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3"/>
    <p:restoredTop sz="94664"/>
  </p:normalViewPr>
  <p:slideViewPr>
    <p:cSldViewPr snapToGrid="0" snapToObjects="1">
      <p:cViewPr>
        <p:scale>
          <a:sx n="90" d="100"/>
          <a:sy n="90" d="100"/>
        </p:scale>
        <p:origin x="-1360" y="-5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A3022-BCE3-564C-8A61-304B30979DCC}" type="datetimeFigureOut">
              <a:rPr lang="fr-FR" smtClean="0"/>
              <a:t>29/05/17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CBF8-964F-5C4C-A3B3-19B5C6CA88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50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29/05/17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29/05/17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hyperlink" Target="http://www.lesoir.be/974852/article/soirmag/actu-soirmag/2015-08-28/une-artiste-se-dessine-sous-lsd-pour-montrer-effets-sur-son-cerveau" TargetMode="External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1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urekasophie.unblog.fr/2009/07/29/pathologies-les-lymphom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corps, la maladie, la norme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Quelques pistes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42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5311127" cy="794645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smtClean="0"/>
              <a:t>hommes sans cou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8120" y="1223520"/>
            <a:ext cx="4067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Statuette polychrome du peuple </a:t>
            </a:r>
            <a:r>
              <a:rPr lang="fr-FR" dirty="0" err="1" smtClean="0"/>
              <a:t>latmul</a:t>
            </a:r>
            <a:r>
              <a:rPr lang="fr-FR" dirty="0" smtClean="0"/>
              <a:t> (nord de la Papouasie Nouvelle Guinée).</a:t>
            </a:r>
          </a:p>
          <a:p>
            <a:r>
              <a:rPr lang="fr-FR" dirty="0" smtClean="0"/>
              <a:t>Syndrome de </a:t>
            </a:r>
            <a:r>
              <a:rPr lang="fr-FR" dirty="0" err="1" smtClean="0"/>
              <a:t>Klippel-Feil</a:t>
            </a:r>
            <a:r>
              <a:rPr lang="fr-FR" dirty="0" smtClean="0"/>
              <a:t> : anomalie génétique très rare (1/50000) : fusion et atrophie des vertèbres cervicales.</a:t>
            </a:r>
          </a:p>
          <a:p>
            <a:r>
              <a:rPr lang="fr-FR" dirty="0" smtClean="0"/>
              <a:t>Observé </a:t>
            </a:r>
            <a:r>
              <a:rPr lang="fr-FR" dirty="0" smtClean="0"/>
              <a:t>sur des squelettes de l’antiquité grecque et égyptienne.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9" y="985839"/>
            <a:ext cx="1957387" cy="58721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73" y="0"/>
            <a:ext cx="3561127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682"/>
            <a:ext cx="2261874" cy="326231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61874" y="652939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Wikipédia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42555" y="3861967"/>
            <a:ext cx="177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Pour la Science </a:t>
            </a:r>
            <a:r>
              <a:rPr lang="mr-IN" dirty="0" smtClean="0"/>
              <a:t>–</a:t>
            </a:r>
            <a:r>
              <a:rPr lang="fr-FR" dirty="0" smtClean="0"/>
              <a:t> janvier 2011 </a:t>
            </a:r>
            <a:r>
              <a:rPr lang="mr-IN" dirty="0" smtClean="0"/>
              <a:t>–</a:t>
            </a:r>
            <a:r>
              <a:rPr lang="fr-FR" dirty="0" smtClean="0"/>
              <a:t> rubrique « Art et Science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8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cerveau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27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5311127" cy="794645"/>
          </a:xfrm>
        </p:spPr>
        <p:txBody>
          <a:bodyPr>
            <a:normAutofit/>
          </a:bodyPr>
          <a:lstStyle/>
          <a:p>
            <a:r>
              <a:rPr lang="fr-FR" dirty="0" smtClean="0"/>
              <a:t>Folie?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0046" y="1380384"/>
            <a:ext cx="4067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lien entre rupture sociale / maladie / création. (réflexions de Dubuffet)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84" y="0"/>
            <a:ext cx="5184616" cy="3114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48285"/>
            <a:ext cx="5022793" cy="36097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99142" y="5800726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Alonso Ruiz Pedro, paranoïaque paraphrénique </a:t>
            </a:r>
            <a:r>
              <a:rPr lang="mr-IN" dirty="0" smtClean="0"/>
              <a:t>–</a:t>
            </a:r>
            <a:r>
              <a:rPr lang="fr-FR" dirty="0" smtClean="0"/>
              <a:t> 46 ans, asile de Tolède</a:t>
            </a:r>
          </a:p>
          <a:p>
            <a:r>
              <a:rPr lang="fr-FR" dirty="0" smtClean="0"/>
              <a:t>Philippe Godin, Libération 7 avril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69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97" y="3851719"/>
            <a:ext cx="2112140" cy="300627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83" y="3741115"/>
            <a:ext cx="2244170" cy="32016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22" y="0"/>
            <a:ext cx="2421291" cy="35915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3"/>
          <a:stretch/>
        </p:blipFill>
        <p:spPr>
          <a:xfrm>
            <a:off x="2125187" y="0"/>
            <a:ext cx="1941655" cy="3671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59" y="80306"/>
            <a:ext cx="1904699" cy="794645"/>
          </a:xfrm>
        </p:spPr>
        <p:txBody>
          <a:bodyPr>
            <a:normAutofit/>
          </a:bodyPr>
          <a:lstStyle/>
          <a:p>
            <a:r>
              <a:rPr lang="fr-FR" dirty="0" smtClean="0"/>
              <a:t>Drogue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6699" y="780305"/>
            <a:ext cx="23933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Autoportrait pendant 9h après prise de LSD.</a:t>
            </a:r>
          </a:p>
          <a:p>
            <a:r>
              <a:rPr lang="fr-FR" sz="1600" dirty="0">
                <a:hlinkClick r:id="rId6"/>
              </a:rPr>
              <a:t>http://</a:t>
            </a:r>
            <a:r>
              <a:rPr lang="fr-FR" sz="1600" dirty="0" smtClean="0">
                <a:hlinkClick r:id="rId6"/>
              </a:rPr>
              <a:t>www.lesoir.be/974852/article/soirmag/actu-soirmag/2015-08-28/une-artiste-se-dessine-sous-lsd-pour-montrer-effets-sur-son-cerveau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65" y="244567"/>
            <a:ext cx="2070628" cy="30024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/>
          <a:stretch/>
        </p:blipFill>
        <p:spPr>
          <a:xfrm>
            <a:off x="5904690" y="260138"/>
            <a:ext cx="1953576" cy="30131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1" y="3857624"/>
            <a:ext cx="2066848" cy="30003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27" y="3741115"/>
            <a:ext cx="2354178" cy="32016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82" y="3671888"/>
            <a:ext cx="2395573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59" y="80306"/>
            <a:ext cx="1904699" cy="794645"/>
          </a:xfrm>
        </p:spPr>
        <p:txBody>
          <a:bodyPr>
            <a:normAutofit/>
          </a:bodyPr>
          <a:lstStyle/>
          <a:p>
            <a:r>
              <a:rPr lang="fr-FR" dirty="0" smtClean="0"/>
              <a:t>TOC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313" y="3261122"/>
            <a:ext cx="3667592" cy="363091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6334" y="917958"/>
            <a:ext cx="4416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</a:t>
            </a:r>
            <a:r>
              <a:rPr lang="fr-FR" sz="1600" b="1" dirty="0" err="1"/>
              <a:t>syllogomanie</a:t>
            </a:r>
            <a:r>
              <a:rPr lang="fr-FR" sz="1600" dirty="0"/>
              <a:t> ou </a:t>
            </a:r>
            <a:r>
              <a:rPr lang="fr-FR" sz="1600" b="1" dirty="0"/>
              <a:t>accumulation compulsive</a:t>
            </a:r>
            <a:r>
              <a:rPr lang="fr-FR" sz="1600" dirty="0"/>
              <a:t> (du grec </a:t>
            </a:r>
            <a:r>
              <a:rPr lang="fr-FR" sz="1600" dirty="0" err="1"/>
              <a:t>σύλλογος</a:t>
            </a:r>
            <a:r>
              <a:rPr lang="fr-FR" sz="1600" dirty="0"/>
              <a:t> « rassemblement ») est le fait d'accumuler de manière excessive des objets (sans les utiliser), indépendamment de leur utilité, de leur valeur ; parfois sans tenir compte de leur dangerosité ou de leur insalubrité. Elle est également connue sous le nom de </a:t>
            </a:r>
            <a:r>
              <a:rPr lang="fr-FR" sz="1600" dirty="0" smtClean="0"/>
              <a:t>syndrome de Diogène.</a:t>
            </a:r>
            <a:endParaRPr lang="fr-FR" sz="1600" dirty="0"/>
          </a:p>
        </p:txBody>
      </p:sp>
      <p:pic>
        <p:nvPicPr>
          <p:cNvPr id="4" name="Image 3" descr="Syllogomanie-Putea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122"/>
            <a:ext cx="2719482" cy="3630916"/>
          </a:xfrm>
          <a:prstGeom prst="rect">
            <a:avLst/>
          </a:prstGeom>
        </p:spPr>
      </p:pic>
      <p:pic>
        <p:nvPicPr>
          <p:cNvPr id="10" name="Image 9" descr="Capture d’écran 2017-05-29 à 08.50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58" y="0"/>
            <a:ext cx="3372242" cy="468488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33758" y="4797778"/>
            <a:ext cx="3245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612 Time Capsules réunies entre 1974 et 1987. Conservées au Warhol </a:t>
            </a:r>
            <a:r>
              <a:rPr lang="fr-FR" dirty="0" err="1" smtClean="0"/>
              <a:t>museum</a:t>
            </a:r>
            <a:r>
              <a:rPr lang="fr-FR" dirty="0" smtClean="0"/>
              <a:t> de Pittsburgh. 8 exposées au MAC de Marseille en 2015.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0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piste du gène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2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4660829" cy="794645"/>
          </a:xfrm>
        </p:spPr>
        <p:txBody>
          <a:bodyPr/>
          <a:lstStyle/>
          <a:p>
            <a:r>
              <a:rPr lang="fr-FR" smtClean="0"/>
              <a:t>Une histoire au poil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6698" y="928255"/>
            <a:ext cx="6154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Pedro Gonzales, </a:t>
            </a:r>
            <a:r>
              <a:rPr lang="fr-FR" sz="2000" dirty="0" err="1" smtClean="0"/>
              <a:t>Ténérife</a:t>
            </a:r>
            <a:r>
              <a:rPr lang="fr-FR" sz="2000" dirty="0" smtClean="0"/>
              <a:t> (1537), </a:t>
            </a:r>
            <a:r>
              <a:rPr lang="fr-FR" sz="2000" dirty="0" err="1" smtClean="0"/>
              <a:t>Capodimonte</a:t>
            </a:r>
            <a:r>
              <a:rPr lang="fr-FR" sz="2000" dirty="0" smtClean="0"/>
              <a:t> (1618)</a:t>
            </a:r>
          </a:p>
          <a:p>
            <a:r>
              <a:rPr lang="fr-FR" sz="2000" dirty="0" smtClean="0"/>
              <a:t>Offert à l’âge de 10 ans à Henri II</a:t>
            </a:r>
          </a:p>
          <a:p>
            <a:r>
              <a:rPr lang="fr-FR" sz="2000" dirty="0" smtClean="0"/>
              <a:t>Marié en 1572, 7 enfants, dont </a:t>
            </a:r>
            <a:r>
              <a:rPr lang="fr-FR" sz="2000" dirty="0" err="1" smtClean="0"/>
              <a:t>Tognina</a:t>
            </a:r>
            <a:r>
              <a:rPr lang="fr-FR" sz="2000" dirty="0" smtClean="0"/>
              <a:t>, également atteinte.</a:t>
            </a:r>
          </a:p>
          <a:p>
            <a:pPr marL="342900" indent="-342900">
              <a:buFont typeface="Wingdings" charset="2"/>
              <a:buChar char="à"/>
            </a:pPr>
            <a:r>
              <a:rPr lang="fr-FR" sz="2000" dirty="0" smtClean="0">
                <a:sym typeface="Wingdings"/>
              </a:rPr>
              <a:t>Inspiration de « La belle et la bête »?</a:t>
            </a:r>
          </a:p>
          <a:p>
            <a:pPr marL="342900" indent="-342900">
              <a:buFont typeface="Wingdings" charset="2"/>
              <a:buChar char="à"/>
            </a:pPr>
            <a:r>
              <a:rPr lang="fr-FR" sz="2000" dirty="0" smtClean="0">
                <a:sym typeface="Wingdings"/>
              </a:rPr>
              <a:t>Cabinet de curiosités de Ferdinand II et Rodolphe II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2888"/>
            <a:ext cx="3200400" cy="6400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7" y="3354116"/>
            <a:ext cx="2530928" cy="3314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89165" y="5745486"/>
            <a:ext cx="253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Tognina</a:t>
            </a:r>
            <a:r>
              <a:rPr lang="fr-FR" dirty="0" smtClean="0"/>
              <a:t> Gonzales </a:t>
            </a: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dirty="0" err="1" smtClean="0"/>
              <a:t>Lavinia</a:t>
            </a:r>
            <a:r>
              <a:rPr lang="fr-FR" dirty="0" smtClean="0"/>
              <a:t> Fontana </a:t>
            </a:r>
            <a:r>
              <a:rPr lang="mr-IN" dirty="0" smtClean="0"/>
              <a:t>–</a:t>
            </a:r>
            <a:r>
              <a:rPr lang="fr-FR" dirty="0" smtClean="0"/>
              <a:t> vers 1583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69860" y="3319625"/>
            <a:ext cx="253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Portrait anonyme de Pedro Gonzales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6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23" y="3332163"/>
            <a:ext cx="2159000" cy="3251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87" y="195263"/>
            <a:ext cx="2794000" cy="43307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68359" y="195263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Clémentine </a:t>
            </a:r>
            <a:r>
              <a:rPr lang="fr-FR" dirty="0" err="1" smtClean="0"/>
              <a:t>Delait</a:t>
            </a:r>
            <a:r>
              <a:rPr lang="fr-FR" dirty="0" smtClean="0"/>
              <a:t> - 1923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2887" y="1109643"/>
            <a:ext cx="3914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Biologie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Hypertrichose d’origine génétique, très rare et mal connu.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Hypertrichose infectieuses, médicamenteuses, etc.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Hypertrichose des oreilles : cas exceptionnel d’anomalie dominante portée par Y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Hirsutisme : pilosité de type masculin chez une femme (causes variées, de nature généralement hormonale)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0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4660829" cy="794645"/>
          </a:xfrm>
        </p:spPr>
        <p:txBody>
          <a:bodyPr/>
          <a:lstStyle/>
          <a:p>
            <a:r>
              <a:rPr lang="fr-FR" dirty="0" smtClean="0"/>
              <a:t>Silhouette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6698" y="928255"/>
            <a:ext cx="466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rapprochement, une inspiration?</a:t>
            </a:r>
          </a:p>
          <a:p>
            <a:r>
              <a:rPr lang="fr-FR" sz="2000" dirty="0" smtClean="0"/>
              <a:t>Pinacothèque de Paris 2011-2012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19066" y="6175346"/>
            <a:ext cx="212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Giacometti (1901-1966)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38456" y="6036847"/>
            <a:ext cx="25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L’ombre du soir </a:t>
            </a:r>
            <a:r>
              <a:rPr lang="mr-IN" dirty="0" smtClean="0"/>
              <a:t>–</a:t>
            </a:r>
            <a:r>
              <a:rPr lang="fr-FR" dirty="0" smtClean="0"/>
              <a:t> statuette étrusque (-350)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r="9065"/>
          <a:stretch/>
        </p:blipFill>
        <p:spPr>
          <a:xfrm>
            <a:off x="7338454" y="257175"/>
            <a:ext cx="2319895" cy="57736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5012"/>
          <a:stretch/>
        </p:blipFill>
        <p:spPr>
          <a:xfrm>
            <a:off x="4919066" y="257175"/>
            <a:ext cx="2128838" cy="57736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8" y="2176575"/>
            <a:ext cx="2720649" cy="38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7800" cy="4737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84400"/>
            <a:ext cx="3429000" cy="467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77000" y="1159199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Abraham Lincoln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859661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Amenophis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32026" y="235868"/>
            <a:ext cx="3458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syndrome de </a:t>
            </a:r>
            <a:r>
              <a:rPr lang="fr-FR" dirty="0" err="1" smtClean="0"/>
              <a:t>Marfan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Maladie autosomique dominante du tissu conjonctif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Décrit par Antoine </a:t>
            </a:r>
            <a:r>
              <a:rPr lang="fr-FR" dirty="0" err="1" smtClean="0"/>
              <a:t>Marfan</a:t>
            </a:r>
            <a:r>
              <a:rPr lang="fr-FR" dirty="0" smtClean="0"/>
              <a:t> en 1896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Une personne sur 3000 à 5000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Héréditaire ou mutation spontanée (1/3 des cas)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Nombreuses formes (un millier de mutations différentes décrites du même gène de la </a:t>
            </a:r>
            <a:r>
              <a:rPr lang="fr-FR" dirty="0" err="1" smtClean="0"/>
              <a:t>fibriline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Gravités très variables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2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monde de brut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4660829" cy="794645"/>
          </a:xfrm>
        </p:spPr>
        <p:txBody>
          <a:bodyPr/>
          <a:lstStyle/>
          <a:p>
            <a:r>
              <a:rPr lang="fr-FR" dirty="0" smtClean="0"/>
              <a:t>Nerf facial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6009" y="1224465"/>
            <a:ext cx="615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paralysie du nerf facial.</a:t>
            </a:r>
          </a:p>
          <a:p>
            <a:r>
              <a:rPr lang="fr-FR" sz="2000" dirty="0" smtClean="0"/>
              <a:t>Causes multiples : congénital, tumoral, traumatique, infectieux, AVC</a:t>
            </a:r>
          </a:p>
          <a:p>
            <a:r>
              <a:rPr lang="fr-FR" sz="2000" dirty="0" smtClean="0"/>
              <a:t>Traitement chirurgical. Maladie? Trouble esthétique?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4431" y="2959580"/>
            <a:ext cx="482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Paralysie du nerf facial avant et après opération </a:t>
            </a:r>
            <a:r>
              <a:rPr lang="mr-IN" dirty="0" smtClean="0"/>
              <a:t>–</a:t>
            </a:r>
            <a:r>
              <a:rPr lang="fr-FR" dirty="0" smtClean="0"/>
              <a:t> centre hospitalier de Tours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66351" y="4435064"/>
            <a:ext cx="192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Masques africains traditionnels </a:t>
            </a:r>
            <a:r>
              <a:rPr lang="mr-IN" dirty="0" smtClean="0"/>
              <a:t>–</a:t>
            </a:r>
            <a:r>
              <a:rPr lang="fr-FR" dirty="0" smtClean="0"/>
              <a:t> visage déformé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t="2706" r="17508" b="24001"/>
          <a:stretch/>
        </p:blipFill>
        <p:spPr>
          <a:xfrm>
            <a:off x="7750406" y="0"/>
            <a:ext cx="2155594" cy="38719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" r="1774" b="12874"/>
          <a:stretch/>
        </p:blipFill>
        <p:spPr>
          <a:xfrm>
            <a:off x="-17835" y="3752157"/>
            <a:ext cx="4989893" cy="31058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11234" r="7521" b="9534"/>
          <a:stretch/>
        </p:blipFill>
        <p:spPr>
          <a:xfrm>
            <a:off x="5289860" y="3282746"/>
            <a:ext cx="2625077" cy="35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98" y="133610"/>
            <a:ext cx="4660829" cy="794645"/>
          </a:xfrm>
        </p:spPr>
        <p:txBody>
          <a:bodyPr/>
          <a:lstStyle/>
          <a:p>
            <a:r>
              <a:rPr lang="fr-FR" dirty="0" smtClean="0"/>
              <a:t>La maladie du baiser?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46698" y="1041137"/>
            <a:ext cx="615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/>
              <a:t>Le virus d’Epstein-Barr (famille des virus Herpès).</a:t>
            </a:r>
          </a:p>
          <a:p>
            <a:r>
              <a:rPr lang="fr-FR" sz="2000" dirty="0" smtClean="0"/>
              <a:t>Agent de la mononucléose infectieuse.</a:t>
            </a:r>
          </a:p>
          <a:p>
            <a:r>
              <a:rPr lang="fr-FR" sz="2000" dirty="0" smtClean="0"/>
              <a:t>Dans certaines configurations génétiques : lymphome de </a:t>
            </a:r>
            <a:r>
              <a:rPr lang="fr-FR" sz="2000" dirty="0" err="1" smtClean="0"/>
              <a:t>Burkitt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769860" y="5716911"/>
            <a:ext cx="253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Lymphome de </a:t>
            </a:r>
            <a:r>
              <a:rPr lang="fr-FR" dirty="0" err="1" smtClean="0"/>
              <a:t>Burkitt</a:t>
            </a:r>
            <a:endParaRPr lang="fr-FR" dirty="0" smtClean="0"/>
          </a:p>
          <a:p>
            <a:r>
              <a:rPr lang="fr-FR" dirty="0">
                <a:hlinkClick r:id="rId2"/>
              </a:rPr>
              <a:t>http://eurekasophie.unblog.fr/2009/07/29/pathologies-les-lymphomes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43663" y="4606818"/>
            <a:ext cx="253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Masque traditionnel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133610"/>
            <a:ext cx="3238499" cy="44619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3" y="3088785"/>
            <a:ext cx="3777068" cy="37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099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310</TotalTime>
  <Words>497</Words>
  <Application>Microsoft Macintosh PowerPoint</Application>
  <PresentationFormat>Format A4 (210 x 297 mm)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Ronds dans l’eau</vt:lpstr>
      <vt:lpstr>Le corps, la maladie, la norme</vt:lpstr>
      <vt:lpstr>La piste du gène</vt:lpstr>
      <vt:lpstr>Une histoire au poil</vt:lpstr>
      <vt:lpstr>Présentation PowerPoint</vt:lpstr>
      <vt:lpstr>Silhouette</vt:lpstr>
      <vt:lpstr>Présentation PowerPoint</vt:lpstr>
      <vt:lpstr>Un monde de brut</vt:lpstr>
      <vt:lpstr>Nerf facial</vt:lpstr>
      <vt:lpstr>La maladie du baiser?</vt:lpstr>
      <vt:lpstr>Les hommes sans cou</vt:lpstr>
      <vt:lpstr>cerveau</vt:lpstr>
      <vt:lpstr>Folie?</vt:lpstr>
      <vt:lpstr>Drogue</vt:lpstr>
      <vt:lpstr>TOC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corps, la maladie, la norme</dc:title>
  <dc:creator>D Rojat</dc:creator>
  <cp:lastModifiedBy>Dominique Rojat</cp:lastModifiedBy>
  <cp:revision>19</cp:revision>
  <dcterms:created xsi:type="dcterms:W3CDTF">2017-05-28T04:47:27Z</dcterms:created>
  <dcterms:modified xsi:type="dcterms:W3CDTF">2017-05-29T06:57:04Z</dcterms:modified>
</cp:coreProperties>
</file>