
<file path=[Content_Types].xml><?xml version="1.0" encoding="utf-8"?>
<Types xmlns="http://schemas.openxmlformats.org/package/2006/content-types">
  <Override PartName="/ppt/slides/slide45.xml" ContentType="application/vnd.openxmlformats-officedocument.presentationml.slide+xml"/>
  <Override PartName="/ppt/slides/slide18.xml" ContentType="application/vnd.openxmlformats-officedocument.presentationml.slide+xml"/>
  <Override PartName="/ppt/slides/slide9.xml" ContentType="application/vnd.openxmlformats-officedocument.presentationml.slide+xml"/>
  <Override PartName="/ppt/slides/slide41.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slides/slide38.xml" ContentType="application/vnd.openxmlformats-officedocument.presentationml.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Default Extension="jpeg" ContentType="image/jpeg"/>
  <Override PartName="/ppt/slides/slide1.xml" ContentType="application/vnd.openxmlformats-officedocument.presentationml.slide+xml"/>
  <Override PartName="/ppt/slides/slide26.xml" ContentType="application/vnd.openxmlformats-officedocument.presentationml.slide+xml"/>
  <Override PartName="/ppt/slides/slide34.xml" ContentType="application/vnd.openxmlformats-officedocument.presentationml.slide+xml"/>
  <Override PartName="/docProps/app.xml" ContentType="application/vnd.openxmlformats-officedocument.extended-properties+xml"/>
  <Override PartName="/ppt/slideLayouts/slideLayout1.xml" ContentType="application/vnd.openxmlformats-officedocument.presentationml.slideLayout+xml"/>
  <Override PartName="/ppt/slides/slide22.xml" ContentType="application/vnd.openxmlformats-officedocument.presentationml.slide+xml"/>
  <Override PartName="/ppt/slides/slide30.xml" ContentType="application/vnd.openxmlformats-officedocument.presentationml.slide+xml"/>
  <Override PartName="/ppt/slides/slide46.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42.xml" ContentType="application/vnd.openxmlformats-officedocument.presentationml.slide+xml"/>
  <Override PartName="/ppt/slides/slide15.xml" ContentType="application/vnd.openxmlformats-officedocument.presentationml.slide+xml"/>
  <Override PartName="/ppt/slides/slide6.xml" ContentType="application/vnd.openxmlformats-officedocument.presentationml.slide+xml"/>
  <Override PartName="/ppt/slides/slide39.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35.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31.xml" ContentType="application/vnd.openxmlformats-officedocument.presentationml.slide+xml"/>
  <Override PartName="/ppt/slides/slide47.xml" ContentType="application/vnd.openxmlformats-officedocument.presentationml.slide+xml"/>
  <Override PartName="/ppt/slides/slide43.xml" ContentType="application/vnd.openxmlformats-officedocument.presentationml.slide+xml"/>
  <Override PartName="/ppt/slides/slide16.xml" ContentType="application/vnd.openxmlformats-officedocument.presentationml.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s/slide36.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48.xml" ContentType="application/vnd.openxmlformats-officedocument.presentationml.slide+xml"/>
  <Override PartName="/ppt/slides/slide20.xml" ContentType="application/vnd.openxmlformats-officedocument.presentationml.slide+xml"/>
  <Override PartName="/ppt/slides/slide44.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37.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sldIdLst>
    <p:sldId id="276" r:id="rId2"/>
    <p:sldId id="271" r:id="rId3"/>
    <p:sldId id="256" r:id="rId4"/>
    <p:sldId id="266" r:id="rId5"/>
    <p:sldId id="313" r:id="rId6"/>
    <p:sldId id="324" r:id="rId7"/>
    <p:sldId id="314" r:id="rId8"/>
    <p:sldId id="284" r:id="rId9"/>
    <p:sldId id="321" r:id="rId10"/>
    <p:sldId id="322" r:id="rId11"/>
    <p:sldId id="317" r:id="rId12"/>
    <p:sldId id="270" r:id="rId13"/>
    <p:sldId id="325" r:id="rId14"/>
    <p:sldId id="258" r:id="rId15"/>
    <p:sldId id="262" r:id="rId16"/>
    <p:sldId id="309" r:id="rId17"/>
    <p:sldId id="307" r:id="rId18"/>
    <p:sldId id="277" r:id="rId19"/>
    <p:sldId id="274" r:id="rId20"/>
    <p:sldId id="308" r:id="rId21"/>
    <p:sldId id="275" r:id="rId22"/>
    <p:sldId id="260" r:id="rId23"/>
    <p:sldId id="259" r:id="rId24"/>
    <p:sldId id="263" r:id="rId25"/>
    <p:sldId id="316" r:id="rId26"/>
    <p:sldId id="272" r:id="rId27"/>
    <p:sldId id="264" r:id="rId28"/>
    <p:sldId id="273" r:id="rId29"/>
    <p:sldId id="268" r:id="rId30"/>
    <p:sldId id="318" r:id="rId31"/>
    <p:sldId id="319" r:id="rId32"/>
    <p:sldId id="323" r:id="rId33"/>
    <p:sldId id="280" r:id="rId34"/>
    <p:sldId id="279" r:id="rId35"/>
    <p:sldId id="278" r:id="rId36"/>
    <p:sldId id="290" r:id="rId37"/>
    <p:sldId id="295" r:id="rId38"/>
    <p:sldId id="292" r:id="rId39"/>
    <p:sldId id="293" r:id="rId40"/>
    <p:sldId id="294" r:id="rId41"/>
    <p:sldId id="296" r:id="rId42"/>
    <p:sldId id="291" r:id="rId43"/>
    <p:sldId id="298" r:id="rId44"/>
    <p:sldId id="300" r:id="rId45"/>
    <p:sldId id="301" r:id="rId46"/>
    <p:sldId id="299" r:id="rId47"/>
    <p:sldId id="306" r:id="rId48"/>
    <p:sldId id="320" r:id="rId49"/>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5620"/>
    <p:restoredTop sz="94660"/>
  </p:normalViewPr>
  <p:slideViewPr>
    <p:cSldViewPr snapToObjects="1">
      <p:cViewPr varScale="1">
        <p:scale>
          <a:sx n="86" d="100"/>
          <a:sy n="86" d="100"/>
        </p:scale>
        <p:origin x="-54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interSettings" Target="printerSettings/printerSettings1.bin"/><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fr-CA" smtClean="0"/>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smtClean="0"/>
              <a:t>Click to edit Master subtitle style</a:t>
            </a:r>
            <a:endParaRPr lang="fr-FR"/>
          </a:p>
        </p:txBody>
      </p:sp>
      <p:sp>
        <p:nvSpPr>
          <p:cNvPr id="4" name="Date Placeholder 3"/>
          <p:cNvSpPr>
            <a:spLocks noGrp="1"/>
          </p:cNvSpPr>
          <p:nvPr>
            <p:ph type="dt" sz="half" idx="10"/>
          </p:nvPr>
        </p:nvSpPr>
        <p:spPr/>
        <p:txBody>
          <a:bodyPr/>
          <a:lstStyle/>
          <a:p>
            <a:fld id="{0B2E2B93-2300-654A-BB9E-126A35A31F08}" type="datetimeFigureOut">
              <a:rPr lang="fr-FR" smtClean="0"/>
              <a:pPr/>
              <a:t>6/2/17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54A40AF-03A7-2B42-80FD-00CA3E859F07}"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fr-FR"/>
          </a:p>
        </p:txBody>
      </p:sp>
      <p:sp>
        <p:nvSpPr>
          <p:cNvPr id="4" name="Date Placeholder 3"/>
          <p:cNvSpPr>
            <a:spLocks noGrp="1"/>
          </p:cNvSpPr>
          <p:nvPr>
            <p:ph type="dt" sz="half" idx="10"/>
          </p:nvPr>
        </p:nvSpPr>
        <p:spPr/>
        <p:txBody>
          <a:bodyPr/>
          <a:lstStyle/>
          <a:p>
            <a:fld id="{0B2E2B93-2300-654A-BB9E-126A35A31F08}" type="datetimeFigureOut">
              <a:rPr lang="fr-FR" smtClean="0"/>
              <a:pPr/>
              <a:t>6/2/17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54A40AF-03A7-2B42-80FD-00CA3E859F07}"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CA" smtClean="0"/>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fr-FR"/>
          </a:p>
        </p:txBody>
      </p:sp>
      <p:sp>
        <p:nvSpPr>
          <p:cNvPr id="4" name="Date Placeholder 3"/>
          <p:cNvSpPr>
            <a:spLocks noGrp="1"/>
          </p:cNvSpPr>
          <p:nvPr>
            <p:ph type="dt" sz="half" idx="10"/>
          </p:nvPr>
        </p:nvSpPr>
        <p:spPr/>
        <p:txBody>
          <a:bodyPr/>
          <a:lstStyle/>
          <a:p>
            <a:fld id="{0B2E2B93-2300-654A-BB9E-126A35A31F08}" type="datetimeFigureOut">
              <a:rPr lang="fr-FR" smtClean="0"/>
              <a:pPr/>
              <a:t>6/2/17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54A40AF-03A7-2B42-80FD-00CA3E859F07}" type="slidenum">
              <a:rPr lang="fr-FR" smtClean="0"/>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Click to edit Master title style</a:t>
            </a:r>
            <a:endParaRPr lang="fr-FR"/>
          </a:p>
        </p:txBody>
      </p:sp>
      <p:sp>
        <p:nvSpPr>
          <p:cNvPr id="3" name="Content Placeholder 2"/>
          <p:cNvSpPr>
            <a:spLocks noGrp="1"/>
          </p:cNvSpPr>
          <p:nvPr>
            <p:ph idx="1"/>
          </p:nvPr>
        </p:nvSpPr>
        <p:spPr/>
        <p:txBody>
          <a:body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fr-FR"/>
          </a:p>
        </p:txBody>
      </p:sp>
      <p:sp>
        <p:nvSpPr>
          <p:cNvPr id="4" name="Date Placeholder 3"/>
          <p:cNvSpPr>
            <a:spLocks noGrp="1"/>
          </p:cNvSpPr>
          <p:nvPr>
            <p:ph type="dt" sz="half" idx="10"/>
          </p:nvPr>
        </p:nvSpPr>
        <p:spPr/>
        <p:txBody>
          <a:bodyPr/>
          <a:lstStyle/>
          <a:p>
            <a:fld id="{0B2E2B93-2300-654A-BB9E-126A35A31F08}" type="datetimeFigureOut">
              <a:rPr lang="fr-FR" smtClean="0"/>
              <a:pPr/>
              <a:t>6/2/17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54A40AF-03A7-2B42-80FD-00CA3E859F07}" type="slidenum">
              <a:rPr lang="fr-FR" smtClean="0"/>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r-CA" smtClean="0"/>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smtClean="0"/>
              <a:t>Click to edit Master text styles</a:t>
            </a:r>
          </a:p>
        </p:txBody>
      </p:sp>
      <p:sp>
        <p:nvSpPr>
          <p:cNvPr id="4" name="Date Placeholder 3"/>
          <p:cNvSpPr>
            <a:spLocks noGrp="1"/>
          </p:cNvSpPr>
          <p:nvPr>
            <p:ph type="dt" sz="half" idx="10"/>
          </p:nvPr>
        </p:nvSpPr>
        <p:spPr/>
        <p:txBody>
          <a:bodyPr/>
          <a:lstStyle/>
          <a:p>
            <a:fld id="{0B2E2B93-2300-654A-BB9E-126A35A31F08}" type="datetimeFigureOut">
              <a:rPr lang="fr-FR" smtClean="0"/>
              <a:pPr/>
              <a:t>6/2/17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54A40AF-03A7-2B42-80FD-00CA3E859F07}"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fr-FR"/>
          </a:p>
        </p:txBody>
      </p:sp>
      <p:sp>
        <p:nvSpPr>
          <p:cNvPr id="5" name="Date Placeholder 4"/>
          <p:cNvSpPr>
            <a:spLocks noGrp="1"/>
          </p:cNvSpPr>
          <p:nvPr>
            <p:ph type="dt" sz="half" idx="10"/>
          </p:nvPr>
        </p:nvSpPr>
        <p:spPr/>
        <p:txBody>
          <a:bodyPr/>
          <a:lstStyle/>
          <a:p>
            <a:fld id="{0B2E2B93-2300-654A-BB9E-126A35A31F08}" type="datetimeFigureOut">
              <a:rPr lang="fr-FR" smtClean="0"/>
              <a:pPr/>
              <a:t>6/2/17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54A40AF-03A7-2B42-80FD-00CA3E859F07}"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CA" smtClean="0"/>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fr-FR"/>
          </a:p>
        </p:txBody>
      </p:sp>
      <p:sp>
        <p:nvSpPr>
          <p:cNvPr id="7" name="Date Placeholder 6"/>
          <p:cNvSpPr>
            <a:spLocks noGrp="1"/>
          </p:cNvSpPr>
          <p:nvPr>
            <p:ph type="dt" sz="half" idx="10"/>
          </p:nvPr>
        </p:nvSpPr>
        <p:spPr/>
        <p:txBody>
          <a:bodyPr/>
          <a:lstStyle/>
          <a:p>
            <a:fld id="{0B2E2B93-2300-654A-BB9E-126A35A31F08}" type="datetimeFigureOut">
              <a:rPr lang="fr-FR" smtClean="0"/>
              <a:pPr/>
              <a:t>6/2/17</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054A40AF-03A7-2B42-80FD-00CA3E859F07}"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Click to edit Master title style</a:t>
            </a:r>
            <a:endParaRPr lang="fr-FR"/>
          </a:p>
        </p:txBody>
      </p:sp>
      <p:sp>
        <p:nvSpPr>
          <p:cNvPr id="3" name="Date Placeholder 2"/>
          <p:cNvSpPr>
            <a:spLocks noGrp="1"/>
          </p:cNvSpPr>
          <p:nvPr>
            <p:ph type="dt" sz="half" idx="10"/>
          </p:nvPr>
        </p:nvSpPr>
        <p:spPr/>
        <p:txBody>
          <a:bodyPr/>
          <a:lstStyle/>
          <a:p>
            <a:fld id="{0B2E2B93-2300-654A-BB9E-126A35A31F08}" type="datetimeFigureOut">
              <a:rPr lang="fr-FR" smtClean="0"/>
              <a:pPr/>
              <a:t>6/2/17</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054A40AF-03A7-2B42-80FD-00CA3E859F07}"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2E2B93-2300-654A-BB9E-126A35A31F08}" type="datetimeFigureOut">
              <a:rPr lang="fr-FR" smtClean="0"/>
              <a:pPr/>
              <a:t>6/2/17</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054A40AF-03A7-2B42-80FD-00CA3E859F07}"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r-CA" smtClean="0"/>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Click to edit Master text styles</a:t>
            </a:r>
          </a:p>
        </p:txBody>
      </p:sp>
      <p:sp>
        <p:nvSpPr>
          <p:cNvPr id="5" name="Date Placeholder 4"/>
          <p:cNvSpPr>
            <a:spLocks noGrp="1"/>
          </p:cNvSpPr>
          <p:nvPr>
            <p:ph type="dt" sz="half" idx="10"/>
          </p:nvPr>
        </p:nvSpPr>
        <p:spPr/>
        <p:txBody>
          <a:bodyPr/>
          <a:lstStyle/>
          <a:p>
            <a:fld id="{0B2E2B93-2300-654A-BB9E-126A35A31F08}" type="datetimeFigureOut">
              <a:rPr lang="fr-FR" smtClean="0"/>
              <a:pPr/>
              <a:t>6/2/17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54A40AF-03A7-2B42-80FD-00CA3E859F07}"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CA" smtClean="0"/>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Click to edit Master text styles</a:t>
            </a:r>
          </a:p>
        </p:txBody>
      </p:sp>
      <p:sp>
        <p:nvSpPr>
          <p:cNvPr id="5" name="Date Placeholder 4"/>
          <p:cNvSpPr>
            <a:spLocks noGrp="1"/>
          </p:cNvSpPr>
          <p:nvPr>
            <p:ph type="dt" sz="half" idx="10"/>
          </p:nvPr>
        </p:nvSpPr>
        <p:spPr/>
        <p:txBody>
          <a:bodyPr/>
          <a:lstStyle/>
          <a:p>
            <a:fld id="{0B2E2B93-2300-654A-BB9E-126A35A31F08}" type="datetimeFigureOut">
              <a:rPr lang="fr-FR" smtClean="0"/>
              <a:pPr/>
              <a:t>6/2/17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54A40AF-03A7-2B42-80FD-00CA3E859F07}"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CA" smtClean="0"/>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2E2B93-2300-654A-BB9E-126A35A31F08}" type="datetimeFigureOut">
              <a:rPr lang="fr-FR" smtClean="0"/>
              <a:pPr/>
              <a:t>6/2/17</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4A40AF-03A7-2B42-80FD-00CA3E859F07}" type="slidenum">
              <a:rPr lang="fr-FR" smtClean="0"/>
              <a:pPr/>
              <a:t>‹#›</a:t>
            </a:fld>
            <a:endParaRPr lang="fr-FR"/>
          </a:p>
        </p:txBody>
      </p:sp>
    </p:spTree>
  </p:cSld>
  <p:clrMap bg1="dk1" tx1="lt1" bg2="dk2" tx2="lt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 Id="rId3" Type="http://schemas.openxmlformats.org/officeDocument/2006/relationships/image" Target="../media/image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eg"/><Relationship Id="rId3"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1" Type="http://schemas.openxmlformats.org/officeDocument/2006/relationships/slideLayout" Target="../slideLayouts/slideLayout7.xml"/><Relationship Id="rId2" Type="http://schemas.openxmlformats.org/officeDocument/2006/relationships/image" Target="../media/image1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png"/><Relationship Id="rId1" Type="http://schemas.openxmlformats.org/officeDocument/2006/relationships/slideLayout" Target="../slideLayouts/slideLayout7.xml"/><Relationship Id="rId2"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5" Type="http://schemas.openxmlformats.org/officeDocument/2006/relationships/image" Target="../media/image23.jpeg"/><Relationship Id="rId1" Type="http://schemas.openxmlformats.org/officeDocument/2006/relationships/slideLayout" Target="../slideLayouts/slideLayout7.xml"/><Relationship Id="rId2" Type="http://schemas.openxmlformats.org/officeDocument/2006/relationships/image" Target="../media/image2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jpeg"/><Relationship Id="rId5" Type="http://schemas.openxmlformats.org/officeDocument/2006/relationships/image" Target="../media/image27.jpeg"/><Relationship Id="rId1" Type="http://schemas.openxmlformats.org/officeDocument/2006/relationships/slideLayout" Target="../slideLayouts/slideLayout7.xml"/><Relationship Id="rId2" Type="http://schemas.openxmlformats.org/officeDocument/2006/relationships/image" Target="../media/image2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jpeg"/></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1.jpeg"/><Relationship Id="rId1" Type="http://schemas.openxmlformats.org/officeDocument/2006/relationships/slideLayout" Target="../slideLayouts/slideLayout7.xml"/><Relationship Id="rId2" Type="http://schemas.openxmlformats.org/officeDocument/2006/relationships/image" Target="../media/image29.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jpeg"/><Relationship Id="rId3" Type="http://schemas.openxmlformats.org/officeDocument/2006/relationships/image" Target="../media/image3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6.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8.jpeg"/><Relationship Id="rId3" Type="http://schemas.openxmlformats.org/officeDocument/2006/relationships/image" Target="../media/image3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0.jpeg"/><Relationship Id="rId3" Type="http://schemas.openxmlformats.org/officeDocument/2006/relationships/image" Target="../media/image41.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2.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3.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4.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5.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1143000" y="838200"/>
            <a:ext cx="6934200" cy="5324535"/>
          </a:xfrm>
          <a:prstGeom prst="rect">
            <a:avLst/>
          </a:prstGeom>
          <a:noFill/>
        </p:spPr>
        <p:txBody>
          <a:bodyPr wrap="square" rtlCol="0">
            <a:spAutoFit/>
          </a:bodyPr>
          <a:lstStyle/>
          <a:p>
            <a:pPr algn="ctr"/>
            <a:r>
              <a:rPr lang="fr-FR" sz="3200" dirty="0" smtClean="0"/>
              <a:t>Festival d’histoire de l’art </a:t>
            </a:r>
          </a:p>
          <a:p>
            <a:pPr algn="ctr"/>
            <a:r>
              <a:rPr lang="fr-FR" sz="3200" dirty="0" smtClean="0"/>
              <a:t>de Fontainebleau</a:t>
            </a:r>
          </a:p>
          <a:p>
            <a:pPr algn="ctr"/>
            <a:endParaRPr lang="fr-FR" sz="3200" dirty="0" smtClean="0"/>
          </a:p>
          <a:p>
            <a:pPr algn="ctr"/>
            <a:r>
              <a:rPr lang="fr-FR" sz="4000" dirty="0" smtClean="0">
                <a:solidFill>
                  <a:srgbClr val="8EB4E3"/>
                </a:solidFill>
              </a:rPr>
              <a:t>Atelier : Le corps, la maladie, la norme</a:t>
            </a:r>
          </a:p>
          <a:p>
            <a:pPr algn="ctr"/>
            <a:endParaRPr lang="fr-FR" sz="4000" dirty="0" smtClean="0">
              <a:solidFill>
                <a:srgbClr val="8EB4E3"/>
              </a:solidFill>
            </a:endParaRPr>
          </a:p>
          <a:p>
            <a:pPr algn="ctr"/>
            <a:r>
              <a:rPr lang="fr-FR" sz="2800" dirty="0" smtClean="0">
                <a:solidFill>
                  <a:srgbClr val="8EB4E3"/>
                </a:solidFill>
              </a:rPr>
              <a:t>Florence Lacombe &amp; Dominique </a:t>
            </a:r>
            <a:r>
              <a:rPr lang="fr-FR" sz="2800" dirty="0" err="1" smtClean="0">
                <a:solidFill>
                  <a:srgbClr val="8EB4E3"/>
                </a:solidFill>
              </a:rPr>
              <a:t>Rojat</a:t>
            </a:r>
            <a:endParaRPr lang="fr-FR" sz="2800" dirty="0" smtClean="0">
              <a:solidFill>
                <a:srgbClr val="8EB4E3"/>
              </a:solidFill>
            </a:endParaRPr>
          </a:p>
          <a:p>
            <a:pPr algn="ctr"/>
            <a:endParaRPr lang="fr-FR" sz="3200" dirty="0" smtClean="0"/>
          </a:p>
          <a:p>
            <a:pPr algn="ctr"/>
            <a:r>
              <a:rPr lang="fr-FR" sz="2800" dirty="0" smtClean="0"/>
              <a:t>Samedi 3 juin 2017</a:t>
            </a:r>
          </a:p>
          <a:p>
            <a:pPr algn="ctr"/>
            <a:r>
              <a:rPr lang="fr-FR" sz="2800" dirty="0" smtClean="0"/>
              <a:t>École des Mines</a:t>
            </a:r>
            <a:endParaRPr lang="fr-FR" sz="2800" dirty="0"/>
          </a:p>
        </p:txBody>
      </p:sp>
      <p:sp>
        <p:nvSpPr>
          <p:cNvPr id="3" name="Frame 2"/>
          <p:cNvSpPr/>
          <p:nvPr/>
        </p:nvSpPr>
        <p:spPr>
          <a:xfrm>
            <a:off x="533400" y="609600"/>
            <a:ext cx="8001000" cy="5715000"/>
          </a:xfrm>
          <a:prstGeom prst="frame">
            <a:avLst>
              <a:gd name="adj1" fmla="val 173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1480  andrea mantegna  saint sebastien  detail.jpg"/>
          <p:cNvPicPr>
            <a:picLocks noChangeAspect="1"/>
          </p:cNvPicPr>
          <p:nvPr/>
        </p:nvPicPr>
        <p:blipFill>
          <a:blip r:embed="rId2"/>
          <a:stretch>
            <a:fillRect/>
          </a:stretch>
        </p:blipFill>
        <p:spPr>
          <a:xfrm>
            <a:off x="228600" y="914400"/>
            <a:ext cx="5964936" cy="4639056"/>
          </a:xfrm>
          <a:prstGeom prst="rect">
            <a:avLst/>
          </a:prstGeom>
        </p:spPr>
      </p:pic>
      <p:sp>
        <p:nvSpPr>
          <p:cNvPr id="5" name="TextBox 4"/>
          <p:cNvSpPr txBox="1"/>
          <p:nvPr/>
        </p:nvSpPr>
        <p:spPr>
          <a:xfrm>
            <a:off x="2133600" y="5867400"/>
            <a:ext cx="6477000" cy="369332"/>
          </a:xfrm>
          <a:prstGeom prst="rect">
            <a:avLst/>
          </a:prstGeom>
          <a:noFill/>
        </p:spPr>
        <p:txBody>
          <a:bodyPr wrap="square" rtlCol="0">
            <a:spAutoFit/>
          </a:bodyPr>
          <a:lstStyle/>
          <a:p>
            <a:r>
              <a:rPr lang="en-US" dirty="0" smtClean="0"/>
              <a:t>Andrea Mantegna, </a:t>
            </a:r>
            <a:r>
              <a:rPr lang="en-US" i="1" dirty="0" smtClean="0"/>
              <a:t>Saint </a:t>
            </a:r>
            <a:r>
              <a:rPr lang="en-US" i="1" dirty="0" err="1" smtClean="0"/>
              <a:t>Sébastien</a:t>
            </a:r>
            <a:r>
              <a:rPr lang="en-US" dirty="0" smtClean="0"/>
              <a:t>, 1480, Paris, Louvre.</a:t>
            </a:r>
            <a:endParaRPr lang="en-US" dirty="0"/>
          </a:p>
        </p:txBody>
      </p:sp>
      <p:pic>
        <p:nvPicPr>
          <p:cNvPr id="6" name="Picture 5" descr="1480  andrea mantegna  saint sebastien  255x144 cm  paris  musee du louvre.jpg"/>
          <p:cNvPicPr>
            <a:picLocks noChangeAspect="1"/>
          </p:cNvPicPr>
          <p:nvPr/>
        </p:nvPicPr>
        <p:blipFill>
          <a:blip r:embed="rId3"/>
          <a:stretch>
            <a:fillRect/>
          </a:stretch>
        </p:blipFill>
        <p:spPr>
          <a:xfrm>
            <a:off x="6276885" y="304800"/>
            <a:ext cx="2867115" cy="5248656"/>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15 Tricot Mostaert 1520-22.jpg"/>
          <p:cNvPicPr>
            <a:picLocks noChangeAspect="1"/>
          </p:cNvPicPr>
          <p:nvPr/>
        </p:nvPicPr>
        <p:blipFill>
          <a:blip r:embed="rId2"/>
          <a:stretch>
            <a:fillRect/>
          </a:stretch>
        </p:blipFill>
        <p:spPr>
          <a:xfrm>
            <a:off x="211621" y="152400"/>
            <a:ext cx="3728554" cy="5562600"/>
          </a:xfrm>
          <a:prstGeom prst="rect">
            <a:avLst/>
          </a:prstGeom>
        </p:spPr>
      </p:pic>
      <p:sp>
        <p:nvSpPr>
          <p:cNvPr id="5" name="TextBox 4"/>
          <p:cNvSpPr txBox="1"/>
          <p:nvPr/>
        </p:nvSpPr>
        <p:spPr>
          <a:xfrm>
            <a:off x="327026" y="5715000"/>
            <a:ext cx="3613150" cy="1200329"/>
          </a:xfrm>
          <a:prstGeom prst="rect">
            <a:avLst/>
          </a:prstGeom>
          <a:noFill/>
        </p:spPr>
        <p:txBody>
          <a:bodyPr wrap="square" rtlCol="0">
            <a:spAutoFit/>
          </a:bodyPr>
          <a:lstStyle/>
          <a:p>
            <a:endParaRPr lang="en-US" dirty="0" smtClean="0"/>
          </a:p>
          <a:p>
            <a:r>
              <a:rPr lang="en-US" dirty="0" smtClean="0"/>
              <a:t>Jan </a:t>
            </a:r>
            <a:r>
              <a:rPr lang="en-US" dirty="0" err="1" smtClean="0"/>
              <a:t>Mostaert</a:t>
            </a:r>
            <a:r>
              <a:rPr lang="en-US" dirty="0" smtClean="0"/>
              <a:t>, Portrait du </a:t>
            </a:r>
            <a:r>
              <a:rPr lang="en-US" dirty="0" err="1" smtClean="0"/>
              <a:t>gouverneur</a:t>
            </a:r>
            <a:r>
              <a:rPr lang="en-US" dirty="0" smtClean="0"/>
              <a:t> van </a:t>
            </a:r>
            <a:r>
              <a:rPr lang="en-US" dirty="0" err="1" smtClean="0"/>
              <a:t>Wassenaer</a:t>
            </a:r>
            <a:r>
              <a:rPr lang="en-US" dirty="0" smtClean="0"/>
              <a:t>, </a:t>
            </a:r>
          </a:p>
          <a:p>
            <a:r>
              <a:rPr lang="en-US" dirty="0" smtClean="0"/>
              <a:t>1509, Paris, Louvre.</a:t>
            </a:r>
            <a:endParaRPr lang="en-US" dirty="0"/>
          </a:p>
        </p:txBody>
      </p:sp>
      <p:sp>
        <p:nvSpPr>
          <p:cNvPr id="6" name="TextBox 5"/>
          <p:cNvSpPr txBox="1"/>
          <p:nvPr/>
        </p:nvSpPr>
        <p:spPr>
          <a:xfrm>
            <a:off x="4648201" y="5715000"/>
            <a:ext cx="4343400" cy="1200329"/>
          </a:xfrm>
          <a:prstGeom prst="rect">
            <a:avLst/>
          </a:prstGeom>
          <a:noFill/>
        </p:spPr>
        <p:txBody>
          <a:bodyPr wrap="square" rtlCol="0">
            <a:spAutoFit/>
          </a:bodyPr>
          <a:lstStyle/>
          <a:p>
            <a:r>
              <a:rPr lang="en-US" dirty="0" smtClean="0"/>
              <a:t>Daniel </a:t>
            </a:r>
            <a:r>
              <a:rPr lang="en-US" dirty="0" err="1" smtClean="0"/>
              <a:t>Dumonstier</a:t>
            </a:r>
            <a:r>
              <a:rPr lang="en-US" dirty="0" smtClean="0"/>
              <a:t> (</a:t>
            </a:r>
            <a:r>
              <a:rPr lang="en-US" dirty="0" err="1" smtClean="0"/>
              <a:t>attribué</a:t>
            </a:r>
            <a:r>
              <a:rPr lang="en-US" dirty="0" smtClean="0"/>
              <a:t> </a:t>
            </a:r>
            <a:r>
              <a:rPr lang="en-US" dirty="0" err="1" smtClean="0"/>
              <a:t>à</a:t>
            </a:r>
            <a:r>
              <a:rPr lang="en-US" dirty="0" smtClean="0"/>
              <a:t>, )Jean, baron </a:t>
            </a:r>
            <a:r>
              <a:rPr lang="en-US" dirty="0" err="1" smtClean="0"/>
              <a:t>d'Harambure</a:t>
            </a:r>
            <a:r>
              <a:rPr lang="en-US" dirty="0" smtClean="0"/>
              <a:t>, </a:t>
            </a:r>
            <a:r>
              <a:rPr lang="en-US" dirty="0" err="1" smtClean="0"/>
              <a:t>dit</a:t>
            </a:r>
            <a:r>
              <a:rPr lang="en-US" dirty="0" smtClean="0"/>
              <a:t> Le </a:t>
            </a:r>
            <a:r>
              <a:rPr lang="en-US" dirty="0" err="1" smtClean="0"/>
              <a:t>Borgne</a:t>
            </a:r>
            <a:r>
              <a:rPr lang="en-US" dirty="0" smtClean="0"/>
              <a:t>, fin </a:t>
            </a:r>
            <a:r>
              <a:rPr lang="en-US" dirty="0" err="1" smtClean="0"/>
              <a:t>XVI</a:t>
            </a:r>
            <a:r>
              <a:rPr lang="en-US" baseline="30000" dirty="0" err="1" smtClean="0"/>
              <a:t>e</a:t>
            </a:r>
            <a:r>
              <a:rPr lang="en-US" dirty="0" smtClean="0"/>
              <a:t> siècle, Versailles, </a:t>
            </a:r>
            <a:r>
              <a:rPr lang="en-US" dirty="0" err="1" smtClean="0"/>
              <a:t>musée</a:t>
            </a:r>
            <a:r>
              <a:rPr lang="en-US" dirty="0" smtClean="0"/>
              <a:t> national des châteaux de Versailles et de </a:t>
            </a:r>
            <a:r>
              <a:rPr lang="en-US" dirty="0" err="1" smtClean="0"/>
              <a:t>Trianon</a:t>
            </a:r>
            <a:r>
              <a:rPr lang="en-US" dirty="0" smtClean="0"/>
              <a:t> </a:t>
            </a:r>
            <a:endParaRPr lang="en-US" dirty="0"/>
          </a:p>
        </p:txBody>
      </p:sp>
      <p:pic>
        <p:nvPicPr>
          <p:cNvPr id="8" name="Picture 7" descr="5644067_2445606.jpg"/>
          <p:cNvPicPr>
            <a:picLocks noChangeAspect="1"/>
          </p:cNvPicPr>
          <p:nvPr/>
        </p:nvPicPr>
        <p:blipFill>
          <a:blip r:embed="rId3"/>
          <a:stretch>
            <a:fillRect/>
          </a:stretch>
        </p:blipFill>
        <p:spPr>
          <a:xfrm>
            <a:off x="4769105" y="152400"/>
            <a:ext cx="3856736" cy="55626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418659-fausse-pub-pour-la-creme-de-jour-637x0-2.jpg"/>
          <p:cNvPicPr>
            <a:picLocks noGrp="1" noChangeAspect="1"/>
          </p:cNvPicPr>
          <p:nvPr>
            <p:ph idx="4294967295"/>
          </p:nvPr>
        </p:nvPicPr>
        <p:blipFill>
          <a:blip r:embed="rId2"/>
          <a:stretch>
            <a:fillRect/>
          </a:stretch>
        </p:blipFill>
        <p:spPr>
          <a:xfrm>
            <a:off x="685800" y="838200"/>
            <a:ext cx="4128728" cy="5287963"/>
          </a:xfrm>
        </p:spPr>
      </p:pic>
      <p:sp>
        <p:nvSpPr>
          <p:cNvPr id="3" name="TextBox 2"/>
          <p:cNvSpPr txBox="1"/>
          <p:nvPr/>
        </p:nvSpPr>
        <p:spPr>
          <a:xfrm>
            <a:off x="5334001" y="1295400"/>
            <a:ext cx="3124200" cy="4524315"/>
          </a:xfrm>
          <a:prstGeom prst="rect">
            <a:avLst/>
          </a:prstGeom>
          <a:noFill/>
        </p:spPr>
        <p:txBody>
          <a:bodyPr wrap="square" rtlCol="0">
            <a:spAutoFit/>
          </a:bodyPr>
          <a:lstStyle/>
          <a:p>
            <a:pPr algn="just"/>
            <a:r>
              <a:rPr lang="fr-FR" sz="2400" dirty="0" smtClean="0"/>
              <a:t>Le tabou aujourd’hui et Photoshop</a:t>
            </a:r>
          </a:p>
          <a:p>
            <a:pPr algn="just"/>
            <a:endParaRPr lang="fr-FR" sz="2400" dirty="0" smtClean="0"/>
          </a:p>
          <a:p>
            <a:pPr algn="just"/>
            <a:endParaRPr lang="fr-FR" sz="2400" dirty="0" smtClean="0"/>
          </a:p>
          <a:p>
            <a:pPr algn="just"/>
            <a:r>
              <a:rPr lang="fr-FR" sz="2400" dirty="0" smtClean="0"/>
              <a:t>Des outils de réflexion : la notion grecque de </a:t>
            </a:r>
            <a:r>
              <a:rPr lang="fr-FR" sz="2400" dirty="0" err="1" smtClean="0"/>
              <a:t>Kalos-Kagathos</a:t>
            </a:r>
            <a:endParaRPr lang="fr-FR" sz="2400" dirty="0" smtClean="0"/>
          </a:p>
          <a:p>
            <a:pPr algn="just"/>
            <a:endParaRPr lang="fr-FR" sz="2400" dirty="0" smtClean="0"/>
          </a:p>
          <a:p>
            <a:pPr algn="just"/>
            <a:endParaRPr lang="fr-FR" sz="2400" dirty="0" smtClean="0"/>
          </a:p>
          <a:p>
            <a:pPr algn="just"/>
            <a:r>
              <a:rPr lang="fr-FR" sz="2400" dirty="0" smtClean="0"/>
              <a:t>La pensée judéo-chrétienne : la laideur, synonyme de vice</a:t>
            </a:r>
            <a:endParaRPr lang="fr-FR"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vicenza_chericati_augustine.jpg"/>
          <p:cNvPicPr>
            <a:picLocks noChangeAspect="1"/>
          </p:cNvPicPr>
          <p:nvPr/>
        </p:nvPicPr>
        <p:blipFill>
          <a:blip r:embed="rId2"/>
          <a:stretch>
            <a:fillRect/>
          </a:stretch>
        </p:blipFill>
        <p:spPr>
          <a:xfrm>
            <a:off x="3657600" y="115677"/>
            <a:ext cx="4476902" cy="6742323"/>
          </a:xfrm>
          <a:prstGeom prst="rect">
            <a:avLst/>
          </a:prstGeom>
        </p:spPr>
      </p:pic>
      <p:sp>
        <p:nvSpPr>
          <p:cNvPr id="3" name="TextBox 2"/>
          <p:cNvSpPr txBox="1"/>
          <p:nvPr/>
        </p:nvSpPr>
        <p:spPr>
          <a:xfrm>
            <a:off x="381001" y="5486400"/>
            <a:ext cx="3276600" cy="1015663"/>
          </a:xfrm>
          <a:prstGeom prst="rect">
            <a:avLst/>
          </a:prstGeom>
          <a:noFill/>
        </p:spPr>
        <p:txBody>
          <a:bodyPr wrap="square" rtlCol="0">
            <a:spAutoFit/>
          </a:bodyPr>
          <a:lstStyle/>
          <a:p>
            <a:r>
              <a:rPr lang="fr-FR" sz="2000" dirty="0" smtClean="0"/>
              <a:t>Tintoret, </a:t>
            </a:r>
            <a:r>
              <a:rPr lang="fr-FR" sz="2000" i="1" dirty="0" smtClean="0"/>
              <a:t>St Augustin apparaissant aux estropiés</a:t>
            </a:r>
            <a:r>
              <a:rPr lang="fr-FR" sz="2000" dirty="0" smtClean="0"/>
              <a:t>, 1518-1519</a:t>
            </a:r>
            <a:endParaRPr lang="fr-FR" sz="2000" dirty="0"/>
          </a:p>
        </p:txBody>
      </p:sp>
      <p:sp>
        <p:nvSpPr>
          <p:cNvPr id="4" name="TextBox 3"/>
          <p:cNvSpPr txBox="1"/>
          <p:nvPr/>
        </p:nvSpPr>
        <p:spPr>
          <a:xfrm>
            <a:off x="304800" y="990600"/>
            <a:ext cx="3276599" cy="954107"/>
          </a:xfrm>
          <a:prstGeom prst="rect">
            <a:avLst/>
          </a:prstGeom>
          <a:noFill/>
        </p:spPr>
        <p:txBody>
          <a:bodyPr wrap="square" rtlCol="0">
            <a:spAutoFit/>
          </a:bodyPr>
          <a:lstStyle/>
          <a:p>
            <a:r>
              <a:rPr lang="fr-FR" sz="2800" dirty="0" smtClean="0">
                <a:solidFill>
                  <a:schemeClr val="bg2">
                    <a:lumMod val="40000"/>
                    <a:lumOff val="60000"/>
                  </a:schemeClr>
                </a:solidFill>
              </a:rPr>
              <a:t>La représentation de la difformité du corps</a:t>
            </a:r>
            <a:endParaRPr lang="fr-FR" sz="2800" dirty="0">
              <a:solidFill>
                <a:schemeClr val="bg2">
                  <a:lumMod val="40000"/>
                  <a:lumOff val="60000"/>
                </a:schemeClr>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460px-Justus_Sustermans_-_Portrait_of_Ferdinando_II_de'_Medici_-_WGA21969.jpg"/>
          <p:cNvPicPr>
            <a:picLocks noChangeAspect="1"/>
          </p:cNvPicPr>
          <p:nvPr/>
        </p:nvPicPr>
        <p:blipFill>
          <a:blip r:embed="rId2"/>
          <a:stretch>
            <a:fillRect/>
          </a:stretch>
        </p:blipFill>
        <p:spPr>
          <a:xfrm>
            <a:off x="0" y="914400"/>
            <a:ext cx="3962400" cy="5168348"/>
          </a:xfrm>
          <a:prstGeom prst="rect">
            <a:avLst/>
          </a:prstGeom>
        </p:spPr>
      </p:pic>
      <p:pic>
        <p:nvPicPr>
          <p:cNvPr id="3" name="Picture 2" descr="14-janvier-1494-mort-domenico-ghirlandaio-L-PnfCXe.jpeg"/>
          <p:cNvPicPr>
            <a:picLocks noChangeAspect="1"/>
          </p:cNvPicPr>
          <p:nvPr/>
        </p:nvPicPr>
        <p:blipFill>
          <a:blip r:embed="rId3"/>
          <a:stretch>
            <a:fillRect/>
          </a:stretch>
        </p:blipFill>
        <p:spPr>
          <a:xfrm>
            <a:off x="3962400" y="990600"/>
            <a:ext cx="4114800" cy="5458968"/>
          </a:xfrm>
          <a:prstGeom prst="rect">
            <a:avLst/>
          </a:prstGeom>
        </p:spPr>
      </p:pic>
      <p:sp>
        <p:nvSpPr>
          <p:cNvPr id="4" name="TextBox 3"/>
          <p:cNvSpPr txBox="1"/>
          <p:nvPr/>
        </p:nvSpPr>
        <p:spPr>
          <a:xfrm>
            <a:off x="685800" y="228600"/>
            <a:ext cx="4086600" cy="523220"/>
          </a:xfrm>
          <a:prstGeom prst="rect">
            <a:avLst/>
          </a:prstGeom>
          <a:noFill/>
        </p:spPr>
        <p:txBody>
          <a:bodyPr wrap="none" rtlCol="0">
            <a:spAutoFit/>
          </a:bodyPr>
          <a:lstStyle/>
          <a:p>
            <a:r>
              <a:rPr lang="fr-FR" sz="2800" dirty="0" smtClean="0">
                <a:solidFill>
                  <a:schemeClr val="bg2">
                    <a:lumMod val="40000"/>
                    <a:lumOff val="60000"/>
                  </a:schemeClr>
                </a:solidFill>
              </a:rPr>
              <a:t>2. Les pustules de peinture</a:t>
            </a:r>
            <a:endParaRPr lang="fr-FR" sz="2800" dirty="0">
              <a:solidFill>
                <a:schemeClr val="bg2">
                  <a:lumMod val="40000"/>
                  <a:lumOff val="60000"/>
                </a:schemeClr>
              </a:solidFill>
            </a:endParaRPr>
          </a:p>
        </p:txBody>
      </p:sp>
      <p:sp>
        <p:nvSpPr>
          <p:cNvPr id="5" name="TextBox 4"/>
          <p:cNvSpPr txBox="1"/>
          <p:nvPr/>
        </p:nvSpPr>
        <p:spPr>
          <a:xfrm>
            <a:off x="228601" y="6096000"/>
            <a:ext cx="3733800" cy="646331"/>
          </a:xfrm>
          <a:prstGeom prst="rect">
            <a:avLst/>
          </a:prstGeom>
          <a:noFill/>
        </p:spPr>
        <p:txBody>
          <a:bodyPr wrap="square" rtlCol="0">
            <a:spAutoFit/>
          </a:bodyPr>
          <a:lstStyle/>
          <a:p>
            <a:r>
              <a:rPr lang="fr-FR" dirty="0" smtClean="0"/>
              <a:t>Justus </a:t>
            </a:r>
            <a:r>
              <a:rPr lang="fr-FR" dirty="0" err="1" smtClean="0"/>
              <a:t>Sustermans</a:t>
            </a:r>
            <a:r>
              <a:rPr lang="fr-FR" dirty="0" smtClean="0"/>
              <a:t>, </a:t>
            </a:r>
            <a:r>
              <a:rPr lang="fr-FR" i="1" dirty="0" smtClean="0"/>
              <a:t>Portrait du Grand Duc Ferdinand II</a:t>
            </a:r>
            <a:endParaRPr lang="fr-FR" i="1" dirty="0"/>
          </a:p>
        </p:txBody>
      </p:sp>
      <p:sp>
        <p:nvSpPr>
          <p:cNvPr id="6" name="TextBox 5"/>
          <p:cNvSpPr txBox="1"/>
          <p:nvPr/>
        </p:nvSpPr>
        <p:spPr>
          <a:xfrm>
            <a:off x="3962401" y="6477000"/>
            <a:ext cx="4864658" cy="369332"/>
          </a:xfrm>
          <a:prstGeom prst="rect">
            <a:avLst/>
          </a:prstGeom>
          <a:noFill/>
        </p:spPr>
        <p:txBody>
          <a:bodyPr wrap="none" rtlCol="0">
            <a:spAutoFit/>
          </a:bodyPr>
          <a:lstStyle/>
          <a:p>
            <a:r>
              <a:rPr lang="fr-FR" dirty="0" smtClean="0"/>
              <a:t>Domenico Ghirlandaio, </a:t>
            </a:r>
            <a:r>
              <a:rPr lang="fr-FR" i="1" dirty="0" smtClean="0"/>
              <a:t>Le vieil homme et l’enfant</a:t>
            </a:r>
            <a:r>
              <a:rPr lang="fr-FR" dirty="0" smtClean="0"/>
              <a:t>, </a:t>
            </a:r>
            <a:endParaRPr lang="fr-F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loadimg.php.jpeg"/>
          <p:cNvPicPr>
            <a:picLocks noChangeAspect="1"/>
          </p:cNvPicPr>
          <p:nvPr/>
        </p:nvPicPr>
        <p:blipFill>
          <a:blip r:embed="rId2"/>
          <a:stretch>
            <a:fillRect/>
          </a:stretch>
        </p:blipFill>
        <p:spPr>
          <a:xfrm>
            <a:off x="304800" y="304800"/>
            <a:ext cx="2279904" cy="3075575"/>
          </a:xfrm>
          <a:prstGeom prst="rect">
            <a:avLst/>
          </a:prstGeom>
        </p:spPr>
      </p:pic>
      <p:pic>
        <p:nvPicPr>
          <p:cNvPr id="3" name="Picture 2" descr="durer-Le-Syphillitique-1496-e1484042443985.jpg"/>
          <p:cNvPicPr>
            <a:picLocks noChangeAspect="1"/>
          </p:cNvPicPr>
          <p:nvPr/>
        </p:nvPicPr>
        <p:blipFill>
          <a:blip r:embed="rId3"/>
          <a:stretch>
            <a:fillRect/>
          </a:stretch>
        </p:blipFill>
        <p:spPr>
          <a:xfrm>
            <a:off x="5181600" y="2463800"/>
            <a:ext cx="3263221" cy="4318000"/>
          </a:xfrm>
          <a:prstGeom prst="rect">
            <a:avLst/>
          </a:prstGeom>
        </p:spPr>
      </p:pic>
      <p:pic>
        <p:nvPicPr>
          <p:cNvPr id="4" name="Picture 3" descr="syphilis.jpg"/>
          <p:cNvPicPr>
            <a:picLocks noChangeAspect="1"/>
          </p:cNvPicPr>
          <p:nvPr/>
        </p:nvPicPr>
        <p:blipFill>
          <a:blip r:embed="rId4"/>
          <a:stretch>
            <a:fillRect/>
          </a:stretch>
        </p:blipFill>
        <p:spPr>
          <a:xfrm>
            <a:off x="304800" y="3556000"/>
            <a:ext cx="4876800" cy="3302000"/>
          </a:xfrm>
          <a:prstGeom prst="rect">
            <a:avLst/>
          </a:prstGeom>
        </p:spPr>
      </p:pic>
      <p:sp>
        <p:nvSpPr>
          <p:cNvPr id="5" name="TextBox 4"/>
          <p:cNvSpPr txBox="1"/>
          <p:nvPr/>
        </p:nvSpPr>
        <p:spPr>
          <a:xfrm>
            <a:off x="3048000" y="457200"/>
            <a:ext cx="5369304" cy="523220"/>
          </a:xfrm>
          <a:prstGeom prst="rect">
            <a:avLst/>
          </a:prstGeom>
          <a:noFill/>
        </p:spPr>
        <p:txBody>
          <a:bodyPr wrap="none" rtlCol="0">
            <a:spAutoFit/>
          </a:bodyPr>
          <a:lstStyle/>
          <a:p>
            <a:r>
              <a:rPr lang="fr-FR" sz="2800" dirty="0" smtClean="0">
                <a:solidFill>
                  <a:srgbClr val="8EB4E3"/>
                </a:solidFill>
              </a:rPr>
              <a:t>Pathologie et contagion : la syphilis</a:t>
            </a:r>
            <a:endParaRPr lang="fr-FR" sz="2800" dirty="0">
              <a:solidFill>
                <a:srgbClr val="8EB4E3"/>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533401" y="1371600"/>
            <a:ext cx="8305800" cy="5539978"/>
          </a:xfrm>
          <a:prstGeom prst="rect">
            <a:avLst/>
          </a:prstGeom>
          <a:noFill/>
        </p:spPr>
        <p:txBody>
          <a:bodyPr wrap="square" rtlCol="0">
            <a:spAutoFit/>
          </a:bodyPr>
          <a:lstStyle/>
          <a:p>
            <a:pPr algn="just"/>
            <a:r>
              <a:rPr sz="2400" dirty="0" smtClean="0">
                <a:latin typeface="Arial"/>
                <a:cs typeface="Arial"/>
              </a:rPr>
              <a:t>« Au mois de décembre de l’année 1494 il se développa en Italie presque tout entière une maladie de nature jusqu’alors inconnue. Cette maladie reçut des divers peuples qu’elle affligea des dénominations différentes. Elle fut appelée mal de Naples par les Français, qui prétendirent l’avoir contractée à Naples et l’avoir rapportée de là dans leur pays. Les Napolitains, de leur côté, lui donnèrent le nom de mal français, parce qu’elle s’était manifestée et répandue pour la première fois en Italie à l’époque de l’expédition française »</a:t>
            </a:r>
            <a:endParaRPr lang="fr-CA" sz="2400" dirty="0" smtClean="0">
              <a:latin typeface="Arial"/>
              <a:cs typeface="Arial"/>
            </a:endParaRPr>
          </a:p>
          <a:p>
            <a:pPr algn="just"/>
            <a:endParaRPr lang="fr-CA" sz="2400" dirty="0" smtClean="0">
              <a:latin typeface="Arial"/>
              <a:cs typeface="Arial"/>
            </a:endParaRPr>
          </a:p>
          <a:p>
            <a:pPr algn="r"/>
            <a:r>
              <a:rPr lang="fr-CA" dirty="0" smtClean="0">
                <a:latin typeface="Arial"/>
                <a:cs typeface="Arial"/>
              </a:rPr>
              <a:t>Giovanni da Vigo, médecin de Jules II,</a:t>
            </a:r>
            <a:r>
              <a:rPr dirty="0" smtClean="0"/>
              <a:t> </a:t>
            </a:r>
            <a:r>
              <a:rPr i="1" dirty="0" smtClean="0"/>
              <a:t>Practica in arte chirurgica</a:t>
            </a:r>
            <a:r>
              <a:rPr dirty="0" smtClean="0"/>
              <a:t>,Venise, A.Valderano, livre V</a:t>
            </a:r>
            <a:r>
              <a:rPr lang="fr-CA" dirty="0" smtClean="0"/>
              <a:t>, 1514</a:t>
            </a:r>
            <a:r>
              <a:rPr dirty="0" smtClean="0"/>
              <a:t>.</a:t>
            </a:r>
            <a:r>
              <a:rPr sz="2400" dirty="0" smtClean="0"/>
              <a:t/>
            </a:r>
            <a:br>
              <a:rPr sz="2400" dirty="0" smtClean="0"/>
            </a:br>
            <a:endParaRPr sz="2400" dirty="0" smtClean="0"/>
          </a:p>
          <a:p>
            <a:pPr algn="just"/>
            <a:r>
              <a:rPr lang="fr-CA" sz="2400" dirty="0" smtClean="0">
                <a:latin typeface="Arial"/>
                <a:cs typeface="Arial"/>
              </a:rPr>
              <a:t> </a:t>
            </a:r>
            <a:r>
              <a:rPr sz="2400" dirty="0" smtClean="0">
                <a:latin typeface="Arial"/>
                <a:cs typeface="Arial"/>
              </a:rPr>
              <a:t> </a:t>
            </a:r>
          </a:p>
          <a:p>
            <a:endParaRPr lang="fr-FR" dirty="0"/>
          </a:p>
        </p:txBody>
      </p:sp>
      <p:sp>
        <p:nvSpPr>
          <p:cNvPr id="3" name="TextBox 2"/>
          <p:cNvSpPr txBox="1"/>
          <p:nvPr/>
        </p:nvSpPr>
        <p:spPr>
          <a:xfrm>
            <a:off x="533401" y="685800"/>
            <a:ext cx="3617421" cy="954107"/>
          </a:xfrm>
          <a:prstGeom prst="rect">
            <a:avLst/>
          </a:prstGeom>
          <a:noFill/>
        </p:spPr>
        <p:txBody>
          <a:bodyPr wrap="none" rtlCol="0">
            <a:spAutoFit/>
          </a:bodyPr>
          <a:lstStyle/>
          <a:p>
            <a:r>
              <a:rPr lang="fr-FR" sz="2800" dirty="0" smtClean="0">
                <a:solidFill>
                  <a:schemeClr val="bg2">
                    <a:lumMod val="40000"/>
                    <a:lumOff val="60000"/>
                  </a:schemeClr>
                </a:solidFill>
              </a:rPr>
              <a:t>La pathologie de l’Autre </a:t>
            </a:r>
          </a:p>
          <a:p>
            <a:r>
              <a:rPr lang="fr-FR" sz="2800" dirty="0" smtClean="0"/>
              <a:t> </a:t>
            </a:r>
          </a:p>
          <a:p>
            <a:endParaRPr lang="fr-FR" dirty="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609600" y="1600200"/>
            <a:ext cx="2819400" cy="3046988"/>
          </a:xfrm>
          <a:prstGeom prst="rect">
            <a:avLst/>
          </a:prstGeom>
          <a:noFill/>
        </p:spPr>
        <p:txBody>
          <a:bodyPr wrap="square" rtlCol="0">
            <a:spAutoFit/>
          </a:bodyPr>
          <a:lstStyle/>
          <a:p>
            <a:r>
              <a:rPr lang="fr-FR" sz="2400" dirty="0" smtClean="0"/>
              <a:t>Un glissement nominatif : une pathologie qui porte le nom du voisin détesté</a:t>
            </a:r>
          </a:p>
          <a:p>
            <a:endParaRPr lang="fr-FR" sz="2400" dirty="0" smtClean="0"/>
          </a:p>
          <a:p>
            <a:r>
              <a:rPr lang="fr-FR" sz="2400" dirty="0" smtClean="0"/>
              <a:t>La recherche d’un bouc émissaire</a:t>
            </a:r>
            <a:endParaRPr lang="fr-FR" sz="2400" dirty="0"/>
          </a:p>
        </p:txBody>
      </p:sp>
      <p:pic>
        <p:nvPicPr>
          <p:cNvPr id="3" name="Picture 2" descr="durer-Le-Syphillitique-1496-e1484042443985.jpg"/>
          <p:cNvPicPr>
            <a:picLocks noChangeAspect="1"/>
          </p:cNvPicPr>
          <p:nvPr/>
        </p:nvPicPr>
        <p:blipFill>
          <a:blip r:embed="rId2"/>
          <a:stretch>
            <a:fillRect/>
          </a:stretch>
        </p:blipFill>
        <p:spPr>
          <a:xfrm>
            <a:off x="3962400" y="609600"/>
            <a:ext cx="4025221" cy="5326303"/>
          </a:xfrm>
          <a:prstGeom prst="rect">
            <a:avLst/>
          </a:prstGeom>
        </p:spPr>
      </p:pic>
      <p:sp>
        <p:nvSpPr>
          <p:cNvPr id="4" name="TextBox 3"/>
          <p:cNvSpPr txBox="1"/>
          <p:nvPr/>
        </p:nvSpPr>
        <p:spPr>
          <a:xfrm>
            <a:off x="2362200" y="5943600"/>
            <a:ext cx="6781800" cy="830997"/>
          </a:xfrm>
          <a:prstGeom prst="rect">
            <a:avLst/>
          </a:prstGeom>
          <a:noFill/>
        </p:spPr>
        <p:txBody>
          <a:bodyPr wrap="square" rtlCol="0">
            <a:spAutoFit/>
          </a:bodyPr>
          <a:lstStyle/>
          <a:p>
            <a:pPr algn="just"/>
            <a:r>
              <a:rPr sz="1600" dirty="0" smtClean="0"/>
              <a:t>Albrecht Dürer, </a:t>
            </a:r>
            <a:r>
              <a:rPr sz="1600" i="1" dirty="0" smtClean="0"/>
              <a:t>L’</a:t>
            </a:r>
            <a:r>
              <a:rPr lang="fr-CA" sz="1600" i="1" dirty="0" smtClean="0"/>
              <a:t>h</a:t>
            </a:r>
            <a:r>
              <a:rPr sz="1600" i="1" dirty="0" smtClean="0"/>
              <a:t>omme atteint de la grosse vérole</a:t>
            </a:r>
            <a:r>
              <a:rPr sz="1600" dirty="0" smtClean="0"/>
              <a:t>, 1490,</a:t>
            </a:r>
            <a:r>
              <a:rPr lang="fr-CA" sz="1600" dirty="0" smtClean="0"/>
              <a:t> </a:t>
            </a:r>
            <a:r>
              <a:rPr sz="1600" dirty="0" smtClean="0"/>
              <a:t>gravure sur bois, illustration de l’ouvrage de Theodoricus Ulsenius, </a:t>
            </a:r>
            <a:r>
              <a:rPr sz="1600" i="1" dirty="0" smtClean="0"/>
              <a:t>Vaticinium in epidemicam scabiem</a:t>
            </a:r>
            <a:r>
              <a:rPr sz="1600" dirty="0" smtClean="0"/>
              <a:t>, Nuremberg, 1496. </a:t>
            </a:r>
          </a:p>
          <a:p>
            <a:endParaRPr lang="fr-F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609601" y="1066800"/>
            <a:ext cx="8077200" cy="4770537"/>
          </a:xfrm>
          <a:prstGeom prst="rect">
            <a:avLst/>
          </a:prstGeom>
          <a:noFill/>
        </p:spPr>
        <p:txBody>
          <a:bodyPr wrap="square" rtlCol="0">
            <a:spAutoFit/>
          </a:bodyPr>
          <a:lstStyle/>
          <a:p>
            <a:pPr algn="just"/>
            <a:r>
              <a:rPr sz="2800" dirty="0" smtClean="0"/>
              <a:t>La conception religieuse de la maladie vécue comme une punition s’élabore autour de l’idée que la douleur ou la maladie sont les versions somatiques des péchés</a:t>
            </a:r>
            <a:r>
              <a:rPr lang="fr-CA" sz="2800" dirty="0" smtClean="0"/>
              <a:t>..</a:t>
            </a:r>
            <a:r>
              <a:rPr sz="2800" dirty="0" smtClean="0"/>
              <a:t> </a:t>
            </a:r>
          </a:p>
          <a:p>
            <a:endParaRPr lang="fr-FR" sz="2800" dirty="0" smtClean="0"/>
          </a:p>
          <a:p>
            <a:endParaRPr lang="fr-FR" sz="2800" dirty="0" smtClean="0"/>
          </a:p>
          <a:p>
            <a:r>
              <a:rPr lang="fr-FR" sz="2800" dirty="0" smtClean="0"/>
              <a:t>Lèpre, Syphilis, Sida</a:t>
            </a:r>
          </a:p>
          <a:p>
            <a:endParaRPr lang="fr-FR" sz="2800" dirty="0" smtClean="0"/>
          </a:p>
          <a:p>
            <a:r>
              <a:rPr lang="fr-FR" sz="2800" dirty="0" smtClean="0"/>
              <a:t>La conception punitive de la maladie : une vision eschatologique de la maladie </a:t>
            </a:r>
          </a:p>
          <a:p>
            <a:endParaRPr lang="fr-FR" sz="2400" dirty="0" smtClean="0"/>
          </a:p>
          <a:p>
            <a:endParaRPr lang="fr-FR" sz="2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457200" y="228600"/>
            <a:ext cx="3929857" cy="523220"/>
          </a:xfrm>
          <a:prstGeom prst="rect">
            <a:avLst/>
          </a:prstGeom>
          <a:noFill/>
        </p:spPr>
        <p:txBody>
          <a:bodyPr wrap="none" rtlCol="0">
            <a:spAutoFit/>
          </a:bodyPr>
          <a:lstStyle/>
          <a:p>
            <a:r>
              <a:rPr lang="fr-FR" sz="2800" dirty="0" smtClean="0">
                <a:solidFill>
                  <a:srgbClr val="8EB4E3"/>
                </a:solidFill>
              </a:rPr>
              <a:t>3. La peur de la contagion </a:t>
            </a:r>
            <a:endParaRPr lang="fr-FR" sz="2800" dirty="0">
              <a:solidFill>
                <a:srgbClr val="8EB4E3"/>
              </a:solidFill>
            </a:endParaRPr>
          </a:p>
        </p:txBody>
      </p:sp>
      <p:pic>
        <p:nvPicPr>
          <p:cNvPr id="3" name="Picture 2" descr="Détail_Bonaparte_visitant_les_pestiférés.jpg"/>
          <p:cNvPicPr>
            <a:picLocks noChangeAspect="1"/>
          </p:cNvPicPr>
          <p:nvPr/>
        </p:nvPicPr>
        <p:blipFill>
          <a:blip r:embed="rId2"/>
          <a:stretch>
            <a:fillRect/>
          </a:stretch>
        </p:blipFill>
        <p:spPr>
          <a:xfrm>
            <a:off x="4038600" y="3627120"/>
            <a:ext cx="3931920" cy="2621280"/>
          </a:xfrm>
          <a:prstGeom prst="rect">
            <a:avLst/>
          </a:prstGeom>
        </p:spPr>
      </p:pic>
      <p:pic>
        <p:nvPicPr>
          <p:cNvPr id="4" name="Picture 3" descr="205.jpg"/>
          <p:cNvPicPr>
            <a:picLocks noChangeAspect="1"/>
          </p:cNvPicPr>
          <p:nvPr/>
        </p:nvPicPr>
        <p:blipFill>
          <a:blip r:embed="rId3"/>
          <a:stretch>
            <a:fillRect/>
          </a:stretch>
        </p:blipFill>
        <p:spPr>
          <a:xfrm>
            <a:off x="532341" y="980419"/>
            <a:ext cx="3125259" cy="3554849"/>
          </a:xfrm>
          <a:prstGeom prst="rect">
            <a:avLst/>
          </a:prstGeom>
        </p:spPr>
      </p:pic>
      <p:sp>
        <p:nvSpPr>
          <p:cNvPr id="6" name="TextBox 5"/>
          <p:cNvSpPr txBox="1"/>
          <p:nvPr/>
        </p:nvSpPr>
        <p:spPr>
          <a:xfrm>
            <a:off x="762000" y="4535269"/>
            <a:ext cx="2743200" cy="646331"/>
          </a:xfrm>
          <a:prstGeom prst="rect">
            <a:avLst/>
          </a:prstGeom>
          <a:noFill/>
        </p:spPr>
        <p:txBody>
          <a:bodyPr wrap="square" rtlCol="0">
            <a:spAutoFit/>
          </a:bodyPr>
          <a:lstStyle/>
          <a:p>
            <a:r>
              <a:rPr lang="fr-FR" dirty="0" smtClean="0"/>
              <a:t>Nicolas Poussin, </a:t>
            </a:r>
            <a:r>
              <a:rPr lang="fr-FR" i="1" dirty="0" smtClean="0"/>
              <a:t>La peste d’Asdod</a:t>
            </a:r>
            <a:r>
              <a:rPr lang="fr-FR" dirty="0" smtClean="0"/>
              <a:t>,1630 </a:t>
            </a:r>
            <a:endParaRPr lang="fr-FR" dirty="0"/>
          </a:p>
        </p:txBody>
      </p:sp>
      <p:sp>
        <p:nvSpPr>
          <p:cNvPr id="7" name="TextBox 6"/>
          <p:cNvSpPr txBox="1"/>
          <p:nvPr/>
        </p:nvSpPr>
        <p:spPr>
          <a:xfrm>
            <a:off x="3962400" y="6324600"/>
            <a:ext cx="4608954" cy="369332"/>
          </a:xfrm>
          <a:prstGeom prst="rect">
            <a:avLst/>
          </a:prstGeom>
          <a:noFill/>
        </p:spPr>
        <p:txBody>
          <a:bodyPr wrap="none" rtlCol="0">
            <a:spAutoFit/>
          </a:bodyPr>
          <a:lstStyle/>
          <a:p>
            <a:r>
              <a:rPr lang="fr-FR" dirty="0" err="1" smtClean="0"/>
              <a:t>Antoine-Jean</a:t>
            </a:r>
            <a:r>
              <a:rPr lang="fr-FR" dirty="0" smtClean="0"/>
              <a:t> Gros, </a:t>
            </a:r>
            <a:r>
              <a:rPr lang="fr-FR" i="1" dirty="0" smtClean="0"/>
              <a:t>Les pestiférés de Jaffa</a:t>
            </a:r>
            <a:r>
              <a:rPr lang="fr-FR" dirty="0" smtClean="0"/>
              <a:t>, 1804 </a:t>
            </a:r>
            <a:endParaRPr lang="fr-FR" dirty="0"/>
          </a:p>
        </p:txBody>
      </p:sp>
      <p:pic>
        <p:nvPicPr>
          <p:cNvPr id="8" name="Picture 7" descr="Capture d’écran 2017-04-05 à 12.28.14.png"/>
          <p:cNvPicPr>
            <a:picLocks noChangeAspect="1"/>
          </p:cNvPicPr>
          <p:nvPr/>
        </p:nvPicPr>
        <p:blipFill>
          <a:blip r:embed="rId4"/>
          <a:stretch>
            <a:fillRect/>
          </a:stretch>
        </p:blipFill>
        <p:spPr>
          <a:xfrm>
            <a:off x="4387057" y="980420"/>
            <a:ext cx="2329352" cy="2286000"/>
          </a:xfrm>
          <a:prstGeom prst="rect">
            <a:avLst/>
          </a:prstGeom>
        </p:spPr>
      </p:pic>
      <p:sp>
        <p:nvSpPr>
          <p:cNvPr id="9" name="TextBox 8"/>
          <p:cNvSpPr txBox="1"/>
          <p:nvPr/>
        </p:nvSpPr>
        <p:spPr>
          <a:xfrm>
            <a:off x="6858000" y="2057400"/>
            <a:ext cx="1752600" cy="1200329"/>
          </a:xfrm>
          <a:prstGeom prst="rect">
            <a:avLst/>
          </a:prstGeom>
          <a:noFill/>
        </p:spPr>
        <p:txBody>
          <a:bodyPr wrap="square" rtlCol="0">
            <a:spAutoFit/>
          </a:bodyPr>
          <a:lstStyle/>
          <a:p>
            <a:r>
              <a:rPr lang="fr-FR" dirty="0" smtClean="0"/>
              <a:t>Costume du médecin en temps de peste, XVIII</a:t>
            </a:r>
            <a:r>
              <a:rPr lang="fr-FR" i="1" dirty="0" smtClean="0"/>
              <a:t>e</a:t>
            </a:r>
            <a:r>
              <a:rPr lang="fr-FR" dirty="0" smtClean="0"/>
              <a:t> siècle</a:t>
            </a:r>
            <a:endParaRPr lang="fr-F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533400" y="381000"/>
            <a:ext cx="8001000" cy="6186309"/>
          </a:xfrm>
          <a:prstGeom prst="rect">
            <a:avLst/>
          </a:prstGeom>
          <a:noFill/>
        </p:spPr>
        <p:txBody>
          <a:bodyPr wrap="square" rtlCol="0">
            <a:spAutoFit/>
          </a:bodyPr>
          <a:lstStyle/>
          <a:p>
            <a:pPr algn="ctr"/>
            <a:r>
              <a:rPr lang="en-US" sz="3200" dirty="0" smtClean="0">
                <a:solidFill>
                  <a:srgbClr val="8EB4E3"/>
                </a:solidFill>
              </a:rPr>
              <a:t>Atelier  : </a:t>
            </a:r>
            <a:r>
              <a:rPr lang="en-US" sz="3200" i="1" dirty="0" smtClean="0">
                <a:solidFill>
                  <a:srgbClr val="8EB4E3"/>
                </a:solidFill>
              </a:rPr>
              <a:t>Le Corps, la </a:t>
            </a:r>
            <a:r>
              <a:rPr lang="en-US" sz="3200" i="1" dirty="0" err="1" smtClean="0">
                <a:solidFill>
                  <a:srgbClr val="8EB4E3"/>
                </a:solidFill>
              </a:rPr>
              <a:t>maladie</a:t>
            </a:r>
            <a:r>
              <a:rPr lang="en-US" sz="3200" i="1" dirty="0" smtClean="0">
                <a:solidFill>
                  <a:srgbClr val="8EB4E3"/>
                </a:solidFill>
              </a:rPr>
              <a:t>, la </a:t>
            </a:r>
            <a:r>
              <a:rPr lang="en-US" sz="3200" i="1" dirty="0" err="1" smtClean="0">
                <a:solidFill>
                  <a:srgbClr val="8EB4E3"/>
                </a:solidFill>
              </a:rPr>
              <a:t>norme</a:t>
            </a:r>
            <a:r>
              <a:rPr lang="en-US" sz="3200" i="1" dirty="0" smtClean="0">
                <a:solidFill>
                  <a:srgbClr val="8EB4E3"/>
                </a:solidFill>
              </a:rPr>
              <a:t> </a:t>
            </a:r>
          </a:p>
          <a:p>
            <a:pPr algn="just"/>
            <a:endParaRPr lang="en-US" sz="2800" dirty="0" smtClean="0"/>
          </a:p>
          <a:p>
            <a:pPr algn="just"/>
            <a:r>
              <a:rPr lang="en-US" sz="2800" dirty="0" smtClean="0"/>
              <a:t>À </a:t>
            </a:r>
            <a:r>
              <a:rPr lang="en-US" sz="2800" dirty="0" err="1" smtClean="0"/>
              <a:t>travers</a:t>
            </a:r>
            <a:r>
              <a:rPr lang="en-US" sz="2800" dirty="0" smtClean="0"/>
              <a:t> les </a:t>
            </a:r>
            <a:r>
              <a:rPr lang="en-US" sz="2800" dirty="0" err="1" smtClean="0"/>
              <a:t>époques</a:t>
            </a:r>
            <a:r>
              <a:rPr lang="en-US" sz="2800" dirty="0" smtClean="0"/>
              <a:t>, les cultures et les </a:t>
            </a:r>
            <a:r>
              <a:rPr lang="en-US" sz="2800" dirty="0" err="1" smtClean="0"/>
              <a:t>circonstances</a:t>
            </a:r>
            <a:r>
              <a:rPr lang="en-US" sz="2800" dirty="0" smtClean="0"/>
              <a:t>, les images de la </a:t>
            </a:r>
            <a:r>
              <a:rPr lang="en-US" sz="2800" dirty="0" err="1" smtClean="0"/>
              <a:t>maladie</a:t>
            </a:r>
            <a:r>
              <a:rPr lang="en-US" sz="2800" dirty="0" smtClean="0"/>
              <a:t> </a:t>
            </a:r>
            <a:r>
              <a:rPr lang="en-US" sz="2800" dirty="0" err="1" smtClean="0"/>
              <a:t>circulent</a:t>
            </a:r>
            <a:r>
              <a:rPr lang="en-US" sz="2800" dirty="0" smtClean="0"/>
              <a:t> et se </a:t>
            </a:r>
            <a:r>
              <a:rPr lang="en-US" sz="2800" dirty="0" err="1" smtClean="0"/>
              <a:t>répondent</a:t>
            </a:r>
            <a:r>
              <a:rPr lang="en-US" sz="2800" dirty="0" smtClean="0"/>
              <a:t>. </a:t>
            </a:r>
            <a:r>
              <a:rPr lang="en-US" sz="2800" dirty="0" err="1" smtClean="0"/>
              <a:t>C’est</a:t>
            </a:r>
            <a:r>
              <a:rPr lang="en-US" sz="2800" dirty="0" smtClean="0"/>
              <a:t> </a:t>
            </a:r>
            <a:r>
              <a:rPr lang="en-US" sz="2800" dirty="0" err="1" smtClean="0"/>
              <a:t>que</a:t>
            </a:r>
            <a:r>
              <a:rPr lang="en-US" sz="2800" dirty="0" smtClean="0"/>
              <a:t> </a:t>
            </a:r>
            <a:r>
              <a:rPr lang="en-US" sz="2800" dirty="0" err="1" smtClean="0"/>
              <a:t>représenter</a:t>
            </a:r>
            <a:r>
              <a:rPr lang="en-US" sz="2800" dirty="0" smtClean="0"/>
              <a:t> la </a:t>
            </a:r>
            <a:r>
              <a:rPr lang="en-US" sz="2800" dirty="0" err="1" smtClean="0"/>
              <a:t>maladie</a:t>
            </a:r>
            <a:r>
              <a:rPr lang="en-US" sz="2800" dirty="0" smtClean="0"/>
              <a:t> </a:t>
            </a:r>
            <a:r>
              <a:rPr lang="en-US" sz="2800" dirty="0" err="1" smtClean="0"/>
              <a:t>bouleverse</a:t>
            </a:r>
            <a:r>
              <a:rPr lang="en-US" sz="2800" dirty="0" smtClean="0"/>
              <a:t> les </a:t>
            </a:r>
            <a:r>
              <a:rPr lang="en-US" sz="2800" dirty="0" err="1" smtClean="0"/>
              <a:t>formes</a:t>
            </a:r>
            <a:r>
              <a:rPr lang="en-US" sz="2800" dirty="0" smtClean="0"/>
              <a:t> </a:t>
            </a:r>
            <a:r>
              <a:rPr lang="en-US" sz="2800" dirty="0" err="1" smtClean="0"/>
              <a:t>artistiques</a:t>
            </a:r>
            <a:r>
              <a:rPr lang="en-US" sz="2800" dirty="0" smtClean="0"/>
              <a:t> </a:t>
            </a:r>
            <a:r>
              <a:rPr lang="en-US" sz="2800" dirty="0" err="1" smtClean="0"/>
              <a:t>mêmes</a:t>
            </a:r>
            <a:r>
              <a:rPr lang="en-US" sz="2800" dirty="0" smtClean="0"/>
              <a:t>. La science </a:t>
            </a:r>
            <a:r>
              <a:rPr lang="en-US" sz="2800" dirty="0" err="1" smtClean="0"/>
              <a:t>comme</a:t>
            </a:r>
            <a:r>
              <a:rPr lang="en-US" sz="2800" dirty="0" smtClean="0"/>
              <a:t> </a:t>
            </a:r>
            <a:r>
              <a:rPr lang="en-US" sz="2800" dirty="0" err="1" smtClean="0"/>
              <a:t>l’histoire</a:t>
            </a:r>
            <a:r>
              <a:rPr lang="en-US" sz="2800" dirty="0" smtClean="0"/>
              <a:t> des arts nous </a:t>
            </a:r>
            <a:r>
              <a:rPr lang="en-US" sz="2800" dirty="0" err="1" smtClean="0"/>
              <a:t>montrent</a:t>
            </a:r>
            <a:r>
              <a:rPr lang="en-US" sz="2800" dirty="0" smtClean="0"/>
              <a:t> </a:t>
            </a:r>
            <a:r>
              <a:rPr lang="en-US" sz="2800" dirty="0" err="1" smtClean="0"/>
              <a:t>que</a:t>
            </a:r>
            <a:r>
              <a:rPr lang="en-US" sz="2800" dirty="0" smtClean="0"/>
              <a:t> la </a:t>
            </a:r>
            <a:r>
              <a:rPr lang="en-US" sz="2800" dirty="0" err="1" smtClean="0"/>
              <a:t>représentation</a:t>
            </a:r>
            <a:r>
              <a:rPr lang="en-US" sz="2800" dirty="0" smtClean="0"/>
              <a:t> du corps </a:t>
            </a:r>
            <a:r>
              <a:rPr lang="en-US" sz="2800" dirty="0" err="1" smtClean="0"/>
              <a:t>malade</a:t>
            </a:r>
            <a:r>
              <a:rPr lang="en-US" sz="2800" dirty="0" smtClean="0"/>
              <a:t> ne </a:t>
            </a:r>
            <a:r>
              <a:rPr lang="en-US" sz="2800" dirty="0" err="1" smtClean="0"/>
              <a:t>participe</a:t>
            </a:r>
            <a:r>
              <a:rPr lang="en-US" sz="2800" dirty="0" smtClean="0"/>
              <a:t> pas </a:t>
            </a:r>
            <a:r>
              <a:rPr lang="en-US" sz="2800" dirty="0" err="1" smtClean="0"/>
              <a:t>seulement</a:t>
            </a:r>
            <a:r>
              <a:rPr lang="en-US" sz="2800" dirty="0" smtClean="0"/>
              <a:t> </a:t>
            </a:r>
            <a:r>
              <a:rPr lang="en-US" sz="2800" dirty="0" err="1" smtClean="0"/>
              <a:t>d’une</a:t>
            </a:r>
            <a:r>
              <a:rPr lang="en-US" sz="2800" dirty="0" smtClean="0"/>
              <a:t> </a:t>
            </a:r>
            <a:r>
              <a:rPr lang="en-US" sz="2800" dirty="0" err="1" smtClean="0"/>
              <a:t>norme</a:t>
            </a:r>
            <a:r>
              <a:rPr lang="en-US" sz="2800" dirty="0" smtClean="0"/>
              <a:t> </a:t>
            </a:r>
            <a:r>
              <a:rPr lang="en-US" sz="2800" dirty="0" err="1" smtClean="0"/>
              <a:t>sociale</a:t>
            </a:r>
            <a:r>
              <a:rPr lang="en-US" sz="2800" dirty="0" smtClean="0"/>
              <a:t> et </a:t>
            </a:r>
            <a:r>
              <a:rPr lang="en-US" sz="2800" dirty="0" err="1" smtClean="0"/>
              <a:t>politique</a:t>
            </a:r>
            <a:r>
              <a:rPr lang="en-US" sz="2800" dirty="0" smtClean="0"/>
              <a:t> qui </a:t>
            </a:r>
            <a:r>
              <a:rPr lang="en-US" sz="2800" dirty="0" err="1" smtClean="0"/>
              <a:t>dessinerait</a:t>
            </a:r>
            <a:r>
              <a:rPr lang="en-US" sz="2800" dirty="0" smtClean="0"/>
              <a:t>, par </a:t>
            </a:r>
            <a:r>
              <a:rPr lang="en-US" sz="2800" dirty="0" err="1" smtClean="0"/>
              <a:t>contraste</a:t>
            </a:r>
            <a:r>
              <a:rPr lang="en-US" sz="2800" dirty="0" smtClean="0"/>
              <a:t>, un « canon » du corps </a:t>
            </a:r>
            <a:r>
              <a:rPr lang="en-US" sz="2800" dirty="0" err="1" smtClean="0"/>
              <a:t>sain</a:t>
            </a:r>
            <a:r>
              <a:rPr lang="en-US" sz="2800" dirty="0" smtClean="0"/>
              <a:t> : </a:t>
            </a:r>
            <a:r>
              <a:rPr lang="en-US" sz="2800" dirty="0" err="1" smtClean="0"/>
              <a:t>elle</a:t>
            </a:r>
            <a:r>
              <a:rPr lang="en-US" sz="2800" dirty="0" smtClean="0"/>
              <a:t> </a:t>
            </a:r>
            <a:r>
              <a:rPr lang="en-US" sz="2800" dirty="0" err="1" smtClean="0"/>
              <a:t>contribue</a:t>
            </a:r>
            <a:r>
              <a:rPr lang="en-US" sz="2800" dirty="0" smtClean="0"/>
              <a:t> </a:t>
            </a:r>
            <a:r>
              <a:rPr lang="en-US" sz="2800" dirty="0" err="1" smtClean="0"/>
              <a:t>à</a:t>
            </a:r>
            <a:r>
              <a:rPr lang="en-US" sz="2800" dirty="0" smtClean="0"/>
              <a:t> la </a:t>
            </a:r>
            <a:r>
              <a:rPr lang="en-US" sz="2800" dirty="0" err="1" smtClean="0"/>
              <a:t>façonner</a:t>
            </a:r>
            <a:r>
              <a:rPr lang="en-US" sz="2800" dirty="0" smtClean="0"/>
              <a:t>. </a:t>
            </a:r>
            <a:r>
              <a:rPr lang="en-US" sz="2800" dirty="0" err="1" smtClean="0"/>
              <a:t>Travailler</a:t>
            </a:r>
            <a:r>
              <a:rPr lang="en-US" sz="2800" dirty="0" smtClean="0"/>
              <a:t> </a:t>
            </a:r>
            <a:r>
              <a:rPr lang="en-US" sz="2800" dirty="0" err="1" smtClean="0"/>
              <a:t>l’abord</a:t>
            </a:r>
            <a:r>
              <a:rPr lang="en-US" sz="2800" dirty="0" smtClean="0"/>
              <a:t> de </a:t>
            </a:r>
            <a:r>
              <a:rPr lang="en-US" sz="2800" dirty="0" err="1" smtClean="0"/>
              <a:t>ces</a:t>
            </a:r>
            <a:r>
              <a:rPr lang="en-US" sz="2800" dirty="0" smtClean="0"/>
              <a:t> questions </a:t>
            </a:r>
            <a:r>
              <a:rPr lang="en-US" sz="2800" dirty="0" err="1" smtClean="0"/>
              <a:t>dans</a:t>
            </a:r>
            <a:r>
              <a:rPr lang="en-US" sz="2800" dirty="0" smtClean="0"/>
              <a:t> </a:t>
            </a:r>
            <a:r>
              <a:rPr lang="en-US" sz="2800" dirty="0" err="1" smtClean="0"/>
              <a:t>l’enseignement</a:t>
            </a:r>
            <a:r>
              <a:rPr lang="en-US" sz="2800" dirty="0" smtClean="0"/>
              <a:t> </a:t>
            </a:r>
            <a:r>
              <a:rPr lang="en-US" sz="2800" dirty="0" err="1" smtClean="0"/>
              <a:t>trouve</a:t>
            </a:r>
            <a:r>
              <a:rPr lang="en-US" sz="2800" dirty="0" smtClean="0"/>
              <a:t> </a:t>
            </a:r>
            <a:r>
              <a:rPr lang="en-US" sz="2800" dirty="0" err="1" smtClean="0"/>
              <a:t>à</a:t>
            </a:r>
            <a:r>
              <a:rPr lang="en-US" sz="2800" dirty="0" smtClean="0"/>
              <a:t> </a:t>
            </a:r>
            <a:r>
              <a:rPr lang="en-US" sz="2800" dirty="0" err="1" smtClean="0"/>
              <a:t>l’évidence</a:t>
            </a:r>
            <a:r>
              <a:rPr lang="en-US" sz="2800" dirty="0" smtClean="0"/>
              <a:t> des </a:t>
            </a:r>
            <a:r>
              <a:rPr lang="en-US" sz="2800" dirty="0" err="1" smtClean="0"/>
              <a:t>résonances</a:t>
            </a:r>
            <a:r>
              <a:rPr lang="en-US" sz="2800" dirty="0" smtClean="0"/>
              <a:t> </a:t>
            </a:r>
            <a:r>
              <a:rPr lang="en-US" sz="2800" dirty="0" err="1" smtClean="0"/>
              <a:t>morales</a:t>
            </a:r>
            <a:r>
              <a:rPr lang="en-US" sz="2800" dirty="0" smtClean="0"/>
              <a:t> et </a:t>
            </a:r>
            <a:r>
              <a:rPr lang="en-US" sz="2800" dirty="0" err="1" smtClean="0"/>
              <a:t>civiques</a:t>
            </a:r>
            <a:r>
              <a:rPr lang="en-US" sz="2800" dirty="0" smtClean="0"/>
              <a:t> </a:t>
            </a:r>
            <a:r>
              <a:rPr lang="en-US" sz="2800" dirty="0" err="1" smtClean="0"/>
              <a:t>aussi</a:t>
            </a:r>
            <a:r>
              <a:rPr lang="en-US" sz="2800" dirty="0" smtClean="0"/>
              <a:t> </a:t>
            </a:r>
            <a:r>
              <a:rPr lang="en-US" sz="2800" dirty="0" err="1" smtClean="0"/>
              <a:t>actuelles</a:t>
            </a:r>
            <a:r>
              <a:rPr lang="en-US" sz="2800" dirty="0" smtClean="0"/>
              <a:t> </a:t>
            </a:r>
            <a:r>
              <a:rPr lang="en-US" sz="2800" dirty="0" err="1" smtClean="0"/>
              <a:t>que</a:t>
            </a:r>
            <a:r>
              <a:rPr lang="en-US" sz="2800" dirty="0" smtClean="0"/>
              <a:t> </a:t>
            </a:r>
            <a:r>
              <a:rPr lang="en-US" sz="2800" dirty="0" err="1" smtClean="0"/>
              <a:t>cruciales</a:t>
            </a:r>
            <a:r>
              <a:rPr lang="en-US" sz="2800" dirty="0" smtClean="0"/>
              <a:t>.</a:t>
            </a:r>
            <a:endParaRPr lang="fr-FR" sz="2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609600" y="1600200"/>
            <a:ext cx="8077200" cy="1815882"/>
          </a:xfrm>
          <a:prstGeom prst="rect">
            <a:avLst/>
          </a:prstGeom>
          <a:noFill/>
        </p:spPr>
        <p:txBody>
          <a:bodyPr wrap="square" rtlCol="0">
            <a:spAutoFit/>
          </a:bodyPr>
          <a:lstStyle/>
          <a:p>
            <a:r>
              <a:rPr lang="fr-FR" sz="2800" dirty="0" smtClean="0"/>
              <a:t>La purification de l’air </a:t>
            </a:r>
          </a:p>
          <a:p>
            <a:endParaRPr lang="fr-FR" sz="2800" dirty="0" smtClean="0"/>
          </a:p>
          <a:p>
            <a:r>
              <a:rPr lang="fr-FR" sz="2800" dirty="0" smtClean="0"/>
              <a:t>Le terme de contagion, à l’origine, une conception morale</a:t>
            </a:r>
            <a:endParaRPr lang="fr-FR" sz="28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533400" y="533400"/>
            <a:ext cx="8153400" cy="5909309"/>
          </a:xfrm>
          <a:prstGeom prst="rect">
            <a:avLst/>
          </a:prstGeom>
          <a:noFill/>
        </p:spPr>
        <p:txBody>
          <a:bodyPr wrap="square" rtlCol="0">
            <a:spAutoFit/>
          </a:bodyPr>
          <a:lstStyle/>
          <a:p>
            <a:r>
              <a:rPr lang="fr-FR" sz="2400" dirty="0" smtClean="0"/>
              <a:t>Thématique : chimie et environnement</a:t>
            </a:r>
          </a:p>
          <a:p>
            <a:endParaRPr lang="fr-FR" sz="2400" dirty="0" smtClean="0"/>
          </a:p>
          <a:p>
            <a:r>
              <a:rPr lang="fr-FR" sz="2400" dirty="0" smtClean="0"/>
              <a:t>Le modèle </a:t>
            </a:r>
            <a:r>
              <a:rPr lang="fr-FR" sz="2400" dirty="0" err="1" smtClean="0"/>
              <a:t>aériste</a:t>
            </a:r>
            <a:r>
              <a:rPr lang="fr-FR" sz="2400" dirty="0" smtClean="0"/>
              <a:t> : la conscience d’un air « vicié » à la Renaissance</a:t>
            </a:r>
          </a:p>
          <a:p>
            <a:endParaRPr lang="fr-FR" sz="2400" dirty="0" smtClean="0"/>
          </a:p>
          <a:p>
            <a:r>
              <a:rPr lang="fr-FR" sz="2400" dirty="0" smtClean="0"/>
              <a:t>La théorie miasmatique et l’Idée moderne de contagion avec Girolamo </a:t>
            </a:r>
            <a:r>
              <a:rPr lang="fr-FR" sz="2400" dirty="0" err="1" smtClean="0"/>
              <a:t>Fracastoro</a:t>
            </a:r>
            <a:endParaRPr lang="fr-FR" sz="2400" dirty="0" smtClean="0"/>
          </a:p>
          <a:p>
            <a:endParaRPr lang="fr-FR" sz="2400" dirty="0" smtClean="0"/>
          </a:p>
          <a:p>
            <a:r>
              <a:rPr lang="fr-FR" sz="2400" dirty="0" smtClean="0"/>
              <a:t>L’usage métaphorique de la contagion : réactions individuelles et collectives face à la contagion et aux rumeurs</a:t>
            </a:r>
          </a:p>
          <a:p>
            <a:endParaRPr lang="fr-FR" sz="2400" dirty="0" smtClean="0"/>
          </a:p>
          <a:p>
            <a:r>
              <a:rPr lang="fr-FR" sz="2400" dirty="0" smtClean="0"/>
              <a:t>La contagion morale et la lèpre, une maladie de l’âme</a:t>
            </a:r>
          </a:p>
          <a:p>
            <a:endParaRPr lang="fr-FR" sz="2400" dirty="0" smtClean="0"/>
          </a:p>
          <a:p>
            <a:r>
              <a:rPr lang="fr-FR" sz="2400" dirty="0" smtClean="0"/>
              <a:t>La notion de contagion et de </a:t>
            </a:r>
            <a:r>
              <a:rPr lang="fr-FR" sz="2400" dirty="0" err="1" smtClean="0"/>
              <a:t>viralité</a:t>
            </a:r>
            <a:r>
              <a:rPr lang="fr-FR" sz="2400" dirty="0" smtClean="0"/>
              <a:t> dans l’informatique</a:t>
            </a:r>
          </a:p>
          <a:p>
            <a:endParaRPr lang="fr-FR" sz="2400" dirty="0" smtClean="0"/>
          </a:p>
          <a:p>
            <a:endParaRPr lang="fr-FR" dirty="0" smtClean="0"/>
          </a:p>
          <a:p>
            <a:endParaRPr lang="fr-F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1593-Bacchus-malade-auto-portrait.jpg"/>
          <p:cNvPicPr>
            <a:picLocks noChangeAspect="1"/>
          </p:cNvPicPr>
          <p:nvPr/>
        </p:nvPicPr>
        <p:blipFill>
          <a:blip r:embed="rId2"/>
          <a:stretch>
            <a:fillRect/>
          </a:stretch>
        </p:blipFill>
        <p:spPr>
          <a:xfrm>
            <a:off x="277143" y="3505200"/>
            <a:ext cx="4508316" cy="5866446"/>
          </a:xfrm>
          <a:prstGeom prst="rect">
            <a:avLst/>
          </a:prstGeom>
        </p:spPr>
      </p:pic>
      <p:pic>
        <p:nvPicPr>
          <p:cNvPr id="3" name="Picture 2" descr="20170403_122011.jpg"/>
          <p:cNvPicPr>
            <a:picLocks noChangeAspect="1"/>
          </p:cNvPicPr>
          <p:nvPr/>
        </p:nvPicPr>
        <p:blipFill>
          <a:blip r:embed="rId3"/>
          <a:stretch>
            <a:fillRect/>
          </a:stretch>
        </p:blipFill>
        <p:spPr>
          <a:xfrm rot="5400000">
            <a:off x="1781435" y="2452687"/>
            <a:ext cx="5638800" cy="3171825"/>
          </a:xfrm>
          <a:prstGeom prst="rect">
            <a:avLst/>
          </a:prstGeom>
        </p:spPr>
      </p:pic>
      <p:pic>
        <p:nvPicPr>
          <p:cNvPr id="4" name="Picture 3" descr="ed36421ee214184d82453850af909d33.jpg"/>
          <p:cNvPicPr>
            <a:picLocks noChangeAspect="1"/>
          </p:cNvPicPr>
          <p:nvPr/>
        </p:nvPicPr>
        <p:blipFill>
          <a:blip r:embed="rId4"/>
          <a:stretch>
            <a:fillRect/>
          </a:stretch>
        </p:blipFill>
        <p:spPr>
          <a:xfrm>
            <a:off x="152400" y="1219200"/>
            <a:ext cx="2844452" cy="2286000"/>
          </a:xfrm>
          <a:prstGeom prst="rect">
            <a:avLst/>
          </a:prstGeom>
        </p:spPr>
      </p:pic>
      <p:sp>
        <p:nvSpPr>
          <p:cNvPr id="5" name="TextBox 4"/>
          <p:cNvSpPr txBox="1"/>
          <p:nvPr/>
        </p:nvSpPr>
        <p:spPr>
          <a:xfrm>
            <a:off x="277143" y="228600"/>
            <a:ext cx="6037655" cy="523220"/>
          </a:xfrm>
          <a:prstGeom prst="rect">
            <a:avLst/>
          </a:prstGeom>
          <a:noFill/>
        </p:spPr>
        <p:txBody>
          <a:bodyPr wrap="none" rtlCol="0">
            <a:spAutoFit/>
          </a:bodyPr>
          <a:lstStyle/>
          <a:p>
            <a:r>
              <a:rPr lang="fr-FR" sz="2800" dirty="0" smtClean="0">
                <a:solidFill>
                  <a:srgbClr val="8EB4E3"/>
                </a:solidFill>
              </a:rPr>
              <a:t>4. La couleur de la maladie et de la mort</a:t>
            </a:r>
          </a:p>
        </p:txBody>
      </p:sp>
      <p:pic>
        <p:nvPicPr>
          <p:cNvPr id="6" name="Picture 5" descr="6d7033b7d7a77c5e1a0351cc1482c1e4.jpg"/>
          <p:cNvPicPr>
            <a:picLocks noChangeAspect="1"/>
          </p:cNvPicPr>
          <p:nvPr/>
        </p:nvPicPr>
        <p:blipFill>
          <a:blip r:embed="rId5"/>
          <a:stretch>
            <a:fillRect/>
          </a:stretch>
        </p:blipFill>
        <p:spPr>
          <a:xfrm>
            <a:off x="5943600" y="1219200"/>
            <a:ext cx="3200400" cy="4437434"/>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457201" y="685800"/>
            <a:ext cx="8382000" cy="4678204"/>
          </a:xfrm>
          <a:prstGeom prst="rect">
            <a:avLst/>
          </a:prstGeom>
          <a:noFill/>
        </p:spPr>
        <p:txBody>
          <a:bodyPr wrap="square" rtlCol="0">
            <a:spAutoFit/>
          </a:bodyPr>
          <a:lstStyle/>
          <a:p>
            <a:r>
              <a:rPr lang="fr-FR" sz="2800" dirty="0" smtClean="0">
                <a:solidFill>
                  <a:schemeClr val="bg2">
                    <a:lumMod val="40000"/>
                    <a:lumOff val="60000"/>
                  </a:schemeClr>
                </a:solidFill>
              </a:rPr>
              <a:t>La couleur de la mort : putréfaction et vert de gris</a:t>
            </a:r>
          </a:p>
          <a:p>
            <a:endParaRPr lang="fr-FR" sz="2800" dirty="0" smtClean="0"/>
          </a:p>
          <a:p>
            <a:r>
              <a:rPr lang="fr-FR" sz="2800" dirty="0" smtClean="0"/>
              <a:t>L’uroscopie : la couleur des urines et la recherche d’une pathologie</a:t>
            </a:r>
          </a:p>
          <a:p>
            <a:endParaRPr lang="fr-FR" sz="2800" dirty="0" smtClean="0"/>
          </a:p>
          <a:p>
            <a:r>
              <a:rPr lang="fr-FR" sz="2800" dirty="0" smtClean="0"/>
              <a:t>L’enjeu de la représentation du cadavre</a:t>
            </a:r>
          </a:p>
          <a:p>
            <a:endParaRPr lang="fr-FR" sz="2800" dirty="0" smtClean="0"/>
          </a:p>
          <a:p>
            <a:r>
              <a:rPr lang="fr-FR" sz="2800" dirty="0" smtClean="0"/>
              <a:t>Les traités artistiques du XVI</a:t>
            </a:r>
            <a:r>
              <a:rPr lang="fr-FR" sz="2800" baseline="30000" dirty="0" smtClean="0"/>
              <a:t>e</a:t>
            </a:r>
            <a:r>
              <a:rPr lang="fr-FR" sz="2800" dirty="0" smtClean="0"/>
              <a:t> siècle</a:t>
            </a:r>
          </a:p>
          <a:p>
            <a:r>
              <a:rPr lang="fr-FR" sz="2800" dirty="0" smtClean="0"/>
              <a:t>Les artistes vénitiens et la notion d’incarnat, la couleur de la peau  </a:t>
            </a:r>
          </a:p>
          <a:p>
            <a:endParaRPr lang="fr-FR" dirty="0"/>
          </a:p>
          <a:p>
            <a:endParaRPr lang="fr-F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381000" y="228600"/>
            <a:ext cx="6142577" cy="461665"/>
          </a:xfrm>
          <a:prstGeom prst="rect">
            <a:avLst/>
          </a:prstGeom>
          <a:noFill/>
        </p:spPr>
        <p:txBody>
          <a:bodyPr wrap="none" rtlCol="0">
            <a:spAutoFit/>
          </a:bodyPr>
          <a:lstStyle/>
          <a:p>
            <a:r>
              <a:rPr lang="fr-FR" sz="2400" dirty="0" smtClean="0">
                <a:solidFill>
                  <a:srgbClr val="8EB4E3"/>
                </a:solidFill>
              </a:rPr>
              <a:t>5. Le fragment du corps : amputations dans l’art</a:t>
            </a:r>
            <a:endParaRPr lang="fr-FR" sz="2400" dirty="0">
              <a:solidFill>
                <a:srgbClr val="8EB4E3"/>
              </a:solidFill>
            </a:endParaRPr>
          </a:p>
        </p:txBody>
      </p:sp>
      <p:pic>
        <p:nvPicPr>
          <p:cNvPr id="3" name="Picture 2" descr="Capture d’écran 2017-04-04 à 09.48.49.png"/>
          <p:cNvPicPr>
            <a:picLocks noChangeAspect="1"/>
          </p:cNvPicPr>
          <p:nvPr/>
        </p:nvPicPr>
        <p:blipFill>
          <a:blip r:embed="rId2"/>
          <a:stretch>
            <a:fillRect/>
          </a:stretch>
        </p:blipFill>
        <p:spPr>
          <a:xfrm>
            <a:off x="5214980" y="1359932"/>
            <a:ext cx="3974795" cy="5181600"/>
          </a:xfrm>
          <a:prstGeom prst="rect">
            <a:avLst/>
          </a:prstGeom>
        </p:spPr>
      </p:pic>
      <p:pic>
        <p:nvPicPr>
          <p:cNvPr id="4" name="Picture 3" descr="charity_cosmas_damian_detail_x_hi.jpg"/>
          <p:cNvPicPr>
            <a:picLocks noChangeAspect="1"/>
          </p:cNvPicPr>
          <p:nvPr/>
        </p:nvPicPr>
        <p:blipFill>
          <a:blip r:embed="rId3"/>
          <a:stretch>
            <a:fillRect/>
          </a:stretch>
        </p:blipFill>
        <p:spPr>
          <a:xfrm>
            <a:off x="2514600" y="990600"/>
            <a:ext cx="3520440" cy="5867400"/>
          </a:xfrm>
          <a:prstGeom prst="rect">
            <a:avLst/>
          </a:prstGeom>
        </p:spPr>
      </p:pic>
      <p:pic>
        <p:nvPicPr>
          <p:cNvPr id="5" name="Picture 4" descr="2016-musc3a9e-de-la-vie-romantique.jpg"/>
          <p:cNvPicPr>
            <a:picLocks noChangeAspect="1"/>
          </p:cNvPicPr>
          <p:nvPr/>
        </p:nvPicPr>
        <p:blipFill>
          <a:blip r:embed="rId4"/>
          <a:stretch>
            <a:fillRect/>
          </a:stretch>
        </p:blipFill>
        <p:spPr>
          <a:xfrm>
            <a:off x="-457199" y="838200"/>
            <a:ext cx="4013004" cy="3352800"/>
          </a:xfrm>
          <a:prstGeom prst="rect">
            <a:avLst/>
          </a:prstGeom>
        </p:spPr>
      </p:pic>
      <p:pic>
        <p:nvPicPr>
          <p:cNvPr id="6" name="Picture 5" descr="83236757bdee7a73fafd53751b17244d.jpg"/>
          <p:cNvPicPr>
            <a:picLocks noChangeAspect="1"/>
          </p:cNvPicPr>
          <p:nvPr/>
        </p:nvPicPr>
        <p:blipFill>
          <a:blip r:embed="rId5"/>
          <a:stretch>
            <a:fillRect/>
          </a:stretch>
        </p:blipFill>
        <p:spPr>
          <a:xfrm>
            <a:off x="381001" y="4191000"/>
            <a:ext cx="2133599" cy="3004107"/>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charity_cosmas_damian_detail_x_hi.jpg"/>
          <p:cNvPicPr>
            <a:picLocks noChangeAspect="1"/>
          </p:cNvPicPr>
          <p:nvPr/>
        </p:nvPicPr>
        <p:blipFill>
          <a:blip r:embed="rId2"/>
          <a:stretch>
            <a:fillRect/>
          </a:stretch>
        </p:blipFill>
        <p:spPr>
          <a:xfrm>
            <a:off x="3429000" y="0"/>
            <a:ext cx="4114800" cy="68580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304800" y="1143000"/>
            <a:ext cx="5105399" cy="4893647"/>
          </a:xfrm>
          <a:prstGeom prst="rect">
            <a:avLst/>
          </a:prstGeom>
          <a:noFill/>
        </p:spPr>
        <p:txBody>
          <a:bodyPr wrap="square" rtlCol="0">
            <a:spAutoFit/>
          </a:bodyPr>
          <a:lstStyle/>
          <a:p>
            <a:r>
              <a:rPr lang="fr-FR" sz="2400" dirty="0" smtClean="0"/>
              <a:t>Le livre de Mary Shelley, </a:t>
            </a:r>
            <a:r>
              <a:rPr lang="fr-FR" sz="2400" i="1" dirty="0" smtClean="0"/>
              <a:t>Frankenstein</a:t>
            </a:r>
          </a:p>
          <a:p>
            <a:r>
              <a:rPr lang="fr-FR" sz="2400" dirty="0" smtClean="0"/>
              <a:t>Le mythe de la créature faite de fragments humains</a:t>
            </a:r>
          </a:p>
          <a:p>
            <a:endParaRPr lang="fr-FR" sz="2400" dirty="0" smtClean="0"/>
          </a:p>
          <a:p>
            <a:r>
              <a:rPr lang="fr-FR" sz="2400" dirty="0" smtClean="0"/>
              <a:t>Le passage de l’approvisionnement en matériaux à partir de la morgue et des abattoirs</a:t>
            </a:r>
          </a:p>
          <a:p>
            <a:endParaRPr lang="fr-FR" sz="2400" dirty="0" smtClean="0"/>
          </a:p>
          <a:p>
            <a:r>
              <a:rPr lang="fr-FR" sz="2400" dirty="0" smtClean="0"/>
              <a:t>Le film de James </a:t>
            </a:r>
            <a:r>
              <a:rPr lang="fr-FR" sz="2400" dirty="0" err="1" smtClean="0"/>
              <a:t>Whale</a:t>
            </a:r>
            <a:r>
              <a:rPr lang="fr-FR" sz="2400" dirty="0" smtClean="0"/>
              <a:t> en 1931 : le travail de suture</a:t>
            </a:r>
          </a:p>
          <a:p>
            <a:endParaRPr lang="fr-FR" sz="2400" dirty="0" smtClean="0"/>
          </a:p>
          <a:p>
            <a:r>
              <a:rPr lang="fr-FR" sz="2400" dirty="0" smtClean="0"/>
              <a:t>Les ruines comme les squelettes des civilisations</a:t>
            </a:r>
            <a:endParaRPr lang="fr-FR" sz="2400" dirty="0"/>
          </a:p>
        </p:txBody>
      </p:sp>
      <p:pic>
        <p:nvPicPr>
          <p:cNvPr id="3" name="Picture 2" descr="behind-the-scenes-1931-frankenstein-movie6.jpg"/>
          <p:cNvPicPr>
            <a:picLocks noChangeAspect="1"/>
          </p:cNvPicPr>
          <p:nvPr/>
        </p:nvPicPr>
        <p:blipFill>
          <a:blip r:embed="rId2"/>
          <a:stretch>
            <a:fillRect/>
          </a:stretch>
        </p:blipFill>
        <p:spPr>
          <a:xfrm>
            <a:off x="5180056" y="1228725"/>
            <a:ext cx="3546388" cy="4638675"/>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381000" y="457200"/>
            <a:ext cx="4555429" cy="523220"/>
          </a:xfrm>
          <a:prstGeom prst="rect">
            <a:avLst/>
          </a:prstGeom>
          <a:noFill/>
        </p:spPr>
        <p:txBody>
          <a:bodyPr wrap="none" rtlCol="0">
            <a:spAutoFit/>
          </a:bodyPr>
          <a:lstStyle/>
          <a:p>
            <a:r>
              <a:rPr lang="fr-FR" sz="2800" dirty="0" smtClean="0">
                <a:solidFill>
                  <a:schemeClr val="bg2">
                    <a:lumMod val="40000"/>
                    <a:lumOff val="60000"/>
                  </a:schemeClr>
                </a:solidFill>
              </a:rPr>
              <a:t>6. Les déformations du corps : </a:t>
            </a:r>
            <a:endParaRPr lang="fr-FR" sz="2800" dirty="0">
              <a:solidFill>
                <a:schemeClr val="bg2">
                  <a:lumMod val="40000"/>
                  <a:lumOff val="60000"/>
                </a:schemeClr>
              </a:solidFill>
            </a:endParaRPr>
          </a:p>
        </p:txBody>
      </p:sp>
      <p:pic>
        <p:nvPicPr>
          <p:cNvPr id="3" name="Picture 2" descr="7527163.jpg"/>
          <p:cNvPicPr>
            <a:picLocks noChangeAspect="1"/>
          </p:cNvPicPr>
          <p:nvPr/>
        </p:nvPicPr>
        <p:blipFill>
          <a:blip r:embed="rId2"/>
          <a:stretch>
            <a:fillRect/>
          </a:stretch>
        </p:blipFill>
        <p:spPr>
          <a:xfrm>
            <a:off x="5784850" y="1666875"/>
            <a:ext cx="2597150" cy="3895725"/>
          </a:xfrm>
          <a:prstGeom prst="rect">
            <a:avLst/>
          </a:prstGeom>
        </p:spPr>
      </p:pic>
      <p:pic>
        <p:nvPicPr>
          <p:cNvPr id="4" name="Picture 3" descr="220px-Parmigianino_004.jpg"/>
          <p:cNvPicPr>
            <a:picLocks noChangeAspect="1"/>
          </p:cNvPicPr>
          <p:nvPr/>
        </p:nvPicPr>
        <p:blipFill>
          <a:blip r:embed="rId3"/>
          <a:stretch>
            <a:fillRect/>
          </a:stretch>
        </p:blipFill>
        <p:spPr>
          <a:xfrm>
            <a:off x="3048000" y="1704475"/>
            <a:ext cx="2784450" cy="3809634"/>
          </a:xfrm>
          <a:prstGeom prst="rect">
            <a:avLst/>
          </a:prstGeom>
        </p:spPr>
      </p:pic>
      <p:pic>
        <p:nvPicPr>
          <p:cNvPr id="5" name="Picture 4" descr="'Back_with_Arms_Above',_black_and_white_photograph_by_John_Coplans,_1984.jpg"/>
          <p:cNvPicPr>
            <a:picLocks noChangeAspect="1"/>
          </p:cNvPicPr>
          <p:nvPr/>
        </p:nvPicPr>
        <p:blipFill>
          <a:blip r:embed="rId4"/>
          <a:stretch>
            <a:fillRect/>
          </a:stretch>
        </p:blipFill>
        <p:spPr>
          <a:xfrm>
            <a:off x="381000" y="1704475"/>
            <a:ext cx="2667000" cy="3743158"/>
          </a:xfrm>
          <a:prstGeom prst="rect">
            <a:avLst/>
          </a:prstGeom>
        </p:spPr>
      </p:pic>
      <p:sp>
        <p:nvSpPr>
          <p:cNvPr id="6" name="TextBox 5"/>
          <p:cNvSpPr txBox="1"/>
          <p:nvPr/>
        </p:nvSpPr>
        <p:spPr>
          <a:xfrm>
            <a:off x="381001" y="5562600"/>
            <a:ext cx="2667000" cy="646331"/>
          </a:xfrm>
          <a:prstGeom prst="rect">
            <a:avLst/>
          </a:prstGeom>
          <a:noFill/>
        </p:spPr>
        <p:txBody>
          <a:bodyPr wrap="square" rtlCol="0">
            <a:spAutoFit/>
          </a:bodyPr>
          <a:lstStyle/>
          <a:p>
            <a:r>
              <a:rPr lang="en-US" dirty="0" smtClean="0"/>
              <a:t>John </a:t>
            </a:r>
            <a:r>
              <a:rPr lang="en-US" dirty="0" err="1" smtClean="0"/>
              <a:t>Coplans</a:t>
            </a:r>
            <a:r>
              <a:rPr lang="en-US" dirty="0" smtClean="0"/>
              <a:t>, </a:t>
            </a:r>
            <a:r>
              <a:rPr lang="en-US" i="1" dirty="0" smtClean="0"/>
              <a:t>Back With Arms Above</a:t>
            </a:r>
            <a:r>
              <a:rPr lang="en-US" dirty="0" smtClean="0"/>
              <a:t>, 1984</a:t>
            </a:r>
          </a:p>
          <a:p>
            <a:endParaRPr lang="fr-FR" dirty="0"/>
          </a:p>
        </p:txBody>
      </p:sp>
      <p:sp>
        <p:nvSpPr>
          <p:cNvPr id="7" name="TextBox 6"/>
          <p:cNvSpPr txBox="1"/>
          <p:nvPr/>
        </p:nvSpPr>
        <p:spPr>
          <a:xfrm>
            <a:off x="3276600" y="5638800"/>
            <a:ext cx="2286000" cy="646331"/>
          </a:xfrm>
          <a:prstGeom prst="rect">
            <a:avLst/>
          </a:prstGeom>
          <a:noFill/>
        </p:spPr>
        <p:txBody>
          <a:bodyPr wrap="square" rtlCol="0">
            <a:spAutoFit/>
          </a:bodyPr>
          <a:lstStyle/>
          <a:p>
            <a:r>
              <a:rPr lang="fr-FR" dirty="0" smtClean="0"/>
              <a:t>Le Parmesan, </a:t>
            </a:r>
            <a:r>
              <a:rPr lang="fr-FR" i="1" dirty="0" smtClean="0"/>
              <a:t>La Vierge au long cou</a:t>
            </a:r>
            <a:r>
              <a:rPr lang="fr-FR" dirty="0" smtClean="0"/>
              <a:t>, </a:t>
            </a:r>
            <a:endParaRPr lang="fr-FR" dirty="0"/>
          </a:p>
        </p:txBody>
      </p:sp>
      <p:sp>
        <p:nvSpPr>
          <p:cNvPr id="8" name="TextBox 7"/>
          <p:cNvSpPr txBox="1"/>
          <p:nvPr/>
        </p:nvSpPr>
        <p:spPr>
          <a:xfrm>
            <a:off x="5832450" y="5943600"/>
            <a:ext cx="2039215" cy="369332"/>
          </a:xfrm>
          <a:prstGeom prst="rect">
            <a:avLst/>
          </a:prstGeom>
          <a:noFill/>
        </p:spPr>
        <p:txBody>
          <a:bodyPr wrap="none" rtlCol="0">
            <a:spAutoFit/>
          </a:bodyPr>
          <a:lstStyle/>
          <a:p>
            <a:r>
              <a:rPr lang="fr-FR" dirty="0" err="1" smtClean="0"/>
              <a:t>Orlan</a:t>
            </a:r>
            <a:r>
              <a:rPr lang="fr-FR" dirty="0" smtClean="0"/>
              <a:t>, Autoportrait, </a:t>
            </a:r>
            <a:endParaRPr lang="fr-F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533400" y="914400"/>
            <a:ext cx="8305800" cy="2677656"/>
          </a:xfrm>
          <a:prstGeom prst="rect">
            <a:avLst/>
          </a:prstGeom>
          <a:noFill/>
        </p:spPr>
        <p:txBody>
          <a:bodyPr wrap="square" rtlCol="0">
            <a:spAutoFit/>
          </a:bodyPr>
          <a:lstStyle/>
          <a:p>
            <a:pPr algn="just"/>
            <a:r>
              <a:rPr lang="fr-FR" sz="2400" dirty="0" smtClean="0"/>
              <a:t>Exemple des artistes maniéristes : Le Parmesan, Pontormo, Rosso Fiorentino</a:t>
            </a:r>
          </a:p>
          <a:p>
            <a:pPr algn="just"/>
            <a:endParaRPr lang="fr-FR" sz="2400" dirty="0" smtClean="0"/>
          </a:p>
          <a:p>
            <a:pPr algn="just"/>
            <a:r>
              <a:rPr lang="fr-FR" sz="2400" dirty="0" smtClean="0"/>
              <a:t>Pourquoi les artistes ont-ils pris des libertés face à la théorie des proportions de la Renaissance ?</a:t>
            </a:r>
          </a:p>
          <a:p>
            <a:pPr algn="just"/>
            <a:endParaRPr lang="fr-FR" sz="2400" dirty="0" smtClean="0"/>
          </a:p>
          <a:p>
            <a:pPr algn="just"/>
            <a:r>
              <a:rPr lang="fr-FR" sz="2400" dirty="0" smtClean="0"/>
              <a:t>Le canon du corps parfait à la Renaissance</a:t>
            </a:r>
            <a:endParaRPr lang="fr-FR" sz="2400" dirty="0"/>
          </a:p>
        </p:txBody>
      </p:sp>
      <p:pic>
        <p:nvPicPr>
          <p:cNvPr id="3" name="Picture 2" descr="1280px-Jean_Auguste_Dominique_Ingres,_La_Grande_Odalisque,_1814.jpg"/>
          <p:cNvPicPr>
            <a:picLocks noChangeAspect="1"/>
          </p:cNvPicPr>
          <p:nvPr/>
        </p:nvPicPr>
        <p:blipFill>
          <a:blip r:embed="rId2"/>
          <a:stretch>
            <a:fillRect/>
          </a:stretch>
        </p:blipFill>
        <p:spPr>
          <a:xfrm>
            <a:off x="4937760" y="3886200"/>
            <a:ext cx="3901440" cy="2173224"/>
          </a:xfrm>
          <a:prstGeom prst="rect">
            <a:avLst/>
          </a:prstGeom>
        </p:spPr>
      </p:pic>
      <p:sp>
        <p:nvSpPr>
          <p:cNvPr id="4" name="TextBox 3"/>
          <p:cNvSpPr txBox="1"/>
          <p:nvPr/>
        </p:nvSpPr>
        <p:spPr>
          <a:xfrm>
            <a:off x="5052624" y="6172200"/>
            <a:ext cx="3786576" cy="369332"/>
          </a:xfrm>
          <a:prstGeom prst="rect">
            <a:avLst/>
          </a:prstGeom>
          <a:noFill/>
        </p:spPr>
        <p:txBody>
          <a:bodyPr wrap="none" rtlCol="0">
            <a:spAutoFit/>
          </a:bodyPr>
          <a:lstStyle/>
          <a:p>
            <a:r>
              <a:rPr lang="fr-FR" dirty="0" smtClean="0"/>
              <a:t>J.D. Ingres, </a:t>
            </a:r>
            <a:r>
              <a:rPr lang="fr-FR" i="1" dirty="0" smtClean="0"/>
              <a:t>La Grande odalisque</a:t>
            </a:r>
            <a:r>
              <a:rPr lang="fr-FR" dirty="0" smtClean="0"/>
              <a:t>, 1814.</a:t>
            </a:r>
            <a:endParaRPr lang="fr-F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304801" y="228600"/>
            <a:ext cx="4114800" cy="3046988"/>
          </a:xfrm>
          <a:prstGeom prst="rect">
            <a:avLst/>
          </a:prstGeom>
          <a:noFill/>
        </p:spPr>
        <p:txBody>
          <a:bodyPr wrap="square" rtlCol="0">
            <a:spAutoFit/>
          </a:bodyPr>
          <a:lstStyle/>
          <a:p>
            <a:r>
              <a:rPr lang="fr-FR" sz="2400" dirty="0" smtClean="0">
                <a:solidFill>
                  <a:srgbClr val="8EB4E3"/>
                </a:solidFill>
              </a:rPr>
              <a:t>7. La reconstitution du visage : une histoire d’humanité </a:t>
            </a:r>
          </a:p>
          <a:p>
            <a:endParaRPr lang="fr-FR" sz="2400" dirty="0" smtClean="0"/>
          </a:p>
          <a:p>
            <a:r>
              <a:rPr lang="fr-FR" sz="2400" dirty="0" smtClean="0"/>
              <a:t>Histoire de la chirurgie esthétique</a:t>
            </a:r>
          </a:p>
          <a:p>
            <a:endParaRPr lang="fr-FR" sz="2400" dirty="0" smtClean="0"/>
          </a:p>
          <a:p>
            <a:r>
              <a:rPr lang="fr-FR" sz="2400" dirty="0" smtClean="0"/>
              <a:t>Les Gueules cassées et le rôle de la photographie</a:t>
            </a:r>
            <a:endParaRPr lang="fr-FR" sz="2400" dirty="0"/>
          </a:p>
        </p:txBody>
      </p:sp>
      <p:pic>
        <p:nvPicPr>
          <p:cNvPr id="3" name="Picture 2" descr="ce8cb8f656445a71221003bd187234e8.jpg"/>
          <p:cNvPicPr>
            <a:picLocks noChangeAspect="1"/>
          </p:cNvPicPr>
          <p:nvPr/>
        </p:nvPicPr>
        <p:blipFill>
          <a:blip r:embed="rId2"/>
          <a:stretch>
            <a:fillRect/>
          </a:stretch>
        </p:blipFill>
        <p:spPr>
          <a:xfrm>
            <a:off x="4572001" y="533400"/>
            <a:ext cx="3853462" cy="5486400"/>
          </a:xfrm>
          <a:prstGeom prst="rect">
            <a:avLst/>
          </a:prstGeom>
        </p:spPr>
      </p:pic>
      <p:pic>
        <p:nvPicPr>
          <p:cNvPr id="4" name="Picture 3" descr="dentgelly-p5.jpg"/>
          <p:cNvPicPr>
            <a:picLocks noChangeAspect="1"/>
          </p:cNvPicPr>
          <p:nvPr/>
        </p:nvPicPr>
        <p:blipFill>
          <a:blip r:embed="rId3"/>
          <a:stretch>
            <a:fillRect/>
          </a:stretch>
        </p:blipFill>
        <p:spPr>
          <a:xfrm>
            <a:off x="457200" y="3352800"/>
            <a:ext cx="3760470" cy="2667000"/>
          </a:xfrm>
          <a:prstGeom prst="rect">
            <a:avLst/>
          </a:prstGeom>
        </p:spPr>
      </p:pic>
      <p:sp>
        <p:nvSpPr>
          <p:cNvPr id="5" name="TextBox 4"/>
          <p:cNvSpPr txBox="1"/>
          <p:nvPr/>
        </p:nvSpPr>
        <p:spPr>
          <a:xfrm>
            <a:off x="304801" y="6096000"/>
            <a:ext cx="4142518" cy="646331"/>
          </a:xfrm>
          <a:prstGeom prst="rect">
            <a:avLst/>
          </a:prstGeom>
          <a:noFill/>
        </p:spPr>
        <p:txBody>
          <a:bodyPr wrap="none" rtlCol="0">
            <a:spAutoFit/>
          </a:bodyPr>
          <a:lstStyle/>
          <a:p>
            <a:r>
              <a:rPr lang="en-US" dirty="0" smtClean="0"/>
              <a:t>La </a:t>
            </a:r>
            <a:r>
              <a:rPr lang="en-US" dirty="0" err="1" smtClean="0"/>
              <a:t>délégation</a:t>
            </a:r>
            <a:r>
              <a:rPr lang="en-US" dirty="0" smtClean="0"/>
              <a:t> "Les </a:t>
            </a:r>
            <a:r>
              <a:rPr lang="en-US" dirty="0" err="1" smtClean="0"/>
              <a:t>Cinq</a:t>
            </a:r>
            <a:r>
              <a:rPr lang="en-US" dirty="0" smtClean="0"/>
              <a:t>" </a:t>
            </a:r>
            <a:r>
              <a:rPr lang="en-US" dirty="0" err="1" smtClean="0"/>
              <a:t>gueules</a:t>
            </a:r>
            <a:r>
              <a:rPr lang="en-US" dirty="0" smtClean="0"/>
              <a:t> </a:t>
            </a:r>
            <a:r>
              <a:rPr lang="en-US" dirty="0" err="1" smtClean="0"/>
              <a:t>cassées</a:t>
            </a:r>
            <a:endParaRPr lang="en-US" dirty="0" smtClean="0"/>
          </a:p>
          <a:p>
            <a:r>
              <a:rPr lang="en-US" dirty="0" smtClean="0"/>
              <a:t> </a:t>
            </a:r>
            <a:r>
              <a:rPr lang="en-US" dirty="0" err="1" smtClean="0"/>
              <a:t>à</a:t>
            </a:r>
            <a:r>
              <a:rPr lang="en-US" dirty="0" smtClean="0"/>
              <a:t> Versailles, le 28 </a:t>
            </a:r>
            <a:r>
              <a:rPr lang="en-US" dirty="0" err="1" smtClean="0"/>
              <a:t>juin</a:t>
            </a:r>
            <a:r>
              <a:rPr lang="en-US" dirty="0" smtClean="0"/>
              <a:t> 1919, carte </a:t>
            </a:r>
            <a:r>
              <a:rPr lang="en-US" dirty="0" err="1" smtClean="0"/>
              <a:t>postale</a:t>
            </a:r>
            <a:r>
              <a:rPr lang="en-US" dirty="0" smtClean="0"/>
              <a:t>.</a:t>
            </a:r>
          </a:p>
          <a:p>
            <a:endParaRPr lang="fr-FR" dirty="0"/>
          </a:p>
        </p:txBody>
      </p:sp>
      <p:sp>
        <p:nvSpPr>
          <p:cNvPr id="6" name="TextBox 5"/>
          <p:cNvSpPr txBox="1"/>
          <p:nvPr/>
        </p:nvSpPr>
        <p:spPr>
          <a:xfrm>
            <a:off x="4572001" y="6019800"/>
            <a:ext cx="4049080" cy="369332"/>
          </a:xfrm>
          <a:prstGeom prst="rect">
            <a:avLst/>
          </a:prstGeom>
          <a:noFill/>
        </p:spPr>
        <p:txBody>
          <a:bodyPr wrap="none" rtlCol="0">
            <a:spAutoFit/>
          </a:bodyPr>
          <a:lstStyle/>
          <a:p>
            <a:r>
              <a:rPr lang="fr-FR" dirty="0" err="1" smtClean="0"/>
              <a:t>Nicolas-Henri</a:t>
            </a:r>
            <a:r>
              <a:rPr lang="fr-FR" dirty="0" smtClean="0"/>
              <a:t> Jacob, </a:t>
            </a:r>
            <a:r>
              <a:rPr lang="fr-FR" i="1" dirty="0" err="1" smtClean="0"/>
              <a:t>Rinoplastie</a:t>
            </a:r>
            <a:r>
              <a:rPr lang="fr-FR" dirty="0" smtClean="0"/>
              <a:t>, 1831-54</a:t>
            </a:r>
            <a:endParaRPr lang="fr-F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457200" y="533400"/>
            <a:ext cx="8458201" cy="2613124"/>
          </a:xfrm>
          <a:prstGeom prst="rect">
            <a:avLst/>
          </a:prstGeom>
          <a:noFill/>
        </p:spPr>
        <p:txBody>
          <a:bodyPr wrap="square" rtlCol="0">
            <a:noAutofit/>
          </a:bodyPr>
          <a:lstStyle/>
          <a:p>
            <a:pPr marL="457200" indent="-457200">
              <a:buAutoNum type="arabicPeriod"/>
            </a:pPr>
            <a:r>
              <a:rPr lang="fr-FR" sz="2800" dirty="0" smtClean="0">
                <a:solidFill>
                  <a:srgbClr val="8EB4E3"/>
                </a:solidFill>
              </a:rPr>
              <a:t>Le tabou du portrait</a:t>
            </a:r>
          </a:p>
          <a:p>
            <a:pPr marL="457200" indent="-457200">
              <a:buAutoNum type="arabicPeriod"/>
            </a:pPr>
            <a:endParaRPr lang="fr-FR" sz="2400" dirty="0" smtClean="0"/>
          </a:p>
          <a:p>
            <a:pPr marL="457200" indent="-457200" algn="just"/>
            <a:r>
              <a:rPr lang="fr-FR" sz="2400" dirty="0" smtClean="0"/>
              <a:t>Un régime de l’idéalisation du portrait depuis l’antiquité</a:t>
            </a:r>
          </a:p>
          <a:p>
            <a:pPr marL="457200" indent="-457200" algn="just"/>
            <a:endParaRPr lang="fr-FR" sz="2400" dirty="0" smtClean="0"/>
          </a:p>
          <a:p>
            <a:pPr marL="457200" indent="-457200" algn="just"/>
            <a:r>
              <a:rPr lang="fr-FR" sz="2400" dirty="0" smtClean="0"/>
              <a:t>La littérature artistique du XVI</a:t>
            </a:r>
            <a:r>
              <a:rPr lang="fr-FR" sz="2400" baseline="30000" dirty="0" smtClean="0"/>
              <a:t>e</a:t>
            </a:r>
            <a:r>
              <a:rPr lang="fr-FR" sz="2400" dirty="0" smtClean="0"/>
              <a:t> siècle et les conseils donnés aux peintres sur la manière de dissimuler « Les disgrâces de la nature » </a:t>
            </a:r>
          </a:p>
          <a:p>
            <a:pPr marL="457200" indent="-457200" algn="just"/>
            <a:endParaRPr lang="fr-FR" sz="2400" dirty="0" smtClean="0"/>
          </a:p>
          <a:p>
            <a:pPr marL="457200" indent="-457200" algn="just"/>
            <a:r>
              <a:rPr lang="fr-FR" sz="2400" dirty="0" smtClean="0"/>
              <a:t>Les exemples de portraits « arrangés »</a:t>
            </a:r>
          </a:p>
          <a:p>
            <a:pPr marL="457200" indent="-457200" algn="just"/>
            <a:endParaRPr lang="fr-FR" sz="2400" dirty="0" smtClean="0"/>
          </a:p>
          <a:p>
            <a:pPr marL="457200" indent="-457200" algn="just"/>
            <a:r>
              <a:rPr lang="fr-FR" sz="2400" dirty="0" smtClean="0"/>
              <a:t>Les seuls éléments légitimes, les blessures de guerre</a:t>
            </a:r>
          </a:p>
          <a:p>
            <a:pPr marL="457200" indent="-457200" algn="just"/>
            <a:endParaRPr lang="fr-FR" sz="2400" dirty="0" smtClean="0"/>
          </a:p>
          <a:p>
            <a:pPr marL="457200" indent="-457200" algn="just"/>
            <a:r>
              <a:rPr lang="fr-FR" sz="2400" dirty="0" smtClean="0"/>
              <a:t>Problématique : Pourquoi le portrait, à travers les siècles, est-il souvent l’enjeu de retouches et de dissimulation?</a:t>
            </a:r>
          </a:p>
          <a:p>
            <a:pPr marL="457200" indent="-457200" algn="just"/>
            <a:endParaRPr lang="fr-FR" sz="2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Nose-Job.png"/>
          <p:cNvPicPr>
            <a:picLocks noChangeAspect="1"/>
          </p:cNvPicPr>
          <p:nvPr/>
        </p:nvPicPr>
        <p:blipFill>
          <a:blip r:embed="rId2"/>
          <a:stretch>
            <a:fillRect/>
          </a:stretch>
        </p:blipFill>
        <p:spPr>
          <a:xfrm>
            <a:off x="2978150" y="0"/>
            <a:ext cx="5251450" cy="6754277"/>
          </a:xfrm>
          <a:prstGeom prst="rect">
            <a:avLst/>
          </a:prstGeom>
        </p:spPr>
      </p:pic>
      <p:sp>
        <p:nvSpPr>
          <p:cNvPr id="3" name="TextBox 2"/>
          <p:cNvSpPr txBox="1"/>
          <p:nvPr/>
        </p:nvSpPr>
        <p:spPr>
          <a:xfrm>
            <a:off x="304800" y="1676400"/>
            <a:ext cx="2438400" cy="3139321"/>
          </a:xfrm>
          <a:prstGeom prst="rect">
            <a:avLst/>
          </a:prstGeom>
          <a:noFill/>
        </p:spPr>
        <p:txBody>
          <a:bodyPr wrap="square" rtlCol="0">
            <a:spAutoFit/>
          </a:bodyPr>
          <a:lstStyle/>
          <a:p>
            <a:r>
              <a:rPr lang="en-US" dirty="0" err="1" smtClean="0">
                <a:latin typeface="Helvetica"/>
              </a:rPr>
              <a:t>Gaspare</a:t>
            </a:r>
            <a:r>
              <a:rPr lang="en-US" dirty="0" smtClean="0">
                <a:latin typeface="Helvetica"/>
              </a:rPr>
              <a:t> </a:t>
            </a:r>
            <a:r>
              <a:rPr lang="en-US" dirty="0" err="1" smtClean="0">
                <a:latin typeface="Helvetica"/>
              </a:rPr>
              <a:t>Tagliacozzi</a:t>
            </a:r>
            <a:r>
              <a:rPr lang="en-US" dirty="0" smtClean="0">
                <a:latin typeface="Helvetica"/>
              </a:rPr>
              <a:t>, </a:t>
            </a:r>
            <a:r>
              <a:rPr lang="en-US" dirty="0" err="1" smtClean="0">
                <a:latin typeface="Helvetica"/>
              </a:rPr>
              <a:t>chirurgien</a:t>
            </a:r>
            <a:r>
              <a:rPr lang="en-US" dirty="0" smtClean="0">
                <a:latin typeface="Helvetica"/>
              </a:rPr>
              <a:t> </a:t>
            </a:r>
            <a:r>
              <a:rPr lang="en-US" dirty="0" err="1" smtClean="0">
                <a:latin typeface="Helvetica"/>
              </a:rPr>
              <a:t>bolonais</a:t>
            </a:r>
            <a:r>
              <a:rPr lang="en-US" dirty="0" smtClean="0">
                <a:latin typeface="Helvetica"/>
              </a:rPr>
              <a:t> </a:t>
            </a:r>
          </a:p>
          <a:p>
            <a:endParaRPr lang="en-US" dirty="0" smtClean="0">
              <a:latin typeface="Helvetica"/>
            </a:endParaRPr>
          </a:p>
          <a:p>
            <a:r>
              <a:rPr lang="en-US" dirty="0" smtClean="0">
                <a:latin typeface="Helvetica"/>
              </a:rPr>
              <a:t>Il </a:t>
            </a:r>
            <a:r>
              <a:rPr lang="en-US" dirty="0" err="1" smtClean="0">
                <a:latin typeface="Helvetica"/>
              </a:rPr>
              <a:t>inventa</a:t>
            </a:r>
            <a:r>
              <a:rPr lang="en-US" dirty="0" smtClean="0">
                <a:latin typeface="Helvetica"/>
              </a:rPr>
              <a:t> </a:t>
            </a:r>
            <a:r>
              <a:rPr lang="en-US" dirty="0" err="1" smtClean="0">
                <a:latin typeface="Helvetica"/>
              </a:rPr>
              <a:t>une</a:t>
            </a:r>
            <a:r>
              <a:rPr lang="en-US" dirty="0" smtClean="0">
                <a:latin typeface="Helvetica"/>
              </a:rPr>
              <a:t> technique de </a:t>
            </a:r>
            <a:r>
              <a:rPr lang="en-US" dirty="0" err="1" smtClean="0">
                <a:latin typeface="Helvetica"/>
              </a:rPr>
              <a:t>greffe</a:t>
            </a:r>
            <a:r>
              <a:rPr lang="en-US" dirty="0" smtClean="0">
                <a:latin typeface="Helvetica"/>
              </a:rPr>
              <a:t> du </a:t>
            </a:r>
            <a:r>
              <a:rPr lang="en-US" dirty="0" err="1" smtClean="0">
                <a:latin typeface="Helvetica"/>
              </a:rPr>
              <a:t>nez</a:t>
            </a:r>
            <a:r>
              <a:rPr lang="en-US" dirty="0" smtClean="0">
                <a:latin typeface="Helvetica"/>
              </a:rPr>
              <a:t> — </a:t>
            </a:r>
            <a:r>
              <a:rPr lang="en-US" dirty="0" err="1" smtClean="0">
                <a:latin typeface="Helvetica"/>
              </a:rPr>
              <a:t>dite</a:t>
            </a:r>
            <a:r>
              <a:rPr lang="en-US" dirty="0" smtClean="0">
                <a:latin typeface="Helvetica"/>
              </a:rPr>
              <a:t> « </a:t>
            </a:r>
            <a:r>
              <a:rPr lang="en-US" dirty="0" err="1" smtClean="0">
                <a:latin typeface="Helvetica"/>
              </a:rPr>
              <a:t>greffe</a:t>
            </a:r>
            <a:r>
              <a:rPr lang="en-US" dirty="0" smtClean="0">
                <a:latin typeface="Helvetica"/>
              </a:rPr>
              <a:t> </a:t>
            </a:r>
            <a:r>
              <a:rPr lang="en-US" dirty="0" err="1" smtClean="0">
                <a:latin typeface="Helvetica"/>
              </a:rPr>
              <a:t>italienne</a:t>
            </a:r>
            <a:r>
              <a:rPr lang="en-US" dirty="0" smtClean="0">
                <a:latin typeface="Helvetica"/>
              </a:rPr>
              <a:t> » — encore </a:t>
            </a:r>
            <a:r>
              <a:rPr lang="en-US" dirty="0" err="1" smtClean="0">
                <a:latin typeface="Helvetica"/>
              </a:rPr>
              <a:t>utilisée</a:t>
            </a:r>
            <a:r>
              <a:rPr lang="en-US" dirty="0" smtClean="0">
                <a:latin typeface="Helvetica"/>
              </a:rPr>
              <a:t> pendant la Première Guerre mondiale pour traiter les </a:t>
            </a:r>
            <a:r>
              <a:rPr lang="en-US" dirty="0" err="1" smtClean="0">
                <a:latin typeface="Helvetica"/>
              </a:rPr>
              <a:t>Gueules</a:t>
            </a:r>
            <a:r>
              <a:rPr lang="en-US" dirty="0" smtClean="0">
                <a:latin typeface="Helvetica"/>
              </a:rPr>
              <a:t> </a:t>
            </a:r>
            <a:r>
              <a:rPr lang="en-US" dirty="0" err="1" smtClean="0">
                <a:latin typeface="Helvetica"/>
              </a:rPr>
              <a:t>cassées</a:t>
            </a:r>
            <a:endParaRPr lang="fr-FR" dirty="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therapeutics_1597_tagliacozzi2.jpg"/>
          <p:cNvPicPr>
            <a:picLocks noChangeAspect="1"/>
          </p:cNvPicPr>
          <p:nvPr/>
        </p:nvPicPr>
        <p:blipFill>
          <a:blip r:embed="rId2"/>
          <a:stretch>
            <a:fillRect/>
          </a:stretch>
        </p:blipFill>
        <p:spPr>
          <a:xfrm>
            <a:off x="3813048" y="685800"/>
            <a:ext cx="3730752" cy="5611111"/>
          </a:xfrm>
          <a:prstGeom prst="rect">
            <a:avLst/>
          </a:prstGeom>
        </p:spPr>
      </p:pic>
      <p:sp>
        <p:nvSpPr>
          <p:cNvPr id="5" name="TextBox 4"/>
          <p:cNvSpPr txBox="1"/>
          <p:nvPr/>
        </p:nvSpPr>
        <p:spPr>
          <a:xfrm>
            <a:off x="533400" y="4494073"/>
            <a:ext cx="2971800" cy="1754327"/>
          </a:xfrm>
          <a:prstGeom prst="rect">
            <a:avLst/>
          </a:prstGeom>
          <a:noFill/>
        </p:spPr>
        <p:txBody>
          <a:bodyPr wrap="square" rtlCol="0">
            <a:spAutoFit/>
          </a:bodyPr>
          <a:lstStyle/>
          <a:p>
            <a:r>
              <a:rPr lang="en-US" dirty="0" err="1" smtClean="0"/>
              <a:t>Gaspare</a:t>
            </a:r>
            <a:r>
              <a:rPr lang="en-US" dirty="0" smtClean="0"/>
              <a:t> </a:t>
            </a:r>
            <a:r>
              <a:rPr lang="en-US" dirty="0" err="1" smtClean="0"/>
              <a:t>Tagliacozzi</a:t>
            </a:r>
            <a:r>
              <a:rPr lang="en-US" dirty="0" smtClean="0"/>
              <a:t>, </a:t>
            </a:r>
            <a:r>
              <a:rPr lang="en-US" i="1" dirty="0" smtClean="0"/>
              <a:t>De </a:t>
            </a:r>
            <a:r>
              <a:rPr lang="en-US" i="1" dirty="0" err="1"/>
              <a:t>curtorum</a:t>
            </a:r>
            <a:r>
              <a:rPr lang="en-US" i="1" dirty="0"/>
              <a:t> </a:t>
            </a:r>
            <a:r>
              <a:rPr lang="en-US" i="1" dirty="0" err="1"/>
              <a:t>chirurgia</a:t>
            </a:r>
            <a:r>
              <a:rPr lang="en-US" i="1" dirty="0"/>
              <a:t> per </a:t>
            </a:r>
            <a:r>
              <a:rPr lang="en-US" i="1" dirty="0" err="1"/>
              <a:t>insitionem</a:t>
            </a:r>
            <a:r>
              <a:rPr lang="en-US" i="1" dirty="0"/>
              <a:t>. In </a:t>
            </a:r>
            <a:r>
              <a:rPr lang="en-US" i="1" dirty="0" err="1"/>
              <a:t>uibus</a:t>
            </a:r>
            <a:r>
              <a:rPr lang="en-US" i="1" dirty="0"/>
              <a:t> ea </a:t>
            </a:r>
            <a:r>
              <a:rPr lang="en-US" i="1" dirty="0" err="1"/>
              <a:t>omnia</a:t>
            </a:r>
            <a:r>
              <a:rPr lang="en-US" i="1" dirty="0"/>
              <a:t>, quae ad </a:t>
            </a:r>
            <a:r>
              <a:rPr lang="en-US" i="1" dirty="0" err="1"/>
              <a:t>huius</a:t>
            </a:r>
            <a:r>
              <a:rPr lang="en-US" i="1" dirty="0"/>
              <a:t> </a:t>
            </a:r>
            <a:r>
              <a:rPr lang="en-US" i="1" dirty="0" err="1"/>
              <a:t>chirurgiae.Venetiis</a:t>
            </a:r>
            <a:r>
              <a:rPr lang="en-US" i="1" dirty="0"/>
              <a:t>, </a:t>
            </a:r>
            <a:r>
              <a:rPr lang="en-US" i="1" dirty="0" err="1"/>
              <a:t>Gasparem</a:t>
            </a:r>
            <a:r>
              <a:rPr lang="en-US" i="1" dirty="0"/>
              <a:t> </a:t>
            </a:r>
            <a:r>
              <a:rPr lang="en-US" i="1" dirty="0" err="1"/>
              <a:t>Bindonum</a:t>
            </a:r>
            <a:r>
              <a:rPr lang="en-US" i="1" dirty="0"/>
              <a:t>, </a:t>
            </a:r>
            <a:r>
              <a:rPr lang="en-US" dirty="0"/>
              <a:t>1597</a:t>
            </a: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Fig-2-From-Gaspar-Tagliacozzi'sDe-CurtorumChirurgiaper-Insitionem1597.ppm.png"/>
          <p:cNvPicPr>
            <a:picLocks noChangeAspect="1"/>
          </p:cNvPicPr>
          <p:nvPr/>
        </p:nvPicPr>
        <p:blipFill>
          <a:blip r:embed="rId2"/>
          <a:stretch>
            <a:fillRect/>
          </a:stretch>
        </p:blipFill>
        <p:spPr>
          <a:xfrm>
            <a:off x="0" y="2689"/>
            <a:ext cx="9144000" cy="6852621"/>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533400" y="685800"/>
            <a:ext cx="8436023" cy="4893647"/>
          </a:xfrm>
          <a:prstGeom prst="rect">
            <a:avLst/>
          </a:prstGeom>
          <a:noFill/>
        </p:spPr>
        <p:txBody>
          <a:bodyPr wrap="none" rtlCol="0">
            <a:spAutoFit/>
          </a:bodyPr>
          <a:lstStyle/>
          <a:p>
            <a:r>
              <a:rPr lang="fr-FR" sz="2400" dirty="0" smtClean="0">
                <a:solidFill>
                  <a:srgbClr val="8EB4E3"/>
                </a:solidFill>
              </a:rPr>
              <a:t>Thématique : Le visage et l’identité sociale</a:t>
            </a:r>
          </a:p>
          <a:p>
            <a:endParaRPr lang="fr-FR" sz="2400" dirty="0" smtClean="0"/>
          </a:p>
          <a:p>
            <a:r>
              <a:rPr lang="fr-FR" sz="2400" dirty="0" smtClean="0"/>
              <a:t>Problématique : le visage et la garantie d’humanité  </a:t>
            </a:r>
          </a:p>
          <a:p>
            <a:endParaRPr lang="fr-FR" sz="2400" dirty="0" smtClean="0"/>
          </a:p>
          <a:p>
            <a:r>
              <a:rPr lang="fr-FR" sz="2400" dirty="0" smtClean="0"/>
              <a:t>Le visage ravagé : un démantèlement de la personnalité</a:t>
            </a:r>
          </a:p>
          <a:p>
            <a:endParaRPr lang="fr-FR" sz="2400" dirty="0" smtClean="0"/>
          </a:p>
          <a:p>
            <a:endParaRPr lang="fr-FR" sz="2400" dirty="0" smtClean="0"/>
          </a:p>
          <a:p>
            <a:endParaRPr lang="fr-FR" sz="2400" dirty="0" smtClean="0"/>
          </a:p>
          <a:p>
            <a:r>
              <a:rPr lang="fr-FR" sz="2400" dirty="0" smtClean="0"/>
              <a:t>Le rapport à autrui et l’élaboration de nouveaux rites d’interaction</a:t>
            </a:r>
          </a:p>
          <a:p>
            <a:r>
              <a:rPr lang="fr-FR" sz="2400" dirty="0" smtClean="0"/>
              <a:t>La construction d’une identité sociale : les Gueules cassées</a:t>
            </a:r>
          </a:p>
          <a:p>
            <a:endParaRPr lang="fr-FR" sz="2400" dirty="0" smtClean="0"/>
          </a:p>
          <a:p>
            <a:r>
              <a:rPr lang="fr-FR" sz="2400" dirty="0" smtClean="0"/>
              <a:t>Les abus de la chirurgie esthétique</a:t>
            </a:r>
          </a:p>
          <a:p>
            <a:r>
              <a:rPr lang="fr-FR" sz="2400" dirty="0" smtClean="0"/>
              <a:t>La biotechnologie et la réparation du vivant </a:t>
            </a:r>
            <a:endParaRPr lang="fr-FR" sz="2400" dirty="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frida-khalo-008.jpg"/>
          <p:cNvPicPr>
            <a:picLocks noChangeAspect="1"/>
          </p:cNvPicPr>
          <p:nvPr/>
        </p:nvPicPr>
        <p:blipFill>
          <a:blip r:embed="rId2"/>
          <a:stretch>
            <a:fillRect/>
          </a:stretch>
        </p:blipFill>
        <p:spPr>
          <a:xfrm>
            <a:off x="304800" y="1512669"/>
            <a:ext cx="3352800" cy="4470400"/>
          </a:xfrm>
          <a:prstGeom prst="rect">
            <a:avLst/>
          </a:prstGeom>
        </p:spPr>
      </p:pic>
      <p:sp>
        <p:nvSpPr>
          <p:cNvPr id="3" name="TextBox 2"/>
          <p:cNvSpPr txBox="1"/>
          <p:nvPr/>
        </p:nvSpPr>
        <p:spPr>
          <a:xfrm>
            <a:off x="304800" y="5983069"/>
            <a:ext cx="2667000" cy="646331"/>
          </a:xfrm>
          <a:prstGeom prst="rect">
            <a:avLst/>
          </a:prstGeom>
          <a:noFill/>
        </p:spPr>
        <p:txBody>
          <a:bodyPr wrap="square" rtlCol="0">
            <a:spAutoFit/>
          </a:bodyPr>
          <a:lstStyle/>
          <a:p>
            <a:r>
              <a:rPr lang="en-US" dirty="0" err="1" smtClean="0"/>
              <a:t>Frida</a:t>
            </a:r>
            <a:r>
              <a:rPr lang="en-US" dirty="0" smtClean="0"/>
              <a:t> </a:t>
            </a:r>
            <a:r>
              <a:rPr lang="en-US" dirty="0" err="1" smtClean="0"/>
              <a:t>Khalo</a:t>
            </a:r>
            <a:r>
              <a:rPr lang="en-US" dirty="0" smtClean="0"/>
              <a:t>,</a:t>
            </a:r>
          </a:p>
          <a:p>
            <a:r>
              <a:rPr lang="en-US" i="1" dirty="0" smtClean="0"/>
              <a:t>La </a:t>
            </a:r>
            <a:r>
              <a:rPr lang="en-US" i="1" dirty="0" err="1" smtClean="0"/>
              <a:t>colonne</a:t>
            </a:r>
            <a:r>
              <a:rPr lang="en-US" i="1" dirty="0" smtClean="0"/>
              <a:t> </a:t>
            </a:r>
            <a:r>
              <a:rPr lang="en-US" i="1" dirty="0" err="1" smtClean="0"/>
              <a:t>brisée</a:t>
            </a:r>
            <a:r>
              <a:rPr lang="en-US" i="1" dirty="0" smtClean="0"/>
              <a:t>, </a:t>
            </a:r>
            <a:r>
              <a:rPr lang="en-US" dirty="0" smtClean="0"/>
              <a:t>1944</a:t>
            </a:r>
            <a:endParaRPr lang="en-US" dirty="0"/>
          </a:p>
        </p:txBody>
      </p:sp>
      <p:sp>
        <p:nvSpPr>
          <p:cNvPr id="4" name="TextBox 3"/>
          <p:cNvSpPr txBox="1"/>
          <p:nvPr/>
        </p:nvSpPr>
        <p:spPr>
          <a:xfrm>
            <a:off x="457200" y="304800"/>
            <a:ext cx="4884671" cy="584776"/>
          </a:xfrm>
          <a:prstGeom prst="rect">
            <a:avLst/>
          </a:prstGeom>
          <a:noFill/>
        </p:spPr>
        <p:txBody>
          <a:bodyPr wrap="none" rtlCol="0">
            <a:spAutoFit/>
          </a:bodyPr>
          <a:lstStyle/>
          <a:p>
            <a:r>
              <a:rPr lang="fr-FR" sz="3200" dirty="0" smtClean="0">
                <a:solidFill>
                  <a:srgbClr val="8EB4E3"/>
                </a:solidFill>
              </a:rPr>
              <a:t>8. Le redressement du corps</a:t>
            </a:r>
            <a:endParaRPr lang="fr-FR" sz="3200" dirty="0">
              <a:solidFill>
                <a:srgbClr val="8EB4E3"/>
              </a:solidFill>
            </a:endParaRPr>
          </a:p>
        </p:txBody>
      </p:sp>
      <p:pic>
        <p:nvPicPr>
          <p:cNvPr id="5" name="Picture 4" descr="capture-d-e-cran-2015-03-09-a-14-32-41.png"/>
          <p:cNvPicPr>
            <a:picLocks noChangeAspect="1"/>
          </p:cNvPicPr>
          <p:nvPr/>
        </p:nvPicPr>
        <p:blipFill>
          <a:blip r:embed="rId3"/>
          <a:stretch>
            <a:fillRect/>
          </a:stretch>
        </p:blipFill>
        <p:spPr>
          <a:xfrm>
            <a:off x="4905323" y="889576"/>
            <a:ext cx="3095677" cy="5345331"/>
          </a:xfrm>
          <a:prstGeom prst="rect">
            <a:avLst/>
          </a:prstGeom>
        </p:spPr>
      </p:pic>
      <p:sp>
        <p:nvSpPr>
          <p:cNvPr id="6" name="TextBox 5"/>
          <p:cNvSpPr txBox="1"/>
          <p:nvPr/>
        </p:nvSpPr>
        <p:spPr>
          <a:xfrm>
            <a:off x="4343400" y="6248400"/>
            <a:ext cx="4596130" cy="369332"/>
          </a:xfrm>
          <a:prstGeom prst="rect">
            <a:avLst/>
          </a:prstGeom>
          <a:noFill/>
        </p:spPr>
        <p:txBody>
          <a:bodyPr wrap="none" rtlCol="0">
            <a:spAutoFit/>
          </a:bodyPr>
          <a:lstStyle/>
          <a:p>
            <a:r>
              <a:rPr lang="fr-FR" dirty="0" smtClean="0"/>
              <a:t>Appareil pour la colonne vertébrale du Dr Clark</a:t>
            </a:r>
            <a:endParaRPr lang="fr-FR"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609600" y="762000"/>
            <a:ext cx="7638930" cy="1938992"/>
          </a:xfrm>
          <a:prstGeom prst="rect">
            <a:avLst/>
          </a:prstGeom>
          <a:noFill/>
        </p:spPr>
        <p:txBody>
          <a:bodyPr wrap="none" rtlCol="0">
            <a:spAutoFit/>
          </a:bodyPr>
          <a:lstStyle/>
          <a:p>
            <a:r>
              <a:rPr lang="fr-FR" sz="2400" dirty="0" smtClean="0"/>
              <a:t>Thème : l’éducation des corps</a:t>
            </a:r>
          </a:p>
          <a:p>
            <a:endParaRPr lang="fr-FR" sz="2400" dirty="0" smtClean="0"/>
          </a:p>
          <a:p>
            <a:r>
              <a:rPr lang="en-US" sz="2400" dirty="0" smtClean="0"/>
              <a:t>Le corps </a:t>
            </a:r>
            <a:r>
              <a:rPr lang="en-US" sz="2400" dirty="0" err="1" smtClean="0"/>
              <a:t>redressé</a:t>
            </a:r>
            <a:r>
              <a:rPr lang="en-US" sz="2400" dirty="0" smtClean="0"/>
              <a:t> </a:t>
            </a:r>
            <a:r>
              <a:rPr lang="en-US" sz="2400" dirty="0" err="1" smtClean="0"/>
              <a:t>est</a:t>
            </a:r>
            <a:r>
              <a:rPr lang="en-US" sz="2400" dirty="0" smtClean="0"/>
              <a:t> pendant </a:t>
            </a:r>
            <a:r>
              <a:rPr lang="en-US" sz="2400" dirty="0" err="1" smtClean="0"/>
              <a:t>longtemps</a:t>
            </a:r>
            <a:r>
              <a:rPr lang="en-US" sz="2400" dirty="0" smtClean="0"/>
              <a:t> un corps </a:t>
            </a:r>
            <a:r>
              <a:rPr lang="en-US" sz="2400" dirty="0" err="1" smtClean="0"/>
              <a:t>contraint</a:t>
            </a:r>
            <a:endParaRPr lang="en-US" sz="2400" dirty="0" smtClean="0"/>
          </a:p>
          <a:p>
            <a:endParaRPr lang="en-US" sz="2400" dirty="0" smtClean="0"/>
          </a:p>
          <a:p>
            <a:r>
              <a:rPr lang="en-US" sz="2400" dirty="0" smtClean="0"/>
              <a:t>La </a:t>
            </a:r>
            <a:r>
              <a:rPr lang="en-US" sz="2400" dirty="0" err="1" smtClean="0"/>
              <a:t>pédagogie</a:t>
            </a:r>
            <a:r>
              <a:rPr lang="en-US" sz="2400" dirty="0" smtClean="0"/>
              <a:t> de la posture correspond </a:t>
            </a:r>
            <a:r>
              <a:rPr lang="en-US" sz="2400" dirty="0" err="1" smtClean="0"/>
              <a:t>à</a:t>
            </a:r>
            <a:r>
              <a:rPr lang="en-US" sz="2400" dirty="0" smtClean="0"/>
              <a:t> </a:t>
            </a:r>
            <a:r>
              <a:rPr lang="en-US" sz="2400" dirty="0" err="1" smtClean="0"/>
              <a:t>une</a:t>
            </a:r>
            <a:r>
              <a:rPr lang="en-US" sz="2400" dirty="0" smtClean="0"/>
              <a:t> rectitude </a:t>
            </a:r>
            <a:endParaRPr lang="fr-FR" sz="24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609601" y="685800"/>
            <a:ext cx="8229600" cy="1569660"/>
          </a:xfrm>
          <a:prstGeom prst="rect">
            <a:avLst/>
          </a:prstGeom>
          <a:noFill/>
        </p:spPr>
        <p:txBody>
          <a:bodyPr wrap="square" rtlCol="0">
            <a:spAutoFit/>
          </a:bodyPr>
          <a:lstStyle/>
          <a:p>
            <a:pPr algn="just"/>
            <a:r>
              <a:rPr lang="fr-FR" sz="2400" dirty="0" smtClean="0">
                <a:solidFill>
                  <a:schemeClr val="bg2">
                    <a:lumMod val="40000"/>
                    <a:lumOff val="60000"/>
                  </a:schemeClr>
                </a:solidFill>
              </a:rPr>
              <a:t>9. Artiste et mélancolie </a:t>
            </a:r>
          </a:p>
          <a:p>
            <a:pPr algn="just"/>
            <a:endParaRPr lang="fr-FR" sz="2400" dirty="0" smtClean="0"/>
          </a:p>
          <a:p>
            <a:pPr algn="just"/>
            <a:r>
              <a:rPr lang="fr-FR" sz="2400" dirty="0" smtClean="0"/>
              <a:t>Le mythe de la douleur artistique : la </a:t>
            </a:r>
            <a:r>
              <a:rPr lang="fr-FR" sz="2400" i="1" dirty="0" err="1" smtClean="0"/>
              <a:t>terribilità</a:t>
            </a:r>
            <a:r>
              <a:rPr lang="fr-FR" sz="2400" dirty="0" smtClean="0"/>
              <a:t> de Michel Ange : une fureur de création</a:t>
            </a:r>
            <a:endParaRPr lang="fr-FR" sz="2400" dirty="0"/>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228601" y="381000"/>
            <a:ext cx="8610600" cy="5262979"/>
          </a:xfrm>
          <a:prstGeom prst="rect">
            <a:avLst/>
          </a:prstGeom>
          <a:noFill/>
        </p:spPr>
        <p:txBody>
          <a:bodyPr wrap="square" rtlCol="0">
            <a:spAutoFit/>
          </a:bodyPr>
          <a:lstStyle/>
          <a:p>
            <a:r>
              <a:rPr lang="en-US" sz="2400" dirty="0" smtClean="0"/>
              <a:t>Les </a:t>
            </a:r>
            <a:r>
              <a:rPr lang="en-US" sz="2400" dirty="0" err="1" smtClean="0"/>
              <a:t>trois</a:t>
            </a:r>
            <a:r>
              <a:rPr lang="en-US" sz="2400" dirty="0" smtClean="0"/>
              <a:t> </a:t>
            </a:r>
            <a:r>
              <a:rPr lang="en-US" sz="2400" dirty="0" err="1" smtClean="0"/>
              <a:t>éléments</a:t>
            </a:r>
            <a:r>
              <a:rPr lang="en-US" sz="2400" dirty="0" smtClean="0"/>
              <a:t> </a:t>
            </a:r>
            <a:r>
              <a:rPr lang="en-US" sz="2400" dirty="0" err="1" smtClean="0"/>
              <a:t>constituant</a:t>
            </a:r>
            <a:r>
              <a:rPr lang="en-US" sz="2400" dirty="0" smtClean="0"/>
              <a:t> la figure de </a:t>
            </a:r>
            <a:r>
              <a:rPr lang="en-US" sz="2400" dirty="0" err="1" smtClean="0"/>
              <a:t>l’artiste</a:t>
            </a:r>
            <a:r>
              <a:rPr lang="en-US" sz="2400" dirty="0" smtClean="0"/>
              <a:t> </a:t>
            </a:r>
            <a:r>
              <a:rPr lang="en-US" sz="2400" dirty="0" err="1" smtClean="0"/>
              <a:t>maudit</a:t>
            </a:r>
            <a:r>
              <a:rPr lang="en-US" sz="2400" dirty="0" smtClean="0"/>
              <a:t> :</a:t>
            </a:r>
          </a:p>
          <a:p>
            <a:endParaRPr lang="en-US" sz="2400" dirty="0" smtClean="0"/>
          </a:p>
          <a:p>
            <a:r>
              <a:rPr lang="en-US" sz="2400" dirty="0" smtClean="0"/>
              <a:t>1) </a:t>
            </a:r>
            <a:r>
              <a:rPr lang="en-US" sz="2400" dirty="0" err="1" smtClean="0"/>
              <a:t>Mélancolie</a:t>
            </a:r>
            <a:r>
              <a:rPr lang="en-US" sz="2400" dirty="0" smtClean="0"/>
              <a:t> : </a:t>
            </a:r>
            <a:r>
              <a:rPr lang="en-US" sz="2400" dirty="0" err="1" smtClean="0"/>
              <a:t>une</a:t>
            </a:r>
            <a:r>
              <a:rPr lang="en-US" sz="2400" dirty="0" smtClean="0"/>
              <a:t> </a:t>
            </a:r>
            <a:r>
              <a:rPr lang="en-US" sz="2400" dirty="0" err="1" smtClean="0"/>
              <a:t>destinée</a:t>
            </a:r>
            <a:r>
              <a:rPr lang="en-US" sz="2400" dirty="0" smtClean="0"/>
              <a:t> </a:t>
            </a:r>
            <a:r>
              <a:rPr lang="en-US" sz="2400" dirty="0" err="1" smtClean="0"/>
              <a:t>malheureuse</a:t>
            </a:r>
            <a:r>
              <a:rPr lang="en-US" sz="2400" dirty="0" smtClean="0"/>
              <a:t> et </a:t>
            </a:r>
            <a:r>
              <a:rPr lang="en-US" sz="2400" dirty="0" err="1" smtClean="0"/>
              <a:t>souffrante</a:t>
            </a:r>
            <a:r>
              <a:rPr lang="en-US" sz="2400" dirty="0" smtClean="0"/>
              <a:t> </a:t>
            </a:r>
            <a:r>
              <a:rPr lang="en-US" sz="2400" dirty="0" err="1" smtClean="0"/>
              <a:t>mais</a:t>
            </a:r>
            <a:r>
              <a:rPr lang="en-US" sz="2400" dirty="0" smtClean="0"/>
              <a:t> </a:t>
            </a:r>
            <a:r>
              <a:rPr lang="en-US" sz="2400" dirty="0" err="1" smtClean="0"/>
              <a:t>exceptionnelle</a:t>
            </a:r>
            <a:endParaRPr lang="en-US" sz="2400" dirty="0" smtClean="0"/>
          </a:p>
          <a:p>
            <a:pPr>
              <a:buFontTx/>
              <a:buChar char="-"/>
            </a:pPr>
            <a:r>
              <a:rPr lang="en-US" sz="2400" dirty="0" smtClean="0"/>
              <a:t>Un </a:t>
            </a:r>
            <a:r>
              <a:rPr lang="en-US" sz="2400" dirty="0" err="1" smtClean="0"/>
              <a:t>être</a:t>
            </a:r>
            <a:r>
              <a:rPr lang="en-US" sz="2400" dirty="0" smtClean="0"/>
              <a:t> </a:t>
            </a:r>
            <a:r>
              <a:rPr lang="en-US" sz="2400" dirty="0" err="1" smtClean="0"/>
              <a:t>d’excès</a:t>
            </a:r>
            <a:r>
              <a:rPr lang="en-US" sz="2400" dirty="0" smtClean="0"/>
              <a:t> et de </a:t>
            </a:r>
            <a:r>
              <a:rPr lang="en-US" sz="2400" dirty="0" err="1" smtClean="0"/>
              <a:t>déraison</a:t>
            </a:r>
            <a:endParaRPr lang="en-US" sz="2400" dirty="0" smtClean="0"/>
          </a:p>
          <a:p>
            <a:pPr>
              <a:buFontTx/>
              <a:buChar char="-"/>
            </a:pPr>
            <a:r>
              <a:rPr lang="en-US" sz="2400" dirty="0" err="1" smtClean="0"/>
              <a:t>Fragilité</a:t>
            </a:r>
            <a:r>
              <a:rPr lang="en-US" sz="2400" dirty="0" smtClean="0"/>
              <a:t> </a:t>
            </a:r>
            <a:r>
              <a:rPr lang="en-US" sz="2400" dirty="0" err="1" smtClean="0"/>
              <a:t>mentale</a:t>
            </a:r>
            <a:r>
              <a:rPr lang="en-US" sz="2400" dirty="0" smtClean="0"/>
              <a:t> et physique </a:t>
            </a:r>
            <a:r>
              <a:rPr lang="en-US" sz="2400" dirty="0" err="1" smtClean="0"/>
              <a:t>permanente</a:t>
            </a:r>
            <a:endParaRPr lang="en-US" sz="2400" dirty="0" smtClean="0"/>
          </a:p>
          <a:p>
            <a:pPr>
              <a:buFontTx/>
              <a:buChar char="-"/>
            </a:pPr>
            <a:r>
              <a:rPr lang="en-US" sz="2400" dirty="0" smtClean="0"/>
              <a:t> </a:t>
            </a:r>
            <a:r>
              <a:rPr lang="en-US" sz="2400" dirty="0" err="1" smtClean="0"/>
              <a:t>voué</a:t>
            </a:r>
            <a:r>
              <a:rPr lang="en-US" sz="2400" dirty="0" smtClean="0"/>
              <a:t> </a:t>
            </a:r>
            <a:r>
              <a:rPr lang="en-US" sz="2400" dirty="0" err="1" smtClean="0"/>
              <a:t>à</a:t>
            </a:r>
            <a:r>
              <a:rPr lang="en-US" sz="2400" dirty="0" smtClean="0"/>
              <a:t> de </a:t>
            </a:r>
            <a:r>
              <a:rPr lang="en-US" sz="2400" dirty="0" err="1" smtClean="0"/>
              <a:t>grandes</a:t>
            </a:r>
            <a:r>
              <a:rPr lang="en-US" sz="2400" dirty="0" smtClean="0"/>
              <a:t> </a:t>
            </a:r>
            <a:r>
              <a:rPr lang="en-US" sz="2400" dirty="0" err="1" smtClean="0"/>
              <a:t>réussites</a:t>
            </a:r>
            <a:r>
              <a:rPr lang="en-US" sz="2400" dirty="0" smtClean="0"/>
              <a:t> </a:t>
            </a:r>
            <a:r>
              <a:rPr lang="en-US" sz="2400" dirty="0" err="1" smtClean="0"/>
              <a:t>intellectuelles</a:t>
            </a:r>
            <a:endParaRPr lang="en-US" sz="2400" dirty="0" smtClean="0"/>
          </a:p>
          <a:p>
            <a:pPr>
              <a:buFontTx/>
              <a:buChar char="-"/>
            </a:pPr>
            <a:endParaRPr lang="en-US" sz="2400" dirty="0" smtClean="0"/>
          </a:p>
          <a:p>
            <a:r>
              <a:rPr lang="en-US" sz="2400" dirty="0" smtClean="0"/>
              <a:t>2) </a:t>
            </a:r>
            <a:r>
              <a:rPr lang="en-US" sz="2400" dirty="0" err="1" smtClean="0"/>
              <a:t>Pauvreté</a:t>
            </a:r>
            <a:r>
              <a:rPr lang="en-US" sz="2400" dirty="0" smtClean="0"/>
              <a:t> : </a:t>
            </a:r>
            <a:r>
              <a:rPr lang="en-US" sz="2400" dirty="0" err="1" smtClean="0"/>
              <a:t>malédiction</a:t>
            </a:r>
            <a:r>
              <a:rPr lang="en-US" sz="2400" dirty="0" smtClean="0"/>
              <a:t> </a:t>
            </a:r>
            <a:r>
              <a:rPr lang="en-US" sz="2400" dirty="0" err="1" smtClean="0"/>
              <a:t>sociale</a:t>
            </a:r>
            <a:endParaRPr lang="en-US" sz="2400" dirty="0" smtClean="0"/>
          </a:p>
          <a:p>
            <a:pPr>
              <a:buFontTx/>
              <a:buChar char="-"/>
            </a:pPr>
            <a:r>
              <a:rPr lang="en-US" sz="2400" dirty="0" smtClean="0"/>
              <a:t>Situation </a:t>
            </a:r>
            <a:r>
              <a:rPr lang="en-US" sz="2400" dirty="0" err="1" smtClean="0"/>
              <a:t>précaire</a:t>
            </a:r>
            <a:endParaRPr lang="en-US" sz="2400" dirty="0" smtClean="0"/>
          </a:p>
          <a:p>
            <a:pPr>
              <a:buFontTx/>
              <a:buChar char="-"/>
            </a:pPr>
            <a:r>
              <a:rPr lang="en-US" sz="2400" dirty="0" smtClean="0"/>
              <a:t> </a:t>
            </a:r>
            <a:r>
              <a:rPr lang="en-US" sz="2400" dirty="0" err="1" smtClean="0"/>
              <a:t>Choix</a:t>
            </a:r>
            <a:r>
              <a:rPr lang="en-US" sz="2400" dirty="0" smtClean="0"/>
              <a:t> </a:t>
            </a:r>
            <a:r>
              <a:rPr lang="en-US" sz="2400" dirty="0" err="1" smtClean="0"/>
              <a:t>délibérée</a:t>
            </a:r>
            <a:r>
              <a:rPr lang="en-US" sz="2400" dirty="0" smtClean="0"/>
              <a:t> </a:t>
            </a:r>
            <a:r>
              <a:rPr lang="en-US" sz="2400" dirty="0" err="1" smtClean="0"/>
              <a:t>d’existence</a:t>
            </a:r>
            <a:endParaRPr lang="en-US" sz="2400" dirty="0" smtClean="0"/>
          </a:p>
          <a:p>
            <a:pPr>
              <a:buFontTx/>
              <a:buChar char="-"/>
            </a:pPr>
            <a:endParaRPr lang="en-US" sz="2400" dirty="0" smtClean="0"/>
          </a:p>
          <a:p>
            <a:r>
              <a:rPr lang="en-US" sz="2400" dirty="0" smtClean="0"/>
              <a:t>3) </a:t>
            </a:r>
            <a:r>
              <a:rPr lang="en-US" sz="2400" dirty="0" err="1" smtClean="0"/>
              <a:t>Persécution</a:t>
            </a:r>
            <a:endParaRPr lang="en-US" sz="2400" dirty="0" smtClean="0"/>
          </a:p>
          <a:p>
            <a:r>
              <a:rPr lang="en-US" sz="2400" dirty="0" smtClean="0"/>
              <a:t>- Idée du </a:t>
            </a:r>
            <a:r>
              <a:rPr lang="en-US" sz="2400" dirty="0" err="1" smtClean="0"/>
              <a:t>mérite</a:t>
            </a:r>
            <a:r>
              <a:rPr lang="en-US" sz="2400" dirty="0" smtClean="0"/>
              <a:t> </a:t>
            </a:r>
            <a:r>
              <a:rPr lang="en-US" sz="2400" dirty="0" err="1" smtClean="0"/>
              <a:t>toujours</a:t>
            </a:r>
            <a:r>
              <a:rPr lang="en-US" sz="2400" dirty="0" smtClean="0"/>
              <a:t> </a:t>
            </a:r>
            <a:r>
              <a:rPr lang="en-US" sz="2400" dirty="0" err="1" smtClean="0"/>
              <a:t>persécuté</a:t>
            </a:r>
            <a:endParaRPr lang="en-US" sz="24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images.jpeg"/>
          <p:cNvPicPr>
            <a:picLocks noChangeAspect="1"/>
          </p:cNvPicPr>
          <p:nvPr/>
        </p:nvPicPr>
        <p:blipFill>
          <a:blip r:embed="rId2"/>
          <a:stretch>
            <a:fillRect/>
          </a:stretch>
        </p:blipFill>
        <p:spPr>
          <a:xfrm>
            <a:off x="457200" y="520159"/>
            <a:ext cx="3621800" cy="5162992"/>
          </a:xfrm>
          <a:prstGeom prst="rect">
            <a:avLst/>
          </a:prstGeom>
        </p:spPr>
      </p:pic>
      <p:sp>
        <p:nvSpPr>
          <p:cNvPr id="5" name="TextBox 4"/>
          <p:cNvSpPr txBox="1"/>
          <p:nvPr/>
        </p:nvSpPr>
        <p:spPr>
          <a:xfrm>
            <a:off x="457200" y="5333999"/>
            <a:ext cx="3926600" cy="923330"/>
          </a:xfrm>
          <a:prstGeom prst="rect">
            <a:avLst/>
          </a:prstGeom>
          <a:noFill/>
        </p:spPr>
        <p:txBody>
          <a:bodyPr wrap="square" rtlCol="0">
            <a:spAutoFit/>
          </a:bodyPr>
          <a:lstStyle/>
          <a:p>
            <a:endParaRPr lang="en-US" dirty="0" smtClean="0"/>
          </a:p>
          <a:p>
            <a:endParaRPr lang="en-US" dirty="0" smtClean="0"/>
          </a:p>
          <a:p>
            <a:r>
              <a:rPr lang="en-US" dirty="0" smtClean="0"/>
              <a:t>Modigliani, Film de Mick Davis 2004</a:t>
            </a:r>
            <a:endParaRPr lang="en-US" dirty="0"/>
          </a:p>
        </p:txBody>
      </p:sp>
      <p:pic>
        <p:nvPicPr>
          <p:cNvPr id="6" name="Picture 5" descr="186509.jpg"/>
          <p:cNvPicPr>
            <a:picLocks noChangeAspect="1"/>
          </p:cNvPicPr>
          <p:nvPr/>
        </p:nvPicPr>
        <p:blipFill>
          <a:blip r:embed="rId3"/>
          <a:stretch>
            <a:fillRect/>
          </a:stretch>
        </p:blipFill>
        <p:spPr>
          <a:xfrm>
            <a:off x="5105400" y="533400"/>
            <a:ext cx="3042851" cy="4503420"/>
          </a:xfrm>
          <a:prstGeom prst="rect">
            <a:avLst/>
          </a:prstGeom>
        </p:spPr>
      </p:pic>
      <p:sp>
        <p:nvSpPr>
          <p:cNvPr id="7" name="TextBox 6"/>
          <p:cNvSpPr txBox="1"/>
          <p:nvPr/>
        </p:nvSpPr>
        <p:spPr>
          <a:xfrm>
            <a:off x="5105400" y="5036820"/>
            <a:ext cx="3042851" cy="646331"/>
          </a:xfrm>
          <a:prstGeom prst="rect">
            <a:avLst/>
          </a:prstGeom>
          <a:noFill/>
        </p:spPr>
        <p:txBody>
          <a:bodyPr wrap="square" rtlCol="0">
            <a:spAutoFit/>
          </a:bodyPr>
          <a:lstStyle/>
          <a:p>
            <a:r>
              <a:rPr lang="en-US" dirty="0" smtClean="0"/>
              <a:t>Modigliani, Film de Jacques Becker, 1957</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609600" y="809685"/>
            <a:ext cx="7924800" cy="4524315"/>
          </a:xfrm>
          <a:prstGeom prst="rect">
            <a:avLst/>
          </a:prstGeom>
          <a:noFill/>
        </p:spPr>
        <p:txBody>
          <a:bodyPr wrap="square" rtlCol="0">
            <a:spAutoFit/>
          </a:bodyPr>
          <a:lstStyle/>
          <a:p>
            <a:pPr algn="just"/>
            <a:r>
              <a:rPr lang="en-US" sz="2400" dirty="0" smtClean="0"/>
              <a:t>Nathalie </a:t>
            </a:r>
            <a:r>
              <a:rPr lang="en-US" sz="2400" dirty="0" err="1" smtClean="0"/>
              <a:t>Heinich</a:t>
            </a:r>
            <a:r>
              <a:rPr lang="en-US" sz="2400" dirty="0" smtClean="0"/>
              <a:t> : Van Gogh, la figure </a:t>
            </a:r>
            <a:r>
              <a:rPr lang="en-US" sz="2400" dirty="0" err="1" smtClean="0"/>
              <a:t>construite</a:t>
            </a:r>
            <a:r>
              <a:rPr lang="en-US" sz="2400" dirty="0" smtClean="0"/>
              <a:t> de </a:t>
            </a:r>
            <a:r>
              <a:rPr lang="en-US" sz="2400" dirty="0" err="1" smtClean="0"/>
              <a:t>l’artiste</a:t>
            </a:r>
            <a:r>
              <a:rPr lang="en-US" sz="2400" dirty="0" smtClean="0"/>
              <a:t> </a:t>
            </a:r>
            <a:r>
              <a:rPr lang="en-US" sz="2400" dirty="0" err="1" smtClean="0"/>
              <a:t>maudit</a:t>
            </a:r>
            <a:endParaRPr lang="en-US" sz="2400" dirty="0" smtClean="0"/>
          </a:p>
          <a:p>
            <a:pPr algn="just"/>
            <a:endParaRPr lang="en-US" sz="2400" dirty="0" smtClean="0"/>
          </a:p>
          <a:p>
            <a:pPr algn="just"/>
            <a:endParaRPr lang="en-US" sz="2400" dirty="0" smtClean="0"/>
          </a:p>
          <a:p>
            <a:pPr algn="just"/>
            <a:r>
              <a:rPr lang="en-US" sz="2400" dirty="0" err="1" smtClean="0"/>
              <a:t>Étude</a:t>
            </a:r>
            <a:r>
              <a:rPr lang="en-US" sz="2400" dirty="0" smtClean="0"/>
              <a:t> d’un </a:t>
            </a:r>
            <a:r>
              <a:rPr lang="en-US" sz="2400" dirty="0" err="1" smtClean="0"/>
              <a:t>discours</a:t>
            </a:r>
            <a:r>
              <a:rPr lang="en-US" sz="2400" dirty="0" smtClean="0"/>
              <a:t> qui a </a:t>
            </a:r>
            <a:r>
              <a:rPr lang="en-US" sz="2400" dirty="0" err="1" smtClean="0"/>
              <a:t>créé</a:t>
            </a:r>
            <a:r>
              <a:rPr lang="en-US" sz="2400" dirty="0" smtClean="0"/>
              <a:t> </a:t>
            </a:r>
            <a:r>
              <a:rPr lang="en-US" sz="2400" dirty="0" err="1" smtClean="0"/>
              <a:t>l’exception</a:t>
            </a:r>
            <a:r>
              <a:rPr lang="en-US" sz="2400" dirty="0" smtClean="0"/>
              <a:t> </a:t>
            </a:r>
            <a:r>
              <a:rPr lang="en-US" sz="2400" dirty="0" err="1" smtClean="0"/>
              <a:t>d’une</a:t>
            </a:r>
            <a:r>
              <a:rPr lang="en-US" sz="2400" dirty="0" smtClean="0"/>
              <a:t> </a:t>
            </a:r>
            <a:r>
              <a:rPr lang="en-US" sz="2400" dirty="0" err="1" smtClean="0"/>
              <a:t>destinée</a:t>
            </a:r>
            <a:r>
              <a:rPr lang="en-US" sz="2400" dirty="0" smtClean="0"/>
              <a:t> :</a:t>
            </a:r>
          </a:p>
          <a:p>
            <a:pPr algn="just"/>
            <a:r>
              <a:rPr lang="en-US" sz="2400" dirty="0" err="1" smtClean="0"/>
              <a:t>Décalage</a:t>
            </a:r>
            <a:r>
              <a:rPr lang="en-US" sz="2400" dirty="0" smtClean="0"/>
              <a:t> entre les </a:t>
            </a:r>
            <a:r>
              <a:rPr lang="en-US" sz="2400" dirty="0" err="1" smtClean="0"/>
              <a:t>faits</a:t>
            </a:r>
            <a:r>
              <a:rPr lang="en-US" sz="2400" dirty="0" smtClean="0"/>
              <a:t> </a:t>
            </a:r>
            <a:r>
              <a:rPr lang="en-US" sz="2400" dirty="0" err="1" smtClean="0"/>
              <a:t>historiques</a:t>
            </a:r>
            <a:r>
              <a:rPr lang="en-US" sz="2400" dirty="0" smtClean="0"/>
              <a:t> et les </a:t>
            </a:r>
            <a:r>
              <a:rPr lang="en-US" sz="2400" dirty="0" err="1" smtClean="0"/>
              <a:t>représentations</a:t>
            </a:r>
            <a:r>
              <a:rPr lang="en-US" sz="2400" dirty="0" smtClean="0"/>
              <a:t> du </a:t>
            </a:r>
            <a:r>
              <a:rPr lang="en-US" sz="2400" dirty="0" err="1" smtClean="0"/>
              <a:t>sens</a:t>
            </a:r>
            <a:r>
              <a:rPr lang="en-US" sz="2400" dirty="0" smtClean="0"/>
              <a:t> </a:t>
            </a:r>
            <a:r>
              <a:rPr lang="en-US" sz="2400" dirty="0" err="1" smtClean="0"/>
              <a:t>commun</a:t>
            </a:r>
            <a:endParaRPr lang="en-US" sz="2400" dirty="0" smtClean="0"/>
          </a:p>
          <a:p>
            <a:pPr algn="just"/>
            <a:endParaRPr lang="en-US" sz="2400" dirty="0" smtClean="0"/>
          </a:p>
          <a:p>
            <a:pPr algn="just"/>
            <a:r>
              <a:rPr lang="en-US" sz="2400" dirty="0" smtClean="0"/>
              <a:t>Signification du </a:t>
            </a:r>
            <a:r>
              <a:rPr lang="en-US" sz="2400" dirty="0" err="1" smtClean="0"/>
              <a:t>mythe</a:t>
            </a:r>
            <a:r>
              <a:rPr lang="en-US" sz="2400" dirty="0" smtClean="0"/>
              <a:t> Van Gogh </a:t>
            </a:r>
            <a:r>
              <a:rPr lang="en-US" sz="2400" dirty="0" err="1" smtClean="0"/>
              <a:t>à</a:t>
            </a:r>
            <a:r>
              <a:rPr lang="en-US" sz="2400" dirty="0" smtClean="0"/>
              <a:t> </a:t>
            </a:r>
            <a:r>
              <a:rPr lang="en-US" sz="2400" dirty="0" err="1" smtClean="0"/>
              <a:t>partir</a:t>
            </a:r>
            <a:r>
              <a:rPr lang="en-US" sz="2400" dirty="0" smtClean="0"/>
              <a:t> de </a:t>
            </a:r>
            <a:r>
              <a:rPr lang="en-US" sz="2400" dirty="0" err="1" smtClean="0"/>
              <a:t>stéréotypes</a:t>
            </a:r>
            <a:r>
              <a:rPr lang="en-US" sz="2400" dirty="0" smtClean="0"/>
              <a:t> : le </a:t>
            </a:r>
            <a:r>
              <a:rPr lang="en-US" sz="2400" dirty="0" err="1" smtClean="0"/>
              <a:t>héros</a:t>
            </a:r>
            <a:r>
              <a:rPr lang="en-US" sz="2400" dirty="0" smtClean="0"/>
              <a:t>, le saint, le </a:t>
            </a:r>
            <a:r>
              <a:rPr lang="en-US" sz="2400" dirty="0" err="1" smtClean="0"/>
              <a:t>génie</a:t>
            </a:r>
            <a:r>
              <a:rPr lang="en-US" sz="2400" dirty="0" smtClean="0"/>
              <a:t> et le martyr</a:t>
            </a:r>
          </a:p>
          <a:p>
            <a:pPr algn="just"/>
            <a:endParaRPr lang="en-US" sz="2400" dirty="0" smtClean="0"/>
          </a:p>
          <a:p>
            <a:pPr algn="just"/>
            <a:r>
              <a:rPr lang="en-US" sz="2400" dirty="0" err="1" smtClean="0"/>
              <a:t>Mise</a:t>
            </a:r>
            <a:r>
              <a:rPr lang="en-US" sz="2400" dirty="0" smtClean="0"/>
              <a:t> en </a:t>
            </a:r>
            <a:r>
              <a:rPr lang="en-US" sz="2400" dirty="0" err="1" smtClean="0"/>
              <a:t>légende</a:t>
            </a:r>
            <a:r>
              <a:rPr lang="en-US" sz="2400" dirty="0" smtClean="0"/>
              <a:t> </a:t>
            </a:r>
            <a:r>
              <a:rPr lang="en-US" sz="2400" dirty="0" err="1" smtClean="0"/>
              <a:t>hagiographique</a:t>
            </a:r>
            <a:r>
              <a:rPr lang="en-US" sz="2400" dirty="0" smtClean="0"/>
              <a:t> de la vie de Van Gogh</a:t>
            </a:r>
            <a:endParaRPr lang="en-US"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15115-portrait-of-federico-da-montefeltro-piero-della-francesca.jpg"/>
          <p:cNvPicPr>
            <a:picLocks noChangeAspect="1"/>
          </p:cNvPicPr>
          <p:nvPr/>
        </p:nvPicPr>
        <p:blipFill>
          <a:blip r:embed="rId2"/>
          <a:stretch>
            <a:fillRect/>
          </a:stretch>
        </p:blipFill>
        <p:spPr>
          <a:xfrm>
            <a:off x="381001" y="228601"/>
            <a:ext cx="2359172" cy="3352799"/>
          </a:xfrm>
          <a:prstGeom prst="rect">
            <a:avLst/>
          </a:prstGeom>
        </p:spPr>
      </p:pic>
      <p:sp>
        <p:nvSpPr>
          <p:cNvPr id="4" name="TextBox 3"/>
          <p:cNvSpPr txBox="1"/>
          <p:nvPr/>
        </p:nvSpPr>
        <p:spPr>
          <a:xfrm>
            <a:off x="381000" y="5867400"/>
            <a:ext cx="3733800" cy="338554"/>
          </a:xfrm>
          <a:prstGeom prst="rect">
            <a:avLst/>
          </a:prstGeom>
          <a:noFill/>
        </p:spPr>
        <p:txBody>
          <a:bodyPr wrap="square" rtlCol="0">
            <a:spAutoFit/>
          </a:bodyPr>
          <a:lstStyle/>
          <a:p>
            <a:endParaRPr lang="en-US" sz="1600" dirty="0"/>
          </a:p>
        </p:txBody>
      </p:sp>
      <p:sp>
        <p:nvSpPr>
          <p:cNvPr id="7" name="TextBox 6"/>
          <p:cNvSpPr txBox="1"/>
          <p:nvPr/>
        </p:nvSpPr>
        <p:spPr>
          <a:xfrm>
            <a:off x="4572000" y="5867400"/>
            <a:ext cx="4572000" cy="338554"/>
          </a:xfrm>
          <a:prstGeom prst="rect">
            <a:avLst/>
          </a:prstGeom>
          <a:noFill/>
        </p:spPr>
        <p:txBody>
          <a:bodyPr wrap="square" rtlCol="0">
            <a:spAutoFit/>
          </a:bodyPr>
          <a:lstStyle/>
          <a:p>
            <a:endParaRPr lang="en-US" sz="1600" dirty="0"/>
          </a:p>
        </p:txBody>
      </p:sp>
      <p:pic>
        <p:nvPicPr>
          <p:cNvPr id="8" name="Picture 7" descr="15046-madonna-and-child-with-saints-mont-piero-della-francesca.jpg"/>
          <p:cNvPicPr>
            <a:picLocks noChangeAspect="1"/>
          </p:cNvPicPr>
          <p:nvPr/>
        </p:nvPicPr>
        <p:blipFill>
          <a:blip r:embed="rId3"/>
          <a:stretch>
            <a:fillRect/>
          </a:stretch>
        </p:blipFill>
        <p:spPr>
          <a:xfrm>
            <a:off x="2699355" y="152401"/>
            <a:ext cx="2830889" cy="3412941"/>
          </a:xfrm>
          <a:prstGeom prst="rect">
            <a:avLst/>
          </a:prstGeom>
        </p:spPr>
      </p:pic>
      <p:pic>
        <p:nvPicPr>
          <p:cNvPr id="6" name="Picture 5" descr="Charles_Quint_3.jpg"/>
          <p:cNvPicPr>
            <a:picLocks noChangeAspect="1"/>
          </p:cNvPicPr>
          <p:nvPr/>
        </p:nvPicPr>
        <p:blipFill>
          <a:blip r:embed="rId4"/>
          <a:stretch>
            <a:fillRect/>
          </a:stretch>
        </p:blipFill>
        <p:spPr>
          <a:xfrm>
            <a:off x="5530244" y="152401"/>
            <a:ext cx="3328772" cy="4495800"/>
          </a:xfrm>
          <a:prstGeom prst="rect">
            <a:avLst/>
          </a:prstGeom>
        </p:spPr>
      </p:pic>
      <p:pic>
        <p:nvPicPr>
          <p:cNvPr id="9" name="Picture 8" descr="5644067_2445606.jpg"/>
          <p:cNvPicPr>
            <a:picLocks noChangeAspect="1"/>
          </p:cNvPicPr>
          <p:nvPr/>
        </p:nvPicPr>
        <p:blipFill>
          <a:blip r:embed="rId5"/>
          <a:stretch>
            <a:fillRect/>
          </a:stretch>
        </p:blipFill>
        <p:spPr>
          <a:xfrm>
            <a:off x="3352800" y="3565056"/>
            <a:ext cx="2177444" cy="3140544"/>
          </a:xfrm>
          <a:prstGeom prst="rect">
            <a:avLst/>
          </a:prstGeom>
        </p:spPr>
      </p:pic>
      <p:pic>
        <p:nvPicPr>
          <p:cNvPr id="10" name="Picture 9" descr="GabrieleTadino1538.jpg"/>
          <p:cNvPicPr>
            <a:picLocks noChangeAspect="1"/>
          </p:cNvPicPr>
          <p:nvPr/>
        </p:nvPicPr>
        <p:blipFill>
          <a:blip r:embed="rId6"/>
          <a:stretch>
            <a:fillRect/>
          </a:stretch>
        </p:blipFill>
        <p:spPr>
          <a:xfrm>
            <a:off x="296969" y="3565342"/>
            <a:ext cx="3055831" cy="3292658"/>
          </a:xfrm>
          <a:prstGeom prst="rect">
            <a:avLst/>
          </a:prstGeom>
        </p:spPr>
      </p:pic>
      <p:sp>
        <p:nvSpPr>
          <p:cNvPr id="11" name="TextBox 10"/>
          <p:cNvSpPr txBox="1"/>
          <p:nvPr/>
        </p:nvSpPr>
        <p:spPr>
          <a:xfrm>
            <a:off x="5867400" y="5105400"/>
            <a:ext cx="2991616" cy="830997"/>
          </a:xfrm>
          <a:prstGeom prst="rect">
            <a:avLst/>
          </a:prstGeom>
          <a:noFill/>
        </p:spPr>
        <p:txBody>
          <a:bodyPr wrap="square" rtlCol="0">
            <a:spAutoFit/>
          </a:bodyPr>
          <a:lstStyle/>
          <a:p>
            <a:r>
              <a:rPr lang="fr-FR" sz="2400" dirty="0" smtClean="0"/>
              <a:t>Portrait et pathologie : histoire d’un tabou</a:t>
            </a:r>
            <a:endParaRPr lang="fr-FR" sz="24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van.jpg"/>
          <p:cNvPicPr>
            <a:picLocks noChangeAspect="1"/>
          </p:cNvPicPr>
          <p:nvPr/>
        </p:nvPicPr>
        <p:blipFill>
          <a:blip r:embed="rId2"/>
          <a:stretch>
            <a:fillRect/>
          </a:stretch>
        </p:blipFill>
        <p:spPr>
          <a:xfrm>
            <a:off x="2895600" y="0"/>
            <a:ext cx="4852358" cy="6858000"/>
          </a:xfrm>
          <a:prstGeom prst="rect">
            <a:avLst/>
          </a:prstGeom>
        </p:spPr>
      </p:pic>
      <p:sp>
        <p:nvSpPr>
          <p:cNvPr id="5" name="TextBox 4"/>
          <p:cNvSpPr txBox="1"/>
          <p:nvPr/>
        </p:nvSpPr>
        <p:spPr>
          <a:xfrm>
            <a:off x="304800" y="1981200"/>
            <a:ext cx="1905000" cy="923330"/>
          </a:xfrm>
          <a:prstGeom prst="rect">
            <a:avLst/>
          </a:prstGeom>
          <a:noFill/>
        </p:spPr>
        <p:txBody>
          <a:bodyPr wrap="square" rtlCol="0">
            <a:spAutoFit/>
          </a:bodyPr>
          <a:lstStyle/>
          <a:p>
            <a:r>
              <a:rPr lang="en-US" dirty="0" smtClean="0"/>
              <a:t>Van Gogh, Film de Maurice </a:t>
            </a:r>
            <a:r>
              <a:rPr lang="en-US" dirty="0" err="1" smtClean="0"/>
              <a:t>Pialat</a:t>
            </a:r>
            <a:r>
              <a:rPr lang="en-US" dirty="0" smtClean="0"/>
              <a:t>, 1991</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533400" y="1143000"/>
            <a:ext cx="8229601" cy="4154983"/>
          </a:xfrm>
          <a:prstGeom prst="rect">
            <a:avLst/>
          </a:prstGeom>
          <a:noFill/>
        </p:spPr>
        <p:txBody>
          <a:bodyPr wrap="square" rtlCol="0">
            <a:spAutoFit/>
          </a:bodyPr>
          <a:lstStyle/>
          <a:p>
            <a:pPr algn="just"/>
            <a:r>
              <a:rPr lang="en-US" sz="2400" dirty="0" smtClean="0"/>
              <a:t>Les </a:t>
            </a:r>
            <a:r>
              <a:rPr lang="en-US" sz="2400" dirty="0" err="1" smtClean="0"/>
              <a:t>soubassements</a:t>
            </a:r>
            <a:r>
              <a:rPr lang="en-US" sz="2400" dirty="0" smtClean="0"/>
              <a:t> </a:t>
            </a:r>
            <a:r>
              <a:rPr lang="en-US" sz="2400" dirty="0" err="1" smtClean="0"/>
              <a:t>théologiques</a:t>
            </a:r>
            <a:r>
              <a:rPr lang="en-US" sz="2400" dirty="0" smtClean="0"/>
              <a:t> du </a:t>
            </a:r>
            <a:r>
              <a:rPr lang="en-US" sz="2400" dirty="0" err="1" smtClean="0"/>
              <a:t>mythe</a:t>
            </a:r>
            <a:r>
              <a:rPr lang="en-US" sz="2400" dirty="0" smtClean="0"/>
              <a:t> de </a:t>
            </a:r>
            <a:r>
              <a:rPr lang="en-US" sz="2400" dirty="0" err="1" smtClean="0"/>
              <a:t>l’artiste</a:t>
            </a:r>
            <a:r>
              <a:rPr lang="en-US" sz="2400" dirty="0" smtClean="0"/>
              <a:t> </a:t>
            </a:r>
            <a:r>
              <a:rPr lang="en-US" sz="2400" dirty="0" err="1" smtClean="0"/>
              <a:t>maudit</a:t>
            </a:r>
            <a:endParaRPr lang="en-US" sz="2400" dirty="0" smtClean="0"/>
          </a:p>
          <a:p>
            <a:pPr algn="just"/>
            <a:endParaRPr lang="en-US" sz="2400" dirty="0" smtClean="0"/>
          </a:p>
          <a:p>
            <a:pPr algn="just"/>
            <a:r>
              <a:rPr lang="en-US" sz="2400" dirty="0" err="1" smtClean="0"/>
              <a:t>Une</a:t>
            </a:r>
            <a:r>
              <a:rPr lang="en-US" sz="2400" dirty="0" smtClean="0"/>
              <a:t> mystique de la </a:t>
            </a:r>
            <a:r>
              <a:rPr lang="en-US" sz="2400" dirty="0" err="1" smtClean="0"/>
              <a:t>souffrance</a:t>
            </a:r>
            <a:r>
              <a:rPr lang="en-US" sz="2400" dirty="0" smtClean="0"/>
              <a:t> </a:t>
            </a:r>
            <a:r>
              <a:rPr lang="en-US" sz="2400" dirty="0" err="1" smtClean="0"/>
              <a:t>héritée</a:t>
            </a:r>
            <a:r>
              <a:rPr lang="en-US" sz="2400" dirty="0" smtClean="0"/>
              <a:t> du </a:t>
            </a:r>
            <a:r>
              <a:rPr lang="en-US" sz="2400" dirty="0" err="1" smtClean="0"/>
              <a:t>christianisme</a:t>
            </a:r>
            <a:endParaRPr lang="en-US" sz="2400" dirty="0" smtClean="0"/>
          </a:p>
          <a:p>
            <a:pPr algn="just"/>
            <a:r>
              <a:rPr lang="en-US" sz="2400" dirty="0" smtClean="0"/>
              <a:t>La </a:t>
            </a:r>
            <a:r>
              <a:rPr lang="en-US" sz="2400" dirty="0" err="1" smtClean="0"/>
              <a:t>souffrance</a:t>
            </a:r>
            <a:r>
              <a:rPr lang="en-US" sz="2400" dirty="0" smtClean="0"/>
              <a:t> </a:t>
            </a:r>
            <a:r>
              <a:rPr lang="en-US" sz="2400" dirty="0" err="1" smtClean="0"/>
              <a:t>comme</a:t>
            </a:r>
            <a:r>
              <a:rPr lang="en-US" sz="2400" dirty="0" smtClean="0"/>
              <a:t> posture de </a:t>
            </a:r>
            <a:r>
              <a:rPr lang="en-US" sz="2400" dirty="0" err="1" smtClean="0"/>
              <a:t>création</a:t>
            </a:r>
            <a:endParaRPr lang="en-US" sz="2400" dirty="0" smtClean="0"/>
          </a:p>
          <a:p>
            <a:pPr algn="just"/>
            <a:endParaRPr lang="en-US" sz="2400" dirty="0" smtClean="0"/>
          </a:p>
          <a:p>
            <a:pPr algn="just"/>
            <a:r>
              <a:rPr lang="en-US" sz="2400" dirty="0" err="1" smtClean="0"/>
              <a:t>Fonction</a:t>
            </a:r>
            <a:r>
              <a:rPr lang="en-US" sz="2400" dirty="0" smtClean="0"/>
              <a:t> explicative du </a:t>
            </a:r>
            <a:r>
              <a:rPr lang="en-US" sz="2400" dirty="0" err="1" smtClean="0"/>
              <a:t>mythe</a:t>
            </a:r>
            <a:r>
              <a:rPr lang="en-US" sz="2400" dirty="0" smtClean="0"/>
              <a:t> : </a:t>
            </a:r>
            <a:r>
              <a:rPr lang="en-US" sz="2400" dirty="0" err="1" smtClean="0"/>
              <a:t>il</a:t>
            </a:r>
            <a:r>
              <a:rPr lang="en-US" sz="2400" dirty="0" smtClean="0"/>
              <a:t> </a:t>
            </a:r>
            <a:r>
              <a:rPr lang="en-US" sz="2400" dirty="0" err="1" smtClean="0"/>
              <a:t>donne</a:t>
            </a:r>
            <a:r>
              <a:rPr lang="en-US" sz="2400" dirty="0" smtClean="0"/>
              <a:t> un </a:t>
            </a:r>
            <a:r>
              <a:rPr lang="en-US" sz="2400" dirty="0" err="1" smtClean="0"/>
              <a:t>sens</a:t>
            </a:r>
            <a:r>
              <a:rPr lang="en-US" sz="2400" dirty="0" smtClean="0"/>
              <a:t> </a:t>
            </a:r>
            <a:r>
              <a:rPr lang="en-US" sz="2400" dirty="0" err="1" smtClean="0"/>
              <a:t>à</a:t>
            </a:r>
            <a:r>
              <a:rPr lang="en-US" sz="2400" dirty="0" smtClean="0"/>
              <a:t> la </a:t>
            </a:r>
            <a:r>
              <a:rPr lang="en-US" sz="2400" dirty="0" err="1" smtClean="0"/>
              <a:t>souffrance</a:t>
            </a:r>
            <a:r>
              <a:rPr lang="en-US" sz="2400" dirty="0" smtClean="0"/>
              <a:t>, </a:t>
            </a:r>
            <a:r>
              <a:rPr lang="en-US" sz="2400" dirty="0" err="1" smtClean="0"/>
              <a:t>permet</a:t>
            </a:r>
            <a:r>
              <a:rPr lang="en-US" sz="2400" dirty="0" smtClean="0"/>
              <a:t> </a:t>
            </a:r>
            <a:r>
              <a:rPr lang="en-US" sz="2400" dirty="0" err="1" smtClean="0"/>
              <a:t>à</a:t>
            </a:r>
            <a:r>
              <a:rPr lang="en-US" sz="2400" dirty="0" smtClean="0"/>
              <a:t> </a:t>
            </a:r>
            <a:r>
              <a:rPr lang="en-US" sz="2400" dirty="0" err="1" smtClean="0"/>
              <a:t>l’artiste</a:t>
            </a:r>
            <a:r>
              <a:rPr lang="en-US" sz="2400" dirty="0" smtClean="0"/>
              <a:t> de </a:t>
            </a:r>
            <a:r>
              <a:rPr lang="en-US" sz="2400" dirty="0" err="1" smtClean="0"/>
              <a:t>comprendre</a:t>
            </a:r>
            <a:r>
              <a:rPr lang="en-US" sz="2400" dirty="0" smtClean="0"/>
              <a:t> </a:t>
            </a:r>
            <a:r>
              <a:rPr lang="en-US" sz="2400" dirty="0" err="1" smtClean="0"/>
              <a:t>sa</a:t>
            </a:r>
            <a:r>
              <a:rPr lang="en-US" sz="2400" dirty="0" smtClean="0"/>
              <a:t> </a:t>
            </a:r>
            <a:r>
              <a:rPr lang="en-US" sz="2400" dirty="0" err="1" smtClean="0"/>
              <a:t>souffrance</a:t>
            </a:r>
            <a:r>
              <a:rPr lang="en-US" sz="2400" dirty="0" smtClean="0"/>
              <a:t> </a:t>
            </a:r>
            <a:r>
              <a:rPr lang="en-US" sz="2400" dirty="0" err="1" smtClean="0"/>
              <a:t>comme</a:t>
            </a:r>
            <a:r>
              <a:rPr lang="en-US" sz="2400" dirty="0" smtClean="0"/>
              <a:t> </a:t>
            </a:r>
            <a:r>
              <a:rPr lang="en-US" sz="2400" dirty="0" err="1" smtClean="0"/>
              <a:t>une</a:t>
            </a:r>
            <a:r>
              <a:rPr lang="en-US" sz="2400" dirty="0" smtClean="0"/>
              <a:t> </a:t>
            </a:r>
            <a:r>
              <a:rPr lang="en-US" sz="2400" dirty="0" err="1" smtClean="0"/>
              <a:t>marque</a:t>
            </a:r>
            <a:r>
              <a:rPr lang="en-US" sz="2400" dirty="0" smtClean="0"/>
              <a:t> </a:t>
            </a:r>
            <a:r>
              <a:rPr lang="en-US" sz="2400" dirty="0" err="1" smtClean="0"/>
              <a:t>d’élection</a:t>
            </a:r>
            <a:r>
              <a:rPr lang="en-US" sz="2400" dirty="0" smtClean="0"/>
              <a:t> et un gage de </a:t>
            </a:r>
            <a:r>
              <a:rPr lang="en-US" sz="2400" dirty="0" err="1" smtClean="0"/>
              <a:t>renommée</a:t>
            </a:r>
            <a:r>
              <a:rPr lang="en-US" sz="2400" dirty="0" smtClean="0"/>
              <a:t> future.</a:t>
            </a:r>
          </a:p>
          <a:p>
            <a:pPr algn="just"/>
            <a:endParaRPr lang="en-US" sz="2400" dirty="0" smtClean="0"/>
          </a:p>
          <a:p>
            <a:pPr algn="just"/>
            <a:r>
              <a:rPr lang="en-US" sz="2400" dirty="0" err="1" smtClean="0"/>
              <a:t>Comme</a:t>
            </a:r>
            <a:r>
              <a:rPr lang="en-US" sz="2400" dirty="0" smtClean="0"/>
              <a:t> le saint martyr endure </a:t>
            </a:r>
            <a:r>
              <a:rPr lang="en-US" sz="2400" dirty="0" err="1" smtClean="0"/>
              <a:t>ses</a:t>
            </a:r>
            <a:r>
              <a:rPr lang="en-US" sz="2400" dirty="0" smtClean="0"/>
              <a:t> </a:t>
            </a:r>
            <a:r>
              <a:rPr lang="en-US" sz="2400" dirty="0" err="1" smtClean="0"/>
              <a:t>souffrances</a:t>
            </a:r>
            <a:r>
              <a:rPr lang="en-US" sz="2400" dirty="0" smtClean="0"/>
              <a:t> car </a:t>
            </a:r>
            <a:r>
              <a:rPr lang="en-US" sz="2400" dirty="0" err="1" smtClean="0"/>
              <a:t>il</a:t>
            </a:r>
            <a:r>
              <a:rPr lang="en-US" sz="2400" dirty="0" smtClean="0"/>
              <a:t> </a:t>
            </a:r>
            <a:r>
              <a:rPr lang="en-US" sz="2400" dirty="0" err="1" smtClean="0"/>
              <a:t>est</a:t>
            </a:r>
            <a:r>
              <a:rPr lang="en-US" sz="2400" dirty="0" smtClean="0"/>
              <a:t> </a:t>
            </a:r>
            <a:r>
              <a:rPr lang="en-US" sz="2400" dirty="0" err="1" smtClean="0"/>
              <a:t>élu</a:t>
            </a:r>
            <a:r>
              <a:rPr lang="en-US" sz="2400" dirty="0" smtClean="0"/>
              <a:t> par </a:t>
            </a:r>
            <a:r>
              <a:rPr lang="en-US" sz="2400" dirty="0" err="1" smtClean="0"/>
              <a:t>une</a:t>
            </a:r>
            <a:r>
              <a:rPr lang="en-US" sz="2400" dirty="0" smtClean="0"/>
              <a:t> force divine.</a:t>
            </a:r>
            <a:endParaRPr lang="en-US" sz="24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475px-Melencolia_I_(Durero).jpg"/>
          <p:cNvPicPr>
            <a:picLocks noChangeAspect="1"/>
          </p:cNvPicPr>
          <p:nvPr/>
        </p:nvPicPr>
        <p:blipFill>
          <a:blip r:embed="rId2"/>
          <a:stretch>
            <a:fillRect/>
          </a:stretch>
        </p:blipFill>
        <p:spPr>
          <a:xfrm>
            <a:off x="2743199" y="0"/>
            <a:ext cx="5429251" cy="6858000"/>
          </a:xfrm>
          <a:prstGeom prst="rect">
            <a:avLst/>
          </a:prstGeom>
        </p:spPr>
      </p:pic>
      <p:sp>
        <p:nvSpPr>
          <p:cNvPr id="5" name="TextBox 4"/>
          <p:cNvSpPr txBox="1"/>
          <p:nvPr/>
        </p:nvSpPr>
        <p:spPr>
          <a:xfrm>
            <a:off x="685800" y="1600200"/>
            <a:ext cx="1752600" cy="923330"/>
          </a:xfrm>
          <a:prstGeom prst="rect">
            <a:avLst/>
          </a:prstGeom>
          <a:noFill/>
        </p:spPr>
        <p:txBody>
          <a:bodyPr wrap="square" rtlCol="0">
            <a:spAutoFit/>
          </a:bodyPr>
          <a:lstStyle/>
          <a:p>
            <a:r>
              <a:rPr lang="en-US" dirty="0" smtClean="0"/>
              <a:t>Albrecht </a:t>
            </a:r>
            <a:r>
              <a:rPr lang="en-US" dirty="0" err="1" smtClean="0"/>
              <a:t>Dürer</a:t>
            </a:r>
            <a:r>
              <a:rPr lang="en-US" dirty="0" smtClean="0"/>
              <a:t>, </a:t>
            </a:r>
            <a:r>
              <a:rPr lang="en-US" i="1" dirty="0" smtClean="0"/>
              <a:t>Melancholia</a:t>
            </a:r>
            <a:r>
              <a:rPr lang="en-US" dirty="0" smtClean="0"/>
              <a:t>, 1514</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533401" y="838200"/>
            <a:ext cx="7848600" cy="4401205"/>
          </a:xfrm>
          <a:prstGeom prst="rect">
            <a:avLst/>
          </a:prstGeom>
          <a:noFill/>
        </p:spPr>
        <p:txBody>
          <a:bodyPr wrap="square" rtlCol="0">
            <a:spAutoFit/>
          </a:bodyPr>
          <a:lstStyle/>
          <a:p>
            <a:pPr algn="just"/>
            <a:r>
              <a:rPr lang="fr-FR" sz="2800" dirty="0" smtClean="0">
                <a:solidFill>
                  <a:schemeClr val="accent1">
                    <a:lumMod val="60000"/>
                    <a:lumOff val="40000"/>
                  </a:schemeClr>
                </a:solidFill>
              </a:rPr>
              <a:t>10. Josef Beuys : L’artiste chaman</a:t>
            </a:r>
          </a:p>
          <a:p>
            <a:pPr algn="just"/>
            <a:endParaRPr lang="fr-FR" sz="2800" dirty="0" smtClean="0"/>
          </a:p>
          <a:p>
            <a:pPr algn="just"/>
            <a:r>
              <a:rPr sz="2800" dirty="0" smtClean="0"/>
              <a:t>Autofiction</a:t>
            </a:r>
            <a:endParaRPr lang="fr-CA" sz="2800" dirty="0" smtClean="0"/>
          </a:p>
          <a:p>
            <a:pPr algn="just"/>
            <a:r>
              <a:rPr sz="2800" b="1" dirty="0" smtClean="0"/>
              <a:t> </a:t>
            </a:r>
            <a:r>
              <a:rPr sz="2800" dirty="0" smtClean="0"/>
              <a:t/>
            </a:r>
            <a:br>
              <a:rPr sz="2800" dirty="0" smtClean="0"/>
            </a:br>
            <a:r>
              <a:rPr sz="2800" dirty="0" smtClean="0"/>
              <a:t>Dans le champ des études littéraires, l'autofiction est définie, au sens strict, comme une œuvre par laquelle un auteur s'invente une personnalité et une existence, tout en conservant son identité réelle (son véritable nom) et, au sens large, comme une pratique hybride entre l'autobiographie et le roman. </a:t>
            </a:r>
          </a:p>
          <a:p>
            <a:endParaRPr lang="fr-FR" dirty="0"/>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457201" y="990600"/>
            <a:ext cx="8153400" cy="2246769"/>
          </a:xfrm>
          <a:prstGeom prst="rect">
            <a:avLst/>
          </a:prstGeom>
          <a:noFill/>
        </p:spPr>
        <p:txBody>
          <a:bodyPr wrap="square" rtlCol="0">
            <a:spAutoFit/>
          </a:bodyPr>
          <a:lstStyle/>
          <a:p>
            <a:pPr algn="just"/>
            <a:r>
              <a:rPr lang="fr-CA" sz="2800" dirty="0" smtClean="0">
                <a:latin typeface="Georgia"/>
                <a:cs typeface="Georgia"/>
              </a:rPr>
              <a:t>Une psychanalyse sociale  </a:t>
            </a:r>
          </a:p>
          <a:p>
            <a:pPr algn="just"/>
            <a:endParaRPr lang="fr-CA" sz="2800" dirty="0" smtClean="0">
              <a:latin typeface="Georgia"/>
              <a:cs typeface="Georgia"/>
            </a:endParaRPr>
          </a:p>
          <a:p>
            <a:pPr algn="just"/>
            <a:r>
              <a:rPr lang="fr-CA" sz="2800" dirty="0" smtClean="0">
                <a:latin typeface="Georgia"/>
                <a:cs typeface="Georgia"/>
              </a:rPr>
              <a:t>J</a:t>
            </a:r>
            <a:r>
              <a:rPr sz="2800" dirty="0" smtClean="0">
                <a:latin typeface="Georgia"/>
                <a:cs typeface="Georgia"/>
              </a:rPr>
              <a:t>oseph Beuys</a:t>
            </a:r>
            <a:r>
              <a:rPr lang="fr-CA" sz="2800" dirty="0" smtClean="0">
                <a:latin typeface="Georgia"/>
                <a:cs typeface="Georgia"/>
              </a:rPr>
              <a:t> :</a:t>
            </a:r>
            <a:r>
              <a:rPr sz="2800" dirty="0" smtClean="0">
                <a:latin typeface="Georgia"/>
                <a:cs typeface="Georgia"/>
              </a:rPr>
              <a:t> un artiste qui a insufflé à son œuvre une vocation thérapeutique visant à guérir l'humanité </a:t>
            </a:r>
          </a:p>
          <a:p>
            <a:endParaRPr lang="fr-FR" dirty="0"/>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381000" y="5798403"/>
            <a:ext cx="8610600" cy="707886"/>
          </a:xfrm>
          <a:prstGeom prst="rect">
            <a:avLst/>
          </a:prstGeom>
          <a:noFill/>
        </p:spPr>
        <p:txBody>
          <a:bodyPr wrap="square" rtlCol="0">
            <a:spAutoFit/>
          </a:bodyPr>
          <a:lstStyle/>
          <a:p>
            <a:r>
              <a:rPr sz="2000" dirty="0" smtClean="0">
                <a:latin typeface="Georgia"/>
                <a:cs typeface="Georgia"/>
              </a:rPr>
              <a:t>En lien avec ces deux expériences de guérison, Beuys donnera à ses actions une dimension symbolique chamanique. </a:t>
            </a:r>
          </a:p>
          <a:p>
            <a:endParaRPr lang="fr-FR" dirty="0"/>
          </a:p>
        </p:txBody>
      </p:sp>
      <p:pic>
        <p:nvPicPr>
          <p:cNvPr id="3" name="Picture 2" descr="Page-de-garde.jpg"/>
          <p:cNvPicPr>
            <a:picLocks noChangeAspect="1"/>
          </p:cNvPicPr>
          <p:nvPr/>
        </p:nvPicPr>
        <p:blipFill>
          <a:blip r:embed="rId2"/>
          <a:stretch>
            <a:fillRect/>
          </a:stretch>
        </p:blipFill>
        <p:spPr>
          <a:xfrm>
            <a:off x="2514600" y="0"/>
            <a:ext cx="4967442" cy="5853302"/>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bd7c60a5.jpg"/>
          <p:cNvPicPr>
            <a:picLocks noChangeAspect="1"/>
          </p:cNvPicPr>
          <p:nvPr/>
        </p:nvPicPr>
        <p:blipFill>
          <a:blip r:embed="rId2"/>
          <a:stretch>
            <a:fillRect/>
          </a:stretch>
        </p:blipFill>
        <p:spPr>
          <a:xfrm>
            <a:off x="4038600" y="787400"/>
            <a:ext cx="4152900" cy="5537200"/>
          </a:xfrm>
          <a:prstGeom prst="rect">
            <a:avLst/>
          </a:prstGeom>
        </p:spPr>
      </p:pic>
      <p:sp>
        <p:nvSpPr>
          <p:cNvPr id="3" name="TextBox 2"/>
          <p:cNvSpPr txBox="1"/>
          <p:nvPr/>
        </p:nvSpPr>
        <p:spPr>
          <a:xfrm>
            <a:off x="457200" y="787400"/>
            <a:ext cx="3276600" cy="4832093"/>
          </a:xfrm>
          <a:prstGeom prst="rect">
            <a:avLst/>
          </a:prstGeom>
          <a:noFill/>
        </p:spPr>
        <p:txBody>
          <a:bodyPr wrap="square" rtlCol="0">
            <a:spAutoFit/>
          </a:bodyPr>
          <a:lstStyle/>
          <a:p>
            <a:r>
              <a:rPr lang="fr-FR" sz="2800" dirty="0" smtClean="0">
                <a:solidFill>
                  <a:srgbClr val="8EB4E3"/>
                </a:solidFill>
              </a:rPr>
              <a:t>11. Anorexie </a:t>
            </a:r>
            <a:r>
              <a:rPr lang="fr-FR" sz="2800" dirty="0" smtClean="0">
                <a:solidFill>
                  <a:srgbClr val="8EB4E3"/>
                </a:solidFill>
              </a:rPr>
              <a:t>et robe </a:t>
            </a:r>
            <a:r>
              <a:rPr lang="fr-FR" sz="2800" dirty="0" smtClean="0">
                <a:solidFill>
                  <a:srgbClr val="8EB4E3"/>
                </a:solidFill>
              </a:rPr>
              <a:t>de viande</a:t>
            </a:r>
          </a:p>
          <a:p>
            <a:endParaRPr lang="fr-FR" sz="2800" dirty="0" smtClean="0"/>
          </a:p>
          <a:p>
            <a:r>
              <a:rPr lang="fr-FR" sz="2800" dirty="0" smtClean="0"/>
              <a:t>Jana </a:t>
            </a:r>
            <a:r>
              <a:rPr lang="fr-FR" sz="2800" dirty="0" err="1" smtClean="0"/>
              <a:t>Sterback</a:t>
            </a:r>
            <a:r>
              <a:rPr lang="fr-FR" sz="2800" dirty="0" smtClean="0"/>
              <a:t>,</a:t>
            </a:r>
          </a:p>
          <a:p>
            <a:r>
              <a:rPr lang="en-US" sz="2800" i="1" dirty="0" err="1" smtClean="0"/>
              <a:t>Vanitas</a:t>
            </a:r>
            <a:r>
              <a:rPr lang="en-US" sz="2800" i="1" dirty="0" smtClean="0"/>
              <a:t>: robe de chair pour albinos </a:t>
            </a:r>
            <a:r>
              <a:rPr lang="en-US" sz="2800" i="1" dirty="0" err="1" smtClean="0"/>
              <a:t>anorexique</a:t>
            </a:r>
            <a:r>
              <a:rPr lang="en-US" sz="2800" dirty="0" smtClean="0"/>
              <a:t>, 1987</a:t>
            </a:r>
          </a:p>
          <a:p>
            <a:endParaRPr lang="en-US" sz="2800" dirty="0" smtClean="0"/>
          </a:p>
          <a:p>
            <a:endParaRPr lang="en-US" sz="2800" dirty="0" smtClean="0"/>
          </a:p>
          <a:p>
            <a:r>
              <a:rPr lang="en-US" sz="2800" dirty="0" smtClean="0"/>
              <a:t>HDA – Art, corps, </a:t>
            </a:r>
            <a:r>
              <a:rPr lang="en-US" sz="2800" dirty="0" err="1" smtClean="0"/>
              <a:t>féminité</a:t>
            </a:r>
            <a:r>
              <a:rPr lang="en-US" sz="2800" dirty="0" smtClean="0"/>
              <a:t> </a:t>
            </a:r>
            <a:endParaRPr lang="fr-FR" sz="28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457201" y="762000"/>
            <a:ext cx="8229600" cy="4801315"/>
          </a:xfrm>
          <a:prstGeom prst="rect">
            <a:avLst/>
          </a:prstGeom>
          <a:noFill/>
        </p:spPr>
        <p:txBody>
          <a:bodyPr wrap="square" rtlCol="0">
            <a:spAutoFit/>
          </a:bodyPr>
          <a:lstStyle/>
          <a:p>
            <a:pPr algn="just"/>
            <a:r>
              <a:rPr lang="en-US" i="1" dirty="0" err="1" smtClean="0">
                <a:solidFill>
                  <a:srgbClr val="FFFFFF"/>
                </a:solidFill>
                <a:latin typeface="Tahoma"/>
              </a:rPr>
              <a:t>Vanitas</a:t>
            </a:r>
            <a:r>
              <a:rPr lang="en-US" dirty="0" smtClean="0">
                <a:solidFill>
                  <a:srgbClr val="FFFFFF"/>
                </a:solidFill>
                <a:latin typeface="Tahoma"/>
              </a:rPr>
              <a:t> - Robe de chair pour albinos </a:t>
            </a:r>
            <a:r>
              <a:rPr lang="en-US" dirty="0" err="1" smtClean="0">
                <a:solidFill>
                  <a:srgbClr val="FFFFFF"/>
                </a:solidFill>
                <a:latin typeface="Tahoma"/>
              </a:rPr>
              <a:t>anorexique</a:t>
            </a:r>
            <a:r>
              <a:rPr lang="en-US" dirty="0" smtClean="0">
                <a:solidFill>
                  <a:srgbClr val="FFFFFF"/>
                </a:solidFill>
                <a:latin typeface="Tahoma"/>
              </a:rPr>
              <a:t> de Jana </a:t>
            </a:r>
            <a:r>
              <a:rPr lang="en-US" dirty="0" err="1" smtClean="0">
                <a:solidFill>
                  <a:srgbClr val="FFFFFF"/>
                </a:solidFill>
                <a:latin typeface="Tahoma"/>
              </a:rPr>
              <a:t>Sterbak</a:t>
            </a:r>
            <a:r>
              <a:rPr lang="en-US" dirty="0" smtClean="0">
                <a:solidFill>
                  <a:srgbClr val="FFFFFF"/>
                </a:solidFill>
                <a:latin typeface="Tahoma"/>
              </a:rPr>
              <a:t> (1987).</a:t>
            </a:r>
          </a:p>
          <a:p>
            <a:pPr algn="just"/>
            <a:endParaRPr lang="en-US" dirty="0" smtClean="0">
              <a:solidFill>
                <a:srgbClr val="FFFFFF"/>
              </a:solidFill>
              <a:latin typeface="Tahoma"/>
            </a:endParaRPr>
          </a:p>
          <a:p>
            <a:pPr algn="just"/>
            <a:r>
              <a:rPr lang="en-US" dirty="0" err="1" smtClean="0">
                <a:solidFill>
                  <a:srgbClr val="FFFFFF"/>
                </a:solidFill>
                <a:latin typeface="Tahoma"/>
              </a:rPr>
              <a:t>Cette</a:t>
            </a:r>
            <a:r>
              <a:rPr lang="en-US" dirty="0" smtClean="0">
                <a:solidFill>
                  <a:srgbClr val="FFFFFF"/>
                </a:solidFill>
                <a:latin typeface="Tahoma"/>
              </a:rPr>
              <a:t> robe de chair </a:t>
            </a:r>
            <a:r>
              <a:rPr lang="en-US" dirty="0" err="1" smtClean="0">
                <a:solidFill>
                  <a:srgbClr val="FFFFFF"/>
                </a:solidFill>
                <a:latin typeface="Tahoma"/>
              </a:rPr>
              <a:t>est</a:t>
            </a:r>
            <a:r>
              <a:rPr lang="en-US" dirty="0" smtClean="0">
                <a:solidFill>
                  <a:srgbClr val="FFFFFF"/>
                </a:solidFill>
                <a:latin typeface="Tahoma"/>
              </a:rPr>
              <a:t> </a:t>
            </a:r>
            <a:r>
              <a:rPr lang="en-US" dirty="0" err="1" smtClean="0">
                <a:solidFill>
                  <a:srgbClr val="FFFFFF"/>
                </a:solidFill>
                <a:latin typeface="Tahoma"/>
              </a:rPr>
              <a:t>posée</a:t>
            </a:r>
            <a:r>
              <a:rPr lang="en-US" dirty="0" smtClean="0">
                <a:solidFill>
                  <a:srgbClr val="FFFFFF"/>
                </a:solidFill>
                <a:latin typeface="Tahoma"/>
              </a:rPr>
              <a:t> </a:t>
            </a:r>
            <a:r>
              <a:rPr lang="en-US" dirty="0" err="1" smtClean="0">
                <a:solidFill>
                  <a:srgbClr val="FFFFFF"/>
                </a:solidFill>
                <a:latin typeface="Tahoma"/>
              </a:rPr>
              <a:t>sur</a:t>
            </a:r>
            <a:r>
              <a:rPr lang="en-US" dirty="0" smtClean="0">
                <a:solidFill>
                  <a:srgbClr val="FFFFFF"/>
                </a:solidFill>
                <a:latin typeface="Tahoma"/>
              </a:rPr>
              <a:t> un mannequin </a:t>
            </a:r>
            <a:r>
              <a:rPr lang="en-US" dirty="0" err="1" smtClean="0">
                <a:solidFill>
                  <a:srgbClr val="FFFFFF"/>
                </a:solidFill>
                <a:latin typeface="Tahoma"/>
              </a:rPr>
              <a:t>métallique</a:t>
            </a:r>
            <a:r>
              <a:rPr lang="en-US" dirty="0" smtClean="0">
                <a:solidFill>
                  <a:srgbClr val="FFFFFF"/>
                </a:solidFill>
                <a:latin typeface="Tahoma"/>
              </a:rPr>
              <a:t>, </a:t>
            </a:r>
            <a:r>
              <a:rPr lang="en-US" dirty="0" err="1" smtClean="0">
                <a:solidFill>
                  <a:srgbClr val="FFFFFF"/>
                </a:solidFill>
                <a:latin typeface="Tahoma"/>
              </a:rPr>
              <a:t>comme</a:t>
            </a:r>
            <a:r>
              <a:rPr lang="en-US" dirty="0" smtClean="0">
                <a:solidFill>
                  <a:srgbClr val="FFFFFF"/>
                </a:solidFill>
                <a:latin typeface="Tahoma"/>
              </a:rPr>
              <a:t> </a:t>
            </a:r>
            <a:r>
              <a:rPr lang="en-US" dirty="0" err="1" smtClean="0">
                <a:solidFill>
                  <a:srgbClr val="FFFFFF"/>
                </a:solidFill>
                <a:latin typeface="Tahoma"/>
              </a:rPr>
              <a:t>dans</a:t>
            </a:r>
            <a:r>
              <a:rPr lang="en-US" dirty="0" smtClean="0">
                <a:solidFill>
                  <a:srgbClr val="FFFFFF"/>
                </a:solidFill>
                <a:latin typeface="Tahoma"/>
              </a:rPr>
              <a:t> </a:t>
            </a:r>
            <a:r>
              <a:rPr lang="en-US" dirty="0" err="1" smtClean="0">
                <a:solidFill>
                  <a:srgbClr val="FFFFFF"/>
                </a:solidFill>
                <a:latin typeface="Tahoma"/>
              </a:rPr>
              <a:t>une</a:t>
            </a:r>
            <a:r>
              <a:rPr lang="en-US" dirty="0" smtClean="0">
                <a:solidFill>
                  <a:srgbClr val="FFFFFF"/>
                </a:solidFill>
                <a:latin typeface="Tahoma"/>
              </a:rPr>
              <a:t> boutique de </a:t>
            </a:r>
            <a:r>
              <a:rPr lang="en-US" dirty="0" err="1" smtClean="0">
                <a:solidFill>
                  <a:srgbClr val="FFFFFF"/>
                </a:solidFill>
                <a:latin typeface="Tahoma"/>
              </a:rPr>
              <a:t>luxe</a:t>
            </a:r>
            <a:r>
              <a:rPr lang="en-US" dirty="0" smtClean="0">
                <a:solidFill>
                  <a:srgbClr val="FFFFFF"/>
                </a:solidFill>
                <a:latin typeface="Tahoma"/>
              </a:rPr>
              <a:t>. De loin, on </a:t>
            </a:r>
            <a:r>
              <a:rPr lang="en-US" dirty="0" err="1" smtClean="0">
                <a:solidFill>
                  <a:srgbClr val="FFFFFF"/>
                </a:solidFill>
                <a:latin typeface="Tahoma"/>
              </a:rPr>
              <a:t>croit</a:t>
            </a:r>
            <a:r>
              <a:rPr lang="en-US" dirty="0" smtClean="0">
                <a:solidFill>
                  <a:srgbClr val="FFFFFF"/>
                </a:solidFill>
                <a:latin typeface="Tahoma"/>
              </a:rPr>
              <a:t> </a:t>
            </a:r>
            <a:r>
              <a:rPr lang="en-US" dirty="0" err="1" smtClean="0">
                <a:solidFill>
                  <a:srgbClr val="FFFFFF"/>
                </a:solidFill>
                <a:latin typeface="Tahoma"/>
              </a:rPr>
              <a:t>voir</a:t>
            </a:r>
            <a:r>
              <a:rPr lang="en-US" dirty="0" smtClean="0">
                <a:solidFill>
                  <a:srgbClr val="FFFFFF"/>
                </a:solidFill>
                <a:latin typeface="Tahoma"/>
              </a:rPr>
              <a:t> </a:t>
            </a:r>
            <a:r>
              <a:rPr lang="en-US" dirty="0" err="1" smtClean="0">
                <a:solidFill>
                  <a:srgbClr val="FFFFFF"/>
                </a:solidFill>
                <a:latin typeface="Tahoma"/>
              </a:rPr>
              <a:t>une</a:t>
            </a:r>
            <a:r>
              <a:rPr lang="en-US" dirty="0" smtClean="0">
                <a:solidFill>
                  <a:srgbClr val="FFFFFF"/>
                </a:solidFill>
                <a:latin typeface="Tahoma"/>
              </a:rPr>
              <a:t> robe </a:t>
            </a:r>
            <a:r>
              <a:rPr lang="en-US" dirty="0" err="1" smtClean="0">
                <a:solidFill>
                  <a:srgbClr val="FFFFFF"/>
                </a:solidFill>
                <a:latin typeface="Tahoma"/>
              </a:rPr>
              <a:t>coupée</a:t>
            </a:r>
            <a:r>
              <a:rPr lang="en-US" dirty="0" smtClean="0">
                <a:solidFill>
                  <a:srgbClr val="FFFFFF"/>
                </a:solidFill>
                <a:latin typeface="Tahoma"/>
              </a:rPr>
              <a:t> </a:t>
            </a:r>
            <a:r>
              <a:rPr lang="en-US" dirty="0" err="1" smtClean="0">
                <a:solidFill>
                  <a:srgbClr val="FFFFFF"/>
                </a:solidFill>
                <a:latin typeface="Tahoma"/>
              </a:rPr>
              <a:t>dans</a:t>
            </a:r>
            <a:r>
              <a:rPr lang="en-US" dirty="0" smtClean="0">
                <a:solidFill>
                  <a:srgbClr val="FFFFFF"/>
                </a:solidFill>
                <a:latin typeface="Tahoma"/>
              </a:rPr>
              <a:t> un </a:t>
            </a:r>
            <a:r>
              <a:rPr lang="en-US" dirty="0" err="1" smtClean="0">
                <a:solidFill>
                  <a:srgbClr val="FFFFFF"/>
                </a:solidFill>
                <a:latin typeface="Tahoma"/>
              </a:rPr>
              <a:t>cuir</a:t>
            </a:r>
            <a:r>
              <a:rPr lang="en-US" dirty="0" smtClean="0">
                <a:solidFill>
                  <a:srgbClr val="FFFFFF"/>
                </a:solidFill>
                <a:latin typeface="Tahoma"/>
              </a:rPr>
              <a:t> </a:t>
            </a:r>
            <a:r>
              <a:rPr lang="en-US" dirty="0" err="1" smtClean="0">
                <a:solidFill>
                  <a:srgbClr val="FFFFFF"/>
                </a:solidFill>
                <a:latin typeface="Tahoma"/>
              </a:rPr>
              <a:t>tanné</a:t>
            </a:r>
            <a:r>
              <a:rPr lang="en-US" dirty="0" smtClean="0">
                <a:solidFill>
                  <a:srgbClr val="FFFFFF"/>
                </a:solidFill>
                <a:latin typeface="Tahoma"/>
              </a:rPr>
              <a:t> et </a:t>
            </a:r>
            <a:r>
              <a:rPr lang="en-US" dirty="0" err="1" smtClean="0">
                <a:solidFill>
                  <a:srgbClr val="FFFFFF"/>
                </a:solidFill>
                <a:latin typeface="Tahoma"/>
              </a:rPr>
              <a:t>rugueux</a:t>
            </a:r>
            <a:r>
              <a:rPr lang="en-US" dirty="0" smtClean="0">
                <a:solidFill>
                  <a:srgbClr val="FFFFFF"/>
                </a:solidFill>
                <a:latin typeface="Tahoma"/>
              </a:rPr>
              <a:t> ; de </a:t>
            </a:r>
            <a:r>
              <a:rPr lang="en-US" dirty="0" err="1" smtClean="0">
                <a:solidFill>
                  <a:srgbClr val="FFFFFF"/>
                </a:solidFill>
                <a:latin typeface="Tahoma"/>
              </a:rPr>
              <a:t>près</a:t>
            </a:r>
            <a:r>
              <a:rPr lang="en-US" dirty="0" smtClean="0">
                <a:solidFill>
                  <a:srgbClr val="FFFFFF"/>
                </a:solidFill>
                <a:latin typeface="Tahoma"/>
              </a:rPr>
              <a:t>, le </a:t>
            </a:r>
            <a:r>
              <a:rPr lang="en-US" dirty="0" err="1" smtClean="0">
                <a:solidFill>
                  <a:srgbClr val="FFFFFF"/>
                </a:solidFill>
                <a:latin typeface="Tahoma"/>
              </a:rPr>
              <a:t>cuir</a:t>
            </a:r>
            <a:r>
              <a:rPr lang="en-US" dirty="0" smtClean="0">
                <a:solidFill>
                  <a:srgbClr val="FFFFFF"/>
                </a:solidFill>
                <a:latin typeface="Tahoma"/>
              </a:rPr>
              <a:t> se </a:t>
            </a:r>
            <a:r>
              <a:rPr lang="en-US" dirty="0" err="1" smtClean="0">
                <a:solidFill>
                  <a:srgbClr val="FFFFFF"/>
                </a:solidFill>
                <a:latin typeface="Tahoma"/>
              </a:rPr>
              <a:t>révèle</a:t>
            </a:r>
            <a:r>
              <a:rPr lang="en-US" dirty="0" smtClean="0">
                <a:solidFill>
                  <a:srgbClr val="FFFFFF"/>
                </a:solidFill>
                <a:latin typeface="Tahoma"/>
              </a:rPr>
              <a:t> </a:t>
            </a:r>
            <a:r>
              <a:rPr lang="en-US" dirty="0" err="1" smtClean="0">
                <a:solidFill>
                  <a:srgbClr val="FFFFFF"/>
                </a:solidFill>
                <a:latin typeface="Tahoma"/>
              </a:rPr>
              <a:t>être</a:t>
            </a:r>
            <a:r>
              <a:rPr lang="en-US" dirty="0" smtClean="0">
                <a:solidFill>
                  <a:srgbClr val="FFFFFF"/>
                </a:solidFill>
                <a:latin typeface="Tahoma"/>
              </a:rPr>
              <a:t> de la </a:t>
            </a:r>
            <a:r>
              <a:rPr lang="en-US" dirty="0" err="1" smtClean="0">
                <a:solidFill>
                  <a:srgbClr val="FFFFFF"/>
                </a:solidFill>
                <a:latin typeface="Tahoma"/>
              </a:rPr>
              <a:t>viande</a:t>
            </a:r>
            <a:r>
              <a:rPr lang="en-US" dirty="0" smtClean="0">
                <a:solidFill>
                  <a:srgbClr val="FFFFFF"/>
                </a:solidFill>
                <a:latin typeface="Tahoma"/>
              </a:rPr>
              <a:t> </a:t>
            </a:r>
            <a:r>
              <a:rPr lang="en-US" dirty="0" err="1" smtClean="0">
                <a:solidFill>
                  <a:srgbClr val="FFFFFF"/>
                </a:solidFill>
                <a:latin typeface="Tahoma"/>
              </a:rPr>
              <a:t>séchée</a:t>
            </a:r>
            <a:r>
              <a:rPr lang="en-US" dirty="0" smtClean="0">
                <a:solidFill>
                  <a:srgbClr val="FFFFFF"/>
                </a:solidFill>
                <a:latin typeface="Tahoma"/>
              </a:rPr>
              <a:t> et </a:t>
            </a:r>
            <a:r>
              <a:rPr lang="en-US" dirty="0" err="1" smtClean="0">
                <a:solidFill>
                  <a:srgbClr val="FFFFFF"/>
                </a:solidFill>
                <a:latin typeface="Tahoma"/>
              </a:rPr>
              <a:t>salée</a:t>
            </a:r>
            <a:r>
              <a:rPr lang="en-US" dirty="0" smtClean="0">
                <a:solidFill>
                  <a:srgbClr val="FFFFFF"/>
                </a:solidFill>
                <a:latin typeface="Tahoma"/>
              </a:rPr>
              <a:t> : des grains de </a:t>
            </a:r>
            <a:r>
              <a:rPr lang="en-US" dirty="0" err="1" smtClean="0">
                <a:solidFill>
                  <a:srgbClr val="FFFFFF"/>
                </a:solidFill>
                <a:latin typeface="Tahoma"/>
              </a:rPr>
              <a:t>gros</a:t>
            </a:r>
            <a:r>
              <a:rPr lang="en-US" dirty="0" smtClean="0">
                <a:solidFill>
                  <a:srgbClr val="FFFFFF"/>
                </a:solidFill>
                <a:latin typeface="Tahoma"/>
              </a:rPr>
              <a:t> </a:t>
            </a:r>
            <a:r>
              <a:rPr lang="en-US" dirty="0" err="1" smtClean="0">
                <a:solidFill>
                  <a:srgbClr val="FFFFFF"/>
                </a:solidFill>
                <a:latin typeface="Tahoma"/>
              </a:rPr>
              <a:t>sel</a:t>
            </a:r>
            <a:r>
              <a:rPr lang="en-US" dirty="0" smtClean="0">
                <a:solidFill>
                  <a:srgbClr val="FFFFFF"/>
                </a:solidFill>
                <a:latin typeface="Tahoma"/>
              </a:rPr>
              <a:t> </a:t>
            </a:r>
            <a:r>
              <a:rPr lang="en-US" dirty="0" err="1" smtClean="0">
                <a:solidFill>
                  <a:srgbClr val="FFFFFF"/>
                </a:solidFill>
                <a:latin typeface="Tahoma"/>
              </a:rPr>
              <a:t>s’accrochent</a:t>
            </a:r>
            <a:r>
              <a:rPr lang="en-US" dirty="0" smtClean="0">
                <a:solidFill>
                  <a:srgbClr val="FFFFFF"/>
                </a:solidFill>
                <a:latin typeface="Tahoma"/>
              </a:rPr>
              <a:t> </a:t>
            </a:r>
            <a:r>
              <a:rPr lang="en-US" dirty="0" err="1" smtClean="0">
                <a:solidFill>
                  <a:srgbClr val="FFFFFF"/>
                </a:solidFill>
                <a:latin typeface="Tahoma"/>
              </a:rPr>
              <a:t>dans</a:t>
            </a:r>
            <a:r>
              <a:rPr lang="en-US" dirty="0" smtClean="0">
                <a:solidFill>
                  <a:srgbClr val="FFFFFF"/>
                </a:solidFill>
                <a:latin typeface="Tahoma"/>
              </a:rPr>
              <a:t> les </a:t>
            </a:r>
            <a:r>
              <a:rPr lang="en-US" dirty="0" err="1" smtClean="0">
                <a:solidFill>
                  <a:srgbClr val="FFFFFF"/>
                </a:solidFill>
                <a:latin typeface="Tahoma"/>
              </a:rPr>
              <a:t>aspérités</a:t>
            </a:r>
            <a:r>
              <a:rPr lang="en-US" dirty="0" smtClean="0">
                <a:solidFill>
                  <a:srgbClr val="FFFFFF"/>
                </a:solidFill>
                <a:latin typeface="Tahoma"/>
              </a:rPr>
              <a:t> de la </a:t>
            </a:r>
            <a:r>
              <a:rPr lang="en-US" dirty="0" err="1" smtClean="0">
                <a:solidFill>
                  <a:srgbClr val="FFFFFF"/>
                </a:solidFill>
                <a:latin typeface="Tahoma"/>
              </a:rPr>
              <a:t>viande</a:t>
            </a:r>
            <a:r>
              <a:rPr lang="en-US" dirty="0" smtClean="0">
                <a:solidFill>
                  <a:srgbClr val="FFFFFF"/>
                </a:solidFill>
                <a:latin typeface="Tahoma"/>
              </a:rPr>
              <a:t>. </a:t>
            </a:r>
            <a:r>
              <a:rPr lang="en-US" dirty="0" err="1" smtClean="0">
                <a:solidFill>
                  <a:srgbClr val="FFFFFF"/>
                </a:solidFill>
                <a:latin typeface="Tahoma"/>
              </a:rPr>
              <a:t>L’œuvre</a:t>
            </a:r>
            <a:r>
              <a:rPr lang="en-US" dirty="0" smtClean="0">
                <a:solidFill>
                  <a:srgbClr val="FFFFFF"/>
                </a:solidFill>
                <a:latin typeface="Tahoma"/>
              </a:rPr>
              <a:t> </a:t>
            </a:r>
            <a:r>
              <a:rPr lang="en-US" dirty="0" err="1" smtClean="0">
                <a:solidFill>
                  <a:srgbClr val="FFFFFF"/>
                </a:solidFill>
                <a:latin typeface="Tahoma"/>
              </a:rPr>
              <a:t>attirante</a:t>
            </a:r>
            <a:r>
              <a:rPr lang="en-US" dirty="0" smtClean="0">
                <a:solidFill>
                  <a:srgbClr val="FFFFFF"/>
                </a:solidFill>
                <a:latin typeface="Tahoma"/>
              </a:rPr>
              <a:t> de loin </a:t>
            </a:r>
            <a:r>
              <a:rPr lang="en-US" dirty="0" err="1" smtClean="0">
                <a:solidFill>
                  <a:srgbClr val="FFFFFF"/>
                </a:solidFill>
                <a:latin typeface="Tahoma"/>
              </a:rPr>
              <a:t>sur</a:t>
            </a:r>
            <a:r>
              <a:rPr lang="en-US" dirty="0" smtClean="0">
                <a:solidFill>
                  <a:srgbClr val="FFFFFF"/>
                </a:solidFill>
                <a:latin typeface="Tahoma"/>
              </a:rPr>
              <a:t> son mannequin </a:t>
            </a:r>
            <a:r>
              <a:rPr lang="en-US" dirty="0" err="1" smtClean="0">
                <a:solidFill>
                  <a:srgbClr val="FFFFFF"/>
                </a:solidFill>
                <a:latin typeface="Tahoma"/>
              </a:rPr>
              <a:t>provoque</a:t>
            </a:r>
            <a:r>
              <a:rPr lang="en-US" dirty="0" smtClean="0">
                <a:solidFill>
                  <a:srgbClr val="FFFFFF"/>
                </a:solidFill>
                <a:latin typeface="Tahoma"/>
              </a:rPr>
              <a:t> </a:t>
            </a:r>
            <a:r>
              <a:rPr lang="en-US" dirty="0" err="1" smtClean="0">
                <a:solidFill>
                  <a:srgbClr val="FFFFFF"/>
                </a:solidFill>
                <a:latin typeface="Tahoma"/>
              </a:rPr>
              <a:t>parfois</a:t>
            </a:r>
            <a:r>
              <a:rPr lang="en-US" dirty="0" smtClean="0">
                <a:solidFill>
                  <a:srgbClr val="FFFFFF"/>
                </a:solidFill>
                <a:latin typeface="Tahoma"/>
              </a:rPr>
              <a:t> de </a:t>
            </a:r>
            <a:r>
              <a:rPr lang="en-US" dirty="0" err="1" smtClean="0">
                <a:solidFill>
                  <a:srgbClr val="FFFFFF"/>
                </a:solidFill>
                <a:latin typeface="Tahoma"/>
              </a:rPr>
              <a:t>près</a:t>
            </a:r>
            <a:r>
              <a:rPr lang="en-US" dirty="0" smtClean="0">
                <a:solidFill>
                  <a:srgbClr val="FFFFFF"/>
                </a:solidFill>
                <a:latin typeface="Tahoma"/>
              </a:rPr>
              <a:t> </a:t>
            </a:r>
            <a:r>
              <a:rPr lang="en-US" dirty="0" err="1" smtClean="0">
                <a:solidFill>
                  <a:srgbClr val="FFFFFF"/>
                </a:solidFill>
                <a:latin typeface="Tahoma"/>
              </a:rPr>
              <a:t>dégoût</a:t>
            </a:r>
            <a:r>
              <a:rPr lang="en-US" dirty="0" smtClean="0">
                <a:solidFill>
                  <a:srgbClr val="FFFFFF"/>
                </a:solidFill>
                <a:latin typeface="Tahoma"/>
              </a:rPr>
              <a:t> et </a:t>
            </a:r>
            <a:r>
              <a:rPr lang="en-US" dirty="0" err="1" smtClean="0">
                <a:solidFill>
                  <a:srgbClr val="FFFFFF"/>
                </a:solidFill>
                <a:latin typeface="Tahoma"/>
              </a:rPr>
              <a:t>rejet</a:t>
            </a:r>
            <a:r>
              <a:rPr lang="en-US" dirty="0" smtClean="0">
                <a:solidFill>
                  <a:srgbClr val="FFFFFF"/>
                </a:solidFill>
                <a:latin typeface="Tahoma"/>
              </a:rPr>
              <a:t> : </a:t>
            </a:r>
            <a:r>
              <a:rPr lang="en-US" dirty="0" err="1" smtClean="0">
                <a:solidFill>
                  <a:srgbClr val="FFFFFF"/>
                </a:solidFill>
                <a:latin typeface="Tahoma"/>
              </a:rPr>
              <a:t>une</a:t>
            </a:r>
            <a:r>
              <a:rPr lang="en-US" dirty="0" smtClean="0">
                <a:solidFill>
                  <a:srgbClr val="FFFFFF"/>
                </a:solidFill>
                <a:latin typeface="Tahoma"/>
              </a:rPr>
              <a:t> robe haute couture se change en </a:t>
            </a:r>
            <a:r>
              <a:rPr lang="en-US" dirty="0" err="1" smtClean="0">
                <a:solidFill>
                  <a:srgbClr val="FFFFFF"/>
                </a:solidFill>
                <a:latin typeface="Tahoma"/>
              </a:rPr>
              <a:t>écorché</a:t>
            </a:r>
            <a:r>
              <a:rPr lang="en-US" dirty="0" smtClean="0">
                <a:solidFill>
                  <a:srgbClr val="FFFFFF"/>
                </a:solidFill>
                <a:latin typeface="Tahoma"/>
              </a:rPr>
              <a:t>.</a:t>
            </a:r>
          </a:p>
          <a:p>
            <a:pPr algn="just"/>
            <a:r>
              <a:rPr lang="en-US" dirty="0" smtClean="0">
                <a:solidFill>
                  <a:srgbClr val="FFFFFF"/>
                </a:solidFill>
                <a:latin typeface="Tahoma"/>
              </a:rPr>
              <a:t> </a:t>
            </a:r>
          </a:p>
          <a:p>
            <a:pPr algn="just"/>
            <a:endParaRPr lang="en-US" dirty="0" smtClean="0">
              <a:solidFill>
                <a:srgbClr val="FFFFFF"/>
              </a:solidFill>
              <a:latin typeface="Tahoma"/>
            </a:endParaRPr>
          </a:p>
          <a:p>
            <a:pPr algn="just"/>
            <a:r>
              <a:rPr lang="en-US" dirty="0" smtClean="0">
                <a:solidFill>
                  <a:srgbClr val="FFFFFF"/>
                </a:solidFill>
                <a:latin typeface="Tahoma"/>
              </a:rPr>
              <a:t>Chair </a:t>
            </a:r>
            <a:r>
              <a:rPr lang="en-US" dirty="0" err="1" smtClean="0">
                <a:solidFill>
                  <a:srgbClr val="FFFFFF"/>
                </a:solidFill>
                <a:latin typeface="Tahoma"/>
              </a:rPr>
              <a:t>humaine</a:t>
            </a:r>
            <a:r>
              <a:rPr lang="en-US" dirty="0" smtClean="0">
                <a:solidFill>
                  <a:srgbClr val="FFFFFF"/>
                </a:solidFill>
                <a:latin typeface="Tahoma"/>
              </a:rPr>
              <a:t>, </a:t>
            </a:r>
            <a:r>
              <a:rPr lang="en-US" dirty="0" err="1" smtClean="0">
                <a:solidFill>
                  <a:srgbClr val="FFFFFF"/>
                </a:solidFill>
                <a:latin typeface="Tahoma"/>
              </a:rPr>
              <a:t>viande</a:t>
            </a:r>
            <a:r>
              <a:rPr lang="en-US" dirty="0" smtClean="0">
                <a:solidFill>
                  <a:srgbClr val="FFFFFF"/>
                </a:solidFill>
                <a:latin typeface="Tahoma"/>
              </a:rPr>
              <a:t> </a:t>
            </a:r>
            <a:r>
              <a:rPr lang="en-US" dirty="0" err="1" smtClean="0">
                <a:solidFill>
                  <a:srgbClr val="FFFFFF"/>
                </a:solidFill>
                <a:latin typeface="Tahoma"/>
              </a:rPr>
              <a:t>animale</a:t>
            </a:r>
            <a:r>
              <a:rPr lang="en-US" dirty="0" smtClean="0">
                <a:solidFill>
                  <a:srgbClr val="FFFFFF"/>
                </a:solidFill>
                <a:latin typeface="Tahoma"/>
              </a:rPr>
              <a:t>, et </a:t>
            </a:r>
            <a:r>
              <a:rPr lang="en-US" dirty="0" err="1" smtClean="0">
                <a:solidFill>
                  <a:srgbClr val="FFFFFF"/>
                </a:solidFill>
                <a:latin typeface="Tahoma"/>
              </a:rPr>
              <a:t>peau</a:t>
            </a:r>
            <a:r>
              <a:rPr lang="en-US" dirty="0" smtClean="0">
                <a:solidFill>
                  <a:srgbClr val="FFFFFF"/>
                </a:solidFill>
                <a:latin typeface="Tahoma"/>
              </a:rPr>
              <a:t> </a:t>
            </a:r>
            <a:r>
              <a:rPr lang="en-US" dirty="0" err="1" smtClean="0">
                <a:solidFill>
                  <a:srgbClr val="FFFFFF"/>
                </a:solidFill>
                <a:latin typeface="Tahoma"/>
              </a:rPr>
              <a:t>aussi</a:t>
            </a:r>
            <a:r>
              <a:rPr lang="en-US" dirty="0" smtClean="0">
                <a:solidFill>
                  <a:srgbClr val="FFFFFF"/>
                </a:solidFill>
                <a:latin typeface="Tahoma"/>
              </a:rPr>
              <a:t>, car la robe </a:t>
            </a:r>
            <a:r>
              <a:rPr lang="en-US" dirty="0" err="1" smtClean="0">
                <a:solidFill>
                  <a:srgbClr val="FFFFFF"/>
                </a:solidFill>
                <a:latin typeface="Tahoma"/>
              </a:rPr>
              <a:t>épouse</a:t>
            </a:r>
            <a:r>
              <a:rPr lang="en-US" dirty="0" smtClean="0">
                <a:solidFill>
                  <a:srgbClr val="FFFFFF"/>
                </a:solidFill>
                <a:latin typeface="Tahoma"/>
              </a:rPr>
              <a:t> les </a:t>
            </a:r>
            <a:r>
              <a:rPr lang="en-US" dirty="0" err="1" smtClean="0">
                <a:solidFill>
                  <a:srgbClr val="FFFFFF"/>
                </a:solidFill>
                <a:latin typeface="Tahoma"/>
              </a:rPr>
              <a:t>courbes</a:t>
            </a:r>
            <a:r>
              <a:rPr lang="en-US" dirty="0" smtClean="0">
                <a:solidFill>
                  <a:srgbClr val="FFFFFF"/>
                </a:solidFill>
                <a:latin typeface="Tahoma"/>
              </a:rPr>
              <a:t> du mannequin. </a:t>
            </a:r>
            <a:r>
              <a:rPr lang="en-US" dirty="0" err="1" smtClean="0">
                <a:solidFill>
                  <a:srgbClr val="FFFFFF"/>
                </a:solidFill>
                <a:latin typeface="Tahoma"/>
              </a:rPr>
              <a:t>Cette</a:t>
            </a:r>
            <a:r>
              <a:rPr lang="en-US" dirty="0" smtClean="0">
                <a:solidFill>
                  <a:srgbClr val="FFFFFF"/>
                </a:solidFill>
                <a:latin typeface="Tahoma"/>
              </a:rPr>
              <a:t> </a:t>
            </a:r>
            <a:r>
              <a:rPr lang="en-US" dirty="0" err="1" smtClean="0">
                <a:solidFill>
                  <a:srgbClr val="FFFFFF"/>
                </a:solidFill>
                <a:latin typeface="Tahoma"/>
              </a:rPr>
              <a:t>œuvre</a:t>
            </a:r>
            <a:r>
              <a:rPr lang="en-US" dirty="0" smtClean="0">
                <a:solidFill>
                  <a:srgbClr val="FFFFFF"/>
                </a:solidFill>
                <a:latin typeface="Tahoma"/>
              </a:rPr>
              <a:t> mélange </a:t>
            </a:r>
            <a:r>
              <a:rPr lang="en-US" dirty="0" err="1" smtClean="0">
                <a:solidFill>
                  <a:srgbClr val="FFFFFF"/>
                </a:solidFill>
                <a:latin typeface="Tahoma"/>
              </a:rPr>
              <a:t>différents</a:t>
            </a:r>
            <a:r>
              <a:rPr lang="en-US" dirty="0" smtClean="0">
                <a:solidFill>
                  <a:srgbClr val="FFFFFF"/>
                </a:solidFill>
                <a:latin typeface="Tahoma"/>
              </a:rPr>
              <a:t> </a:t>
            </a:r>
            <a:r>
              <a:rPr lang="en-US" dirty="0" err="1" smtClean="0">
                <a:solidFill>
                  <a:srgbClr val="FFFFFF"/>
                </a:solidFill>
                <a:latin typeface="Tahoma"/>
              </a:rPr>
              <a:t>ordres</a:t>
            </a:r>
            <a:r>
              <a:rPr lang="en-US" dirty="0" smtClean="0">
                <a:solidFill>
                  <a:srgbClr val="FFFFFF"/>
                </a:solidFill>
                <a:latin typeface="Tahoma"/>
              </a:rPr>
              <a:t> : </a:t>
            </a:r>
            <a:r>
              <a:rPr lang="en-US" dirty="0" err="1" smtClean="0">
                <a:solidFill>
                  <a:srgbClr val="FFFFFF"/>
                </a:solidFill>
                <a:latin typeface="Tahoma"/>
              </a:rPr>
              <a:t>celui</a:t>
            </a:r>
            <a:r>
              <a:rPr lang="en-US" dirty="0" smtClean="0">
                <a:solidFill>
                  <a:srgbClr val="FFFFFF"/>
                </a:solidFill>
                <a:latin typeface="Tahoma"/>
              </a:rPr>
              <a:t> de </a:t>
            </a:r>
            <a:r>
              <a:rPr lang="en-US" dirty="0" err="1" smtClean="0">
                <a:solidFill>
                  <a:srgbClr val="FFFFFF"/>
                </a:solidFill>
                <a:latin typeface="Tahoma"/>
              </a:rPr>
              <a:t>l’enveloppe</a:t>
            </a:r>
            <a:r>
              <a:rPr lang="en-US" dirty="0" smtClean="0">
                <a:solidFill>
                  <a:srgbClr val="FFFFFF"/>
                </a:solidFill>
                <a:latin typeface="Tahoma"/>
              </a:rPr>
              <a:t> </a:t>
            </a:r>
            <a:r>
              <a:rPr lang="en-US" dirty="0" err="1" smtClean="0">
                <a:solidFill>
                  <a:srgbClr val="FFFFFF"/>
                </a:solidFill>
                <a:latin typeface="Tahoma"/>
              </a:rPr>
              <a:t>corporelle</a:t>
            </a:r>
            <a:r>
              <a:rPr lang="en-US" dirty="0" smtClean="0">
                <a:solidFill>
                  <a:srgbClr val="FFFFFF"/>
                </a:solidFill>
                <a:latin typeface="Tahoma"/>
              </a:rPr>
              <a:t> </a:t>
            </a:r>
            <a:r>
              <a:rPr lang="en-US" dirty="0" err="1" smtClean="0">
                <a:solidFill>
                  <a:srgbClr val="FFFFFF"/>
                </a:solidFill>
                <a:latin typeface="Tahoma"/>
              </a:rPr>
              <a:t>puisque</a:t>
            </a:r>
            <a:r>
              <a:rPr lang="en-US" dirty="0" smtClean="0">
                <a:solidFill>
                  <a:srgbClr val="FFFFFF"/>
                </a:solidFill>
                <a:latin typeface="Tahoma"/>
              </a:rPr>
              <a:t> </a:t>
            </a:r>
            <a:r>
              <a:rPr lang="en-US" dirty="0" err="1" smtClean="0">
                <a:solidFill>
                  <a:srgbClr val="FFFFFF"/>
                </a:solidFill>
                <a:latin typeface="Tahoma"/>
              </a:rPr>
              <a:t>c’est</a:t>
            </a:r>
            <a:r>
              <a:rPr lang="en-US" dirty="0" smtClean="0">
                <a:solidFill>
                  <a:srgbClr val="FFFFFF"/>
                </a:solidFill>
                <a:latin typeface="Tahoma"/>
              </a:rPr>
              <a:t> </a:t>
            </a:r>
            <a:r>
              <a:rPr lang="en-US" dirty="0" err="1" smtClean="0">
                <a:solidFill>
                  <a:srgbClr val="FFFFFF"/>
                </a:solidFill>
                <a:latin typeface="Tahoma"/>
              </a:rPr>
              <a:t>à</a:t>
            </a:r>
            <a:r>
              <a:rPr lang="en-US" dirty="0" smtClean="0">
                <a:solidFill>
                  <a:srgbClr val="FFFFFF"/>
                </a:solidFill>
                <a:latin typeface="Tahoma"/>
              </a:rPr>
              <a:t> la </a:t>
            </a:r>
            <a:r>
              <a:rPr lang="en-US" dirty="0" err="1" smtClean="0">
                <a:solidFill>
                  <a:srgbClr val="FFFFFF"/>
                </a:solidFill>
                <a:latin typeface="Tahoma"/>
              </a:rPr>
              <a:t>fois</a:t>
            </a:r>
            <a:r>
              <a:rPr lang="en-US" dirty="0" smtClean="0">
                <a:solidFill>
                  <a:srgbClr val="FFFFFF"/>
                </a:solidFill>
                <a:latin typeface="Tahoma"/>
              </a:rPr>
              <a:t> un </a:t>
            </a:r>
            <a:r>
              <a:rPr lang="en-US" dirty="0" err="1" smtClean="0">
                <a:solidFill>
                  <a:srgbClr val="FFFFFF"/>
                </a:solidFill>
                <a:latin typeface="Tahoma"/>
              </a:rPr>
              <a:t>vêtement</a:t>
            </a:r>
            <a:r>
              <a:rPr lang="en-US" dirty="0" smtClean="0">
                <a:solidFill>
                  <a:srgbClr val="FFFFFF"/>
                </a:solidFill>
                <a:latin typeface="Tahoma"/>
              </a:rPr>
              <a:t> et </a:t>
            </a:r>
            <a:r>
              <a:rPr lang="en-US" dirty="0" err="1" smtClean="0">
                <a:solidFill>
                  <a:srgbClr val="FFFFFF"/>
                </a:solidFill>
                <a:latin typeface="Tahoma"/>
              </a:rPr>
              <a:t>une</a:t>
            </a:r>
            <a:r>
              <a:rPr lang="en-US" dirty="0" smtClean="0">
                <a:solidFill>
                  <a:srgbClr val="FFFFFF"/>
                </a:solidFill>
                <a:latin typeface="Tahoma"/>
              </a:rPr>
              <a:t> </a:t>
            </a:r>
            <a:r>
              <a:rPr lang="en-US" dirty="0" err="1" smtClean="0">
                <a:solidFill>
                  <a:srgbClr val="FFFFFF"/>
                </a:solidFill>
                <a:latin typeface="Tahoma"/>
              </a:rPr>
              <a:t>peau</a:t>
            </a:r>
            <a:r>
              <a:rPr lang="en-US" dirty="0" smtClean="0">
                <a:solidFill>
                  <a:srgbClr val="FFFFFF"/>
                </a:solidFill>
                <a:latin typeface="Tahoma"/>
              </a:rPr>
              <a:t>, et </a:t>
            </a:r>
            <a:r>
              <a:rPr lang="en-US" dirty="0" err="1" smtClean="0">
                <a:solidFill>
                  <a:srgbClr val="FFFFFF"/>
                </a:solidFill>
                <a:latin typeface="Tahoma"/>
              </a:rPr>
              <a:t>celui</a:t>
            </a:r>
            <a:r>
              <a:rPr lang="en-US" dirty="0" smtClean="0">
                <a:solidFill>
                  <a:srgbClr val="FFFFFF"/>
                </a:solidFill>
                <a:latin typeface="Tahoma"/>
              </a:rPr>
              <a:t> de </a:t>
            </a:r>
            <a:r>
              <a:rPr lang="en-US" dirty="0" err="1" smtClean="0">
                <a:solidFill>
                  <a:srgbClr val="FFFFFF"/>
                </a:solidFill>
                <a:latin typeface="Tahoma"/>
              </a:rPr>
              <a:t>l’épaisseur</a:t>
            </a:r>
            <a:r>
              <a:rPr lang="en-US" dirty="0" smtClean="0">
                <a:solidFill>
                  <a:srgbClr val="FFFFFF"/>
                </a:solidFill>
                <a:latin typeface="Tahoma"/>
              </a:rPr>
              <a:t> </a:t>
            </a:r>
            <a:r>
              <a:rPr lang="en-US" dirty="0" err="1" smtClean="0">
                <a:solidFill>
                  <a:srgbClr val="FFFFFF"/>
                </a:solidFill>
                <a:latin typeface="Tahoma"/>
              </a:rPr>
              <a:t>charnelle</a:t>
            </a:r>
            <a:r>
              <a:rPr lang="en-US" dirty="0" smtClean="0">
                <a:solidFill>
                  <a:srgbClr val="FFFFFF"/>
                </a:solidFill>
                <a:latin typeface="Tahoma"/>
              </a:rPr>
              <a:t> du corps. Le </a:t>
            </a:r>
            <a:r>
              <a:rPr lang="en-US" dirty="0" err="1" smtClean="0">
                <a:solidFill>
                  <a:srgbClr val="FFFFFF"/>
                </a:solidFill>
                <a:latin typeface="Tahoma"/>
              </a:rPr>
              <a:t>sous-titre</a:t>
            </a:r>
            <a:r>
              <a:rPr lang="en-US" dirty="0" smtClean="0">
                <a:solidFill>
                  <a:srgbClr val="FFFFFF"/>
                </a:solidFill>
                <a:latin typeface="Tahoma"/>
              </a:rPr>
              <a:t> (Robe de chair pour albinos </a:t>
            </a:r>
            <a:r>
              <a:rPr lang="en-US" dirty="0" err="1" smtClean="0">
                <a:solidFill>
                  <a:srgbClr val="FFFFFF"/>
                </a:solidFill>
                <a:latin typeface="Tahoma"/>
              </a:rPr>
              <a:t>anorexique</a:t>
            </a:r>
            <a:r>
              <a:rPr lang="en-US" dirty="0" smtClean="0">
                <a:solidFill>
                  <a:srgbClr val="FFFFFF"/>
                </a:solidFill>
                <a:latin typeface="Tahoma"/>
              </a:rPr>
              <a:t>) </a:t>
            </a:r>
            <a:r>
              <a:rPr lang="en-US" dirty="0" err="1" smtClean="0">
                <a:solidFill>
                  <a:srgbClr val="FFFFFF"/>
                </a:solidFill>
                <a:latin typeface="Tahoma"/>
              </a:rPr>
              <a:t>offre</a:t>
            </a:r>
            <a:r>
              <a:rPr lang="en-US" dirty="0" smtClean="0">
                <a:solidFill>
                  <a:srgbClr val="FFFFFF"/>
                </a:solidFill>
                <a:latin typeface="Tahoma"/>
              </a:rPr>
              <a:t> </a:t>
            </a:r>
            <a:r>
              <a:rPr lang="en-US" dirty="0" err="1" smtClean="0">
                <a:solidFill>
                  <a:srgbClr val="FFFFFF"/>
                </a:solidFill>
                <a:latin typeface="Tahoma"/>
              </a:rPr>
              <a:t>cette</a:t>
            </a:r>
            <a:r>
              <a:rPr lang="en-US" dirty="0" smtClean="0">
                <a:solidFill>
                  <a:srgbClr val="FFFFFF"/>
                </a:solidFill>
                <a:latin typeface="Tahoma"/>
              </a:rPr>
              <a:t> robe avec </a:t>
            </a:r>
            <a:r>
              <a:rPr lang="en-US" dirty="0" err="1" smtClean="0">
                <a:solidFill>
                  <a:srgbClr val="FFFFFF"/>
                </a:solidFill>
                <a:latin typeface="Tahoma"/>
              </a:rPr>
              <a:t>humour</a:t>
            </a:r>
            <a:r>
              <a:rPr lang="en-US" dirty="0" smtClean="0">
                <a:solidFill>
                  <a:srgbClr val="FFFFFF"/>
                </a:solidFill>
                <a:latin typeface="Tahoma"/>
              </a:rPr>
              <a:t> noir </a:t>
            </a:r>
            <a:r>
              <a:rPr lang="en-US" dirty="0" err="1" smtClean="0">
                <a:solidFill>
                  <a:srgbClr val="FFFFFF"/>
                </a:solidFill>
                <a:latin typeface="Tahoma"/>
              </a:rPr>
              <a:t>à</a:t>
            </a:r>
            <a:r>
              <a:rPr lang="en-US" dirty="0" smtClean="0">
                <a:solidFill>
                  <a:srgbClr val="FFFFFF"/>
                </a:solidFill>
                <a:latin typeface="Tahoma"/>
              </a:rPr>
              <a:t> </a:t>
            </a:r>
            <a:r>
              <a:rPr lang="en-US" dirty="0" err="1" smtClean="0">
                <a:solidFill>
                  <a:srgbClr val="FFFFFF"/>
                </a:solidFill>
                <a:latin typeface="Tahoma"/>
              </a:rPr>
              <a:t>un(e</a:t>
            </a:r>
            <a:r>
              <a:rPr lang="en-US" dirty="0" smtClean="0">
                <a:solidFill>
                  <a:srgbClr val="FFFFFF"/>
                </a:solidFill>
                <a:latin typeface="Tahoma"/>
              </a:rPr>
              <a:t>) albinos </a:t>
            </a:r>
            <a:r>
              <a:rPr lang="en-US" dirty="0" err="1" smtClean="0">
                <a:solidFill>
                  <a:srgbClr val="FFFFFF"/>
                </a:solidFill>
                <a:latin typeface="Tahoma"/>
              </a:rPr>
              <a:t>anorexique</a:t>
            </a:r>
            <a:r>
              <a:rPr lang="en-US" dirty="0" smtClean="0">
                <a:solidFill>
                  <a:srgbClr val="FFFFFF"/>
                </a:solidFill>
                <a:latin typeface="Tahoma"/>
              </a:rPr>
              <a:t> : </a:t>
            </a:r>
            <a:r>
              <a:rPr lang="en-US" dirty="0" err="1" smtClean="0">
                <a:solidFill>
                  <a:srgbClr val="FFFFFF"/>
                </a:solidFill>
                <a:latin typeface="Tahoma"/>
              </a:rPr>
              <a:t>l’anorexique</a:t>
            </a:r>
            <a:r>
              <a:rPr lang="en-US" dirty="0" smtClean="0">
                <a:solidFill>
                  <a:srgbClr val="FFFFFF"/>
                </a:solidFill>
                <a:latin typeface="Tahoma"/>
              </a:rPr>
              <a:t> </a:t>
            </a:r>
            <a:r>
              <a:rPr lang="en-US" dirty="0" err="1" smtClean="0">
                <a:solidFill>
                  <a:srgbClr val="FFFFFF"/>
                </a:solidFill>
                <a:latin typeface="Tahoma"/>
              </a:rPr>
              <a:t>n’est-il/elle</a:t>
            </a:r>
            <a:r>
              <a:rPr lang="en-US" dirty="0" smtClean="0">
                <a:solidFill>
                  <a:srgbClr val="FFFFFF"/>
                </a:solidFill>
                <a:latin typeface="Tahoma"/>
              </a:rPr>
              <a:t> pas </a:t>
            </a:r>
            <a:r>
              <a:rPr lang="en-US" dirty="0" err="1" smtClean="0">
                <a:solidFill>
                  <a:srgbClr val="FFFFFF"/>
                </a:solidFill>
                <a:latin typeface="Tahoma"/>
              </a:rPr>
              <a:t>maigre</a:t>
            </a:r>
            <a:r>
              <a:rPr lang="en-US" dirty="0" smtClean="0">
                <a:solidFill>
                  <a:srgbClr val="FFFFFF"/>
                </a:solidFill>
                <a:latin typeface="Tahoma"/>
              </a:rPr>
              <a:t> au point </a:t>
            </a:r>
            <a:r>
              <a:rPr lang="en-US" dirty="0" err="1" smtClean="0">
                <a:solidFill>
                  <a:srgbClr val="FFFFFF"/>
                </a:solidFill>
                <a:latin typeface="Tahoma"/>
              </a:rPr>
              <a:t>que</a:t>
            </a:r>
            <a:r>
              <a:rPr lang="en-US" dirty="0" smtClean="0">
                <a:solidFill>
                  <a:srgbClr val="FFFFFF"/>
                </a:solidFill>
                <a:latin typeface="Tahoma"/>
              </a:rPr>
              <a:t> la structure interne de son corps </a:t>
            </a:r>
            <a:r>
              <a:rPr lang="en-US" dirty="0" err="1" smtClean="0">
                <a:solidFill>
                  <a:srgbClr val="FFFFFF"/>
                </a:solidFill>
                <a:latin typeface="Tahoma"/>
              </a:rPr>
              <a:t>affleure</a:t>
            </a:r>
            <a:r>
              <a:rPr lang="en-US" dirty="0" smtClean="0">
                <a:solidFill>
                  <a:srgbClr val="FFFFFF"/>
                </a:solidFill>
                <a:latin typeface="Tahoma"/>
              </a:rPr>
              <a:t> ? </a:t>
            </a:r>
            <a:r>
              <a:rPr lang="en-US" dirty="0" err="1" smtClean="0">
                <a:solidFill>
                  <a:srgbClr val="FFFFFF"/>
                </a:solidFill>
                <a:latin typeface="Tahoma"/>
              </a:rPr>
              <a:t>L’intérieur</a:t>
            </a:r>
            <a:r>
              <a:rPr lang="en-US" dirty="0" smtClean="0">
                <a:solidFill>
                  <a:srgbClr val="FFFFFF"/>
                </a:solidFill>
                <a:latin typeface="Tahoma"/>
              </a:rPr>
              <a:t> et </a:t>
            </a:r>
            <a:r>
              <a:rPr lang="en-US" dirty="0" err="1" smtClean="0">
                <a:solidFill>
                  <a:srgbClr val="FFFFFF"/>
                </a:solidFill>
                <a:latin typeface="Tahoma"/>
              </a:rPr>
              <a:t>l’extérieur</a:t>
            </a:r>
            <a:r>
              <a:rPr lang="en-US" dirty="0" smtClean="0">
                <a:solidFill>
                  <a:srgbClr val="FFFFFF"/>
                </a:solidFill>
                <a:latin typeface="Tahoma"/>
              </a:rPr>
              <a:t> se </a:t>
            </a:r>
            <a:r>
              <a:rPr lang="en-US" dirty="0" err="1" smtClean="0">
                <a:solidFill>
                  <a:srgbClr val="FFFFFF"/>
                </a:solidFill>
                <a:latin typeface="Tahoma"/>
              </a:rPr>
              <a:t>confondent</a:t>
            </a:r>
            <a:r>
              <a:rPr lang="en-US" dirty="0" smtClean="0">
                <a:solidFill>
                  <a:srgbClr val="FFFFFF"/>
                </a:solidFill>
                <a:latin typeface="Tahoma"/>
              </a:rPr>
              <a:t>.</a:t>
            </a:r>
            <a:endParaRPr lang="fr-FR" dirty="0"/>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0" y="0"/>
            <a:ext cx="8991600" cy="11726283"/>
          </a:xfrm>
          <a:prstGeom prst="rect">
            <a:avLst/>
          </a:prstGeom>
          <a:noFill/>
        </p:spPr>
        <p:txBody>
          <a:bodyPr wrap="square" rtlCol="0">
            <a:spAutoFit/>
          </a:bodyPr>
          <a:lstStyle/>
          <a:p>
            <a:r>
              <a:rPr lang="en-US" dirty="0" err="1" smtClean="0"/>
              <a:t>Bibliographie</a:t>
            </a:r>
            <a:endParaRPr lang="en-US" dirty="0" smtClean="0"/>
          </a:p>
          <a:p>
            <a:r>
              <a:rPr lang="en-GB" dirty="0" smtClean="0"/>
              <a:t>ARRIZABALAGA John &amp; French R.K. </a:t>
            </a:r>
            <a:r>
              <a:rPr lang="en-GB" i="1" dirty="0" smtClean="0"/>
              <a:t>The Great Pox: the French Disease in Renaissance in Europe</a:t>
            </a:r>
            <a:r>
              <a:rPr lang="en-GB" dirty="0" smtClean="0"/>
              <a:t>, New Haven/London, Yale University Press, 1997.</a:t>
            </a:r>
          </a:p>
          <a:p>
            <a:r>
              <a:rPr lang="en-US" dirty="0" smtClean="0"/>
              <a:t>CHARCOT, Jean-Marie et Paul Richer, </a:t>
            </a:r>
            <a:r>
              <a:rPr lang="en-US" i="1" dirty="0" smtClean="0"/>
              <a:t>Les </a:t>
            </a:r>
            <a:r>
              <a:rPr lang="en-US" i="1" dirty="0" err="1" smtClean="0"/>
              <a:t>difformes</a:t>
            </a:r>
            <a:r>
              <a:rPr lang="en-US" i="1" dirty="0" smtClean="0"/>
              <a:t> et les </a:t>
            </a:r>
            <a:r>
              <a:rPr lang="en-US" i="1" dirty="0" err="1" smtClean="0"/>
              <a:t>malades</a:t>
            </a:r>
            <a:r>
              <a:rPr lang="en-US" i="1" dirty="0" smtClean="0"/>
              <a:t> </a:t>
            </a:r>
            <a:r>
              <a:rPr lang="en-US" i="1" dirty="0" err="1" smtClean="0"/>
              <a:t>dans</a:t>
            </a:r>
            <a:r>
              <a:rPr lang="en-US" i="1" dirty="0" smtClean="0"/>
              <a:t> </a:t>
            </a:r>
            <a:r>
              <a:rPr lang="en-US" i="1" dirty="0" err="1" smtClean="0"/>
              <a:t>l’art</a:t>
            </a:r>
            <a:r>
              <a:rPr lang="en-US" dirty="0" smtClean="0"/>
              <a:t>, Paris, </a:t>
            </a:r>
            <a:r>
              <a:rPr lang="en-US" dirty="0" err="1" smtClean="0"/>
              <a:t>Lecrosnier</a:t>
            </a:r>
            <a:r>
              <a:rPr lang="en-US" dirty="0" smtClean="0"/>
              <a:t> et </a:t>
            </a:r>
            <a:r>
              <a:rPr lang="en-US" dirty="0" err="1" smtClean="0"/>
              <a:t>Babé</a:t>
            </a:r>
            <a:r>
              <a:rPr lang="en-US" dirty="0" smtClean="0"/>
              <a:t>, 1889.</a:t>
            </a:r>
          </a:p>
          <a:p>
            <a:r>
              <a:rPr lang="en-US" dirty="0" smtClean="0"/>
              <a:t>CHIARINI, Marco, « Un unusual subject by Justus </a:t>
            </a:r>
            <a:r>
              <a:rPr lang="en-US" dirty="0" err="1" smtClean="0"/>
              <a:t>Sustermans</a:t>
            </a:r>
            <a:r>
              <a:rPr lang="en-US" dirty="0" smtClean="0"/>
              <a:t> », </a:t>
            </a:r>
            <a:r>
              <a:rPr lang="en-US" i="1" dirty="0" smtClean="0"/>
              <a:t>The Burlington Magazine</a:t>
            </a:r>
            <a:r>
              <a:rPr lang="en-US" dirty="0" smtClean="0"/>
              <a:t>, 1977, CXIX, </a:t>
            </a:r>
            <a:r>
              <a:rPr lang="en-US" dirty="0" err="1" smtClean="0"/>
              <a:t>p</a:t>
            </a:r>
            <a:r>
              <a:rPr lang="en-US" dirty="0" smtClean="0"/>
              <a:t>. 40-41. </a:t>
            </a:r>
            <a:endParaRPr lang="fr-CA" dirty="0" smtClean="0"/>
          </a:p>
          <a:p>
            <a:r>
              <a:rPr lang="en-US" dirty="0" smtClean="0"/>
              <a:t>CORBIN, Alain, Jean-Jacques </a:t>
            </a:r>
            <a:r>
              <a:rPr lang="en-US" dirty="0" err="1" smtClean="0"/>
              <a:t>Courtine</a:t>
            </a:r>
            <a:r>
              <a:rPr lang="en-US" dirty="0" smtClean="0"/>
              <a:t> et Georges </a:t>
            </a:r>
            <a:r>
              <a:rPr lang="en-US" dirty="0" err="1" smtClean="0"/>
              <a:t>Vigarello</a:t>
            </a:r>
            <a:r>
              <a:rPr lang="en-US" dirty="0" smtClean="0"/>
              <a:t>,</a:t>
            </a:r>
            <a:r>
              <a:rPr lang="en-US" i="1" dirty="0" smtClean="0"/>
              <a:t> Histoire du corps. 1. De la Renaissance aux </a:t>
            </a:r>
            <a:r>
              <a:rPr lang="en-US" i="1" dirty="0" err="1" smtClean="0"/>
              <a:t>Lumières</a:t>
            </a:r>
            <a:r>
              <a:rPr lang="en-US" dirty="0" smtClean="0"/>
              <a:t>, Paris, Le </a:t>
            </a:r>
            <a:r>
              <a:rPr lang="en-US" dirty="0" err="1" smtClean="0"/>
              <a:t>Seuil</a:t>
            </a:r>
            <a:r>
              <a:rPr lang="en-US" dirty="0" smtClean="0"/>
              <a:t>, 2004.</a:t>
            </a:r>
          </a:p>
          <a:p>
            <a:r>
              <a:rPr lang="en-US" dirty="0" smtClean="0"/>
              <a:t>FRÉCHURET, Maurice et Thierry Davila, </a:t>
            </a:r>
            <a:r>
              <a:rPr lang="en-US" i="1" dirty="0" err="1" smtClean="0"/>
              <a:t>L'art</a:t>
            </a:r>
            <a:r>
              <a:rPr lang="en-US" i="1" dirty="0" smtClean="0"/>
              <a:t> </a:t>
            </a:r>
            <a:r>
              <a:rPr lang="en-US" i="1" dirty="0" err="1" smtClean="0"/>
              <a:t>médecine</a:t>
            </a:r>
            <a:r>
              <a:rPr lang="en-US" i="1" dirty="0" smtClean="0"/>
              <a:t>.</a:t>
            </a:r>
            <a:r>
              <a:rPr lang="en-US" dirty="0" smtClean="0"/>
              <a:t> Catalogue </a:t>
            </a:r>
            <a:r>
              <a:rPr lang="en-US" dirty="0" err="1" smtClean="0"/>
              <a:t>d'exposition</a:t>
            </a:r>
            <a:r>
              <a:rPr lang="en-US" dirty="0" smtClean="0"/>
              <a:t>, </a:t>
            </a:r>
            <a:r>
              <a:rPr lang="en-US" dirty="0" err="1" smtClean="0"/>
              <a:t>Musée</a:t>
            </a:r>
            <a:r>
              <a:rPr lang="en-US" dirty="0" smtClean="0"/>
              <a:t> Picasso, Antibes, 25 </a:t>
            </a:r>
            <a:r>
              <a:rPr lang="en-US" dirty="0" err="1" smtClean="0"/>
              <a:t>juin</a:t>
            </a:r>
            <a:r>
              <a:rPr lang="en-US" dirty="0" smtClean="0"/>
              <a:t> - 10 </a:t>
            </a:r>
            <a:r>
              <a:rPr lang="en-US" dirty="0" err="1" smtClean="0"/>
              <a:t>octobre</a:t>
            </a:r>
            <a:r>
              <a:rPr lang="en-US" dirty="0" smtClean="0"/>
              <a:t> 1999, Paris, </a:t>
            </a:r>
            <a:r>
              <a:rPr lang="en-US" dirty="0" err="1" smtClean="0"/>
              <a:t>Éditions</a:t>
            </a:r>
            <a:r>
              <a:rPr lang="en-US" dirty="0" smtClean="0"/>
              <a:t> de la </a:t>
            </a:r>
            <a:r>
              <a:rPr lang="en-US" dirty="0" err="1" smtClean="0"/>
              <a:t>Réunion</a:t>
            </a:r>
            <a:r>
              <a:rPr lang="en-US" dirty="0" smtClean="0"/>
              <a:t> des </a:t>
            </a:r>
            <a:r>
              <a:rPr lang="en-US" dirty="0" err="1" smtClean="0"/>
              <a:t>Musées</a:t>
            </a:r>
            <a:r>
              <a:rPr lang="en-US" dirty="0" smtClean="0"/>
              <a:t> </a:t>
            </a:r>
            <a:r>
              <a:rPr lang="en-US" dirty="0" err="1" smtClean="0"/>
              <a:t>Nationaux</a:t>
            </a:r>
            <a:r>
              <a:rPr lang="en-US" dirty="0" smtClean="0"/>
              <a:t>, 1999.</a:t>
            </a:r>
          </a:p>
          <a:p>
            <a:r>
              <a:rPr lang="en-US" dirty="0" smtClean="0"/>
              <a:t>HERRLINGER, Robert, </a:t>
            </a:r>
            <a:r>
              <a:rPr lang="en-US" i="1" dirty="0" smtClean="0"/>
              <a:t>History of medical illustration. From antiquity to A. D. 1600</a:t>
            </a:r>
            <a:r>
              <a:rPr lang="en-US" dirty="0" smtClean="0"/>
              <a:t>, London, Pitman medical an scientific publishing, 1970.</a:t>
            </a:r>
            <a:endParaRPr lang="fr-CA" dirty="0" smtClean="0"/>
          </a:p>
          <a:p>
            <a:r>
              <a:rPr lang="fr-CA" dirty="0" smtClean="0"/>
              <a:t>PANOFSKY</a:t>
            </a:r>
            <a:r>
              <a:rPr lang="fr-FR" dirty="0" smtClean="0"/>
              <a:t>, Erwin, « </a:t>
            </a:r>
            <a:r>
              <a:rPr lang="fr-FR" dirty="0" err="1" smtClean="0"/>
              <a:t>Homage</a:t>
            </a:r>
            <a:r>
              <a:rPr lang="fr-FR" dirty="0" smtClean="0"/>
              <a:t> to </a:t>
            </a:r>
            <a:r>
              <a:rPr lang="fr-FR" dirty="0" err="1" smtClean="0"/>
              <a:t>Fracastoro</a:t>
            </a:r>
            <a:r>
              <a:rPr lang="fr-FR" dirty="0" smtClean="0"/>
              <a:t> in a </a:t>
            </a:r>
            <a:r>
              <a:rPr lang="fr-FR" dirty="0" err="1" smtClean="0"/>
              <a:t>Germano-Flemish</a:t>
            </a:r>
            <a:r>
              <a:rPr lang="fr-FR" dirty="0" smtClean="0"/>
              <a:t> Composition of about 1590? », </a:t>
            </a:r>
            <a:r>
              <a:rPr lang="fr-FR" i="1" dirty="0" err="1" smtClean="0"/>
              <a:t>Nederlands</a:t>
            </a:r>
            <a:r>
              <a:rPr lang="fr-FR" i="1" dirty="0" smtClean="0"/>
              <a:t> </a:t>
            </a:r>
            <a:r>
              <a:rPr lang="fr-FR" i="1" dirty="0" err="1" smtClean="0"/>
              <a:t>Kunsthistorisch</a:t>
            </a:r>
            <a:r>
              <a:rPr lang="fr-FR" i="1" dirty="0" smtClean="0"/>
              <a:t> </a:t>
            </a:r>
            <a:r>
              <a:rPr lang="fr-FR" i="1" dirty="0" err="1" smtClean="0"/>
              <a:t>Jaarboek</a:t>
            </a:r>
            <a:r>
              <a:rPr lang="fr-FR" dirty="0" smtClean="0"/>
              <a:t>, n°12, 1961, p. 1-33. </a:t>
            </a:r>
            <a:r>
              <a:rPr lang="fr-FR" i="1" dirty="0" smtClean="0"/>
              <a:t> </a:t>
            </a:r>
            <a:endParaRPr lang="fr-CA" dirty="0" smtClean="0"/>
          </a:p>
          <a:p>
            <a:r>
              <a:rPr lang="en-US" dirty="0" smtClean="0"/>
              <a:t>POMMIER, </a:t>
            </a:r>
            <a:r>
              <a:rPr lang="en-US" dirty="0" err="1" smtClean="0"/>
              <a:t>Édouard</a:t>
            </a:r>
            <a:r>
              <a:rPr lang="en-US" dirty="0" smtClean="0"/>
              <a:t>, </a:t>
            </a:r>
            <a:r>
              <a:rPr lang="en-US" i="1" dirty="0" err="1" smtClean="0"/>
              <a:t>Théorie</a:t>
            </a:r>
            <a:r>
              <a:rPr lang="en-US" i="1" dirty="0" smtClean="0"/>
              <a:t> du portrait. De la Renaissance aux </a:t>
            </a:r>
            <a:r>
              <a:rPr lang="en-US" i="1" dirty="0" err="1" smtClean="0"/>
              <a:t>Lumières</a:t>
            </a:r>
            <a:r>
              <a:rPr lang="en-US" dirty="0" smtClean="0"/>
              <a:t>, Paris, </a:t>
            </a:r>
            <a:r>
              <a:rPr lang="en-US" dirty="0" err="1" smtClean="0"/>
              <a:t>Gallimard</a:t>
            </a:r>
            <a:r>
              <a:rPr lang="en-US" dirty="0" smtClean="0"/>
              <a:t>, 1998.</a:t>
            </a:r>
          </a:p>
          <a:p>
            <a:r>
              <a:rPr lang="en-US" dirty="0" smtClean="0"/>
              <a:t>TALON-HUGON, Carole, </a:t>
            </a:r>
            <a:r>
              <a:rPr lang="en-US" i="1" dirty="0" err="1" smtClean="0"/>
              <a:t>Goût</a:t>
            </a:r>
            <a:r>
              <a:rPr lang="en-US" i="1" dirty="0" smtClean="0"/>
              <a:t> et </a:t>
            </a:r>
            <a:r>
              <a:rPr lang="en-US" i="1" dirty="0" err="1" smtClean="0"/>
              <a:t>dégoût</a:t>
            </a:r>
            <a:r>
              <a:rPr lang="en-US" i="1" dirty="0" smtClean="0"/>
              <a:t>. </a:t>
            </a:r>
            <a:r>
              <a:rPr lang="en-US" i="1" dirty="0" err="1" smtClean="0"/>
              <a:t>L’art</a:t>
            </a:r>
            <a:r>
              <a:rPr lang="en-US" i="1" dirty="0" smtClean="0"/>
              <a:t> </a:t>
            </a:r>
            <a:r>
              <a:rPr lang="en-US" i="1" dirty="0" err="1" smtClean="0"/>
              <a:t>peut-il</a:t>
            </a:r>
            <a:r>
              <a:rPr lang="en-US" i="1" dirty="0" smtClean="0"/>
              <a:t> tout </a:t>
            </a:r>
            <a:r>
              <a:rPr lang="en-US" i="1" dirty="0" err="1" smtClean="0"/>
              <a:t>montrer</a:t>
            </a:r>
            <a:r>
              <a:rPr lang="en-US" i="1" dirty="0" smtClean="0"/>
              <a:t> </a:t>
            </a:r>
            <a:r>
              <a:rPr lang="en-US" dirty="0" smtClean="0"/>
              <a:t>?, Paris, </a:t>
            </a:r>
            <a:r>
              <a:rPr lang="en-US" dirty="0" err="1" smtClean="0"/>
              <a:t>Chambon</a:t>
            </a:r>
            <a:r>
              <a:rPr lang="en-US" dirty="0" smtClean="0"/>
              <a:t>, 2003.</a:t>
            </a:r>
            <a:endParaRPr lang="fr-CA" dirty="0" smtClean="0"/>
          </a:p>
          <a:p>
            <a:r>
              <a:rPr lang="en-US" dirty="0" smtClean="0"/>
              <a:t>QUÉTEL, Claude,  </a:t>
            </a:r>
            <a:r>
              <a:rPr lang="en-US" i="1" dirty="0" smtClean="0"/>
              <a:t>Le Mal de Naples : histoire de la syphili</a:t>
            </a:r>
            <a:r>
              <a:rPr lang="en-US" dirty="0" smtClean="0"/>
              <a:t>s, Paris, </a:t>
            </a:r>
            <a:r>
              <a:rPr lang="en-US" dirty="0" err="1" smtClean="0"/>
              <a:t>Seghers</a:t>
            </a:r>
            <a:r>
              <a:rPr lang="en-US" dirty="0" smtClean="0"/>
              <a:t>, 1986.</a:t>
            </a:r>
          </a:p>
          <a:p>
            <a:r>
              <a:rPr lang="en-US" dirty="0" smtClean="0"/>
              <a:t>STOPPA, René, </a:t>
            </a:r>
            <a:r>
              <a:rPr lang="en-US" i="1" dirty="0" smtClean="0"/>
              <a:t>Hernia healers. An </a:t>
            </a:r>
            <a:r>
              <a:rPr lang="en-US" i="1" dirty="0" err="1" smtClean="0"/>
              <a:t>illustred</a:t>
            </a:r>
            <a:r>
              <a:rPr lang="en-US" i="1" dirty="0" smtClean="0"/>
              <a:t> history</a:t>
            </a:r>
            <a:r>
              <a:rPr lang="en-US" dirty="0" smtClean="0"/>
              <a:t>, Paris, </a:t>
            </a:r>
            <a:r>
              <a:rPr lang="en-US" dirty="0" err="1" smtClean="0"/>
              <a:t>Arnette</a:t>
            </a:r>
            <a:r>
              <a:rPr lang="en-US" dirty="0" smtClean="0"/>
              <a:t>, 1998.</a:t>
            </a:r>
          </a:p>
          <a:p>
            <a:r>
              <a:rPr lang="en-US" dirty="0" smtClean="0"/>
              <a:t>VIGARELLO, Georges, </a:t>
            </a:r>
            <a:r>
              <a:rPr lang="en-US" i="1" dirty="0" smtClean="0"/>
              <a:t>Histoire des </a:t>
            </a:r>
            <a:r>
              <a:rPr lang="en-US" i="1" dirty="0" err="1" smtClean="0"/>
              <a:t>pratiques</a:t>
            </a:r>
            <a:r>
              <a:rPr lang="en-US" i="1" dirty="0" smtClean="0"/>
              <a:t> de santé</a:t>
            </a:r>
            <a:r>
              <a:rPr lang="en-US" dirty="0" smtClean="0"/>
              <a:t>, Paris, Le </a:t>
            </a:r>
            <a:r>
              <a:rPr lang="en-US" dirty="0" err="1" smtClean="0"/>
              <a:t>Seuil</a:t>
            </a:r>
            <a:r>
              <a:rPr lang="en-US" dirty="0" smtClean="0"/>
              <a:t>, 2000.</a:t>
            </a:r>
          </a:p>
          <a:p>
            <a:r>
              <a:rPr lang="en-US" dirty="0" smtClean="0"/>
              <a:t>WUNENBURGER, Jean-Jacques, « </a:t>
            </a:r>
            <a:r>
              <a:rPr lang="en-US" dirty="0" err="1" smtClean="0"/>
              <a:t>Défiguration</a:t>
            </a:r>
            <a:r>
              <a:rPr lang="en-US" dirty="0" smtClean="0"/>
              <a:t> et transformation du corps. Les conditions de la </a:t>
            </a:r>
            <a:r>
              <a:rPr lang="en-US" dirty="0" err="1" smtClean="0"/>
              <a:t>représentations</a:t>
            </a:r>
            <a:r>
              <a:rPr lang="en-US" dirty="0" smtClean="0"/>
              <a:t> </a:t>
            </a:r>
            <a:r>
              <a:rPr lang="en-US" dirty="0" err="1" smtClean="0"/>
              <a:t>visuelle</a:t>
            </a:r>
            <a:r>
              <a:rPr lang="en-US" dirty="0" smtClean="0"/>
              <a:t> du mal », </a:t>
            </a:r>
            <a:r>
              <a:rPr lang="en-US" i="1" dirty="0" smtClean="0"/>
              <a:t>Les Cahiers de la Villa </a:t>
            </a:r>
            <a:r>
              <a:rPr lang="en-US" i="1" dirty="0" err="1" smtClean="0"/>
              <a:t>Gillet</a:t>
            </a:r>
            <a:r>
              <a:rPr lang="en-US" i="1" dirty="0" smtClean="0"/>
              <a:t>. </a:t>
            </a:r>
            <a:r>
              <a:rPr lang="en-US" i="1" dirty="0" err="1" smtClean="0"/>
              <a:t>Actes</a:t>
            </a:r>
            <a:r>
              <a:rPr lang="en-US" i="1" dirty="0" smtClean="0"/>
              <a:t> du </a:t>
            </a:r>
            <a:r>
              <a:rPr lang="en-US" i="1" dirty="0" err="1" smtClean="0"/>
              <a:t>colloque</a:t>
            </a:r>
            <a:r>
              <a:rPr lang="en-US" i="1" dirty="0" smtClean="0"/>
              <a:t> </a:t>
            </a:r>
            <a:r>
              <a:rPr lang="en-US" i="1" dirty="0" err="1" smtClean="0"/>
              <a:t>organisé</a:t>
            </a:r>
            <a:r>
              <a:rPr lang="en-US" i="1" dirty="0" smtClean="0"/>
              <a:t> au </a:t>
            </a:r>
            <a:r>
              <a:rPr lang="en-US" i="1" dirty="0" err="1" smtClean="0"/>
              <a:t>Musée</a:t>
            </a:r>
            <a:r>
              <a:rPr lang="en-US" i="1" dirty="0" smtClean="0"/>
              <a:t> </a:t>
            </a:r>
            <a:r>
              <a:rPr lang="en-US" i="1" dirty="0" err="1" smtClean="0"/>
              <a:t>d'Art</a:t>
            </a:r>
            <a:r>
              <a:rPr lang="en-US" i="1" dirty="0" smtClean="0"/>
              <a:t> </a:t>
            </a:r>
            <a:r>
              <a:rPr lang="en-US" i="1" dirty="0" err="1" smtClean="0"/>
              <a:t>Moderne</a:t>
            </a:r>
            <a:r>
              <a:rPr lang="en-US" i="1" dirty="0" smtClean="0"/>
              <a:t> de Saint-Étienne le 5 et 6 </a:t>
            </a:r>
            <a:r>
              <a:rPr lang="en-US" i="1" dirty="0" err="1" smtClean="0"/>
              <a:t>avril</a:t>
            </a:r>
            <a:r>
              <a:rPr lang="en-US" i="1" dirty="0" smtClean="0"/>
              <a:t> 1995, </a:t>
            </a:r>
            <a:r>
              <a:rPr lang="en-US" i="1" dirty="0" err="1" smtClean="0"/>
              <a:t>Maladie</a:t>
            </a:r>
            <a:r>
              <a:rPr lang="en-US" i="1" dirty="0" smtClean="0"/>
              <a:t> et images de la </a:t>
            </a:r>
            <a:r>
              <a:rPr lang="en-US" i="1" dirty="0" err="1" smtClean="0"/>
              <a:t>maladie</a:t>
            </a:r>
            <a:r>
              <a:rPr lang="en-US" i="1" dirty="0" smtClean="0"/>
              <a:t> 1790-1990</a:t>
            </a:r>
            <a:r>
              <a:rPr lang="en-US" dirty="0" smtClean="0"/>
              <a:t>, </a:t>
            </a:r>
            <a:r>
              <a:rPr lang="en-US" dirty="0" err="1" smtClean="0"/>
              <a:t>Aubenas</a:t>
            </a:r>
            <a:r>
              <a:rPr lang="en-US" dirty="0" smtClean="0"/>
              <a:t>, </a:t>
            </a:r>
            <a:r>
              <a:rPr lang="en-US" dirty="0" err="1" smtClean="0"/>
              <a:t>Éditions</a:t>
            </a:r>
            <a:r>
              <a:rPr lang="en-US" dirty="0" smtClean="0"/>
              <a:t> </a:t>
            </a:r>
            <a:r>
              <a:rPr lang="en-US" dirty="0" err="1" smtClean="0"/>
              <a:t>Circé</a:t>
            </a:r>
            <a:r>
              <a:rPr lang="en-US" dirty="0" smtClean="0"/>
              <a:t> et Villa </a:t>
            </a:r>
            <a:r>
              <a:rPr lang="en-US" dirty="0" err="1" smtClean="0"/>
              <a:t>Gillet</a:t>
            </a:r>
            <a:r>
              <a:rPr lang="en-US" dirty="0" smtClean="0"/>
              <a:t>, 1995, p.157-171</a:t>
            </a:r>
            <a:r>
              <a:rPr lang="fr-CA" dirty="0" smtClean="0"/>
              <a:t> </a:t>
            </a:r>
          </a:p>
          <a:p>
            <a:endParaRPr lang="en-US" dirty="0" smtClean="0"/>
          </a:p>
          <a:p>
            <a:endParaRPr lang="en-US" dirty="0" smtClean="0"/>
          </a:p>
          <a:p>
            <a:r>
              <a:rPr lang="fr-CA" dirty="0" smtClean="0"/>
              <a:t> </a:t>
            </a: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304800" y="914400"/>
            <a:ext cx="8381999" cy="4585871"/>
          </a:xfrm>
          <a:prstGeom prst="rect">
            <a:avLst/>
          </a:prstGeom>
          <a:noFill/>
        </p:spPr>
        <p:txBody>
          <a:bodyPr wrap="square" rtlCol="0">
            <a:spAutoFit/>
          </a:bodyPr>
          <a:lstStyle/>
          <a:p>
            <a:pPr algn="just"/>
            <a:r>
              <a:rPr lang="en-CA" sz="2800" dirty="0" smtClean="0">
                <a:solidFill>
                  <a:srgbClr val="8EB4E3"/>
                </a:solidFill>
              </a:rPr>
              <a:t>Les </a:t>
            </a:r>
            <a:r>
              <a:rPr lang="en-CA" sz="2800" dirty="0" err="1" smtClean="0">
                <a:solidFill>
                  <a:srgbClr val="8EB4E3"/>
                </a:solidFill>
              </a:rPr>
              <a:t>traités</a:t>
            </a:r>
            <a:r>
              <a:rPr lang="en-CA" sz="2800" dirty="0" smtClean="0">
                <a:solidFill>
                  <a:srgbClr val="8EB4E3"/>
                </a:solidFill>
              </a:rPr>
              <a:t> </a:t>
            </a:r>
            <a:r>
              <a:rPr lang="en-CA" sz="2800" dirty="0" err="1" smtClean="0">
                <a:solidFill>
                  <a:srgbClr val="8EB4E3"/>
                </a:solidFill>
              </a:rPr>
              <a:t>artistiques</a:t>
            </a:r>
            <a:r>
              <a:rPr lang="en-CA" sz="2800" dirty="0" smtClean="0">
                <a:solidFill>
                  <a:srgbClr val="8EB4E3"/>
                </a:solidFill>
              </a:rPr>
              <a:t> des </a:t>
            </a:r>
            <a:r>
              <a:rPr lang="en-CA" sz="2800" dirty="0" err="1" smtClean="0">
                <a:solidFill>
                  <a:srgbClr val="8EB4E3"/>
                </a:solidFill>
              </a:rPr>
              <a:t>XV</a:t>
            </a:r>
            <a:r>
              <a:rPr lang="en-CA" sz="2800" baseline="30000" dirty="0" err="1" smtClean="0">
                <a:solidFill>
                  <a:srgbClr val="8EB4E3"/>
                </a:solidFill>
              </a:rPr>
              <a:t>e</a:t>
            </a:r>
            <a:r>
              <a:rPr lang="en-CA" sz="2800" dirty="0" smtClean="0">
                <a:solidFill>
                  <a:srgbClr val="8EB4E3"/>
                </a:solidFill>
              </a:rPr>
              <a:t> et </a:t>
            </a:r>
            <a:r>
              <a:rPr lang="en-CA" sz="2800" dirty="0" err="1" smtClean="0">
                <a:solidFill>
                  <a:srgbClr val="8EB4E3"/>
                </a:solidFill>
              </a:rPr>
              <a:t>XVI</a:t>
            </a:r>
            <a:r>
              <a:rPr lang="en-CA" sz="2800" baseline="30000" dirty="0" err="1" smtClean="0">
                <a:solidFill>
                  <a:srgbClr val="8EB4E3"/>
                </a:solidFill>
              </a:rPr>
              <a:t>e</a:t>
            </a:r>
            <a:r>
              <a:rPr lang="en-CA" sz="2800" dirty="0" smtClean="0">
                <a:solidFill>
                  <a:srgbClr val="8EB4E3"/>
                </a:solidFill>
              </a:rPr>
              <a:t> </a:t>
            </a:r>
            <a:r>
              <a:rPr lang="en-CA" sz="2800" dirty="0" err="1" smtClean="0">
                <a:solidFill>
                  <a:srgbClr val="8EB4E3"/>
                </a:solidFill>
              </a:rPr>
              <a:t>siècles</a:t>
            </a:r>
            <a:endParaRPr lang="en-CA" sz="2800" dirty="0" smtClean="0">
              <a:solidFill>
                <a:srgbClr val="8EB4E3"/>
              </a:solidFill>
            </a:endParaRPr>
          </a:p>
          <a:p>
            <a:pPr algn="just"/>
            <a:endParaRPr lang="en-CA" sz="2800" dirty="0" smtClean="0"/>
          </a:p>
          <a:p>
            <a:pPr algn="just"/>
            <a:r>
              <a:rPr lang="en-US" sz="2400" dirty="0" err="1" smtClean="0"/>
              <a:t>Alberti</a:t>
            </a:r>
            <a:r>
              <a:rPr lang="en-US" sz="2400" dirty="0" smtClean="0"/>
              <a:t> </a:t>
            </a:r>
            <a:r>
              <a:rPr lang="en-US" sz="2400" dirty="0" err="1" smtClean="0"/>
              <a:t>demande</a:t>
            </a:r>
            <a:r>
              <a:rPr lang="en-US" sz="2400" dirty="0" smtClean="0"/>
              <a:t> aux </a:t>
            </a:r>
            <a:r>
              <a:rPr lang="en-US" sz="2400" dirty="0" err="1" smtClean="0"/>
              <a:t>peintres</a:t>
            </a:r>
            <a:r>
              <a:rPr lang="en-US" sz="2400" dirty="0" smtClean="0"/>
              <a:t> de </a:t>
            </a:r>
            <a:r>
              <a:rPr lang="en-US" sz="2400" dirty="0" err="1" smtClean="0"/>
              <a:t>couvrir</a:t>
            </a:r>
            <a:r>
              <a:rPr lang="en-US" sz="2400" dirty="0" smtClean="0"/>
              <a:t> les parties </a:t>
            </a:r>
            <a:r>
              <a:rPr lang="en-US" sz="2400" dirty="0" err="1" smtClean="0"/>
              <a:t>jugées</a:t>
            </a:r>
            <a:r>
              <a:rPr lang="en-US" sz="2400" dirty="0" smtClean="0"/>
              <a:t> </a:t>
            </a:r>
            <a:r>
              <a:rPr lang="en-US" sz="2400" dirty="0" err="1" smtClean="0"/>
              <a:t>repoussantes</a:t>
            </a:r>
            <a:r>
              <a:rPr lang="en-US" sz="2400" dirty="0" smtClean="0"/>
              <a:t> </a:t>
            </a:r>
            <a:r>
              <a:rPr lang="en-US" sz="2400" dirty="0" err="1" smtClean="0"/>
              <a:t>ou</a:t>
            </a:r>
            <a:r>
              <a:rPr lang="en-US" sz="2400" dirty="0" smtClean="0"/>
              <a:t> </a:t>
            </a:r>
            <a:r>
              <a:rPr lang="en-US" sz="2400" dirty="0" err="1" smtClean="0"/>
              <a:t>indécentes</a:t>
            </a:r>
            <a:r>
              <a:rPr lang="en-US" sz="2400" dirty="0" smtClean="0"/>
              <a:t> du corps </a:t>
            </a:r>
            <a:r>
              <a:rPr lang="en-US" sz="2400" dirty="0" err="1" smtClean="0"/>
              <a:t>humain</a:t>
            </a:r>
            <a:r>
              <a:rPr lang="en-US" sz="2400" dirty="0" smtClean="0"/>
              <a:t> : « </a:t>
            </a:r>
            <a:r>
              <a:rPr lang="en-US" sz="2400" dirty="0" err="1" smtClean="0"/>
              <a:t>Que</a:t>
            </a:r>
            <a:r>
              <a:rPr lang="en-US" sz="2400" dirty="0" smtClean="0"/>
              <a:t> les parties </a:t>
            </a:r>
            <a:r>
              <a:rPr lang="en-US" sz="2400" dirty="0" err="1" smtClean="0"/>
              <a:t>honteuses</a:t>
            </a:r>
            <a:r>
              <a:rPr lang="en-US" sz="2400" dirty="0" smtClean="0"/>
              <a:t> du corps et </a:t>
            </a:r>
            <a:r>
              <a:rPr lang="en-US" sz="2400" dirty="0" err="1" smtClean="0"/>
              <a:t>toutes</a:t>
            </a:r>
            <a:r>
              <a:rPr lang="en-US" sz="2400" dirty="0" smtClean="0"/>
              <a:t> les parties </a:t>
            </a:r>
            <a:r>
              <a:rPr lang="en-US" sz="2400" dirty="0" err="1" smtClean="0"/>
              <a:t>peu</a:t>
            </a:r>
            <a:r>
              <a:rPr lang="en-US" sz="2400" dirty="0" smtClean="0"/>
              <a:t> </a:t>
            </a:r>
            <a:r>
              <a:rPr lang="en-US" sz="2400" dirty="0" err="1" smtClean="0"/>
              <a:t>gracieuses</a:t>
            </a:r>
            <a:r>
              <a:rPr lang="en-US" sz="2400" dirty="0" smtClean="0"/>
              <a:t> </a:t>
            </a:r>
            <a:r>
              <a:rPr lang="en-US" sz="2400" dirty="0" err="1" smtClean="0"/>
              <a:t>soient</a:t>
            </a:r>
            <a:r>
              <a:rPr lang="en-US" sz="2400" dirty="0" smtClean="0"/>
              <a:t> </a:t>
            </a:r>
            <a:r>
              <a:rPr lang="en-US" sz="2400" dirty="0" err="1" smtClean="0"/>
              <a:t>couvertes</a:t>
            </a:r>
            <a:r>
              <a:rPr lang="en-US" sz="2400" dirty="0" smtClean="0"/>
              <a:t> d’un </a:t>
            </a:r>
            <a:r>
              <a:rPr lang="en-US" sz="2400" dirty="0" err="1" smtClean="0"/>
              <a:t>linge</a:t>
            </a:r>
            <a:r>
              <a:rPr lang="en-US" sz="2400" dirty="0" smtClean="0"/>
              <a:t>, d’un </a:t>
            </a:r>
            <a:r>
              <a:rPr lang="en-US" sz="2400" dirty="0" err="1" smtClean="0"/>
              <a:t>feuillage</a:t>
            </a:r>
            <a:r>
              <a:rPr lang="en-US" sz="2400" dirty="0" smtClean="0"/>
              <a:t> </a:t>
            </a:r>
            <a:r>
              <a:rPr lang="en-US" sz="2400" dirty="0" err="1" smtClean="0"/>
              <a:t>ou</a:t>
            </a:r>
            <a:r>
              <a:rPr lang="en-US" sz="2400" dirty="0" smtClean="0"/>
              <a:t> de la main. </a:t>
            </a:r>
            <a:r>
              <a:rPr lang="en-US" sz="2400" dirty="0" err="1" smtClean="0"/>
              <a:t>Apelle</a:t>
            </a:r>
            <a:r>
              <a:rPr lang="en-US" sz="2400" dirty="0" smtClean="0"/>
              <a:t> ne </a:t>
            </a:r>
            <a:r>
              <a:rPr lang="en-US" sz="2400" dirty="0" err="1" smtClean="0"/>
              <a:t>peignit</a:t>
            </a:r>
            <a:r>
              <a:rPr lang="en-US" sz="2400" dirty="0" smtClean="0"/>
              <a:t> </a:t>
            </a:r>
            <a:r>
              <a:rPr lang="en-US" sz="2400" dirty="0" err="1" smtClean="0"/>
              <a:t>l’image</a:t>
            </a:r>
            <a:r>
              <a:rPr lang="en-US" sz="2400" dirty="0" smtClean="0"/>
              <a:t> </a:t>
            </a:r>
            <a:r>
              <a:rPr lang="en-US" sz="2400" dirty="0" err="1" smtClean="0"/>
              <a:t>d’Antigonos</a:t>
            </a:r>
            <a:r>
              <a:rPr lang="en-US" sz="2400" dirty="0" smtClean="0"/>
              <a:t> </a:t>
            </a:r>
            <a:r>
              <a:rPr lang="en-US" sz="2400" dirty="0" err="1" smtClean="0"/>
              <a:t>que</a:t>
            </a:r>
            <a:r>
              <a:rPr lang="en-US" sz="2400" dirty="0" smtClean="0"/>
              <a:t> du </a:t>
            </a:r>
            <a:r>
              <a:rPr lang="en-US" sz="2400" dirty="0" err="1" smtClean="0"/>
              <a:t>côté</a:t>
            </a:r>
            <a:r>
              <a:rPr lang="en-US" sz="2400" dirty="0" smtClean="0"/>
              <a:t> du visage </a:t>
            </a:r>
            <a:r>
              <a:rPr lang="en-US" sz="2400" dirty="0" err="1" smtClean="0"/>
              <a:t>où</a:t>
            </a:r>
            <a:r>
              <a:rPr lang="en-US" sz="2400" dirty="0" smtClean="0"/>
              <a:t> le </a:t>
            </a:r>
            <a:r>
              <a:rPr lang="en-US" sz="2400" dirty="0" err="1" smtClean="0"/>
              <a:t>défaut</a:t>
            </a:r>
            <a:r>
              <a:rPr lang="en-US" sz="2400" dirty="0" smtClean="0"/>
              <a:t> de </a:t>
            </a:r>
            <a:r>
              <a:rPr lang="en-US" sz="2400" dirty="0" err="1" smtClean="0"/>
              <a:t>l’oeil</a:t>
            </a:r>
            <a:r>
              <a:rPr lang="en-US" sz="2400" dirty="0" smtClean="0"/>
              <a:t> </a:t>
            </a:r>
            <a:r>
              <a:rPr lang="en-US" sz="2400" dirty="0" err="1" smtClean="0"/>
              <a:t>n’apparaissait</a:t>
            </a:r>
            <a:r>
              <a:rPr lang="en-US" sz="2400" dirty="0" smtClean="0"/>
              <a:t> pas. On </a:t>
            </a:r>
            <a:r>
              <a:rPr lang="en-US" sz="2400" dirty="0" err="1" smtClean="0"/>
              <a:t>dit</a:t>
            </a:r>
            <a:r>
              <a:rPr lang="en-US" sz="2400" dirty="0" smtClean="0"/>
              <a:t> </a:t>
            </a:r>
            <a:r>
              <a:rPr lang="en-US" sz="2400" dirty="0" err="1" smtClean="0"/>
              <a:t>que</a:t>
            </a:r>
            <a:r>
              <a:rPr lang="en-US" sz="2400" dirty="0" smtClean="0"/>
              <a:t> </a:t>
            </a:r>
            <a:r>
              <a:rPr lang="en-US" sz="2400" dirty="0" err="1" smtClean="0"/>
              <a:t>Périclès</a:t>
            </a:r>
            <a:r>
              <a:rPr lang="en-US" sz="2400" dirty="0" smtClean="0"/>
              <a:t> </a:t>
            </a:r>
            <a:r>
              <a:rPr lang="en-US" sz="2400" dirty="0" err="1" smtClean="0"/>
              <a:t>avait</a:t>
            </a:r>
            <a:r>
              <a:rPr lang="en-US" sz="2400" dirty="0" smtClean="0"/>
              <a:t> </a:t>
            </a:r>
            <a:r>
              <a:rPr lang="en-US" sz="2400" dirty="0" err="1" smtClean="0"/>
              <a:t>une</a:t>
            </a:r>
            <a:r>
              <a:rPr lang="en-US" sz="2400" dirty="0" smtClean="0"/>
              <a:t> </a:t>
            </a:r>
            <a:r>
              <a:rPr lang="en-US" sz="2400" dirty="0" err="1" smtClean="0"/>
              <a:t>tête</a:t>
            </a:r>
            <a:r>
              <a:rPr lang="en-US" sz="2400" dirty="0" smtClean="0"/>
              <a:t> </a:t>
            </a:r>
            <a:r>
              <a:rPr lang="en-US" sz="2400" dirty="0" err="1" smtClean="0"/>
              <a:t>allongée</a:t>
            </a:r>
            <a:r>
              <a:rPr lang="en-US" sz="2400" dirty="0" smtClean="0"/>
              <a:t> et </a:t>
            </a:r>
            <a:r>
              <a:rPr lang="en-US" sz="2400" dirty="0" err="1" smtClean="0"/>
              <a:t>difforme</a:t>
            </a:r>
            <a:r>
              <a:rPr lang="en-US" sz="2400" dirty="0" smtClean="0"/>
              <a:t> ; </a:t>
            </a:r>
            <a:r>
              <a:rPr lang="en-US" sz="2400" dirty="0" err="1" smtClean="0"/>
              <a:t>c’est</a:t>
            </a:r>
            <a:r>
              <a:rPr lang="en-US" sz="2400" dirty="0" smtClean="0"/>
              <a:t> </a:t>
            </a:r>
            <a:r>
              <a:rPr lang="en-US" sz="2400" dirty="0" err="1" smtClean="0"/>
              <a:t>pourquoi</a:t>
            </a:r>
            <a:r>
              <a:rPr lang="en-US" sz="2400" dirty="0" smtClean="0"/>
              <a:t> les </a:t>
            </a:r>
            <a:r>
              <a:rPr lang="en-US" sz="2400" dirty="0" err="1" smtClean="0"/>
              <a:t>peintres</a:t>
            </a:r>
            <a:r>
              <a:rPr lang="en-US" sz="2400" dirty="0" smtClean="0"/>
              <a:t> et les </a:t>
            </a:r>
            <a:r>
              <a:rPr lang="en-US" sz="2400" dirty="0" err="1" smtClean="0"/>
              <a:t>sculpteurs</a:t>
            </a:r>
            <a:r>
              <a:rPr lang="en-US" sz="2400" dirty="0" smtClean="0"/>
              <a:t> ne le </a:t>
            </a:r>
            <a:r>
              <a:rPr lang="en-US" sz="2400" dirty="0" err="1" smtClean="0"/>
              <a:t>montraient</a:t>
            </a:r>
            <a:r>
              <a:rPr lang="en-US" sz="2400" dirty="0" smtClean="0"/>
              <a:t> pas </a:t>
            </a:r>
            <a:r>
              <a:rPr lang="en-US" sz="2400" dirty="0" err="1" smtClean="0"/>
              <a:t>tête</a:t>
            </a:r>
            <a:r>
              <a:rPr lang="en-US" sz="2400" dirty="0" smtClean="0"/>
              <a:t> </a:t>
            </a:r>
            <a:r>
              <a:rPr lang="en-US" sz="2400" dirty="0" err="1" smtClean="0"/>
              <a:t>nue</a:t>
            </a:r>
            <a:r>
              <a:rPr lang="en-US" sz="2400" dirty="0" smtClean="0"/>
              <a:t>, </a:t>
            </a:r>
            <a:r>
              <a:rPr lang="en-US" sz="2400" dirty="0" err="1" smtClean="0"/>
              <a:t>comme</a:t>
            </a:r>
            <a:r>
              <a:rPr lang="en-US" sz="2400" dirty="0" smtClean="0"/>
              <a:t> les </a:t>
            </a:r>
            <a:r>
              <a:rPr lang="en-US" sz="2400" dirty="0" err="1" smtClean="0"/>
              <a:t>autres</a:t>
            </a:r>
            <a:r>
              <a:rPr lang="en-US" sz="2400" dirty="0" smtClean="0"/>
              <a:t>, </a:t>
            </a:r>
            <a:r>
              <a:rPr lang="en-US" sz="2400" dirty="0" err="1" smtClean="0"/>
              <a:t>mais</a:t>
            </a:r>
            <a:r>
              <a:rPr lang="en-US" sz="2400" dirty="0" smtClean="0"/>
              <a:t> </a:t>
            </a:r>
            <a:r>
              <a:rPr lang="en-US" sz="2400" dirty="0" err="1" smtClean="0"/>
              <a:t>coiffé</a:t>
            </a:r>
            <a:r>
              <a:rPr lang="en-US" sz="2400" dirty="0" smtClean="0"/>
              <a:t> d’un </a:t>
            </a:r>
            <a:r>
              <a:rPr lang="en-US" sz="2400" dirty="0" err="1" smtClean="0"/>
              <a:t>casque</a:t>
            </a:r>
            <a:r>
              <a:rPr lang="en-US" sz="2400" dirty="0" smtClean="0"/>
              <a:t>.</a:t>
            </a:r>
          </a:p>
          <a:p>
            <a:pPr algn="r"/>
            <a:r>
              <a:rPr lang="en-US" sz="2000" dirty="0" err="1" smtClean="0"/>
              <a:t>Léon</a:t>
            </a:r>
            <a:r>
              <a:rPr lang="en-US" sz="2000" dirty="0" smtClean="0"/>
              <a:t> Battista </a:t>
            </a:r>
            <a:r>
              <a:rPr lang="en-US" sz="2000" dirty="0" err="1" smtClean="0"/>
              <a:t>Alberti</a:t>
            </a:r>
            <a:r>
              <a:rPr lang="en-US" sz="2000" dirty="0" smtClean="0"/>
              <a:t>, </a:t>
            </a:r>
            <a:r>
              <a:rPr lang="en-US" sz="2000" i="1" dirty="0" smtClean="0"/>
              <a:t>De </a:t>
            </a:r>
            <a:r>
              <a:rPr lang="en-US" sz="2000" i="1" dirty="0" err="1" smtClean="0"/>
              <a:t>pictura</a:t>
            </a:r>
            <a:r>
              <a:rPr lang="en-US" sz="2000" dirty="0" smtClean="0"/>
              <a:t>, 1434 </a:t>
            </a:r>
            <a:endParaRPr lang="fr-FR" sz="2000" dirty="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15046-madonna-and-child-with-saints-mont-piero-della-francesca.jpg"/>
          <p:cNvPicPr>
            <a:picLocks noChangeAspect="1"/>
          </p:cNvPicPr>
          <p:nvPr/>
        </p:nvPicPr>
        <p:blipFill>
          <a:blip r:embed="rId2"/>
          <a:stretch>
            <a:fillRect/>
          </a:stretch>
        </p:blipFill>
        <p:spPr>
          <a:xfrm>
            <a:off x="2699355" y="152401"/>
            <a:ext cx="5454045" cy="6575438"/>
          </a:xfrm>
          <a:prstGeom prst="rect">
            <a:avLst/>
          </a:prstGeom>
        </p:spPr>
      </p:pic>
      <p:sp>
        <p:nvSpPr>
          <p:cNvPr id="4" name="TextBox 3"/>
          <p:cNvSpPr txBox="1"/>
          <p:nvPr/>
        </p:nvSpPr>
        <p:spPr>
          <a:xfrm>
            <a:off x="228600" y="5638800"/>
            <a:ext cx="2470755" cy="923330"/>
          </a:xfrm>
          <a:prstGeom prst="rect">
            <a:avLst/>
          </a:prstGeom>
          <a:noFill/>
        </p:spPr>
        <p:txBody>
          <a:bodyPr wrap="square" rtlCol="0">
            <a:spAutoFit/>
          </a:bodyPr>
          <a:lstStyle/>
          <a:p>
            <a:r>
              <a:rPr lang="fr-FR" dirty="0" smtClean="0"/>
              <a:t>Piero </a:t>
            </a:r>
            <a:r>
              <a:rPr lang="fr-FR" dirty="0" err="1" smtClean="0"/>
              <a:t>della</a:t>
            </a:r>
            <a:r>
              <a:rPr lang="fr-FR" dirty="0" smtClean="0"/>
              <a:t> Francesca, </a:t>
            </a:r>
            <a:r>
              <a:rPr lang="fr-FR" i="1" dirty="0" smtClean="0"/>
              <a:t>Sacra </a:t>
            </a:r>
            <a:r>
              <a:rPr lang="fr-FR" i="1" dirty="0" err="1" smtClean="0"/>
              <a:t>conversazione</a:t>
            </a:r>
            <a:r>
              <a:rPr lang="fr-FR" dirty="0" smtClean="0"/>
              <a:t>, 1472-75 </a:t>
            </a:r>
            <a:endParaRPr lang="fr-FR" dirty="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914400" y="1434405"/>
            <a:ext cx="7010400" cy="1384995"/>
          </a:xfrm>
          <a:prstGeom prst="rect">
            <a:avLst/>
          </a:prstGeom>
          <a:noFill/>
        </p:spPr>
        <p:txBody>
          <a:bodyPr wrap="square" rtlCol="0">
            <a:spAutoFit/>
          </a:bodyPr>
          <a:lstStyle/>
          <a:p>
            <a:pPr algn="just"/>
            <a:r>
              <a:rPr lang="en-US" sz="2800" dirty="0" err="1" smtClean="0"/>
              <a:t>L’assimilation</a:t>
            </a:r>
            <a:r>
              <a:rPr lang="en-US" sz="2800" dirty="0" smtClean="0"/>
              <a:t> du laid au mal et du </a:t>
            </a:r>
            <a:r>
              <a:rPr lang="en-US" sz="2800" dirty="0" err="1" smtClean="0"/>
              <a:t>bien</a:t>
            </a:r>
            <a:r>
              <a:rPr lang="en-US" sz="2800" dirty="0" smtClean="0"/>
              <a:t> au beau </a:t>
            </a:r>
            <a:r>
              <a:rPr lang="en-US" sz="2800" dirty="0" err="1" smtClean="0"/>
              <a:t>est</a:t>
            </a:r>
            <a:r>
              <a:rPr lang="en-US" sz="2800" dirty="0" smtClean="0"/>
              <a:t> due </a:t>
            </a:r>
            <a:r>
              <a:rPr lang="en-US" sz="2800" dirty="0" err="1" smtClean="0"/>
              <a:t>à</a:t>
            </a:r>
            <a:r>
              <a:rPr lang="en-US" sz="2800" dirty="0" smtClean="0"/>
              <a:t> la </a:t>
            </a:r>
            <a:r>
              <a:rPr lang="en-US" sz="2800" dirty="0" err="1" smtClean="0"/>
              <a:t>fameuse</a:t>
            </a:r>
            <a:r>
              <a:rPr lang="en-US" sz="2800" dirty="0" smtClean="0"/>
              <a:t> notion du </a:t>
            </a:r>
            <a:r>
              <a:rPr lang="en-US" sz="2800" i="1" dirty="0" err="1" smtClean="0"/>
              <a:t>kalos</a:t>
            </a:r>
            <a:r>
              <a:rPr lang="en-US" sz="2800" i="1" dirty="0" smtClean="0"/>
              <a:t> </a:t>
            </a:r>
            <a:r>
              <a:rPr lang="en-US" sz="2800" i="1" dirty="0" err="1" smtClean="0"/>
              <a:t>kagatos</a:t>
            </a:r>
            <a:r>
              <a:rPr lang="en-US" sz="2800" dirty="0" smtClean="0"/>
              <a:t>, </a:t>
            </a:r>
            <a:r>
              <a:rPr lang="en-US" sz="2800" dirty="0" err="1" smtClean="0"/>
              <a:t>ce</a:t>
            </a:r>
            <a:r>
              <a:rPr lang="en-US" sz="2800" dirty="0" smtClean="0"/>
              <a:t> concept </a:t>
            </a:r>
            <a:r>
              <a:rPr lang="en-US" sz="2800" dirty="0" err="1" smtClean="0"/>
              <a:t>où</a:t>
            </a:r>
            <a:r>
              <a:rPr lang="en-US" sz="2800" dirty="0" smtClean="0"/>
              <a:t> santé et </a:t>
            </a:r>
            <a:r>
              <a:rPr lang="en-US" sz="2800" dirty="0" err="1" smtClean="0"/>
              <a:t>vertu</a:t>
            </a:r>
            <a:r>
              <a:rPr lang="en-US" sz="2800" dirty="0" smtClean="0"/>
              <a:t> </a:t>
            </a:r>
            <a:r>
              <a:rPr lang="en-US" sz="2800" dirty="0" err="1" smtClean="0"/>
              <a:t>sont</a:t>
            </a:r>
            <a:r>
              <a:rPr lang="en-US" sz="2800" dirty="0" smtClean="0"/>
              <a:t> </a:t>
            </a:r>
            <a:r>
              <a:rPr lang="en-US" sz="2800" dirty="0" err="1" smtClean="0"/>
              <a:t>liées</a:t>
            </a:r>
            <a:r>
              <a:rPr lang="en-US" sz="2800" dirty="0" smtClean="0"/>
              <a:t>.</a:t>
            </a:r>
            <a:r>
              <a:rPr lang="fr-FR" sz="2800" dirty="0" smtClean="0"/>
              <a:t> </a:t>
            </a:r>
            <a:endParaRPr lang="fr-FR" sz="2800" dirty="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0" y="381000"/>
            <a:ext cx="9144001" cy="8894741"/>
          </a:xfrm>
          <a:prstGeom prst="rect">
            <a:avLst/>
          </a:prstGeom>
          <a:noFill/>
        </p:spPr>
        <p:txBody>
          <a:bodyPr wrap="square" rtlCol="0">
            <a:spAutoFit/>
          </a:bodyPr>
          <a:lstStyle/>
          <a:p>
            <a:pPr algn="ctr"/>
            <a:r>
              <a:rPr lang="en-US" sz="2400" dirty="0" smtClean="0"/>
              <a:t>Les </a:t>
            </a:r>
            <a:r>
              <a:rPr lang="en-US" sz="2400" dirty="0" err="1" smtClean="0"/>
              <a:t>traités</a:t>
            </a:r>
            <a:r>
              <a:rPr lang="en-US" sz="2400" dirty="0" smtClean="0"/>
              <a:t> </a:t>
            </a:r>
            <a:r>
              <a:rPr lang="en-US" sz="2400" dirty="0" err="1" smtClean="0"/>
              <a:t>artistiques</a:t>
            </a:r>
            <a:r>
              <a:rPr lang="en-US" sz="2400" dirty="0" smtClean="0"/>
              <a:t> de la Renaissance</a:t>
            </a:r>
          </a:p>
          <a:p>
            <a:pPr algn="ctr"/>
            <a:endParaRPr lang="en-US" dirty="0" smtClean="0"/>
          </a:p>
          <a:p>
            <a:pPr algn="ctr"/>
            <a:endParaRPr lang="en-US" dirty="0" smtClean="0"/>
          </a:p>
          <a:p>
            <a:pPr algn="ctr"/>
            <a:r>
              <a:rPr lang="en-US" sz="2000" dirty="0" smtClean="0"/>
              <a:t>ALBERTI, Leon Battista, </a:t>
            </a:r>
            <a:r>
              <a:rPr lang="en-US" sz="2000" i="1" dirty="0" smtClean="0"/>
              <a:t>De </a:t>
            </a:r>
            <a:r>
              <a:rPr lang="en-US" sz="2000" i="1" dirty="0" err="1" smtClean="0"/>
              <a:t>pictura</a:t>
            </a:r>
            <a:r>
              <a:rPr lang="en-US" sz="2000" dirty="0" smtClean="0"/>
              <a:t>, Florence, 1435.</a:t>
            </a:r>
          </a:p>
          <a:p>
            <a:pPr algn="ctr"/>
            <a:endParaRPr lang="en-US" sz="2000" dirty="0" smtClean="0"/>
          </a:p>
          <a:p>
            <a:pPr algn="ctr"/>
            <a:r>
              <a:rPr lang="en-US" sz="2000" dirty="0" smtClean="0"/>
              <a:t>DOLCE, </a:t>
            </a:r>
            <a:r>
              <a:rPr lang="en-US" sz="2000" dirty="0" err="1" smtClean="0"/>
              <a:t>Lodovico</a:t>
            </a:r>
            <a:r>
              <a:rPr lang="en-US" sz="2000" dirty="0" smtClean="0"/>
              <a:t>, </a:t>
            </a:r>
            <a:r>
              <a:rPr lang="en-US" sz="2000" i="1" dirty="0" err="1" smtClean="0"/>
              <a:t>Dialogo</a:t>
            </a:r>
            <a:r>
              <a:rPr lang="en-US" sz="2000" i="1" dirty="0" smtClean="0"/>
              <a:t> </a:t>
            </a:r>
            <a:r>
              <a:rPr lang="en-US" sz="2000" i="1" dirty="0" err="1" smtClean="0"/>
              <a:t>della</a:t>
            </a:r>
            <a:r>
              <a:rPr lang="en-US" sz="2000" i="1" dirty="0" smtClean="0"/>
              <a:t> </a:t>
            </a:r>
            <a:r>
              <a:rPr lang="en-US" sz="2000" i="1" dirty="0" err="1" smtClean="0"/>
              <a:t>pittura</a:t>
            </a:r>
            <a:r>
              <a:rPr lang="en-US" sz="2000" i="1" dirty="0" smtClean="0"/>
              <a:t>, </a:t>
            </a:r>
            <a:r>
              <a:rPr lang="en-US" sz="2000" i="1" dirty="0" err="1" smtClean="0"/>
              <a:t>intitolato</a:t>
            </a:r>
            <a:r>
              <a:rPr lang="en-US" sz="2000" i="1" dirty="0" smtClean="0"/>
              <a:t> </a:t>
            </a:r>
            <a:r>
              <a:rPr lang="en-US" sz="2000" i="1" dirty="0" err="1" smtClean="0"/>
              <a:t>l'Aretino</a:t>
            </a:r>
            <a:r>
              <a:rPr lang="en-US" sz="2000" i="1" dirty="0" smtClean="0"/>
              <a:t>,</a:t>
            </a:r>
            <a:r>
              <a:rPr lang="en-US" sz="2000" dirty="0" smtClean="0"/>
              <a:t> </a:t>
            </a:r>
            <a:r>
              <a:rPr lang="en-US" sz="2000" dirty="0" err="1" smtClean="0"/>
              <a:t>Venise</a:t>
            </a:r>
            <a:r>
              <a:rPr lang="en-US" sz="2000" dirty="0" smtClean="0"/>
              <a:t>, 1557. </a:t>
            </a:r>
          </a:p>
          <a:p>
            <a:pPr algn="ctr"/>
            <a:endParaRPr lang="en-US" sz="2000" dirty="0" smtClean="0"/>
          </a:p>
          <a:p>
            <a:pPr algn="ctr"/>
            <a:r>
              <a:rPr lang="en-US" sz="2000" dirty="0" smtClean="0"/>
              <a:t>GILIO DA FABRIANO, Giovanni Andrea, </a:t>
            </a:r>
            <a:r>
              <a:rPr lang="en-US" sz="2000" i="1" dirty="0" smtClean="0"/>
              <a:t>Due </a:t>
            </a:r>
            <a:r>
              <a:rPr lang="en-US" sz="2000" i="1" dirty="0" err="1" smtClean="0"/>
              <a:t>dialoghi</a:t>
            </a:r>
            <a:r>
              <a:rPr lang="en-US" sz="2000" dirty="0" smtClean="0"/>
              <a:t>…</a:t>
            </a:r>
            <a:r>
              <a:rPr lang="en-US" sz="2000" i="1" dirty="0" err="1" smtClean="0"/>
              <a:t>degli</a:t>
            </a:r>
            <a:r>
              <a:rPr lang="en-US" sz="2000" i="1" dirty="0" smtClean="0"/>
              <a:t> </a:t>
            </a:r>
            <a:r>
              <a:rPr lang="en-US" sz="2000" i="1" dirty="0" err="1" smtClean="0"/>
              <a:t>errori</a:t>
            </a:r>
            <a:r>
              <a:rPr lang="en-US" sz="2000" i="1" dirty="0" smtClean="0"/>
              <a:t> </a:t>
            </a:r>
            <a:r>
              <a:rPr lang="en-US" sz="2000" i="1" dirty="0" err="1" smtClean="0"/>
              <a:t>di</a:t>
            </a:r>
            <a:r>
              <a:rPr lang="en-US" sz="2000" i="1" dirty="0" smtClean="0"/>
              <a:t> </a:t>
            </a:r>
            <a:r>
              <a:rPr lang="en-US" sz="2000" i="1" dirty="0" err="1" smtClean="0"/>
              <a:t>pittori</a:t>
            </a:r>
            <a:r>
              <a:rPr lang="en-US" sz="2000" dirty="0" smtClean="0"/>
              <a:t>, Rome, 1564.</a:t>
            </a:r>
          </a:p>
          <a:p>
            <a:pPr algn="ctr"/>
            <a:r>
              <a:rPr lang="fr-CA" sz="2000" dirty="0" smtClean="0"/>
              <a:t> </a:t>
            </a:r>
          </a:p>
          <a:p>
            <a:pPr algn="ctr"/>
            <a:r>
              <a:rPr lang="en-US" sz="2000" dirty="0" smtClean="0"/>
              <a:t>LOMAZZO, Paolo, </a:t>
            </a:r>
            <a:r>
              <a:rPr lang="en-US" sz="2000" i="1" dirty="0" smtClean="0"/>
              <a:t>Idea del </a:t>
            </a:r>
            <a:r>
              <a:rPr lang="en-US" sz="2000" i="1" dirty="0" err="1" smtClean="0"/>
              <a:t>tempio</a:t>
            </a:r>
            <a:r>
              <a:rPr lang="en-US" sz="2000" i="1" dirty="0" smtClean="0"/>
              <a:t> </a:t>
            </a:r>
            <a:r>
              <a:rPr lang="en-US" sz="2000" i="1" dirty="0" err="1" smtClean="0"/>
              <a:t>della</a:t>
            </a:r>
            <a:r>
              <a:rPr lang="en-US" sz="2000" i="1" dirty="0" smtClean="0"/>
              <a:t> </a:t>
            </a:r>
            <a:r>
              <a:rPr lang="en-US" sz="2000" i="1" dirty="0" err="1" smtClean="0"/>
              <a:t>pittura</a:t>
            </a:r>
            <a:r>
              <a:rPr lang="en-US" sz="2000" dirty="0" smtClean="0"/>
              <a:t>, Rome, 1584.</a:t>
            </a:r>
            <a:endParaRPr lang="fr-CA" sz="2000" dirty="0" smtClean="0"/>
          </a:p>
          <a:p>
            <a:pPr algn="ctr"/>
            <a:endParaRPr lang="en-US" sz="2000" i="1" dirty="0" smtClean="0"/>
          </a:p>
          <a:p>
            <a:pPr algn="ctr"/>
            <a:r>
              <a:rPr lang="en-US" sz="2000" dirty="0" smtClean="0"/>
              <a:t>PALEOTTI, Gabriele, </a:t>
            </a:r>
            <a:r>
              <a:rPr lang="en-US" sz="2000" i="1" dirty="0" err="1" smtClean="0"/>
              <a:t>Discorso</a:t>
            </a:r>
            <a:r>
              <a:rPr lang="en-US" sz="2000" i="1" dirty="0" smtClean="0"/>
              <a:t> </a:t>
            </a:r>
            <a:r>
              <a:rPr lang="en-US" sz="2000" i="1" dirty="0" err="1" smtClean="0"/>
              <a:t>intorno</a:t>
            </a:r>
            <a:r>
              <a:rPr lang="en-US" sz="2000" i="1" dirty="0" smtClean="0"/>
              <a:t> </a:t>
            </a:r>
            <a:r>
              <a:rPr lang="en-US" sz="2000" i="1" dirty="0" err="1" smtClean="0"/>
              <a:t>alle</a:t>
            </a:r>
            <a:r>
              <a:rPr lang="en-US" sz="2000" i="1" dirty="0" smtClean="0"/>
              <a:t> </a:t>
            </a:r>
            <a:r>
              <a:rPr lang="en-US" sz="2000" i="1" dirty="0" err="1" smtClean="0"/>
              <a:t>immagini</a:t>
            </a:r>
            <a:r>
              <a:rPr lang="en-US" sz="2000" i="1" dirty="0" smtClean="0"/>
              <a:t> </a:t>
            </a:r>
            <a:r>
              <a:rPr lang="en-US" sz="2000" i="1" dirty="0" err="1" smtClean="0"/>
              <a:t>sacre</a:t>
            </a:r>
            <a:r>
              <a:rPr lang="en-US" sz="2000" i="1" dirty="0" smtClean="0"/>
              <a:t> </a:t>
            </a:r>
            <a:r>
              <a:rPr lang="en-US" sz="2000" i="1" dirty="0" err="1" smtClean="0"/>
              <a:t>e</a:t>
            </a:r>
            <a:r>
              <a:rPr lang="en-US" sz="2000" i="1" dirty="0" smtClean="0"/>
              <a:t> profane</a:t>
            </a:r>
            <a:r>
              <a:rPr lang="en-US" sz="2000" dirty="0" smtClean="0"/>
              <a:t>, </a:t>
            </a:r>
            <a:r>
              <a:rPr lang="en-US" sz="2000" dirty="0" err="1" smtClean="0"/>
              <a:t>Bologne</a:t>
            </a:r>
            <a:r>
              <a:rPr lang="en-US" sz="2000" dirty="0" smtClean="0"/>
              <a:t>, 1582.</a:t>
            </a:r>
          </a:p>
          <a:p>
            <a:pPr algn="ctr"/>
            <a:endParaRPr lang="en-US" sz="2000" dirty="0" smtClean="0"/>
          </a:p>
          <a:p>
            <a:pPr algn="ctr"/>
            <a:r>
              <a:rPr lang="en-US" sz="2000" dirty="0" smtClean="0"/>
              <a:t>PINO, Paolo, </a:t>
            </a:r>
            <a:r>
              <a:rPr lang="en-US" sz="2000" i="1" dirty="0" err="1" smtClean="0"/>
              <a:t>Dialogo</a:t>
            </a:r>
            <a:r>
              <a:rPr lang="en-US" sz="2000" i="1" dirty="0" smtClean="0"/>
              <a:t> </a:t>
            </a:r>
            <a:r>
              <a:rPr lang="en-US" sz="2000" i="1" dirty="0" err="1" smtClean="0"/>
              <a:t>di</a:t>
            </a:r>
            <a:r>
              <a:rPr lang="en-US" sz="2000" i="1" dirty="0" smtClean="0"/>
              <a:t> </a:t>
            </a:r>
            <a:r>
              <a:rPr lang="en-US" sz="2000" i="1" dirty="0" err="1" smtClean="0"/>
              <a:t>pittura</a:t>
            </a:r>
            <a:r>
              <a:rPr lang="en-US" sz="2000" dirty="0" smtClean="0"/>
              <a:t>, </a:t>
            </a:r>
            <a:r>
              <a:rPr lang="en-US" sz="2000" dirty="0" err="1" smtClean="0"/>
              <a:t>Venise</a:t>
            </a:r>
            <a:r>
              <a:rPr lang="en-US" sz="2000" dirty="0" smtClean="0"/>
              <a:t>, 1548.</a:t>
            </a:r>
            <a:endParaRPr lang="en-US" sz="2000" i="1" dirty="0" smtClean="0"/>
          </a:p>
          <a:p>
            <a:pPr algn="ctr"/>
            <a:endParaRPr lang="en-US" sz="2000" dirty="0" smtClean="0"/>
          </a:p>
          <a:p>
            <a:pPr algn="ctr"/>
            <a:r>
              <a:rPr lang="en-US" sz="2000" dirty="0" smtClean="0"/>
              <a:t>VASARI, Giorgio, </a:t>
            </a:r>
            <a:r>
              <a:rPr lang="en-US" i="1" dirty="0" smtClean="0"/>
              <a:t>Le </a:t>
            </a:r>
            <a:r>
              <a:rPr lang="en-US" i="1" dirty="0" err="1" smtClean="0"/>
              <a:t>Vite</a:t>
            </a:r>
            <a:r>
              <a:rPr lang="en-US" i="1" dirty="0" smtClean="0"/>
              <a:t> de' </a:t>
            </a:r>
            <a:r>
              <a:rPr lang="en-US" i="1" dirty="0" err="1" smtClean="0"/>
              <a:t>piu</a:t>
            </a:r>
            <a:r>
              <a:rPr lang="en-US" i="1" dirty="0" smtClean="0"/>
              <a:t> </a:t>
            </a:r>
            <a:r>
              <a:rPr lang="en-US" i="1" dirty="0" err="1" smtClean="0"/>
              <a:t>eccellenti</a:t>
            </a:r>
            <a:r>
              <a:rPr lang="en-US" i="1" dirty="0" smtClean="0"/>
              <a:t> </a:t>
            </a:r>
            <a:r>
              <a:rPr lang="en-US" i="1" dirty="0" err="1" smtClean="0"/>
              <a:t>architetti</a:t>
            </a:r>
            <a:r>
              <a:rPr lang="en-US" i="1" dirty="0" smtClean="0"/>
              <a:t>, </a:t>
            </a:r>
            <a:r>
              <a:rPr lang="en-US" i="1" dirty="0" err="1" smtClean="0"/>
              <a:t>pittori</a:t>
            </a:r>
            <a:r>
              <a:rPr lang="en-US" i="1" dirty="0" smtClean="0"/>
              <a:t>, et </a:t>
            </a:r>
            <a:r>
              <a:rPr lang="en-US" i="1" dirty="0" err="1" smtClean="0"/>
              <a:t>scultori</a:t>
            </a:r>
            <a:r>
              <a:rPr lang="en-US" i="1" dirty="0" smtClean="0"/>
              <a:t> </a:t>
            </a:r>
            <a:r>
              <a:rPr lang="en-US" i="1" dirty="0" err="1" smtClean="0"/>
              <a:t>italiani</a:t>
            </a:r>
            <a:r>
              <a:rPr lang="en-US" dirty="0" smtClean="0"/>
              <a:t>,</a:t>
            </a:r>
            <a:r>
              <a:rPr lang="en-US" i="1" dirty="0" smtClean="0"/>
              <a:t> </a:t>
            </a:r>
            <a:r>
              <a:rPr lang="en-US" sz="2000" dirty="0" smtClean="0"/>
              <a:t>1550.</a:t>
            </a:r>
          </a:p>
          <a:p>
            <a:pPr algn="ctr"/>
            <a:endParaRPr lang="en-US" sz="2000" dirty="0" smtClean="0"/>
          </a:p>
          <a:p>
            <a:pPr algn="ctr"/>
            <a:r>
              <a:rPr lang="en-US" sz="2000" dirty="0" smtClean="0"/>
              <a:t>ZUCCARO, Federico, </a:t>
            </a:r>
            <a:r>
              <a:rPr lang="en-US" sz="2000" i="1" dirty="0" err="1" smtClean="0"/>
              <a:t>L’idea</a:t>
            </a:r>
            <a:r>
              <a:rPr lang="en-US" sz="2000" i="1" dirty="0" smtClean="0"/>
              <a:t> </a:t>
            </a:r>
            <a:r>
              <a:rPr lang="en-US" sz="2000" i="1" dirty="0" err="1" smtClean="0"/>
              <a:t>de’pittori</a:t>
            </a:r>
            <a:r>
              <a:rPr lang="en-US" sz="2000" i="1" dirty="0" smtClean="0"/>
              <a:t>, </a:t>
            </a:r>
            <a:r>
              <a:rPr lang="en-US" sz="2000" i="1" dirty="0" err="1" smtClean="0"/>
              <a:t>scultori</a:t>
            </a:r>
            <a:r>
              <a:rPr lang="en-US" sz="2000" i="1" dirty="0" smtClean="0"/>
              <a:t> </a:t>
            </a:r>
            <a:r>
              <a:rPr lang="en-US" sz="2000" i="1" dirty="0" err="1" smtClean="0"/>
              <a:t>e</a:t>
            </a:r>
            <a:r>
              <a:rPr lang="en-US" sz="2000" i="1" dirty="0" smtClean="0"/>
              <a:t> </a:t>
            </a:r>
            <a:r>
              <a:rPr lang="en-US" sz="2000" i="1" dirty="0" err="1" smtClean="0"/>
              <a:t>architetti</a:t>
            </a:r>
            <a:r>
              <a:rPr lang="en-US" sz="2000" dirty="0" smtClean="0"/>
              <a:t>, Roma, 1607.</a:t>
            </a:r>
            <a:endParaRPr lang="fr-CA" sz="2000" dirty="0" smtClean="0"/>
          </a:p>
          <a:p>
            <a:pPr algn="ctr"/>
            <a:endParaRPr lang="fr-CA" dirty="0" smtClean="0"/>
          </a:p>
          <a:p>
            <a:pPr algn="ctr"/>
            <a:r>
              <a:rPr lang="en-US" dirty="0" smtClean="0"/>
              <a:t> </a:t>
            </a:r>
            <a:r>
              <a:rPr lang="fr-CA" dirty="0" smtClean="0"/>
              <a:t> </a:t>
            </a: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Bosch-Portement_de_croix-1490-1.jpg"/>
          <p:cNvPicPr>
            <a:picLocks noChangeAspect="1"/>
          </p:cNvPicPr>
          <p:nvPr/>
        </p:nvPicPr>
        <p:blipFill>
          <a:blip r:embed="rId2"/>
          <a:stretch>
            <a:fillRect/>
          </a:stretch>
        </p:blipFill>
        <p:spPr>
          <a:xfrm>
            <a:off x="1950899" y="0"/>
            <a:ext cx="7193101" cy="6553200"/>
          </a:xfrm>
          <a:prstGeom prst="rect">
            <a:avLst/>
          </a:prstGeom>
        </p:spPr>
      </p:pic>
      <p:sp>
        <p:nvSpPr>
          <p:cNvPr id="5" name="TextBox 4"/>
          <p:cNvSpPr txBox="1"/>
          <p:nvPr/>
        </p:nvSpPr>
        <p:spPr>
          <a:xfrm>
            <a:off x="0" y="914400"/>
            <a:ext cx="1950899" cy="1477328"/>
          </a:xfrm>
          <a:prstGeom prst="rect">
            <a:avLst/>
          </a:prstGeom>
          <a:noFill/>
        </p:spPr>
        <p:txBody>
          <a:bodyPr wrap="square" rtlCol="0">
            <a:spAutoFit/>
          </a:bodyPr>
          <a:lstStyle/>
          <a:p>
            <a:pPr algn="ctr"/>
            <a:r>
              <a:rPr lang="en-US" dirty="0" err="1" smtClean="0"/>
              <a:t>Jérôme</a:t>
            </a:r>
            <a:r>
              <a:rPr lang="en-US" dirty="0" smtClean="0"/>
              <a:t> Bosch, </a:t>
            </a:r>
            <a:r>
              <a:rPr lang="en-US" i="1" dirty="0" smtClean="0"/>
              <a:t>Le </a:t>
            </a:r>
            <a:r>
              <a:rPr lang="en-US" i="1" dirty="0" err="1" smtClean="0"/>
              <a:t>portement</a:t>
            </a:r>
            <a:r>
              <a:rPr lang="en-US" i="1" dirty="0" smtClean="0"/>
              <a:t> de </a:t>
            </a:r>
            <a:r>
              <a:rPr lang="en-US" i="1" dirty="0" err="1" smtClean="0"/>
              <a:t>croix</a:t>
            </a:r>
            <a:r>
              <a:rPr lang="en-US" dirty="0" smtClean="0"/>
              <a:t>, 1490, </a:t>
            </a:r>
            <a:r>
              <a:rPr lang="en-US" dirty="0" err="1" smtClean="0"/>
              <a:t>Gand</a:t>
            </a:r>
            <a:r>
              <a:rPr lang="en-US" dirty="0" smtClean="0"/>
              <a:t>, </a:t>
            </a:r>
            <a:r>
              <a:rPr lang="en-US" dirty="0" err="1" smtClean="0"/>
              <a:t>Musée</a:t>
            </a:r>
            <a:r>
              <a:rPr lang="en-US" dirty="0" smtClean="0"/>
              <a:t> des beaux-arts.</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765</TotalTime>
  <Words>2370</Words>
  <Application>Microsoft Macintosh PowerPoint</Application>
  <PresentationFormat>On-screen Show (4:3)</PresentationFormat>
  <Paragraphs>265</Paragraphs>
  <Slides>48</Slides>
  <Notes>0</Notes>
  <HiddenSlides>0</HiddenSlides>
  <MMClips>0</MMClips>
  <ScaleCrop>false</ScaleCrop>
  <HeadingPairs>
    <vt:vector size="4" baseType="variant">
      <vt:variant>
        <vt:lpstr>Design Template</vt:lpstr>
      </vt:variant>
      <vt:variant>
        <vt:i4>1</vt:i4>
      </vt:variant>
      <vt:variant>
        <vt:lpstr>Slide Titles</vt:lpstr>
      </vt:variant>
      <vt:variant>
        <vt:i4>48</vt:i4>
      </vt:variant>
    </vt:vector>
  </HeadingPairs>
  <TitlesOfParts>
    <vt:vector size="49"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vector>
  </TitlesOfParts>
  <Company>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Florence</dc:creator>
  <cp:lastModifiedBy>Florence</cp:lastModifiedBy>
  <cp:revision>79</cp:revision>
  <cp:lastPrinted>2017-06-02T20:00:44Z</cp:lastPrinted>
  <dcterms:created xsi:type="dcterms:W3CDTF">2017-06-02T19:59:59Z</dcterms:created>
  <dcterms:modified xsi:type="dcterms:W3CDTF">2017-06-02T20:00:49Z</dcterms:modified>
</cp:coreProperties>
</file>