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77" r:id="rId2"/>
    <p:sldId id="256" r:id="rId3"/>
    <p:sldId id="257" r:id="rId4"/>
    <p:sldId id="258" r:id="rId5"/>
    <p:sldId id="260" r:id="rId6"/>
    <p:sldId id="262" r:id="rId7"/>
    <p:sldId id="263" r:id="rId8"/>
    <p:sldId id="259" r:id="rId9"/>
    <p:sldId id="264" r:id="rId10"/>
    <p:sldId id="281"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Lst>
  <p:sldSz cx="10080625" cy="7559675"/>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A688E5CE-9A8E-48BB-8DF0-B36764C67327}">
          <p14:sldIdLst>
            <p14:sldId id="277"/>
            <p14:sldId id="256"/>
            <p14:sldId id="257"/>
          </p14:sldIdLst>
        </p14:section>
        <p14:section name="Section sans titre" id="{2A9DC676-E500-490D-8FED-734335A79F44}">
          <p14:sldIdLst>
            <p14:sldId id="258"/>
            <p14:sldId id="260"/>
            <p14:sldId id="262"/>
            <p14:sldId id="263"/>
            <p14:sldId id="259"/>
            <p14:sldId id="264"/>
            <p14:sldId id="281"/>
            <p14:sldId id="265"/>
            <p14:sldId id="266"/>
            <p14:sldId id="267"/>
            <p14:sldId id="268"/>
            <p14:sldId id="269"/>
            <p14:sldId id="270"/>
            <p14:sldId id="271"/>
            <p14:sldId id="272"/>
            <p14:sldId id="273"/>
            <p14:sldId id="274"/>
            <p14:sldId id="275"/>
            <p14:sldId id="276"/>
            <p14:sldId id="27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83" autoAdjust="0"/>
    <p:restoredTop sz="90409" autoAdjust="0"/>
  </p:normalViewPr>
  <p:slideViewPr>
    <p:cSldViewPr>
      <p:cViewPr>
        <p:scale>
          <a:sx n="70" d="100"/>
          <a:sy n="70" d="100"/>
        </p:scale>
        <p:origin x="-1092" y="-558"/>
      </p:cViewPr>
      <p:guideLst>
        <p:guide orient="horz" pos="2381"/>
        <p:guide pos="3175"/>
      </p:guideLst>
    </p:cSldViewPr>
  </p:slideViewPr>
  <p:outlineViewPr>
    <p:cViewPr>
      <p:scale>
        <a:sx n="33" d="100"/>
        <a:sy n="33" d="100"/>
      </p:scale>
      <p:origin x="0" y="79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48" d="100"/>
          <a:sy n="48" d="100"/>
        </p:scale>
        <p:origin x="-2958" y="-90"/>
      </p:cViewPr>
      <p:guideLst>
        <p:guide orient="horz" pos="3367"/>
        <p:guide pos="238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276600" cy="5349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281488" y="0"/>
            <a:ext cx="3276600" cy="534988"/>
          </a:xfrm>
          <a:prstGeom prst="rect">
            <a:avLst/>
          </a:prstGeom>
        </p:spPr>
        <p:txBody>
          <a:bodyPr vert="horz" lIns="91440" tIns="45720" rIns="91440" bIns="45720" rtlCol="0"/>
          <a:lstStyle>
            <a:lvl1pPr algn="r">
              <a:defRPr sz="1200"/>
            </a:lvl1pPr>
          </a:lstStyle>
          <a:p>
            <a:fld id="{FE310982-5A62-4965-A7EA-D940D155219D}" type="datetimeFigureOut">
              <a:rPr lang="fr-FR" smtClean="0"/>
              <a:t>30/11/2016</a:t>
            </a:fld>
            <a:endParaRPr lang="fr-FR"/>
          </a:p>
        </p:txBody>
      </p:sp>
      <p:sp>
        <p:nvSpPr>
          <p:cNvPr id="4" name="Espace réservé de l'image des diapositives 3"/>
          <p:cNvSpPr>
            <a:spLocks noGrp="1" noRot="1" noChangeAspect="1"/>
          </p:cNvSpPr>
          <p:nvPr>
            <p:ph type="sldImg" idx="2"/>
          </p:nvPr>
        </p:nvSpPr>
        <p:spPr>
          <a:xfrm>
            <a:off x="1106488" y="801688"/>
            <a:ext cx="5346700" cy="40100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755650" y="5078413"/>
            <a:ext cx="6048375" cy="4811712"/>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10155238"/>
            <a:ext cx="3276600" cy="5349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281488" y="10155238"/>
            <a:ext cx="3276600" cy="534987"/>
          </a:xfrm>
          <a:prstGeom prst="rect">
            <a:avLst/>
          </a:prstGeom>
        </p:spPr>
        <p:txBody>
          <a:bodyPr vert="horz" lIns="91440" tIns="45720" rIns="91440" bIns="45720" rtlCol="0" anchor="b"/>
          <a:lstStyle>
            <a:lvl1pPr algn="r">
              <a:defRPr sz="1200"/>
            </a:lvl1pPr>
          </a:lstStyle>
          <a:p>
            <a:fld id="{CCD021C7-C709-40CA-A6FA-B3A33DE9AC84}" type="slidenum">
              <a:rPr lang="fr-FR" smtClean="0"/>
              <a:t>‹N°›</a:t>
            </a:fld>
            <a:endParaRPr lang="fr-FR"/>
          </a:p>
        </p:txBody>
      </p:sp>
    </p:spTree>
    <p:extLst>
      <p:ext uri="{BB962C8B-B14F-4D97-AF65-F5344CB8AC3E}">
        <p14:creationId xmlns:p14="http://schemas.microsoft.com/office/powerpoint/2010/main" val="1959849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CD021C7-C709-40CA-A6FA-B3A33DE9AC84}" type="slidenum">
              <a:rPr lang="fr-FR" smtClean="0"/>
              <a:t>2</a:t>
            </a:fld>
            <a:endParaRPr lang="fr-FR"/>
          </a:p>
        </p:txBody>
      </p:sp>
    </p:spTree>
    <p:extLst>
      <p:ext uri="{BB962C8B-B14F-4D97-AF65-F5344CB8AC3E}">
        <p14:creationId xmlns:p14="http://schemas.microsoft.com/office/powerpoint/2010/main" val="1720497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27" name="PlaceHolder 2"/>
          <p:cNvSpPr>
            <a:spLocks noGrp="1"/>
          </p:cNvSpPr>
          <p:nvPr>
            <p:ph type="body"/>
          </p:nvPr>
        </p:nvSpPr>
        <p:spPr>
          <a:xfrm>
            <a:off x="504000" y="1769040"/>
            <a:ext cx="9071640" cy="2090880"/>
          </a:xfrm>
          <a:prstGeom prst="rect">
            <a:avLst/>
          </a:prstGeom>
        </p:spPr>
        <p:txBody>
          <a:bodyPr wrap="none" lIns="0" tIns="0" rIns="0" bIns="0"/>
          <a:lstStyle/>
          <a:p>
            <a:endParaRPr/>
          </a:p>
        </p:txBody>
      </p:sp>
      <p:sp>
        <p:nvSpPr>
          <p:cNvPr id="28" name="PlaceHolder 3"/>
          <p:cNvSpPr>
            <a:spLocks noGrp="1"/>
          </p:cNvSpPr>
          <p:nvPr>
            <p:ph type="body"/>
          </p:nvPr>
        </p:nvSpPr>
        <p:spPr>
          <a:xfrm>
            <a:off x="504000" y="4058640"/>
            <a:ext cx="9071640" cy="209088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30" name="PlaceHolder 2"/>
          <p:cNvSpPr>
            <a:spLocks noGrp="1"/>
          </p:cNvSpPr>
          <p:nvPr>
            <p:ph type="body"/>
          </p:nvPr>
        </p:nvSpPr>
        <p:spPr>
          <a:xfrm>
            <a:off x="504000" y="1769040"/>
            <a:ext cx="4426560" cy="2090880"/>
          </a:xfrm>
          <a:prstGeom prst="rect">
            <a:avLst/>
          </a:prstGeom>
        </p:spPr>
        <p:txBody>
          <a:bodyPr wrap="none" lIns="0" tIns="0" rIns="0" bIns="0"/>
          <a:lstStyle/>
          <a:p>
            <a:endParaRPr/>
          </a:p>
        </p:txBody>
      </p:sp>
      <p:sp>
        <p:nvSpPr>
          <p:cNvPr id="31" name="PlaceHolder 3"/>
          <p:cNvSpPr>
            <a:spLocks noGrp="1"/>
          </p:cNvSpPr>
          <p:nvPr>
            <p:ph type="body"/>
          </p:nvPr>
        </p:nvSpPr>
        <p:spPr>
          <a:xfrm>
            <a:off x="5151960" y="1769040"/>
            <a:ext cx="4426560" cy="2090880"/>
          </a:xfrm>
          <a:prstGeom prst="rect">
            <a:avLst/>
          </a:prstGeom>
        </p:spPr>
        <p:txBody>
          <a:bodyPr wrap="none" lIns="0" tIns="0" rIns="0" bIns="0"/>
          <a:lstStyle/>
          <a:p>
            <a:endParaRPr/>
          </a:p>
        </p:txBody>
      </p:sp>
      <p:sp>
        <p:nvSpPr>
          <p:cNvPr id="32" name="PlaceHolder 4"/>
          <p:cNvSpPr>
            <a:spLocks noGrp="1"/>
          </p:cNvSpPr>
          <p:nvPr>
            <p:ph type="body"/>
          </p:nvPr>
        </p:nvSpPr>
        <p:spPr>
          <a:xfrm>
            <a:off x="5151960" y="4058640"/>
            <a:ext cx="4426560" cy="2090880"/>
          </a:xfrm>
          <a:prstGeom prst="rect">
            <a:avLst/>
          </a:prstGeom>
        </p:spPr>
        <p:txBody>
          <a:bodyPr wrap="none" lIns="0" tIns="0" rIns="0" bIns="0"/>
          <a:lstStyle/>
          <a:p>
            <a:endParaRPr/>
          </a:p>
        </p:txBody>
      </p:sp>
      <p:sp>
        <p:nvSpPr>
          <p:cNvPr id="33" name="PlaceHolder 5"/>
          <p:cNvSpPr>
            <a:spLocks noGrp="1"/>
          </p:cNvSpPr>
          <p:nvPr>
            <p:ph type="body"/>
          </p:nvPr>
        </p:nvSpPr>
        <p:spPr>
          <a:xfrm>
            <a:off x="504000" y="4058640"/>
            <a:ext cx="4426560" cy="209088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35" name="PlaceHolder 2"/>
          <p:cNvSpPr>
            <a:spLocks noGrp="1"/>
          </p:cNvSpPr>
          <p:nvPr>
            <p:ph type="body"/>
          </p:nvPr>
        </p:nvSpPr>
        <p:spPr>
          <a:xfrm>
            <a:off x="504000" y="1769040"/>
            <a:ext cx="4426560" cy="2090880"/>
          </a:xfrm>
          <a:prstGeom prst="rect">
            <a:avLst/>
          </a:prstGeom>
        </p:spPr>
        <p:txBody>
          <a:bodyPr wrap="none" lIns="0" tIns="0" rIns="0" bIns="0"/>
          <a:lstStyle/>
          <a:p>
            <a:endParaRPr/>
          </a:p>
        </p:txBody>
      </p:sp>
      <p:sp>
        <p:nvSpPr>
          <p:cNvPr id="36" name="PlaceHolder 3"/>
          <p:cNvSpPr>
            <a:spLocks noGrp="1"/>
          </p:cNvSpPr>
          <p:nvPr>
            <p:ph type="body"/>
          </p:nvPr>
        </p:nvSpPr>
        <p:spPr>
          <a:xfrm>
            <a:off x="5151960" y="1769040"/>
            <a:ext cx="4426560" cy="2090880"/>
          </a:xfrm>
          <a:prstGeom prst="rect">
            <a:avLst/>
          </a:prstGeom>
        </p:spPr>
        <p:txBody>
          <a:bodyPr wrap="none" lIns="0" tIns="0" rIns="0" bIns="0"/>
          <a:lstStyle/>
          <a:p>
            <a:endParaRPr/>
          </a:p>
        </p:txBody>
      </p:sp>
      <p:pic>
        <p:nvPicPr>
          <p:cNvPr id="37" name="Image 36"/>
          <p:cNvPicPr/>
          <p:nvPr/>
        </p:nvPicPr>
        <p:blipFill>
          <a:blip r:embed="rId2"/>
          <a:stretch>
            <a:fillRect/>
          </a:stretch>
        </p:blipFill>
        <p:spPr>
          <a:xfrm>
            <a:off x="6054840" y="4058640"/>
            <a:ext cx="2620440" cy="2090880"/>
          </a:xfrm>
          <a:prstGeom prst="rect">
            <a:avLst/>
          </a:prstGeom>
        </p:spPr>
      </p:pic>
      <p:pic>
        <p:nvPicPr>
          <p:cNvPr id="38" name="Image 37"/>
          <p:cNvPicPr/>
          <p:nvPr/>
        </p:nvPicPr>
        <p:blipFill>
          <a:blip r:embed="rId2"/>
          <a:stretch>
            <a:fillRect/>
          </a:stretch>
        </p:blipFill>
        <p:spPr>
          <a:xfrm>
            <a:off x="1406880" y="4058640"/>
            <a:ext cx="2620440" cy="20908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6" name="PlaceHolder 2"/>
          <p:cNvSpPr>
            <a:spLocks noGrp="1"/>
          </p:cNvSpPr>
          <p:nvPr>
            <p:ph type="subTitle"/>
          </p:nvPr>
        </p:nvSpPr>
        <p:spPr>
          <a:xfrm>
            <a:off x="504000" y="1769040"/>
            <a:ext cx="9071640" cy="4384800"/>
          </a:xfrm>
          <a:prstGeom prst="rect">
            <a:avLst/>
          </a:prstGeom>
        </p:spPr>
        <p:txBody>
          <a:bodyPr wrap="none"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8" name="PlaceHolder 2"/>
          <p:cNvSpPr>
            <a:spLocks noGrp="1"/>
          </p:cNvSpPr>
          <p:nvPr>
            <p:ph type="body"/>
          </p:nvPr>
        </p:nvSpPr>
        <p:spPr>
          <a:xfrm>
            <a:off x="504000" y="1769040"/>
            <a:ext cx="9071640" cy="438444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10" name="PlaceHolder 2"/>
          <p:cNvSpPr>
            <a:spLocks noGrp="1"/>
          </p:cNvSpPr>
          <p:nvPr>
            <p:ph type="body"/>
          </p:nvPr>
        </p:nvSpPr>
        <p:spPr>
          <a:xfrm>
            <a:off x="504000" y="1769040"/>
            <a:ext cx="4426560" cy="4384440"/>
          </a:xfrm>
          <a:prstGeom prst="rect">
            <a:avLst/>
          </a:prstGeom>
        </p:spPr>
        <p:txBody>
          <a:bodyPr wrap="none" lIns="0" tIns="0" rIns="0" bIns="0"/>
          <a:lstStyle/>
          <a:p>
            <a:endParaRPr/>
          </a:p>
        </p:txBody>
      </p:sp>
      <p:sp>
        <p:nvSpPr>
          <p:cNvPr id="11" name="PlaceHolder 3"/>
          <p:cNvSpPr>
            <a:spLocks noGrp="1"/>
          </p:cNvSpPr>
          <p:nvPr>
            <p:ph type="body"/>
          </p:nvPr>
        </p:nvSpPr>
        <p:spPr>
          <a:xfrm>
            <a:off x="5151960" y="1769040"/>
            <a:ext cx="4426560" cy="438444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1640" cy="585216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15" name="PlaceHolder 2"/>
          <p:cNvSpPr>
            <a:spLocks noGrp="1"/>
          </p:cNvSpPr>
          <p:nvPr>
            <p:ph type="body"/>
          </p:nvPr>
        </p:nvSpPr>
        <p:spPr>
          <a:xfrm>
            <a:off x="504000" y="1769040"/>
            <a:ext cx="4426560" cy="2090880"/>
          </a:xfrm>
          <a:prstGeom prst="rect">
            <a:avLst/>
          </a:prstGeom>
        </p:spPr>
        <p:txBody>
          <a:bodyPr wrap="none" lIns="0" tIns="0" rIns="0" bIns="0"/>
          <a:lstStyle/>
          <a:p>
            <a:endParaRPr/>
          </a:p>
        </p:txBody>
      </p:sp>
      <p:sp>
        <p:nvSpPr>
          <p:cNvPr id="16" name="PlaceHolder 3"/>
          <p:cNvSpPr>
            <a:spLocks noGrp="1"/>
          </p:cNvSpPr>
          <p:nvPr>
            <p:ph type="body"/>
          </p:nvPr>
        </p:nvSpPr>
        <p:spPr>
          <a:xfrm>
            <a:off x="504000" y="4058640"/>
            <a:ext cx="4426560" cy="2090880"/>
          </a:xfrm>
          <a:prstGeom prst="rect">
            <a:avLst/>
          </a:prstGeom>
        </p:spPr>
        <p:txBody>
          <a:bodyPr wrap="none" lIns="0" tIns="0" rIns="0" bIns="0"/>
          <a:lstStyle/>
          <a:p>
            <a:endParaRPr/>
          </a:p>
        </p:txBody>
      </p:sp>
      <p:sp>
        <p:nvSpPr>
          <p:cNvPr id="17" name="PlaceHolder 4"/>
          <p:cNvSpPr>
            <a:spLocks noGrp="1"/>
          </p:cNvSpPr>
          <p:nvPr>
            <p:ph type="body"/>
          </p:nvPr>
        </p:nvSpPr>
        <p:spPr>
          <a:xfrm>
            <a:off x="5151960" y="1769040"/>
            <a:ext cx="4426560" cy="438444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19" name="PlaceHolder 2"/>
          <p:cNvSpPr>
            <a:spLocks noGrp="1"/>
          </p:cNvSpPr>
          <p:nvPr>
            <p:ph type="body"/>
          </p:nvPr>
        </p:nvSpPr>
        <p:spPr>
          <a:xfrm>
            <a:off x="504000" y="1769040"/>
            <a:ext cx="4426560" cy="4384440"/>
          </a:xfrm>
          <a:prstGeom prst="rect">
            <a:avLst/>
          </a:prstGeom>
        </p:spPr>
        <p:txBody>
          <a:bodyPr wrap="none" lIns="0" tIns="0" rIns="0" bIns="0"/>
          <a:lstStyle/>
          <a:p>
            <a:endParaRPr/>
          </a:p>
        </p:txBody>
      </p:sp>
      <p:sp>
        <p:nvSpPr>
          <p:cNvPr id="20" name="PlaceHolder 3"/>
          <p:cNvSpPr>
            <a:spLocks noGrp="1"/>
          </p:cNvSpPr>
          <p:nvPr>
            <p:ph type="body"/>
          </p:nvPr>
        </p:nvSpPr>
        <p:spPr>
          <a:xfrm>
            <a:off x="5151960" y="1769040"/>
            <a:ext cx="4426560" cy="2090880"/>
          </a:xfrm>
          <a:prstGeom prst="rect">
            <a:avLst/>
          </a:prstGeom>
        </p:spPr>
        <p:txBody>
          <a:bodyPr wrap="none" lIns="0" tIns="0" rIns="0" bIns="0"/>
          <a:lstStyle/>
          <a:p>
            <a:endParaRPr/>
          </a:p>
        </p:txBody>
      </p:sp>
      <p:sp>
        <p:nvSpPr>
          <p:cNvPr id="21" name="PlaceHolder 4"/>
          <p:cNvSpPr>
            <a:spLocks noGrp="1"/>
          </p:cNvSpPr>
          <p:nvPr>
            <p:ph type="body"/>
          </p:nvPr>
        </p:nvSpPr>
        <p:spPr>
          <a:xfrm>
            <a:off x="5151960" y="4058640"/>
            <a:ext cx="4426560" cy="209088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1640" cy="1262520"/>
          </a:xfrm>
          <a:prstGeom prst="rect">
            <a:avLst/>
          </a:prstGeom>
        </p:spPr>
        <p:txBody>
          <a:bodyPr wrap="none" lIns="0" tIns="0" rIns="0" bIns="0" anchor="ctr"/>
          <a:lstStyle/>
          <a:p>
            <a:pPr algn="ctr"/>
            <a:endParaRPr/>
          </a:p>
        </p:txBody>
      </p:sp>
      <p:sp>
        <p:nvSpPr>
          <p:cNvPr id="23" name="PlaceHolder 2"/>
          <p:cNvSpPr>
            <a:spLocks noGrp="1"/>
          </p:cNvSpPr>
          <p:nvPr>
            <p:ph type="body"/>
          </p:nvPr>
        </p:nvSpPr>
        <p:spPr>
          <a:xfrm>
            <a:off x="504000" y="1769040"/>
            <a:ext cx="4426560" cy="2090880"/>
          </a:xfrm>
          <a:prstGeom prst="rect">
            <a:avLst/>
          </a:prstGeom>
        </p:spPr>
        <p:txBody>
          <a:bodyPr wrap="none" lIns="0" tIns="0" rIns="0" bIns="0"/>
          <a:lstStyle/>
          <a:p>
            <a:endParaRPr/>
          </a:p>
        </p:txBody>
      </p:sp>
      <p:sp>
        <p:nvSpPr>
          <p:cNvPr id="24" name="PlaceHolder 3"/>
          <p:cNvSpPr>
            <a:spLocks noGrp="1"/>
          </p:cNvSpPr>
          <p:nvPr>
            <p:ph type="body"/>
          </p:nvPr>
        </p:nvSpPr>
        <p:spPr>
          <a:xfrm>
            <a:off x="5151960" y="1769040"/>
            <a:ext cx="4426560" cy="2090880"/>
          </a:xfrm>
          <a:prstGeom prst="rect">
            <a:avLst/>
          </a:prstGeom>
        </p:spPr>
        <p:txBody>
          <a:bodyPr wrap="none" lIns="0" tIns="0" rIns="0" bIns="0"/>
          <a:lstStyle/>
          <a:p>
            <a:endParaRPr/>
          </a:p>
        </p:txBody>
      </p:sp>
      <p:sp>
        <p:nvSpPr>
          <p:cNvPr id="25" name="PlaceHolder 4"/>
          <p:cNvSpPr>
            <a:spLocks noGrp="1"/>
          </p:cNvSpPr>
          <p:nvPr>
            <p:ph type="body"/>
          </p:nvPr>
        </p:nvSpPr>
        <p:spPr>
          <a:xfrm>
            <a:off x="504000" y="4058640"/>
            <a:ext cx="9070920" cy="209088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160"/>
          </a:xfrm>
          <a:prstGeom prst="rect">
            <a:avLst/>
          </a:prstGeom>
        </p:spPr>
        <p:txBody>
          <a:bodyPr wrap="none" lIns="0" tIns="0" rIns="0" bIns="0" anchor="ctr"/>
          <a:lstStyle/>
          <a:p>
            <a:pPr algn="ctr"/>
            <a:r>
              <a:rPr lang="fr-FR"/>
              <a:t>Cliquez pour éditer le format du texte-titre</a:t>
            </a:r>
            <a:endParaRPr/>
          </a:p>
        </p:txBody>
      </p:sp>
      <p:sp>
        <p:nvSpPr>
          <p:cNvPr id="6" name="PlaceHolder 2"/>
          <p:cNvSpPr>
            <a:spLocks noGrp="1"/>
          </p:cNvSpPr>
          <p:nvPr>
            <p:ph type="body"/>
          </p:nvPr>
        </p:nvSpPr>
        <p:spPr>
          <a:xfrm>
            <a:off x="504000" y="1769040"/>
            <a:ext cx="9071640" cy="4384440"/>
          </a:xfrm>
          <a:prstGeom prst="rect">
            <a:avLst/>
          </a:prstGeom>
        </p:spPr>
        <p:txBody>
          <a:bodyPr wrap="none" lIns="0" tIns="0" rIns="0" bIns="0"/>
          <a:lstStyle/>
          <a:p>
            <a:pPr>
              <a:buSzPct val="25000"/>
              <a:buFont typeface="StarSymbol"/>
              <a:buChar char=""/>
            </a:pPr>
            <a:r>
              <a:rPr lang="fr-FR"/>
              <a:t>Cliquez pour éditer le format du plan de texte</a:t>
            </a:r>
            <a:endParaRPr/>
          </a:p>
          <a:p>
            <a:pPr lvl="1">
              <a:buSzPct val="25000"/>
              <a:buFont typeface="StarSymbol"/>
              <a:buChar char=""/>
            </a:pPr>
            <a:r>
              <a:rPr lang="fr-FR"/>
              <a:t>Second niveau de plan</a:t>
            </a:r>
            <a:endParaRPr/>
          </a:p>
          <a:p>
            <a:pPr lvl="2">
              <a:buSzPct val="25000"/>
              <a:buFont typeface="StarSymbol"/>
              <a:buChar char=""/>
            </a:pPr>
            <a:r>
              <a:rPr lang="fr-FR"/>
              <a:t>Troisième niveau de plan</a:t>
            </a:r>
            <a:endParaRPr/>
          </a:p>
          <a:p>
            <a:pPr lvl="3">
              <a:buSzPct val="25000"/>
              <a:buFont typeface="StarSymbol"/>
              <a:buChar char=""/>
            </a:pPr>
            <a:r>
              <a:rPr lang="fr-FR"/>
              <a:t>Quatrième niveau de plan</a:t>
            </a:r>
            <a:endParaRPr/>
          </a:p>
          <a:p>
            <a:pPr lvl="4">
              <a:buSzPct val="25000"/>
              <a:buFont typeface="StarSymbol"/>
              <a:buChar char=""/>
            </a:pPr>
            <a:r>
              <a:rPr lang="fr-FR"/>
              <a:t>Cinquième niveau de plan</a:t>
            </a:r>
            <a:endParaRPr/>
          </a:p>
          <a:p>
            <a:pPr lvl="5">
              <a:buSzPct val="25000"/>
              <a:buFont typeface="StarSymbol"/>
              <a:buChar char=""/>
            </a:pPr>
            <a:r>
              <a:rPr lang="fr-FR"/>
              <a:t>Sixième niveau de plan</a:t>
            </a:r>
            <a:endParaRPr/>
          </a:p>
          <a:p>
            <a:pPr lvl="6">
              <a:buSzPct val="25000"/>
              <a:buFont typeface="StarSymbol"/>
              <a:buChar char=""/>
            </a:pPr>
            <a:r>
              <a:rPr lang="fr-FR"/>
              <a:t>Septième niveau de plan</a:t>
            </a:r>
            <a:endParaRPr/>
          </a:p>
        </p:txBody>
      </p:sp>
      <p:sp>
        <p:nvSpPr>
          <p:cNvPr id="2" name="PlaceHolder 3"/>
          <p:cNvSpPr>
            <a:spLocks noGrp="1"/>
          </p:cNvSpPr>
          <p:nvPr>
            <p:ph type="dt"/>
          </p:nvPr>
        </p:nvSpPr>
        <p:spPr>
          <a:xfrm>
            <a:off x="504000" y="6887160"/>
            <a:ext cx="2348280" cy="521280"/>
          </a:xfrm>
          <a:prstGeom prst="rect">
            <a:avLst/>
          </a:prstGeom>
        </p:spPr>
        <p:txBody>
          <a:bodyPr wrap="none" lIns="0" tIns="0" rIns="0" bIns="0"/>
          <a:lstStyle/>
          <a:p>
            <a:r>
              <a:rPr lang="fr-FR"/>
              <a:t>&lt;date/heure&gt;</a:t>
            </a:r>
            <a:endParaRPr/>
          </a:p>
        </p:txBody>
      </p:sp>
      <p:sp>
        <p:nvSpPr>
          <p:cNvPr id="3" name="PlaceHolder 4"/>
          <p:cNvSpPr>
            <a:spLocks noGrp="1"/>
          </p:cNvSpPr>
          <p:nvPr>
            <p:ph type="ftr"/>
          </p:nvPr>
        </p:nvSpPr>
        <p:spPr>
          <a:xfrm>
            <a:off x="3447360" y="6887160"/>
            <a:ext cx="3195000" cy="521280"/>
          </a:xfrm>
          <a:prstGeom prst="rect">
            <a:avLst/>
          </a:prstGeom>
        </p:spPr>
        <p:txBody>
          <a:bodyPr wrap="none" lIns="0" tIns="0" rIns="0" bIns="0"/>
          <a:lstStyle/>
          <a:p>
            <a:pPr algn="ctr"/>
            <a:r>
              <a:rPr lang="fr-FR"/>
              <a:t>&lt;pied de page&gt;</a:t>
            </a:r>
            <a:endParaRPr/>
          </a:p>
        </p:txBody>
      </p:sp>
      <p:sp>
        <p:nvSpPr>
          <p:cNvPr id="4" name="PlaceHolder 5"/>
          <p:cNvSpPr>
            <a:spLocks noGrp="1"/>
          </p:cNvSpPr>
          <p:nvPr>
            <p:ph type="sldNum"/>
          </p:nvPr>
        </p:nvSpPr>
        <p:spPr>
          <a:xfrm>
            <a:off x="7227360" y="6887160"/>
            <a:ext cx="2348280" cy="521280"/>
          </a:xfrm>
          <a:prstGeom prst="rect">
            <a:avLst/>
          </a:prstGeom>
        </p:spPr>
        <p:txBody>
          <a:bodyPr wrap="none" lIns="0" tIns="0" rIns="0" bIns="0"/>
          <a:lstStyle/>
          <a:p>
            <a:pPr algn="r"/>
            <a:fld id="{17291E87-06B7-4E45-B21C-E3AC97E9B2A8}" type="slidenum">
              <a:rPr lang="fr-FR"/>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ac-versailles.fr/public/jcms/p1_179049/frise-numerique-histoire-et-histoire-des-arts"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ac-versailles.fr/public/jcms/p1_179049/frise-numerique-histoire-et-histoire-des-art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dida91.ac-versailles.fr/" TargetMode="External"/><Relationship Id="rId2" Type="http://schemas.openxmlformats.org/officeDocument/2006/relationships/hyperlink" Target="http://www.cndp.fr/crdp-dijon/Installer-Didapages.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officetimeline.co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6" Type="http://schemas.openxmlformats.org/officeDocument/2006/relationships/tags" Target="../tags/tag26.xml"/><Relationship Id="rId21" Type="http://schemas.openxmlformats.org/officeDocument/2006/relationships/tags" Target="../tags/tag21.xml"/><Relationship Id="rId42" Type="http://schemas.openxmlformats.org/officeDocument/2006/relationships/tags" Target="../tags/tag42.xml"/><Relationship Id="rId47" Type="http://schemas.openxmlformats.org/officeDocument/2006/relationships/tags" Target="../tags/tag47.xml"/><Relationship Id="rId63" Type="http://schemas.openxmlformats.org/officeDocument/2006/relationships/tags" Target="../tags/tag63.xml"/><Relationship Id="rId68" Type="http://schemas.openxmlformats.org/officeDocument/2006/relationships/tags" Target="../tags/tag68.xml"/><Relationship Id="rId84" Type="http://schemas.openxmlformats.org/officeDocument/2006/relationships/tags" Target="../tags/tag84.xml"/><Relationship Id="rId89" Type="http://schemas.openxmlformats.org/officeDocument/2006/relationships/tags" Target="../tags/tag89.xml"/><Relationship Id="rId7" Type="http://schemas.openxmlformats.org/officeDocument/2006/relationships/tags" Target="../tags/tag7.xml"/><Relationship Id="rId71" Type="http://schemas.openxmlformats.org/officeDocument/2006/relationships/tags" Target="../tags/tag71.xml"/><Relationship Id="rId92" Type="http://schemas.openxmlformats.org/officeDocument/2006/relationships/tags" Target="../tags/tag92.xml"/><Relationship Id="rId2" Type="http://schemas.openxmlformats.org/officeDocument/2006/relationships/tags" Target="../tags/tag2.xml"/><Relationship Id="rId16" Type="http://schemas.openxmlformats.org/officeDocument/2006/relationships/tags" Target="../tags/tag16.xml"/><Relationship Id="rId29" Type="http://schemas.openxmlformats.org/officeDocument/2006/relationships/tags" Target="../tags/tag29.xml"/><Relationship Id="rId11" Type="http://schemas.openxmlformats.org/officeDocument/2006/relationships/tags" Target="../tags/tag11.xml"/><Relationship Id="rId24" Type="http://schemas.openxmlformats.org/officeDocument/2006/relationships/tags" Target="../tags/tag24.xml"/><Relationship Id="rId32" Type="http://schemas.openxmlformats.org/officeDocument/2006/relationships/tags" Target="../tags/tag32.xml"/><Relationship Id="rId37" Type="http://schemas.openxmlformats.org/officeDocument/2006/relationships/tags" Target="../tags/tag37.xml"/><Relationship Id="rId40" Type="http://schemas.openxmlformats.org/officeDocument/2006/relationships/tags" Target="../tags/tag40.xml"/><Relationship Id="rId45" Type="http://schemas.openxmlformats.org/officeDocument/2006/relationships/tags" Target="../tags/tag45.xml"/><Relationship Id="rId53" Type="http://schemas.openxmlformats.org/officeDocument/2006/relationships/tags" Target="../tags/tag53.xml"/><Relationship Id="rId58" Type="http://schemas.openxmlformats.org/officeDocument/2006/relationships/tags" Target="../tags/tag58.xml"/><Relationship Id="rId66" Type="http://schemas.openxmlformats.org/officeDocument/2006/relationships/tags" Target="../tags/tag66.xml"/><Relationship Id="rId74" Type="http://schemas.openxmlformats.org/officeDocument/2006/relationships/tags" Target="../tags/tag74.xml"/><Relationship Id="rId79" Type="http://schemas.openxmlformats.org/officeDocument/2006/relationships/tags" Target="../tags/tag79.xml"/><Relationship Id="rId87" Type="http://schemas.openxmlformats.org/officeDocument/2006/relationships/tags" Target="../tags/tag87.xml"/><Relationship Id="rId102" Type="http://schemas.openxmlformats.org/officeDocument/2006/relationships/tags" Target="../tags/tag102.xml"/><Relationship Id="rId5" Type="http://schemas.openxmlformats.org/officeDocument/2006/relationships/tags" Target="../tags/tag5.xml"/><Relationship Id="rId61" Type="http://schemas.openxmlformats.org/officeDocument/2006/relationships/tags" Target="../tags/tag61.xml"/><Relationship Id="rId82" Type="http://schemas.openxmlformats.org/officeDocument/2006/relationships/tags" Target="../tags/tag82.xml"/><Relationship Id="rId90" Type="http://schemas.openxmlformats.org/officeDocument/2006/relationships/tags" Target="../tags/tag90.xml"/><Relationship Id="rId95" Type="http://schemas.openxmlformats.org/officeDocument/2006/relationships/tags" Target="../tags/tag95.xml"/><Relationship Id="rId19" Type="http://schemas.openxmlformats.org/officeDocument/2006/relationships/tags" Target="../tags/tag19.xml"/><Relationship Id="rId14" Type="http://schemas.openxmlformats.org/officeDocument/2006/relationships/tags" Target="../tags/tag14.xml"/><Relationship Id="rId22" Type="http://schemas.openxmlformats.org/officeDocument/2006/relationships/tags" Target="../tags/tag22.xml"/><Relationship Id="rId27" Type="http://schemas.openxmlformats.org/officeDocument/2006/relationships/tags" Target="../tags/tag27.xml"/><Relationship Id="rId30" Type="http://schemas.openxmlformats.org/officeDocument/2006/relationships/tags" Target="../tags/tag30.xml"/><Relationship Id="rId35" Type="http://schemas.openxmlformats.org/officeDocument/2006/relationships/tags" Target="../tags/tag35.xml"/><Relationship Id="rId43" Type="http://schemas.openxmlformats.org/officeDocument/2006/relationships/tags" Target="../tags/tag43.xml"/><Relationship Id="rId48" Type="http://schemas.openxmlformats.org/officeDocument/2006/relationships/tags" Target="../tags/tag48.xml"/><Relationship Id="rId56" Type="http://schemas.openxmlformats.org/officeDocument/2006/relationships/tags" Target="../tags/tag56.xml"/><Relationship Id="rId64" Type="http://schemas.openxmlformats.org/officeDocument/2006/relationships/tags" Target="../tags/tag64.xml"/><Relationship Id="rId69" Type="http://schemas.openxmlformats.org/officeDocument/2006/relationships/tags" Target="../tags/tag69.xml"/><Relationship Id="rId77" Type="http://schemas.openxmlformats.org/officeDocument/2006/relationships/tags" Target="../tags/tag77.xml"/><Relationship Id="rId100" Type="http://schemas.openxmlformats.org/officeDocument/2006/relationships/tags" Target="../tags/tag100.xml"/><Relationship Id="rId105" Type="http://schemas.openxmlformats.org/officeDocument/2006/relationships/hyperlink" Target="https://www.youtube.com/watch?v=Wq4JD7Gg72Y" TargetMode="External"/><Relationship Id="rId8" Type="http://schemas.openxmlformats.org/officeDocument/2006/relationships/tags" Target="../tags/tag8.xml"/><Relationship Id="rId51" Type="http://schemas.openxmlformats.org/officeDocument/2006/relationships/tags" Target="../tags/tag51.xml"/><Relationship Id="rId72" Type="http://schemas.openxmlformats.org/officeDocument/2006/relationships/tags" Target="../tags/tag72.xml"/><Relationship Id="rId80" Type="http://schemas.openxmlformats.org/officeDocument/2006/relationships/tags" Target="../tags/tag80.xml"/><Relationship Id="rId85" Type="http://schemas.openxmlformats.org/officeDocument/2006/relationships/tags" Target="../tags/tag85.xml"/><Relationship Id="rId93" Type="http://schemas.openxmlformats.org/officeDocument/2006/relationships/tags" Target="../tags/tag93.xml"/><Relationship Id="rId98" Type="http://schemas.openxmlformats.org/officeDocument/2006/relationships/tags" Target="../tags/tag98.xml"/><Relationship Id="rId3" Type="http://schemas.openxmlformats.org/officeDocument/2006/relationships/tags" Target="../tags/tag3.xml"/><Relationship Id="rId12" Type="http://schemas.openxmlformats.org/officeDocument/2006/relationships/tags" Target="../tags/tag12.xml"/><Relationship Id="rId17" Type="http://schemas.openxmlformats.org/officeDocument/2006/relationships/tags" Target="../tags/tag17.xml"/><Relationship Id="rId25" Type="http://schemas.openxmlformats.org/officeDocument/2006/relationships/tags" Target="../tags/tag25.xml"/><Relationship Id="rId33" Type="http://schemas.openxmlformats.org/officeDocument/2006/relationships/tags" Target="../tags/tag33.xml"/><Relationship Id="rId38" Type="http://schemas.openxmlformats.org/officeDocument/2006/relationships/tags" Target="../tags/tag38.xml"/><Relationship Id="rId46" Type="http://schemas.openxmlformats.org/officeDocument/2006/relationships/tags" Target="../tags/tag46.xml"/><Relationship Id="rId59" Type="http://schemas.openxmlformats.org/officeDocument/2006/relationships/tags" Target="../tags/tag59.xml"/><Relationship Id="rId67" Type="http://schemas.openxmlformats.org/officeDocument/2006/relationships/tags" Target="../tags/tag67.xml"/><Relationship Id="rId103" Type="http://schemas.openxmlformats.org/officeDocument/2006/relationships/slideLayout" Target="../slideLayouts/slideLayout1.xml"/><Relationship Id="rId20" Type="http://schemas.openxmlformats.org/officeDocument/2006/relationships/tags" Target="../tags/tag20.xml"/><Relationship Id="rId41" Type="http://schemas.openxmlformats.org/officeDocument/2006/relationships/tags" Target="../tags/tag41.xml"/><Relationship Id="rId54" Type="http://schemas.openxmlformats.org/officeDocument/2006/relationships/tags" Target="../tags/tag54.xml"/><Relationship Id="rId62" Type="http://schemas.openxmlformats.org/officeDocument/2006/relationships/tags" Target="../tags/tag62.xml"/><Relationship Id="rId70" Type="http://schemas.openxmlformats.org/officeDocument/2006/relationships/tags" Target="../tags/tag70.xml"/><Relationship Id="rId75" Type="http://schemas.openxmlformats.org/officeDocument/2006/relationships/tags" Target="../tags/tag75.xml"/><Relationship Id="rId83" Type="http://schemas.openxmlformats.org/officeDocument/2006/relationships/tags" Target="../tags/tag83.xml"/><Relationship Id="rId88" Type="http://schemas.openxmlformats.org/officeDocument/2006/relationships/tags" Target="../tags/tag88.xml"/><Relationship Id="rId91" Type="http://schemas.openxmlformats.org/officeDocument/2006/relationships/tags" Target="../tags/tag91.xml"/><Relationship Id="rId96" Type="http://schemas.openxmlformats.org/officeDocument/2006/relationships/tags" Target="../tags/tag96.xml"/><Relationship Id="rId1" Type="http://schemas.openxmlformats.org/officeDocument/2006/relationships/tags" Target="../tags/tag1.xml"/><Relationship Id="rId6" Type="http://schemas.openxmlformats.org/officeDocument/2006/relationships/tags" Target="../tags/tag6.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tags" Target="../tags/tag28.xml"/><Relationship Id="rId36" Type="http://schemas.openxmlformats.org/officeDocument/2006/relationships/tags" Target="../tags/tag36.xml"/><Relationship Id="rId49" Type="http://schemas.openxmlformats.org/officeDocument/2006/relationships/tags" Target="../tags/tag49.xml"/><Relationship Id="rId57" Type="http://schemas.openxmlformats.org/officeDocument/2006/relationships/tags" Target="../tags/tag57.xml"/><Relationship Id="rId106" Type="http://schemas.openxmlformats.org/officeDocument/2006/relationships/hyperlink" Target="http://www.wga.hu/music1/17_cent/purcell_dido.html" TargetMode="External"/><Relationship Id="rId10" Type="http://schemas.openxmlformats.org/officeDocument/2006/relationships/tags" Target="../tags/tag10.xml"/><Relationship Id="rId31" Type="http://schemas.openxmlformats.org/officeDocument/2006/relationships/tags" Target="../tags/tag31.xml"/><Relationship Id="rId44" Type="http://schemas.openxmlformats.org/officeDocument/2006/relationships/tags" Target="../tags/tag44.xml"/><Relationship Id="rId52" Type="http://schemas.openxmlformats.org/officeDocument/2006/relationships/tags" Target="../tags/tag52.xml"/><Relationship Id="rId60" Type="http://schemas.openxmlformats.org/officeDocument/2006/relationships/tags" Target="../tags/tag60.xml"/><Relationship Id="rId65" Type="http://schemas.openxmlformats.org/officeDocument/2006/relationships/tags" Target="../tags/tag65.xml"/><Relationship Id="rId73" Type="http://schemas.openxmlformats.org/officeDocument/2006/relationships/tags" Target="../tags/tag73.xml"/><Relationship Id="rId78" Type="http://schemas.openxmlformats.org/officeDocument/2006/relationships/tags" Target="../tags/tag78.xml"/><Relationship Id="rId81" Type="http://schemas.openxmlformats.org/officeDocument/2006/relationships/tags" Target="../tags/tag81.xml"/><Relationship Id="rId86" Type="http://schemas.openxmlformats.org/officeDocument/2006/relationships/tags" Target="../tags/tag86.xml"/><Relationship Id="rId94" Type="http://schemas.openxmlformats.org/officeDocument/2006/relationships/tags" Target="../tags/tag94.xml"/><Relationship Id="rId99" Type="http://schemas.openxmlformats.org/officeDocument/2006/relationships/tags" Target="../tags/tag99.xml"/><Relationship Id="rId101" Type="http://schemas.openxmlformats.org/officeDocument/2006/relationships/tags" Target="../tags/tag101.xml"/><Relationship Id="rId4" Type="http://schemas.openxmlformats.org/officeDocument/2006/relationships/tags" Target="../tags/tag4.xml"/><Relationship Id="rId9" Type="http://schemas.openxmlformats.org/officeDocument/2006/relationships/tags" Target="../tags/tag9.xml"/><Relationship Id="rId13" Type="http://schemas.openxmlformats.org/officeDocument/2006/relationships/tags" Target="../tags/tag13.xml"/><Relationship Id="rId18" Type="http://schemas.openxmlformats.org/officeDocument/2006/relationships/tags" Target="../tags/tag18.xml"/><Relationship Id="rId39" Type="http://schemas.openxmlformats.org/officeDocument/2006/relationships/tags" Target="../tags/tag39.xml"/><Relationship Id="rId34" Type="http://schemas.openxmlformats.org/officeDocument/2006/relationships/tags" Target="../tags/tag34.xml"/><Relationship Id="rId50" Type="http://schemas.openxmlformats.org/officeDocument/2006/relationships/tags" Target="../tags/tag50.xml"/><Relationship Id="rId55" Type="http://schemas.openxmlformats.org/officeDocument/2006/relationships/tags" Target="../tags/tag55.xml"/><Relationship Id="rId76" Type="http://schemas.openxmlformats.org/officeDocument/2006/relationships/tags" Target="../tags/tag76.xml"/><Relationship Id="rId97" Type="http://schemas.openxmlformats.org/officeDocument/2006/relationships/tags" Target="../tags/tag97.xml"/><Relationship Id="rId104" Type="http://schemas.openxmlformats.org/officeDocument/2006/relationships/image" Target="../media/image10.jpg"/></Relationships>
</file>

<file path=ppt/slides/_rels/slide18.xml.rels><?xml version="1.0" encoding="UTF-8" standalone="yes"?>
<Relationships xmlns="http://schemas.openxmlformats.org/package/2006/relationships"><Relationship Id="rId2" Type="http://schemas.openxmlformats.org/officeDocument/2006/relationships/hyperlink" Target="http://www.frisechronos.fr/"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myhistro.com/embed-story/293180/1?header=1%22%20width=%22582%22%20height=%22530%22%20frameborder=%220%22%20scrolling=%22no%22%3e%3c/iframe%3e#event-823969" TargetMode="External"/><Relationship Id="rId2" Type="http://schemas.openxmlformats.org/officeDocument/2006/relationships/hyperlink" Target="http://www.myhistro.co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docs.google.com/spreadsheets/d/1bJJWDcjLkBWIz6uBy90HQd9X8QwjFt_XwHZVUO9Wlt4/edit#gid=0" TargetMode="External"/><Relationship Id="rId2" Type="http://schemas.openxmlformats.org/officeDocument/2006/relationships/hyperlink" Target="https://timeline.knightlab.com/" TargetMode="External"/><Relationship Id="rId1" Type="http://schemas.openxmlformats.org/officeDocument/2006/relationships/slideLayout" Target="../slideLayouts/slideLayout2.xml"/><Relationship Id="rId5" Type="http://schemas.openxmlformats.org/officeDocument/2006/relationships/hyperlink" Target="http://cdn.knightlab.com/libs/timeline3/latest/embed/index.html?source=1jEIwPv9kNItz0Ed61JJxK5XzZkHbfLk5ip3Zdzu8CHg&amp;font=Default&amp;lang=en&amp;initial_zoom=2&amp;height=700" TargetMode="External"/><Relationship Id="rId4" Type="http://schemas.openxmlformats.org/officeDocument/2006/relationships/hyperlink" Target="https://cdn.knightlab.com/libs/timeline3/latest/embed/index.html?source=1bJJWDcjLkBWIz6uBy90HQd9X8QwjFt_XwHZVUO9Wlt4&amp;font=Default&amp;lang=en&amp;initial_zoom=2&amp;height=650"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s://cdn.knightlab.com/libs/timeline3/latest/embed/index.html?source=1loz_ePXaarNQUQgboXZ0j96Q2CeQpGst2Wp6YF9kpqA&amp;font=Default&amp;lang=fr&amp;initial_zoom=2&amp;height=650" TargetMode="External"/><Relationship Id="rId3" Type="http://schemas.openxmlformats.org/officeDocument/2006/relationships/hyperlink" Target="http://whenintime.com/HTimeline.aspx?ses=ykcswaz3i20w5qidczzqyqi4&amp;tlurl=/tl/norberthamon/david_bowie/" TargetMode="External"/><Relationship Id="rId7" Type="http://schemas.openxmlformats.org/officeDocument/2006/relationships/hyperlink" Target="http://umap.openstreetmap.fr/en/map/capaul-en-ile-de-france_77315#12/48.8271/2.4057" TargetMode="External"/><Relationship Id="rId2" Type="http://schemas.openxmlformats.org/officeDocument/2006/relationships/hyperlink" Target="http://whenintime.com/" TargetMode="External"/><Relationship Id="rId1" Type="http://schemas.openxmlformats.org/officeDocument/2006/relationships/slideLayout" Target="../slideLayouts/slideLayout2.xml"/><Relationship Id="rId6" Type="http://schemas.openxmlformats.org/officeDocument/2006/relationships/hyperlink" Target="http://timemapper.okfnlabs.org/daieuxdailleurs/leur-guerre-1914-1918#3" TargetMode="External"/><Relationship Id="rId5" Type="http://schemas.openxmlformats.org/officeDocument/2006/relationships/hyperlink" Target="https://framindmap.org/c/maps/112622/embed?zoom=1" TargetMode="External"/><Relationship Id="rId4" Type="http://schemas.openxmlformats.org/officeDocument/2006/relationships/hyperlink" Target="https://storymap.knightlab.com/"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aernav.free.fr/Index.html" TargetMode="External"/><Relationship Id="rId2" Type="http://schemas.openxmlformats.org/officeDocument/2006/relationships/hyperlink" Target="http://www.limours.fr/L-aerotrain-de-Jean-Bertin" TargetMode="External"/><Relationship Id="rId1" Type="http://schemas.openxmlformats.org/officeDocument/2006/relationships/slideLayout" Target="../slideLayouts/slideLayout2.xml"/><Relationship Id="rId6" Type="http://schemas.openxmlformats.org/officeDocument/2006/relationships/hyperlink" Target="http://www.franceinfo.fr/emission/le-fin-mot-de-l-histoire/2015-ete/isadora-duncan-06-08-2015-08-53" TargetMode="External"/><Relationship Id="rId5" Type="http://schemas.openxmlformats.org/officeDocument/2006/relationships/hyperlink" Target="http://carina.se/slideshow.php?directory=images/grandjouan&amp;currentPic=0&amp;l=fr" TargetMode="External"/><Relationship Id="rId4" Type="http://schemas.openxmlformats.org/officeDocument/2006/relationships/hyperlink" Target="https://www.histoire-image.org/etudes/isadora-duncan-entre-hellenisme-modernite?i=1072"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www.educavox.fr/"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p:nvPr>
        </p:nvSpPr>
        <p:spPr>
          <a:xfrm>
            <a:off x="594398" y="1564399"/>
            <a:ext cx="9071640" cy="4807725"/>
          </a:xfrm>
        </p:spPr>
        <p:txBody>
          <a:bodyPr anchor="t"/>
          <a:lstStyle/>
          <a:p>
            <a:endParaRPr lang="fr-FR" dirty="0" smtClean="0"/>
          </a:p>
          <a:p>
            <a:endParaRPr lang="fr-FR" dirty="0"/>
          </a:p>
        </p:txBody>
      </p:sp>
      <p:pic>
        <p:nvPicPr>
          <p:cNvPr id="4" name="Image 3">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7944" y="2195660"/>
            <a:ext cx="6408712" cy="5126970"/>
          </a:xfrm>
          <a:prstGeom prst="rect">
            <a:avLst/>
          </a:prstGeom>
        </p:spPr>
      </p:pic>
      <p:sp>
        <p:nvSpPr>
          <p:cNvPr id="6" name="Titre 5"/>
          <p:cNvSpPr>
            <a:spLocks noGrp="1"/>
          </p:cNvSpPr>
          <p:nvPr>
            <p:ph type="title"/>
          </p:nvPr>
        </p:nvSpPr>
        <p:spPr>
          <a:xfrm>
            <a:off x="504000" y="301320"/>
            <a:ext cx="9071640" cy="958238"/>
          </a:xfrm>
        </p:spPr>
        <p:txBody>
          <a:bodyPr/>
          <a:lstStyle/>
          <a:p>
            <a:endParaRPr lang="fr-FR"/>
          </a:p>
        </p:txBody>
      </p:sp>
      <p:sp>
        <p:nvSpPr>
          <p:cNvPr id="7" name="TextShape 1"/>
          <p:cNvSpPr txBox="1"/>
          <p:nvPr/>
        </p:nvSpPr>
        <p:spPr>
          <a:xfrm>
            <a:off x="509458" y="323453"/>
            <a:ext cx="9071640" cy="936105"/>
          </a:xfrm>
          <a:prstGeom prst="rect">
            <a:avLst/>
          </a:prstGeom>
          <a:solidFill>
            <a:srgbClr val="002060"/>
          </a:solidFill>
        </p:spPr>
        <p:txBody>
          <a:bodyPr wrap="none" lIns="0" tIns="0" rIns="0" bIns="0" anchor="ctr"/>
          <a:lstStyle/>
          <a:p>
            <a:pPr algn="ctr"/>
            <a:r>
              <a:rPr lang="fr-FR" sz="3600" dirty="0">
                <a:solidFill>
                  <a:srgbClr val="FFFFFF"/>
                </a:solidFill>
              </a:rPr>
              <a:t>Le </a:t>
            </a:r>
            <a:r>
              <a:rPr lang="fr-FR" sz="3600" dirty="0" smtClean="0">
                <a:solidFill>
                  <a:srgbClr val="FFFFFF"/>
                </a:solidFill>
              </a:rPr>
              <a:t>numérique </a:t>
            </a:r>
            <a:r>
              <a:rPr lang="fr-FR" sz="3600" dirty="0">
                <a:solidFill>
                  <a:srgbClr val="FFFFFF"/>
                </a:solidFill>
              </a:rPr>
              <a:t>reconstruit-il le temps ?</a:t>
            </a:r>
            <a:endParaRPr dirty="0"/>
          </a:p>
        </p:txBody>
      </p:sp>
      <p:sp>
        <p:nvSpPr>
          <p:cNvPr id="8" name="ZoneTexte 7"/>
          <p:cNvSpPr txBox="1"/>
          <p:nvPr/>
        </p:nvSpPr>
        <p:spPr>
          <a:xfrm>
            <a:off x="7272561" y="6367767"/>
            <a:ext cx="2697474" cy="1015663"/>
          </a:xfrm>
          <a:prstGeom prst="rect">
            <a:avLst/>
          </a:prstGeom>
          <a:noFill/>
        </p:spPr>
        <p:txBody>
          <a:bodyPr wrap="square" rtlCol="0">
            <a:spAutoFit/>
          </a:bodyPr>
          <a:lstStyle/>
          <a:p>
            <a:pPr algn="ctr"/>
            <a:r>
              <a:rPr lang="fr-FR" sz="2000" b="1" dirty="0" smtClean="0">
                <a:solidFill>
                  <a:srgbClr val="002060"/>
                </a:solidFill>
              </a:rPr>
              <a:t>Intervenants :</a:t>
            </a:r>
          </a:p>
          <a:p>
            <a:pPr algn="ctr"/>
            <a:r>
              <a:rPr lang="fr-FR" sz="2000" b="1" dirty="0" smtClean="0">
                <a:solidFill>
                  <a:srgbClr val="002060"/>
                </a:solidFill>
              </a:rPr>
              <a:t>Johanna Daniel</a:t>
            </a:r>
          </a:p>
          <a:p>
            <a:pPr algn="ctr"/>
            <a:r>
              <a:rPr lang="fr-FR" sz="2000" b="1" dirty="0" err="1" smtClean="0">
                <a:solidFill>
                  <a:srgbClr val="002060"/>
                </a:solidFill>
              </a:rPr>
              <a:t>Eric</a:t>
            </a:r>
            <a:r>
              <a:rPr lang="fr-FR" sz="2000" b="1" dirty="0" smtClean="0">
                <a:solidFill>
                  <a:srgbClr val="002060"/>
                </a:solidFill>
              </a:rPr>
              <a:t> Hamon</a:t>
            </a:r>
            <a:endParaRPr lang="fr-FR" sz="2000" b="1" dirty="0">
              <a:solidFill>
                <a:srgbClr val="002060"/>
              </a:solidFill>
            </a:endParaRPr>
          </a:p>
        </p:txBody>
      </p:sp>
    </p:spTree>
    <p:extLst>
      <p:ext uri="{BB962C8B-B14F-4D97-AF65-F5344CB8AC3E}">
        <p14:creationId xmlns:p14="http://schemas.microsoft.com/office/powerpoint/2010/main" val="986658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iterate type="wd">
                                    <p:tmPct val="10000"/>
                                  </p:iterate>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b="1" u="sng" dirty="0" smtClean="0">
                <a:solidFill>
                  <a:srgbClr val="002060"/>
                </a:solidFill>
                <a:latin typeface="+mj-lt"/>
              </a:rPr>
              <a:t>Cycle 4</a:t>
            </a:r>
            <a:r>
              <a:rPr lang="fr-FR" sz="2000" b="1" dirty="0" smtClean="0">
                <a:solidFill>
                  <a:srgbClr val="002060"/>
                </a:solidFill>
                <a:latin typeface="+mj-lt"/>
              </a:rPr>
              <a:t> :</a:t>
            </a:r>
            <a:endParaRPr lang="fr-FR" sz="2000" b="1" dirty="0">
              <a:solidFill>
                <a:srgbClr val="002060"/>
              </a:solidFill>
              <a:latin typeface="+mj-lt"/>
            </a:endParaRPr>
          </a:p>
        </p:txBody>
      </p:sp>
      <p:sp>
        <p:nvSpPr>
          <p:cNvPr id="3" name="Espace réservé du texte 2"/>
          <p:cNvSpPr>
            <a:spLocks noGrp="1"/>
          </p:cNvSpPr>
          <p:nvPr>
            <p:ph type="body"/>
          </p:nvPr>
        </p:nvSpPr>
        <p:spPr>
          <a:xfrm>
            <a:off x="504000" y="1115541"/>
            <a:ext cx="9071640" cy="5037939"/>
          </a:xfrm>
        </p:spPr>
        <p:txBody>
          <a:bodyPr/>
          <a:lstStyle/>
          <a:p>
            <a:endParaRPr lang="fr-FR" sz="2000" b="1" dirty="0">
              <a:solidFill>
                <a:srgbClr val="002060"/>
              </a:solidFill>
            </a:endParaRPr>
          </a:p>
          <a:p>
            <a:r>
              <a:rPr lang="fr-FR" sz="2000" dirty="0">
                <a:solidFill>
                  <a:srgbClr val="002060"/>
                </a:solidFill>
              </a:rPr>
              <a:t>«</a:t>
            </a:r>
            <a:r>
              <a:rPr lang="fr-FR" sz="2000" i="1" dirty="0">
                <a:solidFill>
                  <a:srgbClr val="002060"/>
                </a:solidFill>
              </a:rPr>
              <a:t> La créativité des élèves, qui traverse </a:t>
            </a:r>
            <a:r>
              <a:rPr lang="fr-FR" sz="2000" i="1" dirty="0">
                <a:solidFill>
                  <a:srgbClr val="002060"/>
                </a:solidFill>
              </a:rPr>
              <a:t> </a:t>
            </a:r>
            <a:r>
              <a:rPr lang="fr-FR" sz="2000" i="1" dirty="0" smtClean="0">
                <a:solidFill>
                  <a:srgbClr val="002060"/>
                </a:solidFill>
              </a:rPr>
              <a:t>elle </a:t>
            </a:r>
            <a:r>
              <a:rPr lang="fr-FR" sz="2000" i="1" dirty="0">
                <a:solidFill>
                  <a:srgbClr val="002060"/>
                </a:solidFill>
              </a:rPr>
              <a:t>aussi </a:t>
            </a:r>
            <a:r>
              <a:rPr lang="fr-FR" sz="2000" i="1" dirty="0" smtClean="0">
                <a:solidFill>
                  <a:srgbClr val="002060"/>
                </a:solidFill>
              </a:rPr>
              <a:t> tous </a:t>
            </a:r>
            <a:r>
              <a:rPr lang="fr-FR" sz="2000" i="1" dirty="0">
                <a:solidFill>
                  <a:srgbClr val="002060"/>
                </a:solidFill>
              </a:rPr>
              <a:t>l</a:t>
            </a:r>
            <a:r>
              <a:rPr lang="fr-FR" sz="2000" i="1" dirty="0" smtClean="0">
                <a:solidFill>
                  <a:srgbClr val="002060"/>
                </a:solidFill>
              </a:rPr>
              <a:t>es  cycles, se déploie au </a:t>
            </a:r>
          </a:p>
          <a:p>
            <a:r>
              <a:rPr lang="fr-FR" sz="2000" i="1" dirty="0" smtClean="0">
                <a:solidFill>
                  <a:srgbClr val="002060"/>
                </a:solidFill>
              </a:rPr>
              <a:t>cycle 4 </a:t>
            </a:r>
            <a:r>
              <a:rPr lang="fr-FR" sz="2000" i="1" dirty="0" smtClean="0">
                <a:solidFill>
                  <a:srgbClr val="002060"/>
                </a:solidFill>
              </a:rPr>
              <a:t>à </a:t>
            </a:r>
            <a:r>
              <a:rPr lang="fr-FR" sz="2000" i="1" dirty="0" smtClean="0">
                <a:solidFill>
                  <a:srgbClr val="002060"/>
                </a:solidFill>
              </a:rPr>
              <a:t>travers une grande diversité </a:t>
            </a:r>
            <a:r>
              <a:rPr lang="fr-FR" sz="2000" i="1" dirty="0">
                <a:solidFill>
                  <a:srgbClr val="002060"/>
                </a:solidFill>
              </a:rPr>
              <a:t>de supports (notamment </a:t>
            </a:r>
            <a:r>
              <a:rPr lang="fr-FR" sz="2000" i="1" dirty="0" smtClean="0">
                <a:solidFill>
                  <a:srgbClr val="002060"/>
                </a:solidFill>
              </a:rPr>
              <a:t> technologiques </a:t>
            </a:r>
            <a:endParaRPr lang="fr-FR" sz="2000" i="1" dirty="0" smtClean="0">
              <a:solidFill>
                <a:srgbClr val="002060"/>
              </a:solidFill>
            </a:endParaRPr>
          </a:p>
          <a:p>
            <a:r>
              <a:rPr lang="fr-FR" sz="2000" i="1" dirty="0" smtClean="0">
                <a:solidFill>
                  <a:srgbClr val="002060"/>
                </a:solidFill>
              </a:rPr>
              <a:t>et numériques</a:t>
            </a:r>
            <a:r>
              <a:rPr lang="fr-FR" sz="2000" i="1" dirty="0">
                <a:solidFill>
                  <a:srgbClr val="002060"/>
                </a:solidFill>
              </a:rPr>
              <a:t>) et de dispositifs ou activités tels que le </a:t>
            </a:r>
            <a:r>
              <a:rPr lang="fr-FR" sz="2000" i="1" dirty="0" smtClean="0">
                <a:solidFill>
                  <a:srgbClr val="002060"/>
                </a:solidFill>
              </a:rPr>
              <a:t>travail </a:t>
            </a:r>
            <a:r>
              <a:rPr lang="fr-FR" sz="2000" i="1" dirty="0">
                <a:solidFill>
                  <a:srgbClr val="002060"/>
                </a:solidFill>
              </a:rPr>
              <a:t>de groupes, la </a:t>
            </a:r>
            <a:endParaRPr lang="fr-FR" sz="2000" i="1" dirty="0" smtClean="0">
              <a:solidFill>
                <a:srgbClr val="002060"/>
              </a:solidFill>
            </a:endParaRPr>
          </a:p>
          <a:p>
            <a:r>
              <a:rPr lang="fr-FR" sz="2000" i="1" dirty="0" smtClean="0">
                <a:solidFill>
                  <a:srgbClr val="002060"/>
                </a:solidFill>
              </a:rPr>
              <a:t>démarche </a:t>
            </a:r>
            <a:r>
              <a:rPr lang="fr-FR" sz="2000" i="1" dirty="0">
                <a:solidFill>
                  <a:srgbClr val="002060"/>
                </a:solidFill>
              </a:rPr>
              <a:t>de projet, la résolution </a:t>
            </a:r>
            <a:r>
              <a:rPr lang="fr-FR" sz="2000" i="1" dirty="0" smtClean="0">
                <a:solidFill>
                  <a:srgbClr val="002060"/>
                </a:solidFill>
              </a:rPr>
              <a:t>de </a:t>
            </a:r>
            <a:r>
              <a:rPr lang="fr-FR" sz="2000" i="1" dirty="0">
                <a:solidFill>
                  <a:srgbClr val="002060"/>
                </a:solidFill>
              </a:rPr>
              <a:t>problèmes, la conception d’œuvres </a:t>
            </a:r>
            <a:endParaRPr lang="fr-FR" sz="2000" i="1" dirty="0" smtClean="0">
              <a:solidFill>
                <a:srgbClr val="002060"/>
              </a:solidFill>
            </a:endParaRPr>
          </a:p>
          <a:p>
            <a:r>
              <a:rPr lang="fr-FR" sz="2000" i="1" dirty="0" smtClean="0">
                <a:solidFill>
                  <a:srgbClr val="002060"/>
                </a:solidFill>
              </a:rPr>
              <a:t>personnelles</a:t>
            </a:r>
            <a:r>
              <a:rPr lang="fr-FR" sz="2000" i="1" dirty="0">
                <a:solidFill>
                  <a:srgbClr val="002060"/>
                </a:solidFill>
              </a:rPr>
              <a:t>... </a:t>
            </a:r>
            <a:r>
              <a:rPr lang="fr-FR" sz="2000" dirty="0">
                <a:solidFill>
                  <a:srgbClr val="002060"/>
                </a:solidFill>
              </a:rPr>
              <a:t>»</a:t>
            </a:r>
          </a:p>
          <a:p>
            <a:endParaRPr lang="fr-FR" sz="2000" dirty="0" smtClean="0">
              <a:solidFill>
                <a:srgbClr val="002060"/>
              </a:solidFill>
            </a:endParaRPr>
          </a:p>
          <a:p>
            <a:r>
              <a:rPr lang="fr-FR" sz="2000" b="1" u="sng" dirty="0" smtClean="0">
                <a:solidFill>
                  <a:srgbClr val="002060"/>
                </a:solidFill>
              </a:rPr>
              <a:t>Cycle 4 en histoire des arts </a:t>
            </a:r>
            <a:r>
              <a:rPr lang="fr-FR" sz="2000" dirty="0" smtClean="0">
                <a:solidFill>
                  <a:srgbClr val="002060"/>
                </a:solidFill>
              </a:rPr>
              <a:t>:</a:t>
            </a:r>
          </a:p>
          <a:p>
            <a:endParaRPr lang="fr-FR" sz="2000" dirty="0" smtClean="0">
              <a:solidFill>
                <a:srgbClr val="002060"/>
              </a:solidFill>
            </a:endParaRPr>
          </a:p>
          <a:p>
            <a:r>
              <a:rPr lang="fr-FR" sz="2000" dirty="0" smtClean="0">
                <a:solidFill>
                  <a:srgbClr val="002060"/>
                </a:solidFill>
              </a:rPr>
              <a:t>« </a:t>
            </a:r>
            <a:r>
              <a:rPr lang="fr-FR" sz="2000" i="1" dirty="0" smtClean="0">
                <a:solidFill>
                  <a:srgbClr val="002060"/>
                </a:solidFill>
              </a:rPr>
              <a:t>Créer, individuellement ou collectivement, des formes  numériques courtes </a:t>
            </a:r>
          </a:p>
          <a:p>
            <a:r>
              <a:rPr lang="fr-FR" sz="2000" i="1" dirty="0" smtClean="0">
                <a:solidFill>
                  <a:srgbClr val="002060"/>
                </a:solidFill>
              </a:rPr>
              <a:t>rendant compte de manière  imaginative d’un événement, d’une expérience </a:t>
            </a:r>
          </a:p>
          <a:p>
            <a:r>
              <a:rPr lang="fr-FR" sz="2000" i="1" dirty="0" smtClean="0">
                <a:solidFill>
                  <a:srgbClr val="002060"/>
                </a:solidFill>
              </a:rPr>
              <a:t>artistique, de la rencontre d’une œuvre d’art ou d’un espace  patrimonial : </a:t>
            </a:r>
          </a:p>
          <a:p>
            <a:r>
              <a:rPr lang="fr-FR" sz="2000" i="1" dirty="0" smtClean="0">
                <a:solidFill>
                  <a:srgbClr val="002060"/>
                </a:solidFill>
              </a:rPr>
              <a:t>micro-fictions, mises en scène graphiques  de documents </a:t>
            </a:r>
            <a:r>
              <a:rPr lang="fr-FR" sz="2000" i="1" dirty="0" smtClean="0">
                <a:solidFill>
                  <a:srgbClr val="002060"/>
                </a:solidFill>
              </a:rPr>
              <a:t> numérisés</a:t>
            </a:r>
            <a:r>
              <a:rPr lang="fr-FR" sz="2000" i="1" dirty="0" smtClean="0">
                <a:solidFill>
                  <a:srgbClr val="002060"/>
                </a:solidFill>
              </a:rPr>
              <a:t>, notices </a:t>
            </a:r>
          </a:p>
          <a:p>
            <a:r>
              <a:rPr lang="fr-FR" sz="2000" i="1" dirty="0" smtClean="0">
                <a:solidFill>
                  <a:srgbClr val="002060"/>
                </a:solidFill>
              </a:rPr>
              <a:t>appelables </a:t>
            </a:r>
            <a:r>
              <a:rPr lang="fr-FR" sz="2000" i="1" dirty="0" smtClean="0">
                <a:solidFill>
                  <a:srgbClr val="002060"/>
                </a:solidFill>
              </a:rPr>
              <a:t> par  </a:t>
            </a:r>
            <a:r>
              <a:rPr lang="fr-FR" sz="2000" i="1" dirty="0" smtClean="0">
                <a:solidFill>
                  <a:srgbClr val="002060"/>
                </a:solidFill>
              </a:rPr>
              <a:t>QR-codes, etc… </a:t>
            </a:r>
            <a:r>
              <a:rPr lang="fr-FR" sz="2000" dirty="0" smtClean="0">
                <a:solidFill>
                  <a:srgbClr val="002060"/>
                </a:solidFill>
              </a:rPr>
              <a:t>»</a:t>
            </a:r>
          </a:p>
          <a:p>
            <a:endParaRPr lang="fr-FR" sz="2000" dirty="0" smtClean="0">
              <a:solidFill>
                <a:srgbClr val="002060"/>
              </a:solidFill>
            </a:endParaRPr>
          </a:p>
          <a:p>
            <a:endParaRPr lang="fr-FR" dirty="0"/>
          </a:p>
        </p:txBody>
      </p:sp>
    </p:spTree>
    <p:extLst>
      <p:ext uri="{BB962C8B-B14F-4D97-AF65-F5344CB8AC3E}">
        <p14:creationId xmlns:p14="http://schemas.microsoft.com/office/powerpoint/2010/main" val="3625843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6896182" y="6886059"/>
            <a:ext cx="2680634" cy="376597"/>
          </a:xfrm>
          <a:prstGeom prst="rect">
            <a:avLst/>
          </a:prstGeom>
          <a:solidFill>
            <a:srgbClr val="002060"/>
          </a:solidFill>
        </p:spPr>
        <p:txBody>
          <a:bodyPr/>
          <a:lstStyle/>
          <a:p>
            <a:pPr algn="ctr"/>
            <a:r>
              <a:rPr lang="fr-FR" sz="1400" kern="0" dirty="0" smtClean="0">
                <a:solidFill>
                  <a:schemeClr val="bg1"/>
                </a:solidFill>
              </a:rPr>
              <a:t>Que disent les programmes ?</a:t>
            </a:r>
          </a:p>
        </p:txBody>
      </p:sp>
      <p:sp>
        <p:nvSpPr>
          <p:cNvPr id="5" name="Titre 1"/>
          <p:cNvSpPr txBox="1">
            <a:spLocks/>
          </p:cNvSpPr>
          <p:nvPr/>
        </p:nvSpPr>
        <p:spPr>
          <a:xfrm>
            <a:off x="466974" y="601075"/>
            <a:ext cx="3781250" cy="648072"/>
          </a:xfrm>
          <a:prstGeom prst="rect">
            <a:avLst/>
          </a:prstGeom>
          <a:solidFill>
            <a:srgbClr val="002060"/>
          </a:solidFill>
        </p:spPr>
        <p:txBody>
          <a:bodyPr wrap="none" lIns="0" tIns="0" rIns="0" bIns="0" anchor="ctr"/>
          <a:lstStyle/>
          <a:p>
            <a:pPr algn="ctr"/>
            <a:r>
              <a:rPr lang="fr-FR" sz="2800" kern="0" dirty="0" smtClean="0">
                <a:solidFill>
                  <a:schemeClr val="bg1"/>
                </a:solidFill>
              </a:rPr>
              <a:t>Et l’histoire des arts...</a:t>
            </a:r>
          </a:p>
        </p:txBody>
      </p:sp>
      <p:sp>
        <p:nvSpPr>
          <p:cNvPr id="7" name="ZoneTexte 6"/>
          <p:cNvSpPr txBox="1"/>
          <p:nvPr/>
        </p:nvSpPr>
        <p:spPr>
          <a:xfrm>
            <a:off x="492572" y="1763613"/>
            <a:ext cx="8724204" cy="3816429"/>
          </a:xfrm>
          <a:prstGeom prst="rect">
            <a:avLst/>
          </a:prstGeom>
          <a:noFill/>
        </p:spPr>
        <p:txBody>
          <a:bodyPr wrap="square" rtlCol="0">
            <a:spAutoFit/>
          </a:bodyPr>
          <a:lstStyle/>
          <a:p>
            <a:r>
              <a:rPr lang="fr-FR" sz="2800" b="1" u="sng" dirty="0" smtClean="0">
                <a:solidFill>
                  <a:srgbClr val="002060"/>
                </a:solidFill>
              </a:rPr>
              <a:t>Cycle 3 en histoire des arts :</a:t>
            </a:r>
          </a:p>
          <a:p>
            <a:r>
              <a:rPr lang="fr-FR" sz="2800" dirty="0" smtClean="0">
                <a:solidFill>
                  <a:srgbClr val="002060"/>
                </a:solidFill>
              </a:rPr>
              <a:t>« </a:t>
            </a:r>
            <a:r>
              <a:rPr lang="fr-FR" sz="2800" i="1" dirty="0">
                <a:solidFill>
                  <a:srgbClr val="002060"/>
                </a:solidFill>
              </a:rPr>
              <a:t>L’enseignement pluridisciplinaire et transversal de l’histoire des arts structure la culture artistique de l’élève par </a:t>
            </a:r>
            <a:r>
              <a:rPr lang="fr-FR" sz="2800" b="1" i="1" dirty="0">
                <a:solidFill>
                  <a:srgbClr val="002060"/>
                </a:solidFill>
              </a:rPr>
              <a:t>l’acquisition de repères</a:t>
            </a:r>
            <a:r>
              <a:rPr lang="fr-FR" sz="2800" i="1" dirty="0">
                <a:solidFill>
                  <a:srgbClr val="002060"/>
                </a:solidFill>
              </a:rPr>
              <a:t> issus des œuvres et courants artistiques divers et majeurs du passé et du présent et par </a:t>
            </a:r>
            <a:r>
              <a:rPr lang="fr-FR" sz="2800" b="1" i="1" dirty="0">
                <a:solidFill>
                  <a:srgbClr val="002060"/>
                </a:solidFill>
              </a:rPr>
              <a:t>l’apport de méthodes pour les situer dans l’espace et dans le temps</a:t>
            </a:r>
            <a:r>
              <a:rPr lang="fr-FR" sz="2800" i="1" dirty="0">
                <a:solidFill>
                  <a:srgbClr val="002060"/>
                </a:solidFill>
              </a:rPr>
              <a:t>, les interpréter et les mettre en relation</a:t>
            </a:r>
            <a:r>
              <a:rPr lang="fr-FR" sz="2800" i="1" dirty="0" smtClean="0">
                <a:solidFill>
                  <a:srgbClr val="002060"/>
                </a:solidFill>
              </a:rPr>
              <a:t>.</a:t>
            </a:r>
            <a:r>
              <a:rPr lang="fr-FR" sz="2800" dirty="0" smtClean="0">
                <a:solidFill>
                  <a:srgbClr val="002060"/>
                </a:solidFill>
              </a:rPr>
              <a:t> »</a:t>
            </a:r>
            <a:endParaRPr lang="fr-FR" sz="2800" dirty="0">
              <a:solidFill>
                <a:srgbClr val="002060"/>
              </a:solidFill>
            </a:endParaRPr>
          </a:p>
          <a:p>
            <a:endParaRPr lang="fr-FR" dirty="0">
              <a:solidFill>
                <a:srgbClr val="002060"/>
              </a:solidFill>
            </a:endParaRPr>
          </a:p>
        </p:txBody>
      </p:sp>
    </p:spTree>
    <p:extLst>
      <p:ext uri="{BB962C8B-B14F-4D97-AF65-F5344CB8AC3E}">
        <p14:creationId xmlns:p14="http://schemas.microsoft.com/office/powerpoint/2010/main" val="1462576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59792" y="899517"/>
            <a:ext cx="9217024" cy="5632311"/>
          </a:xfrm>
          <a:prstGeom prst="rect">
            <a:avLst/>
          </a:prstGeom>
          <a:noFill/>
        </p:spPr>
        <p:txBody>
          <a:bodyPr wrap="square" rtlCol="0">
            <a:spAutoFit/>
          </a:bodyPr>
          <a:lstStyle/>
          <a:p>
            <a:r>
              <a:rPr lang="fr-FR" sz="2400" b="1" u="sng" dirty="0" smtClean="0">
                <a:solidFill>
                  <a:srgbClr val="002060"/>
                </a:solidFill>
              </a:rPr>
              <a:t>Compétences en histoire des arts, cycle 3 :</a:t>
            </a:r>
          </a:p>
          <a:p>
            <a:endParaRPr lang="fr-FR" sz="2400" b="1" u="sng" dirty="0" smtClean="0">
              <a:solidFill>
                <a:srgbClr val="002060"/>
              </a:solidFill>
            </a:endParaRPr>
          </a:p>
          <a:p>
            <a:r>
              <a:rPr lang="fr-FR" sz="2400" b="1" dirty="0" smtClean="0">
                <a:solidFill>
                  <a:srgbClr val="002060"/>
                </a:solidFill>
              </a:rPr>
              <a:t>« </a:t>
            </a:r>
            <a:r>
              <a:rPr lang="fr-FR" sz="2400" b="1" i="1" dirty="0" smtClean="0">
                <a:solidFill>
                  <a:srgbClr val="002060"/>
                </a:solidFill>
              </a:rPr>
              <a:t>Émettre </a:t>
            </a:r>
            <a:r>
              <a:rPr lang="fr-FR" sz="2400" b="1" i="1" dirty="0">
                <a:solidFill>
                  <a:srgbClr val="002060"/>
                </a:solidFill>
              </a:rPr>
              <a:t>une proposition argumentée</a:t>
            </a:r>
            <a:r>
              <a:rPr lang="fr-FR" sz="2400" i="1" dirty="0">
                <a:solidFill>
                  <a:srgbClr val="002060"/>
                </a:solidFill>
              </a:rPr>
              <a:t>, fondée sur quelques </a:t>
            </a:r>
            <a:r>
              <a:rPr lang="fr-FR" sz="2400" b="1" i="1" dirty="0">
                <a:solidFill>
                  <a:srgbClr val="002060"/>
                </a:solidFill>
              </a:rPr>
              <a:t>grandes caractéristiques d’une œuvre</a:t>
            </a:r>
            <a:r>
              <a:rPr lang="fr-FR" sz="2400" i="1" dirty="0">
                <a:solidFill>
                  <a:srgbClr val="002060"/>
                </a:solidFill>
              </a:rPr>
              <a:t>, </a:t>
            </a:r>
            <a:r>
              <a:rPr lang="fr-FR" sz="2400" b="1" i="1" dirty="0">
                <a:solidFill>
                  <a:srgbClr val="002060"/>
                </a:solidFill>
              </a:rPr>
              <a:t>pour situer celle-ci dans une période et une aire géographique,</a:t>
            </a:r>
            <a:r>
              <a:rPr lang="fr-FR" sz="2400" i="1" dirty="0">
                <a:solidFill>
                  <a:srgbClr val="002060"/>
                </a:solidFill>
              </a:rPr>
              <a:t> au risque de l’erreur</a:t>
            </a:r>
            <a:r>
              <a:rPr lang="fr-FR" sz="2400" dirty="0" smtClean="0">
                <a:solidFill>
                  <a:srgbClr val="002060"/>
                </a:solidFill>
              </a:rPr>
              <a:t>. »</a:t>
            </a:r>
          </a:p>
          <a:p>
            <a:endParaRPr lang="fr-FR" sz="2400" dirty="0">
              <a:solidFill>
                <a:srgbClr val="002060"/>
              </a:solidFill>
            </a:endParaRPr>
          </a:p>
          <a:p>
            <a:r>
              <a:rPr lang="fr-FR" sz="2400" dirty="0" smtClean="0">
                <a:solidFill>
                  <a:srgbClr val="002060"/>
                </a:solidFill>
              </a:rPr>
              <a:t>«</a:t>
            </a:r>
            <a:r>
              <a:rPr lang="fr-FR" sz="2400" i="1" dirty="0" smtClean="0">
                <a:solidFill>
                  <a:srgbClr val="002060"/>
                </a:solidFill>
              </a:rPr>
              <a:t> Identifier </a:t>
            </a:r>
            <a:r>
              <a:rPr lang="fr-FR" sz="2400" i="1" dirty="0">
                <a:solidFill>
                  <a:srgbClr val="002060"/>
                </a:solidFill>
              </a:rPr>
              <a:t>la marque </a:t>
            </a:r>
            <a:r>
              <a:rPr lang="fr-FR" sz="2400" b="1" i="1" dirty="0">
                <a:solidFill>
                  <a:srgbClr val="002060"/>
                </a:solidFill>
              </a:rPr>
              <a:t>des arts du passé et du présent </a:t>
            </a:r>
            <a:r>
              <a:rPr lang="fr-FR" sz="2400" i="1" dirty="0">
                <a:solidFill>
                  <a:srgbClr val="002060"/>
                </a:solidFill>
              </a:rPr>
              <a:t>dans son environnement</a:t>
            </a:r>
            <a:r>
              <a:rPr lang="fr-FR" sz="2400" i="1" dirty="0" smtClean="0">
                <a:solidFill>
                  <a:srgbClr val="002060"/>
                </a:solidFill>
              </a:rPr>
              <a:t>.</a:t>
            </a:r>
            <a:r>
              <a:rPr lang="fr-FR" sz="2400" dirty="0" smtClean="0">
                <a:solidFill>
                  <a:srgbClr val="002060"/>
                </a:solidFill>
              </a:rPr>
              <a:t>»</a:t>
            </a:r>
            <a:endParaRPr lang="fr-FR" sz="2400" dirty="0">
              <a:solidFill>
                <a:srgbClr val="002060"/>
              </a:solidFill>
            </a:endParaRPr>
          </a:p>
          <a:p>
            <a:endParaRPr lang="fr-FR" sz="2400" dirty="0">
              <a:solidFill>
                <a:srgbClr val="002060"/>
              </a:solidFill>
            </a:endParaRPr>
          </a:p>
          <a:p>
            <a:r>
              <a:rPr lang="fr-FR" sz="2400" b="1" dirty="0" smtClean="0">
                <a:solidFill>
                  <a:srgbClr val="002060"/>
                </a:solidFill>
              </a:rPr>
              <a:t>« </a:t>
            </a:r>
            <a:r>
              <a:rPr lang="fr-FR" sz="2400" b="1" i="1" dirty="0" smtClean="0">
                <a:solidFill>
                  <a:srgbClr val="002060"/>
                </a:solidFill>
              </a:rPr>
              <a:t>Mettre </a:t>
            </a:r>
            <a:r>
              <a:rPr lang="fr-FR" sz="2400" b="1" i="1" dirty="0">
                <a:solidFill>
                  <a:srgbClr val="002060"/>
                </a:solidFill>
              </a:rPr>
              <a:t>en relation une ou plusieurs </a:t>
            </a:r>
            <a:r>
              <a:rPr lang="fr-FR" sz="2400" b="1" i="1" dirty="0" smtClean="0">
                <a:solidFill>
                  <a:srgbClr val="002060"/>
                </a:solidFill>
              </a:rPr>
              <a:t>œuvres contemporaines </a:t>
            </a:r>
            <a:r>
              <a:rPr lang="fr-FR" sz="2400" b="1" i="1" dirty="0">
                <a:solidFill>
                  <a:srgbClr val="002060"/>
                </a:solidFill>
              </a:rPr>
              <a:t>entre elles et un fait historique, une époque, une aire géographique ou un texte, étudiés en histoire, en géographie ou en français</a:t>
            </a:r>
            <a:r>
              <a:rPr lang="fr-FR" sz="2400" b="1" i="1" dirty="0" smtClean="0">
                <a:solidFill>
                  <a:srgbClr val="002060"/>
                </a:solidFill>
              </a:rPr>
              <a:t>.</a:t>
            </a:r>
            <a:r>
              <a:rPr lang="fr-FR" sz="2400" b="1" dirty="0" smtClean="0">
                <a:solidFill>
                  <a:srgbClr val="002060"/>
                </a:solidFill>
              </a:rPr>
              <a:t> »</a:t>
            </a:r>
            <a:endParaRPr lang="fr-FR" sz="2400" dirty="0">
              <a:solidFill>
                <a:srgbClr val="002060"/>
              </a:solidFill>
            </a:endParaRPr>
          </a:p>
          <a:p>
            <a:endParaRPr lang="fr-FR" sz="2400" dirty="0">
              <a:solidFill>
                <a:srgbClr val="002060"/>
              </a:solidFill>
            </a:endParaRPr>
          </a:p>
        </p:txBody>
      </p:sp>
      <p:sp>
        <p:nvSpPr>
          <p:cNvPr id="4" name="Titre 1"/>
          <p:cNvSpPr txBox="1">
            <a:spLocks/>
          </p:cNvSpPr>
          <p:nvPr/>
        </p:nvSpPr>
        <p:spPr>
          <a:xfrm>
            <a:off x="6896182" y="6886059"/>
            <a:ext cx="2680634" cy="376597"/>
          </a:xfrm>
          <a:prstGeom prst="rect">
            <a:avLst/>
          </a:prstGeom>
          <a:solidFill>
            <a:srgbClr val="002060"/>
          </a:solidFill>
        </p:spPr>
        <p:txBody>
          <a:bodyPr/>
          <a:lstStyle/>
          <a:p>
            <a:pPr algn="ctr"/>
            <a:r>
              <a:rPr lang="fr-FR" sz="1400" kern="0" smtClean="0">
                <a:solidFill>
                  <a:schemeClr val="bg1"/>
                </a:solidFill>
              </a:rPr>
              <a:t>Que disent les programmes ?</a:t>
            </a:r>
            <a:endParaRPr lang="fr-FR" sz="1400" kern="0" dirty="0" smtClean="0">
              <a:solidFill>
                <a:schemeClr val="bg1"/>
              </a:solidFill>
            </a:endParaRPr>
          </a:p>
        </p:txBody>
      </p:sp>
    </p:spTree>
    <p:extLst>
      <p:ext uri="{BB962C8B-B14F-4D97-AF65-F5344CB8AC3E}">
        <p14:creationId xmlns:p14="http://schemas.microsoft.com/office/powerpoint/2010/main" val="4027554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mph" presetSubtype="0" nodeType="clickEffect">
                                  <p:stCondLst>
                                    <p:cond delay="0"/>
                                  </p:stCondLst>
                                  <p:childTnLst>
                                    <p:set>
                                      <p:cBhvr rctx="PPT">
                                        <p:cTn id="18" dur="indefinite"/>
                                        <p:tgtEl>
                                          <p:spTgt spid="3">
                                            <p:txEl>
                                              <p:pRg st="2" end="2"/>
                                            </p:txEl>
                                          </p:spTgt>
                                        </p:tgtEl>
                                        <p:attrNameLst>
                                          <p:attrName>style.opacity</p:attrName>
                                        </p:attrNameLst>
                                      </p:cBhvr>
                                      <p:to>
                                        <p:strVal val="0.5"/>
                                      </p:to>
                                    </p:set>
                                    <p:animEffect filter="image" prLst="opacity: 0.5">
                                      <p:cBhvr rctx="IE">
                                        <p:cTn id="19" dur="indefinite"/>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9" presetClass="emph" presetSubtype="0" nodeType="clickEffect">
                                  <p:stCondLst>
                                    <p:cond delay="0"/>
                                  </p:stCondLst>
                                  <p:childTnLst>
                                    <p:set>
                                      <p:cBhvr rctx="PPT">
                                        <p:cTn id="27" dur="indefinite"/>
                                        <p:tgtEl>
                                          <p:spTgt spid="3">
                                            <p:txEl>
                                              <p:pRg st="4" end="4"/>
                                            </p:txEl>
                                          </p:spTgt>
                                        </p:tgtEl>
                                        <p:attrNameLst>
                                          <p:attrName>style.opacity</p:attrName>
                                        </p:attrNameLst>
                                      </p:cBhvr>
                                      <p:to>
                                        <p:strVal val="0.5"/>
                                      </p:to>
                                    </p:set>
                                    <p:animEffect filter="image" prLst="opacity: 0.5">
                                      <p:cBhvr rctx="IE">
                                        <p:cTn id="28" dur="indefinite"/>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6896182" y="6886059"/>
            <a:ext cx="2680634" cy="376597"/>
          </a:xfrm>
          <a:prstGeom prst="rect">
            <a:avLst/>
          </a:prstGeom>
          <a:solidFill>
            <a:srgbClr val="002060"/>
          </a:solidFill>
        </p:spPr>
        <p:txBody>
          <a:bodyPr/>
          <a:lstStyle/>
          <a:p>
            <a:pPr algn="ctr"/>
            <a:r>
              <a:rPr lang="fr-FR" sz="1400" kern="0" smtClean="0">
                <a:solidFill>
                  <a:schemeClr val="bg1"/>
                </a:solidFill>
              </a:rPr>
              <a:t>Que disent les programmes ?</a:t>
            </a:r>
            <a:endParaRPr lang="fr-FR" sz="1400" kern="0" dirty="0" smtClean="0">
              <a:solidFill>
                <a:schemeClr val="bg1"/>
              </a:solidFill>
            </a:endParaRPr>
          </a:p>
        </p:txBody>
      </p:sp>
      <p:sp>
        <p:nvSpPr>
          <p:cNvPr id="7" name="ZoneTexte 6"/>
          <p:cNvSpPr txBox="1"/>
          <p:nvPr/>
        </p:nvSpPr>
        <p:spPr>
          <a:xfrm>
            <a:off x="131266" y="1331565"/>
            <a:ext cx="9661574" cy="4401205"/>
          </a:xfrm>
          <a:prstGeom prst="rect">
            <a:avLst/>
          </a:prstGeom>
          <a:noFill/>
        </p:spPr>
        <p:txBody>
          <a:bodyPr wrap="square" rtlCol="0">
            <a:spAutoFit/>
          </a:bodyPr>
          <a:lstStyle/>
          <a:p>
            <a:r>
              <a:rPr lang="fr-FR" sz="2800" b="1" u="sng" dirty="0" smtClean="0">
                <a:solidFill>
                  <a:srgbClr val="002060"/>
                </a:solidFill>
                <a:latin typeface="+mj-lt"/>
                <a:cs typeface="Times New Roman" panose="02020603050405020304" pitchFamily="18" charset="0"/>
              </a:rPr>
              <a:t>Exemples d’activités</a:t>
            </a:r>
            <a:r>
              <a:rPr lang="fr-FR" sz="2800" b="1" dirty="0" smtClean="0">
                <a:solidFill>
                  <a:srgbClr val="002060"/>
                </a:solidFill>
                <a:latin typeface="+mj-lt"/>
                <a:cs typeface="Times New Roman" panose="02020603050405020304" pitchFamily="18" charset="0"/>
              </a:rPr>
              <a:t> :</a:t>
            </a:r>
            <a:endParaRPr lang="fr-FR" sz="2800" b="1" i="1" dirty="0" smtClean="0">
              <a:solidFill>
                <a:srgbClr val="002060"/>
              </a:solidFill>
              <a:latin typeface="+mj-lt"/>
              <a:cs typeface="Times New Roman" panose="02020603050405020304" pitchFamily="18" charset="0"/>
            </a:endParaRPr>
          </a:p>
          <a:p>
            <a:endParaRPr lang="fr-FR" sz="2800" b="1" i="1" dirty="0" smtClean="0">
              <a:solidFill>
                <a:srgbClr val="002060"/>
              </a:solidFill>
              <a:latin typeface="+mj-lt"/>
              <a:cs typeface="Times New Roman" panose="02020603050405020304" pitchFamily="18" charset="0"/>
            </a:endParaRPr>
          </a:p>
          <a:p>
            <a:r>
              <a:rPr lang="fr-FR" sz="2800" i="1" dirty="0" smtClean="0">
                <a:solidFill>
                  <a:srgbClr val="002060"/>
                </a:solidFill>
                <a:latin typeface="+mj-lt"/>
                <a:cs typeface="Times New Roman" panose="02020603050405020304" pitchFamily="18" charset="0"/>
              </a:rPr>
              <a:t>« Constitution </a:t>
            </a:r>
            <a:r>
              <a:rPr lang="fr-FR" sz="2800" i="1" dirty="0">
                <a:solidFill>
                  <a:srgbClr val="002060"/>
                </a:solidFill>
                <a:latin typeface="+mj-lt"/>
                <a:cs typeface="Times New Roman" panose="02020603050405020304" pitchFamily="18" charset="0"/>
              </a:rPr>
              <a:t>d’un premier ≪ musée imaginaire ≫ classé par époques</a:t>
            </a:r>
            <a:r>
              <a:rPr lang="fr-FR" sz="2800" i="1" dirty="0" smtClean="0">
                <a:solidFill>
                  <a:srgbClr val="002060"/>
                </a:solidFill>
                <a:latin typeface="+mj-lt"/>
                <a:cs typeface="Times New Roman" panose="02020603050405020304" pitchFamily="18" charset="0"/>
              </a:rPr>
              <a:t>. »</a:t>
            </a:r>
            <a:endParaRPr lang="fr-FR" sz="2800" i="1" dirty="0">
              <a:solidFill>
                <a:srgbClr val="002060"/>
              </a:solidFill>
              <a:latin typeface="+mj-lt"/>
              <a:cs typeface="Times New Roman" panose="02020603050405020304" pitchFamily="18" charset="0"/>
            </a:endParaRPr>
          </a:p>
          <a:p>
            <a:endParaRPr lang="fr-FR" sz="2800" i="1" dirty="0" smtClean="0">
              <a:solidFill>
                <a:srgbClr val="002060"/>
              </a:solidFill>
              <a:latin typeface="+mj-lt"/>
              <a:cs typeface="Times New Roman" panose="02020603050405020304" pitchFamily="18" charset="0"/>
            </a:endParaRPr>
          </a:p>
          <a:p>
            <a:r>
              <a:rPr lang="fr-FR" sz="2800" i="1" dirty="0" smtClean="0">
                <a:solidFill>
                  <a:srgbClr val="002060"/>
                </a:solidFill>
                <a:latin typeface="+mj-lt"/>
                <a:cs typeface="Times New Roman" panose="02020603050405020304" pitchFamily="18" charset="0"/>
              </a:rPr>
              <a:t>« Fiche </a:t>
            </a:r>
            <a:r>
              <a:rPr lang="fr-FR" sz="2800" i="1" dirty="0">
                <a:solidFill>
                  <a:srgbClr val="002060"/>
                </a:solidFill>
                <a:latin typeface="+mj-lt"/>
                <a:cs typeface="Times New Roman" panose="02020603050405020304" pitchFamily="18" charset="0"/>
              </a:rPr>
              <a:t>signalétique/cartel pour identifier une œuvre d’art</a:t>
            </a:r>
            <a:r>
              <a:rPr lang="fr-FR" sz="2800" i="1" dirty="0" smtClean="0">
                <a:solidFill>
                  <a:srgbClr val="002060"/>
                </a:solidFill>
                <a:latin typeface="+mj-lt"/>
                <a:cs typeface="Times New Roman" panose="02020603050405020304" pitchFamily="18" charset="0"/>
              </a:rPr>
              <a:t>. »</a:t>
            </a:r>
            <a:endParaRPr lang="fr-FR" sz="2800" i="1" dirty="0">
              <a:solidFill>
                <a:srgbClr val="002060"/>
              </a:solidFill>
              <a:latin typeface="+mj-lt"/>
              <a:cs typeface="Times New Roman" panose="02020603050405020304" pitchFamily="18" charset="0"/>
            </a:endParaRPr>
          </a:p>
          <a:p>
            <a:r>
              <a:rPr lang="fr-FR" sz="2800" i="1" dirty="0">
                <a:solidFill>
                  <a:srgbClr val="002060"/>
                </a:solidFill>
                <a:latin typeface="+mj-lt"/>
                <a:cs typeface="Times New Roman" panose="02020603050405020304" pitchFamily="18" charset="0"/>
              </a:rPr>
              <a:t/>
            </a:r>
            <a:br>
              <a:rPr lang="fr-FR" sz="2800" i="1" dirty="0">
                <a:solidFill>
                  <a:srgbClr val="002060"/>
                </a:solidFill>
                <a:latin typeface="+mj-lt"/>
                <a:cs typeface="Times New Roman" panose="02020603050405020304" pitchFamily="18" charset="0"/>
              </a:rPr>
            </a:br>
            <a:r>
              <a:rPr lang="fr-FR" sz="2800" i="1" dirty="0" smtClean="0">
                <a:solidFill>
                  <a:srgbClr val="002060"/>
                </a:solidFill>
                <a:latin typeface="+mj-lt"/>
                <a:cs typeface="Times New Roman" panose="02020603050405020304" pitchFamily="18" charset="0"/>
              </a:rPr>
              <a:t>« Observation </a:t>
            </a:r>
            <a:r>
              <a:rPr lang="fr-FR" sz="2800" i="1" dirty="0">
                <a:solidFill>
                  <a:srgbClr val="002060"/>
                </a:solidFill>
                <a:latin typeface="+mj-lt"/>
                <a:cs typeface="Times New Roman" panose="02020603050405020304" pitchFamily="18" charset="0"/>
              </a:rPr>
              <a:t>et relevé photographique de traces du passé dans un environnement immédiat de l’établissement</a:t>
            </a:r>
            <a:r>
              <a:rPr lang="fr-FR" sz="2800" i="1" dirty="0" smtClean="0">
                <a:solidFill>
                  <a:srgbClr val="002060"/>
                </a:solidFill>
                <a:latin typeface="+mj-lt"/>
                <a:cs typeface="Times New Roman" panose="02020603050405020304" pitchFamily="18" charset="0"/>
              </a:rPr>
              <a:t>. »</a:t>
            </a:r>
            <a:endParaRPr lang="fr-FR" sz="2800" i="1" dirty="0">
              <a:solidFill>
                <a:srgbClr val="002060"/>
              </a:solidFill>
              <a:latin typeface="+mj-lt"/>
              <a:cs typeface="Times New Roman" panose="02020603050405020304" pitchFamily="18" charset="0"/>
            </a:endParaRPr>
          </a:p>
          <a:p>
            <a:endParaRPr lang="fr-FR" sz="2800" dirty="0">
              <a:solidFill>
                <a:srgbClr val="002060"/>
              </a:solidFill>
              <a:latin typeface="+mj-lt"/>
              <a:cs typeface="Times New Roman" panose="02020603050405020304" pitchFamily="18" charset="0"/>
            </a:endParaRPr>
          </a:p>
        </p:txBody>
      </p:sp>
    </p:spTree>
    <p:extLst>
      <p:ext uri="{BB962C8B-B14F-4D97-AF65-F5344CB8AC3E}">
        <p14:creationId xmlns:p14="http://schemas.microsoft.com/office/powerpoint/2010/main" val="3164732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3808" y="323453"/>
            <a:ext cx="9071640" cy="1262520"/>
          </a:xfrm>
          <a:solidFill>
            <a:srgbClr val="002060"/>
          </a:solidFill>
        </p:spPr>
        <p:txBody>
          <a:bodyPr/>
          <a:lstStyle/>
          <a:p>
            <a:pPr algn="ctr"/>
            <a:r>
              <a:rPr lang="fr-FR" sz="4000" dirty="0" smtClean="0">
                <a:solidFill>
                  <a:schemeClr val="bg1"/>
                </a:solidFill>
              </a:rPr>
              <a:t>La frise historique</a:t>
            </a:r>
            <a:endParaRPr lang="fr-FR" sz="4000" dirty="0">
              <a:solidFill>
                <a:schemeClr val="bg1"/>
              </a:solidFill>
            </a:endParaRPr>
          </a:p>
        </p:txBody>
      </p:sp>
      <p:sp>
        <p:nvSpPr>
          <p:cNvPr id="3" name="Sous-titre 2"/>
          <p:cNvSpPr>
            <a:spLocks noGrp="1"/>
          </p:cNvSpPr>
          <p:nvPr>
            <p:ph type="subTitle"/>
          </p:nvPr>
        </p:nvSpPr>
        <p:spPr>
          <a:xfrm>
            <a:off x="594398" y="1564399"/>
            <a:ext cx="9071640" cy="4807725"/>
          </a:xfrm>
        </p:spPr>
        <p:txBody>
          <a:bodyPr anchor="t"/>
          <a:lstStyle/>
          <a:p>
            <a:endParaRPr lang="fr-FR" dirty="0" smtClean="0"/>
          </a:p>
          <a:p>
            <a:endParaRPr lang="fr-FR" dirty="0"/>
          </a:p>
        </p:txBody>
      </p:sp>
      <p:pic>
        <p:nvPicPr>
          <p:cNvPr id="4" name="Image 3">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7944" y="2195660"/>
            <a:ext cx="6408712" cy="5126970"/>
          </a:xfrm>
          <a:prstGeom prst="rect">
            <a:avLst/>
          </a:prstGeom>
        </p:spPr>
      </p:pic>
      <p:sp>
        <p:nvSpPr>
          <p:cNvPr id="5" name="Titre 1"/>
          <p:cNvSpPr txBox="1">
            <a:spLocks/>
          </p:cNvSpPr>
          <p:nvPr/>
        </p:nvSpPr>
        <p:spPr>
          <a:xfrm>
            <a:off x="5976416" y="6628338"/>
            <a:ext cx="3664024" cy="607876"/>
          </a:xfrm>
          <a:prstGeom prst="rect">
            <a:avLst/>
          </a:prstGeom>
          <a:solidFill>
            <a:srgbClr val="002060"/>
          </a:solidFill>
        </p:spPr>
        <p:txBody>
          <a:bodyPr wrap="none" lIns="0" tIns="0" rIns="0" bIns="0" anchor="ctr"/>
          <a:lstStyle/>
          <a:p>
            <a:pPr algn="ctr"/>
            <a:r>
              <a:rPr lang="fr-FR" sz="1400" kern="0" dirty="0" smtClean="0">
                <a:solidFill>
                  <a:schemeClr val="bg1"/>
                </a:solidFill>
              </a:rPr>
              <a:t>La frise numérique histoire / histoire des arts</a:t>
            </a:r>
          </a:p>
        </p:txBody>
      </p:sp>
    </p:spTree>
    <p:extLst>
      <p:ext uri="{BB962C8B-B14F-4D97-AF65-F5344CB8AC3E}">
        <p14:creationId xmlns:p14="http://schemas.microsoft.com/office/powerpoint/2010/main" val="2397549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p:nvPr>
        </p:nvSpPr>
        <p:spPr>
          <a:xfrm>
            <a:off x="567758" y="451564"/>
            <a:ext cx="9071640" cy="6669288"/>
          </a:xfrm>
        </p:spPr>
        <p:txBody>
          <a:bodyPr anchor="t"/>
          <a:lstStyle/>
          <a:p>
            <a:r>
              <a:rPr lang="fr-FR" b="1" dirty="0" smtClean="0">
                <a:solidFill>
                  <a:srgbClr val="002060"/>
                </a:solidFill>
              </a:rPr>
              <a:t>Comment est construite cette  frise numérique ?</a:t>
            </a:r>
          </a:p>
          <a:p>
            <a:r>
              <a:rPr lang="fr-FR" dirty="0" smtClean="0">
                <a:solidFill>
                  <a:srgbClr val="002060"/>
                </a:solidFill>
              </a:rPr>
              <a:t>Le logiciel </a:t>
            </a:r>
            <a:r>
              <a:rPr lang="fr-FR" b="1" dirty="0" err="1" smtClean="0">
                <a:solidFill>
                  <a:srgbClr val="002060"/>
                </a:solidFill>
                <a:hlinkClick r:id="rId2"/>
              </a:rPr>
              <a:t>Didapages</a:t>
            </a:r>
            <a:r>
              <a:rPr lang="fr-FR" b="1" dirty="0" smtClean="0">
                <a:solidFill>
                  <a:srgbClr val="002060"/>
                </a:solidFill>
              </a:rPr>
              <a:t> </a:t>
            </a:r>
            <a:r>
              <a:rPr lang="fr-FR" dirty="0" smtClean="0">
                <a:solidFill>
                  <a:srgbClr val="002060"/>
                </a:solidFill>
              </a:rPr>
              <a:t>est nécessaire. Il est gratuit. Il permet de créer des livres </a:t>
            </a:r>
          </a:p>
          <a:p>
            <a:r>
              <a:rPr lang="fr-FR" dirty="0" smtClean="0">
                <a:solidFill>
                  <a:srgbClr val="002060"/>
                </a:solidFill>
              </a:rPr>
              <a:t>multimédias et  interactifs composés de textes, d’images, de vidéos et de sons. </a:t>
            </a:r>
          </a:p>
          <a:p>
            <a:endParaRPr lang="fr-FR" dirty="0">
              <a:solidFill>
                <a:srgbClr val="002060"/>
              </a:solidFill>
            </a:endParaRPr>
          </a:p>
          <a:p>
            <a:r>
              <a:rPr lang="fr-FR" b="1" dirty="0" smtClean="0">
                <a:solidFill>
                  <a:srgbClr val="002060"/>
                </a:solidFill>
              </a:rPr>
              <a:t>Astuces</a:t>
            </a:r>
            <a:r>
              <a:rPr lang="fr-FR" dirty="0" smtClean="0">
                <a:solidFill>
                  <a:srgbClr val="002060"/>
                </a:solidFill>
              </a:rPr>
              <a:t> : les livres ont un seuil de 15 Mo qu’ils ne peuvent dépasser au risque de ne pas </a:t>
            </a:r>
          </a:p>
          <a:p>
            <a:r>
              <a:rPr lang="fr-FR" dirty="0" smtClean="0">
                <a:solidFill>
                  <a:srgbClr val="002060"/>
                </a:solidFill>
              </a:rPr>
              <a:t>fonctionner.  Il est important d’héberger la vidéo et le son sur un espace de stockage</a:t>
            </a:r>
          </a:p>
          <a:p>
            <a:r>
              <a:rPr lang="fr-FR" dirty="0">
                <a:solidFill>
                  <a:srgbClr val="002060"/>
                </a:solidFill>
              </a:rPr>
              <a:t>e</a:t>
            </a:r>
            <a:r>
              <a:rPr lang="fr-FR" dirty="0" smtClean="0">
                <a:solidFill>
                  <a:srgbClr val="002060"/>
                </a:solidFill>
              </a:rPr>
              <a:t>xterne au livre.</a:t>
            </a:r>
          </a:p>
          <a:p>
            <a:endParaRPr lang="fr-FR" dirty="0" smtClean="0">
              <a:solidFill>
                <a:srgbClr val="002060"/>
              </a:solidFill>
            </a:endParaRPr>
          </a:p>
          <a:p>
            <a:r>
              <a:rPr lang="fr-FR" dirty="0" smtClean="0">
                <a:solidFill>
                  <a:srgbClr val="002060"/>
                </a:solidFill>
              </a:rPr>
              <a:t>Entrer dans la construction des livres : </a:t>
            </a:r>
            <a:r>
              <a:rPr lang="fr-FR" b="1" dirty="0" smtClean="0">
                <a:solidFill>
                  <a:srgbClr val="002060"/>
                </a:solidFill>
                <a:hlinkClick r:id="rId3"/>
              </a:rPr>
              <a:t>accès ici.</a:t>
            </a:r>
            <a:endParaRPr lang="fr-FR" b="1" dirty="0" smtClean="0">
              <a:solidFill>
                <a:srgbClr val="002060"/>
              </a:solidFill>
            </a:endParaRPr>
          </a:p>
          <a:p>
            <a:endParaRPr lang="fr-FR" b="1" dirty="0">
              <a:solidFill>
                <a:srgbClr val="002060"/>
              </a:solidFill>
            </a:endParaRPr>
          </a:p>
          <a:p>
            <a:r>
              <a:rPr lang="fr-FR" b="1" dirty="0" smtClean="0">
                <a:solidFill>
                  <a:srgbClr val="002060"/>
                </a:solidFill>
              </a:rPr>
              <a:t>Points forts</a:t>
            </a:r>
          </a:p>
          <a:p>
            <a:r>
              <a:rPr lang="fr-FR" dirty="0" smtClean="0">
                <a:solidFill>
                  <a:srgbClr val="002060"/>
                </a:solidFill>
              </a:rPr>
              <a:t>L’utilisation  de différents médias : son, image, vidéo…</a:t>
            </a:r>
          </a:p>
          <a:p>
            <a:r>
              <a:rPr lang="fr-FR" dirty="0" smtClean="0">
                <a:solidFill>
                  <a:srgbClr val="002060"/>
                </a:solidFill>
              </a:rPr>
              <a:t>La forme, l’ergonomie </a:t>
            </a:r>
            <a:r>
              <a:rPr lang="fr-FR" smtClean="0">
                <a:solidFill>
                  <a:srgbClr val="002060"/>
                </a:solidFill>
              </a:rPr>
              <a:t>sont adaptées </a:t>
            </a:r>
            <a:r>
              <a:rPr lang="fr-FR" dirty="0" smtClean="0">
                <a:solidFill>
                  <a:srgbClr val="002060"/>
                </a:solidFill>
              </a:rPr>
              <a:t>pour les élèves.</a:t>
            </a:r>
          </a:p>
          <a:p>
            <a:r>
              <a:rPr lang="fr-FR" dirty="0" smtClean="0">
                <a:solidFill>
                  <a:srgbClr val="002060"/>
                </a:solidFill>
              </a:rPr>
              <a:t>L’élaboration des livres : la prise en main est rapide pour le concepteur.</a:t>
            </a:r>
          </a:p>
          <a:p>
            <a:endParaRPr lang="fr-FR" dirty="0">
              <a:solidFill>
                <a:srgbClr val="002060"/>
              </a:solidFill>
            </a:endParaRPr>
          </a:p>
          <a:p>
            <a:r>
              <a:rPr lang="fr-FR" b="1" dirty="0" smtClean="0">
                <a:solidFill>
                  <a:srgbClr val="002060"/>
                </a:solidFill>
              </a:rPr>
              <a:t>Points faibles</a:t>
            </a:r>
          </a:p>
          <a:p>
            <a:r>
              <a:rPr lang="fr-FR" dirty="0" smtClean="0">
                <a:solidFill>
                  <a:srgbClr val="002060"/>
                </a:solidFill>
              </a:rPr>
              <a:t>La vision parcellaire de la frise.</a:t>
            </a:r>
          </a:p>
          <a:p>
            <a:r>
              <a:rPr lang="fr-FR" dirty="0" smtClean="0">
                <a:solidFill>
                  <a:srgbClr val="002060"/>
                </a:solidFill>
              </a:rPr>
              <a:t>L’utilisation des ressources très nombreuses présentes sur la frise nécessite un</a:t>
            </a:r>
          </a:p>
          <a:p>
            <a:r>
              <a:rPr lang="fr-FR" dirty="0" smtClean="0">
                <a:solidFill>
                  <a:srgbClr val="002060"/>
                </a:solidFill>
              </a:rPr>
              <a:t>accompagnement.</a:t>
            </a:r>
          </a:p>
          <a:p>
            <a:r>
              <a:rPr lang="fr-FR" dirty="0" smtClean="0">
                <a:solidFill>
                  <a:srgbClr val="002060"/>
                </a:solidFill>
              </a:rPr>
              <a:t>Le format flash n’est pas pérenne.</a:t>
            </a:r>
          </a:p>
          <a:p>
            <a:endParaRPr lang="fr-FR" dirty="0">
              <a:solidFill>
                <a:srgbClr val="002060"/>
              </a:solidFill>
            </a:endParaRPr>
          </a:p>
          <a:p>
            <a:r>
              <a:rPr lang="fr-FR" b="1" dirty="0" smtClean="0">
                <a:solidFill>
                  <a:srgbClr val="002060"/>
                </a:solidFill>
              </a:rPr>
              <a:t>Projet associé</a:t>
            </a:r>
          </a:p>
          <a:p>
            <a:r>
              <a:rPr lang="fr-FR" dirty="0" smtClean="0">
                <a:solidFill>
                  <a:srgbClr val="002060"/>
                </a:solidFill>
              </a:rPr>
              <a:t>Elaborer un livre numérique comme trace d’une classe transplantée. </a:t>
            </a:r>
          </a:p>
        </p:txBody>
      </p:sp>
      <p:sp>
        <p:nvSpPr>
          <p:cNvPr id="4" name="Titre 1"/>
          <p:cNvSpPr txBox="1">
            <a:spLocks/>
          </p:cNvSpPr>
          <p:nvPr/>
        </p:nvSpPr>
        <p:spPr>
          <a:xfrm>
            <a:off x="5976416" y="6816914"/>
            <a:ext cx="3664024" cy="607876"/>
          </a:xfrm>
          <a:prstGeom prst="rect">
            <a:avLst/>
          </a:prstGeom>
          <a:solidFill>
            <a:srgbClr val="002060"/>
          </a:solidFill>
        </p:spPr>
        <p:txBody>
          <a:bodyPr wrap="none" lIns="0" tIns="0" rIns="0" bIns="0" anchor="ctr"/>
          <a:lstStyle/>
          <a:p>
            <a:pPr algn="ctr"/>
            <a:r>
              <a:rPr lang="fr-FR" sz="1400" kern="0" dirty="0" smtClean="0">
                <a:solidFill>
                  <a:schemeClr val="bg1"/>
                </a:solidFill>
              </a:rPr>
              <a:t>La frise numérique histoire / histoire des arts</a:t>
            </a:r>
          </a:p>
        </p:txBody>
      </p:sp>
    </p:spTree>
    <p:extLst>
      <p:ext uri="{BB962C8B-B14F-4D97-AF65-F5344CB8AC3E}">
        <p14:creationId xmlns:p14="http://schemas.microsoft.com/office/powerpoint/2010/main" val="4202237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4"/>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76416" y="6732165"/>
            <a:ext cx="3744224" cy="598197"/>
          </a:xfrm>
          <a:solidFill>
            <a:srgbClr val="002060"/>
          </a:solidFill>
        </p:spPr>
        <p:txBody>
          <a:bodyPr/>
          <a:lstStyle/>
          <a:p>
            <a:pPr algn="ctr"/>
            <a:r>
              <a:rPr lang="fr-FR" sz="1400" dirty="0" smtClean="0">
                <a:solidFill>
                  <a:schemeClr val="bg1"/>
                </a:solidFill>
              </a:rPr>
              <a:t>Exemples de frises numériques à construire</a:t>
            </a:r>
            <a:endParaRPr lang="fr-FR" sz="1400" dirty="0">
              <a:solidFill>
                <a:schemeClr val="bg1"/>
              </a:solidFill>
            </a:endParaRPr>
          </a:p>
        </p:txBody>
      </p:sp>
      <p:sp>
        <p:nvSpPr>
          <p:cNvPr id="4" name="Titre 1"/>
          <p:cNvSpPr>
            <a:spLocks noGrp="1"/>
          </p:cNvSpPr>
          <p:nvPr>
            <p:ph type="subTitle"/>
          </p:nvPr>
        </p:nvSpPr>
        <p:spPr>
          <a:xfrm>
            <a:off x="359792" y="323453"/>
            <a:ext cx="9071640" cy="1146701"/>
          </a:xfrm>
          <a:solidFill>
            <a:srgbClr val="002060"/>
          </a:solidFill>
        </p:spPr>
        <p:txBody>
          <a:bodyPr/>
          <a:lstStyle/>
          <a:p>
            <a:pPr algn="ctr"/>
            <a:r>
              <a:rPr lang="fr-FR" sz="3600" dirty="0" smtClean="0">
                <a:solidFill>
                  <a:schemeClr val="bg1"/>
                </a:solidFill>
              </a:rPr>
              <a:t>Office </a:t>
            </a:r>
            <a:r>
              <a:rPr lang="fr-FR" sz="3600" dirty="0" err="1" smtClean="0">
                <a:solidFill>
                  <a:schemeClr val="bg1"/>
                </a:solidFill>
              </a:rPr>
              <a:t>Timeline</a:t>
            </a:r>
            <a:endParaRPr lang="fr-FR" sz="3600" dirty="0">
              <a:solidFill>
                <a:schemeClr val="bg1"/>
              </a:solidFill>
            </a:endParaRPr>
          </a:p>
        </p:txBody>
      </p:sp>
      <p:sp>
        <p:nvSpPr>
          <p:cNvPr id="5" name="ZoneTexte 4"/>
          <p:cNvSpPr txBox="1"/>
          <p:nvPr/>
        </p:nvSpPr>
        <p:spPr>
          <a:xfrm>
            <a:off x="287784" y="1572616"/>
            <a:ext cx="9073008" cy="5078313"/>
          </a:xfrm>
          <a:prstGeom prst="rect">
            <a:avLst/>
          </a:prstGeom>
          <a:noFill/>
        </p:spPr>
        <p:txBody>
          <a:bodyPr wrap="square" rtlCol="0">
            <a:spAutoFit/>
          </a:bodyPr>
          <a:lstStyle/>
          <a:p>
            <a:r>
              <a:rPr lang="fr-FR" dirty="0" smtClean="0">
                <a:solidFill>
                  <a:srgbClr val="002060"/>
                </a:solidFill>
              </a:rPr>
              <a:t>C’est un logiciel gratuit qui se télécharge sur le site suivant :</a:t>
            </a:r>
            <a:r>
              <a:rPr lang="fr-FR" b="1" dirty="0" smtClean="0">
                <a:solidFill>
                  <a:srgbClr val="002060"/>
                </a:solidFill>
              </a:rPr>
              <a:t> </a:t>
            </a:r>
            <a:r>
              <a:rPr lang="fr-FR" b="1" dirty="0" smtClean="0">
                <a:solidFill>
                  <a:srgbClr val="002060"/>
                </a:solidFill>
                <a:hlinkClick r:id="rId2"/>
              </a:rPr>
              <a:t>accès ici</a:t>
            </a:r>
            <a:endParaRPr lang="fr-FR" b="1" dirty="0" smtClean="0">
              <a:solidFill>
                <a:srgbClr val="002060"/>
              </a:solidFill>
            </a:endParaRPr>
          </a:p>
          <a:p>
            <a:r>
              <a:rPr lang="fr-FR" dirty="0" smtClean="0">
                <a:solidFill>
                  <a:srgbClr val="002060"/>
                </a:solidFill>
              </a:rPr>
              <a:t>Il s’utilise avec power point et permet d’élaborer des lignes de temps dans lesquelles vous pouvez intégrer du texte, des images et des liens.</a:t>
            </a:r>
          </a:p>
          <a:p>
            <a:endParaRPr lang="fr-FR" dirty="0" smtClean="0">
              <a:solidFill>
                <a:srgbClr val="002060"/>
              </a:solidFill>
            </a:endParaRPr>
          </a:p>
          <a:p>
            <a:r>
              <a:rPr lang="fr-FR" dirty="0" smtClean="0">
                <a:solidFill>
                  <a:srgbClr val="002060"/>
                </a:solidFill>
              </a:rPr>
              <a:t>Des modèles / thèmes sont disponibles pour débuter plus rapidement.</a:t>
            </a:r>
          </a:p>
          <a:p>
            <a:endParaRPr lang="fr-FR" dirty="0">
              <a:solidFill>
                <a:srgbClr val="002060"/>
              </a:solidFill>
            </a:endParaRPr>
          </a:p>
          <a:p>
            <a:r>
              <a:rPr lang="fr-FR" b="1" dirty="0">
                <a:solidFill>
                  <a:srgbClr val="002060"/>
                </a:solidFill>
              </a:rPr>
              <a:t>Points forts</a:t>
            </a:r>
          </a:p>
          <a:p>
            <a:r>
              <a:rPr lang="fr-FR" dirty="0" smtClean="0">
                <a:solidFill>
                  <a:srgbClr val="002060"/>
                </a:solidFill>
              </a:rPr>
              <a:t>De nombreux tutoriels aident à la conception d’une ligne du temps avec PP.</a:t>
            </a:r>
          </a:p>
          <a:p>
            <a:r>
              <a:rPr lang="fr-FR" dirty="0" smtClean="0">
                <a:solidFill>
                  <a:srgbClr val="002060"/>
                </a:solidFill>
              </a:rPr>
              <a:t>Permet de diversifier une présentation PP</a:t>
            </a:r>
            <a:endParaRPr lang="fr-FR" dirty="0">
              <a:solidFill>
                <a:srgbClr val="002060"/>
              </a:solidFill>
            </a:endParaRPr>
          </a:p>
          <a:p>
            <a:endParaRPr lang="fr-FR" b="1" dirty="0" smtClean="0">
              <a:solidFill>
                <a:srgbClr val="002060"/>
              </a:solidFill>
            </a:endParaRPr>
          </a:p>
          <a:p>
            <a:r>
              <a:rPr lang="fr-FR" b="1" dirty="0" smtClean="0">
                <a:solidFill>
                  <a:srgbClr val="002060"/>
                </a:solidFill>
              </a:rPr>
              <a:t>Points </a:t>
            </a:r>
            <a:r>
              <a:rPr lang="fr-FR" b="1" dirty="0">
                <a:solidFill>
                  <a:srgbClr val="002060"/>
                </a:solidFill>
              </a:rPr>
              <a:t>faibles</a:t>
            </a:r>
          </a:p>
          <a:p>
            <a:r>
              <a:rPr lang="fr-FR" dirty="0" smtClean="0">
                <a:solidFill>
                  <a:srgbClr val="002060"/>
                </a:solidFill>
              </a:rPr>
              <a:t>Les médias sons et vidéos ne peuvent être proposés.</a:t>
            </a:r>
          </a:p>
          <a:p>
            <a:r>
              <a:rPr lang="fr-FR" dirty="0" smtClean="0">
                <a:solidFill>
                  <a:srgbClr val="002060"/>
                </a:solidFill>
              </a:rPr>
              <a:t>Logiciel pensé pour les présentations en entreprises.</a:t>
            </a:r>
          </a:p>
          <a:p>
            <a:endParaRPr lang="fr-FR" dirty="0" smtClean="0">
              <a:solidFill>
                <a:srgbClr val="002060"/>
              </a:solidFill>
            </a:endParaRPr>
          </a:p>
          <a:p>
            <a:r>
              <a:rPr lang="fr-FR" b="1" dirty="0" smtClean="0">
                <a:solidFill>
                  <a:srgbClr val="002060"/>
                </a:solidFill>
              </a:rPr>
              <a:t>Projets associés</a:t>
            </a:r>
          </a:p>
          <a:p>
            <a:r>
              <a:rPr lang="fr-FR" dirty="0" smtClean="0">
                <a:solidFill>
                  <a:srgbClr val="002060"/>
                </a:solidFill>
              </a:rPr>
              <a:t>Construire des frises liées aux œuvres d’un artiste, à une période artistique…</a:t>
            </a:r>
          </a:p>
          <a:p>
            <a:endParaRPr lang="fr-FR" dirty="0" smtClean="0">
              <a:solidFill>
                <a:srgbClr val="002060"/>
              </a:solidFill>
            </a:endParaRPr>
          </a:p>
          <a:p>
            <a:endParaRPr lang="fr-FR" dirty="0">
              <a:solidFill>
                <a:srgbClr val="002060"/>
              </a:solidFill>
            </a:endParaRPr>
          </a:p>
        </p:txBody>
      </p:sp>
    </p:spTree>
    <p:extLst>
      <p:ext uri="{BB962C8B-B14F-4D97-AF65-F5344CB8AC3E}">
        <p14:creationId xmlns:p14="http://schemas.microsoft.com/office/powerpoint/2010/main" val="900442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wd">
                                    <p:tmAbs val="100"/>
                                  </p:iterate>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77" name="OTLSHAPE_T_73a753fc3eb04cce8a74f5f2ee475fdf_HorizontalConnector1"/>
          <p:cNvCxnSpPr>
            <a:endCxn id="719" idx="1"/>
          </p:cNvCxnSpPr>
          <p:nvPr>
            <p:custDataLst>
              <p:tags r:id="rId2"/>
            </p:custDataLst>
          </p:nvPr>
        </p:nvCxnSpPr>
        <p:spPr>
          <a:xfrm flipV="1">
            <a:off x="988365" y="3351975"/>
            <a:ext cx="6936485" cy="51412"/>
          </a:xfrm>
          <a:prstGeom prst="line">
            <a:avLst/>
          </a:prstGeom>
          <a:ln w="9525" cap="flat" cmpd="sng" algn="ctr">
            <a:solidFill>
              <a:srgbClr val="CCCCCC"/>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6" name="OTLSHAPE_T_3d5524b220ea4232b2aca4dceb1fd24f_HorizontalConnector1"/>
          <p:cNvCxnSpPr/>
          <p:nvPr>
            <p:custDataLst>
              <p:tags r:id="rId3"/>
            </p:custDataLst>
          </p:nvPr>
        </p:nvCxnSpPr>
        <p:spPr>
          <a:xfrm flipV="1">
            <a:off x="1065745" y="3044758"/>
            <a:ext cx="6145612" cy="1"/>
          </a:xfrm>
          <a:prstGeom prst="line">
            <a:avLst/>
          </a:prstGeom>
          <a:ln w="9525" cap="flat" cmpd="sng" algn="ctr">
            <a:solidFill>
              <a:srgbClr val="CCCCCC"/>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3" name="OTLSHAPE_T_87ee498b9b024e72a9fd4bf0b93a907e_HorizontalConnector1"/>
          <p:cNvCxnSpPr/>
          <p:nvPr>
            <p:custDataLst>
              <p:tags r:id="rId4"/>
            </p:custDataLst>
          </p:nvPr>
        </p:nvCxnSpPr>
        <p:spPr>
          <a:xfrm flipV="1">
            <a:off x="868083" y="2725399"/>
            <a:ext cx="5804340" cy="19487"/>
          </a:xfrm>
          <a:prstGeom prst="line">
            <a:avLst/>
          </a:prstGeom>
          <a:ln w="9525" cap="flat" cmpd="sng" algn="ctr">
            <a:solidFill>
              <a:srgbClr val="CCCCCC"/>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2" name="OTLSHAPE_T_7f025863b5434f9ca6f083d56cac4820_HorizontalConnector1"/>
          <p:cNvCxnSpPr/>
          <p:nvPr>
            <p:custDataLst>
              <p:tags r:id="rId5"/>
            </p:custDataLst>
          </p:nvPr>
        </p:nvCxnSpPr>
        <p:spPr>
          <a:xfrm>
            <a:off x="926341" y="2466565"/>
            <a:ext cx="4766071" cy="0"/>
          </a:xfrm>
          <a:prstGeom prst="line">
            <a:avLst/>
          </a:prstGeom>
          <a:ln w="9525" cap="flat" cmpd="sng" algn="ctr">
            <a:solidFill>
              <a:srgbClr val="CCCCCC"/>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1" name="OTLSHAPE_T_0c43ef4a38ab46e5bbc576f52f3f63fc_HorizontalConnector1"/>
          <p:cNvCxnSpPr/>
          <p:nvPr>
            <p:custDataLst>
              <p:tags r:id="rId6"/>
            </p:custDataLst>
          </p:nvPr>
        </p:nvCxnSpPr>
        <p:spPr>
          <a:xfrm flipV="1">
            <a:off x="1291580" y="2121483"/>
            <a:ext cx="2981002" cy="11696"/>
          </a:xfrm>
          <a:prstGeom prst="line">
            <a:avLst/>
          </a:prstGeom>
          <a:ln w="9525" cap="flat" cmpd="sng" algn="ctr">
            <a:solidFill>
              <a:srgbClr val="CCCCCC"/>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0" name="OTLSHAPE_T_5a184d61f5e2438db63ae5802af9b305_HorizontalConnector1"/>
          <p:cNvCxnSpPr/>
          <p:nvPr>
            <p:custDataLst>
              <p:tags r:id="rId7"/>
            </p:custDataLst>
          </p:nvPr>
        </p:nvCxnSpPr>
        <p:spPr>
          <a:xfrm>
            <a:off x="535992" y="1823743"/>
            <a:ext cx="238680" cy="0"/>
          </a:xfrm>
          <a:prstGeom prst="line">
            <a:avLst/>
          </a:prstGeom>
          <a:ln w="9525" cap="flat" cmpd="sng" algn="ctr">
            <a:solidFill>
              <a:srgbClr val="CCCCCC"/>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9" name="OTLSHAPE_M_59b5ac8298c14cca9e65190bf60d5d05_Connector1"/>
          <p:cNvCxnSpPr/>
          <p:nvPr>
            <p:custDataLst>
              <p:tags r:id="rId8"/>
            </p:custDataLst>
          </p:nvPr>
        </p:nvCxnSpPr>
        <p:spPr>
          <a:xfrm>
            <a:off x="8711225" y="5109683"/>
            <a:ext cx="0" cy="581395"/>
          </a:xfrm>
          <a:prstGeom prst="line">
            <a:avLst/>
          </a:prstGeom>
          <a:ln w="9525" cap="flat" cmpd="sng" algn="ctr">
            <a:solidFill>
              <a:schemeClr val="accent2">
                <a:alpha val="34902"/>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8" name="OTLSHAPE_M_2b147c48339f434892a5ef1836ea3597_Connector1"/>
          <p:cNvCxnSpPr/>
          <p:nvPr>
            <p:custDataLst>
              <p:tags r:id="rId9"/>
            </p:custDataLst>
          </p:nvPr>
        </p:nvCxnSpPr>
        <p:spPr>
          <a:xfrm>
            <a:off x="8023409" y="4560071"/>
            <a:ext cx="0" cy="1174223"/>
          </a:xfrm>
          <a:prstGeom prst="line">
            <a:avLst/>
          </a:prstGeom>
          <a:ln w="9525" cap="flat" cmpd="sng" algn="ctr">
            <a:solidFill>
              <a:schemeClr val="accent2">
                <a:alpha val="34902"/>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7" name="OTLSHAPE_M_9f860f8d65ee4aac85039f30c2ffcf33_Connector1"/>
          <p:cNvCxnSpPr/>
          <p:nvPr>
            <p:custDataLst>
              <p:tags r:id="rId10"/>
            </p:custDataLst>
          </p:nvPr>
        </p:nvCxnSpPr>
        <p:spPr>
          <a:xfrm>
            <a:off x="6397675" y="5156673"/>
            <a:ext cx="0" cy="487413"/>
          </a:xfrm>
          <a:prstGeom prst="line">
            <a:avLst/>
          </a:prstGeom>
          <a:ln w="9525" cap="flat" cmpd="sng" algn="ctr">
            <a:solidFill>
              <a:schemeClr val="accent6">
                <a:alpha val="34902"/>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 name="OTLSHAPE_TB_00000000000000000000000000000000_ScaleContainer"/>
          <p:cNvSpPr/>
          <p:nvPr>
            <p:custDataLst>
              <p:tags r:id="rId11"/>
            </p:custDataLst>
          </p:nvPr>
        </p:nvSpPr>
        <p:spPr>
          <a:xfrm>
            <a:off x="698223" y="5669756"/>
            <a:ext cx="8694539" cy="419982"/>
          </a:xfrm>
          <a:prstGeom prst="rect">
            <a:avLst/>
          </a:prstGeom>
          <a:solidFill>
            <a:srgbClr val="002060"/>
          </a:solidFill>
          <a:ln w="12700" cap="flat" cmpd="sng" algn="ctr">
            <a:noFill/>
            <a:prstDash val="solid"/>
            <a:miter lim="800000"/>
          </a:ln>
          <a:effectLst>
            <a:reflection blurRad="6350" stA="50000" endA="300" endPos="55500" dist="50800" dir="5400000" sy="-100000" algn="bl" rotWithShape="0"/>
          </a:effectLst>
          <a:scene3d>
            <a:camera prst="orthographicFront"/>
            <a:lightRig rig="threePt" dir="t">
              <a:rot lat="0" lon="0" rev="8700000"/>
            </a:lightRig>
          </a:scene3d>
          <a:sp3d>
            <a:bevelT w="165100" h="19050"/>
          </a:sp3d>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OTLSHAPE_TB_00000000000000000000000000000000_ElapsedTime" hidden="1"/>
          <p:cNvSpPr/>
          <p:nvPr>
            <p:custDataLst>
              <p:tags r:id="rId12"/>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OTLSHAPE_TB_00000000000000000000000000000000_TodayMarkerShape" hidden="1"/>
          <p:cNvSpPr/>
          <p:nvPr>
            <p:custDataLst>
              <p:tags r:id="rId13"/>
            </p:custDataLst>
          </p:nvPr>
        </p:nvSpPr>
        <p:spPr>
          <a:xfrm>
            <a:off x="653221" y="6089738"/>
            <a:ext cx="90005" cy="13999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OTLSHAPE_TB_00000000000000000000000000000000_TodayMarkerText" hidden="1"/>
          <p:cNvSpPr txBox="1"/>
          <p:nvPr>
            <p:custDataLst>
              <p:tags r:id="rId14"/>
            </p:custDataLst>
          </p:nvPr>
        </p:nvSpPr>
        <p:spPr>
          <a:xfrm>
            <a:off x="635113" y="6239179"/>
            <a:ext cx="728854" cy="184666"/>
          </a:xfrm>
          <a:prstGeom prst="rect">
            <a:avLst/>
          </a:prstGeom>
          <a:noFill/>
        </p:spPr>
        <p:txBody>
          <a:bodyPr vert="horz" wrap="none" lIns="0" tIns="0" rIns="0" bIns="0" rtlCol="0" anchor="ctr" anchorCtr="0">
            <a:spAutoFit/>
          </a:bodyPr>
          <a:lstStyle/>
          <a:p>
            <a:pPr algn="ctr"/>
            <a:r>
              <a:rPr lang="fr-FR" sz="1200" dirty="0" smtClean="0">
                <a:solidFill>
                  <a:schemeClr val="dk1"/>
                </a:solidFill>
                <a:latin typeface="Calibri"/>
              </a:rPr>
              <a:t>Aujourd'hui</a:t>
            </a:r>
            <a:endParaRPr lang="fr-FR" sz="1200" dirty="0">
              <a:solidFill>
                <a:schemeClr val="dk1"/>
              </a:solidFill>
              <a:latin typeface="Calibri"/>
            </a:endParaRPr>
          </a:p>
        </p:txBody>
      </p:sp>
      <p:sp>
        <p:nvSpPr>
          <p:cNvPr id="8" name="OTLSHAPE_TB_00000000000000000000000000000000_TimescaleInterval1"/>
          <p:cNvSpPr txBox="1"/>
          <p:nvPr>
            <p:custDataLst>
              <p:tags r:id="rId15"/>
            </p:custDataLst>
          </p:nvPr>
        </p:nvSpPr>
        <p:spPr>
          <a:xfrm>
            <a:off x="750726" y="5777202"/>
            <a:ext cx="315020" cy="205091"/>
          </a:xfrm>
          <a:prstGeom prst="rect">
            <a:avLst/>
          </a:prstGeom>
          <a:noFill/>
        </p:spPr>
        <p:txBody>
          <a:bodyPr vert="horz" wrap="none" lIns="0" tIns="0" rIns="0" bIns="0" rtlCol="0" anchor="ctr" anchorCtr="0">
            <a:noAutofit/>
          </a:bodyPr>
          <a:lstStyle/>
          <a:p>
            <a:r>
              <a:rPr lang="fr-FR" sz="1200" spc="-12" dirty="0">
                <a:solidFill>
                  <a:schemeClr val="lt1"/>
                </a:solidFill>
                <a:latin typeface="Calibri"/>
              </a:rPr>
              <a:t>X</a:t>
            </a:r>
            <a:r>
              <a:rPr lang="fr-FR" sz="1200" spc="-12" dirty="0" smtClean="0">
                <a:solidFill>
                  <a:schemeClr val="lt1"/>
                </a:solidFill>
                <a:latin typeface="Calibri"/>
              </a:rPr>
              <a:t>ème </a:t>
            </a:r>
            <a:endParaRPr lang="fr-FR" sz="1200" spc="-12" dirty="0">
              <a:solidFill>
                <a:schemeClr val="lt1"/>
              </a:solidFill>
              <a:latin typeface="Calibri"/>
            </a:endParaRPr>
          </a:p>
        </p:txBody>
      </p:sp>
      <p:cxnSp>
        <p:nvCxnSpPr>
          <p:cNvPr id="9" name="OTLSHAPE_TB_00000000000000000000000000000000_Separator1"/>
          <p:cNvCxnSpPr/>
          <p:nvPr>
            <p:custDataLst>
              <p:tags r:id="rId16"/>
            </p:custDataLst>
          </p:nvPr>
        </p:nvCxnSpPr>
        <p:spPr>
          <a:xfrm>
            <a:off x="1421903"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0" name="OTLSHAPE_TB_00000000000000000000000000000000_TimescaleInterval2"/>
          <p:cNvSpPr txBox="1"/>
          <p:nvPr>
            <p:custDataLst>
              <p:tags r:id="rId17"/>
            </p:custDataLst>
          </p:nvPr>
        </p:nvSpPr>
        <p:spPr>
          <a:xfrm>
            <a:off x="1474408" y="5777202"/>
            <a:ext cx="624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XIème </a:t>
            </a:r>
            <a:endParaRPr lang="fr-FR" sz="1200" spc="-26" dirty="0">
              <a:solidFill>
                <a:schemeClr val="lt1"/>
              </a:solidFill>
              <a:latin typeface="Calibri"/>
            </a:endParaRPr>
          </a:p>
        </p:txBody>
      </p:sp>
      <p:cxnSp>
        <p:nvCxnSpPr>
          <p:cNvPr id="11" name="OTLSHAPE_TB_00000000000000000000000000000000_Separator2"/>
          <p:cNvCxnSpPr/>
          <p:nvPr>
            <p:custDataLst>
              <p:tags r:id="rId18"/>
            </p:custDataLst>
          </p:nvPr>
        </p:nvCxnSpPr>
        <p:spPr>
          <a:xfrm>
            <a:off x="2145585"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 name="OTLSHAPE_TB_00000000000000000000000000000000_TimescaleInterval3"/>
          <p:cNvSpPr txBox="1"/>
          <p:nvPr>
            <p:custDataLst>
              <p:tags r:id="rId19"/>
            </p:custDataLst>
          </p:nvPr>
        </p:nvSpPr>
        <p:spPr>
          <a:xfrm>
            <a:off x="2198090" y="5777202"/>
            <a:ext cx="624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XIIème </a:t>
            </a:r>
            <a:endParaRPr lang="fr-FR" sz="1200" spc="-26" dirty="0">
              <a:solidFill>
                <a:schemeClr val="lt1"/>
              </a:solidFill>
              <a:latin typeface="Calibri"/>
            </a:endParaRPr>
          </a:p>
        </p:txBody>
      </p:sp>
      <p:cxnSp>
        <p:nvCxnSpPr>
          <p:cNvPr id="13" name="OTLSHAPE_TB_00000000000000000000000000000000_Separator3"/>
          <p:cNvCxnSpPr/>
          <p:nvPr>
            <p:custDataLst>
              <p:tags r:id="rId20"/>
            </p:custDataLst>
          </p:nvPr>
        </p:nvCxnSpPr>
        <p:spPr>
          <a:xfrm>
            <a:off x="2869267"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4" name="OTLSHAPE_TB_00000000000000000000000000000000_TimescaleInterval4"/>
          <p:cNvSpPr txBox="1"/>
          <p:nvPr>
            <p:custDataLst>
              <p:tags r:id="rId21"/>
            </p:custDataLst>
          </p:nvPr>
        </p:nvSpPr>
        <p:spPr>
          <a:xfrm>
            <a:off x="2921772" y="5777202"/>
            <a:ext cx="1248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XIIIème </a:t>
            </a:r>
            <a:endParaRPr lang="fr-FR" sz="1200" spc="-26" dirty="0">
              <a:solidFill>
                <a:schemeClr val="lt1"/>
              </a:solidFill>
              <a:latin typeface="Calibri"/>
            </a:endParaRPr>
          </a:p>
        </p:txBody>
      </p:sp>
      <p:cxnSp>
        <p:nvCxnSpPr>
          <p:cNvPr id="15" name="OTLSHAPE_TB_00000000000000000000000000000000_Separator4"/>
          <p:cNvCxnSpPr/>
          <p:nvPr>
            <p:custDataLst>
              <p:tags r:id="rId22"/>
            </p:custDataLst>
          </p:nvPr>
        </p:nvCxnSpPr>
        <p:spPr>
          <a:xfrm>
            <a:off x="3592948"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OTLSHAPE_TB_00000000000000000000000000000000_TimescaleInterval5"/>
          <p:cNvSpPr txBox="1"/>
          <p:nvPr>
            <p:custDataLst>
              <p:tags r:id="rId23"/>
            </p:custDataLst>
          </p:nvPr>
        </p:nvSpPr>
        <p:spPr>
          <a:xfrm>
            <a:off x="3645453" y="5777202"/>
            <a:ext cx="1248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XIVème</a:t>
            </a:r>
            <a:endParaRPr lang="fr-FR" sz="1200" spc="-26" dirty="0">
              <a:solidFill>
                <a:schemeClr val="lt1"/>
              </a:solidFill>
              <a:latin typeface="Calibri"/>
            </a:endParaRPr>
          </a:p>
        </p:txBody>
      </p:sp>
      <p:cxnSp>
        <p:nvCxnSpPr>
          <p:cNvPr id="17" name="OTLSHAPE_TB_00000000000000000000000000000000_Separator5"/>
          <p:cNvCxnSpPr/>
          <p:nvPr>
            <p:custDataLst>
              <p:tags r:id="rId24"/>
            </p:custDataLst>
          </p:nvPr>
        </p:nvCxnSpPr>
        <p:spPr>
          <a:xfrm>
            <a:off x="4316630"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OTLSHAPE_TB_00000000000000000000000000000000_TimescaleInterval6"/>
          <p:cNvSpPr txBox="1"/>
          <p:nvPr>
            <p:custDataLst>
              <p:tags r:id="rId25"/>
            </p:custDataLst>
          </p:nvPr>
        </p:nvSpPr>
        <p:spPr>
          <a:xfrm>
            <a:off x="4369135" y="5777202"/>
            <a:ext cx="1248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XVème</a:t>
            </a:r>
            <a:endParaRPr lang="fr-FR" sz="1200" spc="-26" dirty="0">
              <a:solidFill>
                <a:schemeClr val="lt1"/>
              </a:solidFill>
              <a:latin typeface="Calibri"/>
            </a:endParaRPr>
          </a:p>
        </p:txBody>
      </p:sp>
      <p:cxnSp>
        <p:nvCxnSpPr>
          <p:cNvPr id="19" name="OTLSHAPE_TB_00000000000000000000000000000000_Separator6"/>
          <p:cNvCxnSpPr/>
          <p:nvPr>
            <p:custDataLst>
              <p:tags r:id="rId26"/>
            </p:custDataLst>
          </p:nvPr>
        </p:nvCxnSpPr>
        <p:spPr>
          <a:xfrm>
            <a:off x="5040312"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OTLSHAPE_TB_00000000000000000000000000000000_TimescaleInterval7"/>
          <p:cNvSpPr txBox="1"/>
          <p:nvPr>
            <p:custDataLst>
              <p:tags r:id="rId27"/>
            </p:custDataLst>
          </p:nvPr>
        </p:nvSpPr>
        <p:spPr>
          <a:xfrm>
            <a:off x="5092817" y="5777202"/>
            <a:ext cx="1248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XVIème</a:t>
            </a:r>
            <a:endParaRPr lang="fr-FR" sz="1200" spc="-26" dirty="0">
              <a:solidFill>
                <a:schemeClr val="lt1"/>
              </a:solidFill>
              <a:latin typeface="Calibri"/>
            </a:endParaRPr>
          </a:p>
        </p:txBody>
      </p:sp>
      <p:cxnSp>
        <p:nvCxnSpPr>
          <p:cNvPr id="21" name="OTLSHAPE_TB_00000000000000000000000000000000_Separator7"/>
          <p:cNvCxnSpPr/>
          <p:nvPr>
            <p:custDataLst>
              <p:tags r:id="rId28"/>
            </p:custDataLst>
          </p:nvPr>
        </p:nvCxnSpPr>
        <p:spPr>
          <a:xfrm>
            <a:off x="5763993"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OTLSHAPE_TB_00000000000000000000000000000000_TimescaleInterval8"/>
          <p:cNvSpPr txBox="1"/>
          <p:nvPr>
            <p:custDataLst>
              <p:tags r:id="rId29"/>
            </p:custDataLst>
          </p:nvPr>
        </p:nvSpPr>
        <p:spPr>
          <a:xfrm>
            <a:off x="5816499" y="5777202"/>
            <a:ext cx="1248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XVIIème </a:t>
            </a:r>
            <a:endParaRPr lang="fr-FR" sz="1200" spc="-26" dirty="0">
              <a:solidFill>
                <a:schemeClr val="lt1"/>
              </a:solidFill>
              <a:latin typeface="Calibri"/>
            </a:endParaRPr>
          </a:p>
        </p:txBody>
      </p:sp>
      <p:cxnSp>
        <p:nvCxnSpPr>
          <p:cNvPr id="23" name="OTLSHAPE_TB_00000000000000000000000000000000_Separator8"/>
          <p:cNvCxnSpPr/>
          <p:nvPr>
            <p:custDataLst>
              <p:tags r:id="rId30"/>
            </p:custDataLst>
          </p:nvPr>
        </p:nvCxnSpPr>
        <p:spPr>
          <a:xfrm>
            <a:off x="6487675"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4" name="OTLSHAPE_TB_00000000000000000000000000000000_TimescaleInterval9"/>
          <p:cNvSpPr txBox="1"/>
          <p:nvPr>
            <p:custDataLst>
              <p:tags r:id="rId31"/>
            </p:custDataLst>
          </p:nvPr>
        </p:nvSpPr>
        <p:spPr>
          <a:xfrm>
            <a:off x="6540180" y="5777202"/>
            <a:ext cx="1248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 XVIIIème </a:t>
            </a:r>
            <a:endParaRPr lang="fr-FR" sz="1200" spc="-26" dirty="0">
              <a:solidFill>
                <a:schemeClr val="lt1"/>
              </a:solidFill>
              <a:latin typeface="Calibri"/>
            </a:endParaRPr>
          </a:p>
        </p:txBody>
      </p:sp>
      <p:cxnSp>
        <p:nvCxnSpPr>
          <p:cNvPr id="25" name="OTLSHAPE_TB_00000000000000000000000000000000_Separator9"/>
          <p:cNvCxnSpPr/>
          <p:nvPr>
            <p:custDataLst>
              <p:tags r:id="rId32"/>
            </p:custDataLst>
          </p:nvPr>
        </p:nvCxnSpPr>
        <p:spPr>
          <a:xfrm>
            <a:off x="7211357"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OTLSHAPE_TB_00000000000000000000000000000000_TimescaleInterval10"/>
          <p:cNvSpPr txBox="1"/>
          <p:nvPr>
            <p:custDataLst>
              <p:tags r:id="rId33"/>
            </p:custDataLst>
          </p:nvPr>
        </p:nvSpPr>
        <p:spPr>
          <a:xfrm>
            <a:off x="7263862" y="5777202"/>
            <a:ext cx="1248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XIXème </a:t>
            </a:r>
            <a:endParaRPr lang="fr-FR" sz="1200" spc="-26" dirty="0">
              <a:solidFill>
                <a:schemeClr val="lt1"/>
              </a:solidFill>
              <a:latin typeface="Calibri"/>
            </a:endParaRPr>
          </a:p>
        </p:txBody>
      </p:sp>
      <p:cxnSp>
        <p:nvCxnSpPr>
          <p:cNvPr id="27" name="OTLSHAPE_TB_00000000000000000000000000000000_Separator10"/>
          <p:cNvCxnSpPr/>
          <p:nvPr>
            <p:custDataLst>
              <p:tags r:id="rId34"/>
            </p:custDataLst>
          </p:nvPr>
        </p:nvCxnSpPr>
        <p:spPr>
          <a:xfrm>
            <a:off x="7935039"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8" name="OTLSHAPE_TB_00000000000000000000000000000000_TimescaleInterval11"/>
          <p:cNvSpPr txBox="1"/>
          <p:nvPr>
            <p:custDataLst>
              <p:tags r:id="rId35"/>
            </p:custDataLst>
          </p:nvPr>
        </p:nvSpPr>
        <p:spPr>
          <a:xfrm>
            <a:off x="7987544" y="5777202"/>
            <a:ext cx="1248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XXème</a:t>
            </a:r>
            <a:endParaRPr lang="fr-FR" sz="1200" spc="-26" dirty="0">
              <a:solidFill>
                <a:schemeClr val="lt1"/>
              </a:solidFill>
              <a:latin typeface="Calibri"/>
            </a:endParaRPr>
          </a:p>
        </p:txBody>
      </p:sp>
      <p:cxnSp>
        <p:nvCxnSpPr>
          <p:cNvPr id="29" name="OTLSHAPE_TB_00000000000000000000000000000000_Separator11"/>
          <p:cNvCxnSpPr/>
          <p:nvPr>
            <p:custDataLst>
              <p:tags r:id="rId36"/>
            </p:custDataLst>
          </p:nvPr>
        </p:nvCxnSpPr>
        <p:spPr>
          <a:xfrm>
            <a:off x="8658720" y="5767752"/>
            <a:ext cx="0" cy="22399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0" name="OTLSHAPE_TB_00000000000000000000000000000000_TimescaleInterval12"/>
          <p:cNvSpPr txBox="1"/>
          <p:nvPr>
            <p:custDataLst>
              <p:tags r:id="rId37"/>
            </p:custDataLst>
          </p:nvPr>
        </p:nvSpPr>
        <p:spPr>
          <a:xfrm>
            <a:off x="8711226" y="5777202"/>
            <a:ext cx="124800" cy="205091"/>
          </a:xfrm>
          <a:prstGeom prst="rect">
            <a:avLst/>
          </a:prstGeom>
          <a:noFill/>
        </p:spPr>
        <p:txBody>
          <a:bodyPr vert="horz" wrap="none" lIns="0" tIns="0" rIns="0" bIns="0" rtlCol="0" anchor="ctr" anchorCtr="0">
            <a:noAutofit/>
          </a:bodyPr>
          <a:lstStyle/>
          <a:p>
            <a:r>
              <a:rPr lang="fr-FR" sz="1200" spc="-12" dirty="0" smtClean="0">
                <a:solidFill>
                  <a:schemeClr val="lt1"/>
                </a:solidFill>
              </a:rPr>
              <a:t> XXIème </a:t>
            </a:r>
            <a:endParaRPr lang="fr-FR" sz="1200" spc="-26" dirty="0">
              <a:solidFill>
                <a:schemeClr val="lt1"/>
              </a:solidFill>
              <a:latin typeface="Calibri"/>
            </a:endParaRPr>
          </a:p>
        </p:txBody>
      </p:sp>
      <p:sp>
        <p:nvSpPr>
          <p:cNvPr id="578" name="OTLSHAPE_M_8cc1ba62bc92479399f399f1daac8d07_Title"/>
          <p:cNvSpPr txBox="1"/>
          <p:nvPr>
            <p:custDataLst>
              <p:tags r:id="rId38"/>
            </p:custDataLst>
          </p:nvPr>
        </p:nvSpPr>
        <p:spPr>
          <a:xfrm>
            <a:off x="2782081" y="4941369"/>
            <a:ext cx="979273" cy="507831"/>
          </a:xfrm>
          <a:prstGeom prst="rect">
            <a:avLst/>
          </a:prstGeom>
          <a:noFill/>
        </p:spPr>
        <p:txBody>
          <a:bodyPr vert="horz" wrap="square" lIns="0" tIns="0" rIns="0" bIns="0" rtlCol="0" anchor="ctr" anchorCtr="0">
            <a:spAutoFit/>
          </a:bodyPr>
          <a:lstStyle/>
          <a:p>
            <a:r>
              <a:rPr lang="fr-FR" sz="1100" b="1" spc="-6" dirty="0" smtClean="0">
                <a:solidFill>
                  <a:schemeClr val="dk1"/>
                </a:solidFill>
                <a:latin typeface="Calibri"/>
              </a:rPr>
              <a:t>«</a:t>
            </a:r>
            <a:r>
              <a:rPr lang="fr-FR" sz="1100" i="1" spc="-6" dirty="0" smtClean="0">
                <a:solidFill>
                  <a:schemeClr val="dk1"/>
                </a:solidFill>
                <a:latin typeface="Calibri"/>
              </a:rPr>
              <a:t> J’os bien à m’amie parler</a:t>
            </a:r>
            <a:r>
              <a:rPr lang="fr-FR" sz="1100" b="1" spc="-6" dirty="0" smtClean="0">
                <a:solidFill>
                  <a:schemeClr val="dk1"/>
                </a:solidFill>
                <a:latin typeface="Calibri"/>
              </a:rPr>
              <a:t> »</a:t>
            </a:r>
          </a:p>
          <a:p>
            <a:r>
              <a:rPr lang="fr-FR" sz="1100" b="1" spc="-6" dirty="0" smtClean="0">
                <a:solidFill>
                  <a:schemeClr val="dk1"/>
                </a:solidFill>
                <a:latin typeface="Calibri"/>
              </a:rPr>
              <a:t>Adam de la Halle</a:t>
            </a:r>
            <a:endParaRPr lang="fr-FR" sz="1100" b="1" spc="-6" dirty="0">
              <a:solidFill>
                <a:schemeClr val="dk1"/>
              </a:solidFill>
              <a:latin typeface="Calibri"/>
            </a:endParaRPr>
          </a:p>
        </p:txBody>
      </p:sp>
      <p:sp>
        <p:nvSpPr>
          <p:cNvPr id="581" name="OTLSHAPE_M_051a32e4ff0e47229380669de64fe5ab_Title"/>
          <p:cNvSpPr txBox="1"/>
          <p:nvPr>
            <p:custDataLst>
              <p:tags r:id="rId39"/>
            </p:custDataLst>
          </p:nvPr>
        </p:nvSpPr>
        <p:spPr>
          <a:xfrm>
            <a:off x="4511337" y="5038257"/>
            <a:ext cx="768094" cy="507831"/>
          </a:xfrm>
          <a:prstGeom prst="rect">
            <a:avLst/>
          </a:prstGeom>
          <a:noFill/>
        </p:spPr>
        <p:txBody>
          <a:bodyPr vert="horz" wrap="square" lIns="0" tIns="0" rIns="0" bIns="0" rtlCol="0" anchor="ctr" anchorCtr="0">
            <a:spAutoFit/>
          </a:bodyPr>
          <a:lstStyle/>
          <a:p>
            <a:pPr algn="ctr"/>
            <a:r>
              <a:rPr lang="fr-FR" sz="1100" b="1" spc="-10" dirty="0" smtClean="0">
                <a:solidFill>
                  <a:schemeClr val="dk1"/>
                </a:solidFill>
                <a:latin typeface="Calibri"/>
              </a:rPr>
              <a:t>Josquin Desprez</a:t>
            </a:r>
          </a:p>
          <a:p>
            <a:pPr algn="ctr"/>
            <a:r>
              <a:rPr lang="fr-FR" sz="1100" b="1" spc="-10" dirty="0" smtClean="0">
                <a:solidFill>
                  <a:schemeClr val="dk1"/>
                </a:solidFill>
                <a:latin typeface="Calibri"/>
              </a:rPr>
              <a:t>(1440-1521)</a:t>
            </a:r>
            <a:endParaRPr lang="fr-FR" sz="1100" b="1" spc="-10" dirty="0">
              <a:solidFill>
                <a:schemeClr val="dk1"/>
              </a:solidFill>
              <a:latin typeface="Calibri"/>
            </a:endParaRPr>
          </a:p>
        </p:txBody>
      </p:sp>
      <p:sp>
        <p:nvSpPr>
          <p:cNvPr id="584" name="OTLSHAPE_M_9f860f8d65ee4aac85039f30c2ffcf33_Title"/>
          <p:cNvSpPr txBox="1"/>
          <p:nvPr>
            <p:custDataLst>
              <p:tags r:id="rId40"/>
            </p:custDataLst>
          </p:nvPr>
        </p:nvSpPr>
        <p:spPr>
          <a:xfrm>
            <a:off x="6330338" y="4622863"/>
            <a:ext cx="995924" cy="507831"/>
          </a:xfrm>
          <a:prstGeom prst="rect">
            <a:avLst/>
          </a:prstGeom>
          <a:noFill/>
        </p:spPr>
        <p:txBody>
          <a:bodyPr vert="horz" wrap="square" lIns="0" tIns="0" rIns="0" bIns="0" rtlCol="0" anchor="ctr" anchorCtr="0">
            <a:spAutoFit/>
          </a:bodyPr>
          <a:lstStyle/>
          <a:p>
            <a:pPr algn="ctr"/>
            <a:r>
              <a:rPr lang="fr-FR" sz="1100" i="1" spc="-10" dirty="0" smtClean="0">
                <a:solidFill>
                  <a:schemeClr val="dk1"/>
                </a:solidFill>
                <a:latin typeface="Calibri"/>
              </a:rPr>
              <a:t>« Didon et Enée »</a:t>
            </a:r>
          </a:p>
          <a:p>
            <a:pPr algn="ctr"/>
            <a:r>
              <a:rPr lang="fr-FR" sz="1100" spc="-10" dirty="0" smtClean="0">
                <a:solidFill>
                  <a:schemeClr val="dk1"/>
                </a:solidFill>
                <a:latin typeface="Calibri"/>
              </a:rPr>
              <a:t>Opéra </a:t>
            </a:r>
            <a:endParaRPr lang="fr-FR" sz="1100" spc="-10" dirty="0">
              <a:solidFill>
                <a:schemeClr val="dk1"/>
              </a:solidFill>
              <a:latin typeface="Calibri"/>
            </a:endParaRPr>
          </a:p>
          <a:p>
            <a:pPr algn="ctr"/>
            <a:r>
              <a:rPr lang="fr-FR" sz="1100" b="1" spc="-10" dirty="0" smtClean="0">
                <a:solidFill>
                  <a:schemeClr val="dk1"/>
                </a:solidFill>
                <a:latin typeface="Calibri"/>
              </a:rPr>
              <a:t>Henry Purcell</a:t>
            </a:r>
            <a:endParaRPr lang="fr-FR" sz="1100" b="1" spc="-10" dirty="0">
              <a:solidFill>
                <a:schemeClr val="dk1"/>
              </a:solidFill>
              <a:latin typeface="Calibri"/>
            </a:endParaRPr>
          </a:p>
        </p:txBody>
      </p:sp>
      <p:sp>
        <p:nvSpPr>
          <p:cNvPr id="585" name="OTLSHAPE_M_9f860f8d65ee4aac85039f30c2ffcf33_Date"/>
          <p:cNvSpPr txBox="1"/>
          <p:nvPr>
            <p:custDataLst>
              <p:tags r:id="rId41"/>
            </p:custDataLst>
          </p:nvPr>
        </p:nvSpPr>
        <p:spPr>
          <a:xfrm>
            <a:off x="6660378" y="5172247"/>
            <a:ext cx="387833" cy="153888"/>
          </a:xfrm>
          <a:prstGeom prst="rect">
            <a:avLst/>
          </a:prstGeom>
          <a:noFill/>
        </p:spPr>
        <p:txBody>
          <a:bodyPr vert="horz" wrap="square" lIns="0" tIns="0" rIns="0" bIns="0" rtlCol="0" anchor="ctr" anchorCtr="0">
            <a:spAutoFit/>
          </a:bodyPr>
          <a:lstStyle/>
          <a:p>
            <a:r>
              <a:rPr lang="fr-FR" sz="1000" spc="-8" dirty="0" smtClean="0">
                <a:solidFill>
                  <a:srgbClr val="1F497E"/>
                </a:solidFill>
                <a:latin typeface="Calibri"/>
              </a:rPr>
              <a:t>1689</a:t>
            </a:r>
            <a:endParaRPr lang="fr-FR" sz="1000" spc="-8" dirty="0">
              <a:solidFill>
                <a:srgbClr val="1F497E"/>
              </a:solidFill>
              <a:latin typeface="Calibri"/>
            </a:endParaRPr>
          </a:p>
        </p:txBody>
      </p:sp>
      <p:sp>
        <p:nvSpPr>
          <p:cNvPr id="586" name="OTLSHAPE_M_9f860f8d65ee4aac85039f30c2ffcf33_Shape"/>
          <p:cNvSpPr/>
          <p:nvPr>
            <p:custDataLst>
              <p:tags r:id="rId42"/>
            </p:custDataLst>
          </p:nvPr>
        </p:nvSpPr>
        <p:spPr>
          <a:xfrm rot="16200000">
            <a:off x="6380930" y="5078929"/>
            <a:ext cx="181992" cy="136508"/>
          </a:xfrm>
          <a:prstGeom prst="flowChartMerge">
            <a:avLst/>
          </a:prstGeom>
          <a:solidFill>
            <a:schemeClr val="accent1"/>
          </a:solidFill>
          <a:ln w="12700" cap="flat" cmpd="sng" algn="ctr">
            <a:noFill/>
            <a:prstDash val="solid"/>
            <a:miter lim="800000"/>
          </a:ln>
          <a:effectLst/>
          <a:scene3d>
            <a:camera prst="orthographicFront"/>
            <a:lightRig rig="threePt" dir="t"/>
          </a:scene3d>
          <a:sp3d>
            <a:bevelT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87" name="OTLSHAPE_M_2b147c48339f434892a5ef1836ea3597_Title"/>
          <p:cNvSpPr txBox="1"/>
          <p:nvPr>
            <p:custDataLst>
              <p:tags r:id="rId43"/>
            </p:custDataLst>
          </p:nvPr>
        </p:nvSpPr>
        <p:spPr>
          <a:xfrm>
            <a:off x="8108281" y="4296260"/>
            <a:ext cx="738302" cy="338554"/>
          </a:xfrm>
          <a:prstGeom prst="rect">
            <a:avLst/>
          </a:prstGeom>
          <a:noFill/>
        </p:spPr>
        <p:txBody>
          <a:bodyPr vert="horz" wrap="square" lIns="0" tIns="0" rIns="0" bIns="0" rtlCol="0" anchor="ctr" anchorCtr="0">
            <a:spAutoFit/>
          </a:bodyPr>
          <a:lstStyle/>
          <a:p>
            <a:pPr algn="ctr"/>
            <a:r>
              <a:rPr lang="fr-FR" sz="1100" spc="-8" dirty="0" smtClean="0">
                <a:solidFill>
                  <a:schemeClr val="dk1"/>
                </a:solidFill>
                <a:latin typeface="Calibri"/>
              </a:rPr>
              <a:t>« </a:t>
            </a:r>
            <a:r>
              <a:rPr lang="fr-FR" sz="1100" i="1" spc="-8" dirty="0" smtClean="0">
                <a:solidFill>
                  <a:schemeClr val="dk1"/>
                </a:solidFill>
                <a:latin typeface="Calibri"/>
              </a:rPr>
              <a:t>Parade</a:t>
            </a:r>
            <a:r>
              <a:rPr lang="fr-FR" sz="1100" spc="-8" dirty="0" smtClean="0">
                <a:solidFill>
                  <a:schemeClr val="dk1"/>
                </a:solidFill>
                <a:latin typeface="Calibri"/>
              </a:rPr>
              <a:t> »</a:t>
            </a:r>
          </a:p>
          <a:p>
            <a:pPr algn="ctr"/>
            <a:r>
              <a:rPr lang="fr-FR" sz="1100" b="1" spc="-8" dirty="0" smtClean="0">
                <a:solidFill>
                  <a:schemeClr val="dk1"/>
                </a:solidFill>
                <a:latin typeface="Calibri"/>
              </a:rPr>
              <a:t>Eric Satie</a:t>
            </a:r>
            <a:endParaRPr lang="fr-FR" sz="1100" b="1" spc="-8" dirty="0">
              <a:solidFill>
                <a:schemeClr val="dk1"/>
              </a:solidFill>
              <a:latin typeface="Calibri"/>
            </a:endParaRPr>
          </a:p>
        </p:txBody>
      </p:sp>
      <p:sp>
        <p:nvSpPr>
          <p:cNvPr id="588" name="OTLSHAPE_M_2b147c48339f434892a5ef1836ea3597_Date"/>
          <p:cNvSpPr txBox="1"/>
          <p:nvPr>
            <p:custDataLst>
              <p:tags r:id="rId44"/>
            </p:custDataLst>
          </p:nvPr>
        </p:nvSpPr>
        <p:spPr>
          <a:xfrm>
            <a:off x="8253282" y="4659567"/>
            <a:ext cx="280794" cy="153888"/>
          </a:xfrm>
          <a:prstGeom prst="rect">
            <a:avLst/>
          </a:prstGeom>
          <a:noFill/>
        </p:spPr>
        <p:txBody>
          <a:bodyPr vert="horz" wrap="square" lIns="0" tIns="0" rIns="0" bIns="0" rtlCol="0" anchor="ctr" anchorCtr="0">
            <a:spAutoFit/>
          </a:bodyPr>
          <a:lstStyle/>
          <a:p>
            <a:r>
              <a:rPr lang="fr-FR" sz="1000" spc="-8" dirty="0" smtClean="0">
                <a:solidFill>
                  <a:srgbClr val="1F497E"/>
                </a:solidFill>
                <a:latin typeface="Calibri"/>
              </a:rPr>
              <a:t>1917</a:t>
            </a:r>
            <a:endParaRPr lang="fr-FR" sz="1000" spc="-8" dirty="0">
              <a:solidFill>
                <a:srgbClr val="1F497E"/>
              </a:solidFill>
              <a:latin typeface="Calibri"/>
            </a:endParaRPr>
          </a:p>
        </p:txBody>
      </p:sp>
      <p:sp>
        <p:nvSpPr>
          <p:cNvPr id="589" name="OTLSHAPE_M_2b147c48339f434892a5ef1836ea3597_Shape"/>
          <p:cNvSpPr/>
          <p:nvPr>
            <p:custDataLst>
              <p:tags r:id="rId45"/>
            </p:custDataLst>
          </p:nvPr>
        </p:nvSpPr>
        <p:spPr>
          <a:xfrm rot="16200000">
            <a:off x="8002027" y="4587527"/>
            <a:ext cx="181992" cy="136508"/>
          </a:xfrm>
          <a:prstGeom prst="flowChartMerge">
            <a:avLst/>
          </a:prstGeom>
          <a:solidFill>
            <a:srgbClr val="7030A0"/>
          </a:solidFill>
          <a:ln w="12700" cap="flat" cmpd="sng" algn="ctr">
            <a:noFill/>
            <a:prstDash val="solid"/>
            <a:miter lim="800000"/>
          </a:ln>
          <a:effectLst/>
          <a:scene3d>
            <a:camera prst="orthographicFront"/>
            <a:lightRig rig="threePt" dir="t"/>
          </a:scene3d>
          <a:sp3d>
            <a:bevelT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90" name="OTLSHAPE_M_59b5ac8298c14cca9e65190bf60d5d05_Title"/>
          <p:cNvSpPr txBox="1"/>
          <p:nvPr>
            <p:custDataLst>
              <p:tags r:id="rId46"/>
            </p:custDataLst>
          </p:nvPr>
        </p:nvSpPr>
        <p:spPr>
          <a:xfrm>
            <a:off x="8739640" y="4741108"/>
            <a:ext cx="894549" cy="338554"/>
          </a:xfrm>
          <a:prstGeom prst="rect">
            <a:avLst/>
          </a:prstGeom>
          <a:noFill/>
        </p:spPr>
        <p:txBody>
          <a:bodyPr vert="horz" wrap="square" lIns="0" tIns="0" rIns="0" bIns="0" rtlCol="0" anchor="ctr" anchorCtr="0">
            <a:spAutoFit/>
          </a:bodyPr>
          <a:lstStyle/>
          <a:p>
            <a:pPr algn="ctr"/>
            <a:r>
              <a:rPr lang="fr-FR" sz="1100" spc="-12" dirty="0" smtClean="0">
                <a:solidFill>
                  <a:schemeClr val="dk1"/>
                </a:solidFill>
                <a:latin typeface="Calibri"/>
              </a:rPr>
              <a:t>Album « </a:t>
            </a:r>
            <a:r>
              <a:rPr lang="fr-FR" sz="1100" i="1" spc="-12" dirty="0" smtClean="0">
                <a:solidFill>
                  <a:schemeClr val="dk1"/>
                </a:solidFill>
                <a:latin typeface="Calibri"/>
              </a:rPr>
              <a:t>Le fil</a:t>
            </a:r>
            <a:r>
              <a:rPr lang="fr-FR" sz="1100" spc="-12" dirty="0" smtClean="0">
                <a:solidFill>
                  <a:schemeClr val="dk1"/>
                </a:solidFill>
                <a:latin typeface="Calibri"/>
              </a:rPr>
              <a:t> »</a:t>
            </a:r>
          </a:p>
          <a:p>
            <a:pPr algn="ctr"/>
            <a:r>
              <a:rPr lang="fr-FR" sz="1100" b="1" spc="-12" dirty="0" smtClean="0">
                <a:solidFill>
                  <a:schemeClr val="dk1"/>
                </a:solidFill>
                <a:latin typeface="Calibri"/>
              </a:rPr>
              <a:t>Camille</a:t>
            </a:r>
          </a:p>
        </p:txBody>
      </p:sp>
      <p:sp>
        <p:nvSpPr>
          <p:cNvPr id="591" name="OTLSHAPE_M_59b5ac8298c14cca9e65190bf60d5d05_Date"/>
          <p:cNvSpPr txBox="1"/>
          <p:nvPr>
            <p:custDataLst>
              <p:tags r:id="rId47"/>
            </p:custDataLst>
          </p:nvPr>
        </p:nvSpPr>
        <p:spPr>
          <a:xfrm>
            <a:off x="8995812" y="5110432"/>
            <a:ext cx="396950" cy="153888"/>
          </a:xfrm>
          <a:prstGeom prst="rect">
            <a:avLst/>
          </a:prstGeom>
          <a:noFill/>
        </p:spPr>
        <p:txBody>
          <a:bodyPr vert="horz" wrap="square" lIns="0" tIns="0" rIns="0" bIns="0" rtlCol="0" anchor="ctr" anchorCtr="0">
            <a:spAutoFit/>
          </a:bodyPr>
          <a:lstStyle/>
          <a:p>
            <a:r>
              <a:rPr lang="fr-FR" sz="1000" spc="-8" dirty="0" smtClean="0">
                <a:solidFill>
                  <a:srgbClr val="1F497E"/>
                </a:solidFill>
                <a:latin typeface="Calibri"/>
              </a:rPr>
              <a:t>2005</a:t>
            </a:r>
            <a:endParaRPr lang="fr-FR" sz="1000" spc="-8" dirty="0">
              <a:solidFill>
                <a:srgbClr val="1F497E"/>
              </a:solidFill>
              <a:latin typeface="Calibri"/>
            </a:endParaRPr>
          </a:p>
        </p:txBody>
      </p:sp>
      <p:sp>
        <p:nvSpPr>
          <p:cNvPr id="592" name="OTLSHAPE_M_59b5ac8298c14cca9e65190bf60d5d05_Shape"/>
          <p:cNvSpPr/>
          <p:nvPr>
            <p:custDataLst>
              <p:tags r:id="rId48"/>
            </p:custDataLst>
          </p:nvPr>
        </p:nvSpPr>
        <p:spPr>
          <a:xfrm rot="16200000">
            <a:off x="8687333" y="5023092"/>
            <a:ext cx="181992" cy="136508"/>
          </a:xfrm>
          <a:prstGeom prst="flowChartMerge">
            <a:avLst/>
          </a:prstGeom>
          <a:solidFill>
            <a:schemeClr val="bg2">
              <a:lumMod val="75000"/>
            </a:schemeClr>
          </a:solidFill>
          <a:ln w="12700" cap="flat" cmpd="sng" algn="ctr">
            <a:noFill/>
            <a:prstDash val="solid"/>
            <a:miter lim="800000"/>
          </a:ln>
          <a:effectLst/>
          <a:scene3d>
            <a:camera prst="orthographicFront"/>
            <a:lightRig rig="threePt" dir="t"/>
          </a:scene3d>
          <a:sp3d>
            <a:bevelT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0" name="OTLSHAPE_T_5a184d61f5e2438db63ae5802af9b305_Shape"/>
          <p:cNvSpPr/>
          <p:nvPr>
            <p:custDataLst>
              <p:tags r:id="rId49"/>
            </p:custDataLst>
          </p:nvPr>
        </p:nvSpPr>
        <p:spPr>
          <a:xfrm>
            <a:off x="689938" y="1694514"/>
            <a:ext cx="3609658" cy="231698"/>
          </a:xfrm>
          <a:prstGeom prst="rect">
            <a:avLst/>
          </a:prstGeom>
          <a:solidFill>
            <a:schemeClr val="accent4"/>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1" name="OTLSHAPE_T_5a184d61f5e2438db63ae5802af9b305_ShapePercentage" hidden="1"/>
          <p:cNvSpPr/>
          <p:nvPr>
            <p:custDataLst>
              <p:tags r:id="rId50"/>
            </p:custDataLst>
          </p:nvPr>
        </p:nvSpPr>
        <p:spPr>
          <a:xfrm>
            <a:off x="1421905" y="2454188"/>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2" name="OTLSHAPE_T_5a184d61f5e2438db63ae5802af9b305_Duration" hidden="1"/>
          <p:cNvSpPr txBox="1"/>
          <p:nvPr>
            <p:custDataLst>
              <p:tags r:id="rId51"/>
            </p:custDataLst>
          </p:nvPr>
        </p:nvSpPr>
        <p:spPr>
          <a:xfrm>
            <a:off x="0" y="2385744"/>
            <a:ext cx="294018" cy="307777"/>
          </a:xfrm>
          <a:prstGeom prst="rect">
            <a:avLst/>
          </a:prstGeom>
          <a:noFill/>
        </p:spPr>
        <p:txBody>
          <a:bodyPr vert="horz" wrap="square" lIns="0" tIns="0" rIns="0" bIns="0" rtlCol="0" anchor="ctr" anchorCtr="0">
            <a:spAutoFit/>
          </a:bodyPr>
          <a:lstStyle/>
          <a:p>
            <a:pPr algn="ctr"/>
            <a:r>
              <a:rPr lang="fr-FR" sz="1000" dirty="0" smtClean="0">
                <a:solidFill>
                  <a:srgbClr val="C0504D"/>
                </a:solidFill>
                <a:latin typeface="Calibri"/>
              </a:rPr>
              <a:t>8 jours</a:t>
            </a:r>
            <a:endParaRPr lang="fr-FR" sz="1000" dirty="0">
              <a:solidFill>
                <a:srgbClr val="C0504D"/>
              </a:solidFill>
              <a:latin typeface="Calibri"/>
            </a:endParaRPr>
          </a:p>
        </p:txBody>
      </p:sp>
      <p:sp>
        <p:nvSpPr>
          <p:cNvPr id="163" name="OTLSHAPE_T_5a184d61f5e2438db63ae5802af9b305_TextPercentage" hidden="1"/>
          <p:cNvSpPr txBox="1"/>
          <p:nvPr>
            <p:custDataLst>
              <p:tags r:id="rId52"/>
            </p:custDataLst>
          </p:nvPr>
        </p:nvSpPr>
        <p:spPr>
          <a:xfrm>
            <a:off x="0" y="2632945"/>
            <a:ext cx="0" cy="153888"/>
          </a:xfrm>
          <a:prstGeom prst="rect">
            <a:avLst/>
          </a:prstGeom>
          <a:noFill/>
        </p:spPr>
        <p:txBody>
          <a:bodyPr vert="horz" wrap="square" lIns="0" tIns="0" rIns="0" bIns="0" rtlCol="0" anchor="ctr" anchorCtr="0">
            <a:spAutoFit/>
          </a:bodyPr>
          <a:lstStyle/>
          <a:p>
            <a:pPr algn="ctr"/>
            <a:endParaRPr lang="fr-FR" sz="1000" dirty="0">
              <a:solidFill>
                <a:srgbClr val="C0504D"/>
              </a:solidFill>
              <a:latin typeface="Calibri"/>
            </a:endParaRPr>
          </a:p>
        </p:txBody>
      </p:sp>
      <p:sp>
        <p:nvSpPr>
          <p:cNvPr id="164" name="OTLSHAPE_T_5a184d61f5e2438db63ae5802af9b305_StartDate" hidden="1"/>
          <p:cNvSpPr txBox="1"/>
          <p:nvPr>
            <p:custDataLst>
              <p:tags r:id="rId53"/>
            </p:custDataLst>
          </p:nvPr>
        </p:nvSpPr>
        <p:spPr>
          <a:xfrm>
            <a:off x="0" y="2632945"/>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165" name="OTLSHAPE_T_5a184d61f5e2438db63ae5802af9b305_EndDate" hidden="1"/>
          <p:cNvSpPr txBox="1"/>
          <p:nvPr>
            <p:custDataLst>
              <p:tags r:id="rId54"/>
            </p:custDataLst>
          </p:nvPr>
        </p:nvSpPr>
        <p:spPr>
          <a:xfrm>
            <a:off x="0" y="2632945"/>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166" name="OTLSHAPE_T_5a184d61f5e2438db63ae5802af9b305_JoinedDate"/>
          <p:cNvSpPr txBox="1"/>
          <p:nvPr>
            <p:custDataLst>
              <p:tags r:id="rId55"/>
            </p:custDataLst>
          </p:nvPr>
        </p:nvSpPr>
        <p:spPr>
          <a:xfrm>
            <a:off x="1769992" y="1456786"/>
            <a:ext cx="1733671" cy="169277"/>
          </a:xfrm>
          <a:prstGeom prst="rect">
            <a:avLst/>
          </a:prstGeom>
          <a:noFill/>
        </p:spPr>
        <p:txBody>
          <a:bodyPr vert="horz" wrap="square" lIns="0" tIns="0" rIns="0" bIns="0" rtlCol="0" anchor="ctr" anchorCtr="0">
            <a:spAutoFit/>
          </a:bodyPr>
          <a:lstStyle/>
          <a:p>
            <a:r>
              <a:rPr lang="fr-FR" sz="1100" b="1" spc="-6" dirty="0" smtClean="0">
                <a:solidFill>
                  <a:srgbClr val="1F497E"/>
                </a:solidFill>
                <a:latin typeface="Calibri"/>
              </a:rPr>
              <a:t>Xème – Fin du XIVème siècle </a:t>
            </a:r>
            <a:endParaRPr lang="fr-FR" sz="1100" b="1" spc="-6" dirty="0">
              <a:solidFill>
                <a:srgbClr val="1F497E"/>
              </a:solidFill>
              <a:latin typeface="Calibri"/>
            </a:endParaRPr>
          </a:p>
        </p:txBody>
      </p:sp>
      <p:sp>
        <p:nvSpPr>
          <p:cNvPr id="167" name="OTLSHAPE_T_5a184d61f5e2438db63ae5802af9b305_Title"/>
          <p:cNvSpPr txBox="1"/>
          <p:nvPr>
            <p:custDataLst>
              <p:tags r:id="rId56"/>
            </p:custDataLst>
          </p:nvPr>
        </p:nvSpPr>
        <p:spPr>
          <a:xfrm>
            <a:off x="88296" y="1650467"/>
            <a:ext cx="567035" cy="307777"/>
          </a:xfrm>
          <a:prstGeom prst="rect">
            <a:avLst/>
          </a:prstGeom>
          <a:noFill/>
        </p:spPr>
        <p:txBody>
          <a:bodyPr vert="horz" wrap="square" lIns="0" tIns="0" rIns="0" bIns="0" rtlCol="0" anchor="ctr" anchorCtr="0">
            <a:spAutoFit/>
          </a:bodyPr>
          <a:lstStyle/>
          <a:p>
            <a:r>
              <a:rPr lang="fr-FR" sz="1000" b="1" spc="-8" dirty="0" smtClean="0">
                <a:solidFill>
                  <a:schemeClr val="dk1"/>
                </a:solidFill>
                <a:latin typeface="Calibri"/>
              </a:rPr>
              <a:t>Musique médiévale</a:t>
            </a:r>
            <a:endParaRPr lang="fr-FR" sz="1000" b="1" spc="-8" dirty="0">
              <a:solidFill>
                <a:schemeClr val="dk1"/>
              </a:solidFill>
              <a:latin typeface="Calibri"/>
            </a:endParaRPr>
          </a:p>
        </p:txBody>
      </p:sp>
      <p:sp>
        <p:nvSpPr>
          <p:cNvPr id="168" name="OTLSHAPE_T_0c43ef4a38ab46e5bbc576f52f3f63fc_Shape"/>
          <p:cNvSpPr/>
          <p:nvPr>
            <p:custDataLst>
              <p:tags r:id="rId57"/>
            </p:custDataLst>
          </p:nvPr>
        </p:nvSpPr>
        <p:spPr>
          <a:xfrm>
            <a:off x="4252785" y="2023707"/>
            <a:ext cx="1413544" cy="207248"/>
          </a:xfrm>
          <a:prstGeom prst="rect">
            <a:avLst/>
          </a:prstGeom>
          <a:solidFill>
            <a:srgbClr val="FF0000"/>
          </a:solidFill>
          <a:ln w="12700" cap="flat" cmpd="sng" algn="ctr">
            <a:noFill/>
            <a:prstDash val="solid"/>
            <a:miter lim="800000"/>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9" name="OTLSHAPE_T_0c43ef4a38ab46e5bbc576f52f3f63fc_ShapePercentage" hidden="1"/>
          <p:cNvSpPr/>
          <p:nvPr>
            <p:custDataLst>
              <p:tags r:id="rId58"/>
            </p:custDataLst>
          </p:nvPr>
        </p:nvSpPr>
        <p:spPr>
          <a:xfrm>
            <a:off x="2145586" y="2748176"/>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0" name="OTLSHAPE_T_0c43ef4a38ab46e5bbc576f52f3f63fc_Duration" hidden="1"/>
          <p:cNvSpPr txBox="1"/>
          <p:nvPr>
            <p:custDataLst>
              <p:tags r:id="rId59"/>
            </p:custDataLst>
          </p:nvPr>
        </p:nvSpPr>
        <p:spPr>
          <a:xfrm>
            <a:off x="0" y="2679731"/>
            <a:ext cx="294018" cy="307777"/>
          </a:xfrm>
          <a:prstGeom prst="rect">
            <a:avLst/>
          </a:prstGeom>
          <a:noFill/>
        </p:spPr>
        <p:txBody>
          <a:bodyPr vert="horz" wrap="square" lIns="0" tIns="0" rIns="0" bIns="0" rtlCol="0" anchor="ctr" anchorCtr="0">
            <a:spAutoFit/>
          </a:bodyPr>
          <a:lstStyle/>
          <a:p>
            <a:pPr algn="ctr"/>
            <a:r>
              <a:rPr lang="fr-FR" sz="1000" dirty="0" smtClean="0">
                <a:solidFill>
                  <a:srgbClr val="C0504D"/>
                </a:solidFill>
                <a:latin typeface="Calibri"/>
              </a:rPr>
              <a:t>8 jours</a:t>
            </a:r>
            <a:endParaRPr lang="fr-FR" sz="1000" dirty="0">
              <a:solidFill>
                <a:srgbClr val="C0504D"/>
              </a:solidFill>
              <a:latin typeface="Calibri"/>
            </a:endParaRPr>
          </a:p>
        </p:txBody>
      </p:sp>
      <p:sp>
        <p:nvSpPr>
          <p:cNvPr id="171" name="OTLSHAPE_T_0c43ef4a38ab46e5bbc576f52f3f63fc_TextPercentage" hidden="1"/>
          <p:cNvSpPr txBox="1"/>
          <p:nvPr>
            <p:custDataLst>
              <p:tags r:id="rId60"/>
            </p:custDataLst>
          </p:nvPr>
        </p:nvSpPr>
        <p:spPr>
          <a:xfrm>
            <a:off x="0" y="2926933"/>
            <a:ext cx="0" cy="153888"/>
          </a:xfrm>
          <a:prstGeom prst="rect">
            <a:avLst/>
          </a:prstGeom>
          <a:noFill/>
        </p:spPr>
        <p:txBody>
          <a:bodyPr vert="horz" wrap="square" lIns="0" tIns="0" rIns="0" bIns="0" rtlCol="0" anchor="ctr" anchorCtr="0">
            <a:spAutoFit/>
          </a:bodyPr>
          <a:lstStyle/>
          <a:p>
            <a:pPr algn="ctr"/>
            <a:endParaRPr lang="fr-FR" sz="1000" dirty="0">
              <a:solidFill>
                <a:srgbClr val="C0504D"/>
              </a:solidFill>
              <a:latin typeface="Calibri"/>
            </a:endParaRPr>
          </a:p>
        </p:txBody>
      </p:sp>
      <p:sp>
        <p:nvSpPr>
          <p:cNvPr id="172" name="OTLSHAPE_T_0c43ef4a38ab46e5bbc576f52f3f63fc_StartDate" hidden="1"/>
          <p:cNvSpPr txBox="1"/>
          <p:nvPr>
            <p:custDataLst>
              <p:tags r:id="rId61"/>
            </p:custDataLst>
          </p:nvPr>
        </p:nvSpPr>
        <p:spPr>
          <a:xfrm>
            <a:off x="0" y="2926933"/>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173" name="OTLSHAPE_T_0c43ef4a38ab46e5bbc576f52f3f63fc_EndDate" hidden="1"/>
          <p:cNvSpPr txBox="1"/>
          <p:nvPr>
            <p:custDataLst>
              <p:tags r:id="rId62"/>
            </p:custDataLst>
          </p:nvPr>
        </p:nvSpPr>
        <p:spPr>
          <a:xfrm>
            <a:off x="0" y="2926933"/>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174" name="OTLSHAPE_T_0c43ef4a38ab46e5bbc576f52f3f63fc_JoinedDate"/>
          <p:cNvSpPr txBox="1"/>
          <p:nvPr>
            <p:custDataLst>
              <p:tags r:id="rId63"/>
            </p:custDataLst>
          </p:nvPr>
        </p:nvSpPr>
        <p:spPr>
          <a:xfrm>
            <a:off x="4336584" y="1823743"/>
            <a:ext cx="1384964" cy="169277"/>
          </a:xfrm>
          <a:prstGeom prst="rect">
            <a:avLst/>
          </a:prstGeom>
          <a:noFill/>
        </p:spPr>
        <p:txBody>
          <a:bodyPr vert="horz" wrap="square" lIns="0" tIns="0" rIns="0" bIns="0" rtlCol="0" anchor="ctr" anchorCtr="0">
            <a:spAutoFit/>
          </a:bodyPr>
          <a:lstStyle/>
          <a:p>
            <a:r>
              <a:rPr lang="fr-FR" sz="1100" b="1" spc="-6" dirty="0" smtClean="0">
                <a:solidFill>
                  <a:srgbClr val="1F497E"/>
                </a:solidFill>
                <a:latin typeface="Calibri"/>
              </a:rPr>
              <a:t>XVème – XVIème siècle</a:t>
            </a:r>
            <a:endParaRPr lang="fr-FR" sz="1100" b="1" spc="-6" dirty="0">
              <a:solidFill>
                <a:srgbClr val="1F497E"/>
              </a:solidFill>
              <a:latin typeface="Calibri"/>
            </a:endParaRPr>
          </a:p>
        </p:txBody>
      </p:sp>
      <p:sp>
        <p:nvSpPr>
          <p:cNvPr id="175" name="OTLSHAPE_T_0c43ef4a38ab46e5bbc576f52f3f63fc_Title"/>
          <p:cNvSpPr txBox="1"/>
          <p:nvPr>
            <p:custDataLst>
              <p:tags r:id="rId64"/>
            </p:custDataLst>
          </p:nvPr>
        </p:nvSpPr>
        <p:spPr>
          <a:xfrm>
            <a:off x="88296" y="1979290"/>
            <a:ext cx="1203284" cy="307777"/>
          </a:xfrm>
          <a:prstGeom prst="rect">
            <a:avLst/>
          </a:prstGeom>
          <a:noFill/>
        </p:spPr>
        <p:txBody>
          <a:bodyPr vert="horz" wrap="square" lIns="0" tIns="0" rIns="0" bIns="0" rtlCol="0" anchor="ctr" anchorCtr="0">
            <a:spAutoFit/>
          </a:bodyPr>
          <a:lstStyle/>
          <a:p>
            <a:r>
              <a:rPr lang="fr-FR" sz="1000" b="1" spc="-8" dirty="0" smtClean="0">
                <a:solidFill>
                  <a:schemeClr val="dk1"/>
                </a:solidFill>
                <a:latin typeface="Calibri"/>
              </a:rPr>
              <a:t>Musique de la Renaissance</a:t>
            </a:r>
            <a:endParaRPr lang="fr-FR" sz="1000" b="1" spc="-8" dirty="0">
              <a:solidFill>
                <a:schemeClr val="dk1"/>
              </a:solidFill>
              <a:latin typeface="Calibri"/>
            </a:endParaRPr>
          </a:p>
        </p:txBody>
      </p:sp>
      <p:sp>
        <p:nvSpPr>
          <p:cNvPr id="176" name="OTLSHAPE_T_7f025863b5434f9ca6f083d56cac4820_Shape"/>
          <p:cNvSpPr/>
          <p:nvPr>
            <p:custDataLst>
              <p:tags r:id="rId65"/>
            </p:custDataLst>
          </p:nvPr>
        </p:nvSpPr>
        <p:spPr>
          <a:xfrm>
            <a:off x="5666329" y="2334579"/>
            <a:ext cx="1038269" cy="209158"/>
          </a:xfrm>
          <a:prstGeom prst="rect">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7" name="OTLSHAPE_T_7f025863b5434f9ca6f083d56cac4820_ShapePercentage" hidden="1"/>
          <p:cNvSpPr/>
          <p:nvPr>
            <p:custDataLst>
              <p:tags r:id="rId66"/>
            </p:custDataLst>
          </p:nvPr>
        </p:nvSpPr>
        <p:spPr>
          <a:xfrm>
            <a:off x="3954791" y="3042163"/>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8" name="OTLSHAPE_T_7f025863b5434f9ca6f083d56cac4820_Duration" hidden="1"/>
          <p:cNvSpPr txBox="1"/>
          <p:nvPr>
            <p:custDataLst>
              <p:tags r:id="rId67"/>
            </p:custDataLst>
          </p:nvPr>
        </p:nvSpPr>
        <p:spPr>
          <a:xfrm>
            <a:off x="0" y="2973719"/>
            <a:ext cx="294018" cy="307777"/>
          </a:xfrm>
          <a:prstGeom prst="rect">
            <a:avLst/>
          </a:prstGeom>
          <a:noFill/>
        </p:spPr>
        <p:txBody>
          <a:bodyPr vert="horz" wrap="square" lIns="0" tIns="0" rIns="0" bIns="0" rtlCol="0" anchor="ctr" anchorCtr="0">
            <a:spAutoFit/>
          </a:bodyPr>
          <a:lstStyle/>
          <a:p>
            <a:pPr algn="ctr"/>
            <a:r>
              <a:rPr lang="fr-FR" sz="1000" dirty="0" smtClean="0">
                <a:solidFill>
                  <a:srgbClr val="C0504D"/>
                </a:solidFill>
                <a:latin typeface="Calibri"/>
              </a:rPr>
              <a:t>5 jours</a:t>
            </a:r>
            <a:endParaRPr lang="fr-FR" sz="1000" dirty="0">
              <a:solidFill>
                <a:srgbClr val="C0504D"/>
              </a:solidFill>
              <a:latin typeface="Calibri"/>
            </a:endParaRPr>
          </a:p>
        </p:txBody>
      </p:sp>
      <p:sp>
        <p:nvSpPr>
          <p:cNvPr id="179" name="OTLSHAPE_T_7f025863b5434f9ca6f083d56cac4820_TextPercentage" hidden="1"/>
          <p:cNvSpPr txBox="1"/>
          <p:nvPr>
            <p:custDataLst>
              <p:tags r:id="rId68"/>
            </p:custDataLst>
          </p:nvPr>
        </p:nvSpPr>
        <p:spPr>
          <a:xfrm>
            <a:off x="0" y="3220920"/>
            <a:ext cx="0" cy="153888"/>
          </a:xfrm>
          <a:prstGeom prst="rect">
            <a:avLst/>
          </a:prstGeom>
          <a:noFill/>
        </p:spPr>
        <p:txBody>
          <a:bodyPr vert="horz" wrap="square" lIns="0" tIns="0" rIns="0" bIns="0" rtlCol="0" anchor="ctr" anchorCtr="0">
            <a:spAutoFit/>
          </a:bodyPr>
          <a:lstStyle/>
          <a:p>
            <a:pPr algn="ctr"/>
            <a:endParaRPr lang="fr-FR" sz="1000" dirty="0">
              <a:solidFill>
                <a:srgbClr val="C0504D"/>
              </a:solidFill>
              <a:latin typeface="Calibri"/>
            </a:endParaRPr>
          </a:p>
        </p:txBody>
      </p:sp>
      <p:sp>
        <p:nvSpPr>
          <p:cNvPr id="180" name="OTLSHAPE_T_7f025863b5434f9ca6f083d56cac4820_StartDate" hidden="1"/>
          <p:cNvSpPr txBox="1"/>
          <p:nvPr>
            <p:custDataLst>
              <p:tags r:id="rId69"/>
            </p:custDataLst>
          </p:nvPr>
        </p:nvSpPr>
        <p:spPr>
          <a:xfrm>
            <a:off x="0" y="3220920"/>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181" name="OTLSHAPE_T_7f025863b5434f9ca6f083d56cac4820_EndDate" hidden="1"/>
          <p:cNvSpPr txBox="1"/>
          <p:nvPr>
            <p:custDataLst>
              <p:tags r:id="rId70"/>
            </p:custDataLst>
          </p:nvPr>
        </p:nvSpPr>
        <p:spPr>
          <a:xfrm>
            <a:off x="0" y="3220920"/>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189" name="OTLSHAPE_T_7f025863b5434f9ca6f083d56cac4820_JoinedDate"/>
          <p:cNvSpPr txBox="1"/>
          <p:nvPr>
            <p:custDataLst>
              <p:tags r:id="rId71"/>
            </p:custDataLst>
          </p:nvPr>
        </p:nvSpPr>
        <p:spPr>
          <a:xfrm>
            <a:off x="5878898" y="2129517"/>
            <a:ext cx="723682" cy="169277"/>
          </a:xfrm>
          <a:prstGeom prst="rect">
            <a:avLst/>
          </a:prstGeom>
          <a:noFill/>
        </p:spPr>
        <p:txBody>
          <a:bodyPr vert="horz" wrap="square" lIns="0" tIns="0" rIns="0" bIns="0" rtlCol="0" anchor="ctr" anchorCtr="0">
            <a:spAutoFit/>
          </a:bodyPr>
          <a:lstStyle/>
          <a:p>
            <a:r>
              <a:rPr lang="fr-FR" sz="1100" b="1" spc="-6" dirty="0" smtClean="0">
                <a:solidFill>
                  <a:srgbClr val="1F497E"/>
                </a:solidFill>
                <a:latin typeface="Calibri"/>
              </a:rPr>
              <a:t>1600-1750</a:t>
            </a:r>
            <a:endParaRPr lang="fr-FR" sz="1100" b="1" spc="-6" dirty="0">
              <a:solidFill>
                <a:srgbClr val="1F497E"/>
              </a:solidFill>
              <a:latin typeface="Calibri"/>
            </a:endParaRPr>
          </a:p>
        </p:txBody>
      </p:sp>
      <p:sp>
        <p:nvSpPr>
          <p:cNvPr id="190" name="OTLSHAPE_T_7f025863b5434f9ca6f083d56cac4820_Title"/>
          <p:cNvSpPr txBox="1"/>
          <p:nvPr>
            <p:custDataLst>
              <p:tags r:id="rId72"/>
            </p:custDataLst>
          </p:nvPr>
        </p:nvSpPr>
        <p:spPr>
          <a:xfrm>
            <a:off x="105007" y="2362214"/>
            <a:ext cx="960739" cy="153888"/>
          </a:xfrm>
          <a:prstGeom prst="rect">
            <a:avLst/>
          </a:prstGeom>
          <a:noFill/>
        </p:spPr>
        <p:txBody>
          <a:bodyPr vert="horz" wrap="square" lIns="0" tIns="0" rIns="0" bIns="0" rtlCol="0" anchor="ctr" anchorCtr="0">
            <a:spAutoFit/>
          </a:bodyPr>
          <a:lstStyle/>
          <a:p>
            <a:r>
              <a:rPr lang="fr-FR" sz="1000" b="1" spc="-10" dirty="0" smtClean="0">
                <a:solidFill>
                  <a:schemeClr val="dk1"/>
                </a:solidFill>
                <a:latin typeface="Calibri"/>
              </a:rPr>
              <a:t>Musique baroque</a:t>
            </a:r>
            <a:endParaRPr lang="fr-FR" sz="1000" b="1" spc="-10" dirty="0">
              <a:solidFill>
                <a:schemeClr val="dk1"/>
              </a:solidFill>
              <a:latin typeface="Calibri"/>
            </a:endParaRPr>
          </a:p>
        </p:txBody>
      </p:sp>
      <p:sp>
        <p:nvSpPr>
          <p:cNvPr id="191" name="OTLSHAPE_T_87ee498b9b024e72a9fd4bf0b93a907e_Shape"/>
          <p:cNvSpPr/>
          <p:nvPr>
            <p:custDataLst>
              <p:tags r:id="rId73"/>
            </p:custDataLst>
          </p:nvPr>
        </p:nvSpPr>
        <p:spPr>
          <a:xfrm>
            <a:off x="6716965" y="2646377"/>
            <a:ext cx="546897" cy="208604"/>
          </a:xfrm>
          <a:prstGeom prst="rect">
            <a:avLst/>
          </a:prstGeom>
          <a:solidFill>
            <a:schemeClr val="accent2"/>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04" name="OTLSHAPE_T_87ee498b9b024e72a9fd4bf0b93a907e_ShapePercentage" hidden="1"/>
          <p:cNvSpPr/>
          <p:nvPr>
            <p:custDataLst>
              <p:tags r:id="rId74"/>
            </p:custDataLst>
          </p:nvPr>
        </p:nvSpPr>
        <p:spPr>
          <a:xfrm>
            <a:off x="4678472" y="333615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05" name="OTLSHAPE_T_87ee498b9b024e72a9fd4bf0b93a907e_Duration" hidden="1"/>
          <p:cNvSpPr txBox="1"/>
          <p:nvPr>
            <p:custDataLst>
              <p:tags r:id="rId75"/>
            </p:custDataLst>
          </p:nvPr>
        </p:nvSpPr>
        <p:spPr>
          <a:xfrm>
            <a:off x="0" y="3267706"/>
            <a:ext cx="294018" cy="307777"/>
          </a:xfrm>
          <a:prstGeom prst="rect">
            <a:avLst/>
          </a:prstGeom>
          <a:noFill/>
        </p:spPr>
        <p:txBody>
          <a:bodyPr vert="horz" wrap="square" lIns="0" tIns="0" rIns="0" bIns="0" rtlCol="0" anchor="ctr" anchorCtr="0">
            <a:spAutoFit/>
          </a:bodyPr>
          <a:lstStyle/>
          <a:p>
            <a:pPr algn="ctr"/>
            <a:r>
              <a:rPr lang="fr-FR" sz="1000" dirty="0" smtClean="0">
                <a:solidFill>
                  <a:srgbClr val="C0504D"/>
                </a:solidFill>
                <a:latin typeface="Calibri"/>
              </a:rPr>
              <a:t>7 jours</a:t>
            </a:r>
            <a:endParaRPr lang="fr-FR" sz="1000" dirty="0">
              <a:solidFill>
                <a:srgbClr val="C0504D"/>
              </a:solidFill>
              <a:latin typeface="Calibri"/>
            </a:endParaRPr>
          </a:p>
        </p:txBody>
      </p:sp>
      <p:sp>
        <p:nvSpPr>
          <p:cNvPr id="706" name="OTLSHAPE_T_87ee498b9b024e72a9fd4bf0b93a907e_TextPercentage" hidden="1"/>
          <p:cNvSpPr txBox="1"/>
          <p:nvPr>
            <p:custDataLst>
              <p:tags r:id="rId76"/>
            </p:custDataLst>
          </p:nvPr>
        </p:nvSpPr>
        <p:spPr>
          <a:xfrm>
            <a:off x="0" y="3514908"/>
            <a:ext cx="0" cy="153888"/>
          </a:xfrm>
          <a:prstGeom prst="rect">
            <a:avLst/>
          </a:prstGeom>
          <a:noFill/>
        </p:spPr>
        <p:txBody>
          <a:bodyPr vert="horz" wrap="square" lIns="0" tIns="0" rIns="0" bIns="0" rtlCol="0" anchor="ctr" anchorCtr="0">
            <a:spAutoFit/>
          </a:bodyPr>
          <a:lstStyle/>
          <a:p>
            <a:pPr algn="ctr"/>
            <a:endParaRPr lang="fr-FR" sz="1000" dirty="0">
              <a:solidFill>
                <a:srgbClr val="C0504D"/>
              </a:solidFill>
              <a:latin typeface="Calibri"/>
            </a:endParaRPr>
          </a:p>
        </p:txBody>
      </p:sp>
      <p:sp>
        <p:nvSpPr>
          <p:cNvPr id="707" name="OTLSHAPE_T_87ee498b9b024e72a9fd4bf0b93a907e_StartDate" hidden="1"/>
          <p:cNvSpPr txBox="1"/>
          <p:nvPr>
            <p:custDataLst>
              <p:tags r:id="rId77"/>
            </p:custDataLst>
          </p:nvPr>
        </p:nvSpPr>
        <p:spPr>
          <a:xfrm>
            <a:off x="0" y="3514908"/>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708" name="OTLSHAPE_T_87ee498b9b024e72a9fd4bf0b93a907e_EndDate" hidden="1"/>
          <p:cNvSpPr txBox="1"/>
          <p:nvPr>
            <p:custDataLst>
              <p:tags r:id="rId78"/>
            </p:custDataLst>
          </p:nvPr>
        </p:nvSpPr>
        <p:spPr>
          <a:xfrm>
            <a:off x="0" y="3514908"/>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709" name="OTLSHAPE_T_87ee498b9b024e72a9fd4bf0b93a907e_JoinedDate"/>
          <p:cNvSpPr txBox="1"/>
          <p:nvPr>
            <p:custDataLst>
              <p:tags r:id="rId79"/>
            </p:custDataLst>
          </p:nvPr>
        </p:nvSpPr>
        <p:spPr>
          <a:xfrm>
            <a:off x="6737193" y="2442872"/>
            <a:ext cx="651469" cy="169277"/>
          </a:xfrm>
          <a:prstGeom prst="rect">
            <a:avLst/>
          </a:prstGeom>
          <a:noFill/>
        </p:spPr>
        <p:txBody>
          <a:bodyPr vert="horz" wrap="square" lIns="0" tIns="0" rIns="0" bIns="0" rtlCol="0" anchor="ctr" anchorCtr="0">
            <a:spAutoFit/>
          </a:bodyPr>
          <a:lstStyle/>
          <a:p>
            <a:r>
              <a:rPr lang="fr-FR" sz="1100" b="1" spc="-6" dirty="0" smtClean="0">
                <a:solidFill>
                  <a:srgbClr val="1F497E"/>
                </a:solidFill>
                <a:latin typeface="Calibri"/>
              </a:rPr>
              <a:t>1750-1830</a:t>
            </a:r>
            <a:endParaRPr lang="fr-FR" sz="1100" b="1" spc="-6" dirty="0">
              <a:solidFill>
                <a:srgbClr val="1F497E"/>
              </a:solidFill>
              <a:latin typeface="Calibri"/>
            </a:endParaRPr>
          </a:p>
        </p:txBody>
      </p:sp>
      <p:sp>
        <p:nvSpPr>
          <p:cNvPr id="710" name="OTLSHAPE_T_87ee498b9b024e72a9fd4bf0b93a907e_Title"/>
          <p:cNvSpPr txBox="1"/>
          <p:nvPr>
            <p:custDataLst>
              <p:tags r:id="rId80"/>
            </p:custDataLst>
          </p:nvPr>
        </p:nvSpPr>
        <p:spPr>
          <a:xfrm>
            <a:off x="105008" y="2672503"/>
            <a:ext cx="960738" cy="153888"/>
          </a:xfrm>
          <a:prstGeom prst="rect">
            <a:avLst/>
          </a:prstGeom>
          <a:noFill/>
        </p:spPr>
        <p:txBody>
          <a:bodyPr vert="horz" wrap="square" lIns="0" tIns="0" rIns="0" bIns="0" rtlCol="0" anchor="ctr" anchorCtr="0">
            <a:spAutoFit/>
          </a:bodyPr>
          <a:lstStyle/>
          <a:p>
            <a:r>
              <a:rPr lang="fr-FR" sz="1000" b="1" spc="-8" dirty="0" smtClean="0">
                <a:solidFill>
                  <a:schemeClr val="dk1"/>
                </a:solidFill>
                <a:latin typeface="Calibri"/>
              </a:rPr>
              <a:t>Musique classique</a:t>
            </a:r>
            <a:endParaRPr lang="fr-FR" sz="1000" b="1" spc="-8" dirty="0">
              <a:solidFill>
                <a:schemeClr val="dk1"/>
              </a:solidFill>
              <a:latin typeface="Calibri"/>
            </a:endParaRPr>
          </a:p>
        </p:txBody>
      </p:sp>
      <p:sp>
        <p:nvSpPr>
          <p:cNvPr id="711" name="OTLSHAPE_T_3d5524b220ea4232b2aca4dceb1fd24f_Shape"/>
          <p:cNvSpPr/>
          <p:nvPr>
            <p:custDataLst>
              <p:tags r:id="rId81"/>
            </p:custDataLst>
          </p:nvPr>
        </p:nvSpPr>
        <p:spPr>
          <a:xfrm>
            <a:off x="7257619" y="2959941"/>
            <a:ext cx="729925" cy="169633"/>
          </a:xfrm>
          <a:prstGeom prst="rect">
            <a:avLst/>
          </a:prstGeom>
          <a:solidFill>
            <a:schemeClr val="accent6"/>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12" name="OTLSHAPE_T_3d5524b220ea4232b2aca4dceb1fd24f_ShapePercentage" hidden="1"/>
          <p:cNvSpPr/>
          <p:nvPr>
            <p:custDataLst>
              <p:tags r:id="rId82"/>
            </p:custDataLst>
          </p:nvPr>
        </p:nvSpPr>
        <p:spPr>
          <a:xfrm>
            <a:off x="5583075" y="3630138"/>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13" name="OTLSHAPE_T_3d5524b220ea4232b2aca4dceb1fd24f_Duration" hidden="1"/>
          <p:cNvSpPr txBox="1"/>
          <p:nvPr>
            <p:custDataLst>
              <p:tags r:id="rId83"/>
            </p:custDataLst>
          </p:nvPr>
        </p:nvSpPr>
        <p:spPr>
          <a:xfrm>
            <a:off x="0" y="3561693"/>
            <a:ext cx="294018" cy="307777"/>
          </a:xfrm>
          <a:prstGeom prst="rect">
            <a:avLst/>
          </a:prstGeom>
          <a:noFill/>
        </p:spPr>
        <p:txBody>
          <a:bodyPr vert="horz" wrap="square" lIns="0" tIns="0" rIns="0" bIns="0" rtlCol="0" anchor="ctr" anchorCtr="0">
            <a:spAutoFit/>
          </a:bodyPr>
          <a:lstStyle/>
          <a:p>
            <a:pPr algn="ctr"/>
            <a:r>
              <a:rPr lang="fr-FR" sz="1000" dirty="0" smtClean="0">
                <a:solidFill>
                  <a:srgbClr val="C0504D"/>
                </a:solidFill>
                <a:latin typeface="Calibri"/>
              </a:rPr>
              <a:t>9 jours</a:t>
            </a:r>
            <a:endParaRPr lang="fr-FR" sz="1000" dirty="0">
              <a:solidFill>
                <a:srgbClr val="C0504D"/>
              </a:solidFill>
              <a:latin typeface="Calibri"/>
            </a:endParaRPr>
          </a:p>
        </p:txBody>
      </p:sp>
      <p:sp>
        <p:nvSpPr>
          <p:cNvPr id="714" name="OTLSHAPE_T_3d5524b220ea4232b2aca4dceb1fd24f_TextPercentage" hidden="1"/>
          <p:cNvSpPr txBox="1"/>
          <p:nvPr>
            <p:custDataLst>
              <p:tags r:id="rId84"/>
            </p:custDataLst>
          </p:nvPr>
        </p:nvSpPr>
        <p:spPr>
          <a:xfrm>
            <a:off x="0" y="3808895"/>
            <a:ext cx="0" cy="153888"/>
          </a:xfrm>
          <a:prstGeom prst="rect">
            <a:avLst/>
          </a:prstGeom>
          <a:noFill/>
        </p:spPr>
        <p:txBody>
          <a:bodyPr vert="horz" wrap="square" lIns="0" tIns="0" rIns="0" bIns="0" rtlCol="0" anchor="ctr" anchorCtr="0">
            <a:spAutoFit/>
          </a:bodyPr>
          <a:lstStyle/>
          <a:p>
            <a:pPr algn="ctr"/>
            <a:endParaRPr lang="fr-FR" sz="1000" dirty="0">
              <a:solidFill>
                <a:srgbClr val="C0504D"/>
              </a:solidFill>
              <a:latin typeface="Calibri"/>
            </a:endParaRPr>
          </a:p>
        </p:txBody>
      </p:sp>
      <p:sp>
        <p:nvSpPr>
          <p:cNvPr id="715" name="OTLSHAPE_T_3d5524b220ea4232b2aca4dceb1fd24f_StartDate" hidden="1"/>
          <p:cNvSpPr txBox="1"/>
          <p:nvPr>
            <p:custDataLst>
              <p:tags r:id="rId85"/>
            </p:custDataLst>
          </p:nvPr>
        </p:nvSpPr>
        <p:spPr>
          <a:xfrm>
            <a:off x="0" y="3808895"/>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716" name="OTLSHAPE_T_3d5524b220ea4232b2aca4dceb1fd24f_EndDate" hidden="1"/>
          <p:cNvSpPr txBox="1"/>
          <p:nvPr>
            <p:custDataLst>
              <p:tags r:id="rId86"/>
            </p:custDataLst>
          </p:nvPr>
        </p:nvSpPr>
        <p:spPr>
          <a:xfrm>
            <a:off x="0" y="3808895"/>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717" name="OTLSHAPE_T_3d5524b220ea4232b2aca4dceb1fd24f_JoinedDate"/>
          <p:cNvSpPr txBox="1"/>
          <p:nvPr>
            <p:custDataLst>
              <p:tags r:id="rId87"/>
            </p:custDataLst>
          </p:nvPr>
        </p:nvSpPr>
        <p:spPr>
          <a:xfrm>
            <a:off x="7312410" y="2581402"/>
            <a:ext cx="1221666" cy="338554"/>
          </a:xfrm>
          <a:prstGeom prst="rect">
            <a:avLst/>
          </a:prstGeom>
          <a:noFill/>
        </p:spPr>
        <p:txBody>
          <a:bodyPr vert="horz" wrap="square" lIns="0" tIns="0" rIns="0" bIns="0" rtlCol="0" anchor="ctr" anchorCtr="0">
            <a:spAutoFit/>
          </a:bodyPr>
          <a:lstStyle/>
          <a:p>
            <a:r>
              <a:rPr lang="fr-FR" sz="1100" b="1" spc="-6" dirty="0" smtClean="0">
                <a:solidFill>
                  <a:srgbClr val="1F497E"/>
                </a:solidFill>
                <a:latin typeface="Calibri"/>
              </a:rPr>
              <a:t>Début XIXème </a:t>
            </a:r>
          </a:p>
          <a:p>
            <a:r>
              <a:rPr lang="fr-FR" sz="1100" b="1" spc="-6" dirty="0" smtClean="0">
                <a:solidFill>
                  <a:srgbClr val="1F497E"/>
                </a:solidFill>
                <a:latin typeface="Calibri"/>
              </a:rPr>
              <a:t> Début XXème</a:t>
            </a:r>
            <a:endParaRPr lang="fr-FR" sz="1100" b="1" spc="-6" dirty="0">
              <a:solidFill>
                <a:srgbClr val="1F497E"/>
              </a:solidFill>
              <a:latin typeface="Calibri"/>
            </a:endParaRPr>
          </a:p>
        </p:txBody>
      </p:sp>
      <p:sp>
        <p:nvSpPr>
          <p:cNvPr id="718" name="OTLSHAPE_T_3d5524b220ea4232b2aca4dceb1fd24f_Title"/>
          <p:cNvSpPr txBox="1"/>
          <p:nvPr>
            <p:custDataLst>
              <p:tags r:id="rId88"/>
            </p:custDataLst>
          </p:nvPr>
        </p:nvSpPr>
        <p:spPr>
          <a:xfrm>
            <a:off x="105007" y="2890870"/>
            <a:ext cx="1057594" cy="307777"/>
          </a:xfrm>
          <a:prstGeom prst="rect">
            <a:avLst/>
          </a:prstGeom>
          <a:noFill/>
        </p:spPr>
        <p:txBody>
          <a:bodyPr vert="horz" wrap="square" lIns="0" tIns="0" rIns="0" bIns="0" rtlCol="0" anchor="ctr" anchorCtr="0">
            <a:spAutoFit/>
          </a:bodyPr>
          <a:lstStyle/>
          <a:p>
            <a:r>
              <a:rPr lang="fr-FR" sz="1000" b="1" spc="-6" dirty="0" smtClean="0">
                <a:solidFill>
                  <a:schemeClr val="dk1"/>
                </a:solidFill>
                <a:latin typeface="Calibri"/>
              </a:rPr>
              <a:t>Musique romantique</a:t>
            </a:r>
            <a:endParaRPr lang="fr-FR" sz="1000" b="1" spc="-6" dirty="0">
              <a:solidFill>
                <a:schemeClr val="dk1"/>
              </a:solidFill>
              <a:latin typeface="Calibri"/>
            </a:endParaRPr>
          </a:p>
        </p:txBody>
      </p:sp>
      <p:sp>
        <p:nvSpPr>
          <p:cNvPr id="719" name="OTLSHAPE_T_73a753fc3eb04cce8a74f5f2ee475fdf_Shape"/>
          <p:cNvSpPr/>
          <p:nvPr>
            <p:custDataLst>
              <p:tags r:id="rId89"/>
            </p:custDataLst>
          </p:nvPr>
        </p:nvSpPr>
        <p:spPr>
          <a:xfrm>
            <a:off x="7924851" y="3239980"/>
            <a:ext cx="303020" cy="223990"/>
          </a:xfrm>
          <a:prstGeom prst="rect">
            <a:avLst/>
          </a:prstGeom>
          <a:solidFill>
            <a:srgbClr val="7030A0"/>
          </a:solidFill>
          <a:ln w="12700" cap="flat" cmpd="sng" algn="ctr">
            <a:noFill/>
            <a:prstDash val="solid"/>
            <a:miter lim="800000"/>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20" name="OTLSHAPE_T_73a753fc3eb04cce8a74f5f2ee475fdf_ShapePercentage" hidden="1"/>
          <p:cNvSpPr/>
          <p:nvPr>
            <p:custDataLst>
              <p:tags r:id="rId90"/>
            </p:custDataLst>
          </p:nvPr>
        </p:nvSpPr>
        <p:spPr>
          <a:xfrm>
            <a:off x="7030438" y="3924125"/>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21" name="OTLSHAPE_T_73a753fc3eb04cce8a74f5f2ee475fdf_Duration" hidden="1"/>
          <p:cNvSpPr txBox="1"/>
          <p:nvPr>
            <p:custDataLst>
              <p:tags r:id="rId91"/>
            </p:custDataLst>
          </p:nvPr>
        </p:nvSpPr>
        <p:spPr>
          <a:xfrm>
            <a:off x="0" y="3855681"/>
            <a:ext cx="294018" cy="307777"/>
          </a:xfrm>
          <a:prstGeom prst="rect">
            <a:avLst/>
          </a:prstGeom>
          <a:noFill/>
        </p:spPr>
        <p:txBody>
          <a:bodyPr vert="horz" wrap="square" lIns="0" tIns="0" rIns="0" bIns="0" rtlCol="0" anchor="ctr" anchorCtr="0">
            <a:spAutoFit/>
          </a:bodyPr>
          <a:lstStyle/>
          <a:p>
            <a:pPr algn="ctr"/>
            <a:r>
              <a:rPr lang="fr-FR" sz="1000" dirty="0" smtClean="0">
                <a:solidFill>
                  <a:srgbClr val="C0504D"/>
                </a:solidFill>
                <a:latin typeface="Calibri"/>
              </a:rPr>
              <a:t>2 jours</a:t>
            </a:r>
            <a:endParaRPr lang="fr-FR" sz="1000" dirty="0">
              <a:solidFill>
                <a:srgbClr val="C0504D"/>
              </a:solidFill>
              <a:latin typeface="Calibri"/>
            </a:endParaRPr>
          </a:p>
        </p:txBody>
      </p:sp>
      <p:sp>
        <p:nvSpPr>
          <p:cNvPr id="722" name="OTLSHAPE_T_73a753fc3eb04cce8a74f5f2ee475fdf_TextPercentage" hidden="1"/>
          <p:cNvSpPr txBox="1"/>
          <p:nvPr>
            <p:custDataLst>
              <p:tags r:id="rId92"/>
            </p:custDataLst>
          </p:nvPr>
        </p:nvSpPr>
        <p:spPr>
          <a:xfrm>
            <a:off x="0" y="4102882"/>
            <a:ext cx="0" cy="153888"/>
          </a:xfrm>
          <a:prstGeom prst="rect">
            <a:avLst/>
          </a:prstGeom>
          <a:noFill/>
        </p:spPr>
        <p:txBody>
          <a:bodyPr vert="horz" wrap="square" lIns="0" tIns="0" rIns="0" bIns="0" rtlCol="0" anchor="ctr" anchorCtr="0">
            <a:spAutoFit/>
          </a:bodyPr>
          <a:lstStyle/>
          <a:p>
            <a:pPr algn="ctr"/>
            <a:endParaRPr lang="fr-FR" sz="1000" dirty="0">
              <a:solidFill>
                <a:srgbClr val="C0504D"/>
              </a:solidFill>
              <a:latin typeface="Calibri"/>
            </a:endParaRPr>
          </a:p>
        </p:txBody>
      </p:sp>
      <p:sp>
        <p:nvSpPr>
          <p:cNvPr id="723" name="OTLSHAPE_T_73a753fc3eb04cce8a74f5f2ee475fdf_StartDate" hidden="1"/>
          <p:cNvSpPr txBox="1"/>
          <p:nvPr>
            <p:custDataLst>
              <p:tags r:id="rId93"/>
            </p:custDataLst>
          </p:nvPr>
        </p:nvSpPr>
        <p:spPr>
          <a:xfrm>
            <a:off x="0" y="4102882"/>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724" name="OTLSHAPE_T_73a753fc3eb04cce8a74f5f2ee475fdf_EndDate" hidden="1"/>
          <p:cNvSpPr txBox="1"/>
          <p:nvPr>
            <p:custDataLst>
              <p:tags r:id="rId94"/>
            </p:custDataLst>
          </p:nvPr>
        </p:nvSpPr>
        <p:spPr>
          <a:xfrm>
            <a:off x="0" y="4102882"/>
            <a:ext cx="0" cy="153888"/>
          </a:xfrm>
          <a:prstGeom prst="rect">
            <a:avLst/>
          </a:prstGeom>
          <a:noFill/>
        </p:spPr>
        <p:txBody>
          <a:bodyPr vert="horz" wrap="square" lIns="0" tIns="0" rIns="0" bIns="0" rtlCol="0" anchor="ctr" anchorCtr="0">
            <a:spAutoFit/>
          </a:bodyPr>
          <a:lstStyle/>
          <a:p>
            <a:pPr algn="ctr"/>
            <a:endParaRPr lang="fr-FR" sz="1000" dirty="0">
              <a:solidFill>
                <a:srgbClr val="1F497E"/>
              </a:solidFill>
              <a:latin typeface="Calibri"/>
            </a:endParaRPr>
          </a:p>
        </p:txBody>
      </p:sp>
      <p:sp>
        <p:nvSpPr>
          <p:cNvPr id="725" name="OTLSHAPE_T_73a753fc3eb04cce8a74f5f2ee475fdf_JoinedDate"/>
          <p:cNvSpPr txBox="1"/>
          <p:nvPr>
            <p:custDataLst>
              <p:tags r:id="rId95"/>
            </p:custDataLst>
          </p:nvPr>
        </p:nvSpPr>
        <p:spPr>
          <a:xfrm>
            <a:off x="8277456" y="3248640"/>
            <a:ext cx="1657726" cy="169277"/>
          </a:xfrm>
          <a:prstGeom prst="rect">
            <a:avLst/>
          </a:prstGeom>
          <a:noFill/>
        </p:spPr>
        <p:txBody>
          <a:bodyPr vert="horz" wrap="square" lIns="0" tIns="0" rIns="0" bIns="0" rtlCol="0" anchor="ctr" anchorCtr="0">
            <a:spAutoFit/>
          </a:bodyPr>
          <a:lstStyle/>
          <a:p>
            <a:r>
              <a:rPr lang="fr-FR" sz="1100" b="1" spc="-6" dirty="0" smtClean="0">
                <a:solidFill>
                  <a:srgbClr val="1F497E"/>
                </a:solidFill>
                <a:latin typeface="Calibri"/>
              </a:rPr>
              <a:t>1</a:t>
            </a:r>
            <a:r>
              <a:rPr lang="fr-FR" sz="1100" b="1" spc="-6" baseline="30000" dirty="0" smtClean="0">
                <a:solidFill>
                  <a:srgbClr val="1F497E"/>
                </a:solidFill>
                <a:latin typeface="Calibri"/>
              </a:rPr>
              <a:t>ère</a:t>
            </a:r>
            <a:r>
              <a:rPr lang="fr-FR" sz="1100" b="1" spc="-6" dirty="0" smtClean="0">
                <a:solidFill>
                  <a:srgbClr val="1F497E"/>
                </a:solidFill>
                <a:latin typeface="Calibri"/>
              </a:rPr>
              <a:t> moitié du XXème siècle</a:t>
            </a:r>
            <a:endParaRPr lang="fr-FR" sz="1100" b="1" spc="-6" dirty="0">
              <a:solidFill>
                <a:srgbClr val="1F497E"/>
              </a:solidFill>
              <a:latin typeface="Calibri"/>
            </a:endParaRPr>
          </a:p>
        </p:txBody>
      </p:sp>
      <p:sp>
        <p:nvSpPr>
          <p:cNvPr id="726" name="OTLSHAPE_T_73a753fc3eb04cce8a74f5f2ee475fdf_Title"/>
          <p:cNvSpPr txBox="1"/>
          <p:nvPr>
            <p:custDataLst>
              <p:tags r:id="rId96"/>
            </p:custDataLst>
          </p:nvPr>
        </p:nvSpPr>
        <p:spPr>
          <a:xfrm>
            <a:off x="126535" y="3284182"/>
            <a:ext cx="1057594" cy="153888"/>
          </a:xfrm>
          <a:prstGeom prst="rect">
            <a:avLst/>
          </a:prstGeom>
          <a:noFill/>
        </p:spPr>
        <p:txBody>
          <a:bodyPr vert="horz" wrap="square" lIns="0" tIns="0" rIns="0" bIns="0" rtlCol="0" anchor="ctr" anchorCtr="0">
            <a:spAutoFit/>
          </a:bodyPr>
          <a:lstStyle/>
          <a:p>
            <a:r>
              <a:rPr lang="fr-FR" sz="1000" b="1" spc="-10" dirty="0" smtClean="0">
                <a:solidFill>
                  <a:schemeClr val="dk1"/>
                </a:solidFill>
                <a:latin typeface="Calibri"/>
              </a:rPr>
              <a:t>Musique moderne</a:t>
            </a:r>
            <a:endParaRPr lang="fr-FR" sz="1000" b="1" spc="-10" dirty="0">
              <a:solidFill>
                <a:schemeClr val="dk1"/>
              </a:solidFill>
              <a:latin typeface="Calibri"/>
            </a:endParaRPr>
          </a:p>
        </p:txBody>
      </p:sp>
      <p:sp>
        <p:nvSpPr>
          <p:cNvPr id="182" name="Title 1"/>
          <p:cNvSpPr>
            <a:spLocks noGrp="1"/>
          </p:cNvSpPr>
          <p:nvPr/>
        </p:nvSpPr>
        <p:spPr>
          <a:xfrm>
            <a:off x="289244" y="77197"/>
            <a:ext cx="9340628" cy="457173"/>
          </a:xfrm>
          <a:prstGeom prst="rect">
            <a:avLst/>
          </a:prstGeom>
          <a:solidFill>
            <a:srgbClr val="002060"/>
          </a:solidFill>
        </p:spPr>
        <p:txBody>
          <a:bodyPr vert="horz" lIns="91440" tIns="45720" rIns="91440" bIns="45720" rtlCol="0" anchor="b">
            <a:normAutofit lnSpcReduction="10000"/>
          </a:bodyPr>
          <a:lstStyle>
            <a:lvl1pPr algn="l" defTabSz="914400" rtl="0" eaLnBrk="1" latinLnBrk="0" hangingPunct="1">
              <a:spcBef>
                <a:spcPct val="0"/>
              </a:spcBef>
              <a:buNone/>
              <a:defRPr sz="3600" kern="1200">
                <a:solidFill>
                  <a:schemeClr val="bg1"/>
                </a:solidFill>
                <a:latin typeface="+mj-lt"/>
                <a:ea typeface="+mj-ea"/>
                <a:cs typeface="+mj-cs"/>
              </a:defRPr>
            </a:lvl1pPr>
          </a:lstStyle>
          <a:p>
            <a:pPr algn="ctr"/>
            <a:r>
              <a:rPr lang="en-US" sz="2400" b="1" dirty="0" smtClean="0">
                <a:latin typeface="+mn-lt"/>
              </a:rPr>
              <a:t>Les </a:t>
            </a:r>
            <a:r>
              <a:rPr lang="en-US" sz="2400" b="1" dirty="0" err="1" smtClean="0">
                <a:latin typeface="+mn-lt"/>
              </a:rPr>
              <a:t>grandes</a:t>
            </a:r>
            <a:r>
              <a:rPr lang="en-US" sz="2400" b="1" dirty="0">
                <a:latin typeface="+mn-lt"/>
              </a:rPr>
              <a:t> </a:t>
            </a:r>
            <a:r>
              <a:rPr lang="en-US" sz="2400" b="1" dirty="0" err="1" smtClean="0">
                <a:latin typeface="+mn-lt"/>
              </a:rPr>
              <a:t>périodes</a:t>
            </a:r>
            <a:r>
              <a:rPr lang="en-US" sz="2400" b="1" dirty="0">
                <a:latin typeface="+mn-lt"/>
              </a:rPr>
              <a:t> </a:t>
            </a:r>
            <a:r>
              <a:rPr lang="en-US" sz="2400" b="1" dirty="0" smtClean="0">
                <a:latin typeface="+mn-lt"/>
              </a:rPr>
              <a:t>musicales</a:t>
            </a:r>
            <a:endParaRPr lang="en-US" sz="2400" b="1" dirty="0">
              <a:latin typeface="+mn-lt"/>
            </a:endParaRPr>
          </a:p>
        </p:txBody>
      </p:sp>
      <p:pic>
        <p:nvPicPr>
          <p:cNvPr id="200" name="Image 199"/>
          <p:cNvPicPr>
            <a:picLocks noChangeAspect="1"/>
          </p:cNvPicPr>
          <p:nvPr/>
        </p:nvPicPr>
        <p:blipFill>
          <a:blip r:embed="rId104">
            <a:extLst>
              <a:ext uri="{28A0092B-C50C-407E-A947-70E740481C1C}">
                <a14:useLocalDpi xmlns:a14="http://schemas.microsoft.com/office/drawing/2010/main" val="0"/>
              </a:ext>
            </a:extLst>
          </a:blip>
          <a:stretch>
            <a:fillRect/>
          </a:stretch>
        </p:blipFill>
        <p:spPr>
          <a:xfrm>
            <a:off x="4539685" y="3774268"/>
            <a:ext cx="711398" cy="1264576"/>
          </a:xfrm>
          <a:prstGeom prst="rect">
            <a:avLst/>
          </a:prstGeom>
        </p:spPr>
      </p:pic>
      <p:sp>
        <p:nvSpPr>
          <p:cNvPr id="240" name="OTLSHAPE_T_73a753fc3eb04cce8a74f5f2ee475fdf_Title"/>
          <p:cNvSpPr txBox="1"/>
          <p:nvPr>
            <p:custDataLst>
              <p:tags r:id="rId97"/>
            </p:custDataLst>
          </p:nvPr>
        </p:nvSpPr>
        <p:spPr>
          <a:xfrm>
            <a:off x="122314" y="3466491"/>
            <a:ext cx="1057594" cy="307777"/>
          </a:xfrm>
          <a:prstGeom prst="rect">
            <a:avLst/>
          </a:prstGeom>
          <a:noFill/>
        </p:spPr>
        <p:txBody>
          <a:bodyPr vert="horz" wrap="square" lIns="0" tIns="0" rIns="0" bIns="0" rtlCol="0" anchor="ctr" anchorCtr="0">
            <a:spAutoFit/>
          </a:bodyPr>
          <a:lstStyle/>
          <a:p>
            <a:r>
              <a:rPr lang="fr-FR" sz="1000" b="1" spc="-10" dirty="0" smtClean="0">
                <a:solidFill>
                  <a:schemeClr val="dk1"/>
                </a:solidFill>
                <a:latin typeface="Calibri"/>
              </a:rPr>
              <a:t>Musique contemporaine</a:t>
            </a:r>
            <a:endParaRPr lang="fr-FR" sz="1000" b="1" spc="-10" dirty="0">
              <a:solidFill>
                <a:schemeClr val="dk1"/>
              </a:solidFill>
              <a:latin typeface="Calibri"/>
            </a:endParaRPr>
          </a:p>
        </p:txBody>
      </p:sp>
      <p:cxnSp>
        <p:nvCxnSpPr>
          <p:cNvPr id="241" name="OTLSHAPE_T_73a753fc3eb04cce8a74f5f2ee475fdf_HorizontalConnector1"/>
          <p:cNvCxnSpPr>
            <a:endCxn id="243" idx="1"/>
          </p:cNvCxnSpPr>
          <p:nvPr>
            <p:custDataLst>
              <p:tags r:id="rId98"/>
            </p:custDataLst>
          </p:nvPr>
        </p:nvCxnSpPr>
        <p:spPr>
          <a:xfrm flipV="1">
            <a:off x="1184129" y="3603783"/>
            <a:ext cx="7043742" cy="68010"/>
          </a:xfrm>
          <a:prstGeom prst="line">
            <a:avLst/>
          </a:prstGeom>
          <a:ln w="9525" cap="flat" cmpd="sng" algn="ctr">
            <a:solidFill>
              <a:srgbClr val="CCCCCC"/>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43" name="OTLSHAPE_T_73a753fc3eb04cce8a74f5f2ee475fdf_Shape"/>
          <p:cNvSpPr/>
          <p:nvPr>
            <p:custDataLst>
              <p:tags r:id="rId99"/>
            </p:custDataLst>
          </p:nvPr>
        </p:nvSpPr>
        <p:spPr>
          <a:xfrm>
            <a:off x="8227871" y="3508489"/>
            <a:ext cx="831889" cy="190586"/>
          </a:xfrm>
          <a:prstGeom prst="rect">
            <a:avLst/>
          </a:prstGeom>
          <a:solidFill>
            <a:schemeClr val="bg2">
              <a:lumMod val="75000"/>
            </a:schemeClr>
          </a:solidFill>
          <a:ln w="12700" cap="flat" cmpd="sng" algn="ctr">
            <a:noFill/>
            <a:prstDash val="solid"/>
            <a:miter lim="800000"/>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5" name="OTLSHAPE_T_73a753fc3eb04cce8a74f5f2ee475fdf_JoinedDate"/>
          <p:cNvSpPr txBox="1"/>
          <p:nvPr>
            <p:custDataLst>
              <p:tags r:id="rId100"/>
            </p:custDataLst>
          </p:nvPr>
        </p:nvSpPr>
        <p:spPr>
          <a:xfrm>
            <a:off x="9115500" y="3514689"/>
            <a:ext cx="1037380" cy="169277"/>
          </a:xfrm>
          <a:prstGeom prst="rect">
            <a:avLst/>
          </a:prstGeom>
          <a:noFill/>
        </p:spPr>
        <p:txBody>
          <a:bodyPr vert="horz" wrap="square" lIns="0" tIns="0" rIns="0" bIns="0" rtlCol="0" anchor="ctr" anchorCtr="0">
            <a:spAutoFit/>
          </a:bodyPr>
          <a:lstStyle/>
          <a:p>
            <a:r>
              <a:rPr lang="fr-FR" sz="1100" b="1" spc="-6" dirty="0" smtClean="0">
                <a:solidFill>
                  <a:srgbClr val="1F497E"/>
                </a:solidFill>
                <a:latin typeface="Calibri"/>
              </a:rPr>
              <a:t>1945 à nos jours</a:t>
            </a:r>
            <a:endParaRPr lang="fr-FR" sz="1100" b="1" spc="-6" dirty="0">
              <a:solidFill>
                <a:srgbClr val="1F497E"/>
              </a:solidFill>
              <a:latin typeface="Calibri"/>
            </a:endParaRPr>
          </a:p>
        </p:txBody>
      </p:sp>
      <p:sp>
        <p:nvSpPr>
          <p:cNvPr id="246" name="OTLSHAPE_T_0c43ef4a38ab46e5bbc576f52f3f63fc_Shape"/>
          <p:cNvSpPr/>
          <p:nvPr>
            <p:custDataLst>
              <p:tags r:id="rId101"/>
            </p:custDataLst>
          </p:nvPr>
        </p:nvSpPr>
        <p:spPr>
          <a:xfrm flipV="1">
            <a:off x="4600192" y="5584371"/>
            <a:ext cx="555025" cy="50397"/>
          </a:xfrm>
          <a:prstGeom prst="rect">
            <a:avLst/>
          </a:prstGeom>
          <a:solidFill>
            <a:srgbClr val="FF0000"/>
          </a:solidFill>
          <a:ln w="12700" cap="flat" cmpd="sng" algn="ctr">
            <a:noFill/>
            <a:prstDash val="solid"/>
            <a:miter lim="800000"/>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7" name="OTLSHAPE_T_5a184d61f5e2438db63ae5802af9b305_Shape"/>
          <p:cNvSpPr/>
          <p:nvPr>
            <p:custDataLst>
              <p:tags r:id="rId102"/>
            </p:custDataLst>
          </p:nvPr>
        </p:nvSpPr>
        <p:spPr>
          <a:xfrm>
            <a:off x="2921772" y="5555409"/>
            <a:ext cx="581892" cy="57924"/>
          </a:xfrm>
          <a:prstGeom prst="rect">
            <a:avLst/>
          </a:prstGeom>
          <a:solidFill>
            <a:schemeClr val="accent4"/>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5" name="Titre 1"/>
          <p:cNvSpPr txBox="1">
            <a:spLocks/>
          </p:cNvSpPr>
          <p:nvPr/>
        </p:nvSpPr>
        <p:spPr>
          <a:xfrm>
            <a:off x="7726157" y="6585860"/>
            <a:ext cx="1835316" cy="432048"/>
          </a:xfrm>
          <a:prstGeom prst="rect">
            <a:avLst/>
          </a:prstGeom>
          <a:solidFill>
            <a:srgbClr val="002060"/>
          </a:solidFill>
        </p:spPr>
        <p:txBody>
          <a:bodyPr/>
          <a:lstStyle/>
          <a:p>
            <a:pPr algn="ctr"/>
            <a:r>
              <a:rPr lang="fr-FR" sz="1400" kern="0" dirty="0" smtClean="0">
                <a:solidFill>
                  <a:schemeClr val="bg1"/>
                </a:solidFill>
              </a:rPr>
              <a:t>Office </a:t>
            </a:r>
            <a:r>
              <a:rPr lang="fr-FR" sz="1400" kern="0" dirty="0" err="1" smtClean="0">
                <a:solidFill>
                  <a:schemeClr val="bg1"/>
                </a:solidFill>
              </a:rPr>
              <a:t>Timeline</a:t>
            </a:r>
            <a:endParaRPr lang="fr-FR" sz="1400" kern="0" dirty="0" smtClean="0">
              <a:solidFill>
                <a:schemeClr val="bg1"/>
              </a:solidFill>
            </a:endParaRPr>
          </a:p>
        </p:txBody>
      </p:sp>
      <p:sp>
        <p:nvSpPr>
          <p:cNvPr id="2" name="ZoneTexte 1"/>
          <p:cNvSpPr txBox="1"/>
          <p:nvPr/>
        </p:nvSpPr>
        <p:spPr>
          <a:xfrm>
            <a:off x="3678527" y="5196926"/>
            <a:ext cx="255541" cy="307777"/>
          </a:xfrm>
          <a:prstGeom prst="rect">
            <a:avLst/>
          </a:prstGeom>
          <a:noFill/>
        </p:spPr>
        <p:txBody>
          <a:bodyPr wrap="square" rtlCol="0">
            <a:spAutoFit/>
          </a:bodyPr>
          <a:lstStyle/>
          <a:p>
            <a:r>
              <a:rPr lang="fr-FR" sz="1400" b="1" dirty="0" smtClean="0">
                <a:latin typeface="Calibri" panose="020F0502020204030204" pitchFamily="34" charset="0"/>
                <a:hlinkClick r:id="rId105"/>
              </a:rPr>
              <a:t>→</a:t>
            </a:r>
            <a:endParaRPr lang="fr-FR" sz="1400" b="1" dirty="0">
              <a:latin typeface="Calibri" panose="020F0502020204030204" pitchFamily="34" charset="0"/>
            </a:endParaRPr>
          </a:p>
        </p:txBody>
      </p:sp>
      <p:sp>
        <p:nvSpPr>
          <p:cNvPr id="107" name="ZoneTexte 106"/>
          <p:cNvSpPr txBox="1"/>
          <p:nvPr/>
        </p:nvSpPr>
        <p:spPr>
          <a:xfrm>
            <a:off x="7149291" y="4891443"/>
            <a:ext cx="255541" cy="307777"/>
          </a:xfrm>
          <a:prstGeom prst="rect">
            <a:avLst/>
          </a:prstGeom>
          <a:noFill/>
        </p:spPr>
        <p:txBody>
          <a:bodyPr wrap="square" rtlCol="0">
            <a:spAutoFit/>
          </a:bodyPr>
          <a:lstStyle/>
          <a:p>
            <a:r>
              <a:rPr lang="fr-FR" sz="1400" b="1" dirty="0" smtClean="0">
                <a:latin typeface="Calibri" panose="020F0502020204030204" pitchFamily="34" charset="0"/>
                <a:hlinkClick r:id="rId106"/>
              </a:rPr>
              <a:t>→</a:t>
            </a:r>
            <a:endParaRPr lang="fr-FR" sz="1400" b="1" dirty="0">
              <a:latin typeface="Calibri" panose="020F0502020204030204" pitchFamily="34" charset="0"/>
            </a:endParaRPr>
          </a:p>
        </p:txBody>
      </p:sp>
    </p:spTree>
    <p:custDataLst>
      <p:tags r:id="rId1"/>
    </p:custDataLst>
    <p:extLst>
      <p:ext uri="{BB962C8B-B14F-4D97-AF65-F5344CB8AC3E}">
        <p14:creationId xmlns:p14="http://schemas.microsoft.com/office/powerpoint/2010/main" val="8403391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2060"/>
          </a:solidFill>
        </p:spPr>
        <p:txBody>
          <a:bodyPr/>
          <a:lstStyle/>
          <a:p>
            <a:pPr algn="ctr"/>
            <a:r>
              <a:rPr lang="fr-FR" sz="4400" dirty="0" smtClean="0">
                <a:solidFill>
                  <a:schemeClr val="bg1"/>
                </a:solidFill>
              </a:rPr>
              <a:t>Frise chrono</a:t>
            </a:r>
            <a:endParaRPr lang="fr-FR" sz="4400" dirty="0">
              <a:solidFill>
                <a:schemeClr val="bg1"/>
              </a:solidFill>
            </a:endParaRPr>
          </a:p>
        </p:txBody>
      </p:sp>
      <p:sp>
        <p:nvSpPr>
          <p:cNvPr id="3" name="Sous-titre 2"/>
          <p:cNvSpPr>
            <a:spLocks noGrp="1"/>
          </p:cNvSpPr>
          <p:nvPr>
            <p:ph type="subTitle"/>
          </p:nvPr>
        </p:nvSpPr>
        <p:spPr>
          <a:xfrm>
            <a:off x="503808" y="1763613"/>
            <a:ext cx="9071640" cy="4747101"/>
          </a:xfrm>
        </p:spPr>
        <p:txBody>
          <a:bodyPr anchor="t"/>
          <a:lstStyle/>
          <a:p>
            <a:r>
              <a:rPr lang="fr-FR" dirty="0" smtClean="0">
                <a:solidFill>
                  <a:srgbClr val="002060"/>
                </a:solidFill>
              </a:rPr>
              <a:t>C’est un logiciel gratuit qui permet de construire des frises en ligne :</a:t>
            </a:r>
            <a:r>
              <a:rPr lang="fr-FR" b="1" dirty="0" smtClean="0">
                <a:solidFill>
                  <a:srgbClr val="002060"/>
                </a:solidFill>
              </a:rPr>
              <a:t> </a:t>
            </a:r>
            <a:r>
              <a:rPr lang="fr-FR" b="1" dirty="0" smtClean="0">
                <a:solidFill>
                  <a:srgbClr val="002060"/>
                </a:solidFill>
                <a:hlinkClick r:id="rId2"/>
              </a:rPr>
              <a:t>accès ici</a:t>
            </a:r>
            <a:endParaRPr lang="fr-FR" b="1" dirty="0" smtClean="0">
              <a:solidFill>
                <a:srgbClr val="002060"/>
              </a:solidFill>
            </a:endParaRPr>
          </a:p>
          <a:p>
            <a:r>
              <a:rPr lang="fr-FR" dirty="0" smtClean="0">
                <a:solidFill>
                  <a:srgbClr val="002060"/>
                </a:solidFill>
              </a:rPr>
              <a:t>Il permet d’élaborer des lignes de temps dans lesquelles vous pouvez intégrer du texte et </a:t>
            </a:r>
          </a:p>
          <a:p>
            <a:r>
              <a:rPr lang="fr-FR" dirty="0" smtClean="0">
                <a:solidFill>
                  <a:srgbClr val="002060"/>
                </a:solidFill>
              </a:rPr>
              <a:t>des images.</a:t>
            </a:r>
          </a:p>
          <a:p>
            <a:endParaRPr lang="fr-FR" dirty="0" smtClean="0">
              <a:solidFill>
                <a:srgbClr val="002060"/>
              </a:solidFill>
            </a:endParaRPr>
          </a:p>
          <a:p>
            <a:r>
              <a:rPr lang="fr-FR" b="1" dirty="0" smtClean="0">
                <a:solidFill>
                  <a:srgbClr val="002060"/>
                </a:solidFill>
              </a:rPr>
              <a:t>Points forts</a:t>
            </a:r>
          </a:p>
          <a:p>
            <a:r>
              <a:rPr lang="fr-FR" dirty="0" smtClean="0">
                <a:solidFill>
                  <a:srgbClr val="002060"/>
                </a:solidFill>
              </a:rPr>
              <a:t>La construction des lignes du temps est simple pour les élèves.</a:t>
            </a:r>
          </a:p>
          <a:p>
            <a:r>
              <a:rPr lang="fr-FR" dirty="0" smtClean="0">
                <a:solidFill>
                  <a:srgbClr val="002060"/>
                </a:solidFill>
              </a:rPr>
              <a:t>Les frises construites peuvent être </a:t>
            </a:r>
            <a:r>
              <a:rPr lang="fr-FR" dirty="0" smtClean="0">
                <a:solidFill>
                  <a:srgbClr val="002060"/>
                </a:solidFill>
              </a:rPr>
              <a:t>générées </a:t>
            </a:r>
            <a:r>
              <a:rPr lang="fr-FR" dirty="0" smtClean="0">
                <a:solidFill>
                  <a:srgbClr val="002060"/>
                </a:solidFill>
              </a:rPr>
              <a:t>en format </a:t>
            </a:r>
            <a:r>
              <a:rPr lang="fr-FR" dirty="0" err="1" smtClean="0">
                <a:solidFill>
                  <a:srgbClr val="002060"/>
                </a:solidFill>
              </a:rPr>
              <a:t>pdf</a:t>
            </a:r>
            <a:r>
              <a:rPr lang="fr-FR" dirty="0" smtClean="0">
                <a:solidFill>
                  <a:srgbClr val="002060"/>
                </a:solidFill>
              </a:rPr>
              <a:t> et/ou en format image.</a:t>
            </a:r>
          </a:p>
          <a:p>
            <a:endParaRPr lang="fr-FR" dirty="0" smtClean="0">
              <a:solidFill>
                <a:srgbClr val="002060"/>
              </a:solidFill>
            </a:endParaRPr>
          </a:p>
          <a:p>
            <a:r>
              <a:rPr lang="fr-FR" b="1" dirty="0" smtClean="0">
                <a:solidFill>
                  <a:srgbClr val="002060"/>
                </a:solidFill>
              </a:rPr>
              <a:t>Points faibles</a:t>
            </a:r>
          </a:p>
          <a:p>
            <a:r>
              <a:rPr lang="fr-FR" dirty="0" smtClean="0">
                <a:solidFill>
                  <a:srgbClr val="002060"/>
                </a:solidFill>
              </a:rPr>
              <a:t>Les médias sons, vidéos et liens ne peuvent être proposés.</a:t>
            </a:r>
          </a:p>
          <a:p>
            <a:r>
              <a:rPr lang="fr-FR" dirty="0" smtClean="0">
                <a:solidFill>
                  <a:srgbClr val="002060"/>
                </a:solidFill>
              </a:rPr>
              <a:t>Les frises </a:t>
            </a:r>
            <a:r>
              <a:rPr lang="fr-FR" dirty="0" smtClean="0">
                <a:solidFill>
                  <a:srgbClr val="002060"/>
                </a:solidFill>
              </a:rPr>
              <a:t>proposées </a:t>
            </a:r>
            <a:r>
              <a:rPr lang="fr-FR" dirty="0" smtClean="0">
                <a:solidFill>
                  <a:srgbClr val="002060"/>
                </a:solidFill>
              </a:rPr>
              <a:t>sont </a:t>
            </a:r>
            <a:r>
              <a:rPr lang="fr-FR" dirty="0" smtClean="0">
                <a:solidFill>
                  <a:srgbClr val="002060"/>
                </a:solidFill>
              </a:rPr>
              <a:t>relativement statiques</a:t>
            </a:r>
            <a:r>
              <a:rPr lang="fr-FR" dirty="0" smtClean="0">
                <a:solidFill>
                  <a:srgbClr val="002060"/>
                </a:solidFill>
              </a:rPr>
              <a:t>.</a:t>
            </a:r>
          </a:p>
          <a:p>
            <a:endParaRPr lang="fr-FR" dirty="0" smtClean="0">
              <a:solidFill>
                <a:srgbClr val="002060"/>
              </a:solidFill>
            </a:endParaRPr>
          </a:p>
          <a:p>
            <a:r>
              <a:rPr lang="fr-FR" b="1" dirty="0" smtClean="0">
                <a:solidFill>
                  <a:srgbClr val="002060"/>
                </a:solidFill>
              </a:rPr>
              <a:t>Projets associés</a:t>
            </a:r>
          </a:p>
          <a:p>
            <a:r>
              <a:rPr lang="fr-FR" dirty="0" smtClean="0">
                <a:solidFill>
                  <a:srgbClr val="002060"/>
                </a:solidFill>
              </a:rPr>
              <a:t>Chaque élève construit sa propre frise.</a:t>
            </a:r>
          </a:p>
          <a:p>
            <a:endParaRPr lang="fr-FR" dirty="0"/>
          </a:p>
        </p:txBody>
      </p:sp>
      <p:sp>
        <p:nvSpPr>
          <p:cNvPr id="5" name="Titre 1"/>
          <p:cNvSpPr txBox="1">
            <a:spLocks/>
          </p:cNvSpPr>
          <p:nvPr/>
        </p:nvSpPr>
        <p:spPr>
          <a:xfrm>
            <a:off x="5976416" y="6732165"/>
            <a:ext cx="3744224" cy="598197"/>
          </a:xfrm>
          <a:prstGeom prst="rect">
            <a:avLst/>
          </a:prstGeom>
          <a:solidFill>
            <a:srgbClr val="002060"/>
          </a:solidFill>
        </p:spPr>
        <p:txBody>
          <a:bodyPr wrap="none" lIns="0" tIns="0" rIns="0" bIns="0" anchor="ctr"/>
          <a:lstStyle/>
          <a:p>
            <a:pPr algn="ctr"/>
            <a:r>
              <a:rPr lang="fr-FR" sz="1400" kern="0" smtClean="0">
                <a:solidFill>
                  <a:schemeClr val="bg1"/>
                </a:solidFill>
              </a:rPr>
              <a:t>Exemples de frises numériques à construire</a:t>
            </a:r>
            <a:endParaRPr lang="fr-FR" sz="1400" kern="0" dirty="0" smtClean="0">
              <a:solidFill>
                <a:schemeClr val="bg1"/>
              </a:solidFill>
            </a:endParaRPr>
          </a:p>
        </p:txBody>
      </p:sp>
    </p:spTree>
    <p:extLst>
      <p:ext uri="{BB962C8B-B14F-4D97-AF65-F5344CB8AC3E}">
        <p14:creationId xmlns:p14="http://schemas.microsoft.com/office/powerpoint/2010/main" val="1843154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100"/>
                                  </p:iterate>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79857"/>
            <a:ext cx="10058400" cy="5188495"/>
          </a:xfrm>
          <a:prstGeom prst="rect">
            <a:avLst/>
          </a:prstGeom>
        </p:spPr>
      </p:pic>
      <p:sp>
        <p:nvSpPr>
          <p:cNvPr id="3" name="Titre 1"/>
          <p:cNvSpPr txBox="1">
            <a:spLocks/>
          </p:cNvSpPr>
          <p:nvPr/>
        </p:nvSpPr>
        <p:spPr>
          <a:xfrm>
            <a:off x="7848624" y="6732164"/>
            <a:ext cx="1440160" cy="598197"/>
          </a:xfrm>
          <a:prstGeom prst="rect">
            <a:avLst/>
          </a:prstGeom>
          <a:solidFill>
            <a:srgbClr val="002060"/>
          </a:solidFill>
        </p:spPr>
        <p:txBody>
          <a:bodyPr wrap="none" lIns="0" tIns="0" rIns="0" bIns="0" anchor="ctr"/>
          <a:lstStyle/>
          <a:p>
            <a:pPr algn="ctr"/>
            <a:r>
              <a:rPr lang="fr-FR" sz="1400" kern="0" dirty="0" smtClean="0">
                <a:solidFill>
                  <a:schemeClr val="bg1"/>
                </a:solidFill>
              </a:rPr>
              <a:t>Frise chrono</a:t>
            </a:r>
          </a:p>
        </p:txBody>
      </p:sp>
    </p:spTree>
    <p:extLst>
      <p:ext uri="{BB962C8B-B14F-4D97-AF65-F5344CB8AC3E}">
        <p14:creationId xmlns:p14="http://schemas.microsoft.com/office/powerpoint/2010/main" val="2103014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Shape 1"/>
          <p:cNvSpPr txBox="1"/>
          <p:nvPr/>
        </p:nvSpPr>
        <p:spPr>
          <a:xfrm>
            <a:off x="504000" y="539477"/>
            <a:ext cx="2304064" cy="1102253"/>
          </a:xfrm>
          <a:prstGeom prst="rect">
            <a:avLst/>
          </a:prstGeom>
          <a:solidFill>
            <a:srgbClr val="002060"/>
          </a:solidFill>
        </p:spPr>
        <p:txBody>
          <a:bodyPr wrap="none" lIns="0" tIns="0" rIns="0" bIns="0" anchor="ctr"/>
          <a:lstStyle/>
          <a:p>
            <a:pPr algn="ctr"/>
            <a:r>
              <a:rPr lang="fr-FR" sz="4000" b="1" dirty="0" smtClean="0">
                <a:solidFill>
                  <a:srgbClr val="FFFFFF"/>
                </a:solidFill>
              </a:rPr>
              <a:t>Plan</a:t>
            </a:r>
            <a:endParaRPr sz="4000" b="1" dirty="0"/>
          </a:p>
        </p:txBody>
      </p:sp>
      <p:sp>
        <p:nvSpPr>
          <p:cNvPr id="40" name="TextShape 2"/>
          <p:cNvSpPr txBox="1"/>
          <p:nvPr/>
        </p:nvSpPr>
        <p:spPr>
          <a:xfrm>
            <a:off x="504000" y="1985202"/>
            <a:ext cx="9071640" cy="4968000"/>
          </a:xfrm>
          <a:prstGeom prst="rect">
            <a:avLst/>
          </a:prstGeom>
        </p:spPr>
        <p:txBody>
          <a:bodyPr wrap="none" lIns="0" tIns="0" rIns="0" bIns="0"/>
          <a:lstStyle/>
          <a:p>
            <a:r>
              <a:rPr lang="fr-FR" sz="2800" b="1" dirty="0">
                <a:solidFill>
                  <a:srgbClr val="000080"/>
                </a:solidFill>
              </a:rPr>
              <a:t>1ère partie :</a:t>
            </a:r>
            <a:endParaRPr dirty="0"/>
          </a:p>
          <a:p>
            <a:r>
              <a:rPr lang="fr-FR" sz="2800" b="1" dirty="0">
                <a:solidFill>
                  <a:srgbClr val="000080"/>
                </a:solidFill>
              </a:rPr>
              <a:t>De quel temps parle-t-on ?</a:t>
            </a:r>
            <a:endParaRPr dirty="0"/>
          </a:p>
          <a:p>
            <a:r>
              <a:rPr lang="fr-FR" sz="2800" b="1" dirty="0">
                <a:solidFill>
                  <a:srgbClr val="000080"/>
                </a:solidFill>
              </a:rPr>
              <a:t>L'impact du numérique sur </a:t>
            </a:r>
            <a:r>
              <a:rPr lang="fr-FR" sz="2800" b="1" dirty="0" smtClean="0">
                <a:solidFill>
                  <a:srgbClr val="000080"/>
                </a:solidFill>
              </a:rPr>
              <a:t>la perception du temps.</a:t>
            </a:r>
            <a:endParaRPr dirty="0"/>
          </a:p>
          <a:p>
            <a:endParaRPr dirty="0"/>
          </a:p>
          <a:p>
            <a:r>
              <a:rPr lang="fr-FR" sz="2800" b="1" dirty="0">
                <a:solidFill>
                  <a:srgbClr val="000080"/>
                </a:solidFill>
              </a:rPr>
              <a:t>2ème partie :</a:t>
            </a:r>
            <a:endParaRPr dirty="0"/>
          </a:p>
          <a:p>
            <a:r>
              <a:rPr lang="fr-FR" sz="2800" b="1" dirty="0">
                <a:solidFill>
                  <a:srgbClr val="000080"/>
                </a:solidFill>
              </a:rPr>
              <a:t>Que disent les programmes ?</a:t>
            </a:r>
            <a:endParaRPr dirty="0"/>
          </a:p>
          <a:p>
            <a:r>
              <a:rPr lang="fr-FR" sz="2800" b="1" dirty="0" smtClean="0">
                <a:solidFill>
                  <a:srgbClr val="000080"/>
                </a:solidFill>
              </a:rPr>
              <a:t>La frise historique </a:t>
            </a:r>
          </a:p>
          <a:p>
            <a:pPr marL="457200" indent="-457200">
              <a:buFontTx/>
              <a:buChar char="-"/>
            </a:pPr>
            <a:r>
              <a:rPr lang="fr-FR" sz="2800" b="1" dirty="0" smtClean="0">
                <a:solidFill>
                  <a:srgbClr val="000080"/>
                </a:solidFill>
              </a:rPr>
              <a:t>La frise numérique histoire / histoire des arts</a:t>
            </a:r>
          </a:p>
          <a:p>
            <a:pPr marL="457200" indent="-457200">
              <a:buFontTx/>
              <a:buChar char="-"/>
            </a:pPr>
            <a:r>
              <a:rPr lang="fr-FR" sz="2800" b="1" dirty="0" smtClean="0">
                <a:solidFill>
                  <a:srgbClr val="000080"/>
                </a:solidFill>
              </a:rPr>
              <a:t>Exemples de frises numériques à construire</a:t>
            </a:r>
          </a:p>
          <a:p>
            <a:r>
              <a:rPr lang="fr-FR" sz="2800" b="1" dirty="0" smtClean="0">
                <a:solidFill>
                  <a:srgbClr val="000080"/>
                </a:solidFill>
              </a:rPr>
              <a:t>Pour aller plus loin….</a:t>
            </a:r>
            <a:endParaRPr dirty="0"/>
          </a:p>
        </p:txBody>
      </p:sp>
      <p:sp>
        <p:nvSpPr>
          <p:cNvPr id="4" name="TextShape 1"/>
          <p:cNvSpPr txBox="1"/>
          <p:nvPr/>
        </p:nvSpPr>
        <p:spPr>
          <a:xfrm>
            <a:off x="6340930" y="6377138"/>
            <a:ext cx="3234710" cy="576064"/>
          </a:xfrm>
          <a:prstGeom prst="rect">
            <a:avLst/>
          </a:prstGeom>
          <a:solidFill>
            <a:srgbClr val="002060"/>
          </a:solidFill>
        </p:spPr>
        <p:txBody>
          <a:bodyPr wrap="none" lIns="0" tIns="0" rIns="0" bIns="0" anchor="ctr"/>
          <a:lstStyle/>
          <a:p>
            <a:pPr algn="ctr"/>
            <a:r>
              <a:rPr lang="fr-FR" sz="1400" dirty="0">
                <a:solidFill>
                  <a:srgbClr val="FFFFFF"/>
                </a:solidFill>
              </a:rPr>
              <a:t>Le </a:t>
            </a:r>
            <a:r>
              <a:rPr lang="fr-FR" sz="1400" dirty="0" smtClean="0">
                <a:solidFill>
                  <a:srgbClr val="FFFFFF"/>
                </a:solidFill>
              </a:rPr>
              <a:t>numérique </a:t>
            </a:r>
            <a:r>
              <a:rPr lang="fr-FR" sz="1400" dirty="0">
                <a:solidFill>
                  <a:srgbClr val="FFFFFF"/>
                </a:solidFill>
              </a:rPr>
              <a:t>reconstruit-il le temps ?</a:t>
            </a:r>
            <a:endParaRPr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iterate type="wd">
                                    <p:tmPct val="10000"/>
                                  </p:iterate>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wd">
                                    <p:tmPct val="10000"/>
                                  </p:iterate>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
                                            <p:txEl>
                                              <p:pRg st="2" end="2"/>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0">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0">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9" presetClass="emph" presetSubtype="0" nodeType="clickEffect">
                                  <p:stCondLst>
                                    <p:cond delay="0"/>
                                  </p:stCondLst>
                                  <p:childTnLst>
                                    <p:set>
                                      <p:cBhvr rctx="PPT">
                                        <p:cTn id="36" dur="indefinite"/>
                                        <p:tgtEl>
                                          <p:spTgt spid="40">
                                            <p:txEl>
                                              <p:pRg st="0" end="0"/>
                                            </p:txEl>
                                          </p:spTgt>
                                        </p:tgtEl>
                                        <p:attrNameLst>
                                          <p:attrName>style.opacity</p:attrName>
                                        </p:attrNameLst>
                                      </p:cBhvr>
                                      <p:to>
                                        <p:strVal val="0.25"/>
                                      </p:to>
                                    </p:set>
                                    <p:animEffect filter="image" prLst="opacity: 0.25">
                                      <p:cBhvr rctx="IE">
                                        <p:cTn id="37" dur="indefinite"/>
                                        <p:tgtEl>
                                          <p:spTgt spid="40">
                                            <p:txEl>
                                              <p:pRg st="0" end="0"/>
                                            </p:txEl>
                                          </p:spTgt>
                                        </p:tgtEl>
                                      </p:cBhvr>
                                    </p:animEffect>
                                  </p:childTnLst>
                                </p:cTn>
                              </p:par>
                              <p:par>
                                <p:cTn id="38" presetID="9" presetClass="emph" presetSubtype="0" nodeType="withEffect">
                                  <p:stCondLst>
                                    <p:cond delay="0"/>
                                  </p:stCondLst>
                                  <p:childTnLst>
                                    <p:set>
                                      <p:cBhvr rctx="PPT">
                                        <p:cTn id="39" dur="indefinite"/>
                                        <p:tgtEl>
                                          <p:spTgt spid="40">
                                            <p:txEl>
                                              <p:pRg st="1" end="1"/>
                                            </p:txEl>
                                          </p:spTgt>
                                        </p:tgtEl>
                                        <p:attrNameLst>
                                          <p:attrName>style.opacity</p:attrName>
                                        </p:attrNameLst>
                                      </p:cBhvr>
                                      <p:to>
                                        <p:strVal val="0.25"/>
                                      </p:to>
                                    </p:set>
                                    <p:animEffect filter="image" prLst="opacity: 0.25">
                                      <p:cBhvr rctx="IE">
                                        <p:cTn id="40" dur="indefinite"/>
                                        <p:tgtEl>
                                          <p:spTgt spid="40">
                                            <p:txEl>
                                              <p:pRg st="1" end="1"/>
                                            </p:txEl>
                                          </p:spTgt>
                                        </p:tgtEl>
                                      </p:cBhvr>
                                    </p:animEffect>
                                  </p:childTnLst>
                                </p:cTn>
                              </p:par>
                              <p:par>
                                <p:cTn id="41" presetID="9" presetClass="emph" presetSubtype="0" nodeType="withEffect">
                                  <p:stCondLst>
                                    <p:cond delay="0"/>
                                  </p:stCondLst>
                                  <p:childTnLst>
                                    <p:set>
                                      <p:cBhvr rctx="PPT">
                                        <p:cTn id="42" dur="indefinite"/>
                                        <p:tgtEl>
                                          <p:spTgt spid="40">
                                            <p:txEl>
                                              <p:pRg st="2" end="2"/>
                                            </p:txEl>
                                          </p:spTgt>
                                        </p:tgtEl>
                                        <p:attrNameLst>
                                          <p:attrName>style.opacity</p:attrName>
                                        </p:attrNameLst>
                                      </p:cBhvr>
                                      <p:to>
                                        <p:strVal val="0.25"/>
                                      </p:to>
                                    </p:set>
                                    <p:animEffect filter="image" prLst="opacity: 0.25">
                                      <p:cBhvr rctx="IE">
                                        <p:cTn id="43" dur="indefinite"/>
                                        <p:tgtEl>
                                          <p:spTgt spid="40">
                                            <p:txEl>
                                              <p:pRg st="2" end="2"/>
                                            </p:txEl>
                                          </p:spTgt>
                                        </p:tgtEl>
                                      </p:cBhvr>
                                    </p:animEffect>
                                  </p:childTnLst>
                                </p:cTn>
                              </p:par>
                              <p:par>
                                <p:cTn id="44" presetID="9" presetClass="emph" presetSubtype="0" nodeType="withEffect">
                                  <p:stCondLst>
                                    <p:cond delay="0"/>
                                  </p:stCondLst>
                                  <p:childTnLst>
                                    <p:set>
                                      <p:cBhvr rctx="PPT">
                                        <p:cTn id="45" dur="indefinite"/>
                                        <p:tgtEl>
                                          <p:spTgt spid="40">
                                            <p:txEl>
                                              <p:pRg st="4" end="4"/>
                                            </p:txEl>
                                          </p:spTgt>
                                        </p:tgtEl>
                                        <p:attrNameLst>
                                          <p:attrName>style.opacity</p:attrName>
                                        </p:attrNameLst>
                                      </p:cBhvr>
                                      <p:to>
                                        <p:strVal val="0.25"/>
                                      </p:to>
                                    </p:set>
                                    <p:animEffect filter="image" prLst="opacity: 0.25">
                                      <p:cBhvr rctx="IE">
                                        <p:cTn id="46" dur="indefinite"/>
                                        <p:tgtEl>
                                          <p:spTgt spid="40">
                                            <p:txEl>
                                              <p:pRg st="4" end="4"/>
                                            </p:txEl>
                                          </p:spTgt>
                                        </p:tgtEl>
                                      </p:cBhvr>
                                    </p:animEffect>
                                  </p:childTnLst>
                                </p:cTn>
                              </p:par>
                              <p:par>
                                <p:cTn id="47" presetID="9" presetClass="emph" presetSubtype="0" nodeType="withEffect">
                                  <p:stCondLst>
                                    <p:cond delay="0"/>
                                  </p:stCondLst>
                                  <p:childTnLst>
                                    <p:set>
                                      <p:cBhvr rctx="PPT">
                                        <p:cTn id="48" dur="indefinite"/>
                                        <p:tgtEl>
                                          <p:spTgt spid="40">
                                            <p:txEl>
                                              <p:pRg st="5" end="5"/>
                                            </p:txEl>
                                          </p:spTgt>
                                        </p:tgtEl>
                                        <p:attrNameLst>
                                          <p:attrName>style.opacity</p:attrName>
                                        </p:attrNameLst>
                                      </p:cBhvr>
                                      <p:to>
                                        <p:strVal val="0.25"/>
                                      </p:to>
                                    </p:set>
                                    <p:animEffect filter="image" prLst="opacity: 0.25">
                                      <p:cBhvr rctx="IE">
                                        <p:cTn id="49" dur="indefinite"/>
                                        <p:tgtEl>
                                          <p:spTgt spid="40">
                                            <p:txEl>
                                              <p:pRg st="5" end="5"/>
                                            </p:txEl>
                                          </p:spTgt>
                                        </p:tgtEl>
                                      </p:cBhvr>
                                    </p:animEffect>
                                  </p:childTnLst>
                                </p:cTn>
                              </p:par>
                              <p:par>
                                <p:cTn id="50" presetID="9" presetClass="emph" presetSubtype="0" nodeType="withEffect">
                                  <p:stCondLst>
                                    <p:cond delay="0"/>
                                  </p:stCondLst>
                                  <p:childTnLst>
                                    <p:set>
                                      <p:cBhvr rctx="PPT">
                                        <p:cTn id="51" dur="indefinite"/>
                                        <p:tgtEl>
                                          <p:spTgt spid="40">
                                            <p:txEl>
                                              <p:pRg st="6" end="6"/>
                                            </p:txEl>
                                          </p:spTgt>
                                        </p:tgtEl>
                                        <p:attrNameLst>
                                          <p:attrName>style.opacity</p:attrName>
                                        </p:attrNameLst>
                                      </p:cBhvr>
                                      <p:to>
                                        <p:strVal val="0.25"/>
                                      </p:to>
                                    </p:set>
                                    <p:animEffect filter="image" prLst="opacity: 0.25">
                                      <p:cBhvr rctx="IE">
                                        <p:cTn id="52" dur="indefinite"/>
                                        <p:tgtEl>
                                          <p:spTgt spid="40">
                                            <p:txEl>
                                              <p:pRg st="6" end="6"/>
                                            </p:txEl>
                                          </p:spTgt>
                                        </p:tgtEl>
                                      </p:cBhvr>
                                    </p:animEffect>
                                  </p:childTnLst>
                                </p:cTn>
                              </p:par>
                              <p:par>
                                <p:cTn id="53" presetID="9" presetClass="emph" presetSubtype="0" nodeType="withEffect">
                                  <p:stCondLst>
                                    <p:cond delay="0"/>
                                  </p:stCondLst>
                                  <p:childTnLst>
                                    <p:set>
                                      <p:cBhvr rctx="PPT">
                                        <p:cTn id="54" dur="indefinite"/>
                                        <p:tgtEl>
                                          <p:spTgt spid="40">
                                            <p:txEl>
                                              <p:pRg st="7" end="7"/>
                                            </p:txEl>
                                          </p:spTgt>
                                        </p:tgtEl>
                                        <p:attrNameLst>
                                          <p:attrName>style.opacity</p:attrName>
                                        </p:attrNameLst>
                                      </p:cBhvr>
                                      <p:to>
                                        <p:strVal val="0.25"/>
                                      </p:to>
                                    </p:set>
                                    <p:animEffect filter="image" prLst="opacity: 0.25">
                                      <p:cBhvr rctx="IE">
                                        <p:cTn id="55" dur="indefinite"/>
                                        <p:tgtEl>
                                          <p:spTgt spid="40">
                                            <p:txEl>
                                              <p:pRg st="7" end="7"/>
                                            </p:txEl>
                                          </p:spTgt>
                                        </p:tgtEl>
                                      </p:cBhvr>
                                    </p:animEffect>
                                  </p:childTnLst>
                                </p:cTn>
                              </p:par>
                              <p:par>
                                <p:cTn id="56" presetID="9" presetClass="emph" presetSubtype="0" nodeType="withEffect">
                                  <p:stCondLst>
                                    <p:cond delay="0"/>
                                  </p:stCondLst>
                                  <p:childTnLst>
                                    <p:set>
                                      <p:cBhvr rctx="PPT">
                                        <p:cTn id="57" dur="indefinite"/>
                                        <p:tgtEl>
                                          <p:spTgt spid="40">
                                            <p:txEl>
                                              <p:pRg st="8" end="8"/>
                                            </p:txEl>
                                          </p:spTgt>
                                        </p:tgtEl>
                                        <p:attrNameLst>
                                          <p:attrName>style.opacity</p:attrName>
                                        </p:attrNameLst>
                                      </p:cBhvr>
                                      <p:to>
                                        <p:strVal val="0.25"/>
                                      </p:to>
                                    </p:set>
                                    <p:animEffect filter="image" prLst="opacity: 0.25">
                                      <p:cBhvr rctx="IE">
                                        <p:cTn id="58" dur="indefinite"/>
                                        <p:tgtEl>
                                          <p:spTgt spid="40">
                                            <p:txEl>
                                              <p:pRg st="8" end="8"/>
                                            </p:txEl>
                                          </p:spTgt>
                                        </p:tgtEl>
                                      </p:cBhvr>
                                    </p:animEffect>
                                  </p:childTnLst>
                                </p:cTn>
                              </p:par>
                              <p:par>
                                <p:cTn id="59" presetID="9" presetClass="emph" presetSubtype="0" nodeType="withEffect">
                                  <p:stCondLst>
                                    <p:cond delay="0"/>
                                  </p:stCondLst>
                                  <p:childTnLst>
                                    <p:set>
                                      <p:cBhvr rctx="PPT">
                                        <p:cTn id="60" dur="indefinite"/>
                                        <p:tgtEl>
                                          <p:spTgt spid="40">
                                            <p:txEl>
                                              <p:pRg st="9" end="9"/>
                                            </p:txEl>
                                          </p:spTgt>
                                        </p:tgtEl>
                                        <p:attrNameLst>
                                          <p:attrName>style.opacity</p:attrName>
                                        </p:attrNameLst>
                                      </p:cBhvr>
                                      <p:to>
                                        <p:strVal val="0.25"/>
                                      </p:to>
                                    </p:set>
                                    <p:animEffect filter="image" prLst="opacity: 0.25">
                                      <p:cBhvr rctx="IE">
                                        <p:cTn id="61" dur="indefinite"/>
                                        <p:tgtEl>
                                          <p:spTgt spid="40">
                                            <p:txEl>
                                              <p:pRg st="9" end="9"/>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mph" presetSubtype="0" nodeType="clickEffect">
                                  <p:stCondLst>
                                    <p:cond delay="0"/>
                                  </p:stCondLst>
                                  <p:childTnLst>
                                    <p:set>
                                      <p:cBhvr rctx="PPT">
                                        <p:cTn id="65" dur="indefinite"/>
                                        <p:tgtEl>
                                          <p:spTgt spid="40">
                                            <p:txEl>
                                              <p:pRg st="0" end="0"/>
                                            </p:txEl>
                                          </p:spTgt>
                                        </p:tgtEl>
                                        <p:attrNameLst>
                                          <p:attrName>style.opacity</p:attrName>
                                        </p:attrNameLst>
                                      </p:cBhvr>
                                      <p:to>
                                        <p:strVal val="1"/>
                                      </p:to>
                                    </p:set>
                                    <p:animEffect filter="image" prLst="opacity: 1">
                                      <p:cBhvr rctx="IE">
                                        <p:cTn id="66" dur="indefinite"/>
                                        <p:tgtEl>
                                          <p:spTgt spid="40">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mph" presetSubtype="0" nodeType="clickEffect">
                                  <p:stCondLst>
                                    <p:cond delay="0"/>
                                  </p:stCondLst>
                                  <p:childTnLst>
                                    <p:set>
                                      <p:cBhvr rctx="PPT">
                                        <p:cTn id="70" dur="indefinite"/>
                                        <p:tgtEl>
                                          <p:spTgt spid="40">
                                            <p:txEl>
                                              <p:pRg st="1" end="1"/>
                                            </p:txEl>
                                          </p:spTgt>
                                        </p:tgtEl>
                                        <p:attrNameLst>
                                          <p:attrName>style.opacity</p:attrName>
                                        </p:attrNameLst>
                                      </p:cBhvr>
                                      <p:to>
                                        <p:strVal val="1"/>
                                      </p:to>
                                    </p:set>
                                    <p:animEffect filter="image" prLst="opacity: 1">
                                      <p:cBhvr rctx="IE">
                                        <p:cTn id="71" dur="indefinite"/>
                                        <p:tgtEl>
                                          <p:spTgt spid="40">
                                            <p:txEl>
                                              <p:pRg st="1" end="1"/>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mph" presetSubtype="0" nodeType="clickEffect">
                                  <p:stCondLst>
                                    <p:cond delay="0"/>
                                  </p:stCondLst>
                                  <p:childTnLst>
                                    <p:set>
                                      <p:cBhvr rctx="PPT">
                                        <p:cTn id="75" dur="indefinite"/>
                                        <p:tgtEl>
                                          <p:spTgt spid="40">
                                            <p:txEl>
                                              <p:pRg st="2" end="2"/>
                                            </p:txEl>
                                          </p:spTgt>
                                        </p:tgtEl>
                                        <p:attrNameLst>
                                          <p:attrName>style.opacity</p:attrName>
                                        </p:attrNameLst>
                                      </p:cBhvr>
                                      <p:to>
                                        <p:strVal val="1"/>
                                      </p:to>
                                    </p:set>
                                    <p:animEffect filter="image" prLst="opacity: 1">
                                      <p:cBhvr rctx="IE">
                                        <p:cTn id="76" dur="indefinite"/>
                                        <p:tgtEl>
                                          <p:spTgt spid="40">
                                            <p:txEl>
                                              <p:pRg st="2" end="2"/>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9" presetClass="emph" presetSubtype="0" nodeType="clickEffect">
                                  <p:stCondLst>
                                    <p:cond delay="0"/>
                                  </p:stCondLst>
                                  <p:childTnLst>
                                    <p:set>
                                      <p:cBhvr rctx="PPT">
                                        <p:cTn id="80" dur="indefinite"/>
                                        <p:tgtEl>
                                          <p:spTgt spid="40">
                                            <p:txEl>
                                              <p:pRg st="4" end="4"/>
                                            </p:txEl>
                                          </p:spTgt>
                                        </p:tgtEl>
                                        <p:attrNameLst>
                                          <p:attrName>style.opacity</p:attrName>
                                        </p:attrNameLst>
                                      </p:cBhvr>
                                      <p:to>
                                        <p:strVal val="1"/>
                                      </p:to>
                                    </p:set>
                                    <p:animEffect filter="image" prLst="opacity: 1">
                                      <p:cBhvr rctx="IE">
                                        <p:cTn id="81" dur="indefinite"/>
                                        <p:tgtEl>
                                          <p:spTgt spid="40">
                                            <p:txEl>
                                              <p:pRg st="4" end="4"/>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mph" presetSubtype="0" nodeType="clickEffect">
                                  <p:stCondLst>
                                    <p:cond delay="0"/>
                                  </p:stCondLst>
                                  <p:childTnLst>
                                    <p:set>
                                      <p:cBhvr rctx="PPT">
                                        <p:cTn id="85" dur="indefinite"/>
                                        <p:tgtEl>
                                          <p:spTgt spid="40">
                                            <p:txEl>
                                              <p:pRg st="5" end="5"/>
                                            </p:txEl>
                                          </p:spTgt>
                                        </p:tgtEl>
                                        <p:attrNameLst>
                                          <p:attrName>style.opacity</p:attrName>
                                        </p:attrNameLst>
                                      </p:cBhvr>
                                      <p:to>
                                        <p:strVal val="1"/>
                                      </p:to>
                                    </p:set>
                                    <p:animEffect filter="image" prLst="opacity: 1">
                                      <p:cBhvr rctx="IE">
                                        <p:cTn id="86" dur="indefinite"/>
                                        <p:tgtEl>
                                          <p:spTgt spid="40">
                                            <p:txEl>
                                              <p:pRg st="5" end="5"/>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9" presetClass="emph" presetSubtype="0" nodeType="clickEffect">
                                  <p:stCondLst>
                                    <p:cond delay="0"/>
                                  </p:stCondLst>
                                  <p:childTnLst>
                                    <p:set>
                                      <p:cBhvr rctx="PPT">
                                        <p:cTn id="90" dur="indefinite"/>
                                        <p:tgtEl>
                                          <p:spTgt spid="40">
                                            <p:txEl>
                                              <p:pRg st="6" end="6"/>
                                            </p:txEl>
                                          </p:spTgt>
                                        </p:tgtEl>
                                        <p:attrNameLst>
                                          <p:attrName>style.opacity</p:attrName>
                                        </p:attrNameLst>
                                      </p:cBhvr>
                                      <p:to>
                                        <p:strVal val="1"/>
                                      </p:to>
                                    </p:set>
                                    <p:animEffect filter="image" prLst="opacity: 1">
                                      <p:cBhvr rctx="IE">
                                        <p:cTn id="91" dur="indefinite"/>
                                        <p:tgtEl>
                                          <p:spTgt spid="40">
                                            <p:txEl>
                                              <p:pRg st="6" end="6"/>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mph" presetSubtype="0" nodeType="clickEffect">
                                  <p:stCondLst>
                                    <p:cond delay="0"/>
                                  </p:stCondLst>
                                  <p:childTnLst>
                                    <p:set>
                                      <p:cBhvr rctx="PPT">
                                        <p:cTn id="95" dur="indefinite"/>
                                        <p:tgtEl>
                                          <p:spTgt spid="40">
                                            <p:txEl>
                                              <p:pRg st="7" end="7"/>
                                            </p:txEl>
                                          </p:spTgt>
                                        </p:tgtEl>
                                        <p:attrNameLst>
                                          <p:attrName>style.opacity</p:attrName>
                                        </p:attrNameLst>
                                      </p:cBhvr>
                                      <p:to>
                                        <p:strVal val="1"/>
                                      </p:to>
                                    </p:set>
                                    <p:animEffect filter="image" prLst="opacity: 1">
                                      <p:cBhvr rctx="IE">
                                        <p:cTn id="96" dur="indefinite"/>
                                        <p:tgtEl>
                                          <p:spTgt spid="40">
                                            <p:txEl>
                                              <p:pRg st="7" end="7"/>
                                            </p:txEl>
                                          </p:spTgt>
                                        </p:tgtEl>
                                      </p:cBhvr>
                                    </p:animEffect>
                                  </p:childTnLst>
                                </p:cTn>
                              </p:par>
                            </p:childTnLst>
                          </p:cTn>
                        </p:par>
                      </p:childTnLst>
                    </p:cTn>
                  </p:par>
                  <p:par>
                    <p:cTn id="97" fill="hold">
                      <p:stCondLst>
                        <p:cond delay="indefinite"/>
                      </p:stCondLst>
                      <p:childTnLst>
                        <p:par>
                          <p:cTn id="98" fill="hold">
                            <p:stCondLst>
                              <p:cond delay="0"/>
                            </p:stCondLst>
                            <p:childTnLst>
                              <p:par>
                                <p:cTn id="99" presetID="9" presetClass="emph" presetSubtype="0" nodeType="clickEffect">
                                  <p:stCondLst>
                                    <p:cond delay="0"/>
                                  </p:stCondLst>
                                  <p:childTnLst>
                                    <p:set>
                                      <p:cBhvr rctx="PPT">
                                        <p:cTn id="100" dur="indefinite"/>
                                        <p:tgtEl>
                                          <p:spTgt spid="40">
                                            <p:txEl>
                                              <p:pRg st="8" end="8"/>
                                            </p:txEl>
                                          </p:spTgt>
                                        </p:tgtEl>
                                        <p:attrNameLst>
                                          <p:attrName>style.opacity</p:attrName>
                                        </p:attrNameLst>
                                      </p:cBhvr>
                                      <p:to>
                                        <p:strVal val="1"/>
                                      </p:to>
                                    </p:set>
                                    <p:animEffect filter="image" prLst="opacity: 1">
                                      <p:cBhvr rctx="IE">
                                        <p:cTn id="101" dur="indefinite"/>
                                        <p:tgtEl>
                                          <p:spTgt spid="40">
                                            <p:txEl>
                                              <p:pRg st="8" end="8"/>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9" presetClass="emph" presetSubtype="0" nodeType="clickEffect">
                                  <p:stCondLst>
                                    <p:cond delay="0"/>
                                  </p:stCondLst>
                                  <p:childTnLst>
                                    <p:set>
                                      <p:cBhvr rctx="PPT">
                                        <p:cTn id="105" dur="indefinite"/>
                                        <p:tgtEl>
                                          <p:spTgt spid="40">
                                            <p:txEl>
                                              <p:pRg st="9" end="9"/>
                                            </p:txEl>
                                          </p:spTgt>
                                        </p:tgtEl>
                                        <p:attrNameLst>
                                          <p:attrName>style.opacity</p:attrName>
                                        </p:attrNameLst>
                                      </p:cBhvr>
                                      <p:to>
                                        <p:strVal val="1"/>
                                      </p:to>
                                    </p:set>
                                    <p:animEffect filter="image" prLst="opacity: 1">
                                      <p:cBhvr rctx="IE">
                                        <p:cTn id="106" dur="indefinite"/>
                                        <p:tgtEl>
                                          <p:spTgt spid="4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uiExpand="1" animBg="1"/>
      <p:bldP spid="40" grpId="0" build="allAtOnce"/>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2060"/>
          </a:solidFill>
        </p:spPr>
        <p:txBody>
          <a:bodyPr/>
          <a:lstStyle/>
          <a:p>
            <a:pPr algn="ctr"/>
            <a:r>
              <a:rPr lang="fr-FR" sz="4000" dirty="0" err="1" smtClean="0">
                <a:solidFill>
                  <a:schemeClr val="bg1"/>
                </a:solidFill>
              </a:rPr>
              <a:t>My</a:t>
            </a:r>
            <a:r>
              <a:rPr lang="fr-FR" sz="4000" dirty="0" smtClean="0">
                <a:solidFill>
                  <a:schemeClr val="bg1"/>
                </a:solidFill>
              </a:rPr>
              <a:t> </a:t>
            </a:r>
            <a:r>
              <a:rPr lang="fr-FR" sz="4000" dirty="0" err="1" smtClean="0">
                <a:solidFill>
                  <a:schemeClr val="bg1"/>
                </a:solidFill>
              </a:rPr>
              <a:t>histro</a:t>
            </a:r>
            <a:endParaRPr lang="fr-FR" sz="4000" dirty="0">
              <a:solidFill>
                <a:schemeClr val="bg1"/>
              </a:solidFill>
            </a:endParaRPr>
          </a:p>
        </p:txBody>
      </p:sp>
      <p:sp>
        <p:nvSpPr>
          <p:cNvPr id="3" name="Sous-titre 2"/>
          <p:cNvSpPr>
            <a:spLocks noGrp="1"/>
          </p:cNvSpPr>
          <p:nvPr>
            <p:ph type="subTitle"/>
          </p:nvPr>
        </p:nvSpPr>
        <p:spPr>
          <a:xfrm>
            <a:off x="431800" y="1835621"/>
            <a:ext cx="9071640" cy="5328592"/>
          </a:xfrm>
        </p:spPr>
        <p:txBody>
          <a:bodyPr/>
          <a:lstStyle/>
          <a:p>
            <a:r>
              <a:rPr lang="fr-FR" dirty="0" smtClean="0">
                <a:solidFill>
                  <a:srgbClr val="002060"/>
                </a:solidFill>
              </a:rPr>
              <a:t>C’est un logiciel gratuit qui permet de construire des frises en ligne :</a:t>
            </a:r>
            <a:r>
              <a:rPr lang="fr-FR" b="1" dirty="0" smtClean="0">
                <a:solidFill>
                  <a:srgbClr val="002060"/>
                </a:solidFill>
              </a:rPr>
              <a:t> </a:t>
            </a:r>
            <a:r>
              <a:rPr lang="fr-FR" b="1" dirty="0" smtClean="0">
                <a:solidFill>
                  <a:srgbClr val="002060"/>
                </a:solidFill>
                <a:hlinkClick r:id="rId2"/>
              </a:rPr>
              <a:t>accès ici</a:t>
            </a:r>
            <a:endParaRPr lang="fr-FR" b="1" dirty="0" smtClean="0">
              <a:solidFill>
                <a:srgbClr val="002060"/>
              </a:solidFill>
            </a:endParaRPr>
          </a:p>
          <a:p>
            <a:r>
              <a:rPr lang="fr-FR" dirty="0" smtClean="0">
                <a:solidFill>
                  <a:srgbClr val="002060"/>
                </a:solidFill>
              </a:rPr>
              <a:t>Vous devez vous inscrire afin de vous connecter avec votre mail et un code.</a:t>
            </a:r>
          </a:p>
          <a:p>
            <a:r>
              <a:rPr lang="fr-FR" dirty="0" smtClean="0">
                <a:solidFill>
                  <a:srgbClr val="002060"/>
                </a:solidFill>
              </a:rPr>
              <a:t>Il permet d’élaborer des lignes de temps dans lesquels vous créer des événements puis</a:t>
            </a:r>
          </a:p>
          <a:p>
            <a:r>
              <a:rPr lang="fr-FR" dirty="0" smtClean="0">
                <a:solidFill>
                  <a:srgbClr val="002060"/>
                </a:solidFill>
              </a:rPr>
              <a:t>vous les insérez dans une histoire. Voici celle que j’ai créé : </a:t>
            </a:r>
            <a:r>
              <a:rPr lang="fr-FR" b="1" dirty="0" smtClean="0">
                <a:solidFill>
                  <a:srgbClr val="002060"/>
                </a:solidFill>
                <a:hlinkClick r:id="rId3"/>
              </a:rPr>
              <a:t>accès ici.</a:t>
            </a:r>
            <a:endParaRPr lang="fr-FR" b="1" dirty="0" smtClean="0">
              <a:solidFill>
                <a:srgbClr val="002060"/>
              </a:solidFill>
            </a:endParaRPr>
          </a:p>
          <a:p>
            <a:r>
              <a:rPr lang="fr-FR" dirty="0" smtClean="0">
                <a:solidFill>
                  <a:srgbClr val="002060"/>
                </a:solidFill>
              </a:rPr>
              <a:t>La particularité est que vous associez </a:t>
            </a:r>
            <a:r>
              <a:rPr lang="fr-FR" b="1" dirty="0" smtClean="0">
                <a:solidFill>
                  <a:srgbClr val="002060"/>
                </a:solidFill>
              </a:rPr>
              <a:t>une date et un lieu </a:t>
            </a:r>
            <a:r>
              <a:rPr lang="fr-FR" dirty="0" smtClean="0">
                <a:solidFill>
                  <a:srgbClr val="002060"/>
                </a:solidFill>
              </a:rPr>
              <a:t>à l’événement</a:t>
            </a:r>
          </a:p>
          <a:p>
            <a:r>
              <a:rPr lang="fr-FR" dirty="0">
                <a:solidFill>
                  <a:srgbClr val="002060"/>
                </a:solidFill>
              </a:rPr>
              <a:t>V</a:t>
            </a:r>
            <a:r>
              <a:rPr lang="fr-FR" dirty="0" smtClean="0">
                <a:solidFill>
                  <a:srgbClr val="002060"/>
                </a:solidFill>
              </a:rPr>
              <a:t>ous pouvez intégrer du texte, des images et des liens (sons / vidéos / sites…).</a:t>
            </a:r>
          </a:p>
          <a:p>
            <a:endParaRPr lang="fr-FR" dirty="0" smtClean="0">
              <a:solidFill>
                <a:srgbClr val="002060"/>
              </a:solidFill>
            </a:endParaRPr>
          </a:p>
          <a:p>
            <a:r>
              <a:rPr lang="fr-FR" b="1" dirty="0" smtClean="0">
                <a:solidFill>
                  <a:srgbClr val="002060"/>
                </a:solidFill>
              </a:rPr>
              <a:t>Points forts</a:t>
            </a:r>
          </a:p>
          <a:p>
            <a:r>
              <a:rPr lang="fr-FR" dirty="0" smtClean="0">
                <a:solidFill>
                  <a:srgbClr val="002060"/>
                </a:solidFill>
              </a:rPr>
              <a:t>La construction des lignes du temps associe espace et temps.</a:t>
            </a:r>
          </a:p>
          <a:p>
            <a:r>
              <a:rPr lang="fr-FR" dirty="0" smtClean="0">
                <a:solidFill>
                  <a:srgbClr val="002060"/>
                </a:solidFill>
              </a:rPr>
              <a:t>Les frises construites peuvent être </a:t>
            </a:r>
            <a:r>
              <a:rPr lang="fr-FR" dirty="0" smtClean="0">
                <a:solidFill>
                  <a:srgbClr val="002060"/>
                </a:solidFill>
              </a:rPr>
              <a:t>générées </a:t>
            </a:r>
            <a:r>
              <a:rPr lang="fr-FR" dirty="0" smtClean="0">
                <a:solidFill>
                  <a:srgbClr val="002060"/>
                </a:solidFill>
              </a:rPr>
              <a:t>via une adresse internet.</a:t>
            </a:r>
          </a:p>
          <a:p>
            <a:r>
              <a:rPr lang="fr-FR" dirty="0" smtClean="0">
                <a:solidFill>
                  <a:srgbClr val="002060"/>
                </a:solidFill>
              </a:rPr>
              <a:t>Les frises sont intéressantes par leur </a:t>
            </a:r>
            <a:r>
              <a:rPr lang="fr-FR" dirty="0" err="1" smtClean="0">
                <a:solidFill>
                  <a:srgbClr val="002060"/>
                </a:solidFill>
              </a:rPr>
              <a:t>intéractivité</a:t>
            </a:r>
            <a:r>
              <a:rPr lang="fr-FR" dirty="0" smtClean="0">
                <a:solidFill>
                  <a:srgbClr val="002060"/>
                </a:solidFill>
              </a:rPr>
              <a:t>.</a:t>
            </a:r>
          </a:p>
          <a:p>
            <a:endParaRPr lang="fr-FR" dirty="0" smtClean="0">
              <a:solidFill>
                <a:srgbClr val="002060"/>
              </a:solidFill>
            </a:endParaRPr>
          </a:p>
          <a:p>
            <a:r>
              <a:rPr lang="fr-FR" b="1" dirty="0" smtClean="0">
                <a:solidFill>
                  <a:srgbClr val="002060"/>
                </a:solidFill>
              </a:rPr>
              <a:t>Points faibles</a:t>
            </a:r>
          </a:p>
          <a:p>
            <a:r>
              <a:rPr lang="fr-FR" dirty="0" smtClean="0">
                <a:solidFill>
                  <a:srgbClr val="002060"/>
                </a:solidFill>
              </a:rPr>
              <a:t>Les frises sont plus adaptées pour raconter des histoires de vie.</a:t>
            </a:r>
          </a:p>
          <a:p>
            <a:r>
              <a:rPr lang="fr-FR" dirty="0" smtClean="0">
                <a:solidFill>
                  <a:srgbClr val="002060"/>
                </a:solidFill>
              </a:rPr>
              <a:t>Les frises </a:t>
            </a:r>
            <a:r>
              <a:rPr lang="fr-FR" dirty="0" smtClean="0">
                <a:solidFill>
                  <a:srgbClr val="002060"/>
                </a:solidFill>
              </a:rPr>
              <a:t>proposées </a:t>
            </a:r>
            <a:r>
              <a:rPr lang="fr-FR" dirty="0" smtClean="0">
                <a:solidFill>
                  <a:srgbClr val="002060"/>
                </a:solidFill>
              </a:rPr>
              <a:t>ne sont pas adaptées pour l’impression.</a:t>
            </a:r>
          </a:p>
          <a:p>
            <a:endParaRPr lang="fr-FR" dirty="0" smtClean="0">
              <a:solidFill>
                <a:srgbClr val="002060"/>
              </a:solidFill>
            </a:endParaRPr>
          </a:p>
          <a:p>
            <a:r>
              <a:rPr lang="fr-FR" b="1" dirty="0" smtClean="0">
                <a:solidFill>
                  <a:srgbClr val="002060"/>
                </a:solidFill>
              </a:rPr>
              <a:t>Projets associés</a:t>
            </a:r>
          </a:p>
          <a:p>
            <a:r>
              <a:rPr lang="fr-FR" dirty="0" smtClean="0">
                <a:solidFill>
                  <a:srgbClr val="002060"/>
                </a:solidFill>
              </a:rPr>
              <a:t>Construire une frise pour illustrer une classe de découverte.</a:t>
            </a:r>
          </a:p>
          <a:p>
            <a:r>
              <a:rPr lang="fr-FR" dirty="0" smtClean="0">
                <a:solidFill>
                  <a:srgbClr val="002060"/>
                </a:solidFill>
              </a:rPr>
              <a:t>Associer l’œuvre avec le musée où elle est exposée.</a:t>
            </a:r>
          </a:p>
          <a:p>
            <a:endParaRPr lang="fr-FR" dirty="0"/>
          </a:p>
        </p:txBody>
      </p:sp>
      <p:sp>
        <p:nvSpPr>
          <p:cNvPr id="4" name="Titre 1"/>
          <p:cNvSpPr txBox="1">
            <a:spLocks/>
          </p:cNvSpPr>
          <p:nvPr/>
        </p:nvSpPr>
        <p:spPr>
          <a:xfrm>
            <a:off x="6192440" y="6948190"/>
            <a:ext cx="3744224" cy="432048"/>
          </a:xfrm>
          <a:prstGeom prst="rect">
            <a:avLst/>
          </a:prstGeom>
          <a:solidFill>
            <a:srgbClr val="002060"/>
          </a:solidFill>
        </p:spPr>
        <p:txBody>
          <a:bodyPr wrap="none" lIns="0" tIns="0" rIns="0" bIns="0" anchor="ctr"/>
          <a:lstStyle/>
          <a:p>
            <a:pPr algn="ctr"/>
            <a:r>
              <a:rPr lang="fr-FR" sz="1400" kern="0" smtClean="0">
                <a:solidFill>
                  <a:schemeClr val="bg1"/>
                </a:solidFill>
              </a:rPr>
              <a:t>Exemples de frises numériques à construire</a:t>
            </a:r>
            <a:endParaRPr lang="fr-FR" sz="1400" kern="0" dirty="0" smtClean="0">
              <a:solidFill>
                <a:schemeClr val="bg1"/>
              </a:solidFill>
            </a:endParaRPr>
          </a:p>
        </p:txBody>
      </p:sp>
    </p:spTree>
    <p:extLst>
      <p:ext uri="{BB962C8B-B14F-4D97-AF65-F5344CB8AC3E}">
        <p14:creationId xmlns:p14="http://schemas.microsoft.com/office/powerpoint/2010/main" val="2534306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2060"/>
          </a:solidFill>
        </p:spPr>
        <p:txBody>
          <a:bodyPr/>
          <a:lstStyle/>
          <a:p>
            <a:pPr algn="ctr"/>
            <a:r>
              <a:rPr lang="fr-FR" sz="4000" dirty="0" err="1" smtClean="0">
                <a:solidFill>
                  <a:schemeClr val="bg1"/>
                </a:solidFill>
              </a:rPr>
              <a:t>Timeline</a:t>
            </a:r>
            <a:r>
              <a:rPr lang="fr-FR" sz="4000" dirty="0" smtClean="0">
                <a:solidFill>
                  <a:schemeClr val="bg1"/>
                </a:solidFill>
              </a:rPr>
              <a:t> JS</a:t>
            </a:r>
            <a:endParaRPr lang="fr-FR" sz="4000" dirty="0">
              <a:solidFill>
                <a:schemeClr val="bg1"/>
              </a:solidFill>
            </a:endParaRPr>
          </a:p>
        </p:txBody>
      </p:sp>
      <p:sp>
        <p:nvSpPr>
          <p:cNvPr id="3" name="Sous-titre 2"/>
          <p:cNvSpPr>
            <a:spLocks noGrp="1"/>
          </p:cNvSpPr>
          <p:nvPr>
            <p:ph type="subTitle"/>
          </p:nvPr>
        </p:nvSpPr>
        <p:spPr>
          <a:xfrm>
            <a:off x="503808" y="1547589"/>
            <a:ext cx="9071640" cy="5587985"/>
          </a:xfrm>
        </p:spPr>
        <p:txBody>
          <a:bodyPr/>
          <a:lstStyle/>
          <a:p>
            <a:r>
              <a:rPr lang="fr-FR" dirty="0" smtClean="0">
                <a:solidFill>
                  <a:srgbClr val="002060"/>
                </a:solidFill>
              </a:rPr>
              <a:t>C’est un logiciel gratuit qui permet de construire des frises en ligne :</a:t>
            </a:r>
            <a:r>
              <a:rPr lang="fr-FR" b="1" dirty="0" smtClean="0">
                <a:solidFill>
                  <a:srgbClr val="002060"/>
                </a:solidFill>
              </a:rPr>
              <a:t> </a:t>
            </a:r>
            <a:r>
              <a:rPr lang="fr-FR" b="1" dirty="0" smtClean="0">
                <a:solidFill>
                  <a:srgbClr val="002060"/>
                </a:solidFill>
                <a:hlinkClick r:id="rId2"/>
              </a:rPr>
              <a:t>accès ici</a:t>
            </a:r>
            <a:endParaRPr lang="fr-FR" b="1" dirty="0" smtClean="0">
              <a:solidFill>
                <a:srgbClr val="002060"/>
              </a:solidFill>
            </a:endParaRPr>
          </a:p>
          <a:p>
            <a:r>
              <a:rPr lang="fr-FR" dirty="0" smtClean="0">
                <a:solidFill>
                  <a:srgbClr val="002060"/>
                </a:solidFill>
              </a:rPr>
              <a:t>Il permet d’élaborer des lignes de temps à partir d’un tableau « </a:t>
            </a:r>
            <a:r>
              <a:rPr lang="fr-FR" dirty="0">
                <a:solidFill>
                  <a:srgbClr val="002060"/>
                </a:solidFill>
              </a:rPr>
              <a:t>E</a:t>
            </a:r>
            <a:r>
              <a:rPr lang="fr-FR" dirty="0" smtClean="0">
                <a:solidFill>
                  <a:srgbClr val="002060"/>
                </a:solidFill>
              </a:rPr>
              <a:t>xcel» déjà créé que vous</a:t>
            </a:r>
          </a:p>
          <a:p>
            <a:r>
              <a:rPr lang="fr-FR" dirty="0" smtClean="0">
                <a:solidFill>
                  <a:srgbClr val="002060"/>
                </a:solidFill>
              </a:rPr>
              <a:t>devez compléter en ligne. Voici le tableau rempli pour le projet en cours : </a:t>
            </a:r>
            <a:r>
              <a:rPr lang="fr-FR" b="1" dirty="0" smtClean="0">
                <a:solidFill>
                  <a:srgbClr val="002060"/>
                </a:solidFill>
                <a:hlinkClick r:id="rId3"/>
              </a:rPr>
              <a:t>accès ici</a:t>
            </a:r>
            <a:endParaRPr lang="fr-FR" b="1" dirty="0" smtClean="0">
              <a:solidFill>
                <a:srgbClr val="002060"/>
              </a:solidFill>
            </a:endParaRPr>
          </a:p>
          <a:p>
            <a:r>
              <a:rPr lang="fr-FR" dirty="0" smtClean="0">
                <a:solidFill>
                  <a:srgbClr val="002060"/>
                </a:solidFill>
              </a:rPr>
              <a:t>Les particularités sont que vous devez avoir un compte « Google », un compte </a:t>
            </a:r>
          </a:p>
          <a:p>
            <a:r>
              <a:rPr lang="fr-FR" dirty="0" smtClean="0">
                <a:solidFill>
                  <a:srgbClr val="002060"/>
                </a:solidFill>
              </a:rPr>
              <a:t>« </a:t>
            </a:r>
            <a:r>
              <a:rPr lang="fr-FR" dirty="0" err="1" smtClean="0">
                <a:solidFill>
                  <a:srgbClr val="002060"/>
                </a:solidFill>
              </a:rPr>
              <a:t>Soundcloud</a:t>
            </a:r>
            <a:r>
              <a:rPr lang="fr-FR" dirty="0" smtClean="0">
                <a:solidFill>
                  <a:srgbClr val="002060"/>
                </a:solidFill>
              </a:rPr>
              <a:t> » pour le son et un compte « Flickr » pour les photos.</a:t>
            </a:r>
          </a:p>
          <a:p>
            <a:r>
              <a:rPr lang="fr-FR" dirty="0" smtClean="0">
                <a:solidFill>
                  <a:srgbClr val="002060"/>
                </a:solidFill>
              </a:rPr>
              <a:t>Vous pouvez intégrer tous les types de médias : tweets, pages de sites internet…</a:t>
            </a:r>
          </a:p>
          <a:p>
            <a:r>
              <a:rPr lang="fr-FR" dirty="0" smtClean="0">
                <a:solidFill>
                  <a:srgbClr val="002060"/>
                </a:solidFill>
              </a:rPr>
              <a:t>Voici ma ligne du temps </a:t>
            </a:r>
            <a:r>
              <a:rPr lang="fr-FR" dirty="0" smtClean="0">
                <a:solidFill>
                  <a:srgbClr val="002060"/>
                </a:solidFill>
              </a:rPr>
              <a:t>créée </a:t>
            </a:r>
            <a:r>
              <a:rPr lang="fr-FR" dirty="0" smtClean="0">
                <a:solidFill>
                  <a:srgbClr val="002060"/>
                </a:solidFill>
              </a:rPr>
              <a:t>avec </a:t>
            </a:r>
            <a:r>
              <a:rPr lang="fr-FR" dirty="0" err="1" smtClean="0">
                <a:solidFill>
                  <a:srgbClr val="002060"/>
                </a:solidFill>
              </a:rPr>
              <a:t>Timeline</a:t>
            </a:r>
            <a:r>
              <a:rPr lang="fr-FR" dirty="0" smtClean="0">
                <a:solidFill>
                  <a:srgbClr val="002060"/>
                </a:solidFill>
              </a:rPr>
              <a:t> JS : </a:t>
            </a:r>
            <a:r>
              <a:rPr lang="fr-FR" b="1" dirty="0" smtClean="0">
                <a:solidFill>
                  <a:srgbClr val="002060"/>
                </a:solidFill>
                <a:hlinkClick r:id="rId4"/>
              </a:rPr>
              <a:t>accès ici.</a:t>
            </a:r>
            <a:endParaRPr lang="fr-FR" b="1" dirty="0" smtClean="0">
              <a:solidFill>
                <a:srgbClr val="002060"/>
              </a:solidFill>
            </a:endParaRPr>
          </a:p>
          <a:p>
            <a:endParaRPr lang="fr-FR" dirty="0" smtClean="0">
              <a:solidFill>
                <a:srgbClr val="002060"/>
              </a:solidFill>
            </a:endParaRPr>
          </a:p>
          <a:p>
            <a:r>
              <a:rPr lang="fr-FR" b="1" dirty="0" smtClean="0">
                <a:solidFill>
                  <a:srgbClr val="002060"/>
                </a:solidFill>
              </a:rPr>
              <a:t>Points forts</a:t>
            </a:r>
          </a:p>
          <a:p>
            <a:r>
              <a:rPr lang="fr-FR" dirty="0" smtClean="0">
                <a:solidFill>
                  <a:srgbClr val="002060"/>
                </a:solidFill>
              </a:rPr>
              <a:t>La construction des lignes du temps sont interactives, fluides et agréables à consulter.</a:t>
            </a:r>
          </a:p>
          <a:p>
            <a:r>
              <a:rPr lang="fr-FR" dirty="0" smtClean="0">
                <a:solidFill>
                  <a:srgbClr val="002060"/>
                </a:solidFill>
              </a:rPr>
              <a:t>Les frises construites peuvent être lues sur tous types de supports: ordinateurs, tablettes…</a:t>
            </a:r>
          </a:p>
          <a:p>
            <a:endParaRPr lang="fr-FR" dirty="0" smtClean="0">
              <a:solidFill>
                <a:srgbClr val="002060"/>
              </a:solidFill>
            </a:endParaRPr>
          </a:p>
          <a:p>
            <a:r>
              <a:rPr lang="fr-FR" b="1" dirty="0" smtClean="0">
                <a:solidFill>
                  <a:srgbClr val="002060"/>
                </a:solidFill>
              </a:rPr>
              <a:t>Points faibles</a:t>
            </a:r>
          </a:p>
          <a:p>
            <a:r>
              <a:rPr lang="fr-FR" dirty="0" smtClean="0">
                <a:solidFill>
                  <a:srgbClr val="002060"/>
                </a:solidFill>
              </a:rPr>
              <a:t>La construction des frises </a:t>
            </a:r>
            <a:r>
              <a:rPr lang="fr-FR" dirty="0" smtClean="0">
                <a:solidFill>
                  <a:srgbClr val="002060"/>
                </a:solidFill>
              </a:rPr>
              <a:t>nécessite </a:t>
            </a:r>
            <a:r>
              <a:rPr lang="fr-FR" dirty="0" smtClean="0">
                <a:solidFill>
                  <a:srgbClr val="002060"/>
                </a:solidFill>
              </a:rPr>
              <a:t>de s’inscrire sur des hébergeurs à distance.</a:t>
            </a:r>
          </a:p>
          <a:p>
            <a:r>
              <a:rPr lang="fr-FR" dirty="0" smtClean="0">
                <a:solidFill>
                  <a:srgbClr val="002060"/>
                </a:solidFill>
              </a:rPr>
              <a:t>Le temps d’appropriation du logiciel est plus long que les autres.</a:t>
            </a:r>
          </a:p>
          <a:p>
            <a:endParaRPr lang="fr-FR" b="1" dirty="0">
              <a:solidFill>
                <a:srgbClr val="002060"/>
              </a:solidFill>
            </a:endParaRPr>
          </a:p>
          <a:p>
            <a:r>
              <a:rPr lang="fr-FR" b="1" dirty="0" smtClean="0">
                <a:solidFill>
                  <a:srgbClr val="002060"/>
                </a:solidFill>
              </a:rPr>
              <a:t>Projet associé</a:t>
            </a:r>
          </a:p>
          <a:p>
            <a:r>
              <a:rPr lang="fr-FR" dirty="0" smtClean="0">
                <a:solidFill>
                  <a:srgbClr val="002060"/>
                </a:solidFill>
              </a:rPr>
              <a:t>Construire une frise pour illustrer un projet historique : </a:t>
            </a:r>
            <a:r>
              <a:rPr lang="fr-FR" b="1" dirty="0" smtClean="0">
                <a:solidFill>
                  <a:srgbClr val="002060"/>
                </a:solidFill>
                <a:hlinkClick r:id="rId5"/>
              </a:rPr>
              <a:t>accès ici.</a:t>
            </a:r>
            <a:endParaRPr lang="fr-FR" b="1" dirty="0" smtClean="0">
              <a:solidFill>
                <a:srgbClr val="002060"/>
              </a:solidFill>
            </a:endParaRPr>
          </a:p>
          <a:p>
            <a:endParaRPr lang="fr-FR" dirty="0"/>
          </a:p>
        </p:txBody>
      </p:sp>
      <p:sp>
        <p:nvSpPr>
          <p:cNvPr id="4" name="Titre 1"/>
          <p:cNvSpPr txBox="1">
            <a:spLocks/>
          </p:cNvSpPr>
          <p:nvPr/>
        </p:nvSpPr>
        <p:spPr>
          <a:xfrm>
            <a:off x="6217128" y="7020197"/>
            <a:ext cx="3744224" cy="432048"/>
          </a:xfrm>
          <a:prstGeom prst="rect">
            <a:avLst/>
          </a:prstGeom>
          <a:solidFill>
            <a:srgbClr val="002060"/>
          </a:solidFill>
        </p:spPr>
        <p:txBody>
          <a:bodyPr wrap="none" lIns="0" tIns="0" rIns="0" bIns="0" anchor="ctr"/>
          <a:lstStyle/>
          <a:p>
            <a:pPr algn="ctr"/>
            <a:r>
              <a:rPr lang="fr-FR" sz="1400" kern="0" smtClean="0">
                <a:solidFill>
                  <a:schemeClr val="bg1"/>
                </a:solidFill>
              </a:rPr>
              <a:t>Exemples de frises numériques à construire</a:t>
            </a:r>
            <a:endParaRPr lang="fr-FR" sz="1400" kern="0" dirty="0" smtClean="0">
              <a:solidFill>
                <a:schemeClr val="bg1"/>
              </a:solidFill>
            </a:endParaRPr>
          </a:p>
        </p:txBody>
      </p:sp>
    </p:spTree>
    <p:extLst>
      <p:ext uri="{BB962C8B-B14F-4D97-AF65-F5344CB8AC3E}">
        <p14:creationId xmlns:p14="http://schemas.microsoft.com/office/powerpoint/2010/main" val="3554967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100"/>
                                  </p:iterate>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4000" y="301320"/>
            <a:ext cx="9071640" cy="742213"/>
          </a:xfrm>
          <a:solidFill>
            <a:srgbClr val="002060"/>
          </a:solidFill>
        </p:spPr>
        <p:txBody>
          <a:bodyPr/>
          <a:lstStyle/>
          <a:p>
            <a:pPr algn="ctr"/>
            <a:r>
              <a:rPr lang="fr-FR" sz="4000" dirty="0" smtClean="0">
                <a:solidFill>
                  <a:schemeClr val="bg1"/>
                </a:solidFill>
              </a:rPr>
              <a:t>Pour aller plus loin….</a:t>
            </a:r>
            <a:endParaRPr lang="fr-FR" sz="4000" dirty="0">
              <a:solidFill>
                <a:schemeClr val="bg1"/>
              </a:solidFill>
            </a:endParaRPr>
          </a:p>
        </p:txBody>
      </p:sp>
      <p:sp>
        <p:nvSpPr>
          <p:cNvPr id="4" name="Titre 1"/>
          <p:cNvSpPr txBox="1">
            <a:spLocks/>
          </p:cNvSpPr>
          <p:nvPr/>
        </p:nvSpPr>
        <p:spPr>
          <a:xfrm>
            <a:off x="539824" y="1115541"/>
            <a:ext cx="3024336" cy="432048"/>
          </a:xfrm>
          <a:prstGeom prst="rect">
            <a:avLst/>
          </a:prstGeom>
          <a:solidFill>
            <a:srgbClr val="002060"/>
          </a:solidFill>
        </p:spPr>
        <p:txBody>
          <a:bodyPr wrap="none" lIns="0" tIns="0" rIns="0" bIns="0" anchor="ctr"/>
          <a:lstStyle/>
          <a:p>
            <a:pPr algn="ctr"/>
            <a:r>
              <a:rPr lang="fr-FR" sz="2000" kern="0" dirty="0" smtClean="0">
                <a:solidFill>
                  <a:schemeClr val="bg1"/>
                </a:solidFill>
              </a:rPr>
              <a:t>Logiciel « </a:t>
            </a:r>
            <a:r>
              <a:rPr lang="fr-FR" sz="2000" i="1" kern="0" dirty="0" err="1" smtClean="0">
                <a:solidFill>
                  <a:schemeClr val="bg1"/>
                </a:solidFill>
              </a:rPr>
              <a:t>When</a:t>
            </a:r>
            <a:r>
              <a:rPr lang="fr-FR" sz="2000" i="1" kern="0" dirty="0" smtClean="0">
                <a:solidFill>
                  <a:schemeClr val="bg1"/>
                </a:solidFill>
              </a:rPr>
              <a:t> in time </a:t>
            </a:r>
            <a:r>
              <a:rPr lang="fr-FR" sz="2000" kern="0" dirty="0" smtClean="0">
                <a:solidFill>
                  <a:schemeClr val="bg1"/>
                </a:solidFill>
              </a:rPr>
              <a:t>»</a:t>
            </a:r>
          </a:p>
        </p:txBody>
      </p:sp>
      <p:sp>
        <p:nvSpPr>
          <p:cNvPr id="6" name="ZoneTexte 5"/>
          <p:cNvSpPr txBox="1"/>
          <p:nvPr/>
        </p:nvSpPr>
        <p:spPr>
          <a:xfrm>
            <a:off x="203196" y="1709651"/>
            <a:ext cx="9301612" cy="646331"/>
          </a:xfrm>
          <a:prstGeom prst="rect">
            <a:avLst/>
          </a:prstGeom>
          <a:noFill/>
        </p:spPr>
        <p:txBody>
          <a:bodyPr wrap="square" rtlCol="0">
            <a:spAutoFit/>
          </a:bodyPr>
          <a:lstStyle/>
          <a:p>
            <a:r>
              <a:rPr lang="fr-FR" dirty="0" smtClean="0">
                <a:solidFill>
                  <a:srgbClr val="002060"/>
                </a:solidFill>
              </a:rPr>
              <a:t>C’est </a:t>
            </a:r>
            <a:r>
              <a:rPr lang="fr-FR" dirty="0">
                <a:solidFill>
                  <a:srgbClr val="002060"/>
                </a:solidFill>
              </a:rPr>
              <a:t>un logiciel gratuit qui permet de construire des frises en ligne </a:t>
            </a:r>
            <a:r>
              <a:rPr lang="fr-FR" dirty="0" smtClean="0">
                <a:solidFill>
                  <a:srgbClr val="002060"/>
                </a:solidFill>
              </a:rPr>
              <a:t>: </a:t>
            </a:r>
            <a:r>
              <a:rPr lang="fr-FR" b="1" dirty="0" smtClean="0">
                <a:solidFill>
                  <a:srgbClr val="002060"/>
                </a:solidFill>
                <a:hlinkClick r:id="rId2"/>
              </a:rPr>
              <a:t>accès ici.</a:t>
            </a:r>
            <a:endParaRPr lang="fr-FR" b="1" dirty="0" smtClean="0">
              <a:solidFill>
                <a:srgbClr val="002060"/>
              </a:solidFill>
            </a:endParaRPr>
          </a:p>
          <a:p>
            <a:r>
              <a:rPr lang="fr-FR" dirty="0" smtClean="0">
                <a:solidFill>
                  <a:srgbClr val="002060"/>
                </a:solidFill>
              </a:rPr>
              <a:t>Il fonctionne sensiblement comme « </a:t>
            </a:r>
            <a:r>
              <a:rPr lang="fr-FR" i="1" dirty="0" err="1" smtClean="0">
                <a:solidFill>
                  <a:srgbClr val="002060"/>
                </a:solidFill>
              </a:rPr>
              <a:t>Timeline</a:t>
            </a:r>
            <a:r>
              <a:rPr lang="fr-FR" i="1" dirty="0" smtClean="0">
                <a:solidFill>
                  <a:srgbClr val="002060"/>
                </a:solidFill>
              </a:rPr>
              <a:t> JS </a:t>
            </a:r>
            <a:r>
              <a:rPr lang="fr-FR" dirty="0" smtClean="0">
                <a:solidFill>
                  <a:srgbClr val="002060"/>
                </a:solidFill>
              </a:rPr>
              <a:t>».  Voici celle que j’ai </a:t>
            </a:r>
            <a:r>
              <a:rPr lang="fr-FR" dirty="0" smtClean="0">
                <a:solidFill>
                  <a:srgbClr val="002060"/>
                </a:solidFill>
              </a:rPr>
              <a:t>créé </a:t>
            </a:r>
            <a:r>
              <a:rPr lang="fr-FR" dirty="0" smtClean="0">
                <a:solidFill>
                  <a:srgbClr val="002060"/>
                </a:solidFill>
              </a:rPr>
              <a:t>: </a:t>
            </a:r>
            <a:r>
              <a:rPr lang="fr-FR" b="1" dirty="0" smtClean="0">
                <a:solidFill>
                  <a:srgbClr val="002060"/>
                </a:solidFill>
                <a:hlinkClick r:id="rId3"/>
              </a:rPr>
              <a:t>accès ici.</a:t>
            </a:r>
            <a:endParaRPr lang="fr-FR" b="1" dirty="0" smtClean="0">
              <a:solidFill>
                <a:srgbClr val="002060"/>
              </a:solidFill>
            </a:endParaRPr>
          </a:p>
        </p:txBody>
      </p:sp>
      <p:sp>
        <p:nvSpPr>
          <p:cNvPr id="7" name="Titre 1"/>
          <p:cNvSpPr txBox="1">
            <a:spLocks/>
          </p:cNvSpPr>
          <p:nvPr/>
        </p:nvSpPr>
        <p:spPr>
          <a:xfrm>
            <a:off x="542805" y="2483693"/>
            <a:ext cx="3240360" cy="432048"/>
          </a:xfrm>
          <a:prstGeom prst="rect">
            <a:avLst/>
          </a:prstGeom>
          <a:solidFill>
            <a:srgbClr val="002060"/>
          </a:solidFill>
        </p:spPr>
        <p:txBody>
          <a:bodyPr wrap="none" lIns="0" tIns="0" rIns="0" bIns="0" anchor="ctr"/>
          <a:lstStyle/>
          <a:p>
            <a:pPr algn="ctr"/>
            <a:r>
              <a:rPr lang="fr-FR" sz="2000" kern="0" dirty="0" smtClean="0">
                <a:solidFill>
                  <a:schemeClr val="bg1"/>
                </a:solidFill>
              </a:rPr>
              <a:t>Logiciel « </a:t>
            </a:r>
            <a:r>
              <a:rPr lang="fr-FR" sz="2000" i="1" kern="0" dirty="0" smtClean="0">
                <a:solidFill>
                  <a:schemeClr val="bg1"/>
                </a:solidFill>
              </a:rPr>
              <a:t>Story </a:t>
            </a:r>
            <a:r>
              <a:rPr lang="fr-FR" sz="2000" i="1" kern="0" dirty="0" err="1" smtClean="0">
                <a:solidFill>
                  <a:schemeClr val="bg1"/>
                </a:solidFill>
              </a:rPr>
              <a:t>map</a:t>
            </a:r>
            <a:r>
              <a:rPr lang="fr-FR" sz="2000" i="1" kern="0" dirty="0" smtClean="0">
                <a:solidFill>
                  <a:schemeClr val="bg1"/>
                </a:solidFill>
              </a:rPr>
              <a:t> JS</a:t>
            </a:r>
            <a:r>
              <a:rPr lang="fr-FR" sz="2000" kern="0" dirty="0" smtClean="0">
                <a:solidFill>
                  <a:schemeClr val="bg1"/>
                </a:solidFill>
              </a:rPr>
              <a:t>»</a:t>
            </a:r>
          </a:p>
        </p:txBody>
      </p:sp>
      <p:sp>
        <p:nvSpPr>
          <p:cNvPr id="9" name="ZoneTexte 8"/>
          <p:cNvSpPr txBox="1"/>
          <p:nvPr/>
        </p:nvSpPr>
        <p:spPr>
          <a:xfrm>
            <a:off x="207505" y="3059756"/>
            <a:ext cx="9453560" cy="646331"/>
          </a:xfrm>
          <a:prstGeom prst="rect">
            <a:avLst/>
          </a:prstGeom>
          <a:noFill/>
        </p:spPr>
        <p:txBody>
          <a:bodyPr wrap="square" rtlCol="0">
            <a:spAutoFit/>
          </a:bodyPr>
          <a:lstStyle/>
          <a:p>
            <a:r>
              <a:rPr lang="fr-FR" dirty="0" smtClean="0">
                <a:solidFill>
                  <a:srgbClr val="002060"/>
                </a:solidFill>
              </a:rPr>
              <a:t>C’est </a:t>
            </a:r>
            <a:r>
              <a:rPr lang="fr-FR" dirty="0">
                <a:solidFill>
                  <a:srgbClr val="002060"/>
                </a:solidFill>
              </a:rPr>
              <a:t>un logiciel gratuit qui permet de construire des </a:t>
            </a:r>
            <a:r>
              <a:rPr lang="fr-FR" dirty="0" smtClean="0">
                <a:solidFill>
                  <a:srgbClr val="002060"/>
                </a:solidFill>
              </a:rPr>
              <a:t>cartes </a:t>
            </a:r>
            <a:r>
              <a:rPr lang="fr-FR" dirty="0">
                <a:solidFill>
                  <a:srgbClr val="002060"/>
                </a:solidFill>
              </a:rPr>
              <a:t>en ligne </a:t>
            </a:r>
            <a:r>
              <a:rPr lang="fr-FR" b="1" dirty="0" smtClean="0">
                <a:solidFill>
                  <a:srgbClr val="002060"/>
                </a:solidFill>
                <a:hlinkClick r:id="rId4"/>
              </a:rPr>
              <a:t>: accès ici</a:t>
            </a:r>
            <a:endParaRPr lang="fr-FR" b="1" dirty="0" smtClean="0">
              <a:solidFill>
                <a:srgbClr val="002060"/>
              </a:solidFill>
            </a:endParaRPr>
          </a:p>
          <a:p>
            <a:r>
              <a:rPr lang="fr-FR" dirty="0" smtClean="0">
                <a:solidFill>
                  <a:srgbClr val="002060"/>
                </a:solidFill>
              </a:rPr>
              <a:t>C’est développé par « </a:t>
            </a:r>
            <a:r>
              <a:rPr lang="fr-FR" i="1" dirty="0" smtClean="0">
                <a:solidFill>
                  <a:srgbClr val="002060"/>
                </a:solidFill>
              </a:rPr>
              <a:t>Knight </a:t>
            </a:r>
            <a:r>
              <a:rPr lang="fr-FR" i="1" dirty="0" err="1" smtClean="0">
                <a:solidFill>
                  <a:srgbClr val="002060"/>
                </a:solidFill>
              </a:rPr>
              <a:t>Lab</a:t>
            </a:r>
            <a:r>
              <a:rPr lang="fr-FR" i="1" dirty="0" smtClean="0">
                <a:solidFill>
                  <a:srgbClr val="002060"/>
                </a:solidFill>
              </a:rPr>
              <a:t> </a:t>
            </a:r>
            <a:r>
              <a:rPr lang="fr-FR" dirty="0" smtClean="0">
                <a:solidFill>
                  <a:srgbClr val="002060"/>
                </a:solidFill>
              </a:rPr>
              <a:t>» les créateurs de «</a:t>
            </a:r>
            <a:r>
              <a:rPr lang="fr-FR" i="1" dirty="0" smtClean="0">
                <a:solidFill>
                  <a:srgbClr val="002060"/>
                </a:solidFill>
              </a:rPr>
              <a:t> </a:t>
            </a:r>
            <a:r>
              <a:rPr lang="fr-FR" i="1" dirty="0" err="1" smtClean="0">
                <a:solidFill>
                  <a:srgbClr val="002060"/>
                </a:solidFill>
              </a:rPr>
              <a:t>Timeline</a:t>
            </a:r>
            <a:r>
              <a:rPr lang="fr-FR" i="1" dirty="0" smtClean="0">
                <a:solidFill>
                  <a:srgbClr val="002060"/>
                </a:solidFill>
              </a:rPr>
              <a:t> JS</a:t>
            </a:r>
            <a:r>
              <a:rPr lang="fr-FR" dirty="0" smtClean="0">
                <a:solidFill>
                  <a:srgbClr val="002060"/>
                </a:solidFill>
              </a:rPr>
              <a:t> »</a:t>
            </a:r>
            <a:endParaRPr lang="fr-FR" b="1" dirty="0" smtClean="0">
              <a:solidFill>
                <a:srgbClr val="002060"/>
              </a:solidFill>
            </a:endParaRPr>
          </a:p>
        </p:txBody>
      </p:sp>
      <p:sp>
        <p:nvSpPr>
          <p:cNvPr id="10" name="Titre 1"/>
          <p:cNvSpPr txBox="1">
            <a:spLocks/>
          </p:cNvSpPr>
          <p:nvPr/>
        </p:nvSpPr>
        <p:spPr>
          <a:xfrm>
            <a:off x="590780" y="3797750"/>
            <a:ext cx="2021546" cy="432048"/>
          </a:xfrm>
          <a:prstGeom prst="rect">
            <a:avLst/>
          </a:prstGeom>
          <a:solidFill>
            <a:srgbClr val="002060"/>
          </a:solidFill>
        </p:spPr>
        <p:txBody>
          <a:bodyPr wrap="none" lIns="0" tIns="0" rIns="0" bIns="0" anchor="ctr"/>
          <a:lstStyle/>
          <a:p>
            <a:pPr algn="ctr"/>
            <a:r>
              <a:rPr lang="fr-FR" sz="2000" kern="0" dirty="0" smtClean="0">
                <a:solidFill>
                  <a:schemeClr val="bg1"/>
                </a:solidFill>
              </a:rPr>
              <a:t>Liste de sites  </a:t>
            </a:r>
          </a:p>
        </p:txBody>
      </p:sp>
      <p:sp>
        <p:nvSpPr>
          <p:cNvPr id="11" name="ZoneTexte 10"/>
          <p:cNvSpPr txBox="1"/>
          <p:nvPr/>
        </p:nvSpPr>
        <p:spPr>
          <a:xfrm>
            <a:off x="203196" y="4355901"/>
            <a:ext cx="9733660" cy="923330"/>
          </a:xfrm>
          <a:prstGeom prst="rect">
            <a:avLst/>
          </a:prstGeom>
          <a:noFill/>
        </p:spPr>
        <p:txBody>
          <a:bodyPr wrap="square" rtlCol="0">
            <a:spAutoFit/>
          </a:bodyPr>
          <a:lstStyle/>
          <a:p>
            <a:r>
              <a:rPr lang="fr-FR" dirty="0" smtClean="0">
                <a:solidFill>
                  <a:srgbClr val="002060"/>
                </a:solidFill>
              </a:rPr>
              <a:t>C’est un exemple de carte mentale qui reprend des sites d’outils de cartographie, chronologie, infographie, image, texte qui donnent la possibilité de garder des traces de vos projets avec les élèves : </a:t>
            </a:r>
            <a:r>
              <a:rPr lang="fr-FR" b="1" dirty="0" smtClean="0">
                <a:solidFill>
                  <a:srgbClr val="002060"/>
                </a:solidFill>
                <a:hlinkClick r:id="rId5"/>
              </a:rPr>
              <a:t>accès ici</a:t>
            </a:r>
            <a:endParaRPr lang="fr-FR" b="1" dirty="0" smtClean="0">
              <a:solidFill>
                <a:srgbClr val="002060"/>
              </a:solidFill>
            </a:endParaRPr>
          </a:p>
        </p:txBody>
      </p:sp>
      <p:sp>
        <p:nvSpPr>
          <p:cNvPr id="5" name="ZoneTexte 4"/>
          <p:cNvSpPr txBox="1"/>
          <p:nvPr/>
        </p:nvSpPr>
        <p:spPr>
          <a:xfrm>
            <a:off x="203196" y="5852465"/>
            <a:ext cx="9733660" cy="1338828"/>
          </a:xfrm>
          <a:prstGeom prst="rect">
            <a:avLst/>
          </a:prstGeom>
          <a:noFill/>
        </p:spPr>
        <p:txBody>
          <a:bodyPr wrap="square" rtlCol="0">
            <a:spAutoFit/>
          </a:bodyPr>
          <a:lstStyle/>
          <a:p>
            <a:pPr>
              <a:lnSpc>
                <a:spcPct val="150000"/>
              </a:lnSpc>
            </a:pPr>
            <a:r>
              <a:rPr lang="fr-FR" dirty="0" smtClean="0"/>
              <a:t>Avec le logiciel «</a:t>
            </a:r>
            <a:r>
              <a:rPr lang="fr-FR" i="1" dirty="0" smtClean="0"/>
              <a:t> Time mapper</a:t>
            </a:r>
            <a:r>
              <a:rPr lang="fr-FR" dirty="0" smtClean="0"/>
              <a:t> », </a:t>
            </a:r>
            <a:r>
              <a:rPr lang="fr-FR" b="1" i="1" dirty="0" smtClean="0">
                <a:hlinkClick r:id="rId6"/>
              </a:rPr>
              <a:t>« Leur guerre 1914-1918 » </a:t>
            </a:r>
            <a:endParaRPr lang="fr-FR" sz="2400" dirty="0" smtClean="0"/>
          </a:p>
          <a:p>
            <a:pPr>
              <a:lnSpc>
                <a:spcPct val="150000"/>
              </a:lnSpc>
            </a:pPr>
            <a:r>
              <a:rPr lang="fr-FR" dirty="0" smtClean="0"/>
              <a:t>Avec le logiciel « </a:t>
            </a:r>
            <a:r>
              <a:rPr lang="fr-FR" i="1" dirty="0" err="1" smtClean="0"/>
              <a:t>Umap</a:t>
            </a:r>
            <a:r>
              <a:rPr lang="fr-FR" dirty="0" smtClean="0"/>
              <a:t> », </a:t>
            </a:r>
            <a:r>
              <a:rPr lang="fr-FR" b="1" i="1" dirty="0" smtClean="0">
                <a:hlinkClick r:id="rId7"/>
              </a:rPr>
              <a:t>« </a:t>
            </a:r>
            <a:r>
              <a:rPr lang="fr-FR" b="1" i="1" dirty="0" err="1" smtClean="0">
                <a:hlinkClick r:id="rId7"/>
              </a:rPr>
              <a:t>Capaul</a:t>
            </a:r>
            <a:r>
              <a:rPr lang="fr-FR" b="1" i="1" dirty="0" smtClean="0">
                <a:hlinkClick r:id="rId7"/>
              </a:rPr>
              <a:t> en Ile de France » </a:t>
            </a:r>
            <a:endParaRPr lang="fr-FR" b="1" i="1" dirty="0" smtClean="0"/>
          </a:p>
          <a:p>
            <a:pPr>
              <a:lnSpc>
                <a:spcPct val="150000"/>
              </a:lnSpc>
            </a:pPr>
            <a:r>
              <a:rPr lang="fr-FR" dirty="0" smtClean="0"/>
              <a:t>Avec le logiciel « </a:t>
            </a:r>
            <a:r>
              <a:rPr lang="fr-FR" i="1" dirty="0" err="1" smtClean="0"/>
              <a:t>Timeline</a:t>
            </a:r>
            <a:r>
              <a:rPr lang="fr-FR" i="1" dirty="0" smtClean="0"/>
              <a:t> JS </a:t>
            </a:r>
            <a:r>
              <a:rPr lang="fr-FR" dirty="0" smtClean="0"/>
              <a:t>», </a:t>
            </a:r>
            <a:r>
              <a:rPr lang="fr-FR" b="1" i="1" dirty="0" smtClean="0">
                <a:hlinkClick r:id="rId8"/>
              </a:rPr>
              <a:t>« La Révolution Française »</a:t>
            </a:r>
            <a:r>
              <a:rPr lang="fr-FR" b="1" i="1" dirty="0" smtClean="0"/>
              <a:t>, </a:t>
            </a:r>
            <a:r>
              <a:rPr lang="fr-FR" dirty="0" smtClean="0"/>
              <a:t>élaboré par une classe de 4</a:t>
            </a:r>
            <a:r>
              <a:rPr lang="fr-FR" baseline="30000" dirty="0" smtClean="0"/>
              <a:t>ème</a:t>
            </a:r>
            <a:endParaRPr lang="fr-FR" dirty="0" smtClean="0"/>
          </a:p>
        </p:txBody>
      </p:sp>
      <p:sp>
        <p:nvSpPr>
          <p:cNvPr id="12" name="Titre 1"/>
          <p:cNvSpPr txBox="1">
            <a:spLocks/>
          </p:cNvSpPr>
          <p:nvPr/>
        </p:nvSpPr>
        <p:spPr>
          <a:xfrm>
            <a:off x="603000" y="5420417"/>
            <a:ext cx="2503617" cy="432048"/>
          </a:xfrm>
          <a:prstGeom prst="rect">
            <a:avLst/>
          </a:prstGeom>
          <a:solidFill>
            <a:srgbClr val="002060"/>
          </a:solidFill>
        </p:spPr>
        <p:txBody>
          <a:bodyPr wrap="none" lIns="0" tIns="0" rIns="0" bIns="0" anchor="ctr"/>
          <a:lstStyle/>
          <a:p>
            <a:pPr algn="ctr"/>
            <a:r>
              <a:rPr lang="fr-FR" sz="2000" kern="0" dirty="0" smtClean="0">
                <a:solidFill>
                  <a:schemeClr val="bg1"/>
                </a:solidFill>
              </a:rPr>
              <a:t>Quelques exemples  </a:t>
            </a:r>
          </a:p>
        </p:txBody>
      </p:sp>
    </p:spTree>
    <p:extLst>
      <p:ext uri="{BB962C8B-B14F-4D97-AF65-F5344CB8AC3E}">
        <p14:creationId xmlns:p14="http://schemas.microsoft.com/office/powerpoint/2010/main" val="1437450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mph" presetSubtype="0" grpId="1" nodeType="clickEffect">
                                  <p:stCondLst>
                                    <p:cond delay="0"/>
                                  </p:stCondLst>
                                  <p:childTnLst>
                                    <p:set>
                                      <p:cBhvr rctx="PPT">
                                        <p:cTn id="18" dur="indefinite"/>
                                        <p:tgtEl>
                                          <p:spTgt spid="4"/>
                                        </p:tgtEl>
                                        <p:attrNameLst>
                                          <p:attrName>style.opacity</p:attrName>
                                        </p:attrNameLst>
                                      </p:cBhvr>
                                      <p:to>
                                        <p:strVal val="0.5"/>
                                      </p:to>
                                    </p:set>
                                    <p:animEffect filter="image" prLst="opacity: 0.5">
                                      <p:cBhvr rctx="IE">
                                        <p:cTn id="19" dur="indefinite"/>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mph" presetSubtype="0" grpId="1" nodeType="clickEffect">
                                  <p:stCondLst>
                                    <p:cond delay="0"/>
                                  </p:stCondLst>
                                  <p:childTnLst>
                                    <p:set>
                                      <p:cBhvr rctx="PPT">
                                        <p:cTn id="23" dur="indefinite"/>
                                        <p:tgtEl>
                                          <p:spTgt spid="6"/>
                                        </p:tgtEl>
                                        <p:attrNameLst>
                                          <p:attrName>style.opacity</p:attrName>
                                        </p:attrNameLst>
                                      </p:cBhvr>
                                      <p:to>
                                        <p:strVal val="0.5"/>
                                      </p:to>
                                    </p:set>
                                    <p:animEffect filter="image" prLst="opacity: 0.5">
                                      <p:cBhvr rctx="IE">
                                        <p:cTn id="24" dur="indefinite"/>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9" presetClass="emph" presetSubtype="0" grpId="1" nodeType="clickEffect">
                                  <p:stCondLst>
                                    <p:cond delay="0"/>
                                  </p:stCondLst>
                                  <p:childTnLst>
                                    <p:set>
                                      <p:cBhvr rctx="PPT">
                                        <p:cTn id="36" dur="indefinite"/>
                                        <p:tgtEl>
                                          <p:spTgt spid="7"/>
                                        </p:tgtEl>
                                        <p:attrNameLst>
                                          <p:attrName>style.opacity</p:attrName>
                                        </p:attrNameLst>
                                      </p:cBhvr>
                                      <p:to>
                                        <p:strVal val="0.5"/>
                                      </p:to>
                                    </p:set>
                                    <p:animEffect filter="image" prLst="opacity: 0.5">
                                      <p:cBhvr rctx="IE">
                                        <p:cTn id="37" dur="indefinite"/>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mph" presetSubtype="0" grpId="1" nodeType="clickEffect">
                                  <p:stCondLst>
                                    <p:cond delay="0"/>
                                  </p:stCondLst>
                                  <p:childTnLst>
                                    <p:set>
                                      <p:cBhvr rctx="PPT">
                                        <p:cTn id="41" dur="indefinite"/>
                                        <p:tgtEl>
                                          <p:spTgt spid="9"/>
                                        </p:tgtEl>
                                        <p:attrNameLst>
                                          <p:attrName>style.opacity</p:attrName>
                                        </p:attrNameLst>
                                      </p:cBhvr>
                                      <p:to>
                                        <p:strVal val="0.5"/>
                                      </p:to>
                                    </p:set>
                                    <p:animEffect filter="image" prLst="opacity: 0.5">
                                      <p:cBhvr rctx="IE">
                                        <p:cTn id="42" dur="indefinite"/>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9" presetClass="emph" presetSubtype="0" grpId="1" nodeType="clickEffect">
                                  <p:stCondLst>
                                    <p:cond delay="0"/>
                                  </p:stCondLst>
                                  <p:childTnLst>
                                    <p:set>
                                      <p:cBhvr rctx="PPT">
                                        <p:cTn id="54" dur="indefinite"/>
                                        <p:tgtEl>
                                          <p:spTgt spid="10"/>
                                        </p:tgtEl>
                                        <p:attrNameLst>
                                          <p:attrName>style.opacity</p:attrName>
                                        </p:attrNameLst>
                                      </p:cBhvr>
                                      <p:to>
                                        <p:strVal val="0.5"/>
                                      </p:to>
                                    </p:set>
                                    <p:animEffect filter="image" prLst="opacity: 0.5">
                                      <p:cBhvr rctx="IE">
                                        <p:cTn id="55" dur="indefinite"/>
                                        <p:tgtEl>
                                          <p:spTgt spid="10"/>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mph" presetSubtype="0" grpId="1" nodeType="clickEffect">
                                  <p:stCondLst>
                                    <p:cond delay="0"/>
                                  </p:stCondLst>
                                  <p:childTnLst>
                                    <p:set>
                                      <p:cBhvr rctx="PPT">
                                        <p:cTn id="59" dur="indefinite"/>
                                        <p:tgtEl>
                                          <p:spTgt spid="11"/>
                                        </p:tgtEl>
                                        <p:attrNameLst>
                                          <p:attrName>style.opacity</p:attrName>
                                        </p:attrNameLst>
                                      </p:cBhvr>
                                      <p:to>
                                        <p:strVal val="0.5"/>
                                      </p:to>
                                    </p:set>
                                    <p:animEffect filter="image" prLst="opacity: 0.5">
                                      <p:cBhvr rctx="IE">
                                        <p:cTn id="60" dur="indefinite"/>
                                        <p:tgtEl>
                                          <p:spTgt spid="11"/>
                                        </p:tgtEl>
                                      </p:cBhvr>
                                    </p:animEffec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4" grpId="1" animBg="1"/>
      <p:bldP spid="6" grpId="0"/>
      <p:bldP spid="6" grpId="1"/>
      <p:bldP spid="7" grpId="0" animBg="1"/>
      <p:bldP spid="7" grpId="1" animBg="1"/>
      <p:bldP spid="9" grpId="0"/>
      <p:bldP spid="9" grpId="1"/>
      <p:bldP spid="10" grpId="0" animBg="1"/>
      <p:bldP spid="10" grpId="1" animBg="1"/>
      <p:bldP spid="11" grpId="0"/>
      <p:bldP spid="11" grpId="1"/>
      <p:bldP spid="5" grpId="0"/>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4000" y="301320"/>
            <a:ext cx="9000808" cy="886229"/>
          </a:xfrm>
          <a:solidFill>
            <a:srgbClr val="002060"/>
          </a:solidFill>
        </p:spPr>
        <p:txBody>
          <a:bodyPr/>
          <a:lstStyle/>
          <a:p>
            <a:pPr algn="ctr"/>
            <a:r>
              <a:rPr lang="fr-FR" sz="3200" dirty="0" smtClean="0">
                <a:solidFill>
                  <a:schemeClr val="bg1"/>
                </a:solidFill>
              </a:rPr>
              <a:t>Ma frise chronologique</a:t>
            </a:r>
            <a:endParaRPr lang="fr-FR" sz="3200" dirty="0">
              <a:solidFill>
                <a:schemeClr val="bg1"/>
              </a:solidFill>
            </a:endParaRPr>
          </a:p>
        </p:txBody>
      </p:sp>
      <p:sp>
        <p:nvSpPr>
          <p:cNvPr id="3" name="Sous-titre 2"/>
          <p:cNvSpPr>
            <a:spLocks noGrp="1"/>
          </p:cNvSpPr>
          <p:nvPr>
            <p:ph type="subTitle"/>
          </p:nvPr>
        </p:nvSpPr>
        <p:spPr>
          <a:xfrm>
            <a:off x="504000" y="1331565"/>
            <a:ext cx="9071640" cy="4822275"/>
          </a:xfrm>
        </p:spPr>
        <p:txBody>
          <a:bodyPr anchor="t"/>
          <a:lstStyle/>
          <a:p>
            <a:pPr marL="342900" indent="-342900">
              <a:lnSpc>
                <a:spcPct val="150000"/>
              </a:lnSpc>
              <a:buAutoNum type="arabicParenR"/>
            </a:pPr>
            <a:r>
              <a:rPr lang="fr-FR" b="1" u="sng" dirty="0" smtClean="0"/>
              <a:t>L’aérotrain</a:t>
            </a:r>
            <a:r>
              <a:rPr lang="fr-FR" dirty="0" smtClean="0"/>
              <a:t> de l’ingénieur Jean Bertin ou l’histoire d’une belle aventure. </a:t>
            </a:r>
          </a:p>
          <a:p>
            <a:pPr>
              <a:lnSpc>
                <a:spcPct val="150000"/>
              </a:lnSpc>
            </a:pPr>
            <a:r>
              <a:rPr lang="fr-FR" dirty="0" smtClean="0">
                <a:hlinkClick r:id="rId2"/>
              </a:rPr>
              <a:t>http://www.limours.fr/L-aerotrain-de-Jean-Bertin</a:t>
            </a:r>
            <a:endParaRPr lang="fr-FR" dirty="0" smtClean="0"/>
          </a:p>
          <a:p>
            <a:pPr>
              <a:lnSpc>
                <a:spcPct val="150000"/>
              </a:lnSpc>
            </a:pPr>
            <a:r>
              <a:rPr lang="fr-FR" dirty="0" smtClean="0">
                <a:hlinkClick r:id="rId3"/>
              </a:rPr>
              <a:t>http://aernav.free.fr/Index.html</a:t>
            </a:r>
            <a:endParaRPr lang="fr-FR" dirty="0" smtClean="0"/>
          </a:p>
          <a:p>
            <a:pPr>
              <a:lnSpc>
                <a:spcPct val="150000"/>
              </a:lnSpc>
            </a:pPr>
            <a:endParaRPr lang="fr-FR" dirty="0" smtClean="0"/>
          </a:p>
          <a:p>
            <a:pPr>
              <a:lnSpc>
                <a:spcPct val="150000"/>
              </a:lnSpc>
            </a:pPr>
            <a:r>
              <a:rPr lang="fr-FR" b="1" dirty="0" smtClean="0"/>
              <a:t>2) </a:t>
            </a:r>
            <a:r>
              <a:rPr lang="fr-FR" b="1" u="sng" dirty="0" smtClean="0"/>
              <a:t>Isadora Duncan</a:t>
            </a:r>
            <a:r>
              <a:rPr lang="fr-FR" b="1" dirty="0" smtClean="0"/>
              <a:t> </a:t>
            </a:r>
            <a:r>
              <a:rPr lang="fr-FR" dirty="0" smtClean="0"/>
              <a:t>entre hellénisme et modernité.</a:t>
            </a:r>
          </a:p>
          <a:p>
            <a:pPr>
              <a:lnSpc>
                <a:spcPct val="150000"/>
              </a:lnSpc>
            </a:pPr>
            <a:r>
              <a:rPr lang="fr-FR" dirty="0" smtClean="0"/>
              <a:t>L’histoire en images : </a:t>
            </a:r>
            <a:r>
              <a:rPr lang="fr-FR" b="1" u="sng" dirty="0" smtClean="0">
                <a:hlinkClick r:id="rId4"/>
              </a:rPr>
              <a:t>accès ici</a:t>
            </a:r>
            <a:endParaRPr lang="fr-FR" b="1" u="sng" dirty="0" smtClean="0"/>
          </a:p>
          <a:p>
            <a:pPr>
              <a:lnSpc>
                <a:spcPct val="150000"/>
              </a:lnSpc>
            </a:pPr>
            <a:r>
              <a:rPr lang="fr-FR" dirty="0" smtClean="0"/>
              <a:t>Jules </a:t>
            </a:r>
            <a:r>
              <a:rPr lang="fr-FR" dirty="0" err="1" smtClean="0"/>
              <a:t>Grandjouan</a:t>
            </a:r>
            <a:r>
              <a:rPr lang="fr-FR" dirty="0" smtClean="0"/>
              <a:t>, un fidèle admirateur, dessinateur : </a:t>
            </a:r>
            <a:r>
              <a:rPr lang="fr-FR" b="1" u="sng" dirty="0" smtClean="0">
                <a:hlinkClick r:id="rId5"/>
              </a:rPr>
              <a:t>accès ici</a:t>
            </a:r>
            <a:endParaRPr lang="fr-FR" b="1" u="sng" dirty="0" smtClean="0"/>
          </a:p>
          <a:p>
            <a:pPr>
              <a:lnSpc>
                <a:spcPct val="150000"/>
              </a:lnSpc>
            </a:pPr>
            <a:r>
              <a:rPr lang="fr-FR" dirty="0" smtClean="0"/>
              <a:t>Une courte biographie : </a:t>
            </a:r>
            <a:r>
              <a:rPr lang="fr-FR" b="1" dirty="0" smtClean="0">
                <a:hlinkClick r:id="rId6"/>
              </a:rPr>
              <a:t>accès ici</a:t>
            </a:r>
            <a:endParaRPr lang="fr-FR" b="1" dirty="0" smtClean="0"/>
          </a:p>
          <a:p>
            <a:pPr>
              <a:lnSpc>
                <a:spcPct val="150000"/>
              </a:lnSpc>
            </a:pPr>
            <a:endParaRPr lang="fr-FR" b="1" dirty="0"/>
          </a:p>
        </p:txBody>
      </p:sp>
    </p:spTree>
    <p:extLst>
      <p:ext uri="{BB962C8B-B14F-4D97-AF65-F5344CB8AC3E}">
        <p14:creationId xmlns:p14="http://schemas.microsoft.com/office/powerpoint/2010/main" val="34124349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768" y="251445"/>
            <a:ext cx="9649072" cy="1080120"/>
          </a:xfrm>
          <a:solidFill>
            <a:srgbClr val="002060"/>
          </a:solidFill>
        </p:spPr>
        <p:txBody>
          <a:bodyPr/>
          <a:lstStyle/>
          <a:p>
            <a:pPr rtl="0">
              <a:lnSpc>
                <a:spcPct val="150000"/>
              </a:lnSpc>
            </a:pPr>
            <a:r>
              <a:rPr lang="fr-FR" sz="2000" b="1" dirty="0" smtClean="0">
                <a:solidFill>
                  <a:schemeClr val="bg1"/>
                </a:solidFill>
              </a:rPr>
              <a:t>  Le temps naturel : </a:t>
            </a:r>
            <a:r>
              <a:rPr lang="fr-FR" sz="2000" dirty="0" smtClean="0">
                <a:solidFill>
                  <a:schemeClr val="bg1"/>
                </a:solidFill>
              </a:rPr>
              <a:t>celui qui rythme les saisons, l’alternance jour/nuit, les solstices…</a:t>
            </a:r>
            <a:br>
              <a:rPr lang="fr-FR" sz="2000" dirty="0" smtClean="0">
                <a:solidFill>
                  <a:schemeClr val="bg1"/>
                </a:solidFill>
              </a:rPr>
            </a:br>
            <a:r>
              <a:rPr lang="fr-FR" sz="2000" dirty="0" smtClean="0">
                <a:solidFill>
                  <a:schemeClr val="bg1"/>
                </a:solidFill>
              </a:rPr>
              <a:t>  C’est un temps qui revient.</a:t>
            </a:r>
            <a:endParaRPr lang="fr-FR" sz="2000" b="1" dirty="0">
              <a:solidFill>
                <a:schemeClr val="bg1"/>
              </a:solidFill>
            </a:endParaRPr>
          </a:p>
        </p:txBody>
      </p:sp>
      <p:pic>
        <p:nvPicPr>
          <p:cNvPr id="4" name="Picture 8" descr="C:\Users\ehamon1\Desktop\Image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1840" y="2411685"/>
            <a:ext cx="8574087" cy="38893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Users\ehamon1\Desktop\Image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2680" y="1368040"/>
            <a:ext cx="4532405" cy="5976664"/>
          </a:xfrm>
          <a:prstGeom prst="rect">
            <a:avLst/>
          </a:prstGeom>
          <a:noFill/>
          <a:extLst>
            <a:ext uri="{909E8E84-426E-40DD-AFC4-6F175D3DCCD1}">
              <a14:hiddenFill xmlns:a14="http://schemas.microsoft.com/office/drawing/2010/main">
                <a:solidFill>
                  <a:srgbClr val="FFFFFF"/>
                </a:solidFill>
              </a14:hiddenFill>
            </a:ext>
          </a:extLst>
        </p:spPr>
      </p:pic>
      <p:sp>
        <p:nvSpPr>
          <p:cNvPr id="10" name="Titre 1"/>
          <p:cNvSpPr txBox="1">
            <a:spLocks/>
          </p:cNvSpPr>
          <p:nvPr/>
        </p:nvSpPr>
        <p:spPr>
          <a:xfrm>
            <a:off x="7632600" y="7010157"/>
            <a:ext cx="2294659" cy="432048"/>
          </a:xfrm>
          <a:prstGeom prst="rect">
            <a:avLst/>
          </a:prstGeom>
          <a:solidFill>
            <a:srgbClr val="002060"/>
          </a:solidFill>
        </p:spPr>
        <p:txBody>
          <a:bodyPr wrap="none" lIns="0" tIns="0" rIns="0" bIns="0" anchor="ctr"/>
          <a:lstStyle/>
          <a:p>
            <a:pPr algn="ctr" rtl="0">
              <a:lnSpc>
                <a:spcPct val="150000"/>
              </a:lnSpc>
            </a:pPr>
            <a:r>
              <a:rPr lang="fr-FR" sz="1400" kern="0" dirty="0" smtClean="0">
                <a:solidFill>
                  <a:schemeClr val="bg1"/>
                </a:solidFill>
                <a:latin typeface="Calibri" panose="020F0502020204030204" pitchFamily="34" charset="0"/>
              </a:rPr>
              <a:t>De quel temps parle-t-on ?</a:t>
            </a:r>
            <a:endParaRPr lang="fr-FR" sz="1400" kern="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48594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100"/>
                                  </p:iterate>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100"/>
                                  </p:iterate>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nodeType="clickEffect">
                                  <p:stCondLst>
                                    <p:cond delay="0"/>
                                  </p:stCondLst>
                                  <p:childTnLst>
                                    <p:animEffect transition="out" filter="fade">
                                      <p:cBhvr>
                                        <p:cTn id="18" dur="500"/>
                                        <p:tgtEl>
                                          <p:spTgt spid="7"/>
                                        </p:tgtEl>
                                      </p:cBhvr>
                                    </p:animEffect>
                                    <p:set>
                                      <p:cBhvr>
                                        <p:cTn id="19" dur="1" fill="hold">
                                          <p:stCondLst>
                                            <p:cond delay="499"/>
                                          </p:stCondLst>
                                        </p:cTn>
                                        <p:tgtEl>
                                          <p:spTgt spid="7"/>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500"/>
                                        <p:tgtEl>
                                          <p:spTgt spid="4"/>
                                        </p:tgtEl>
                                      </p:cBhvr>
                                    </p:animEffect>
                                    <p:set>
                                      <p:cBhvr>
                                        <p:cTn id="2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7784" y="251445"/>
            <a:ext cx="9577064" cy="1080120"/>
          </a:xfrm>
          <a:solidFill>
            <a:srgbClr val="002060"/>
          </a:solidFill>
        </p:spPr>
        <p:txBody>
          <a:bodyPr/>
          <a:lstStyle/>
          <a:p>
            <a:pPr rtl="0">
              <a:lnSpc>
                <a:spcPct val="150000"/>
              </a:lnSpc>
            </a:pPr>
            <a:r>
              <a:rPr lang="fr-FR" sz="2000" b="1" dirty="0" smtClean="0">
                <a:solidFill>
                  <a:schemeClr val="bg1"/>
                </a:solidFill>
              </a:rPr>
              <a:t>  Le temps </a:t>
            </a:r>
            <a:r>
              <a:rPr lang="fr-FR" sz="2000" b="1" dirty="0" smtClean="0">
                <a:solidFill>
                  <a:schemeClr val="bg1"/>
                </a:solidFill>
              </a:rPr>
              <a:t>conventionnel </a:t>
            </a:r>
            <a:r>
              <a:rPr lang="fr-FR" sz="2000" dirty="0" smtClean="0">
                <a:solidFill>
                  <a:schemeClr val="bg1"/>
                </a:solidFill>
              </a:rPr>
              <a:t>créé </a:t>
            </a:r>
            <a:r>
              <a:rPr lang="fr-FR" sz="2000" dirty="0" smtClean="0">
                <a:solidFill>
                  <a:schemeClr val="bg1"/>
                </a:solidFill>
              </a:rPr>
              <a:t>par l’homme pour faciliter la vie</a:t>
            </a:r>
            <a:r>
              <a:rPr lang="fr-FR" sz="2000" dirty="0">
                <a:solidFill>
                  <a:schemeClr val="bg1"/>
                </a:solidFill>
              </a:rPr>
              <a:t> </a:t>
            </a:r>
            <a:r>
              <a:rPr lang="fr-FR" sz="2000" dirty="0" smtClean="0">
                <a:solidFill>
                  <a:schemeClr val="bg1"/>
                </a:solidFill>
              </a:rPr>
              <a:t>collective :</a:t>
            </a:r>
            <a:br>
              <a:rPr lang="fr-FR" sz="2000" dirty="0" smtClean="0">
                <a:solidFill>
                  <a:schemeClr val="bg1"/>
                </a:solidFill>
              </a:rPr>
            </a:br>
            <a:r>
              <a:rPr lang="fr-FR" sz="2000" dirty="0" smtClean="0">
                <a:solidFill>
                  <a:schemeClr val="bg1"/>
                </a:solidFill>
              </a:rPr>
              <a:t>  c’est le temps de la montre, de l’horloge, du calendrier….</a:t>
            </a:r>
            <a:endParaRPr lang="fr-FR" sz="2000" dirty="0">
              <a:solidFill>
                <a:schemeClr val="bg1"/>
              </a:solidFill>
              <a:latin typeface="Calibri" panose="020F0502020204030204" pitchFamily="34" charset="0"/>
            </a:endParaRPr>
          </a:p>
        </p:txBody>
      </p:sp>
      <p:pic>
        <p:nvPicPr>
          <p:cNvPr id="10" name="Picture 2" descr="C:\Users\ehamon1\Desktop\Imag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5976" y="1517745"/>
            <a:ext cx="6077196" cy="568863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5" descr="C:\Users\ehamon1\Desktop\Image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3647" y="1527056"/>
            <a:ext cx="3529012" cy="569912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C:\Users\ehamon1\Desktop\Image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3647" y="1527056"/>
            <a:ext cx="3661854" cy="5927039"/>
          </a:xfrm>
          <a:prstGeom prst="rect">
            <a:avLst/>
          </a:prstGeom>
          <a:noFill/>
          <a:extLst>
            <a:ext uri="{909E8E84-426E-40DD-AFC4-6F175D3DCCD1}">
              <a14:hiddenFill xmlns:a14="http://schemas.microsoft.com/office/drawing/2010/main">
                <a:solidFill>
                  <a:srgbClr val="FFFFFF"/>
                </a:solidFill>
              </a14:hiddenFill>
            </a:ext>
          </a:extLst>
        </p:spPr>
      </p:pic>
      <p:sp>
        <p:nvSpPr>
          <p:cNvPr id="15" name="Titre 1"/>
          <p:cNvSpPr txBox="1">
            <a:spLocks/>
          </p:cNvSpPr>
          <p:nvPr/>
        </p:nvSpPr>
        <p:spPr>
          <a:xfrm>
            <a:off x="7785048" y="7106363"/>
            <a:ext cx="2294659" cy="432048"/>
          </a:xfrm>
          <a:prstGeom prst="rect">
            <a:avLst/>
          </a:prstGeom>
          <a:solidFill>
            <a:srgbClr val="002060"/>
          </a:solidFill>
        </p:spPr>
        <p:txBody>
          <a:bodyPr wrap="none" lIns="0" tIns="0" rIns="0" bIns="0" anchor="ctr"/>
          <a:lstStyle/>
          <a:p>
            <a:pPr algn="ctr" rtl="0">
              <a:lnSpc>
                <a:spcPct val="150000"/>
              </a:lnSpc>
            </a:pPr>
            <a:r>
              <a:rPr lang="fr-FR" sz="1400" kern="0" dirty="0" smtClean="0">
                <a:solidFill>
                  <a:schemeClr val="bg1"/>
                </a:solidFill>
                <a:latin typeface="Calibri" panose="020F0502020204030204" pitchFamily="34" charset="0"/>
              </a:rPr>
              <a:t>De quel temps parle-t-on ?</a:t>
            </a:r>
            <a:endParaRPr lang="fr-FR" sz="1400" kern="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621263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100"/>
                                  </p:iterate>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100"/>
                                  </p:iterate>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nodeType="clickEffect">
                                  <p:stCondLst>
                                    <p:cond delay="0"/>
                                  </p:stCondLst>
                                  <p:childTnLst>
                                    <p:animEffect transition="out" filter="fade">
                                      <p:cBhvr>
                                        <p:cTn id="18" dur="500"/>
                                        <p:tgtEl>
                                          <p:spTgt spid="10"/>
                                        </p:tgtEl>
                                      </p:cBhvr>
                                    </p:animEffect>
                                    <p:set>
                                      <p:cBhvr>
                                        <p:cTn id="19" dur="1" fill="hold">
                                          <p:stCondLst>
                                            <p:cond delay="499"/>
                                          </p:stCondLst>
                                        </p:cTn>
                                        <p:tgtEl>
                                          <p:spTgt spid="10"/>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500"/>
                                        <p:tgtEl>
                                          <p:spTgt spid="11"/>
                                        </p:tgtEl>
                                      </p:cBhvr>
                                    </p:animEffect>
                                    <p:set>
                                      <p:cBhvr>
                                        <p:cTn id="28" dur="1" fill="hold">
                                          <p:stCondLst>
                                            <p:cond delay="499"/>
                                          </p:stCondLst>
                                        </p:cTn>
                                        <p:tgtEl>
                                          <p:spTgt spid="11"/>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nodeType="clickEffect">
                                  <p:stCondLst>
                                    <p:cond delay="0"/>
                                  </p:stCondLst>
                                  <p:childTnLst>
                                    <p:animEffect transition="out" filter="fade">
                                      <p:cBhvr>
                                        <p:cTn id="36" dur="500"/>
                                        <p:tgtEl>
                                          <p:spTgt spid="12"/>
                                        </p:tgtEl>
                                      </p:cBhvr>
                                    </p:animEffect>
                                    <p:set>
                                      <p:cBhvr>
                                        <p:cTn id="37"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4799" y="301320"/>
            <a:ext cx="9538041" cy="958237"/>
          </a:xfrm>
          <a:solidFill>
            <a:srgbClr val="002060"/>
          </a:solidFill>
        </p:spPr>
        <p:txBody>
          <a:bodyPr/>
          <a:lstStyle/>
          <a:p>
            <a:pPr rtl="0"/>
            <a:r>
              <a:rPr lang="fr-FR" dirty="0"/>
              <a:t>· </a:t>
            </a:r>
            <a:r>
              <a:rPr lang="fr-FR" sz="2000" b="1" dirty="0">
                <a:solidFill>
                  <a:schemeClr val="bg1"/>
                </a:solidFill>
              </a:rPr>
              <a:t>Le temps social : </a:t>
            </a:r>
            <a:r>
              <a:rPr lang="fr-FR" sz="2000" dirty="0">
                <a:solidFill>
                  <a:schemeClr val="bg1"/>
                </a:solidFill>
              </a:rPr>
              <a:t>c’est celui de l’école, </a:t>
            </a:r>
            <a:r>
              <a:rPr lang="fr-FR" sz="2000" dirty="0" smtClean="0">
                <a:solidFill>
                  <a:schemeClr val="bg1"/>
                </a:solidFill>
              </a:rPr>
              <a:t>créé </a:t>
            </a:r>
            <a:r>
              <a:rPr lang="fr-FR" sz="2000" dirty="0">
                <a:solidFill>
                  <a:schemeClr val="bg1"/>
                </a:solidFill>
              </a:rPr>
              <a:t>par les groupes </a:t>
            </a:r>
            <a:r>
              <a:rPr lang="fr-FR" sz="2000" dirty="0" smtClean="0">
                <a:solidFill>
                  <a:schemeClr val="bg1"/>
                </a:solidFill>
              </a:rPr>
              <a:t>sociaux, pour rythmer</a:t>
            </a:r>
            <a:br>
              <a:rPr lang="fr-FR" sz="2000" dirty="0" smtClean="0">
                <a:solidFill>
                  <a:schemeClr val="bg1"/>
                </a:solidFill>
              </a:rPr>
            </a:br>
            <a:r>
              <a:rPr lang="fr-FR" sz="2000" dirty="0">
                <a:solidFill>
                  <a:schemeClr val="bg1"/>
                </a:solidFill>
              </a:rPr>
              <a:t> </a:t>
            </a:r>
            <a:r>
              <a:rPr lang="fr-FR" sz="2000" dirty="0" smtClean="0">
                <a:solidFill>
                  <a:schemeClr val="bg1"/>
                </a:solidFill>
              </a:rPr>
              <a:t>  </a:t>
            </a:r>
            <a:r>
              <a:rPr lang="fr-FR" sz="2000" dirty="0">
                <a:solidFill>
                  <a:schemeClr val="bg1"/>
                </a:solidFill>
              </a:rPr>
              <a:t>la vie collective</a:t>
            </a:r>
            <a:r>
              <a:rPr lang="fr-FR" sz="2000" dirty="0" smtClean="0">
                <a:solidFill>
                  <a:schemeClr val="bg1"/>
                </a:solidFill>
              </a:rPr>
              <a:t>.</a:t>
            </a:r>
            <a:endParaRPr lang="fr-FR" sz="2000" dirty="0">
              <a:solidFill>
                <a:schemeClr val="bg1"/>
              </a:solidFill>
            </a:endParaRPr>
          </a:p>
        </p:txBody>
      </p:sp>
      <p:pic>
        <p:nvPicPr>
          <p:cNvPr id="4" name="Picture 3" descr="C:\Users\ehamon1\Desktop\Image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784" y="2002588"/>
            <a:ext cx="9403267" cy="29523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descr="C:\Users\ehamon1\Desktop\Image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800" y="1557015"/>
            <a:ext cx="9426904" cy="4334005"/>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txBox="1">
            <a:spLocks/>
          </p:cNvSpPr>
          <p:nvPr/>
        </p:nvSpPr>
        <p:spPr>
          <a:xfrm>
            <a:off x="7632600" y="7010157"/>
            <a:ext cx="2294659" cy="432048"/>
          </a:xfrm>
          <a:prstGeom prst="rect">
            <a:avLst/>
          </a:prstGeom>
          <a:solidFill>
            <a:srgbClr val="002060"/>
          </a:solidFill>
        </p:spPr>
        <p:txBody>
          <a:bodyPr wrap="none" lIns="0" tIns="0" rIns="0" bIns="0" anchor="ctr"/>
          <a:lstStyle/>
          <a:p>
            <a:pPr algn="ctr" rtl="0">
              <a:lnSpc>
                <a:spcPct val="150000"/>
              </a:lnSpc>
            </a:pPr>
            <a:r>
              <a:rPr lang="fr-FR" sz="1400" kern="0" dirty="0" smtClean="0">
                <a:solidFill>
                  <a:schemeClr val="bg1"/>
                </a:solidFill>
                <a:latin typeface="Calibri" panose="020F0502020204030204" pitchFamily="34" charset="0"/>
              </a:rPr>
              <a:t>De quel temps parle-t-on ?</a:t>
            </a:r>
            <a:endParaRPr lang="fr-FR" sz="1400" kern="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846030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100"/>
                                  </p:iterate>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100"/>
                                  </p:iterate>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nodeType="clickEffect">
                                  <p:stCondLst>
                                    <p:cond delay="0"/>
                                  </p:stCondLst>
                                  <p:childTnLst>
                                    <p:animEffect transition="out" filter="fade">
                                      <p:cBhvr>
                                        <p:cTn id="18" dur="500"/>
                                        <p:tgtEl>
                                          <p:spTgt spid="4"/>
                                        </p:tgtEl>
                                      </p:cBhvr>
                                    </p:animEffect>
                                    <p:set>
                                      <p:cBhvr>
                                        <p:cTn id="19" dur="1" fill="hold">
                                          <p:stCondLst>
                                            <p:cond delay="499"/>
                                          </p:stCondLst>
                                        </p:cTn>
                                        <p:tgtEl>
                                          <p:spTgt spid="4"/>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500"/>
                                        <p:tgtEl>
                                          <p:spTgt spid="5"/>
                                        </p:tgtEl>
                                      </p:cBhvr>
                                    </p:animEffect>
                                    <p:set>
                                      <p:cBhvr>
                                        <p:cTn id="28"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a:spLocks noGrp="1"/>
          </p:cNvSpPr>
          <p:nvPr>
            <p:ph type="body"/>
          </p:nvPr>
        </p:nvSpPr>
        <p:spPr>
          <a:xfrm>
            <a:off x="143768" y="1991592"/>
            <a:ext cx="9649072" cy="923330"/>
          </a:xfrm>
          <a:prstGeom prst="rect">
            <a:avLst/>
          </a:prstGeom>
          <a:solidFill>
            <a:srgbClr val="002060"/>
          </a:solidFill>
        </p:spPr>
        <p:txBody>
          <a:bodyPr wrap="square">
            <a:spAutoFit/>
          </a:bodyPr>
          <a:lstStyle/>
          <a:p>
            <a:pPr>
              <a:lnSpc>
                <a:spcPct val="150000"/>
              </a:lnSpc>
            </a:pPr>
            <a:r>
              <a:rPr lang="fr-FR" sz="2000" b="1" dirty="0" smtClean="0">
                <a:solidFill>
                  <a:srgbClr val="002060"/>
                </a:solidFill>
              </a:rPr>
              <a:t> </a:t>
            </a:r>
            <a:r>
              <a:rPr lang="fr-FR" sz="2000" b="1" dirty="0" smtClean="0">
                <a:solidFill>
                  <a:schemeClr val="bg1"/>
                </a:solidFill>
              </a:rPr>
              <a:t>Le </a:t>
            </a:r>
            <a:r>
              <a:rPr lang="fr-FR" sz="2000" b="1" dirty="0">
                <a:solidFill>
                  <a:schemeClr val="bg1"/>
                </a:solidFill>
              </a:rPr>
              <a:t>temps historique </a:t>
            </a:r>
            <a:r>
              <a:rPr lang="fr-FR" sz="2000" dirty="0" smtClean="0">
                <a:solidFill>
                  <a:schemeClr val="bg1"/>
                </a:solidFill>
              </a:rPr>
              <a:t>qui</a:t>
            </a:r>
            <a:r>
              <a:rPr lang="fr-FR" sz="2000" b="1" dirty="0" smtClean="0">
                <a:solidFill>
                  <a:schemeClr val="bg1"/>
                </a:solidFill>
              </a:rPr>
              <a:t> </a:t>
            </a:r>
            <a:r>
              <a:rPr lang="fr-FR" sz="2000" dirty="0" smtClean="0">
                <a:solidFill>
                  <a:schemeClr val="bg1"/>
                </a:solidFill>
              </a:rPr>
              <a:t>est </a:t>
            </a:r>
            <a:r>
              <a:rPr lang="fr-FR" sz="2000" dirty="0">
                <a:solidFill>
                  <a:schemeClr val="bg1"/>
                </a:solidFill>
              </a:rPr>
              <a:t>le plus difficile à </a:t>
            </a:r>
            <a:r>
              <a:rPr lang="fr-FR" sz="2000" dirty="0" smtClean="0">
                <a:solidFill>
                  <a:schemeClr val="bg1"/>
                </a:solidFill>
              </a:rPr>
              <a:t>saisir pour l’enfant pour 2 raisons :</a:t>
            </a:r>
          </a:p>
          <a:p>
            <a:pPr>
              <a:lnSpc>
                <a:spcPct val="150000"/>
              </a:lnSpc>
            </a:pPr>
            <a:r>
              <a:rPr lang="fr-FR" sz="2000" dirty="0" smtClean="0">
                <a:solidFill>
                  <a:schemeClr val="bg1"/>
                </a:solidFill>
              </a:rPr>
              <a:t>  Il n’appartient </a:t>
            </a:r>
            <a:r>
              <a:rPr lang="fr-FR" sz="2000" dirty="0">
                <a:solidFill>
                  <a:schemeClr val="bg1"/>
                </a:solidFill>
              </a:rPr>
              <a:t>pas au temps </a:t>
            </a:r>
            <a:r>
              <a:rPr lang="fr-FR" sz="2000" dirty="0" smtClean="0">
                <a:solidFill>
                  <a:schemeClr val="bg1"/>
                </a:solidFill>
              </a:rPr>
              <a:t>personnel et </a:t>
            </a:r>
            <a:r>
              <a:rPr lang="fr-FR" sz="2000" dirty="0" smtClean="0">
                <a:solidFill>
                  <a:schemeClr val="bg1"/>
                </a:solidFill>
              </a:rPr>
              <a:t>il </a:t>
            </a:r>
            <a:r>
              <a:rPr lang="fr-FR" sz="2000" dirty="0">
                <a:solidFill>
                  <a:schemeClr val="bg1"/>
                </a:solidFill>
              </a:rPr>
              <a:t>ne revient pas.</a:t>
            </a:r>
          </a:p>
        </p:txBody>
      </p:sp>
      <p:sp>
        <p:nvSpPr>
          <p:cNvPr id="8" name="Titre 1"/>
          <p:cNvSpPr txBox="1">
            <a:spLocks/>
          </p:cNvSpPr>
          <p:nvPr/>
        </p:nvSpPr>
        <p:spPr>
          <a:xfrm>
            <a:off x="7632600" y="7010157"/>
            <a:ext cx="2294659" cy="432048"/>
          </a:xfrm>
          <a:prstGeom prst="rect">
            <a:avLst/>
          </a:prstGeom>
          <a:solidFill>
            <a:srgbClr val="002060"/>
          </a:solidFill>
        </p:spPr>
        <p:txBody>
          <a:bodyPr wrap="none" lIns="0" tIns="0" rIns="0" bIns="0" anchor="ctr"/>
          <a:lstStyle/>
          <a:p>
            <a:pPr algn="ctr" rtl="0">
              <a:lnSpc>
                <a:spcPct val="150000"/>
              </a:lnSpc>
            </a:pPr>
            <a:r>
              <a:rPr lang="fr-FR" sz="1400" kern="0" dirty="0" smtClean="0">
                <a:solidFill>
                  <a:schemeClr val="bg1"/>
                </a:solidFill>
                <a:latin typeface="Calibri" panose="020F0502020204030204" pitchFamily="34" charset="0"/>
              </a:rPr>
              <a:t>De quel temps parle-t-on ?</a:t>
            </a:r>
            <a:endParaRPr lang="fr-FR" sz="1400" kern="0" dirty="0">
              <a:solidFill>
                <a:schemeClr val="bg1"/>
              </a:solidFill>
              <a:latin typeface="Calibri" panose="020F0502020204030204" pitchFamily="34" charset="0"/>
            </a:endParaRPr>
          </a:p>
        </p:txBody>
      </p:sp>
      <p:sp>
        <p:nvSpPr>
          <p:cNvPr id="9" name="Espace réservé du texte 5"/>
          <p:cNvSpPr>
            <a:spLocks noGrp="1"/>
          </p:cNvSpPr>
          <p:nvPr>
            <p:ph type="body"/>
          </p:nvPr>
        </p:nvSpPr>
        <p:spPr>
          <a:xfrm>
            <a:off x="143768" y="3295940"/>
            <a:ext cx="9783491" cy="3693319"/>
          </a:xfrm>
          <a:prstGeom prst="rect">
            <a:avLst/>
          </a:prstGeom>
          <a:solidFill>
            <a:schemeClr val="bg1"/>
          </a:solidFill>
        </p:spPr>
        <p:txBody>
          <a:bodyPr wrap="square">
            <a:spAutoFit/>
          </a:bodyPr>
          <a:lstStyle/>
          <a:p>
            <a:r>
              <a:rPr lang="fr-FR" sz="2000" dirty="0" smtClean="0">
                <a:solidFill>
                  <a:srgbClr val="002060"/>
                </a:solidFill>
              </a:rPr>
              <a:t>Pour étudier une période telle que </a:t>
            </a:r>
            <a:r>
              <a:rPr lang="fr-FR" sz="2000" b="1" dirty="0" smtClean="0">
                <a:solidFill>
                  <a:srgbClr val="002060"/>
                </a:solidFill>
              </a:rPr>
              <a:t>le Moyen-Age </a:t>
            </a:r>
            <a:r>
              <a:rPr lang="fr-FR" sz="2000" dirty="0" smtClean="0">
                <a:solidFill>
                  <a:srgbClr val="002060"/>
                </a:solidFill>
              </a:rPr>
              <a:t>avec des élèves de maternelle, il est nécessaire qu’ils puissent commencer à faire du lien entre des  événements / des objets / des œuvres artistiques / des personnages…. de cette même époque.</a:t>
            </a:r>
          </a:p>
          <a:p>
            <a:endParaRPr lang="fr-FR" sz="2000" b="1" dirty="0">
              <a:solidFill>
                <a:srgbClr val="002060"/>
              </a:solidFill>
            </a:endParaRPr>
          </a:p>
          <a:p>
            <a:r>
              <a:rPr lang="fr-FR" sz="2000" dirty="0" smtClean="0">
                <a:solidFill>
                  <a:srgbClr val="002060"/>
                </a:solidFill>
              </a:rPr>
              <a:t> Leur permettre de </a:t>
            </a:r>
            <a:r>
              <a:rPr lang="fr-FR" sz="2000" b="1" dirty="0" smtClean="0">
                <a:solidFill>
                  <a:srgbClr val="002060"/>
                </a:solidFill>
              </a:rPr>
              <a:t>faire du lien </a:t>
            </a:r>
            <a:r>
              <a:rPr lang="fr-FR" sz="2000" dirty="0" smtClean="0">
                <a:solidFill>
                  <a:srgbClr val="002060"/>
                </a:solidFill>
              </a:rPr>
              <a:t>entre :</a:t>
            </a:r>
          </a:p>
          <a:p>
            <a:pPr rtl="0"/>
            <a:r>
              <a:rPr lang="fr-FR" sz="2000" dirty="0">
                <a:solidFill>
                  <a:srgbClr val="002060"/>
                </a:solidFill>
              </a:rPr>
              <a:t> </a:t>
            </a:r>
            <a:r>
              <a:rPr lang="fr-FR" sz="2000" dirty="0" smtClean="0">
                <a:solidFill>
                  <a:srgbClr val="002060"/>
                </a:solidFill>
              </a:rPr>
              <a:t> </a:t>
            </a:r>
            <a:r>
              <a:rPr lang="fr-FR" sz="2000" b="1" dirty="0">
                <a:solidFill>
                  <a:srgbClr val="002060"/>
                </a:solidFill>
              </a:rPr>
              <a:t>V</a:t>
            </a:r>
            <a:r>
              <a:rPr lang="fr-FR" sz="2000" b="1" dirty="0" smtClean="0">
                <a:solidFill>
                  <a:srgbClr val="002060"/>
                </a:solidFill>
              </a:rPr>
              <a:t>isiter le château de Dourdan. </a:t>
            </a:r>
            <a:r>
              <a:rPr lang="fr-FR" sz="2000" dirty="0" smtClean="0">
                <a:solidFill>
                  <a:srgbClr val="002060"/>
                </a:solidFill>
              </a:rPr>
              <a:t>(Arts de l’espace)</a:t>
            </a:r>
          </a:p>
          <a:p>
            <a:pPr rtl="0"/>
            <a:r>
              <a:rPr lang="fr-FR" sz="2000" b="1" dirty="0" smtClean="0">
                <a:solidFill>
                  <a:srgbClr val="002060"/>
                </a:solidFill>
              </a:rPr>
              <a:t>  Observer la tapisserie de Bayeux. </a:t>
            </a:r>
            <a:r>
              <a:rPr lang="fr-FR" sz="2000" dirty="0" smtClean="0">
                <a:solidFill>
                  <a:srgbClr val="002060"/>
                </a:solidFill>
              </a:rPr>
              <a:t>(Arts visuels)</a:t>
            </a:r>
          </a:p>
          <a:p>
            <a:pPr rtl="0"/>
            <a:r>
              <a:rPr lang="fr-FR" sz="2000" dirty="0">
                <a:solidFill>
                  <a:srgbClr val="002060"/>
                </a:solidFill>
              </a:rPr>
              <a:t>  </a:t>
            </a:r>
            <a:r>
              <a:rPr lang="fr-FR" sz="2000" b="1" dirty="0" smtClean="0">
                <a:solidFill>
                  <a:srgbClr val="002060"/>
                </a:solidFill>
              </a:rPr>
              <a:t>Écouter </a:t>
            </a:r>
            <a:r>
              <a:rPr lang="fr-FR" sz="2000" b="1" dirty="0" smtClean="0">
                <a:solidFill>
                  <a:srgbClr val="002060"/>
                </a:solidFill>
              </a:rPr>
              <a:t>des chants </a:t>
            </a:r>
            <a:r>
              <a:rPr lang="fr-FR" sz="2000" b="1" dirty="0">
                <a:solidFill>
                  <a:srgbClr val="002060"/>
                </a:solidFill>
              </a:rPr>
              <a:t>de </a:t>
            </a:r>
            <a:r>
              <a:rPr lang="fr-FR" sz="2000" b="1" dirty="0" smtClean="0">
                <a:solidFill>
                  <a:srgbClr val="002060"/>
                </a:solidFill>
              </a:rPr>
              <a:t>trouvères. </a:t>
            </a:r>
            <a:r>
              <a:rPr lang="fr-FR" sz="2000" dirty="0" smtClean="0">
                <a:solidFill>
                  <a:srgbClr val="002060"/>
                </a:solidFill>
              </a:rPr>
              <a:t>(Arts du son)</a:t>
            </a:r>
            <a:endParaRPr lang="fr-FR" sz="2000" dirty="0" smtClean="0">
              <a:solidFill>
                <a:srgbClr val="002060"/>
              </a:solidFill>
              <a:effectLst/>
            </a:endParaRPr>
          </a:p>
          <a:p>
            <a:pPr rtl="0"/>
            <a:r>
              <a:rPr lang="fr-FR" sz="2000" dirty="0" smtClean="0">
                <a:solidFill>
                  <a:srgbClr val="002060"/>
                </a:solidFill>
              </a:rPr>
              <a:t>  </a:t>
            </a:r>
            <a:r>
              <a:rPr lang="fr-FR" sz="2000" b="1" dirty="0" smtClean="0">
                <a:solidFill>
                  <a:srgbClr val="002060"/>
                </a:solidFill>
              </a:rPr>
              <a:t>Observer (toucher) une armure de chevalier, une robe de châtelaine </a:t>
            </a:r>
            <a:r>
              <a:rPr lang="fr-FR" sz="2000" dirty="0" smtClean="0">
                <a:solidFill>
                  <a:srgbClr val="002060"/>
                </a:solidFill>
              </a:rPr>
              <a:t>(Arts du quotidien)</a:t>
            </a:r>
            <a:endParaRPr lang="fr-FR" sz="2000" dirty="0" smtClean="0">
              <a:solidFill>
                <a:srgbClr val="002060"/>
              </a:solidFill>
              <a:effectLst/>
            </a:endParaRPr>
          </a:p>
          <a:p>
            <a:pPr rtl="0"/>
            <a:r>
              <a:rPr lang="fr-FR" sz="2000" dirty="0">
                <a:solidFill>
                  <a:srgbClr val="002060"/>
                </a:solidFill>
              </a:rPr>
              <a:t> </a:t>
            </a:r>
            <a:r>
              <a:rPr lang="fr-FR" sz="2000" dirty="0" smtClean="0">
                <a:solidFill>
                  <a:srgbClr val="002060"/>
                </a:solidFill>
              </a:rPr>
              <a:t> </a:t>
            </a:r>
            <a:r>
              <a:rPr lang="fr-FR" sz="2000" b="1" dirty="0" smtClean="0">
                <a:solidFill>
                  <a:srgbClr val="002060"/>
                </a:solidFill>
              </a:rPr>
              <a:t>Raconter la chanson </a:t>
            </a:r>
            <a:r>
              <a:rPr lang="fr-FR" sz="2000" b="1" dirty="0">
                <a:solidFill>
                  <a:srgbClr val="002060"/>
                </a:solidFill>
              </a:rPr>
              <a:t>de </a:t>
            </a:r>
            <a:r>
              <a:rPr lang="fr-FR" sz="2000" b="1" dirty="0" smtClean="0">
                <a:solidFill>
                  <a:srgbClr val="002060"/>
                </a:solidFill>
              </a:rPr>
              <a:t>Roland </a:t>
            </a:r>
            <a:r>
              <a:rPr lang="fr-FR" sz="2000" dirty="0" smtClean="0">
                <a:solidFill>
                  <a:srgbClr val="002060"/>
                </a:solidFill>
              </a:rPr>
              <a:t>(Arts du langage)</a:t>
            </a:r>
          </a:p>
          <a:p>
            <a:pPr rtl="0"/>
            <a:endParaRPr lang="fr-FR" sz="2000" b="1" dirty="0" smtClean="0">
              <a:solidFill>
                <a:srgbClr val="002060"/>
              </a:solidFill>
              <a:effectLst/>
            </a:endParaRPr>
          </a:p>
        </p:txBody>
      </p:sp>
      <p:sp>
        <p:nvSpPr>
          <p:cNvPr id="10" name="Titre 1"/>
          <p:cNvSpPr txBox="1">
            <a:spLocks/>
          </p:cNvSpPr>
          <p:nvPr/>
        </p:nvSpPr>
        <p:spPr>
          <a:xfrm>
            <a:off x="143768" y="251445"/>
            <a:ext cx="9649072" cy="1152128"/>
          </a:xfrm>
          <a:prstGeom prst="rect">
            <a:avLst/>
          </a:prstGeom>
          <a:solidFill>
            <a:srgbClr val="002060"/>
          </a:solidFill>
        </p:spPr>
        <p:txBody>
          <a:bodyPr wrap="none" lIns="0" tIns="0" rIns="0" bIns="0" anchor="ctr"/>
          <a:lstStyle/>
          <a:p>
            <a:pPr rtl="0">
              <a:lnSpc>
                <a:spcPct val="150000"/>
              </a:lnSpc>
            </a:pPr>
            <a:r>
              <a:rPr lang="fr-FR" sz="2000" b="1" kern="0" dirty="0" smtClean="0">
                <a:solidFill>
                  <a:schemeClr val="bg1"/>
                </a:solidFill>
              </a:rPr>
              <a:t> Le temps affectif : </a:t>
            </a:r>
            <a:r>
              <a:rPr lang="fr-FR" sz="2000" kern="0" dirty="0" smtClean="0">
                <a:solidFill>
                  <a:schemeClr val="bg1"/>
                </a:solidFill>
              </a:rPr>
              <a:t>unique pour chaque personne, il est inconsciemment vécu</a:t>
            </a:r>
            <a:br>
              <a:rPr lang="fr-FR" sz="2000" kern="0" dirty="0" smtClean="0">
                <a:solidFill>
                  <a:schemeClr val="bg1"/>
                </a:solidFill>
              </a:rPr>
            </a:br>
            <a:r>
              <a:rPr lang="fr-FR" sz="2000" kern="0" dirty="0" smtClean="0">
                <a:solidFill>
                  <a:schemeClr val="bg1"/>
                </a:solidFill>
              </a:rPr>
              <a:t> par l’enfant avant que l’école ne lui apprenne à le percevoir, l’organiser, le structurer.  </a:t>
            </a:r>
            <a:endParaRPr lang="fr-FR" sz="2000" kern="0" dirty="0" smtClean="0">
              <a:solidFill>
                <a:sysClr val="windowText" lastClr="000000"/>
              </a:solidFill>
            </a:endParaRPr>
          </a:p>
        </p:txBody>
      </p:sp>
      <p:sp>
        <p:nvSpPr>
          <p:cNvPr id="11" name="Titre 1"/>
          <p:cNvSpPr txBox="1">
            <a:spLocks/>
          </p:cNvSpPr>
          <p:nvPr/>
        </p:nvSpPr>
        <p:spPr>
          <a:xfrm>
            <a:off x="3938748" y="1415528"/>
            <a:ext cx="1368152" cy="576064"/>
          </a:xfrm>
          <a:prstGeom prst="rect">
            <a:avLst/>
          </a:prstGeom>
          <a:solidFill>
            <a:schemeClr val="bg1"/>
          </a:solidFill>
        </p:spPr>
        <p:txBody>
          <a:bodyPr wrap="none" lIns="0" tIns="0" rIns="0" bIns="0" anchor="ctr"/>
          <a:lstStyle/>
          <a:p>
            <a:pPr rtl="0">
              <a:lnSpc>
                <a:spcPct val="150000"/>
              </a:lnSpc>
            </a:pPr>
            <a:r>
              <a:rPr lang="fr-FR" sz="2000" b="1" kern="0" dirty="0" smtClean="0">
                <a:solidFill>
                  <a:schemeClr val="bg1"/>
                </a:solidFill>
              </a:rPr>
              <a:t> </a:t>
            </a:r>
            <a:r>
              <a:rPr lang="fr-FR" sz="2000" b="1" kern="0" dirty="0" smtClean="0">
                <a:solidFill>
                  <a:srgbClr val="002060"/>
                </a:solidFill>
              </a:rPr>
              <a:t>ET ENFIN</a:t>
            </a:r>
            <a:endParaRPr lang="fr-FR" sz="2000" kern="0" dirty="0" smtClean="0">
              <a:solidFill>
                <a:srgbClr val="002060"/>
              </a:solidFill>
            </a:endParaRPr>
          </a:p>
        </p:txBody>
      </p:sp>
    </p:spTree>
    <p:extLst>
      <p:ext uri="{BB962C8B-B14F-4D97-AF65-F5344CB8AC3E}">
        <p14:creationId xmlns:p14="http://schemas.microsoft.com/office/powerpoint/2010/main" val="975847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100"/>
                                  </p:iterate>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iterate type="wd">
                                    <p:tmAbs val="100"/>
                                  </p:iterate>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mph" presetSubtype="0" grpId="0" nodeType="clickEffect">
                                  <p:stCondLst>
                                    <p:cond delay="0"/>
                                  </p:stCondLst>
                                  <p:iterate type="wd">
                                    <p:tmAbs val="0"/>
                                  </p:iterate>
                                  <p:childTnLst>
                                    <p:set>
                                      <p:cBhvr rctx="PPT">
                                        <p:cTn id="14" dur="indefinite"/>
                                        <p:tgtEl>
                                          <p:spTgt spid="10"/>
                                        </p:tgtEl>
                                        <p:attrNameLst>
                                          <p:attrName>style.opacity</p:attrName>
                                        </p:attrNameLst>
                                      </p:cBhvr>
                                      <p:to>
                                        <p:strVal val="0.5"/>
                                      </p:to>
                                    </p:set>
                                    <p:animEffect filter="image" prLst="opacity: 0.5">
                                      <p:cBhvr rctx="IE">
                                        <p:cTn id="15" dur="indefinite"/>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1" nodeType="clickEffect">
                                  <p:stCondLst>
                                    <p:cond delay="0"/>
                                  </p:stCondLst>
                                  <p:childTnLst>
                                    <p:set>
                                      <p:cBhvr>
                                        <p:cTn id="23" dur="1" fill="hold">
                                          <p:stCondLst>
                                            <p:cond delay="0"/>
                                          </p:stCondLst>
                                        </p:cTn>
                                        <p:tgtEl>
                                          <p:spTgt spid="6">
                                            <p:bg/>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1" nodeType="clickEffect">
                                  <p:stCondLst>
                                    <p:cond delay="0"/>
                                  </p:stCondLst>
                                  <p:iterate type="wd">
                                    <p:tmAbs val="100"/>
                                  </p:iterate>
                                  <p:childTnLst>
                                    <p:set>
                                      <p:cBhvr>
                                        <p:cTn id="27"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1" nodeType="clickEffect">
                                  <p:stCondLst>
                                    <p:cond delay="0"/>
                                  </p:stCondLst>
                                  <p:iterate type="wd">
                                    <p:tmAbs val="100"/>
                                  </p:iterate>
                                  <p:childTnLst>
                                    <p:set>
                                      <p:cBhvr>
                                        <p:cTn id="31"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9" presetClass="emph" presetSubtype="0" nodeType="clickEffect">
                                  <p:stCondLst>
                                    <p:cond delay="0"/>
                                  </p:stCondLst>
                                  <p:childTnLst>
                                    <p:set>
                                      <p:cBhvr rctx="PPT">
                                        <p:cTn id="39" dur="indefinite"/>
                                        <p:tgtEl>
                                          <p:spTgt spid="9">
                                            <p:txEl>
                                              <p:pRg st="0" end="0"/>
                                            </p:txEl>
                                          </p:spTgt>
                                        </p:tgtEl>
                                        <p:attrNameLst>
                                          <p:attrName>style.opacity</p:attrName>
                                        </p:attrNameLst>
                                      </p:cBhvr>
                                      <p:to>
                                        <p:strVal val="0.5"/>
                                      </p:to>
                                    </p:set>
                                    <p:animEffect filter="image" prLst="opacity: 0.5">
                                      <p:cBhvr rctx="IE">
                                        <p:cTn id="40" dur="indefinite"/>
                                        <p:tgtEl>
                                          <p:spTgt spid="9">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9">
                                            <p:txEl>
                                              <p:pRg st="2" end="2"/>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9">
                                            <p:txEl>
                                              <p:pRg st="3" end="3"/>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9">
                                            <p:txEl>
                                              <p:pRg st="4" end="4"/>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9">
                                            <p:txEl>
                                              <p:pRg st="5" end="5"/>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9">
                                            <p:txEl>
                                              <p:pRg st="6" end="6"/>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9" presetClass="emph" presetSubtype="0" nodeType="clickEffect">
                                  <p:stCondLst>
                                    <p:cond delay="0"/>
                                  </p:stCondLst>
                                  <p:childTnLst>
                                    <p:set>
                                      <p:cBhvr rctx="PPT">
                                        <p:cTn id="58" dur="indefinite"/>
                                        <p:tgtEl>
                                          <p:spTgt spid="9">
                                            <p:txEl>
                                              <p:pRg st="2" end="2"/>
                                            </p:txEl>
                                          </p:spTgt>
                                        </p:tgtEl>
                                        <p:attrNameLst>
                                          <p:attrName>style.opacity</p:attrName>
                                        </p:attrNameLst>
                                      </p:cBhvr>
                                      <p:to>
                                        <p:strVal val="0.5"/>
                                      </p:to>
                                    </p:set>
                                    <p:animEffect filter="image" prLst="opacity: 0.5">
                                      <p:cBhvr rctx="IE">
                                        <p:cTn id="59" dur="indefinite"/>
                                        <p:tgtEl>
                                          <p:spTgt spid="9">
                                            <p:txEl>
                                              <p:pRg st="2" end="2"/>
                                            </p:txEl>
                                          </p:spTgt>
                                        </p:tgtEl>
                                      </p:cBhvr>
                                    </p:animEffect>
                                  </p:childTnLst>
                                </p:cTn>
                              </p:par>
                              <p:par>
                                <p:cTn id="60" presetID="9" presetClass="emph" presetSubtype="0" nodeType="withEffect">
                                  <p:stCondLst>
                                    <p:cond delay="0"/>
                                  </p:stCondLst>
                                  <p:childTnLst>
                                    <p:set>
                                      <p:cBhvr rctx="PPT">
                                        <p:cTn id="61" dur="indefinite"/>
                                        <p:tgtEl>
                                          <p:spTgt spid="9">
                                            <p:txEl>
                                              <p:pRg st="3" end="3"/>
                                            </p:txEl>
                                          </p:spTgt>
                                        </p:tgtEl>
                                        <p:attrNameLst>
                                          <p:attrName>style.opacity</p:attrName>
                                        </p:attrNameLst>
                                      </p:cBhvr>
                                      <p:to>
                                        <p:strVal val="0.5"/>
                                      </p:to>
                                    </p:set>
                                    <p:animEffect filter="image" prLst="opacity: 0.5">
                                      <p:cBhvr rctx="IE">
                                        <p:cTn id="62" dur="indefinite"/>
                                        <p:tgtEl>
                                          <p:spTgt spid="9">
                                            <p:txEl>
                                              <p:pRg st="3" end="3"/>
                                            </p:txEl>
                                          </p:spTgt>
                                        </p:tgtEl>
                                      </p:cBhvr>
                                    </p:animEffect>
                                  </p:childTnLst>
                                </p:cTn>
                              </p:par>
                              <p:par>
                                <p:cTn id="63" presetID="9" presetClass="emph" presetSubtype="0" nodeType="withEffect">
                                  <p:stCondLst>
                                    <p:cond delay="0"/>
                                  </p:stCondLst>
                                  <p:childTnLst>
                                    <p:set>
                                      <p:cBhvr rctx="PPT">
                                        <p:cTn id="64" dur="indefinite"/>
                                        <p:tgtEl>
                                          <p:spTgt spid="9">
                                            <p:txEl>
                                              <p:pRg st="4" end="4"/>
                                            </p:txEl>
                                          </p:spTgt>
                                        </p:tgtEl>
                                        <p:attrNameLst>
                                          <p:attrName>style.opacity</p:attrName>
                                        </p:attrNameLst>
                                      </p:cBhvr>
                                      <p:to>
                                        <p:strVal val="0.5"/>
                                      </p:to>
                                    </p:set>
                                    <p:animEffect filter="image" prLst="opacity: 0.5">
                                      <p:cBhvr rctx="IE">
                                        <p:cTn id="65" dur="indefinite"/>
                                        <p:tgtEl>
                                          <p:spTgt spid="9">
                                            <p:txEl>
                                              <p:pRg st="4" end="4"/>
                                            </p:txEl>
                                          </p:spTgt>
                                        </p:tgtEl>
                                      </p:cBhvr>
                                    </p:animEffect>
                                  </p:childTnLst>
                                </p:cTn>
                              </p:par>
                              <p:par>
                                <p:cTn id="66" presetID="9" presetClass="emph" presetSubtype="0" nodeType="withEffect">
                                  <p:stCondLst>
                                    <p:cond delay="0"/>
                                  </p:stCondLst>
                                  <p:childTnLst>
                                    <p:set>
                                      <p:cBhvr rctx="PPT">
                                        <p:cTn id="67" dur="indefinite"/>
                                        <p:tgtEl>
                                          <p:spTgt spid="9">
                                            <p:txEl>
                                              <p:pRg st="5" end="5"/>
                                            </p:txEl>
                                          </p:spTgt>
                                        </p:tgtEl>
                                        <p:attrNameLst>
                                          <p:attrName>style.opacity</p:attrName>
                                        </p:attrNameLst>
                                      </p:cBhvr>
                                      <p:to>
                                        <p:strVal val="0.5"/>
                                      </p:to>
                                    </p:set>
                                    <p:animEffect filter="image" prLst="opacity: 0.5">
                                      <p:cBhvr rctx="IE">
                                        <p:cTn id="68" dur="indefinite"/>
                                        <p:tgtEl>
                                          <p:spTgt spid="9">
                                            <p:txEl>
                                              <p:pRg st="5" end="5"/>
                                            </p:txEl>
                                          </p:spTgt>
                                        </p:tgtEl>
                                      </p:cBhvr>
                                    </p:animEffect>
                                  </p:childTnLst>
                                </p:cTn>
                              </p:par>
                              <p:par>
                                <p:cTn id="69" presetID="9" presetClass="emph" presetSubtype="0" nodeType="withEffect">
                                  <p:stCondLst>
                                    <p:cond delay="0"/>
                                  </p:stCondLst>
                                  <p:childTnLst>
                                    <p:set>
                                      <p:cBhvr rctx="PPT">
                                        <p:cTn id="70" dur="indefinite"/>
                                        <p:tgtEl>
                                          <p:spTgt spid="9">
                                            <p:txEl>
                                              <p:pRg st="6" end="6"/>
                                            </p:txEl>
                                          </p:spTgt>
                                        </p:tgtEl>
                                        <p:attrNameLst>
                                          <p:attrName>style.opacity</p:attrName>
                                        </p:attrNameLst>
                                      </p:cBhvr>
                                      <p:to>
                                        <p:strVal val="0.5"/>
                                      </p:to>
                                    </p:set>
                                    <p:animEffect filter="image" prLst="opacity: 0.5">
                                      <p:cBhvr rctx="IE">
                                        <p:cTn id="71" dur="indefinite"/>
                                        <p:tgtEl>
                                          <p:spTgt spid="9">
                                            <p:txEl>
                                              <p:pRg st="6" end="6"/>
                                            </p:txEl>
                                          </p:spTgt>
                                        </p:tgtEl>
                                      </p:cBhvr>
                                    </p:animEffect>
                                  </p:childTnLst>
                                </p:cTn>
                              </p:par>
                              <p:par>
                                <p:cTn id="72" presetID="9" presetClass="emph" presetSubtype="0" nodeType="withEffect">
                                  <p:stCondLst>
                                    <p:cond delay="0"/>
                                  </p:stCondLst>
                                  <p:childTnLst>
                                    <p:set>
                                      <p:cBhvr rctx="PPT">
                                        <p:cTn id="73" dur="indefinite"/>
                                        <p:tgtEl>
                                          <p:spTgt spid="9">
                                            <p:txEl>
                                              <p:pRg st="7" end="7"/>
                                            </p:txEl>
                                          </p:spTgt>
                                        </p:tgtEl>
                                        <p:attrNameLst>
                                          <p:attrName>style.opacity</p:attrName>
                                        </p:attrNameLst>
                                      </p:cBhvr>
                                      <p:to>
                                        <p:strVal val="0.5"/>
                                      </p:to>
                                    </p:set>
                                    <p:animEffect filter="image" prLst="opacity: 0.5">
                                      <p:cBhvr rctx="IE">
                                        <p:cTn id="74" dur="indefinite"/>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build="p" animBg="1"/>
      <p:bldP spid="8" grpId="0" animBg="1"/>
      <p:bldP spid="10" grpId="0" animBg="1"/>
      <p:bldP spid="10" grpId="1"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4000" y="301320"/>
            <a:ext cx="9071640" cy="814221"/>
          </a:xfrm>
          <a:solidFill>
            <a:srgbClr val="002060"/>
          </a:solidFill>
        </p:spPr>
        <p:txBody>
          <a:bodyPr/>
          <a:lstStyle/>
          <a:p>
            <a:pPr algn="l"/>
            <a:r>
              <a:rPr lang="fr-FR" sz="2000" b="1" dirty="0" smtClean="0">
                <a:solidFill>
                  <a:schemeClr val="bg1"/>
                </a:solidFill>
              </a:rPr>
              <a:t> Quelles notions liées au temps construit-on chez </a:t>
            </a:r>
            <a:r>
              <a:rPr lang="fr-FR" sz="2000" b="1" dirty="0" smtClean="0">
                <a:solidFill>
                  <a:schemeClr val="bg1"/>
                </a:solidFill>
              </a:rPr>
              <a:t> l’élève de maternelle </a:t>
            </a:r>
            <a:r>
              <a:rPr lang="fr-FR" sz="2000" b="1" dirty="0" smtClean="0">
                <a:solidFill>
                  <a:schemeClr val="bg1"/>
                </a:solidFill>
              </a:rPr>
              <a:t>?</a:t>
            </a:r>
            <a:endParaRPr lang="fr-FR" sz="2000" b="1" dirty="0">
              <a:solidFill>
                <a:schemeClr val="bg1"/>
              </a:solidFill>
            </a:endParaRPr>
          </a:p>
        </p:txBody>
      </p:sp>
      <p:sp>
        <p:nvSpPr>
          <p:cNvPr id="3" name="Espace réservé du texte 2"/>
          <p:cNvSpPr>
            <a:spLocks noGrp="1"/>
          </p:cNvSpPr>
          <p:nvPr>
            <p:ph type="body"/>
          </p:nvPr>
        </p:nvSpPr>
        <p:spPr>
          <a:xfrm>
            <a:off x="504000" y="1475581"/>
            <a:ext cx="9071640" cy="5040560"/>
          </a:xfrm>
        </p:spPr>
        <p:txBody>
          <a:bodyPr/>
          <a:lstStyle/>
          <a:p>
            <a:endParaRPr lang="fr-FR" dirty="0" smtClean="0"/>
          </a:p>
          <a:p>
            <a:r>
              <a:rPr lang="fr-FR" b="1" dirty="0" smtClean="0">
                <a:solidFill>
                  <a:srgbClr val="002060"/>
                </a:solidFill>
              </a:rPr>
              <a:t>En résumé :</a:t>
            </a:r>
          </a:p>
          <a:p>
            <a:endParaRPr lang="fr-FR" b="1" dirty="0" smtClean="0">
              <a:solidFill>
                <a:srgbClr val="002060"/>
              </a:solidFill>
            </a:endParaRPr>
          </a:p>
          <a:p>
            <a:pPr marL="285750" indent="-285750">
              <a:buFontTx/>
              <a:buChar char="-"/>
            </a:pPr>
            <a:r>
              <a:rPr lang="fr-FR" b="1" dirty="0" smtClean="0">
                <a:solidFill>
                  <a:srgbClr val="002060"/>
                </a:solidFill>
              </a:rPr>
              <a:t>Mettre en place des activités pour favoriser la notion de succession. On s’appuie </a:t>
            </a:r>
          </a:p>
          <a:p>
            <a:r>
              <a:rPr lang="fr-FR" b="1" dirty="0">
                <a:solidFill>
                  <a:srgbClr val="002060"/>
                </a:solidFill>
              </a:rPr>
              <a:t>s</a:t>
            </a:r>
            <a:r>
              <a:rPr lang="fr-FR" b="1" dirty="0" smtClean="0">
                <a:solidFill>
                  <a:srgbClr val="002060"/>
                </a:solidFill>
              </a:rPr>
              <a:t>ur le temps vécu par l’élève.</a:t>
            </a:r>
          </a:p>
          <a:p>
            <a:r>
              <a:rPr lang="fr-FR" dirty="0">
                <a:solidFill>
                  <a:srgbClr val="002060"/>
                </a:solidFill>
              </a:rPr>
              <a:t> </a:t>
            </a:r>
            <a:r>
              <a:rPr lang="fr-FR" dirty="0" smtClean="0">
                <a:solidFill>
                  <a:srgbClr val="002060"/>
                </a:solidFill>
              </a:rPr>
              <a:t> Manipuler un outil que l’on appelle indifféremment emploi du temps de la ½ journée,</a:t>
            </a:r>
          </a:p>
          <a:p>
            <a:r>
              <a:rPr lang="fr-FR" dirty="0" smtClean="0">
                <a:solidFill>
                  <a:srgbClr val="002060"/>
                </a:solidFill>
              </a:rPr>
              <a:t> ligne du temps ou frise chronologique. </a:t>
            </a:r>
          </a:p>
          <a:p>
            <a:r>
              <a:rPr lang="fr-FR" dirty="0" smtClean="0">
                <a:solidFill>
                  <a:srgbClr val="002060"/>
                </a:solidFill>
              </a:rPr>
              <a:t> Puis, organiser le temps hebdomadaire en s’appuyant sur les jours de la semaine.</a:t>
            </a:r>
          </a:p>
          <a:p>
            <a:r>
              <a:rPr lang="fr-FR" dirty="0" smtClean="0">
                <a:solidFill>
                  <a:srgbClr val="002060"/>
                </a:solidFill>
              </a:rPr>
              <a:t> </a:t>
            </a:r>
            <a:r>
              <a:rPr lang="fr-FR" dirty="0">
                <a:solidFill>
                  <a:srgbClr val="002060"/>
                </a:solidFill>
              </a:rPr>
              <a:t>I</a:t>
            </a:r>
            <a:r>
              <a:rPr lang="fr-FR" dirty="0" smtClean="0">
                <a:solidFill>
                  <a:srgbClr val="002060"/>
                </a:solidFill>
              </a:rPr>
              <a:t>ntroduire le calendrier pour le temps mensuel.</a:t>
            </a:r>
          </a:p>
          <a:p>
            <a:r>
              <a:rPr lang="fr-FR" dirty="0">
                <a:solidFill>
                  <a:srgbClr val="002060"/>
                </a:solidFill>
              </a:rPr>
              <a:t> </a:t>
            </a:r>
            <a:r>
              <a:rPr lang="fr-FR" dirty="0" smtClean="0">
                <a:solidFill>
                  <a:srgbClr val="002060"/>
                </a:solidFill>
              </a:rPr>
              <a:t>Enfin, élaborer une frise des anniversaires sur l’année en lien avec la frise des saisons.</a:t>
            </a:r>
          </a:p>
          <a:p>
            <a:endParaRPr lang="fr-FR" dirty="0">
              <a:solidFill>
                <a:srgbClr val="002060"/>
              </a:solidFill>
            </a:endParaRPr>
          </a:p>
          <a:p>
            <a:pPr marL="285750" indent="-285750">
              <a:buFontTx/>
              <a:buChar char="-"/>
            </a:pPr>
            <a:r>
              <a:rPr lang="fr-FR" b="1" dirty="0" smtClean="0">
                <a:solidFill>
                  <a:srgbClr val="002060"/>
                </a:solidFill>
              </a:rPr>
              <a:t>Travailler la notion d’ordre chronologique </a:t>
            </a:r>
            <a:r>
              <a:rPr lang="fr-FR" dirty="0" smtClean="0">
                <a:solidFill>
                  <a:srgbClr val="002060"/>
                </a:solidFill>
              </a:rPr>
              <a:t>en insistant sur ce qui fait sens pour l’élève.</a:t>
            </a:r>
          </a:p>
          <a:p>
            <a:r>
              <a:rPr lang="fr-FR" dirty="0" smtClean="0">
                <a:solidFill>
                  <a:srgbClr val="002060"/>
                </a:solidFill>
              </a:rPr>
              <a:t> Prendre comme exemple, en biologie, l’observation des plantations par des photos qui </a:t>
            </a:r>
          </a:p>
          <a:p>
            <a:r>
              <a:rPr lang="fr-FR" dirty="0" smtClean="0">
                <a:solidFill>
                  <a:srgbClr val="002060"/>
                </a:solidFill>
              </a:rPr>
              <a:t> les accompagnent. Remettre dans l’ordre les photos.</a:t>
            </a:r>
          </a:p>
          <a:p>
            <a:r>
              <a:rPr lang="fr-FR" dirty="0" smtClean="0">
                <a:solidFill>
                  <a:srgbClr val="002060"/>
                </a:solidFill>
              </a:rPr>
              <a:t> </a:t>
            </a:r>
          </a:p>
          <a:p>
            <a:pPr marL="285750" indent="-285750">
              <a:buFontTx/>
              <a:buChar char="-"/>
            </a:pPr>
            <a:r>
              <a:rPr lang="fr-FR" b="1" dirty="0" smtClean="0">
                <a:solidFill>
                  <a:srgbClr val="002060"/>
                </a:solidFill>
              </a:rPr>
              <a:t>Appréhender la notion de simultanéité en histoire.</a:t>
            </a:r>
          </a:p>
          <a:p>
            <a:endParaRPr lang="fr-FR" b="1" dirty="0" smtClean="0">
              <a:solidFill>
                <a:srgbClr val="002060"/>
              </a:solidFill>
            </a:endParaRPr>
          </a:p>
          <a:p>
            <a:pPr marL="285750" indent="-285750">
              <a:buFontTx/>
              <a:buChar char="-"/>
            </a:pPr>
            <a:r>
              <a:rPr lang="fr-FR" b="1" dirty="0" smtClean="0">
                <a:solidFill>
                  <a:srgbClr val="002060"/>
                </a:solidFill>
              </a:rPr>
              <a:t>Commencer à aborder les notions d’alternance, de rythme, de cycle et de durée.</a:t>
            </a:r>
            <a:endParaRPr lang="fr-FR" b="1" dirty="0">
              <a:solidFill>
                <a:srgbClr val="002060"/>
              </a:solidFill>
            </a:endParaRPr>
          </a:p>
        </p:txBody>
      </p:sp>
      <p:sp>
        <p:nvSpPr>
          <p:cNvPr id="4" name="Titre 1"/>
          <p:cNvSpPr txBox="1">
            <a:spLocks/>
          </p:cNvSpPr>
          <p:nvPr/>
        </p:nvSpPr>
        <p:spPr>
          <a:xfrm>
            <a:off x="7632600" y="7010157"/>
            <a:ext cx="2294659" cy="432048"/>
          </a:xfrm>
          <a:prstGeom prst="rect">
            <a:avLst/>
          </a:prstGeom>
          <a:solidFill>
            <a:srgbClr val="002060"/>
          </a:solidFill>
        </p:spPr>
        <p:txBody>
          <a:bodyPr wrap="none" lIns="0" tIns="0" rIns="0" bIns="0" anchor="ctr"/>
          <a:lstStyle/>
          <a:p>
            <a:pPr algn="ctr" rtl="0">
              <a:lnSpc>
                <a:spcPct val="150000"/>
              </a:lnSpc>
            </a:pPr>
            <a:r>
              <a:rPr lang="fr-FR" sz="1400" kern="0" dirty="0" smtClean="0">
                <a:solidFill>
                  <a:schemeClr val="bg1"/>
                </a:solidFill>
                <a:latin typeface="Calibri" panose="020F0502020204030204" pitchFamily="34" charset="0"/>
              </a:rPr>
              <a:t>De quel temps parle-t-on ?</a:t>
            </a:r>
            <a:endParaRPr lang="fr-FR" sz="1400" kern="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10548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100"/>
                                  </p:iterate>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100"/>
                                  </p:iterate>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9" presetClass="emph" presetSubtype="0" nodeType="clickEffect">
                                  <p:stCondLst>
                                    <p:cond delay="0"/>
                                  </p:stCondLst>
                                  <p:childTnLst>
                                    <p:set>
                                      <p:cBhvr rctx="PPT">
                                        <p:cTn id="36" dur="indefinite"/>
                                        <p:tgtEl>
                                          <p:spTgt spid="3">
                                            <p:txEl>
                                              <p:pRg st="3" end="3"/>
                                            </p:txEl>
                                          </p:spTgt>
                                        </p:tgtEl>
                                        <p:attrNameLst>
                                          <p:attrName>style.opacity</p:attrName>
                                        </p:attrNameLst>
                                      </p:cBhvr>
                                      <p:to>
                                        <p:strVal val="0.5"/>
                                      </p:to>
                                    </p:set>
                                    <p:animEffect filter="image" prLst="opacity: 0.5">
                                      <p:cBhvr rctx="IE">
                                        <p:cTn id="37" dur="indefinite"/>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mph" presetSubtype="0" nodeType="clickEffect">
                                  <p:stCondLst>
                                    <p:cond delay="0"/>
                                  </p:stCondLst>
                                  <p:childTnLst>
                                    <p:set>
                                      <p:cBhvr rctx="PPT">
                                        <p:cTn id="41" dur="indefinite"/>
                                        <p:tgtEl>
                                          <p:spTgt spid="3">
                                            <p:txEl>
                                              <p:pRg st="4" end="4"/>
                                            </p:txEl>
                                          </p:spTgt>
                                        </p:tgtEl>
                                        <p:attrNameLst>
                                          <p:attrName>style.opacity</p:attrName>
                                        </p:attrNameLst>
                                      </p:cBhvr>
                                      <p:to>
                                        <p:strVal val="0.5"/>
                                      </p:to>
                                    </p:set>
                                    <p:animEffect filter="image" prLst="opacity: 0.5">
                                      <p:cBhvr rctx="IE">
                                        <p:cTn id="42" dur="indefinite"/>
                                        <p:tgtEl>
                                          <p:spTgt spid="3">
                                            <p:txEl>
                                              <p:pRg st="4" end="4"/>
                                            </p:txEl>
                                          </p:spTgt>
                                        </p:tgtEl>
                                      </p:cBhvr>
                                    </p:animEffect>
                                  </p:childTnLst>
                                </p:cTn>
                              </p:par>
                              <p:par>
                                <p:cTn id="43" presetID="9" presetClass="emph" presetSubtype="0" nodeType="withEffect">
                                  <p:stCondLst>
                                    <p:cond delay="0"/>
                                  </p:stCondLst>
                                  <p:childTnLst>
                                    <p:set>
                                      <p:cBhvr rctx="PPT">
                                        <p:cTn id="44" dur="indefinite"/>
                                        <p:tgtEl>
                                          <p:spTgt spid="3">
                                            <p:txEl>
                                              <p:pRg st="5" end="5"/>
                                            </p:txEl>
                                          </p:spTgt>
                                        </p:tgtEl>
                                        <p:attrNameLst>
                                          <p:attrName>style.opacity</p:attrName>
                                        </p:attrNameLst>
                                      </p:cBhvr>
                                      <p:to>
                                        <p:strVal val="0.5"/>
                                      </p:to>
                                    </p:set>
                                    <p:animEffect filter="image" prLst="opacity: 0.5">
                                      <p:cBhvr rctx="IE">
                                        <p:cTn id="45" dur="indefinite"/>
                                        <p:tgtEl>
                                          <p:spTgt spid="3">
                                            <p:txEl>
                                              <p:pRg st="5" end="5"/>
                                            </p:txEl>
                                          </p:spTgt>
                                        </p:tgtEl>
                                      </p:cBhvr>
                                    </p:animEffect>
                                  </p:childTnLst>
                                </p:cTn>
                              </p:par>
                              <p:par>
                                <p:cTn id="46" presetID="9" presetClass="emph" presetSubtype="0" nodeType="withEffect">
                                  <p:stCondLst>
                                    <p:cond delay="0"/>
                                  </p:stCondLst>
                                  <p:childTnLst>
                                    <p:set>
                                      <p:cBhvr rctx="PPT">
                                        <p:cTn id="47" dur="indefinite"/>
                                        <p:tgtEl>
                                          <p:spTgt spid="3">
                                            <p:txEl>
                                              <p:pRg st="6" end="6"/>
                                            </p:txEl>
                                          </p:spTgt>
                                        </p:tgtEl>
                                        <p:attrNameLst>
                                          <p:attrName>style.opacity</p:attrName>
                                        </p:attrNameLst>
                                      </p:cBhvr>
                                      <p:to>
                                        <p:strVal val="0.5"/>
                                      </p:to>
                                    </p:set>
                                    <p:animEffect filter="image" prLst="opacity: 0.5">
                                      <p:cBhvr rctx="IE">
                                        <p:cTn id="48" dur="indefinite"/>
                                        <p:tgtEl>
                                          <p:spTgt spid="3">
                                            <p:txEl>
                                              <p:pRg st="6" end="6"/>
                                            </p:txEl>
                                          </p:spTgt>
                                        </p:tgtEl>
                                      </p:cBhvr>
                                    </p:animEffect>
                                  </p:childTnLst>
                                </p:cTn>
                              </p:par>
                              <p:par>
                                <p:cTn id="49" presetID="9" presetClass="emph" presetSubtype="0" nodeType="withEffect">
                                  <p:stCondLst>
                                    <p:cond delay="0"/>
                                  </p:stCondLst>
                                  <p:childTnLst>
                                    <p:set>
                                      <p:cBhvr rctx="PPT">
                                        <p:cTn id="50" dur="indefinite"/>
                                        <p:tgtEl>
                                          <p:spTgt spid="3">
                                            <p:txEl>
                                              <p:pRg st="7" end="7"/>
                                            </p:txEl>
                                          </p:spTgt>
                                        </p:tgtEl>
                                        <p:attrNameLst>
                                          <p:attrName>style.opacity</p:attrName>
                                        </p:attrNameLst>
                                      </p:cBhvr>
                                      <p:to>
                                        <p:strVal val="0.5"/>
                                      </p:to>
                                    </p:set>
                                    <p:animEffect filter="image" prLst="opacity: 0.5">
                                      <p:cBhvr rctx="IE">
                                        <p:cTn id="51" dur="indefinite"/>
                                        <p:tgtEl>
                                          <p:spTgt spid="3">
                                            <p:txEl>
                                              <p:pRg st="7" end="7"/>
                                            </p:txEl>
                                          </p:spTgt>
                                        </p:tgtEl>
                                      </p:cBhvr>
                                    </p:animEffect>
                                  </p:childTnLst>
                                </p:cTn>
                              </p:par>
                              <p:par>
                                <p:cTn id="52" presetID="9" presetClass="emph" presetSubtype="0" nodeType="withEffect">
                                  <p:stCondLst>
                                    <p:cond delay="0"/>
                                  </p:stCondLst>
                                  <p:childTnLst>
                                    <p:set>
                                      <p:cBhvr rctx="PPT">
                                        <p:cTn id="53" dur="indefinite"/>
                                        <p:tgtEl>
                                          <p:spTgt spid="3">
                                            <p:txEl>
                                              <p:pRg st="8" end="8"/>
                                            </p:txEl>
                                          </p:spTgt>
                                        </p:tgtEl>
                                        <p:attrNameLst>
                                          <p:attrName>style.opacity</p:attrName>
                                        </p:attrNameLst>
                                      </p:cBhvr>
                                      <p:to>
                                        <p:strVal val="0.5"/>
                                      </p:to>
                                    </p:set>
                                    <p:animEffect filter="image" prLst="opacity: 0.5">
                                      <p:cBhvr rctx="IE">
                                        <p:cTn id="54" dur="indefinite"/>
                                        <p:tgtEl>
                                          <p:spTgt spid="3">
                                            <p:txEl>
                                              <p:pRg st="8" end="8"/>
                                            </p:txEl>
                                          </p:spTgt>
                                        </p:tgtEl>
                                      </p:cBhvr>
                                    </p:animEffect>
                                  </p:childTnLst>
                                </p:cTn>
                              </p:par>
                              <p:par>
                                <p:cTn id="55" presetID="9" presetClass="emph" presetSubtype="0" nodeType="withEffect">
                                  <p:stCondLst>
                                    <p:cond delay="0"/>
                                  </p:stCondLst>
                                  <p:childTnLst>
                                    <p:set>
                                      <p:cBhvr rctx="PPT">
                                        <p:cTn id="56" dur="indefinite"/>
                                        <p:tgtEl>
                                          <p:spTgt spid="3">
                                            <p:txEl>
                                              <p:pRg st="9" end="9"/>
                                            </p:txEl>
                                          </p:spTgt>
                                        </p:tgtEl>
                                        <p:attrNameLst>
                                          <p:attrName>style.opacity</p:attrName>
                                        </p:attrNameLst>
                                      </p:cBhvr>
                                      <p:to>
                                        <p:strVal val="0.5"/>
                                      </p:to>
                                    </p:set>
                                    <p:animEffect filter="image" prLst="opacity: 0.5">
                                      <p:cBhvr rctx="IE">
                                        <p:cTn id="57" dur="indefinite"/>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3">
                                            <p:txEl>
                                              <p:pRg st="12" end="12"/>
                                            </p:txEl>
                                          </p:spTgt>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3">
                                            <p:txEl>
                                              <p:pRg st="13" end="13"/>
                                            </p:txEl>
                                          </p:spTgt>
                                        </p:tgtEl>
                                        <p:attrNameLst>
                                          <p:attrName>style.visibility</p:attrName>
                                        </p:attrNameLst>
                                      </p:cBhvr>
                                      <p:to>
                                        <p:strVal val="visible"/>
                                      </p:to>
                                    </p:set>
                                  </p:childTnLst>
                                </p:cTn>
                              </p:par>
                              <p:par>
                                <p:cTn id="66" presetID="1" presetClass="entr" presetSubtype="0" fill="hold" nodeType="withEffect">
                                  <p:stCondLst>
                                    <p:cond delay="0"/>
                                  </p:stCondLst>
                                  <p:childTnLst>
                                    <p:set>
                                      <p:cBhvr>
                                        <p:cTn id="67"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9" presetClass="emph" presetSubtype="0" nodeType="clickEffect">
                                  <p:stCondLst>
                                    <p:cond delay="0"/>
                                  </p:stCondLst>
                                  <p:childTnLst>
                                    <p:set>
                                      <p:cBhvr rctx="PPT">
                                        <p:cTn id="71" dur="indefinite"/>
                                        <p:tgtEl>
                                          <p:spTgt spid="3">
                                            <p:txEl>
                                              <p:pRg st="11" end="11"/>
                                            </p:txEl>
                                          </p:spTgt>
                                        </p:tgtEl>
                                        <p:attrNameLst>
                                          <p:attrName>style.opacity</p:attrName>
                                        </p:attrNameLst>
                                      </p:cBhvr>
                                      <p:to>
                                        <p:strVal val="0.5"/>
                                      </p:to>
                                    </p:set>
                                    <p:animEffect filter="image" prLst="opacity: 0.5">
                                      <p:cBhvr rctx="IE">
                                        <p:cTn id="72" dur="indefinite"/>
                                        <p:tgtEl>
                                          <p:spTgt spid="3">
                                            <p:txEl>
                                              <p:pRg st="11" end="11"/>
                                            </p:txEl>
                                          </p:spTgt>
                                        </p:tgtEl>
                                      </p:cBhvr>
                                    </p:animEffect>
                                  </p:childTnLst>
                                </p:cTn>
                              </p:par>
                              <p:par>
                                <p:cTn id="73" presetID="9" presetClass="emph" presetSubtype="0" nodeType="withEffect">
                                  <p:stCondLst>
                                    <p:cond delay="0"/>
                                  </p:stCondLst>
                                  <p:childTnLst>
                                    <p:set>
                                      <p:cBhvr rctx="PPT">
                                        <p:cTn id="74" dur="indefinite"/>
                                        <p:tgtEl>
                                          <p:spTgt spid="3">
                                            <p:txEl>
                                              <p:pRg st="12" end="12"/>
                                            </p:txEl>
                                          </p:spTgt>
                                        </p:tgtEl>
                                        <p:attrNameLst>
                                          <p:attrName>style.opacity</p:attrName>
                                        </p:attrNameLst>
                                      </p:cBhvr>
                                      <p:to>
                                        <p:strVal val="0.5"/>
                                      </p:to>
                                    </p:set>
                                    <p:animEffect filter="image" prLst="opacity: 0.5">
                                      <p:cBhvr rctx="IE">
                                        <p:cTn id="75" dur="indefinite"/>
                                        <p:tgtEl>
                                          <p:spTgt spid="3">
                                            <p:txEl>
                                              <p:pRg st="12" end="12"/>
                                            </p:txEl>
                                          </p:spTgt>
                                        </p:tgtEl>
                                      </p:cBhvr>
                                    </p:animEffect>
                                  </p:childTnLst>
                                </p:cTn>
                              </p:par>
                              <p:par>
                                <p:cTn id="76" presetID="9" presetClass="emph" presetSubtype="0" nodeType="withEffect">
                                  <p:stCondLst>
                                    <p:cond delay="0"/>
                                  </p:stCondLst>
                                  <p:childTnLst>
                                    <p:set>
                                      <p:cBhvr rctx="PPT">
                                        <p:cTn id="77" dur="indefinite"/>
                                        <p:tgtEl>
                                          <p:spTgt spid="3">
                                            <p:txEl>
                                              <p:pRg st="13" end="13"/>
                                            </p:txEl>
                                          </p:spTgt>
                                        </p:tgtEl>
                                        <p:attrNameLst>
                                          <p:attrName>style.opacity</p:attrName>
                                        </p:attrNameLst>
                                      </p:cBhvr>
                                      <p:to>
                                        <p:strVal val="0.5"/>
                                      </p:to>
                                    </p:set>
                                    <p:animEffect filter="image" prLst="opacity: 0.5">
                                      <p:cBhvr rctx="IE">
                                        <p:cTn id="78" dur="indefinite"/>
                                        <p:tgtEl>
                                          <p:spTgt spid="3">
                                            <p:txEl>
                                              <p:pRg st="13" end="13"/>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9" presetClass="emph" presetSubtype="0" nodeType="clickEffect">
                                  <p:stCondLst>
                                    <p:cond delay="0"/>
                                  </p:stCondLst>
                                  <p:childTnLst>
                                    <p:set>
                                      <p:cBhvr rctx="PPT">
                                        <p:cTn id="86" dur="indefinite"/>
                                        <p:tgtEl>
                                          <p:spTgt spid="3">
                                            <p:txEl>
                                              <p:pRg st="15" end="15"/>
                                            </p:txEl>
                                          </p:spTgt>
                                        </p:tgtEl>
                                        <p:attrNameLst>
                                          <p:attrName>style.opacity</p:attrName>
                                        </p:attrNameLst>
                                      </p:cBhvr>
                                      <p:to>
                                        <p:strVal val="0.5"/>
                                      </p:to>
                                    </p:set>
                                    <p:animEffect filter="image" prLst="opacity: 0.5">
                                      <p:cBhvr rctx="IE">
                                        <p:cTn id="87" dur="indefinite"/>
                                        <p:tgtEl>
                                          <p:spTgt spid="3">
                                            <p:txEl>
                                              <p:pRg st="15" end="15"/>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4000" y="301320"/>
            <a:ext cx="9071640" cy="958237"/>
          </a:xfrm>
          <a:solidFill>
            <a:srgbClr val="002060"/>
          </a:solidFill>
        </p:spPr>
        <p:txBody>
          <a:bodyPr/>
          <a:lstStyle/>
          <a:p>
            <a:pPr algn="ctr"/>
            <a:r>
              <a:rPr lang="fr-FR" sz="2800" b="1" dirty="0" smtClean="0">
                <a:solidFill>
                  <a:schemeClr val="bg1"/>
                </a:solidFill>
              </a:rPr>
              <a:t>L’impact du numérique sur la perception du temps</a:t>
            </a:r>
            <a:endParaRPr lang="fr-FR" sz="2800" b="1" dirty="0">
              <a:solidFill>
                <a:schemeClr val="bg1"/>
              </a:solidFill>
            </a:endParaRPr>
          </a:p>
        </p:txBody>
      </p:sp>
      <p:sp>
        <p:nvSpPr>
          <p:cNvPr id="3" name="Espace réservé du texte 2"/>
          <p:cNvSpPr>
            <a:spLocks noGrp="1"/>
          </p:cNvSpPr>
          <p:nvPr>
            <p:ph type="body"/>
          </p:nvPr>
        </p:nvSpPr>
        <p:spPr>
          <a:xfrm>
            <a:off x="287784" y="1403573"/>
            <a:ext cx="9505056" cy="5400600"/>
          </a:xfrm>
        </p:spPr>
        <p:txBody>
          <a:bodyPr/>
          <a:lstStyle/>
          <a:p>
            <a:r>
              <a:rPr lang="fr-FR" dirty="0" smtClean="0"/>
              <a:t>«</a:t>
            </a:r>
            <a:r>
              <a:rPr lang="fr-FR" sz="1600" i="1" dirty="0" smtClean="0">
                <a:solidFill>
                  <a:srgbClr val="002060"/>
                </a:solidFill>
              </a:rPr>
              <a:t> Le numérique bouleverse la perception du temps et d’espace dans les dispositifs de formation. </a:t>
            </a:r>
          </a:p>
          <a:p>
            <a:r>
              <a:rPr lang="fr-FR" sz="1600" i="1" dirty="0" smtClean="0">
                <a:solidFill>
                  <a:srgbClr val="002060"/>
                </a:solidFill>
              </a:rPr>
              <a:t>Nous sommes passés de pratiques qui se </a:t>
            </a:r>
            <a:r>
              <a:rPr lang="fr-FR" sz="1600" i="1" dirty="0" smtClean="0">
                <a:solidFill>
                  <a:srgbClr val="002060"/>
                </a:solidFill>
              </a:rPr>
              <a:t>réfèrent </a:t>
            </a:r>
            <a:r>
              <a:rPr lang="fr-FR" sz="1600" i="1" dirty="0" smtClean="0">
                <a:solidFill>
                  <a:srgbClr val="002060"/>
                </a:solidFill>
              </a:rPr>
              <a:t>au cadre de la tragédie grecque fondée sur le </a:t>
            </a:r>
          </a:p>
          <a:p>
            <a:r>
              <a:rPr lang="fr-FR" sz="1600" i="1" dirty="0" smtClean="0">
                <a:solidFill>
                  <a:srgbClr val="002060"/>
                </a:solidFill>
              </a:rPr>
              <a:t>principe </a:t>
            </a:r>
            <a:r>
              <a:rPr lang="fr-FR" sz="1600" i="1" smtClean="0">
                <a:solidFill>
                  <a:srgbClr val="002060"/>
                </a:solidFill>
              </a:rPr>
              <a:t>de </a:t>
            </a:r>
            <a:r>
              <a:rPr lang="fr-FR" sz="1600" i="1" smtClean="0">
                <a:solidFill>
                  <a:srgbClr val="002060"/>
                </a:solidFill>
              </a:rPr>
              <a:t>l’unité </a:t>
            </a:r>
            <a:r>
              <a:rPr lang="fr-FR" sz="1600" i="1" dirty="0" smtClean="0">
                <a:solidFill>
                  <a:srgbClr val="002060"/>
                </a:solidFill>
              </a:rPr>
              <a:t>de temps et d’espace (un enseignant, une classe, un horaire déterminé par l’emploi </a:t>
            </a:r>
          </a:p>
          <a:p>
            <a:r>
              <a:rPr lang="fr-FR" sz="1600" i="1" dirty="0" smtClean="0">
                <a:solidFill>
                  <a:srgbClr val="002060"/>
                </a:solidFill>
              </a:rPr>
              <a:t>du temps) à une porosité spatio-temporelle. </a:t>
            </a:r>
            <a:r>
              <a:rPr lang="fr-FR" dirty="0" smtClean="0">
                <a:solidFill>
                  <a:srgbClr val="002060"/>
                </a:solidFill>
              </a:rPr>
              <a:t>» </a:t>
            </a:r>
            <a:r>
              <a:rPr lang="fr-FR" sz="1600" b="1" dirty="0" smtClean="0">
                <a:solidFill>
                  <a:srgbClr val="002060"/>
                </a:solidFill>
              </a:rPr>
              <a:t>Jean-Paul </a:t>
            </a:r>
            <a:r>
              <a:rPr lang="fr-FR" sz="1600" b="1" dirty="0" err="1" smtClean="0">
                <a:solidFill>
                  <a:srgbClr val="002060"/>
                </a:solidFill>
              </a:rPr>
              <a:t>Moiraud</a:t>
            </a:r>
            <a:r>
              <a:rPr lang="fr-FR" sz="1400" dirty="0" smtClean="0">
                <a:solidFill>
                  <a:srgbClr val="002060"/>
                </a:solidFill>
              </a:rPr>
              <a:t>, professeur de gestion en sections </a:t>
            </a:r>
          </a:p>
          <a:p>
            <a:r>
              <a:rPr lang="fr-FR" sz="1400" dirty="0" smtClean="0">
                <a:solidFill>
                  <a:srgbClr val="002060"/>
                </a:solidFill>
              </a:rPr>
              <a:t>de design au lycée la Martinière Diderot de Lyon (source : article </a:t>
            </a:r>
            <a:r>
              <a:rPr lang="fr-FR" sz="1400" dirty="0" smtClean="0">
                <a:solidFill>
                  <a:srgbClr val="002060"/>
                </a:solidFill>
                <a:hlinkClick r:id="rId2"/>
              </a:rPr>
              <a:t>http://www.educavox.fr</a:t>
            </a:r>
            <a:r>
              <a:rPr lang="fr-FR" sz="1400" dirty="0" smtClean="0">
                <a:solidFill>
                  <a:srgbClr val="002060"/>
                </a:solidFill>
              </a:rPr>
              <a:t>, octobre 2014)</a:t>
            </a:r>
          </a:p>
          <a:p>
            <a:endParaRPr lang="fr-FR" dirty="0" smtClean="0">
              <a:solidFill>
                <a:srgbClr val="002060"/>
              </a:solidFill>
            </a:endParaRPr>
          </a:p>
          <a:p>
            <a:r>
              <a:rPr lang="fr-FR" dirty="0" smtClean="0">
                <a:solidFill>
                  <a:srgbClr val="002060"/>
                </a:solidFill>
              </a:rPr>
              <a:t>Voici des outils qui ont modifié notre perception du temps :</a:t>
            </a:r>
          </a:p>
          <a:p>
            <a:endParaRPr lang="fr-FR" dirty="0">
              <a:solidFill>
                <a:srgbClr val="002060"/>
              </a:solidFill>
            </a:endParaRPr>
          </a:p>
          <a:p>
            <a:pPr>
              <a:lnSpc>
                <a:spcPct val="150000"/>
              </a:lnSpc>
            </a:pPr>
            <a:r>
              <a:rPr lang="fr-FR" sz="2000" b="1" dirty="0" smtClean="0">
                <a:solidFill>
                  <a:srgbClr val="002060"/>
                </a:solidFill>
              </a:rPr>
              <a:t>    La </a:t>
            </a:r>
            <a:r>
              <a:rPr lang="fr-FR" sz="2000" b="1" dirty="0">
                <a:solidFill>
                  <a:srgbClr val="002060"/>
                </a:solidFill>
              </a:rPr>
              <a:t>messagerie électronique </a:t>
            </a:r>
            <a:endParaRPr lang="fr-FR" sz="2000" b="1" dirty="0" smtClean="0">
              <a:solidFill>
                <a:srgbClr val="002060"/>
              </a:solidFill>
            </a:endParaRPr>
          </a:p>
          <a:p>
            <a:pPr>
              <a:lnSpc>
                <a:spcPct val="150000"/>
              </a:lnSpc>
            </a:pPr>
            <a:r>
              <a:rPr lang="fr-FR" sz="2000" b="1" dirty="0" smtClean="0">
                <a:solidFill>
                  <a:srgbClr val="002060"/>
                </a:solidFill>
              </a:rPr>
              <a:t>    Les réseaux sociaux</a:t>
            </a:r>
          </a:p>
          <a:p>
            <a:pPr>
              <a:lnSpc>
                <a:spcPct val="150000"/>
              </a:lnSpc>
            </a:pPr>
            <a:r>
              <a:rPr lang="fr-FR" sz="2000" b="1" dirty="0">
                <a:solidFill>
                  <a:srgbClr val="002060"/>
                </a:solidFill>
              </a:rPr>
              <a:t> </a:t>
            </a:r>
            <a:r>
              <a:rPr lang="fr-FR" sz="2000" b="1" dirty="0" smtClean="0">
                <a:solidFill>
                  <a:srgbClr val="002060"/>
                </a:solidFill>
              </a:rPr>
              <a:t>   Les </a:t>
            </a:r>
            <a:r>
              <a:rPr lang="fr-FR" sz="2000" b="1" dirty="0">
                <a:solidFill>
                  <a:srgbClr val="002060"/>
                </a:solidFill>
              </a:rPr>
              <a:t>moteurs de recherche </a:t>
            </a:r>
            <a:endParaRPr lang="fr-FR" sz="2000" b="1" dirty="0" smtClean="0">
              <a:solidFill>
                <a:srgbClr val="002060"/>
              </a:solidFill>
            </a:endParaRPr>
          </a:p>
          <a:p>
            <a:pPr>
              <a:lnSpc>
                <a:spcPct val="150000"/>
              </a:lnSpc>
            </a:pPr>
            <a:r>
              <a:rPr lang="fr-FR" sz="2000" b="1" dirty="0" smtClean="0">
                <a:solidFill>
                  <a:srgbClr val="002060"/>
                </a:solidFill>
              </a:rPr>
              <a:t>    L’utilisation des smartphones et tablettes</a:t>
            </a:r>
            <a:endParaRPr lang="fr-FR" sz="2000" b="1" dirty="0">
              <a:solidFill>
                <a:srgbClr val="002060"/>
              </a:solidFill>
            </a:endParaRPr>
          </a:p>
        </p:txBody>
      </p:sp>
    </p:spTree>
    <p:extLst>
      <p:ext uri="{BB962C8B-B14F-4D97-AF65-F5344CB8AC3E}">
        <p14:creationId xmlns:p14="http://schemas.microsoft.com/office/powerpoint/2010/main" val="927412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9" presetClass="emph" presetSubtype="0" nodeType="clickEffect">
                                  <p:stCondLst>
                                    <p:cond delay="0"/>
                                  </p:stCondLst>
                                  <p:childTnLst>
                                    <p:set>
                                      <p:cBhvr rctx="PPT">
                                        <p:cTn id="34" dur="indefinite"/>
                                        <p:tgtEl>
                                          <p:spTgt spid="3">
                                            <p:txEl>
                                              <p:pRg st="8" end="8"/>
                                            </p:txEl>
                                          </p:spTgt>
                                        </p:tgtEl>
                                        <p:attrNameLst>
                                          <p:attrName>style.opacity</p:attrName>
                                        </p:attrNameLst>
                                      </p:cBhvr>
                                      <p:to>
                                        <p:strVal val="0.5"/>
                                      </p:to>
                                    </p:set>
                                    <p:animEffect filter="image" prLst="opacity: 0.5">
                                      <p:cBhvr rctx="IE">
                                        <p:cTn id="35" dur="indefinite"/>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mph" presetSubtype="0" nodeType="clickEffect">
                                  <p:stCondLst>
                                    <p:cond delay="0"/>
                                  </p:stCondLst>
                                  <p:childTnLst>
                                    <p:set>
                                      <p:cBhvr rctx="PPT">
                                        <p:cTn id="39" dur="indefinite"/>
                                        <p:tgtEl>
                                          <p:spTgt spid="3">
                                            <p:txEl>
                                              <p:pRg st="9" end="9"/>
                                            </p:txEl>
                                          </p:spTgt>
                                        </p:tgtEl>
                                        <p:attrNameLst>
                                          <p:attrName>style.opacity</p:attrName>
                                        </p:attrNameLst>
                                      </p:cBhvr>
                                      <p:to>
                                        <p:strVal val="0.5"/>
                                      </p:to>
                                    </p:set>
                                    <p:animEffect filter="image" prLst="opacity: 0.5">
                                      <p:cBhvr rctx="IE">
                                        <p:cTn id="40" dur="indefinite"/>
                                        <p:tgtEl>
                                          <p:spTgt spid="3">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9" presetClass="emph" presetSubtype="0" nodeType="clickEffect">
                                  <p:stCondLst>
                                    <p:cond delay="0"/>
                                  </p:stCondLst>
                                  <p:childTnLst>
                                    <p:set>
                                      <p:cBhvr rctx="PPT">
                                        <p:cTn id="48" dur="indefinite"/>
                                        <p:tgtEl>
                                          <p:spTgt spid="3">
                                            <p:txEl>
                                              <p:pRg st="10" end="10"/>
                                            </p:txEl>
                                          </p:spTgt>
                                        </p:tgtEl>
                                        <p:attrNameLst>
                                          <p:attrName>style.opacity</p:attrName>
                                        </p:attrNameLst>
                                      </p:cBhvr>
                                      <p:to>
                                        <p:strVal val="0.5"/>
                                      </p:to>
                                    </p:set>
                                    <p:animEffect filter="image" prLst="opacity: 0.5">
                                      <p:cBhvr rctx="IE">
                                        <p:cTn id="49" dur="indefinite"/>
                                        <p:tgtEl>
                                          <p:spTgt spid="3">
                                            <p:txEl>
                                              <p:pRg st="10" end="1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9" presetClass="emph" presetSubtype="0" nodeType="clickEffect">
                                  <p:stCondLst>
                                    <p:cond delay="0"/>
                                  </p:stCondLst>
                                  <p:childTnLst>
                                    <p:set>
                                      <p:cBhvr rctx="PPT">
                                        <p:cTn id="57" dur="indefinite"/>
                                        <p:tgtEl>
                                          <p:spTgt spid="3">
                                            <p:txEl>
                                              <p:pRg st="11" end="11"/>
                                            </p:txEl>
                                          </p:spTgt>
                                        </p:tgtEl>
                                        <p:attrNameLst>
                                          <p:attrName>style.opacity</p:attrName>
                                        </p:attrNameLst>
                                      </p:cBhvr>
                                      <p:to>
                                        <p:strVal val="0.5"/>
                                      </p:to>
                                    </p:set>
                                    <p:animEffect filter="image" prLst="opacity: 0.5">
                                      <p:cBhvr rctx="IE">
                                        <p:cTn id="58" dur="indefinite"/>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96182" y="6886059"/>
            <a:ext cx="2680634" cy="376597"/>
          </a:xfrm>
          <a:solidFill>
            <a:srgbClr val="002060"/>
          </a:solidFill>
        </p:spPr>
        <p:txBody>
          <a:bodyPr/>
          <a:lstStyle/>
          <a:p>
            <a:pPr algn="ctr"/>
            <a:r>
              <a:rPr lang="fr-FR" sz="1400" dirty="0" smtClean="0">
                <a:solidFill>
                  <a:schemeClr val="bg1"/>
                </a:solidFill>
              </a:rPr>
              <a:t>Que disent les programmes ?</a:t>
            </a:r>
            <a:endParaRPr lang="fr-FR" sz="1400" dirty="0">
              <a:solidFill>
                <a:schemeClr val="bg1"/>
              </a:solidFill>
            </a:endParaRPr>
          </a:p>
        </p:txBody>
      </p:sp>
      <p:sp>
        <p:nvSpPr>
          <p:cNvPr id="3" name="Espace réservé du texte 2"/>
          <p:cNvSpPr>
            <a:spLocks noGrp="1"/>
          </p:cNvSpPr>
          <p:nvPr>
            <p:ph type="body"/>
          </p:nvPr>
        </p:nvSpPr>
        <p:spPr>
          <a:xfrm>
            <a:off x="436428" y="1475581"/>
            <a:ext cx="9001000" cy="5328592"/>
          </a:xfrm>
        </p:spPr>
        <p:txBody>
          <a:bodyPr/>
          <a:lstStyle/>
          <a:p>
            <a:pPr algn="just"/>
            <a:r>
              <a:rPr lang="fr-FR" dirty="0" smtClean="0"/>
              <a:t> </a:t>
            </a:r>
          </a:p>
          <a:p>
            <a:pPr algn="just"/>
            <a:endParaRPr lang="fr-FR" sz="2000" dirty="0">
              <a:solidFill>
                <a:srgbClr val="002060"/>
              </a:solidFill>
            </a:endParaRPr>
          </a:p>
          <a:p>
            <a:pPr algn="just"/>
            <a:r>
              <a:rPr lang="fr-FR" sz="2000" dirty="0" smtClean="0">
                <a:solidFill>
                  <a:srgbClr val="002060"/>
                </a:solidFill>
              </a:rPr>
              <a:t>L’un des axes principaux des nouveaux programmes </a:t>
            </a:r>
            <a:r>
              <a:rPr lang="fr-FR" sz="2000" dirty="0" smtClean="0">
                <a:solidFill>
                  <a:srgbClr val="002060"/>
                </a:solidFill>
              </a:rPr>
              <a:t> </a:t>
            </a:r>
            <a:r>
              <a:rPr lang="fr-FR" sz="2000" dirty="0" smtClean="0">
                <a:solidFill>
                  <a:srgbClr val="002060"/>
                </a:solidFill>
                <a:latin typeface="+mn-lt"/>
              </a:rPr>
              <a:t>est </a:t>
            </a:r>
            <a:r>
              <a:rPr lang="fr-FR" sz="2000" b="1" dirty="0" smtClean="0">
                <a:solidFill>
                  <a:srgbClr val="002060"/>
                </a:solidFill>
                <a:latin typeface="+mn-lt"/>
              </a:rPr>
              <a:t>: le numérique</a:t>
            </a:r>
            <a:r>
              <a:rPr lang="fr-FR" sz="2000" dirty="0" smtClean="0">
                <a:solidFill>
                  <a:srgbClr val="002060"/>
                </a:solidFill>
                <a:latin typeface="+mn-lt"/>
              </a:rPr>
              <a:t>. </a:t>
            </a:r>
          </a:p>
          <a:p>
            <a:pPr algn="just"/>
            <a:r>
              <a:rPr lang="fr-FR" sz="2000" dirty="0" smtClean="0">
                <a:solidFill>
                  <a:srgbClr val="002060"/>
                </a:solidFill>
              </a:rPr>
              <a:t>L’expression </a:t>
            </a:r>
            <a:r>
              <a:rPr lang="fr-FR" sz="2000" dirty="0" smtClean="0">
                <a:solidFill>
                  <a:srgbClr val="002060"/>
                </a:solidFill>
              </a:rPr>
              <a:t>«</a:t>
            </a:r>
            <a:r>
              <a:rPr lang="fr-FR" sz="2000" i="1" dirty="0" smtClean="0">
                <a:solidFill>
                  <a:srgbClr val="002060"/>
                </a:solidFill>
              </a:rPr>
              <a:t> l’outil numérique </a:t>
            </a:r>
            <a:r>
              <a:rPr lang="fr-FR" sz="2000" dirty="0" smtClean="0">
                <a:solidFill>
                  <a:srgbClr val="002060"/>
                </a:solidFill>
              </a:rPr>
              <a:t>» </a:t>
            </a:r>
            <a:r>
              <a:rPr lang="fr-FR" sz="2000" dirty="0" smtClean="0">
                <a:solidFill>
                  <a:srgbClr val="002060"/>
                </a:solidFill>
              </a:rPr>
              <a:t>revient souvent </a:t>
            </a:r>
            <a:r>
              <a:rPr lang="fr-FR" sz="2000" dirty="0" smtClean="0">
                <a:solidFill>
                  <a:srgbClr val="002060"/>
                </a:solidFill>
              </a:rPr>
              <a:t>et l’objectif des </a:t>
            </a:r>
            <a:r>
              <a:rPr lang="fr-FR" sz="2000" dirty="0" smtClean="0">
                <a:solidFill>
                  <a:srgbClr val="002060"/>
                </a:solidFill>
              </a:rPr>
              <a:t>formations </a:t>
            </a:r>
          </a:p>
          <a:p>
            <a:pPr algn="just"/>
            <a:r>
              <a:rPr lang="fr-FR" sz="2000" dirty="0" smtClean="0">
                <a:solidFill>
                  <a:srgbClr val="002060"/>
                </a:solidFill>
              </a:rPr>
              <a:t>est bien de sensibiliser  les enseignants à leurs usages. Les programmes en </a:t>
            </a:r>
          </a:p>
          <a:p>
            <a:pPr algn="just"/>
            <a:r>
              <a:rPr lang="fr-FR" sz="2000" dirty="0" smtClean="0">
                <a:solidFill>
                  <a:srgbClr val="002060"/>
                </a:solidFill>
              </a:rPr>
              <a:t>histoire des arts y </a:t>
            </a:r>
            <a:r>
              <a:rPr lang="fr-FR" sz="2000" dirty="0" smtClean="0">
                <a:solidFill>
                  <a:srgbClr val="002060"/>
                </a:solidFill>
              </a:rPr>
              <a:t>contribuent : </a:t>
            </a:r>
            <a:endParaRPr lang="fr-FR" sz="2000" dirty="0" smtClean="0">
              <a:solidFill>
                <a:srgbClr val="002060"/>
              </a:solidFill>
            </a:endParaRPr>
          </a:p>
          <a:p>
            <a:pPr algn="just"/>
            <a:endParaRPr lang="fr-FR" sz="2000" dirty="0" smtClean="0">
              <a:solidFill>
                <a:srgbClr val="002060"/>
              </a:solidFill>
            </a:endParaRPr>
          </a:p>
          <a:p>
            <a:pPr algn="just"/>
            <a:r>
              <a:rPr lang="fr-FR" sz="2000" b="1" u="sng" dirty="0" smtClean="0">
                <a:solidFill>
                  <a:srgbClr val="002060"/>
                </a:solidFill>
              </a:rPr>
              <a:t>Cycle 2 </a:t>
            </a:r>
            <a:r>
              <a:rPr lang="fr-FR" sz="2000" dirty="0" smtClean="0">
                <a:solidFill>
                  <a:srgbClr val="002060"/>
                </a:solidFill>
              </a:rPr>
              <a:t>:</a:t>
            </a:r>
          </a:p>
          <a:p>
            <a:pPr algn="just"/>
            <a:r>
              <a:rPr lang="fr-FR" sz="2000" dirty="0" smtClean="0">
                <a:solidFill>
                  <a:srgbClr val="002060"/>
                </a:solidFill>
              </a:rPr>
              <a:t>« </a:t>
            </a:r>
            <a:r>
              <a:rPr lang="fr-FR" sz="2000" i="1" dirty="0" smtClean="0">
                <a:solidFill>
                  <a:srgbClr val="002060"/>
                </a:solidFill>
              </a:rPr>
              <a:t>La fréquentation et l’utilisation régulières </a:t>
            </a:r>
            <a:r>
              <a:rPr lang="fr-FR" sz="2000" i="1" dirty="0" smtClean="0">
                <a:solidFill>
                  <a:srgbClr val="002060"/>
                </a:solidFill>
              </a:rPr>
              <a:t>des outils </a:t>
            </a:r>
            <a:r>
              <a:rPr lang="fr-FR" sz="2000" i="1" dirty="0" smtClean="0">
                <a:solidFill>
                  <a:srgbClr val="002060"/>
                </a:solidFill>
              </a:rPr>
              <a:t>numériques au </a:t>
            </a:r>
            <a:r>
              <a:rPr lang="fr-FR" sz="2000" i="1" dirty="0" smtClean="0">
                <a:solidFill>
                  <a:srgbClr val="002060"/>
                </a:solidFill>
              </a:rPr>
              <a:t>cycle 2</a:t>
            </a:r>
            <a:r>
              <a:rPr lang="fr-FR" sz="2000" i="1" dirty="0" smtClean="0">
                <a:solidFill>
                  <a:srgbClr val="002060"/>
                </a:solidFill>
              </a:rPr>
              <a:t>, </a:t>
            </a:r>
          </a:p>
          <a:p>
            <a:pPr algn="just"/>
            <a:r>
              <a:rPr lang="fr-FR" sz="2000" i="1" dirty="0" smtClean="0">
                <a:solidFill>
                  <a:srgbClr val="002060"/>
                </a:solidFill>
              </a:rPr>
              <a:t>dans tous les enseignements, permettent de </a:t>
            </a:r>
            <a:r>
              <a:rPr lang="fr-FR" sz="2000" i="1" dirty="0" smtClean="0">
                <a:solidFill>
                  <a:srgbClr val="002060"/>
                </a:solidFill>
              </a:rPr>
              <a:t>découvrir </a:t>
            </a:r>
            <a:r>
              <a:rPr lang="fr-FR" sz="2000" i="1" dirty="0" smtClean="0">
                <a:solidFill>
                  <a:srgbClr val="002060"/>
                </a:solidFill>
              </a:rPr>
              <a:t>l</a:t>
            </a:r>
            <a:r>
              <a:rPr lang="fr-FR" sz="2000" i="1" dirty="0" smtClean="0">
                <a:solidFill>
                  <a:srgbClr val="002060"/>
                </a:solidFill>
              </a:rPr>
              <a:t>es règles  de </a:t>
            </a:r>
          </a:p>
          <a:p>
            <a:pPr algn="just"/>
            <a:r>
              <a:rPr lang="fr-FR" sz="2000" i="1" dirty="0" smtClean="0">
                <a:solidFill>
                  <a:srgbClr val="002060"/>
                </a:solidFill>
              </a:rPr>
              <a:t>communication  numérique  et de commencer à en mesurer les limites et les </a:t>
            </a:r>
          </a:p>
          <a:p>
            <a:pPr algn="just"/>
            <a:r>
              <a:rPr lang="fr-FR" sz="2000" i="1" dirty="0" smtClean="0">
                <a:solidFill>
                  <a:srgbClr val="002060"/>
                </a:solidFill>
              </a:rPr>
              <a:t>risques</a:t>
            </a:r>
            <a:r>
              <a:rPr lang="fr-FR" sz="2000" i="1" dirty="0" smtClean="0">
                <a:solidFill>
                  <a:srgbClr val="002060"/>
                </a:solidFill>
              </a:rPr>
              <a:t>. </a:t>
            </a:r>
            <a:r>
              <a:rPr lang="fr-FR" sz="2000" dirty="0" smtClean="0">
                <a:solidFill>
                  <a:srgbClr val="002060"/>
                </a:solidFill>
              </a:rPr>
              <a:t>»</a:t>
            </a:r>
          </a:p>
          <a:p>
            <a:pPr algn="just"/>
            <a:endParaRPr lang="fr-FR" sz="2000" dirty="0" smtClean="0">
              <a:solidFill>
                <a:srgbClr val="002060"/>
              </a:solidFill>
            </a:endParaRPr>
          </a:p>
          <a:p>
            <a:pPr algn="just"/>
            <a:r>
              <a:rPr lang="fr-FR" sz="2000" b="1" u="sng" dirty="0" smtClean="0">
                <a:solidFill>
                  <a:srgbClr val="002060"/>
                </a:solidFill>
              </a:rPr>
              <a:t>Cycle 3 en histoire des arts </a:t>
            </a:r>
            <a:r>
              <a:rPr lang="fr-FR" sz="2000" dirty="0" smtClean="0">
                <a:solidFill>
                  <a:srgbClr val="002060"/>
                </a:solidFill>
              </a:rPr>
              <a:t>:</a:t>
            </a:r>
            <a:endParaRPr lang="fr-FR" sz="2000" dirty="0">
              <a:solidFill>
                <a:srgbClr val="002060"/>
              </a:solidFill>
            </a:endParaRPr>
          </a:p>
          <a:p>
            <a:pPr algn="just"/>
            <a:r>
              <a:rPr lang="fr-FR" sz="2000" dirty="0">
                <a:solidFill>
                  <a:srgbClr val="002060"/>
                </a:solidFill>
              </a:rPr>
              <a:t>«</a:t>
            </a:r>
            <a:r>
              <a:rPr lang="fr-FR" sz="2000" i="1" dirty="0">
                <a:solidFill>
                  <a:srgbClr val="002060"/>
                </a:solidFill>
              </a:rPr>
              <a:t>Son </a:t>
            </a:r>
            <a:r>
              <a:rPr lang="fr-FR" sz="2000" i="1" dirty="0" smtClean="0">
                <a:solidFill>
                  <a:srgbClr val="002060"/>
                </a:solidFill>
              </a:rPr>
              <a:t>enseignement s’appuie  sur le patrimoine</a:t>
            </a:r>
            <a:r>
              <a:rPr lang="fr-FR" sz="2000" i="1" dirty="0">
                <a:solidFill>
                  <a:srgbClr val="002060"/>
                </a:solidFill>
              </a:rPr>
              <a:t>, </a:t>
            </a:r>
            <a:r>
              <a:rPr lang="fr-FR" sz="2000" i="1" dirty="0" smtClean="0">
                <a:solidFill>
                  <a:srgbClr val="002060"/>
                </a:solidFill>
              </a:rPr>
              <a:t>tant local </a:t>
            </a:r>
            <a:r>
              <a:rPr lang="fr-FR" sz="2000" i="1" dirty="0">
                <a:solidFill>
                  <a:srgbClr val="002060"/>
                </a:solidFill>
              </a:rPr>
              <a:t>que national </a:t>
            </a:r>
            <a:r>
              <a:rPr lang="fr-FR" sz="2000" i="1" dirty="0" smtClean="0">
                <a:solidFill>
                  <a:srgbClr val="002060"/>
                </a:solidFill>
              </a:rPr>
              <a:t> et </a:t>
            </a:r>
            <a:endParaRPr lang="fr-FR" sz="2000" i="1" dirty="0" smtClean="0">
              <a:solidFill>
                <a:srgbClr val="002060"/>
              </a:solidFill>
            </a:endParaRPr>
          </a:p>
          <a:p>
            <a:pPr algn="just"/>
            <a:r>
              <a:rPr lang="fr-FR" sz="2000" i="1" dirty="0" smtClean="0">
                <a:solidFill>
                  <a:srgbClr val="002060"/>
                </a:solidFill>
              </a:rPr>
              <a:t>international</a:t>
            </a:r>
            <a:r>
              <a:rPr lang="fr-FR" sz="2000" i="1" dirty="0">
                <a:solidFill>
                  <a:srgbClr val="002060"/>
                </a:solidFill>
              </a:rPr>
              <a:t>, en </a:t>
            </a:r>
            <a:r>
              <a:rPr lang="fr-FR" sz="2000" i="1" dirty="0" smtClean="0">
                <a:solidFill>
                  <a:srgbClr val="002060"/>
                </a:solidFill>
              </a:rPr>
              <a:t>exploitant notamment les </a:t>
            </a:r>
            <a:r>
              <a:rPr lang="fr-FR" sz="2000" i="1" dirty="0">
                <a:solidFill>
                  <a:srgbClr val="002060"/>
                </a:solidFill>
              </a:rPr>
              <a:t>ressources </a:t>
            </a:r>
            <a:r>
              <a:rPr lang="fr-FR" sz="2000" i="1" dirty="0" smtClean="0">
                <a:solidFill>
                  <a:srgbClr val="002060"/>
                </a:solidFill>
              </a:rPr>
              <a:t> numériques</a:t>
            </a:r>
            <a:r>
              <a:rPr lang="fr-FR" sz="2000" i="1" dirty="0">
                <a:solidFill>
                  <a:srgbClr val="002060"/>
                </a:solidFill>
              </a:rPr>
              <a:t>. </a:t>
            </a:r>
            <a:r>
              <a:rPr lang="fr-FR" sz="2000" dirty="0" smtClean="0">
                <a:solidFill>
                  <a:srgbClr val="002060"/>
                </a:solidFill>
              </a:rPr>
              <a:t>»</a:t>
            </a:r>
          </a:p>
          <a:p>
            <a:endParaRPr lang="fr-FR" sz="2000" dirty="0" smtClean="0">
              <a:solidFill>
                <a:srgbClr val="002060"/>
              </a:solidFill>
            </a:endParaRPr>
          </a:p>
          <a:p>
            <a:endParaRPr lang="fr-FR" sz="2000" dirty="0">
              <a:solidFill>
                <a:srgbClr val="002060"/>
              </a:solidFill>
            </a:endParaRPr>
          </a:p>
          <a:p>
            <a:endParaRPr lang="fr-FR" sz="2000" dirty="0" smtClean="0">
              <a:solidFill>
                <a:srgbClr val="002060"/>
              </a:solidFill>
            </a:endParaRPr>
          </a:p>
        </p:txBody>
      </p:sp>
      <p:sp>
        <p:nvSpPr>
          <p:cNvPr id="8" name="Titre 1"/>
          <p:cNvSpPr txBox="1">
            <a:spLocks/>
          </p:cNvSpPr>
          <p:nvPr/>
        </p:nvSpPr>
        <p:spPr>
          <a:xfrm>
            <a:off x="466974" y="601075"/>
            <a:ext cx="2592288" cy="648072"/>
          </a:xfrm>
          <a:prstGeom prst="rect">
            <a:avLst/>
          </a:prstGeom>
          <a:solidFill>
            <a:srgbClr val="002060"/>
          </a:solidFill>
        </p:spPr>
        <p:txBody>
          <a:bodyPr wrap="none" lIns="0" tIns="0" rIns="0" bIns="0" anchor="ctr"/>
          <a:lstStyle/>
          <a:p>
            <a:pPr algn="ctr"/>
            <a:r>
              <a:rPr lang="fr-FR" sz="2800" kern="0" dirty="0" smtClean="0">
                <a:solidFill>
                  <a:schemeClr val="bg1"/>
                </a:solidFill>
              </a:rPr>
              <a:t>2</a:t>
            </a:r>
            <a:r>
              <a:rPr lang="fr-FR" sz="2800" kern="0" baseline="30000" dirty="0" smtClean="0">
                <a:solidFill>
                  <a:schemeClr val="bg1"/>
                </a:solidFill>
              </a:rPr>
              <a:t>ème</a:t>
            </a:r>
            <a:r>
              <a:rPr lang="fr-FR" sz="2800" kern="0" dirty="0" smtClean="0">
                <a:solidFill>
                  <a:schemeClr val="bg1"/>
                </a:solidFill>
              </a:rPr>
              <a:t> partie</a:t>
            </a:r>
          </a:p>
        </p:txBody>
      </p:sp>
    </p:spTree>
    <p:extLst>
      <p:ext uri="{BB962C8B-B14F-4D97-AF65-F5344CB8AC3E}">
        <p14:creationId xmlns:p14="http://schemas.microsoft.com/office/powerpoint/2010/main" val="3771628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p:bldP spid="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__PART_0" val="eyIkaWQiOiIxIiwiQ3VsdHVyZUluZm9OYW1lIjoiZnItRlIiLCJTdHlsZU5hbWUiOiJTdGFuZGFyZCIsIklzVGVtcGxhdGUiOmZhbHNlLCJWZXJzaW9uIjp7IiRpZCI6IjIiLCJWZXJzaW9uIjoiMy4wLjEiLCJPcmlnaW5hbEFzc2VtYmx5VmVyc2lvbiI6IjMuMDAuMDcuMDAiLCJFZGl0aW9uIjoiQmFzaWMiLCJJc1BsdXNFZGl0aW9uIjpmYWxzZX0sIkVmZmVjdCI6MSwiU3R5bGUiOnsiJGlkIjoiMyIsIlRpbWViYW5kU3R5bGUiOnsiJGlkIjoiNCIsIlNjYWxlTWFya2luZyI6MCwiU2hhcGUiOjAsIlNoYXBlU3R5bGUiOnsiJGlkIjoiNSIsIk1hcmdpbiI6eyIkaWQiOiI2IiwiVG9wIjowLCJMZWZ0IjoxMCwiUmlnaHQiOjEwLCJCb3R0b20iOjB9LCJQYWRkaW5nIjp7IiRpZCI6IjciLCJUb3AiOjUsIkxlZnQiOjAsIlJpZ2h0IjowLCJCb3R0b20iOjV9LCJCYWNrZ3JvdW5kIjp7IiRpZCI6IjgiLCJDb2xvciI6eyIkaWQiOiI5IiwiQSI6MjU1LCJSIjozMSwiRyI6NzMsIkIiOjEyN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kyLCJHIjo4MCwiQiI6Nzd9fSwiTWF4V2lkdGgiOiJJbmZpbml0eSIsIk1heEhlaWdodCI6IkluZmluaXR5IiwiU21hcnRGb3JlZ3JvdW5kSXNBY3RpdmUiOmZhbHNlLCJIb3Jpem9udGFsQWxpZ25tZW50IjowLCJWZXJ0aWNhbEFsaWdubWVudCI6MCwiU21hcnRGb3JlZ3JvdW5kIjpudWxsLCJNYXJnaW4iOnsiJGlkIjoiMTciLCJUb3AiOjAsIkxlZnQiOjAsIlJpZ2h0IjoyMC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E5MiwiRyI6ODAsIkIiOjc3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U1LCJHIjowLCJCIjowfX0sIkFwcGVuZFllYXJPblllYXJDaGFuZ2UiOnRydWUsIkVsYXBzZWRUaW1lRm9ybWF0IjoyLCJUb2RheU1hcmtlclBvc2l0aW9uIjoyLCJRdWlja1Bvc2l0aW9uIjoyLCJBYnNvbHV0ZVBvc2l0aW9uIjo0MDUuMCwiTWFyZ2luIjp7IiRpZCI6IjQ5IiwiVG9wIjowLCJMZWZ0IjoxMCwiUmlnaHQiOjEwLCJCb3R0b20iOjB9LCJQYWRkaW5nIjp7IiRpZCI6IjUwIiwiVG9wIjowLCJMZWZ0IjowLCJSaWdodCI6MCwiQm90dG9tIjowfSwiQmFja2dyb3VuZCI6eyIkaWQiOiI1MSIsIkNvbG9yIjp7IiRpZCI6IjUyIiwiQSI6MjU1LCJSIjozMSwiRyI6NzMsIkIiOjEyNX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hbGlicmkiLCJJc0JvbGQiOnRydW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E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zMSwiRyI6NzMsIkIiOjEyNn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0vZC95eXl5IiwiU2VwYXJhdG9yIjoiLyIsIlVzZUludGVybmF0aW9uYWxEYXRlRm9ybWF0IjpmYWxzZX0sIklzVmlzaWJsZSI6dHJ1ZSwiUGFyZW50U3R5bGUiOm51bGx9LCJEZWZhdWx0VGFza1N0eWxlIjp7IiRpZCI6IjgwIiwiU2hhcGUiOjAsIlNoYXBlVGhpY2tuZXNzIjoxLCJEdXJhdGlvbkZvcm1hdCI6MCwiSW5jbHVkZU5vbldvcmtpbmdEYXlzSW5EdXJhdGlvbiI6dHJ1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OTIsIkciOjgwLCJCIjo3N3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E5MiwiRyI6ODAsIkIiOjc3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QsIkVuZERhdGVQb3NpdGlvbiI6NCwiVGl0bGVQb3NpdGlvbiI6NSwiRHVyYXRpb25Qb3NpdGlvbiI6NiwiUGVyY2VudGFnZUNvbXBsZXRlZFBvc2l0aW9uIjo2LCJTcGFjaW5nIjo1LCJJc0JlbG93VGltZWJhbmQiOmZhbHNlLCJQZXJjZW50YWdlQ29tcGxldGVTaGFwZU9wYWNpdHkiOjM1LCJTaGFwZVN0eWxlIjp7IiRpZCI6IjEwMSIsIk1hcmdpbiI6eyIkaWQiOiIxMDIiLCJUb3AiOjAsIkxlZnQiOjQsIlJpZ2h0Ijo0LCJCb3R0b20iOjB9LCJQYWRkaW5nIjp7IiRpZCI6IjEwMyIsIlRvcCI6MCwiTGVmdCI6MCwiUmlnaHQiOjAsIkJvdHRvbSI6MH0sIkJhY2tncm91bmQiOm51bGwsIklzVmlzaWJsZSI6dHJ1ZSwiV2lkdGgiOjAuMCwiSGVpZ2h0IjoxNi4wLCJCb3JkZXJTdHlsZSI6eyIkaWQiOiIxMDQiLCJMaW5lQ29sb3IiOnsiJGlkIjoiMTA1IiwiJHR5cGUiOiJOTFJFLkNvbW1vbi5Eb20uU29saWRDb2xvckJydXNoLCBOTFJFLkNvbW1vbiIsIkNvbG9yIjp7IiRpZCI6IjEwNiIsIkEiOjI1NSwiUiI6MjU1LCJHIjowLCJCIjowfX0sIkxpbmVXZWlnaHQiOjAuMCwiTGluZVR5cGUiOjAsIlBhcmVudFN0eWxlIjpudWxsfSwiUGFyZW50U3R5bGUiOm51bGx9LCJUaXRsZVN0eWxlIjp7IiRpZCI6IjEwNyIsIkZvbnRTZXR0aW5ncyI6eyIkaWQiOiIxMDgiLCJGb250U2l6ZSI6MTEsIkZvbnROYW1lIjoiQ2FsaWJyaSIsIklzQm9sZCI6dHJ1ZSwiSXNJdGFsaWMiOmZhbHNlLCJJc1VuZGVybGluZWQiOmZhbHNlLCJQYXJlbnRTdHlsZSI6bnVsbH0sIkF1dG9TaXplIjowLCJGb3JlZ3JvdW5kIjp7IiRpZCI6IjEwOSIsIkNvbG9yIjp7IiRpZCI6IjExMCIsIkEiOjI1NSwiUiI6MCwiRyI6MCwiQiI6MH19LCJNYXhXaWR0aCI6OTYwLjAsIk1heEhlaWdodCI6IkluZmluaXR5IiwiU21hcnRGb3JlZ3JvdW5kSXNBY3RpdmUiOmZhbHNlLCJIb3Jpem9udGFsQWxpZ25tZW50IjowLCJWZXJ0aWNhbEFsaWdubWVudCI6MCwiU21hcnRGb3JlZ3JvdW5kIjpudWxsLCJNYXJnaW4iOnsiJGlkIjoiMTExIiwiVG9wIjowLCJMZWZ0IjowLCJSaWdodCI6MCwiQm90dG9tIjowfSwiUGFkZGluZyI6eyIkaWQiOiIxMTIiLCJUb3AiOjAsIkxlZnQiOjAsIlJpZ2h0IjowLCJCb3R0b20iOjB9LCJCYWNrZ3JvdW5kIjp7IiRpZCI6IjExMyIsIkNvbG9yIjp7IiRyZWYiOiIyMCJ9fSwiSXNWaXNpYmxlIjp0cnVlLCJXaWR0aCI6MC4wLCJIZWlnaHQiOjAuMCwiQm9yZGVyU3R5bGUiOm51bGwsIlBhcmVudFN0eWxlIjpudWxsfSwiRGF0ZVN0eWxlIjp7IiRpZCI6IjExNCIsIkZvbnRTZXR0aW5ncyI6eyIkaWQiOiIxMTUiLCJGb250U2l6ZSI6MTAsIkZvbnROYW1lIjoiQ2FsaWJyaSIsIklzQm9sZCI6ZmFsc2UsIklzSXRhbGljIjpmYWxzZSwiSXNVbmRlcmxpbmVkIjpmYWxzZSwiUGFyZW50U3R5bGUiOm51bGx9LCJBdXRvU2l6ZSI6MCwiRm9yZWdyb3VuZCI6eyIkaWQiOiIxMTYiLCJDb2xvciI6eyIkaWQiOiIxMTciLCJBIjoyNTUsIlIiOjMxLCJHIjo3MywiQiI6MTI2fX0sIk1heFdpZHRoIjoyMDAuMCwiTWF4SGVpZ2h0IjoiSW5maW5pdHkiLCJTbWFydEZvcmVncm91bmRJc0FjdGl2ZSI6ZmFsc2UsIkhvcml6b250YWxBbGlnbm1lbnQiOjAsIlZlcnRpY2FsQWxpZ25tZW50IjowLCJTbWFydEZvcmVncm91bmQiOm51bGwsIk1hcmdpbiI6eyIkaWQiOiIxMTgiLCJUb3AiOjAsIkxlZnQiOjAsIlJpZ2h0IjowLCJCb3R0b20iOjB9LCJQYWRkaW5nIjp7IiRpZCI6IjExOSIsIlRvcCI6MCwiTGVmdCI6MCwiUmlnaHQiOjAsIkJvdHRvbSI6MH0sIkJhY2tncm91bmQiOnsiJGlkIjoiMTIwIiwiQ29sb3IiOnsiJHJlZiI6IjIwIn19LCJJc1Zpc2libGUiOnRydWUsIldpZHRoIjowLjAsIkhlaWdodCI6MC4wLCJCb3JkZXJTdHlsZSI6bnVsbCwiUGFyZW50U3R5bGUiOm51bGx9LCJEYXRlRm9ybWF0Ijp7IiRpZCI6IjEyMSIsIkZvcm1hdFN0cmluZyI6Ik0vZC95eXl5IiwiU2VwYXJhdG9yIjoiLyIsIlVzZUludGVybmF0aW9uYWxEYXRlRm9ybWF0IjpmYWxzZX0sIklzVmlzaWJsZSI6dHJ1ZSwiUGFyZW50U3R5bGUiOm51bGx9LCJTaG93RWxhcHNlZFRpbWVHcmFkaWVudFN0eWxlIjpmYWxzZX0sIlNjYWxlIjp7IiRpZCI6IjEyMiIsIlN0YXJ0RGF0ZSI6IjIwMTUtMDEtMzBUMjM6NTk6NTkuOTk5WiIsIkVuZERhdGUiOiIyMDE1LTAzLTE3VDIzOjU5OjU5Ljk5OVoiLCJGb3JtYXQiOiJkIiwiVHlwZSI6MCwiQXV0b0RhdGVSYW5nZSI6dHJ1ZSwiV29ya2luZ0RheXMiOjMxLCJUb2RheU1hcmtlclRleHQiOiJBdWpvdXJkJ2h1aSIsIkF1dG9TY2FsZVR5cGUiOmZhbHNlfSwiTWlsZXN0b25lcyI6W3siJGlkIjoiMTIzIiwiRGF0ZSI6IjIwMTUtMDEtMzBUMjM6NTk6NTkuOTk5WiIsIlN0eWxlIjp7IiRpZCI6IjEyNCIsIlNoYXBlIjoyLCJDb25uZWN0b3JNYXJnaW4iOnsiJHJlZiI6IjU0In0sIkNvbm5lY3RvclN0eWxlIjp7IiRpZCI6IjEyNSIsIkxpbmVDb2xvciI6eyIkaWQiOiIxMjYiLCIkdHlwZSI6Ik5MUkUuQ29tbW9uLkRvbS5Tb2xpZENvbG9yQnJ1c2gsIE5MUkUuQ29tbW9uIiwiQ29sb3IiOnsiJGlkIjoiMTI3IiwiQSI6ODksIlIiOjY4LCJHIjo4NCwiQiI6MTA2fX0sIkxpbmVXZWlnaHQiOjEuMCwiTGluZVR5cGUiOjAsIlBhcmVudFN0eWxlIjp7IiRyZWYiOiI1NSJ9fSwiSXNCZWxvd1RpbWViYW5kIjpmYWxzZSwiSGlkZURhdGUiOmZhbHNlLCJTaGFwZVNpemUiOjEsIlNwYWNpbmciOjEuMCwiUGFkZGluZyI6eyIkcmVmIjoiNTgifSwiU2hhcGVTdHlsZSI6eyIkaWQiOiIxMjgiLCJNYXJnaW4iOnsiJHJlZiI6IjYwIn0sIlBhZGRpbmciOnsiJHJlZiI6IjYxIn0sIkJhY2tncm91bmQiOnsiJGlkIjoiMTI5IiwiQ29sb3IiOnsiJGlkIjoiMTMwIiwiQSI6MjU1LCJSIjo2OCwiRyI6ODQsIkIiOjEwNn19LCJJc1Zpc2libGUiOnRydWUsIldpZHRoIjoxOC4wLCJIZWlnaHQiOjIwLjAsIkJvcmRlclN0eWxlIjp7IiRpZCI6IjEzMSIsIkxpbmVDb2xvciI6eyIkcmVmIjoiNjMifSwiTGluZVdlaWdodCI6MC4wLCJMaW5lVHlwZSI6MCwiUGFyZW50U3R5bGUiOnsiJHJlZiI6IjYyIn19LCJQYXJlbnRTdHlsZSI6eyIkcmVmIjoiNTkifX0sIlRpdGxlU3R5bGUiOnsiJGlkIjoiMTMyIiwiRm9udFNldHRpbmdzIjp7IiRpZCI6IjEzMy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M0IiwiTGluZUNvbG9yIjpudWxsLCJMaW5lV2VpZ2h0IjowLjAsIkxpbmVUeXBlIjowLCJQYXJlbnRTdHlsZSI6bnVsbH0sIlBhcmVudFN0eWxlIjp7IiRyZWYiOiI2NSJ9fSwiRGF0ZVN0eWxlIjp7IiRpZCI6IjEzNSIsIkZvbnRTZXR0aW5ncyI6eyIkaWQiOiIxMz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Mzc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I4Y2MxYmE2Mi1iYzkyLTQ3OTMtOTlmMy05OWYxZGFhYzhkMDciLCJJbXBvcnRJZCI6bnVsbCwiVGl0bGUiOiJQcm9qZWN0IEFwcHJvdmFsIiwiTm90ZSI6bnVsbCwiSHlwZXJsaW5rIjpudWxsLCJJc0NoYW5nZWQiOmZhbHNlLCJJc05ldyI6ZmFsc2V9LHsiJGlkIjoiMTM4IiwiRGF0ZSI6IjIwMTUtMDItMTdUMjM6NTk6NTkuOTk5WiIsIlN0eWxlIjp7IiRpZCI6IjEzOSIsIlNoYXBlIjoyLCJDb25uZWN0b3JNYXJnaW4iOnsiJHJlZiI6IjU0In0sIkNvbm5lY3RvclN0eWxlIjp7IiRpZCI6IjE0MCIsIkxpbmVDb2xvciI6eyIkaWQiOiIxNDEiLCIkdHlwZSI6Ik5MUkUuQ29tbW9uLkRvbS5Tb2xpZENvbG9yQnJ1c2gsIE5MUkUuQ29tbW9uIiwiQ29sb3IiOnsiJGlkIjoiMTQyIiwiQSI6ODksIlIiOjExMiwiRyI6MTczLCJCIjo3MX19LCJMaW5lV2VpZ2h0IjoxLjAsIkxpbmVUeXBlIjowLCJQYXJlbnRTdHlsZSI6eyIkcmVmIjoiNTUifX0sIklzQmVsb3dUaW1lYmFuZCI6ZmFsc2UsIkhpZGVEYXRlIjpmYWxzZSwiU2hhcGVTaXplIjoxLCJTcGFjaW5nIjoxLjAsIlBhZGRpbmciOnsiJHJlZiI6IjU4In0sIlNoYXBlU3R5bGUiOnsiJGlkIjoiMTQzIiwiTWFyZ2luIjp7IiRyZWYiOiI2MCJ9LCJQYWRkaW5nIjp7IiRyZWYiOiI2MSJ9LCJCYWNrZ3JvdW5kIjp7IiRpZCI6IjE0NCIsIkNvbG9yIjp7IiRpZCI6IjE0NSIsIkEiOjI1NSwiUiI6MTEyLCJHIjoxNzMsIkIiOjcxfX0sIklzVmlzaWJsZSI6dHJ1ZSwiV2lkdGgiOjE4LjAsIkhlaWdodCI6MjAuMCwiQm9yZGVyU3R5bGUiOnsiJGlkIjoiMTQ2IiwiTGluZUNvbG9yIjp7IiRyZWYiOiI2MyJ9LCJMaW5lV2VpZ2h0IjowLjAsIkxpbmVUeXBlIjowLCJQYXJlbnRTdHlsZSI6eyIkcmVmIjoiNjIifX0sIlBhcmVudFN0eWxlIjp7IiRyZWYiOiI1OSJ9fSwiVGl0bGVTdHlsZSI6eyIkaWQiOiIxNDciLCJGb250U2V0dGluZ3MiOnsiJGlkIjoiMTQ4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NDkiLCJMaW5lQ29sb3IiOm51bGwsIkxpbmVXZWlnaHQiOjAuMCwiTGluZVR5cGUiOjAsIlBhcmVudFN0eWxlIjpudWxsfSwiUGFyZW50U3R5bGUiOnsiJHJlZiI6IjY1In19LCJEYXRlU3R5bGUiOnsiJGlkIjoiMTUwIiwiRm9udFNldHRpbmdzIjp7IiRpZCI6IjE1M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1M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JZCI6IjA1MWEzMmU0LWZmMGUtNDcyMi05MzgwLTY2OWRlNjRmZTVhYiIsIkltcG9ydElkIjpudWxsLCJUaXRsZSI6IkNvbW1pdHRlZSBSZXZpZXcgMSIsIk5vdGUiOm51bGwsIkh5cGVybGluayI6bnVsbCwiSXNDaGFuZ2VkIjpmYWxzZSwiSXNOZXciOmZhbHNlfSx7IiRpZCI6IjE1MyIsIkRhdGUiOiIyMDE1LTAyLTI4VDIzOjU5OjU5Ljk5OVoiLCJTdHlsZSI6eyIkaWQiOiIxNTQiLCJTaGFwZSI6MiwiQ29ubmVjdG9yTWFyZ2luIjp7IiRyZWYiOiI1NCJ9LCJDb25uZWN0b3JTdHlsZSI6eyIkaWQiOiIxNTUiLCJMaW5lQ29sb3IiOnsiJGlkIjoiMTU2IiwiJHR5cGUiOiJOTFJFLkNvbW1vbi5Eb20uU29saWRDb2xvckJydXNoLCBOTFJFLkNvbW1vbiIsIkNvbG9yIjp7IiRpZCI6IjE1NyIsIkEiOjg5LCJSIjoxMTIsIkciOjE3MywiQiI6NzF9fSwiTGluZVdlaWdodCI6MS4wLCJMaW5lVHlwZSI6MCwiUGFyZW50U3R5bGUiOnsiJHJlZiI6IjU1In19LCJJc0JlbG93VGltZWJhbmQiOmZhbHNlLCJIaWRlRGF0ZSI6ZmFsc2UsIlNoYXBlU2l6ZSI6MSwiU3BhY2luZyI6MS4wLCJQYWRkaW5nIjp7IiRyZWYiOiI1OCJ9LCJTaGFwZVN0eWxlIjp7IiRpZCI6IjE1OCIsIk1hcmdpbiI6eyIkcmVmIjoiNjAifSwiUGFkZGluZyI6eyIkcmVmIjoiNjEifSwiQmFja2dyb3VuZCI6eyIkaWQiOiIxNTkiLCJDb2xvciI6eyIkaWQiOiIxNjAiLCJBIjoyNTUsIlIiOjExMiwiRyI6MTczLCJCIjo3MX19LCJJc1Zpc2libGUiOnRydWUsIldpZHRoIjoxOC4wLCJIZWlnaHQiOjIwLjAsIkJvcmRlclN0eWxlIjp7IiRpZCI6IjE2MSIsIkxpbmVDb2xvciI6eyIkcmVmIjoiNjMifSwiTGluZVdlaWdodCI6MC4wLCJMaW5lVHlwZSI6MCwiUGFyZW50U3R5bGUiOnsiJHJlZiI6IjYyIn19LCJQYXJlbnRTdHlsZSI6eyIkcmVmIjoiNTkifX0sIlRpdGxlU3R5bGUiOnsiJGlkIjoiMTYyIiwiRm9udFNldHRpbmdzIjp7IiRpZCI6IjE2My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Y0IiwiTGluZUNvbG9yIjpudWxsLCJMaW5lV2VpZ2h0IjowLjAsIkxpbmVUeXBlIjowLCJQYXJlbnRTdHlsZSI6bnVsbH0sIlBhcmVudFN0eWxlIjp7IiRyZWYiOiI2NSJ9fSwiRGF0ZVN0eWxlIjp7IiRpZCI6IjE2NSIsIkZvbnRTZXR0aW5ncyI6eyIkaWQiOiIxNj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jc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I5Zjg2MGY4ZC02NWVlLTRhYWMtODUwMy05ZjMwYzJmZmNmMzMiLCJJbXBvcnRJZCI6bnVsbCwiVGl0bGUiOiJDb21taXR0ZWUgUmV2aWV3IDIiLCJOb3RlIjpudWxsLCJIeXBlcmxpbmsiOm51bGwsIklzQ2hhbmdlZCI6ZmFsc2UsIklzTmV3IjpmYWxzZX0seyIkaWQiOiIxNjgiLCJEYXRlIjoiMjAxNS0wMy0xNFQyMzo1OTo1OS45OTlaIiwiU3R5bGUiOnsiJGlkIjoiMTY5IiwiU2hhcGUiOjIsIkNvbm5lY3Rvck1hcmdpbiI6eyIkcmVmIjoiNTQifSwiQ29ubmVjdG9yU3R5bGUiOnsiJGlkIjoiMTcwIiwiTGluZUNvbG9yIjp7IiRpZCI6IjE3MSIsIiR0eXBlIjoiTkxSRS5Db21tb24uRG9tLlNvbGlkQ29sb3JCcnVzaCwgTkxSRS5Db21tb24iLCJDb2xvciI6eyIkaWQiOiIxNzIiLCJBIjo4OSwiUiI6MjM3LCJHIjoxMjUsIkIiOjQ5fX0sIkxpbmVXZWlnaHQiOjEuMCwiTGluZVR5cGUiOjAsIlBhcmVudFN0eWxlIjp7IiRyZWYiOiI1NSJ9fSwiSXNCZWxvd1RpbWViYW5kIjpmYWxzZSwiSGlkZURhdGUiOmZhbHNlLCJTaGFwZVNpemUiOjEsIlNwYWNpbmciOjEuMCwiUGFkZGluZyI6eyIkcmVmIjoiNTgifSwiU2hhcGVTdHlsZSI6eyIkaWQiOiIxNzMiLCJNYXJnaW4iOnsiJHJlZiI6IjYwIn0sIlBhZGRpbmciOnsiJHJlZiI6IjYxIn0sIkJhY2tncm91bmQiOnsiJGlkIjoiMTc0IiwiQ29sb3IiOnsiJGlkIjoiMTc1IiwiQSI6MjU1LCJSIjoyMzcsIkciOjEyNSwiQiI6NDl9fSwiSXNWaXNpYmxlIjp0cnVlLCJXaWR0aCI6MTguMCwiSGVpZ2h0IjoyMC4wLCJCb3JkZXJTdHlsZSI6eyIkaWQiOiIxNzYiLCJMaW5lQ29sb3IiOnsiJHJlZiI6IjYzIn0sIkxpbmVXZWlnaHQiOjAuMCwiTGluZVR5cGUiOjAsIlBhcmVudFN0eWxlIjp7IiRyZWYiOiI2MiJ9fSwiUGFyZW50U3R5bGUiOnsiJHJlZiI6IjU5In19LCJUaXRsZVN0eWxlIjp7IiRpZCI6IjE3NyIsIkZvbnRTZXR0aW5ncyI6eyIkaWQiOiIxNzg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3OSIsIkxpbmVDb2xvciI6bnVsbCwiTGluZVdlaWdodCI6MC4wLCJMaW5lVHlwZSI6MCwiUGFyZW50U3R5bGUiOm51bGx9LCJQYXJlbnRTdHlsZSI6eyIkcmVmIjoiNjUifX0sIkRhdGVTdHlsZSI6eyIkaWQiOiIxODAiLCJGb250U2V0dGluZ3MiOnsiJGlkIjoiMTgx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gy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MmIxNDdjNDgtMzM5Zi00MzQ4LTkyYTUtZWYxODM2ZWEzNTk3IiwiSW1wb3J0SWQiOm51bGwsIlRpdGxlIjoiUHJvZHVjdGlvbiIsIk5vdGUiOm51bGwsIkh5cGVybGluayI6bnVsbCwiSXNDaGFuZ2VkIjpmYWxzZSwiSXNOZXciOmZhbHNlfSx7IiRpZCI6IjE4MyIsIkRhdGUiOiIyMDE1LTAzLTE3VDIzOjU5OjU5Ljk5OVoiLCJTdHlsZSI6eyIkaWQiOiIxODQiLCJTaGFwZSI6MiwiQ29ubmVjdG9yTWFyZ2luIjp7IiRyZWYiOiI1NCJ9LCJDb25uZWN0b3JTdHlsZSI6eyIkaWQiOiIxODUiLCJMaW5lQ29sb3IiOnsiJGlkIjoiMTg2IiwiJHR5cGUiOiJOTFJFLkNvbW1vbi5Eb20uU29saWRDb2xvckJydXNoLCBOTFJFLkNvbW1vbiIsIkNvbG9yIjp7IiRpZCI6IjE4NyIsIkEiOjg5LCJSIjoyMzcsIkciOjEyNSwiQiI6NDl9fSwiTGluZVdlaWdodCI6MS4wLCJMaW5lVHlwZSI6MCwiUGFyZW50U3R5bGUiOnsiJHJlZiI6IjU1In19LCJJc0JlbG93VGltZWJhbmQiOmZhbHNlLCJIaWRlRGF0ZSI6ZmFsc2UsIlNoYXBlU2l6ZSI6MSwiU3BhY2luZyI6MS4wLCJQYWRkaW5nIjp7IiRyZWYiOiI1OCJ9LCJTaGFwZVN0eWxlIjp7IiRpZCI6IjE4OCIsIk1hcmdpbiI6eyIkcmVmIjoiNjAifSwiUGFkZGluZyI6eyIkcmVmIjoiNjEifSwiQmFja2dyb3VuZCI6eyIkaWQiOiIxODkiLCJDb2xvciI6eyIkaWQiOiIxOTAiLCJBIjoyNTUsIlIiOjIzNywiRyI6MTI1LCJCIjo0OX19LCJJc1Zpc2libGUiOnRydWUsIldpZHRoIjoxOC4wLCJIZWlnaHQiOjIwLjAsIkJvcmRlclN0eWxlIjp7IiRpZCI6IjE5MSIsIkxpbmVDb2xvciI6eyIkcmVmIjoiNjMifSwiTGluZVdlaWdodCI6MC4wLCJMaW5lVHlwZSI6MCwiUGFyZW50U3R5bGUiOnsiJHJlZiI6IjYyIn19LCJQYXJlbnRTdHlsZSI6eyIkcmVmIjoiNTkifX0sIlRpdGxlU3R5bGUiOnsiJGlkIjoiMTkyIiwiRm9udFNldHRpbmdzIjp7IiRpZCI6IjE5MyIsIkZvbnRTaXplIjoxMSwiRm9udE5hbWUiOiJDYWxpYnJpIiwiSXNCb2xkIjp0cnVlLCJJc0l0YWxpYyI6ZmFsc2UsIklzVW5kZXJsaW5lZCI6ZmFsc2UsIlBhcmVudFN0eWxlIjp7IiRyZWYiOiI2NiJ9fSwiQXV0b1NpemUiOjAsIkZvcmVncm91bmQiOnsiJHJlZiI6IjY3In0sIk1heFdpZHRoIjo0Mi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OTQiLCJMaW5lQ29sb3IiOm51bGwsIkxpbmVXZWlnaHQiOjAuMCwiTGluZVR5cGUiOjAsIlBhcmVudFN0eWxlIjpudWxsfSwiUGFyZW50U3R5bGUiOnsiJHJlZiI6IjY1In19LCJEYXRlU3R5bGUiOnsiJGlkIjoiMTk1IiwiRm9udFNldHRpbmdzIjp7IiRpZCI6IjE5N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5N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JZCI6IjU5YjVhYzgyLTk4YzEtNGNjYS05ZTY1LTE5MGJmNjBkNWQwNSIsIkltcG9ydElkIjpudWxsLCJUaXRsZSI6IlByb2plY3QgSGFuZC1PZmYiLCJOb3RlIjpudWxsLCJIeXBlcmxpbmsiOm51bGwsIklzQ2hhbmdlZCI6ZmFsc2UsIklzTmV3IjpmYWxzZX1dLCJUYXNrcyI6W3siJGlkIjoiMTk4IiwiR3JvdXBOYW1lIjpudWxsLCJTdGFydERhdGUiOiIyMDE1LTAyLTAzVDAwOjAwOjAwWiIsIkVuZERhdGUiOiIyMDE1LTAyLTEwVDIzOjU5OjU5Ljk5OVoiLCJQZXJjZW50YWdlQ29tcGxldGUiOm51bGwsIlN0eWxlIjp7IiRpZCI6IjE5OSIsIlNoYXBlIjowLCJTaGFwZVRoaWNrbmVzcyI6MSwiRHVyYXRpb25Gb3JtYXQiOjAsIkluY2x1ZGVOb25Xb3JraW5nRGF5c0luRHVyYXRpb24iOnRydWUsIlBlcmNlbnRhZ2VDb21wbGV0ZVN0eWxlIjp7IiRpZCI6IjIwMCIsIkZvbnRTZXR0aW5ncyI6eyIkaWQiOiIyMD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MDIiLCJMaW5lQ29sb3IiOm51bGwsIkxpbmVXZWlnaHQiOjAuMCwiTGluZVR5cGUiOjAsIlBhcmVudFN0eWxlIjpudWxsfSwiUGFyZW50U3R5bGUiOnsiJHJlZiI6IjgxIn19LCJEdXJhdGlvblN0eWxlIjp7IiRpZCI6IjIwMyIsIkZvbnRTZXR0aW5ncyI6eyIkaWQiOiIyMD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MDUiLCJMaW5lQ29sb3IiOm51bGwsIkxpbmVXZWlnaHQiOjAuMCwiTGluZVR5cGUiOjAsIlBhcmVudFN0eWxlIjpudWxsfSwiUGFyZW50U3R5bGUiOnsiJHJlZiI6Ijg4In19LCJIb3Jpem9udGFsQ29ubmVjdG9yU3R5bGUiOnsiJGlkIjoiMjA2IiwiTGluZUNvbG9yIjp7IiRyZWYiOiI5NiJ9LCJMaW5lV2VpZ2h0IjoxLjAsIkxpbmVUeXBlIjowLCJQYXJlbnRTdHlsZSI6eyIkcmVmIjoiOTUifX0sIlZlcnRpY2FsQ29ubmVjdG9yU3R5bGUiOnsiJGlkIjoiMjA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mZhbHNlLCJQZXJjZW50YWdlQ29tcGxldGVTaGFwZU9wYWNpdHkiOjM1LCJTaGFwZVN0eWxlIjp7IiRpZCI6IjIwOCIsIk1hcmdpbiI6eyIkcmVmIjoiMTAyIn0sIlBhZGRpbmciOnsiJHJlZiI6IjEwMyJ9LCJCYWNrZ3JvdW5kIjp7IiRpZCI6IjIwOSIsIkNvbG9yIjp7IiRpZCI6IjIxMCIsIkEiOjI1NSwiUiI6MjU1LCJHIjoxOTIsIkIiOjB9fSwiSXNWaXNpYmxlIjp0cnVlLCJXaWR0aCI6MC4wLCJIZWlnaHQiOjE2LjAsIkJvcmRlclN0eWxlIjp7IiRpZCI6IjIxMSIsIkxpbmVDb2xvciI6eyIkcmVmIjoiMTA1In0sIkxpbmVXZWlnaHQiOjAuMCwiTGluZVR5cGUiOjAsIlBhcmVudFN0eWxlIjp7IiRyZWYiOiIxMDQifX0sIlBhcmVudFN0eWxlIjp7IiRyZWYiOiIxMDEifX0sIlRpdGxlU3R5bGUiOnsiJGlkIjoiMjEyIiwiRm9udFNldHRpbmdzIjp7IiRpZCI6IjIxMyIsIkZvbnRTaXplIjoxMSwiRm9udE5hbWUiOiJDYWxpYnJpIiwiSXNCb2xkIjp0cnVlLCJJc0l0YWxpYyI6ZmFsc2UsIklzVW5kZXJsaW5lZCI6ZmFsc2UsIlBhcmVudFN0eWxlIjp7IiRyZWYiOiIxMDgifX0sIkF1dG9TaXplIjowLCJGb3JlZ3JvdW5kIjp7IiRyZWYiOiIxMDkifSwiTWF4V2lkdGgiOjk2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yMTQiLCJMaW5lQ29sb3IiOm51bGwsIkxpbmVXZWlnaHQiOjAuMCwiTGluZVR5cGUiOjAsIlBhcmVudFN0eWxlIjpudWxsfSwiUGFyZW50U3R5bGUiOnsiJHJlZiI6IjEwNyJ9fSwiRGF0ZVN0eWxlIjp7IiRpZCI6IjIxNSIsIkZvbnRTZXR0aW5ncyI6eyIkaWQiOiIyMT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IxNyIsIkxpbmVDb2xvciI6bnVsbCwiTGluZVdlaWdodCI6MC4wLCJMaW5lVHlwZSI6MCwiUGFyZW50U3R5bGUiOm51bGx9LCJQYXJlbnRTdHlsZSI6eyIkcmVmIjoiMTE0In19LCJEYXRlRm9ybWF0Ijp7IiRyZWYiOiIxMjEifSwiSXNWaXNpYmxlIjp0cnVlLCJQYXJlbnRTdHlsZSI6eyIkcmVmIjoiODAifX0sIkluZGV4IjoxLCJJZCI6IjVhMTg0ZDYxLWY1ZTItNDM4ZC1iNjNhLWU1ODAyYWY5YjMwNSIsIkltcG9ydElkIjpudWxsLCJUaXRsZSI6IlByZXBhcmF0aW9uIiwiTm90ZSI6bnVsbCwiSHlwZXJsaW5rIjpudWxsLCJJc0NoYW5nZWQiOmZhbHNlLCJJc05ldyI6ZmFsc2V9LHsiJGlkIjoiMjE4IiwiR3JvdXBOYW1lIjpudWxsLCJTdGFydERhdGUiOiIyMDE1LTAyLTA3VDAwOjAwOjAwWiIsIkVuZERhdGUiOiIyMDE1LTAyLTE0VDIzOjU5OjU5Ljk5OVoiLCJQZXJjZW50YWdlQ29tcGxldGUiOm51bGwsIlN0eWxlIjp7IiRpZCI6IjIxOSIsIlNoYXBlIjowLCJTaGFwZVRoaWNrbmVzcyI6MSwiRHVyYXRpb25Gb3JtYXQiOjAsIkluY2x1ZGVOb25Xb3JraW5nRGF5c0luRHVyYXRpb24iOnRydWUsIlBlcmNlbnRhZ2VDb21wbGV0ZVN0eWxlIjp7IiRpZCI6IjIyMCIsIkZvbnRTZXR0aW5ncyI6eyIkaWQiOiIyMj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MjIiLCJMaW5lQ29sb3IiOm51bGwsIkxpbmVXZWlnaHQiOjAuMCwiTGluZVR5cGUiOjAsIlBhcmVudFN0eWxlIjpudWxsfSwiUGFyZW50U3R5bGUiOnsiJHJlZiI6IjgxIn19LCJEdXJhdGlvblN0eWxlIjp7IiRpZCI6IjIyMyIsIkZvbnRTZXR0aW5ncyI6eyIkaWQiOiIyMj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MjUiLCJMaW5lQ29sb3IiOm51bGwsIkxpbmVXZWlnaHQiOjAuMCwiTGluZVR5cGUiOjAsIlBhcmVudFN0eWxlIjpudWxsfSwiUGFyZW50U3R5bGUiOnsiJHJlZiI6Ijg4In19LCJIb3Jpem9udGFsQ29ubmVjdG9yU3R5bGUiOnsiJGlkIjoiMjI2IiwiTGluZUNvbG9yIjp7IiRyZWYiOiI5NiJ9LCJMaW5lV2VpZ2h0IjoxLjAsIkxpbmVUeXBlIjowLCJQYXJlbnRTdHlsZSI6eyIkcmVmIjoiOTUifX0sIlZlcnRpY2FsQ29ubmVjdG9yU3R5bGUiOnsiJGlkIjoiMjI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mZhbHNlLCJQZXJjZW50YWdlQ29tcGxldGVTaGFwZU9wYWNpdHkiOjM1LCJTaGFwZVN0eWxlIjp7IiRpZCI6IjIyOCIsIk1hcmdpbiI6eyIkcmVmIjoiMTAyIn0sIlBhZGRpbmciOnsiJHJlZiI6IjEwMyJ9LCJCYWNrZ3JvdW5kIjp7IiRpZCI6IjIyOSIsIkNvbG9yIjp7IiRpZCI6IjIzMCIsIkEiOjI1NSwiUiI6MjU1LCJHIjoxOTIsIkIiOjB9fSwiSXNWaXNpYmxlIjp0cnVlLCJXaWR0aCI6MC4wLCJIZWlnaHQiOjE2LjAsIkJvcmRlclN0eWxlIjp7IiRpZCI6IjIzMSIsIkxpbmVDb2xvciI6eyIkcmVmIjoiMTA1In0sIkxpbmVXZWlnaHQiOjAuMCwiTGluZVR5cGUiOjAsIlBhcmVudFN0eWxlIjp7IiRyZWYiOiIxMDQifX0sIlBhcmVudFN0eWxlIjp7IiRyZWYiOiIxMDEifX0sIlRpdGxlU3R5bGUiOnsiJGlkIjoiMjMyIiwiRm9udFNldHRpbmdzIjp7IiRpZCI6IjIzMyIsIkZvbnRTaXplIjoxMSwiRm9udE5hbWUiOiJDYWxpYnJpIiwiSXNCb2xkIjp0cnVlLCJJc0l0YWxpYyI6ZmFsc2UsIklzVW5kZXJsaW5lZCI6ZmFsc2UsIlBhcmVudFN0eWxlIjp7IiRyZWYiOiIxMDgifX0sIkF1dG9TaXplIjowLCJGb3JlZ3JvdW5kIjp7IiRyZWYiOiIxMDkifSwiTWF4V2lkdGgiOjk2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yMzQiLCJMaW5lQ29sb3IiOm51bGwsIkxpbmVXZWlnaHQiOjAuMCwiTGluZVR5cGUiOjAsIlBhcmVudFN0eWxlIjpudWxsfSwiUGFyZW50U3R5bGUiOnsiJHJlZiI6IjEwNyJ9fSwiRGF0ZVN0eWxlIjp7IiRpZCI6IjIzNSIsIkZvbnRTZXR0aW5ncyI6eyIkaWQiOiIyMz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IzNyIsIkxpbmVDb2xvciI6bnVsbCwiTGluZVdlaWdodCI6MC4wLCJMaW5lVHlwZSI6MCwiUGFyZW50U3R5bGUiOm51bGx9LCJQYXJlbnRTdHlsZSI6eyIkcmVmIjoiMTE0In19LCJEYXRlRm9ybWF0Ijp7IiRyZWYiOiIxMjEifSwiSXNWaXNpYmxlIjp0cnVlLCJQYXJlbnRTdHlsZSI6eyIkcmVmIjoiODAifX0sIkluZGV4IjoyLCJJZCI6IjBjNDNlZjRhLTM4YWItNDZlNS1iYmM1LTc2ZjUyZjNmNjNmYyIsIkltcG9ydElkIjpudWxsLCJUaXRsZSI6IlJlcXVpcmVtZW50cyIsIk5vdGUiOm51bGwsIkh5cGVybGluayI6bnVsbCwiSXNDaGFuZ2VkIjpmYWxzZSwiSXNOZXciOmZhbHNlfSx7IiRpZCI6IjIzOCIsIkdyb3VwTmFtZSI6bnVsbCwiU3RhcnREYXRlIjoiMjAxNS0wMi0xN1QwMDowMDowMFoiLCJFbmREYXRlIjoiMjAxNS0wMi0yMVQyMzo1OTo1OS45OTlaIiwiUGVyY2VudGFnZUNvbXBsZXRlIjpudWxsLCJTdHlsZSI6eyIkaWQiOiIyMzkiLCJTaGFwZSI6MCwiU2hhcGVUaGlja25lc3MiOjEsIkR1cmF0aW9uRm9ybWF0IjowLCJJbmNsdWRlTm9uV29ya2luZ0RheXNJbkR1cmF0aW9uIjp0cnVlLCJQZXJjZW50YWdlQ29tcGxldGVTdHlsZSI6eyIkaWQiOiIyNDAiLCJGb250U2V0dGluZ3MiOnsiJGlkIjoiMjQ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QyIiwiTGluZUNvbG9yIjpudWxsLCJMaW5lV2VpZ2h0IjowLjAsIkxpbmVUeXBlIjowLCJQYXJlbnRTdHlsZSI6bnVsbH0sIlBhcmVudFN0eWxlIjp7IiRyZWYiOiI4MSJ9fSwiRHVyYXRpb25TdHlsZSI6eyIkaWQiOiIyNDMiLCJGb250U2V0dGluZ3MiOnsiJGlkIjoiMjQ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Q1IiwiTGluZUNvbG9yIjpudWxsLCJMaW5lV2VpZ2h0IjowLjAsIkxpbmVUeXBlIjowLCJQYXJlbnRTdHlsZSI6bnVsbH0sIlBhcmVudFN0eWxlIjp7IiRyZWYiOiI4OCJ9fSwiSG9yaXpvbnRhbENvbm5lY3RvclN0eWxlIjp7IiRpZCI6IjI0NiIsIkxpbmVDb2xvciI6eyIkcmVmIjoiOTYifSwiTGluZVdlaWdodCI6MS4wLCJMaW5lVHlwZSI6MCwiUGFyZW50U3R5bGUiOnsiJHJlZiI6Ijk1In19LCJWZXJ0aWNhbENvbm5lY3RvclN0eWxlIjp7IiRpZCI6IjI0N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mYWxzZSwiUGVyY2VudGFnZUNvbXBsZXRlU2hhcGVPcGFjaXR5IjozNSwiU2hhcGVTdHlsZSI6eyIkaWQiOiIyNDgiLCJNYXJnaW4iOnsiJHJlZiI6IjEwMiJ9LCJQYWRkaW5nIjp7IiRyZWYiOiIxMDMifSwiQmFja2dyb3VuZCI6eyIkaWQiOiIyNDkiLCJDb2xvciI6eyIkaWQiOiIyNTAiLCJBIjoyNTUsIlIiOjI1NSwiRyI6MTkyLCJCIjowfX0sIklzVmlzaWJsZSI6dHJ1ZSwiV2lkdGgiOjAuMCwiSGVpZ2h0IjoxNi4wLCJCb3JkZXJTdHlsZSI6eyIkaWQiOiIyNTEiLCJMaW5lQ29sb3IiOnsiJHJlZiI6IjEwNSJ9LCJMaW5lV2VpZ2h0IjowLjAsIkxpbmVUeXBlIjowLCJQYXJlbnRTdHlsZSI6eyIkcmVmIjoiMTA0In19LCJQYXJlbnRTdHlsZSI6eyIkcmVmIjoiMTAxIn19LCJUaXRsZVN0eWxlIjp7IiRpZCI6IjI1MiIsIkZvbnRTZXR0aW5ncyI6eyIkaWQiOiIyNTMiLCJGb250U2l6ZSI6MTEsIkZvbnROYW1lIjoiQ2FsaWJyaSIsIklzQm9sZCI6dHJ1ZSwiSXNJdGFsaWMiOmZhbHNlLCJJc1VuZGVybGluZWQiOmZhbHNlLCJQYXJlbnRTdHlsZSI6eyIkcmVmIjoiMTA4In19LCJBdXRvU2l6ZSI6MCwiRm9yZWdyb3VuZCI6eyIkcmVmIjoiMTA5In0sIk1heFdpZHRoIjo5N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jU0IiwiTGluZUNvbG9yIjpudWxsLCJMaW5lV2VpZ2h0IjowLjAsIkxpbmVUeXBlIjowLCJQYXJlbnRTdHlsZSI6bnVsbH0sIlBhcmVudFN0eWxlIjp7IiRyZWYiOiIxMDcifX0sIkRhdGVTdHlsZSI6eyIkaWQiOiIyNTUiLCJGb250U2V0dGluZ3MiOnsiJGlkIjoiMjU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yNTciLCJMaW5lQ29sb3IiOm51bGwsIkxpbmVXZWlnaHQiOjAuMCwiTGluZVR5cGUiOjAsIlBhcmVudFN0eWxlIjpudWxsfSwiUGFyZW50U3R5bGUiOnsiJHJlZiI6IjExNCJ9fSwiRGF0ZUZvcm1hdCI6eyIkcmVmIjoiMTIxIn0sIklzVmlzaWJsZSI6dHJ1ZSwiUGFyZW50U3R5bGUiOnsiJHJlZiI6IjgwIn19LCJJbmRleCI6MywiSWQiOiI3ZjAyNTg2My1iNTQzLTRmOWMtYTZmMC04M2Q1NmNhYzQ4MjAiLCJJbXBvcnRJZCI6bnVsbCwiVGl0bGUiOiJFc3RpbWF0aW9uIiwiTm90ZSI6bnVsbCwiSHlwZXJsaW5rIjpudWxsLCJJc0NoYW5nZWQiOmZhbHNlLCJJc05ldyI6ZmFsc2V9LHsiJGlkIjoiMjU4IiwiR3JvdXBOYW1lIjpudWxsLCJTdGFydERhdGUiOiIyMDE1LTAyLTIxVDAwOjAwOjAwWiIsIkVuZERhdGUiOiIyMDE1LTAyLTI3VDIzOjU5OjU5Ljk5OVoiLCJQZXJjZW50YWdlQ29tcGxldGUiOm51bGwsIlN0eWxlIjp7IiRpZCI6IjI1OSIsIlNoYXBlIjowLCJTaGFwZVRoaWNrbmVzcyI6MSwiRHVyYXRpb25Gb3JtYXQiOjAsIkluY2x1ZGVOb25Xb3JraW5nRGF5c0luRHVyYXRpb24iOnRydWUsIlBlcmNlbnRhZ2VDb21wbGV0ZVN0eWxlIjp7IiRpZCI6IjI2MCIsIkZvbnRTZXR0aW5ncyI6eyIkaWQiOiIyNj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NjIiLCJMaW5lQ29sb3IiOm51bGwsIkxpbmVXZWlnaHQiOjAuMCwiTGluZVR5cGUiOjAsIlBhcmVudFN0eWxlIjpudWxsfSwiUGFyZW50U3R5bGUiOnsiJHJlZiI6IjgxIn19LCJEdXJhdGlvblN0eWxlIjp7IiRpZCI6IjI2MyIsIkZvbnRTZXR0aW5ncyI6eyIkaWQiOiIyNj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NjUiLCJMaW5lQ29sb3IiOm51bGwsIkxpbmVXZWlnaHQiOjAuMCwiTGluZVR5cGUiOjAsIlBhcmVudFN0eWxlIjpudWxsfSwiUGFyZW50U3R5bGUiOnsiJHJlZiI6Ijg4In19LCJIb3Jpem9udGFsQ29ubmVjdG9yU3R5bGUiOnsiJGlkIjoiMjY2IiwiTGluZUNvbG9yIjp7IiRyZWYiOiI5NiJ9LCJMaW5lV2VpZ2h0IjoxLjAsIkxpbmVUeXBlIjowLCJQYXJlbnRTdHlsZSI6eyIkcmVmIjoiOTUifX0sIlZlcnRpY2FsQ29ubmVjdG9yU3R5bGUiOnsiJGlkIjoiMjY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mZhbHNlLCJQZXJjZW50YWdlQ29tcGxldGVTaGFwZU9wYWNpdHkiOjM1LCJTaGFwZVN0eWxlIjp7IiRpZCI6IjI2OCIsIk1hcmdpbiI6eyIkcmVmIjoiMTAyIn0sIlBhZGRpbmciOnsiJHJlZiI6IjEwMyJ9LCJCYWNrZ3JvdW5kIjp7IiRpZCI6IjI2OSIsIkNvbG9yIjp7IiRpZCI6IjI3MCIsIkEiOjI1NSwiUiI6MjM3LCJHIjoxMjUsIkIiOjQ5fX0sIklzVmlzaWJsZSI6dHJ1ZSwiV2lkdGgiOjAuMCwiSGVpZ2h0IjoxNi4wLCJCb3JkZXJTdHlsZSI6eyIkaWQiOiIyNzEiLCJMaW5lQ29sb3IiOnsiJHJlZiI6IjEwNSJ9LCJMaW5lV2VpZ2h0IjowLjAsIkxpbmVUeXBlIjowLCJQYXJlbnRTdHlsZSI6eyIkcmVmIjoiMTA0In19LCJQYXJlbnRTdHlsZSI6eyIkcmVmIjoiMTAxIn19LCJUaXRsZVN0eWxlIjp7IiRpZCI6IjI3MiIsIkZvbnRTZXR0aW5ncyI6eyIkaWQiOiIyNzMiLCJGb250U2l6ZSI6MTEsIkZvbnROYW1lIjoiQ2FsaWJyaSIsIklzQm9sZCI6dHJ1ZSwiSXNJdGFsaWMiOmZhbHNlLCJJc1VuZGVybGluZWQiOmZhbHNlLCJQYXJlbnRTdHlsZSI6eyIkcmVmIjoiMTA4In19LCJBdXRvU2l6ZSI6MCwiRm9yZWdyb3VuZCI6eyIkcmVmIjoiMTA5In0sIk1heFdpZHRoIjo5N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jc0IiwiTGluZUNvbG9yIjpudWxsLCJMaW5lV2VpZ2h0IjowLjAsIkxpbmVUeXBlIjowLCJQYXJlbnRTdHlsZSI6bnVsbH0sIlBhcmVudFN0eWxlIjp7IiRyZWYiOiIxMDcifX0sIkRhdGVTdHlsZSI6eyIkaWQiOiIyNzUiLCJGb250U2V0dGluZ3MiOnsiJGlkIjoiMjc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yNzciLCJMaW5lQ29sb3IiOm51bGwsIkxpbmVXZWlnaHQiOjAuMCwiTGluZVR5cGUiOjAsIlBhcmVudFN0eWxlIjpudWxsfSwiUGFyZW50U3R5bGUiOnsiJHJlZiI6IjExNCJ9fSwiRGF0ZUZvcm1hdCI6eyIkcmVmIjoiMTIxIn0sIklzVmlzaWJsZSI6dHJ1ZSwiUGFyZW50U3R5bGUiOnsiJHJlZiI6IjgwIn19LCJJbmRleCI6NCwiSWQiOiI4N2VlNDk4Yi05YjAyLTRlNzItYTlmZC00YmYwYjkzYTkwN2UiLCJJbXBvcnRJZCI6bnVsbCwiVGl0bGUiOiJQcm90b3R5cGUiLCJOb3RlIjpudWxsLCJIeXBlcmxpbmsiOm51bGwsIklzQ2hhbmdlZCI6ZmFsc2UsIklzTmV3IjpmYWxzZX0seyIkaWQiOiIyNzgiLCJHcm91cE5hbWUiOm51bGwsIlN0YXJ0RGF0ZSI6IjIwMTUtMDItMjZUMDA6MDA6MDBaIiwiRW5kRGF0ZSI6IjIwMTUtMDMtMDZUMjM6NTk6NTkuOTk5WiIsIlBlcmNlbnRhZ2VDb21wbGV0ZSI6bnVsbCwiU3R5bGUiOnsiJGlkIjoiMjc5IiwiU2hhcGUiOjAsIlNoYXBlVGhpY2tuZXNzIjoxLCJEdXJhdGlvbkZvcm1hdCI6MCwiSW5jbHVkZU5vbldvcmtpbmdEYXlzSW5EdXJhdGlvbiI6dHJ1ZSwiUGVyY2VudGFnZUNvbXBsZXRlU3R5bGUiOnsiJGlkIjoiMjgwIiwiRm9udFNldHRpbmdzIjp7IiRpZCI6IjI4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I4MiIsIkxpbmVDb2xvciI6bnVsbCwiTGluZVdlaWdodCI6MC4wLCJMaW5lVHlwZSI6MCwiUGFyZW50U3R5bGUiOm51bGx9LCJQYXJlbnRTdHlsZSI6eyIkcmVmIjoiODEifX0sIkR1cmF0aW9uU3R5bGUiOnsiJGlkIjoiMjgzIiwiRm9udFNldHRpbmdzIjp7IiRpZCI6IjI4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I4NSIsIkxpbmVDb2xvciI6bnVsbCwiTGluZVdlaWdodCI6MC4wLCJMaW5lVHlwZSI6MCwiUGFyZW50U3R5bGUiOm51bGx9LCJQYXJlbnRTdHlsZSI6eyIkcmVmIjoiODgifX0sIkhvcml6b250YWxDb25uZWN0b3JTdHlsZSI6eyIkaWQiOiIyODYiLCJMaW5lQ29sb3IiOnsiJHJlZiI6Ijk2In0sIkxpbmVXZWlnaHQiOjEuMCwiTGluZVR5cGUiOjAsIlBhcmVudFN0eWxlIjp7IiRyZWYiOiI5NSJ9fSwiVmVydGljYWxDb25uZWN0b3JTdHlsZSI6eyIkaWQiOiIyOD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ZmFsc2UsIlBlcmNlbnRhZ2VDb21wbGV0ZVNoYXBlT3BhY2l0eSI6MzUsIlNoYXBlU3R5bGUiOnsiJGlkIjoiMjg4IiwiTWFyZ2luIjp7IiRyZWYiOiIxMDIifSwiUGFkZGluZyI6eyIkcmVmIjoiMTAzIn0sIkJhY2tncm91bmQiOnsiJGlkIjoiMjg5IiwiQ29sb3IiOnsiJGlkIjoiMjkwIiwiQSI6MjU1LCJSIjoxMTIsIkciOjE3MywiQiI6NzF9fSwiSXNWaXNpYmxlIjp0cnVlLCJXaWR0aCI6MC4wLCJIZWlnaHQiOjE2LjAsIkJvcmRlclN0eWxlIjp7IiRpZCI6IjI5MSIsIkxpbmVDb2xvciI6eyIkcmVmIjoiMTA1In0sIkxpbmVXZWlnaHQiOjAuMCwiTGluZVR5cGUiOjAsIlBhcmVudFN0eWxlIjp7IiRyZWYiOiIxMDQifX0sIlBhcmVudFN0eWxlIjp7IiRyZWYiOiIxMDEifX0sIlRpdGxlU3R5bGUiOnsiJGlkIjoiMjkyIiwiRm9udFNldHRpbmdzIjp7IiRpZCI6IjI5MyIsIkZvbnRTaXplIjoxMSwiRm9udE5hbWUiOiJDYWxpYnJpIiwiSXNCb2xkIjp0cnVlLCJJc0l0YWxpYyI6ZmFsc2UsIklzVW5kZXJsaW5lZCI6ZmFsc2UsIlBhcmVudFN0eWxlIjp7IiRyZWYiOiIxMDgifX0sIkF1dG9TaXplIjowLCJGb3JlZ3JvdW5kIjp7IiRyZWYiOiIxMDkifSwiTWF4V2lkdGgiOjk2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yOTQiLCJMaW5lQ29sb3IiOm51bGwsIkxpbmVXZWlnaHQiOjAuMCwiTGluZVR5cGUiOjAsIlBhcmVudFN0eWxlIjpudWxsfSwiUGFyZW50U3R5bGUiOnsiJHJlZiI6IjEwNyJ9fSwiRGF0ZVN0eWxlIjp7IiRpZCI6IjI5NSIsIkZvbnRTZXR0aW5ncyI6eyIkaWQiOiIyOT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I5NyIsIkxpbmVDb2xvciI6bnVsbCwiTGluZVdlaWdodCI6MC4wLCJMaW5lVHlwZSI6MCwiUGFyZW50U3R5bGUiOm51bGx9LCJQYXJlbnRTdHlsZSI6eyIkcmVmIjoiMTE0In19LCJEYXRlRm9ybWF0Ijp7IiRyZWYiOiIxMjEifSwiSXNWaXNpYmxlIjp0cnVlLCJQYXJlbnRTdHlsZSI6eyIkcmVmIjoiODAifX0sIkluZGV4Ijo1LCJJZCI6IjNkNTUyNGIyLTIwZWEtNDIzMi1iMmFjLWE0ZGNlYjFmZDI0ZiIsIkltcG9ydElkIjpudWxsLCJUaXRsZSI6IkRldmVsb3BtZW50IiwiTm90ZSI6bnVsbCwiSHlwZXJsaW5rIjpudWxsLCJJc0NoYW5nZWQiOmZhbHNlLCJJc05ldyI6ZmFsc2V9LHsiJGlkIjoiMjk4IiwiR3JvdXBOYW1lIjpudWxsLCJTdGFydERhdGUiOiIyMDE1LTAzLTA2VDAwOjAwOjAwWiIsIkVuZERhdGUiOiIyMDE1LTAzLTA3VDIzOjU5OjU5Ljk5OVoiLCJQZXJjZW50YWdlQ29tcGxldGUiOm51bGwsIlN0eWxlIjp7IiRpZCI6IjI5OSIsIlNoYXBlIjowLCJTaGFwZVRoaWNrbmVzcyI6MSwiRHVyYXRpb25Gb3JtYXQiOjAsIkluY2x1ZGVOb25Xb3JraW5nRGF5c0luRHVyYXRpb24iOnRydWUsIlBlcmNlbnRhZ2VDb21wbGV0ZVN0eWxlIjp7IiRpZCI6IjMwMCIsIkZvbnRTZXR0aW5ncyI6eyIkaWQiOiIzMD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DIiLCJMaW5lQ29sb3IiOm51bGwsIkxpbmVXZWlnaHQiOjAuMCwiTGluZVR5cGUiOjAsIlBhcmVudFN0eWxlIjpudWxsfSwiUGFyZW50U3R5bGUiOnsiJHJlZiI6IjgxIn19LCJEdXJhdGlvblN0eWxlIjp7IiRpZCI6IjMwMyIsIkZvbnRTZXR0aW5ncyI6eyIkaWQiOiIzMD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MDUiLCJMaW5lQ29sb3IiOm51bGwsIkxpbmVXZWlnaHQiOjAuMCwiTGluZVR5cGUiOjAsIlBhcmVudFN0eWxlIjpudWxsfSwiUGFyZW50U3R5bGUiOnsiJHJlZiI6Ijg4In19LCJIb3Jpem9udGFsQ29ubmVjdG9yU3R5bGUiOnsiJGlkIjoiMzA2IiwiTGluZUNvbG9yIjp7IiRyZWYiOiI5NiJ9LCJMaW5lV2VpZ2h0IjoxLjAsIkxpbmVUeXBlIjowLCJQYXJlbnRTdHlsZSI6eyIkcmVmIjoiOTUifX0sIlZlcnRpY2FsQ29ubmVjdG9yU3R5bGUiOnsiJGlkIjoiMzA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mZhbHNlLCJQZXJjZW50YWdlQ29tcGxldGVTaGFwZU9wYWNpdHkiOjM1LCJTaGFwZVN0eWxlIjp7IiRpZCI6IjMwOCIsIk1hcmdpbiI6eyIkcmVmIjoiMTAyIn0sIlBhZGRpbmciOnsiJHJlZiI6IjEwMyJ9LCJCYWNrZ3JvdW5kIjp7IiRpZCI6IjMwOSIsIkNvbG9yIjp7IiRpZCI6IjMxMCIsIkEiOjI1NSwiUiI6MTEyLCJHIjoxNzMsIkIiOjcxfX0sIklzVmlzaWJsZSI6dHJ1ZSwiV2lkdGgiOjAuMCwiSGVpZ2h0IjoxNi4wLCJCb3JkZXJTdHlsZSI6eyIkaWQiOiIzMTEiLCJMaW5lQ29sb3IiOnsiJHJlZiI6IjEwNSJ9LCJMaW5lV2VpZ2h0IjowLjAsIkxpbmVUeXBlIjowLCJQYXJlbnRTdHlsZSI6eyIkcmVmIjoiMTA0In19LCJQYXJlbnRTdHlsZSI6eyIkcmVmIjoiMTAxIn19LCJUaXRsZVN0eWxlIjp7IiRpZCI6IjMxMiIsIkZvbnRTZXR0aW5ncyI6eyIkaWQiOiIzMTMiLCJGb250U2l6ZSI6MTEsIkZvbnROYW1lIjoiQ2FsaWJyaSIsIklzQm9sZCI6dHJ1ZSwiSXNJdGFsaWMiOmZhbHNlLCJJc1VuZGVybGluZWQiOmZhbHNlLCJQYXJlbnRTdHlsZSI6eyIkcmVmIjoiMTA4In19LCJBdXRvU2l6ZSI6MCwiRm9yZWdyb3VuZCI6eyIkcmVmIjoiMTA5In0sIk1heFdpZHRoIjo5N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E0IiwiTGluZUNvbG9yIjpudWxsLCJMaW5lV2VpZ2h0IjowLjAsIkxpbmVUeXBlIjowLCJQYXJlbnRTdHlsZSI6bnVsbH0sIlBhcmVudFN0eWxlIjp7IiRyZWYiOiIxMDcifX0sIkRhdGVTdHlsZSI6eyIkaWQiOiIzMTUiLCJGb250U2V0dGluZ3MiOnsiJGlkIjoiMzE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MTciLCJMaW5lQ29sb3IiOm51bGwsIkxpbmVXZWlnaHQiOjAuMCwiTGluZVR5cGUiOjAsIlBhcmVudFN0eWxlIjpudWxsfSwiUGFyZW50U3R5bGUiOnsiJHJlZiI6IjExNCJ9fSwiRGF0ZUZvcm1hdCI6eyIkcmVmIjoiMTIxIn0sIklzVmlzaWJsZSI6dHJ1ZSwiUGFyZW50U3R5bGUiOnsiJHJlZiI6IjgwIn19LCJJbmRleCI6NiwiSWQiOiI3M2E3NTNmYy0zZWIwLTRjY2UtOGE3NC1mNWYyZWU0NzVmZGYiLCJJbXBvcnRJZCI6bnVsbCwiVGl0bGUiOiJSb2xsLW91dCIsIk5vdGUiOm51bGwsIkh5cGVybGluayI6bnVsbCwiSXNDaGFuZ2VkIjpmYWxzZSwiSXNOZXciOmZhbHNlfV0sIk1zUHJvamVjdEl0ZW1zVHJlZSI6eyIkaWQiOiIzMTgiLCJSb290Ijp7IkltcG9ydElkIjpudWxsLCJJc0ltcG9ydGVkIjpmYWxzZSwiQ2hpbGRyZW4iOltdfX0sIk1ldGFkYXRhIjp7IiRpZCI6IjMxOSJ9LCJTZXR0aW5ncyI6eyIkaWQiOiIzMjAiLCJJbXBhT3B0aW9ucyI6eyIkaWQiOiIzMjE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nRydWUsIkltcG9ydFR5cGUiOjAsIkZpbGVQYXRoIjpudWxsLCJUaW1lbGluZUltcG9ydGVkIjpmYWxzZX0="/>
  <p:tag name="__MASTER" val="__part_0"/>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Lst>
</file>

<file path=ppt/tags/tag100.xml><?xml version="1.0" encoding="utf-8"?>
<p:tagLst xmlns:a="http://schemas.openxmlformats.org/drawingml/2006/main" xmlns:r="http://schemas.openxmlformats.org/officeDocument/2006/relationships" xmlns:p="http://schemas.openxmlformats.org/presentationml/2006/main">
  <p:tag name="OTLMARKERSHAPE" val="OTL"/>
</p:tagLst>
</file>

<file path=ppt/tags/tag101.xml><?xml version="1.0" encoding="utf-8"?>
<p:tagLst xmlns:a="http://schemas.openxmlformats.org/drawingml/2006/main" xmlns:r="http://schemas.openxmlformats.org/officeDocument/2006/relationships" xmlns:p="http://schemas.openxmlformats.org/presentationml/2006/main">
  <p:tag name="OTLMARKERSHAPE" val="OTL"/>
</p:tagLst>
</file>

<file path=ppt/tags/tag102.xml><?xml version="1.0" encoding="utf-8"?>
<p:tagLst xmlns:a="http://schemas.openxmlformats.org/drawingml/2006/main" xmlns:r="http://schemas.openxmlformats.org/officeDocument/2006/relationships" xmlns:p="http://schemas.openxmlformats.org/presentationml/2006/main">
  <p:tag name="OTLMARKERSHAPE" val="OTL"/>
</p:tagLst>
</file>

<file path=ppt/tags/tag11.xml><?xml version="1.0" encoding="utf-8"?>
<p:tagLst xmlns:a="http://schemas.openxmlformats.org/drawingml/2006/main" xmlns:r="http://schemas.openxmlformats.org/officeDocument/2006/relationships" xmlns:p="http://schemas.openxmlformats.org/presentationml/2006/main">
  <p:tag name="OTLMARKERSHAPE" val="OTL"/>
</p:tagLst>
</file>

<file path=ppt/tags/tag12.xml><?xml version="1.0" encoding="utf-8"?>
<p:tagLst xmlns:a="http://schemas.openxmlformats.org/drawingml/2006/main" xmlns:r="http://schemas.openxmlformats.org/officeDocument/2006/relationships" xmlns:p="http://schemas.openxmlformats.org/presentationml/2006/main">
  <p:tag name="OTLMARKERSHAPE" val="OTL"/>
</p:tagLst>
</file>

<file path=ppt/tags/tag13.xml><?xml version="1.0" encoding="utf-8"?>
<p:tagLst xmlns:a="http://schemas.openxmlformats.org/drawingml/2006/main" xmlns:r="http://schemas.openxmlformats.org/officeDocument/2006/relationships" xmlns:p="http://schemas.openxmlformats.org/presentationml/2006/main">
  <p:tag name="OTLMARKERSHAPE" val="OTL"/>
</p:tagLst>
</file>

<file path=ppt/tags/tag14.xml><?xml version="1.0" encoding="utf-8"?>
<p:tagLst xmlns:a="http://schemas.openxmlformats.org/drawingml/2006/main" xmlns:r="http://schemas.openxmlformats.org/officeDocument/2006/relationships" xmlns:p="http://schemas.openxmlformats.org/presentationml/2006/main">
  <p:tag name="OTLMARKERSHAPE" val="OTL"/>
</p:tagLst>
</file>

<file path=ppt/tags/tag15.xml><?xml version="1.0" encoding="utf-8"?>
<p:tagLst xmlns:a="http://schemas.openxmlformats.org/drawingml/2006/main" xmlns:r="http://schemas.openxmlformats.org/officeDocument/2006/relationships" xmlns:p="http://schemas.openxmlformats.org/presentationml/2006/main">
  <p:tag name="OTLMARKERSHAPE" val="OTL"/>
</p:tagLst>
</file>

<file path=ppt/tags/tag16.xml><?xml version="1.0" encoding="utf-8"?>
<p:tagLst xmlns:a="http://schemas.openxmlformats.org/drawingml/2006/main" xmlns:r="http://schemas.openxmlformats.org/officeDocument/2006/relationships" xmlns:p="http://schemas.openxmlformats.org/presentationml/2006/main">
  <p:tag name="OTLMARKERSHAPE" val="OTL"/>
</p:tagLst>
</file>

<file path=ppt/tags/tag17.xml><?xml version="1.0" encoding="utf-8"?>
<p:tagLst xmlns:a="http://schemas.openxmlformats.org/drawingml/2006/main" xmlns:r="http://schemas.openxmlformats.org/officeDocument/2006/relationships" xmlns:p="http://schemas.openxmlformats.org/presentationml/2006/main">
  <p:tag name="OTLMARKERSHAPE" val="OTL"/>
</p:tagLst>
</file>

<file path=ppt/tags/tag18.xml><?xml version="1.0" encoding="utf-8"?>
<p:tagLst xmlns:a="http://schemas.openxmlformats.org/drawingml/2006/main" xmlns:r="http://schemas.openxmlformats.org/officeDocument/2006/relationships" xmlns:p="http://schemas.openxmlformats.org/presentationml/2006/main">
  <p:tag name="OTLMARKERSHAPE" val="OTL"/>
</p:tagLst>
</file>

<file path=ppt/tags/tag19.xml><?xml version="1.0" encoding="utf-8"?>
<p:tagLst xmlns:a="http://schemas.openxmlformats.org/drawingml/2006/main" xmlns:r="http://schemas.openxmlformats.org/officeDocument/2006/relationships" xmlns:p="http://schemas.openxmlformats.org/presentationml/2006/main">
  <p:tag name="OTLMARKERSHAPE" val="OTL"/>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Lst>
</file>

<file path=ppt/tags/tag20.xml><?xml version="1.0" encoding="utf-8"?>
<p:tagLst xmlns:a="http://schemas.openxmlformats.org/drawingml/2006/main" xmlns:r="http://schemas.openxmlformats.org/officeDocument/2006/relationships" xmlns:p="http://schemas.openxmlformats.org/presentationml/2006/main">
  <p:tag name="OTLMARKERSHAPE" val="OTL"/>
</p:tagLst>
</file>

<file path=ppt/tags/tag21.xml><?xml version="1.0" encoding="utf-8"?>
<p:tagLst xmlns:a="http://schemas.openxmlformats.org/drawingml/2006/main" xmlns:r="http://schemas.openxmlformats.org/officeDocument/2006/relationships" xmlns:p="http://schemas.openxmlformats.org/presentationml/2006/main">
  <p:tag name="OTLMARKERSHAPE" val="OTL"/>
</p:tagLst>
</file>

<file path=ppt/tags/tag22.xml><?xml version="1.0" encoding="utf-8"?>
<p:tagLst xmlns:a="http://schemas.openxmlformats.org/drawingml/2006/main" xmlns:r="http://schemas.openxmlformats.org/officeDocument/2006/relationships" xmlns:p="http://schemas.openxmlformats.org/presentationml/2006/main">
  <p:tag name="OTLMARKERSHAPE" val="OTL"/>
</p:tagLst>
</file>

<file path=ppt/tags/tag23.xml><?xml version="1.0" encoding="utf-8"?>
<p:tagLst xmlns:a="http://schemas.openxmlformats.org/drawingml/2006/main" xmlns:r="http://schemas.openxmlformats.org/officeDocument/2006/relationships" xmlns:p="http://schemas.openxmlformats.org/presentationml/2006/main">
  <p:tag name="OTLMARKERSHAPE" val="OTL"/>
</p:tagLst>
</file>

<file path=ppt/tags/tag24.xml><?xml version="1.0" encoding="utf-8"?>
<p:tagLst xmlns:a="http://schemas.openxmlformats.org/drawingml/2006/main" xmlns:r="http://schemas.openxmlformats.org/officeDocument/2006/relationships" xmlns:p="http://schemas.openxmlformats.org/presentationml/2006/main">
  <p:tag name="OTLMARKERSHAPE" val="OTL"/>
</p:tagLst>
</file>

<file path=ppt/tags/tag25.xml><?xml version="1.0" encoding="utf-8"?>
<p:tagLst xmlns:a="http://schemas.openxmlformats.org/drawingml/2006/main" xmlns:r="http://schemas.openxmlformats.org/officeDocument/2006/relationships" xmlns:p="http://schemas.openxmlformats.org/presentationml/2006/main">
  <p:tag name="OTLMARKERSHAPE" val="OTL"/>
</p:tagLst>
</file>

<file path=ppt/tags/tag26.xml><?xml version="1.0" encoding="utf-8"?>
<p:tagLst xmlns:a="http://schemas.openxmlformats.org/drawingml/2006/main" xmlns:r="http://schemas.openxmlformats.org/officeDocument/2006/relationships" xmlns:p="http://schemas.openxmlformats.org/presentationml/2006/main">
  <p:tag name="OTLMARKERSHAPE" val="OTL"/>
</p:tagLst>
</file>

<file path=ppt/tags/tag27.xml><?xml version="1.0" encoding="utf-8"?>
<p:tagLst xmlns:a="http://schemas.openxmlformats.org/drawingml/2006/main" xmlns:r="http://schemas.openxmlformats.org/officeDocument/2006/relationships" xmlns:p="http://schemas.openxmlformats.org/presentationml/2006/main">
  <p:tag name="OTLMARKERSHAPE" val="OTL"/>
</p:tagLst>
</file>

<file path=ppt/tags/tag28.xml><?xml version="1.0" encoding="utf-8"?>
<p:tagLst xmlns:a="http://schemas.openxmlformats.org/drawingml/2006/main" xmlns:r="http://schemas.openxmlformats.org/officeDocument/2006/relationships" xmlns:p="http://schemas.openxmlformats.org/presentationml/2006/main">
  <p:tag name="OTLMARKERSHAPE" val="OTL"/>
</p:tagLst>
</file>

<file path=ppt/tags/tag29.xml><?xml version="1.0" encoding="utf-8"?>
<p:tagLst xmlns:a="http://schemas.openxmlformats.org/drawingml/2006/main" xmlns:r="http://schemas.openxmlformats.org/officeDocument/2006/relationships" xmlns:p="http://schemas.openxmlformats.org/presentationml/2006/main">
  <p:tag name="OTLMARKERSHAPE" val="OTL"/>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Lst>
</file>

<file path=ppt/tags/tag30.xml><?xml version="1.0" encoding="utf-8"?>
<p:tagLst xmlns:a="http://schemas.openxmlformats.org/drawingml/2006/main" xmlns:r="http://schemas.openxmlformats.org/officeDocument/2006/relationships" xmlns:p="http://schemas.openxmlformats.org/presentationml/2006/main">
  <p:tag name="OTLMARKERSHAPE" val="OTL"/>
</p:tagLst>
</file>

<file path=ppt/tags/tag31.xml><?xml version="1.0" encoding="utf-8"?>
<p:tagLst xmlns:a="http://schemas.openxmlformats.org/drawingml/2006/main" xmlns:r="http://schemas.openxmlformats.org/officeDocument/2006/relationships" xmlns:p="http://schemas.openxmlformats.org/presentationml/2006/main">
  <p:tag name="OTLMARKERSHAPE" val="OTL"/>
</p:tagLst>
</file>

<file path=ppt/tags/tag32.xml><?xml version="1.0" encoding="utf-8"?>
<p:tagLst xmlns:a="http://schemas.openxmlformats.org/drawingml/2006/main" xmlns:r="http://schemas.openxmlformats.org/officeDocument/2006/relationships" xmlns:p="http://schemas.openxmlformats.org/presentationml/2006/main">
  <p:tag name="OTLMARKERSHAPE" val="OTL"/>
</p:tagLst>
</file>

<file path=ppt/tags/tag33.xml><?xml version="1.0" encoding="utf-8"?>
<p:tagLst xmlns:a="http://schemas.openxmlformats.org/drawingml/2006/main" xmlns:r="http://schemas.openxmlformats.org/officeDocument/2006/relationships" xmlns:p="http://schemas.openxmlformats.org/presentationml/2006/main">
  <p:tag name="OTLMARKERSHAPE" val="OTL"/>
</p:tagLst>
</file>

<file path=ppt/tags/tag34.xml><?xml version="1.0" encoding="utf-8"?>
<p:tagLst xmlns:a="http://schemas.openxmlformats.org/drawingml/2006/main" xmlns:r="http://schemas.openxmlformats.org/officeDocument/2006/relationships" xmlns:p="http://schemas.openxmlformats.org/presentationml/2006/main">
  <p:tag name="OTLMARKERSHAPE" val="OTL"/>
</p:tagLst>
</file>

<file path=ppt/tags/tag35.xml><?xml version="1.0" encoding="utf-8"?>
<p:tagLst xmlns:a="http://schemas.openxmlformats.org/drawingml/2006/main" xmlns:r="http://schemas.openxmlformats.org/officeDocument/2006/relationships" xmlns:p="http://schemas.openxmlformats.org/presentationml/2006/main">
  <p:tag name="OTLMARKERSHAPE" val="OTL"/>
</p:tagLst>
</file>

<file path=ppt/tags/tag36.xml><?xml version="1.0" encoding="utf-8"?>
<p:tagLst xmlns:a="http://schemas.openxmlformats.org/drawingml/2006/main" xmlns:r="http://schemas.openxmlformats.org/officeDocument/2006/relationships" xmlns:p="http://schemas.openxmlformats.org/presentationml/2006/main">
  <p:tag name="OTLMARKERSHAPE" val="OTL"/>
</p:tagLst>
</file>

<file path=ppt/tags/tag37.xml><?xml version="1.0" encoding="utf-8"?>
<p:tagLst xmlns:a="http://schemas.openxmlformats.org/drawingml/2006/main" xmlns:r="http://schemas.openxmlformats.org/officeDocument/2006/relationships" xmlns:p="http://schemas.openxmlformats.org/presentationml/2006/main">
  <p:tag name="OTLMARKERSHAPE" val="OTL"/>
</p:tagLst>
</file>

<file path=ppt/tags/tag38.xml><?xml version="1.0" encoding="utf-8"?>
<p:tagLst xmlns:a="http://schemas.openxmlformats.org/drawingml/2006/main" xmlns:r="http://schemas.openxmlformats.org/officeDocument/2006/relationships" xmlns:p="http://schemas.openxmlformats.org/presentationml/2006/main">
  <p:tag name="OTLMARKERSHAPE" val="OTL"/>
</p:tagLst>
</file>

<file path=ppt/tags/tag39.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Lst>
</file>

<file path=ppt/tags/tag40.xml><?xml version="1.0" encoding="utf-8"?>
<p:tagLst xmlns:a="http://schemas.openxmlformats.org/drawingml/2006/main" xmlns:r="http://schemas.openxmlformats.org/officeDocument/2006/relationships" xmlns:p="http://schemas.openxmlformats.org/presentationml/2006/main">
  <p:tag name="OTLMARKERSHAPE" val="OTL"/>
</p:tagLst>
</file>

<file path=ppt/tags/tag41.xml><?xml version="1.0" encoding="utf-8"?>
<p:tagLst xmlns:a="http://schemas.openxmlformats.org/drawingml/2006/main" xmlns:r="http://schemas.openxmlformats.org/officeDocument/2006/relationships" xmlns:p="http://schemas.openxmlformats.org/presentationml/2006/main">
  <p:tag name="OTLMARKERSHAPE" val="OTL"/>
</p:tagLst>
</file>

<file path=ppt/tags/tag42.xml><?xml version="1.0" encoding="utf-8"?>
<p:tagLst xmlns:a="http://schemas.openxmlformats.org/drawingml/2006/main" xmlns:r="http://schemas.openxmlformats.org/officeDocument/2006/relationships" xmlns:p="http://schemas.openxmlformats.org/presentationml/2006/main">
  <p:tag name="OTLMARKERSHAPE" val="OTL"/>
</p:tagLst>
</file>

<file path=ppt/tags/tag43.xml><?xml version="1.0" encoding="utf-8"?>
<p:tagLst xmlns:a="http://schemas.openxmlformats.org/drawingml/2006/main" xmlns:r="http://schemas.openxmlformats.org/officeDocument/2006/relationships" xmlns:p="http://schemas.openxmlformats.org/presentationml/2006/main">
  <p:tag name="OTLMARKERSHAPE" val="OTL"/>
</p:tagLst>
</file>

<file path=ppt/tags/tag44.xml><?xml version="1.0" encoding="utf-8"?>
<p:tagLst xmlns:a="http://schemas.openxmlformats.org/drawingml/2006/main" xmlns:r="http://schemas.openxmlformats.org/officeDocument/2006/relationships" xmlns:p="http://schemas.openxmlformats.org/presentationml/2006/main">
  <p:tag name="OTLMARKERSHAPE" val="OTL"/>
</p:tagLst>
</file>

<file path=ppt/tags/tag45.xml><?xml version="1.0" encoding="utf-8"?>
<p:tagLst xmlns:a="http://schemas.openxmlformats.org/drawingml/2006/main" xmlns:r="http://schemas.openxmlformats.org/officeDocument/2006/relationships" xmlns:p="http://schemas.openxmlformats.org/presentationml/2006/main">
  <p:tag name="OTLMARKERSHAPE" val="OTL"/>
</p:tagLst>
</file>

<file path=ppt/tags/tag46.xml><?xml version="1.0" encoding="utf-8"?>
<p:tagLst xmlns:a="http://schemas.openxmlformats.org/drawingml/2006/main" xmlns:r="http://schemas.openxmlformats.org/officeDocument/2006/relationships" xmlns:p="http://schemas.openxmlformats.org/presentationml/2006/main">
  <p:tag name="OTLMARKERSHAPE" val="OTL"/>
</p:tagLst>
</file>

<file path=ppt/tags/tag47.xml><?xml version="1.0" encoding="utf-8"?>
<p:tagLst xmlns:a="http://schemas.openxmlformats.org/drawingml/2006/main" xmlns:r="http://schemas.openxmlformats.org/officeDocument/2006/relationships" xmlns:p="http://schemas.openxmlformats.org/presentationml/2006/main">
  <p:tag name="OTLMARKERSHAPE" val="OTL"/>
</p:tagLst>
</file>

<file path=ppt/tags/tag48.xml><?xml version="1.0" encoding="utf-8"?>
<p:tagLst xmlns:a="http://schemas.openxmlformats.org/drawingml/2006/main" xmlns:r="http://schemas.openxmlformats.org/officeDocument/2006/relationships" xmlns:p="http://schemas.openxmlformats.org/presentationml/2006/main">
  <p:tag name="OTLMARKERSHAPE" val="OTL"/>
</p:tagLst>
</file>

<file path=ppt/tags/tag49.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Lst>
</file>

<file path=ppt/tags/tag50.xml><?xml version="1.0" encoding="utf-8"?>
<p:tagLst xmlns:a="http://schemas.openxmlformats.org/drawingml/2006/main" xmlns:r="http://schemas.openxmlformats.org/officeDocument/2006/relationships" xmlns:p="http://schemas.openxmlformats.org/presentationml/2006/main">
  <p:tag name="OTLMARKERSHAPE" val="OTL"/>
</p:tagLst>
</file>

<file path=ppt/tags/tag51.xml><?xml version="1.0" encoding="utf-8"?>
<p:tagLst xmlns:a="http://schemas.openxmlformats.org/drawingml/2006/main" xmlns:r="http://schemas.openxmlformats.org/officeDocument/2006/relationships" xmlns:p="http://schemas.openxmlformats.org/presentationml/2006/main">
  <p:tag name="OTLMARKERSHAPE" val="OTL"/>
</p:tagLst>
</file>

<file path=ppt/tags/tag52.xml><?xml version="1.0" encoding="utf-8"?>
<p:tagLst xmlns:a="http://schemas.openxmlformats.org/drawingml/2006/main" xmlns:r="http://schemas.openxmlformats.org/officeDocument/2006/relationships" xmlns:p="http://schemas.openxmlformats.org/presentationml/2006/main">
  <p:tag name="OTLMARKERSHAPE" val="OTL"/>
</p:tagLst>
</file>

<file path=ppt/tags/tag53.xml><?xml version="1.0" encoding="utf-8"?>
<p:tagLst xmlns:a="http://schemas.openxmlformats.org/drawingml/2006/main" xmlns:r="http://schemas.openxmlformats.org/officeDocument/2006/relationships" xmlns:p="http://schemas.openxmlformats.org/presentationml/2006/main">
  <p:tag name="OTLMARKERSHAPE" val="OTL"/>
</p:tagLst>
</file>

<file path=ppt/tags/tag54.xml><?xml version="1.0" encoding="utf-8"?>
<p:tagLst xmlns:a="http://schemas.openxmlformats.org/drawingml/2006/main" xmlns:r="http://schemas.openxmlformats.org/officeDocument/2006/relationships" xmlns:p="http://schemas.openxmlformats.org/presentationml/2006/main">
  <p:tag name="OTLMARKERSHAPE" val="OTL"/>
</p:tagLst>
</file>

<file path=ppt/tags/tag55.xml><?xml version="1.0" encoding="utf-8"?>
<p:tagLst xmlns:a="http://schemas.openxmlformats.org/drawingml/2006/main" xmlns:r="http://schemas.openxmlformats.org/officeDocument/2006/relationships" xmlns:p="http://schemas.openxmlformats.org/presentationml/2006/main">
  <p:tag name="OTLMARKERSHAPE" val="OTL"/>
</p:tagLst>
</file>

<file path=ppt/tags/tag56.xml><?xml version="1.0" encoding="utf-8"?>
<p:tagLst xmlns:a="http://schemas.openxmlformats.org/drawingml/2006/main" xmlns:r="http://schemas.openxmlformats.org/officeDocument/2006/relationships" xmlns:p="http://schemas.openxmlformats.org/presentationml/2006/main">
  <p:tag name="OTLMARKERSHAPE" val="OTL"/>
</p:tagLst>
</file>

<file path=ppt/tags/tag57.xml><?xml version="1.0" encoding="utf-8"?>
<p:tagLst xmlns:a="http://schemas.openxmlformats.org/drawingml/2006/main" xmlns:r="http://schemas.openxmlformats.org/officeDocument/2006/relationships" xmlns:p="http://schemas.openxmlformats.org/presentationml/2006/main">
  <p:tag name="OTLMARKERSHAPE" val="OTL"/>
</p:tagLst>
</file>

<file path=ppt/tags/tag58.xml><?xml version="1.0" encoding="utf-8"?>
<p:tagLst xmlns:a="http://schemas.openxmlformats.org/drawingml/2006/main" xmlns:r="http://schemas.openxmlformats.org/officeDocument/2006/relationships" xmlns:p="http://schemas.openxmlformats.org/presentationml/2006/main">
  <p:tag name="OTLMARKERSHAPE" val="OTL"/>
</p:tagLst>
</file>

<file path=ppt/tags/tag59.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Lst>
</file>

<file path=ppt/tags/tag60.xml><?xml version="1.0" encoding="utf-8"?>
<p:tagLst xmlns:a="http://schemas.openxmlformats.org/drawingml/2006/main" xmlns:r="http://schemas.openxmlformats.org/officeDocument/2006/relationships" xmlns:p="http://schemas.openxmlformats.org/presentationml/2006/main">
  <p:tag name="OTLMARKERSHAPE" val="OTL"/>
</p:tagLst>
</file>

<file path=ppt/tags/tag61.xml><?xml version="1.0" encoding="utf-8"?>
<p:tagLst xmlns:a="http://schemas.openxmlformats.org/drawingml/2006/main" xmlns:r="http://schemas.openxmlformats.org/officeDocument/2006/relationships" xmlns:p="http://schemas.openxmlformats.org/presentationml/2006/main">
  <p:tag name="OTLMARKERSHAPE" val="OTL"/>
</p:tagLst>
</file>

<file path=ppt/tags/tag62.xml><?xml version="1.0" encoding="utf-8"?>
<p:tagLst xmlns:a="http://schemas.openxmlformats.org/drawingml/2006/main" xmlns:r="http://schemas.openxmlformats.org/officeDocument/2006/relationships" xmlns:p="http://schemas.openxmlformats.org/presentationml/2006/main">
  <p:tag name="OTLMARKERSHAPE" val="OTL"/>
</p:tagLst>
</file>

<file path=ppt/tags/tag63.xml><?xml version="1.0" encoding="utf-8"?>
<p:tagLst xmlns:a="http://schemas.openxmlformats.org/drawingml/2006/main" xmlns:r="http://schemas.openxmlformats.org/officeDocument/2006/relationships" xmlns:p="http://schemas.openxmlformats.org/presentationml/2006/main">
  <p:tag name="OTLMARKERSHAPE" val="OTL"/>
</p:tagLst>
</file>

<file path=ppt/tags/tag64.xml><?xml version="1.0" encoding="utf-8"?>
<p:tagLst xmlns:a="http://schemas.openxmlformats.org/drawingml/2006/main" xmlns:r="http://schemas.openxmlformats.org/officeDocument/2006/relationships" xmlns:p="http://schemas.openxmlformats.org/presentationml/2006/main">
  <p:tag name="OTLMARKERSHAPE" val="OTL"/>
</p:tagLst>
</file>

<file path=ppt/tags/tag65.xml><?xml version="1.0" encoding="utf-8"?>
<p:tagLst xmlns:a="http://schemas.openxmlformats.org/drawingml/2006/main" xmlns:r="http://schemas.openxmlformats.org/officeDocument/2006/relationships" xmlns:p="http://schemas.openxmlformats.org/presentationml/2006/main">
  <p:tag name="OTLMARKERSHAPE" val="OTL"/>
</p:tagLst>
</file>

<file path=ppt/tags/tag66.xml><?xml version="1.0" encoding="utf-8"?>
<p:tagLst xmlns:a="http://schemas.openxmlformats.org/drawingml/2006/main" xmlns:r="http://schemas.openxmlformats.org/officeDocument/2006/relationships" xmlns:p="http://schemas.openxmlformats.org/presentationml/2006/main">
  <p:tag name="OTLMARKERSHAPE" val="OTL"/>
</p:tagLst>
</file>

<file path=ppt/tags/tag67.xml><?xml version="1.0" encoding="utf-8"?>
<p:tagLst xmlns:a="http://schemas.openxmlformats.org/drawingml/2006/main" xmlns:r="http://schemas.openxmlformats.org/officeDocument/2006/relationships" xmlns:p="http://schemas.openxmlformats.org/presentationml/2006/main">
  <p:tag name="OTLMARKERSHAPE" val="OTL"/>
</p:tagLst>
</file>

<file path=ppt/tags/tag68.xml><?xml version="1.0" encoding="utf-8"?>
<p:tagLst xmlns:a="http://schemas.openxmlformats.org/drawingml/2006/main" xmlns:r="http://schemas.openxmlformats.org/officeDocument/2006/relationships" xmlns:p="http://schemas.openxmlformats.org/presentationml/2006/main">
  <p:tag name="OTLMARKERSHAPE" val="OTL"/>
</p:tagLst>
</file>

<file path=ppt/tags/tag69.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Lst>
</file>

<file path=ppt/tags/tag70.xml><?xml version="1.0" encoding="utf-8"?>
<p:tagLst xmlns:a="http://schemas.openxmlformats.org/drawingml/2006/main" xmlns:r="http://schemas.openxmlformats.org/officeDocument/2006/relationships" xmlns:p="http://schemas.openxmlformats.org/presentationml/2006/main">
  <p:tag name="OTLMARKERSHAPE" val="OTL"/>
</p:tagLst>
</file>

<file path=ppt/tags/tag71.xml><?xml version="1.0" encoding="utf-8"?>
<p:tagLst xmlns:a="http://schemas.openxmlformats.org/drawingml/2006/main" xmlns:r="http://schemas.openxmlformats.org/officeDocument/2006/relationships" xmlns:p="http://schemas.openxmlformats.org/presentationml/2006/main">
  <p:tag name="OTLMARKERSHAPE" val="OTL"/>
</p:tagLst>
</file>

<file path=ppt/tags/tag72.xml><?xml version="1.0" encoding="utf-8"?>
<p:tagLst xmlns:a="http://schemas.openxmlformats.org/drawingml/2006/main" xmlns:r="http://schemas.openxmlformats.org/officeDocument/2006/relationships" xmlns:p="http://schemas.openxmlformats.org/presentationml/2006/main">
  <p:tag name="OTLMARKERSHAPE" val="OTL"/>
</p:tagLst>
</file>

<file path=ppt/tags/tag73.xml><?xml version="1.0" encoding="utf-8"?>
<p:tagLst xmlns:a="http://schemas.openxmlformats.org/drawingml/2006/main" xmlns:r="http://schemas.openxmlformats.org/officeDocument/2006/relationships" xmlns:p="http://schemas.openxmlformats.org/presentationml/2006/main">
  <p:tag name="OTLMARKERSHAPE" val="OTL"/>
</p:tagLst>
</file>

<file path=ppt/tags/tag74.xml><?xml version="1.0" encoding="utf-8"?>
<p:tagLst xmlns:a="http://schemas.openxmlformats.org/drawingml/2006/main" xmlns:r="http://schemas.openxmlformats.org/officeDocument/2006/relationships" xmlns:p="http://schemas.openxmlformats.org/presentationml/2006/main">
  <p:tag name="OTLMARKERSHAPE" val="OTL"/>
</p:tagLst>
</file>

<file path=ppt/tags/tag75.xml><?xml version="1.0" encoding="utf-8"?>
<p:tagLst xmlns:a="http://schemas.openxmlformats.org/drawingml/2006/main" xmlns:r="http://schemas.openxmlformats.org/officeDocument/2006/relationships" xmlns:p="http://schemas.openxmlformats.org/presentationml/2006/main">
  <p:tag name="OTLMARKERSHAPE" val="OTL"/>
</p:tagLst>
</file>

<file path=ppt/tags/tag76.xml><?xml version="1.0" encoding="utf-8"?>
<p:tagLst xmlns:a="http://schemas.openxmlformats.org/drawingml/2006/main" xmlns:r="http://schemas.openxmlformats.org/officeDocument/2006/relationships" xmlns:p="http://schemas.openxmlformats.org/presentationml/2006/main">
  <p:tag name="OTLMARKERSHAPE" val="OTL"/>
</p:tagLst>
</file>

<file path=ppt/tags/tag77.xml><?xml version="1.0" encoding="utf-8"?>
<p:tagLst xmlns:a="http://schemas.openxmlformats.org/drawingml/2006/main" xmlns:r="http://schemas.openxmlformats.org/officeDocument/2006/relationships" xmlns:p="http://schemas.openxmlformats.org/presentationml/2006/main">
  <p:tag name="OTLMARKERSHAPE" val="OTL"/>
</p:tagLst>
</file>

<file path=ppt/tags/tag78.xml><?xml version="1.0" encoding="utf-8"?>
<p:tagLst xmlns:a="http://schemas.openxmlformats.org/drawingml/2006/main" xmlns:r="http://schemas.openxmlformats.org/officeDocument/2006/relationships" xmlns:p="http://schemas.openxmlformats.org/presentationml/2006/main">
  <p:tag name="OTLMARKERSHAPE" val="OTL"/>
</p:tagLst>
</file>

<file path=ppt/tags/tag79.xml><?xml version="1.0" encoding="utf-8"?>
<p:tagLst xmlns:a="http://schemas.openxmlformats.org/drawingml/2006/main" xmlns:r="http://schemas.openxmlformats.org/officeDocument/2006/relationships" xmlns:p="http://schemas.openxmlformats.org/presentationml/2006/main">
  <p:tag name="OTLMARKERSHAPE" val="OTL"/>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Lst>
</file>

<file path=ppt/tags/tag80.xml><?xml version="1.0" encoding="utf-8"?>
<p:tagLst xmlns:a="http://schemas.openxmlformats.org/drawingml/2006/main" xmlns:r="http://schemas.openxmlformats.org/officeDocument/2006/relationships" xmlns:p="http://schemas.openxmlformats.org/presentationml/2006/main">
  <p:tag name="OTLMARKERSHAPE" val="OTL"/>
</p:tagLst>
</file>

<file path=ppt/tags/tag81.xml><?xml version="1.0" encoding="utf-8"?>
<p:tagLst xmlns:a="http://schemas.openxmlformats.org/drawingml/2006/main" xmlns:r="http://schemas.openxmlformats.org/officeDocument/2006/relationships" xmlns:p="http://schemas.openxmlformats.org/presentationml/2006/main">
  <p:tag name="OTLMARKERSHAPE" val="OTL"/>
</p:tagLst>
</file>

<file path=ppt/tags/tag82.xml><?xml version="1.0" encoding="utf-8"?>
<p:tagLst xmlns:a="http://schemas.openxmlformats.org/drawingml/2006/main" xmlns:r="http://schemas.openxmlformats.org/officeDocument/2006/relationships" xmlns:p="http://schemas.openxmlformats.org/presentationml/2006/main">
  <p:tag name="OTLMARKERSHAPE" val="OTL"/>
</p:tagLst>
</file>

<file path=ppt/tags/tag83.xml><?xml version="1.0" encoding="utf-8"?>
<p:tagLst xmlns:a="http://schemas.openxmlformats.org/drawingml/2006/main" xmlns:r="http://schemas.openxmlformats.org/officeDocument/2006/relationships" xmlns:p="http://schemas.openxmlformats.org/presentationml/2006/main">
  <p:tag name="OTLMARKERSHAPE" val="OTL"/>
</p:tagLst>
</file>

<file path=ppt/tags/tag84.xml><?xml version="1.0" encoding="utf-8"?>
<p:tagLst xmlns:a="http://schemas.openxmlformats.org/drawingml/2006/main" xmlns:r="http://schemas.openxmlformats.org/officeDocument/2006/relationships" xmlns:p="http://schemas.openxmlformats.org/presentationml/2006/main">
  <p:tag name="OTLMARKERSHAPE" val="OTL"/>
</p:tagLst>
</file>

<file path=ppt/tags/tag85.xml><?xml version="1.0" encoding="utf-8"?>
<p:tagLst xmlns:a="http://schemas.openxmlformats.org/drawingml/2006/main" xmlns:r="http://schemas.openxmlformats.org/officeDocument/2006/relationships" xmlns:p="http://schemas.openxmlformats.org/presentationml/2006/main">
  <p:tag name="OTLMARKERSHAPE" val="OTL"/>
</p:tagLst>
</file>

<file path=ppt/tags/tag86.xml><?xml version="1.0" encoding="utf-8"?>
<p:tagLst xmlns:a="http://schemas.openxmlformats.org/drawingml/2006/main" xmlns:r="http://schemas.openxmlformats.org/officeDocument/2006/relationships" xmlns:p="http://schemas.openxmlformats.org/presentationml/2006/main">
  <p:tag name="OTLMARKERSHAPE" val="OTL"/>
</p:tagLst>
</file>

<file path=ppt/tags/tag87.xml><?xml version="1.0" encoding="utf-8"?>
<p:tagLst xmlns:a="http://schemas.openxmlformats.org/drawingml/2006/main" xmlns:r="http://schemas.openxmlformats.org/officeDocument/2006/relationships" xmlns:p="http://schemas.openxmlformats.org/presentationml/2006/main">
  <p:tag name="OTLMARKERSHAPE" val="OTL"/>
</p:tagLst>
</file>

<file path=ppt/tags/tag88.xml><?xml version="1.0" encoding="utf-8"?>
<p:tagLst xmlns:a="http://schemas.openxmlformats.org/drawingml/2006/main" xmlns:r="http://schemas.openxmlformats.org/officeDocument/2006/relationships" xmlns:p="http://schemas.openxmlformats.org/presentationml/2006/main">
  <p:tag name="OTLMARKERSHAPE" val="OTL"/>
</p:tagLst>
</file>

<file path=ppt/tags/tag89.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Lst>
</file>

<file path=ppt/tags/tag90.xml><?xml version="1.0" encoding="utf-8"?>
<p:tagLst xmlns:a="http://schemas.openxmlformats.org/drawingml/2006/main" xmlns:r="http://schemas.openxmlformats.org/officeDocument/2006/relationships" xmlns:p="http://schemas.openxmlformats.org/presentationml/2006/main">
  <p:tag name="OTLMARKERSHAPE" val="OTL"/>
</p:tagLst>
</file>

<file path=ppt/tags/tag91.xml><?xml version="1.0" encoding="utf-8"?>
<p:tagLst xmlns:a="http://schemas.openxmlformats.org/drawingml/2006/main" xmlns:r="http://schemas.openxmlformats.org/officeDocument/2006/relationships" xmlns:p="http://schemas.openxmlformats.org/presentationml/2006/main">
  <p:tag name="OTLMARKERSHAPE" val="OTL"/>
</p:tagLst>
</file>

<file path=ppt/tags/tag92.xml><?xml version="1.0" encoding="utf-8"?>
<p:tagLst xmlns:a="http://schemas.openxmlformats.org/drawingml/2006/main" xmlns:r="http://schemas.openxmlformats.org/officeDocument/2006/relationships" xmlns:p="http://schemas.openxmlformats.org/presentationml/2006/main">
  <p:tag name="OTLMARKERSHAPE" val="OTL"/>
</p:tagLst>
</file>

<file path=ppt/tags/tag93.xml><?xml version="1.0" encoding="utf-8"?>
<p:tagLst xmlns:a="http://schemas.openxmlformats.org/drawingml/2006/main" xmlns:r="http://schemas.openxmlformats.org/officeDocument/2006/relationships" xmlns:p="http://schemas.openxmlformats.org/presentationml/2006/main">
  <p:tag name="OTLMARKERSHAPE" val="OTL"/>
</p:tagLst>
</file>

<file path=ppt/tags/tag94.xml><?xml version="1.0" encoding="utf-8"?>
<p:tagLst xmlns:a="http://schemas.openxmlformats.org/drawingml/2006/main" xmlns:r="http://schemas.openxmlformats.org/officeDocument/2006/relationships" xmlns:p="http://schemas.openxmlformats.org/presentationml/2006/main">
  <p:tag name="OTLMARKERSHAPE" val="OTL"/>
</p:tagLst>
</file>

<file path=ppt/tags/tag95.xml><?xml version="1.0" encoding="utf-8"?>
<p:tagLst xmlns:a="http://schemas.openxmlformats.org/drawingml/2006/main" xmlns:r="http://schemas.openxmlformats.org/officeDocument/2006/relationships" xmlns:p="http://schemas.openxmlformats.org/presentationml/2006/main">
  <p:tag name="OTLMARKERSHAPE" val="OTL"/>
</p:tagLst>
</file>

<file path=ppt/tags/tag96.xml><?xml version="1.0" encoding="utf-8"?>
<p:tagLst xmlns:a="http://schemas.openxmlformats.org/drawingml/2006/main" xmlns:r="http://schemas.openxmlformats.org/officeDocument/2006/relationships" xmlns:p="http://schemas.openxmlformats.org/presentationml/2006/main">
  <p:tag name="OTLMARKERSHAPE" val="OTL"/>
</p:tagLst>
</file>

<file path=ppt/tags/tag97.xml><?xml version="1.0" encoding="utf-8"?>
<p:tagLst xmlns:a="http://schemas.openxmlformats.org/drawingml/2006/main" xmlns:r="http://schemas.openxmlformats.org/officeDocument/2006/relationships" xmlns:p="http://schemas.openxmlformats.org/presentationml/2006/main">
  <p:tag name="OTLMARKERSHAPE" val="OTL"/>
</p:tagLst>
</file>

<file path=ppt/tags/tag98.xml><?xml version="1.0" encoding="utf-8"?>
<p:tagLst xmlns:a="http://schemas.openxmlformats.org/drawingml/2006/main" xmlns:r="http://schemas.openxmlformats.org/officeDocument/2006/relationships" xmlns:p="http://schemas.openxmlformats.org/presentationml/2006/main">
  <p:tag name="OTLMARKERSHAPE" val="OTL"/>
</p:tagLst>
</file>

<file path=ppt/tags/tag9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1721</TotalTime>
  <Words>1312</Words>
  <Application>Microsoft Office PowerPoint</Application>
  <PresentationFormat>Personnalisé</PresentationFormat>
  <Paragraphs>297</Paragraphs>
  <Slides>23</Slides>
  <Notes>1</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Office Theme</vt:lpstr>
      <vt:lpstr>Présentation PowerPoint</vt:lpstr>
      <vt:lpstr>Présentation PowerPoint</vt:lpstr>
      <vt:lpstr>  Le temps naturel : celui qui rythme les saisons, l’alternance jour/nuit, les solstices…   C’est un temps qui revient.</vt:lpstr>
      <vt:lpstr>  Le temps conventionnel créé par l’homme pour faciliter la vie collective :   c’est le temps de la montre, de l’horloge, du calendrier….</vt:lpstr>
      <vt:lpstr>· Le temps social : c’est celui de l’école, créé par les groupes sociaux, pour rythmer    la vie collective.</vt:lpstr>
      <vt:lpstr>Présentation PowerPoint</vt:lpstr>
      <vt:lpstr> Quelles notions liées au temps construit-on chez  l’élève de maternelle ?</vt:lpstr>
      <vt:lpstr>L’impact du numérique sur la perception du temps</vt:lpstr>
      <vt:lpstr>Que disent les programmes ?</vt:lpstr>
      <vt:lpstr>Cycle 4 :</vt:lpstr>
      <vt:lpstr>Présentation PowerPoint</vt:lpstr>
      <vt:lpstr>Présentation PowerPoint</vt:lpstr>
      <vt:lpstr>Présentation PowerPoint</vt:lpstr>
      <vt:lpstr>La frise historique</vt:lpstr>
      <vt:lpstr>Présentation PowerPoint</vt:lpstr>
      <vt:lpstr>Exemples de frises numériques à construire</vt:lpstr>
      <vt:lpstr>Présentation PowerPoint</vt:lpstr>
      <vt:lpstr>Frise chrono</vt:lpstr>
      <vt:lpstr>Présentation PowerPoint</vt:lpstr>
      <vt:lpstr>My histro</vt:lpstr>
      <vt:lpstr>Timeline JS</vt:lpstr>
      <vt:lpstr>Pour aller plus loin….</vt:lpstr>
      <vt:lpstr>Ma frise chronologique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Hamon</dc:creator>
  <cp:lastModifiedBy>Utilisateur</cp:lastModifiedBy>
  <cp:revision>107</cp:revision>
  <dcterms:modified xsi:type="dcterms:W3CDTF">2016-11-30T07:44:48Z</dcterms:modified>
</cp:coreProperties>
</file>