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91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2" r:id="rId12"/>
    <p:sldId id="283" r:id="rId13"/>
    <p:sldId id="285" r:id="rId14"/>
    <p:sldId id="286" r:id="rId15"/>
    <p:sldId id="287" r:id="rId16"/>
    <p:sldId id="288" r:id="rId17"/>
    <p:sldId id="289" r:id="rId1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3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D7C25-F10B-4C7C-92AF-CA2E97DEE55D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E5F28-01BE-491F-9AD4-EB808E10042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419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9188-5EBC-4871-9611-181FD1E34B15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C7364-9C7B-4F13-B4AC-7A34629442C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337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5688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20105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5739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4120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9970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0281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308 </a:t>
            </a:r>
            <a:r>
              <a:rPr lang="fr-FR" b="0" baseline="0" dirty="0" smtClean="0"/>
              <a:t>collèges et LP concernés - </a:t>
            </a:r>
            <a:r>
              <a:rPr lang="fr-FR" b="1" dirty="0" smtClean="0"/>
              <a:t>48 </a:t>
            </a:r>
            <a:r>
              <a:rPr lang="fr-FR" b="0" dirty="0" smtClean="0"/>
              <a:t>sessions de formation regroupant </a:t>
            </a:r>
            <a:r>
              <a:rPr lang="fr-FR" b="1" dirty="0" smtClean="0"/>
              <a:t>5/6 collèges/</a:t>
            </a:r>
            <a:r>
              <a:rPr lang="fr-FR" b="1" baseline="0" dirty="0" smtClean="0"/>
              <a:t>LP </a:t>
            </a:r>
          </a:p>
          <a:p>
            <a:endParaRPr lang="fr-FR" b="0" baseline="0" dirty="0" smtClean="0"/>
          </a:p>
          <a:p>
            <a:r>
              <a:rPr lang="fr-FR" b="0" baseline="0" dirty="0" smtClean="0"/>
              <a:t>3 vagues de formation fin novembre début décembre </a:t>
            </a:r>
            <a:r>
              <a:rPr lang="fr-FR" b="1" baseline="0" dirty="0" smtClean="0"/>
              <a:t>s’appuyant sur les dispositifs mis en œuvre </a:t>
            </a:r>
            <a:r>
              <a:rPr lang="fr-FR" b="0" baseline="0" dirty="0" smtClean="0"/>
              <a:t>depuis la rentrée (bilan et pistes d’évolution). Organisation en ZAP ou infra-ZAP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baseline="0" dirty="0" smtClean="0"/>
              <a:t>1574 personnels formés en équipe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[CE, CPE, AED, enseignants (dont référent numérique), professeurs documentalistes]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baseline="0" dirty="0" smtClean="0"/>
          </a:p>
          <a:p>
            <a:r>
              <a:rPr lang="fr-FR" b="1" dirty="0" smtClean="0"/>
              <a:t>63 formateurs </a:t>
            </a:r>
            <a:r>
              <a:rPr lang="fr-FR" dirty="0" smtClean="0"/>
              <a:t>: PERDIR –Formateurs académiques – CPE – DOC</a:t>
            </a:r>
            <a:endParaRPr lang="fr-FR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CARDIE</a:t>
            </a:r>
            <a:r>
              <a:rPr lang="fr-FR" dirty="0" smtClean="0"/>
              <a:t> :</a:t>
            </a:r>
            <a:r>
              <a:rPr lang="fr-FR" baseline="0" dirty="0" smtClean="0"/>
              <a:t> 1/3 des 64 projets concernent l’accompagnement des apprentissages [15] ainsi que l’organisation des temps et des espaces)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01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PAF collectif :</a:t>
            </a:r>
          </a:p>
          <a:p>
            <a:r>
              <a:rPr lang="fr-FR" u="sng" baseline="0" dirty="0" smtClean="0"/>
              <a:t>Priorité académique : a</a:t>
            </a:r>
            <a:r>
              <a:rPr lang="fr-FR" baseline="0" dirty="0" smtClean="0"/>
              <a:t>ccompagnement personnalisé </a:t>
            </a:r>
            <a:endParaRPr lang="fr-FR" dirty="0" smtClean="0"/>
          </a:p>
          <a:p>
            <a:r>
              <a:rPr lang="fr-FR" u="sng" dirty="0" smtClean="0"/>
              <a:t>Au choix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smtClean="0"/>
              <a:t>Climat scolaire (pédagogie</a:t>
            </a:r>
            <a:r>
              <a:rPr lang="fr-FR" baseline="0" dirty="0" smtClean="0"/>
              <a:t> coopérative, estime de soi et réussite éducative) </a:t>
            </a: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smtClean="0"/>
              <a:t>Accompagnement</a:t>
            </a:r>
            <a:r>
              <a:rPr lang="fr-FR" baseline="0" dirty="0" smtClean="0"/>
              <a:t> pédagogique des élèves (évaluation et régulation des apprentissages, les sciences cognitives au service des apprentissages)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1963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Supports pour la synthèse de la phase 1 </a:t>
            </a:r>
            <a:r>
              <a:rPr lang="fr-FR" b="0" dirty="0" smtClean="0"/>
              <a:t>(7 IPR)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/>
              <a:t>La feuille de route </a:t>
            </a:r>
            <a:r>
              <a:rPr lang="fr-FR" b="0" dirty="0" smtClean="0"/>
              <a:t>(4</a:t>
            </a:r>
            <a:r>
              <a:rPr lang="fr-FR" b="0" baseline="0" dirty="0" smtClean="0"/>
              <a:t> personnels de direction)</a:t>
            </a:r>
          </a:p>
          <a:p>
            <a:endParaRPr lang="fr-FR" b="1" dirty="0" smtClean="0"/>
          </a:p>
          <a:p>
            <a:r>
              <a:rPr lang="fr-FR" b="1" dirty="0" smtClean="0"/>
              <a:t>Fiches techniques </a:t>
            </a:r>
            <a:r>
              <a:rPr lang="fr-FR" b="0" dirty="0" smtClean="0"/>
              <a:t>(10</a:t>
            </a:r>
            <a:r>
              <a:rPr lang="fr-FR" b="0" baseline="0" dirty="0" smtClean="0"/>
              <a:t> formateurs académiques + une IPR) </a:t>
            </a:r>
            <a:r>
              <a:rPr lang="fr-FR" b="0" dirty="0" smtClean="0"/>
              <a:t>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dirty="0" smtClean="0"/>
              <a:t>Les écrits de travail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dirty="0" smtClean="0"/>
              <a:t>Les aides à la mémorisation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dirty="0" smtClean="0"/>
              <a:t>Le tutorat entre pairs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dirty="0" smtClean="0"/>
              <a:t>Auto-évaluation et autorégulation des apprentissages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Des vidéos d’illustration </a:t>
            </a:r>
            <a:r>
              <a:rPr lang="fr-FR" b="0" dirty="0" smtClean="0"/>
              <a:t>(2 formateurs EMI)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Le blog </a:t>
            </a:r>
            <a:r>
              <a:rPr lang="fr-FR" dirty="0" smtClean="0"/>
              <a:t>: https://blogacabdx.ac-bordeaux.fr/devoirs-faits/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439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Enjeux de cette phase 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C’est un temps d’échange qui vise à clarifier les enjeux et qui doit permettre aux stagiaires de </a:t>
            </a:r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confronter leurs idées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leurs </a:t>
            </a:r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représentations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sur les devoirs scolaires et plus largement sur</a:t>
            </a:r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 travail personnel de l’élève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dimension «organisation» a volontairement été écartée de cette première phase de travail afin que les enjeux budgétaires ne viennent parasiter ou bloquer la réflexion. Cette dimension a été abordée en phase 3.</a:t>
            </a:r>
          </a:p>
          <a:p>
            <a:endParaRPr lang="fr-FR" b="1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b="1" baseline="0" dirty="0" smtClean="0"/>
              <a:t> Formation des formateurs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FR" b="0" u="sng" baseline="0" dirty="0" smtClean="0"/>
              <a:t>1</a:t>
            </a:r>
            <a:r>
              <a:rPr lang="fr-FR" b="0" u="sng" baseline="30000" dirty="0" smtClean="0"/>
              <a:t>er</a:t>
            </a:r>
            <a:r>
              <a:rPr lang="fr-FR" b="0" u="sng" baseline="0" dirty="0" smtClean="0"/>
              <a:t> regroupement académique :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s’approprier la préparation et l’animation de la phase 1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identifier les ressources à mettre en forme pour valoriser la synthèse de la phase 1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FR" b="0" u="sng" baseline="0" dirty="0" smtClean="0"/>
              <a:t>2</a:t>
            </a:r>
            <a:r>
              <a:rPr lang="fr-FR" b="0" u="sng" baseline="30000" dirty="0" smtClean="0"/>
              <a:t>ème</a:t>
            </a:r>
            <a:r>
              <a:rPr lang="fr-FR" b="0" u="sng" baseline="0" dirty="0" smtClean="0"/>
              <a:t> regroupement académique :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approfondir la maîtrise des enjeux : conférence de Patrick Rayou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335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7331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b="1" baseline="0" dirty="0" smtClean="0"/>
              <a:t>Enjeux de cette phase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FR" b="0" baseline="0" dirty="0" smtClean="0"/>
              <a:t>Analyse de différents « posters » (expérimentations dans des EPLE) à partir de vidéos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FR" b="0" baseline="0" dirty="0" smtClean="0"/>
              <a:t>Apports de références théoriques (issues de la recherche) ou d’éléments complémentaires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b="1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b="1" baseline="0" dirty="0" smtClean="0"/>
              <a:t>Formation des formateurs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FR" b="0" u="sng" baseline="0" dirty="0" smtClean="0"/>
              <a:t>Un regroupement départemental :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s’approprier la préparation et l’animation de la phase 2 (les fiches techniques, les vidéos, les ressources du blog)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finalisation de la préparation par trinôme de formateurs 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8747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3666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Enjeux de cette phase 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Élaborer une feuille de route pour enrichir et diversifier le dispositif «devoirs faits » tout au long de l’année scolaire.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Aborder les enjeux de pilotage et d’organisation en prenant appui sur les besoins et les spécificités de chaque établissement.</a:t>
            </a:r>
            <a:endParaRPr lang="fr-FR" b="1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fr-FR" b="1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b="1" baseline="0" dirty="0" smtClean="0"/>
              <a:t>Formation des formateurs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FR" b="0" u="sng" baseline="0" dirty="0" smtClean="0"/>
              <a:t>2</a:t>
            </a:r>
            <a:r>
              <a:rPr lang="fr-FR" b="0" u="sng" baseline="30000" dirty="0" smtClean="0"/>
              <a:t>ème</a:t>
            </a:r>
            <a:r>
              <a:rPr lang="fr-FR" b="0" u="sng" baseline="0" dirty="0" smtClean="0"/>
              <a:t> regroupement académique :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s’approprier la préparation et l’animation de la phase 3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B16946-EB7C-8C4B-92B2-F8978BBCC5CE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1929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F31C-9DB0-491B-967A-316D090267B4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9FDE8-B77A-405E-A6F7-B79523B9F369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D202-4CDC-4610-BAC0-16CC133B180C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5013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1ED6-677E-4349-A2A5-50A503B86A6B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C604-A468-47E8-88D2-CE778079F2D7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63F7-B425-4443-981A-BFBF55D899E1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0B02-0569-437C-B629-F48EAE5F8B0E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46C17-7F74-41B0-82D9-0AA29B642FF2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E4CB-D1BC-48DD-930A-FFCAA3390BBB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2819-276F-402A-BCB9-8F3212EE85C4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3EFC-5E7F-4741-85F1-6C6CABCE27CB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9A6F87-52D9-487A-B9AD-2F9DD6A8ABD5}" type="datetime1">
              <a:rPr lang="fr-FR" smtClean="0"/>
              <a:t>04/09/2019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782AB-3387-4855-A4EE-8E20468406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1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ches%20techniques/Ecrits-de-travail-Devoirs-Faits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acabdx.ac-bordeaux.fr/devoirs-fait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ormation%20des%20formateurs/4-Synth&#232;se-World-caf&#233;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164704"/>
          </a:xfrm>
        </p:spPr>
        <p:txBody>
          <a:bodyPr>
            <a:normAutofit/>
          </a:bodyPr>
          <a:lstStyle/>
          <a:p>
            <a:r>
              <a:rPr lang="fr-FR" dirty="0" smtClean="0"/>
              <a:t>PNF : mardi 4 juin et mercredi 5 juin 2019</a:t>
            </a:r>
          </a:p>
          <a:p>
            <a:r>
              <a:rPr lang="fr-FR" dirty="0"/>
              <a:t>U</a:t>
            </a:r>
            <a:r>
              <a:rPr lang="fr-FR" dirty="0" smtClean="0"/>
              <a:t>niversité Descartes – </a:t>
            </a:r>
            <a:r>
              <a:rPr lang="fr-FR" dirty="0" smtClean="0"/>
              <a:t>Paris</a:t>
            </a:r>
            <a:endParaRPr 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RÉUSSIR AU COLLÈGE : DEVOIRS FAITS</a:t>
            </a:r>
            <a:endParaRPr lang="fr-FR" dirty="0"/>
          </a:p>
        </p:txBody>
      </p:sp>
      <p:pic>
        <p:nvPicPr>
          <p:cNvPr id="4" name="Image 3" descr="2018_MENJ_logo_horizontal_v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45224"/>
            <a:ext cx="2736304" cy="9018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934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PHASE 2: observation</a:t>
            </a:r>
            <a:endParaRPr lang="fr-FR" b="1" dirty="0"/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A2146114-C1A1-5B45-8624-C1BFEFA88D89}"/>
              </a:ext>
            </a:extLst>
          </p:cNvPr>
          <p:cNvSpPr/>
          <p:nvPr/>
        </p:nvSpPr>
        <p:spPr>
          <a:xfrm>
            <a:off x="2963397" y="1398793"/>
            <a:ext cx="3240360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</a:rPr>
              <a:t>Accompagner les élèves dans les processus de mémorisation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="" xmlns:a16="http://schemas.microsoft.com/office/drawing/2014/main" id="{6BEEFB0B-47E8-C941-8A5A-12467A200EF0}"/>
              </a:ext>
            </a:extLst>
          </p:cNvPr>
          <p:cNvSpPr/>
          <p:nvPr/>
        </p:nvSpPr>
        <p:spPr>
          <a:xfrm>
            <a:off x="184139" y="2708920"/>
            <a:ext cx="3240360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</a:rPr>
              <a:t>Les écrits de travail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="" xmlns:a16="http://schemas.microsoft.com/office/drawing/2014/main" id="{2C39D58B-90C0-A646-9DC4-85FF5A3C9997}"/>
              </a:ext>
            </a:extLst>
          </p:cNvPr>
          <p:cNvSpPr/>
          <p:nvPr/>
        </p:nvSpPr>
        <p:spPr>
          <a:xfrm>
            <a:off x="5652060" y="2742473"/>
            <a:ext cx="3240360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</a:rPr>
              <a:t>Tutorat entre pairs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="" xmlns:a16="http://schemas.microsoft.com/office/drawing/2014/main" id="{AC40CDB7-33E9-524B-8CCC-DFAB7237DF20}"/>
              </a:ext>
            </a:extLst>
          </p:cNvPr>
          <p:cNvSpPr/>
          <p:nvPr/>
        </p:nvSpPr>
        <p:spPr>
          <a:xfrm>
            <a:off x="2967485" y="4005064"/>
            <a:ext cx="3255315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</a:rPr>
              <a:t>Encourager les démarches d’autoévaluation et d’évaluation entre pairs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539552" y="6165304"/>
            <a:ext cx="396240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887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840760" cy="1143000"/>
          </a:xfrm>
        </p:spPr>
        <p:txBody>
          <a:bodyPr>
            <a:normAutofit/>
          </a:bodyPr>
          <a:lstStyle/>
          <a:p>
            <a:pPr algn="ctr"/>
            <a:r>
              <a:rPr lang="fr-FR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écrits de travail</a:t>
            </a:r>
            <a:endParaRPr lang="fr-F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 2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12776"/>
            <a:ext cx="4838675" cy="4536504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0548" y="6165304"/>
            <a:ext cx="396240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379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66130"/>
          </a:xfrm>
        </p:spPr>
        <p:txBody>
          <a:bodyPr/>
          <a:lstStyle/>
          <a:p>
            <a:r>
              <a:rPr lang="fr-FR" b="1" dirty="0" smtClean="0"/>
              <a:t>PHASE 3 : conception</a:t>
            </a:r>
            <a:r>
              <a:rPr lang="fr-FR" b="1" dirty="0"/>
              <a:t> 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A2146114-C1A1-5B45-8624-C1BFEFA88D89}"/>
              </a:ext>
            </a:extLst>
          </p:cNvPr>
          <p:cNvSpPr/>
          <p:nvPr/>
        </p:nvSpPr>
        <p:spPr>
          <a:xfrm>
            <a:off x="2987734" y="1340768"/>
            <a:ext cx="3240360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Piloter</a:t>
            </a:r>
            <a:endParaRPr lang="fr-FR" sz="2800" dirty="0"/>
          </a:p>
        </p:txBody>
      </p:sp>
      <p:sp>
        <p:nvSpPr>
          <p:cNvPr id="6" name="Ellipse 5">
            <a:extLst>
              <a:ext uri="{FF2B5EF4-FFF2-40B4-BE49-F238E27FC236}">
                <a16:creationId xmlns="" xmlns:a16="http://schemas.microsoft.com/office/drawing/2014/main" id="{6BEEFB0B-47E8-C941-8A5A-12467A200EF0}"/>
              </a:ext>
            </a:extLst>
          </p:cNvPr>
          <p:cNvSpPr/>
          <p:nvPr/>
        </p:nvSpPr>
        <p:spPr>
          <a:xfrm>
            <a:off x="467544" y="2780928"/>
            <a:ext cx="3240360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Se projeter</a:t>
            </a:r>
            <a:endParaRPr lang="fr-FR" sz="2800" dirty="0"/>
          </a:p>
        </p:txBody>
      </p:sp>
      <p:sp>
        <p:nvSpPr>
          <p:cNvPr id="7" name="Ellipse 6">
            <a:extLst>
              <a:ext uri="{FF2B5EF4-FFF2-40B4-BE49-F238E27FC236}">
                <a16:creationId xmlns="" xmlns:a16="http://schemas.microsoft.com/office/drawing/2014/main" id="{2C39D58B-90C0-A646-9DC4-85FF5A3C9997}"/>
              </a:ext>
            </a:extLst>
          </p:cNvPr>
          <p:cNvSpPr/>
          <p:nvPr/>
        </p:nvSpPr>
        <p:spPr>
          <a:xfrm>
            <a:off x="5508104" y="2801299"/>
            <a:ext cx="3240360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S’organiser</a:t>
            </a:r>
            <a:endParaRPr lang="fr-FR" sz="2800" dirty="0"/>
          </a:p>
        </p:txBody>
      </p:sp>
      <p:sp>
        <p:nvSpPr>
          <p:cNvPr id="8" name="Ellipse 7">
            <a:extLst>
              <a:ext uri="{FF2B5EF4-FFF2-40B4-BE49-F238E27FC236}">
                <a16:creationId xmlns="" xmlns:a16="http://schemas.microsoft.com/office/drawing/2014/main" id="{AC40CDB7-33E9-524B-8CCC-DFAB7237DF20}"/>
              </a:ext>
            </a:extLst>
          </p:cNvPr>
          <p:cNvSpPr/>
          <p:nvPr/>
        </p:nvSpPr>
        <p:spPr>
          <a:xfrm>
            <a:off x="2972779" y="4221088"/>
            <a:ext cx="3255315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/>
              <a:t>Communiquer </a:t>
            </a:r>
            <a:r>
              <a:rPr lang="fr-FR" sz="2800" b="1" dirty="0"/>
              <a:t>et </a:t>
            </a:r>
          </a:p>
          <a:p>
            <a:pPr algn="ctr"/>
            <a:r>
              <a:rPr lang="fr-FR" sz="2800" b="1" dirty="0"/>
              <a:t>coopérer avec les familles</a:t>
            </a:r>
            <a:endParaRPr lang="fr-FR" sz="2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23528" y="6165304"/>
            <a:ext cx="396240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548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1540" y="323067"/>
            <a:ext cx="7772400" cy="1143000"/>
          </a:xfrm>
        </p:spPr>
        <p:txBody>
          <a:bodyPr/>
          <a:lstStyle/>
          <a:p>
            <a:r>
              <a:rPr lang="fr-FR" b="1" dirty="0"/>
              <a:t>PHASE 3 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A2146114-C1A1-5B45-8624-C1BFEFA88D89}"/>
              </a:ext>
            </a:extLst>
          </p:cNvPr>
          <p:cNvSpPr/>
          <p:nvPr/>
        </p:nvSpPr>
        <p:spPr>
          <a:xfrm>
            <a:off x="3329884" y="139496"/>
            <a:ext cx="3240360" cy="15084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Piloter</a:t>
            </a:r>
            <a:endParaRPr lang="fr-FR" sz="3200" dirty="0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="" xmlns:a16="http://schemas.microsoft.com/office/drawing/2014/main" id="{18654749-38A4-6242-A45E-34E0C60FF903}"/>
              </a:ext>
            </a:extLst>
          </p:cNvPr>
          <p:cNvCxnSpPr/>
          <p:nvPr/>
        </p:nvCxnSpPr>
        <p:spPr>
          <a:xfrm>
            <a:off x="6627075" y="846138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="" xmlns:a16="http://schemas.microsoft.com/office/drawing/2014/main" id="{BD6C88DB-29A0-5D45-8A8A-243AB164FEA9}"/>
              </a:ext>
            </a:extLst>
          </p:cNvPr>
          <p:cNvCxnSpPr/>
          <p:nvPr/>
        </p:nvCxnSpPr>
        <p:spPr>
          <a:xfrm>
            <a:off x="6588224" y="1556792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9B9536C-4D82-5F4C-AFC4-7E1C1B9B0868}"/>
              </a:ext>
            </a:extLst>
          </p:cNvPr>
          <p:cNvSpPr/>
          <p:nvPr/>
        </p:nvSpPr>
        <p:spPr>
          <a:xfrm>
            <a:off x="7578382" y="647565"/>
            <a:ext cx="874440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QUI 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986F524-A826-3E46-BD56-2A68F1DCEB8A}"/>
              </a:ext>
            </a:extLst>
          </p:cNvPr>
          <p:cNvSpPr/>
          <p:nvPr/>
        </p:nvSpPr>
        <p:spPr>
          <a:xfrm>
            <a:off x="7478568" y="1431880"/>
            <a:ext cx="1368152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STRATEGIE ?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="" xmlns:a16="http://schemas.microsoft.com/office/drawing/2014/main" id="{81AC7445-6AD0-C141-8B5E-051852FB9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366358"/>
              </p:ext>
            </p:extLst>
          </p:nvPr>
        </p:nvGraphicFramePr>
        <p:xfrm>
          <a:off x="842597" y="1766652"/>
          <a:ext cx="5784479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4600">
                  <a:extLst>
                    <a:ext uri="{9D8B030D-6E8A-4147-A177-3AD203B41FA5}">
                      <a16:colId xmlns="" xmlns:a16="http://schemas.microsoft.com/office/drawing/2014/main" val="1138745015"/>
                    </a:ext>
                  </a:extLst>
                </a:gridCol>
                <a:gridCol w="830132">
                  <a:extLst>
                    <a:ext uri="{9D8B030D-6E8A-4147-A177-3AD203B41FA5}">
                      <a16:colId xmlns="" xmlns:a16="http://schemas.microsoft.com/office/drawing/2014/main" val="1712028916"/>
                    </a:ext>
                  </a:extLst>
                </a:gridCol>
                <a:gridCol w="1457996">
                  <a:extLst>
                    <a:ext uri="{9D8B030D-6E8A-4147-A177-3AD203B41FA5}">
                      <a16:colId xmlns="" xmlns:a16="http://schemas.microsoft.com/office/drawing/2014/main" val="991461629"/>
                    </a:ext>
                  </a:extLst>
                </a:gridCol>
                <a:gridCol w="1457996">
                  <a:extLst>
                    <a:ext uri="{9D8B030D-6E8A-4147-A177-3AD203B41FA5}">
                      <a16:colId xmlns="" xmlns:a16="http://schemas.microsoft.com/office/drawing/2014/main" val="1008118668"/>
                    </a:ext>
                  </a:extLst>
                </a:gridCol>
                <a:gridCol w="943755">
                  <a:extLst>
                    <a:ext uri="{9D8B030D-6E8A-4147-A177-3AD203B41FA5}">
                      <a16:colId xmlns="" xmlns:a16="http://schemas.microsoft.com/office/drawing/2014/main" val="528493775"/>
                    </a:ext>
                  </a:extLst>
                </a:gridCol>
              </a:tblGrid>
              <a:tr h="255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Axes de réflexion et de conceptualisation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Eléments constitutifs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Choix de mises en œuvre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dans notre établissement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Prospectives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2141077017"/>
                  </a:ext>
                </a:extLst>
              </a:tr>
              <a:tr h="125426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       Piloter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Qui ?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Prof. Coordonnateur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3950969920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Equipe de direction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3753052186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Comité de pilotage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2601216612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2185280777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Stratégies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Sens / Vision/ Ambition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3027343642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Public ciblé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1662890318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Modalités de mise en œuvre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1164667279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3891780146"/>
                  </a:ext>
                </a:extLst>
              </a:tr>
              <a:tr h="125426">
                <a:tc rowSpan="2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 S’organiser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Paramètres généraux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Transports scolaires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2582605390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260324525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Aspects spatiaux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Espaces disponibles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2723177457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Espaces dédiés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347770536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Espaces à aménager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1195346523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1545264027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Personnels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Vie Scolaire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3961317007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Enseignants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4023892989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Externes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1350859942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2537108785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Systémique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Coordination des acteurs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221705968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Cohérence des tâches prescrites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380707357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Consignes, travail sémantique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4202215647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Polysémie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2911664185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Retours en classe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60563718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Liens avec l’AP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3569845297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Place et rôle des neurosciences cognitives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1870811683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4025259689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Temporalité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Dispositif et temps scolaire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578836042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Travail à la maison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1686411546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2665811759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Apports du Numérique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Ressources matérielles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4015037094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Ressources applicatives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2864250923"/>
                  </a:ext>
                </a:extLst>
              </a:tr>
              <a:tr h="12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Usages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3698001885"/>
                  </a:ext>
                </a:extLst>
              </a:tr>
              <a:tr h="5911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/>
                </a:tc>
                <a:extLst>
                  <a:ext uri="{0D108BD9-81ED-4DB2-BD59-A6C34878D82A}">
                    <a16:rowId xmlns="" xmlns:a16="http://schemas.microsoft.com/office/drawing/2014/main" val="1865948265"/>
                  </a:ext>
                </a:extLst>
              </a:tr>
            </a:tbl>
          </a:graphicData>
        </a:graphic>
      </p:graphicFrame>
      <p:sp>
        <p:nvSpPr>
          <p:cNvPr id="22" name="Flèche droite rayée 21">
            <a:extLst>
              <a:ext uri="{FF2B5EF4-FFF2-40B4-BE49-F238E27FC236}">
                <a16:creationId xmlns="" xmlns:a16="http://schemas.microsoft.com/office/drawing/2014/main" id="{5BB1E390-AF27-C640-BCB5-1F1CC982A739}"/>
              </a:ext>
            </a:extLst>
          </p:cNvPr>
          <p:cNvSpPr/>
          <p:nvPr/>
        </p:nvSpPr>
        <p:spPr>
          <a:xfrm>
            <a:off x="286245" y="2420888"/>
            <a:ext cx="360040" cy="288032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6876256" y="5877272"/>
            <a:ext cx="2092058" cy="601216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2636912"/>
            <a:ext cx="1872208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Outil utilisé en formation:</a:t>
            </a:r>
          </a:p>
          <a:p>
            <a:r>
              <a:rPr lang="fr-FR" dirty="0" smtClean="0"/>
              <a:t>La feuille de route « pilotage » à destination des établissements, principal et coordonnateur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50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1540" y="323067"/>
            <a:ext cx="7772400" cy="1143000"/>
          </a:xfrm>
        </p:spPr>
        <p:txBody>
          <a:bodyPr/>
          <a:lstStyle/>
          <a:p>
            <a:r>
              <a:rPr lang="fr-FR" b="1" dirty="0"/>
              <a:t>PHASE 3 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A2146114-C1A1-5B45-8624-C1BFEFA88D89}"/>
              </a:ext>
            </a:extLst>
          </p:cNvPr>
          <p:cNvSpPr/>
          <p:nvPr/>
        </p:nvSpPr>
        <p:spPr>
          <a:xfrm>
            <a:off x="2628317" y="288109"/>
            <a:ext cx="3240360" cy="179879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S’organiser</a:t>
            </a:r>
            <a:endParaRPr lang="fr-FR" sz="3200" dirty="0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="" xmlns:a16="http://schemas.microsoft.com/office/drawing/2014/main" id="{18654749-38A4-6242-A45E-34E0C60FF903}"/>
              </a:ext>
            </a:extLst>
          </p:cNvPr>
          <p:cNvCxnSpPr/>
          <p:nvPr/>
        </p:nvCxnSpPr>
        <p:spPr>
          <a:xfrm>
            <a:off x="6035813" y="663225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="" xmlns:a16="http://schemas.microsoft.com/office/drawing/2014/main" id="{BD6C88DB-29A0-5D45-8A8A-243AB164FEA9}"/>
              </a:ext>
            </a:extLst>
          </p:cNvPr>
          <p:cNvCxnSpPr/>
          <p:nvPr/>
        </p:nvCxnSpPr>
        <p:spPr>
          <a:xfrm>
            <a:off x="6084168" y="1196752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9B9536C-4D82-5F4C-AFC4-7E1C1B9B0868}"/>
              </a:ext>
            </a:extLst>
          </p:cNvPr>
          <p:cNvSpPr/>
          <p:nvPr/>
        </p:nvSpPr>
        <p:spPr>
          <a:xfrm>
            <a:off x="6923029" y="494306"/>
            <a:ext cx="1641993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PARAMETRES 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986F524-A826-3E46-BD56-2A68F1DCEB8A}"/>
              </a:ext>
            </a:extLst>
          </p:cNvPr>
          <p:cNvSpPr/>
          <p:nvPr/>
        </p:nvSpPr>
        <p:spPr>
          <a:xfrm>
            <a:off x="6943534" y="1035696"/>
            <a:ext cx="1368152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ESPACES ?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="" xmlns:a16="http://schemas.microsoft.com/office/drawing/2014/main" id="{81AC7445-6AD0-C141-8B5E-051852FB9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339776"/>
              </p:ext>
            </p:extLst>
          </p:nvPr>
        </p:nvGraphicFramePr>
        <p:xfrm>
          <a:off x="431539" y="2204864"/>
          <a:ext cx="5604274" cy="3991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336">
                  <a:extLst>
                    <a:ext uri="{9D8B030D-6E8A-4147-A177-3AD203B41FA5}">
                      <a16:colId xmlns="" xmlns:a16="http://schemas.microsoft.com/office/drawing/2014/main" val="1712028916"/>
                    </a:ext>
                  </a:extLst>
                </a:gridCol>
                <a:gridCol w="4631938">
                  <a:extLst>
                    <a:ext uri="{9D8B030D-6E8A-4147-A177-3AD203B41FA5}">
                      <a16:colId xmlns="" xmlns:a16="http://schemas.microsoft.com/office/drawing/2014/main" val="991461629"/>
                    </a:ext>
                  </a:extLst>
                </a:gridCol>
              </a:tblGrid>
              <a:tr h="338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Eléments constitutifs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2605390"/>
                  </a:ext>
                </a:extLst>
              </a:tr>
              <a:tr h="110426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Aspects spatiaux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Espaces disponibles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2723177457"/>
                  </a:ext>
                </a:extLst>
              </a:tr>
              <a:tr h="110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Espaces dédiés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347770536"/>
                  </a:ext>
                </a:extLst>
              </a:tr>
              <a:tr h="110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Espaces à aménager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1195346523"/>
                  </a:ext>
                </a:extLst>
              </a:tr>
              <a:tr h="110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1545264027"/>
                  </a:ext>
                </a:extLst>
              </a:tr>
              <a:tr h="110426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Personnels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Vie Scolaire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3961317007"/>
                  </a:ext>
                </a:extLst>
              </a:tr>
              <a:tr h="110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Enseignants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4023892989"/>
                  </a:ext>
                </a:extLst>
              </a:tr>
              <a:tr h="110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Externes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1350859942"/>
                  </a:ext>
                </a:extLst>
              </a:tr>
              <a:tr h="110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2537108785"/>
                  </a:ext>
                </a:extLst>
              </a:tr>
              <a:tr h="303092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Systémique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Coordination des acteurs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221705968"/>
                  </a:ext>
                </a:extLst>
              </a:tr>
              <a:tr h="30309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Cohérence des tâches prescrites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380707357"/>
                  </a:ext>
                </a:extLst>
              </a:tr>
              <a:tr h="30309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Consignes, travail sémantique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4202215647"/>
                  </a:ext>
                </a:extLst>
              </a:tr>
              <a:tr h="30309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Polysémie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2911664185"/>
                  </a:ext>
                </a:extLst>
              </a:tr>
              <a:tr h="30309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Retours en classe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60563718"/>
                  </a:ext>
                </a:extLst>
              </a:tr>
              <a:tr h="30309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Liens avec l’AP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3569845297"/>
                  </a:ext>
                </a:extLst>
              </a:tr>
              <a:tr h="5614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Place et rôle des neurosciences cognitives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1870811683"/>
                  </a:ext>
                </a:extLst>
              </a:tr>
              <a:tr h="909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</a:rPr>
                        <a:t>…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0" marR="49300" marT="0" marB="0" anchor="ctr"/>
                </a:tc>
                <a:extLst>
                  <a:ext uri="{0D108BD9-81ED-4DB2-BD59-A6C34878D82A}">
                    <a16:rowId xmlns="" xmlns:a16="http://schemas.microsoft.com/office/drawing/2014/main" val="4025259689"/>
                  </a:ext>
                </a:extLst>
              </a:tr>
            </a:tbl>
          </a:graphicData>
        </a:graphic>
      </p:graphicFrame>
      <p:sp>
        <p:nvSpPr>
          <p:cNvPr id="23" name="Flèche droite rayée 22">
            <a:extLst>
              <a:ext uri="{FF2B5EF4-FFF2-40B4-BE49-F238E27FC236}">
                <a16:creationId xmlns="" xmlns:a16="http://schemas.microsoft.com/office/drawing/2014/main" id="{6A03AA2E-49BE-014E-ACCB-1C72E2EC61C6}"/>
              </a:ext>
            </a:extLst>
          </p:cNvPr>
          <p:cNvSpPr/>
          <p:nvPr/>
        </p:nvSpPr>
        <p:spPr>
          <a:xfrm rot="19615389">
            <a:off x="376495" y="5456919"/>
            <a:ext cx="978408" cy="484632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="" xmlns:a16="http://schemas.microsoft.com/office/drawing/2014/main" id="{317A3FEF-EAF3-C141-9D4A-5247A8A26C95}"/>
              </a:ext>
            </a:extLst>
          </p:cNvPr>
          <p:cNvCxnSpPr/>
          <p:nvPr/>
        </p:nvCxnSpPr>
        <p:spPr>
          <a:xfrm>
            <a:off x="6035813" y="1734680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29B967FF-4C45-0E49-9427-2B369F9A5569}"/>
              </a:ext>
            </a:extLst>
          </p:cNvPr>
          <p:cNvSpPr/>
          <p:nvPr/>
        </p:nvSpPr>
        <p:spPr>
          <a:xfrm>
            <a:off x="6916589" y="1654853"/>
            <a:ext cx="1743325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PERSONNELS ?</a:t>
            </a:r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="" xmlns:a16="http://schemas.microsoft.com/office/drawing/2014/main" id="{3EC3C584-7543-7E48-8A23-49EBA6AC6E90}"/>
              </a:ext>
            </a:extLst>
          </p:cNvPr>
          <p:cNvCxnSpPr/>
          <p:nvPr/>
        </p:nvCxnSpPr>
        <p:spPr>
          <a:xfrm>
            <a:off x="6035813" y="2389111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574D095-B96E-2244-AA54-AA8B916634E4}"/>
              </a:ext>
            </a:extLst>
          </p:cNvPr>
          <p:cNvSpPr/>
          <p:nvPr/>
        </p:nvSpPr>
        <p:spPr>
          <a:xfrm>
            <a:off x="6913958" y="2319342"/>
            <a:ext cx="1871483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TEMPORALITES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5B9D2844-41A9-5641-83F7-0733F2228C93}"/>
              </a:ext>
            </a:extLst>
          </p:cNvPr>
          <p:cNvSpPr/>
          <p:nvPr/>
        </p:nvSpPr>
        <p:spPr>
          <a:xfrm>
            <a:off x="6943534" y="2983831"/>
            <a:ext cx="1871483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NUMERIQUE 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="" xmlns:a16="http://schemas.microsoft.com/office/drawing/2014/main" id="{475B554E-ACCB-504F-BEFD-F39280B927CB}"/>
              </a:ext>
            </a:extLst>
          </p:cNvPr>
          <p:cNvCxnSpPr/>
          <p:nvPr/>
        </p:nvCxnSpPr>
        <p:spPr>
          <a:xfrm>
            <a:off x="6084168" y="3199855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6156176" y="5689328"/>
            <a:ext cx="288228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092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1540" y="323067"/>
            <a:ext cx="7772400" cy="1143000"/>
          </a:xfrm>
        </p:spPr>
        <p:txBody>
          <a:bodyPr/>
          <a:lstStyle/>
          <a:p>
            <a:r>
              <a:rPr lang="fr-FR" b="1" dirty="0"/>
              <a:t>PHASE 3 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A2146114-C1A1-5B45-8624-C1BFEFA88D89}"/>
              </a:ext>
            </a:extLst>
          </p:cNvPr>
          <p:cNvSpPr/>
          <p:nvPr/>
        </p:nvSpPr>
        <p:spPr>
          <a:xfrm>
            <a:off x="3052463" y="408424"/>
            <a:ext cx="3240360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Se projeter</a:t>
            </a:r>
            <a:endParaRPr lang="fr-FR" sz="3200" dirty="0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="" xmlns:a16="http://schemas.microsoft.com/office/drawing/2014/main" id="{18654749-38A4-6242-A45E-34E0C60FF903}"/>
              </a:ext>
            </a:extLst>
          </p:cNvPr>
          <p:cNvCxnSpPr/>
          <p:nvPr/>
        </p:nvCxnSpPr>
        <p:spPr>
          <a:xfrm>
            <a:off x="6375212" y="894567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="" xmlns:a16="http://schemas.microsoft.com/office/drawing/2014/main" id="{BD6C88DB-29A0-5D45-8A8A-243AB164FEA9}"/>
              </a:ext>
            </a:extLst>
          </p:cNvPr>
          <p:cNvCxnSpPr/>
          <p:nvPr/>
        </p:nvCxnSpPr>
        <p:spPr>
          <a:xfrm>
            <a:off x="6375212" y="1748410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9B9536C-4D82-5F4C-AFC4-7E1C1B9B0868}"/>
              </a:ext>
            </a:extLst>
          </p:cNvPr>
          <p:cNvSpPr/>
          <p:nvPr/>
        </p:nvSpPr>
        <p:spPr>
          <a:xfrm>
            <a:off x="7261132" y="678543"/>
            <a:ext cx="1461426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CALENDRIER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986F524-A826-3E46-BD56-2A68F1DCEB8A}"/>
              </a:ext>
            </a:extLst>
          </p:cNvPr>
          <p:cNvSpPr/>
          <p:nvPr/>
        </p:nvSpPr>
        <p:spPr>
          <a:xfrm>
            <a:off x="7243607" y="1549313"/>
            <a:ext cx="1576865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EVALUATION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="" xmlns:a16="http://schemas.microsoft.com/office/drawing/2014/main" id="{E256704B-48B2-DA48-9755-C61518DD4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219505"/>
              </p:ext>
            </p:extLst>
          </p:nvPr>
        </p:nvGraphicFramePr>
        <p:xfrm>
          <a:off x="755576" y="2712680"/>
          <a:ext cx="6192688" cy="3078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6137">
                  <a:extLst>
                    <a:ext uri="{9D8B030D-6E8A-4147-A177-3AD203B41FA5}">
                      <a16:colId xmlns="" xmlns:a16="http://schemas.microsoft.com/office/drawing/2014/main" val="798341517"/>
                    </a:ext>
                  </a:extLst>
                </a:gridCol>
                <a:gridCol w="1925191">
                  <a:extLst>
                    <a:ext uri="{9D8B030D-6E8A-4147-A177-3AD203B41FA5}">
                      <a16:colId xmlns="" xmlns:a16="http://schemas.microsoft.com/office/drawing/2014/main" val="3899368046"/>
                    </a:ext>
                  </a:extLst>
                </a:gridCol>
                <a:gridCol w="1925191">
                  <a:extLst>
                    <a:ext uri="{9D8B030D-6E8A-4147-A177-3AD203B41FA5}">
                      <a16:colId xmlns="" xmlns:a16="http://schemas.microsoft.com/office/drawing/2014/main" val="2414198719"/>
                    </a:ext>
                  </a:extLst>
                </a:gridCol>
                <a:gridCol w="1246169">
                  <a:extLst>
                    <a:ext uri="{9D8B030D-6E8A-4147-A177-3AD203B41FA5}">
                      <a16:colId xmlns="" xmlns:a16="http://schemas.microsoft.com/office/drawing/2014/main" val="4174112278"/>
                    </a:ext>
                  </a:extLst>
                </a:gridCol>
              </a:tblGrid>
              <a:tr h="23680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Calendrier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Elaboration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49244949"/>
                  </a:ext>
                </a:extLst>
              </a:tr>
              <a:tr h="2368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Opérationnalisation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7123606"/>
                  </a:ext>
                </a:extLst>
              </a:tr>
              <a:tr h="2368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Bilan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12152306"/>
                  </a:ext>
                </a:extLst>
              </a:tr>
              <a:tr h="23680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Efficiences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Plus-values ?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11288534"/>
                  </a:ext>
                </a:extLst>
              </a:tr>
              <a:tr h="2368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Indicateurs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06402844"/>
                  </a:ext>
                </a:extLst>
              </a:tr>
              <a:tr h="2368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25901831"/>
                  </a:ext>
                </a:extLst>
              </a:tr>
              <a:tr h="23680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Evaluation du dispositif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Modalité d’évaluation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63108551"/>
                  </a:ext>
                </a:extLst>
              </a:tr>
              <a:tr h="2368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Indicateurs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5349297"/>
                  </a:ext>
                </a:extLst>
              </a:tr>
              <a:tr h="2368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74385197"/>
                  </a:ext>
                </a:extLst>
              </a:tr>
              <a:tr h="23680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Inscription dans la durée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Quelles formes ?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53836057"/>
                  </a:ext>
                </a:extLst>
              </a:tr>
              <a:tr h="2368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…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67236901"/>
                  </a:ext>
                </a:extLst>
              </a:tr>
              <a:tr h="23680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Evolutions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A concevoir ?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30266089"/>
                  </a:ext>
                </a:extLst>
              </a:tr>
              <a:tr h="2368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…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1433561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9AB8998A-698F-484D-8899-33C06F8EF46D}"/>
              </a:ext>
            </a:extLst>
          </p:cNvPr>
          <p:cNvSpPr/>
          <p:nvPr/>
        </p:nvSpPr>
        <p:spPr>
          <a:xfrm>
            <a:off x="7243607" y="2280632"/>
            <a:ext cx="1576865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EVOLUTION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="" xmlns:a16="http://schemas.microsoft.com/office/drawing/2014/main" id="{32CF1F3E-349B-AB45-9B1B-8064D3F89A56}"/>
              </a:ext>
            </a:extLst>
          </p:cNvPr>
          <p:cNvCxnSpPr/>
          <p:nvPr/>
        </p:nvCxnSpPr>
        <p:spPr>
          <a:xfrm>
            <a:off x="6375212" y="2511001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827584" y="6093296"/>
            <a:ext cx="396240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963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1540" y="323067"/>
            <a:ext cx="7772400" cy="1143000"/>
          </a:xfrm>
        </p:spPr>
        <p:txBody>
          <a:bodyPr/>
          <a:lstStyle/>
          <a:p>
            <a:r>
              <a:rPr lang="fr-FR" b="1" dirty="0" smtClean="0"/>
              <a:t>PHASE  </a:t>
            </a:r>
            <a:r>
              <a:rPr lang="fr-FR" b="1" dirty="0"/>
              <a:t>3 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="" xmlns:a16="http://schemas.microsoft.com/office/drawing/2014/main" id="{18654749-38A4-6242-A45E-34E0C60FF903}"/>
              </a:ext>
            </a:extLst>
          </p:cNvPr>
          <p:cNvCxnSpPr/>
          <p:nvPr/>
        </p:nvCxnSpPr>
        <p:spPr>
          <a:xfrm>
            <a:off x="5796136" y="1052736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9B9536C-4D82-5F4C-AFC4-7E1C1B9B0868}"/>
              </a:ext>
            </a:extLst>
          </p:cNvPr>
          <p:cNvSpPr/>
          <p:nvPr/>
        </p:nvSpPr>
        <p:spPr>
          <a:xfrm>
            <a:off x="6743562" y="692696"/>
            <a:ext cx="2076910" cy="7681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PLAN DE COMMUNICATION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986F524-A826-3E46-BD56-2A68F1DCEB8A}"/>
              </a:ext>
            </a:extLst>
          </p:cNvPr>
          <p:cNvSpPr/>
          <p:nvPr/>
        </p:nvSpPr>
        <p:spPr>
          <a:xfrm>
            <a:off x="4772254" y="3197551"/>
            <a:ext cx="2191780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REPRESENTATION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9AB8998A-698F-484D-8899-33C06F8EF46D}"/>
              </a:ext>
            </a:extLst>
          </p:cNvPr>
          <p:cNvSpPr/>
          <p:nvPr/>
        </p:nvSpPr>
        <p:spPr>
          <a:xfrm>
            <a:off x="3707904" y="3705794"/>
            <a:ext cx="1800200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CO-EDUCATION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="" xmlns:a16="http://schemas.microsoft.com/office/drawing/2014/main" id="{32CF1F3E-349B-AB45-9B1B-8064D3F89A56}"/>
              </a:ext>
            </a:extLst>
          </p:cNvPr>
          <p:cNvCxnSpPr>
            <a:cxnSpLocks/>
          </p:cNvCxnSpPr>
          <p:nvPr/>
        </p:nvCxnSpPr>
        <p:spPr>
          <a:xfrm>
            <a:off x="4317739" y="2689149"/>
            <a:ext cx="178597" cy="667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9A85FDD7-502F-484F-A394-F39D6C7326E6}"/>
              </a:ext>
            </a:extLst>
          </p:cNvPr>
          <p:cNvSpPr/>
          <p:nvPr/>
        </p:nvSpPr>
        <p:spPr>
          <a:xfrm>
            <a:off x="2690082" y="600917"/>
            <a:ext cx="3255315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/>
              <a:t>Communiquer </a:t>
            </a:r>
            <a:r>
              <a:rPr lang="fr-FR" sz="2800" b="1" dirty="0"/>
              <a:t>et </a:t>
            </a:r>
          </a:p>
          <a:p>
            <a:pPr algn="ctr"/>
            <a:r>
              <a:rPr lang="fr-FR" sz="2800" b="1" dirty="0"/>
              <a:t>coopérer avec les familles</a:t>
            </a:r>
            <a:endParaRPr lang="fr-FR" sz="2800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="" xmlns:a16="http://schemas.microsoft.com/office/drawing/2014/main" id="{C30A7756-505F-264D-8AAB-9F7B32706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27508"/>
              </p:ext>
            </p:extLst>
          </p:nvPr>
        </p:nvGraphicFramePr>
        <p:xfrm>
          <a:off x="858011" y="4293096"/>
          <a:ext cx="7499985" cy="154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9225">
                  <a:extLst>
                    <a:ext uri="{9D8B030D-6E8A-4147-A177-3AD203B41FA5}">
                      <a16:colId xmlns="" xmlns:a16="http://schemas.microsoft.com/office/drawing/2014/main" val="1408945030"/>
                    </a:ext>
                  </a:extLst>
                </a:gridCol>
                <a:gridCol w="1076325">
                  <a:extLst>
                    <a:ext uri="{9D8B030D-6E8A-4147-A177-3AD203B41FA5}">
                      <a16:colId xmlns="" xmlns:a16="http://schemas.microsoft.com/office/drawing/2014/main" val="2325139465"/>
                    </a:ext>
                  </a:extLst>
                </a:gridCol>
                <a:gridCol w="1890395">
                  <a:extLst>
                    <a:ext uri="{9D8B030D-6E8A-4147-A177-3AD203B41FA5}">
                      <a16:colId xmlns="" xmlns:a16="http://schemas.microsoft.com/office/drawing/2014/main" val="2769269959"/>
                    </a:ext>
                  </a:extLst>
                </a:gridCol>
                <a:gridCol w="1890395">
                  <a:extLst>
                    <a:ext uri="{9D8B030D-6E8A-4147-A177-3AD203B41FA5}">
                      <a16:colId xmlns="" xmlns:a16="http://schemas.microsoft.com/office/drawing/2014/main" val="3932608542"/>
                    </a:ext>
                  </a:extLst>
                </a:gridCol>
                <a:gridCol w="1223645">
                  <a:extLst>
                    <a:ext uri="{9D8B030D-6E8A-4147-A177-3AD203B41FA5}">
                      <a16:colId xmlns="" xmlns:a16="http://schemas.microsoft.com/office/drawing/2014/main" val="171993368"/>
                    </a:ext>
                  </a:extLst>
                </a:gridCol>
              </a:tblGrid>
              <a:tr h="0">
                <a:tc rowSpan="8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4 Communiquer et coopérer avec les familles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Plan de communication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Eléments de communication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35892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…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942783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Représentation des familles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Effective ?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5063376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370895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Co-éducation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Conditions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370374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Effectivité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115428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Evaluation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062455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…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7413076"/>
                  </a:ext>
                </a:extLst>
              </a:tr>
            </a:tbl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843720" y="6093296"/>
            <a:ext cx="396240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27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7992888" cy="4355976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fr-FR" sz="2600" dirty="0"/>
              <a:t>Accompagner par des observations de terrain : visites conseils par les corps d’inspection : </a:t>
            </a:r>
          </a:p>
          <a:p>
            <a:pPr lvl="1"/>
            <a:r>
              <a:rPr lang="fr-FR" dirty="0"/>
              <a:t>30 collèges de février à avril 2018.</a:t>
            </a:r>
          </a:p>
          <a:p>
            <a:pPr lvl="1"/>
            <a:r>
              <a:rPr lang="fr-FR" dirty="0"/>
              <a:t>105 collèges d’octobre à décembre 2019.</a:t>
            </a:r>
          </a:p>
          <a:p>
            <a:pPr lvl="1"/>
            <a:r>
              <a:rPr lang="fr-FR" dirty="0"/>
              <a:t>Prenant appui sur la feuille de route et des observations de pratiques durant des heures de « </a:t>
            </a:r>
            <a:r>
              <a:rPr lang="fr-FR" dirty="0" smtClean="0"/>
              <a:t>Devoirs </a:t>
            </a:r>
            <a:r>
              <a:rPr lang="fr-FR" dirty="0"/>
              <a:t>faits </a:t>
            </a:r>
            <a:r>
              <a:rPr lang="fr-FR" dirty="0" smtClean="0"/>
              <a:t>».</a:t>
            </a:r>
            <a:endParaRPr lang="fr-FR" dirty="0"/>
          </a:p>
          <a:p>
            <a:r>
              <a:rPr lang="fr-FR" dirty="0" smtClean="0"/>
              <a:t>Prise en compte des enseignements de cet accompagnement pour le PAF 2019 2020 :</a:t>
            </a:r>
          </a:p>
          <a:p>
            <a:pPr lvl="1"/>
            <a:r>
              <a:rPr lang="fr-FR" dirty="0"/>
              <a:t>f</a:t>
            </a:r>
            <a:r>
              <a:rPr lang="fr-FR" dirty="0" smtClean="0"/>
              <a:t>ormations spécifiques «</a:t>
            </a:r>
            <a:r>
              <a:rPr lang="fr-FR" dirty="0"/>
              <a:t> </a:t>
            </a:r>
            <a:r>
              <a:rPr lang="fr-FR" dirty="0" smtClean="0"/>
              <a:t>Devoirs </a:t>
            </a:r>
            <a:r>
              <a:rPr lang="fr-FR" dirty="0"/>
              <a:t>faits </a:t>
            </a:r>
            <a:r>
              <a:rPr lang="fr-FR" dirty="0" smtClean="0"/>
              <a:t>»;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utres formations offertes aux établissements.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3021596" y="188640"/>
            <a:ext cx="3240360" cy="1656184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ACCOMPAGNEMENT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396240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06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882135" cy="1333847"/>
          </a:xfrm>
        </p:spPr>
        <p:txBody>
          <a:bodyPr>
            <a:normAutofit/>
          </a:bodyPr>
          <a:lstStyle/>
          <a:p>
            <a:pPr algn="ctr"/>
            <a:r>
              <a:rPr lang="fr-FR" sz="5400" dirty="0" smtClean="0"/>
              <a:t>ATELIER 7 </a:t>
            </a:r>
            <a:endParaRPr lang="fr-FR" sz="5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2" y="3051994"/>
            <a:ext cx="7882135" cy="2753270"/>
          </a:xfrm>
        </p:spPr>
        <p:txBody>
          <a:bodyPr>
            <a:normAutofit fontScale="92500"/>
          </a:bodyPr>
          <a:lstStyle/>
          <a:p>
            <a:pPr algn="ctr"/>
            <a:r>
              <a:rPr lang="fr-FR" sz="5800" b="1" dirty="0"/>
              <a:t>Formation de formateurs </a:t>
            </a:r>
          </a:p>
          <a:p>
            <a:endParaRPr lang="fr-FR" sz="4000" b="1" dirty="0" smtClean="0"/>
          </a:p>
          <a:p>
            <a:pPr algn="ctr"/>
            <a:r>
              <a:rPr lang="fr-FR" sz="4000" b="1" dirty="0"/>
              <a:t>P</a:t>
            </a:r>
            <a:r>
              <a:rPr lang="fr-FR" sz="4000" b="1" dirty="0" smtClean="0"/>
              <a:t>lans </a:t>
            </a:r>
            <a:r>
              <a:rPr lang="fr-FR" sz="4000" b="1" dirty="0"/>
              <a:t>de formation et contenus </a:t>
            </a:r>
            <a:endParaRPr lang="fr-FR" sz="4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4976" y="5371603"/>
            <a:ext cx="8523597" cy="64973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 anchorCtr="0">
            <a:no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i="1" smtClean="0"/>
              <a:t>Animation</a:t>
            </a:r>
            <a:r>
              <a:rPr lang="fr-FR" sz="1800" smtClean="0"/>
              <a:t> :  </a:t>
            </a:r>
            <a:r>
              <a:rPr lang="fr-FR" sz="1800" b="1" smtClean="0"/>
              <a:t>Vincent Cano</a:t>
            </a:r>
            <a:r>
              <a:rPr lang="fr-FR" sz="1800" smtClean="0"/>
              <a:t>, chargé d’études au bureau des collèges, direction générale de l’enseignement scolaire</a:t>
            </a:r>
            <a:r>
              <a:rPr lang="fr-FR" sz="1800" b="1" smtClean="0"/>
              <a:t> </a:t>
            </a: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14866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1143000"/>
          </a:xfrm>
        </p:spPr>
        <p:txBody>
          <a:bodyPr/>
          <a:lstStyle/>
          <a:p>
            <a:r>
              <a:rPr lang="fr-FR" dirty="0" smtClean="0"/>
              <a:t> 					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683568" y="548680"/>
            <a:ext cx="7560840" cy="44644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800" b="1" dirty="0" smtClean="0"/>
              <a:t>Témoignage</a:t>
            </a:r>
            <a:endParaRPr lang="fr-FR" sz="2800" b="1" dirty="0" smtClean="0"/>
          </a:p>
          <a:p>
            <a:pPr marL="0" indent="0" algn="ctr">
              <a:buNone/>
            </a:pPr>
            <a:r>
              <a:rPr lang="fr-FR" sz="2800" b="1" dirty="0" smtClean="0"/>
              <a:t>Académie de </a:t>
            </a:r>
            <a:r>
              <a:rPr lang="fr-FR" sz="2800" b="1" dirty="0" smtClean="0"/>
              <a:t>Bordeaux</a:t>
            </a:r>
          </a:p>
          <a:p>
            <a:pPr marL="0" indent="0" algn="ctr">
              <a:buNone/>
            </a:pPr>
            <a:endParaRPr lang="fr-FR" sz="2800" b="1" dirty="0" smtClean="0"/>
          </a:p>
          <a:p>
            <a:r>
              <a:rPr lang="fr-FR" sz="2800" b="1" dirty="0" smtClean="0"/>
              <a:t>Frédéric </a:t>
            </a:r>
            <a:r>
              <a:rPr lang="fr-FR" sz="2800" b="1" dirty="0"/>
              <a:t>Blanc</a:t>
            </a:r>
            <a:r>
              <a:rPr lang="fr-FR" sz="2800" dirty="0"/>
              <a:t>, IA-IPR SVT,  doyen du collège des IA-IPR de l'académie de Bordeaux</a:t>
            </a:r>
          </a:p>
          <a:p>
            <a:r>
              <a:rPr lang="fr-FR" sz="2800" b="1" dirty="0"/>
              <a:t>Florence Bonnin</a:t>
            </a:r>
            <a:r>
              <a:rPr lang="fr-FR" sz="2800" dirty="0"/>
              <a:t>, formatrice académique, rectorat de Bordeaux</a:t>
            </a:r>
          </a:p>
          <a:p>
            <a:r>
              <a:rPr lang="fr-FR" sz="2800" b="1" dirty="0"/>
              <a:t>Virginie Merle</a:t>
            </a:r>
            <a:r>
              <a:rPr lang="fr-FR" sz="2800" dirty="0"/>
              <a:t>, principale du collège Blanqui, Bordeaux</a:t>
            </a:r>
          </a:p>
          <a:p>
            <a:pPr marL="0" indent="0" algn="ctr">
              <a:buNone/>
            </a:pPr>
            <a:endParaRPr lang="fr-FR" sz="4000" b="1" dirty="0" smtClean="0"/>
          </a:p>
          <a:p>
            <a:pPr marL="0" indent="0" algn="ctr">
              <a:buNone/>
            </a:pPr>
            <a:endParaRPr lang="fr-FR" sz="4000" dirty="0" smtClean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683568" y="5949280"/>
            <a:ext cx="396240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99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64274" y="274638"/>
            <a:ext cx="6022526" cy="1143000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Plan de formation </a:t>
            </a:r>
            <a:r>
              <a:rPr lang="fr-FR" sz="2800" b="1" dirty="0" smtClean="0">
                <a:solidFill>
                  <a:srgbClr val="FF0000"/>
                </a:solidFill>
              </a:rPr>
              <a:t/>
            </a:r>
            <a:br>
              <a:rPr lang="fr-FR" sz="2800" b="1" dirty="0" smtClean="0">
                <a:solidFill>
                  <a:srgbClr val="FF0000"/>
                </a:solidFill>
              </a:rPr>
            </a:br>
            <a:r>
              <a:rPr lang="fr-FR" sz="2800" b="1" dirty="0" smtClean="0">
                <a:solidFill>
                  <a:srgbClr val="FF0000"/>
                </a:solidFill>
              </a:rPr>
              <a:t>de </a:t>
            </a:r>
            <a:r>
              <a:rPr lang="fr-FR" sz="2800" b="1" dirty="0">
                <a:solidFill>
                  <a:srgbClr val="FF0000"/>
                </a:solidFill>
              </a:rPr>
              <a:t>l’académie de Bordeaux </a:t>
            </a:r>
            <a:br>
              <a:rPr lang="fr-FR" sz="2800" b="1" dirty="0">
                <a:solidFill>
                  <a:srgbClr val="FF0000"/>
                </a:solidFill>
              </a:rPr>
            </a:br>
            <a:r>
              <a:rPr lang="fr-FR" sz="2800" b="1" dirty="0" smtClean="0">
                <a:solidFill>
                  <a:srgbClr val="FF0000"/>
                </a:solidFill>
              </a:rPr>
              <a:t>octobre-novembre </a:t>
            </a:r>
            <a:r>
              <a:rPr lang="fr-FR" sz="2800" b="1" dirty="0">
                <a:solidFill>
                  <a:srgbClr val="FF0000"/>
                </a:solidFill>
              </a:rPr>
              <a:t>2018</a:t>
            </a:r>
          </a:p>
        </p:txBody>
      </p:sp>
      <p:sp>
        <p:nvSpPr>
          <p:cNvPr id="4" name="Ellipse 3"/>
          <p:cNvSpPr/>
          <p:nvPr/>
        </p:nvSpPr>
        <p:spPr>
          <a:xfrm>
            <a:off x="3092205" y="1556792"/>
            <a:ext cx="3208905" cy="208823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MOBILISATION INTERCATEGORIELLE</a:t>
            </a:r>
          </a:p>
        </p:txBody>
      </p:sp>
      <p:sp>
        <p:nvSpPr>
          <p:cNvPr id="5" name="Ellipse 4"/>
          <p:cNvSpPr/>
          <p:nvPr/>
        </p:nvSpPr>
        <p:spPr>
          <a:xfrm>
            <a:off x="539552" y="2996952"/>
            <a:ext cx="3240360" cy="208823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ARTICULATION DU DISPOSITIF</a:t>
            </a:r>
          </a:p>
        </p:txBody>
      </p:sp>
      <p:sp>
        <p:nvSpPr>
          <p:cNvPr id="6" name="Ellipse 5"/>
          <p:cNvSpPr/>
          <p:nvPr/>
        </p:nvSpPr>
        <p:spPr>
          <a:xfrm>
            <a:off x="5724128" y="2996952"/>
            <a:ext cx="3240360" cy="20882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CREATION DE RESSOURCES</a:t>
            </a:r>
          </a:p>
        </p:txBody>
      </p:sp>
      <p:sp>
        <p:nvSpPr>
          <p:cNvPr id="7" name="Ellipse 6"/>
          <p:cNvSpPr/>
          <p:nvPr/>
        </p:nvSpPr>
        <p:spPr>
          <a:xfrm>
            <a:off x="3079638" y="4365104"/>
            <a:ext cx="3240360" cy="2088232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ACCOMPAGNEMENT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36" y="217259"/>
            <a:ext cx="1634988" cy="1771582"/>
          </a:xfrm>
          <a:prstGeom prst="rect">
            <a:avLst/>
          </a:prstGeom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44414" y="6021288"/>
            <a:ext cx="3021987" cy="529208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589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3568" y="1700808"/>
            <a:ext cx="7772400" cy="4572000"/>
          </a:xfrm>
        </p:spPr>
        <p:txBody>
          <a:bodyPr>
            <a:normAutofit/>
          </a:bodyPr>
          <a:lstStyle/>
          <a:p>
            <a:r>
              <a:rPr lang="fr-FR" dirty="0"/>
              <a:t>Recteur.</a:t>
            </a:r>
          </a:p>
          <a:p>
            <a:r>
              <a:rPr lang="fr-FR" dirty="0"/>
              <a:t>DAFPEN, formateurs académiques.</a:t>
            </a:r>
          </a:p>
          <a:p>
            <a:r>
              <a:rPr lang="fr-FR" dirty="0"/>
              <a:t>Corps d’inspection.</a:t>
            </a:r>
          </a:p>
          <a:p>
            <a:r>
              <a:rPr lang="fr-FR" dirty="0"/>
              <a:t>CARDIE.</a:t>
            </a:r>
          </a:p>
          <a:p>
            <a:r>
              <a:rPr lang="fr-FR" dirty="0"/>
              <a:t>Equipes de direction.</a:t>
            </a:r>
          </a:p>
          <a:p>
            <a:r>
              <a:rPr lang="fr-FR" dirty="0"/>
              <a:t>Equipes </a:t>
            </a:r>
            <a:r>
              <a:rPr lang="fr-FR" dirty="0" smtClean="0"/>
              <a:t>pédagogiques.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Lecture partagée </a:t>
            </a:r>
            <a:r>
              <a:rPr lang="fr-FR" dirty="0"/>
              <a:t>du référentiel national afin de se l’approprier.</a:t>
            </a:r>
          </a:p>
          <a:p>
            <a:pPr marL="0" indent="0">
              <a:buNone/>
            </a:pPr>
            <a:r>
              <a:rPr lang="fr-FR" dirty="0" smtClean="0"/>
              <a:t>Identification des </a:t>
            </a:r>
            <a:r>
              <a:rPr lang="fr-FR" dirty="0"/>
              <a:t>formateurs et </a:t>
            </a:r>
            <a:r>
              <a:rPr lang="fr-FR" dirty="0" smtClean="0"/>
              <a:t>création des </a:t>
            </a:r>
            <a:r>
              <a:rPr lang="fr-FR" dirty="0"/>
              <a:t>ressources.</a:t>
            </a:r>
          </a:p>
          <a:p>
            <a:pPr marL="0" indent="0">
              <a:buNone/>
            </a:pPr>
            <a:r>
              <a:rPr lang="fr-FR" dirty="0" smtClean="0"/>
              <a:t>Mobilisation </a:t>
            </a:r>
            <a:r>
              <a:rPr lang="fr-FR" dirty="0"/>
              <a:t>des moyens.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3059832" y="332656"/>
            <a:ext cx="3240360" cy="172819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MOBILISATION INTERCATEGORIELLE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755576" y="6165304"/>
            <a:ext cx="617788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605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7772400" cy="4572000"/>
          </a:xfrm>
        </p:spPr>
        <p:txBody>
          <a:bodyPr/>
          <a:lstStyle/>
          <a:p>
            <a:r>
              <a:rPr lang="fr-FR" dirty="0"/>
              <a:t>Au plan </a:t>
            </a:r>
            <a:r>
              <a:rPr lang="fr-FR" dirty="0" smtClean="0"/>
              <a:t>académique de </a:t>
            </a:r>
            <a:r>
              <a:rPr lang="fr-FR" dirty="0"/>
              <a:t>formation.</a:t>
            </a:r>
          </a:p>
          <a:p>
            <a:r>
              <a:rPr lang="fr-FR" dirty="0"/>
              <a:t>Aux conseils pédagogiques.</a:t>
            </a:r>
          </a:p>
          <a:p>
            <a:r>
              <a:rPr lang="fr-FR" dirty="0"/>
              <a:t>Aux contraintes académiques.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En </a:t>
            </a:r>
            <a:r>
              <a:rPr lang="fr-FR" dirty="0"/>
              <a:t>faire un projet de l’établissement.</a:t>
            </a:r>
            <a:br>
              <a:rPr lang="fr-FR" dirty="0"/>
            </a:br>
            <a:r>
              <a:rPr lang="fr-FR" dirty="0"/>
              <a:t>Pouvoir approfondir son besoin de formation.</a:t>
            </a:r>
          </a:p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3180420" y="260648"/>
            <a:ext cx="3240360" cy="165618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ARTICULATION DU DISPOSITIF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611560" y="6093296"/>
            <a:ext cx="6393904" cy="32008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74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2132856"/>
            <a:ext cx="7200800" cy="4211960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/>
              <a:t>Pour les formateurs </a:t>
            </a:r>
          </a:p>
          <a:p>
            <a:pPr lvl="1"/>
            <a:r>
              <a:rPr lang="fr-FR" sz="2000" dirty="0"/>
              <a:t>Apports du terrain.</a:t>
            </a:r>
          </a:p>
          <a:p>
            <a:pPr lvl="1"/>
            <a:r>
              <a:rPr lang="fr-FR" sz="2000" dirty="0"/>
              <a:t>Apports de la recherche.</a:t>
            </a:r>
          </a:p>
          <a:p>
            <a:pPr lvl="1"/>
            <a:r>
              <a:rPr lang="fr-FR" sz="2000" dirty="0"/>
              <a:t>3 </a:t>
            </a:r>
            <a:r>
              <a:rPr lang="fr-FR" sz="2000" dirty="0" smtClean="0"/>
              <a:t> PHASES</a:t>
            </a:r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400" dirty="0"/>
              <a:t>Par les formateurs.</a:t>
            </a:r>
          </a:p>
          <a:p>
            <a:r>
              <a:rPr lang="fr-FR" sz="2400" dirty="0"/>
              <a:t>Feuille de route pour les établissements</a:t>
            </a:r>
            <a:r>
              <a:rPr lang="fr-FR" sz="2400" dirty="0" smtClean="0"/>
              <a:t>.</a:t>
            </a:r>
          </a:p>
          <a:p>
            <a:r>
              <a:rPr lang="fr-FR" sz="2400" dirty="0" smtClean="0"/>
              <a:t>Fiches techniques + vidéos </a:t>
            </a:r>
            <a:endParaRPr lang="fr-FR" sz="2400" dirty="0"/>
          </a:p>
          <a:p>
            <a:r>
              <a:rPr lang="fr-FR" sz="2400" dirty="0"/>
              <a:t>Espace de ressources partagées.</a:t>
            </a:r>
          </a:p>
        </p:txBody>
      </p:sp>
      <p:sp>
        <p:nvSpPr>
          <p:cNvPr id="4" name="Ellipse 3"/>
          <p:cNvSpPr/>
          <p:nvPr/>
        </p:nvSpPr>
        <p:spPr>
          <a:xfrm>
            <a:off x="2627784" y="188640"/>
            <a:ext cx="3792996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CREATION </a:t>
            </a:r>
            <a:r>
              <a:rPr lang="fr-FR" dirty="0"/>
              <a:t>DE RESSOURCES</a:t>
            </a:r>
          </a:p>
        </p:txBody>
      </p:sp>
      <p:pic>
        <p:nvPicPr>
          <p:cNvPr id="5" name="Image 4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04864"/>
            <a:ext cx="3462676" cy="4032448"/>
          </a:xfrm>
          <a:prstGeom prst="rect">
            <a:avLst/>
          </a:prstGeom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61882" y="6093296"/>
            <a:ext cx="396240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467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lang="fr-FR" b="1" dirty="0" smtClean="0"/>
              <a:t>PHASE 1 : phase d’explicitation</a:t>
            </a:r>
            <a:r>
              <a:rPr lang="fr-FR" b="1" dirty="0"/>
              <a:t> 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A2146114-C1A1-5B45-8624-C1BFEFA88D89}"/>
              </a:ext>
            </a:extLst>
          </p:cNvPr>
          <p:cNvSpPr/>
          <p:nvPr/>
        </p:nvSpPr>
        <p:spPr>
          <a:xfrm>
            <a:off x="3002690" y="1417638"/>
            <a:ext cx="3240360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Sens et enjeux des devoirs scolaires</a:t>
            </a:r>
            <a:endParaRPr lang="fr-FR" sz="2800" dirty="0"/>
          </a:p>
        </p:txBody>
      </p:sp>
      <p:sp>
        <p:nvSpPr>
          <p:cNvPr id="6" name="Ellipse 5">
            <a:extLst>
              <a:ext uri="{FF2B5EF4-FFF2-40B4-BE49-F238E27FC236}">
                <a16:creationId xmlns="" xmlns:a16="http://schemas.microsoft.com/office/drawing/2014/main" id="{6BEEFB0B-47E8-C941-8A5A-12467A200EF0}"/>
              </a:ext>
            </a:extLst>
          </p:cNvPr>
          <p:cNvSpPr/>
          <p:nvPr/>
        </p:nvSpPr>
        <p:spPr>
          <a:xfrm>
            <a:off x="323410" y="2780928"/>
            <a:ext cx="3240360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Devoirs faits : acteurs, méthodes, contenus</a:t>
            </a:r>
            <a:endParaRPr lang="fr-FR" sz="2800" dirty="0"/>
          </a:p>
        </p:txBody>
      </p:sp>
      <p:sp>
        <p:nvSpPr>
          <p:cNvPr id="7" name="Ellipse 6">
            <a:extLst>
              <a:ext uri="{FF2B5EF4-FFF2-40B4-BE49-F238E27FC236}">
                <a16:creationId xmlns="" xmlns:a16="http://schemas.microsoft.com/office/drawing/2014/main" id="{2C39D58B-90C0-A646-9DC4-85FF5A3C9997}"/>
              </a:ext>
            </a:extLst>
          </p:cNvPr>
          <p:cNvSpPr/>
          <p:nvPr/>
        </p:nvSpPr>
        <p:spPr>
          <a:xfrm>
            <a:off x="5638080" y="2780928"/>
            <a:ext cx="3240360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Prescription des devoirs : fond et forme</a:t>
            </a:r>
            <a:endParaRPr lang="fr-FR" sz="2800" dirty="0"/>
          </a:p>
        </p:txBody>
      </p:sp>
      <p:sp>
        <p:nvSpPr>
          <p:cNvPr id="8" name="Ellipse 7">
            <a:extLst>
              <a:ext uri="{FF2B5EF4-FFF2-40B4-BE49-F238E27FC236}">
                <a16:creationId xmlns="" xmlns:a16="http://schemas.microsoft.com/office/drawing/2014/main" id="{AC40CDB7-33E9-524B-8CCC-DFAB7237DF20}"/>
              </a:ext>
            </a:extLst>
          </p:cNvPr>
          <p:cNvSpPr/>
          <p:nvPr/>
        </p:nvSpPr>
        <p:spPr>
          <a:xfrm>
            <a:off x="2995212" y="4149080"/>
            <a:ext cx="3255315" cy="20882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Les familles : rôles et attentes</a:t>
            </a:r>
            <a:endParaRPr lang="fr-FR" sz="28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23410" y="6139482"/>
            <a:ext cx="396240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295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Phase 1 : synthèse du world Café</a:t>
            </a:r>
            <a:endParaRPr lang="fr-FR" dirty="0"/>
          </a:p>
        </p:txBody>
      </p:sp>
      <p:pic>
        <p:nvPicPr>
          <p:cNvPr id="4" name="Espace réservé du contenu 3">
            <a:hlinkClick r:id="rId3" action="ppaction://hlinkfile"/>
          </p:cNvPr>
          <p:cNvPicPr>
            <a:picLocks noGrp="1" noChangeAspect="1"/>
          </p:cNvPicPr>
          <p:nvPr>
            <p:ph sz="quarter" idx="1"/>
          </p:nvPr>
        </p:nvPicPr>
        <p:blipFill>
          <a:blip r:embed="rId4"/>
          <a:stretch>
            <a:fillRect/>
          </a:stretch>
        </p:blipFill>
        <p:spPr>
          <a:xfrm>
            <a:off x="1187624" y="1484784"/>
            <a:ext cx="6480720" cy="4320480"/>
          </a:xfrm>
          <a:prstGeom prst="rect">
            <a:avLst/>
          </a:prstGeo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3962400" cy="457200"/>
          </a:xfrm>
        </p:spPr>
        <p:txBody>
          <a:bodyPr/>
          <a:lstStyle/>
          <a:p>
            <a:r>
              <a:rPr lang="fr-FR" dirty="0" smtClean="0"/>
              <a:t>PNF réussir au collège "Devoirs faits" juin 2019 - Témoignage Académie de bordeaux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173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388</TotalTime>
  <Words>1209</Words>
  <Application>Microsoft Office PowerPoint</Application>
  <PresentationFormat>Affichage à l'écran (4:3)</PresentationFormat>
  <Paragraphs>390</Paragraphs>
  <Slides>17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Capitaux</vt:lpstr>
      <vt:lpstr>RÉUSSIR AU COLLÈGE : DEVOIRS FAITS</vt:lpstr>
      <vt:lpstr>ATELIER 7 </vt:lpstr>
      <vt:lpstr>      </vt:lpstr>
      <vt:lpstr>Plan de formation  de l’académie de Bordeaux  octobre-novembre 2018</vt:lpstr>
      <vt:lpstr>Présentation PowerPoint</vt:lpstr>
      <vt:lpstr>Présentation PowerPoint</vt:lpstr>
      <vt:lpstr>Présentation PowerPoint</vt:lpstr>
      <vt:lpstr>PHASE 1 : phase d’explicitation </vt:lpstr>
      <vt:lpstr>Phase 1 : synthèse du world Café</vt:lpstr>
      <vt:lpstr>PHASE 2: observation</vt:lpstr>
      <vt:lpstr>Les écrits de travail</vt:lpstr>
      <vt:lpstr>PHASE 3 : conception </vt:lpstr>
      <vt:lpstr>PHASE 3 </vt:lpstr>
      <vt:lpstr>PHASE 3 </vt:lpstr>
      <vt:lpstr>PHASE 3 </vt:lpstr>
      <vt:lpstr>PHASE  3 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REUSSIR AU COLLEGE : DEVOIRS FAITS</dc:title>
  <dc:creator>ARNAUD BEILLARD</dc:creator>
  <cp:lastModifiedBy>Beatrice MICHEL</cp:lastModifiedBy>
  <cp:revision>48</cp:revision>
  <cp:lastPrinted>2019-06-03T12:09:10Z</cp:lastPrinted>
  <dcterms:created xsi:type="dcterms:W3CDTF">2019-05-21T12:30:37Z</dcterms:created>
  <dcterms:modified xsi:type="dcterms:W3CDTF">2019-09-04T06:00:17Z</dcterms:modified>
</cp:coreProperties>
</file>