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3"/>
  </p:notesMasterIdLst>
  <p:sldIdLst>
    <p:sldId id="256" r:id="rId2"/>
    <p:sldId id="257" r:id="rId3"/>
    <p:sldId id="263" r:id="rId4"/>
    <p:sldId id="264" r:id="rId5"/>
    <p:sldId id="266" r:id="rId6"/>
    <p:sldId id="260" r:id="rId7"/>
    <p:sldId id="272" r:id="rId8"/>
    <p:sldId id="283" r:id="rId9"/>
    <p:sldId id="280" r:id="rId10"/>
    <p:sldId id="279" r:id="rId11"/>
    <p:sldId id="281" r:id="rId12"/>
    <p:sldId id="262" r:id="rId13"/>
    <p:sldId id="265" r:id="rId14"/>
    <p:sldId id="278" r:id="rId15"/>
    <p:sldId id="269" r:id="rId16"/>
    <p:sldId id="282" r:id="rId17"/>
    <p:sldId id="270" r:id="rId18"/>
    <p:sldId id="273" r:id="rId19"/>
    <p:sldId id="274" r:id="rId20"/>
    <p:sldId id="267" r:id="rId21"/>
    <p:sldId id="261" r:id="rId22"/>
  </p:sldIdLst>
  <p:sldSz cx="12192000" cy="6858000"/>
  <p:notesSz cx="7104063"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11"/>
    <a:srgbClr val="CC0099"/>
    <a:srgbClr val="9BBB59"/>
    <a:srgbClr val="DB3E1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8" autoAdjust="0"/>
    <p:restoredTop sz="78545" autoAdjust="0"/>
  </p:normalViewPr>
  <p:slideViewPr>
    <p:cSldViewPr snapToGrid="0">
      <p:cViewPr varScale="1">
        <p:scale>
          <a:sx n="91" d="100"/>
          <a:sy n="91" d="100"/>
        </p:scale>
        <p:origin x="-11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86DA7-4722-40FC-BB78-3671E3900EBA}" type="doc">
      <dgm:prSet loTypeId="urn:microsoft.com/office/officeart/2005/8/layout/chevron1" loCatId="process" qsTypeId="urn:microsoft.com/office/officeart/2005/8/quickstyle/simple1" qsCatId="simple" csTypeId="urn:microsoft.com/office/officeart/2005/8/colors/accent1_2" csCatId="accent1" phldr="1"/>
      <dgm:spPr/>
    </dgm:pt>
    <dgm:pt modelId="{675DA865-2581-43B6-8B33-A6F22E5C2920}">
      <dgm:prSet phldrT="[Texte]"/>
      <dgm:spPr>
        <a:solidFill>
          <a:srgbClr val="00B0F0"/>
        </a:solidFill>
      </dgm:spPr>
      <dgm:t>
        <a:bodyPr/>
        <a:lstStyle/>
        <a:p>
          <a:r>
            <a:rPr lang="fr-FR" dirty="0" smtClean="0">
              <a:latin typeface="Arial" pitchFamily="34" charset="0"/>
              <a:cs typeface="Arial" pitchFamily="34" charset="0"/>
            </a:rPr>
            <a:t>Septembre 2015</a:t>
          </a:r>
          <a:endParaRPr lang="fr-FR" dirty="0">
            <a:latin typeface="Arial" pitchFamily="34" charset="0"/>
            <a:cs typeface="Arial" pitchFamily="34" charset="0"/>
          </a:endParaRPr>
        </a:p>
      </dgm:t>
    </dgm:pt>
    <dgm:pt modelId="{6D19F1BE-223C-489E-8473-017226A801EA}" type="parTrans" cxnId="{7454ABD2-A7B5-4C54-9A85-3C6960690ED9}">
      <dgm:prSet/>
      <dgm:spPr/>
      <dgm:t>
        <a:bodyPr/>
        <a:lstStyle/>
        <a:p>
          <a:endParaRPr lang="fr-FR"/>
        </a:p>
      </dgm:t>
    </dgm:pt>
    <dgm:pt modelId="{77C57293-68C8-410C-B81A-F6E286126137}" type="sibTrans" cxnId="{7454ABD2-A7B5-4C54-9A85-3C6960690ED9}">
      <dgm:prSet/>
      <dgm:spPr/>
      <dgm:t>
        <a:bodyPr/>
        <a:lstStyle/>
        <a:p>
          <a:endParaRPr lang="fr-FR"/>
        </a:p>
      </dgm:t>
    </dgm:pt>
    <dgm:pt modelId="{51351D3A-D6F8-41A9-B72F-AE5E94596ED9}">
      <dgm:prSet phldrT="[Texte]"/>
      <dgm:spPr>
        <a:solidFill>
          <a:srgbClr val="00B0F0"/>
        </a:solidFill>
      </dgm:spPr>
      <dgm:t>
        <a:bodyPr/>
        <a:lstStyle/>
        <a:p>
          <a:r>
            <a:rPr lang="fr-FR" dirty="0" smtClean="0">
              <a:latin typeface="Arial" pitchFamily="34" charset="0"/>
              <a:cs typeface="Arial" pitchFamily="34" charset="0"/>
            </a:rPr>
            <a:t>Janvier 2016</a:t>
          </a:r>
          <a:endParaRPr lang="fr-FR" dirty="0">
            <a:latin typeface="Arial" pitchFamily="34" charset="0"/>
            <a:cs typeface="Arial" pitchFamily="34" charset="0"/>
          </a:endParaRPr>
        </a:p>
      </dgm:t>
    </dgm:pt>
    <dgm:pt modelId="{3C6E70A0-A681-4F03-B477-692D13E19970}" type="parTrans" cxnId="{CA1498DA-D07E-4300-BABC-D0E1228FD476}">
      <dgm:prSet/>
      <dgm:spPr/>
      <dgm:t>
        <a:bodyPr/>
        <a:lstStyle/>
        <a:p>
          <a:endParaRPr lang="fr-FR"/>
        </a:p>
      </dgm:t>
    </dgm:pt>
    <dgm:pt modelId="{09D1193D-77B1-475D-9580-3E9739E033F2}" type="sibTrans" cxnId="{CA1498DA-D07E-4300-BABC-D0E1228FD476}">
      <dgm:prSet/>
      <dgm:spPr/>
      <dgm:t>
        <a:bodyPr/>
        <a:lstStyle/>
        <a:p>
          <a:endParaRPr lang="fr-FR"/>
        </a:p>
      </dgm:t>
    </dgm:pt>
    <dgm:pt modelId="{4B5A6B03-1D66-4BD2-8B43-5E3FBF4EB917}">
      <dgm:prSet phldrT="[Texte]"/>
      <dgm:spPr>
        <a:solidFill>
          <a:srgbClr val="00B0F0"/>
        </a:solidFill>
      </dgm:spPr>
      <dgm:t>
        <a:bodyPr/>
        <a:lstStyle/>
        <a:p>
          <a:r>
            <a:rPr lang="fr-FR" dirty="0" smtClean="0">
              <a:latin typeface="Arial" pitchFamily="34" charset="0"/>
              <a:cs typeface="Arial" pitchFamily="34" charset="0"/>
            </a:rPr>
            <a:t>Mars 2016</a:t>
          </a:r>
          <a:endParaRPr lang="fr-FR" dirty="0">
            <a:latin typeface="Arial" pitchFamily="34" charset="0"/>
            <a:cs typeface="Arial" pitchFamily="34" charset="0"/>
          </a:endParaRPr>
        </a:p>
      </dgm:t>
    </dgm:pt>
    <dgm:pt modelId="{EEE7F330-4B3B-4A35-B366-6D71B9ECE684}" type="parTrans" cxnId="{C3EFDECD-C5B7-4D91-8F76-83C35D4398AF}">
      <dgm:prSet/>
      <dgm:spPr/>
      <dgm:t>
        <a:bodyPr/>
        <a:lstStyle/>
        <a:p>
          <a:endParaRPr lang="fr-FR"/>
        </a:p>
      </dgm:t>
    </dgm:pt>
    <dgm:pt modelId="{ABBBB3CE-C5E6-499D-AC86-07CB3B0F4D7C}" type="sibTrans" cxnId="{C3EFDECD-C5B7-4D91-8F76-83C35D4398AF}">
      <dgm:prSet/>
      <dgm:spPr/>
      <dgm:t>
        <a:bodyPr/>
        <a:lstStyle/>
        <a:p>
          <a:endParaRPr lang="fr-FR"/>
        </a:p>
      </dgm:t>
    </dgm:pt>
    <dgm:pt modelId="{9DD6FF65-81D7-4B6D-BFEA-2F1657E556C3}" type="pres">
      <dgm:prSet presAssocID="{15F86DA7-4722-40FC-BB78-3671E3900EBA}" presName="Name0" presStyleCnt="0">
        <dgm:presLayoutVars>
          <dgm:dir/>
          <dgm:animLvl val="lvl"/>
          <dgm:resizeHandles val="exact"/>
        </dgm:presLayoutVars>
      </dgm:prSet>
      <dgm:spPr/>
    </dgm:pt>
    <dgm:pt modelId="{F7D3C287-A71F-4E8D-86D1-CBBF4C3623F0}" type="pres">
      <dgm:prSet presAssocID="{675DA865-2581-43B6-8B33-A6F22E5C2920}" presName="parTxOnly" presStyleLbl="node1" presStyleIdx="0" presStyleCnt="3" custLinFactY="-30882" custLinFactNeighborX="8449" custLinFactNeighborY="-100000">
        <dgm:presLayoutVars>
          <dgm:chMax val="0"/>
          <dgm:chPref val="0"/>
          <dgm:bulletEnabled val="1"/>
        </dgm:presLayoutVars>
      </dgm:prSet>
      <dgm:spPr/>
      <dgm:t>
        <a:bodyPr/>
        <a:lstStyle/>
        <a:p>
          <a:endParaRPr lang="fr-FR"/>
        </a:p>
      </dgm:t>
    </dgm:pt>
    <dgm:pt modelId="{7D103EB6-745F-46B0-B6BE-0EBE563C29AB}" type="pres">
      <dgm:prSet presAssocID="{77C57293-68C8-410C-B81A-F6E286126137}" presName="parTxOnlySpace" presStyleCnt="0"/>
      <dgm:spPr/>
    </dgm:pt>
    <dgm:pt modelId="{47C946C5-14FE-4BFF-B1AD-A8D0DECCACA7}" type="pres">
      <dgm:prSet presAssocID="{51351D3A-D6F8-41A9-B72F-AE5E94596ED9}" presName="parTxOnly" presStyleLbl="node1" presStyleIdx="1" presStyleCnt="3" custLinFactY="-30882" custLinFactNeighborX="-96181" custLinFactNeighborY="-100000">
        <dgm:presLayoutVars>
          <dgm:chMax val="0"/>
          <dgm:chPref val="0"/>
          <dgm:bulletEnabled val="1"/>
        </dgm:presLayoutVars>
      </dgm:prSet>
      <dgm:spPr/>
      <dgm:t>
        <a:bodyPr/>
        <a:lstStyle/>
        <a:p>
          <a:endParaRPr lang="fr-FR"/>
        </a:p>
      </dgm:t>
    </dgm:pt>
    <dgm:pt modelId="{7C8A79FA-E41E-4F40-89D3-97A5529B8C1D}" type="pres">
      <dgm:prSet presAssocID="{09D1193D-77B1-475D-9580-3E9739E033F2}" presName="parTxOnlySpace" presStyleCnt="0"/>
      <dgm:spPr/>
    </dgm:pt>
    <dgm:pt modelId="{763FF692-AA6C-407C-B78D-24BBEE18326F}" type="pres">
      <dgm:prSet presAssocID="{4B5A6B03-1D66-4BD2-8B43-5E3FBF4EB917}" presName="parTxOnly" presStyleLbl="node1" presStyleIdx="2" presStyleCnt="3" custLinFactX="-9182" custLinFactY="-30882" custLinFactNeighborX="-100000" custLinFactNeighborY="-100000">
        <dgm:presLayoutVars>
          <dgm:chMax val="0"/>
          <dgm:chPref val="0"/>
          <dgm:bulletEnabled val="1"/>
        </dgm:presLayoutVars>
      </dgm:prSet>
      <dgm:spPr/>
      <dgm:t>
        <a:bodyPr/>
        <a:lstStyle/>
        <a:p>
          <a:endParaRPr lang="fr-FR"/>
        </a:p>
      </dgm:t>
    </dgm:pt>
  </dgm:ptLst>
  <dgm:cxnLst>
    <dgm:cxn modelId="{7454ABD2-A7B5-4C54-9A85-3C6960690ED9}" srcId="{15F86DA7-4722-40FC-BB78-3671E3900EBA}" destId="{675DA865-2581-43B6-8B33-A6F22E5C2920}" srcOrd="0" destOrd="0" parTransId="{6D19F1BE-223C-489E-8473-017226A801EA}" sibTransId="{77C57293-68C8-410C-B81A-F6E286126137}"/>
    <dgm:cxn modelId="{C3EFDECD-C5B7-4D91-8F76-83C35D4398AF}" srcId="{15F86DA7-4722-40FC-BB78-3671E3900EBA}" destId="{4B5A6B03-1D66-4BD2-8B43-5E3FBF4EB917}" srcOrd="2" destOrd="0" parTransId="{EEE7F330-4B3B-4A35-B366-6D71B9ECE684}" sibTransId="{ABBBB3CE-C5E6-499D-AC86-07CB3B0F4D7C}"/>
    <dgm:cxn modelId="{486F5036-0D17-48CB-83F3-A8096A74D396}" type="presOf" srcId="{51351D3A-D6F8-41A9-B72F-AE5E94596ED9}" destId="{47C946C5-14FE-4BFF-B1AD-A8D0DECCACA7}" srcOrd="0" destOrd="0" presId="urn:microsoft.com/office/officeart/2005/8/layout/chevron1"/>
    <dgm:cxn modelId="{341CE3A2-B26D-4B52-9F17-4733C1E5337F}" type="presOf" srcId="{675DA865-2581-43B6-8B33-A6F22E5C2920}" destId="{F7D3C287-A71F-4E8D-86D1-CBBF4C3623F0}" srcOrd="0" destOrd="0" presId="urn:microsoft.com/office/officeart/2005/8/layout/chevron1"/>
    <dgm:cxn modelId="{0D920588-9ADE-4844-A0E0-94DAD0F0FB41}" type="presOf" srcId="{15F86DA7-4722-40FC-BB78-3671E3900EBA}" destId="{9DD6FF65-81D7-4B6D-BFEA-2F1657E556C3}" srcOrd="0" destOrd="0" presId="urn:microsoft.com/office/officeart/2005/8/layout/chevron1"/>
    <dgm:cxn modelId="{CA1498DA-D07E-4300-BABC-D0E1228FD476}" srcId="{15F86DA7-4722-40FC-BB78-3671E3900EBA}" destId="{51351D3A-D6F8-41A9-B72F-AE5E94596ED9}" srcOrd="1" destOrd="0" parTransId="{3C6E70A0-A681-4F03-B477-692D13E19970}" sibTransId="{09D1193D-77B1-475D-9580-3E9739E033F2}"/>
    <dgm:cxn modelId="{50DCC8A3-A55F-4ED5-B04A-FE2CDCC5CC23}" type="presOf" srcId="{4B5A6B03-1D66-4BD2-8B43-5E3FBF4EB917}" destId="{763FF692-AA6C-407C-B78D-24BBEE18326F}" srcOrd="0" destOrd="0" presId="urn:microsoft.com/office/officeart/2005/8/layout/chevron1"/>
    <dgm:cxn modelId="{09A8CD35-487F-4C0E-8D4A-1F46C9426D65}" type="presParOf" srcId="{9DD6FF65-81D7-4B6D-BFEA-2F1657E556C3}" destId="{F7D3C287-A71F-4E8D-86D1-CBBF4C3623F0}" srcOrd="0" destOrd="0" presId="urn:microsoft.com/office/officeart/2005/8/layout/chevron1"/>
    <dgm:cxn modelId="{11FF5A02-BC73-4133-9938-D8E70F080BCC}" type="presParOf" srcId="{9DD6FF65-81D7-4B6D-BFEA-2F1657E556C3}" destId="{7D103EB6-745F-46B0-B6BE-0EBE563C29AB}" srcOrd="1" destOrd="0" presId="urn:microsoft.com/office/officeart/2005/8/layout/chevron1"/>
    <dgm:cxn modelId="{3D8C4547-D205-461A-A4FC-36210FD308CE}" type="presParOf" srcId="{9DD6FF65-81D7-4B6D-BFEA-2F1657E556C3}" destId="{47C946C5-14FE-4BFF-B1AD-A8D0DECCACA7}" srcOrd="2" destOrd="0" presId="urn:microsoft.com/office/officeart/2005/8/layout/chevron1"/>
    <dgm:cxn modelId="{265822E5-2D88-488C-ACA5-522F84184212}" type="presParOf" srcId="{9DD6FF65-81D7-4B6D-BFEA-2F1657E556C3}" destId="{7C8A79FA-E41E-4F40-89D3-97A5529B8C1D}" srcOrd="3" destOrd="0" presId="urn:microsoft.com/office/officeart/2005/8/layout/chevron1"/>
    <dgm:cxn modelId="{8177B2E6-9F06-4E26-973A-C7D1001B9936}" type="presParOf" srcId="{9DD6FF65-81D7-4B6D-BFEA-2F1657E556C3}" destId="{763FF692-AA6C-407C-B78D-24BBEE18326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641B0-A13E-4242-9522-FAF7AAC5711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A8C6D104-D311-41A4-A1FE-388AB01DC5F1}">
      <dgm:prSet phldrT="[Texte]"/>
      <dgm:spPr/>
      <dgm:t>
        <a:bodyPr/>
        <a:lstStyle/>
        <a:p>
          <a:r>
            <a:rPr lang="fr-FR" dirty="0" smtClean="0">
              <a:latin typeface="Arial" pitchFamily="34" charset="0"/>
              <a:cs typeface="Arial" pitchFamily="34" charset="0"/>
            </a:rPr>
            <a:t>Septembre 2016</a:t>
          </a:r>
          <a:endParaRPr lang="fr-FR" dirty="0">
            <a:latin typeface="Arial" pitchFamily="34" charset="0"/>
            <a:cs typeface="Arial" pitchFamily="34" charset="0"/>
          </a:endParaRPr>
        </a:p>
      </dgm:t>
    </dgm:pt>
    <dgm:pt modelId="{23CF440D-B514-4211-A471-36A3A8CBA350}" type="parTrans" cxnId="{2C995531-48AF-4D58-AA50-CF2098CC6D2A}">
      <dgm:prSet/>
      <dgm:spPr/>
      <dgm:t>
        <a:bodyPr/>
        <a:lstStyle/>
        <a:p>
          <a:endParaRPr lang="fr-FR"/>
        </a:p>
      </dgm:t>
    </dgm:pt>
    <dgm:pt modelId="{6C40F3C8-AA77-4674-9F44-3A434BEF683A}" type="sibTrans" cxnId="{2C995531-48AF-4D58-AA50-CF2098CC6D2A}">
      <dgm:prSet/>
      <dgm:spPr/>
      <dgm:t>
        <a:bodyPr/>
        <a:lstStyle/>
        <a:p>
          <a:endParaRPr lang="fr-FR"/>
        </a:p>
      </dgm:t>
    </dgm:pt>
    <dgm:pt modelId="{DEC4B8C6-31AE-47F4-99AE-FD9A80252069}">
      <dgm:prSet phldrT="[Texte]"/>
      <dgm:spPr/>
      <dgm:t>
        <a:bodyPr/>
        <a:lstStyle/>
        <a:p>
          <a:r>
            <a:rPr lang="fr-FR" dirty="0" smtClean="0">
              <a:latin typeface="Arial" pitchFamily="34" charset="0"/>
              <a:cs typeface="Arial" pitchFamily="34" charset="0"/>
            </a:rPr>
            <a:t>Octobre-Décembre 2016</a:t>
          </a:r>
          <a:endParaRPr lang="fr-FR" dirty="0">
            <a:latin typeface="Arial" pitchFamily="34" charset="0"/>
            <a:cs typeface="Arial" pitchFamily="34" charset="0"/>
          </a:endParaRPr>
        </a:p>
      </dgm:t>
    </dgm:pt>
    <dgm:pt modelId="{2C06FD02-AABA-4E6C-8979-711299A53624}" type="parTrans" cxnId="{8C131DA0-7DCD-48D9-BCC4-ED1979BE5299}">
      <dgm:prSet/>
      <dgm:spPr/>
      <dgm:t>
        <a:bodyPr/>
        <a:lstStyle/>
        <a:p>
          <a:endParaRPr lang="fr-FR"/>
        </a:p>
      </dgm:t>
    </dgm:pt>
    <dgm:pt modelId="{ED6B2865-0A46-4C35-A10C-E7F62BE28839}" type="sibTrans" cxnId="{8C131DA0-7DCD-48D9-BCC4-ED1979BE5299}">
      <dgm:prSet/>
      <dgm:spPr/>
      <dgm:t>
        <a:bodyPr/>
        <a:lstStyle/>
        <a:p>
          <a:endParaRPr lang="fr-FR"/>
        </a:p>
      </dgm:t>
    </dgm:pt>
    <dgm:pt modelId="{D8A88CD8-3006-48DA-B8E0-16EF34DFD396}">
      <dgm:prSet phldrT="[Texte]"/>
      <dgm:spPr/>
      <dgm:t>
        <a:bodyPr/>
        <a:lstStyle/>
        <a:p>
          <a:r>
            <a:rPr lang="fr-FR" dirty="0" smtClean="0">
              <a:latin typeface="Arial" pitchFamily="34" charset="0"/>
              <a:cs typeface="Arial" pitchFamily="34" charset="0"/>
            </a:rPr>
            <a:t>Janvier 2017</a:t>
          </a:r>
          <a:endParaRPr lang="fr-FR" dirty="0">
            <a:latin typeface="Arial" pitchFamily="34" charset="0"/>
            <a:cs typeface="Arial" pitchFamily="34" charset="0"/>
          </a:endParaRPr>
        </a:p>
      </dgm:t>
    </dgm:pt>
    <dgm:pt modelId="{03A9C1F8-7408-49BE-859A-3DA1AA4395E1}" type="parTrans" cxnId="{8FF68988-14C5-4335-B23F-96F6CBE58835}">
      <dgm:prSet/>
      <dgm:spPr/>
      <dgm:t>
        <a:bodyPr/>
        <a:lstStyle/>
        <a:p>
          <a:endParaRPr lang="fr-FR"/>
        </a:p>
      </dgm:t>
    </dgm:pt>
    <dgm:pt modelId="{F8B372F1-BA30-4E1F-B178-5FD0DF9AC0A7}" type="sibTrans" cxnId="{8FF68988-14C5-4335-B23F-96F6CBE58835}">
      <dgm:prSet/>
      <dgm:spPr/>
      <dgm:t>
        <a:bodyPr/>
        <a:lstStyle/>
        <a:p>
          <a:endParaRPr lang="fr-FR"/>
        </a:p>
      </dgm:t>
    </dgm:pt>
    <dgm:pt modelId="{A85EDEF3-77B6-4B5F-9CE1-3168EE99C80A}" type="pres">
      <dgm:prSet presAssocID="{E63641B0-A13E-4242-9522-FAF7AAC5711A}" presName="Name0" presStyleCnt="0">
        <dgm:presLayoutVars>
          <dgm:dir/>
          <dgm:animLvl val="lvl"/>
          <dgm:resizeHandles val="exact"/>
        </dgm:presLayoutVars>
      </dgm:prSet>
      <dgm:spPr/>
      <dgm:t>
        <a:bodyPr/>
        <a:lstStyle/>
        <a:p>
          <a:endParaRPr lang="fr-FR"/>
        </a:p>
      </dgm:t>
    </dgm:pt>
    <dgm:pt modelId="{491AAFF6-CF42-4FCF-91DD-B2759281FA6F}" type="pres">
      <dgm:prSet presAssocID="{A8C6D104-D311-41A4-A1FE-388AB01DC5F1}" presName="parTxOnly" presStyleLbl="node1" presStyleIdx="0" presStyleCnt="3" custLinFactNeighborX="3814" custLinFactNeighborY="-8457">
        <dgm:presLayoutVars>
          <dgm:chMax val="0"/>
          <dgm:chPref val="0"/>
          <dgm:bulletEnabled val="1"/>
        </dgm:presLayoutVars>
      </dgm:prSet>
      <dgm:spPr/>
      <dgm:t>
        <a:bodyPr/>
        <a:lstStyle/>
        <a:p>
          <a:endParaRPr lang="fr-FR"/>
        </a:p>
      </dgm:t>
    </dgm:pt>
    <dgm:pt modelId="{6232CFD6-5F21-4F3F-8B92-D3090F9393EB}" type="pres">
      <dgm:prSet presAssocID="{6C40F3C8-AA77-4674-9F44-3A434BEF683A}" presName="parTxOnlySpace" presStyleCnt="0"/>
      <dgm:spPr/>
      <dgm:t>
        <a:bodyPr/>
        <a:lstStyle/>
        <a:p>
          <a:endParaRPr lang="fr-FR"/>
        </a:p>
      </dgm:t>
    </dgm:pt>
    <dgm:pt modelId="{E96E8EEA-FC3B-4420-A6B3-8DE2B3290A90}" type="pres">
      <dgm:prSet presAssocID="{DEC4B8C6-31AE-47F4-99AE-FD9A80252069}" presName="parTxOnly" presStyleLbl="node1" presStyleIdx="1" presStyleCnt="3" custLinFactX="-1407" custLinFactNeighborX="-100000" custLinFactNeighborY="-9616">
        <dgm:presLayoutVars>
          <dgm:chMax val="0"/>
          <dgm:chPref val="0"/>
          <dgm:bulletEnabled val="1"/>
        </dgm:presLayoutVars>
      </dgm:prSet>
      <dgm:spPr/>
      <dgm:t>
        <a:bodyPr/>
        <a:lstStyle/>
        <a:p>
          <a:endParaRPr lang="fr-FR"/>
        </a:p>
      </dgm:t>
    </dgm:pt>
    <dgm:pt modelId="{4638F341-6D17-4D72-B0F1-F8DFDEA61241}" type="pres">
      <dgm:prSet presAssocID="{ED6B2865-0A46-4C35-A10C-E7F62BE28839}" presName="parTxOnlySpace" presStyleCnt="0"/>
      <dgm:spPr/>
      <dgm:t>
        <a:bodyPr/>
        <a:lstStyle/>
        <a:p>
          <a:endParaRPr lang="fr-FR"/>
        </a:p>
      </dgm:t>
    </dgm:pt>
    <dgm:pt modelId="{0CC9EB71-EDD4-410B-978C-28A5B71C35EA}" type="pres">
      <dgm:prSet presAssocID="{D8A88CD8-3006-48DA-B8E0-16EF34DFD396}" presName="parTxOnly" presStyleLbl="node1" presStyleIdx="2" presStyleCnt="3" custLinFactX="-11897" custLinFactNeighborX="-100000" custLinFactNeighborY="-10310">
        <dgm:presLayoutVars>
          <dgm:chMax val="0"/>
          <dgm:chPref val="0"/>
          <dgm:bulletEnabled val="1"/>
        </dgm:presLayoutVars>
      </dgm:prSet>
      <dgm:spPr/>
      <dgm:t>
        <a:bodyPr/>
        <a:lstStyle/>
        <a:p>
          <a:endParaRPr lang="fr-FR"/>
        </a:p>
      </dgm:t>
    </dgm:pt>
  </dgm:ptLst>
  <dgm:cxnLst>
    <dgm:cxn modelId="{F7536139-EB70-4190-BFAF-4F444FB716CD}" type="presOf" srcId="{A8C6D104-D311-41A4-A1FE-388AB01DC5F1}" destId="{491AAFF6-CF42-4FCF-91DD-B2759281FA6F}" srcOrd="0" destOrd="0" presId="urn:microsoft.com/office/officeart/2005/8/layout/chevron1"/>
    <dgm:cxn modelId="{2C995531-48AF-4D58-AA50-CF2098CC6D2A}" srcId="{E63641B0-A13E-4242-9522-FAF7AAC5711A}" destId="{A8C6D104-D311-41A4-A1FE-388AB01DC5F1}" srcOrd="0" destOrd="0" parTransId="{23CF440D-B514-4211-A471-36A3A8CBA350}" sibTransId="{6C40F3C8-AA77-4674-9F44-3A434BEF683A}"/>
    <dgm:cxn modelId="{15F65D18-D83C-42A9-BF6E-102B88185171}" type="presOf" srcId="{E63641B0-A13E-4242-9522-FAF7AAC5711A}" destId="{A85EDEF3-77B6-4B5F-9CE1-3168EE99C80A}" srcOrd="0" destOrd="0" presId="urn:microsoft.com/office/officeart/2005/8/layout/chevron1"/>
    <dgm:cxn modelId="{8C131DA0-7DCD-48D9-BCC4-ED1979BE5299}" srcId="{E63641B0-A13E-4242-9522-FAF7AAC5711A}" destId="{DEC4B8C6-31AE-47F4-99AE-FD9A80252069}" srcOrd="1" destOrd="0" parTransId="{2C06FD02-AABA-4E6C-8979-711299A53624}" sibTransId="{ED6B2865-0A46-4C35-A10C-E7F62BE28839}"/>
    <dgm:cxn modelId="{65DC0647-FD64-4256-8308-911BD4DFD2A3}" type="presOf" srcId="{D8A88CD8-3006-48DA-B8E0-16EF34DFD396}" destId="{0CC9EB71-EDD4-410B-978C-28A5B71C35EA}" srcOrd="0" destOrd="0" presId="urn:microsoft.com/office/officeart/2005/8/layout/chevron1"/>
    <dgm:cxn modelId="{8FF68988-14C5-4335-B23F-96F6CBE58835}" srcId="{E63641B0-A13E-4242-9522-FAF7AAC5711A}" destId="{D8A88CD8-3006-48DA-B8E0-16EF34DFD396}" srcOrd="2" destOrd="0" parTransId="{03A9C1F8-7408-49BE-859A-3DA1AA4395E1}" sibTransId="{F8B372F1-BA30-4E1F-B178-5FD0DF9AC0A7}"/>
    <dgm:cxn modelId="{4EFC90BF-7864-4078-9256-CA1E9CF5B101}" type="presOf" srcId="{DEC4B8C6-31AE-47F4-99AE-FD9A80252069}" destId="{E96E8EEA-FC3B-4420-A6B3-8DE2B3290A90}" srcOrd="0" destOrd="0" presId="urn:microsoft.com/office/officeart/2005/8/layout/chevron1"/>
    <dgm:cxn modelId="{58F17125-59B5-4090-ACF5-47D9FFF10061}" type="presParOf" srcId="{A85EDEF3-77B6-4B5F-9CE1-3168EE99C80A}" destId="{491AAFF6-CF42-4FCF-91DD-B2759281FA6F}" srcOrd="0" destOrd="0" presId="urn:microsoft.com/office/officeart/2005/8/layout/chevron1"/>
    <dgm:cxn modelId="{5728B0DE-6982-4BDD-A795-635C5050D29A}" type="presParOf" srcId="{A85EDEF3-77B6-4B5F-9CE1-3168EE99C80A}" destId="{6232CFD6-5F21-4F3F-8B92-D3090F9393EB}" srcOrd="1" destOrd="0" presId="urn:microsoft.com/office/officeart/2005/8/layout/chevron1"/>
    <dgm:cxn modelId="{A5956912-FABD-47DE-9D14-AB12821A46A2}" type="presParOf" srcId="{A85EDEF3-77B6-4B5F-9CE1-3168EE99C80A}" destId="{E96E8EEA-FC3B-4420-A6B3-8DE2B3290A90}" srcOrd="2" destOrd="0" presId="urn:microsoft.com/office/officeart/2005/8/layout/chevron1"/>
    <dgm:cxn modelId="{FA0FF8C3-5550-411D-BE4F-342B0D4CD2C4}" type="presParOf" srcId="{A85EDEF3-77B6-4B5F-9CE1-3168EE99C80A}" destId="{4638F341-6D17-4D72-B0F1-F8DFDEA61241}" srcOrd="3" destOrd="0" presId="urn:microsoft.com/office/officeart/2005/8/layout/chevron1"/>
    <dgm:cxn modelId="{D5715F6B-7D3F-4F75-AD47-8A51AF2A7AEA}" type="presParOf" srcId="{A85EDEF3-77B6-4B5F-9CE1-3168EE99C80A}" destId="{0CC9EB71-EDD4-410B-978C-28A5B71C35EA}"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3C287-A71F-4E8D-86D1-CBBF4C3623F0}">
      <dsp:nvSpPr>
        <dsp:cNvPr id="0" name=""/>
        <dsp:cNvSpPr/>
      </dsp:nvSpPr>
      <dsp:spPr>
        <a:xfrm>
          <a:off x="26893" y="0"/>
          <a:ext cx="2901156" cy="116046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Septembre 2015</a:t>
          </a:r>
          <a:endParaRPr lang="fr-FR" sz="2500" kern="1200" dirty="0">
            <a:latin typeface="Arial" pitchFamily="34" charset="0"/>
            <a:cs typeface="Arial" pitchFamily="34" charset="0"/>
          </a:endParaRPr>
        </a:p>
      </dsp:txBody>
      <dsp:txXfrm>
        <a:off x="607124" y="0"/>
        <a:ext cx="1740694" cy="1160462"/>
      </dsp:txXfrm>
    </dsp:sp>
    <dsp:sp modelId="{47C946C5-14FE-4BFF-B1AD-A8D0DECCACA7}">
      <dsp:nvSpPr>
        <dsp:cNvPr id="0" name=""/>
        <dsp:cNvSpPr/>
      </dsp:nvSpPr>
      <dsp:spPr>
        <a:xfrm>
          <a:off x="2334385" y="0"/>
          <a:ext cx="2901156" cy="116046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Janvier 2016</a:t>
          </a:r>
          <a:endParaRPr lang="fr-FR" sz="2500" kern="1200" dirty="0">
            <a:latin typeface="Arial" pitchFamily="34" charset="0"/>
            <a:cs typeface="Arial" pitchFamily="34" charset="0"/>
          </a:endParaRPr>
        </a:p>
      </dsp:txBody>
      <dsp:txXfrm>
        <a:off x="2914616" y="0"/>
        <a:ext cx="1740694" cy="1160462"/>
      </dsp:txXfrm>
    </dsp:sp>
    <dsp:sp modelId="{763FF692-AA6C-407C-B78D-24BBEE18326F}">
      <dsp:nvSpPr>
        <dsp:cNvPr id="0" name=""/>
        <dsp:cNvSpPr/>
      </dsp:nvSpPr>
      <dsp:spPr>
        <a:xfrm>
          <a:off x="4667962" y="0"/>
          <a:ext cx="2901156" cy="1160462"/>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Mars 2016</a:t>
          </a:r>
          <a:endParaRPr lang="fr-FR" sz="2500" kern="1200" dirty="0">
            <a:latin typeface="Arial" pitchFamily="34" charset="0"/>
            <a:cs typeface="Arial" pitchFamily="34" charset="0"/>
          </a:endParaRPr>
        </a:p>
      </dsp:txBody>
      <dsp:txXfrm>
        <a:off x="5248193" y="0"/>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AAFF6-CF42-4FCF-91DD-B2759281FA6F}">
      <dsp:nvSpPr>
        <dsp:cNvPr id="0" name=""/>
        <dsp:cNvSpPr/>
      </dsp:nvSpPr>
      <dsp:spPr>
        <a:xfrm>
          <a:off x="13446" y="2030961"/>
          <a:ext cx="2901156" cy="11604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Septembre 2016</a:t>
          </a:r>
          <a:endParaRPr lang="fr-FR" sz="2500" kern="1200" dirty="0">
            <a:latin typeface="Arial" pitchFamily="34" charset="0"/>
            <a:cs typeface="Arial" pitchFamily="34" charset="0"/>
          </a:endParaRPr>
        </a:p>
      </dsp:txBody>
      <dsp:txXfrm>
        <a:off x="593677" y="2030961"/>
        <a:ext cx="1740694" cy="1160462"/>
      </dsp:txXfrm>
    </dsp:sp>
    <dsp:sp modelId="{E96E8EEA-FC3B-4420-A6B3-8DE2B3290A90}">
      <dsp:nvSpPr>
        <dsp:cNvPr id="0" name=""/>
        <dsp:cNvSpPr/>
      </dsp:nvSpPr>
      <dsp:spPr>
        <a:xfrm>
          <a:off x="2282486" y="2017512"/>
          <a:ext cx="2901156" cy="11604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Octobre-Décembre 2016</a:t>
          </a:r>
          <a:endParaRPr lang="fr-FR" sz="2500" kern="1200" dirty="0">
            <a:latin typeface="Arial" pitchFamily="34" charset="0"/>
            <a:cs typeface="Arial" pitchFamily="34" charset="0"/>
          </a:endParaRPr>
        </a:p>
      </dsp:txBody>
      <dsp:txXfrm>
        <a:off x="2862717" y="2017512"/>
        <a:ext cx="1740694" cy="1160462"/>
      </dsp:txXfrm>
    </dsp:sp>
    <dsp:sp modelId="{0CC9EB71-EDD4-410B-978C-28A5B71C35EA}">
      <dsp:nvSpPr>
        <dsp:cNvPr id="0" name=""/>
        <dsp:cNvSpPr/>
      </dsp:nvSpPr>
      <dsp:spPr>
        <a:xfrm>
          <a:off x="4589196" y="2009458"/>
          <a:ext cx="2901156" cy="11604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fr-FR" sz="2500" kern="1200" dirty="0" smtClean="0">
              <a:latin typeface="Arial" pitchFamily="34" charset="0"/>
              <a:cs typeface="Arial" pitchFamily="34" charset="0"/>
            </a:rPr>
            <a:t>Janvier 2017</a:t>
          </a:r>
          <a:endParaRPr lang="fr-FR" sz="2500" kern="1200" dirty="0">
            <a:latin typeface="Arial" pitchFamily="34" charset="0"/>
            <a:cs typeface="Arial" pitchFamily="34" charset="0"/>
          </a:endParaRPr>
        </a:p>
      </dsp:txBody>
      <dsp:txXfrm>
        <a:off x="5169427" y="2009458"/>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fontAlgn="auto">
              <a:spcBef>
                <a:spcPts val="0"/>
              </a:spcBef>
              <a:spcAft>
                <a:spcPts val="0"/>
              </a:spcAft>
              <a:defRPr sz="1300">
                <a:latin typeface="+mn-lt"/>
                <a:cs typeface="+mn-cs"/>
              </a:defRPr>
            </a:lvl1pPr>
          </a:lstStyle>
          <a:p>
            <a:pPr>
              <a:defRPr/>
            </a:pPr>
            <a:fld id="{A32634CD-75F2-4A2B-A1AF-C8CDAE672672}" type="datetimeFigureOut">
              <a:rPr lang="fr-FR"/>
              <a:pPr>
                <a:defRPr/>
              </a:pPr>
              <a:t>04/05/2017</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lvl="0"/>
            <a:endParaRPr lang="fr-FR" noProof="0"/>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fontAlgn="auto">
              <a:spcBef>
                <a:spcPts val="0"/>
              </a:spcBef>
              <a:spcAft>
                <a:spcPts val="0"/>
              </a:spcAft>
              <a:defRPr sz="1300">
                <a:latin typeface="+mn-lt"/>
                <a:cs typeface="+mn-cs"/>
              </a:defRPr>
            </a:lvl1pPr>
          </a:lstStyle>
          <a:p>
            <a:pPr>
              <a:defRPr/>
            </a:pPr>
            <a:fld id="{4AD76705-BD1F-410C-8794-88D9D0822929}" type="slidenum">
              <a:rPr lang="fr-FR"/>
              <a:pPr>
                <a:defRPr/>
              </a:pPr>
              <a:t>‹N°›</a:t>
            </a:fld>
            <a:endParaRPr lang="fr-FR"/>
          </a:p>
        </p:txBody>
      </p:sp>
    </p:spTree>
    <p:extLst>
      <p:ext uri="{BB962C8B-B14F-4D97-AF65-F5344CB8AC3E}">
        <p14:creationId xmlns:p14="http://schemas.microsoft.com/office/powerpoint/2010/main" val="2428950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D8988-8142-47F5-9CFA-84DD5F1C1944}"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C0B70-B30D-4FA1-A6A0-E876FC8B5BF8}"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2000" dirty="0" smtClean="0"/>
              <a:t>aucun heurt, aucune dispute, </a:t>
            </a:r>
            <a:r>
              <a:rPr lang="fr-FR" sz="2000" b="1" dirty="0" smtClean="0"/>
              <a:t>chacun a participé quelle que soit sa communauté, parfois ensemble, parfois à côté, mais toujours dans le respect de l'autre.</a:t>
            </a:r>
          </a:p>
          <a:p>
            <a:pPr eaLnBrk="1" hangingPunct="1">
              <a:spcBef>
                <a:spcPct val="0"/>
              </a:spcBef>
            </a:pPr>
            <a:endParaRPr lang="fr-FR" dirty="0" smtClean="0"/>
          </a:p>
          <a:p>
            <a:pPr eaLnBrk="1" hangingPunct="1">
              <a:spcBef>
                <a:spcPct val="0"/>
              </a:spcBef>
            </a:pPr>
            <a:endParaRPr lang="fr-FR" dirty="0" smtClean="0"/>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5F0902-1B55-45AE-8494-477074E075FD}"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9BE8D-D194-493B-822B-BC5CBCB93EF4}" type="slidenum">
              <a:rPr lang="fr-FR" smtClean="0"/>
              <a:pPr fontAlgn="base">
                <a:spcBef>
                  <a:spcPct val="0"/>
                </a:spcBef>
                <a:spcAft>
                  <a:spcPct val="0"/>
                </a:spcAft>
                <a:defRPr/>
              </a:pPr>
              <a:t>19</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dirty="0" smtClean="0"/>
              <a:t> </a:t>
            </a:r>
            <a:r>
              <a:rPr lang="fr-FR" sz="2000" b="1" dirty="0" smtClean="0"/>
              <a:t>sur les acquis des élèves</a:t>
            </a:r>
            <a:endParaRPr lang="fr-FR" sz="2000" dirty="0" smtClean="0"/>
          </a:p>
          <a:p>
            <a:pPr eaLnBrk="1" hangingPunct="1">
              <a:spcBef>
                <a:spcPct val="0"/>
              </a:spcBef>
            </a:pPr>
            <a:r>
              <a:rPr lang="fr-FR" sz="2000" dirty="0" smtClean="0"/>
              <a:t>Les enfants donnent </a:t>
            </a:r>
            <a:r>
              <a:rPr lang="fr-FR" sz="2000" b="1" dirty="0" smtClean="0"/>
              <a:t>davantage de sens à leurs apprentissages</a:t>
            </a:r>
            <a:r>
              <a:rPr lang="fr-FR" sz="2000" dirty="0" smtClean="0"/>
              <a:t> et sont fiers de leurs progrès. Un échange se crée entre eux et </a:t>
            </a:r>
            <a:r>
              <a:rPr lang="fr-FR" sz="2000" b="1" dirty="0" smtClean="0"/>
              <a:t>leurs parents qui s'investissent davantage dans la scolarisation</a:t>
            </a:r>
            <a:r>
              <a:rPr lang="fr-FR" sz="2000" dirty="0" smtClean="0"/>
              <a:t> de leur enfant en maternelle.</a:t>
            </a:r>
          </a:p>
          <a:p>
            <a:pPr eaLnBrk="1" hangingPunct="1">
              <a:spcBef>
                <a:spcPct val="0"/>
              </a:spcBef>
            </a:pPr>
            <a:endParaRPr lang="fr-FR" sz="2000" b="1" dirty="0" smtClean="0"/>
          </a:p>
          <a:p>
            <a:pPr eaLnBrk="1" hangingPunct="1">
              <a:spcBef>
                <a:spcPct val="0"/>
              </a:spcBef>
            </a:pPr>
            <a:r>
              <a:rPr lang="fr-FR" sz="2000" b="1" dirty="0" smtClean="0"/>
              <a:t>sur les pratiques des enseignants</a:t>
            </a:r>
            <a:endParaRPr lang="fr-FR" sz="2000" dirty="0" smtClean="0"/>
          </a:p>
          <a:p>
            <a:pPr eaLnBrk="1" hangingPunct="1">
              <a:spcBef>
                <a:spcPct val="0"/>
              </a:spcBef>
            </a:pPr>
            <a:r>
              <a:rPr lang="fr-FR" sz="2000" dirty="0" smtClean="0"/>
              <a:t>C'est une autre façon de travailler en ouvrant les classes aux parents et en mélangeant les niveaux de classes avec une libre circulation dans l'école. Tout cela permet une </a:t>
            </a:r>
            <a:r>
              <a:rPr lang="fr-FR" sz="2000" b="1" dirty="0" err="1" smtClean="0"/>
              <a:t>co</a:t>
            </a:r>
            <a:r>
              <a:rPr lang="fr-FR" sz="2000" b="1" dirty="0" smtClean="0"/>
              <a:t>-intervention parents / adultes de l'école / enfants.</a:t>
            </a:r>
          </a:p>
          <a:p>
            <a:pPr eaLnBrk="1" hangingPunct="1">
              <a:spcBef>
                <a:spcPct val="0"/>
              </a:spcBef>
            </a:pPr>
            <a:endParaRPr lang="fr-FR" sz="2000" dirty="0" smtClean="0"/>
          </a:p>
          <a:p>
            <a:pPr eaLnBrk="1" hangingPunct="1">
              <a:spcBef>
                <a:spcPct val="0"/>
              </a:spcBef>
            </a:pPr>
            <a:r>
              <a:rPr lang="fr-FR" sz="2000" b="1" dirty="0" smtClean="0"/>
              <a:t>sur les relations professionnelles</a:t>
            </a:r>
            <a:endParaRPr lang="fr-FR" sz="2000" dirty="0" smtClean="0"/>
          </a:p>
          <a:p>
            <a:pPr eaLnBrk="1" hangingPunct="1">
              <a:spcBef>
                <a:spcPct val="0"/>
              </a:spcBef>
            </a:pPr>
            <a:r>
              <a:rPr lang="fr-FR" sz="2000" b="1" dirty="0" smtClean="0"/>
              <a:t>L'équipe enseignante travaille de manière coopérative et collégiale</a:t>
            </a:r>
            <a:r>
              <a:rPr lang="fr-FR" sz="2000" dirty="0" smtClean="0"/>
              <a:t>. Les </a:t>
            </a:r>
            <a:r>
              <a:rPr lang="fr-FR" sz="2000" dirty="0" err="1" smtClean="0"/>
              <a:t>atsems</a:t>
            </a:r>
            <a:r>
              <a:rPr lang="fr-FR" sz="2000" dirty="0" smtClean="0"/>
              <a:t> et les AVS de l'école se sentent également impliqués dans l'évolution des enfants.</a:t>
            </a:r>
          </a:p>
          <a:p>
            <a:pPr eaLnBrk="1" hangingPunct="1">
              <a:spcBef>
                <a:spcPct val="0"/>
              </a:spcBef>
            </a:pPr>
            <a:endParaRPr lang="fr-FR" sz="2000" dirty="0" smtClean="0"/>
          </a:p>
          <a:p>
            <a:pPr eaLnBrk="1" hangingPunct="1">
              <a:spcBef>
                <a:spcPct val="0"/>
              </a:spcBef>
            </a:pPr>
            <a:r>
              <a:rPr lang="fr-FR" sz="2000" b="1" dirty="0" smtClean="0"/>
              <a:t>sur l’école</a:t>
            </a:r>
            <a:endParaRPr lang="fr-FR" sz="2000" dirty="0" smtClean="0"/>
          </a:p>
          <a:p>
            <a:pPr eaLnBrk="1" hangingPunct="1">
              <a:spcBef>
                <a:spcPct val="0"/>
              </a:spcBef>
            </a:pPr>
            <a:r>
              <a:rPr lang="fr-FR" sz="2000" dirty="0" smtClean="0"/>
              <a:t>Les relations avec les parents sont apaisées. Les parents viennent plus facilement à l'école et se sentent accueillis. </a:t>
            </a:r>
            <a:r>
              <a:rPr lang="fr-FR" sz="2000" b="1" dirty="0" smtClean="0"/>
              <a:t>Le climat scolaire est amélioré et serein.</a:t>
            </a:r>
          </a:p>
          <a:p>
            <a:pPr eaLnBrk="1" hangingPunct="1">
              <a:spcBef>
                <a:spcPct val="0"/>
              </a:spcBef>
            </a:pPr>
            <a:endParaRPr lang="fr-FR" sz="2000" dirty="0" smtClean="0"/>
          </a:p>
          <a:p>
            <a:pPr eaLnBrk="1" hangingPunct="1">
              <a:spcBef>
                <a:spcPct val="0"/>
              </a:spcBef>
            </a:pPr>
            <a:endParaRPr lang="fr-FR" sz="2000" dirty="0" smtClean="0"/>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11ADC0-AAE0-4B97-BCEB-96A58749337C}" type="slidenum">
              <a:rPr lang="fr-FR" smtClean="0"/>
              <a:pPr fontAlgn="base">
                <a:spcBef>
                  <a:spcPct val="0"/>
                </a:spcBef>
                <a:spcAft>
                  <a:spcPct val="0"/>
                </a:spcAft>
                <a:defRPr/>
              </a:pPr>
              <a:t>20</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05D361-AA0E-4698-B93A-823E9FFA349F}" type="slidenum">
              <a:rPr lang="fr-FR" smtClean="0"/>
              <a:pPr fontAlgn="base">
                <a:spcBef>
                  <a:spcPct val="0"/>
                </a:spcBef>
                <a:spcAft>
                  <a:spcPct val="0"/>
                </a:spcAft>
                <a:defRPr/>
              </a:pPr>
              <a:t>21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50"/>
              </a:spcBef>
              <a:buFont typeface="Wingdings 2" pitchFamily="18" charset="2"/>
              <a:buChar char=""/>
            </a:pPr>
            <a:r>
              <a:rPr lang="fr-FR" dirty="0" smtClean="0"/>
              <a:t>Une école maternelle classée REP + : des résultats scolaires dans les écoles et le collège très faibles aux évaluations nationales. </a:t>
            </a:r>
          </a:p>
          <a:p>
            <a:pPr eaLnBrk="1" hangingPunct="1">
              <a:spcBef>
                <a:spcPts val="650"/>
              </a:spcBef>
              <a:buFont typeface="Wingdings 2" pitchFamily="18" charset="2"/>
              <a:buChar char=""/>
            </a:pPr>
            <a:r>
              <a:rPr lang="fr-FR" dirty="0" smtClean="0"/>
              <a:t>Une population majoritairement  </a:t>
            </a:r>
            <a:r>
              <a:rPr lang="fr-FR" b="1" dirty="0" smtClean="0"/>
              <a:t>non francophone </a:t>
            </a:r>
            <a:r>
              <a:rPr lang="fr-FR" dirty="0" smtClean="0"/>
              <a:t>et des parents qui pour beaucoup </a:t>
            </a:r>
            <a:r>
              <a:rPr lang="fr-FR" b="1" dirty="0" smtClean="0"/>
              <a:t>n'ont pas connu de scolarisation en France</a:t>
            </a:r>
            <a:r>
              <a:rPr lang="fr-FR" dirty="0" smtClean="0"/>
              <a:t>. </a:t>
            </a:r>
          </a:p>
          <a:p>
            <a:pPr eaLnBrk="1" hangingPunct="1">
              <a:spcBef>
                <a:spcPts val="650"/>
              </a:spcBef>
              <a:buFont typeface="Wingdings 2" pitchFamily="18" charset="2"/>
              <a:buChar char=""/>
            </a:pPr>
            <a:r>
              <a:rPr lang="fr-FR" dirty="0" smtClean="0"/>
              <a:t>90 % des familles appartiennent à des CSP défavorisées: revenu moyen de 500 €/mois </a:t>
            </a:r>
          </a:p>
          <a:p>
            <a:pPr eaLnBrk="1" hangingPunct="1">
              <a:spcBef>
                <a:spcPts val="650"/>
              </a:spcBef>
              <a:buFont typeface="Wingdings 2" pitchFamily="18" charset="2"/>
              <a:buChar char=""/>
            </a:pPr>
            <a:r>
              <a:rPr lang="fr-FR" dirty="0" smtClean="0"/>
              <a:t>Des difficultés pour les familles à investir l'école et les structures partenaires</a:t>
            </a:r>
          </a:p>
          <a:p>
            <a:pPr eaLnBrk="1" hangingPunct="1">
              <a:spcBef>
                <a:spcPts val="650"/>
              </a:spcBef>
              <a:buFont typeface="Wingdings 2" pitchFamily="18" charset="2"/>
              <a:buChar char=""/>
            </a:pPr>
            <a:r>
              <a:rPr lang="fr-FR" dirty="0" smtClean="0"/>
              <a:t>Des incivilités: des mamans se battent à la sortie de l’école, la fête de l’école se termine à coup de clés à molette, un papa menace de me brûler…</a:t>
            </a:r>
          </a:p>
          <a:p>
            <a:pPr eaLnBrk="1" hangingPunct="1">
              <a:spcBef>
                <a:spcPct val="0"/>
              </a:spcBef>
            </a:pPr>
            <a:endParaRPr lang="fr-FR" dirty="0" smtClean="0"/>
          </a:p>
        </p:txBody>
      </p:sp>
      <p:sp>
        <p:nvSpPr>
          <p:cNvPr id="317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FEE78-B77B-4AC2-895C-831B32C1F8B6}"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D2D03-55B5-4633-8829-DB31EDC1F8ED}"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2000" dirty="0" smtClean="0"/>
              <a:t>- Une architecture particulière: l’entrée de l’école est un patio vétuste, peu pratique et peu utilisé qui ne donne pas envie de venir à l’école,</a:t>
            </a:r>
          </a:p>
          <a:p>
            <a:pPr eaLnBrk="1" hangingPunct="1">
              <a:spcBef>
                <a:spcPct val="0"/>
              </a:spcBef>
            </a:pPr>
            <a:r>
              <a:rPr lang="fr-FR" sz="2000" dirty="0" smtClean="0"/>
              <a:t>- Redonner à cet espace ses lettres de noblesse,</a:t>
            </a:r>
          </a:p>
          <a:p>
            <a:pPr eaLnBrk="1" hangingPunct="1">
              <a:spcBef>
                <a:spcPct val="0"/>
              </a:spcBef>
              <a:buFontTx/>
              <a:buChar char="-"/>
            </a:pPr>
            <a:r>
              <a:rPr lang="fr-FR" sz="2000" dirty="0" smtClean="0"/>
              <a:t> Créer un lieu commun partagé et en faire un passage symbolique de la cité vers la Cité, de la Cité vers l'Ecole, </a:t>
            </a:r>
          </a:p>
          <a:p>
            <a:pPr eaLnBrk="1" hangingPunct="1">
              <a:spcBef>
                <a:spcPct val="0"/>
              </a:spcBef>
              <a:buFontTx/>
              <a:buNone/>
            </a:pPr>
            <a:r>
              <a:rPr lang="fr-FR" sz="2000" dirty="0" smtClean="0"/>
              <a:t>- Permettre à chacun de voir l'école autrement, d'investir les locaux et de libérer l'expression de soi,</a:t>
            </a:r>
          </a:p>
          <a:p>
            <a:pPr eaLnBrk="1" hangingPunct="1">
              <a:spcBef>
                <a:spcPct val="0"/>
              </a:spcBef>
            </a:pPr>
            <a:endParaRPr lang="fr-FR" sz="2000" dirty="0"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E76F83-72A2-45E5-8685-E517018DAEE0}"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
        <p:nvSpPr>
          <p:cNvPr id="348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30E02-D56C-4FBD-8F27-2B0E54D7A8A9}"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not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2000" dirty="0" smtClean="0"/>
              <a:t>- Septembre-décembre 2015 : concertation de l'équipe, sollicitation de partenaires, rédaction du projet, appel à une intervenante extérieure en arts visuels</a:t>
            </a:r>
          </a:p>
          <a:p>
            <a:pPr eaLnBrk="1" hangingPunct="1">
              <a:spcBef>
                <a:spcPct val="0"/>
              </a:spcBef>
            </a:pPr>
            <a:r>
              <a:rPr lang="fr-FR" sz="2000" dirty="0" smtClean="0"/>
              <a:t>- Janvier 2016 : concertation avec les partenaires </a:t>
            </a:r>
          </a:p>
          <a:p>
            <a:pPr eaLnBrk="1" hangingPunct="1">
              <a:spcBef>
                <a:spcPct val="0"/>
              </a:spcBef>
            </a:pPr>
            <a:r>
              <a:rPr lang="fr-FR" sz="2000" b="1" dirty="0" smtClean="0"/>
              <a:t>- 21-25 mars 2016 : étape tremplin (semaine de l’école maternelle) : le projet prend un nom : F.O.R.U.M.</a:t>
            </a:r>
          </a:p>
          <a:p>
            <a:pPr eaLnBrk="1" hangingPunct="1">
              <a:spcBef>
                <a:spcPct val="0"/>
              </a:spcBef>
            </a:pPr>
            <a:r>
              <a:rPr lang="fr-FR" sz="2000" dirty="0" smtClean="0"/>
              <a:t>- Mai 2016: rencontre avec les familles </a:t>
            </a:r>
          </a:p>
          <a:p>
            <a:pPr eaLnBrk="1" hangingPunct="1">
              <a:spcBef>
                <a:spcPct val="0"/>
              </a:spcBef>
            </a:pPr>
            <a:r>
              <a:rPr lang="fr-FR" sz="2000" dirty="0" smtClean="0"/>
              <a:t>- Juin 2016: Rencontre avec les partenaires (politique de la ville)</a:t>
            </a:r>
          </a:p>
          <a:p>
            <a:pPr eaLnBrk="1" hangingPunct="1">
              <a:spcBef>
                <a:spcPct val="0"/>
              </a:spcBef>
            </a:pPr>
            <a:r>
              <a:rPr lang="fr-FR" sz="2000" dirty="0" smtClean="0"/>
              <a:t>- Septembre 2016: rencontre avec les nouvelles familles (TPS et PS) </a:t>
            </a:r>
          </a:p>
          <a:p>
            <a:pPr eaLnBrk="1" hangingPunct="1">
              <a:spcBef>
                <a:spcPct val="0"/>
              </a:spcBef>
            </a:pPr>
            <a:r>
              <a:rPr lang="fr-FR" sz="2000" dirty="0" smtClean="0"/>
              <a:t>- Octobre-Décembre 2016 : actions (sortie scolaire, vie d’un temps de classe et chorale)</a:t>
            </a:r>
          </a:p>
          <a:p>
            <a:pPr eaLnBrk="1" hangingPunct="1">
              <a:spcBef>
                <a:spcPct val="0"/>
              </a:spcBef>
            </a:pPr>
            <a:r>
              <a:rPr lang="fr-FR" sz="2000" dirty="0" smtClean="0"/>
              <a:t>- Janvier 2017 : réflexion sur l’évolution du projet </a:t>
            </a:r>
          </a:p>
          <a:p>
            <a:pPr eaLnBrk="1" hangingPunct="1">
              <a:spcBef>
                <a:spcPct val="0"/>
              </a:spcBef>
            </a:pPr>
            <a:r>
              <a:rPr lang="fr-FR" sz="2000" dirty="0" smtClean="0"/>
              <a:t>- Février-mars-avril 2017 : actions avec les familles, réflexion et organisation d’une deuxième semaine « F.O.R.U.M.»</a:t>
            </a:r>
          </a:p>
          <a:p>
            <a:pPr eaLnBrk="1" hangingPunct="1">
              <a:spcBef>
                <a:spcPct val="0"/>
              </a:spcBef>
            </a:pPr>
            <a:r>
              <a:rPr lang="fr-FR" sz="2000" dirty="0" smtClean="0"/>
              <a:t>- 20 mars: rencontre avec toutes les familles pour exposer les grandes lignes de la future semaine F.O.R.U.M. et recueil des envies des familles et de leurs possibilités à gérer des ateliers</a:t>
            </a:r>
          </a:p>
          <a:p>
            <a:pPr eaLnBrk="1" hangingPunct="1">
              <a:spcBef>
                <a:spcPct val="0"/>
              </a:spcBef>
            </a:pPr>
            <a:r>
              <a:rPr lang="fr-FR" sz="2000" b="1" dirty="0" smtClean="0"/>
              <a:t>- 15-19 mai 2017: réalisation de l’aménagement du F.O.R.U.M. et de l’entrée de l’école</a:t>
            </a:r>
          </a:p>
          <a:p>
            <a:pPr eaLnBrk="1" hangingPunct="1">
              <a:spcBef>
                <a:spcPct val="0"/>
              </a:spcBef>
            </a:pPr>
            <a:endParaRPr lang="fr-FR" dirty="0" smtClean="0"/>
          </a:p>
          <a:p>
            <a:pPr eaLnBrk="1" hangingPunct="1">
              <a:spcBef>
                <a:spcPct val="0"/>
              </a:spcBef>
            </a:pPr>
            <a:endParaRPr lang="fr-FR" dirty="0" smtClean="0"/>
          </a:p>
          <a:p>
            <a:pPr eaLnBrk="1" hangingPunct="1">
              <a:spcBef>
                <a:spcPct val="0"/>
              </a:spcBef>
            </a:pPr>
            <a:endParaRPr lang="fr-FR" dirty="0" smtClean="0"/>
          </a:p>
        </p:txBody>
      </p:sp>
      <p:sp>
        <p:nvSpPr>
          <p:cNvPr id="358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6C39AD-C426-46EE-8B2A-020C3A80B509}"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AD76705-BD1F-410C-8794-88D9D0822929}" type="slidenum">
              <a:rPr lang="fr-FR" smtClean="0"/>
              <a:pPr>
                <a:defRPr/>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68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5AF55-CAB0-4566-970C-86E1D9CF53C1}" type="slidenum">
              <a:rPr lang="fr-FR" smtClean="0"/>
              <a:pPr fontAlgn="base">
                <a:spcBef>
                  <a:spcPct val="0"/>
                </a:spcBef>
                <a:spcAft>
                  <a:spcPct val="0"/>
                </a:spcAft>
                <a:defRPr/>
              </a:pPr>
              <a:t>13</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2000" dirty="0" smtClean="0"/>
              <a:t>Les mamans ne se voient que très peu car cela n'est pas forcément autorisé et elles ont mille tâches de la vie quotidienne à gérer tout en s'occupant des petits non encore scolarisés... </a:t>
            </a:r>
          </a:p>
          <a:p>
            <a:pPr eaLnBrk="1" hangingPunct="1">
              <a:spcBef>
                <a:spcPct val="0"/>
              </a:spcBef>
            </a:pPr>
            <a:r>
              <a:rPr lang="fr-FR" sz="2000" b="1" dirty="0" smtClean="0"/>
              <a:t>Créer un espace au sein de l'école, où les familles peuvent se rencontrer est un enjeu majeur</a:t>
            </a:r>
            <a:r>
              <a:rPr lang="fr-FR" sz="2000" dirty="0" smtClean="0"/>
              <a:t>. Dans cet espace de libre discussion, la place des mamans n’est pas réfutable aux yeux de la famille puisque les parents font partie intégrante de la communauté éducative et que pour eux, l’école c’est important ! </a:t>
            </a:r>
          </a:p>
          <a:p>
            <a:pPr eaLnBrk="1" fontAlgn="auto" hangingPunct="1">
              <a:spcAft>
                <a:spcPts val="0"/>
              </a:spcAft>
              <a:buFont typeface="Wingdings 2"/>
              <a:buChar char=""/>
              <a:defRPr/>
            </a:pPr>
            <a:r>
              <a:rPr lang="fr-FR" sz="2000" dirty="0" smtClean="0">
                <a:latin typeface="Arial" pitchFamily="34" charset="0"/>
                <a:cs typeface="Arial" pitchFamily="34" charset="0"/>
              </a:rPr>
              <a:t>Ces familles se voient offrir par ce lieu d'échanges le droit à être Citoyen, à faire partie d'une institution, à avoir une place dans la société</a:t>
            </a:r>
          </a:p>
          <a:p>
            <a:pPr eaLnBrk="1" fontAlgn="auto" hangingPunct="1">
              <a:spcAft>
                <a:spcPts val="0"/>
              </a:spcAft>
              <a:buFont typeface="Wingdings 2"/>
              <a:buChar char=""/>
              <a:defRPr/>
            </a:pPr>
            <a:r>
              <a:rPr lang="fr-FR" sz="2000" dirty="0" smtClean="0">
                <a:latin typeface="Arial" pitchFamily="34" charset="0"/>
                <a:cs typeface="Arial" pitchFamily="34" charset="0"/>
              </a:rPr>
              <a:t>C’est en se rencontrant et en se connaissant que chacun osera et le FO.R.U.M. devient alors un véritable lieu de d’échanges et de démocratie</a:t>
            </a:r>
          </a:p>
          <a:p>
            <a:pPr eaLnBrk="1" hangingPunct="1">
              <a:spcBef>
                <a:spcPct val="0"/>
              </a:spcBef>
            </a:pPr>
            <a:endParaRPr lang="fr-FR" sz="2000" dirty="0" smtClean="0"/>
          </a:p>
          <a:p>
            <a:pPr eaLnBrk="1" hangingPunct="1">
              <a:spcBef>
                <a:spcPct val="0"/>
              </a:spcBef>
            </a:pPr>
            <a:endParaRPr lang="fr-FR" sz="2000" dirty="0" smtClean="0"/>
          </a:p>
        </p:txBody>
      </p:sp>
      <p:sp>
        <p:nvSpPr>
          <p:cNvPr id="378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AA3D2-E33C-49BB-9D07-A3856896BF24}" type="slidenum">
              <a:rPr lang="fr-FR" smtClean="0"/>
              <a:pPr fontAlgn="base">
                <a:spcBef>
                  <a:spcPct val="0"/>
                </a:spcBef>
                <a:spcAft>
                  <a:spcPct val="0"/>
                </a:spcAft>
                <a:defRPr/>
              </a:pPr>
              <a:t>15</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685800" y="534990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re 28"/>
          <p:cNvSpPr>
            <a:spLocks noGrp="1"/>
          </p:cNvSpPr>
          <p:nvPr>
            <p:ph type="ctrTitle"/>
          </p:nvPr>
        </p:nvSpPr>
        <p:spPr>
          <a:xfrm>
            <a:off x="508000" y="4853416"/>
            <a:ext cx="112776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5CBDBA7C-6F47-475D-BBC2-EA484234F1B2}" type="datetimeFigureOut">
              <a:rPr lang="en-US"/>
              <a:pPr>
                <a:defRPr/>
              </a:pPr>
              <a:t>5/4/2017</a:t>
            </a:fld>
            <a:endParaRPr lang="en-US" dirty="0"/>
          </a:p>
        </p:txBody>
      </p:sp>
      <p:sp>
        <p:nvSpPr>
          <p:cNvPr id="6" name="Espace réservé du pied de page 1"/>
          <p:cNvSpPr>
            <a:spLocks noGrp="1"/>
          </p:cNvSpPr>
          <p:nvPr>
            <p:ph type="ftr" sz="quarter" idx="11"/>
          </p:nvPr>
        </p:nvSpPr>
        <p:spPr/>
        <p:txBody>
          <a:bodyPr/>
          <a:lstStyle>
            <a:lvl1pPr>
              <a:defRPr/>
            </a:lvl1pPr>
          </a:lstStyle>
          <a:p>
            <a:pPr>
              <a:defRPr/>
            </a:pPr>
            <a:endParaRPr lang="en-US"/>
          </a:p>
        </p:txBody>
      </p:sp>
      <p:sp>
        <p:nvSpPr>
          <p:cNvPr id="7" name="Espace réservé du numéro de diapositive 14"/>
          <p:cNvSpPr>
            <a:spLocks noGrp="1"/>
          </p:cNvSpPr>
          <p:nvPr>
            <p:ph type="sldNum" sz="quarter" idx="12"/>
          </p:nvPr>
        </p:nvSpPr>
        <p:spPr>
          <a:xfrm>
            <a:off x="10972800" y="6473825"/>
            <a:ext cx="1011238" cy="247650"/>
          </a:xfrm>
        </p:spPr>
        <p:txBody>
          <a:bodyPr/>
          <a:lstStyle>
            <a:lvl1pPr>
              <a:defRPr/>
            </a:lvl1pPr>
          </a:lstStyle>
          <a:p>
            <a:pPr>
              <a:defRPr/>
            </a:pPr>
            <a:fld id="{E02BEF9E-70F5-4E58-ACB7-D21D8521304E}"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33519A11-F987-4AC8-A4DC-9C49EB88F821}" type="datetimeFigureOut">
              <a:rPr lang="en-US"/>
              <a:pPr>
                <a:defRPr/>
              </a:pPr>
              <a:t>5/4/2017</a:t>
            </a:fld>
            <a:endParaRPr lang="en-US" dirty="0"/>
          </a:p>
        </p:txBody>
      </p:sp>
      <p:sp>
        <p:nvSpPr>
          <p:cNvPr id="5" name="Espace réservé du pied de page 27"/>
          <p:cNvSpPr>
            <a:spLocks noGrp="1"/>
          </p:cNvSpPr>
          <p:nvPr>
            <p:ph type="ftr" sz="quarter" idx="11"/>
          </p:nvPr>
        </p:nvSpPr>
        <p:spPr/>
        <p:txBody>
          <a:bodyPr/>
          <a:lstStyle>
            <a:lvl1pPr>
              <a:defRPr/>
            </a:lvl1pPr>
          </a:lstStyle>
          <a:p>
            <a:pPr>
              <a:defRPr/>
            </a:pPr>
            <a:endParaRPr lang="en-US"/>
          </a:p>
        </p:txBody>
      </p:sp>
      <p:sp>
        <p:nvSpPr>
          <p:cNvPr id="6" name="Espace réservé du numéro de diapositive 4"/>
          <p:cNvSpPr>
            <a:spLocks noGrp="1"/>
          </p:cNvSpPr>
          <p:nvPr>
            <p:ph type="sldNum" sz="quarter" idx="12"/>
          </p:nvPr>
        </p:nvSpPr>
        <p:spPr/>
        <p:txBody>
          <a:bodyPr/>
          <a:lstStyle>
            <a:lvl1pPr>
              <a:defRPr/>
            </a:lvl1pPr>
          </a:lstStyle>
          <a:p>
            <a:pPr>
              <a:defRPr/>
            </a:pPr>
            <a:fld id="{1D435682-E609-4137-AAA8-23019DC0D523}"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549279"/>
            <a:ext cx="2438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09600" y="549279"/>
            <a:ext cx="83312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8B4DDDA2-01A2-4300-AE53-C233E0AA4324}" type="datetimeFigureOut">
              <a:rPr lang="en-US"/>
              <a:pPr>
                <a:defRPr/>
              </a:pPr>
              <a:t>5/4/2017</a:t>
            </a:fld>
            <a:endParaRPr 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4D9A9E1-A81B-4A37-BE6A-184F57BA5155}"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D9D20AC9-0128-4742-8C6F-BB24BFFF61F8}" type="datetimeFigureOut">
              <a:rPr lang="en-US"/>
              <a:pPr>
                <a:defRPr/>
              </a:pPr>
              <a:t>5/4/2017</a:t>
            </a:fld>
            <a:endParaRPr lang="en-US" dirty="0"/>
          </a:p>
        </p:txBody>
      </p:sp>
      <p:sp>
        <p:nvSpPr>
          <p:cNvPr id="5" name="Espace réservé du pied de page 18"/>
          <p:cNvSpPr>
            <a:spLocks noGrp="1"/>
          </p:cNvSpPr>
          <p:nvPr>
            <p:ph type="ftr" sz="quarter" idx="11"/>
          </p:nvPr>
        </p:nvSpPr>
        <p:spPr>
          <a:xfrm>
            <a:off x="4775200" y="76200"/>
            <a:ext cx="3860800" cy="288925"/>
          </a:xfrm>
        </p:spPr>
        <p:txBody>
          <a:bodyPr/>
          <a:lstStyle>
            <a:lvl1pPr>
              <a:defRPr/>
            </a:lvl1pPr>
          </a:lstStyle>
          <a:p>
            <a:pPr>
              <a:defRPr/>
            </a:pPr>
            <a:endParaRPr lang="en-US"/>
          </a:p>
        </p:txBody>
      </p:sp>
      <p:sp>
        <p:nvSpPr>
          <p:cNvPr id="6" name="Espace réservé du numéro de diapositive 15"/>
          <p:cNvSpPr>
            <a:spLocks noGrp="1"/>
          </p:cNvSpPr>
          <p:nvPr>
            <p:ph type="sldNum" sz="quarter" idx="12"/>
          </p:nvPr>
        </p:nvSpPr>
        <p:spPr>
          <a:xfrm>
            <a:off x="10972800" y="6473825"/>
            <a:ext cx="1011238" cy="247650"/>
          </a:xfrm>
        </p:spPr>
        <p:txBody>
          <a:bodyPr/>
          <a:lstStyle>
            <a:lvl1pPr>
              <a:defRPr/>
            </a:lvl1pPr>
          </a:lstStyle>
          <a:p>
            <a:pPr>
              <a:defRPr/>
            </a:pPr>
            <a:fld id="{E7EE028E-FB48-4FD6-A7C9-B12AA64B99B2}"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ce réservé du texte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240633" y="2947087"/>
            <a:ext cx="115824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E7ABC9CB-D446-487A-8DEA-9D9EF874F934}" type="datetimeFigureOut">
              <a:rPr lang="en-US"/>
              <a:pPr>
                <a:defRPr/>
              </a:pPr>
              <a:t>5/4/2017</a:t>
            </a:fld>
            <a:endParaRPr lang="en-US" dirty="0"/>
          </a:p>
        </p:txBody>
      </p:sp>
      <p:sp>
        <p:nvSpPr>
          <p:cNvPr id="7" name="Espace réservé du pied de page 10"/>
          <p:cNvSpPr>
            <a:spLocks noGrp="1"/>
          </p:cNvSpPr>
          <p:nvPr>
            <p:ph type="ftr" sz="quarter" idx="11"/>
          </p:nvPr>
        </p:nvSpPr>
        <p:spPr/>
        <p:txBody>
          <a:bodyPr/>
          <a:lstStyle>
            <a:lvl1pPr>
              <a:defRPr/>
            </a:lvl1pPr>
          </a:lstStyle>
          <a:p>
            <a:pPr>
              <a:defRPr/>
            </a:pPr>
            <a:endParaRPr lang="en-US"/>
          </a:p>
        </p:txBody>
      </p:sp>
      <p:sp>
        <p:nvSpPr>
          <p:cNvPr id="9" name="Espace réservé du numéro de diapositive 15"/>
          <p:cNvSpPr>
            <a:spLocks noGrp="1"/>
          </p:cNvSpPr>
          <p:nvPr>
            <p:ph type="sldNum" sz="quarter" idx="12"/>
          </p:nvPr>
        </p:nvSpPr>
        <p:spPr/>
        <p:txBody>
          <a:bodyPr/>
          <a:lstStyle>
            <a:lvl1pPr>
              <a:defRPr/>
            </a:lvl1pPr>
          </a:lstStyle>
          <a:p>
            <a:pPr>
              <a:defRPr/>
            </a:pPr>
            <a:fld id="{9921C153-8B4E-4E62-9ED4-E4F917E5BC1F}" type="slidenum">
              <a:rPr lang="en-US"/>
              <a:pPr>
                <a:defRPr/>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402336" y="457200"/>
            <a:ext cx="115824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E18DE213-5274-4011-8C33-B6EC73F0E639}" type="datetimeFigureOut">
              <a:rPr lang="en-US"/>
              <a:pPr>
                <a:defRPr/>
              </a:pPr>
              <a:t>5/4/2017</a:t>
            </a:fld>
            <a:endParaRPr lang="en-US" dirty="0"/>
          </a:p>
        </p:txBody>
      </p:sp>
      <p:sp>
        <p:nvSpPr>
          <p:cNvPr id="6" name="Espace réservé du pied de page 27"/>
          <p:cNvSpPr>
            <a:spLocks noGrp="1"/>
          </p:cNvSpPr>
          <p:nvPr>
            <p:ph type="ftr" sz="quarter" idx="11"/>
          </p:nvPr>
        </p:nvSpPr>
        <p:spPr/>
        <p:txBody>
          <a:bodyPr/>
          <a:lstStyle>
            <a:lvl1pPr>
              <a:defRPr/>
            </a:lvl1pPr>
          </a:lstStyle>
          <a:p>
            <a:pPr>
              <a:defRPr/>
            </a:pPr>
            <a:endParaRPr lang="en-US"/>
          </a:p>
        </p:txBody>
      </p:sp>
      <p:sp>
        <p:nvSpPr>
          <p:cNvPr id="7" name="Espace réservé du numéro de diapositive 4"/>
          <p:cNvSpPr>
            <a:spLocks noGrp="1"/>
          </p:cNvSpPr>
          <p:nvPr>
            <p:ph type="sldNum" sz="quarter" idx="12"/>
          </p:nvPr>
        </p:nvSpPr>
        <p:spPr/>
        <p:txBody>
          <a:bodyPr/>
          <a:lstStyle>
            <a:lvl1pPr>
              <a:defRPr/>
            </a:lvl1pPr>
          </a:lstStyle>
          <a:p>
            <a:pPr>
              <a:defRPr/>
            </a:pPr>
            <a:fld id="{EDBE4469-3CC3-4505-B339-2ADE3BC26B62}"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85800" y="60198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re 28"/>
          <p:cNvSpPr>
            <a:spLocks noGrp="1"/>
          </p:cNvSpPr>
          <p:nvPr>
            <p:ph type="title"/>
          </p:nvPr>
        </p:nvSpPr>
        <p:spPr>
          <a:xfrm>
            <a:off x="406400" y="5410200"/>
            <a:ext cx="114808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375260" y="1316042"/>
            <a:ext cx="5720741"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6198307" y="1316042"/>
            <a:ext cx="5718048"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C43CEA1B-41F8-4B37-A677-961E1450D6AB}" type="datetimeFigureOut">
              <a:rPr lang="en-US"/>
              <a:pPr>
                <a:defRPr/>
              </a:pPr>
              <a:t>5/4/2017</a:t>
            </a:fld>
            <a:endParaRPr lang="en-US" dirty="0"/>
          </a:p>
        </p:txBody>
      </p:sp>
      <p:sp>
        <p:nvSpPr>
          <p:cNvPr id="9" name="Espace réservé du pied de page 5"/>
          <p:cNvSpPr>
            <a:spLocks noGrp="1"/>
          </p:cNvSpPr>
          <p:nvPr>
            <p:ph type="ftr" sz="quarter" idx="11"/>
          </p:nvPr>
        </p:nvSpPr>
        <p:spPr/>
        <p:txBody>
          <a:bodyPr/>
          <a:lstStyle>
            <a:lvl1pPr>
              <a:defRPr/>
            </a:lvl1pPr>
          </a:lstStyle>
          <a:p>
            <a:pPr>
              <a:defRPr/>
            </a:pPr>
            <a:endParaRPr lang="en-US"/>
          </a:p>
        </p:txBody>
      </p:sp>
      <p:sp>
        <p:nvSpPr>
          <p:cNvPr id="10" name="Espace réservé du numéro de diapositive 6"/>
          <p:cNvSpPr>
            <a:spLocks noGrp="1"/>
          </p:cNvSpPr>
          <p:nvPr>
            <p:ph type="sldNum" sz="quarter" idx="12"/>
          </p:nvPr>
        </p:nvSpPr>
        <p:spPr>
          <a:xfrm>
            <a:off x="10972800" y="6477000"/>
            <a:ext cx="1016000" cy="247650"/>
          </a:xfrm>
        </p:spPr>
        <p:txBody>
          <a:bodyPr/>
          <a:lstStyle>
            <a:lvl1pPr>
              <a:defRPr/>
            </a:lvl1pPr>
          </a:lstStyle>
          <a:p>
            <a:pPr>
              <a:defRPr/>
            </a:pPr>
            <a:fld id="{67A47814-1096-41D0-8FA8-5D518708D590}"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402336" y="457200"/>
            <a:ext cx="115824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E5DDBF70-4E69-4135-9F5F-7B9A54A25CC3}" type="datetimeFigureOut">
              <a:rPr lang="en-US"/>
              <a:pPr>
                <a:defRPr/>
              </a:pPr>
              <a:t>5/4/2017</a:t>
            </a:fld>
            <a:endParaRPr lang="en-US" dirty="0"/>
          </a:p>
        </p:txBody>
      </p:sp>
      <p:sp>
        <p:nvSpPr>
          <p:cNvPr id="4" name="Espace réservé du pied de page 27"/>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p:txBody>
          <a:bodyPr/>
          <a:lstStyle>
            <a:lvl1pPr>
              <a:defRPr/>
            </a:lvl1pPr>
          </a:lstStyle>
          <a:p>
            <a:pPr>
              <a:defRPr/>
            </a:pPr>
            <a:fld id="{5620CB04-4C3C-416E-A2CC-FD5AA540E1C6}"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F0EBF9A1-3D79-405D-B7F5-17C91E1B1030}" type="datetimeFigureOut">
              <a:rPr lang="en-US"/>
              <a:pPr>
                <a:defRPr/>
              </a:pPr>
              <a:t>5/4/2017</a:t>
            </a:fld>
            <a:endParaRPr lang="en-US" dirty="0"/>
          </a:p>
        </p:txBody>
      </p:sp>
      <p:sp>
        <p:nvSpPr>
          <p:cNvPr id="3" name="Espace réservé du pied de page 23"/>
          <p:cNvSpPr>
            <a:spLocks noGrp="1"/>
          </p:cNvSpPr>
          <p:nvPr>
            <p:ph type="ftr" sz="quarter" idx="11"/>
          </p:nvPr>
        </p:nvSpPr>
        <p:spPr/>
        <p:txBody>
          <a:bodyPr/>
          <a:lstStyle>
            <a:lvl1pPr>
              <a:defRPr/>
            </a:lvl1pPr>
          </a:lstStyle>
          <a:p>
            <a:pPr>
              <a:defRPr/>
            </a:pPr>
            <a:endParaRPr lang="en-US"/>
          </a:p>
        </p:txBody>
      </p:sp>
      <p:sp>
        <p:nvSpPr>
          <p:cNvPr id="4" name="Espace réservé du numéro de diapositive 6"/>
          <p:cNvSpPr>
            <a:spLocks noGrp="1"/>
          </p:cNvSpPr>
          <p:nvPr>
            <p:ph type="sldNum" sz="quarter" idx="12"/>
          </p:nvPr>
        </p:nvSpPr>
        <p:spPr/>
        <p:txBody>
          <a:bodyPr/>
          <a:lstStyle>
            <a:lvl1pPr>
              <a:defRPr/>
            </a:lvl1pPr>
          </a:lstStyle>
          <a:p>
            <a:pPr>
              <a:defRPr/>
            </a:pPr>
            <a:fld id="{1F8AF06B-3A49-45C5-9AC0-0526EB017394}"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685800" y="5849122"/>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re 11"/>
          <p:cNvSpPr>
            <a:spLocks noGrp="1"/>
          </p:cNvSpPr>
          <p:nvPr>
            <p:ph type="title"/>
          </p:nvPr>
        </p:nvSpPr>
        <p:spPr>
          <a:xfrm>
            <a:off x="609600" y="5486400"/>
            <a:ext cx="112776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89F4598B-78FF-4F4D-9A92-155E17BF11C9}" type="datetimeFigureOut">
              <a:rPr lang="en-US"/>
              <a:pPr>
                <a:defRPr/>
              </a:pPr>
              <a:t>5/4/2017</a:t>
            </a:fld>
            <a:endParaRPr lang="en-US" dirty="0"/>
          </a:p>
        </p:txBody>
      </p:sp>
      <p:sp>
        <p:nvSpPr>
          <p:cNvPr id="7" name="Espace réservé du pied de page 28"/>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815672FE-44F3-45D6-994D-CFE81AC55334}"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508000" y="4993760"/>
            <a:ext cx="78232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2D23B72E-0A57-4BE8-8C43-A73BAE3CF17C}" type="datetimeFigureOut">
              <a:rPr lang="en-US"/>
              <a:pPr>
                <a:defRPr/>
              </a:pPr>
              <a:t>5/4/2017</a:t>
            </a:fld>
            <a:endParaRPr lang="en-US" dirty="0"/>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30"/>
          <p:cNvSpPr>
            <a:spLocks noGrp="1"/>
          </p:cNvSpPr>
          <p:nvPr>
            <p:ph type="sldNum" sz="quarter" idx="12"/>
          </p:nvPr>
        </p:nvSpPr>
        <p:spPr/>
        <p:txBody>
          <a:bodyPr/>
          <a:lstStyle>
            <a:lvl1pPr>
              <a:defRPr/>
            </a:lvl1pPr>
          </a:lstStyle>
          <a:p>
            <a:pPr>
              <a:defRPr/>
            </a:pPr>
            <a:fld id="{6607B6A8-85BA-4772-A6F0-75B081E64680}"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85800" y="1050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Espace réservé du texte 7"/>
          <p:cNvSpPr>
            <a:spLocks noGrp="1"/>
          </p:cNvSpPr>
          <p:nvPr>
            <p:ph type="body" idx="1"/>
          </p:nvPr>
        </p:nvSpPr>
        <p:spPr bwMode="auto">
          <a:xfrm>
            <a:off x="406400" y="1554163"/>
            <a:ext cx="1158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8636000" y="76200"/>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8D6AB77A-DB28-476C-85F5-95A6016545EE}" type="datetimeFigureOut">
              <a:rPr lang="en-US"/>
              <a:pPr>
                <a:defRPr/>
              </a:pPr>
              <a:t>5/4/2017</a:t>
            </a:fld>
            <a:endParaRPr lang="en-US" dirty="0"/>
          </a:p>
        </p:txBody>
      </p:sp>
      <p:sp>
        <p:nvSpPr>
          <p:cNvPr id="28" name="Espace réservé du pied de page 27"/>
          <p:cNvSpPr>
            <a:spLocks noGrp="1"/>
          </p:cNvSpPr>
          <p:nvPr>
            <p:ph type="ftr" sz="quarter" idx="3"/>
          </p:nvPr>
        </p:nvSpPr>
        <p:spPr>
          <a:xfrm>
            <a:off x="4165600" y="76200"/>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Espace réservé du numéro de diapositive 4"/>
          <p:cNvSpPr>
            <a:spLocks noGrp="1"/>
          </p:cNvSpPr>
          <p:nvPr>
            <p:ph type="sldNum" sz="quarter" idx="4"/>
          </p:nvPr>
        </p:nvSpPr>
        <p:spPr>
          <a:xfrm>
            <a:off x="10972800" y="6477000"/>
            <a:ext cx="1016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A308EE76-1297-495F-8107-27D9920EE50A}" type="slidenum">
              <a:rPr lang="en-US"/>
              <a:pPr>
                <a:defRPr/>
              </a:pPr>
              <a:t>‹N°›</a:t>
            </a:fld>
            <a:endParaRPr lang="en-US" dirty="0"/>
          </a:p>
        </p:txBody>
      </p:sp>
      <p:sp>
        <p:nvSpPr>
          <p:cNvPr id="10" name="Espace réservé du titre 9"/>
          <p:cNvSpPr>
            <a:spLocks noGrp="1"/>
          </p:cNvSpPr>
          <p:nvPr>
            <p:ph type="title"/>
          </p:nvPr>
        </p:nvSpPr>
        <p:spPr>
          <a:xfrm>
            <a:off x="406400" y="457200"/>
            <a:ext cx="115824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685800" y="1050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1"/>
          <p:cNvSpPr>
            <a:spLocks noChangeShapeType="1"/>
          </p:cNvSpPr>
          <p:nvPr/>
        </p:nvSpPr>
        <p:spPr bwMode="auto">
          <a:xfrm>
            <a:off x="685800" y="105799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59" r:id="rId4"/>
    <p:sldLayoutId id="2147483765" r:id="rId5"/>
    <p:sldLayoutId id="2147483760" r:id="rId6"/>
    <p:sldLayoutId id="2147483766" r:id="rId7"/>
    <p:sldLayoutId id="2147483767" r:id="rId8"/>
    <p:sldLayoutId id="2147483768" r:id="rId9"/>
    <p:sldLayoutId id="2147483761" r:id="rId10"/>
    <p:sldLayoutId id="214748376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6" descr="C:\Users\Véro\Desktop\P1060830.JPG"/>
          <p:cNvPicPr>
            <a:picLocks noChangeAspect="1" noChangeArrowheads="1"/>
          </p:cNvPicPr>
          <p:nvPr/>
        </p:nvPicPr>
        <p:blipFill>
          <a:blip r:embed="rId3"/>
          <a:srcRect/>
          <a:stretch>
            <a:fillRect/>
          </a:stretch>
        </p:blipFill>
        <p:spPr bwMode="auto">
          <a:xfrm rot="21002982">
            <a:off x="1106056" y="113878"/>
            <a:ext cx="3989387" cy="2990850"/>
          </a:xfrm>
          <a:prstGeom prst="rect">
            <a:avLst/>
          </a:prstGeom>
          <a:noFill/>
          <a:ln w="9525">
            <a:noFill/>
            <a:miter lim="800000"/>
            <a:headEnd/>
            <a:tailEnd/>
          </a:ln>
        </p:spPr>
      </p:pic>
      <p:sp>
        <p:nvSpPr>
          <p:cNvPr id="2" name="Titre 1"/>
          <p:cNvSpPr>
            <a:spLocks noGrp="1"/>
          </p:cNvSpPr>
          <p:nvPr>
            <p:ph type="ctrTitle"/>
          </p:nvPr>
        </p:nvSpPr>
        <p:spPr>
          <a:xfrm>
            <a:off x="379295" y="4495440"/>
            <a:ext cx="11277600" cy="1222375"/>
          </a:xfrm>
        </p:spPr>
        <p:txBody>
          <a:bodyPr/>
          <a:lstStyle/>
          <a:p>
            <a:pPr eaLnBrk="1" fontAlgn="auto" hangingPunct="1">
              <a:spcAft>
                <a:spcPts val="0"/>
              </a:spcAft>
              <a:defRPr/>
            </a:pPr>
            <a:r>
              <a:rPr lang="fr-FR" sz="6000" b="1" dirty="0" smtClean="0">
                <a:latin typeface="Arial" pitchFamily="34" charset="0"/>
                <a:cs typeface="Arial" pitchFamily="34" charset="0"/>
              </a:rPr>
              <a:t>Projet F.O.R.U.M.</a:t>
            </a:r>
            <a:endParaRPr lang="fr-FR" sz="6000" b="1" dirty="0">
              <a:latin typeface="Arial" pitchFamily="34" charset="0"/>
              <a:cs typeface="Arial" pitchFamily="34" charset="0"/>
            </a:endParaRPr>
          </a:p>
        </p:txBody>
      </p:sp>
      <p:sp>
        <p:nvSpPr>
          <p:cNvPr id="10243" name="Sous-titre 2"/>
          <p:cNvSpPr>
            <a:spLocks noGrp="1"/>
          </p:cNvSpPr>
          <p:nvPr>
            <p:ph type="subTitle" idx="1"/>
          </p:nvPr>
        </p:nvSpPr>
        <p:spPr>
          <a:xfrm>
            <a:off x="108486" y="3313653"/>
            <a:ext cx="7818037" cy="914400"/>
          </a:xfrm>
        </p:spPr>
        <p:txBody>
          <a:bodyPr/>
          <a:lstStyle/>
          <a:p>
            <a:pPr algn="ctr" eaLnBrk="1" hangingPunct="1"/>
            <a:r>
              <a:rPr lang="fr-FR" b="1" dirty="0" smtClean="0">
                <a:solidFill>
                  <a:srgbClr val="0070C0"/>
                </a:solidFill>
                <a:latin typeface="Arial" pitchFamily="34" charset="0"/>
                <a:cs typeface="Arial" pitchFamily="34" charset="0"/>
              </a:rPr>
              <a:t>Ecole maternelle René blanchot (REP+)</a:t>
            </a:r>
          </a:p>
          <a:p>
            <a:pPr algn="ctr" eaLnBrk="1" hangingPunct="1"/>
            <a:r>
              <a:rPr lang="fr-FR" dirty="0" smtClean="0">
                <a:solidFill>
                  <a:srgbClr val="0070C0"/>
                </a:solidFill>
                <a:latin typeface="Arial" pitchFamily="34" charset="0"/>
                <a:cs typeface="Arial" pitchFamily="34" charset="0"/>
              </a:rPr>
              <a:t>Circonscription Haute-Vienne 2 – Education prioritaire</a:t>
            </a:r>
          </a:p>
        </p:txBody>
      </p:sp>
      <p:sp>
        <p:nvSpPr>
          <p:cNvPr id="10245" name="Sous-titre 2"/>
          <p:cNvSpPr txBox="1">
            <a:spLocks/>
          </p:cNvSpPr>
          <p:nvPr/>
        </p:nvSpPr>
        <p:spPr bwMode="auto">
          <a:xfrm>
            <a:off x="108486" y="5871442"/>
            <a:ext cx="7947026" cy="893569"/>
          </a:xfrm>
          <a:prstGeom prst="rect">
            <a:avLst/>
          </a:prstGeom>
          <a:noFill/>
          <a:ln w="9525">
            <a:noFill/>
            <a:miter lim="800000"/>
            <a:headEnd/>
            <a:tailEnd/>
          </a:ln>
        </p:spPr>
        <p:txBody>
          <a:bodyPr anchor="b"/>
          <a:lstStyle/>
          <a:p>
            <a:pPr algn="ctr" defTabSz="914400">
              <a:spcBef>
                <a:spcPct val="20000"/>
              </a:spcBef>
              <a:buClr>
                <a:schemeClr val="accent1"/>
              </a:buClr>
              <a:buSzPct val="70000"/>
              <a:buFont typeface="Wingdings 2" pitchFamily="18" charset="2"/>
              <a:buNone/>
            </a:pPr>
            <a:r>
              <a:rPr lang="fr-FR" sz="2400" b="1" dirty="0" smtClean="0">
                <a:solidFill>
                  <a:srgbClr val="0070C0"/>
                </a:solidFill>
              </a:rPr>
              <a:t>Innovation 2017 catégorie</a:t>
            </a:r>
            <a:endParaRPr lang="fr-FR" sz="2400" b="1" dirty="0">
              <a:solidFill>
                <a:srgbClr val="0070C0"/>
              </a:solidFill>
            </a:endParaRPr>
          </a:p>
          <a:p>
            <a:pPr algn="ctr" defTabSz="914400">
              <a:spcBef>
                <a:spcPct val="20000"/>
              </a:spcBef>
              <a:buClr>
                <a:schemeClr val="accent1"/>
              </a:buClr>
              <a:buSzPct val="70000"/>
              <a:buFont typeface="Wingdings 2" pitchFamily="18" charset="2"/>
              <a:buNone/>
            </a:pPr>
            <a:r>
              <a:rPr lang="fr-FR" sz="2400" b="1" dirty="0">
                <a:solidFill>
                  <a:srgbClr val="0070C0"/>
                </a:solidFill>
              </a:rPr>
              <a:t> « La réussite scolaire dans l’éducation prioritaire ».</a:t>
            </a:r>
            <a:endParaRPr lang="fr-FR" sz="2400" dirty="0">
              <a:solidFill>
                <a:srgbClr val="0070C0"/>
              </a:solidFill>
            </a:endParaRPr>
          </a:p>
        </p:txBody>
      </p:sp>
      <p:pic>
        <p:nvPicPr>
          <p:cNvPr id="10246" name="Picture 3" descr="C:\Users\Véro\Desktop\P1060852.JPG"/>
          <p:cNvPicPr>
            <a:picLocks noChangeAspect="1" noChangeArrowheads="1"/>
          </p:cNvPicPr>
          <p:nvPr/>
        </p:nvPicPr>
        <p:blipFill>
          <a:blip r:embed="rId4"/>
          <a:srcRect/>
          <a:stretch>
            <a:fillRect/>
          </a:stretch>
        </p:blipFill>
        <p:spPr bwMode="auto">
          <a:xfrm>
            <a:off x="7926523" y="3477729"/>
            <a:ext cx="4038170" cy="3028628"/>
          </a:xfrm>
          <a:prstGeom prst="rect">
            <a:avLst/>
          </a:prstGeom>
          <a:noFill/>
          <a:ln w="9525">
            <a:noFill/>
            <a:miter lim="800000"/>
            <a:headEnd/>
            <a:tailEnd/>
          </a:ln>
        </p:spPr>
      </p:pic>
      <p:pic>
        <p:nvPicPr>
          <p:cNvPr id="10247" name="Picture 2" descr="C:\Users\Véro\Desktop\P1060836.JPG"/>
          <p:cNvPicPr>
            <a:picLocks noChangeAspect="1" noChangeArrowheads="1"/>
          </p:cNvPicPr>
          <p:nvPr/>
        </p:nvPicPr>
        <p:blipFill>
          <a:blip r:embed="rId5"/>
          <a:srcRect/>
          <a:stretch>
            <a:fillRect/>
          </a:stretch>
        </p:blipFill>
        <p:spPr bwMode="auto">
          <a:xfrm rot="502612">
            <a:off x="6509288" y="294468"/>
            <a:ext cx="4013066" cy="30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
          <p:cNvGrpSpPr>
            <a:grpSpLocks/>
          </p:cNvGrpSpPr>
          <p:nvPr/>
        </p:nvGrpSpPr>
        <p:grpSpPr bwMode="auto">
          <a:xfrm>
            <a:off x="317500" y="584200"/>
            <a:ext cx="11730038" cy="6149975"/>
            <a:chOff x="317500" y="584200"/>
            <a:chExt cx="11730038" cy="6149975"/>
          </a:xfrm>
        </p:grpSpPr>
        <p:pic>
          <p:nvPicPr>
            <p:cNvPr id="19459" name="Image 7" descr="P1160979.JPG"/>
            <p:cNvPicPr>
              <a:picLocks noChangeAspect="1"/>
            </p:cNvPicPr>
            <p:nvPr/>
          </p:nvPicPr>
          <p:blipFill>
            <a:blip r:embed="rId2"/>
            <a:srcRect/>
            <a:stretch>
              <a:fillRect/>
            </a:stretch>
          </p:blipFill>
          <p:spPr bwMode="auto">
            <a:xfrm rot="874716">
              <a:off x="4854575" y="584200"/>
              <a:ext cx="5133975" cy="3849688"/>
            </a:xfrm>
            <a:prstGeom prst="rect">
              <a:avLst/>
            </a:prstGeom>
            <a:noFill/>
            <a:ln w="9525">
              <a:noFill/>
              <a:miter lim="800000"/>
              <a:headEnd/>
              <a:tailEnd/>
            </a:ln>
          </p:spPr>
        </p:pic>
        <p:pic>
          <p:nvPicPr>
            <p:cNvPr id="19460" name="Image 8" descr="P1170012.JPG"/>
            <p:cNvPicPr>
              <a:picLocks noChangeAspect="1"/>
            </p:cNvPicPr>
            <p:nvPr/>
          </p:nvPicPr>
          <p:blipFill>
            <a:blip r:embed="rId3"/>
            <a:srcRect/>
            <a:stretch>
              <a:fillRect/>
            </a:stretch>
          </p:blipFill>
          <p:spPr bwMode="auto">
            <a:xfrm rot="1084492">
              <a:off x="9144000" y="2863850"/>
              <a:ext cx="2903538" cy="3870325"/>
            </a:xfrm>
            <a:prstGeom prst="rect">
              <a:avLst/>
            </a:prstGeom>
            <a:noFill/>
            <a:ln w="9525">
              <a:noFill/>
              <a:miter lim="800000"/>
              <a:headEnd/>
              <a:tailEnd/>
            </a:ln>
          </p:spPr>
        </p:pic>
        <p:pic>
          <p:nvPicPr>
            <p:cNvPr id="19461" name="Image 10" descr="SAM_3041.JPG"/>
            <p:cNvPicPr>
              <a:picLocks noChangeAspect="1"/>
            </p:cNvPicPr>
            <p:nvPr/>
          </p:nvPicPr>
          <p:blipFill>
            <a:blip r:embed="rId4"/>
            <a:srcRect/>
            <a:stretch>
              <a:fillRect/>
            </a:stretch>
          </p:blipFill>
          <p:spPr bwMode="auto">
            <a:xfrm>
              <a:off x="1885950" y="3451225"/>
              <a:ext cx="4938713" cy="3048000"/>
            </a:xfrm>
            <a:prstGeom prst="rect">
              <a:avLst/>
            </a:prstGeom>
            <a:noFill/>
            <a:ln w="9525">
              <a:noFill/>
              <a:miter lim="800000"/>
              <a:headEnd/>
              <a:tailEnd/>
            </a:ln>
          </p:spPr>
        </p:pic>
        <p:pic>
          <p:nvPicPr>
            <p:cNvPr id="19462" name="Picture 4" descr="C:\Users\Véro\Desktop\SAM_3072.JPG"/>
            <p:cNvPicPr>
              <a:picLocks noChangeAspect="1" noChangeArrowheads="1"/>
            </p:cNvPicPr>
            <p:nvPr/>
          </p:nvPicPr>
          <p:blipFill>
            <a:blip r:embed="rId5"/>
            <a:srcRect/>
            <a:stretch>
              <a:fillRect/>
            </a:stretch>
          </p:blipFill>
          <p:spPr bwMode="auto">
            <a:xfrm rot="-841466">
              <a:off x="317500" y="615950"/>
              <a:ext cx="4178300" cy="3133725"/>
            </a:xfrm>
            <a:prstGeom prst="rect">
              <a:avLst/>
            </a:prstGeom>
            <a:noFill/>
            <a:ln w="9525">
              <a:noFill/>
              <a:miter lim="800000"/>
              <a:headEnd/>
              <a:tailEnd/>
            </a:ln>
          </p:spPr>
        </p:pic>
        <p:sp>
          <p:nvSpPr>
            <p:cNvPr id="6" name="Ellipse 5"/>
            <p:cNvSpPr/>
            <p:nvPr/>
          </p:nvSpPr>
          <p:spPr>
            <a:xfrm>
              <a:off x="6329363" y="4989513"/>
              <a:ext cx="3482975" cy="170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latin typeface="Arial" pitchFamily="34" charset="0"/>
                  <a:cs typeface="Arial" pitchFamily="34" charset="0"/>
                </a:rPr>
                <a:t>Création d’une œuvre </a:t>
              </a:r>
              <a:r>
                <a:rPr lang="fr-FR" sz="2800" b="1" dirty="0" smtClean="0">
                  <a:latin typeface="Arial" pitchFamily="34" charset="0"/>
                  <a:cs typeface="Arial" pitchFamily="34" charset="0"/>
                </a:rPr>
                <a:t>plastique</a:t>
              </a:r>
              <a:endParaRPr lang="fr-FR" sz="2800" b="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
          <p:cNvGrpSpPr>
            <a:grpSpLocks/>
          </p:cNvGrpSpPr>
          <p:nvPr/>
        </p:nvGrpSpPr>
        <p:grpSpPr bwMode="auto">
          <a:xfrm>
            <a:off x="5591175" y="273050"/>
            <a:ext cx="6305550" cy="6891338"/>
            <a:chOff x="964114" y="-333091"/>
            <a:chExt cx="6305305" cy="6891526"/>
          </a:xfrm>
        </p:grpSpPr>
        <p:pic>
          <p:nvPicPr>
            <p:cNvPr id="20487" name="Image 4" descr="P1060801.JPG"/>
            <p:cNvPicPr>
              <a:picLocks noChangeAspect="1"/>
            </p:cNvPicPr>
            <p:nvPr/>
          </p:nvPicPr>
          <p:blipFill>
            <a:blip r:embed="rId2"/>
            <a:srcRect/>
            <a:stretch>
              <a:fillRect/>
            </a:stretch>
          </p:blipFill>
          <p:spPr bwMode="auto">
            <a:xfrm rot="902863">
              <a:off x="2278319" y="-333091"/>
              <a:ext cx="4991100" cy="3743325"/>
            </a:xfrm>
            <a:prstGeom prst="rect">
              <a:avLst/>
            </a:prstGeom>
            <a:noFill/>
            <a:ln w="9525">
              <a:noFill/>
              <a:miter lim="800000"/>
              <a:headEnd/>
              <a:tailEnd/>
            </a:ln>
          </p:spPr>
        </p:pic>
        <p:pic>
          <p:nvPicPr>
            <p:cNvPr id="20488" name="Image 3" descr="SAM_3229.JPG"/>
            <p:cNvPicPr>
              <a:picLocks noChangeAspect="1"/>
            </p:cNvPicPr>
            <p:nvPr/>
          </p:nvPicPr>
          <p:blipFill>
            <a:blip r:embed="rId3"/>
            <a:srcRect/>
            <a:stretch>
              <a:fillRect/>
            </a:stretch>
          </p:blipFill>
          <p:spPr bwMode="auto">
            <a:xfrm rot="-331787">
              <a:off x="2121196" y="2973860"/>
              <a:ext cx="4779962" cy="3584575"/>
            </a:xfrm>
            <a:prstGeom prst="rect">
              <a:avLst/>
            </a:prstGeom>
            <a:noFill/>
            <a:ln w="9525">
              <a:noFill/>
              <a:miter lim="800000"/>
              <a:headEnd/>
              <a:tailEnd/>
            </a:ln>
          </p:spPr>
        </p:pic>
        <p:sp>
          <p:nvSpPr>
            <p:cNvPr id="6" name="Ellipse 5"/>
            <p:cNvSpPr/>
            <p:nvPr/>
          </p:nvSpPr>
          <p:spPr>
            <a:xfrm>
              <a:off x="964114" y="2256193"/>
              <a:ext cx="3482840" cy="170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smtClean="0">
                  <a:latin typeface="Arial" pitchFamily="34" charset="0"/>
                  <a:cs typeface="Arial" pitchFamily="34" charset="0"/>
                </a:rPr>
                <a:t>Atelier cuisine</a:t>
              </a:r>
              <a:endParaRPr lang="fr-FR" sz="3200" b="1" dirty="0">
                <a:latin typeface="Arial" pitchFamily="34" charset="0"/>
                <a:cs typeface="Arial" pitchFamily="34" charset="0"/>
              </a:endParaRPr>
            </a:p>
          </p:txBody>
        </p:sp>
      </p:grpSp>
      <p:grpSp>
        <p:nvGrpSpPr>
          <p:cNvPr id="3" name="Groupe 9"/>
          <p:cNvGrpSpPr>
            <a:grpSpLocks/>
          </p:cNvGrpSpPr>
          <p:nvPr/>
        </p:nvGrpSpPr>
        <p:grpSpPr bwMode="auto">
          <a:xfrm>
            <a:off x="577850" y="-452438"/>
            <a:ext cx="5278438" cy="7502526"/>
            <a:chOff x="6100482" y="-289658"/>
            <a:chExt cx="5278842" cy="7503378"/>
          </a:xfrm>
        </p:grpSpPr>
        <p:pic>
          <p:nvPicPr>
            <p:cNvPr id="20484" name="Picture 2" descr="C:\Users\Véro\Desktop\P1060785.JPG"/>
            <p:cNvPicPr>
              <a:picLocks noChangeAspect="1" noChangeArrowheads="1"/>
            </p:cNvPicPr>
            <p:nvPr/>
          </p:nvPicPr>
          <p:blipFill>
            <a:blip r:embed="rId4"/>
            <a:srcRect/>
            <a:stretch>
              <a:fillRect/>
            </a:stretch>
          </p:blipFill>
          <p:spPr bwMode="auto">
            <a:xfrm rot="699583">
              <a:off x="6424737" y="-289658"/>
              <a:ext cx="4954587" cy="3714750"/>
            </a:xfrm>
            <a:prstGeom prst="rect">
              <a:avLst/>
            </a:prstGeom>
            <a:noFill/>
            <a:ln w="9525">
              <a:noFill/>
              <a:miter lim="800000"/>
              <a:headEnd/>
              <a:tailEnd/>
            </a:ln>
          </p:spPr>
        </p:pic>
        <p:pic>
          <p:nvPicPr>
            <p:cNvPr id="20485" name="Picture 2" descr="C:\Users\Véro\Desktop\SAM_3049.JPG"/>
            <p:cNvPicPr>
              <a:picLocks noChangeAspect="1" noChangeArrowheads="1"/>
            </p:cNvPicPr>
            <p:nvPr/>
          </p:nvPicPr>
          <p:blipFill>
            <a:blip r:embed="rId5"/>
            <a:srcRect/>
            <a:stretch>
              <a:fillRect/>
            </a:stretch>
          </p:blipFill>
          <p:spPr bwMode="auto">
            <a:xfrm rot="-559141">
              <a:off x="7268349" y="3232638"/>
              <a:ext cx="2985811" cy="3981082"/>
            </a:xfrm>
            <a:prstGeom prst="rect">
              <a:avLst/>
            </a:prstGeom>
            <a:noFill/>
            <a:ln w="9525">
              <a:noFill/>
              <a:miter lim="800000"/>
              <a:headEnd/>
              <a:tailEnd/>
            </a:ln>
          </p:spPr>
        </p:pic>
        <p:sp>
          <p:nvSpPr>
            <p:cNvPr id="7" name="Ellipse 6"/>
            <p:cNvSpPr/>
            <p:nvPr/>
          </p:nvSpPr>
          <p:spPr>
            <a:xfrm>
              <a:off x="6100482" y="2412575"/>
              <a:ext cx="3483242" cy="170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latin typeface="Arial" pitchFamily="34" charset="0"/>
                  <a:cs typeface="Arial" pitchFamily="34" charset="0"/>
                </a:rPr>
                <a:t>Création d’une </a:t>
              </a:r>
              <a:r>
                <a:rPr lang="fr-FR" sz="2800" b="1" dirty="0" smtClean="0">
                  <a:latin typeface="Arial" pitchFamily="34" charset="0"/>
                  <a:cs typeface="Arial" pitchFamily="34" charset="0"/>
                </a:rPr>
                <a:t>œuvre plastique</a:t>
              </a:r>
              <a:endParaRPr lang="fr-FR" sz="2800" b="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par>
                                <p:cTn id="10" presetID="55"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strVal val="#ppt_w*0.70"/>
                                          </p:val>
                                        </p:tav>
                                        <p:tav tm="100000">
                                          <p:val>
                                            <p:strVal val="#ppt_w"/>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524" y="109817"/>
            <a:ext cx="11582400" cy="838200"/>
          </a:xfrm>
        </p:spPr>
        <p:txBody>
          <a:bodyPr/>
          <a:lstStyle/>
          <a:p>
            <a:pPr algn="ctr" eaLnBrk="1" fontAlgn="auto" hangingPunct="1">
              <a:spcAft>
                <a:spcPts val="0"/>
              </a:spcAft>
              <a:defRPr/>
            </a:pPr>
            <a:r>
              <a:rPr lang="fr-FR" b="1" dirty="0" smtClean="0">
                <a:latin typeface="Arial" pitchFamily="34" charset="0"/>
                <a:cs typeface="Arial" pitchFamily="34" charset="0"/>
              </a:rPr>
              <a:t>F.O.R.U.M.</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793750" y="1639888"/>
            <a:ext cx="7212013" cy="4525962"/>
          </a:xfrm>
        </p:spPr>
        <p:txBody>
          <a:bodyPr wrap="none"/>
          <a:lstStyle/>
          <a:p>
            <a:pPr eaLnBrk="1" hangingPunct="1">
              <a:buNone/>
            </a:pPr>
            <a:r>
              <a:rPr lang="fr-FR" sz="5400" b="1" dirty="0" smtClean="0">
                <a:solidFill>
                  <a:srgbClr val="4F81BD"/>
                </a:solidFill>
                <a:latin typeface="Arial" pitchFamily="34" charset="0"/>
                <a:cs typeface="Arial" pitchFamily="34" charset="0"/>
              </a:rPr>
              <a:t>F</a:t>
            </a:r>
            <a:r>
              <a:rPr lang="fr-FR" sz="5400" dirty="0" smtClean="0">
                <a:latin typeface="Arial" pitchFamily="34" charset="0"/>
                <a:cs typeface="Arial" pitchFamily="34" charset="0"/>
              </a:rPr>
              <a:t>amilles</a:t>
            </a:r>
          </a:p>
          <a:p>
            <a:pPr eaLnBrk="1" hangingPunct="1">
              <a:buFont typeface="Wingdings 2" pitchFamily="18" charset="2"/>
              <a:buNone/>
            </a:pPr>
            <a:r>
              <a:rPr lang="fr-FR" sz="5400" b="1" dirty="0" smtClean="0">
                <a:solidFill>
                  <a:srgbClr val="DB3E1F"/>
                </a:solidFill>
                <a:latin typeface="Arial" pitchFamily="34" charset="0"/>
                <a:cs typeface="Arial" pitchFamily="34" charset="0"/>
              </a:rPr>
              <a:t>O</a:t>
            </a:r>
            <a:r>
              <a:rPr lang="fr-FR" sz="5400" dirty="0" smtClean="0">
                <a:latin typeface="Arial" pitchFamily="34" charset="0"/>
                <a:cs typeface="Arial" pitchFamily="34" charset="0"/>
              </a:rPr>
              <a:t>uverture</a:t>
            </a:r>
          </a:p>
          <a:p>
            <a:pPr eaLnBrk="1" hangingPunct="1">
              <a:buFont typeface="Wingdings 2" pitchFamily="18" charset="2"/>
              <a:buNone/>
            </a:pPr>
            <a:r>
              <a:rPr lang="fr-FR" sz="5400" b="1" dirty="0" smtClean="0">
                <a:solidFill>
                  <a:srgbClr val="9BBB59"/>
                </a:solidFill>
                <a:latin typeface="Arial" pitchFamily="34" charset="0"/>
                <a:cs typeface="Arial" pitchFamily="34" charset="0"/>
              </a:rPr>
              <a:t>R</a:t>
            </a:r>
            <a:r>
              <a:rPr lang="fr-FR" sz="5400" dirty="0" smtClean="0">
                <a:latin typeface="Arial" pitchFamily="34" charset="0"/>
                <a:cs typeface="Arial" pitchFamily="34" charset="0"/>
              </a:rPr>
              <a:t>éussite </a:t>
            </a:r>
          </a:p>
          <a:p>
            <a:pPr eaLnBrk="1" hangingPunct="1">
              <a:buFont typeface="Wingdings 2" pitchFamily="18" charset="2"/>
              <a:buNone/>
            </a:pPr>
            <a:r>
              <a:rPr lang="fr-FR" sz="5400" b="1" dirty="0" smtClean="0">
                <a:solidFill>
                  <a:srgbClr val="CC0099"/>
                </a:solidFill>
                <a:latin typeface="Arial" pitchFamily="34" charset="0"/>
                <a:cs typeface="Arial" pitchFamily="34" charset="0"/>
              </a:rPr>
              <a:t>U</a:t>
            </a:r>
            <a:r>
              <a:rPr lang="fr-FR" sz="5400" dirty="0" smtClean="0">
                <a:latin typeface="Arial" pitchFamily="34" charset="0"/>
                <a:cs typeface="Arial" pitchFamily="34" charset="0"/>
              </a:rPr>
              <a:t>nité de la</a:t>
            </a:r>
          </a:p>
          <a:p>
            <a:pPr eaLnBrk="1" hangingPunct="1">
              <a:buFont typeface="Wingdings 2" pitchFamily="18" charset="2"/>
              <a:buNone/>
            </a:pPr>
            <a:r>
              <a:rPr lang="fr-FR" sz="5400" b="1" dirty="0" smtClean="0">
                <a:solidFill>
                  <a:srgbClr val="FF6A11"/>
                </a:solidFill>
                <a:latin typeface="Arial" pitchFamily="34" charset="0"/>
                <a:cs typeface="Arial" pitchFamily="34" charset="0"/>
              </a:rPr>
              <a:t>M</a:t>
            </a:r>
            <a:r>
              <a:rPr lang="fr-FR" sz="5400" dirty="0" smtClean="0">
                <a:latin typeface="Arial" pitchFamily="34" charset="0"/>
                <a:cs typeface="Arial" pitchFamily="34" charset="0"/>
              </a:rPr>
              <a:t>aternelle Blanchot</a:t>
            </a:r>
            <a:r>
              <a:rPr lang="fr-FR" sz="5400" dirty="0" smtClean="0"/>
              <a:t> </a:t>
            </a:r>
          </a:p>
          <a:p>
            <a:pPr eaLnBrk="1" hangingPunct="1">
              <a:buFont typeface="Wingdings 2" pitchFamily="18" charset="2"/>
              <a:buNone/>
            </a:pPr>
            <a:endParaRPr lang="fr-FR" dirty="0" smtClean="0"/>
          </a:p>
          <a:p>
            <a:pPr eaLnBrk="1" hangingPunct="1"/>
            <a:endParaRPr lang="fr-FR" dirty="0" smtClean="0"/>
          </a:p>
        </p:txBody>
      </p:sp>
      <p:pic>
        <p:nvPicPr>
          <p:cNvPr id="7" name="Picture 2" descr="C:\Users\Véro\Desktop\logo\logo forum 3 fini.jpg"/>
          <p:cNvPicPr>
            <a:picLocks noChangeAspect="1" noChangeArrowheads="1"/>
          </p:cNvPicPr>
          <p:nvPr/>
        </p:nvPicPr>
        <p:blipFill>
          <a:blip r:embed="rId3"/>
          <a:srcRect/>
          <a:stretch>
            <a:fillRect/>
          </a:stretch>
        </p:blipFill>
        <p:spPr bwMode="auto">
          <a:xfrm>
            <a:off x="6965950" y="1317625"/>
            <a:ext cx="4773613" cy="4773613"/>
          </a:xfrm>
          <a:prstGeom prst="rect">
            <a:avLst/>
          </a:prstGeom>
          <a:noFill/>
          <a:ln w="9525">
            <a:noFill/>
            <a:miter lim="800000"/>
            <a:headEnd/>
            <a:tailEnd/>
          </a:ln>
        </p:spPr>
      </p:pic>
      <p:sp>
        <p:nvSpPr>
          <p:cNvPr id="9" name="Rectangle 8"/>
          <p:cNvSpPr/>
          <p:nvPr/>
        </p:nvSpPr>
        <p:spPr>
          <a:xfrm>
            <a:off x="3705726" y="-449179"/>
            <a:ext cx="4453034" cy="7786747"/>
          </a:xfrm>
          <a:prstGeom prst="rect">
            <a:avLst/>
          </a:prstGeom>
          <a:noFill/>
        </p:spPr>
        <p:txBody>
          <a:bodyPr wrap="square">
            <a:spAutoFit/>
          </a:bodyPr>
          <a:lstStyle/>
          <a:p>
            <a:pPr algn="ctr">
              <a:defRPr/>
            </a:pPr>
            <a:r>
              <a:rPr lang="fr-FR" sz="50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4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4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88939"/>
            <a:ext cx="12192000" cy="838200"/>
          </a:xfrm>
        </p:spPr>
        <p:txBody>
          <a:bodyPr>
            <a:normAutofit fontScale="90000"/>
          </a:bodyPr>
          <a:lstStyle/>
          <a:p>
            <a:pPr eaLnBrk="1" fontAlgn="auto" hangingPunct="1">
              <a:spcAft>
                <a:spcPts val="0"/>
              </a:spcAft>
              <a:defRPr/>
            </a:pPr>
            <a:r>
              <a:rPr lang="fr-FR" sz="5400" b="1" dirty="0" smtClean="0">
                <a:latin typeface="Arial" pitchFamily="34" charset="0"/>
                <a:cs typeface="Arial" pitchFamily="34" charset="0"/>
              </a:rPr>
              <a:t>FAMILLES</a:t>
            </a:r>
            <a:r>
              <a:rPr lang="fr-FR" sz="4800" b="1" dirty="0" smtClean="0">
                <a:latin typeface="Arial" pitchFamily="34" charset="0"/>
                <a:cs typeface="Arial" pitchFamily="34" charset="0"/>
              </a:rPr>
              <a:t> </a:t>
            </a:r>
            <a:r>
              <a:rPr lang="fr-FR" sz="2400" b="1" dirty="0" smtClean="0">
                <a:latin typeface="Arial" pitchFamily="34" charset="0"/>
                <a:cs typeface="Arial" pitchFamily="34" charset="0"/>
              </a:rPr>
              <a:t>OUVERTURE REUSSITE UNITE de la MATERNELLE BLANCHOT</a:t>
            </a:r>
            <a:endParaRPr lang="fr-FR" sz="2400" b="1" dirty="0">
              <a:latin typeface="Arial" pitchFamily="34" charset="0"/>
              <a:cs typeface="Arial" pitchFamily="34" charset="0"/>
            </a:endParaRPr>
          </a:p>
        </p:txBody>
      </p:sp>
      <p:sp>
        <p:nvSpPr>
          <p:cNvPr id="6" name="Espace réservé du contenu 2"/>
          <p:cNvSpPr txBox="1">
            <a:spLocks/>
          </p:cNvSpPr>
          <p:nvPr/>
        </p:nvSpPr>
        <p:spPr>
          <a:xfrm>
            <a:off x="25292" y="1110419"/>
            <a:ext cx="11963508" cy="5084165"/>
          </a:xfrm>
          <a:prstGeom prst="rect">
            <a:avLst/>
          </a:prstGeom>
        </p:spPr>
        <p:txBody>
          <a:bodyPr/>
          <a:lstStyle/>
          <a:p>
            <a:pPr fontAlgn="auto">
              <a:spcBef>
                <a:spcPts val="0"/>
              </a:spcBef>
              <a:spcAft>
                <a:spcPts val="0"/>
              </a:spcAft>
              <a:defRPr/>
            </a:pPr>
            <a:r>
              <a:rPr lang="fr-FR" sz="4400" b="1" i="1" dirty="0">
                <a:latin typeface="+mn-lt"/>
                <a:cs typeface="+mn-cs"/>
              </a:rPr>
              <a:t> </a:t>
            </a:r>
            <a:endParaRPr lang="fr-FR" sz="3600" dirty="0" smtClean="0">
              <a:latin typeface="+mn-lt"/>
              <a:cs typeface="+mn-cs"/>
            </a:endParaRPr>
          </a:p>
          <a:p>
            <a:pPr fontAlgn="auto">
              <a:spcBef>
                <a:spcPts val="0"/>
              </a:spcBef>
              <a:spcAft>
                <a:spcPts val="0"/>
              </a:spcAft>
              <a:buFont typeface="Arial" pitchFamily="34" charset="0"/>
              <a:buChar char="•"/>
              <a:defRPr/>
            </a:pPr>
            <a:r>
              <a:rPr lang="fr-FR" sz="3600" dirty="0" smtClean="0">
                <a:latin typeface="+mn-lt"/>
                <a:cs typeface="+mn-cs"/>
              </a:rPr>
              <a:t>  Participation de </a:t>
            </a:r>
            <a:r>
              <a:rPr lang="fr-FR" sz="3600" dirty="0"/>
              <a:t>p</a:t>
            </a:r>
            <a:r>
              <a:rPr lang="fr-FR" sz="3600" dirty="0" smtClean="0"/>
              <a:t>lus </a:t>
            </a:r>
            <a:r>
              <a:rPr lang="fr-FR" sz="3600" dirty="0"/>
              <a:t>de 85% des familles</a:t>
            </a:r>
            <a:r>
              <a:rPr lang="fr-FR" sz="3600" dirty="0" smtClean="0">
                <a:latin typeface="+mn-lt"/>
                <a:cs typeface="+mn-cs"/>
              </a:rPr>
              <a:t> </a:t>
            </a:r>
            <a:r>
              <a:rPr lang="fr-FR" sz="3600" dirty="0"/>
              <a:t>à au moins un atelier</a:t>
            </a:r>
          </a:p>
          <a:p>
            <a:pPr fontAlgn="auto">
              <a:spcBef>
                <a:spcPts val="0"/>
              </a:spcBef>
              <a:spcAft>
                <a:spcPts val="0"/>
              </a:spcAft>
              <a:defRPr/>
            </a:pPr>
            <a:endParaRPr lang="fr-FR" sz="800" dirty="0" smtClean="0">
              <a:latin typeface="+mn-lt"/>
              <a:cs typeface="+mn-cs"/>
            </a:endParaRPr>
          </a:p>
          <a:p>
            <a:pPr fontAlgn="auto">
              <a:spcBef>
                <a:spcPts val="0"/>
              </a:spcBef>
              <a:spcAft>
                <a:spcPts val="0"/>
              </a:spcAft>
              <a:buFont typeface="Arial" pitchFamily="34" charset="0"/>
              <a:buChar char="•"/>
              <a:defRPr/>
            </a:pPr>
            <a:r>
              <a:rPr lang="fr-FR" sz="3600" dirty="0" smtClean="0">
                <a:latin typeface="+mn-lt"/>
                <a:cs typeface="+mn-cs"/>
              </a:rPr>
              <a:t>  Participation selon ses goûts, sa personnalité et ses envies</a:t>
            </a:r>
          </a:p>
          <a:p>
            <a:pPr fontAlgn="auto">
              <a:spcBef>
                <a:spcPts val="0"/>
              </a:spcBef>
              <a:spcAft>
                <a:spcPts val="0"/>
              </a:spcAft>
              <a:buFont typeface="Arial" pitchFamily="34" charset="0"/>
              <a:buChar char="•"/>
              <a:defRPr/>
            </a:pPr>
            <a:endParaRPr lang="fr-FR" sz="800" dirty="0">
              <a:latin typeface="+mn-lt"/>
              <a:cs typeface="+mn-cs"/>
            </a:endParaRPr>
          </a:p>
          <a:p>
            <a:pPr fontAlgn="auto">
              <a:spcBef>
                <a:spcPts val="0"/>
              </a:spcBef>
              <a:spcAft>
                <a:spcPts val="0"/>
              </a:spcAft>
              <a:defRPr/>
            </a:pPr>
            <a:endParaRPr lang="fr-FR" sz="800" dirty="0">
              <a:latin typeface="+mn-lt"/>
              <a:cs typeface="+mn-cs"/>
            </a:endParaRPr>
          </a:p>
          <a:p>
            <a:pPr fontAlgn="auto">
              <a:spcBef>
                <a:spcPts val="0"/>
              </a:spcBef>
              <a:spcAft>
                <a:spcPts val="0"/>
              </a:spcAft>
              <a:buFont typeface="Arial" pitchFamily="34" charset="0"/>
              <a:buChar char="•"/>
              <a:defRPr/>
            </a:pPr>
            <a:r>
              <a:rPr lang="fr-FR" sz="3600" dirty="0">
                <a:latin typeface="+mn-lt"/>
                <a:cs typeface="+mn-cs"/>
              </a:rPr>
              <a:t>  </a:t>
            </a:r>
            <a:r>
              <a:rPr lang="fr-FR" sz="3600" dirty="0" smtClean="0">
                <a:latin typeface="+mn-lt"/>
                <a:cs typeface="+mn-cs"/>
              </a:rPr>
              <a:t>Certaines </a:t>
            </a:r>
            <a:r>
              <a:rPr lang="fr-FR" sz="3600" dirty="0">
                <a:latin typeface="+mn-lt"/>
                <a:cs typeface="+mn-cs"/>
              </a:rPr>
              <a:t>familles ont même été présentes tout au long de la </a:t>
            </a:r>
            <a:r>
              <a:rPr lang="fr-FR" sz="3600" dirty="0" smtClean="0">
                <a:latin typeface="+mn-lt"/>
                <a:cs typeface="+mn-cs"/>
              </a:rPr>
              <a:t>semaine</a:t>
            </a:r>
          </a:p>
          <a:p>
            <a:pPr fontAlgn="auto">
              <a:spcBef>
                <a:spcPts val="0"/>
              </a:spcBef>
              <a:spcAft>
                <a:spcPts val="0"/>
              </a:spcAft>
              <a:buFont typeface="Arial" pitchFamily="34" charset="0"/>
              <a:buChar char="•"/>
              <a:defRPr/>
            </a:pPr>
            <a:endParaRPr lang="fr-FR" sz="800" dirty="0">
              <a:latin typeface="+mn-lt"/>
              <a:cs typeface="+mn-cs"/>
            </a:endParaRPr>
          </a:p>
          <a:p>
            <a:pPr fontAlgn="auto">
              <a:spcBef>
                <a:spcPts val="0"/>
              </a:spcBef>
              <a:spcAft>
                <a:spcPts val="0"/>
              </a:spcAft>
              <a:buFont typeface="Arial" pitchFamily="34" charset="0"/>
              <a:buChar char="•"/>
              <a:defRPr/>
            </a:pPr>
            <a:r>
              <a:rPr lang="fr-FR" sz="3600" dirty="0">
                <a:latin typeface="+mn-lt"/>
                <a:cs typeface="+mn-cs"/>
              </a:rPr>
              <a:t>  </a:t>
            </a:r>
            <a:r>
              <a:rPr lang="fr-FR" sz="3600" dirty="0" smtClean="0">
                <a:latin typeface="+mn-lt"/>
                <a:cs typeface="+mn-cs"/>
              </a:rPr>
              <a:t>Certains </a:t>
            </a:r>
            <a:r>
              <a:rPr lang="fr-FR" sz="3600" dirty="0">
                <a:latin typeface="+mn-lt"/>
                <a:cs typeface="+mn-cs"/>
              </a:rPr>
              <a:t>talents ont été </a:t>
            </a:r>
            <a:r>
              <a:rPr lang="fr-FR" sz="3600" dirty="0" smtClean="0">
                <a:latin typeface="+mn-lt"/>
                <a:cs typeface="+mn-cs"/>
              </a:rPr>
              <a:t>découverts</a:t>
            </a:r>
            <a:endParaRPr lang="fr-FR" sz="3600" dirty="0">
              <a:latin typeface="+mn-lt"/>
              <a:cs typeface="+mn-cs"/>
            </a:endParaRPr>
          </a:p>
          <a:p>
            <a:pPr fontAlgn="auto">
              <a:spcBef>
                <a:spcPts val="0"/>
              </a:spcBef>
              <a:spcAft>
                <a:spcPts val="0"/>
              </a:spcAft>
              <a:defRPr/>
            </a:pPr>
            <a:r>
              <a:rPr lang="fr-FR" sz="4400" dirty="0">
                <a:latin typeface="+mn-lt"/>
                <a:cs typeface="+mn-cs"/>
              </a:rPr>
              <a:t> </a:t>
            </a:r>
          </a:p>
          <a:p>
            <a:pPr marL="342900" indent="-342900" defTabSz="914400" fontAlgn="auto">
              <a:spcBef>
                <a:spcPct val="20000"/>
              </a:spcBef>
              <a:spcAft>
                <a:spcPts val="0"/>
              </a:spcAft>
              <a:buFont typeface="Arial" pitchFamily="34" charset="0"/>
              <a:buNone/>
              <a:defRPr/>
            </a:pPr>
            <a:r>
              <a:rPr lang="fr-FR" sz="3200" dirty="0">
                <a:latin typeface="+mn-lt"/>
                <a:cs typeface="+mn-cs"/>
              </a:rPr>
              <a:t> </a:t>
            </a:r>
          </a:p>
          <a:p>
            <a:pPr marL="342900" indent="-342900" defTabSz="914400" fontAlgn="auto">
              <a:spcBef>
                <a:spcPct val="20000"/>
              </a:spcBef>
              <a:spcAft>
                <a:spcPts val="0"/>
              </a:spcAft>
              <a:buFont typeface="Arial" pitchFamily="34" charset="0"/>
              <a:buNone/>
              <a:defRPr/>
            </a:pPr>
            <a:endParaRPr lang="fr-FR" sz="3200" dirty="0">
              <a:noFill/>
              <a:latin typeface="+mn-lt"/>
              <a:cs typeface="+mn-cs"/>
            </a:endParaRPr>
          </a:p>
          <a:p>
            <a:pPr marL="342900" indent="-342900" defTabSz="914400" fontAlgn="auto">
              <a:spcBef>
                <a:spcPct val="20000"/>
              </a:spcBef>
              <a:spcAft>
                <a:spcPts val="0"/>
              </a:spcAft>
              <a:buFont typeface="Arial" pitchFamily="34" charset="0"/>
              <a:buChar char="•"/>
              <a:defRPr/>
            </a:pPr>
            <a:endParaRPr lang="fr-FR"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1000"/>
                                        <p:tgtEl>
                                          <p:spTgt spid="6">
                                            <p:txEl>
                                              <p:pRg st="8" end="8"/>
                                            </p:txEl>
                                          </p:spTgt>
                                        </p:tgtEl>
                                      </p:cBhvr>
                                    </p:animEffect>
                                    <p:anim calcmode="lin" valueType="num">
                                      <p:cBhvr>
                                        <p:cTn id="2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Véro\Desktop\SAM_3090.JPG"/>
          <p:cNvPicPr>
            <a:picLocks noChangeAspect="1" noChangeArrowheads="1"/>
          </p:cNvPicPr>
          <p:nvPr/>
        </p:nvPicPr>
        <p:blipFill>
          <a:blip r:embed="rId2"/>
          <a:srcRect/>
          <a:stretch>
            <a:fillRect/>
          </a:stretch>
        </p:blipFill>
        <p:spPr bwMode="auto">
          <a:xfrm>
            <a:off x="9251950" y="188913"/>
            <a:ext cx="2622550" cy="3495675"/>
          </a:xfrm>
          <a:prstGeom prst="rect">
            <a:avLst/>
          </a:prstGeom>
          <a:noFill/>
          <a:ln w="9525">
            <a:noFill/>
            <a:miter lim="800000"/>
            <a:headEnd/>
            <a:tailEnd/>
          </a:ln>
        </p:spPr>
      </p:pic>
      <p:pic>
        <p:nvPicPr>
          <p:cNvPr id="23555" name="Image 5" descr="P1060804.JPG"/>
          <p:cNvPicPr>
            <a:picLocks noChangeAspect="1"/>
          </p:cNvPicPr>
          <p:nvPr/>
        </p:nvPicPr>
        <p:blipFill>
          <a:blip r:embed="rId3"/>
          <a:srcRect/>
          <a:stretch>
            <a:fillRect/>
          </a:stretch>
        </p:blipFill>
        <p:spPr bwMode="auto">
          <a:xfrm rot="-876196">
            <a:off x="596900" y="295275"/>
            <a:ext cx="2497138" cy="3330575"/>
          </a:xfrm>
          <a:prstGeom prst="rect">
            <a:avLst/>
          </a:prstGeom>
          <a:noFill/>
          <a:ln w="9525">
            <a:noFill/>
            <a:miter lim="800000"/>
            <a:headEnd/>
            <a:tailEnd/>
          </a:ln>
        </p:spPr>
      </p:pic>
      <p:pic>
        <p:nvPicPr>
          <p:cNvPr id="23556" name="Image 4" descr="P1060779.JPG"/>
          <p:cNvPicPr>
            <a:picLocks noChangeAspect="1"/>
          </p:cNvPicPr>
          <p:nvPr/>
        </p:nvPicPr>
        <p:blipFill>
          <a:blip r:embed="rId4"/>
          <a:srcRect/>
          <a:stretch>
            <a:fillRect/>
          </a:stretch>
        </p:blipFill>
        <p:spPr bwMode="auto">
          <a:xfrm rot="822307">
            <a:off x="6273800" y="3167063"/>
            <a:ext cx="4759325" cy="3568700"/>
          </a:xfrm>
          <a:prstGeom prst="rect">
            <a:avLst/>
          </a:prstGeom>
          <a:noFill/>
          <a:ln w="9525">
            <a:noFill/>
            <a:miter lim="800000"/>
            <a:headEnd/>
            <a:tailEnd/>
          </a:ln>
        </p:spPr>
      </p:pic>
      <p:pic>
        <p:nvPicPr>
          <p:cNvPr id="23557" name="Espace réservé du contenu 3" descr="P1060762.JPG"/>
          <p:cNvPicPr>
            <a:picLocks noChangeAspect="1"/>
          </p:cNvPicPr>
          <p:nvPr/>
        </p:nvPicPr>
        <p:blipFill>
          <a:blip r:embed="rId5"/>
          <a:srcRect/>
          <a:stretch>
            <a:fillRect/>
          </a:stretch>
        </p:blipFill>
        <p:spPr bwMode="auto">
          <a:xfrm rot="-416714">
            <a:off x="3652838" y="261938"/>
            <a:ext cx="4532312" cy="3398837"/>
          </a:xfrm>
          <a:prstGeom prst="rect">
            <a:avLst/>
          </a:prstGeom>
          <a:noFill/>
          <a:ln w="9525">
            <a:noFill/>
            <a:miter lim="800000"/>
            <a:headEnd/>
            <a:tailEnd/>
          </a:ln>
        </p:spPr>
      </p:pic>
      <p:pic>
        <p:nvPicPr>
          <p:cNvPr id="23558" name="Picture 4" descr="C:\Users\Véro\Desktop\P1060776.JPG"/>
          <p:cNvPicPr>
            <a:picLocks noChangeAspect="1" noChangeArrowheads="1"/>
          </p:cNvPicPr>
          <p:nvPr/>
        </p:nvPicPr>
        <p:blipFill>
          <a:blip r:embed="rId6"/>
          <a:srcRect/>
          <a:stretch>
            <a:fillRect/>
          </a:stretch>
        </p:blipFill>
        <p:spPr bwMode="auto">
          <a:xfrm>
            <a:off x="206375" y="3327400"/>
            <a:ext cx="4332288"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7819"/>
            <a:ext cx="12192000" cy="838200"/>
          </a:xfrm>
        </p:spPr>
        <p:txBody>
          <a:bodyPr>
            <a:normAutofit fontScale="90000"/>
          </a:bodyPr>
          <a:lstStyle/>
          <a:p>
            <a:pPr eaLnBrk="1" fontAlgn="auto" hangingPunct="1">
              <a:spcAft>
                <a:spcPts val="0"/>
              </a:spcAft>
              <a:defRPr/>
            </a:pPr>
            <a:r>
              <a:rPr lang="fr-FR" sz="2200" b="1" dirty="0" smtClean="0">
                <a:latin typeface="Arial" pitchFamily="34" charset="0"/>
                <a:cs typeface="Arial" pitchFamily="34" charset="0"/>
              </a:rPr>
              <a:t>FAMILLES</a:t>
            </a:r>
            <a:r>
              <a:rPr lang="fr-FR" sz="2800" b="1" dirty="0" smtClean="0">
                <a:latin typeface="Arial" pitchFamily="34" charset="0"/>
                <a:cs typeface="Arial" pitchFamily="34" charset="0"/>
              </a:rPr>
              <a:t> </a:t>
            </a:r>
            <a:r>
              <a:rPr lang="fr-FR" sz="5400" b="1" dirty="0" smtClean="0">
                <a:latin typeface="Arial" pitchFamily="34" charset="0"/>
                <a:cs typeface="Arial" pitchFamily="34" charset="0"/>
              </a:rPr>
              <a:t>OUVERTURE</a:t>
            </a:r>
            <a:r>
              <a:rPr lang="fr-FR" sz="2800" b="1" dirty="0" smtClean="0">
                <a:latin typeface="Arial" pitchFamily="34" charset="0"/>
                <a:cs typeface="Arial" pitchFamily="34" charset="0"/>
              </a:rPr>
              <a:t> </a:t>
            </a:r>
            <a:r>
              <a:rPr lang="fr-FR" sz="2200" b="1" dirty="0" smtClean="0">
                <a:latin typeface="Arial" pitchFamily="34" charset="0"/>
                <a:cs typeface="Arial" pitchFamily="34" charset="0"/>
              </a:rPr>
              <a:t>REUSSITE UNITE de la MATERNELLE BLANCHOT</a:t>
            </a:r>
            <a:endParaRPr lang="fr-FR" sz="2200" b="1" dirty="0">
              <a:latin typeface="Arial" pitchFamily="34" charset="0"/>
              <a:cs typeface="Arial" pitchFamily="34" charset="0"/>
            </a:endParaRPr>
          </a:p>
        </p:txBody>
      </p:sp>
      <p:sp>
        <p:nvSpPr>
          <p:cNvPr id="3" name="Espace réservé du contenu 2"/>
          <p:cNvSpPr>
            <a:spLocks noGrp="1"/>
          </p:cNvSpPr>
          <p:nvPr>
            <p:ph idx="1"/>
          </p:nvPr>
        </p:nvSpPr>
        <p:spPr>
          <a:xfrm>
            <a:off x="142504" y="2667722"/>
            <a:ext cx="11906991" cy="5195887"/>
          </a:xfrm>
        </p:spPr>
        <p:txBody>
          <a:bodyPr>
            <a:noAutofit/>
          </a:bodyPr>
          <a:lstStyle/>
          <a:p>
            <a:pPr marL="0" indent="0" algn="ctr" eaLnBrk="1" fontAlgn="auto" hangingPunct="1">
              <a:spcBef>
                <a:spcPts val="0"/>
              </a:spcBef>
              <a:spcAft>
                <a:spcPts val="0"/>
              </a:spcAft>
              <a:buFont typeface="Wingdings 2"/>
              <a:buNone/>
              <a:defRPr/>
            </a:pPr>
            <a:r>
              <a:rPr lang="fr-FR" sz="4000" b="1" dirty="0" smtClean="0">
                <a:latin typeface="Arial" pitchFamily="34" charset="0"/>
                <a:cs typeface="Arial" pitchFamily="34" charset="0"/>
              </a:rPr>
              <a:t>Créer un espace au sein de l'école,</a:t>
            </a:r>
          </a:p>
          <a:p>
            <a:pPr marL="0" indent="0" algn="ctr" eaLnBrk="1" fontAlgn="auto" hangingPunct="1">
              <a:spcBef>
                <a:spcPts val="0"/>
              </a:spcBef>
              <a:spcAft>
                <a:spcPts val="0"/>
              </a:spcAft>
              <a:buFont typeface="Wingdings 2"/>
              <a:buNone/>
              <a:defRPr/>
            </a:pPr>
            <a:r>
              <a:rPr lang="fr-FR" sz="4000" b="1" dirty="0" smtClean="0">
                <a:latin typeface="Arial" pitchFamily="34" charset="0"/>
                <a:cs typeface="Arial" pitchFamily="34" charset="0"/>
              </a:rPr>
              <a:t> où les familles peuvent se rencontrer est un enjeu majeur</a:t>
            </a:r>
            <a:r>
              <a:rPr lang="fr-FR" sz="4000" dirty="0" smtClean="0">
                <a:latin typeface="Arial" pitchFamily="34" charset="0"/>
                <a:cs typeface="Arial" pitchFamily="34" charset="0"/>
              </a:rPr>
              <a:t>. </a:t>
            </a:r>
          </a:p>
          <a:p>
            <a:pPr eaLnBrk="1" fontAlgn="auto" hangingPunct="1">
              <a:spcAft>
                <a:spcPts val="0"/>
              </a:spcAft>
              <a:buFont typeface="Wingdings 2"/>
              <a:buChar char=""/>
              <a:defRPr/>
            </a:pPr>
            <a:endParaRPr lang="fr-FR" dirty="0"/>
          </a:p>
        </p:txBody>
      </p:sp>
      <p:sp>
        <p:nvSpPr>
          <p:cNvPr id="24580" name="Espace réservé du contenu 2"/>
          <p:cNvSpPr txBox="1">
            <a:spLocks/>
          </p:cNvSpPr>
          <p:nvPr/>
        </p:nvSpPr>
        <p:spPr bwMode="auto">
          <a:xfrm>
            <a:off x="285008" y="6740958"/>
            <a:ext cx="11133138" cy="4946650"/>
          </a:xfrm>
          <a:prstGeom prst="rect">
            <a:avLst/>
          </a:prstGeom>
          <a:noFill/>
          <a:ln w="9525">
            <a:noFill/>
            <a:miter lim="800000"/>
            <a:headEnd/>
            <a:tailEnd/>
          </a:ln>
        </p:spPr>
        <p:txBody>
          <a:bodyPr/>
          <a:lstStyle/>
          <a:p>
            <a:pPr defTabSz="914400">
              <a:spcBef>
                <a:spcPct val="20000"/>
              </a:spcBef>
            </a:pPr>
            <a:endParaRPr lang="fr-FR" sz="3200">
              <a:latin typeface="Franklin Gothic Book"/>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25603" name="Espace réservé du contenu 2"/>
          <p:cNvSpPr>
            <a:spLocks noGrp="1"/>
          </p:cNvSpPr>
          <p:nvPr>
            <p:ph idx="1"/>
          </p:nvPr>
        </p:nvSpPr>
        <p:spPr/>
        <p:txBody>
          <a:bodyPr/>
          <a:lstStyle/>
          <a:p>
            <a:pPr eaLnBrk="1" hangingPunct="1"/>
            <a:endParaRPr lang="fr-FR" smtClean="0"/>
          </a:p>
        </p:txBody>
      </p:sp>
      <p:pic>
        <p:nvPicPr>
          <p:cNvPr id="25604" name="Picture 2" descr="C:\Users\Véro\Desktop\IMG_7376_cr.jpg"/>
          <p:cNvPicPr>
            <a:picLocks noChangeAspect="1" noChangeArrowheads="1"/>
          </p:cNvPicPr>
          <p:nvPr/>
        </p:nvPicPr>
        <p:blipFill>
          <a:blip r:embed="rId2"/>
          <a:srcRect/>
          <a:stretch>
            <a:fillRect/>
          </a:stretch>
        </p:blipFill>
        <p:spPr bwMode="auto">
          <a:xfrm>
            <a:off x="11113" y="0"/>
            <a:ext cx="12169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7942"/>
            <a:ext cx="12192000" cy="838200"/>
          </a:xfrm>
        </p:spPr>
        <p:txBody>
          <a:bodyPr>
            <a:normAutofit fontScale="90000"/>
          </a:bodyPr>
          <a:lstStyle/>
          <a:p>
            <a:pPr eaLnBrk="1" fontAlgn="auto" hangingPunct="1">
              <a:spcAft>
                <a:spcPts val="0"/>
              </a:spcAft>
              <a:defRPr/>
            </a:pPr>
            <a:r>
              <a:rPr lang="fr-FR" sz="2400" b="1" dirty="0" smtClean="0">
                <a:latin typeface="Arial" pitchFamily="34" charset="0"/>
                <a:cs typeface="Arial" pitchFamily="34" charset="0"/>
              </a:rPr>
              <a:t>FAMILLES OUVERTURE </a:t>
            </a:r>
            <a:r>
              <a:rPr lang="fr-FR" sz="5400" b="1" dirty="0" smtClean="0">
                <a:latin typeface="Arial" pitchFamily="34" charset="0"/>
                <a:cs typeface="Arial" pitchFamily="34" charset="0"/>
              </a:rPr>
              <a:t>REUSSITE</a:t>
            </a:r>
            <a:r>
              <a:rPr lang="fr-FR" sz="2800" b="1" dirty="0" smtClean="0">
                <a:latin typeface="Arial" pitchFamily="34" charset="0"/>
                <a:cs typeface="Arial" pitchFamily="34" charset="0"/>
              </a:rPr>
              <a:t> </a:t>
            </a:r>
            <a:r>
              <a:rPr lang="fr-FR" sz="2400" b="1" dirty="0" smtClean="0">
                <a:latin typeface="Arial" pitchFamily="34" charset="0"/>
                <a:cs typeface="Arial" pitchFamily="34" charset="0"/>
              </a:rPr>
              <a:t>UNITE de la MATERNELLE BLANCHOT</a:t>
            </a:r>
            <a:endParaRPr lang="fr-FR" sz="2400" b="1" dirty="0">
              <a:latin typeface="Arial" pitchFamily="34" charset="0"/>
              <a:cs typeface="Arial" pitchFamily="34" charset="0"/>
            </a:endParaRPr>
          </a:p>
        </p:txBody>
      </p:sp>
      <p:sp>
        <p:nvSpPr>
          <p:cNvPr id="26627" name="Espace réservé du contenu 2"/>
          <p:cNvSpPr>
            <a:spLocks noGrp="1"/>
          </p:cNvSpPr>
          <p:nvPr>
            <p:ph idx="1"/>
          </p:nvPr>
        </p:nvSpPr>
        <p:spPr>
          <a:xfrm>
            <a:off x="249381" y="1421512"/>
            <a:ext cx="11737571" cy="5245295"/>
          </a:xfrm>
        </p:spPr>
        <p:txBody>
          <a:bodyPr/>
          <a:lstStyle/>
          <a:p>
            <a:pPr marL="0" indent="0" algn="ctr" eaLnBrk="1" hangingPunct="1">
              <a:buNone/>
            </a:pPr>
            <a:r>
              <a:rPr lang="fr-FR" sz="4800" dirty="0" smtClean="0">
                <a:latin typeface="Arial" pitchFamily="34" charset="0"/>
                <a:cs typeface="Arial" pitchFamily="34" charset="0"/>
              </a:rPr>
              <a:t>La réussite des élèves et les qualités de chacun sont mises en valeur et reconnues par tous</a:t>
            </a:r>
          </a:p>
          <a:p>
            <a:pPr eaLnBrk="1" hangingPunct="1">
              <a:buFont typeface="Wingdings 2" pitchFamily="18" charset="2"/>
              <a:buNone/>
            </a:pPr>
            <a:endParaRPr lang="fr-FR" sz="800" dirty="0" smtClean="0">
              <a:latin typeface="Arial" pitchFamily="34" charset="0"/>
              <a:cs typeface="Arial" pitchFamily="34" charset="0"/>
            </a:endParaRPr>
          </a:p>
          <a:p>
            <a:pPr marL="0" indent="0" algn="ctr" eaLnBrk="1" hangingPunct="1">
              <a:buNone/>
            </a:pPr>
            <a:r>
              <a:rPr lang="fr-FR" sz="4800" dirty="0" smtClean="0">
                <a:latin typeface="Arial" pitchFamily="34" charset="0"/>
                <a:cs typeface="Arial" pitchFamily="34" charset="0"/>
              </a:rPr>
              <a:t>Une semaine, étape tremplin au développement encore plus large l'année suivante</a:t>
            </a:r>
          </a:p>
          <a:p>
            <a:pPr eaLnBrk="1" hangingPunct="1">
              <a:buFont typeface="Wingdings 2" pitchFamily="18" charset="2"/>
              <a:buNone/>
            </a:pPr>
            <a:endParaRPr lang="fr-FR" dirty="0" smtClean="0"/>
          </a:p>
          <a:p>
            <a:pPr eaLnBrk="1" hangingPunct="1"/>
            <a:endParaRPr lang="fr-FR" dirty="0" smtClean="0"/>
          </a:p>
        </p:txBody>
      </p:sp>
      <p:sp>
        <p:nvSpPr>
          <p:cNvPr id="6" name="Espace réservé du contenu 2"/>
          <p:cNvSpPr txBox="1">
            <a:spLocks/>
          </p:cNvSpPr>
          <p:nvPr/>
        </p:nvSpPr>
        <p:spPr>
          <a:xfrm>
            <a:off x="637311" y="1653989"/>
            <a:ext cx="11349642" cy="4061011"/>
          </a:xfrm>
          <a:prstGeom prst="rect">
            <a:avLst/>
          </a:prstGeom>
        </p:spPr>
        <p:txBody>
          <a:bodyPr/>
          <a:lstStyle/>
          <a:p>
            <a:pPr fontAlgn="auto">
              <a:spcBef>
                <a:spcPts val="0"/>
              </a:spcBef>
              <a:spcAft>
                <a:spcPts val="0"/>
              </a:spcAft>
              <a:defRPr/>
            </a:pPr>
            <a:endParaRPr lang="fr-FR" sz="4400" dirty="0">
              <a:latin typeface="+mn-lt"/>
              <a:cs typeface="+mn-cs"/>
            </a:endParaRPr>
          </a:p>
          <a:p>
            <a:pPr marL="342900" indent="-342900" defTabSz="914400" fontAlgn="auto">
              <a:spcBef>
                <a:spcPct val="20000"/>
              </a:spcBef>
              <a:spcAft>
                <a:spcPts val="0"/>
              </a:spcAft>
              <a:buFont typeface="Arial" pitchFamily="34" charset="0"/>
              <a:buNone/>
              <a:defRPr/>
            </a:pPr>
            <a:r>
              <a:rPr lang="fr-FR" sz="3200" dirty="0">
                <a:latin typeface="+mn-lt"/>
                <a:cs typeface="+mn-cs"/>
              </a:rPr>
              <a:t> </a:t>
            </a:r>
          </a:p>
          <a:p>
            <a:pPr marL="342900" indent="-342900" defTabSz="914400" fontAlgn="auto">
              <a:spcBef>
                <a:spcPct val="20000"/>
              </a:spcBef>
              <a:spcAft>
                <a:spcPts val="0"/>
              </a:spcAft>
              <a:buFont typeface="Arial" pitchFamily="34" charset="0"/>
              <a:buNone/>
              <a:defRPr/>
            </a:pPr>
            <a:endParaRPr lang="fr-FR" sz="3200" dirty="0">
              <a:noFill/>
              <a:latin typeface="+mn-lt"/>
              <a:cs typeface="+mn-cs"/>
            </a:endParaRPr>
          </a:p>
          <a:p>
            <a:pPr marL="342900" indent="-342900" defTabSz="914400" fontAlgn="auto">
              <a:spcBef>
                <a:spcPct val="20000"/>
              </a:spcBef>
              <a:spcAft>
                <a:spcPts val="0"/>
              </a:spcAft>
              <a:buFont typeface="Arial" pitchFamily="34" charset="0"/>
              <a:buChar char="•"/>
              <a:defRPr/>
            </a:pPr>
            <a:endParaRPr lang="fr-FR"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fade">
                                      <p:cBhvr>
                                        <p:cTn id="7" dur="2000"/>
                                        <p:tgtEl>
                                          <p:spTgt spid="26627">
                                            <p:txEl>
                                              <p:pRg st="2" end="2"/>
                                            </p:txEl>
                                          </p:spTgt>
                                        </p:tgtEl>
                                      </p:cBhvr>
                                    </p:animEffect>
                                    <p:anim calcmode="lin" valueType="num">
                                      <p:cBhvr>
                                        <p:cTn id="8" dur="2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436" y="181536"/>
            <a:ext cx="11582400" cy="838200"/>
          </a:xfrm>
        </p:spPr>
        <p:txBody>
          <a:bodyPr>
            <a:normAutofit fontScale="90000"/>
          </a:bodyPr>
          <a:lstStyle/>
          <a:p>
            <a:pPr eaLnBrk="1" fontAlgn="auto" hangingPunct="1">
              <a:spcAft>
                <a:spcPts val="0"/>
              </a:spcAft>
              <a:defRPr/>
            </a:pPr>
            <a:r>
              <a:rPr lang="fr-FR" sz="2400" b="1" dirty="0" smtClean="0">
                <a:latin typeface="Arial" pitchFamily="34" charset="0"/>
                <a:cs typeface="Arial" pitchFamily="34" charset="0"/>
              </a:rPr>
              <a:t>FAMILLES OUVERTURE REUSSITE </a:t>
            </a:r>
            <a:r>
              <a:rPr lang="fr-FR" sz="5400" b="1" dirty="0" smtClean="0">
                <a:latin typeface="Arial" pitchFamily="34" charset="0"/>
                <a:cs typeface="Arial" pitchFamily="34" charset="0"/>
              </a:rPr>
              <a:t>UNITE</a:t>
            </a:r>
            <a:r>
              <a:rPr lang="fr-FR" sz="2800" b="1" dirty="0" smtClean="0">
                <a:latin typeface="Arial" pitchFamily="34" charset="0"/>
                <a:cs typeface="Arial" pitchFamily="34" charset="0"/>
              </a:rPr>
              <a:t> </a:t>
            </a:r>
            <a:r>
              <a:rPr lang="fr-FR" sz="2400" b="1" dirty="0" smtClean="0">
                <a:latin typeface="Arial" pitchFamily="34" charset="0"/>
                <a:cs typeface="Arial" pitchFamily="34" charset="0"/>
              </a:rPr>
              <a:t>de la MATERNELLE BLANCHOT</a:t>
            </a:r>
            <a:endParaRPr lang="fr-FR" sz="2400" b="1" dirty="0">
              <a:latin typeface="Arial" pitchFamily="34" charset="0"/>
              <a:cs typeface="Arial" pitchFamily="34" charset="0"/>
            </a:endParaRPr>
          </a:p>
        </p:txBody>
      </p:sp>
      <p:sp>
        <p:nvSpPr>
          <p:cNvPr id="3" name="Espace réservé du contenu 2"/>
          <p:cNvSpPr>
            <a:spLocks noGrp="1"/>
          </p:cNvSpPr>
          <p:nvPr>
            <p:ph idx="1"/>
          </p:nvPr>
        </p:nvSpPr>
        <p:spPr>
          <a:xfrm>
            <a:off x="332509" y="1790700"/>
            <a:ext cx="11461029" cy="3268663"/>
          </a:xfrm>
        </p:spPr>
        <p:txBody>
          <a:bodyPr>
            <a:noAutofit/>
          </a:bodyPr>
          <a:lstStyle/>
          <a:p>
            <a:pPr marL="0" indent="0" algn="ctr" eaLnBrk="1" fontAlgn="auto" hangingPunct="1">
              <a:spcAft>
                <a:spcPts val="0"/>
              </a:spcAft>
              <a:buFont typeface="Wingdings 2"/>
              <a:buNone/>
              <a:defRPr/>
            </a:pPr>
            <a:r>
              <a:rPr lang="fr-FR" sz="5400" dirty="0" smtClean="0">
                <a:latin typeface="Arial" pitchFamily="34" charset="0"/>
                <a:cs typeface="Arial" pitchFamily="34" charset="0"/>
              </a:rPr>
              <a:t>Cette semaine a permis</a:t>
            </a:r>
          </a:p>
          <a:p>
            <a:pPr marL="0" indent="0" algn="ctr" eaLnBrk="1" fontAlgn="auto" hangingPunct="1">
              <a:spcAft>
                <a:spcPts val="0"/>
              </a:spcAft>
              <a:buFont typeface="Wingdings 2"/>
              <a:buNone/>
              <a:defRPr/>
            </a:pPr>
            <a:r>
              <a:rPr lang="fr-FR" sz="5400" dirty="0" smtClean="0">
                <a:latin typeface="Arial" pitchFamily="34" charset="0"/>
                <a:cs typeface="Arial" pitchFamily="34" charset="0"/>
              </a:rPr>
              <a:t> de </a:t>
            </a:r>
            <a:r>
              <a:rPr lang="fr-FR" sz="5400" b="1" dirty="0" smtClean="0">
                <a:latin typeface="Arial" pitchFamily="34" charset="0"/>
                <a:cs typeface="Arial" pitchFamily="34" charset="0"/>
              </a:rPr>
              <a:t>fédérer la communauté éducative</a:t>
            </a:r>
          </a:p>
          <a:p>
            <a:pPr marL="0" indent="0" algn="ctr" eaLnBrk="1" fontAlgn="auto" hangingPunct="1">
              <a:spcAft>
                <a:spcPts val="0"/>
              </a:spcAft>
              <a:buFont typeface="Wingdings 2"/>
              <a:buNone/>
              <a:defRPr/>
            </a:pPr>
            <a:r>
              <a:rPr lang="fr-FR" sz="5400" dirty="0" smtClean="0">
                <a:latin typeface="Arial" pitchFamily="34" charset="0"/>
                <a:cs typeface="Arial" pitchFamily="34" charset="0"/>
              </a:rPr>
              <a:t> de l'école maternelle Blanchot</a:t>
            </a:r>
          </a:p>
          <a:p>
            <a:pPr marL="0" indent="0" algn="ctr" eaLnBrk="1" fontAlgn="auto" hangingPunct="1">
              <a:spcAft>
                <a:spcPts val="0"/>
              </a:spcAft>
              <a:buFont typeface="Wingdings 2"/>
              <a:buNone/>
              <a:defRPr/>
            </a:pPr>
            <a:r>
              <a:rPr lang="fr-FR" sz="5400" dirty="0" smtClean="0">
                <a:latin typeface="Arial" pitchFamily="34" charset="0"/>
                <a:cs typeface="Arial" pitchFamily="34" charset="0"/>
              </a:rPr>
              <a:t> et de </a:t>
            </a:r>
            <a:r>
              <a:rPr lang="fr-FR" sz="5400" b="1" dirty="0" smtClean="0">
                <a:latin typeface="Arial" pitchFamily="34" charset="0"/>
                <a:cs typeface="Arial" pitchFamily="34" charset="0"/>
              </a:rPr>
              <a:t>lui créer une identité</a:t>
            </a:r>
            <a:endParaRPr lang="fr-FR" sz="5400" dirty="0" smtClean="0">
              <a:latin typeface="Arial" pitchFamily="34" charset="0"/>
              <a:cs typeface="Arial" pitchFamily="34" charset="0"/>
            </a:endParaRPr>
          </a:p>
          <a:p>
            <a:pPr eaLnBrk="1" fontAlgn="auto" hangingPunct="1">
              <a:spcAft>
                <a:spcPts val="0"/>
              </a:spcAft>
              <a:buFont typeface="Wingdings 2"/>
              <a:buChar char=""/>
              <a:defRPr/>
            </a:pPr>
            <a:endParaRPr lang="fr-FR" dirty="0"/>
          </a:p>
        </p:txBody>
      </p:sp>
      <p:sp>
        <p:nvSpPr>
          <p:cNvPr id="6" name="Espace réservé du contenu 2"/>
          <p:cNvSpPr txBox="1">
            <a:spLocks/>
          </p:cNvSpPr>
          <p:nvPr/>
        </p:nvSpPr>
        <p:spPr>
          <a:xfrm>
            <a:off x="637311" y="1653989"/>
            <a:ext cx="10313079" cy="4061011"/>
          </a:xfrm>
          <a:prstGeom prst="rect">
            <a:avLst/>
          </a:prstGeom>
        </p:spPr>
        <p:txBody>
          <a:bodyPr/>
          <a:lstStyle/>
          <a:p>
            <a:pPr fontAlgn="auto">
              <a:spcBef>
                <a:spcPts val="0"/>
              </a:spcBef>
              <a:spcAft>
                <a:spcPts val="0"/>
              </a:spcAft>
              <a:defRPr/>
            </a:pPr>
            <a:r>
              <a:rPr lang="fr-FR" sz="4400" b="1" i="1" dirty="0">
                <a:latin typeface="+mn-lt"/>
                <a:cs typeface="+mn-cs"/>
              </a:rPr>
              <a:t> </a:t>
            </a:r>
            <a:endParaRPr lang="fr-FR" sz="3200" dirty="0">
              <a:latin typeface="+mn-lt"/>
              <a:cs typeface="+mn-cs"/>
            </a:endParaRPr>
          </a:p>
          <a:p>
            <a:pPr fontAlgn="auto">
              <a:spcBef>
                <a:spcPts val="0"/>
              </a:spcBef>
              <a:spcAft>
                <a:spcPts val="0"/>
              </a:spcAft>
              <a:defRPr/>
            </a:pPr>
            <a:r>
              <a:rPr lang="fr-FR" sz="4400" dirty="0">
                <a:latin typeface="+mn-lt"/>
                <a:cs typeface="+mn-cs"/>
              </a:rPr>
              <a:t> </a:t>
            </a:r>
          </a:p>
          <a:p>
            <a:pPr marL="342900" indent="-342900" defTabSz="914400" fontAlgn="auto">
              <a:spcBef>
                <a:spcPct val="20000"/>
              </a:spcBef>
              <a:spcAft>
                <a:spcPts val="0"/>
              </a:spcAft>
              <a:buFont typeface="Arial" pitchFamily="34" charset="0"/>
              <a:buNone/>
              <a:defRPr/>
            </a:pPr>
            <a:r>
              <a:rPr lang="fr-FR" sz="3200" dirty="0">
                <a:latin typeface="+mn-lt"/>
                <a:cs typeface="+mn-cs"/>
              </a:rPr>
              <a:t> </a:t>
            </a:r>
          </a:p>
          <a:p>
            <a:pPr marL="342900" indent="-342900" defTabSz="914400" fontAlgn="auto">
              <a:spcBef>
                <a:spcPct val="20000"/>
              </a:spcBef>
              <a:spcAft>
                <a:spcPts val="0"/>
              </a:spcAft>
              <a:buFont typeface="Arial" pitchFamily="34" charset="0"/>
              <a:buNone/>
              <a:defRPr/>
            </a:pPr>
            <a:endParaRPr lang="fr-FR" sz="3200" dirty="0">
              <a:noFill/>
              <a:latin typeface="+mn-lt"/>
              <a:cs typeface="+mn-cs"/>
            </a:endParaRPr>
          </a:p>
          <a:p>
            <a:pPr marL="342900" indent="-342900" defTabSz="914400" fontAlgn="auto">
              <a:spcBef>
                <a:spcPct val="20000"/>
              </a:spcBef>
              <a:spcAft>
                <a:spcPts val="0"/>
              </a:spcAft>
              <a:buFont typeface="Arial" pitchFamily="34" charset="0"/>
              <a:buChar char="•"/>
              <a:defRPr/>
            </a:pPr>
            <a:endParaRPr lang="fr-FR" sz="3200"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6976"/>
            <a:ext cx="12491634" cy="838200"/>
          </a:xfrm>
        </p:spPr>
        <p:txBody>
          <a:bodyPr>
            <a:normAutofit/>
          </a:bodyPr>
          <a:lstStyle/>
          <a:p>
            <a:pPr eaLnBrk="1" fontAlgn="auto" hangingPunct="1">
              <a:spcAft>
                <a:spcPts val="0"/>
              </a:spcAft>
              <a:defRPr/>
            </a:pPr>
            <a:r>
              <a:rPr lang="fr-FR" sz="2000" dirty="0" smtClean="0">
                <a:latin typeface="Arial" pitchFamily="34" charset="0"/>
                <a:cs typeface="Arial" pitchFamily="34" charset="0"/>
              </a:rPr>
              <a:t>FAMILLES OUVERTURE REUSSITE UNITE de la </a:t>
            </a:r>
            <a:r>
              <a:rPr lang="fr-FR" sz="3800" b="1" dirty="0" smtClean="0">
                <a:latin typeface="Arial" pitchFamily="34" charset="0"/>
                <a:cs typeface="Arial" pitchFamily="34" charset="0"/>
              </a:rPr>
              <a:t>MATERNELLE BLANCHOT</a:t>
            </a:r>
            <a:endParaRPr lang="fr-FR" sz="3800" b="1" dirty="0">
              <a:latin typeface="Arial" pitchFamily="34" charset="0"/>
              <a:cs typeface="Arial" pitchFamily="34" charset="0"/>
            </a:endParaRPr>
          </a:p>
        </p:txBody>
      </p:sp>
      <p:sp>
        <p:nvSpPr>
          <p:cNvPr id="28675" name="Espace réservé du contenu 2"/>
          <p:cNvSpPr>
            <a:spLocks noGrp="1"/>
          </p:cNvSpPr>
          <p:nvPr>
            <p:ph idx="1"/>
          </p:nvPr>
        </p:nvSpPr>
        <p:spPr>
          <a:xfrm>
            <a:off x="-2" y="1331913"/>
            <a:ext cx="5518485" cy="4587624"/>
          </a:xfrm>
        </p:spPr>
        <p:txBody>
          <a:bodyPr/>
          <a:lstStyle/>
          <a:p>
            <a:pPr eaLnBrk="1" hangingPunct="1">
              <a:buFont typeface="Wingdings 2" pitchFamily="18" charset="2"/>
              <a:buNone/>
            </a:pPr>
            <a:endParaRPr lang="fr-FR" sz="2400" dirty="0" smtClean="0">
              <a:latin typeface="Arial" pitchFamily="34" charset="0"/>
              <a:cs typeface="Arial" pitchFamily="34" charset="0"/>
            </a:endParaRPr>
          </a:p>
          <a:p>
            <a:pPr eaLnBrk="1" hangingPunct="1">
              <a:buFont typeface="Wingdings 2" pitchFamily="18" charset="2"/>
              <a:buNone/>
            </a:pPr>
            <a:r>
              <a:rPr lang="fr-FR" sz="2400" dirty="0" smtClean="0">
                <a:latin typeface="Arial" pitchFamily="34" charset="0"/>
                <a:cs typeface="Arial" pitchFamily="34" charset="0"/>
              </a:rPr>
              <a:t>Une école à 5 classes mais,</a:t>
            </a:r>
          </a:p>
          <a:p>
            <a:pPr eaLnBrk="1" hangingPunct="1">
              <a:buFont typeface="Wingdings 2" pitchFamily="18" charset="2"/>
              <a:buNone/>
            </a:pPr>
            <a:r>
              <a:rPr lang="fr-FR" sz="2400" dirty="0" smtClean="0">
                <a:latin typeface="Arial" pitchFamily="34" charset="0"/>
                <a:cs typeface="Arial" pitchFamily="34" charset="0"/>
              </a:rPr>
              <a:t>   </a:t>
            </a:r>
          </a:p>
          <a:p>
            <a:pPr eaLnBrk="1" hangingPunct="1">
              <a:buFont typeface="Wingdings 2" pitchFamily="18" charset="2"/>
              <a:buNone/>
            </a:pPr>
            <a:r>
              <a:rPr lang="fr-FR" sz="2400" dirty="0" smtClean="0">
                <a:latin typeface="Arial" pitchFamily="34" charset="0"/>
                <a:cs typeface="Arial" pitchFamily="34" charset="0"/>
              </a:rPr>
              <a:t> 14 personnes sur la photo auxquelles il faut ajouter :</a:t>
            </a:r>
          </a:p>
          <a:p>
            <a:pPr eaLnBrk="1" hangingPunct="1">
              <a:buFont typeface="Wingdings 2" pitchFamily="18" charset="2"/>
              <a:buNone/>
            </a:pPr>
            <a:r>
              <a:rPr lang="fr-FR" sz="1800" dirty="0" smtClean="0">
                <a:latin typeface="Arial" pitchFamily="34" charset="0"/>
                <a:cs typeface="Arial" pitchFamily="34" charset="0"/>
              </a:rPr>
              <a:t> </a:t>
            </a:r>
          </a:p>
          <a:p>
            <a:pPr eaLnBrk="1" hangingPunct="1">
              <a:buFontTx/>
              <a:buChar char="-"/>
            </a:pPr>
            <a:r>
              <a:rPr lang="fr-FR" sz="2100" dirty="0" smtClean="0">
                <a:latin typeface="Arial" pitchFamily="34" charset="0"/>
                <a:cs typeface="Arial" pitchFamily="34" charset="0"/>
              </a:rPr>
              <a:t>-Les enseignantes du réseau d’aide</a:t>
            </a:r>
          </a:p>
          <a:p>
            <a:pPr eaLnBrk="1" hangingPunct="1">
              <a:buFontTx/>
              <a:buChar char="-"/>
            </a:pPr>
            <a:r>
              <a:rPr lang="fr-FR" sz="2100" dirty="0" smtClean="0">
                <a:latin typeface="Arial" pitchFamily="34" charset="0"/>
                <a:cs typeface="Arial" pitchFamily="34" charset="0"/>
              </a:rPr>
              <a:t>-Les intervenants périscolaires</a:t>
            </a:r>
          </a:p>
          <a:p>
            <a:pPr eaLnBrk="1" hangingPunct="1">
              <a:buFontTx/>
              <a:buChar char="-"/>
            </a:pPr>
            <a:r>
              <a:rPr lang="fr-FR" sz="2100" dirty="0" smtClean="0">
                <a:latin typeface="Arial" pitchFamily="34" charset="0"/>
                <a:cs typeface="Arial" pitchFamily="34" charset="0"/>
              </a:rPr>
              <a:t>-Un EVS</a:t>
            </a:r>
          </a:p>
          <a:p>
            <a:pPr eaLnBrk="1" hangingPunct="1">
              <a:buFontTx/>
              <a:buChar char="-"/>
            </a:pPr>
            <a:r>
              <a:rPr lang="fr-FR" sz="2100" dirty="0" smtClean="0">
                <a:latin typeface="Arial" pitchFamily="34" charset="0"/>
                <a:cs typeface="Arial" pitchFamily="34" charset="0"/>
              </a:rPr>
              <a:t>-Une ATSEM</a:t>
            </a:r>
          </a:p>
          <a:p>
            <a:pPr eaLnBrk="1" hangingPunct="1">
              <a:buFont typeface="Wingdings 2" pitchFamily="18" charset="2"/>
              <a:buNone/>
            </a:pPr>
            <a:endParaRPr lang="fr-FR" sz="1800" dirty="0" smtClean="0"/>
          </a:p>
          <a:p>
            <a:pPr eaLnBrk="1" hangingPunct="1">
              <a:buFont typeface="Wingdings 2" pitchFamily="18" charset="2"/>
              <a:buNone/>
            </a:pPr>
            <a:endParaRPr lang="fr-FR" sz="1800" dirty="0" smtClean="0"/>
          </a:p>
          <a:p>
            <a:pPr eaLnBrk="1" hangingPunct="1">
              <a:buFont typeface="Wingdings 2" pitchFamily="18" charset="2"/>
              <a:buNone/>
            </a:pPr>
            <a:endParaRPr lang="fr-FR" sz="1800" b="1" dirty="0" smtClean="0">
              <a:solidFill>
                <a:srgbClr val="FF0000"/>
              </a:solidFill>
            </a:endParaRPr>
          </a:p>
          <a:p>
            <a:pPr eaLnBrk="1" hangingPunct="1">
              <a:buFont typeface="Wingdings 2" pitchFamily="18" charset="2"/>
              <a:buNone/>
            </a:pPr>
            <a:endParaRPr lang="fr-FR" dirty="0" smtClean="0"/>
          </a:p>
          <a:p>
            <a:pPr eaLnBrk="1" hangingPunct="1"/>
            <a:endParaRPr lang="fr-FR" dirty="0" smtClean="0"/>
          </a:p>
        </p:txBody>
      </p:sp>
      <p:sp>
        <p:nvSpPr>
          <p:cNvPr id="6" name="Espace réservé du contenu 2"/>
          <p:cNvSpPr txBox="1">
            <a:spLocks/>
          </p:cNvSpPr>
          <p:nvPr/>
        </p:nvSpPr>
        <p:spPr>
          <a:xfrm>
            <a:off x="637311" y="1653989"/>
            <a:ext cx="10313079" cy="4061011"/>
          </a:xfrm>
          <a:prstGeom prst="rect">
            <a:avLst/>
          </a:prstGeom>
        </p:spPr>
        <p:txBody>
          <a:bodyPr/>
          <a:lstStyle/>
          <a:p>
            <a:pPr fontAlgn="auto">
              <a:spcBef>
                <a:spcPts val="0"/>
              </a:spcBef>
              <a:spcAft>
                <a:spcPts val="0"/>
              </a:spcAft>
              <a:defRPr/>
            </a:pPr>
            <a:r>
              <a:rPr lang="fr-FR" sz="4400" b="1" i="1" dirty="0">
                <a:latin typeface="+mn-lt"/>
                <a:cs typeface="+mn-cs"/>
              </a:rPr>
              <a:t> </a:t>
            </a:r>
            <a:endParaRPr lang="fr-FR" sz="3200" dirty="0">
              <a:latin typeface="+mn-lt"/>
              <a:cs typeface="+mn-cs"/>
            </a:endParaRPr>
          </a:p>
          <a:p>
            <a:pPr fontAlgn="auto">
              <a:spcBef>
                <a:spcPts val="0"/>
              </a:spcBef>
              <a:spcAft>
                <a:spcPts val="0"/>
              </a:spcAft>
              <a:defRPr/>
            </a:pPr>
            <a:r>
              <a:rPr lang="fr-FR" sz="4400" dirty="0">
                <a:latin typeface="+mn-lt"/>
                <a:cs typeface="+mn-cs"/>
              </a:rPr>
              <a:t> </a:t>
            </a:r>
          </a:p>
          <a:p>
            <a:pPr marL="342900" indent="-342900" defTabSz="914400" fontAlgn="auto">
              <a:spcBef>
                <a:spcPct val="20000"/>
              </a:spcBef>
              <a:spcAft>
                <a:spcPts val="0"/>
              </a:spcAft>
              <a:buFont typeface="Arial" pitchFamily="34" charset="0"/>
              <a:buNone/>
              <a:defRPr/>
            </a:pPr>
            <a:r>
              <a:rPr lang="fr-FR" sz="3200" dirty="0">
                <a:latin typeface="+mn-lt"/>
                <a:cs typeface="+mn-cs"/>
              </a:rPr>
              <a:t> </a:t>
            </a:r>
          </a:p>
          <a:p>
            <a:pPr marL="342900" indent="-342900" defTabSz="914400" fontAlgn="auto">
              <a:spcBef>
                <a:spcPct val="20000"/>
              </a:spcBef>
              <a:spcAft>
                <a:spcPts val="0"/>
              </a:spcAft>
              <a:buFont typeface="Arial" pitchFamily="34" charset="0"/>
              <a:buNone/>
              <a:defRPr/>
            </a:pPr>
            <a:endParaRPr lang="fr-FR" sz="3200" dirty="0">
              <a:noFill/>
              <a:latin typeface="+mn-lt"/>
              <a:cs typeface="+mn-cs"/>
            </a:endParaRPr>
          </a:p>
          <a:p>
            <a:pPr marL="342900" indent="-342900" defTabSz="914400" fontAlgn="auto">
              <a:spcBef>
                <a:spcPct val="20000"/>
              </a:spcBef>
              <a:spcAft>
                <a:spcPts val="0"/>
              </a:spcAft>
              <a:buFont typeface="Arial" pitchFamily="34" charset="0"/>
              <a:buChar char="•"/>
              <a:defRPr/>
            </a:pPr>
            <a:endParaRPr lang="fr-FR" sz="3200" dirty="0">
              <a:latin typeface="+mn-lt"/>
              <a:cs typeface="+mn-cs"/>
            </a:endParaRPr>
          </a:p>
        </p:txBody>
      </p:sp>
      <p:pic>
        <p:nvPicPr>
          <p:cNvPr id="28677" name="Picture 3" descr="C:\Users\Véro\Desktop\DSCF4253 copie.jpg"/>
          <p:cNvPicPr>
            <a:picLocks noChangeAspect="1" noChangeArrowheads="1"/>
          </p:cNvPicPr>
          <p:nvPr/>
        </p:nvPicPr>
        <p:blipFill>
          <a:blip r:embed="rId3"/>
          <a:srcRect/>
          <a:stretch>
            <a:fillRect/>
          </a:stretch>
        </p:blipFill>
        <p:spPr bwMode="auto">
          <a:xfrm>
            <a:off x="5275044" y="1653989"/>
            <a:ext cx="6663978" cy="4996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5" y="284857"/>
            <a:ext cx="9603275" cy="696049"/>
          </a:xfrm>
        </p:spPr>
        <p:txBody>
          <a:bodyPr/>
          <a:lstStyle/>
          <a:p>
            <a:pPr algn="ctr" eaLnBrk="1" fontAlgn="auto" hangingPunct="1">
              <a:spcAft>
                <a:spcPts val="0"/>
              </a:spcAft>
              <a:defRPr/>
            </a:pPr>
            <a:r>
              <a:rPr lang="fr-FR" b="1" dirty="0" smtClean="0">
                <a:latin typeface="Arial" pitchFamily="34" charset="0"/>
                <a:cs typeface="Arial" pitchFamily="34" charset="0"/>
              </a:rPr>
              <a:t>Problématique</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331788" y="1392238"/>
            <a:ext cx="11860212" cy="5257800"/>
          </a:xfrm>
        </p:spPr>
        <p:txBody>
          <a:bodyPr>
            <a:normAutofit/>
          </a:bodyPr>
          <a:lstStyle/>
          <a:p>
            <a:pPr marL="0" indent="0" eaLnBrk="1" fontAlgn="auto" hangingPunct="1">
              <a:spcBef>
                <a:spcPts val="600"/>
              </a:spcBef>
              <a:spcAft>
                <a:spcPts val="0"/>
              </a:spcAft>
              <a:buNone/>
              <a:defRPr/>
            </a:pPr>
            <a:r>
              <a:rPr lang="fr-FR" sz="2400" dirty="0" smtClean="0">
                <a:latin typeface="Arial" pitchFamily="34" charset="0"/>
                <a:cs typeface="Arial" pitchFamily="34" charset="0"/>
              </a:rPr>
              <a:t>Une école maternelle classée </a:t>
            </a:r>
            <a:r>
              <a:rPr lang="fr-FR" sz="2400" dirty="0">
                <a:latin typeface="Arial" pitchFamily="34" charset="0"/>
                <a:cs typeface="Arial" pitchFamily="34" charset="0"/>
              </a:rPr>
              <a:t>REP </a:t>
            </a:r>
            <a:r>
              <a:rPr lang="fr-FR" sz="2400" dirty="0" smtClean="0">
                <a:latin typeface="Arial" pitchFamily="34" charset="0"/>
                <a:cs typeface="Arial" pitchFamily="34" charset="0"/>
              </a:rPr>
              <a:t>+</a:t>
            </a:r>
          </a:p>
          <a:p>
            <a:pPr eaLnBrk="1" fontAlgn="auto" hangingPunct="1">
              <a:spcBef>
                <a:spcPts val="600"/>
              </a:spcBef>
              <a:spcAft>
                <a:spcPts val="0"/>
              </a:spcAft>
              <a:buFont typeface="Wingdings 2"/>
              <a:buChar char=""/>
              <a:defRPr/>
            </a:pPr>
            <a:endParaRPr lang="fr-FR" sz="900" dirty="0" smtClean="0">
              <a:latin typeface="Arial" pitchFamily="34" charset="0"/>
              <a:cs typeface="Arial" pitchFamily="34" charset="0"/>
            </a:endParaRPr>
          </a:p>
          <a:p>
            <a:pPr marL="0" indent="0" eaLnBrk="1" fontAlgn="auto" hangingPunct="1">
              <a:spcBef>
                <a:spcPts val="600"/>
              </a:spcBef>
              <a:spcAft>
                <a:spcPts val="0"/>
              </a:spcAft>
              <a:buNone/>
              <a:defRPr/>
            </a:pPr>
            <a:r>
              <a:rPr lang="fr-FR" sz="2400" dirty="0" smtClean="0">
                <a:latin typeface="Arial" pitchFamily="34" charset="0"/>
                <a:cs typeface="Arial" pitchFamily="34" charset="0"/>
              </a:rPr>
              <a:t>Une population majoritairement  </a:t>
            </a:r>
            <a:r>
              <a:rPr lang="fr-FR" sz="2400" b="1" dirty="0" smtClean="0">
                <a:latin typeface="Arial" pitchFamily="34" charset="0"/>
                <a:cs typeface="Arial" pitchFamily="34" charset="0"/>
              </a:rPr>
              <a:t>non </a:t>
            </a:r>
            <a:r>
              <a:rPr lang="fr-FR" sz="2400" b="1" dirty="0">
                <a:latin typeface="Arial" pitchFamily="34" charset="0"/>
                <a:cs typeface="Arial" pitchFamily="34" charset="0"/>
              </a:rPr>
              <a:t>francophone </a:t>
            </a:r>
            <a:r>
              <a:rPr lang="fr-FR" sz="2400" dirty="0" smtClean="0">
                <a:latin typeface="Arial" pitchFamily="34" charset="0"/>
                <a:cs typeface="Arial" pitchFamily="34" charset="0"/>
              </a:rPr>
              <a:t>et des </a:t>
            </a:r>
            <a:r>
              <a:rPr lang="fr-FR" sz="2400" dirty="0">
                <a:latin typeface="Arial" pitchFamily="34" charset="0"/>
                <a:cs typeface="Arial" pitchFamily="34" charset="0"/>
              </a:rPr>
              <a:t>parents qui pour beaucoup </a:t>
            </a:r>
            <a:r>
              <a:rPr lang="fr-FR" sz="2400" b="1" dirty="0">
                <a:latin typeface="Arial" pitchFamily="34" charset="0"/>
                <a:cs typeface="Arial" pitchFamily="34" charset="0"/>
              </a:rPr>
              <a:t>n'ont pas connu de scolarisation en </a:t>
            </a:r>
            <a:r>
              <a:rPr lang="fr-FR" sz="2400" b="1" dirty="0" smtClean="0">
                <a:latin typeface="Arial" pitchFamily="34" charset="0"/>
                <a:cs typeface="Arial" pitchFamily="34" charset="0"/>
              </a:rPr>
              <a:t>France</a:t>
            </a:r>
            <a:endParaRPr lang="fr-FR" sz="2400" dirty="0">
              <a:latin typeface="Arial" pitchFamily="34" charset="0"/>
              <a:cs typeface="Arial" pitchFamily="34" charset="0"/>
            </a:endParaRPr>
          </a:p>
          <a:p>
            <a:pPr eaLnBrk="1" fontAlgn="auto" hangingPunct="1">
              <a:spcBef>
                <a:spcPts val="600"/>
              </a:spcBef>
              <a:spcAft>
                <a:spcPts val="0"/>
              </a:spcAft>
              <a:buFont typeface="Wingdings 2"/>
              <a:buChar char=""/>
              <a:defRPr/>
            </a:pPr>
            <a:endParaRPr lang="fr-FR" sz="900" dirty="0">
              <a:latin typeface="Arial" pitchFamily="34" charset="0"/>
              <a:cs typeface="Arial" pitchFamily="34" charset="0"/>
            </a:endParaRPr>
          </a:p>
          <a:p>
            <a:pPr marL="0" indent="0" eaLnBrk="1" fontAlgn="auto" hangingPunct="1">
              <a:spcBef>
                <a:spcPts val="600"/>
              </a:spcBef>
              <a:spcAft>
                <a:spcPts val="0"/>
              </a:spcAft>
              <a:buNone/>
              <a:defRPr/>
            </a:pPr>
            <a:r>
              <a:rPr lang="fr-FR" sz="2400" dirty="0">
                <a:latin typeface="Arial" pitchFamily="34" charset="0"/>
                <a:cs typeface="Arial" pitchFamily="34" charset="0"/>
              </a:rPr>
              <a:t>D</a:t>
            </a:r>
            <a:r>
              <a:rPr lang="fr-FR" sz="2400" dirty="0" smtClean="0">
                <a:latin typeface="Arial" pitchFamily="34" charset="0"/>
                <a:cs typeface="Arial" pitchFamily="34" charset="0"/>
              </a:rPr>
              <a:t>es CSP défavorisées</a:t>
            </a:r>
          </a:p>
          <a:p>
            <a:pPr eaLnBrk="1" fontAlgn="auto" hangingPunct="1">
              <a:spcBef>
                <a:spcPts val="600"/>
              </a:spcBef>
              <a:spcAft>
                <a:spcPts val="0"/>
              </a:spcAft>
              <a:buFont typeface="Wingdings 2"/>
              <a:buChar char=""/>
              <a:defRPr/>
            </a:pPr>
            <a:endParaRPr lang="fr-FR" sz="900" dirty="0" smtClean="0">
              <a:latin typeface="Arial" pitchFamily="34" charset="0"/>
              <a:cs typeface="Arial" pitchFamily="34" charset="0"/>
            </a:endParaRPr>
          </a:p>
          <a:p>
            <a:pPr marL="0" indent="0" eaLnBrk="1" fontAlgn="auto" hangingPunct="1">
              <a:spcBef>
                <a:spcPts val="600"/>
              </a:spcBef>
              <a:spcAft>
                <a:spcPts val="0"/>
              </a:spcAft>
              <a:buNone/>
              <a:defRPr/>
            </a:pPr>
            <a:r>
              <a:rPr lang="fr-FR" sz="2400" dirty="0">
                <a:latin typeface="Arial" pitchFamily="34" charset="0"/>
                <a:cs typeface="Arial" pitchFamily="34" charset="0"/>
              </a:rPr>
              <a:t>D</a:t>
            </a:r>
            <a:r>
              <a:rPr lang="fr-FR" sz="2400" dirty="0" smtClean="0">
                <a:latin typeface="Arial" pitchFamily="34" charset="0"/>
                <a:cs typeface="Arial" pitchFamily="34" charset="0"/>
              </a:rPr>
              <a:t>es </a:t>
            </a:r>
            <a:r>
              <a:rPr lang="fr-FR" sz="2400" dirty="0">
                <a:latin typeface="Arial" pitchFamily="34" charset="0"/>
                <a:cs typeface="Arial" pitchFamily="34" charset="0"/>
              </a:rPr>
              <a:t>difficultés pour les familles à </a:t>
            </a:r>
            <a:r>
              <a:rPr lang="fr-FR" sz="2400" dirty="0" smtClean="0">
                <a:latin typeface="Arial" pitchFamily="34" charset="0"/>
                <a:cs typeface="Arial" pitchFamily="34" charset="0"/>
              </a:rPr>
              <a:t>investir l'école et les structures partenaires</a:t>
            </a:r>
          </a:p>
          <a:p>
            <a:pPr eaLnBrk="1" fontAlgn="auto" hangingPunct="1">
              <a:spcBef>
                <a:spcPts val="600"/>
              </a:spcBef>
              <a:spcAft>
                <a:spcPts val="0"/>
              </a:spcAft>
              <a:buFont typeface="Wingdings 2"/>
              <a:buChar char=""/>
              <a:defRPr/>
            </a:pPr>
            <a:endParaRPr lang="fr-FR" sz="900" dirty="0" smtClean="0">
              <a:latin typeface="Arial" pitchFamily="34" charset="0"/>
              <a:cs typeface="Arial" pitchFamily="34" charset="0"/>
            </a:endParaRPr>
          </a:p>
          <a:p>
            <a:pPr marL="0" indent="0" eaLnBrk="1" fontAlgn="auto" hangingPunct="1">
              <a:spcBef>
                <a:spcPts val="600"/>
              </a:spcBef>
              <a:spcAft>
                <a:spcPts val="0"/>
              </a:spcAft>
              <a:buNone/>
              <a:defRPr/>
            </a:pPr>
            <a:r>
              <a:rPr lang="fr-FR" sz="2400" dirty="0" smtClean="0">
                <a:latin typeface="Arial" pitchFamily="34" charset="0"/>
                <a:cs typeface="Arial" pitchFamily="34" charset="0"/>
              </a:rPr>
              <a:t>Des incivilités</a:t>
            </a:r>
          </a:p>
          <a:p>
            <a:pPr eaLnBrk="1" fontAlgn="auto" hangingPunct="1">
              <a:spcBef>
                <a:spcPts val="600"/>
              </a:spcBef>
              <a:spcAft>
                <a:spcPts val="0"/>
              </a:spcAft>
              <a:buFont typeface="Wingdings 2"/>
              <a:buChar char=""/>
              <a:defRPr/>
            </a:pPr>
            <a:endParaRPr lang="fr-FR" sz="2400" dirty="0" smtClean="0">
              <a:latin typeface="Arial" pitchFamily="34" charset="0"/>
              <a:cs typeface="Arial" pitchFamily="34" charset="0"/>
            </a:endParaRPr>
          </a:p>
          <a:p>
            <a:pPr algn="ctr" eaLnBrk="1" fontAlgn="auto" hangingPunct="1">
              <a:spcBef>
                <a:spcPts val="600"/>
              </a:spcBef>
              <a:spcAft>
                <a:spcPts val="0"/>
              </a:spcAft>
              <a:buFont typeface="Wingdings 2" pitchFamily="18" charset="2"/>
              <a:buNone/>
              <a:defRPr/>
            </a:pPr>
            <a:r>
              <a:rPr lang="fr-FR" sz="2800" b="1" dirty="0" smtClean="0">
                <a:solidFill>
                  <a:schemeClr val="tx1"/>
                </a:solidFill>
                <a:latin typeface="Arial" pitchFamily="34" charset="0"/>
                <a:cs typeface="Arial" pitchFamily="34" charset="0"/>
              </a:rPr>
              <a:t>COMMENT IMPLIQUER LES FAMILLES ET LEUR FAIRE RENCONTRER L’ECOLE ?</a:t>
            </a:r>
          </a:p>
          <a:p>
            <a:pPr marL="0" indent="0" algn="ctr" eaLnBrk="1" fontAlgn="auto" hangingPunct="1">
              <a:spcBef>
                <a:spcPts val="600"/>
              </a:spcBef>
              <a:spcAft>
                <a:spcPts val="0"/>
              </a:spcAft>
              <a:buFont typeface="Wingdings 2"/>
              <a:buNone/>
              <a:defRPr/>
            </a:pPr>
            <a:endParaRPr lang="fr-FR" sz="2400" dirty="0"/>
          </a:p>
        </p:txBody>
      </p:sp>
      <p:sp>
        <p:nvSpPr>
          <p:cNvPr id="6" name="Flèche droite 5"/>
          <p:cNvSpPr/>
          <p:nvPr/>
        </p:nvSpPr>
        <p:spPr>
          <a:xfrm>
            <a:off x="697424" y="5827363"/>
            <a:ext cx="805912" cy="154983"/>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524" y="124691"/>
            <a:ext cx="11582400" cy="838200"/>
          </a:xfrm>
        </p:spPr>
        <p:txBody>
          <a:bodyPr/>
          <a:lstStyle/>
          <a:p>
            <a:pPr algn="ctr" eaLnBrk="1" fontAlgn="auto" hangingPunct="1">
              <a:spcAft>
                <a:spcPts val="0"/>
              </a:spcAft>
              <a:defRPr/>
            </a:pPr>
            <a:r>
              <a:rPr lang="fr-FR" b="1" dirty="0" smtClean="0">
                <a:latin typeface="Arial" pitchFamily="34" charset="0"/>
                <a:cs typeface="Arial" pitchFamily="34" charset="0"/>
              </a:rPr>
              <a:t>Les effets constatés </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371960" y="1152525"/>
            <a:ext cx="11566963" cy="3406775"/>
          </a:xfrm>
        </p:spPr>
        <p:txBody>
          <a:bodyPr>
            <a:noAutofit/>
          </a:bodyPr>
          <a:lstStyle/>
          <a:p>
            <a:pPr marL="0" indent="0" eaLnBrk="1" fontAlgn="auto" hangingPunct="1">
              <a:spcAft>
                <a:spcPts val="0"/>
              </a:spcAft>
              <a:buNone/>
              <a:defRPr/>
            </a:pPr>
            <a:r>
              <a:rPr lang="fr-FR" sz="4400" dirty="0" smtClean="0">
                <a:latin typeface="Arial" pitchFamily="34" charset="0"/>
                <a:cs typeface="Arial" pitchFamily="34" charset="0"/>
              </a:rPr>
              <a:t>Sur les acquis des élèves</a:t>
            </a:r>
          </a:p>
          <a:p>
            <a:pPr marL="0" indent="0" eaLnBrk="1" fontAlgn="auto" hangingPunct="1">
              <a:spcAft>
                <a:spcPts val="0"/>
              </a:spcAft>
              <a:buFont typeface="Wingdings 2"/>
              <a:buNone/>
              <a:defRPr/>
            </a:pPr>
            <a:endParaRPr lang="fr-FR" sz="800" dirty="0" smtClean="0">
              <a:latin typeface="Arial" pitchFamily="34" charset="0"/>
              <a:cs typeface="Arial" pitchFamily="34" charset="0"/>
            </a:endParaRPr>
          </a:p>
          <a:p>
            <a:pPr marL="0" indent="0" eaLnBrk="1" fontAlgn="auto" hangingPunct="1">
              <a:spcAft>
                <a:spcPts val="0"/>
              </a:spcAft>
              <a:buNone/>
              <a:defRPr/>
            </a:pPr>
            <a:r>
              <a:rPr lang="fr-FR" sz="4400" dirty="0" smtClean="0">
                <a:latin typeface="Arial" pitchFamily="34" charset="0"/>
                <a:cs typeface="Arial" pitchFamily="34" charset="0"/>
              </a:rPr>
              <a:t>Sur les pratiques des enseignants</a:t>
            </a:r>
          </a:p>
          <a:p>
            <a:pPr eaLnBrk="1" fontAlgn="auto" hangingPunct="1">
              <a:spcAft>
                <a:spcPts val="0"/>
              </a:spcAft>
              <a:buFont typeface="Wingdings 2"/>
              <a:buChar char=""/>
              <a:defRPr/>
            </a:pPr>
            <a:endParaRPr lang="fr-FR" sz="800" dirty="0" smtClean="0">
              <a:latin typeface="Arial" pitchFamily="34" charset="0"/>
              <a:cs typeface="Arial" pitchFamily="34" charset="0"/>
            </a:endParaRPr>
          </a:p>
          <a:p>
            <a:pPr marL="0" indent="0" eaLnBrk="1" fontAlgn="auto" hangingPunct="1">
              <a:spcAft>
                <a:spcPts val="0"/>
              </a:spcAft>
              <a:buNone/>
              <a:defRPr/>
            </a:pPr>
            <a:r>
              <a:rPr lang="fr-FR" sz="4400" dirty="0" smtClean="0">
                <a:latin typeface="Arial" pitchFamily="34" charset="0"/>
                <a:cs typeface="Arial" pitchFamily="34" charset="0"/>
              </a:rPr>
              <a:t>Sur </a:t>
            </a:r>
            <a:r>
              <a:rPr lang="fr-FR" sz="4400" dirty="0">
                <a:latin typeface="Arial" pitchFamily="34" charset="0"/>
                <a:cs typeface="Arial" pitchFamily="34" charset="0"/>
              </a:rPr>
              <a:t>les relations </a:t>
            </a:r>
            <a:r>
              <a:rPr lang="fr-FR" sz="4400" dirty="0" smtClean="0">
                <a:latin typeface="Arial" pitchFamily="34" charset="0"/>
                <a:cs typeface="Arial" pitchFamily="34" charset="0"/>
              </a:rPr>
              <a:t>professionnelles</a:t>
            </a:r>
          </a:p>
          <a:p>
            <a:pPr eaLnBrk="1" fontAlgn="auto" hangingPunct="1">
              <a:spcAft>
                <a:spcPts val="0"/>
              </a:spcAft>
              <a:buFont typeface="Wingdings 2"/>
              <a:buChar char=""/>
              <a:defRPr/>
            </a:pPr>
            <a:endParaRPr lang="fr-FR" sz="800" dirty="0">
              <a:latin typeface="Arial" pitchFamily="34" charset="0"/>
              <a:cs typeface="Arial" pitchFamily="34" charset="0"/>
            </a:endParaRPr>
          </a:p>
          <a:p>
            <a:pPr marL="0" indent="0" eaLnBrk="1" fontAlgn="auto" hangingPunct="1">
              <a:spcAft>
                <a:spcPts val="0"/>
              </a:spcAft>
              <a:buNone/>
              <a:defRPr/>
            </a:pPr>
            <a:r>
              <a:rPr lang="fr-FR" sz="4400" dirty="0" smtClean="0">
                <a:latin typeface="Arial" pitchFamily="34" charset="0"/>
                <a:cs typeface="Arial" pitchFamily="34" charset="0"/>
              </a:rPr>
              <a:t>Sur l’école</a:t>
            </a:r>
          </a:p>
          <a:p>
            <a:pPr eaLnBrk="1" fontAlgn="auto" hangingPunct="1">
              <a:spcAft>
                <a:spcPts val="0"/>
              </a:spcAft>
              <a:buFont typeface="Wingdings 2"/>
              <a:buChar char=""/>
              <a:defRPr/>
            </a:pPr>
            <a:endParaRPr lang="fr-FR" dirty="0" smtClean="0"/>
          </a:p>
          <a:p>
            <a:pPr eaLnBrk="1" fontAlgn="auto" hangingPunct="1">
              <a:spcAft>
                <a:spcPts val="0"/>
              </a:spcAft>
              <a:buFont typeface="Wingdings 2"/>
              <a:buNone/>
              <a:defRPr/>
            </a:pPr>
            <a:endParaRPr lang="fr-FR" sz="4000" dirty="0"/>
          </a:p>
        </p:txBody>
      </p:sp>
      <p:sp>
        <p:nvSpPr>
          <p:cNvPr id="4" name="Flèche droite 3"/>
          <p:cNvSpPr/>
          <p:nvPr/>
        </p:nvSpPr>
        <p:spPr>
          <a:xfrm>
            <a:off x="133004" y="5004262"/>
            <a:ext cx="1263534" cy="29615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36973" y="4748934"/>
            <a:ext cx="11355027" cy="1938992"/>
          </a:xfrm>
          <a:prstGeom prst="rect">
            <a:avLst/>
          </a:prstGeom>
          <a:noFill/>
        </p:spPr>
        <p:txBody>
          <a:bodyPr wrap="square" rtlCol="0">
            <a:spAutoFit/>
          </a:bodyPr>
          <a:lstStyle/>
          <a:p>
            <a:pPr algn="ctr" eaLnBrk="1" fontAlgn="auto" hangingPunct="1">
              <a:spcAft>
                <a:spcPts val="0"/>
              </a:spcAft>
              <a:buFont typeface="Wingdings 2"/>
              <a:buNone/>
              <a:defRPr/>
            </a:pPr>
            <a:r>
              <a:rPr lang="fr-FR" sz="4000" b="1" dirty="0" smtClean="0">
                <a:solidFill>
                  <a:schemeClr val="accent1"/>
                </a:solidFill>
              </a:rPr>
              <a:t> </a:t>
            </a:r>
            <a:r>
              <a:rPr lang="fr-FR" sz="4000" b="1" dirty="0" smtClean="0">
                <a:solidFill>
                  <a:srgbClr val="0070C0"/>
                </a:solidFill>
              </a:rPr>
              <a:t>Cette action a renforcé les liens au sein de l'équipe et incite à travailler davantage ensemble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888" y="0"/>
            <a:ext cx="11582400" cy="838200"/>
          </a:xfrm>
        </p:spPr>
        <p:txBody>
          <a:bodyPr/>
          <a:lstStyle/>
          <a:p>
            <a:pPr algn="ctr" eaLnBrk="1" fontAlgn="auto" hangingPunct="1">
              <a:spcAft>
                <a:spcPts val="0"/>
              </a:spcAft>
              <a:defRPr/>
            </a:pPr>
            <a:r>
              <a:rPr lang="fr-FR" b="1" dirty="0" smtClean="0">
                <a:latin typeface="Arial" pitchFamily="34" charset="0"/>
                <a:cs typeface="Arial" pitchFamily="34" charset="0"/>
              </a:rPr>
              <a:t>Et maintenant?</a:t>
            </a:r>
            <a:endParaRPr lang="fr-FR" b="1" dirty="0">
              <a:latin typeface="Arial" pitchFamily="34" charset="0"/>
              <a:cs typeface="Arial" pitchFamily="34" charset="0"/>
            </a:endParaRPr>
          </a:p>
        </p:txBody>
      </p:sp>
      <p:sp>
        <p:nvSpPr>
          <p:cNvPr id="30723" name="Espace réservé du contenu 2"/>
          <p:cNvSpPr>
            <a:spLocks noGrp="1"/>
          </p:cNvSpPr>
          <p:nvPr>
            <p:ph idx="1"/>
          </p:nvPr>
        </p:nvSpPr>
        <p:spPr>
          <a:xfrm>
            <a:off x="0" y="1312805"/>
            <a:ext cx="12191999" cy="4186237"/>
          </a:xfrm>
        </p:spPr>
        <p:txBody>
          <a:bodyPr/>
          <a:lstStyle/>
          <a:p>
            <a:pPr marL="0" indent="0" eaLnBrk="1" hangingPunct="1">
              <a:buNone/>
            </a:pPr>
            <a:r>
              <a:rPr lang="fr-FR" sz="3600" dirty="0" smtClean="0">
                <a:latin typeface="Arial" pitchFamily="34" charset="0"/>
                <a:cs typeface="Arial" pitchFamily="34" charset="0"/>
              </a:rPr>
              <a:t>Réflexion sur l’évolution du projet F.O.R.U.M.</a:t>
            </a:r>
          </a:p>
          <a:p>
            <a:pPr marL="0" indent="0" eaLnBrk="1" hangingPunct="1">
              <a:buNone/>
            </a:pPr>
            <a:r>
              <a:rPr lang="fr-FR" sz="3600" dirty="0" smtClean="0">
                <a:latin typeface="Arial" pitchFamily="34" charset="0"/>
                <a:cs typeface="Arial" pitchFamily="34" charset="0"/>
              </a:rPr>
              <a:t>Quelle implication des familles ? Construite ? Spontanée ?</a:t>
            </a:r>
          </a:p>
          <a:p>
            <a:pPr marL="0" indent="0" eaLnBrk="1" hangingPunct="1">
              <a:buNone/>
            </a:pPr>
            <a:r>
              <a:rPr lang="fr-FR" sz="3600" dirty="0" smtClean="0">
                <a:latin typeface="Arial" pitchFamily="34" charset="0"/>
                <a:cs typeface="Arial" pitchFamily="34" charset="0"/>
              </a:rPr>
              <a:t>Comment leur offrir de réelles prises d’initiatives ? Quelles autres actions envisager ? </a:t>
            </a:r>
          </a:p>
          <a:p>
            <a:pPr marL="0" indent="0" eaLnBrk="1" hangingPunct="1">
              <a:buNone/>
            </a:pPr>
            <a:r>
              <a:rPr lang="fr-FR" sz="3600" dirty="0" smtClean="0">
                <a:latin typeface="Arial" pitchFamily="34" charset="0"/>
                <a:cs typeface="Arial" pitchFamily="34" charset="0"/>
              </a:rPr>
              <a:t>Comment leur donner un lieu de vie au sein de l’école?</a:t>
            </a:r>
          </a:p>
          <a:p>
            <a:pPr marL="0" indent="0" eaLnBrk="1" hangingPunct="1">
              <a:buNone/>
            </a:pPr>
            <a:r>
              <a:rPr lang="fr-FR" sz="3600" dirty="0" smtClean="0">
                <a:latin typeface="Arial" pitchFamily="34" charset="0"/>
                <a:cs typeface="Arial" pitchFamily="34" charset="0"/>
              </a:rPr>
              <a:t>Quelle pérennité ? A l’école élémentaire ? Au collège ?</a:t>
            </a:r>
          </a:p>
          <a:p>
            <a:pPr eaLnBrk="1" hangingPunct="1"/>
            <a:endParaRPr lang="fr-FR" sz="800" dirty="0" smtClean="0">
              <a:latin typeface="Arial" pitchFamily="34" charset="0"/>
              <a:cs typeface="Arial" pitchFamily="34" charset="0"/>
            </a:endParaRPr>
          </a:p>
          <a:p>
            <a:pPr marL="0" indent="0" algn="ctr" eaLnBrk="1" hangingPunct="1">
              <a:buNone/>
            </a:pPr>
            <a:r>
              <a:rPr lang="fr-FR" sz="4000" b="1" dirty="0" smtClean="0">
                <a:latin typeface="Arial" pitchFamily="34" charset="0"/>
                <a:cs typeface="Arial" pitchFamily="34" charset="0"/>
              </a:rPr>
              <a:t>Semaine « Saison 2 »: du 15 au 19 mai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1000"/>
                                        <p:tgtEl>
                                          <p:spTgt spid="30723">
                                            <p:txEl>
                                              <p:pRg st="2" end="2"/>
                                            </p:txEl>
                                          </p:spTgt>
                                        </p:tgtEl>
                                      </p:cBhvr>
                                    </p:animEffect>
                                    <p:anim calcmode="lin" valueType="num">
                                      <p:cBhvr>
                                        <p:cTn id="13"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fade">
                                      <p:cBhvr>
                                        <p:cTn id="19" dur="1000"/>
                                        <p:tgtEl>
                                          <p:spTgt spid="30723">
                                            <p:txEl>
                                              <p:pRg st="3" end="3"/>
                                            </p:txEl>
                                          </p:spTgt>
                                        </p:tgtEl>
                                      </p:cBhvr>
                                    </p:animEffect>
                                    <p:anim calcmode="lin" valueType="num">
                                      <p:cBhvr>
                                        <p:cTn id="20"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072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Effect transition="in" filter="fade">
                                      <p:cBhvr>
                                        <p:cTn id="24" dur="1000"/>
                                        <p:tgtEl>
                                          <p:spTgt spid="30723">
                                            <p:txEl>
                                              <p:pRg st="4" end="4"/>
                                            </p:txEl>
                                          </p:spTgt>
                                        </p:tgtEl>
                                      </p:cBhvr>
                                    </p:animEffect>
                                    <p:anim calcmode="lin" valueType="num">
                                      <p:cBhvr>
                                        <p:cTn id="25"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animEffect transition="in" filter="fade">
                                      <p:cBhvr>
                                        <p:cTn id="31" dur="1000"/>
                                        <p:tgtEl>
                                          <p:spTgt spid="30723">
                                            <p:txEl>
                                              <p:pRg st="6" end="6"/>
                                            </p:txEl>
                                          </p:spTgt>
                                        </p:tgtEl>
                                      </p:cBhvr>
                                    </p:animEffect>
                                    <p:anim calcmode="lin" valueType="num">
                                      <p:cBhvr>
                                        <p:cTn id="32"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07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1" y="251607"/>
            <a:ext cx="9603275" cy="696049"/>
          </a:xfrm>
        </p:spPr>
        <p:txBody>
          <a:bodyPr/>
          <a:lstStyle/>
          <a:p>
            <a:pPr algn="ctr" eaLnBrk="1" fontAlgn="auto" hangingPunct="1">
              <a:spcAft>
                <a:spcPts val="0"/>
              </a:spcAft>
              <a:defRPr/>
            </a:pPr>
            <a:r>
              <a:rPr lang="fr-FR" b="1" dirty="0" smtClean="0">
                <a:latin typeface="Arial" pitchFamily="34" charset="0"/>
                <a:cs typeface="Arial" pitchFamily="34" charset="0"/>
              </a:rPr>
              <a:t>Objectifs du projet</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548889" y="1143519"/>
            <a:ext cx="11399837" cy="5273675"/>
          </a:xfrm>
        </p:spPr>
        <p:txBody>
          <a:bodyPr/>
          <a:lstStyle/>
          <a:p>
            <a:pPr marL="0" indent="0" eaLnBrk="1" hangingPunct="1">
              <a:spcBef>
                <a:spcPts val="600"/>
              </a:spcBef>
              <a:buNone/>
            </a:pPr>
            <a:r>
              <a:rPr lang="fr-FR" sz="2800" dirty="0" smtClean="0">
                <a:latin typeface="Arial" pitchFamily="34" charset="0"/>
                <a:cs typeface="Arial" pitchFamily="34" charset="0"/>
              </a:rPr>
              <a:t>Améliorer le climat scolaire, le bien-être, l'estime de soi et les relations positives entre les familles, les partenaires et l'école</a:t>
            </a:r>
          </a:p>
          <a:p>
            <a:pPr eaLnBrk="1" hangingPunct="1">
              <a:spcBef>
                <a:spcPts val="600"/>
              </a:spcBef>
            </a:pPr>
            <a:endParaRPr lang="fr-FR" sz="1000" dirty="0" smtClean="0">
              <a:latin typeface="Arial" pitchFamily="34" charset="0"/>
              <a:cs typeface="Arial" pitchFamily="34" charset="0"/>
            </a:endParaRPr>
          </a:p>
          <a:p>
            <a:pPr marL="0" indent="0" eaLnBrk="1" hangingPunct="1">
              <a:buNone/>
            </a:pPr>
            <a:r>
              <a:rPr lang="fr-FR" sz="2800" dirty="0" smtClean="0">
                <a:latin typeface="Arial" pitchFamily="34" charset="0"/>
                <a:cs typeface="Arial" pitchFamily="34" charset="0"/>
              </a:rPr>
              <a:t>Appréhender et favoriser la mixité culturelle </a:t>
            </a:r>
          </a:p>
          <a:p>
            <a:pPr eaLnBrk="1" hangingPunct="1"/>
            <a:endParaRPr lang="fr-FR" sz="1000" dirty="0" smtClean="0">
              <a:latin typeface="Arial" pitchFamily="34" charset="0"/>
              <a:cs typeface="Arial" pitchFamily="34" charset="0"/>
            </a:endParaRPr>
          </a:p>
          <a:p>
            <a:pPr marL="0" indent="0" eaLnBrk="1" hangingPunct="1">
              <a:buNone/>
            </a:pPr>
            <a:r>
              <a:rPr lang="fr-FR" sz="2800" dirty="0" smtClean="0">
                <a:latin typeface="Arial" pitchFamily="34" charset="0"/>
                <a:cs typeface="Arial" pitchFamily="34" charset="0"/>
              </a:rPr>
              <a:t>Favoriser et inciter le dialogue pour tendre vers une prise d'initiative des familles</a:t>
            </a:r>
          </a:p>
          <a:p>
            <a:pPr algn="ctr" eaLnBrk="1" hangingPunct="1">
              <a:buFont typeface="Wingdings 2" pitchFamily="18" charset="2"/>
              <a:buNone/>
            </a:pPr>
            <a:endParaRPr lang="fr-FR" sz="800" b="1" dirty="0" smtClean="0">
              <a:solidFill>
                <a:schemeClr val="accent1"/>
              </a:solidFill>
              <a:latin typeface="Arial" pitchFamily="34" charset="0"/>
              <a:cs typeface="Arial" pitchFamily="34" charset="0"/>
            </a:endParaRPr>
          </a:p>
          <a:p>
            <a:pPr algn="ctr" eaLnBrk="1" hangingPunct="1">
              <a:buFont typeface="Wingdings 2" pitchFamily="18" charset="2"/>
              <a:buNone/>
            </a:pPr>
            <a:r>
              <a:rPr lang="fr-FR" sz="3600" b="1" dirty="0" smtClean="0">
                <a:solidFill>
                  <a:srgbClr val="0070C0"/>
                </a:solidFill>
                <a:latin typeface="Arial" pitchFamily="34" charset="0"/>
                <a:cs typeface="Arial" pitchFamily="34" charset="0"/>
              </a:rPr>
              <a:t>Une triple volonté :</a:t>
            </a:r>
            <a:endParaRPr lang="fr-FR" sz="3600" dirty="0" smtClean="0">
              <a:solidFill>
                <a:srgbClr val="0070C0"/>
              </a:solidFill>
              <a:latin typeface="Arial" pitchFamily="34" charset="0"/>
              <a:cs typeface="Arial" pitchFamily="34" charset="0"/>
            </a:endParaRPr>
          </a:p>
          <a:p>
            <a:pPr eaLnBrk="1" hangingPunct="1">
              <a:buFont typeface="Wingdings 2" pitchFamily="18" charset="2"/>
              <a:buNone/>
            </a:pPr>
            <a:r>
              <a:rPr lang="fr-FR" sz="2600" b="1" dirty="0" smtClean="0">
                <a:solidFill>
                  <a:srgbClr val="0070C0"/>
                </a:solidFill>
                <a:latin typeface="Arial" pitchFamily="34" charset="0"/>
                <a:cs typeface="Arial" pitchFamily="34" charset="0"/>
                <a:sym typeface="Wingdings" pitchFamily="2" charset="2"/>
              </a:rPr>
              <a:t> </a:t>
            </a:r>
            <a:r>
              <a:rPr lang="fr-FR" sz="2600" b="1" dirty="0" smtClean="0">
                <a:solidFill>
                  <a:srgbClr val="0070C0"/>
                </a:solidFill>
                <a:latin typeface="Arial" pitchFamily="34" charset="0"/>
                <a:cs typeface="Arial" pitchFamily="34" charset="0"/>
              </a:rPr>
              <a:t>impliquer l’ensemble de l’équipe (enseignantes, </a:t>
            </a:r>
            <a:r>
              <a:rPr lang="fr-FR" sz="2600" b="1" dirty="0" err="1">
                <a:solidFill>
                  <a:srgbClr val="0070C0"/>
                </a:solidFill>
                <a:latin typeface="Arial" pitchFamily="34" charset="0"/>
                <a:cs typeface="Arial" pitchFamily="34" charset="0"/>
              </a:rPr>
              <a:t>A</a:t>
            </a:r>
            <a:r>
              <a:rPr lang="fr-FR" sz="2600" b="1" dirty="0" err="1" smtClean="0">
                <a:solidFill>
                  <a:srgbClr val="0070C0"/>
                </a:solidFill>
                <a:latin typeface="Arial" pitchFamily="34" charset="0"/>
                <a:cs typeface="Arial" pitchFamily="34" charset="0"/>
              </a:rPr>
              <a:t>tsems</a:t>
            </a:r>
            <a:r>
              <a:rPr lang="fr-FR" sz="2600" b="1" dirty="0" smtClean="0">
                <a:solidFill>
                  <a:srgbClr val="0070C0"/>
                </a:solidFill>
                <a:latin typeface="Arial" pitchFamily="34" charset="0"/>
                <a:cs typeface="Arial" pitchFamily="34" charset="0"/>
              </a:rPr>
              <a:t>, AVS, temps périscolaire)</a:t>
            </a:r>
          </a:p>
          <a:p>
            <a:pPr eaLnBrk="1" hangingPunct="1">
              <a:buFont typeface="Wingdings 2" pitchFamily="18" charset="2"/>
              <a:buNone/>
            </a:pPr>
            <a:r>
              <a:rPr lang="fr-FR" sz="2600" b="1" dirty="0" smtClean="0">
                <a:solidFill>
                  <a:srgbClr val="0070C0"/>
                </a:solidFill>
                <a:latin typeface="Arial" pitchFamily="34" charset="0"/>
                <a:cs typeface="Arial" pitchFamily="34" charset="0"/>
                <a:sym typeface="Wingdings" pitchFamily="2" charset="2"/>
              </a:rPr>
              <a:t> </a:t>
            </a:r>
            <a:r>
              <a:rPr lang="fr-FR" sz="2600" b="1" dirty="0" smtClean="0">
                <a:solidFill>
                  <a:srgbClr val="0070C0"/>
                </a:solidFill>
                <a:latin typeface="Arial" pitchFamily="34" charset="0"/>
                <a:cs typeface="Arial" pitchFamily="34" charset="0"/>
              </a:rPr>
              <a:t>construire un projet de partenariat </a:t>
            </a:r>
          </a:p>
          <a:p>
            <a:pPr eaLnBrk="1" hangingPunct="1">
              <a:buFont typeface="Wingdings 2" pitchFamily="18" charset="2"/>
              <a:buNone/>
            </a:pPr>
            <a:r>
              <a:rPr lang="fr-FR" sz="2600" b="1" dirty="0" smtClean="0">
                <a:solidFill>
                  <a:srgbClr val="0070C0"/>
                </a:solidFill>
                <a:latin typeface="Arial" pitchFamily="34" charset="0"/>
                <a:cs typeface="Arial" pitchFamily="34" charset="0"/>
                <a:sym typeface="Wingdings" pitchFamily="2" charset="2"/>
              </a:rPr>
              <a:t> </a:t>
            </a:r>
            <a:r>
              <a:rPr lang="fr-FR" sz="2600" b="1" dirty="0" smtClean="0">
                <a:solidFill>
                  <a:srgbClr val="0070C0"/>
                </a:solidFill>
                <a:latin typeface="Arial" pitchFamily="34" charset="0"/>
                <a:cs typeface="Arial" pitchFamily="34" charset="0"/>
              </a:rPr>
              <a:t>impliquer les familles</a:t>
            </a:r>
          </a:p>
          <a:p>
            <a:pPr eaLnBrk="1" hangingPunct="1"/>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0864" y="234980"/>
            <a:ext cx="9603275" cy="696049"/>
          </a:xfrm>
        </p:spPr>
        <p:txBody>
          <a:bodyPr/>
          <a:lstStyle/>
          <a:p>
            <a:pPr algn="ctr" eaLnBrk="1" fontAlgn="auto" hangingPunct="1">
              <a:spcAft>
                <a:spcPts val="0"/>
              </a:spcAft>
              <a:defRPr/>
            </a:pPr>
            <a:r>
              <a:rPr lang="fr-FR" b="1" dirty="0" smtClean="0">
                <a:latin typeface="Arial" pitchFamily="34" charset="0"/>
                <a:cs typeface="Arial" pitchFamily="34" charset="0"/>
              </a:rPr>
              <a:t>Pourquoi un F.O.R.U.M.?</a:t>
            </a:r>
            <a:endParaRPr lang="fr-FR" b="1" dirty="0">
              <a:latin typeface="Arial" pitchFamily="34" charset="0"/>
              <a:cs typeface="Arial" pitchFamily="34" charset="0"/>
            </a:endParaRPr>
          </a:p>
        </p:txBody>
      </p:sp>
      <p:sp>
        <p:nvSpPr>
          <p:cNvPr id="13315" name="Espace réservé du contenu 2"/>
          <p:cNvSpPr>
            <a:spLocks noGrp="1"/>
          </p:cNvSpPr>
          <p:nvPr>
            <p:ph idx="1"/>
          </p:nvPr>
        </p:nvSpPr>
        <p:spPr>
          <a:xfrm>
            <a:off x="133350" y="1816100"/>
            <a:ext cx="5999163" cy="4633913"/>
          </a:xfrm>
        </p:spPr>
        <p:txBody>
          <a:bodyPr/>
          <a:lstStyle/>
          <a:p>
            <a:pPr eaLnBrk="1" hangingPunct="1">
              <a:buFont typeface="Wingdings 2" pitchFamily="18" charset="2"/>
              <a:buNone/>
            </a:pPr>
            <a:endParaRPr lang="fr-FR" sz="800" i="1" dirty="0" smtClean="0"/>
          </a:p>
          <a:p>
            <a:pPr eaLnBrk="1" hangingPunct="1">
              <a:buFont typeface="Wingdings 2" pitchFamily="18" charset="2"/>
              <a:buNone/>
            </a:pPr>
            <a:endParaRPr lang="fr-FR" sz="800" i="1" dirty="0" smtClean="0"/>
          </a:p>
          <a:p>
            <a:pPr eaLnBrk="1" hangingPunct="1">
              <a:buFont typeface="Wingdings 2" pitchFamily="18" charset="2"/>
              <a:buNone/>
            </a:pPr>
            <a:endParaRPr lang="fr-FR" sz="800" i="1" dirty="0" smtClean="0"/>
          </a:p>
          <a:p>
            <a:pPr eaLnBrk="1" hangingPunct="1"/>
            <a:r>
              <a:rPr lang="fr-FR" sz="2800" dirty="0" smtClean="0">
                <a:latin typeface="Arial" pitchFamily="34" charset="0"/>
                <a:cs typeface="Arial" pitchFamily="34" charset="0"/>
              </a:rPr>
              <a:t>Une architecture particulière</a:t>
            </a:r>
          </a:p>
          <a:p>
            <a:pPr marL="0" indent="0" eaLnBrk="1" hangingPunct="1">
              <a:buNone/>
            </a:pPr>
            <a:endParaRPr lang="fr-FR" sz="1600" dirty="0" smtClean="0">
              <a:latin typeface="Arial" pitchFamily="34" charset="0"/>
              <a:cs typeface="Arial" pitchFamily="34" charset="0"/>
            </a:endParaRPr>
          </a:p>
          <a:p>
            <a:pPr eaLnBrk="1" hangingPunct="1"/>
            <a:r>
              <a:rPr lang="fr-FR" sz="2800" dirty="0" smtClean="0">
                <a:latin typeface="Arial" pitchFamily="34" charset="0"/>
                <a:cs typeface="Arial" pitchFamily="34" charset="0"/>
              </a:rPr>
              <a:t>Créer un lieu commun partagé</a:t>
            </a:r>
          </a:p>
          <a:p>
            <a:pPr eaLnBrk="1" hangingPunct="1"/>
            <a:endParaRPr lang="fr-FR" sz="1600" dirty="0" smtClean="0">
              <a:latin typeface="Arial" pitchFamily="34" charset="0"/>
              <a:cs typeface="Arial" pitchFamily="34" charset="0"/>
            </a:endParaRPr>
          </a:p>
          <a:p>
            <a:pPr eaLnBrk="1" hangingPunct="1"/>
            <a:r>
              <a:rPr lang="fr-FR" sz="2800" dirty="0" smtClean="0">
                <a:latin typeface="Arial" pitchFamily="34" charset="0"/>
                <a:cs typeface="Arial" pitchFamily="34" charset="0"/>
              </a:rPr>
              <a:t>Permettre à chacun de voir l'école autrement</a:t>
            </a:r>
            <a:endParaRPr lang="fr-FR" sz="2400" dirty="0" smtClean="0">
              <a:latin typeface="Arial" pitchFamily="34" charset="0"/>
              <a:cs typeface="Arial" pitchFamily="34" charset="0"/>
            </a:endParaRPr>
          </a:p>
          <a:p>
            <a:pPr eaLnBrk="1" hangingPunct="1"/>
            <a:endParaRPr lang="fr-FR" sz="2400" dirty="0" smtClean="0"/>
          </a:p>
        </p:txBody>
      </p:sp>
      <p:pic>
        <p:nvPicPr>
          <p:cNvPr id="13316" name="Picture 4" descr="C:\Users\Véro\Desktop\IMG_7387_cr.jpg"/>
          <p:cNvPicPr>
            <a:picLocks noChangeAspect="1" noChangeArrowheads="1"/>
          </p:cNvPicPr>
          <p:nvPr/>
        </p:nvPicPr>
        <p:blipFill>
          <a:blip r:embed="rId3"/>
          <a:srcRect/>
          <a:stretch>
            <a:fillRect/>
          </a:stretch>
        </p:blipFill>
        <p:spPr bwMode="auto">
          <a:xfrm>
            <a:off x="6145213" y="2157413"/>
            <a:ext cx="5670550" cy="4265612"/>
          </a:xfrm>
          <a:prstGeom prst="rect">
            <a:avLst/>
          </a:prstGeom>
          <a:noFill/>
          <a:ln w="9525">
            <a:noFill/>
            <a:miter lim="800000"/>
            <a:headEnd/>
            <a:tailEnd/>
          </a:ln>
        </p:spPr>
      </p:pic>
      <p:sp>
        <p:nvSpPr>
          <p:cNvPr id="5" name="Rectangle 4"/>
          <p:cNvSpPr/>
          <p:nvPr/>
        </p:nvSpPr>
        <p:spPr>
          <a:xfrm>
            <a:off x="369888" y="1375224"/>
            <a:ext cx="11550650" cy="492125"/>
          </a:xfrm>
          <a:prstGeom prst="rect">
            <a:avLst/>
          </a:prstGeom>
        </p:spPr>
        <p:txBody>
          <a:bodyPr>
            <a:spAutoFit/>
          </a:bodyPr>
          <a:lstStyle/>
          <a:p>
            <a:pPr algn="ctr">
              <a:buFont typeface="Wingdings 2" pitchFamily="18" charset="2"/>
              <a:buNone/>
              <a:defRPr/>
            </a:pPr>
            <a:r>
              <a:rPr lang="fr-FR" sz="2600" i="1" dirty="0" smtClean="0"/>
              <a:t>Le forum : un lieu à </a:t>
            </a:r>
            <a:r>
              <a:rPr lang="fr-FR" sz="2600" i="1" dirty="0"/>
              <a:t>rôle fonctionnel et social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651" y="314250"/>
            <a:ext cx="11582400" cy="838200"/>
          </a:xfrm>
        </p:spPr>
        <p:txBody>
          <a:bodyPr/>
          <a:lstStyle/>
          <a:p>
            <a:pPr algn="ctr" eaLnBrk="1" fontAlgn="auto" hangingPunct="1">
              <a:spcAft>
                <a:spcPts val="0"/>
              </a:spcAft>
              <a:defRPr/>
            </a:pPr>
            <a:r>
              <a:rPr lang="fr-FR" b="1" dirty="0" smtClean="0">
                <a:latin typeface="Arial" pitchFamily="34" charset="0"/>
                <a:cs typeface="Arial" pitchFamily="34" charset="0"/>
              </a:rPr>
              <a:t>Quels critères d’évaluation ?</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208547" y="1152524"/>
            <a:ext cx="11813504" cy="5476875"/>
          </a:xfrm>
        </p:spPr>
        <p:txBody>
          <a:bodyPr/>
          <a:lstStyle/>
          <a:p>
            <a:pPr marL="0" indent="0" eaLnBrk="1" hangingPunct="1">
              <a:buNone/>
            </a:pPr>
            <a:r>
              <a:rPr lang="fr-FR" b="1" dirty="0" smtClean="0"/>
              <a:t>-</a:t>
            </a:r>
            <a:r>
              <a:rPr lang="fr-FR" b="1" i="1" dirty="0" smtClean="0">
                <a:latin typeface="Arial" pitchFamily="34" charset="0"/>
                <a:cs typeface="Arial" pitchFamily="34" charset="0"/>
              </a:rPr>
              <a:t>Quantitatifs :</a:t>
            </a:r>
            <a:endParaRPr lang="fr-FR" dirty="0" smtClean="0">
              <a:latin typeface="Arial" pitchFamily="34" charset="0"/>
              <a:cs typeface="Arial" pitchFamily="34" charset="0"/>
            </a:endParaRPr>
          </a:p>
          <a:p>
            <a:pPr marL="0" indent="0" eaLnBrk="1" hangingPunct="1">
              <a:buNone/>
            </a:pPr>
            <a:r>
              <a:rPr lang="fr-FR" sz="2400" dirty="0" smtClean="0">
                <a:latin typeface="Arial" pitchFamily="34" charset="0"/>
                <a:cs typeface="Arial" pitchFamily="34" charset="0"/>
              </a:rPr>
              <a:t>Diminution du nombre :</a:t>
            </a:r>
          </a:p>
          <a:p>
            <a:pPr marL="0" indent="0" eaLnBrk="1" hangingPunct="1">
              <a:buNone/>
            </a:pPr>
            <a:r>
              <a:rPr lang="fr-FR" sz="2400" dirty="0" smtClean="0">
                <a:latin typeface="Arial" pitchFamily="34" charset="0"/>
                <a:cs typeface="Arial" pitchFamily="34" charset="0"/>
              </a:rPr>
              <a:t>de rapports d'incidents émis, d'incivilités commis à l'égard de l'école</a:t>
            </a:r>
          </a:p>
          <a:p>
            <a:pPr marL="0" indent="0" eaLnBrk="1" hangingPunct="1">
              <a:buNone/>
            </a:pPr>
            <a:r>
              <a:rPr lang="fr-FR" sz="2400" dirty="0" smtClean="0">
                <a:latin typeface="Arial" pitchFamily="34" charset="0"/>
                <a:cs typeface="Arial" pitchFamily="34" charset="0"/>
              </a:rPr>
              <a:t>Augmentation du nombre :</a:t>
            </a:r>
          </a:p>
          <a:p>
            <a:pPr marL="0" indent="0" eaLnBrk="1" hangingPunct="1">
              <a:buNone/>
            </a:pPr>
            <a:r>
              <a:rPr lang="fr-FR" sz="2400" dirty="0" smtClean="0">
                <a:latin typeface="Arial" pitchFamily="34" charset="0"/>
                <a:cs typeface="Arial" pitchFamily="34" charset="0"/>
              </a:rPr>
              <a:t>de parents fréquentant l'école d’une façon générale, fréquentant l'école lors des matinées portes ouvertes, les ateliers de parentalité</a:t>
            </a:r>
          </a:p>
          <a:p>
            <a:pPr marL="0" indent="0" eaLnBrk="1" hangingPunct="1">
              <a:buNone/>
            </a:pPr>
            <a:r>
              <a:rPr lang="fr-FR" sz="2400" dirty="0" smtClean="0">
                <a:latin typeface="Arial" pitchFamily="34" charset="0"/>
                <a:cs typeface="Arial" pitchFamily="34" charset="0"/>
              </a:rPr>
              <a:t>Augmentation des propositions d’ateliers émanant des parents</a:t>
            </a:r>
          </a:p>
          <a:p>
            <a:pPr eaLnBrk="1" hangingPunct="1"/>
            <a:endParaRPr lang="fr-FR" sz="1100" dirty="0" smtClean="0">
              <a:latin typeface="Arial" pitchFamily="34" charset="0"/>
              <a:cs typeface="Arial" pitchFamily="34" charset="0"/>
            </a:endParaRPr>
          </a:p>
          <a:p>
            <a:pPr marL="0" indent="0" eaLnBrk="1" hangingPunct="1">
              <a:buNone/>
            </a:pPr>
            <a:r>
              <a:rPr lang="fr-FR" dirty="0" smtClean="0">
                <a:latin typeface="Arial" pitchFamily="34" charset="0"/>
                <a:cs typeface="Arial" pitchFamily="34" charset="0"/>
              </a:rPr>
              <a:t>-</a:t>
            </a:r>
            <a:r>
              <a:rPr lang="fr-FR" b="1" i="1" dirty="0" smtClean="0">
                <a:latin typeface="Arial" pitchFamily="34" charset="0"/>
                <a:cs typeface="Arial" pitchFamily="34" charset="0"/>
              </a:rPr>
              <a:t>Qualitatifs :</a:t>
            </a:r>
            <a:r>
              <a:rPr lang="fr-FR" i="1" dirty="0" smtClean="0">
                <a:latin typeface="Arial" pitchFamily="34" charset="0"/>
                <a:cs typeface="Arial" pitchFamily="34" charset="0"/>
              </a:rPr>
              <a:t>  </a:t>
            </a:r>
          </a:p>
          <a:p>
            <a:pPr marL="0" indent="0" eaLnBrk="1" hangingPunct="1">
              <a:buNone/>
            </a:pPr>
            <a:r>
              <a:rPr lang="fr-FR" sz="2400" dirty="0" smtClean="0">
                <a:latin typeface="Arial" pitchFamily="34" charset="0"/>
                <a:cs typeface="Arial" pitchFamily="34" charset="0"/>
              </a:rPr>
              <a:t>Implication des parents dans le projet et hors du projet : des actions proviennent de parents demandeurs</a:t>
            </a:r>
          </a:p>
          <a:p>
            <a:pPr marL="0" indent="0" eaLnBrk="1" hangingPunct="1">
              <a:buNone/>
            </a:pPr>
            <a:r>
              <a:rPr lang="fr-FR" sz="2400" dirty="0" smtClean="0">
                <a:latin typeface="Arial" pitchFamily="34" charset="0"/>
                <a:cs typeface="Arial" pitchFamily="34" charset="0"/>
              </a:rPr>
              <a:t>Qualité des échanges avec les familles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524" y="174568"/>
            <a:ext cx="11582400" cy="838200"/>
          </a:xfrm>
        </p:spPr>
        <p:txBody>
          <a:bodyPr/>
          <a:lstStyle/>
          <a:p>
            <a:pPr algn="ctr" eaLnBrk="1" fontAlgn="auto" hangingPunct="1">
              <a:spcAft>
                <a:spcPts val="0"/>
              </a:spcAft>
              <a:defRPr/>
            </a:pPr>
            <a:r>
              <a:rPr lang="fr-FR" b="1" dirty="0" smtClean="0">
                <a:latin typeface="Arial" pitchFamily="34" charset="0"/>
                <a:cs typeface="Arial" pitchFamily="34" charset="0"/>
              </a:rPr>
              <a:t>Un calendrier contraint</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0" y="1411288"/>
            <a:ext cx="11804650" cy="5191125"/>
          </a:xfrm>
        </p:spPr>
        <p:txBody>
          <a:bodyPr>
            <a:normAutofit/>
          </a:bodyPr>
          <a:lstStyle/>
          <a:p>
            <a:pPr marL="0" indent="0" eaLnBrk="1" fontAlgn="auto" hangingPunct="1">
              <a:spcAft>
                <a:spcPts val="0"/>
              </a:spcAft>
              <a:buFont typeface="Wingdings 2"/>
              <a:buNone/>
              <a:defRPr/>
            </a:pPr>
            <a:endParaRPr lang="fr-FR" dirty="0" smtClean="0"/>
          </a:p>
          <a:p>
            <a:pPr eaLnBrk="1" fontAlgn="auto" hangingPunct="1">
              <a:spcAft>
                <a:spcPts val="0"/>
              </a:spcAft>
              <a:buFont typeface="Wingdings 2"/>
              <a:buChar char=""/>
              <a:defRPr/>
            </a:pPr>
            <a:endParaRPr lang="fr-FR" dirty="0" smtClean="0"/>
          </a:p>
          <a:p>
            <a:pPr eaLnBrk="1" fontAlgn="auto" hangingPunct="1">
              <a:spcAft>
                <a:spcPts val="0"/>
              </a:spcAft>
              <a:buFont typeface="Wingdings 2"/>
              <a:buChar char=""/>
              <a:defRPr/>
            </a:pPr>
            <a:endParaRPr lang="fr-FR" dirty="0" smtClean="0"/>
          </a:p>
          <a:p>
            <a:pPr eaLnBrk="1" fontAlgn="auto" hangingPunct="1">
              <a:spcAft>
                <a:spcPts val="0"/>
              </a:spcAft>
              <a:buFont typeface="Wingdings 2"/>
              <a:buChar char=""/>
              <a:defRPr/>
            </a:pPr>
            <a:endParaRPr lang="fr-FR" dirty="0" smtClean="0"/>
          </a:p>
          <a:p>
            <a:pPr eaLnBrk="1" fontAlgn="auto" hangingPunct="1">
              <a:spcAft>
                <a:spcPts val="0"/>
              </a:spcAft>
              <a:buFont typeface="Wingdings 2"/>
              <a:buChar char=""/>
              <a:defRPr/>
            </a:pPr>
            <a:endParaRPr lang="fr-FR" dirty="0" smtClean="0"/>
          </a:p>
          <a:p>
            <a:pPr eaLnBrk="1" fontAlgn="auto" hangingPunct="1">
              <a:spcAft>
                <a:spcPts val="0"/>
              </a:spcAft>
              <a:buFont typeface="Wingdings 2"/>
              <a:buChar char=""/>
              <a:defRPr/>
            </a:pPr>
            <a:endParaRPr lang="fr-FR" dirty="0"/>
          </a:p>
        </p:txBody>
      </p:sp>
      <p:graphicFrame>
        <p:nvGraphicFramePr>
          <p:cNvPr id="16" name="Diagramme 15"/>
          <p:cNvGraphicFramePr/>
          <p:nvPr/>
        </p:nvGraphicFramePr>
        <p:xfrm>
          <a:off x="179136" y="1324784"/>
          <a:ext cx="8128000" cy="215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e 22"/>
          <p:cNvGraphicFramePr/>
          <p:nvPr/>
        </p:nvGraphicFramePr>
        <p:xfrm>
          <a:off x="200695" y="2147095"/>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366" name="Groupe 23"/>
          <p:cNvGrpSpPr>
            <a:grpSpLocks/>
          </p:cNvGrpSpPr>
          <p:nvPr/>
        </p:nvGrpSpPr>
        <p:grpSpPr bwMode="auto">
          <a:xfrm>
            <a:off x="6661150" y="5157788"/>
            <a:ext cx="2901950" cy="1192212"/>
            <a:chOff x="4467714" y="2674059"/>
            <a:chExt cx="2901156" cy="1192404"/>
          </a:xfrm>
        </p:grpSpPr>
        <p:sp>
          <p:nvSpPr>
            <p:cNvPr id="25" name="Chevron 24"/>
            <p:cNvSpPr/>
            <p:nvPr/>
          </p:nvSpPr>
          <p:spPr>
            <a:xfrm>
              <a:off x="4467714" y="2705814"/>
              <a:ext cx="2901156" cy="116064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txBox="1"/>
            <p:nvPr/>
          </p:nvSpPr>
          <p:spPr>
            <a:xfrm>
              <a:off x="5045406" y="2674059"/>
              <a:ext cx="1741012" cy="1160649"/>
            </a:xfrm>
            <a:prstGeom prst="rect">
              <a:avLst/>
            </a:prstGeom>
          </p:spPr>
          <p:style>
            <a:lnRef idx="0">
              <a:scrgbClr r="0" g="0" b="0"/>
            </a:lnRef>
            <a:fillRef idx="0">
              <a:scrgbClr r="0" g="0" b="0"/>
            </a:fillRef>
            <a:effectRef idx="0">
              <a:scrgbClr r="0" g="0" b="0"/>
            </a:effectRef>
            <a:fontRef idx="minor">
              <a:schemeClr val="lt1"/>
            </a:fontRef>
          </p:style>
          <p:txBody>
            <a:bodyPr lIns="100013" tIns="33338" rIns="33338" bIns="33338" spcCol="1270" anchor="ctr"/>
            <a:lstStyle/>
            <a:p>
              <a:pPr algn="ctr" defTabSz="1111250" fontAlgn="auto">
                <a:lnSpc>
                  <a:spcPct val="90000"/>
                </a:lnSpc>
                <a:spcAft>
                  <a:spcPct val="35000"/>
                </a:spcAft>
                <a:defRPr/>
              </a:pPr>
              <a:r>
                <a:rPr lang="fr-FR" sz="2500" dirty="0" err="1">
                  <a:latin typeface="Arial" pitchFamily="34" charset="0"/>
                  <a:cs typeface="Arial" pitchFamily="34" charset="0"/>
                </a:rPr>
                <a:t>Fév</a:t>
              </a:r>
              <a:r>
                <a:rPr lang="fr-FR" sz="2500" dirty="0">
                  <a:latin typeface="Arial" pitchFamily="34" charset="0"/>
                  <a:cs typeface="Arial" pitchFamily="34" charset="0"/>
                </a:rPr>
                <a:t>-Mars-Avril 2017</a:t>
              </a:r>
            </a:p>
          </p:txBody>
        </p:sp>
      </p:grpSp>
      <p:grpSp>
        <p:nvGrpSpPr>
          <p:cNvPr id="15367" name="Groupe 26"/>
          <p:cNvGrpSpPr>
            <a:grpSpLocks/>
          </p:cNvGrpSpPr>
          <p:nvPr/>
        </p:nvGrpSpPr>
        <p:grpSpPr bwMode="auto">
          <a:xfrm>
            <a:off x="8980865" y="5192713"/>
            <a:ext cx="2900362" cy="1160462"/>
            <a:chOff x="4792190" y="610265"/>
            <a:chExt cx="2901156" cy="1160462"/>
          </a:xfrm>
        </p:grpSpPr>
        <p:sp>
          <p:nvSpPr>
            <p:cNvPr id="28" name="Chevron 27"/>
            <p:cNvSpPr/>
            <p:nvPr/>
          </p:nvSpPr>
          <p:spPr>
            <a:xfrm>
              <a:off x="4792190" y="610265"/>
              <a:ext cx="2901156" cy="11604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hevron 4"/>
            <p:cNvSpPr txBox="1"/>
            <p:nvPr/>
          </p:nvSpPr>
          <p:spPr>
            <a:xfrm>
              <a:off x="5371786" y="610265"/>
              <a:ext cx="1741965" cy="1160462"/>
            </a:xfrm>
            <a:prstGeom prst="rect">
              <a:avLst/>
            </a:prstGeom>
          </p:spPr>
          <p:style>
            <a:lnRef idx="0">
              <a:scrgbClr r="0" g="0" b="0"/>
            </a:lnRef>
            <a:fillRef idx="0">
              <a:scrgbClr r="0" g="0" b="0"/>
            </a:fillRef>
            <a:effectRef idx="0">
              <a:scrgbClr r="0" g="0" b="0"/>
            </a:effectRef>
            <a:fontRef idx="minor">
              <a:schemeClr val="lt1"/>
            </a:fontRef>
          </p:style>
          <p:txBody>
            <a:bodyPr lIns="100013" tIns="33338" rIns="33338" bIns="33338" spcCol="1270" anchor="ctr"/>
            <a:lstStyle/>
            <a:p>
              <a:pPr algn="ctr" defTabSz="1111250" fontAlgn="auto">
                <a:lnSpc>
                  <a:spcPct val="90000"/>
                </a:lnSpc>
                <a:spcAft>
                  <a:spcPct val="35000"/>
                </a:spcAft>
                <a:defRPr/>
              </a:pPr>
              <a:r>
                <a:rPr lang="fr-FR" sz="2500" dirty="0">
                  <a:latin typeface="Arial" pitchFamily="34" charset="0"/>
                  <a:cs typeface="Arial" pitchFamily="34" charset="0"/>
                </a:rPr>
                <a:t>Mai 2017</a:t>
              </a:r>
            </a:p>
          </p:txBody>
        </p:sp>
      </p:grpSp>
      <p:grpSp>
        <p:nvGrpSpPr>
          <p:cNvPr id="15368" name="Groupe 19"/>
          <p:cNvGrpSpPr>
            <a:grpSpLocks/>
          </p:cNvGrpSpPr>
          <p:nvPr/>
        </p:nvGrpSpPr>
        <p:grpSpPr bwMode="auto">
          <a:xfrm>
            <a:off x="6554788" y="2216150"/>
            <a:ext cx="2901950" cy="1160463"/>
            <a:chOff x="4667962" y="0"/>
            <a:chExt cx="2901156" cy="1160462"/>
          </a:xfrm>
        </p:grpSpPr>
        <p:sp>
          <p:nvSpPr>
            <p:cNvPr id="24" name="Chevron 23"/>
            <p:cNvSpPr/>
            <p:nvPr/>
          </p:nvSpPr>
          <p:spPr>
            <a:xfrm>
              <a:off x="4667962" y="0"/>
              <a:ext cx="2901156" cy="1160462"/>
            </a:xfrm>
            <a:prstGeom prst="chevron">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Chevron 4"/>
            <p:cNvSpPr/>
            <p:nvPr/>
          </p:nvSpPr>
          <p:spPr>
            <a:xfrm>
              <a:off x="5248828" y="0"/>
              <a:ext cx="1739424" cy="1160462"/>
            </a:xfrm>
            <a:prstGeom prst="rect">
              <a:avLst/>
            </a:prstGeom>
          </p:spPr>
          <p:style>
            <a:lnRef idx="0">
              <a:scrgbClr r="0" g="0" b="0"/>
            </a:lnRef>
            <a:fillRef idx="0">
              <a:scrgbClr r="0" g="0" b="0"/>
            </a:fillRef>
            <a:effectRef idx="0">
              <a:scrgbClr r="0" g="0" b="0"/>
            </a:effectRef>
            <a:fontRef idx="minor">
              <a:schemeClr val="lt1"/>
            </a:fontRef>
          </p:style>
          <p:txBody>
            <a:bodyPr lIns="100013" tIns="33338" rIns="33338" bIns="33338" spcCol="1270" anchor="ctr"/>
            <a:lstStyle/>
            <a:p>
              <a:pPr algn="ctr" defTabSz="1111250">
                <a:lnSpc>
                  <a:spcPct val="90000"/>
                </a:lnSpc>
                <a:spcAft>
                  <a:spcPct val="35000"/>
                </a:spcAft>
                <a:defRPr/>
              </a:pPr>
              <a:r>
                <a:rPr lang="fr-FR" sz="2500" dirty="0">
                  <a:latin typeface="Arial" pitchFamily="34" charset="0"/>
                  <a:cs typeface="Arial" pitchFamily="34" charset="0"/>
                </a:rPr>
                <a:t>Mai 2016</a:t>
              </a:r>
            </a:p>
          </p:txBody>
        </p:sp>
      </p:grpSp>
      <p:grpSp>
        <p:nvGrpSpPr>
          <p:cNvPr id="15369" name="Groupe 29"/>
          <p:cNvGrpSpPr>
            <a:grpSpLocks/>
          </p:cNvGrpSpPr>
          <p:nvPr/>
        </p:nvGrpSpPr>
        <p:grpSpPr bwMode="auto">
          <a:xfrm>
            <a:off x="8858250" y="2220913"/>
            <a:ext cx="2901950" cy="1160462"/>
            <a:chOff x="4667962" y="0"/>
            <a:chExt cx="2901156" cy="1160462"/>
          </a:xfrm>
        </p:grpSpPr>
        <p:sp>
          <p:nvSpPr>
            <p:cNvPr id="31" name="Chevron 30"/>
            <p:cNvSpPr/>
            <p:nvPr/>
          </p:nvSpPr>
          <p:spPr>
            <a:xfrm>
              <a:off x="4667962" y="0"/>
              <a:ext cx="2901156" cy="1160462"/>
            </a:xfrm>
            <a:prstGeom prst="chevron">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Chevron 4"/>
            <p:cNvSpPr/>
            <p:nvPr/>
          </p:nvSpPr>
          <p:spPr>
            <a:xfrm>
              <a:off x="5248828" y="0"/>
              <a:ext cx="1739424" cy="1160462"/>
            </a:xfrm>
            <a:prstGeom prst="rect">
              <a:avLst/>
            </a:prstGeom>
          </p:spPr>
          <p:style>
            <a:lnRef idx="0">
              <a:scrgbClr r="0" g="0" b="0"/>
            </a:lnRef>
            <a:fillRef idx="0">
              <a:scrgbClr r="0" g="0" b="0"/>
            </a:fillRef>
            <a:effectRef idx="0">
              <a:scrgbClr r="0" g="0" b="0"/>
            </a:effectRef>
            <a:fontRef idx="minor">
              <a:schemeClr val="lt1"/>
            </a:fontRef>
          </p:style>
          <p:txBody>
            <a:bodyPr lIns="100013" tIns="33338" rIns="33338" bIns="33338" spcCol="1270" anchor="ctr"/>
            <a:lstStyle/>
            <a:p>
              <a:pPr algn="ctr" defTabSz="1111250">
                <a:lnSpc>
                  <a:spcPct val="90000"/>
                </a:lnSpc>
                <a:spcAft>
                  <a:spcPct val="35000"/>
                </a:spcAft>
                <a:defRPr/>
              </a:pPr>
              <a:r>
                <a:rPr lang="fr-FR" sz="2500" dirty="0">
                  <a:latin typeface="Arial" pitchFamily="34" charset="0"/>
                  <a:cs typeface="Arial" pitchFamily="34" charset="0"/>
                </a:rPr>
                <a:t>Juin 2016</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33" y="0"/>
            <a:ext cx="11779622" cy="1011717"/>
          </a:xfrm>
        </p:spPr>
        <p:txBody>
          <a:bodyPr>
            <a:noAutofit/>
          </a:bodyPr>
          <a:lstStyle/>
          <a:p>
            <a:pPr algn="ctr" eaLnBrk="1" fontAlgn="auto" hangingPunct="1">
              <a:spcAft>
                <a:spcPts val="0"/>
              </a:spcAft>
              <a:defRPr/>
            </a:pPr>
            <a:r>
              <a:rPr lang="fr-FR" b="1" dirty="0" smtClean="0">
                <a:latin typeface="Arial" pitchFamily="34" charset="0"/>
                <a:cs typeface="Arial" pitchFamily="34" charset="0"/>
              </a:rPr>
              <a:t>ORGANISATION de la SEMAINE  F.O.R.U.M.</a:t>
            </a:r>
            <a:br>
              <a:rPr lang="fr-FR" b="1" dirty="0" smtClean="0">
                <a:latin typeface="Arial" pitchFamily="34" charset="0"/>
                <a:cs typeface="Arial" pitchFamily="34" charset="0"/>
              </a:rPr>
            </a:br>
            <a:r>
              <a:rPr lang="fr-FR" b="1" dirty="0" smtClean="0">
                <a:latin typeface="Arial" pitchFamily="34" charset="0"/>
                <a:cs typeface="Arial" pitchFamily="34" charset="0"/>
              </a:rPr>
              <a:t> 1</a:t>
            </a:r>
            <a:r>
              <a:rPr lang="fr-FR" b="1" baseline="30000" dirty="0" smtClean="0">
                <a:latin typeface="Arial" pitchFamily="34" charset="0"/>
                <a:cs typeface="Arial" pitchFamily="34" charset="0"/>
              </a:rPr>
              <a:t>ère</a:t>
            </a:r>
            <a:r>
              <a:rPr lang="fr-FR" b="1" dirty="0" smtClean="0">
                <a:latin typeface="Arial" pitchFamily="34" charset="0"/>
                <a:cs typeface="Arial" pitchFamily="34" charset="0"/>
              </a:rPr>
              <a:t> </a:t>
            </a:r>
            <a:r>
              <a:rPr lang="fr-FR" b="1" dirty="0" err="1" smtClean="0">
                <a:latin typeface="Arial" pitchFamily="34" charset="0"/>
                <a:cs typeface="Arial" pitchFamily="34" charset="0"/>
              </a:rPr>
              <a:t>edition</a:t>
            </a:r>
            <a:r>
              <a:rPr lang="fr-FR" b="1" dirty="0" smtClean="0">
                <a:latin typeface="Arial" pitchFamily="34" charset="0"/>
                <a:cs typeface="Arial" pitchFamily="34" charset="0"/>
              </a:rPr>
              <a:t> mars 2016</a:t>
            </a:r>
            <a:endParaRPr lang="fr-FR" b="1" dirty="0">
              <a:latin typeface="Arial" pitchFamily="34" charset="0"/>
              <a:cs typeface="Arial" pitchFamily="34" charset="0"/>
            </a:endParaRPr>
          </a:p>
        </p:txBody>
      </p:sp>
      <p:sp>
        <p:nvSpPr>
          <p:cNvPr id="16387" name="Espace réservé du contenu 2"/>
          <p:cNvSpPr>
            <a:spLocks noGrp="1"/>
          </p:cNvSpPr>
          <p:nvPr>
            <p:ph idx="1"/>
          </p:nvPr>
        </p:nvSpPr>
        <p:spPr>
          <a:xfrm>
            <a:off x="319088" y="1107618"/>
            <a:ext cx="11872912" cy="1077912"/>
          </a:xfrm>
        </p:spPr>
        <p:txBody>
          <a:bodyPr/>
          <a:lstStyle/>
          <a:p>
            <a:pPr eaLnBrk="1" hangingPunct="1">
              <a:buFont typeface="Wingdings 2" pitchFamily="18" charset="2"/>
              <a:buNone/>
            </a:pPr>
            <a:r>
              <a:rPr lang="fr-FR" dirty="0" smtClean="0"/>
              <a:t> </a:t>
            </a:r>
            <a:r>
              <a:rPr lang="fr-FR" b="1" dirty="0" smtClean="0"/>
              <a:t> </a:t>
            </a:r>
            <a:endParaRPr lang="fr-FR" b="1" dirty="0" smtClean="0">
              <a:sym typeface="Wingdings" pitchFamily="2" charset="2"/>
            </a:endParaRPr>
          </a:p>
          <a:p>
            <a:pPr eaLnBrk="1" hangingPunct="1">
              <a:buFont typeface="Wingdings 2" pitchFamily="18" charset="2"/>
              <a:buNone/>
            </a:pPr>
            <a:r>
              <a:rPr lang="fr-FR" b="1" dirty="0" smtClean="0">
                <a:sym typeface="Wingdings" pitchFamily="2" charset="2"/>
              </a:rPr>
              <a:t>   </a:t>
            </a:r>
            <a:endParaRPr lang="fr-FR" b="1" dirty="0" smtClean="0"/>
          </a:p>
          <a:p>
            <a:pPr eaLnBrk="1" hangingPunct="1">
              <a:buFont typeface="Wingdings 2" pitchFamily="18" charset="2"/>
              <a:buNone/>
            </a:pPr>
            <a:r>
              <a:rPr lang="fr-FR" b="1" dirty="0" smtClean="0">
                <a:sym typeface="Wingdings" pitchFamily="2" charset="2"/>
              </a:rPr>
              <a:t>  </a:t>
            </a:r>
            <a:r>
              <a:rPr lang="fr-FR" b="1" dirty="0" smtClean="0"/>
              <a:t> </a:t>
            </a:r>
          </a:p>
          <a:p>
            <a:pPr eaLnBrk="1" hangingPunct="1">
              <a:buFont typeface="Wingdings 2" pitchFamily="18" charset="2"/>
              <a:buNone/>
            </a:pPr>
            <a:r>
              <a:rPr lang="fr-FR" b="1" dirty="0" smtClean="0"/>
              <a:t>   </a:t>
            </a:r>
            <a:endParaRPr lang="fr-FR" dirty="0" smtClean="0">
              <a:sym typeface="Wingdings" pitchFamily="2" charset="2"/>
            </a:endParaRPr>
          </a:p>
          <a:p>
            <a:pPr eaLnBrk="1" hangingPunct="1">
              <a:buFont typeface="Wingdings 2" pitchFamily="18" charset="2"/>
              <a:buNone/>
            </a:pPr>
            <a:endParaRPr lang="fr-FR" dirty="0" smtClean="0">
              <a:sym typeface="Wingdings" pitchFamily="2" charset="2"/>
            </a:endParaRPr>
          </a:p>
          <a:p>
            <a:pPr eaLnBrk="1" hangingPunct="1">
              <a:buFont typeface="Wingdings" pitchFamily="2" charset="2"/>
              <a:buChar char="à"/>
            </a:pPr>
            <a:endParaRPr lang="fr-FR" sz="1000" dirty="0" smtClean="0"/>
          </a:p>
          <a:p>
            <a:pPr eaLnBrk="1" hangingPunct="1">
              <a:buFont typeface="Wingdings 2" pitchFamily="18" charset="2"/>
              <a:buNone/>
            </a:pPr>
            <a:endParaRPr lang="fr-FR" sz="1400" dirty="0" smtClean="0"/>
          </a:p>
          <a:p>
            <a:pPr eaLnBrk="1" hangingPunct="1"/>
            <a:endParaRPr lang="fr-FR" sz="1400" dirty="0" smtClean="0"/>
          </a:p>
        </p:txBody>
      </p:sp>
      <p:sp>
        <p:nvSpPr>
          <p:cNvPr id="22" name="Espace réservé du contenu 2"/>
          <p:cNvSpPr txBox="1">
            <a:spLocks/>
          </p:cNvSpPr>
          <p:nvPr/>
        </p:nvSpPr>
        <p:spPr bwMode="auto">
          <a:xfrm>
            <a:off x="242888" y="1235536"/>
            <a:ext cx="11720512" cy="5464521"/>
          </a:xfrm>
          <a:prstGeom prst="rect">
            <a:avLst/>
          </a:prstGeom>
          <a:noFill/>
          <a:ln w="9525">
            <a:noFill/>
            <a:miter lim="800000"/>
            <a:headEnd/>
            <a:tailEnd/>
          </a:ln>
        </p:spPr>
        <p:txBody>
          <a:bodyPr/>
          <a:lstStyle/>
          <a:p>
            <a:pPr defTabSz="914400">
              <a:spcBef>
                <a:spcPct val="20000"/>
              </a:spcBef>
              <a:spcAft>
                <a:spcPts val="600"/>
              </a:spcAft>
              <a:buClr>
                <a:schemeClr val="accent1"/>
              </a:buClr>
              <a:buSzPct val="70000"/>
              <a:defRPr/>
            </a:pPr>
            <a:r>
              <a:rPr lang="fr-FR" sz="3200" b="1" dirty="0">
                <a:solidFill>
                  <a:schemeClr val="tx2"/>
                </a:solidFill>
                <a:latin typeface="+mn-lt"/>
                <a:cs typeface="+mn-cs"/>
              </a:rPr>
              <a:t> </a:t>
            </a:r>
            <a:r>
              <a:rPr lang="fr-FR" sz="3200" dirty="0" smtClean="0">
                <a:sym typeface="Wingdings" pitchFamily="2" charset="2"/>
              </a:rPr>
              <a:t>Ateliers </a:t>
            </a:r>
            <a:r>
              <a:rPr lang="fr-FR" sz="3200" dirty="0">
                <a:sym typeface="Wingdings" pitchFamily="2" charset="2"/>
              </a:rPr>
              <a:t>variés tous les matins et deux </a:t>
            </a:r>
            <a:r>
              <a:rPr lang="fr-FR" sz="3200" dirty="0" smtClean="0">
                <a:sym typeface="Wingdings" pitchFamily="2" charset="2"/>
              </a:rPr>
              <a:t>après-midis</a:t>
            </a:r>
          </a:p>
          <a:p>
            <a:pPr marL="342900" indent="-342900" defTabSz="914400">
              <a:spcBef>
                <a:spcPct val="20000"/>
              </a:spcBef>
              <a:spcAft>
                <a:spcPts val="600"/>
              </a:spcAft>
              <a:buClr>
                <a:schemeClr val="accent1"/>
              </a:buClr>
              <a:buSzPct val="70000"/>
              <a:buFont typeface="Wingdings 2" pitchFamily="18" charset="2"/>
              <a:buChar char=""/>
              <a:defRPr/>
            </a:pPr>
            <a:endParaRPr lang="fr-FR" sz="800" dirty="0">
              <a:sym typeface="Wingdings" pitchFamily="2" charset="2"/>
            </a:endParaRPr>
          </a:p>
          <a:p>
            <a:pPr defTabSz="914400">
              <a:spcBef>
                <a:spcPct val="20000"/>
              </a:spcBef>
              <a:spcAft>
                <a:spcPts val="600"/>
              </a:spcAft>
              <a:buClr>
                <a:schemeClr val="accent1"/>
              </a:buClr>
              <a:buSzPct val="70000"/>
              <a:defRPr/>
            </a:pPr>
            <a:r>
              <a:rPr lang="fr-FR" sz="3200" dirty="0" smtClean="0"/>
              <a:t>Ouverture </a:t>
            </a:r>
            <a:r>
              <a:rPr lang="fr-FR" sz="3200" dirty="0"/>
              <a:t>des classes aux </a:t>
            </a:r>
            <a:r>
              <a:rPr lang="fr-FR" sz="3200" dirty="0" smtClean="0"/>
              <a:t>parents</a:t>
            </a:r>
          </a:p>
          <a:p>
            <a:pPr marL="342900" indent="-342900" defTabSz="914400">
              <a:spcBef>
                <a:spcPct val="20000"/>
              </a:spcBef>
              <a:spcAft>
                <a:spcPts val="600"/>
              </a:spcAft>
              <a:buClr>
                <a:schemeClr val="accent1"/>
              </a:buClr>
              <a:buSzPct val="70000"/>
              <a:buFont typeface="Wingdings 2" pitchFamily="18" charset="2"/>
              <a:buChar char=""/>
              <a:defRPr/>
            </a:pPr>
            <a:endParaRPr lang="fr-FR" sz="800" dirty="0"/>
          </a:p>
          <a:p>
            <a:pPr defTabSz="914400">
              <a:spcBef>
                <a:spcPct val="20000"/>
              </a:spcBef>
              <a:spcAft>
                <a:spcPts val="600"/>
              </a:spcAft>
              <a:buClr>
                <a:schemeClr val="accent1"/>
              </a:buClr>
              <a:buSzPct val="70000"/>
              <a:defRPr/>
            </a:pPr>
            <a:r>
              <a:rPr lang="fr-FR" sz="3200" dirty="0" smtClean="0"/>
              <a:t>Niveaux de classe mixés</a:t>
            </a:r>
          </a:p>
          <a:p>
            <a:pPr marL="342900" indent="-342900" defTabSz="914400">
              <a:spcBef>
                <a:spcPct val="20000"/>
              </a:spcBef>
              <a:spcAft>
                <a:spcPts val="600"/>
              </a:spcAft>
              <a:buClr>
                <a:schemeClr val="accent1"/>
              </a:buClr>
              <a:buSzPct val="70000"/>
              <a:buFont typeface="Wingdings 2" pitchFamily="18" charset="2"/>
              <a:buChar char=""/>
              <a:defRPr/>
            </a:pPr>
            <a:endParaRPr lang="fr-FR" sz="800" dirty="0"/>
          </a:p>
          <a:p>
            <a:pPr defTabSz="914400">
              <a:spcBef>
                <a:spcPct val="20000"/>
              </a:spcBef>
              <a:spcAft>
                <a:spcPts val="600"/>
              </a:spcAft>
              <a:buClr>
                <a:schemeClr val="accent1"/>
              </a:buClr>
              <a:buSzPct val="70000"/>
              <a:defRPr/>
            </a:pPr>
            <a:r>
              <a:rPr lang="fr-FR" sz="3200" dirty="0" smtClean="0"/>
              <a:t>Libre </a:t>
            </a:r>
            <a:r>
              <a:rPr lang="fr-FR" sz="3200" dirty="0"/>
              <a:t>circulation dans </a:t>
            </a:r>
            <a:r>
              <a:rPr lang="fr-FR" sz="3200" dirty="0" smtClean="0"/>
              <a:t>l'école</a:t>
            </a:r>
          </a:p>
          <a:p>
            <a:pPr marL="342900" indent="-342900" defTabSz="914400">
              <a:spcBef>
                <a:spcPct val="20000"/>
              </a:spcBef>
              <a:spcAft>
                <a:spcPts val="600"/>
              </a:spcAft>
              <a:buClr>
                <a:schemeClr val="accent1"/>
              </a:buClr>
              <a:buSzPct val="70000"/>
              <a:buFont typeface="Wingdings 2" pitchFamily="18" charset="2"/>
              <a:buChar char=""/>
              <a:defRPr/>
            </a:pPr>
            <a:endParaRPr lang="fr-FR" sz="800" dirty="0"/>
          </a:p>
          <a:p>
            <a:pPr defTabSz="914400">
              <a:spcBef>
                <a:spcPct val="20000"/>
              </a:spcBef>
              <a:spcAft>
                <a:spcPts val="600"/>
              </a:spcAft>
              <a:buClr>
                <a:schemeClr val="accent1"/>
              </a:buClr>
              <a:buSzPct val="70000"/>
              <a:defRPr/>
            </a:pPr>
            <a:r>
              <a:rPr lang="fr-FR" sz="3200" dirty="0" smtClean="0">
                <a:sym typeface="Wingdings" pitchFamily="2" charset="2"/>
              </a:rPr>
              <a:t>Invitation aux familles à </a:t>
            </a:r>
            <a:r>
              <a:rPr lang="fr-FR" sz="3200" dirty="0">
                <a:sym typeface="Wingdings" pitchFamily="2" charset="2"/>
              </a:rPr>
              <a:t>participer avec leur(s) enfant(s) à toutes les actions proposées</a:t>
            </a:r>
            <a:endParaRPr lang="fr-FR" sz="3200" dirty="0"/>
          </a:p>
          <a:p>
            <a:pPr marL="342900" indent="-342900" defTabSz="914400">
              <a:spcBef>
                <a:spcPct val="20000"/>
              </a:spcBef>
              <a:buClr>
                <a:schemeClr val="accent1"/>
              </a:buClr>
              <a:buSzPct val="70000"/>
              <a:buFont typeface="Wingdings 2" pitchFamily="18" charset="2"/>
              <a:buChar char=""/>
              <a:defRPr/>
            </a:pPr>
            <a:endParaRPr lang="fr-FR" sz="3200"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fade">
                                      <p:cBhvr>
                                        <p:cTn id="7" dur="2000"/>
                                        <p:tgtEl>
                                          <p:spTgt spid="22">
                                            <p:txEl>
                                              <p:pRg st="2" end="2"/>
                                            </p:txEl>
                                          </p:spTgt>
                                        </p:tgtEl>
                                      </p:cBhvr>
                                    </p:animEffect>
                                    <p:anim calcmode="lin" valueType="num">
                                      <p:cBhvr>
                                        <p:cTn id="8" dur="2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4" end="4"/>
                                            </p:txEl>
                                          </p:spTgt>
                                        </p:tgtEl>
                                        <p:attrNameLst>
                                          <p:attrName>style.visibility</p:attrName>
                                        </p:attrNameLst>
                                      </p:cBhvr>
                                      <p:to>
                                        <p:strVal val="visible"/>
                                      </p:to>
                                    </p:set>
                                    <p:animEffect transition="in" filter="fade">
                                      <p:cBhvr>
                                        <p:cTn id="14" dur="2000"/>
                                        <p:tgtEl>
                                          <p:spTgt spid="22">
                                            <p:txEl>
                                              <p:pRg st="4" end="4"/>
                                            </p:txEl>
                                          </p:spTgt>
                                        </p:tgtEl>
                                      </p:cBhvr>
                                    </p:animEffect>
                                    <p:anim calcmode="lin" valueType="num">
                                      <p:cBhvr>
                                        <p:cTn id="15" dur="2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6" dur="2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animEffect transition="in" filter="fade">
                                      <p:cBhvr>
                                        <p:cTn id="21" dur="2000"/>
                                        <p:tgtEl>
                                          <p:spTgt spid="22">
                                            <p:txEl>
                                              <p:pRg st="6" end="6"/>
                                            </p:txEl>
                                          </p:spTgt>
                                        </p:tgtEl>
                                      </p:cBhvr>
                                    </p:animEffect>
                                    <p:anim calcmode="lin" valueType="num">
                                      <p:cBhvr>
                                        <p:cTn id="22" dur="2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23" dur="2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8" end="8"/>
                                            </p:txEl>
                                          </p:spTgt>
                                        </p:tgtEl>
                                        <p:attrNameLst>
                                          <p:attrName>style.visibility</p:attrName>
                                        </p:attrNameLst>
                                      </p:cBhvr>
                                      <p:to>
                                        <p:strVal val="visible"/>
                                      </p:to>
                                    </p:set>
                                    <p:animEffect transition="in" filter="fade">
                                      <p:cBhvr>
                                        <p:cTn id="28" dur="2000"/>
                                        <p:tgtEl>
                                          <p:spTgt spid="22">
                                            <p:txEl>
                                              <p:pRg st="8" end="8"/>
                                            </p:txEl>
                                          </p:spTgt>
                                        </p:tgtEl>
                                      </p:cBhvr>
                                    </p:animEffect>
                                    <p:anim calcmode="lin" valueType="num">
                                      <p:cBhvr>
                                        <p:cTn id="29" dur="2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30" dur="2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566" y="170830"/>
            <a:ext cx="11779622" cy="653209"/>
          </a:xfrm>
        </p:spPr>
        <p:txBody>
          <a:bodyPr>
            <a:noAutofit/>
          </a:bodyPr>
          <a:lstStyle/>
          <a:p>
            <a:pPr algn="ctr" eaLnBrk="1" fontAlgn="auto" hangingPunct="1">
              <a:spcAft>
                <a:spcPts val="0"/>
              </a:spcAft>
              <a:defRPr/>
            </a:pPr>
            <a:r>
              <a:rPr lang="fr-FR" b="1" dirty="0" smtClean="0">
                <a:latin typeface="Arial" pitchFamily="34" charset="0"/>
                <a:cs typeface="Arial" pitchFamily="34" charset="0"/>
              </a:rPr>
              <a:t>LES ACTIONS PROPOSEES</a:t>
            </a:r>
            <a:endParaRPr lang="fr-FR" b="1" dirty="0">
              <a:latin typeface="Arial" pitchFamily="34" charset="0"/>
              <a:cs typeface="Arial" pitchFamily="34" charset="0"/>
            </a:endParaRPr>
          </a:p>
        </p:txBody>
      </p:sp>
      <p:sp>
        <p:nvSpPr>
          <p:cNvPr id="4" name="Ellipse 3"/>
          <p:cNvSpPr/>
          <p:nvPr/>
        </p:nvSpPr>
        <p:spPr>
          <a:xfrm>
            <a:off x="0" y="1150938"/>
            <a:ext cx="3482975"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200" b="1" dirty="0">
                <a:latin typeface="Arial" pitchFamily="34" charset="0"/>
                <a:cs typeface="Arial" pitchFamily="34" charset="0"/>
              </a:rPr>
              <a:t>Exposition photo du travail des élèves</a:t>
            </a:r>
          </a:p>
        </p:txBody>
      </p:sp>
      <p:grpSp>
        <p:nvGrpSpPr>
          <p:cNvPr id="3" name="Groupe 20"/>
          <p:cNvGrpSpPr>
            <a:grpSpLocks/>
          </p:cNvGrpSpPr>
          <p:nvPr/>
        </p:nvGrpSpPr>
        <p:grpSpPr bwMode="auto">
          <a:xfrm>
            <a:off x="7861300" y="1349375"/>
            <a:ext cx="4103688" cy="5037138"/>
            <a:chOff x="7862048" y="1683327"/>
            <a:chExt cx="4102941" cy="5038314"/>
          </a:xfrm>
        </p:grpSpPr>
        <p:pic>
          <p:nvPicPr>
            <p:cNvPr id="17418" name="Picture 9" descr="C:\Users\Véro\Desktop\P1160975.JPG"/>
            <p:cNvPicPr>
              <a:picLocks noChangeAspect="1" noChangeArrowheads="1"/>
            </p:cNvPicPr>
            <p:nvPr/>
          </p:nvPicPr>
          <p:blipFill>
            <a:blip r:embed="rId2"/>
            <a:srcRect/>
            <a:stretch>
              <a:fillRect/>
            </a:stretch>
          </p:blipFill>
          <p:spPr bwMode="auto">
            <a:xfrm rot="1352948">
              <a:off x="8570729" y="2195961"/>
              <a:ext cx="3394260" cy="4525680"/>
            </a:xfrm>
            <a:prstGeom prst="rect">
              <a:avLst/>
            </a:prstGeom>
            <a:noFill/>
            <a:ln w="9525">
              <a:noFill/>
              <a:miter lim="800000"/>
              <a:headEnd/>
              <a:tailEnd/>
            </a:ln>
          </p:spPr>
        </p:pic>
        <p:sp>
          <p:nvSpPr>
            <p:cNvPr id="7" name="Ellipse 6"/>
            <p:cNvSpPr/>
            <p:nvPr/>
          </p:nvSpPr>
          <p:spPr>
            <a:xfrm>
              <a:off x="7862048" y="1683327"/>
              <a:ext cx="3482341" cy="1708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600" b="1" dirty="0">
                  <a:latin typeface="Arial" pitchFamily="34" charset="0"/>
                  <a:cs typeface="Arial" pitchFamily="34" charset="0"/>
                </a:rPr>
                <a:t>Contes et</a:t>
              </a:r>
            </a:p>
            <a:p>
              <a:pPr algn="ctr">
                <a:defRPr/>
              </a:pPr>
              <a:r>
                <a:rPr lang="fr-FR" sz="2600" b="1" dirty="0">
                  <a:latin typeface="Arial" pitchFamily="34" charset="0"/>
                  <a:cs typeface="Arial" pitchFamily="34" charset="0"/>
                </a:rPr>
                <a:t> raconte-tapis</a:t>
              </a:r>
            </a:p>
          </p:txBody>
        </p:sp>
      </p:grpSp>
      <p:grpSp>
        <p:nvGrpSpPr>
          <p:cNvPr id="5" name="Groupe 19"/>
          <p:cNvGrpSpPr>
            <a:grpSpLocks/>
          </p:cNvGrpSpPr>
          <p:nvPr/>
        </p:nvGrpSpPr>
        <p:grpSpPr bwMode="auto">
          <a:xfrm>
            <a:off x="3548681" y="2253255"/>
            <a:ext cx="4611903" cy="4372269"/>
            <a:chOff x="3596534" y="2795096"/>
            <a:chExt cx="4610474" cy="4372393"/>
          </a:xfrm>
        </p:grpSpPr>
        <p:pic>
          <p:nvPicPr>
            <p:cNvPr id="17416" name="Picture 7" descr="C:\Users\Véro\Desktop\SAM_3148_cr.jpg"/>
            <p:cNvPicPr>
              <a:picLocks noChangeAspect="1" noChangeArrowheads="1"/>
            </p:cNvPicPr>
            <p:nvPr/>
          </p:nvPicPr>
          <p:blipFill>
            <a:blip r:embed="rId3"/>
            <a:srcRect/>
            <a:stretch>
              <a:fillRect/>
            </a:stretch>
          </p:blipFill>
          <p:spPr bwMode="auto">
            <a:xfrm rot="20247349">
              <a:off x="3909927" y="2795096"/>
              <a:ext cx="4297081" cy="3222811"/>
            </a:xfrm>
            <a:prstGeom prst="rect">
              <a:avLst/>
            </a:prstGeom>
            <a:noFill/>
            <a:ln w="9525">
              <a:noFill/>
              <a:miter lim="800000"/>
              <a:headEnd/>
              <a:tailEnd/>
            </a:ln>
          </p:spPr>
        </p:pic>
        <p:sp>
          <p:nvSpPr>
            <p:cNvPr id="10" name="Ellipse 9"/>
            <p:cNvSpPr/>
            <p:nvPr/>
          </p:nvSpPr>
          <p:spPr>
            <a:xfrm>
              <a:off x="3596534" y="5459291"/>
              <a:ext cx="3483483" cy="1708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latin typeface="Arial" pitchFamily="34" charset="0"/>
                  <a:cs typeface="Arial" pitchFamily="34" charset="0"/>
                </a:rPr>
                <a:t>Initiation à la lutte</a:t>
              </a:r>
            </a:p>
          </p:txBody>
        </p:sp>
      </p:grpSp>
      <p:sp>
        <p:nvSpPr>
          <p:cNvPr id="12" name="Ellipse 11"/>
          <p:cNvSpPr/>
          <p:nvPr/>
        </p:nvSpPr>
        <p:spPr>
          <a:xfrm>
            <a:off x="0" y="2672140"/>
            <a:ext cx="3482975"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latin typeface="Arial" pitchFamily="34" charset="0"/>
                <a:cs typeface="Arial" pitchFamily="34" charset="0"/>
              </a:rPr>
              <a:t>Découverte des activités périscolaires</a:t>
            </a:r>
          </a:p>
        </p:txBody>
      </p:sp>
      <p:sp>
        <p:nvSpPr>
          <p:cNvPr id="13" name="Ellipse 12"/>
          <p:cNvSpPr/>
          <p:nvPr/>
        </p:nvSpPr>
        <p:spPr>
          <a:xfrm>
            <a:off x="0" y="4208463"/>
            <a:ext cx="3482975"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latin typeface="Arial" pitchFamily="34" charset="0"/>
                <a:cs typeface="Arial" pitchFamily="34" charset="0"/>
              </a:rPr>
              <a:t>Initiation à la </a:t>
            </a:r>
            <a:r>
              <a:rPr lang="fr-FR" sz="2400" b="1" dirty="0" err="1">
                <a:latin typeface="Arial" pitchFamily="34" charset="0"/>
                <a:cs typeface="Arial" pitchFamily="34" charset="0"/>
              </a:rPr>
              <a:t>Zumba</a:t>
            </a:r>
            <a:endParaRPr lang="fr-FR"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par>
                          <p:cTn id="25" fill="hold">
                            <p:stCondLst>
                              <p:cond delay="2000"/>
                            </p:stCondLst>
                            <p:childTnLst>
                              <p:par>
                                <p:cTn id="26" presetID="55"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a:grpSpLocks/>
          </p:cNvGrpSpPr>
          <p:nvPr/>
        </p:nvGrpSpPr>
        <p:grpSpPr bwMode="auto">
          <a:xfrm>
            <a:off x="309563" y="482600"/>
            <a:ext cx="8169275" cy="6276975"/>
            <a:chOff x="309283" y="482600"/>
            <a:chExt cx="8169555" cy="6276975"/>
          </a:xfrm>
        </p:grpSpPr>
        <p:pic>
          <p:nvPicPr>
            <p:cNvPr id="5" name="Picture 2" descr="C:\Users\Véro\Desktop\20160321_093501.jpg"/>
            <p:cNvPicPr>
              <a:picLocks noChangeAspect="1" noChangeArrowheads="1"/>
            </p:cNvPicPr>
            <p:nvPr/>
          </p:nvPicPr>
          <p:blipFill>
            <a:blip r:embed="rId2"/>
            <a:srcRect/>
            <a:stretch>
              <a:fillRect/>
            </a:stretch>
          </p:blipFill>
          <p:spPr bwMode="auto">
            <a:xfrm>
              <a:off x="1798409" y="3554413"/>
              <a:ext cx="6680429" cy="3205162"/>
            </a:xfrm>
            <a:prstGeom prst="rect">
              <a:avLst/>
            </a:prstGeom>
            <a:noFill/>
            <a:effectLst>
              <a:outerShdw blurRad="50800" dist="38100" dir="5400000" algn="t" rotWithShape="0">
                <a:prstClr val="black">
                  <a:alpha val="40000"/>
                </a:prstClr>
              </a:outerShdw>
            </a:effectLst>
          </p:spPr>
        </p:pic>
        <p:pic>
          <p:nvPicPr>
            <p:cNvPr id="6" name="Image 5" descr="P1170016.JPG"/>
            <p:cNvPicPr>
              <a:picLocks noChangeAspect="1"/>
            </p:cNvPicPr>
            <p:nvPr/>
          </p:nvPicPr>
          <p:blipFill>
            <a:blip r:embed="rId3"/>
            <a:stretch>
              <a:fillRect/>
            </a:stretch>
          </p:blipFill>
          <p:spPr>
            <a:xfrm rot="20917224">
              <a:off x="456925" y="482600"/>
              <a:ext cx="5226229" cy="3359150"/>
            </a:xfrm>
            <a:prstGeom prst="rect">
              <a:avLst/>
            </a:prstGeom>
            <a:ln>
              <a:noFill/>
            </a:ln>
            <a:effectLst>
              <a:outerShdw blurRad="50800" dist="38100" dir="2700000" algn="tl" rotWithShape="0">
                <a:prstClr val="black">
                  <a:alpha val="40000"/>
                </a:prstClr>
              </a:outerShdw>
            </a:effectLst>
          </p:spPr>
        </p:pic>
        <p:sp>
          <p:nvSpPr>
            <p:cNvPr id="7" name="Ellipse 6"/>
            <p:cNvSpPr/>
            <p:nvPr/>
          </p:nvSpPr>
          <p:spPr>
            <a:xfrm>
              <a:off x="309283" y="3325813"/>
              <a:ext cx="3483094" cy="170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latin typeface="Arial" pitchFamily="34" charset="0"/>
                  <a:cs typeface="Arial" pitchFamily="34" charset="0"/>
                </a:rPr>
                <a:t>Découverte des cahiers et partage d’un moment de classe</a:t>
              </a:r>
            </a:p>
          </p:txBody>
        </p:sp>
      </p:grpSp>
      <p:grpSp>
        <p:nvGrpSpPr>
          <p:cNvPr id="3" name="Groupe 9"/>
          <p:cNvGrpSpPr>
            <a:grpSpLocks/>
          </p:cNvGrpSpPr>
          <p:nvPr/>
        </p:nvGrpSpPr>
        <p:grpSpPr bwMode="auto">
          <a:xfrm>
            <a:off x="6330950" y="192088"/>
            <a:ext cx="5861050" cy="4295775"/>
            <a:chOff x="6331138" y="192741"/>
            <a:chExt cx="5860862" cy="4295231"/>
          </a:xfrm>
        </p:grpSpPr>
        <p:pic>
          <p:nvPicPr>
            <p:cNvPr id="5124" name="Picture 4" descr="C:\Users\Véro\Desktop\P1060740.JPG"/>
            <p:cNvPicPr>
              <a:picLocks noChangeAspect="1" noChangeArrowheads="1"/>
            </p:cNvPicPr>
            <p:nvPr/>
          </p:nvPicPr>
          <p:blipFill>
            <a:blip r:embed="rId4"/>
            <a:srcRect/>
            <a:stretch>
              <a:fillRect/>
            </a:stretch>
          </p:blipFill>
          <p:spPr bwMode="auto">
            <a:xfrm rot="722839">
              <a:off x="6331138" y="510201"/>
              <a:ext cx="5303668" cy="3977771"/>
            </a:xfrm>
            <a:prstGeom prst="rect">
              <a:avLst/>
            </a:prstGeom>
            <a:noFill/>
            <a:effectLst>
              <a:outerShdw blurRad="50800" dist="38100" dir="2700000" algn="tl" rotWithShape="0">
                <a:prstClr val="black">
                  <a:alpha val="40000"/>
                </a:prstClr>
              </a:outerShdw>
            </a:effectLst>
          </p:spPr>
        </p:pic>
        <p:sp>
          <p:nvSpPr>
            <p:cNvPr id="8" name="Ellipse 7"/>
            <p:cNvSpPr/>
            <p:nvPr/>
          </p:nvSpPr>
          <p:spPr>
            <a:xfrm>
              <a:off x="8709137" y="192741"/>
              <a:ext cx="3482863" cy="1707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latin typeface="Arial" pitchFamily="34" charset="0"/>
                  <a:cs typeface="Arial" pitchFamily="34" charset="0"/>
                </a:rPr>
                <a:t>Atelier de parentalité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strVal val="#ppt_w*0.70"/>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1026</TotalTime>
  <Words>959</Words>
  <Application>Microsoft Office PowerPoint</Application>
  <PresentationFormat>Personnalisé</PresentationFormat>
  <Paragraphs>212</Paragraphs>
  <Slides>21</Slides>
  <Notes>14</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Promenade</vt:lpstr>
      <vt:lpstr>Projet F.O.R.U.M.</vt:lpstr>
      <vt:lpstr>Problématique</vt:lpstr>
      <vt:lpstr>Objectifs du projet</vt:lpstr>
      <vt:lpstr>Pourquoi un F.O.R.U.M.?</vt:lpstr>
      <vt:lpstr>Quels critères d’évaluation ?</vt:lpstr>
      <vt:lpstr>Un calendrier contraint</vt:lpstr>
      <vt:lpstr>ORGANISATION de la SEMAINE  F.O.R.U.M.  1ère edition mars 2016</vt:lpstr>
      <vt:lpstr>LES ACTIONS PROPOSEES</vt:lpstr>
      <vt:lpstr>Présentation PowerPoint</vt:lpstr>
      <vt:lpstr>Présentation PowerPoint</vt:lpstr>
      <vt:lpstr>Présentation PowerPoint</vt:lpstr>
      <vt:lpstr>F.O.R.U.M.</vt:lpstr>
      <vt:lpstr>FAMILLES OUVERTURE REUSSITE UNITE de la MATERNELLE BLANCHOT</vt:lpstr>
      <vt:lpstr>Présentation PowerPoint</vt:lpstr>
      <vt:lpstr>FAMILLES OUVERTURE REUSSITE UNITE de la MATERNELLE BLANCHOT</vt:lpstr>
      <vt:lpstr>Présentation PowerPoint</vt:lpstr>
      <vt:lpstr>FAMILLES OUVERTURE REUSSITE UNITE de la MATERNELLE BLANCHOT</vt:lpstr>
      <vt:lpstr>FAMILLES OUVERTURE REUSSITE UNITE de la MATERNELLE BLANCHOT</vt:lpstr>
      <vt:lpstr>FAMILLES OUVERTURE REUSSITE UNITE de la MATERNELLE BLANCHOT</vt:lpstr>
      <vt:lpstr>Les effets constatés </vt:lpstr>
      <vt:lpstr>Et maintenant?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F.O.R.UM.</dc:title>
  <dc:creator>Marie-paule Lapaquette</dc:creator>
  <cp:lastModifiedBy>Fabienne FEDERINI</cp:lastModifiedBy>
  <cp:revision>139</cp:revision>
  <dcterms:created xsi:type="dcterms:W3CDTF">2016-12-23T22:13:14Z</dcterms:created>
  <dcterms:modified xsi:type="dcterms:W3CDTF">2017-05-04T11:50:19Z</dcterms:modified>
</cp:coreProperties>
</file>