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73" r:id="rId6"/>
    <p:sldId id="260" r:id="rId7"/>
    <p:sldId id="272" r:id="rId8"/>
    <p:sldId id="262" r:id="rId9"/>
    <p:sldId id="264" r:id="rId10"/>
    <p:sldId id="265" r:id="rId11"/>
    <p:sldId id="271" r:id="rId1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52680" autoAdjust="0"/>
  </p:normalViewPr>
  <p:slideViewPr>
    <p:cSldViewPr>
      <p:cViewPr>
        <p:scale>
          <a:sx n="71" d="100"/>
          <a:sy n="71" d="100"/>
        </p:scale>
        <p:origin x="-71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66"/>
    </p:cViewPr>
  </p:sorter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71368-1EBC-46C0-9B07-3811D30FFBF7}" type="datetimeFigureOut">
              <a:rPr lang="fr-FR" smtClean="0"/>
              <a:t>15/06/2017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432CE-DC3F-4BFC-9F98-18F12AB6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647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222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43050" lvl="3" indent="-171450">
              <a:buFont typeface="Wingdings" pitchFamily="2" charset="2"/>
              <a:buChar char="q"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888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61988" y="8588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761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" indent="0">
              <a:buNone/>
            </a:pPr>
            <a:endParaRPr lang="fr-FR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33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18517" y="4603279"/>
            <a:ext cx="5438140" cy="5862839"/>
          </a:xfrm>
        </p:spPr>
        <p:txBody>
          <a:bodyPr/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fr-F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094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dirty="0">
              <a:solidFill>
                <a:srgbClr val="934367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214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74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114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570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716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432CE-DC3F-4BFC-9F98-18F12AB62E1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631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15/06/2017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duscol.education.fr/cid91999/la-scolarisation-des-enfants-moins-trois-a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egerhie.univ-lille3.fr/index.php/fr/publication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2671937"/>
          </a:xfrm>
        </p:spPr>
        <p:txBody>
          <a:bodyPr>
            <a:normAutofit/>
          </a:bodyPr>
          <a:lstStyle/>
          <a:p>
            <a:r>
              <a:rPr lang="fr-FR" sz="5400" dirty="0"/>
              <a:t>Rapport de recherche première scolarisation  : freins et leviers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789039"/>
            <a:ext cx="6400800" cy="1240161"/>
          </a:xfrm>
        </p:spPr>
        <p:txBody>
          <a:bodyPr>
            <a:normAutofit fontScale="85000" lnSpcReduction="10000"/>
          </a:bodyPr>
          <a:lstStyle/>
          <a:p>
            <a:endParaRPr lang="fr-FR" dirty="0"/>
          </a:p>
          <a:p>
            <a:r>
              <a:rPr lang="fr-FR" dirty="0"/>
              <a:t>Académie de Lille – Département du Nord Université Lille </a:t>
            </a:r>
            <a:r>
              <a:rPr lang="fr-FR" dirty="0" smtClean="0"/>
              <a:t>SHS</a:t>
            </a:r>
          </a:p>
          <a:p>
            <a:r>
              <a:rPr lang="fr-FR" dirty="0" smtClean="0"/>
              <a:t> </a:t>
            </a:r>
            <a:r>
              <a:rPr lang="fr-FR" sz="1800" dirty="0"/>
              <a:t>Sylvie </a:t>
            </a:r>
            <a:r>
              <a:rPr lang="fr-FR" sz="1800" dirty="0" err="1"/>
              <a:t>Condette</a:t>
            </a:r>
            <a:r>
              <a:rPr lang="fr-FR" sz="1800" dirty="0"/>
              <a:t> : maître de conférences en sciences de l’Education</a:t>
            </a:r>
          </a:p>
          <a:p>
            <a:r>
              <a:rPr lang="fr-FR" sz="1800" dirty="0"/>
              <a:t>en partenariat avec la </a:t>
            </a:r>
            <a:r>
              <a:rPr lang="fr-FR" dirty="0"/>
              <a:t>Préfecture</a:t>
            </a: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71"/>
          <a:stretch>
            <a:fillRect/>
          </a:stretch>
        </p:blipFill>
        <p:spPr bwMode="auto">
          <a:xfrm>
            <a:off x="244460" y="5297921"/>
            <a:ext cx="1403648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36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fr-FR" b="1" i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4.    La formation et l’expérimentation</a:t>
            </a:r>
            <a:endParaRPr lang="fr-FR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Un </a:t>
            </a:r>
            <a:r>
              <a:rPr lang="fr-FR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projet </a:t>
            </a:r>
            <a:r>
              <a:rPr lang="fr-FR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porté par  les équipes : </a:t>
            </a:r>
            <a:r>
              <a:rPr lang="fr-FR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collectif et </a:t>
            </a:r>
            <a:r>
              <a:rPr lang="fr-FR" b="1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intercatégoriel</a:t>
            </a:r>
            <a:endParaRPr lang="fr-FR" b="1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Des </a:t>
            </a:r>
            <a:r>
              <a:rPr lang="fr-FR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temps d’échanges</a:t>
            </a:r>
            <a:r>
              <a:rPr lang="fr-FR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formalisés et des </a:t>
            </a:r>
            <a:r>
              <a:rPr lang="fr-FR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formations </a:t>
            </a:r>
            <a:r>
              <a:rPr lang="fr-FR" b="1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intercatégorielles</a:t>
            </a:r>
            <a:r>
              <a:rPr lang="fr-FR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sur site: </a:t>
            </a:r>
            <a:r>
              <a:rPr lang="fr-FR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co</a:t>
            </a:r>
            <a:r>
              <a:rPr lang="fr-FR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-construire des actions appropriées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Une </a:t>
            </a:r>
            <a:r>
              <a:rPr lang="fr-FR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formation spécifique </a:t>
            </a:r>
            <a:r>
              <a:rPr lang="fr-FR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pour les enseignants qui auront en charge les tout-petits et qui s’occuperont de l’accompagnement de ces parents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Premières préconisations</a:t>
            </a:r>
          </a:p>
        </p:txBody>
      </p:sp>
    </p:spTree>
    <p:extLst>
      <p:ext uri="{BB962C8B-B14F-4D97-AF65-F5344CB8AC3E}">
        <p14:creationId xmlns:p14="http://schemas.microsoft.com/office/powerpoint/2010/main" val="36240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9512"/>
          </a:xfrm>
        </p:spPr>
        <p:txBody>
          <a:bodyPr/>
          <a:lstStyle/>
          <a:p>
            <a:r>
              <a:rPr lang="fr-FR" dirty="0"/>
              <a:t>Pour conclure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ressources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Ressources </a:t>
            </a:r>
            <a:r>
              <a:rPr lang="fr-FR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eduscol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fr-FR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fr-FR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eduscol.education.fr/cid91999/la-scolarisation-des-enfants-moins-trois-ans.html</a:t>
            </a:r>
            <a:endParaRPr lang="fr-FR" dirty="0"/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 dirty="0" smtClean="0">
              <a:hlinkClick r:id="rId4"/>
            </a:endParaRPr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Rapport de recherche </a:t>
            </a:r>
            <a:endParaRPr lang="fr-FR" dirty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http</a:t>
            </a: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egerhie.univ-lille3.fr/index.php/fr/publications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5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2072019"/>
            <a:ext cx="7408333" cy="4165293"/>
          </a:xfrm>
        </p:spPr>
        <p:txBody>
          <a:bodyPr>
            <a:noAutofit/>
          </a:bodyPr>
          <a:lstStyle/>
          <a:p>
            <a:pPr marL="68580" algn="just"/>
            <a:r>
              <a:rPr lang="fr-FR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contexte départemental</a:t>
            </a:r>
          </a:p>
          <a:p>
            <a:pPr marL="0" indent="0" algn="just">
              <a:buNone/>
            </a:pPr>
            <a:endParaRPr lang="fr-FR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algn="just"/>
            <a:r>
              <a:rPr lang="fr-FR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constat</a:t>
            </a:r>
            <a:r>
              <a:rPr lang="fr-FR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les familles dites « défavorisées » et issues des quartiers de la politique de la ville scolarisent très peu leur enfant à l’âge de deux ans, alors qu’une politique incitative est mise en place.</a:t>
            </a:r>
          </a:p>
          <a:p>
            <a:pPr marL="68580" algn="just"/>
            <a:endParaRPr lang="fr-FR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algn="just"/>
            <a:r>
              <a:rPr lang="fr-FR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présupposé</a:t>
            </a:r>
            <a:r>
              <a:rPr lang="fr-FR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la scolarisation précoce procure à l’enfant des bénéfices, en termes de socialisation et de réussite dans les apprentissages.</a:t>
            </a:r>
          </a:p>
          <a:p>
            <a:pPr marL="68580" algn="just"/>
            <a:endParaRPr lang="fr-FR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algn="just"/>
            <a:r>
              <a:rPr lang="fr-FR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question de recherche: pourquoi des familles se montrent-elles réticentes ou refusent-elles la scolarisation de leur enfant à l’âge de deux ans?</a:t>
            </a:r>
          </a:p>
          <a:p>
            <a:pPr marL="68580" algn="just"/>
            <a:endParaRPr lang="fr-FR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algn="just"/>
            <a:r>
              <a:rPr lang="fr-FR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territoires </a:t>
            </a:r>
            <a:r>
              <a:rPr lang="fr-FR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 été ciblés pour l’enquête, dans le département du Nord (59) (= 26 écoles maternelles): Caudry; Denain; Lille Faubourg de Béthune; Lille Moulins; Lille </a:t>
            </a:r>
            <a:r>
              <a:rPr lang="fr-FR" sz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Wazemmes</a:t>
            </a:r>
            <a:r>
              <a:rPr lang="fr-FR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Valenciennes quartier Chasse royale.</a:t>
            </a:r>
          </a:p>
          <a:p>
            <a:pPr marL="68580" algn="just"/>
            <a:endParaRPr lang="fr-FR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algn="just"/>
            <a:r>
              <a:rPr lang="fr-FR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Durée</a:t>
            </a:r>
            <a:r>
              <a:rPr lang="fr-FR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novembre 2015-juin 2016</a:t>
            </a:r>
          </a:p>
          <a:p>
            <a:pPr marL="68580" algn="just"/>
            <a:endParaRPr lang="fr-FR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algn="just"/>
            <a:r>
              <a:rPr lang="fr-FR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Méthodologie qualitative</a:t>
            </a:r>
            <a:r>
              <a:rPr lang="fr-FR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observations, entretiens individuels et collectifs.</a:t>
            </a:r>
          </a:p>
          <a:p>
            <a:endParaRPr lang="fr-FR" sz="12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1.Cadre donné à la recherche</a:t>
            </a:r>
          </a:p>
        </p:txBody>
      </p:sp>
    </p:spTree>
    <p:extLst>
      <p:ext uri="{BB962C8B-B14F-4D97-AF65-F5344CB8AC3E}">
        <p14:creationId xmlns:p14="http://schemas.microsoft.com/office/powerpoint/2010/main" val="64093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68580" indent="0">
              <a:buNone/>
            </a:pPr>
            <a:endParaRPr lang="fr-FR" dirty="0">
              <a:solidFill>
                <a:srgbClr val="934367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fr-FR" sz="6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diversité et la disparité des territoires</a:t>
            </a:r>
          </a:p>
          <a:p>
            <a:pPr marL="68580" indent="0" algn="just">
              <a:lnSpc>
                <a:spcPct val="120000"/>
              </a:lnSpc>
              <a:spcAft>
                <a:spcPts val="0"/>
              </a:spcAft>
              <a:buNone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148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4200" u="sng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 problématiques locales bien spécifiques</a:t>
            </a:r>
            <a:r>
              <a:rPr lang="fr-FR" sz="4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une identité de territoire.</a:t>
            </a:r>
          </a:p>
          <a:p>
            <a:pPr marL="685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fr-FR" sz="4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D’où l’intérêt d’une approche nécessairement systémique (donc globale) mais travaillée à l’échelon local.</a:t>
            </a:r>
          </a:p>
          <a:p>
            <a:pPr marL="68580" indent="0">
              <a:buNone/>
            </a:pPr>
            <a:endParaRPr lang="fr-FR" sz="42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148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4200" u="sng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complexité du maillage territorial</a:t>
            </a:r>
            <a:r>
              <a:rPr lang="fr-FR" sz="4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de très nombreux intervenants et interlocuteurs, des cultures professionnelles différentes à tenter d’harmoniser ou de faire dialoguer.</a:t>
            </a:r>
          </a:p>
          <a:p>
            <a:pPr marL="685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fr-FR" sz="4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1148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4200" u="sng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connaissance préalable du territoire</a:t>
            </a:r>
            <a:r>
              <a:rPr lang="fr-FR" sz="4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est souvent mise en avant par les personnes interrogées : à la fois pour bien comprendre ce qui se joue en profondeur (derrière la réalité immédiate), et se faire accepter de la population locale.</a:t>
            </a:r>
          </a:p>
          <a:p>
            <a:endParaRPr lang="fr-F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2.P</a:t>
            </a:r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roblématiques posées</a:t>
            </a:r>
          </a:p>
        </p:txBody>
      </p:sp>
    </p:spTree>
    <p:extLst>
      <p:ext uri="{BB962C8B-B14F-4D97-AF65-F5344CB8AC3E}">
        <p14:creationId xmlns:p14="http://schemas.microsoft.com/office/powerpoint/2010/main" val="31787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fr-FR" b="1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endParaRPr lang="fr-FR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fr-FR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réalité complexe, une nécessaire clarification </a:t>
            </a:r>
          </a:p>
          <a:p>
            <a:pPr marL="411480"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 publics pluriels et des  réceptions plurielles de la préscolarisation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148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rapport à l’école et aux institutions  : les enjeux de la préscolarisation dans les interactions entre familles et professionnels.</a:t>
            </a:r>
          </a:p>
          <a:p>
            <a:pPr marL="41148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première scolarisation : la construction de significations et de représentations partagées.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fr-FR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fr-FR" sz="49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Problématiques posées</a:t>
            </a:r>
            <a:r>
              <a:rPr lang="fr-FR" sz="3600" dirty="0">
                <a:solidFill>
                  <a:schemeClr val="bg1"/>
                </a:solidFill>
              </a:rPr>
              <a:t/>
            </a:r>
            <a:br>
              <a:rPr lang="fr-FR" sz="3600" dirty="0">
                <a:solidFill>
                  <a:schemeClr val="bg1"/>
                </a:solidFill>
              </a:rPr>
            </a:br>
            <a: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fr-FR" sz="2400" b="1" dirty="0">
                <a:solidFill>
                  <a:srgbClr val="934367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33272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 l’absence d’une action concertée de l’ensemble des intervenants ruinent les efforts des uns et des autres ».</a:t>
            </a:r>
          </a:p>
          <a:p>
            <a:pPr marL="0" indent="0">
              <a:buNone/>
            </a:pPr>
            <a:endParaRPr lang="fr-FR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i="1" dirty="0">
                <a:latin typeface="Times New Roman" pitchFamily="18" charset="0"/>
                <a:cs typeface="Times New Roman" pitchFamily="18" charset="0"/>
              </a:rPr>
              <a:t>« L’efficacité de ses actions nécessite une réflexion approfondie sur la stimulation des rencontres avec les parents, leur implication dans les projets, une ingénierie des projets éducatifs sur le modèle « 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bottom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up » impliquant les familles à toutes les étapes ».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Conclusion</a:t>
            </a:r>
          </a:p>
        </p:txBody>
      </p:sp>
    </p:spTree>
    <p:extLst>
      <p:ext uri="{BB962C8B-B14F-4D97-AF65-F5344CB8AC3E}">
        <p14:creationId xmlns:p14="http://schemas.microsoft.com/office/powerpoint/2010/main" val="18480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fr-FR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Le travail de proximité : </a:t>
            </a:r>
            <a:r>
              <a:rPr lang="fr-FR" sz="18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une identité de territoire forte avec des spécificités locales 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besoin d’une analyse globale, systémique pour comprendre les enjeux, mais parallèlement nécessité de se situer au plus près du quotidien des personnes.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fr-FR" sz="1800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Le partenariat 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vecteur d’efficacité et d’accompagnement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fr-FR" sz="1800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La formation des professionnels </a:t>
            </a:r>
            <a:r>
              <a:rPr lang="fr-FR" sz="18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à la double problématique de la petite enfance et de la parentalité</a:t>
            </a:r>
          </a:p>
          <a:p>
            <a:pPr marL="685800"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une professionnalité adaptative et évolutive, un appui stratégique de partenaires, un lieu potentiel d’innovation pédagogique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fr-FR" b="1" dirty="0">
                <a:latin typeface="Times New Roman"/>
                <a:ea typeface="Calibri"/>
                <a:cs typeface="Times New Roman"/>
              </a:rPr>
              <a:t/>
            </a:r>
            <a:br>
              <a:rPr lang="fr-FR" b="1" dirty="0">
                <a:latin typeface="Times New Roman"/>
                <a:ea typeface="Calibri"/>
                <a:cs typeface="Times New Roman"/>
              </a:rPr>
            </a:br>
            <a:r>
              <a:rPr lang="fr-FR" b="1" dirty="0">
                <a:latin typeface="Times New Roman"/>
                <a:ea typeface="Calibri"/>
                <a:cs typeface="Times New Roman"/>
              </a:rPr>
              <a:t>3. </a:t>
            </a:r>
            <a:br>
              <a:rPr lang="fr-FR" b="1" dirty="0">
                <a:latin typeface="Times New Roman"/>
                <a:ea typeface="Calibri"/>
                <a:cs typeface="Times New Roman"/>
              </a:rPr>
            </a:br>
            <a:r>
              <a:rPr lang="fr-FR" b="1" dirty="0">
                <a:latin typeface="Times New Roman"/>
                <a:ea typeface="Calibri"/>
                <a:cs typeface="Times New Roman"/>
              </a:rPr>
              <a:t>3. </a:t>
            </a:r>
            <a:r>
              <a:rPr lang="fr-FR" sz="4900" dirty="0">
                <a:latin typeface="Times New Roman"/>
                <a:ea typeface="Calibri"/>
                <a:cs typeface="Times New Roman"/>
              </a:rPr>
              <a:t>Préconisations : les grandes lignes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>
                <a:latin typeface="Times New Roman"/>
                <a:ea typeface="Calibri"/>
                <a:cs typeface="Times New Roman"/>
              </a:rPr>
              <a:t/>
            </a:r>
            <a:br>
              <a:rPr lang="fr-FR" b="1" dirty="0">
                <a:latin typeface="Times New Roman"/>
                <a:ea typeface="Calibri"/>
                <a:cs typeface="Times New Roman"/>
              </a:rPr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29927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La nécessaire action parentalité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Le référent famille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Une offre éducative adaptable et coordonnée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La formation et l’expérimentation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Premières préconisations </a:t>
            </a:r>
          </a:p>
        </p:txBody>
      </p:sp>
    </p:spTree>
    <p:extLst>
      <p:ext uri="{BB962C8B-B14F-4D97-AF65-F5344CB8AC3E}">
        <p14:creationId xmlns:p14="http://schemas.microsoft.com/office/powerpoint/2010/main" val="21743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b="1" i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La nécessaire action parentalité</a:t>
            </a:r>
            <a:endParaRPr lang="fr-FR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Rétablir </a:t>
            </a:r>
            <a:r>
              <a:rPr lang="fr-FR" sz="20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le parent </a:t>
            </a: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dans son statut de </a:t>
            </a:r>
            <a:r>
              <a:rPr lang="fr-FR" sz="20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responsable</a:t>
            </a: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et lui en donner les moyens.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Travailler l’</a:t>
            </a:r>
            <a:r>
              <a:rPr lang="fr-FR" sz="2000" b="1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empowerment</a:t>
            </a: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sous toutes ses formes (pour redonner confiance, pour monter en compétences, pour mieux s’intégrer à la vie sociale, pour se remettre en projet).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Situer les actions sur le </a:t>
            </a:r>
            <a:r>
              <a:rPr lang="fr-FR" sz="20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moyen et long terme</a:t>
            </a: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marL="457200" indent="-457200" algn="just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b="1" i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Le référent famille</a:t>
            </a:r>
            <a:endParaRPr lang="fr-FR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Réduire le nombre des </a:t>
            </a:r>
            <a:r>
              <a:rPr lang="fr-FR" sz="20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interlocuteurs</a:t>
            </a: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pour les familles : tendre vers un référent unique et stable.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Premières préconisations</a:t>
            </a:r>
          </a:p>
        </p:txBody>
      </p:sp>
    </p:spTree>
    <p:extLst>
      <p:ext uri="{BB962C8B-B14F-4D97-AF65-F5344CB8AC3E}">
        <p14:creationId xmlns:p14="http://schemas.microsoft.com/office/powerpoint/2010/main" val="169393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fr-FR" b="1" i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3.   Une offre éducative adaptable et coordonnée</a:t>
            </a:r>
            <a:endParaRPr lang="fr-FR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Adapter les réponses et tenir compte de la </a:t>
            </a:r>
            <a:r>
              <a:rPr lang="fr-FR" sz="20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maturité de l’enfant et de la maturité des parents 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Développer </a:t>
            </a:r>
            <a:r>
              <a:rPr lang="fr-FR" sz="20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les passerelles </a:t>
            </a: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entre structures petite enfance et école.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Concentrer et structurer dans un même </a:t>
            </a:r>
            <a:r>
              <a:rPr lang="fr-FR" sz="20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espace</a:t>
            </a:r>
            <a:r>
              <a:rPr lang="fr-FR" sz="20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les différents services : école, structure petite enfance, services médicaux et sociaux : pour faciliter l’accès aux familles, pour faciliter les rencontres et les échanges entre les personnels.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Premières préconisations</a:t>
            </a:r>
          </a:p>
        </p:txBody>
      </p:sp>
    </p:spTree>
    <p:extLst>
      <p:ext uri="{BB962C8B-B14F-4D97-AF65-F5344CB8AC3E}">
        <p14:creationId xmlns:p14="http://schemas.microsoft.com/office/powerpoint/2010/main" val="276271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873</TotalTime>
  <Words>464</Words>
  <Application>Microsoft Office PowerPoint</Application>
  <PresentationFormat>Affichage à l'écran (4:3)</PresentationFormat>
  <Paragraphs>91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Vagues</vt:lpstr>
      <vt:lpstr>Rapport de recherche première scolarisation  : freins et leviers</vt:lpstr>
      <vt:lpstr>1.Cadre donné à la recherche</vt:lpstr>
      <vt:lpstr>2.Problématiques posées</vt:lpstr>
      <vt:lpstr>    2. Problématiques posées    </vt:lpstr>
      <vt:lpstr>2. Conclusion</vt:lpstr>
      <vt:lpstr> 3.  3. Préconisations : les grandes lignes  </vt:lpstr>
      <vt:lpstr>3. Premières préconisations </vt:lpstr>
      <vt:lpstr>3. Premières préconisations</vt:lpstr>
      <vt:lpstr>3. Premières préconisations</vt:lpstr>
      <vt:lpstr>3. Premières préconisations</vt:lpstr>
      <vt:lpstr>Pour conclure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 de recherche première scolarisation  : freins et leviers</dc:title>
  <dc:creator>utilisateur</dc:creator>
  <cp:lastModifiedBy>Beatrice MICHEL</cp:lastModifiedBy>
  <cp:revision>135</cp:revision>
  <cp:lastPrinted>2017-05-04T12:35:48Z</cp:lastPrinted>
  <dcterms:created xsi:type="dcterms:W3CDTF">2017-05-01T08:35:33Z</dcterms:created>
  <dcterms:modified xsi:type="dcterms:W3CDTF">2017-06-15T09:33:27Z</dcterms:modified>
</cp:coreProperties>
</file>