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76" r:id="rId8"/>
    <p:sldId id="262" r:id="rId9"/>
    <p:sldId id="263" r:id="rId10"/>
    <p:sldId id="277" r:id="rId11"/>
    <p:sldId id="278" r:id="rId12"/>
    <p:sldId id="279" r:id="rId13"/>
    <p:sldId id="280" r:id="rId14"/>
    <p:sldId id="265" r:id="rId15"/>
    <p:sldId id="266" r:id="rId16"/>
    <p:sldId id="281" r:id="rId17"/>
    <p:sldId id="282" r:id="rId18"/>
    <p:sldId id="283" r:id="rId19"/>
    <p:sldId id="268" r:id="rId20"/>
    <p:sldId id="284" r:id="rId21"/>
    <p:sldId id="267" r:id="rId22"/>
    <p:sldId id="285" r:id="rId23"/>
    <p:sldId id="269" r:id="rId24"/>
    <p:sldId id="270" r:id="rId25"/>
    <p:sldId id="271" r:id="rId26"/>
    <p:sldId id="286" r:id="rId27"/>
    <p:sldId id="287" r:id="rId28"/>
    <p:sldId id="272" r:id="rId29"/>
    <p:sldId id="274" r:id="rId30"/>
    <p:sldId id="275" r:id="rId31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 snapToGrid="0">
      <p:cViewPr varScale="1">
        <p:scale>
          <a:sx n="57" d="100"/>
          <a:sy n="57" d="100"/>
        </p:scale>
        <p:origin x="84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 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Rectangle 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cxnSp>
          <p:nvCxnSpPr>
            <p:cNvPr id="7" name="Connecteur droit 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Connecteur droit 4"/>
          <p:cNvCxnSpPr/>
          <p:nvPr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 10"/>
          <p:cNvCxnSpPr/>
          <p:nvPr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 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17" name="Sous-titre 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fr-FR" noProof="0"/>
              <a:t>Modifiez le style des sous-titres du masque</a:t>
            </a:r>
            <a:endParaRPr kumimoji="0" lang="fr-FR" noProof="0" dirty="0"/>
          </a:p>
        </p:txBody>
      </p:sp>
      <p:sp>
        <p:nvSpPr>
          <p:cNvPr id="30" name="Espace réservé de la date 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3/25/2018</a:t>
            </a:fld>
            <a:endParaRPr lang="en-US" dirty="0"/>
          </a:p>
        </p:txBody>
      </p:sp>
      <p:sp>
        <p:nvSpPr>
          <p:cNvPr id="19" name="Espace réservé du pied de page 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27" name="Espace réservé du numéro de diapositive 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15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C6B4A9-1611-4792-9094-5F34BCA07E0B}" type="datetimeFigureOut">
              <a:rPr lang="en-US" smtClean="0"/>
              <a:t>3/25/2018</a:t>
            </a:fld>
            <a:endParaRPr lang="en-US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8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3/25/2018</a:t>
            </a:fld>
            <a:endParaRPr lang="en-US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4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3/25/2018</a:t>
            </a:fld>
            <a:endParaRPr lang="en-US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8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3/25/2018</a:t>
            </a:fld>
            <a:endParaRPr lang="en-US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3/25/2018</a:t>
            </a:fld>
            <a:endParaRPr lang="en-US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u contenu 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3/25/2018</a:t>
            </a:fld>
            <a:endParaRPr lang="en-US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609600" y="704087"/>
            <a:ext cx="11074400" cy="1387359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3/25/2018</a:t>
            </a:fld>
            <a:endParaRPr lang="en-US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45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3/25/2018</a:t>
            </a:fld>
            <a:endParaRPr lang="en-US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2A54C80-263E-416B-A8E0-580EDEADCBDC}" type="datetimeFigureOut">
              <a:rPr lang="en-US" smtClean="0"/>
              <a:t>3/25/2018</a:t>
            </a:fld>
            <a:endParaRPr lang="en-US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7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le rectangle 8 à un seul coin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 dirty="0"/>
          </a:p>
        </p:txBody>
      </p:sp>
      <p:sp>
        <p:nvSpPr>
          <p:cNvPr id="12" name="Triangle droit 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 dirty="0"/>
          </a:p>
        </p:txBody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kumimoji="0"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3/25/2018</a:t>
            </a:fld>
            <a:endParaRPr lang="en-US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Forme libre 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fr-FR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 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fr-FR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6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 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ctangle 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grpSp>
          <p:nvGrpSpPr>
            <p:cNvPr id="27" name="Groupe 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orme libre 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fr-FR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orme libre 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fr-FR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e 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orme libre 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fr-FR" sz="1800" noProof="0" dirty="0"/>
                </a:p>
              </p:txBody>
            </p:sp>
            <p:sp>
              <p:nvSpPr>
                <p:cNvPr id="33" name="Forme libre 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fr-FR" sz="1800" noProof="0" dirty="0"/>
                </a:p>
              </p:txBody>
            </p:sp>
          </p:grpSp>
        </p:grpSp>
      </p:grpSp>
      <p:sp>
        <p:nvSpPr>
          <p:cNvPr id="9" name="Espace réservé du titre 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  <a:endParaRPr kumimoji="0" lang="fr-FR" noProof="0" dirty="0"/>
          </a:p>
        </p:txBody>
      </p:sp>
      <p:sp>
        <p:nvSpPr>
          <p:cNvPr id="30" name="Espace réservé du texte 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fr-FR" noProof="0" dirty="0"/>
              <a:t>Cliquez pour modifier les styles du texte du masque</a:t>
            </a:r>
          </a:p>
          <a:p>
            <a:pPr lvl="1" rtl="0" eaLnBrk="1" latinLnBrk="0" hangingPunct="1"/>
            <a:r>
              <a:rPr lang="fr-FR" noProof="0" dirty="0"/>
              <a:t>Deuxième niveau</a:t>
            </a:r>
          </a:p>
          <a:p>
            <a:pPr lvl="2" rtl="0" eaLnBrk="1" latinLnBrk="0" hangingPunct="1"/>
            <a:r>
              <a:rPr lang="fr-FR" noProof="0" dirty="0"/>
              <a:t>Troisième niveau</a:t>
            </a:r>
          </a:p>
          <a:p>
            <a:pPr lvl="3" rtl="0" eaLnBrk="1" latinLnBrk="0" hangingPunct="1"/>
            <a:r>
              <a:rPr lang="fr-FR" noProof="0" dirty="0"/>
              <a:t>Quatrième niveau</a:t>
            </a:r>
          </a:p>
          <a:p>
            <a:pPr lvl="4" rtl="0" eaLnBrk="1" latinLnBrk="0" hangingPunct="1"/>
            <a:r>
              <a:rPr lang="fr-FR" noProof="0" dirty="0"/>
              <a:t>Cinquième niveau</a:t>
            </a:r>
          </a:p>
        </p:txBody>
      </p:sp>
      <p:sp>
        <p:nvSpPr>
          <p:cNvPr id="10" name="Espace réservé de la date 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3/25/2018</a:t>
            </a:fld>
            <a:endParaRPr lang="en-US" dirty="0"/>
          </a:p>
        </p:txBody>
      </p:sp>
      <p:sp>
        <p:nvSpPr>
          <p:cNvPr id="22" name="Espace réservé du pied de page 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Espace réservé du numéro de diapositive 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10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oggle.it/diagram/VxdX6m-gIRhJZpO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oggle.it/diagram/V0shmbJ_F5oKjtm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3209" y="1790231"/>
            <a:ext cx="7766936" cy="1646302"/>
          </a:xfrm>
        </p:spPr>
        <p:txBody>
          <a:bodyPr>
            <a:normAutofit fontScale="90000"/>
          </a:bodyPr>
          <a:lstStyle/>
          <a:p>
            <a:r>
              <a:rPr lang="fr-FR" sz="4800" dirty="0"/>
              <a:t>Croisement des disciplines Sciences et Technologie </a:t>
            </a:r>
            <a:br>
              <a:rPr lang="fr-FR" sz="4800" dirty="0"/>
            </a:br>
            <a:r>
              <a:rPr lang="fr-FR" sz="4800" dirty="0"/>
              <a:t>en Cycle 3 : </a:t>
            </a:r>
            <a:r>
              <a:rPr lang="fr-FR" sz="4800" dirty="0">
                <a:solidFill>
                  <a:srgbClr val="FF0000"/>
                </a:solidFill>
              </a:rPr>
              <a:t>le choix de l’E.I.S.T.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80926" y="3716322"/>
            <a:ext cx="8624387" cy="2457975"/>
          </a:xfrm>
        </p:spPr>
        <p:txBody>
          <a:bodyPr>
            <a:normAutofit/>
          </a:bodyPr>
          <a:lstStyle/>
          <a:p>
            <a:pPr algn="just"/>
            <a:r>
              <a:rPr lang="fr-FR" b="1" dirty="0">
                <a:solidFill>
                  <a:srgbClr val="0070C0"/>
                </a:solidFill>
              </a:rPr>
              <a:t>Equipe pédagogique de Sciences de la Vie </a:t>
            </a:r>
          </a:p>
          <a:p>
            <a:pPr algn="just"/>
            <a:r>
              <a:rPr lang="fr-FR" b="1" dirty="0">
                <a:solidFill>
                  <a:srgbClr val="0070C0"/>
                </a:solidFill>
              </a:rPr>
              <a:t>et de la Terre (Mme Bernard, Mr Massines),</a:t>
            </a:r>
          </a:p>
          <a:p>
            <a:pPr algn="just"/>
            <a:r>
              <a:rPr lang="fr-FR" b="1" dirty="0">
                <a:solidFill>
                  <a:srgbClr val="0070C0"/>
                </a:solidFill>
              </a:rPr>
              <a:t>De Physique-Chimie (Mme Carreau, Mme Huré),</a:t>
            </a:r>
          </a:p>
          <a:p>
            <a:pPr algn="just"/>
            <a:r>
              <a:rPr lang="fr-FR" b="1" dirty="0">
                <a:solidFill>
                  <a:srgbClr val="0070C0"/>
                </a:solidFill>
              </a:rPr>
              <a:t>Et de Technologie (Mr Sagny, Mr Coppin)</a:t>
            </a:r>
          </a:p>
          <a:p>
            <a:pPr algn="just"/>
            <a:r>
              <a:rPr lang="fr-FR" b="1" dirty="0">
                <a:solidFill>
                  <a:srgbClr val="0070C0"/>
                </a:solidFill>
              </a:rPr>
              <a:t>Collège Jacques Prévert, CHAMBLY (Oise).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" y="3374133"/>
            <a:ext cx="3258653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5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0083" y="629924"/>
            <a:ext cx="8596668" cy="71586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b="1" dirty="0"/>
              <a:t>Quelques agrandissements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684" t="13310" r="2500" b="5810"/>
          <a:stretch/>
        </p:blipFill>
        <p:spPr>
          <a:xfrm>
            <a:off x="659876" y="1590575"/>
            <a:ext cx="10906814" cy="52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2053" y="419249"/>
            <a:ext cx="8596668" cy="71586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b="1" dirty="0"/>
              <a:t>Quelques</a:t>
            </a:r>
            <a:r>
              <a:rPr lang="fr-FR" dirty="0"/>
              <a:t> </a:t>
            </a:r>
            <a:r>
              <a:rPr lang="fr-FR" b="1" dirty="0"/>
              <a:t>agrandissements</a:t>
            </a:r>
            <a:r>
              <a:rPr lang="fr-FR" dirty="0"/>
              <a:t> :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4725" t="12517" r="29060" b="5933"/>
          <a:stretch/>
        </p:blipFill>
        <p:spPr>
          <a:xfrm>
            <a:off x="2140724" y="1376313"/>
            <a:ext cx="6659326" cy="54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1794" y="465345"/>
            <a:ext cx="8596668" cy="71586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b="1" dirty="0"/>
              <a:t>Quelques</a:t>
            </a:r>
            <a:r>
              <a:rPr lang="fr-FR" dirty="0"/>
              <a:t> </a:t>
            </a:r>
            <a:r>
              <a:rPr lang="fr-FR" b="1" dirty="0"/>
              <a:t>agrandissements</a:t>
            </a:r>
            <a:r>
              <a:rPr lang="fr-FR" dirty="0"/>
              <a:t> :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4174" t="13469" r="2087" b="9603"/>
          <a:stretch/>
        </p:blipFill>
        <p:spPr>
          <a:xfrm>
            <a:off x="904973" y="1464418"/>
            <a:ext cx="10360058" cy="53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9359" y="409355"/>
            <a:ext cx="8596668" cy="71586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b="1" dirty="0"/>
              <a:t>Quelques</a:t>
            </a:r>
            <a:r>
              <a:rPr lang="fr-FR" dirty="0"/>
              <a:t> </a:t>
            </a:r>
            <a:r>
              <a:rPr lang="fr-FR" b="1" dirty="0"/>
              <a:t>agrandissements</a:t>
            </a:r>
            <a:r>
              <a:rPr lang="fr-FR" dirty="0"/>
              <a:t> :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6743" t="13061" r="12821" b="6055"/>
          <a:stretch/>
        </p:blipFill>
        <p:spPr>
          <a:xfrm>
            <a:off x="1168924" y="1439231"/>
            <a:ext cx="9521072" cy="538542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5F6F037-DE17-4F46-A4BC-D4F73C71A78D}"/>
              </a:ext>
            </a:extLst>
          </p:cNvPr>
          <p:cNvSpPr/>
          <p:nvPr/>
        </p:nvSpPr>
        <p:spPr>
          <a:xfrm>
            <a:off x="8038890" y="1125217"/>
            <a:ext cx="3959604" cy="2481583"/>
          </a:xfrm>
          <a:prstGeom prst="round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fr-FR" sz="1600" b="1" i="1" dirty="0">
                <a:solidFill>
                  <a:srgbClr val="0070C0"/>
                </a:solidFill>
              </a:rPr>
              <a:t>Remarque : la Technologie semble moins apparente, car :</a:t>
            </a:r>
          </a:p>
          <a:p>
            <a:pPr marL="285750" indent="-285750" algn="just">
              <a:buFontTx/>
              <a:buChar char="-"/>
            </a:pPr>
            <a:r>
              <a:rPr lang="fr-FR" sz="1600" b="1" i="1" dirty="0">
                <a:solidFill>
                  <a:srgbClr val="0070C0"/>
                </a:solidFill>
              </a:rPr>
              <a:t>Elle partage des éléments de programme avec les Sciences Physiques (matière, matériaux…)</a:t>
            </a:r>
          </a:p>
          <a:p>
            <a:pPr marL="285750" indent="-285750" algn="just">
              <a:buFontTx/>
              <a:buChar char="-"/>
            </a:pPr>
            <a:r>
              <a:rPr lang="fr-FR" sz="1600" b="1" i="1" dirty="0">
                <a:solidFill>
                  <a:srgbClr val="0070C0"/>
                </a:solidFill>
              </a:rPr>
              <a:t>Elle figure dans un contexte global et au titre d’outil général (informatique, maîtrise des gestes techniques, sécurité…).</a:t>
            </a:r>
          </a:p>
        </p:txBody>
      </p:sp>
    </p:spTree>
    <p:extLst>
      <p:ext uri="{BB962C8B-B14F-4D97-AF65-F5344CB8AC3E}">
        <p14:creationId xmlns:p14="http://schemas.microsoft.com/office/powerpoint/2010/main" val="14574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874" y="0"/>
            <a:ext cx="8596668" cy="72425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fr-FR" sz="4500" b="1" dirty="0"/>
              <a:t>La répartition du programme :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9060" t="15646" r="19977" b="8991"/>
          <a:stretch/>
        </p:blipFill>
        <p:spPr>
          <a:xfrm>
            <a:off x="358918" y="880040"/>
            <a:ext cx="8406553" cy="5845608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483666" y="1115736"/>
            <a:ext cx="2567030" cy="2206304"/>
          </a:xfrm>
          <a:prstGeom prst="ellipse">
            <a:avLst/>
          </a:prstGeom>
          <a:solidFill>
            <a:schemeClr val="lt1">
              <a:alpha val="0"/>
            </a:schemeClr>
          </a:solidFill>
          <a:ln w="508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9DD89F7-D607-4FCF-976B-EF7F225C25C1}"/>
              </a:ext>
            </a:extLst>
          </p:cNvPr>
          <p:cNvSpPr/>
          <p:nvPr/>
        </p:nvSpPr>
        <p:spPr>
          <a:xfrm>
            <a:off x="9192233" y="1503741"/>
            <a:ext cx="2640849" cy="1805990"/>
          </a:xfrm>
          <a:prstGeom prst="round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fr-FR" sz="1600" b="1" i="1" dirty="0">
                <a:solidFill>
                  <a:srgbClr val="0070C0"/>
                </a:solidFill>
              </a:rPr>
              <a:t>La « Matière de référence » est celle qui prendra en charge l’élément de programme en question, dans sa phase de préparation.</a:t>
            </a:r>
          </a:p>
        </p:txBody>
      </p:sp>
    </p:spTree>
    <p:extLst>
      <p:ext uri="{BB962C8B-B14F-4D97-AF65-F5344CB8AC3E}">
        <p14:creationId xmlns:p14="http://schemas.microsoft.com/office/powerpoint/2010/main" val="207668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642" t="19864" r="6628" b="14862"/>
          <a:stretch/>
        </p:blipFill>
        <p:spPr>
          <a:xfrm>
            <a:off x="327170" y="531759"/>
            <a:ext cx="11678139" cy="57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6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5173E76-8842-41D3-A388-BE0D7F208230}"/>
              </a:ext>
            </a:extLst>
          </p:cNvPr>
          <p:cNvSpPr txBox="1">
            <a:spLocks/>
          </p:cNvSpPr>
          <p:nvPr/>
        </p:nvSpPr>
        <p:spPr>
          <a:xfrm>
            <a:off x="1887522" y="2354179"/>
            <a:ext cx="8813398" cy="1646302"/>
          </a:xfrm>
          <a:prstGeom prst="rect">
            <a:avLst/>
          </a:prstGeom>
        </p:spPr>
        <p:txBody>
          <a:bodyPr vert="horz" lIns="0" rIns="0" bIns="0" rtlCol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4300" b="1" dirty="0"/>
              <a:t>Comment avons-nous travaillé ?</a:t>
            </a:r>
          </a:p>
          <a:p>
            <a:r>
              <a:rPr lang="fr-FR" sz="4300" b="1" dirty="0"/>
              <a:t> </a:t>
            </a:r>
          </a:p>
          <a:p>
            <a:r>
              <a:rPr lang="fr-FR" sz="4300" b="1" dirty="0"/>
              <a:t>(conception des séances et formation des collègues)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9A80F9-EFAE-4D78-8A4E-C9658693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374" y="4137531"/>
            <a:ext cx="3258653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F89F0EF-CD4F-470D-ACE5-3A11D978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62" y="976641"/>
            <a:ext cx="8596668" cy="66552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fr-FR" sz="4500" b="1" dirty="0"/>
              <a:t>Des dossiers « clés en main » pour chaque séance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EE84D9-B245-4396-B314-99111A533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58" y="2017334"/>
            <a:ext cx="5720132" cy="44613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1FC664-C1B5-49E3-8D89-B9008C84A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592" y="2102176"/>
            <a:ext cx="5965408" cy="4376491"/>
          </a:xfrm>
          <a:prstGeom prst="rect">
            <a:avLst/>
          </a:prstGeom>
        </p:spPr>
      </p:pic>
      <p:sp>
        <p:nvSpPr>
          <p:cNvPr id="7" name="Flèche : courbe vers le bas 6">
            <a:extLst>
              <a:ext uri="{FF2B5EF4-FFF2-40B4-BE49-F238E27FC236}">
                <a16:creationId xmlns:a16="http://schemas.microsoft.com/office/drawing/2014/main" id="{7CD45987-54A3-4398-B9CD-FA16AB10D769}"/>
              </a:ext>
            </a:extLst>
          </p:cNvPr>
          <p:cNvSpPr/>
          <p:nvPr/>
        </p:nvSpPr>
        <p:spPr>
          <a:xfrm>
            <a:off x="5250730" y="1642168"/>
            <a:ext cx="1461155" cy="46000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FAE2224-75F4-417B-8AF9-31B77DC1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369" y="740971"/>
            <a:ext cx="10375724" cy="66552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fr-FR" sz="4500" b="1" dirty="0"/>
              <a:t>Un classeur d’élèves structuré :</a:t>
            </a:r>
          </a:p>
        </p:txBody>
      </p:sp>
      <p:pic>
        <p:nvPicPr>
          <p:cNvPr id="1026" name="Picture 2" descr="RÃ©sultat de recherche d'images pour &quot;classeur de sciences&quot;">
            <a:extLst>
              <a:ext uri="{FF2B5EF4-FFF2-40B4-BE49-F238E27FC236}">
                <a16:creationId xmlns:a16="http://schemas.microsoft.com/office/drawing/2014/main" id="{1A62AA68-CD58-4658-A889-CBD3B5F1B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5"/>
          <a:stretch/>
        </p:blipFill>
        <p:spPr bwMode="auto">
          <a:xfrm>
            <a:off x="832014" y="1812893"/>
            <a:ext cx="2882147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7F49DD7-D6FD-4F3A-AE25-2298CBC64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256" y="1812893"/>
            <a:ext cx="5147035" cy="4927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/>
              <a:t>Les parties du classeur :</a:t>
            </a:r>
          </a:p>
          <a:p>
            <a:pPr marL="0" indent="0"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 COURS et ACTIVITÉS</a:t>
            </a:r>
          </a:p>
          <a:p>
            <a:pPr marL="0" indent="0"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 TRAVAUX A LA MAISON</a:t>
            </a:r>
          </a:p>
          <a:p>
            <a:pPr marL="0" indent="0"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 LEXIQUE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 ÉVALUATIONS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A3F7CE3-A244-4BFC-80C4-6F254D1DE32C}"/>
              </a:ext>
            </a:extLst>
          </p:cNvPr>
          <p:cNvSpPr/>
          <p:nvPr/>
        </p:nvSpPr>
        <p:spPr>
          <a:xfrm>
            <a:off x="8436990" y="4671992"/>
            <a:ext cx="3535051" cy="1530845"/>
          </a:xfrm>
          <a:prstGeom prst="round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fr-FR" sz="2400" b="1" i="1" dirty="0">
                <a:solidFill>
                  <a:srgbClr val="FF0000"/>
                </a:solidFill>
              </a:rPr>
              <a:t>Une place importante laissée à « la recherche papier / crayon »</a:t>
            </a:r>
          </a:p>
        </p:txBody>
      </p:sp>
    </p:spTree>
    <p:extLst>
      <p:ext uri="{BB962C8B-B14F-4D97-AF65-F5344CB8AC3E}">
        <p14:creationId xmlns:p14="http://schemas.microsoft.com/office/powerpoint/2010/main" val="76204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883" y="81094"/>
            <a:ext cx="8596668" cy="66552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fr-FR" sz="4500" b="1" dirty="0"/>
              <a:t>Une matrice de travail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3784" t="13742" r="34120" b="5973"/>
          <a:stretch/>
        </p:blipFill>
        <p:spPr>
          <a:xfrm>
            <a:off x="748875" y="868619"/>
            <a:ext cx="4248034" cy="59771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3578" t="13332" r="34702" b="6667"/>
          <a:stretch/>
        </p:blipFill>
        <p:spPr>
          <a:xfrm>
            <a:off x="6096000" y="819291"/>
            <a:ext cx="4248034" cy="602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8590" y="743219"/>
            <a:ext cx="8596668" cy="732638"/>
          </a:xfr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b="1" dirty="0"/>
              <a:t>Le </a:t>
            </a:r>
            <a:r>
              <a:rPr lang="fr-FR" sz="4800" b="1" dirty="0"/>
              <a:t>contexte</a:t>
            </a:r>
            <a:r>
              <a:rPr lang="fr-FR" b="1" dirty="0"/>
              <a:t> du </a:t>
            </a:r>
            <a:r>
              <a:rPr lang="fr-FR" sz="4800" b="1" dirty="0"/>
              <a:t>projet</a:t>
            </a:r>
            <a:r>
              <a:rPr lang="fr-FR" b="1" dirty="0"/>
              <a:t>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34532"/>
            <a:ext cx="9599180" cy="4875993"/>
          </a:xfrm>
        </p:spPr>
        <p:txBody>
          <a:bodyPr>
            <a:normAutofit/>
          </a:bodyPr>
          <a:lstStyle/>
          <a:p>
            <a:r>
              <a:rPr lang="fr-FR" sz="2400" b="1" dirty="0"/>
              <a:t>Année scolaire 2015-2016 : réflexion d’équipe sur </a:t>
            </a:r>
            <a:r>
              <a:rPr lang="fr-FR" sz="2400" b="1" dirty="0">
                <a:solidFill>
                  <a:srgbClr val="0070C0"/>
                </a:solidFill>
              </a:rPr>
              <a:t>la réforme du collège</a:t>
            </a:r>
            <a:r>
              <a:rPr lang="fr-FR" sz="2400" b="1" dirty="0"/>
              <a:t> annoncée pour la rentrée suivante.</a:t>
            </a:r>
          </a:p>
          <a:p>
            <a:pPr marL="0" indent="0">
              <a:buNone/>
            </a:pPr>
            <a:endParaRPr lang="fr-FR" sz="2400" b="1" dirty="0"/>
          </a:p>
          <a:p>
            <a:r>
              <a:rPr lang="fr-FR" sz="2400" b="1" dirty="0"/>
              <a:t>Annonce </a:t>
            </a:r>
            <a:r>
              <a:rPr lang="fr-FR" sz="2400" b="1" dirty="0">
                <a:solidFill>
                  <a:srgbClr val="0070C0"/>
                </a:solidFill>
              </a:rPr>
              <a:t>d’un accent mis sur les travaux en équipes pluridisciplinaires</a:t>
            </a:r>
            <a:r>
              <a:rPr lang="fr-FR" sz="2400" b="1" dirty="0"/>
              <a:t> (E.P.I., travail collaboratif avec le primaire…).</a:t>
            </a:r>
          </a:p>
          <a:p>
            <a:pPr marL="0" indent="0">
              <a:buNone/>
            </a:pPr>
            <a:endParaRPr lang="fr-FR" sz="2400" b="1" dirty="0"/>
          </a:p>
          <a:p>
            <a:r>
              <a:rPr lang="fr-FR" sz="2400" b="1" dirty="0">
                <a:solidFill>
                  <a:srgbClr val="0070C0"/>
                </a:solidFill>
              </a:rPr>
              <a:t>Nouveaux cycles </a:t>
            </a:r>
            <a:r>
              <a:rPr lang="fr-FR" sz="2400" b="1" dirty="0"/>
              <a:t>: cycle 3 (primaire + 6</a:t>
            </a:r>
            <a:r>
              <a:rPr lang="fr-FR" sz="2400" b="1" baseline="30000" dirty="0"/>
              <a:t>ème</a:t>
            </a:r>
            <a:r>
              <a:rPr lang="fr-FR" sz="2400" b="1" dirty="0"/>
              <a:t>), cycle 4 (5</a:t>
            </a:r>
            <a:r>
              <a:rPr lang="fr-FR" sz="2400" b="1" baseline="30000" dirty="0"/>
              <a:t>ème</a:t>
            </a:r>
            <a:r>
              <a:rPr lang="fr-FR" sz="2400" b="1" dirty="0"/>
              <a:t> à 3</a:t>
            </a:r>
            <a:r>
              <a:rPr lang="fr-FR" sz="2400" b="1" baseline="30000" dirty="0"/>
              <a:t>ème</a:t>
            </a:r>
            <a:r>
              <a:rPr lang="fr-FR" sz="2400" b="1" dirty="0"/>
              <a:t> ).</a:t>
            </a:r>
          </a:p>
          <a:p>
            <a:pPr marL="0" indent="0">
              <a:buNone/>
            </a:pPr>
            <a:endParaRPr lang="fr-FR" sz="2400" b="1" dirty="0"/>
          </a:p>
          <a:p>
            <a:r>
              <a:rPr lang="fr-FR" sz="2400" b="1" dirty="0">
                <a:solidFill>
                  <a:srgbClr val="0070C0"/>
                </a:solidFill>
              </a:rPr>
              <a:t>Perte des groupes à effectifs réduits </a:t>
            </a:r>
            <a:r>
              <a:rPr lang="fr-FR" sz="2400" b="1" dirty="0"/>
              <a:t>prévue dans la D.G.H.</a:t>
            </a:r>
          </a:p>
          <a:p>
            <a:pPr marL="0" indent="0">
              <a:buNone/>
            </a:pPr>
            <a:endParaRPr lang="fr-FR" sz="2400" b="1" dirty="0"/>
          </a:p>
          <a:p>
            <a:r>
              <a:rPr lang="fr-FR" sz="2400" b="1" dirty="0"/>
              <a:t>Recherche de solutions par l’équipe de Sciences et Technologie…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77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2FAE1E9-DB60-417A-AEEA-C971D7BA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62" y="269630"/>
            <a:ext cx="10696234" cy="66552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fr-FR" sz="4500" b="1" dirty="0"/>
              <a:t>Des trames de cours personnalisées: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2F2469-B7E0-41FA-A823-C8E11706B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738" y="1064505"/>
            <a:ext cx="8469116" cy="57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7553" y="588320"/>
            <a:ext cx="8596668" cy="78903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fr-FR" sz="4500" b="1" dirty="0"/>
              <a:t>Des échanges en ligne 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8401AF-80F1-4FBE-8B8D-A17ABF02F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52"/>
          <a:stretch/>
        </p:blipFill>
        <p:spPr>
          <a:xfrm>
            <a:off x="817553" y="1670900"/>
            <a:ext cx="10312924" cy="50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6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81DDCF9-16B7-4E78-BA25-92DE5D99F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196" y="2351133"/>
            <a:ext cx="8596668" cy="78903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sz="4500" b="1" dirty="0"/>
              <a:t>Des réunions de concertation régulières : 1 heure par semaine + micro-réunions si nécessaire</a:t>
            </a:r>
          </a:p>
        </p:txBody>
      </p:sp>
      <p:pic>
        <p:nvPicPr>
          <p:cNvPr id="2050" name="Picture 2" descr="RÃ©sultat de recherche d'images pour &quot;rÃ©union de travail&quot;">
            <a:extLst>
              <a:ext uri="{FF2B5EF4-FFF2-40B4-BE49-F238E27FC236}">
                <a16:creationId xmlns:a16="http://schemas.microsoft.com/office/drawing/2014/main" id="{9ED292DE-0AAB-4720-949D-4D7DF6F16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10" y="3345191"/>
            <a:ext cx="4407227" cy="330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384" y="131428"/>
            <a:ext cx="11676536" cy="60386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fr-FR" sz="3600" b="1" dirty="0"/>
              <a:t>Une trame conceptuelle simplifiée pour les élèves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572" t="5914" r="6143" b="6639"/>
          <a:stretch/>
        </p:blipFill>
        <p:spPr>
          <a:xfrm>
            <a:off x="1890177" y="966842"/>
            <a:ext cx="8411645" cy="575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992" y="54523"/>
            <a:ext cx="10717126" cy="56485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fr-FR" sz="3600" b="1" dirty="0"/>
              <a:t>Un enseignement basé sur les manipulations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2508" y="2355881"/>
            <a:ext cx="3789131" cy="2841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943" y="3776805"/>
            <a:ext cx="3759482" cy="28196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814" y="914405"/>
            <a:ext cx="3759481" cy="2819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216" y="4029040"/>
            <a:ext cx="3599451" cy="26995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C2EB335-93E1-47F7-9BB8-BD3079C63CBB}"/>
              </a:ext>
            </a:extLst>
          </p:cNvPr>
          <p:cNvSpPr/>
          <p:nvPr/>
        </p:nvSpPr>
        <p:spPr>
          <a:xfrm>
            <a:off x="7843943" y="707011"/>
            <a:ext cx="3826441" cy="2819612"/>
          </a:xfrm>
          <a:prstGeom prst="round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fr-FR" sz="1600" b="1" i="1" dirty="0">
                <a:solidFill>
                  <a:srgbClr val="0070C0"/>
                </a:solidFill>
              </a:rPr>
              <a:t>Avantage logistique : nos salles de sciences expérimentales et de technologie sont </a:t>
            </a:r>
            <a:r>
              <a:rPr lang="fr-FR" sz="1600" b="1" i="1" dirty="0">
                <a:solidFill>
                  <a:srgbClr val="FF0000"/>
                </a:solidFill>
              </a:rPr>
              <a:t>regroupées dans un seul couloir </a:t>
            </a:r>
            <a:r>
              <a:rPr lang="fr-FR" sz="1600" b="1" i="1" dirty="0">
                <a:solidFill>
                  <a:srgbClr val="0070C0"/>
                </a:solidFill>
              </a:rPr>
              <a:t>qui leur est dédié, d’où la possibilité de :</a:t>
            </a:r>
          </a:p>
          <a:p>
            <a:pPr marL="285750" indent="-285750" algn="just">
              <a:buFontTx/>
              <a:buChar char="-"/>
            </a:pPr>
            <a:r>
              <a:rPr lang="fr-FR" sz="1600" b="1" i="1" dirty="0">
                <a:solidFill>
                  <a:srgbClr val="0070C0"/>
                </a:solidFill>
              </a:rPr>
              <a:t>Travailler portes ouvertes (circulation régulée mais ouverte des élèves )</a:t>
            </a:r>
          </a:p>
          <a:p>
            <a:pPr marL="285750" indent="-285750" algn="just">
              <a:buFontTx/>
              <a:buChar char="-"/>
            </a:pPr>
            <a:r>
              <a:rPr lang="fr-FR" sz="1600" b="1" i="1" dirty="0">
                <a:solidFill>
                  <a:srgbClr val="0070C0"/>
                </a:solidFill>
              </a:rPr>
              <a:t> Echanger nos salles selon les besoins (ordinateurs, lavabos…)</a:t>
            </a:r>
          </a:p>
        </p:txBody>
      </p:sp>
    </p:spTree>
    <p:extLst>
      <p:ext uri="{BB962C8B-B14F-4D97-AF65-F5344CB8AC3E}">
        <p14:creationId xmlns:p14="http://schemas.microsoft.com/office/powerpoint/2010/main" val="30857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1283" y="-27208"/>
            <a:ext cx="10093615" cy="65003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sz="3600" b="1" dirty="0"/>
              <a:t>Des évaluations ouvertes et réalisées en commun 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62BA99-98FE-426A-94DC-422D33789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705" y="772998"/>
            <a:ext cx="9930509" cy="60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2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1C0E567-2049-4B1B-9B93-9D954C093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21" y="1021345"/>
            <a:ext cx="4172984" cy="586696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761B9E1-30C8-4A37-9A86-BD58189D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90" y="208463"/>
            <a:ext cx="10093615" cy="65003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fr-FR" sz="3600" b="1" dirty="0"/>
              <a:t>Des élèves impliqués dans leur évaluation 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2316E3-8F2F-408D-A044-76DCF3261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505" y="1548891"/>
            <a:ext cx="7685495" cy="498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7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761B9E1-30C8-4A37-9A86-BD58189D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90" y="208463"/>
            <a:ext cx="10093615" cy="65003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fr-FR" sz="3600" b="1" dirty="0"/>
              <a:t>Des élèves impliqués dans leur évaluation :</a:t>
            </a:r>
          </a:p>
        </p:txBody>
      </p:sp>
      <p:pic>
        <p:nvPicPr>
          <p:cNvPr id="3" name="Image 2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CF9582CF-9968-4FE2-98BB-834BCEA2C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0" t="962" b="53265"/>
          <a:stretch/>
        </p:blipFill>
        <p:spPr>
          <a:xfrm>
            <a:off x="5090473" y="1357460"/>
            <a:ext cx="6901665" cy="4430598"/>
          </a:xfrm>
          <a:prstGeom prst="rect">
            <a:avLst/>
          </a:prstGeom>
        </p:spPr>
      </p:pic>
      <p:pic>
        <p:nvPicPr>
          <p:cNvPr id="8" name="Image 7" descr="Une image contenant personne&#10;&#10;Description générée avec un niveau de confiance élevé">
            <a:extLst>
              <a:ext uri="{FF2B5EF4-FFF2-40B4-BE49-F238E27FC236}">
                <a16:creationId xmlns:a16="http://schemas.microsoft.com/office/drawing/2014/main" id="{72260071-BD2C-4259-A515-F124B1BA4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79" y="989808"/>
            <a:ext cx="3660742" cy="27455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 9" descr="Une image contenant personne, garçon&#10;&#10;Description générée avec un niveau de confiance élevé">
            <a:extLst>
              <a:ext uri="{FF2B5EF4-FFF2-40B4-BE49-F238E27FC236}">
                <a16:creationId xmlns:a16="http://schemas.microsoft.com/office/drawing/2014/main" id="{728F1D81-3281-4F94-9794-512825005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79" y="3978108"/>
            <a:ext cx="3660742" cy="2745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162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2666" y="0"/>
            <a:ext cx="11126668" cy="71586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fr-FR" sz="3600" b="1" dirty="0"/>
              <a:t>Les éléments requis pour ce type de projet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886120"/>
            <a:ext cx="11351268" cy="5781729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Un budget « E.I.S.T. » </a:t>
            </a:r>
            <a:r>
              <a:rPr lang="fr-FR" sz="2400" b="1" dirty="0"/>
              <a:t>pour les achats de matériel.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Des réunions régulières </a:t>
            </a:r>
            <a:r>
              <a:rPr lang="fr-FR" sz="2400" b="1" dirty="0"/>
              <a:t>de l’équipe : point sur chaque parcours, besoins en formation interne, séances en préparation, planning du matériel (+ parc informatique).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Une gestion rigoureuse des matériaux </a:t>
            </a:r>
            <a:r>
              <a:rPr lang="fr-FR" sz="2400" b="1" dirty="0"/>
              <a:t>pour les TP : préparation de chariots, de boîtes à thème…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Du temps pour les préparations </a:t>
            </a:r>
            <a:r>
              <a:rPr lang="fr-FR" sz="2400" b="1" dirty="0"/>
              <a:t>de cours et </a:t>
            </a:r>
            <a:r>
              <a:rPr lang="fr-FR" sz="2400" b="1" dirty="0">
                <a:solidFill>
                  <a:srgbClr val="0070C0"/>
                </a:solidFill>
              </a:rPr>
              <a:t>la formation </a:t>
            </a:r>
            <a:r>
              <a:rPr lang="fr-FR" sz="2400" b="1" dirty="0"/>
              <a:t>des collègues (équivalent à la préparation d’un nouveau programme).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Une cohésion d’équipe</a:t>
            </a:r>
            <a:r>
              <a:rPr lang="fr-FR" sz="2400" b="1" dirty="0"/>
              <a:t>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Une transparence dans nos pratiques </a:t>
            </a:r>
            <a:r>
              <a:rPr lang="fr-FR" sz="2400" b="1" dirty="0"/>
              <a:t>(partage, remise en cause).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Des objectifs simples et pas trop ambitieux</a:t>
            </a:r>
            <a:r>
              <a:rPr lang="fr-FR" sz="2400" b="1" dirty="0"/>
              <a:t>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Un goût pour les nouvelles technologies</a:t>
            </a:r>
            <a:r>
              <a:rPr lang="fr-FR" sz="2400" b="1" dirty="0"/>
              <a:t>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Une bonne coordination avec l’administration </a:t>
            </a:r>
            <a:r>
              <a:rPr lang="fr-FR" sz="2400" b="1" dirty="0"/>
              <a:t>(commandes…).</a:t>
            </a:r>
          </a:p>
        </p:txBody>
      </p:sp>
    </p:spTree>
    <p:extLst>
      <p:ext uri="{BB962C8B-B14F-4D97-AF65-F5344CB8AC3E}">
        <p14:creationId xmlns:p14="http://schemas.microsoft.com/office/powerpoint/2010/main" val="12074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33722" y="-225585"/>
            <a:ext cx="8596668" cy="79136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fr-FR" sz="4000" b="1" dirty="0"/>
              <a:t>Les avantages du projet :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951252"/>
              </p:ext>
            </p:extLst>
          </p:nvPr>
        </p:nvGraphicFramePr>
        <p:xfrm>
          <a:off x="433632" y="582762"/>
          <a:ext cx="11085922" cy="6265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2961">
                  <a:extLst>
                    <a:ext uri="{9D8B030D-6E8A-4147-A177-3AD203B41FA5}">
                      <a16:colId xmlns:a16="http://schemas.microsoft.com/office/drawing/2014/main" val="1323808693"/>
                    </a:ext>
                  </a:extLst>
                </a:gridCol>
                <a:gridCol w="5542961">
                  <a:extLst>
                    <a:ext uri="{9D8B030D-6E8A-4147-A177-3AD203B41FA5}">
                      <a16:colId xmlns:a16="http://schemas.microsoft.com/office/drawing/2014/main" val="2346394775"/>
                    </a:ext>
                  </a:extLst>
                </a:gridCol>
              </a:tblGrid>
              <a:tr h="398439">
                <a:tc>
                  <a:txBody>
                    <a:bodyPr/>
                    <a:lstStyle/>
                    <a:p>
                      <a:r>
                        <a:rPr lang="fr-FR" b="1" dirty="0"/>
                        <a:t>Pour les enseignants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Pour les élèves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56711"/>
                  </a:ext>
                </a:extLst>
              </a:tr>
              <a:tr h="5768391">
                <a:tc>
                  <a:txBody>
                    <a:bodyPr/>
                    <a:lstStyle/>
                    <a:p>
                      <a:r>
                        <a:rPr lang="fr-FR" sz="1800" b="1" dirty="0"/>
                        <a:t>-    Moins de questionnement sur la </a:t>
                      </a:r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programmation annuelle </a:t>
                      </a:r>
                      <a:r>
                        <a:rPr lang="fr-FR" sz="1800" b="1" dirty="0"/>
                        <a:t>(« C’est fait ! »).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800" b="1" dirty="0"/>
                        <a:t>Une coordination plus claire avec </a:t>
                      </a:r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les enseignements des collègues du primaire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</a:rPr>
                        <a:t>(nous avons </a:t>
                      </a:r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un profil affiné des élèves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</a:rPr>
                        <a:t>qui arrivent au collège : notions et compétences travaillées).</a:t>
                      </a:r>
                      <a:endParaRPr lang="fr-FR" sz="1800" b="1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800" b="1" dirty="0"/>
                        <a:t>Une </a:t>
                      </a:r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vision élargie des programmes</a:t>
                      </a:r>
                      <a:r>
                        <a:rPr lang="fr-FR" sz="1800" b="1" dirty="0"/>
                        <a:t>, avec plus de cohérence sur le niveau (nous savons maintenant ce que chaque matière accomplit dans son programme, </a:t>
                      </a:r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les notions sont recrutées au moment où on en a besoin</a:t>
                      </a:r>
                      <a:r>
                        <a:rPr lang="fr-FR" sz="1800" b="1" dirty="0"/>
                        <a:t>).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Une formation continue</a:t>
                      </a:r>
                      <a:r>
                        <a:rPr lang="fr-FR" sz="1800" b="1" dirty="0"/>
                        <a:t>, en situation, à d’autres techniques et connaissances (nous nous formons entre collègues en permanence).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4 heures de cours hebdomadaires </a:t>
                      </a:r>
                      <a:r>
                        <a:rPr lang="fr-FR" sz="1800" b="1" dirty="0"/>
                        <a:t>: du temps pour manipuler et une connaissance approfondie des élèves.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800" b="1" dirty="0">
                          <a:solidFill>
                            <a:srgbClr val="FF0000"/>
                          </a:solidFill>
                        </a:rPr>
                        <a:t>Une prise en compte de l’identité d’une équipe « Sciences et Technologie » par le reste de l’équipe éducative.</a:t>
                      </a:r>
                    </a:p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900" b="1" dirty="0"/>
                        <a:t>-   </a:t>
                      </a:r>
                      <a:r>
                        <a:rPr lang="fr-FR" sz="1900" b="1" dirty="0">
                          <a:solidFill>
                            <a:srgbClr val="0070C0"/>
                          </a:solidFill>
                        </a:rPr>
                        <a:t>Des élèves motivés</a:t>
                      </a:r>
                      <a:r>
                        <a:rPr lang="fr-FR" sz="1900" b="1" dirty="0"/>
                        <a:t>, qui manipulent beaucoup.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900" b="1" dirty="0">
                          <a:solidFill>
                            <a:srgbClr val="0070C0"/>
                          </a:solidFill>
                        </a:rPr>
                        <a:t>Des élèves plus autonomes </a:t>
                      </a:r>
                      <a:r>
                        <a:rPr lang="fr-FR" sz="1900" b="1" dirty="0"/>
                        <a:t>dans leurs stratégies de recherche et dans la démarche scientifique.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900" b="1" dirty="0"/>
                        <a:t>Des élèves </a:t>
                      </a:r>
                      <a:r>
                        <a:rPr lang="fr-FR" sz="1900" b="1" dirty="0">
                          <a:solidFill>
                            <a:srgbClr val="0070C0"/>
                          </a:solidFill>
                        </a:rPr>
                        <a:t>qui développent leur sens critique et leur esprit de synthèse</a:t>
                      </a:r>
                      <a:r>
                        <a:rPr lang="fr-FR" sz="1900" b="1" dirty="0"/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900" b="1" dirty="0">
                          <a:solidFill>
                            <a:srgbClr val="0070C0"/>
                          </a:solidFill>
                        </a:rPr>
                        <a:t>Une bonne cohésion du groupe classe</a:t>
                      </a:r>
                      <a:r>
                        <a:rPr lang="fr-FR" sz="1900" b="1" dirty="0"/>
                        <a:t>, avec une prise en compte des différences et </a:t>
                      </a:r>
                      <a:r>
                        <a:rPr lang="fr-FR" sz="1900" b="1" dirty="0">
                          <a:solidFill>
                            <a:srgbClr val="0070C0"/>
                          </a:solidFill>
                        </a:rPr>
                        <a:t>une entraide accrue</a:t>
                      </a:r>
                      <a:r>
                        <a:rPr lang="fr-FR" sz="1900" b="1" dirty="0"/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900" b="1" dirty="0"/>
                        <a:t>Des élèves à qui on « lâche la bride » sur les activités de recherche scientifiques : </a:t>
                      </a:r>
                      <a:r>
                        <a:rPr lang="fr-FR" sz="1900" b="1" dirty="0">
                          <a:solidFill>
                            <a:srgbClr val="0070C0"/>
                          </a:solidFill>
                        </a:rPr>
                        <a:t>prise en compte du statut de l’erreur</a:t>
                      </a:r>
                      <a:r>
                        <a:rPr lang="fr-FR" sz="1900" b="1" dirty="0"/>
                        <a:t> (et des enseignants décomplexés sur ces pratiques).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900" b="1" dirty="0">
                          <a:solidFill>
                            <a:srgbClr val="FF0000"/>
                          </a:solidFill>
                        </a:rPr>
                        <a:t>Avec une année de recul sur le projet, nous constatons que les élèves, maintenant en 5</a:t>
                      </a:r>
                      <a:r>
                        <a:rPr lang="fr-FR" sz="1900" b="1" baseline="30000" dirty="0">
                          <a:solidFill>
                            <a:srgbClr val="FF0000"/>
                          </a:solidFill>
                        </a:rPr>
                        <a:t>ème</a:t>
                      </a:r>
                      <a:r>
                        <a:rPr lang="fr-FR" sz="1900" b="1" dirty="0">
                          <a:solidFill>
                            <a:srgbClr val="FF0000"/>
                          </a:solidFill>
                        </a:rPr>
                        <a:t>, sont plus autonomes et maîtrisent mieux les compétences scientifiques et technologiques qu’auparavant.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r-F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751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37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8700" y="634248"/>
            <a:ext cx="10374600" cy="92558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fr-FR" sz="4000" b="1" dirty="0"/>
              <a:t>La proposition du Chef d’établissement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2347273"/>
            <a:ext cx="9641125" cy="4246473"/>
          </a:xfrm>
        </p:spPr>
        <p:txBody>
          <a:bodyPr>
            <a:normAutofit/>
          </a:bodyPr>
          <a:lstStyle/>
          <a:p>
            <a:r>
              <a:rPr lang="fr-FR" sz="2400" b="1" dirty="0"/>
              <a:t>Développer un projet d’Enseignement Intégré des Sciences et Technologies.</a:t>
            </a:r>
          </a:p>
          <a:p>
            <a:pPr marL="0" indent="0">
              <a:buNone/>
            </a:pPr>
            <a:endParaRPr lang="fr-FR" sz="2400" b="1" dirty="0"/>
          </a:p>
          <a:p>
            <a:r>
              <a:rPr lang="fr-FR" sz="2400" b="1" dirty="0"/>
              <a:t>Contrepartie : obtention de </a:t>
            </a:r>
            <a:r>
              <a:rPr lang="fr-FR" sz="2400" b="1" dirty="0">
                <a:solidFill>
                  <a:srgbClr val="0070C0"/>
                </a:solidFill>
              </a:rPr>
              <a:t>groupes à effectifs réduits </a:t>
            </a:r>
            <a:r>
              <a:rPr lang="fr-FR" sz="2400" b="1" dirty="0"/>
              <a:t>sur le niveau 6ème.</a:t>
            </a:r>
          </a:p>
          <a:p>
            <a:pPr marL="0" indent="0">
              <a:buNone/>
            </a:pPr>
            <a:endParaRPr lang="fr-FR" sz="2400" b="1" dirty="0"/>
          </a:p>
          <a:p>
            <a:r>
              <a:rPr lang="fr-FR" sz="2400" b="1" dirty="0"/>
              <a:t>Obtention d’un contingent </a:t>
            </a:r>
            <a:r>
              <a:rPr lang="fr-FR" sz="2400" b="1" dirty="0">
                <a:solidFill>
                  <a:srgbClr val="0070C0"/>
                </a:solidFill>
              </a:rPr>
              <a:t>d’heures supplémentaires réservées à la mise en route du projet</a:t>
            </a:r>
            <a:r>
              <a:rPr lang="fr-FR" sz="2400" b="1" dirty="0"/>
              <a:t> : concertations, visite d’un établissement qui pratique l’E.I.S.T., visites préparatoires, rencontres avec des intervenants extérieurs…</a:t>
            </a:r>
          </a:p>
        </p:txBody>
      </p:sp>
    </p:spTree>
    <p:extLst>
      <p:ext uri="{BB962C8B-B14F-4D97-AF65-F5344CB8AC3E}">
        <p14:creationId xmlns:p14="http://schemas.microsoft.com/office/powerpoint/2010/main" val="34149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3663" y="212550"/>
            <a:ext cx="8596668" cy="75780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fr-FR" sz="4000" b="1" dirty="0"/>
              <a:t>« Et surtout du plaisir… »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530" y="970356"/>
            <a:ext cx="7770126" cy="5827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BA5EE3-6ADF-4FC9-8883-62E72CD17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98" y="5138965"/>
            <a:ext cx="2088032" cy="163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8143" y="703350"/>
            <a:ext cx="10121113" cy="77458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b="1" dirty="0"/>
              <a:t>Un début de réflexion sur le projet…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2168165"/>
            <a:ext cx="11162732" cy="4442359"/>
          </a:xfrm>
        </p:spPr>
        <p:txBody>
          <a:bodyPr>
            <a:normAutofit lnSpcReduction="10000"/>
          </a:bodyPr>
          <a:lstStyle/>
          <a:p>
            <a:r>
              <a:rPr lang="fr-FR" sz="2400" b="1" dirty="0"/>
              <a:t>Découverte </a:t>
            </a:r>
            <a:r>
              <a:rPr lang="fr-FR" sz="2400" b="1" dirty="0">
                <a:solidFill>
                  <a:srgbClr val="0070C0"/>
                </a:solidFill>
              </a:rPr>
              <a:t>des</a:t>
            </a:r>
            <a:r>
              <a:rPr lang="fr-FR" sz="2400" b="1" dirty="0"/>
              <a:t> </a:t>
            </a:r>
            <a:r>
              <a:rPr lang="fr-FR" sz="2400" b="1" dirty="0">
                <a:solidFill>
                  <a:srgbClr val="0070C0"/>
                </a:solidFill>
              </a:rPr>
              <a:t>programmes respectifs </a:t>
            </a:r>
            <a:r>
              <a:rPr lang="fr-FR" sz="2400" b="1" dirty="0"/>
              <a:t>aux 3 matières.</a:t>
            </a:r>
          </a:p>
          <a:p>
            <a:r>
              <a:rPr lang="fr-FR" sz="2400" b="1" dirty="0"/>
              <a:t>Vision d’ensemble </a:t>
            </a:r>
            <a:r>
              <a:rPr lang="fr-FR" sz="2400" b="1" dirty="0">
                <a:solidFill>
                  <a:srgbClr val="0070C0"/>
                </a:solidFill>
              </a:rPr>
              <a:t>des compétences </a:t>
            </a:r>
            <a:r>
              <a:rPr lang="fr-FR" sz="2400" b="1" dirty="0"/>
              <a:t>associées aux 3 matières sur le niveau considéré.</a:t>
            </a:r>
          </a:p>
          <a:p>
            <a:r>
              <a:rPr lang="fr-FR" sz="2400" b="1" dirty="0"/>
              <a:t>Recherche </a:t>
            </a:r>
            <a:r>
              <a:rPr lang="fr-FR" sz="2400" b="1" dirty="0">
                <a:solidFill>
                  <a:srgbClr val="0070C0"/>
                </a:solidFill>
              </a:rPr>
              <a:t>d’un thème fédérateur </a:t>
            </a:r>
            <a:r>
              <a:rPr lang="fr-FR" sz="2400" b="1" dirty="0"/>
              <a:t>qui englobe l’ensemble des connaissances et compétences des 3 matières.</a:t>
            </a:r>
          </a:p>
          <a:p>
            <a:r>
              <a:rPr lang="fr-FR" sz="2400" b="1" dirty="0"/>
              <a:t>Prise en compte des parties de programmes enseignées par les collègues </a:t>
            </a:r>
            <a:r>
              <a:rPr lang="fr-FR" sz="2400" b="1" dirty="0">
                <a:solidFill>
                  <a:srgbClr val="0070C0"/>
                </a:solidFill>
              </a:rPr>
              <a:t>du primaire sur le cycle 3</a:t>
            </a:r>
            <a:r>
              <a:rPr lang="fr-FR" sz="2400" b="1" dirty="0"/>
              <a:t>.</a:t>
            </a:r>
          </a:p>
          <a:p>
            <a:r>
              <a:rPr lang="fr-FR" sz="2400" b="1" dirty="0"/>
              <a:t>Recherche </a:t>
            </a:r>
            <a:r>
              <a:rPr lang="fr-FR" sz="2400" b="1" dirty="0">
                <a:solidFill>
                  <a:srgbClr val="0070C0"/>
                </a:solidFill>
              </a:rPr>
              <a:t>d’outils pour nos pratiques d’échanges</a:t>
            </a:r>
            <a:r>
              <a:rPr lang="fr-FR" sz="2400" b="1" dirty="0"/>
              <a:t> à venir : stockage en ligne des données, boîte mail collective…</a:t>
            </a:r>
          </a:p>
          <a:p>
            <a:r>
              <a:rPr lang="fr-FR" sz="2400" b="1" dirty="0"/>
              <a:t>Mise au point </a:t>
            </a:r>
            <a:r>
              <a:rPr lang="fr-FR" sz="2400" b="1" dirty="0">
                <a:solidFill>
                  <a:srgbClr val="0070C0"/>
                </a:solidFill>
              </a:rPr>
              <a:t>d’outils de travail communs </a:t>
            </a:r>
            <a:r>
              <a:rPr lang="fr-FR" sz="2400" b="1" dirty="0"/>
              <a:t>: matrices de cours, grilles de compétences…</a:t>
            </a:r>
          </a:p>
        </p:txBody>
      </p:sp>
    </p:spTree>
    <p:extLst>
      <p:ext uri="{BB962C8B-B14F-4D97-AF65-F5344CB8AC3E}">
        <p14:creationId xmlns:p14="http://schemas.microsoft.com/office/powerpoint/2010/main" val="34970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7279" y="239086"/>
            <a:ext cx="8596668" cy="92558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fr-FR" b="1" dirty="0"/>
              <a:t>Une visite préalable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8793" y="1291905"/>
            <a:ext cx="11702768" cy="5327009"/>
          </a:xfrm>
        </p:spPr>
        <p:txBody>
          <a:bodyPr>
            <a:normAutofit lnSpcReduction="10000"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Visite du Collège de Nogent sur Oise</a:t>
            </a:r>
            <a:r>
              <a:rPr lang="fr-FR" sz="2400" b="1" dirty="0"/>
              <a:t>, qui pratique l’E.I.S.T. depuis plusieurs années.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Rencontre avec l’équipe pédagogique </a:t>
            </a:r>
            <a:r>
              <a:rPr lang="fr-FR" sz="2400" b="1" dirty="0"/>
              <a:t>en charge du projet (Claire ROY, Technologie).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Observation des groupes d’élèves </a:t>
            </a:r>
            <a:r>
              <a:rPr lang="fr-FR" sz="2400" b="1" dirty="0"/>
              <a:t>en situation de travail : un accent marqué sur le travail en autonomie et sur le décloisonnement des matières : les élèves vont « en sciences », et non pas en Techno, Physique ou SVT.</a:t>
            </a:r>
          </a:p>
          <a:p>
            <a:r>
              <a:rPr lang="fr-FR" sz="2400" b="1" dirty="0"/>
              <a:t>Des problématiques </a:t>
            </a:r>
            <a:r>
              <a:rPr lang="fr-FR" sz="2400" b="1" dirty="0">
                <a:solidFill>
                  <a:srgbClr val="0070C0"/>
                </a:solidFill>
              </a:rPr>
              <a:t>qui ne se résolvent pas dans le cadre d’une matière</a:t>
            </a:r>
            <a:r>
              <a:rPr lang="fr-FR" sz="2400" b="1" dirty="0"/>
              <a:t>, mais d’une recherche globale.</a:t>
            </a:r>
          </a:p>
          <a:p>
            <a:r>
              <a:rPr lang="fr-FR" sz="2400" b="1" dirty="0"/>
              <a:t>Constat : </a:t>
            </a:r>
            <a:r>
              <a:rPr lang="fr-FR" sz="2400" b="1" dirty="0">
                <a:solidFill>
                  <a:srgbClr val="0070C0"/>
                </a:solidFill>
              </a:rPr>
              <a:t>une autre vision des enseignements par les élèves </a:t>
            </a:r>
            <a:r>
              <a:rPr lang="fr-FR" sz="2400" b="1" dirty="0"/>
              <a:t>(ils ne font pas « de la techno aujourd’hui et de la physique demain… »).</a:t>
            </a:r>
          </a:p>
          <a:p>
            <a:r>
              <a:rPr lang="fr-FR" sz="2400" b="1" dirty="0"/>
              <a:t>Découverte </a:t>
            </a:r>
            <a:r>
              <a:rPr lang="fr-FR" sz="2400" b="1" dirty="0">
                <a:solidFill>
                  <a:srgbClr val="0070C0"/>
                </a:solidFill>
              </a:rPr>
              <a:t>d’un thème fédérateur </a:t>
            </a:r>
            <a:r>
              <a:rPr lang="fr-FR" sz="2400" b="1" dirty="0"/>
              <a:t>large.</a:t>
            </a:r>
          </a:p>
          <a:p>
            <a:r>
              <a:rPr lang="fr-FR" sz="2400" b="1" dirty="0"/>
              <a:t>Découverte </a:t>
            </a:r>
            <a:r>
              <a:rPr lang="fr-FR" sz="2400" b="1" dirty="0">
                <a:solidFill>
                  <a:srgbClr val="0070C0"/>
                </a:solidFill>
              </a:rPr>
              <a:t>des techniques d’échanges et des programmations </a:t>
            </a:r>
            <a:r>
              <a:rPr lang="fr-FR" sz="2400" b="1" dirty="0"/>
              <a:t>des collègues.</a:t>
            </a:r>
          </a:p>
          <a:p>
            <a:r>
              <a:rPr lang="fr-FR" sz="2400" b="1" dirty="0"/>
              <a:t>Nombreux questionnements de notre part…</a:t>
            </a:r>
          </a:p>
        </p:txBody>
      </p:sp>
    </p:spTree>
    <p:extLst>
      <p:ext uri="{BB962C8B-B14F-4D97-AF65-F5344CB8AC3E}">
        <p14:creationId xmlns:p14="http://schemas.microsoft.com/office/powerpoint/2010/main" val="327590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288" y="398906"/>
            <a:ext cx="10483572" cy="109336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fr-FR" sz="3200" b="1" dirty="0"/>
              <a:t>Carte heuristique en Coggle du </a:t>
            </a:r>
            <a:r>
              <a:rPr lang="fr-FR" sz="3200" b="1" dirty="0">
                <a:hlinkClick r:id="rId2"/>
              </a:rPr>
              <a:t>projet « Terre »</a:t>
            </a:r>
            <a:r>
              <a:rPr lang="fr-FR" sz="3200" b="1" dirty="0"/>
              <a:t> abandonné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2362" t="19456" r="2363" b="9969"/>
          <a:stretch/>
        </p:blipFill>
        <p:spPr>
          <a:xfrm>
            <a:off x="828593" y="1651661"/>
            <a:ext cx="10483572" cy="507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1902" y="1146496"/>
            <a:ext cx="8596668" cy="66552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sz="4000" b="1" dirty="0"/>
              <a:t>Un « zoom » sur une partie « colorée </a:t>
            </a:r>
            <a:r>
              <a:rPr lang="fr-FR" sz="3600" b="1" dirty="0"/>
              <a:t>Sciences</a:t>
            </a:r>
            <a:r>
              <a:rPr lang="fr-FR" sz="4000" b="1" dirty="0"/>
              <a:t> Physiques » </a:t>
            </a:r>
            <a:r>
              <a:rPr lang="fr-FR" b="1" dirty="0"/>
              <a:t>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5646" b="20000"/>
          <a:stretch/>
        </p:blipFill>
        <p:spPr>
          <a:xfrm>
            <a:off x="232716" y="2012586"/>
            <a:ext cx="11658983" cy="422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4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9818" y="855216"/>
            <a:ext cx="9932663" cy="1320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b="1" dirty="0"/>
              <a:t>Le thème final : </a:t>
            </a:r>
            <a:br>
              <a:rPr lang="fr-FR" b="1" dirty="0"/>
            </a:br>
            <a:r>
              <a:rPr lang="fr-FR" b="1" dirty="0"/>
              <a:t>« La vie et la gestion d’un zoo »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2469823"/>
            <a:ext cx="11294707" cy="4270342"/>
          </a:xfrm>
        </p:spPr>
        <p:txBody>
          <a:bodyPr>
            <a:normAutofit/>
          </a:bodyPr>
          <a:lstStyle/>
          <a:p>
            <a:r>
              <a:rPr lang="fr-FR" sz="2400" b="1" dirty="0"/>
              <a:t>Contact avec </a:t>
            </a:r>
            <a:r>
              <a:rPr lang="fr-FR" sz="2400" b="1" dirty="0">
                <a:solidFill>
                  <a:srgbClr val="0070C0"/>
                </a:solidFill>
              </a:rPr>
              <a:t>Frédéric Delavière</a:t>
            </a:r>
            <a:r>
              <a:rPr lang="fr-FR" sz="2400" b="1" dirty="0"/>
              <a:t>, collègue formateur et </a:t>
            </a:r>
            <a:r>
              <a:rPr lang="fr-FR" sz="2400" b="1" dirty="0">
                <a:solidFill>
                  <a:srgbClr val="0070C0"/>
                </a:solidFill>
              </a:rPr>
              <a:t>responsable de la communication </a:t>
            </a:r>
            <a:r>
              <a:rPr lang="fr-FR" sz="2400" b="1" dirty="0"/>
              <a:t>entre le zoo d’Amiens et les structures pédagogiques régionales.</a:t>
            </a:r>
          </a:p>
          <a:p>
            <a:r>
              <a:rPr lang="fr-FR" sz="2400" b="1" dirty="0"/>
              <a:t>Rencontre avec </a:t>
            </a:r>
            <a:r>
              <a:rPr lang="fr-FR" sz="2400" b="1" dirty="0">
                <a:solidFill>
                  <a:srgbClr val="0070C0"/>
                </a:solidFill>
              </a:rPr>
              <a:t>Olivia Urbaniak </a:t>
            </a:r>
            <a:r>
              <a:rPr lang="fr-FR" sz="2400" b="1" dirty="0"/>
              <a:t>, qui sera </a:t>
            </a:r>
            <a:r>
              <a:rPr lang="fr-FR" sz="2400" b="1" dirty="0">
                <a:solidFill>
                  <a:srgbClr val="0070C0"/>
                </a:solidFill>
              </a:rPr>
              <a:t>notre contact </a:t>
            </a:r>
            <a:r>
              <a:rPr lang="fr-FR" sz="2400" b="1" dirty="0"/>
              <a:t>avec le zoo d’Amiens.</a:t>
            </a:r>
          </a:p>
          <a:p>
            <a:r>
              <a:rPr lang="fr-FR" sz="2400" b="1" dirty="0"/>
              <a:t>Un thème qui permet de placer nos éléments de programme respectifs (en tenant compte de ceux que nous proposons aux collègues du primaire : voir tableau).</a:t>
            </a:r>
          </a:p>
          <a:p>
            <a:r>
              <a:rPr lang="fr-FR" sz="2400" b="1" dirty="0"/>
              <a:t>Une carte heuristique </a:t>
            </a:r>
            <a:r>
              <a:rPr lang="fr-FR" sz="2400" b="1" dirty="0">
                <a:solidFill>
                  <a:srgbClr val="0070C0"/>
                </a:solidFill>
              </a:rPr>
              <a:t>plus claire et plus raisonnable</a:t>
            </a:r>
            <a:r>
              <a:rPr lang="fr-FR" sz="2400" b="1" dirty="0"/>
              <a:t>.</a:t>
            </a:r>
          </a:p>
          <a:p>
            <a:pPr marL="0" indent="0">
              <a:buNone/>
            </a:pPr>
            <a:endParaRPr lang="fr-FR" sz="2400" b="1" dirty="0"/>
          </a:p>
          <a:p>
            <a:r>
              <a:rPr lang="fr-FR" sz="2400" b="1" i="1" dirty="0"/>
              <a:t>« On peut commencer le projet ! »</a:t>
            </a:r>
          </a:p>
        </p:txBody>
      </p:sp>
    </p:spTree>
    <p:extLst>
      <p:ext uri="{BB962C8B-B14F-4D97-AF65-F5344CB8AC3E}">
        <p14:creationId xmlns:p14="http://schemas.microsoft.com/office/powerpoint/2010/main" val="6100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188" y="656743"/>
            <a:ext cx="11850456" cy="66552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fr-FR" b="1" dirty="0"/>
              <a:t>Carte heuristique du </a:t>
            </a:r>
            <a:r>
              <a:rPr lang="fr-FR" b="1" dirty="0">
                <a:hlinkClick r:id="rId2"/>
              </a:rPr>
              <a:t>projet final </a:t>
            </a:r>
            <a:r>
              <a:rPr lang="fr-FR" b="1" dirty="0"/>
              <a:t>: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7064" t="16191" r="14473" b="14128"/>
          <a:stretch/>
        </p:blipFill>
        <p:spPr>
          <a:xfrm>
            <a:off x="1689525" y="1621410"/>
            <a:ext cx="8764065" cy="50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ésentation de la séance de réflexion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70475_TF03460637.potx" id="{E6C03B43-BF05-4B1C-ADC9-8450236F2661}" vid="{922411A6-1DC8-47E5-A21E-A94C38655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Session de créativité</Template>
  <TotalTime>576</TotalTime>
  <Words>788</Words>
  <Application>Microsoft Office PowerPoint</Application>
  <PresentationFormat>Grand écran</PresentationFormat>
  <Paragraphs>110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Century Gothic</vt:lpstr>
      <vt:lpstr>Palatino Linotype</vt:lpstr>
      <vt:lpstr>Wingdings</vt:lpstr>
      <vt:lpstr>Wingdings 2</vt:lpstr>
      <vt:lpstr>Présentation de la séance de réflexion</vt:lpstr>
      <vt:lpstr>Croisement des disciplines Sciences et Technologie  en Cycle 3 : le choix de l’E.I.S.T.</vt:lpstr>
      <vt:lpstr>Le contexte du projet :</vt:lpstr>
      <vt:lpstr>La proposition du Chef d’établissement :</vt:lpstr>
      <vt:lpstr>Un début de réflexion sur le projet…</vt:lpstr>
      <vt:lpstr>Une visite préalable :</vt:lpstr>
      <vt:lpstr>Carte heuristique en Coggle du projet « Terre » abandonné :</vt:lpstr>
      <vt:lpstr>Un « zoom » sur une partie « colorée Sciences Physiques » :</vt:lpstr>
      <vt:lpstr>Le thème final :  « La vie et la gestion d’un zoo » :</vt:lpstr>
      <vt:lpstr>Carte heuristique du projet final :</vt:lpstr>
      <vt:lpstr>Quelques agrandissements :</vt:lpstr>
      <vt:lpstr>Quelques agrandissements :</vt:lpstr>
      <vt:lpstr>Quelques agrandissements :</vt:lpstr>
      <vt:lpstr>Quelques agrandissements :</vt:lpstr>
      <vt:lpstr>La répartition du programme :</vt:lpstr>
      <vt:lpstr>Présentation PowerPoint</vt:lpstr>
      <vt:lpstr>Présentation PowerPoint</vt:lpstr>
      <vt:lpstr>Des dossiers « clés en main » pour chaque séance :</vt:lpstr>
      <vt:lpstr>Un classeur d’élèves structuré :</vt:lpstr>
      <vt:lpstr>Une matrice de travail :</vt:lpstr>
      <vt:lpstr>Des trames de cours personnalisées:</vt:lpstr>
      <vt:lpstr>Des échanges en ligne :</vt:lpstr>
      <vt:lpstr>Des réunions de concertation régulières : 1 heure par semaine + micro-réunions si nécessaire</vt:lpstr>
      <vt:lpstr>Une trame conceptuelle simplifiée pour les élèves :</vt:lpstr>
      <vt:lpstr>Un enseignement basé sur les manipulations :</vt:lpstr>
      <vt:lpstr>Des évaluations ouvertes et réalisées en commun :</vt:lpstr>
      <vt:lpstr>Des élèves impliqués dans leur évaluation :</vt:lpstr>
      <vt:lpstr>Des élèves impliqués dans leur évaluation :</vt:lpstr>
      <vt:lpstr>Les éléments requis pour ce type de projet :</vt:lpstr>
      <vt:lpstr>Les avantages du projet :</vt:lpstr>
      <vt:lpstr>« Et surtout du plaisir… »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projet E.I.S.T.</dc:title>
  <dc:creator>Fred MASSINES</dc:creator>
  <cp:lastModifiedBy>Fred MASSINES</cp:lastModifiedBy>
  <cp:revision>48</cp:revision>
  <dcterms:created xsi:type="dcterms:W3CDTF">2017-01-29T11:07:50Z</dcterms:created>
  <dcterms:modified xsi:type="dcterms:W3CDTF">2018-03-25T14:38:24Z</dcterms:modified>
</cp:coreProperties>
</file>