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10"/>
  </p:notesMasterIdLst>
  <p:handoutMasterIdLst>
    <p:handoutMasterId r:id="rId11"/>
  </p:handoutMasterIdLst>
  <p:sldIdLst>
    <p:sldId id="271" r:id="rId4"/>
    <p:sldId id="292" r:id="rId5"/>
    <p:sldId id="293" r:id="rId6"/>
    <p:sldId id="298" r:id="rId7"/>
    <p:sldId id="295" r:id="rId8"/>
    <p:sldId id="278" r:id="rId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7800FF"/>
    <a:srgbClr val="1FA1E5"/>
    <a:srgbClr val="1A86D0"/>
    <a:srgbClr val="9B008A"/>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1" autoAdjust="0"/>
    <p:restoredTop sz="63370" autoAdjust="0"/>
  </p:normalViewPr>
  <p:slideViewPr>
    <p:cSldViewPr snapToGrid="0" snapToObjects="1">
      <p:cViewPr varScale="1">
        <p:scale>
          <a:sx n="68" d="100"/>
          <a:sy n="68" d="100"/>
        </p:scale>
        <p:origin x="-15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6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02/05/2017</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02/05/2017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392098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endParaRPr lang="fr-FR" sz="1200" dirty="0" smtClean="0"/>
              </a:p>
              <a:p>
                <a:r>
                  <a:rPr lang="fr-FR" sz="1200" dirty="0" smtClean="0"/>
                  <a:t>La</a:t>
                </a:r>
                <a:r>
                  <a:rPr lang="fr-FR" sz="1200" baseline="0" dirty="0" smtClean="0"/>
                  <a:t> phase d’analyse peut passer par une schématisation, ou des essais de pliages ou découpages selon les modes privilégiés par chaque individu ou binôme.</a:t>
                </a:r>
              </a:p>
              <a:p>
                <a:endParaRPr lang="fr-FR" sz="1200" baseline="0" dirty="0" smtClean="0"/>
              </a:p>
              <a:p>
                <a:endParaRPr lang="fr-FR" sz="1200" dirty="0" smtClean="0"/>
              </a:p>
              <a:p>
                <a:endParaRPr lang="fr-FR" sz="1200" dirty="0" smtClean="0"/>
              </a:p>
            </p:txBody>
          </p:sp>
        </mc:Choice>
        <mc:Fallback xmlns="">
          <p:sp>
            <p:nvSpPr>
              <p:cNvPr id="3" name="Espace réservé des commentaires 2"/>
              <p:cNvSpPr>
                <a:spLocks noGrp="1"/>
              </p:cNvSpPr>
              <p:nvPr>
                <p:ph type="body" idx="1"/>
              </p:nvPr>
            </p:nvSpPr>
            <p:spPr/>
            <p:txBody>
              <a:bodyPr/>
              <a:lstStyle/>
              <a:p>
                <a:r>
                  <a:rPr lang="fr-FR" sz="1200" b="0" i="0" smtClean="0">
                    <a:latin typeface="Cambria Math"/>
                  </a:rPr>
                  <a:t>5</a:t>
                </a:r>
                <a:r>
                  <a:rPr lang="fr-FR" sz="1200" b="0" i="0" smtClean="0">
                    <a:latin typeface="Cambria Math"/>
                  </a:rPr>
                  <a:t>/</a:t>
                </a:r>
                <a:r>
                  <a:rPr lang="fr-FR" sz="1200" b="0" i="0" smtClean="0">
                    <a:latin typeface="Cambria Math"/>
                  </a:rPr>
                  <a:t>3</a:t>
                </a:r>
                <a:r>
                  <a:rPr lang="fr-FR" sz="1200" dirty="0" smtClean="0"/>
                  <a:t> </a:t>
                </a:r>
                <a:r>
                  <a:rPr lang="fr-FR" sz="1200" dirty="0" smtClean="0"/>
                  <a:t> est « le tiers de 5 ».</a:t>
                </a:r>
              </a:p>
              <a:p>
                <a:endParaRPr lang="fr-FR" sz="1200" dirty="0" smtClean="0"/>
              </a:p>
              <a:p>
                <a:r>
                  <a:rPr lang="fr-FR" sz="1200" dirty="0" smtClean="0"/>
                  <a:t>La</a:t>
                </a:r>
                <a:r>
                  <a:rPr lang="fr-FR" sz="1200" baseline="0" dirty="0" smtClean="0"/>
                  <a:t> phase d’analyse peut passer par une schématisation, ou des essais de pliages ou découpages selon les modes privilégiés par chaque individu ou binôme.</a:t>
                </a:r>
              </a:p>
              <a:p>
                <a:endParaRPr lang="fr-FR" sz="1200" baseline="0" dirty="0" smtClean="0"/>
              </a:p>
              <a:p>
                <a:endParaRPr lang="fr-FR" sz="1200" dirty="0" smtClean="0"/>
              </a:p>
              <a:p>
                <a:endParaRPr lang="fr-FR" sz="1200" dirty="0" smtClean="0"/>
              </a:p>
            </p:txBody>
          </p:sp>
        </mc:Fallback>
      </mc:AlternateContent>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372333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considère que la taille des tasseaux (ou bandes de papier) est exactement</a:t>
            </a:r>
            <a:r>
              <a:rPr lang="fr-FR" baseline="0" dirty="0" smtClean="0"/>
              <a:t> de deux mètres.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72333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r>
                  <a:rPr lang="fr-FR" dirty="0" smtClean="0"/>
                  <a:t>Activité 1 : </a:t>
                </a:r>
                <a:r>
                  <a:rPr lang="fr-FR" sz="1200" dirty="0" smtClean="0"/>
                  <a:t>L’objectif de l’activité est de </a:t>
                </a:r>
                <a:r>
                  <a:rPr lang="fr-FR" sz="1200" baseline="0" dirty="0" smtClean="0"/>
                  <a:t> vérifier </a:t>
                </a:r>
                <a:r>
                  <a:rPr lang="fr-FR" sz="1200" dirty="0" smtClean="0"/>
                  <a:t>que  5 x </a:t>
                </a:r>
                <a14:m>
                  <m:oMath xmlns:m="http://schemas.openxmlformats.org/officeDocument/2006/math">
                    <m:f>
                      <m:fPr>
                        <m:ctrlPr>
                          <a:rPr lang="fr-FR" sz="1200" i="1">
                            <a:latin typeface="Cambria Math"/>
                          </a:rPr>
                        </m:ctrlPr>
                      </m:fPr>
                      <m:num>
                        <m:r>
                          <a:rPr lang="fr-FR" sz="1200" i="1">
                            <a:latin typeface="Cambria Math"/>
                          </a:rPr>
                          <m:t>1</m:t>
                        </m:r>
                      </m:num>
                      <m:den>
                        <m:r>
                          <a:rPr lang="fr-FR" sz="1200" b="0" i="1" smtClean="0">
                            <a:latin typeface="Cambria Math"/>
                          </a:rPr>
                          <m:t>3</m:t>
                        </m:r>
                      </m:den>
                    </m:f>
                    <m:r>
                      <a:rPr lang="fr-FR" sz="1200" b="0" i="1" smtClean="0">
                        <a:latin typeface="Cambria Math" charset="0"/>
                      </a:rPr>
                      <m:t> </m:t>
                    </m:r>
                  </m:oMath>
                </a14:m>
                <a:r>
                  <a:rPr lang="fr-FR" sz="1200" dirty="0" smtClean="0"/>
                  <a:t> (au</a:t>
                </a:r>
                <a:r>
                  <a:rPr lang="fr-FR" sz="1200" baseline="0" dirty="0" smtClean="0"/>
                  <a:t> sens de </a:t>
                </a:r>
                <a:r>
                  <a:rPr lang="fr-FR" sz="1200" dirty="0" smtClean="0"/>
                  <a:t>cinq fois le tiers de l’unité) est aussi égal</a:t>
                </a:r>
                <a:r>
                  <a:rPr lang="fr-FR" sz="1200" baseline="0" dirty="0" smtClean="0"/>
                  <a:t> au tiers de 5, c’est à dire au nombre qui, multiplié par 3 donne 5.</a:t>
                </a:r>
              </a:p>
              <a:p>
                <a:r>
                  <a:rPr lang="fr-FR" sz="1200" dirty="0" smtClean="0"/>
                  <a:t> </a:t>
                </a:r>
                <a14:m>
                  <m:oMath xmlns:m="http://schemas.openxmlformats.org/officeDocument/2006/math">
                    <m:f>
                      <m:fPr>
                        <m:ctrlPr>
                          <a:rPr lang="fr-FR" sz="1200" i="1">
                            <a:latin typeface="Cambria Math"/>
                          </a:rPr>
                        </m:ctrlPr>
                      </m:fPr>
                      <m:num>
                        <m:r>
                          <a:rPr lang="fr-FR" sz="1200" i="1">
                            <a:latin typeface="Cambria Math"/>
                          </a:rPr>
                          <m:t>1</m:t>
                        </m:r>
                      </m:num>
                      <m:den>
                        <m:r>
                          <a:rPr lang="fr-FR" sz="1200" b="0" i="1" smtClean="0">
                            <a:latin typeface="Cambria Math"/>
                          </a:rPr>
                          <m:t>3</m:t>
                        </m:r>
                      </m:den>
                    </m:f>
                  </m:oMath>
                </a14:m>
                <a:r>
                  <a:rPr lang="fr-FR" sz="1200" baseline="0" dirty="0" smtClean="0"/>
                  <a:t> correspond à la vision partage de la fraction (c’est l’unité partagée en 3), et cinq tiers correspond au nombre obtenu en mettant bout à bout 5 fois le tiers de l’unité.  C’est la conception la plus simple pour les élèves et c’est par elle que l’on introduit la notion de fraction.</a:t>
                </a:r>
              </a:p>
              <a:p>
                <a:r>
                  <a:rPr lang="fr-FR" sz="1200" baseline="0" dirty="0" smtClean="0"/>
                  <a:t>Le tiers de 5 ( noté </a:t>
                </a:r>
                <a14:m>
                  <m:oMath xmlns:m="http://schemas.openxmlformats.org/officeDocument/2006/math">
                    <m:f>
                      <m:fPr>
                        <m:ctrlPr>
                          <a:rPr lang="fr-FR" sz="1200" i="1" smtClean="0">
                            <a:latin typeface="Cambria Math"/>
                          </a:rPr>
                        </m:ctrlPr>
                      </m:fPr>
                      <m:num>
                        <m:r>
                          <a:rPr lang="fr-FR" sz="1200" b="0" i="1" smtClean="0">
                            <a:latin typeface="Cambria Math"/>
                          </a:rPr>
                          <m:t>5</m:t>
                        </m:r>
                      </m:num>
                      <m:den>
                        <m:r>
                          <a:rPr lang="fr-FR" sz="1200" b="0" i="1" smtClean="0">
                            <a:latin typeface="Cambria Math"/>
                          </a:rPr>
                          <m:t>3</m:t>
                        </m:r>
                      </m:den>
                    </m:f>
                  </m:oMath>
                </a14:m>
                <a:r>
                  <a:rPr lang="fr-FR" sz="1200" dirty="0" smtClean="0"/>
                  <a:t> ) </a:t>
                </a:r>
                <a:r>
                  <a:rPr lang="fr-FR" sz="1200" baseline="0" dirty="0" smtClean="0"/>
                  <a:t>correspond à la vision quotient de la fraction. C’est une notion plus délicate qui débouchera au cycle 4 sur celle de nombre rationnel.</a:t>
                </a:r>
              </a:p>
              <a:p>
                <a:endParaRPr lang="fr-FR" sz="1200" baseline="0" dirty="0" smtClean="0"/>
              </a:p>
              <a:p>
                <a:r>
                  <a:rPr lang="fr-FR" sz="1200" baseline="0" dirty="0" smtClean="0"/>
                  <a:t>Pour les élèves du cycle 3, l’égalité entre </a:t>
                </a:r>
                <a:r>
                  <a:rPr lang="fr-FR" sz="1200" dirty="0" smtClean="0"/>
                  <a:t>5 x </a:t>
                </a:r>
                <a14:m>
                  <m:oMath xmlns:m="http://schemas.openxmlformats.org/officeDocument/2006/math">
                    <m:f>
                      <m:fPr>
                        <m:ctrlPr>
                          <a:rPr lang="fr-FR" sz="1200" i="1">
                            <a:latin typeface="Cambria Math"/>
                          </a:rPr>
                        </m:ctrlPr>
                      </m:fPr>
                      <m:num>
                        <m:r>
                          <a:rPr lang="fr-FR" sz="1200" i="1">
                            <a:latin typeface="Cambria Math"/>
                          </a:rPr>
                          <m:t>1</m:t>
                        </m:r>
                      </m:num>
                      <m:den>
                        <m:r>
                          <a:rPr lang="fr-FR" sz="1200" b="0" i="1" smtClean="0">
                            <a:latin typeface="Cambria Math"/>
                          </a:rPr>
                          <m:t>3</m:t>
                        </m:r>
                      </m:den>
                    </m:f>
                  </m:oMath>
                </a14:m>
                <a:r>
                  <a:rPr lang="fr-FR" sz="1200" baseline="0" dirty="0" smtClean="0"/>
                  <a:t> et </a:t>
                </a:r>
                <a14:m>
                  <m:oMath xmlns:m="http://schemas.openxmlformats.org/officeDocument/2006/math">
                    <m:f>
                      <m:fPr>
                        <m:ctrlPr>
                          <a:rPr lang="fr-FR" sz="1200" i="1" smtClean="0">
                            <a:latin typeface="Cambria Math"/>
                          </a:rPr>
                        </m:ctrlPr>
                      </m:fPr>
                      <m:num>
                        <m:r>
                          <a:rPr lang="fr-FR" sz="1200" b="0" i="1" smtClean="0">
                            <a:latin typeface="Cambria Math"/>
                          </a:rPr>
                          <m:t>5</m:t>
                        </m:r>
                      </m:num>
                      <m:den>
                        <m:r>
                          <a:rPr lang="fr-FR" sz="1200" b="0" i="1" smtClean="0">
                            <a:latin typeface="Cambria Math"/>
                          </a:rPr>
                          <m:t>3</m:t>
                        </m:r>
                      </m:den>
                    </m:f>
                  </m:oMath>
                </a14:m>
                <a:r>
                  <a:rPr lang="fr-FR" sz="1200" dirty="0" smtClean="0"/>
                  <a:t> n’a rien d’évident.</a:t>
                </a:r>
                <a:endParaRPr lang="fr-FR" sz="1200" baseline="0" dirty="0" smtClean="0"/>
              </a:p>
              <a:p>
                <a:endParaRPr lang="fr-FR" baseline="0" dirty="0" smtClean="0"/>
              </a:p>
              <a:p>
                <a:endParaRPr lang="fr-FR" baseline="0" dirty="0" smtClean="0"/>
              </a:p>
              <a:p>
                <a:r>
                  <a:rPr lang="fr-FR" baseline="0" dirty="0" smtClean="0"/>
                  <a:t>Activité 2 : compétences travaillées en physique-chimie (sciences et technologie)</a:t>
                </a:r>
              </a:p>
              <a:p>
                <a:pPr marL="171450" indent="-171450">
                  <a:buFontTx/>
                  <a:buChar char="-"/>
                </a:pPr>
                <a:r>
                  <a:rPr lang="fr-FR" baseline="0" dirty="0" smtClean="0"/>
                  <a:t>Pratiquer des démarches scientifiques et technologiques</a:t>
                </a:r>
              </a:p>
              <a:p>
                <a:pPr marL="171450" indent="-171450">
                  <a:buFontTx/>
                  <a:buChar char="-"/>
                </a:pPr>
                <a:r>
                  <a:rPr lang="fr-FR" baseline="0" dirty="0" smtClean="0"/>
                  <a:t>Concevoir, créer, réaliser</a:t>
                </a:r>
              </a:p>
              <a:p>
                <a:pPr marL="171450" indent="-171450">
                  <a:buFontTx/>
                  <a:buChar char="-"/>
                </a:pPr>
                <a:r>
                  <a:rPr lang="fr-FR" baseline="0" dirty="0" smtClean="0"/>
                  <a:t>S’approprier des outils et des méthodes (trace écrite, organisation, outils mathématiques adaptés)</a:t>
                </a:r>
              </a:p>
              <a:p>
                <a:pPr marL="171450" indent="-171450">
                  <a:buFontTx/>
                  <a:buChar char="-"/>
                </a:pPr>
                <a:r>
                  <a:rPr lang="fr-FR" baseline="0" dirty="0" smtClean="0"/>
                  <a:t>Pratiquer des langages (scientifiques et non scientifiques)</a:t>
                </a:r>
              </a:p>
              <a:p>
                <a:pPr marL="171450" indent="-171450">
                  <a:buFontTx/>
                  <a:buChar char="-"/>
                </a:pPr>
                <a:endParaRPr lang="fr-FR" baseline="0" dirty="0" smtClean="0"/>
              </a:p>
              <a:p>
                <a:pPr marL="0" indent="0">
                  <a:buFontTx/>
                  <a:buNone/>
                </a:pPr>
                <a:r>
                  <a:rPr lang="fr-FR" baseline="0" dirty="0" smtClean="0"/>
                  <a:t>Notions abordées en physique-chimie :</a:t>
                </a:r>
              </a:p>
              <a:p>
                <a:pPr marL="171450" indent="-171450">
                  <a:buFontTx/>
                  <a:buChar char="-"/>
                </a:pPr>
                <a:r>
                  <a:rPr lang="fr-FR" baseline="0" dirty="0" smtClean="0"/>
                  <a:t>La mesure, l’unité, la graduation, la précision de la mesure (donc la qualité de l’instrument de mesure) : on pourra comparer des mesures de longueur d’un objet donné avec différents instruments fabriqués.</a:t>
                </a:r>
              </a:p>
              <a:p>
                <a:pPr marL="171450" indent="-171450">
                  <a:buFontTx/>
                  <a:buChar char="-"/>
                </a:pPr>
                <a:r>
                  <a:rPr lang="fr-FR" baseline="0" dirty="0" smtClean="0"/>
                  <a:t>Perspectives : utiliser l’instrument fabriqué pour réaliser des mesures dans le cas de la détermination de la vitesse d’un objet par exemple.</a:t>
                </a:r>
              </a:p>
              <a:p>
                <a:pPr marL="0" indent="0">
                  <a:buFontTx/>
                  <a:buNone/>
                </a:pPr>
                <a:endParaRPr lang="fr-FR" baseline="0" dirty="0" smtClean="0"/>
              </a:p>
              <a:p>
                <a:pPr marL="0" indent="0">
                  <a:buFontTx/>
                  <a:buNone/>
                </a:pPr>
                <a:r>
                  <a:rPr lang="fr-FR" baseline="0" dirty="0" smtClean="0"/>
                  <a:t>En mathématiques, l’activité vise à :</a:t>
                </a:r>
              </a:p>
              <a:p>
                <a:pPr marL="171450" indent="-171450">
                  <a:buFontTx/>
                  <a:buChar char="-"/>
                </a:pPr>
                <a:r>
                  <a:rPr lang="fr-FR" baseline="0" dirty="0" smtClean="0"/>
                  <a:t>Prendre des initiatives pour résoudre un problème (la question du raccord entre les  quatre parties) </a:t>
                </a:r>
              </a:p>
              <a:p>
                <a:pPr marL="171450" indent="-171450">
                  <a:buFontTx/>
                  <a:buChar char="-"/>
                </a:pPr>
                <a:r>
                  <a:rPr lang="fr-FR" baseline="0" dirty="0" smtClean="0"/>
                  <a:t>Travailler sur des fractions simples : la moitié, le quart, le cinquième d’une bande de papier ( conception partage de la fraction)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Trouver une méthode pour partager en 25 parties égales une bande de papier de 25cm alors qu’aucun des guide-âne fournis ne comporte 26 lignes horizontales. On peut donc envisager de commencer par partager la bande de 25cm en 5 parties égales à l’aide de l’un des guide-ânes (celui dont les lignes sont le plus espacées), puis de repartager en cinq parties égales chacun de ces cinquièmes à l’aide de l’autre guide-âne. Ceci met en évidence le fait que met en évidence le fait que </a:t>
                </a:r>
                <a14:m>
                  <m:oMath xmlns:m="http://schemas.openxmlformats.org/officeDocument/2006/math">
                    <m:f>
                      <m:fPr>
                        <m:ctrlPr>
                          <a:rPr lang="fr-FR" sz="1200" i="1" kern="1200" smtClean="0">
                            <a:solidFill>
                              <a:schemeClr val="tx1"/>
                            </a:solidFill>
                            <a:effectLst/>
                            <a:latin typeface="Cambria Math"/>
                            <a:ea typeface="+mn-ea"/>
                            <a:cs typeface="+mn-cs"/>
                          </a:rPr>
                        </m:ctrlPr>
                      </m:fPr>
                      <m:num>
                        <m:r>
                          <a:rPr lang="fr-FR" sz="1200" i="1" kern="1200">
                            <a:solidFill>
                              <a:schemeClr val="tx1"/>
                            </a:solidFill>
                            <a:effectLst/>
                            <a:latin typeface="Cambria Math"/>
                            <a:ea typeface="+mn-ea"/>
                            <a:cs typeface="+mn-cs"/>
                          </a:rPr>
                          <m:t>1</m:t>
                        </m:r>
                      </m:num>
                      <m:den>
                        <m:r>
                          <a:rPr lang="fr-FR" sz="1200" i="1" kern="1200">
                            <a:solidFill>
                              <a:schemeClr val="tx1"/>
                            </a:solidFill>
                            <a:effectLst/>
                            <a:latin typeface="Cambria Math"/>
                            <a:ea typeface="+mn-ea"/>
                            <a:cs typeface="+mn-cs"/>
                          </a:rPr>
                          <m:t>25</m:t>
                        </m:r>
                      </m:den>
                    </m:f>
                    <m:r>
                      <a:rPr lang="fr-FR" sz="1200" i="1" kern="1200">
                        <a:solidFill>
                          <a:schemeClr val="tx1"/>
                        </a:solidFill>
                        <a:effectLst/>
                        <a:latin typeface="Cambria Math"/>
                        <a:ea typeface="+mn-ea"/>
                        <a:cs typeface="+mn-cs"/>
                      </a:rPr>
                      <m:t>= </m:t>
                    </m:r>
                    <m:f>
                      <m:fPr>
                        <m:ctrlPr>
                          <a:rPr lang="fr-FR" sz="1200" i="1" kern="1200">
                            <a:solidFill>
                              <a:schemeClr val="tx1"/>
                            </a:solidFill>
                            <a:effectLst/>
                            <a:latin typeface="Cambria Math"/>
                            <a:ea typeface="+mn-ea"/>
                            <a:cs typeface="+mn-cs"/>
                          </a:rPr>
                        </m:ctrlPr>
                      </m:fPr>
                      <m:num>
                        <m:r>
                          <a:rPr lang="fr-FR" sz="1200" i="1" kern="1200">
                            <a:solidFill>
                              <a:schemeClr val="tx1"/>
                            </a:solidFill>
                            <a:effectLst/>
                            <a:latin typeface="Cambria Math"/>
                            <a:ea typeface="+mn-ea"/>
                            <a:cs typeface="+mn-cs"/>
                          </a:rPr>
                          <m:t>1</m:t>
                        </m:r>
                      </m:num>
                      <m:den>
                        <m:r>
                          <a:rPr lang="fr-FR" sz="1200" i="1" kern="1200">
                            <a:solidFill>
                              <a:schemeClr val="tx1"/>
                            </a:solidFill>
                            <a:effectLst/>
                            <a:latin typeface="Cambria Math"/>
                            <a:ea typeface="+mn-ea"/>
                            <a:cs typeface="+mn-cs"/>
                          </a:rPr>
                          <m:t>5</m:t>
                        </m:r>
                      </m:den>
                    </m:f>
                  </m:oMath>
                </a14:m>
                <a:r>
                  <a:rPr lang="fr-FR" sz="1200" kern="1200" dirty="0">
                    <a:solidFill>
                      <a:schemeClr val="tx1"/>
                    </a:solidFill>
                    <a:effectLst/>
                    <a:latin typeface="+mn-lt"/>
                    <a:ea typeface="+mn-ea"/>
                    <a:cs typeface="+mn-cs"/>
                  </a:rPr>
                  <a:t>×</a:t>
                </a:r>
                <a14:m>
                  <m:oMath xmlns:m="http://schemas.openxmlformats.org/officeDocument/2006/math">
                    <m:f>
                      <m:fPr>
                        <m:ctrlPr>
                          <a:rPr lang="fr-FR" sz="1200" i="1" kern="1200">
                            <a:solidFill>
                              <a:schemeClr val="tx1"/>
                            </a:solidFill>
                            <a:effectLst/>
                            <a:latin typeface="Cambria Math"/>
                            <a:ea typeface="+mn-ea"/>
                            <a:cs typeface="+mn-cs"/>
                          </a:rPr>
                        </m:ctrlPr>
                      </m:fPr>
                      <m:num>
                        <m:r>
                          <a:rPr lang="fr-FR" sz="1200" i="1" kern="1200">
                            <a:solidFill>
                              <a:schemeClr val="tx1"/>
                            </a:solidFill>
                            <a:effectLst/>
                            <a:latin typeface="Cambria Math"/>
                            <a:ea typeface="+mn-ea"/>
                            <a:cs typeface="+mn-cs"/>
                          </a:rPr>
                          <m:t>1</m:t>
                        </m:r>
                      </m:num>
                      <m:den>
                        <m:r>
                          <a:rPr lang="fr-FR" sz="1200" i="1" kern="1200">
                            <a:solidFill>
                              <a:schemeClr val="tx1"/>
                            </a:solidFill>
                            <a:effectLst/>
                            <a:latin typeface="Cambria Math"/>
                            <a:ea typeface="+mn-ea"/>
                            <a:cs typeface="+mn-cs"/>
                          </a:rPr>
                          <m:t>5</m:t>
                        </m:r>
                      </m:den>
                    </m:f>
                  </m:oMath>
                </a14:m>
                <a:r>
                  <a:rPr lang="fr-FR" sz="1200" kern="1200" dirty="0" smtClean="0">
                    <a:solidFill>
                      <a:schemeClr val="tx1"/>
                    </a:solidFill>
                    <a:effectLst/>
                    <a:latin typeface="+mn-lt"/>
                    <a:ea typeface="+mn-ea"/>
                    <a:cs typeface="+mn-cs"/>
                  </a:rPr>
                  <a:t>, égalité qui pourra être reliée </a:t>
                </a:r>
                <a:r>
                  <a:rPr lang="fr-FR" sz="1200" kern="1200" baseline="0" dirty="0" smtClean="0">
                    <a:solidFill>
                      <a:schemeClr val="tx1"/>
                    </a:solidFill>
                    <a:effectLst/>
                    <a:latin typeface="+mn-lt"/>
                    <a:ea typeface="+mn-ea"/>
                    <a:cs typeface="+mn-cs"/>
                  </a:rPr>
                  <a:t> à </a:t>
                </a:r>
                <a14:m>
                  <m:oMath xmlns:m="http://schemas.openxmlformats.org/officeDocument/2006/math">
                    <m:r>
                      <a:rPr lang="fr-FR" sz="1200" i="1" kern="1200" smtClean="0">
                        <a:solidFill>
                          <a:schemeClr val="tx1"/>
                        </a:solidFill>
                        <a:effectLst/>
                        <a:latin typeface="Cambria Math"/>
                        <a:ea typeface="+mn-ea"/>
                        <a:cs typeface="+mn-cs"/>
                      </a:rPr>
                      <m:t>5×5=25</m:t>
                    </m:r>
                  </m:oMath>
                </a14:m>
                <a:endParaRPr lang="fr-FR" baseline="0" dirty="0" smtClean="0"/>
              </a:p>
              <a:p>
                <a:pPr marL="0" indent="0">
                  <a:buFontTx/>
                  <a:buNone/>
                </a:pPr>
                <a:r>
                  <a:rPr lang="fr-FR" sz="1200" dirty="0" smtClean="0"/>
                  <a:t> </a:t>
                </a:r>
                <a:endParaRPr lang="fr-FR" baseline="0" dirty="0" smtClean="0"/>
              </a:p>
              <a:p>
                <a:pPr marL="0" indent="0">
                  <a:buFontTx/>
                  <a:buNone/>
                </a:pPr>
                <a:r>
                  <a:rPr lang="fr-FR" baseline="0" dirty="0" smtClean="0"/>
                  <a:t>Remarques complémentaires :</a:t>
                </a:r>
              </a:p>
              <a:p>
                <a:pPr marL="171450" indent="-171450">
                  <a:buFontTx/>
                  <a:buChar char="-"/>
                </a:pPr>
                <a:r>
                  <a:rPr lang="fr-FR" baseline="0" dirty="0" smtClean="0"/>
                  <a:t>les objectifs envisagés par le professeur pour l’activité peuvent finalement ne pas être les objectifs principaux de la séance, selon de la façon dont les élèves rentrent dans l’activité et la réalisent (si la démarche ne pose pas de problème, alors on peut travailler plutôt la narration d’activité, par exemple…) Si on gradue le mètre d’un bout à l’autre, cela signifie qu’à l’usage, on n’aura plus de quoi mesurer 1m mais 99 cm. On peut donc trouver un intérêt à fabriquer un mètre dont la graduation 0 cm et la graduation 100 cm ne se situent pas exactement aux extrémités de l’instrument</a:t>
                </a:r>
              </a:p>
              <a:p>
                <a:pPr marL="171450" indent="-171450">
                  <a:buFontTx/>
                  <a:buChar char="-"/>
                </a:pPr>
                <a:r>
                  <a:rPr lang="fr-FR" baseline="0" dirty="0" smtClean="0"/>
                  <a:t>Relation avec la fabrication (si on a des portions toutes identiques, c’est plus simple à fabriquer) et avec l’usage (prévoir de quoi suspendre le mètre plié dans l’atelier du menuisier)</a:t>
                </a:r>
              </a:p>
              <a:p>
                <a:pPr marL="171450" indent="-171450">
                  <a:buFontTx/>
                  <a:buChar char="-"/>
                </a:pPr>
                <a:r>
                  <a:rPr lang="fr-FR" baseline="0" dirty="0" smtClean="0"/>
                  <a:t>Mise en lien possible de l’activité avec le travail sur la lecture des graduations sur les verreries de laboratoire du type éprouvette graduée.</a:t>
                </a:r>
              </a:p>
              <a:p>
                <a:pPr marL="171450" indent="-171450">
                  <a:buFontTx/>
                  <a:buChar char="-"/>
                </a:pPr>
                <a:endParaRPr lang="fr-FR" baseline="0" dirty="0" smtClean="0"/>
              </a:p>
              <a:p>
                <a:pPr marL="171450" indent="-171450">
                  <a:buFontTx/>
                  <a:buChar char="-"/>
                </a:pPr>
                <a:endParaRPr lang="fr-FR" baseline="0" dirty="0" smtClean="0"/>
              </a:p>
            </p:txBody>
          </p:sp>
        </mc:Choice>
        <mc:Fallback xmlns="">
          <p:sp>
            <p:nvSpPr>
              <p:cNvPr id="3" name="Espace réservé des commentaires 2"/>
              <p:cNvSpPr>
                <a:spLocks noGrp="1"/>
              </p:cNvSpPr>
              <p:nvPr>
                <p:ph type="body" idx="1"/>
              </p:nvPr>
            </p:nvSpPr>
            <p:spPr/>
            <p:txBody>
              <a:bodyPr/>
              <a:lstStyle/>
              <a:p>
                <a:r>
                  <a:rPr lang="fr-FR" dirty="0" smtClean="0"/>
                  <a:t>Activité 1 </a:t>
                </a:r>
                <a:r>
                  <a:rPr lang="fr-FR" dirty="0" smtClean="0"/>
                  <a:t>: </a:t>
                </a:r>
                <a:r>
                  <a:rPr lang="fr-FR" sz="1200" dirty="0" smtClean="0"/>
                  <a:t>L’objectif de l’activité est de </a:t>
                </a:r>
                <a:r>
                  <a:rPr lang="fr-FR" sz="1200" baseline="0" dirty="0" smtClean="0"/>
                  <a:t> vérifier </a:t>
                </a:r>
                <a:r>
                  <a:rPr lang="fr-FR" sz="1200" dirty="0" smtClean="0"/>
                  <a:t>que  5 x </a:t>
                </a:r>
                <a:r>
                  <a:rPr lang="fr-FR" sz="1200" i="0">
                    <a:latin typeface="Cambria Math"/>
                  </a:rPr>
                  <a:t>1</a:t>
                </a:r>
                <a:r>
                  <a:rPr lang="fr-FR" sz="1200" i="0">
                    <a:latin typeface="Cambria Math" charset="0"/>
                  </a:rPr>
                  <a:t>/</a:t>
                </a:r>
                <a:r>
                  <a:rPr lang="fr-FR" sz="1200" b="0" i="0" smtClean="0">
                    <a:latin typeface="Cambria Math"/>
                  </a:rPr>
                  <a:t>3</a:t>
                </a:r>
                <a:r>
                  <a:rPr lang="fr-FR" sz="1200" b="0" i="0" smtClean="0">
                    <a:latin typeface="Cambria Math" charset="0"/>
                  </a:rPr>
                  <a:t>  </a:t>
                </a:r>
                <a:r>
                  <a:rPr lang="fr-FR" sz="1200" dirty="0" smtClean="0"/>
                  <a:t> (au</a:t>
                </a:r>
                <a:r>
                  <a:rPr lang="fr-FR" sz="1200" baseline="0" dirty="0" smtClean="0"/>
                  <a:t> sens de </a:t>
                </a:r>
                <a:r>
                  <a:rPr lang="fr-FR" sz="1200" dirty="0" smtClean="0"/>
                  <a:t>cinq fois le tiers de l’unité) est aussi égal</a:t>
                </a:r>
                <a:r>
                  <a:rPr lang="fr-FR" sz="1200" baseline="0" dirty="0" smtClean="0"/>
                  <a:t> au tiers de 5, c’est à dire au nombre qui, multiplié par 3 donne 5.</a:t>
                </a:r>
              </a:p>
              <a:p>
                <a:r>
                  <a:rPr lang="fr-FR" sz="1200" dirty="0" smtClean="0"/>
                  <a:t> </a:t>
                </a:r>
                <a:r>
                  <a:rPr lang="fr-FR" sz="1200" i="0">
                    <a:latin typeface="Cambria Math"/>
                  </a:rPr>
                  <a:t>1</a:t>
                </a:r>
                <a:r>
                  <a:rPr lang="fr-FR" sz="1200" i="0">
                    <a:latin typeface="Cambria Math" charset="0"/>
                  </a:rPr>
                  <a:t>/</a:t>
                </a:r>
                <a:r>
                  <a:rPr lang="fr-FR" sz="1200" b="0" i="0" smtClean="0">
                    <a:latin typeface="Cambria Math"/>
                  </a:rPr>
                  <a:t>3</a:t>
                </a:r>
                <a:r>
                  <a:rPr lang="fr-FR" sz="1200" baseline="0" dirty="0" smtClean="0"/>
                  <a:t> correspond à la vision partage de la fraction (c’est l’unité partagée en 3), et cinq tiers correspond au nombre obtenu en mettant bout à bout 5 fois le tiers de l’unité.  C’est la conception la plus simple pour les élèves et c’est par elle que l’on introduit la notion de fraction.</a:t>
                </a:r>
              </a:p>
              <a:p>
                <a:r>
                  <a:rPr lang="fr-FR" sz="1200" baseline="0" dirty="0" smtClean="0"/>
                  <a:t>Le tiers de 5 ( noté </a:t>
                </a:r>
                <a:r>
                  <a:rPr lang="fr-FR" sz="1200" b="0" i="0" smtClean="0">
                    <a:latin typeface="Cambria Math"/>
                  </a:rPr>
                  <a:t>5</a:t>
                </a:r>
                <a:r>
                  <a:rPr lang="fr-FR" sz="1200" b="0" i="0" smtClean="0">
                    <a:latin typeface="Cambria Math" charset="0"/>
                  </a:rPr>
                  <a:t>/</a:t>
                </a:r>
                <a:r>
                  <a:rPr lang="fr-FR" sz="1200" b="0" i="0" smtClean="0">
                    <a:latin typeface="Cambria Math"/>
                  </a:rPr>
                  <a:t>3</a:t>
                </a:r>
                <a:r>
                  <a:rPr lang="fr-FR" sz="1200" dirty="0" smtClean="0"/>
                  <a:t> ) </a:t>
                </a:r>
                <a:r>
                  <a:rPr lang="fr-FR" sz="1200" baseline="0" dirty="0" smtClean="0"/>
                  <a:t>correspond à la vision quotient de la fraction. C’est une notion plus délicate qui débouchera au cycle 4 sur celle de nombre rationnel.</a:t>
                </a:r>
              </a:p>
              <a:p>
                <a:endParaRPr lang="fr-FR" sz="1200" baseline="0" dirty="0" smtClean="0"/>
              </a:p>
              <a:p>
                <a:r>
                  <a:rPr lang="fr-FR" sz="1200" baseline="0" dirty="0" smtClean="0"/>
                  <a:t>Pour les élèves du cycle 3, l’égalité entre </a:t>
                </a:r>
                <a:r>
                  <a:rPr lang="fr-FR" sz="1200" dirty="0" smtClean="0"/>
                  <a:t>5 x </a:t>
                </a:r>
                <a:r>
                  <a:rPr lang="fr-FR" sz="1200" i="0">
                    <a:latin typeface="Cambria Math"/>
                  </a:rPr>
                  <a:t>1</a:t>
                </a:r>
                <a:r>
                  <a:rPr lang="fr-FR" sz="1200" i="0">
                    <a:latin typeface="Cambria Math" charset="0"/>
                  </a:rPr>
                  <a:t>/</a:t>
                </a:r>
                <a:r>
                  <a:rPr lang="fr-FR" sz="1200" b="0" i="0" smtClean="0">
                    <a:latin typeface="Cambria Math"/>
                  </a:rPr>
                  <a:t>3</a:t>
                </a:r>
                <a:r>
                  <a:rPr lang="fr-FR" sz="1200" baseline="0" dirty="0" smtClean="0"/>
                  <a:t> et </a:t>
                </a:r>
                <a:r>
                  <a:rPr lang="fr-FR" sz="1200" b="0" i="0" smtClean="0">
                    <a:latin typeface="Cambria Math"/>
                  </a:rPr>
                  <a:t>5</a:t>
                </a:r>
                <a:r>
                  <a:rPr lang="fr-FR" sz="1200" b="0" i="0" smtClean="0">
                    <a:latin typeface="Cambria Math" charset="0"/>
                  </a:rPr>
                  <a:t>/</a:t>
                </a:r>
                <a:r>
                  <a:rPr lang="fr-FR" sz="1200" b="0" i="0" smtClean="0">
                    <a:latin typeface="Cambria Math"/>
                  </a:rPr>
                  <a:t>3</a:t>
                </a:r>
                <a:r>
                  <a:rPr lang="fr-FR" sz="1200" dirty="0" smtClean="0"/>
                  <a:t> n’a rien </a:t>
                </a:r>
                <a:r>
                  <a:rPr lang="fr-FR" sz="1200" dirty="0" smtClean="0"/>
                  <a:t>d’évident.</a:t>
                </a:r>
                <a:endParaRPr lang="fr-FR" sz="1200" baseline="0" dirty="0" smtClean="0"/>
              </a:p>
              <a:p>
                <a:endParaRPr lang="fr-FR" baseline="0" dirty="0" smtClean="0"/>
              </a:p>
              <a:p>
                <a:endParaRPr lang="fr-FR" baseline="0" dirty="0" smtClean="0"/>
              </a:p>
              <a:p>
                <a:r>
                  <a:rPr lang="fr-FR" baseline="0" dirty="0" smtClean="0"/>
                  <a:t>Activité 2 : compétences travaillées en physique-chimie (sciences et technologie)</a:t>
                </a:r>
              </a:p>
              <a:p>
                <a:pPr marL="171450" indent="-171450">
                  <a:buFontTx/>
                  <a:buChar char="-"/>
                </a:pPr>
                <a:r>
                  <a:rPr lang="fr-FR" baseline="0" dirty="0" smtClean="0"/>
                  <a:t>Pratiquer des démarches scientifiques et technologiques</a:t>
                </a:r>
              </a:p>
              <a:p>
                <a:pPr marL="171450" indent="-171450">
                  <a:buFontTx/>
                  <a:buChar char="-"/>
                </a:pPr>
                <a:r>
                  <a:rPr lang="fr-FR" baseline="0" dirty="0" smtClean="0"/>
                  <a:t>Concevoir, créer, réaliser</a:t>
                </a:r>
              </a:p>
              <a:p>
                <a:pPr marL="171450" indent="-171450">
                  <a:buFontTx/>
                  <a:buChar char="-"/>
                </a:pPr>
                <a:r>
                  <a:rPr lang="fr-FR" baseline="0" dirty="0" smtClean="0"/>
                  <a:t>S’approprier des outils et des méthodes (trace écrite, organisation, outils mathématiques adaptés)</a:t>
                </a:r>
              </a:p>
              <a:p>
                <a:pPr marL="171450" indent="-171450">
                  <a:buFontTx/>
                  <a:buChar char="-"/>
                </a:pPr>
                <a:r>
                  <a:rPr lang="fr-FR" baseline="0" dirty="0" smtClean="0"/>
                  <a:t>Pratiquer des langages (scientifiques et non scientifiques)</a:t>
                </a:r>
              </a:p>
              <a:p>
                <a:pPr marL="171450" indent="-171450">
                  <a:buFontTx/>
                  <a:buChar char="-"/>
                </a:pPr>
                <a:endParaRPr lang="fr-FR" baseline="0" dirty="0" smtClean="0"/>
              </a:p>
              <a:p>
                <a:pPr marL="0" indent="0">
                  <a:buFontTx/>
                  <a:buNone/>
                </a:pPr>
                <a:r>
                  <a:rPr lang="fr-FR" baseline="0" dirty="0" smtClean="0"/>
                  <a:t>Notions abordées en physique-chimie :</a:t>
                </a:r>
              </a:p>
              <a:p>
                <a:pPr marL="171450" indent="-171450">
                  <a:buFontTx/>
                  <a:buChar char="-"/>
                </a:pPr>
                <a:r>
                  <a:rPr lang="fr-FR" baseline="0" dirty="0" smtClean="0"/>
                  <a:t>La mesure, l’unité, la graduation, la précision de la mesure (donc la qualité de l’instrument de mesure) : on pourra comparer des mesures de longueur d’un objet donné avec différents instruments fabriqués.</a:t>
                </a:r>
              </a:p>
              <a:p>
                <a:pPr marL="171450" indent="-171450">
                  <a:buFontTx/>
                  <a:buChar char="-"/>
                </a:pPr>
                <a:r>
                  <a:rPr lang="fr-FR" baseline="0" dirty="0" smtClean="0"/>
                  <a:t>Perspectives : utiliser l’instrument fabriqué pour réaliser des mesures dans le cas de la détermination de la vitesse d’un objet par exemple.</a:t>
                </a:r>
              </a:p>
              <a:p>
                <a:pPr marL="0" indent="0">
                  <a:buFontTx/>
                  <a:buNone/>
                </a:pPr>
                <a:endParaRPr lang="fr-FR" baseline="0" dirty="0" smtClean="0"/>
              </a:p>
              <a:p>
                <a:pPr marL="0" indent="0">
                  <a:buFontTx/>
                  <a:buNone/>
                </a:pPr>
                <a:r>
                  <a:rPr lang="fr-FR" baseline="0" dirty="0" smtClean="0"/>
                  <a:t>En mathématiques, l’activité vise à :</a:t>
                </a:r>
              </a:p>
              <a:p>
                <a:pPr marL="171450" indent="-171450">
                  <a:buFontTx/>
                  <a:buChar char="-"/>
                </a:pPr>
                <a:r>
                  <a:rPr lang="fr-FR" baseline="0" dirty="0" smtClean="0"/>
                  <a:t>Prendre des initiatives pour résoudre un problème (la question du raccord entre les  quatre parties) </a:t>
                </a:r>
              </a:p>
              <a:p>
                <a:pPr marL="171450" indent="-171450">
                  <a:buFontTx/>
                  <a:buChar char="-"/>
                </a:pPr>
                <a:r>
                  <a:rPr lang="fr-FR" baseline="0" dirty="0" smtClean="0"/>
                  <a:t>Travailler sur des fractions simples : la moitié, le quart, le cinquième d’une bande de papier ( conception partage de la fraction)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t>Trouver une méthode pour partager en 25 parties égales une bande de papier de 25cm alors qu’aucun des guide-âne fournis ne comporte 26 lignes horizontales. On peut donc envisager de commencer par partager la bande de 25cm en 5 parties égales à l’aide de l’un des guide-ânes (celui dont les lignes sont le plus espacées), puis de repartager en cinq parties égales chacun de ces cinquièmes à l’aide de l’autre guide-âne. Ceci met en évidence le fait que met en évidence le fait que </a:t>
                </a:r>
                <a:r>
                  <a:rPr lang="fr-FR" sz="1200" i="0" kern="1200">
                    <a:solidFill>
                      <a:schemeClr val="tx1"/>
                    </a:solidFill>
                    <a:effectLst/>
                    <a:latin typeface="+mn-lt"/>
                    <a:ea typeface="+mn-ea"/>
                    <a:cs typeface="+mn-cs"/>
                  </a:rPr>
                  <a:t>1</a:t>
                </a:r>
                <a:r>
                  <a:rPr lang="fr-FR" sz="1200" i="0" kern="1200" smtClean="0">
                    <a:solidFill>
                      <a:schemeClr val="tx1"/>
                    </a:solidFill>
                    <a:effectLst/>
                    <a:latin typeface="+mn-lt"/>
                    <a:ea typeface="+mn-ea"/>
                    <a:cs typeface="+mn-cs"/>
                  </a:rPr>
                  <a:t>/</a:t>
                </a:r>
                <a:r>
                  <a:rPr lang="fr-FR" sz="1200" i="0" kern="1200">
                    <a:solidFill>
                      <a:schemeClr val="tx1"/>
                    </a:solidFill>
                    <a:effectLst/>
                    <a:latin typeface="+mn-lt"/>
                    <a:ea typeface="+mn-ea"/>
                    <a:cs typeface="+mn-cs"/>
                  </a:rPr>
                  <a:t>25=  1/5</a:t>
                </a:r>
                <a:r>
                  <a:rPr lang="fr-FR" sz="1200" kern="1200" dirty="0">
                    <a:solidFill>
                      <a:schemeClr val="tx1"/>
                    </a:solidFill>
                    <a:effectLst/>
                    <a:latin typeface="+mn-lt"/>
                    <a:ea typeface="+mn-ea"/>
                    <a:cs typeface="+mn-cs"/>
                  </a:rPr>
                  <a:t>×</a:t>
                </a:r>
                <a:r>
                  <a:rPr lang="fr-FR" sz="1200" i="0" kern="1200">
                    <a:solidFill>
                      <a:schemeClr val="tx1"/>
                    </a:solidFill>
                    <a:effectLst/>
                    <a:latin typeface="+mn-lt"/>
                    <a:ea typeface="+mn-ea"/>
                    <a:cs typeface="+mn-cs"/>
                  </a:rPr>
                  <a:t>1/5</a:t>
                </a:r>
                <a:r>
                  <a:rPr lang="fr-FR" sz="1200" kern="1200" dirty="0" smtClean="0">
                    <a:solidFill>
                      <a:schemeClr val="tx1"/>
                    </a:solidFill>
                    <a:effectLst/>
                    <a:latin typeface="+mn-lt"/>
                    <a:ea typeface="+mn-ea"/>
                    <a:cs typeface="+mn-cs"/>
                  </a:rPr>
                  <a:t>, égalité qui pourra être reliée </a:t>
                </a:r>
                <a:r>
                  <a:rPr lang="fr-FR" sz="1200" kern="1200" baseline="0" dirty="0" smtClean="0">
                    <a:solidFill>
                      <a:schemeClr val="tx1"/>
                    </a:solidFill>
                    <a:effectLst/>
                    <a:latin typeface="+mn-lt"/>
                    <a:ea typeface="+mn-ea"/>
                    <a:cs typeface="+mn-cs"/>
                  </a:rPr>
                  <a:t> à </a:t>
                </a:r>
                <a:r>
                  <a:rPr lang="fr-FR" sz="1200" i="0" kern="1200" smtClean="0">
                    <a:solidFill>
                      <a:schemeClr val="tx1"/>
                    </a:solidFill>
                    <a:effectLst/>
                    <a:latin typeface="+mn-lt"/>
                    <a:ea typeface="+mn-ea"/>
                    <a:cs typeface="+mn-cs"/>
                  </a:rPr>
                  <a:t>5×5=25</a:t>
                </a:r>
                <a:endParaRPr lang="fr-FR" baseline="0" dirty="0" smtClean="0"/>
              </a:p>
              <a:p>
                <a:pPr marL="0" indent="0">
                  <a:buFontTx/>
                  <a:buNone/>
                </a:pPr>
                <a:r>
                  <a:rPr lang="fr-FR" sz="1200" dirty="0" smtClean="0"/>
                  <a:t> </a:t>
                </a:r>
                <a:endParaRPr lang="fr-FR" baseline="0" dirty="0" smtClean="0"/>
              </a:p>
              <a:p>
                <a:pPr marL="0" indent="0">
                  <a:buFontTx/>
                  <a:buNone/>
                </a:pPr>
                <a:r>
                  <a:rPr lang="fr-FR" baseline="0" dirty="0" smtClean="0"/>
                  <a:t>Remarques complémentaires :</a:t>
                </a:r>
              </a:p>
              <a:p>
                <a:pPr marL="171450" indent="-171450">
                  <a:buFontTx/>
                  <a:buChar char="-"/>
                </a:pPr>
                <a:r>
                  <a:rPr lang="fr-FR" baseline="0" dirty="0" smtClean="0"/>
                  <a:t>les objectifs envisagés par le professeur pour l’activité peuvent finalement ne pas être les objectifs principaux de la séance, selon de la façon dont les élèves rentrent dans l’activité et la réalisent (si la démarche ne pose pas de problème, alors on peut travailler plutôt la narration d’activité, par exemple</a:t>
                </a:r>
                <a:r>
                  <a:rPr lang="fr-FR" baseline="0" dirty="0" smtClean="0"/>
                  <a:t>…) Si </a:t>
                </a:r>
                <a:r>
                  <a:rPr lang="fr-FR" baseline="0" dirty="0" smtClean="0"/>
                  <a:t>on gradue le mètre d’un bout à l’autre, cela signifie qu’à l’usage, on n’aura plus de quoi mesurer 1m mais 99 cm. On peut donc trouver un intérêt à fabriquer un mètre dont la graduation 0 cm et la graduation 100 cm ne se situent pas exactement aux extrémités de l’instrument</a:t>
                </a:r>
              </a:p>
              <a:p>
                <a:pPr marL="171450" indent="-171450">
                  <a:buFontTx/>
                  <a:buChar char="-"/>
                </a:pPr>
                <a:r>
                  <a:rPr lang="fr-FR" baseline="0" dirty="0" smtClean="0"/>
                  <a:t>Relation avec la fabrication (si on a des portions toutes identiques, c’est plus simple à fabriquer) et avec l’usage (prévoir de quoi suspendre le mètre plié dans l’atelier du menuisier)</a:t>
                </a:r>
              </a:p>
              <a:p>
                <a:pPr marL="171450" indent="-171450">
                  <a:buFontTx/>
                  <a:buChar char="-"/>
                </a:pPr>
                <a:r>
                  <a:rPr lang="fr-FR" baseline="0" dirty="0" smtClean="0"/>
                  <a:t>Mise en lien possible de l’activité avec le travail sur la lecture des graduations sur les verreries de laboratoire du type éprouvette graduée.</a:t>
                </a:r>
              </a:p>
              <a:p>
                <a:pPr marL="171450" indent="-171450">
                  <a:buFontTx/>
                  <a:buChar char="-"/>
                </a:pPr>
                <a:endParaRPr lang="fr-FR" baseline="0" dirty="0" smtClean="0"/>
              </a:p>
              <a:p>
                <a:pPr marL="171450" indent="-171450">
                  <a:buFontTx/>
                  <a:buChar char="-"/>
                </a:pPr>
                <a:endParaRPr lang="fr-FR" baseline="0" dirty="0" smtClean="0"/>
              </a:p>
            </p:txBody>
          </p:sp>
        </mc:Fallback>
      </mc:AlternateContent>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80745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
        <p:nvSpPr>
          <p:cNvPr id="5" name="Sous-titre 2"/>
          <p:cNvSpPr txBox="1">
            <a:spLocks/>
          </p:cNvSpPr>
          <p:nvPr/>
        </p:nvSpPr>
        <p:spPr>
          <a:xfrm>
            <a:off x="906462" y="4063023"/>
            <a:ext cx="7596190" cy="117953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cap="small" dirty="0"/>
              <a:t>Anne </a:t>
            </a:r>
            <a:r>
              <a:rPr lang="fr-FR" cap="small" dirty="0" err="1" smtClean="0"/>
              <a:t>Burban</a:t>
            </a:r>
            <a:r>
              <a:rPr lang="fr-FR" cap="small" dirty="0" smtClean="0"/>
              <a:t> </a:t>
            </a:r>
            <a:r>
              <a:rPr lang="fr-FR" cap="small" dirty="0"/>
              <a:t>– Anne </a:t>
            </a:r>
            <a:r>
              <a:rPr lang="fr-FR" cap="small" dirty="0" err="1" smtClean="0"/>
              <a:t>Szymczak</a:t>
            </a:r>
            <a:endParaRPr lang="fr-FR" cap="small" dirty="0" smtClean="0"/>
          </a:p>
          <a:p>
            <a:r>
              <a:rPr lang="fr-FR" sz="2200" dirty="0" smtClean="0"/>
              <a:t>Inspectrices </a:t>
            </a:r>
            <a:r>
              <a:rPr lang="fr-FR" sz="2200" dirty="0"/>
              <a:t>générales de l’éducation nationale</a:t>
            </a:r>
          </a:p>
        </p:txBody>
      </p:sp>
      <p:sp>
        <p:nvSpPr>
          <p:cNvPr id="6" name="Titre 6"/>
          <p:cNvSpPr txBox="1">
            <a:spLocks/>
          </p:cNvSpPr>
          <p:nvPr/>
        </p:nvSpPr>
        <p:spPr>
          <a:xfrm>
            <a:off x="906462" y="1712686"/>
            <a:ext cx="7894637" cy="18931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4400" cap="small" dirty="0"/>
              <a:t>Démarches et objets de travail en mathématiques et physique-chimie au cycle 3</a:t>
            </a:r>
          </a:p>
        </p:txBody>
      </p:sp>
      <p:sp>
        <p:nvSpPr>
          <p:cNvPr id="9" name="Espace réservé du numéro de diapositive 1"/>
          <p:cNvSpPr txBox="1">
            <a:spLocks/>
          </p:cNvSpPr>
          <p:nvPr/>
        </p:nvSpPr>
        <p:spPr>
          <a:xfrm>
            <a:off x="8197502" y="6390910"/>
            <a:ext cx="403878" cy="365125"/>
          </a:xfrm>
          <a:prstGeom prst="rect">
            <a:avLst/>
          </a:prstGeom>
        </p:spPr>
        <p:txBody>
          <a:bodyPr vert="horz" lIns="91440" tIns="45720" rIns="91440" bIns="45720" rtlCol="0" anchor="ctr"/>
          <a:lstStyle>
            <a:defPPr>
              <a:defRPr lang="fr-FR"/>
            </a:defPPr>
            <a:lvl1pPr marL="0" algn="r" defTabSz="457200" rtl="0" eaLnBrk="1" latinLnBrk="0" hangingPunct="1">
              <a:defRPr sz="1000" b="1" kern="1200">
                <a:solidFill>
                  <a:srgbClr val="40404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C8907D-B208-DC44-82F5-2940ECA1C9FA}" type="slidenum">
              <a:rPr lang="fr-FR" smtClean="0"/>
              <a:pPr/>
              <a:t>1</a:t>
            </a:fld>
            <a:endParaRPr lang="fr-FR"/>
          </a:p>
        </p:txBody>
      </p:sp>
      <p:pic>
        <p:nvPicPr>
          <p:cNvPr id="10" name="Image 11" descr="2014_MENESRlogo_horizont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713" y="6095216"/>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descr="logoIG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2" y="6025357"/>
            <a:ext cx="1481328" cy="603504"/>
          </a:xfrm>
          <a:prstGeom prst="rect">
            <a:avLst/>
          </a:prstGeom>
        </p:spPr>
      </p:pic>
      <p:sp>
        <p:nvSpPr>
          <p:cNvPr id="2" name="ZoneTexte 1"/>
          <p:cNvSpPr txBox="1"/>
          <p:nvPr/>
        </p:nvSpPr>
        <p:spPr>
          <a:xfrm>
            <a:off x="4704556" y="6231558"/>
            <a:ext cx="3759106" cy="369332"/>
          </a:xfrm>
          <a:prstGeom prst="rect">
            <a:avLst/>
          </a:prstGeom>
          <a:noFill/>
        </p:spPr>
        <p:txBody>
          <a:bodyPr wrap="none" rtlCol="0">
            <a:spAutoFit/>
          </a:bodyPr>
          <a:lstStyle/>
          <a:p>
            <a:r>
              <a:rPr lang="fr-FR" b="1" dirty="0" smtClean="0">
                <a:solidFill>
                  <a:srgbClr val="683086"/>
                </a:solidFill>
              </a:rPr>
              <a:t>Séminaire PNF – 10 mars 2017 </a:t>
            </a:r>
            <a:r>
              <a:rPr lang="fr-FR" b="1" dirty="0">
                <a:solidFill>
                  <a:srgbClr val="683086"/>
                </a:solidFill>
              </a:rPr>
              <a:t>–</a:t>
            </a:r>
            <a:r>
              <a:rPr lang="fr-FR" b="1" dirty="0" smtClean="0">
                <a:solidFill>
                  <a:srgbClr val="683086"/>
                </a:solidFill>
              </a:rPr>
              <a:t> Paris</a:t>
            </a:r>
            <a:endParaRPr lang="fr-FR" b="1" dirty="0">
              <a:solidFill>
                <a:srgbClr val="683086"/>
              </a:solidFill>
            </a:endParaRPr>
          </a:p>
        </p:txBody>
      </p:sp>
    </p:spTree>
    <p:extLst>
      <p:ext uri="{BB962C8B-B14F-4D97-AF65-F5344CB8AC3E}">
        <p14:creationId xmlns:p14="http://schemas.microsoft.com/office/powerpoint/2010/main" val="51352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Déroulé de l’atelier</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sp>
        <p:nvSpPr>
          <p:cNvPr id="6" name="Espace réservé du texte 5"/>
          <p:cNvSpPr txBox="1">
            <a:spLocks/>
          </p:cNvSpPr>
          <p:nvPr/>
        </p:nvSpPr>
        <p:spPr>
          <a:xfrm>
            <a:off x="283029" y="2518289"/>
            <a:ext cx="8403771" cy="286143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1" indent="0">
              <a:buNone/>
            </a:pPr>
            <a:r>
              <a:rPr lang="fr-FR" sz="2600" b="1" dirty="0" smtClean="0">
                <a:solidFill>
                  <a:srgbClr val="683086"/>
                </a:solidFill>
              </a:rPr>
              <a:t>Activité expérimentale 1 : manipuler les fractions</a:t>
            </a:r>
          </a:p>
          <a:p>
            <a:pPr marL="180975" lvl="1" indent="0">
              <a:buNone/>
            </a:pPr>
            <a:endParaRPr lang="fr-FR" sz="2600" b="1" dirty="0" smtClean="0">
              <a:solidFill>
                <a:srgbClr val="683086"/>
              </a:solidFill>
            </a:endParaRPr>
          </a:p>
          <a:p>
            <a:pPr marL="180975" lvl="1" indent="0">
              <a:buNone/>
            </a:pPr>
            <a:r>
              <a:rPr lang="fr-FR" sz="2600" b="1" dirty="0" smtClean="0">
                <a:solidFill>
                  <a:srgbClr val="683086"/>
                </a:solidFill>
              </a:rPr>
              <a:t>Activité expérimentale 2 : fabrication d’un instrument de mesure</a:t>
            </a:r>
          </a:p>
          <a:p>
            <a:pPr marL="180975" lvl="1" indent="0">
              <a:buNone/>
            </a:pPr>
            <a:endParaRPr lang="fr-FR" sz="2600" b="1" dirty="0">
              <a:solidFill>
                <a:srgbClr val="683086"/>
              </a:solidFill>
            </a:endParaRPr>
          </a:p>
          <a:p>
            <a:pPr marL="180975" lvl="1" indent="0">
              <a:buNone/>
            </a:pPr>
            <a:r>
              <a:rPr lang="fr-FR" sz="2600" b="1" dirty="0" smtClean="0">
                <a:solidFill>
                  <a:srgbClr val="683086"/>
                </a:solidFill>
              </a:rPr>
              <a:t>Synthèse : institutionnalisation et structuration</a:t>
            </a:r>
          </a:p>
          <a:p>
            <a:pPr marL="180975" lvl="1" indent="0">
              <a:buNone/>
            </a:pPr>
            <a:endParaRPr lang="fr-FR" sz="1100" b="1" dirty="0" smtClean="0">
              <a:solidFill>
                <a:srgbClr val="683086"/>
              </a:solidFill>
            </a:endParaRPr>
          </a:p>
        </p:txBody>
      </p:sp>
    </p:spTree>
    <p:extLst>
      <p:ext uri="{BB962C8B-B14F-4D97-AF65-F5344CB8AC3E}">
        <p14:creationId xmlns:p14="http://schemas.microsoft.com/office/powerpoint/2010/main" val="411377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1 </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a:t>
            </a:fld>
            <a:endParaRPr lang="fr-FR" dirty="0"/>
          </a:p>
        </p:txBody>
      </p:sp>
      <mc:AlternateContent xmlns:mc="http://schemas.openxmlformats.org/markup-compatibility/2006" xmlns:a14="http://schemas.microsoft.com/office/drawing/2010/main">
        <mc:Choice Requires="a14">
          <p:sp>
            <p:nvSpPr>
              <p:cNvPr id="6" name="Espace réservé du texte 5"/>
              <p:cNvSpPr txBox="1">
                <a:spLocks/>
              </p:cNvSpPr>
              <p:nvPr/>
            </p:nvSpPr>
            <p:spPr>
              <a:xfrm>
                <a:off x="404949" y="3005969"/>
                <a:ext cx="8403771" cy="208419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1" indent="0">
                  <a:buNone/>
                </a:pPr>
                <a:r>
                  <a:rPr lang="fr-FR" sz="2400" dirty="0" smtClean="0"/>
                  <a:t>Vous disposez de bandes de papier de deux longueurs différentes et d’un guide-âne.</a:t>
                </a:r>
              </a:p>
              <a:p>
                <a:pPr marL="180975" lvl="1" indent="0">
                  <a:buNone/>
                </a:pPr>
                <a:endParaRPr lang="fr-FR" sz="2400" dirty="0"/>
              </a:p>
              <a:p>
                <a:pPr marL="180975" lvl="1" indent="0">
                  <a:buNone/>
                </a:pPr>
                <a:r>
                  <a:rPr lang="fr-FR" sz="2400" dirty="0" smtClean="0"/>
                  <a:t>Montrer que </a:t>
                </a:r>
                <a14:m>
                  <m:oMath xmlns:m="http://schemas.openxmlformats.org/officeDocument/2006/math">
                    <m:f>
                      <m:fPr>
                        <m:ctrlPr>
                          <a:rPr lang="fr-FR" sz="2400" i="1">
                            <a:latin typeface="Cambria Math"/>
                          </a:rPr>
                        </m:ctrlPr>
                      </m:fPr>
                      <m:num>
                        <m:r>
                          <a:rPr lang="fr-FR" sz="2400" b="0" i="1" smtClean="0">
                            <a:latin typeface="Cambria Math"/>
                          </a:rPr>
                          <m:t>5</m:t>
                        </m:r>
                      </m:num>
                      <m:den>
                        <m:r>
                          <a:rPr lang="fr-FR" sz="2400" b="0" i="1" smtClean="0">
                            <a:latin typeface="Cambria Math"/>
                          </a:rPr>
                          <m:t>3</m:t>
                        </m:r>
                      </m:den>
                    </m:f>
                  </m:oMath>
                </a14:m>
                <a:r>
                  <a:rPr lang="fr-FR" sz="2400" dirty="0" smtClean="0"/>
                  <a:t> est égal à 5 x </a:t>
                </a:r>
                <a14:m>
                  <m:oMath xmlns:m="http://schemas.openxmlformats.org/officeDocument/2006/math">
                    <m:f>
                      <m:fPr>
                        <m:ctrlPr>
                          <a:rPr lang="fr-FR" sz="2400" i="1">
                            <a:latin typeface="Cambria Math"/>
                          </a:rPr>
                        </m:ctrlPr>
                      </m:fPr>
                      <m:num>
                        <m:r>
                          <a:rPr lang="fr-FR" sz="2400" i="1">
                            <a:latin typeface="Cambria Math"/>
                          </a:rPr>
                          <m:t>1</m:t>
                        </m:r>
                      </m:num>
                      <m:den>
                        <m:r>
                          <a:rPr lang="fr-FR" sz="2400" b="0" i="1" smtClean="0">
                            <a:latin typeface="Cambria Math"/>
                          </a:rPr>
                          <m:t>3</m:t>
                        </m:r>
                      </m:den>
                    </m:f>
                  </m:oMath>
                </a14:m>
                <a:endParaRPr lang="fr-FR" sz="2400" dirty="0"/>
              </a:p>
            </p:txBody>
          </p:sp>
        </mc:Choice>
        <mc:Fallback xmlns="">
          <p:sp>
            <p:nvSpPr>
              <p:cNvPr id="6" name="Espace réservé du texte 5"/>
              <p:cNvSpPr txBox="1">
                <a:spLocks noRot="1" noChangeAspect="1" noMove="1" noResize="1" noEditPoints="1" noAdjustHandles="1" noChangeArrowheads="1" noChangeShapeType="1" noTextEdit="1"/>
              </p:cNvSpPr>
              <p:nvPr/>
            </p:nvSpPr>
            <p:spPr>
              <a:xfrm>
                <a:off x="404949" y="3005969"/>
                <a:ext cx="8403771" cy="2084191"/>
              </a:xfrm>
              <a:prstGeom prst="rect">
                <a:avLst/>
              </a:prstGeom>
              <a:blipFill rotWithShape="1">
                <a:blip r:embed="rId3"/>
                <a:stretch>
                  <a:fillRect t="-2339"/>
                </a:stretch>
              </a:blipFill>
            </p:spPr>
            <p:txBody>
              <a:bodyPr/>
              <a:lstStyle/>
              <a:p>
                <a:r>
                  <a:rPr lang="fr-FR">
                    <a:noFill/>
                  </a:rPr>
                  <a:t> </a:t>
                </a:r>
              </a:p>
            </p:txBody>
          </p:sp>
        </mc:Fallback>
      </mc:AlternateContent>
    </p:spTree>
    <p:extLst>
      <p:ext uri="{BB962C8B-B14F-4D97-AF65-F5344CB8AC3E}">
        <p14:creationId xmlns:p14="http://schemas.microsoft.com/office/powerpoint/2010/main" val="384003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Activité 2 </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txBox="1">
            <a:spLocks/>
          </p:cNvSpPr>
          <p:nvPr/>
        </p:nvSpPr>
        <p:spPr>
          <a:xfrm>
            <a:off x="404949" y="1710569"/>
            <a:ext cx="8403771" cy="4680341"/>
          </a:xfrm>
          <a:prstGeom prst="rect">
            <a:avLst/>
          </a:prstGeom>
        </p:spPr>
        <p:txBody>
          <a:bodyPr vert="horz" lIns="91440" tIns="45720" rIns="91440" bIns="45720" rtlCol="0">
            <a:normAutofit lnSpcReduction="1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04975" lvl="1" indent="0">
              <a:buNone/>
            </a:pPr>
            <a:r>
              <a:rPr lang="fr-FR" sz="2400" dirty="0" smtClean="0"/>
              <a:t>On souhaite fabriquer un mètre pliable </a:t>
            </a:r>
            <a:r>
              <a:rPr lang="fr-FR" sz="2400" dirty="0"/>
              <a:t>en bois </a:t>
            </a:r>
            <a:r>
              <a:rPr lang="fr-FR" sz="2400" dirty="0" smtClean="0"/>
              <a:t>(4 parties, longueur totale utile 1 m) gradué en cm le plus précisément possible à partir de tasseaux de 2 m de long. </a:t>
            </a:r>
          </a:p>
          <a:p>
            <a:pPr marL="180975" lvl="1" indent="0">
              <a:buNone/>
            </a:pPr>
            <a:endParaRPr lang="fr-FR" sz="2400" dirty="0"/>
          </a:p>
          <a:p>
            <a:pPr marL="180975" lvl="1" indent="0">
              <a:buNone/>
            </a:pPr>
            <a:endParaRPr lang="fr-FR" sz="2400" dirty="0" smtClean="0"/>
          </a:p>
          <a:p>
            <a:pPr marL="180975" lvl="1" indent="0">
              <a:buNone/>
            </a:pPr>
            <a:endParaRPr lang="fr-FR" sz="2400" dirty="0" smtClean="0"/>
          </a:p>
          <a:p>
            <a:pPr marL="180975" lvl="1" indent="0">
              <a:buNone/>
            </a:pPr>
            <a:r>
              <a:rPr lang="fr-FR" sz="2400" dirty="0" smtClean="0"/>
              <a:t>Pour réaliser un prototype, vous disposez de bandes de papier d’une longueur de 2m, d’attaches parisiennes, de ciseaux et d’un guide-âne.</a:t>
            </a:r>
            <a:endParaRPr lang="fr-FR" sz="2400" dirty="0"/>
          </a:p>
          <a:p>
            <a:pPr marL="180975" lvl="1" indent="0">
              <a:buNone/>
            </a:pPr>
            <a:endParaRPr lang="fr-FR" sz="2400" dirty="0" smtClean="0"/>
          </a:p>
          <a:p>
            <a:pPr marL="180975" lvl="1" indent="0">
              <a:buNone/>
            </a:pPr>
            <a:r>
              <a:rPr lang="fr-FR" sz="2400" dirty="0" smtClean="0"/>
              <a:t>À vous de jouer !</a:t>
            </a:r>
            <a:endParaRPr lang="fr-FR"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15469"/>
            <a:ext cx="2103120" cy="139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90" y="1710569"/>
            <a:ext cx="1104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12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des deux activités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5</a:t>
            </a:fld>
            <a:endParaRPr lang="fr-FR" dirty="0"/>
          </a:p>
        </p:txBody>
      </p:sp>
      <p:sp>
        <p:nvSpPr>
          <p:cNvPr id="6" name="Espace réservé du texte 5"/>
          <p:cNvSpPr txBox="1">
            <a:spLocks/>
          </p:cNvSpPr>
          <p:nvPr/>
        </p:nvSpPr>
        <p:spPr>
          <a:xfrm>
            <a:off x="283029" y="1405769"/>
            <a:ext cx="8403771" cy="498514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smtClean="0"/>
          </a:p>
          <a:p>
            <a:pPr marL="623888" lvl="1" indent="0">
              <a:buNone/>
            </a:pPr>
            <a:r>
              <a:rPr lang="fr-FR" sz="2400" b="1" dirty="0" smtClean="0">
                <a:solidFill>
                  <a:srgbClr val="683086"/>
                </a:solidFill>
              </a:rPr>
              <a:t>Objectifs de l’activité 1 ? </a:t>
            </a:r>
          </a:p>
          <a:p>
            <a:pPr marL="623888" lvl="1" indent="0">
              <a:buNone/>
            </a:pPr>
            <a:endParaRPr lang="fr-FR" sz="2400" b="1" dirty="0" smtClean="0">
              <a:solidFill>
                <a:srgbClr val="683086"/>
              </a:solidFill>
            </a:endParaRPr>
          </a:p>
          <a:p>
            <a:pPr marL="623888" lvl="1" indent="0">
              <a:buNone/>
            </a:pPr>
            <a:endParaRPr lang="fr-FR" sz="2400" b="1" dirty="0">
              <a:solidFill>
                <a:srgbClr val="683086"/>
              </a:solidFill>
            </a:endParaRPr>
          </a:p>
          <a:p>
            <a:pPr marL="623888" lvl="1" indent="0">
              <a:buNone/>
            </a:pPr>
            <a:endParaRPr lang="fr-FR" sz="2400" b="1" dirty="0" smtClean="0">
              <a:solidFill>
                <a:srgbClr val="683086"/>
              </a:solidFill>
            </a:endParaRPr>
          </a:p>
          <a:p>
            <a:pPr marL="623888" lvl="1" indent="0">
              <a:buNone/>
            </a:pPr>
            <a:endParaRPr lang="fr-FR" sz="2400" b="1" dirty="0">
              <a:solidFill>
                <a:srgbClr val="683086"/>
              </a:solidFill>
            </a:endParaRPr>
          </a:p>
          <a:p>
            <a:pPr marL="623888" lvl="1" indent="0">
              <a:buNone/>
            </a:pPr>
            <a:r>
              <a:rPr lang="fr-FR" sz="2400" b="1" dirty="0" smtClean="0">
                <a:solidFill>
                  <a:srgbClr val="683086"/>
                </a:solidFill>
              </a:rPr>
              <a:t>Objectifs de l’activité 2 ? </a:t>
            </a:r>
          </a:p>
          <a:p>
            <a:pPr marL="623888" lvl="1" indent="0">
              <a:buNone/>
            </a:pPr>
            <a:endParaRPr lang="fr-FR" sz="2400" dirty="0"/>
          </a:p>
          <a:p>
            <a:pPr marL="623888" lvl="3" indent="0">
              <a:buNone/>
            </a:pPr>
            <a:r>
              <a:rPr lang="fr-FR" sz="2400" dirty="0" smtClean="0"/>
              <a:t>		</a:t>
            </a:r>
          </a:p>
          <a:p>
            <a:pPr marL="457200" lvl="1" indent="0">
              <a:buNone/>
            </a:pPr>
            <a:endParaRPr lang="fr-FR" sz="2400" dirty="0"/>
          </a:p>
          <a:p>
            <a:pPr lvl="3" indent="0">
              <a:buNone/>
            </a:pPr>
            <a:endParaRPr lang="fr-FR" sz="2400" dirty="0"/>
          </a:p>
        </p:txBody>
      </p:sp>
    </p:spTree>
    <p:extLst>
      <p:ext uri="{BB962C8B-B14F-4D97-AF65-F5344CB8AC3E}">
        <p14:creationId xmlns:p14="http://schemas.microsoft.com/office/powerpoint/2010/main" val="2764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486" y="4203510"/>
            <a:ext cx="5897726" cy="920310"/>
          </a:xfrm>
        </p:spPr>
        <p:txBody>
          <a:bodyPr>
            <a:normAutofit/>
          </a:bodyPr>
          <a:lstStyle/>
          <a:p>
            <a:r>
              <a:rPr lang="fr-FR" dirty="0"/>
              <a:t>Anne </a:t>
            </a:r>
            <a:r>
              <a:rPr lang="fr-FR" dirty="0" smtClean="0"/>
              <a:t>SZYMCZAK – Anne BURBAN</a:t>
            </a:r>
            <a:r>
              <a:rPr lang="fr-FR" dirty="0"/>
              <a:t/>
            </a:r>
            <a:br>
              <a:rPr lang="fr-FR" dirty="0"/>
            </a:br>
            <a:r>
              <a:rPr lang="fr-FR" dirty="0" smtClean="0"/>
              <a:t>Inspectrices générales de </a:t>
            </a:r>
            <a:r>
              <a:rPr lang="fr-FR" dirty="0"/>
              <a:t>l’éducation nationale</a:t>
            </a:r>
            <a:br>
              <a:rPr lang="fr-FR" dirty="0"/>
            </a:b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6</a:t>
            </a:fld>
            <a:endParaRPr lang="fr-FR" dirty="0"/>
          </a:p>
        </p:txBody>
      </p:sp>
      <p:sp>
        <p:nvSpPr>
          <p:cNvPr id="3" name="ZoneTexte 2"/>
          <p:cNvSpPr txBox="1"/>
          <p:nvPr/>
        </p:nvSpPr>
        <p:spPr>
          <a:xfrm>
            <a:off x="1097486" y="2484120"/>
            <a:ext cx="6289542" cy="584775"/>
          </a:xfrm>
          <a:prstGeom prst="rect">
            <a:avLst/>
          </a:prstGeom>
          <a:noFill/>
        </p:spPr>
        <p:txBody>
          <a:bodyPr wrap="none" rtlCol="0">
            <a:spAutoFit/>
          </a:bodyPr>
          <a:lstStyle/>
          <a:p>
            <a:r>
              <a:rPr lang="fr-FR" sz="3200" b="1" dirty="0" smtClean="0">
                <a:solidFill>
                  <a:srgbClr val="683086"/>
                </a:solidFill>
              </a:rPr>
              <a:t>Merci de votre participation active !</a:t>
            </a:r>
            <a:endParaRPr lang="fr-FR" sz="3200" b="1" dirty="0">
              <a:solidFill>
                <a:srgbClr val="683086"/>
              </a:solidFill>
            </a:endParaRPr>
          </a:p>
        </p:txBody>
      </p:sp>
    </p:spTree>
    <p:extLst>
      <p:ext uri="{BB962C8B-B14F-4D97-AF65-F5344CB8AC3E}">
        <p14:creationId xmlns:p14="http://schemas.microsoft.com/office/powerpoint/2010/main" val="1720581021"/>
      </p:ext>
    </p:extLst>
  </p:cSld>
  <p:clrMapOvr>
    <a:masterClrMapping/>
  </p:clrMapOvr>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2248</TotalTime>
  <Words>853</Words>
  <Application>Microsoft Office PowerPoint</Application>
  <PresentationFormat>Affichage à l'écran (4:3)</PresentationFormat>
  <Paragraphs>75</Paragraphs>
  <Slides>6</Slides>
  <Notes>4</Notes>
  <HiddenSlides>0</HiddenSlides>
  <MMClips>0</MMClips>
  <ScaleCrop>false</ScaleCrop>
  <HeadingPairs>
    <vt:vector size="4" baseType="variant">
      <vt:variant>
        <vt:lpstr>Thème</vt:lpstr>
      </vt:variant>
      <vt:variant>
        <vt:i4>3</vt:i4>
      </vt:variant>
      <vt:variant>
        <vt:lpstr>Titres des diapositives</vt:lpstr>
      </vt:variant>
      <vt:variant>
        <vt:i4>6</vt:i4>
      </vt:variant>
    </vt:vector>
  </HeadingPairs>
  <TitlesOfParts>
    <vt:vector size="9" baseType="lpstr">
      <vt:lpstr>pages de contenus</vt:lpstr>
      <vt:lpstr>page de presentation et de partie</vt:lpstr>
      <vt:lpstr>page de sous-partie</vt:lpstr>
      <vt:lpstr>Présentation PowerPoint</vt:lpstr>
      <vt:lpstr>Déroulé de l’atelier</vt:lpstr>
      <vt:lpstr>Activité 1 </vt:lpstr>
      <vt:lpstr>Activité 2 </vt:lpstr>
      <vt:lpstr>Analyse des deux activités</vt:lpstr>
      <vt:lpstr>Anne SZYMCZAK – Anne BURBAN Inspectrices générales de l’éducation nationale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Beatrice MICHEL</cp:lastModifiedBy>
  <cp:revision>237</cp:revision>
  <cp:lastPrinted>2017-02-08T11:04:44Z</cp:lastPrinted>
  <dcterms:created xsi:type="dcterms:W3CDTF">2015-02-04T10:43:31Z</dcterms:created>
  <dcterms:modified xsi:type="dcterms:W3CDTF">2017-05-02T06:21:44Z</dcterms:modified>
</cp:coreProperties>
</file>