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61" r:id="rId2"/>
    <p:sldMasterId id="2147483663" r:id="rId3"/>
  </p:sldMasterIdLst>
  <p:notesMasterIdLst>
    <p:notesMasterId r:id="rId29"/>
  </p:notesMasterIdLst>
  <p:handoutMasterIdLst>
    <p:handoutMasterId r:id="rId30"/>
  </p:handoutMasterIdLst>
  <p:sldIdLst>
    <p:sldId id="271" r:id="rId4"/>
    <p:sldId id="305" r:id="rId5"/>
    <p:sldId id="292" r:id="rId6"/>
    <p:sldId id="324" r:id="rId7"/>
    <p:sldId id="291" r:id="rId8"/>
    <p:sldId id="318" r:id="rId9"/>
    <p:sldId id="310" r:id="rId10"/>
    <p:sldId id="351" r:id="rId11"/>
    <p:sldId id="352" r:id="rId12"/>
    <p:sldId id="343" r:id="rId13"/>
    <p:sldId id="344" r:id="rId14"/>
    <p:sldId id="345" r:id="rId15"/>
    <p:sldId id="346" r:id="rId16"/>
    <p:sldId id="347" r:id="rId17"/>
    <p:sldId id="348" r:id="rId18"/>
    <p:sldId id="349" r:id="rId19"/>
    <p:sldId id="341" r:id="rId20"/>
    <p:sldId id="309" r:id="rId21"/>
    <p:sldId id="334" r:id="rId22"/>
    <p:sldId id="335" r:id="rId23"/>
    <p:sldId id="336" r:id="rId24"/>
    <p:sldId id="337" r:id="rId25"/>
    <p:sldId id="350" r:id="rId26"/>
    <p:sldId id="353" r:id="rId27"/>
    <p:sldId id="354" r:id="rId28"/>
  </p:sldIdLst>
  <p:sldSz cx="9144000" cy="6858000" type="screen4x3"/>
  <p:notesSz cx="6797675" cy="9926638"/>
  <p:defaultTextStyle>
    <a:defPPr>
      <a:defRPr lang="fr-FR"/>
    </a:defPPr>
    <a:lvl1pPr algn="l" defTabSz="457200" rtl="0" fontAlgn="base">
      <a:spcBef>
        <a:spcPct val="0"/>
      </a:spcBef>
      <a:spcAft>
        <a:spcPct val="0"/>
      </a:spcAft>
      <a:defRPr b="1" kern="1200">
        <a:solidFill>
          <a:schemeClr val="tx1"/>
        </a:solidFill>
        <a:latin typeface="Arial" charset="0"/>
        <a:ea typeface="+mn-ea"/>
        <a:cs typeface="+mn-cs"/>
      </a:defRPr>
    </a:lvl1pPr>
    <a:lvl2pPr marL="457200" algn="l" defTabSz="457200" rtl="0" fontAlgn="base">
      <a:spcBef>
        <a:spcPct val="0"/>
      </a:spcBef>
      <a:spcAft>
        <a:spcPct val="0"/>
      </a:spcAft>
      <a:defRPr b="1" kern="1200">
        <a:solidFill>
          <a:schemeClr val="tx1"/>
        </a:solidFill>
        <a:latin typeface="Arial" charset="0"/>
        <a:ea typeface="+mn-ea"/>
        <a:cs typeface="+mn-cs"/>
      </a:defRPr>
    </a:lvl2pPr>
    <a:lvl3pPr marL="914400" algn="l" defTabSz="457200" rtl="0" fontAlgn="base">
      <a:spcBef>
        <a:spcPct val="0"/>
      </a:spcBef>
      <a:spcAft>
        <a:spcPct val="0"/>
      </a:spcAft>
      <a:defRPr b="1" kern="1200">
        <a:solidFill>
          <a:schemeClr val="tx1"/>
        </a:solidFill>
        <a:latin typeface="Arial" charset="0"/>
        <a:ea typeface="+mn-ea"/>
        <a:cs typeface="+mn-cs"/>
      </a:defRPr>
    </a:lvl3pPr>
    <a:lvl4pPr marL="1371600" algn="l" defTabSz="457200" rtl="0" fontAlgn="base">
      <a:spcBef>
        <a:spcPct val="0"/>
      </a:spcBef>
      <a:spcAft>
        <a:spcPct val="0"/>
      </a:spcAft>
      <a:defRPr b="1" kern="1200">
        <a:solidFill>
          <a:schemeClr val="tx1"/>
        </a:solidFill>
        <a:latin typeface="Arial" charset="0"/>
        <a:ea typeface="+mn-ea"/>
        <a:cs typeface="+mn-cs"/>
      </a:defRPr>
    </a:lvl4pPr>
    <a:lvl5pPr marL="1828800" algn="l" defTabSz="457200"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800FF"/>
    <a:srgbClr val="683086"/>
    <a:srgbClr val="1A86D0"/>
    <a:srgbClr val="1FA1E5"/>
    <a:srgbClr val="9B008A"/>
    <a:srgbClr val="8800D1"/>
    <a:srgbClr val="7B00A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0" autoAdjust="0"/>
    <p:restoredTop sz="84540" autoAdjust="0"/>
  </p:normalViewPr>
  <p:slideViewPr>
    <p:cSldViewPr snapToGrid="0" snapToObjects="1">
      <p:cViewPr varScale="1">
        <p:scale>
          <a:sx n="59" d="100"/>
          <a:sy n="59" d="100"/>
        </p:scale>
        <p:origin x="-57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85" d="100"/>
          <a:sy n="85" d="100"/>
        </p:scale>
        <p:origin x="-1950" y="87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b="0">
                <a:latin typeface="+mn-lt"/>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b="0">
                <a:latin typeface="+mn-lt"/>
              </a:defRPr>
            </a:lvl1pPr>
          </a:lstStyle>
          <a:p>
            <a:pPr>
              <a:defRPr/>
            </a:pPr>
            <a:fld id="{9CEF77FC-A384-4C52-8137-73848697F283}" type="datetimeFigureOut">
              <a:rPr lang="fr-FR"/>
              <a:pPr>
                <a:defRPr/>
              </a:pPr>
              <a:t>04/05/2017</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b="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b="0">
                <a:latin typeface="+mn-lt"/>
              </a:defRPr>
            </a:lvl1pPr>
          </a:lstStyle>
          <a:p>
            <a:pPr>
              <a:defRPr/>
            </a:pPr>
            <a:fld id="{DF20BDF8-80A3-4EC6-831B-D858A6F02573}" type="slidenum">
              <a:rPr lang="fr-FR"/>
              <a:pPr>
                <a:defRPr/>
              </a:pPr>
              <a:t>‹N°›</a:t>
            </a:fld>
            <a:endParaRPr lang="fr-FR"/>
          </a:p>
        </p:txBody>
      </p:sp>
    </p:spTree>
    <p:extLst>
      <p:ext uri="{BB962C8B-B14F-4D97-AF65-F5344CB8AC3E}">
        <p14:creationId xmlns:p14="http://schemas.microsoft.com/office/powerpoint/2010/main" val="2048326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b="0">
                <a:latin typeface="+mn-lt"/>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b="0">
                <a:latin typeface="+mn-lt"/>
              </a:defRPr>
            </a:lvl1pPr>
          </a:lstStyle>
          <a:p>
            <a:pPr>
              <a:defRPr/>
            </a:pPr>
            <a:fld id="{B6EEB3DD-4A55-4179-ACAA-24000973787D}" type="datetimeFigureOut">
              <a:rPr lang="fr-FR"/>
              <a:pPr>
                <a:defRPr/>
              </a:pPr>
              <a:t>04/05/2017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b="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b="0">
                <a:latin typeface="+mn-lt"/>
              </a:defRPr>
            </a:lvl1pPr>
          </a:lstStyle>
          <a:p>
            <a:pPr>
              <a:defRPr/>
            </a:pPr>
            <a:fld id="{14228174-761F-46E8-9F65-567C812254ED}" type="slidenum">
              <a:rPr lang="fr-FR"/>
              <a:pPr>
                <a:defRPr/>
              </a:pPr>
              <a:t>‹N°›</a:t>
            </a:fld>
            <a:endParaRPr lang="fr-FR"/>
          </a:p>
        </p:txBody>
      </p:sp>
    </p:spTree>
    <p:extLst>
      <p:ext uri="{BB962C8B-B14F-4D97-AF65-F5344CB8AC3E}">
        <p14:creationId xmlns:p14="http://schemas.microsoft.com/office/powerpoint/2010/main" val="227104726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536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8ED4C7-5961-4EC2-8222-BCE6AD7F9DC1}" type="slidenum">
              <a:rPr lang="fr-FR"/>
              <a:pPr fontAlgn="base">
                <a:spcBef>
                  <a:spcPct val="0"/>
                </a:spcBef>
                <a:spcAft>
                  <a:spcPct val="0"/>
                </a:spcAft>
                <a:defRPr/>
              </a:pPr>
              <a:t>1</a:t>
            </a:fld>
            <a:endParaRPr lang="fr-FR"/>
          </a:p>
        </p:txBody>
      </p:sp>
    </p:spTree>
    <p:extLst>
      <p:ext uri="{BB962C8B-B14F-4D97-AF65-F5344CB8AC3E}">
        <p14:creationId xmlns:p14="http://schemas.microsoft.com/office/powerpoint/2010/main" val="171543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4228174-761F-46E8-9F65-567C812254ED}" type="slidenum">
              <a:rPr lang="fr-FR" smtClean="0"/>
              <a:pPr>
                <a:defRPr/>
              </a:pPr>
              <a:t>2</a:t>
            </a:fld>
            <a:endParaRPr lang="fr-FR"/>
          </a:p>
        </p:txBody>
      </p:sp>
    </p:spTree>
    <p:extLst>
      <p:ext uri="{BB962C8B-B14F-4D97-AF65-F5344CB8AC3E}">
        <p14:creationId xmlns:p14="http://schemas.microsoft.com/office/powerpoint/2010/main" val="28596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mathématiques et les sciences participent à la maitrise de la langue française</a:t>
            </a:r>
          </a:p>
          <a:p>
            <a:r>
              <a:rPr lang="fr-FR" baseline="0" dirty="0" smtClean="0"/>
              <a:t>Mais il y a aussi l’inverse : la maitrise de la langue française participe de la construction des notions mathématiques et physiques qui passent souvent par la description, l’explication, l’argumentation</a:t>
            </a:r>
            <a:endParaRPr lang="fr-FR" dirty="0"/>
          </a:p>
        </p:txBody>
      </p:sp>
      <p:sp>
        <p:nvSpPr>
          <p:cNvPr id="4" name="Espace réservé du numéro de diapositive 3"/>
          <p:cNvSpPr>
            <a:spLocks noGrp="1"/>
          </p:cNvSpPr>
          <p:nvPr>
            <p:ph type="sldNum" sz="quarter" idx="10"/>
          </p:nvPr>
        </p:nvSpPr>
        <p:spPr/>
        <p:txBody>
          <a:bodyPr/>
          <a:lstStyle/>
          <a:p>
            <a:pPr>
              <a:defRPr/>
            </a:pPr>
            <a:fld id="{14228174-761F-46E8-9F65-567C812254ED}" type="slidenum">
              <a:rPr lang="fr-FR" smtClean="0"/>
              <a:pPr>
                <a:defRPr/>
              </a:pPr>
              <a:t>4</a:t>
            </a:fld>
            <a:endParaRPr lang="fr-FR"/>
          </a:p>
        </p:txBody>
      </p:sp>
    </p:spTree>
    <p:extLst>
      <p:ext uri="{BB962C8B-B14F-4D97-AF65-F5344CB8AC3E}">
        <p14:creationId xmlns:p14="http://schemas.microsoft.com/office/powerpoint/2010/main" val="245141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4228174-761F-46E8-9F65-567C812254ED}" type="slidenum">
              <a:rPr lang="fr-FR" smtClean="0"/>
              <a:pPr>
                <a:defRPr/>
              </a:pPr>
              <a:t>8</a:t>
            </a:fld>
            <a:endParaRPr lang="fr-FR"/>
          </a:p>
        </p:txBody>
      </p:sp>
    </p:spTree>
    <p:extLst>
      <p:ext uri="{BB962C8B-B14F-4D97-AF65-F5344CB8AC3E}">
        <p14:creationId xmlns:p14="http://schemas.microsoft.com/office/powerpoint/2010/main" val="356062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a:lstStyle/>
          <a:p>
            <a:endParaRPr lang="fr-FR">
              <a:ea typeface="ＭＳ Ｐゴシック" charset="-128"/>
              <a:cs typeface="ＭＳ Ｐゴシック" charset="-128"/>
            </a:endParaRPr>
          </a:p>
        </p:txBody>
      </p:sp>
      <p:sp>
        <p:nvSpPr>
          <p:cNvPr id="27652" name="Espace réservé du numéro de diapositive 3"/>
          <p:cNvSpPr txBox="1">
            <a:spLocks noGrp="1"/>
          </p:cNvSpPr>
          <p:nvPr/>
        </p:nvSpPr>
        <p:spPr bwMode="auto">
          <a:xfrm>
            <a:off x="3849899" y="9428402"/>
            <a:ext cx="2946189" cy="496650"/>
          </a:xfrm>
          <a:prstGeom prst="rect">
            <a:avLst/>
          </a:prstGeom>
          <a:noFill/>
          <a:ln w="9525">
            <a:noFill/>
            <a:miter lim="800000"/>
            <a:headEnd/>
            <a:tailEnd/>
          </a:ln>
        </p:spPr>
        <p:txBody>
          <a:bodyPr anchor="b">
            <a:prstTxWarp prst="textNoShape">
              <a:avLst/>
            </a:prstTxWarp>
          </a:bodyPr>
          <a:lstStyle/>
          <a:p>
            <a:pPr algn="r"/>
            <a:fld id="{F1D68668-50DF-E449-9E04-F868E94B1EF5}" type="slidenum">
              <a:rPr lang="fr-FR" sz="1200" u="none"/>
              <a:pPr algn="r"/>
              <a:t>19</a:t>
            </a:fld>
            <a:endParaRPr lang="fr-FR" sz="1200" u="none"/>
          </a:p>
        </p:txBody>
      </p:sp>
    </p:spTree>
    <p:extLst>
      <p:ext uri="{BB962C8B-B14F-4D97-AF65-F5344CB8AC3E}">
        <p14:creationId xmlns:p14="http://schemas.microsoft.com/office/powerpoint/2010/main" val="1263717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a:lstStyle/>
          <a:p>
            <a:pPr eaLnBrk="1" hangingPunct="1"/>
            <a:endParaRPr lang="fr-FR">
              <a:ea typeface="ＭＳ Ｐゴシック" charset="-128"/>
              <a:cs typeface="ＭＳ Ｐゴシック" charset="-128"/>
            </a:endParaRPr>
          </a:p>
        </p:txBody>
      </p:sp>
      <p:sp>
        <p:nvSpPr>
          <p:cNvPr id="28676" name="Espace réservé du numéro de diapositive 3"/>
          <p:cNvSpPr txBox="1">
            <a:spLocks noGrp="1"/>
          </p:cNvSpPr>
          <p:nvPr/>
        </p:nvSpPr>
        <p:spPr bwMode="auto">
          <a:xfrm>
            <a:off x="3849899" y="9428402"/>
            <a:ext cx="2946189" cy="496650"/>
          </a:xfrm>
          <a:prstGeom prst="rect">
            <a:avLst/>
          </a:prstGeom>
          <a:noFill/>
          <a:ln w="9525">
            <a:noFill/>
            <a:miter lim="800000"/>
            <a:headEnd/>
            <a:tailEnd/>
          </a:ln>
        </p:spPr>
        <p:txBody>
          <a:bodyPr anchor="b">
            <a:prstTxWarp prst="textNoShape">
              <a:avLst/>
            </a:prstTxWarp>
          </a:bodyPr>
          <a:lstStyle/>
          <a:p>
            <a:pPr algn="r"/>
            <a:fld id="{97694AA8-2FD3-5F40-A937-D6D0148706F9}" type="slidenum">
              <a:rPr lang="fr-FR" sz="1200" u="none"/>
              <a:pPr algn="r"/>
              <a:t>20</a:t>
            </a:fld>
            <a:endParaRPr lang="fr-FR" sz="1200" u="none"/>
          </a:p>
        </p:txBody>
      </p:sp>
    </p:spTree>
    <p:extLst>
      <p:ext uri="{BB962C8B-B14F-4D97-AF65-F5344CB8AC3E}">
        <p14:creationId xmlns:p14="http://schemas.microsoft.com/office/powerpoint/2010/main" val="685106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Raisonnement</a:t>
            </a:r>
            <a:r>
              <a:rPr lang="fr-FR" baseline="0" dirty="0" smtClean="0"/>
              <a:t> séquentiel qui devient problématique quand il est associé à un courant qui est consommé….</a:t>
            </a:r>
            <a:endParaRPr lang="fr-FR" dirty="0"/>
          </a:p>
        </p:txBody>
      </p:sp>
      <p:sp>
        <p:nvSpPr>
          <p:cNvPr id="4" name="Espace réservé du numéro de diapositive 3"/>
          <p:cNvSpPr>
            <a:spLocks noGrp="1"/>
          </p:cNvSpPr>
          <p:nvPr>
            <p:ph type="sldNum" sz="quarter" idx="10"/>
          </p:nvPr>
        </p:nvSpPr>
        <p:spPr/>
        <p:txBody>
          <a:bodyPr/>
          <a:lstStyle/>
          <a:p>
            <a:pPr>
              <a:defRPr/>
            </a:pPr>
            <a:fld id="{14228174-761F-46E8-9F65-567C812254ED}" type="slidenum">
              <a:rPr lang="fr-FR" smtClean="0">
                <a:solidFill>
                  <a:prstClr val="black"/>
                </a:solidFill>
              </a:rPr>
              <a:pPr>
                <a:defRPr/>
              </a:pPr>
              <a:t>24</a:t>
            </a:fld>
            <a:endParaRPr lang="fr-FR">
              <a:solidFill>
                <a:prstClr val="black"/>
              </a:solidFill>
            </a:endParaRPr>
          </a:p>
        </p:txBody>
      </p:sp>
    </p:spTree>
    <p:extLst>
      <p:ext uri="{BB962C8B-B14F-4D97-AF65-F5344CB8AC3E}">
        <p14:creationId xmlns:p14="http://schemas.microsoft.com/office/powerpoint/2010/main" val="36870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p:nvPr>
        </p:nvSpPr>
        <p:spPr>
          <a:xfrm>
            <a:off x="1090609" y="976320"/>
            <a:ext cx="7894637" cy="2433895"/>
          </a:xfrm>
        </p:spPr>
        <p:txBody>
          <a:bodyPr/>
          <a:lstStyle/>
          <a:p>
            <a:r>
              <a:rPr lang="en-US" dirty="0" smtClean="0"/>
              <a:t>Click to edit Master title style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numéro de diapositive 5"/>
          <p:cNvSpPr>
            <a:spLocks noGrp="1"/>
          </p:cNvSpPr>
          <p:nvPr>
            <p:ph type="sldNum" sz="quarter" idx="10"/>
          </p:nvPr>
        </p:nvSpPr>
        <p:spPr/>
        <p:txBody>
          <a:bodyPr/>
          <a:lstStyle>
            <a:lvl1pPr>
              <a:defRPr/>
            </a:lvl1pPr>
          </a:lstStyle>
          <a:p>
            <a:pPr>
              <a:defRPr/>
            </a:pPr>
            <a:fld id="{07FD4309-E660-4078-A0DB-08F9F4B330AD}"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p:nvPr>
        </p:nvSpPr>
        <p:spPr>
          <a:xfrm>
            <a:off x="1097486" y="3283200"/>
            <a:ext cx="5897726" cy="2108160"/>
          </a:xfrm>
        </p:spPr>
        <p:txBody>
          <a:bodyPr anchor="t">
            <a:normAutofit/>
          </a:bodyPr>
          <a:lstStyle>
            <a:lvl1pPr>
              <a:defRPr sz="1500" baseline="0"/>
            </a:lvl1pPr>
          </a:lstStyle>
          <a:p>
            <a:r>
              <a:rPr lang="en-US" dirty="0" smtClean="0"/>
              <a:t>Click to edit Master title style</a:t>
            </a:r>
            <a:endParaRPr lang="fr-FR" dirty="0"/>
          </a:p>
        </p:txBody>
      </p:sp>
      <p:sp>
        <p:nvSpPr>
          <p:cNvPr id="3" name="Espace réservé du numéro de diapositive 5"/>
          <p:cNvSpPr>
            <a:spLocks noGrp="1"/>
          </p:cNvSpPr>
          <p:nvPr>
            <p:ph type="sldNum" sz="quarter" idx="10"/>
          </p:nvPr>
        </p:nvSpPr>
        <p:spPr/>
        <p:txBody>
          <a:bodyPr/>
          <a:lstStyle>
            <a:lvl1pPr>
              <a:defRPr/>
            </a:lvl1pPr>
          </a:lstStyle>
          <a:p>
            <a:pPr>
              <a:defRPr/>
            </a:pPr>
            <a:fld id="{CD283FB1-60AD-4BEF-AC84-E7F7A8EFCB95}"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5" name="Espace réservé du numéro de diapositive 5"/>
          <p:cNvSpPr>
            <a:spLocks noGrp="1"/>
          </p:cNvSpPr>
          <p:nvPr>
            <p:ph type="sldNum" sz="quarter" idx="15"/>
          </p:nvPr>
        </p:nvSpPr>
        <p:spPr/>
        <p:txBody>
          <a:bodyPr/>
          <a:lstStyle>
            <a:lvl1pPr>
              <a:defRPr/>
            </a:lvl1pPr>
          </a:lstStyle>
          <a:p>
            <a:pPr>
              <a:defRPr/>
            </a:pPr>
            <a:fld id="{FB9F6C03-0364-4263-AA2A-29CE79FA1448}"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u numéro de diapositive 5"/>
          <p:cNvSpPr>
            <a:spLocks noGrp="1"/>
          </p:cNvSpPr>
          <p:nvPr>
            <p:ph type="sldNum" sz="quarter" idx="14"/>
          </p:nvPr>
        </p:nvSpPr>
        <p:spPr/>
        <p:txBody>
          <a:bodyPr/>
          <a:lstStyle>
            <a:lvl1pPr>
              <a:defRPr/>
            </a:lvl1pPr>
          </a:lstStyle>
          <a:p>
            <a:pPr>
              <a:defRPr/>
            </a:pPr>
            <a:fld id="{A77A04CD-BB9E-40EB-A165-4C1AD19C1588}"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u numéro de diapositive 5"/>
          <p:cNvSpPr>
            <a:spLocks noGrp="1"/>
          </p:cNvSpPr>
          <p:nvPr>
            <p:ph type="sldNum" sz="quarter" idx="10"/>
          </p:nvPr>
        </p:nvSpPr>
        <p:spPr/>
        <p:txBody>
          <a:bodyPr/>
          <a:lstStyle>
            <a:lvl1pPr>
              <a:defRPr/>
            </a:lvl1pPr>
          </a:lstStyle>
          <a:p>
            <a:pPr>
              <a:defRPr/>
            </a:pPr>
            <a:fld id="{EBE22641-3B64-493F-A36E-6FF3906B196C}"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6"/>
          <p:cNvSpPr>
            <a:spLocks noGrp="1"/>
          </p:cNvSpPr>
          <p:nvPr>
            <p:ph type="body" sz="quarter" idx="13"/>
          </p:nvPr>
        </p:nvSpPr>
        <p:spPr>
          <a:xfrm>
            <a:off x="804863" y="1469378"/>
            <a:ext cx="7881937" cy="4397375"/>
          </a:xfrm>
        </p:spPr>
        <p:txBody>
          <a:bodyPr/>
          <a:lstStyle>
            <a:lvl1pPr>
              <a:buClr>
                <a:srgbClr val="683086"/>
              </a:buClr>
              <a:defRPr>
                <a:solidFill>
                  <a:srgbClr val="000000"/>
                </a:solidFill>
              </a:defRPr>
            </a:lvl1pPr>
          </a:lstStyle>
          <a:p>
            <a:pPr lvl="0"/>
            <a:r>
              <a:rPr lang="en-US" dirty="0" smtClean="0"/>
              <a:t>Click to edit Master text styles</a:t>
            </a:r>
          </a:p>
        </p:txBody>
      </p:sp>
      <p:sp>
        <p:nvSpPr>
          <p:cNvPr id="4" name="Espace réservé du numéro de diapositive 5"/>
          <p:cNvSpPr>
            <a:spLocks noGrp="1"/>
          </p:cNvSpPr>
          <p:nvPr>
            <p:ph type="sldNum" sz="quarter" idx="14"/>
          </p:nvPr>
        </p:nvSpPr>
        <p:spPr/>
        <p:txBody>
          <a:bodyPr/>
          <a:lstStyle>
            <a:lvl1pPr>
              <a:defRPr/>
            </a:lvl1pPr>
          </a:lstStyle>
          <a:p>
            <a:pPr>
              <a:defRPr/>
            </a:pPr>
            <a:fld id="{151859D3-447D-4303-8003-DF68CAE9E3AD}"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5"/>
          <p:cNvSpPr>
            <a:spLocks noGrp="1"/>
          </p:cNvSpPr>
          <p:nvPr>
            <p:ph type="sldNum" sz="quarter" idx="10"/>
          </p:nvPr>
        </p:nvSpPr>
        <p:spPr/>
        <p:txBody>
          <a:bodyPr/>
          <a:lstStyle>
            <a:lvl1pPr>
              <a:defRPr/>
            </a:lvl1pPr>
          </a:lstStyle>
          <a:p>
            <a:pPr>
              <a:defRPr/>
            </a:pPr>
            <a:fld id="{069F1D8A-D64E-4572-93F6-ABF0B11EFCCF}"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fld id="{8AF90191-1A12-4B6B-A925-2D50FE68E290}"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4863" y="0"/>
            <a:ext cx="7881937" cy="1287463"/>
          </a:xfrm>
        </p:spPr>
        <p:txBody>
          <a:bodyPr/>
          <a:lstStyle/>
          <a:p>
            <a:r>
              <a:rPr lang="en-US"/>
              <a:t>Click to edit Master title style</a:t>
            </a:r>
            <a:endParaRPr lang="fr-FR"/>
          </a:p>
        </p:txBody>
      </p:sp>
      <p:sp>
        <p:nvSpPr>
          <p:cNvPr id="3" name="Content Placeholder 2"/>
          <p:cNvSpPr>
            <a:spLocks noGrp="1"/>
          </p:cNvSpPr>
          <p:nvPr>
            <p:ph sz="half" idx="1"/>
          </p:nvPr>
        </p:nvSpPr>
        <p:spPr>
          <a:xfrm>
            <a:off x="804863" y="1476375"/>
            <a:ext cx="3863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821238" y="1476375"/>
            <a:ext cx="38655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u numéro de diapositive 5"/>
          <p:cNvSpPr>
            <a:spLocks noGrp="1"/>
          </p:cNvSpPr>
          <p:nvPr>
            <p:ph type="sldNum" sz="quarter" idx="10"/>
          </p:nvPr>
        </p:nvSpPr>
        <p:spPr/>
        <p:txBody>
          <a:bodyPr/>
          <a:lstStyle>
            <a:lvl1pPr>
              <a:defRPr/>
            </a:lvl1pPr>
          </a:lstStyle>
          <a:p>
            <a:pPr>
              <a:defRPr/>
            </a:pPr>
            <a:fld id="{2CCD3A3C-A3D9-4259-ABCE-EDB2C9EA92B8}"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096963" y="915988"/>
            <a:ext cx="7983537" cy="2549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a:t>
            </a:r>
            <a:br>
              <a:rPr lang="fr-FR" smtClean="0"/>
            </a:br>
            <a:r>
              <a:rPr lang="fr-FR" smtClean="0"/>
              <a:t>LE TITRE</a:t>
            </a:r>
          </a:p>
        </p:txBody>
      </p:sp>
      <p:sp>
        <p:nvSpPr>
          <p:cNvPr id="1027" name="Espace réservé du texte 2"/>
          <p:cNvSpPr>
            <a:spLocks noGrp="1"/>
          </p:cNvSpPr>
          <p:nvPr>
            <p:ph type="body" idx="1"/>
          </p:nvPr>
        </p:nvSpPr>
        <p:spPr bwMode="auto">
          <a:xfrm>
            <a:off x="1096963" y="3465513"/>
            <a:ext cx="7589837" cy="124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p:txBody>
      </p:sp>
      <p:sp>
        <p:nvSpPr>
          <p:cNvPr id="6" name="Espace réservé du numéro de diapositive 5"/>
          <p:cNvSpPr>
            <a:spLocks noGrp="1"/>
          </p:cNvSpPr>
          <p:nvPr>
            <p:ph type="sldNum" sz="quarter" idx="4"/>
          </p:nvPr>
        </p:nvSpPr>
        <p:spPr>
          <a:xfrm>
            <a:off x="8197850" y="6391275"/>
            <a:ext cx="403225" cy="365125"/>
          </a:xfrm>
          <a:prstGeom prst="rect">
            <a:avLst/>
          </a:prstGeom>
        </p:spPr>
        <p:txBody>
          <a:bodyPr vert="horz" lIns="91440" tIns="45720" rIns="91440" bIns="45720" rtlCol="0" anchor="ctr"/>
          <a:lstStyle>
            <a:lvl1pPr algn="r" fontAlgn="auto">
              <a:spcBef>
                <a:spcPts val="0"/>
              </a:spcBef>
              <a:spcAft>
                <a:spcPts val="0"/>
              </a:spcAft>
              <a:defRPr sz="1000" b="1">
                <a:solidFill>
                  <a:srgbClr val="404040"/>
                </a:solidFill>
                <a:latin typeface="+mn-lt"/>
              </a:defRPr>
            </a:lvl1pPr>
          </a:lstStyle>
          <a:p>
            <a:pPr>
              <a:defRPr/>
            </a:pPr>
            <a:fld id="{E7BAF2EC-24F3-4E60-8B02-82580F4FD5CD}" type="slidenum">
              <a:rPr lang="fr-FR"/>
              <a:pPr>
                <a:defRPr/>
              </a:pPr>
              <a:t>‹N°›</a:t>
            </a:fld>
            <a:endParaRPr lang="fr-FR" dirty="0"/>
          </a:p>
        </p:txBody>
      </p:sp>
      <p:pic>
        <p:nvPicPr>
          <p:cNvPr id="1029" name="Image 11" descr="2014_MENESRlogo_horizontal.jpg"/>
          <p:cNvPicPr>
            <a:picLocks noChangeAspect="1"/>
          </p:cNvPicPr>
          <p:nvPr/>
        </p:nvPicPr>
        <p:blipFill>
          <a:blip r:embed="rId4"/>
          <a:srcRect/>
          <a:stretch>
            <a:fillRect/>
          </a:stretch>
        </p:blipFill>
        <p:spPr bwMode="auto">
          <a:xfrm>
            <a:off x="660400" y="6180138"/>
            <a:ext cx="1655763" cy="463550"/>
          </a:xfrm>
          <a:prstGeom prst="rect">
            <a:avLst/>
          </a:prstGeom>
          <a:noFill/>
          <a:ln w="9525">
            <a:noFill/>
            <a:miter lim="800000"/>
            <a:headEnd/>
            <a:tailEnd/>
          </a:ln>
        </p:spPr>
      </p:pic>
      <p:cxnSp>
        <p:nvCxnSpPr>
          <p:cNvPr id="16" name="Connecteur droit 15"/>
          <p:cNvCxnSpPr/>
          <p:nvPr/>
        </p:nvCxnSpPr>
        <p:spPr>
          <a:xfrm>
            <a:off x="698500" y="5516563"/>
            <a:ext cx="629126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6994525" y="4489450"/>
            <a:ext cx="1520825" cy="1023938"/>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flipV="1">
            <a:off x="698500" y="0"/>
            <a:ext cx="0" cy="550862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b="0" dirty="0" smtClean="0">
              <a:solidFill>
                <a:srgbClr val="1B8ED9"/>
              </a:solidFill>
            </a:endParaRPr>
          </a:p>
          <a:p>
            <a:pPr>
              <a:lnSpc>
                <a:spcPts val="1320"/>
              </a:lnSpc>
              <a:defRPr/>
            </a:pPr>
            <a:r>
              <a:rPr lang="fr-FR" b="0" dirty="0" smtClean="0">
                <a:solidFill>
                  <a:schemeClr val="tx1">
                    <a:lumMod val="75000"/>
                    <a:lumOff val="25000"/>
                  </a:schemeClr>
                </a:solidFill>
              </a:rPr>
              <a:t>10/03/2017</a:t>
            </a:r>
          </a:p>
          <a:p>
            <a:pPr>
              <a:defRPr/>
            </a:pPr>
            <a:endParaRPr lang="fr-FR" b="0" dirty="0"/>
          </a:p>
        </p:txBody>
      </p:sp>
      <p:pic>
        <p:nvPicPr>
          <p:cNvPr id="1034" name="Image 3" descr="logoIGEN.jpg"/>
          <p:cNvPicPr>
            <a:picLocks noChangeAspect="1"/>
          </p:cNvPicPr>
          <p:nvPr/>
        </p:nvPicPr>
        <p:blipFill>
          <a:blip r:embed="rId5"/>
          <a:srcRect/>
          <a:stretch>
            <a:fillRect/>
          </a:stretch>
        </p:blipFill>
        <p:spPr bwMode="auto">
          <a:xfrm>
            <a:off x="2611438" y="6062663"/>
            <a:ext cx="1481137" cy="604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4" r:id="rId2"/>
  </p:sldLayoutIdLst>
  <p:hf hdr="0"/>
  <p:txStyles>
    <p:titleStyle>
      <a:lvl1pPr algn="l" defTabSz="457200" rtl="0" eaLnBrk="0" fontAlgn="base" hangingPunct="0">
        <a:spcBef>
          <a:spcPct val="0"/>
        </a:spcBef>
        <a:spcAft>
          <a:spcPct val="0"/>
        </a:spcAft>
        <a:defRPr sz="5000" kern="1200">
          <a:solidFill>
            <a:srgbClr val="404040"/>
          </a:solidFill>
          <a:latin typeface="+mj-lt"/>
          <a:ea typeface="+mj-ea"/>
          <a:cs typeface="+mj-cs"/>
        </a:defRPr>
      </a:lvl1pPr>
      <a:lvl2pPr algn="l" defTabSz="457200" rtl="0" eaLnBrk="0" fontAlgn="base" hangingPunct="0">
        <a:spcBef>
          <a:spcPct val="0"/>
        </a:spcBef>
        <a:spcAft>
          <a:spcPct val="0"/>
        </a:spcAft>
        <a:defRPr sz="5000">
          <a:solidFill>
            <a:srgbClr val="404040"/>
          </a:solidFill>
          <a:latin typeface="Calibri" pitchFamily="34" charset="0"/>
        </a:defRPr>
      </a:lvl2pPr>
      <a:lvl3pPr algn="l" defTabSz="457200" rtl="0" eaLnBrk="0" fontAlgn="base" hangingPunct="0">
        <a:spcBef>
          <a:spcPct val="0"/>
        </a:spcBef>
        <a:spcAft>
          <a:spcPct val="0"/>
        </a:spcAft>
        <a:defRPr sz="5000">
          <a:solidFill>
            <a:srgbClr val="404040"/>
          </a:solidFill>
          <a:latin typeface="Calibri" pitchFamily="34" charset="0"/>
        </a:defRPr>
      </a:lvl3pPr>
      <a:lvl4pPr algn="l" defTabSz="457200" rtl="0" eaLnBrk="0" fontAlgn="base" hangingPunct="0">
        <a:spcBef>
          <a:spcPct val="0"/>
        </a:spcBef>
        <a:spcAft>
          <a:spcPct val="0"/>
        </a:spcAft>
        <a:defRPr sz="5000">
          <a:solidFill>
            <a:srgbClr val="404040"/>
          </a:solidFill>
          <a:latin typeface="Calibri" pitchFamily="34" charset="0"/>
        </a:defRPr>
      </a:lvl4pPr>
      <a:lvl5pPr algn="l" defTabSz="457200" rtl="0" eaLnBrk="0" fontAlgn="base" hangingPunct="0">
        <a:spcBef>
          <a:spcPct val="0"/>
        </a:spcBef>
        <a:spcAft>
          <a:spcPct val="0"/>
        </a:spcAft>
        <a:defRPr sz="5000">
          <a:solidFill>
            <a:srgbClr val="404040"/>
          </a:solidFill>
          <a:latin typeface="Calibri" pitchFamily="34" charset="0"/>
        </a:defRPr>
      </a:lvl5pPr>
      <a:lvl6pPr marL="457200" algn="l" defTabSz="457200" rtl="0" fontAlgn="base">
        <a:spcBef>
          <a:spcPct val="0"/>
        </a:spcBef>
        <a:spcAft>
          <a:spcPct val="0"/>
        </a:spcAft>
        <a:defRPr sz="5000">
          <a:solidFill>
            <a:srgbClr val="404040"/>
          </a:solidFill>
          <a:latin typeface="Calibri" pitchFamily="34" charset="0"/>
        </a:defRPr>
      </a:lvl6pPr>
      <a:lvl7pPr marL="914400" algn="l" defTabSz="457200" rtl="0" fontAlgn="base">
        <a:spcBef>
          <a:spcPct val="0"/>
        </a:spcBef>
        <a:spcAft>
          <a:spcPct val="0"/>
        </a:spcAft>
        <a:defRPr sz="5000">
          <a:solidFill>
            <a:srgbClr val="404040"/>
          </a:solidFill>
          <a:latin typeface="Calibri" pitchFamily="34" charset="0"/>
        </a:defRPr>
      </a:lvl7pPr>
      <a:lvl8pPr marL="1371600" algn="l" defTabSz="457200" rtl="0" fontAlgn="base">
        <a:spcBef>
          <a:spcPct val="0"/>
        </a:spcBef>
        <a:spcAft>
          <a:spcPct val="0"/>
        </a:spcAft>
        <a:defRPr sz="5000">
          <a:solidFill>
            <a:srgbClr val="404040"/>
          </a:solidFill>
          <a:latin typeface="Calibri" pitchFamily="34" charset="0"/>
        </a:defRPr>
      </a:lvl8pPr>
      <a:lvl9pPr marL="1828800" algn="l" defTabSz="457200" rtl="0" fontAlgn="base">
        <a:spcBef>
          <a:spcPct val="0"/>
        </a:spcBef>
        <a:spcAft>
          <a:spcPct val="0"/>
        </a:spcAft>
        <a:defRPr sz="5000">
          <a:solidFill>
            <a:srgbClr val="404040"/>
          </a:solidFill>
          <a:latin typeface="Calibri" pitchFamily="34" charset="0"/>
        </a:defRPr>
      </a:lvl9pPr>
    </p:titleStyle>
    <p:bodyStyle>
      <a:lvl1pPr algn="l" defTabSz="457200" rtl="0" eaLnBrk="0" fontAlgn="base" hangingPunct="0">
        <a:spcBef>
          <a:spcPct val="20000"/>
        </a:spcBef>
        <a:spcAft>
          <a:spcPct val="0"/>
        </a:spcAft>
        <a:buFont typeface="Arial" charset="0"/>
        <a:defRPr sz="3200" kern="1200">
          <a:solidFill>
            <a:srgbClr val="683086"/>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1095375" y="698500"/>
            <a:ext cx="7781925" cy="200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4099" name="Espace réservé du texte 2"/>
          <p:cNvSpPr>
            <a:spLocks noGrp="1"/>
          </p:cNvSpPr>
          <p:nvPr>
            <p:ph type="body" idx="1"/>
          </p:nvPr>
        </p:nvSpPr>
        <p:spPr bwMode="auto">
          <a:xfrm>
            <a:off x="1095375" y="2705100"/>
            <a:ext cx="7781925" cy="1179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a:t>
            </a:r>
            <a:br>
              <a:rPr lang="fr-FR" smtClean="0"/>
            </a:br>
            <a:r>
              <a:rPr lang="fr-FR" smtClean="0"/>
              <a:t>les styles du texte du masque</a:t>
            </a:r>
          </a:p>
          <a:p>
            <a:pPr lvl="0"/>
            <a:endParaRPr lang="fr-FR" smtClean="0"/>
          </a:p>
        </p:txBody>
      </p:sp>
      <p:sp>
        <p:nvSpPr>
          <p:cNvPr id="6" name="Espace réservé du numéro de diapositive 5"/>
          <p:cNvSpPr>
            <a:spLocks noGrp="1"/>
          </p:cNvSpPr>
          <p:nvPr>
            <p:ph type="sldNum" sz="quarter" idx="4"/>
          </p:nvPr>
        </p:nvSpPr>
        <p:spPr>
          <a:xfrm>
            <a:off x="8250238" y="6391275"/>
            <a:ext cx="350837" cy="365125"/>
          </a:xfrm>
          <a:prstGeom prst="rect">
            <a:avLst/>
          </a:prstGeom>
        </p:spPr>
        <p:txBody>
          <a:bodyPr vert="horz" lIns="91440" tIns="45720" rIns="91440" bIns="45720" rtlCol="0" anchor="ctr"/>
          <a:lstStyle>
            <a:lvl1pPr algn="r" fontAlgn="auto">
              <a:spcBef>
                <a:spcPts val="0"/>
              </a:spcBef>
              <a:spcAft>
                <a:spcPts val="0"/>
              </a:spcAft>
              <a:defRPr sz="1000" b="1">
                <a:solidFill>
                  <a:srgbClr val="000000"/>
                </a:solidFill>
                <a:latin typeface="+mn-lt"/>
              </a:defRPr>
            </a:lvl1pPr>
          </a:lstStyle>
          <a:p>
            <a:pPr>
              <a:defRPr/>
            </a:pPr>
            <a:fld id="{09493E9F-A887-4093-A74C-7A113239B603}" type="slidenum">
              <a:rPr lang="fr-FR"/>
              <a:pPr>
                <a:defRPr/>
              </a:pPr>
              <a:t>‹N°›</a:t>
            </a:fld>
            <a:endParaRPr lang="fr-FR" dirty="0"/>
          </a:p>
        </p:txBody>
      </p:sp>
      <p:pic>
        <p:nvPicPr>
          <p:cNvPr id="4101" name="Image 11" descr="2014_MENESRlogo_horizontal.jpg"/>
          <p:cNvPicPr>
            <a:picLocks noChangeAspect="1"/>
          </p:cNvPicPr>
          <p:nvPr/>
        </p:nvPicPr>
        <p:blipFill>
          <a:blip r:embed="rId3"/>
          <a:srcRect/>
          <a:stretch>
            <a:fillRect/>
          </a:stretch>
        </p:blipFill>
        <p:spPr bwMode="auto">
          <a:xfrm>
            <a:off x="660400" y="6180138"/>
            <a:ext cx="1655763" cy="463550"/>
          </a:xfrm>
          <a:prstGeom prst="rect">
            <a:avLst/>
          </a:prstGeom>
          <a:noFill/>
          <a:ln w="9525">
            <a:noFill/>
            <a:miter lim="800000"/>
            <a:headEnd/>
            <a:tailEnd/>
          </a:ln>
        </p:spPr>
      </p:pic>
      <p:cxnSp>
        <p:nvCxnSpPr>
          <p:cNvPr id="15" name="Connecteur droit 14"/>
          <p:cNvCxnSpPr/>
          <p:nvPr/>
        </p:nvCxnSpPr>
        <p:spPr>
          <a:xfrm>
            <a:off x="698500" y="3894138"/>
            <a:ext cx="629126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V="1">
            <a:off x="6994525" y="2865438"/>
            <a:ext cx="1520825" cy="102552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H="1" flipV="1">
            <a:off x="698500" y="0"/>
            <a:ext cx="0" cy="388461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b="0" dirty="0" smtClean="0">
              <a:solidFill>
                <a:srgbClr val="1B8ED9"/>
              </a:solidFill>
            </a:endParaRPr>
          </a:p>
          <a:p>
            <a:pPr>
              <a:lnSpc>
                <a:spcPts val="1320"/>
              </a:lnSpc>
              <a:defRPr/>
            </a:pPr>
            <a:r>
              <a:rPr lang="fr-FR" b="0" dirty="0" smtClean="0">
                <a:solidFill>
                  <a:schemeClr val="tx1">
                    <a:lumMod val="75000"/>
                    <a:lumOff val="25000"/>
                  </a:schemeClr>
                </a:solidFill>
              </a:rPr>
              <a:t>10/03/2017</a:t>
            </a:r>
          </a:p>
          <a:p>
            <a:pPr>
              <a:defRPr/>
            </a:pPr>
            <a:endParaRPr lang="fr-FR" b="0" dirty="0"/>
          </a:p>
        </p:txBody>
      </p:sp>
      <p:sp>
        <p:nvSpPr>
          <p:cNvPr id="12" name="Espace réservé du pied de page 4"/>
          <p:cNvSpPr txBox="1">
            <a:spLocks/>
          </p:cNvSpPr>
          <p:nvPr/>
        </p:nvSpPr>
        <p:spPr>
          <a:xfrm>
            <a:off x="2357438" y="6146800"/>
            <a:ext cx="3121025"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b="0" dirty="0" smtClean="0">
              <a:solidFill>
                <a:srgbClr val="1B8ED9"/>
              </a:solidFill>
            </a:endParaRPr>
          </a:p>
          <a:p>
            <a:pPr>
              <a:lnSpc>
                <a:spcPts val="1320"/>
              </a:lnSpc>
              <a:defRPr/>
            </a:pPr>
            <a:r>
              <a:rPr lang="fr-FR" dirty="0" smtClean="0">
                <a:solidFill>
                  <a:srgbClr val="683086"/>
                </a:solidFill>
              </a:rPr>
              <a:t>IGEN</a:t>
            </a:r>
            <a:r>
              <a:rPr lang="fr-FR" b="0" dirty="0" smtClean="0">
                <a:solidFill>
                  <a:srgbClr val="00919D"/>
                </a:solidFill>
              </a:rPr>
              <a:t/>
            </a:r>
            <a:br>
              <a:rPr lang="fr-FR" b="0" dirty="0" smtClean="0">
                <a:solidFill>
                  <a:srgbClr val="00919D"/>
                </a:solidFill>
              </a:rPr>
            </a:br>
            <a:r>
              <a:rPr lang="fr-FR" b="0" dirty="0" smtClean="0">
                <a:solidFill>
                  <a:schemeClr val="tx1">
                    <a:lumMod val="75000"/>
                    <a:lumOff val="25000"/>
                  </a:schemeClr>
                </a:solidFill>
              </a:rPr>
              <a:t>Langages</a:t>
            </a:r>
            <a:r>
              <a:rPr lang="fr-FR" b="0" baseline="0" dirty="0" smtClean="0">
                <a:solidFill>
                  <a:schemeClr val="tx1">
                    <a:lumMod val="75000"/>
                    <a:lumOff val="25000"/>
                  </a:schemeClr>
                </a:solidFill>
              </a:rPr>
              <a:t> scientifiques, regards croisés</a:t>
            </a:r>
            <a:endParaRPr lang="fr-FR" b="0" dirty="0" smtClean="0">
              <a:solidFill>
                <a:schemeClr val="tx1">
                  <a:lumMod val="75000"/>
                  <a:lumOff val="25000"/>
                </a:schemeClr>
              </a:solidFill>
            </a:endParaRPr>
          </a:p>
          <a:p>
            <a:pPr>
              <a:defRPr/>
            </a:pPr>
            <a:endParaRPr lang="fr-FR" b="0" dirty="0"/>
          </a:p>
        </p:txBody>
      </p:sp>
    </p:spTree>
  </p:cSld>
  <p:clrMap bg1="lt1" tx1="dk1" bg2="lt2" tx2="dk2" accent1="accent1" accent2="accent2" accent3="accent3" accent4="accent4" accent5="accent5" accent6="accent6" hlink="hlink" folHlink="folHlink"/>
  <p:sldLayoutIdLst>
    <p:sldLayoutId id="2147483666" r:id="rId1"/>
  </p:sldLayoutIdLst>
  <p:hf hdr="0"/>
  <p:txStyles>
    <p:titleStyle>
      <a:lvl1pPr algn="l" defTabSz="457200" rtl="0" eaLnBrk="0" fontAlgn="base" hangingPunct="0">
        <a:spcBef>
          <a:spcPct val="0"/>
        </a:spcBef>
        <a:spcAft>
          <a:spcPct val="0"/>
        </a:spcAft>
        <a:defRPr sz="4400" kern="1200">
          <a:solidFill>
            <a:srgbClr val="683086"/>
          </a:solidFill>
          <a:latin typeface="+mj-lt"/>
          <a:ea typeface="+mj-ea"/>
          <a:cs typeface="+mj-cs"/>
        </a:defRPr>
      </a:lvl1pPr>
      <a:lvl2pPr algn="l" defTabSz="457200" rtl="0" eaLnBrk="0" fontAlgn="base" hangingPunct="0">
        <a:spcBef>
          <a:spcPct val="0"/>
        </a:spcBef>
        <a:spcAft>
          <a:spcPct val="0"/>
        </a:spcAft>
        <a:defRPr sz="4400">
          <a:solidFill>
            <a:srgbClr val="683086"/>
          </a:solidFill>
          <a:latin typeface="Calibri" pitchFamily="34" charset="0"/>
        </a:defRPr>
      </a:lvl2pPr>
      <a:lvl3pPr algn="l" defTabSz="457200" rtl="0" eaLnBrk="0" fontAlgn="base" hangingPunct="0">
        <a:spcBef>
          <a:spcPct val="0"/>
        </a:spcBef>
        <a:spcAft>
          <a:spcPct val="0"/>
        </a:spcAft>
        <a:defRPr sz="4400">
          <a:solidFill>
            <a:srgbClr val="683086"/>
          </a:solidFill>
          <a:latin typeface="Calibri" pitchFamily="34" charset="0"/>
        </a:defRPr>
      </a:lvl3pPr>
      <a:lvl4pPr algn="l" defTabSz="457200" rtl="0" eaLnBrk="0" fontAlgn="base" hangingPunct="0">
        <a:spcBef>
          <a:spcPct val="0"/>
        </a:spcBef>
        <a:spcAft>
          <a:spcPct val="0"/>
        </a:spcAft>
        <a:defRPr sz="4400">
          <a:solidFill>
            <a:srgbClr val="683086"/>
          </a:solidFill>
          <a:latin typeface="Calibri" pitchFamily="34" charset="0"/>
        </a:defRPr>
      </a:lvl4pPr>
      <a:lvl5pPr algn="l" defTabSz="457200" rtl="0" eaLnBrk="0" fontAlgn="base" hangingPunct="0">
        <a:spcBef>
          <a:spcPct val="0"/>
        </a:spcBef>
        <a:spcAft>
          <a:spcPct val="0"/>
        </a:spcAft>
        <a:defRPr sz="4400">
          <a:solidFill>
            <a:srgbClr val="683086"/>
          </a:solidFill>
          <a:latin typeface="Calibri" pitchFamily="34" charset="0"/>
        </a:defRPr>
      </a:lvl5pPr>
      <a:lvl6pPr marL="457200" algn="l" defTabSz="457200" rtl="0" fontAlgn="base">
        <a:spcBef>
          <a:spcPct val="0"/>
        </a:spcBef>
        <a:spcAft>
          <a:spcPct val="0"/>
        </a:spcAft>
        <a:defRPr sz="4400">
          <a:solidFill>
            <a:srgbClr val="683086"/>
          </a:solidFill>
          <a:latin typeface="Calibri" pitchFamily="34" charset="0"/>
        </a:defRPr>
      </a:lvl6pPr>
      <a:lvl7pPr marL="914400" algn="l" defTabSz="457200" rtl="0" fontAlgn="base">
        <a:spcBef>
          <a:spcPct val="0"/>
        </a:spcBef>
        <a:spcAft>
          <a:spcPct val="0"/>
        </a:spcAft>
        <a:defRPr sz="4400">
          <a:solidFill>
            <a:srgbClr val="683086"/>
          </a:solidFill>
          <a:latin typeface="Calibri" pitchFamily="34" charset="0"/>
        </a:defRPr>
      </a:lvl7pPr>
      <a:lvl8pPr marL="1371600" algn="l" defTabSz="457200" rtl="0" fontAlgn="base">
        <a:spcBef>
          <a:spcPct val="0"/>
        </a:spcBef>
        <a:spcAft>
          <a:spcPct val="0"/>
        </a:spcAft>
        <a:defRPr sz="4400">
          <a:solidFill>
            <a:srgbClr val="683086"/>
          </a:solidFill>
          <a:latin typeface="Calibri" pitchFamily="34" charset="0"/>
        </a:defRPr>
      </a:lvl8pPr>
      <a:lvl9pPr marL="1828800" algn="l" defTabSz="457200" rtl="0" fontAlgn="base">
        <a:spcBef>
          <a:spcPct val="0"/>
        </a:spcBef>
        <a:spcAft>
          <a:spcPct val="0"/>
        </a:spcAft>
        <a:defRPr sz="4400">
          <a:solidFill>
            <a:srgbClr val="683086"/>
          </a:solidFill>
          <a:latin typeface="Calibri" pitchFamily="34" charset="0"/>
        </a:defRPr>
      </a:lvl9pPr>
    </p:titleStyle>
    <p:bodyStyle>
      <a:lvl1pPr algn="l" defTabSz="457200" rtl="0" eaLnBrk="0" fontAlgn="base" hangingPunct="0">
        <a:spcBef>
          <a:spcPct val="20000"/>
        </a:spcBef>
        <a:spcAft>
          <a:spcPct val="0"/>
        </a:spcAft>
        <a:buFont typeface="Arial" charset="0"/>
        <a:defRPr sz="3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4863" y="0"/>
            <a:ext cx="7881937" cy="128746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6147" name="Espace réservé du texte 2"/>
          <p:cNvSpPr>
            <a:spLocks noGrp="1"/>
          </p:cNvSpPr>
          <p:nvPr>
            <p:ph type="body" idx="1"/>
          </p:nvPr>
        </p:nvSpPr>
        <p:spPr bwMode="auto">
          <a:xfrm>
            <a:off x="804863" y="1476375"/>
            <a:ext cx="78819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8150225" y="6391275"/>
            <a:ext cx="450850" cy="365125"/>
          </a:xfrm>
          <a:prstGeom prst="rect">
            <a:avLst/>
          </a:prstGeom>
        </p:spPr>
        <p:txBody>
          <a:bodyPr vert="horz" lIns="91440" tIns="45720" rIns="91440" bIns="45720" rtlCol="0" anchor="ctr"/>
          <a:lstStyle>
            <a:lvl1pPr algn="r" fontAlgn="auto">
              <a:spcBef>
                <a:spcPts val="0"/>
              </a:spcBef>
              <a:spcAft>
                <a:spcPts val="0"/>
              </a:spcAft>
              <a:defRPr sz="1000" b="1">
                <a:solidFill>
                  <a:srgbClr val="404040"/>
                </a:solidFill>
                <a:latin typeface="+mn-lt"/>
              </a:defRPr>
            </a:lvl1pPr>
          </a:lstStyle>
          <a:p>
            <a:pPr>
              <a:defRPr/>
            </a:pPr>
            <a:fld id="{105DEFA6-4E2C-4394-A519-5EE71F3A07CC}" type="slidenum">
              <a:rPr lang="fr-FR"/>
              <a:pPr>
                <a:defRPr/>
              </a:pPr>
              <a:t>‹N°›</a:t>
            </a:fld>
            <a:endParaRPr lang="fr-FR" dirty="0"/>
          </a:p>
        </p:txBody>
      </p:sp>
      <p:pic>
        <p:nvPicPr>
          <p:cNvPr id="6149" name="Image 11" descr="2014_MENESRlogo_horizontal.jpg"/>
          <p:cNvPicPr>
            <a:picLocks noChangeAspect="1"/>
          </p:cNvPicPr>
          <p:nvPr/>
        </p:nvPicPr>
        <p:blipFill>
          <a:blip r:embed="rId8"/>
          <a:srcRect/>
          <a:stretch>
            <a:fillRect/>
          </a:stretch>
        </p:blipFill>
        <p:spPr bwMode="auto">
          <a:xfrm>
            <a:off x="660400" y="6180138"/>
            <a:ext cx="1655763" cy="463550"/>
          </a:xfrm>
          <a:prstGeom prst="rect">
            <a:avLst/>
          </a:prstGeom>
          <a:noFill/>
          <a:ln w="9525">
            <a:noFill/>
            <a:miter lim="800000"/>
            <a:headEnd/>
            <a:tailEnd/>
          </a:ln>
        </p:spPr>
      </p:pic>
      <p:cxnSp>
        <p:nvCxnSpPr>
          <p:cNvPr id="13" name="Connecteur droit 12"/>
          <p:cNvCxnSpPr/>
          <p:nvPr/>
        </p:nvCxnSpPr>
        <p:spPr>
          <a:xfrm>
            <a:off x="698500" y="1295400"/>
            <a:ext cx="717391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7872413" y="873125"/>
            <a:ext cx="642937" cy="41910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flipV="1">
            <a:off x="698500" y="0"/>
            <a:ext cx="0" cy="128746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b="0" dirty="0" smtClean="0">
              <a:solidFill>
                <a:srgbClr val="1B8ED9"/>
              </a:solidFill>
            </a:endParaRPr>
          </a:p>
          <a:p>
            <a:pPr>
              <a:lnSpc>
                <a:spcPts val="1320"/>
              </a:lnSpc>
              <a:defRPr/>
            </a:pPr>
            <a:r>
              <a:rPr lang="fr-FR" b="0" dirty="0" smtClean="0">
                <a:solidFill>
                  <a:schemeClr val="tx1">
                    <a:lumMod val="75000"/>
                    <a:lumOff val="25000"/>
                  </a:schemeClr>
                </a:solidFill>
              </a:rPr>
              <a:t>10/03/2017</a:t>
            </a:r>
          </a:p>
          <a:p>
            <a:pPr>
              <a:defRPr/>
            </a:pPr>
            <a:endParaRPr lang="fr-FR" b="0" dirty="0"/>
          </a:p>
        </p:txBody>
      </p:sp>
      <p:sp>
        <p:nvSpPr>
          <p:cNvPr id="14" name="Espace réservé du pied de page 4"/>
          <p:cNvSpPr txBox="1">
            <a:spLocks/>
          </p:cNvSpPr>
          <p:nvPr/>
        </p:nvSpPr>
        <p:spPr>
          <a:xfrm>
            <a:off x="2357438" y="6146800"/>
            <a:ext cx="3121025"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b="0" dirty="0" smtClean="0">
              <a:solidFill>
                <a:srgbClr val="1B8ED9"/>
              </a:solidFill>
            </a:endParaRPr>
          </a:p>
          <a:p>
            <a:pPr marL="0" marR="0" indent="0" algn="l" defTabSz="457200" rtl="0" eaLnBrk="1" fontAlgn="auto" latinLnBrk="0" hangingPunct="1">
              <a:lnSpc>
                <a:spcPts val="1320"/>
              </a:lnSpc>
              <a:spcBef>
                <a:spcPts val="0"/>
              </a:spcBef>
              <a:spcAft>
                <a:spcPts val="0"/>
              </a:spcAft>
              <a:buClrTx/>
              <a:buSzTx/>
              <a:buFontTx/>
              <a:buNone/>
              <a:tabLst/>
              <a:defRPr/>
            </a:pPr>
            <a:r>
              <a:rPr lang="fr-FR" dirty="0" smtClean="0">
                <a:solidFill>
                  <a:srgbClr val="683086"/>
                </a:solidFill>
              </a:rPr>
              <a:t>IGEN</a:t>
            </a:r>
            <a:r>
              <a:rPr lang="fr-FR" b="0" dirty="0" smtClean="0">
                <a:solidFill>
                  <a:srgbClr val="00919D"/>
                </a:solidFill>
              </a:rPr>
              <a:t/>
            </a:r>
            <a:br>
              <a:rPr lang="fr-FR" b="0" dirty="0" smtClean="0">
                <a:solidFill>
                  <a:srgbClr val="00919D"/>
                </a:solidFill>
              </a:rPr>
            </a:br>
            <a:r>
              <a:rPr lang="fr-FR" b="0" dirty="0" smtClean="0">
                <a:solidFill>
                  <a:schemeClr val="tx1">
                    <a:lumMod val="75000"/>
                    <a:lumOff val="25000"/>
                  </a:schemeClr>
                </a:solidFill>
              </a:rPr>
              <a:t>Langages</a:t>
            </a:r>
            <a:r>
              <a:rPr lang="fr-FR" b="0" baseline="0" dirty="0" smtClean="0">
                <a:solidFill>
                  <a:schemeClr val="tx1">
                    <a:lumMod val="75000"/>
                    <a:lumOff val="25000"/>
                  </a:schemeClr>
                </a:solidFill>
              </a:rPr>
              <a:t> scientifiques, regards croisés</a:t>
            </a:r>
            <a:endParaRPr lang="fr-FR" b="0" dirty="0" smtClean="0">
              <a:solidFill>
                <a:schemeClr val="tx1">
                  <a:lumMod val="75000"/>
                  <a:lumOff val="25000"/>
                </a:schemeClr>
              </a:solidFill>
            </a:endParaRPr>
          </a:p>
          <a:p>
            <a:pPr>
              <a:defRPr/>
            </a:pPr>
            <a:endParaRPr lang="fr-FR" b="0" dirty="0"/>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8" r:id="rId5"/>
    <p:sldLayoutId id="2147483667" r:id="rId6"/>
  </p:sldLayoutIdLst>
  <p:timing>
    <p:tnLst>
      <p:par>
        <p:cTn id="1" dur="indefinite" restart="never" nodeType="tmRoot"/>
      </p:par>
    </p:tnLst>
  </p:timing>
  <p:hf hdr="0"/>
  <p:txStyles>
    <p:titleStyle>
      <a:lvl1pPr algn="l" defTabSz="457200" rtl="0" eaLnBrk="0" fontAlgn="base" hangingPunct="0">
        <a:spcBef>
          <a:spcPct val="0"/>
        </a:spcBef>
        <a:spcAft>
          <a:spcPct val="0"/>
        </a:spcAft>
        <a:defRPr sz="3000" kern="1200" cap="all">
          <a:solidFill>
            <a:srgbClr val="404040"/>
          </a:solidFill>
          <a:latin typeface="+mj-lt"/>
          <a:ea typeface="+mj-ea"/>
          <a:cs typeface="+mj-cs"/>
        </a:defRPr>
      </a:lvl1pPr>
      <a:lvl2pPr algn="l" defTabSz="457200" rtl="0" eaLnBrk="0" fontAlgn="base" hangingPunct="0">
        <a:spcBef>
          <a:spcPct val="0"/>
        </a:spcBef>
        <a:spcAft>
          <a:spcPct val="0"/>
        </a:spcAft>
        <a:defRPr sz="3000">
          <a:solidFill>
            <a:srgbClr val="404040"/>
          </a:solidFill>
          <a:latin typeface="Calibri" pitchFamily="34" charset="0"/>
        </a:defRPr>
      </a:lvl2pPr>
      <a:lvl3pPr algn="l" defTabSz="457200" rtl="0" eaLnBrk="0" fontAlgn="base" hangingPunct="0">
        <a:spcBef>
          <a:spcPct val="0"/>
        </a:spcBef>
        <a:spcAft>
          <a:spcPct val="0"/>
        </a:spcAft>
        <a:defRPr sz="3000">
          <a:solidFill>
            <a:srgbClr val="404040"/>
          </a:solidFill>
          <a:latin typeface="Calibri" pitchFamily="34" charset="0"/>
        </a:defRPr>
      </a:lvl3pPr>
      <a:lvl4pPr algn="l" defTabSz="457200" rtl="0" eaLnBrk="0" fontAlgn="base" hangingPunct="0">
        <a:spcBef>
          <a:spcPct val="0"/>
        </a:spcBef>
        <a:spcAft>
          <a:spcPct val="0"/>
        </a:spcAft>
        <a:defRPr sz="3000">
          <a:solidFill>
            <a:srgbClr val="404040"/>
          </a:solidFill>
          <a:latin typeface="Calibri" pitchFamily="34" charset="0"/>
        </a:defRPr>
      </a:lvl4pPr>
      <a:lvl5pPr algn="l" defTabSz="457200" rtl="0" eaLnBrk="0" fontAlgn="base" hangingPunct="0">
        <a:spcBef>
          <a:spcPct val="0"/>
        </a:spcBef>
        <a:spcAft>
          <a:spcPct val="0"/>
        </a:spcAft>
        <a:defRPr sz="3000">
          <a:solidFill>
            <a:srgbClr val="404040"/>
          </a:solidFill>
          <a:latin typeface="Calibri" pitchFamily="34" charset="0"/>
        </a:defRPr>
      </a:lvl5pPr>
      <a:lvl6pPr marL="457200" algn="l" defTabSz="457200" rtl="0" fontAlgn="base">
        <a:spcBef>
          <a:spcPct val="0"/>
        </a:spcBef>
        <a:spcAft>
          <a:spcPct val="0"/>
        </a:spcAft>
        <a:defRPr sz="3000">
          <a:solidFill>
            <a:srgbClr val="404040"/>
          </a:solidFill>
          <a:latin typeface="Calibri" pitchFamily="34" charset="0"/>
        </a:defRPr>
      </a:lvl6pPr>
      <a:lvl7pPr marL="914400" algn="l" defTabSz="457200" rtl="0" fontAlgn="base">
        <a:spcBef>
          <a:spcPct val="0"/>
        </a:spcBef>
        <a:spcAft>
          <a:spcPct val="0"/>
        </a:spcAft>
        <a:defRPr sz="3000">
          <a:solidFill>
            <a:srgbClr val="404040"/>
          </a:solidFill>
          <a:latin typeface="Calibri" pitchFamily="34" charset="0"/>
        </a:defRPr>
      </a:lvl7pPr>
      <a:lvl8pPr marL="1371600" algn="l" defTabSz="457200" rtl="0" fontAlgn="base">
        <a:spcBef>
          <a:spcPct val="0"/>
        </a:spcBef>
        <a:spcAft>
          <a:spcPct val="0"/>
        </a:spcAft>
        <a:defRPr sz="3000">
          <a:solidFill>
            <a:srgbClr val="404040"/>
          </a:solidFill>
          <a:latin typeface="Calibri" pitchFamily="34" charset="0"/>
        </a:defRPr>
      </a:lvl8pPr>
      <a:lvl9pPr marL="1828800" algn="l" defTabSz="457200" rtl="0" fontAlgn="base">
        <a:spcBef>
          <a:spcPct val="0"/>
        </a:spcBef>
        <a:spcAft>
          <a:spcPct val="0"/>
        </a:spcAft>
        <a:defRPr sz="3000">
          <a:solidFill>
            <a:srgbClr val="404040"/>
          </a:solidFill>
          <a:latin typeface="Calibri" pitchFamily="34" charset="0"/>
        </a:defRPr>
      </a:lvl9pPr>
    </p:titleStyle>
    <p:bodyStyle>
      <a:lvl1pPr marL="177800" indent="-177800" algn="l" defTabSz="457200" rtl="0" eaLnBrk="0" fontAlgn="base" hangingPunct="0">
        <a:spcBef>
          <a:spcPct val="20000"/>
        </a:spcBef>
        <a:spcAft>
          <a:spcPct val="0"/>
        </a:spcAft>
        <a:buSzPct val="100000"/>
        <a:buFont typeface="Arial" charset="0"/>
        <a:buChar char="■"/>
        <a:defRPr sz="2000" kern="1200">
          <a:solidFill>
            <a:srgbClr val="683086"/>
          </a:solidFill>
          <a:latin typeface="+mn-lt"/>
          <a:ea typeface="+mn-ea"/>
          <a:cs typeface="+mn-cs"/>
        </a:defRPr>
      </a:lvl1pPr>
      <a:lvl2pPr marL="627063" indent="-169863" algn="l" defTabSz="457200" rtl="0" eaLnBrk="0" fontAlgn="base" hangingPunct="0">
        <a:spcBef>
          <a:spcPct val="20000"/>
        </a:spcBef>
        <a:spcAft>
          <a:spcPct val="0"/>
        </a:spcAft>
        <a:buClr>
          <a:srgbClr val="683086"/>
        </a:buClr>
        <a:buFont typeface="Arial Italic"/>
        <a:buChar char="■"/>
        <a:defRPr sz="1500" kern="1200">
          <a:solidFill>
            <a:schemeClr val="tx1"/>
          </a:solidFill>
          <a:latin typeface="+mn-lt"/>
          <a:ea typeface="+mn-ea"/>
          <a:cs typeface="+mn-cs"/>
        </a:defRPr>
      </a:lvl2pPr>
      <a:lvl3pPr marL="627063" algn="l" defTabSz="457200" rtl="0" eaLnBrk="0" fontAlgn="base" hangingPunct="0">
        <a:spcBef>
          <a:spcPct val="20000"/>
        </a:spcBef>
        <a:spcAft>
          <a:spcPct val="0"/>
        </a:spcAft>
        <a:buFont typeface="Arial" charset="0"/>
        <a:defRPr sz="1500" kern="1200">
          <a:solidFill>
            <a:schemeClr val="tx1"/>
          </a:solidFill>
          <a:latin typeface="+mn-lt"/>
          <a:ea typeface="+mn-ea"/>
          <a:cs typeface="+mn-cs"/>
        </a:defRPr>
      </a:lvl3pPr>
      <a:lvl4pPr marL="627063" indent="177800" algn="l" defTabSz="457200" rtl="0" eaLnBrk="0" fontAlgn="base" hangingPunct="0">
        <a:spcBef>
          <a:spcPct val="20000"/>
        </a:spcBef>
        <a:spcAft>
          <a:spcPct val="0"/>
        </a:spcAft>
        <a:buClr>
          <a:srgbClr val="683086"/>
        </a:buClr>
        <a:buFont typeface="Arial" charset="0"/>
        <a:buChar char="–"/>
        <a:defRPr sz="1100" kern="1200">
          <a:solidFill>
            <a:schemeClr val="tx1"/>
          </a:solidFill>
          <a:latin typeface="+mn-lt"/>
          <a:ea typeface="+mn-ea"/>
          <a:cs typeface="+mn-cs"/>
        </a:defRPr>
      </a:lvl4pPr>
      <a:lvl5pPr marL="806450" algn="l" defTabSz="457200" rtl="0" eaLnBrk="0" fontAlgn="base" hangingPunct="0">
        <a:spcBef>
          <a:spcPct val="20000"/>
        </a:spcBef>
        <a:spcAft>
          <a:spcPct val="0"/>
        </a:spcAft>
        <a:buFont typeface="Arial" charset="0"/>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Atelier%20Langage%20PNF%20activit&#233;%20Super%20Lune%20Version%201.pdf"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Atelier%20langage%20PNF%20activit&#233;%20Super%20Lune%20Version%203.pdf" TargetMode="External"/><Relationship Id="rId2" Type="http://schemas.openxmlformats.org/officeDocument/2006/relationships/hyperlink" Target="Atelier%20langage%20PNF%20activit&#233;%20Super%20Lune%20Version%202.pdf"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eduscol.education.fr/fileadmin/user_upload/Physique-chimie/PDF/experimentation-modelisation-place-langage-mathematique-physique-chimie.pdf" TargetMode="External"/><Relationship Id="rId7" Type="http://schemas.openxmlformats.org/officeDocument/2006/relationships/hyperlink" Target="http://www.langages.crdp.ac-creteil.fr/rubriques/pdf/mdl/enseignement_mathematiques_mdl.pdf" TargetMode="External"/><Relationship Id="rId2" Type="http://schemas.openxmlformats.org/officeDocument/2006/relationships/hyperlink" Target="http://cache.media.eduscol.education.fr/file/Competences_travaillees/54/8/RA16_C4_MATH_comm_ecrit_oral_pour_montage_548548.pdf" TargetMode="External"/><Relationship Id="rId1" Type="http://schemas.openxmlformats.org/officeDocument/2006/relationships/slideLayout" Target="../slideLayouts/slideLayout5.xml"/><Relationship Id="rId6" Type="http://schemas.openxmlformats.org/officeDocument/2006/relationships/hyperlink" Target="http://mathematiques.ac-bordeaux.fr/pedaclg/interdis/maths_lang/stage2005/zap2005.htm" TargetMode="External"/><Relationship Id="rId5" Type="http://schemas.openxmlformats.org/officeDocument/2006/relationships/hyperlink" Target="http://www.pedagogie.ac-aix-marseille.fr/upload/docs/application/pdf/2011-07/maitrise_langue.pdf" TargetMode="External"/><Relationship Id="rId4" Type="http://schemas.openxmlformats.org/officeDocument/2006/relationships/hyperlink" Target="http://www.coe.int/t/dg4/linguistic/Source/Handbook-Scol_final_FR.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slide" Target="slide9.xml"/></Relationships>
</file>

<file path=ppt/slides/_rels/slide2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5.xml"/><Relationship Id="rId4" Type="http://schemas.openxmlformats.org/officeDocument/2006/relationships/slide" Target="slide2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ous-titre 2"/>
          <p:cNvSpPr>
            <a:spLocks noGrp="1"/>
          </p:cNvSpPr>
          <p:nvPr>
            <p:ph type="subTitle" idx="1"/>
          </p:nvPr>
        </p:nvSpPr>
        <p:spPr>
          <a:xfrm>
            <a:off x="1090613" y="2862263"/>
            <a:ext cx="7596187" cy="1752600"/>
          </a:xfrm>
        </p:spPr>
        <p:txBody>
          <a:bodyPr/>
          <a:lstStyle/>
          <a:p>
            <a:pPr eaLnBrk="1" hangingPunct="1"/>
            <a:r>
              <a:rPr lang="fr-FR" dirty="0" smtClean="0"/>
              <a:t>PNF </a:t>
            </a:r>
          </a:p>
          <a:p>
            <a:pPr eaLnBrk="1" hangingPunct="1"/>
            <a:r>
              <a:rPr lang="fr-FR" i="1" dirty="0" smtClean="0"/>
              <a:t>« Construction </a:t>
            </a:r>
            <a:r>
              <a:rPr lang="fr-FR" i="1" dirty="0"/>
              <a:t>des croisements didactiques en mathématiques et physique-chimie au </a:t>
            </a:r>
            <a:r>
              <a:rPr lang="fr-FR" i="1" dirty="0" smtClean="0"/>
              <a:t>collège »</a:t>
            </a:r>
          </a:p>
          <a:p>
            <a:pPr eaLnBrk="1" hangingPunct="1"/>
            <a:r>
              <a:rPr lang="fr-FR" dirty="0" smtClean="0"/>
              <a:t>10 mars 2017</a:t>
            </a:r>
          </a:p>
        </p:txBody>
      </p:sp>
      <p:sp>
        <p:nvSpPr>
          <p:cNvPr id="16386" name="Titre 6"/>
          <p:cNvSpPr>
            <a:spLocks noGrp="1"/>
          </p:cNvSpPr>
          <p:nvPr>
            <p:ph type="ctrTitle"/>
          </p:nvPr>
        </p:nvSpPr>
        <p:spPr>
          <a:xfrm>
            <a:off x="774700" y="736601"/>
            <a:ext cx="8369299" cy="2673350"/>
          </a:xfrm>
        </p:spPr>
        <p:txBody>
          <a:bodyPr/>
          <a:lstStyle/>
          <a:p>
            <a:pPr eaLnBrk="1" hangingPunct="1"/>
            <a:r>
              <a:rPr lang="fr-FR" dirty="0" smtClean="0"/>
              <a:t>Langages scientifiques, regards croisés</a:t>
            </a:r>
          </a:p>
        </p:txBody>
      </p:sp>
      <p:sp>
        <p:nvSpPr>
          <p:cNvPr id="14339" name="Espace réservé du numéro de diapositive 4"/>
          <p:cNvSpPr>
            <a:spLocks noGrp="1"/>
          </p:cNvSpPr>
          <p:nvPr>
            <p:ph type="sldNum" sz="quarter" idx="10"/>
          </p:nvPr>
        </p:nvSpPr>
        <p:spPr bwMode="auto">
          <a:xfrm>
            <a:off x="8250238" y="6391275"/>
            <a:ext cx="350837"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3FB8943-DD03-460D-800A-097206974808}" type="slidenum">
              <a:rPr lang="fr-FR"/>
              <a:pPr fontAlgn="base">
                <a:spcBef>
                  <a:spcPct val="0"/>
                </a:spcBef>
                <a:spcAft>
                  <a:spcPct val="0"/>
                </a:spcAft>
                <a:defRPr/>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d’une activité autour de la « super lune »</a:t>
            </a:r>
            <a:endParaRPr lang="fr-FR" dirty="0"/>
          </a:p>
        </p:txBody>
      </p:sp>
      <p:sp>
        <p:nvSpPr>
          <p:cNvPr id="3" name="Espace réservé du texte 2"/>
          <p:cNvSpPr>
            <a:spLocks noGrp="1"/>
          </p:cNvSpPr>
          <p:nvPr>
            <p:ph type="body" sz="quarter" idx="13"/>
          </p:nvPr>
        </p:nvSpPr>
        <p:spPr/>
        <p:txBody>
          <a:bodyPr/>
          <a:lstStyle/>
          <a:p>
            <a:endParaRPr lang="fr-FR"/>
          </a:p>
        </p:txBody>
      </p:sp>
      <p:sp>
        <p:nvSpPr>
          <p:cNvPr id="4" name="Espace réservé du texte 3"/>
          <p:cNvSpPr>
            <a:spLocks noGrp="1"/>
          </p:cNvSpPr>
          <p:nvPr>
            <p:ph type="body" sz="quarter" idx="14"/>
          </p:nvPr>
        </p:nvSpPr>
        <p:spPr/>
        <p:txBody>
          <a:bodyPr/>
          <a:lstStyle/>
          <a:p>
            <a:r>
              <a:rPr lang="fr-FR" dirty="0" smtClean="0"/>
              <a:t>Langages scientifiques, regards croisés</a:t>
            </a:r>
            <a:endParaRPr lang="fr-FR" dirty="0"/>
          </a:p>
        </p:txBody>
      </p:sp>
      <p:sp>
        <p:nvSpPr>
          <p:cNvPr id="5" name="Espace réservé du numéro de diapositive 4"/>
          <p:cNvSpPr>
            <a:spLocks noGrp="1"/>
          </p:cNvSpPr>
          <p:nvPr>
            <p:ph type="sldNum" sz="quarter" idx="15"/>
          </p:nvPr>
        </p:nvSpPr>
        <p:spPr/>
        <p:txBody>
          <a:bodyPr/>
          <a:lstStyle/>
          <a:p>
            <a:pPr>
              <a:defRPr/>
            </a:pPr>
            <a:fld id="{FB9F6C03-0364-4263-AA2A-29CE79FA1448}" type="slidenum">
              <a:rPr lang="fr-FR" smtClean="0"/>
              <a:pPr>
                <a:defRPr/>
              </a:pPr>
              <a:t>10</a:t>
            </a:fld>
            <a:endParaRPr lang="fr-FR" dirty="0"/>
          </a:p>
        </p:txBody>
      </p:sp>
    </p:spTree>
    <p:extLst>
      <p:ext uri="{BB962C8B-B14F-4D97-AF65-F5344CB8AC3E}">
        <p14:creationId xmlns:p14="http://schemas.microsoft.com/office/powerpoint/2010/main" val="3084558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Activité « super lune »</a:t>
            </a:r>
            <a:endParaRPr lang="fr-FR" dirty="0"/>
          </a:p>
        </p:txBody>
      </p:sp>
      <p:sp>
        <p:nvSpPr>
          <p:cNvPr id="3" name="Espace réservé du contenu 2"/>
          <p:cNvSpPr>
            <a:spLocks noGrp="1"/>
          </p:cNvSpPr>
          <p:nvPr>
            <p:ph idx="1"/>
          </p:nvPr>
        </p:nvSpPr>
        <p:spPr>
          <a:xfrm>
            <a:off x="805400" y="1476297"/>
            <a:ext cx="7881400" cy="1393904"/>
          </a:xfrm>
        </p:spPr>
        <p:txBody>
          <a:bodyPr/>
          <a:lstStyle/>
          <a:p>
            <a:r>
              <a:rPr lang="fr-FR" dirty="0" smtClean="0"/>
              <a:t> Activité </a:t>
            </a:r>
            <a:r>
              <a:rPr lang="fr-FR" dirty="0"/>
              <a:t>super lune </a:t>
            </a:r>
            <a:r>
              <a:rPr lang="fr-FR" dirty="0" smtClean="0"/>
              <a:t>- </a:t>
            </a:r>
            <a:r>
              <a:rPr lang="fr-FR" dirty="0" smtClean="0">
                <a:hlinkClick r:id="rId2" action="ppaction://hlinkfile"/>
              </a:rPr>
              <a:t>Atelier Langage PNF activité Super Lune Version 1.pdf</a:t>
            </a:r>
            <a:endParaRPr lang="fr-FR" dirty="0"/>
          </a:p>
          <a:p>
            <a:pPr lvl="1"/>
            <a:r>
              <a:rPr lang="fr-FR" dirty="0" smtClean="0"/>
              <a:t> 	Activité fin de cycle 4</a:t>
            </a:r>
          </a:p>
          <a:p>
            <a:pPr lvl="1"/>
            <a:r>
              <a:rPr lang="fr-FR" dirty="0"/>
              <a:t> </a:t>
            </a:r>
            <a:r>
              <a:rPr lang="fr-FR" dirty="0" smtClean="0"/>
              <a:t>	Activité issue des travaux du GRIESP</a:t>
            </a:r>
          </a:p>
        </p:txBody>
      </p:sp>
      <p:sp>
        <p:nvSpPr>
          <p:cNvPr id="4" name="Espace réservé du numéro de diapositive 3"/>
          <p:cNvSpPr>
            <a:spLocks noGrp="1"/>
          </p:cNvSpPr>
          <p:nvPr>
            <p:ph type="sldNum" sz="quarter" idx="10"/>
          </p:nvPr>
        </p:nvSpPr>
        <p:spPr/>
        <p:txBody>
          <a:bodyPr/>
          <a:lstStyle/>
          <a:p>
            <a:pPr>
              <a:defRPr/>
            </a:pPr>
            <a:fld id="{EBE22641-3B64-493F-A36E-6FF3906B196C}" type="slidenum">
              <a:rPr lang="fr-FR" smtClean="0"/>
              <a:pPr>
                <a:defRPr/>
              </a:pPr>
              <a:t>11</a:t>
            </a:fld>
            <a:endParaRPr lang="fr-FR" dirty="0"/>
          </a:p>
        </p:txBody>
      </p:sp>
      <p:sp>
        <p:nvSpPr>
          <p:cNvPr id="6" name="Espace réservé du contenu 2"/>
          <p:cNvSpPr txBox="1">
            <a:spLocks/>
          </p:cNvSpPr>
          <p:nvPr/>
        </p:nvSpPr>
        <p:spPr bwMode="auto">
          <a:xfrm>
            <a:off x="500600" y="4092497"/>
            <a:ext cx="8186200" cy="517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0" dirty="0" smtClean="0"/>
              <a:t>Réactions, remarques face à cette activité proposée au cycle 4 ?</a:t>
            </a:r>
          </a:p>
        </p:txBody>
      </p:sp>
    </p:spTree>
    <p:extLst>
      <p:ext uri="{BB962C8B-B14F-4D97-AF65-F5344CB8AC3E}">
        <p14:creationId xmlns:p14="http://schemas.microsoft.com/office/powerpoint/2010/main" val="374613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Activité « super lune »</a:t>
            </a:r>
            <a:endParaRPr lang="fr-FR" dirty="0"/>
          </a:p>
        </p:txBody>
      </p:sp>
      <p:sp>
        <p:nvSpPr>
          <p:cNvPr id="3" name="Espace réservé du contenu 2"/>
          <p:cNvSpPr>
            <a:spLocks noGrp="1"/>
          </p:cNvSpPr>
          <p:nvPr>
            <p:ph idx="1"/>
          </p:nvPr>
        </p:nvSpPr>
        <p:spPr>
          <a:xfrm>
            <a:off x="804863" y="1965931"/>
            <a:ext cx="7881400" cy="1139904"/>
          </a:xfrm>
        </p:spPr>
        <p:txBody>
          <a:bodyPr/>
          <a:lstStyle/>
          <a:p>
            <a:pPr marL="0" indent="0">
              <a:buNone/>
            </a:pPr>
            <a:r>
              <a:rPr lang="fr-FR" sz="3200" dirty="0"/>
              <a:t>2 questions :  </a:t>
            </a:r>
            <a:r>
              <a:rPr lang="fr-FR" sz="2800" dirty="0" smtClean="0"/>
              <a:t> </a:t>
            </a:r>
          </a:p>
          <a:p>
            <a:r>
              <a:rPr lang="fr-FR" sz="2800" dirty="0" smtClean="0"/>
              <a:t> Quel est l’objectif de l’activité ?</a:t>
            </a:r>
          </a:p>
          <a:p>
            <a:r>
              <a:rPr lang="fr-FR" sz="2800" dirty="0" smtClean="0"/>
              <a:t> Comment la faire évoluer pour mieux y répondre ?</a:t>
            </a:r>
            <a:endParaRPr lang="fr-FR" sz="2800" dirty="0"/>
          </a:p>
        </p:txBody>
      </p:sp>
      <p:sp>
        <p:nvSpPr>
          <p:cNvPr id="4" name="Espace réservé du numéro de diapositive 3"/>
          <p:cNvSpPr>
            <a:spLocks noGrp="1"/>
          </p:cNvSpPr>
          <p:nvPr>
            <p:ph type="sldNum" sz="quarter" idx="10"/>
          </p:nvPr>
        </p:nvSpPr>
        <p:spPr/>
        <p:txBody>
          <a:bodyPr/>
          <a:lstStyle/>
          <a:p>
            <a:pPr>
              <a:defRPr/>
            </a:pPr>
            <a:fld id="{EBE22641-3B64-493F-A36E-6FF3906B196C}" type="slidenum">
              <a:rPr lang="fr-FR" smtClean="0"/>
              <a:pPr>
                <a:defRPr/>
              </a:pPr>
              <a:t>12</a:t>
            </a:fld>
            <a:endParaRPr lang="fr-FR" dirty="0"/>
          </a:p>
        </p:txBody>
      </p:sp>
      <p:sp>
        <p:nvSpPr>
          <p:cNvPr id="5" name="Rectangle 4"/>
          <p:cNvSpPr/>
          <p:nvPr/>
        </p:nvSpPr>
        <p:spPr>
          <a:xfrm>
            <a:off x="2514600" y="4265832"/>
            <a:ext cx="4572000" cy="923330"/>
          </a:xfrm>
          <a:prstGeom prst="rect">
            <a:avLst/>
          </a:prstGeom>
        </p:spPr>
        <p:txBody>
          <a:bodyPr>
            <a:spAutoFit/>
          </a:bodyPr>
          <a:lstStyle/>
          <a:p>
            <a:pPr marL="285750" indent="-285750">
              <a:buFont typeface="Arial" panose="020B0604020202020204" pitchFamily="34" charset="0"/>
              <a:buChar char="•"/>
            </a:pPr>
            <a:r>
              <a:rPr lang="fr-FR" dirty="0"/>
              <a:t>20 </a:t>
            </a:r>
            <a:r>
              <a:rPr lang="fr-FR" dirty="0" smtClean="0"/>
              <a:t>minutes</a:t>
            </a:r>
          </a:p>
          <a:p>
            <a:pPr marL="285750" indent="-285750">
              <a:buFont typeface="Arial" panose="020B0604020202020204" pitchFamily="34" charset="0"/>
              <a:buChar char="•"/>
            </a:pPr>
            <a:r>
              <a:rPr lang="fr-FR" dirty="0" smtClean="0"/>
              <a:t>groupes </a:t>
            </a:r>
            <a:r>
              <a:rPr lang="fr-FR" dirty="0"/>
              <a:t>de 4 à 5 de mathématiciens et </a:t>
            </a:r>
            <a:r>
              <a:rPr lang="fr-FR" dirty="0" smtClean="0"/>
              <a:t>physiciens-chimistes</a:t>
            </a:r>
            <a:endParaRPr lang="fr-FR" dirty="0"/>
          </a:p>
        </p:txBody>
      </p:sp>
    </p:spTree>
    <p:extLst>
      <p:ext uri="{BB962C8B-B14F-4D97-AF65-F5344CB8AC3E}">
        <p14:creationId xmlns:p14="http://schemas.microsoft.com/office/powerpoint/2010/main" val="143056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productions d’élèves</a:t>
            </a:r>
            <a:endParaRPr lang="fr-FR" dirty="0"/>
          </a:p>
        </p:txBody>
      </p:sp>
      <p:sp>
        <p:nvSpPr>
          <p:cNvPr id="4" name="Espace réservé du numéro de diapositive 3"/>
          <p:cNvSpPr>
            <a:spLocks noGrp="1"/>
          </p:cNvSpPr>
          <p:nvPr>
            <p:ph type="sldNum" sz="quarter" idx="10"/>
          </p:nvPr>
        </p:nvSpPr>
        <p:spPr/>
        <p:txBody>
          <a:bodyPr/>
          <a:lstStyle/>
          <a:p>
            <a:pPr>
              <a:defRPr/>
            </a:pPr>
            <a:fld id="{EBE22641-3B64-493F-A36E-6FF3906B196C}" type="slidenum">
              <a:rPr lang="fr-FR" smtClean="0"/>
              <a:pPr>
                <a:defRPr/>
              </a:pPr>
              <a:t>13</a:t>
            </a:fld>
            <a:endParaRPr lang="fr-FR" dirty="0"/>
          </a:p>
        </p:txBody>
      </p:sp>
      <p:pic>
        <p:nvPicPr>
          <p:cNvPr id="5" name="Espace réservé du contenu 4"/>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43041" y="2464676"/>
            <a:ext cx="6230220" cy="1686160"/>
          </a:xfrm>
          <a:prstGeom prst="rect">
            <a:avLst/>
          </a:prstGeom>
          <a:noFill/>
          <a:ln>
            <a:noFill/>
          </a:ln>
        </p:spPr>
      </p:pic>
    </p:spTree>
    <p:extLst>
      <p:ext uri="{BB962C8B-B14F-4D97-AF65-F5344CB8AC3E}">
        <p14:creationId xmlns:p14="http://schemas.microsoft.com/office/powerpoint/2010/main" val="2192321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productions d’élèves</a:t>
            </a:r>
            <a:endParaRPr lang="fr-FR" dirty="0"/>
          </a:p>
        </p:txBody>
      </p:sp>
      <p:sp>
        <p:nvSpPr>
          <p:cNvPr id="4" name="Espace réservé du numéro de diapositive 3"/>
          <p:cNvSpPr>
            <a:spLocks noGrp="1"/>
          </p:cNvSpPr>
          <p:nvPr>
            <p:ph type="sldNum" sz="quarter" idx="10"/>
          </p:nvPr>
        </p:nvSpPr>
        <p:spPr/>
        <p:txBody>
          <a:bodyPr/>
          <a:lstStyle/>
          <a:p>
            <a:pPr>
              <a:defRPr/>
            </a:pPr>
            <a:fld id="{EBE22641-3B64-493F-A36E-6FF3906B196C}" type="slidenum">
              <a:rPr lang="fr-FR" smtClean="0"/>
              <a:pPr>
                <a:defRPr/>
              </a:pPr>
              <a:t>14</a:t>
            </a:fld>
            <a:endParaRPr lang="fr-FR" dirty="0"/>
          </a:p>
        </p:txBody>
      </p:sp>
      <p:pic>
        <p:nvPicPr>
          <p:cNvPr id="5" name="Espace réservé du contenu 4"/>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04863" y="1673231"/>
            <a:ext cx="5563377" cy="2181530"/>
          </a:xfrm>
          <a:prstGeom prst="rect">
            <a:avLst/>
          </a:prstGeom>
          <a:noFill/>
          <a:ln>
            <a:noFill/>
          </a:ln>
        </p:spPr>
      </p:pic>
      <p:pic>
        <p:nvPicPr>
          <p:cNvPr id="6" name="Imag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7475" y="3991921"/>
            <a:ext cx="6762750" cy="1752600"/>
          </a:xfrm>
          <a:prstGeom prst="rect">
            <a:avLst/>
          </a:prstGeom>
          <a:noFill/>
          <a:ln>
            <a:noFill/>
          </a:ln>
        </p:spPr>
      </p:pic>
      <p:sp>
        <p:nvSpPr>
          <p:cNvPr id="7" name="ZoneTexte 6"/>
          <p:cNvSpPr txBox="1"/>
          <p:nvPr/>
        </p:nvSpPr>
        <p:spPr>
          <a:xfrm>
            <a:off x="804863" y="87134"/>
            <a:ext cx="7122335" cy="1200329"/>
          </a:xfrm>
          <a:prstGeom prst="rect">
            <a:avLst/>
          </a:prstGeom>
          <a:solidFill>
            <a:schemeClr val="accent4">
              <a:lumMod val="20000"/>
              <a:lumOff val="80000"/>
            </a:schemeClr>
          </a:solidFill>
        </p:spPr>
        <p:txBody>
          <a:bodyPr wrap="square" rtlCol="0">
            <a:spAutoFit/>
          </a:bodyPr>
          <a:lstStyle/>
          <a:p>
            <a:pPr algn="just"/>
            <a:r>
              <a:rPr lang="fr-FR" b="0" dirty="0"/>
              <a:t>la synthèse ne fait pas le lien entre l’angle α et le diamètre apparent de la Lune. L’expression « c’est normal » semble indiquer que l’élève s’appuie sur sa perception intuitive de la situation sans comprendre forcément l’intérêt du modèle</a:t>
            </a:r>
          </a:p>
        </p:txBody>
      </p:sp>
    </p:spTree>
    <p:extLst>
      <p:ext uri="{BB962C8B-B14F-4D97-AF65-F5344CB8AC3E}">
        <p14:creationId xmlns:p14="http://schemas.microsoft.com/office/powerpoint/2010/main" val="10571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productions d’élèves</a:t>
            </a:r>
            <a:endParaRPr lang="fr-FR" dirty="0"/>
          </a:p>
        </p:txBody>
      </p:sp>
      <p:sp>
        <p:nvSpPr>
          <p:cNvPr id="4" name="Espace réservé du numéro de diapositive 3"/>
          <p:cNvSpPr>
            <a:spLocks noGrp="1"/>
          </p:cNvSpPr>
          <p:nvPr>
            <p:ph type="sldNum" sz="quarter" idx="10"/>
          </p:nvPr>
        </p:nvSpPr>
        <p:spPr/>
        <p:txBody>
          <a:bodyPr/>
          <a:lstStyle/>
          <a:p>
            <a:pPr>
              <a:defRPr/>
            </a:pPr>
            <a:fld id="{EBE22641-3B64-493F-A36E-6FF3906B196C}" type="slidenum">
              <a:rPr lang="fr-FR" smtClean="0"/>
              <a:pPr>
                <a:defRPr/>
              </a:pPr>
              <a:t>15</a:t>
            </a:fld>
            <a:endParaRPr lang="fr-FR" dirty="0"/>
          </a:p>
        </p:txBody>
      </p:sp>
      <p:pic>
        <p:nvPicPr>
          <p:cNvPr id="7" name="Espace réservé du contenu 6"/>
          <p:cNvPicPr>
            <a:picLocks noGrp="1"/>
          </p:cNvPicPr>
          <p:nvPr>
            <p:ph idx="1"/>
          </p:nvPr>
        </p:nvPicPr>
        <p:blipFill rotWithShape="1">
          <a:blip r:embed="rId2">
            <a:extLst>
              <a:ext uri="{28A0092B-C50C-407E-A947-70E740481C1C}">
                <a14:useLocalDpi xmlns:a14="http://schemas.microsoft.com/office/drawing/2010/main" val="0"/>
              </a:ext>
            </a:extLst>
          </a:blip>
          <a:srcRect t="24475"/>
          <a:stretch/>
        </p:blipFill>
        <p:spPr bwMode="auto">
          <a:xfrm>
            <a:off x="286646" y="1538869"/>
            <a:ext cx="6723810" cy="1596815"/>
          </a:xfrm>
          <a:prstGeom prst="rect">
            <a:avLst/>
          </a:prstGeom>
          <a:noFill/>
          <a:ln>
            <a:noFill/>
          </a:ln>
          <a:extLst>
            <a:ext uri="{53640926-AAD7-44D8-BBD7-CCE9431645EC}">
              <a14:shadowObscured xmlns:a14="http://schemas.microsoft.com/office/drawing/2010/main"/>
            </a:ext>
          </a:extLst>
        </p:spPr>
      </p:pic>
      <p:pic>
        <p:nvPicPr>
          <p:cNvPr id="8" name="Image 7"/>
          <p:cNvPicPr/>
          <p:nvPr/>
        </p:nvPicPr>
        <p:blipFill rotWithShape="1">
          <a:blip r:embed="rId3" cstate="email">
            <a:extLst>
              <a:ext uri="{28A0092B-C50C-407E-A947-70E740481C1C}">
                <a14:useLocalDpi xmlns:a14="http://schemas.microsoft.com/office/drawing/2010/main"/>
              </a:ext>
            </a:extLst>
          </a:blip>
          <a:srcRect r="-34" b="73235"/>
          <a:stretch/>
        </p:blipFill>
        <p:spPr bwMode="auto">
          <a:xfrm>
            <a:off x="1970722" y="3274377"/>
            <a:ext cx="5202555" cy="644525"/>
          </a:xfrm>
          <a:prstGeom prst="rect">
            <a:avLst/>
          </a:prstGeom>
          <a:noFill/>
          <a:ln>
            <a:noFill/>
          </a:ln>
          <a:extLst>
            <a:ext uri="{53640926-AAD7-44D8-BBD7-CCE9431645EC}">
              <a14:shadowObscured xmlns:a14="http://schemas.microsoft.com/office/drawing/2010/main"/>
            </a:ext>
          </a:extLst>
        </p:spPr>
      </p:pic>
      <p:pic>
        <p:nvPicPr>
          <p:cNvPr id="9" name="Image 8"/>
          <p:cNvPicPr/>
          <p:nvPr/>
        </p:nvPicPr>
        <p:blipFill rotWithShape="1">
          <a:blip r:embed="rId3" cstate="email">
            <a:extLst>
              <a:ext uri="{28A0092B-C50C-407E-A947-70E740481C1C}">
                <a14:useLocalDpi xmlns:a14="http://schemas.microsoft.com/office/drawing/2010/main"/>
              </a:ext>
            </a:extLst>
          </a:blip>
          <a:srcRect t="30294" r="-1533"/>
          <a:stretch/>
        </p:blipFill>
        <p:spPr bwMode="auto">
          <a:xfrm>
            <a:off x="3320415" y="4085907"/>
            <a:ext cx="5280660" cy="1679575"/>
          </a:xfrm>
          <a:prstGeom prst="rect">
            <a:avLst/>
          </a:prstGeom>
          <a:noFill/>
          <a:ln>
            <a:noFill/>
          </a:ln>
          <a:extLst>
            <a:ext uri="{53640926-AAD7-44D8-BBD7-CCE9431645EC}">
              <a14:shadowObscured xmlns:a14="http://schemas.microsoft.com/office/drawing/2010/main"/>
            </a:ext>
          </a:extLst>
        </p:spPr>
      </p:pic>
      <p:sp>
        <p:nvSpPr>
          <p:cNvPr id="11" name="ZoneTexte 10"/>
          <p:cNvSpPr txBox="1"/>
          <p:nvPr/>
        </p:nvSpPr>
        <p:spPr>
          <a:xfrm>
            <a:off x="804863" y="87134"/>
            <a:ext cx="7122335" cy="923330"/>
          </a:xfrm>
          <a:prstGeom prst="rect">
            <a:avLst/>
          </a:prstGeom>
          <a:solidFill>
            <a:schemeClr val="accent4">
              <a:lumMod val="20000"/>
              <a:lumOff val="80000"/>
            </a:schemeClr>
          </a:solidFill>
        </p:spPr>
        <p:txBody>
          <a:bodyPr wrap="square" rtlCol="0">
            <a:spAutoFit/>
          </a:bodyPr>
          <a:lstStyle/>
          <a:p>
            <a:r>
              <a:rPr lang="fr-FR" b="0" dirty="0"/>
              <a:t>La synthèse ne fait pas le lien entre l’angle α et le diamètre apparent de la Lune.</a:t>
            </a:r>
          </a:p>
          <a:p>
            <a:r>
              <a:rPr lang="fr-FR" b="0" dirty="0"/>
              <a:t>L’élève ne fait pas du tout référence aux questions </a:t>
            </a:r>
            <a:r>
              <a:rPr lang="fr-FR" b="0" dirty="0" smtClean="0"/>
              <a:t>précédentes</a:t>
            </a:r>
            <a:endParaRPr lang="fr-FR" b="0" dirty="0"/>
          </a:p>
        </p:txBody>
      </p:sp>
    </p:spTree>
    <p:extLst>
      <p:ext uri="{BB962C8B-B14F-4D97-AF65-F5344CB8AC3E}">
        <p14:creationId xmlns:p14="http://schemas.microsoft.com/office/powerpoint/2010/main" val="327237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versions de l’activité</a:t>
            </a:r>
            <a:endParaRPr lang="fr-FR" dirty="0"/>
          </a:p>
        </p:txBody>
      </p:sp>
      <p:sp>
        <p:nvSpPr>
          <p:cNvPr id="3" name="Espace réservé du contenu 2"/>
          <p:cNvSpPr>
            <a:spLocks noGrp="1"/>
          </p:cNvSpPr>
          <p:nvPr>
            <p:ph idx="1"/>
          </p:nvPr>
        </p:nvSpPr>
        <p:spPr/>
        <p:txBody>
          <a:bodyPr/>
          <a:lstStyle/>
          <a:p>
            <a:r>
              <a:rPr lang="fr-FR" dirty="0" smtClean="0"/>
              <a:t> Version 2 - </a:t>
            </a:r>
            <a:r>
              <a:rPr lang="fr-FR" dirty="0" smtClean="0">
                <a:hlinkClick r:id="rId2" action="ppaction://hlinkfile"/>
              </a:rPr>
              <a:t>lien</a:t>
            </a:r>
            <a:endParaRPr lang="fr-FR" dirty="0" smtClean="0"/>
          </a:p>
          <a:p>
            <a:r>
              <a:rPr lang="fr-FR" dirty="0" smtClean="0"/>
              <a:t> Version 3 - </a:t>
            </a:r>
            <a:r>
              <a:rPr lang="fr-FR" dirty="0" smtClean="0">
                <a:hlinkClick r:id="rId3" action="ppaction://hlinkfile"/>
              </a:rPr>
              <a:t>lien</a:t>
            </a:r>
            <a:endParaRPr lang="fr-FR" dirty="0"/>
          </a:p>
        </p:txBody>
      </p:sp>
      <p:sp>
        <p:nvSpPr>
          <p:cNvPr id="4" name="Espace réservé du numéro de diapositive 3"/>
          <p:cNvSpPr>
            <a:spLocks noGrp="1"/>
          </p:cNvSpPr>
          <p:nvPr>
            <p:ph type="sldNum" sz="quarter" idx="10"/>
          </p:nvPr>
        </p:nvSpPr>
        <p:spPr/>
        <p:txBody>
          <a:bodyPr/>
          <a:lstStyle/>
          <a:p>
            <a:pPr>
              <a:defRPr/>
            </a:pPr>
            <a:fld id="{EBE22641-3B64-493F-A36E-6FF3906B196C}" type="slidenum">
              <a:rPr lang="fr-FR" smtClean="0"/>
              <a:pPr>
                <a:defRPr/>
              </a:pPr>
              <a:t>16</a:t>
            </a:fld>
            <a:endParaRPr lang="fr-FR" dirty="0"/>
          </a:p>
        </p:txBody>
      </p:sp>
    </p:spTree>
    <p:extLst>
      <p:ext uri="{BB962C8B-B14F-4D97-AF65-F5344CB8AC3E}">
        <p14:creationId xmlns:p14="http://schemas.microsoft.com/office/powerpoint/2010/main" val="4015177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 - </a:t>
            </a:r>
            <a:r>
              <a:rPr lang="fr-FR" dirty="0" err="1" smtClean="0"/>
              <a:t>sitographie</a:t>
            </a:r>
            <a:endParaRPr lang="fr-FR" dirty="0"/>
          </a:p>
        </p:txBody>
      </p:sp>
      <p:sp>
        <p:nvSpPr>
          <p:cNvPr id="3" name="Espace réservé du contenu 2"/>
          <p:cNvSpPr>
            <a:spLocks noGrp="1"/>
          </p:cNvSpPr>
          <p:nvPr>
            <p:ph idx="1"/>
          </p:nvPr>
        </p:nvSpPr>
        <p:spPr/>
        <p:txBody>
          <a:bodyPr/>
          <a:lstStyle/>
          <a:p>
            <a:r>
              <a:rPr lang="fr-FR" dirty="0" smtClean="0"/>
              <a:t>Communiquer à l’écrit et à l’oral, </a:t>
            </a:r>
            <a:r>
              <a:rPr lang="fr-FR" dirty="0" err="1" smtClean="0"/>
              <a:t>Eduscol</a:t>
            </a:r>
            <a:r>
              <a:rPr lang="fr-FR" dirty="0" smtClean="0"/>
              <a:t>, ressources d’accompagnement du programme de Mathématiques (cycle 4), mars </a:t>
            </a:r>
            <a:r>
              <a:rPr lang="fr-FR" dirty="0"/>
              <a:t>2016 - </a:t>
            </a:r>
            <a:r>
              <a:rPr lang="fr-FR" dirty="0">
                <a:hlinkClick r:id="rId2"/>
              </a:rPr>
              <a:t>Lien</a:t>
            </a:r>
            <a:endParaRPr lang="fr-FR" dirty="0"/>
          </a:p>
          <a:p>
            <a:r>
              <a:rPr lang="fr-FR" dirty="0" smtClean="0"/>
              <a:t>Expérimentation </a:t>
            </a:r>
            <a:r>
              <a:rPr lang="fr-FR" dirty="0"/>
              <a:t>et modélisation, la place du langage mathématique en physique-chimie, GRIESP, octobre </a:t>
            </a:r>
            <a:r>
              <a:rPr lang="fr-FR" dirty="0" smtClean="0"/>
              <a:t>2016 - </a:t>
            </a:r>
            <a:r>
              <a:rPr lang="fr-FR" dirty="0" smtClean="0">
                <a:hlinkClick r:id="rId3"/>
              </a:rPr>
              <a:t>Lien</a:t>
            </a:r>
            <a:endParaRPr lang="fr-FR" dirty="0"/>
          </a:p>
          <a:p>
            <a:pPr lvl="0"/>
            <a:r>
              <a:rPr lang="fr-FR" dirty="0"/>
              <a:t>Les dimensions linguistiques de toutes les matières scolaires : Union européenne </a:t>
            </a:r>
            <a:r>
              <a:rPr lang="fr-FR" dirty="0" smtClean="0"/>
              <a:t>– </a:t>
            </a:r>
            <a:r>
              <a:rPr lang="fr-FR" dirty="0" smtClean="0">
                <a:hlinkClick r:id="rId4"/>
              </a:rPr>
              <a:t>Lien </a:t>
            </a:r>
            <a:endParaRPr lang="fr-FR" dirty="0" smtClean="0"/>
          </a:p>
          <a:p>
            <a:pPr lvl="0"/>
            <a:r>
              <a:rPr lang="fr-FR" dirty="0" smtClean="0"/>
              <a:t>La </a:t>
            </a:r>
            <a:r>
              <a:rPr lang="fr-FR" dirty="0"/>
              <a:t>maîtrise de la langue au collège (direction des lycées et collège, CNDP, 1987)</a:t>
            </a:r>
          </a:p>
          <a:p>
            <a:pPr lvl="0"/>
            <a:r>
              <a:rPr lang="fr-FR" dirty="0" smtClean="0"/>
              <a:t>Sites académiques :</a:t>
            </a:r>
          </a:p>
          <a:p>
            <a:pPr lvl="1"/>
            <a:r>
              <a:rPr lang="fr-FR" dirty="0" smtClean="0"/>
              <a:t>Aix-Marseille</a:t>
            </a:r>
            <a:r>
              <a:rPr lang="fr-FR" dirty="0"/>
              <a:t> : maîtrise de la langue dans toutes les </a:t>
            </a:r>
            <a:r>
              <a:rPr lang="fr-FR" dirty="0" smtClean="0"/>
              <a:t>disciplines  - </a:t>
            </a:r>
            <a:r>
              <a:rPr lang="fr-FR" dirty="0" smtClean="0">
                <a:hlinkClick r:id="rId5"/>
              </a:rPr>
              <a:t>Lien</a:t>
            </a:r>
            <a:endParaRPr lang="fr-FR" sz="900" dirty="0"/>
          </a:p>
          <a:p>
            <a:pPr lvl="1"/>
            <a:r>
              <a:rPr lang="fr-FR" dirty="0" smtClean="0"/>
              <a:t>Bordeaux</a:t>
            </a:r>
            <a:r>
              <a:rPr lang="fr-FR" dirty="0"/>
              <a:t> : maîtrise de la </a:t>
            </a:r>
            <a:r>
              <a:rPr lang="fr-FR" dirty="0" smtClean="0"/>
              <a:t>langue - </a:t>
            </a:r>
            <a:r>
              <a:rPr lang="fr-FR" dirty="0" smtClean="0">
                <a:hlinkClick r:id="rId6"/>
              </a:rPr>
              <a:t>Lien</a:t>
            </a:r>
            <a:endParaRPr lang="fr-FR" sz="900" u="sng" dirty="0">
              <a:solidFill>
                <a:srgbClr val="7800FF"/>
              </a:solidFill>
            </a:endParaRPr>
          </a:p>
          <a:p>
            <a:pPr lvl="1"/>
            <a:r>
              <a:rPr lang="fr-FR" dirty="0" smtClean="0"/>
              <a:t>Créteil</a:t>
            </a:r>
            <a:r>
              <a:rPr lang="fr-FR" dirty="0"/>
              <a:t> : enseignement des mathématiques et maîtrise de la </a:t>
            </a:r>
            <a:r>
              <a:rPr lang="fr-FR" dirty="0" smtClean="0"/>
              <a:t>langue - </a:t>
            </a:r>
            <a:r>
              <a:rPr lang="fr-FR" dirty="0" smtClean="0">
                <a:hlinkClick r:id="rId7"/>
              </a:rPr>
              <a:t>Lien</a:t>
            </a:r>
            <a:endParaRPr lang="fr-FR" sz="900" u="sng" dirty="0">
              <a:solidFill>
                <a:srgbClr val="7800FF"/>
              </a:solidFill>
            </a:endParaRPr>
          </a:p>
          <a:p>
            <a:endParaRPr lang="fr-FR" dirty="0"/>
          </a:p>
        </p:txBody>
      </p:sp>
      <p:sp>
        <p:nvSpPr>
          <p:cNvPr id="4" name="Espace réservé du numéro de diapositive 3"/>
          <p:cNvSpPr>
            <a:spLocks noGrp="1"/>
          </p:cNvSpPr>
          <p:nvPr>
            <p:ph type="sldNum" sz="quarter" idx="10"/>
          </p:nvPr>
        </p:nvSpPr>
        <p:spPr/>
        <p:txBody>
          <a:bodyPr/>
          <a:lstStyle/>
          <a:p>
            <a:pPr>
              <a:defRPr/>
            </a:pPr>
            <a:fld id="{EBE22641-3B64-493F-A36E-6FF3906B196C}" type="slidenum">
              <a:rPr lang="fr-FR" smtClean="0"/>
              <a:pPr>
                <a:defRPr/>
              </a:pPr>
              <a:t>17</a:t>
            </a:fld>
            <a:endParaRPr lang="fr-FR" dirty="0"/>
          </a:p>
        </p:txBody>
      </p:sp>
    </p:spTree>
    <p:extLst>
      <p:ext uri="{BB962C8B-B14F-4D97-AF65-F5344CB8AC3E}">
        <p14:creationId xmlns:p14="http://schemas.microsoft.com/office/powerpoint/2010/main" val="533313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LANGUE ET LANGAGES SCIENTIFIQUES</a:t>
            </a:r>
            <a:endParaRPr lang="fr-FR" dirty="0"/>
          </a:p>
        </p:txBody>
      </p:sp>
      <p:sp>
        <p:nvSpPr>
          <p:cNvPr id="3" name="Espace réservé du contenu 2"/>
          <p:cNvSpPr>
            <a:spLocks noGrp="1"/>
          </p:cNvSpPr>
          <p:nvPr>
            <p:ph idx="1"/>
          </p:nvPr>
        </p:nvSpPr>
        <p:spPr>
          <a:xfrm>
            <a:off x="805400" y="3130394"/>
            <a:ext cx="7881400" cy="504904"/>
          </a:xfrm>
        </p:spPr>
        <p:txBody>
          <a:bodyPr/>
          <a:lstStyle/>
          <a:p>
            <a:pPr marL="0" indent="0" algn="ctr">
              <a:buNone/>
            </a:pPr>
            <a:r>
              <a:rPr lang="fr-FR" sz="4000" dirty="0" smtClean="0"/>
              <a:t>Merci de votre attention</a:t>
            </a:r>
            <a:endParaRPr lang="fr-FR" sz="4000" dirty="0"/>
          </a:p>
        </p:txBody>
      </p:sp>
      <p:sp>
        <p:nvSpPr>
          <p:cNvPr id="4" name="Espace réservé du numéro de diapositive 3"/>
          <p:cNvSpPr>
            <a:spLocks noGrp="1"/>
          </p:cNvSpPr>
          <p:nvPr>
            <p:ph type="sldNum" sz="quarter" idx="10"/>
          </p:nvPr>
        </p:nvSpPr>
        <p:spPr/>
        <p:txBody>
          <a:bodyPr/>
          <a:lstStyle/>
          <a:p>
            <a:pPr>
              <a:defRPr/>
            </a:pPr>
            <a:fld id="{EBE22641-3B64-493F-A36E-6FF3906B196C}" type="slidenum">
              <a:rPr lang="fr-FR" smtClean="0"/>
              <a:pPr>
                <a:defRPr/>
              </a:pPr>
              <a:t>18</a:t>
            </a:fld>
            <a:endParaRPr lang="fr-FR" dirty="0"/>
          </a:p>
        </p:txBody>
      </p:sp>
    </p:spTree>
    <p:extLst>
      <p:ext uri="{BB962C8B-B14F-4D97-AF65-F5344CB8AC3E}">
        <p14:creationId xmlns:p14="http://schemas.microsoft.com/office/powerpoint/2010/main" val="2236929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Image 3"/>
          <p:cNvPicPr>
            <a:picLocks noChangeAspect="1"/>
          </p:cNvPicPr>
          <p:nvPr/>
        </p:nvPicPr>
        <p:blipFill>
          <a:blip r:embed="rId3"/>
          <a:srcRect/>
          <a:stretch>
            <a:fillRect/>
          </a:stretch>
        </p:blipFill>
        <p:spPr bwMode="auto">
          <a:xfrm>
            <a:off x="0" y="2347913"/>
            <a:ext cx="9144000" cy="1704975"/>
          </a:xfrm>
          <a:prstGeom prst="rect">
            <a:avLst/>
          </a:prstGeom>
          <a:noFill/>
          <a:ln w="9525">
            <a:noFill/>
            <a:miter lim="800000"/>
            <a:headEnd/>
            <a:tailEnd/>
          </a:ln>
        </p:spPr>
      </p:pic>
      <p:sp>
        <p:nvSpPr>
          <p:cNvPr id="10243" name="AutoShape 5">
            <a:hlinkClick r:id="" action="ppaction://hlinkshowjump?jump=lastslideviewed" highlightClick="1"/>
          </p:cNvPr>
          <p:cNvSpPr>
            <a:spLocks noChangeArrowheads="1"/>
          </p:cNvSpPr>
          <p:nvPr/>
        </p:nvSpPr>
        <p:spPr bwMode="auto">
          <a:xfrm>
            <a:off x="7783513" y="5957888"/>
            <a:ext cx="774700" cy="660400"/>
          </a:xfrm>
          <a:prstGeom prst="actionButtonBackPrevious">
            <a:avLst/>
          </a:prstGeom>
          <a:solidFill>
            <a:srgbClr val="FFFFFF">
              <a:alpha val="39999"/>
            </a:srgbClr>
          </a:solidFill>
          <a:ln w="9525">
            <a:noFill/>
            <a:miter lim="800000"/>
            <a:headEnd/>
            <a:tailEnd/>
          </a:ln>
        </p:spPr>
        <p:txBody>
          <a:bodyPr wrap="none" anchor="ctr">
            <a:prstTxWarp prst="textNoShape">
              <a:avLst/>
            </a:prstTxWarp>
          </a:bodyPr>
          <a:lstStyle/>
          <a:p>
            <a:endParaRPr lang="fr-FR"/>
          </a:p>
        </p:txBody>
      </p:sp>
    </p:spTree>
    <p:extLst>
      <p:ext uri="{BB962C8B-B14F-4D97-AF65-F5344CB8AC3E}">
        <p14:creationId xmlns:p14="http://schemas.microsoft.com/office/powerpoint/2010/main" val="1310852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4863" y="-58737"/>
            <a:ext cx="7881937" cy="1287463"/>
          </a:xfrm>
        </p:spPr>
        <p:txBody>
          <a:bodyPr/>
          <a:lstStyle/>
          <a:p>
            <a:r>
              <a:rPr lang="fr-FR" dirty="0" smtClean="0"/>
              <a:t>Programme DE L’ATELIER</a:t>
            </a:r>
            <a:endParaRPr lang="fr-FR" dirty="0"/>
          </a:p>
        </p:txBody>
      </p:sp>
      <p:sp>
        <p:nvSpPr>
          <p:cNvPr id="3" name="Espace réservé du contenu 2"/>
          <p:cNvSpPr>
            <a:spLocks noGrp="1"/>
          </p:cNvSpPr>
          <p:nvPr>
            <p:ph idx="1"/>
          </p:nvPr>
        </p:nvSpPr>
        <p:spPr>
          <a:xfrm>
            <a:off x="292100" y="2070100"/>
            <a:ext cx="8851900" cy="2806700"/>
          </a:xfrm>
          <a:solidFill>
            <a:schemeClr val="bg1"/>
          </a:solidFill>
        </p:spPr>
        <p:txBody>
          <a:bodyPr/>
          <a:lstStyle/>
          <a:p>
            <a:r>
              <a:rPr lang="fr-FR" sz="2400" b="1" dirty="0" smtClean="0"/>
              <a:t> Introduction </a:t>
            </a:r>
          </a:p>
          <a:p>
            <a:pPr lvl="1"/>
            <a:r>
              <a:rPr lang="fr-FR" sz="1900" b="1" dirty="0" smtClean="0"/>
              <a:t> Langue, langages dans le socle</a:t>
            </a:r>
          </a:p>
          <a:p>
            <a:pPr lvl="1"/>
            <a:r>
              <a:rPr lang="fr-FR" sz="1900" b="1" dirty="0" smtClean="0"/>
              <a:t> Des spécificités du langage mathématique</a:t>
            </a:r>
          </a:p>
          <a:p>
            <a:pPr lvl="1"/>
            <a:r>
              <a:rPr lang="fr-FR" sz="1900" b="1" dirty="0"/>
              <a:t> </a:t>
            </a:r>
            <a:r>
              <a:rPr lang="fr-FR" sz="1900" b="1" dirty="0" smtClean="0"/>
              <a:t>Modélisation et langages en physique-chimie</a:t>
            </a:r>
          </a:p>
          <a:p>
            <a:pPr marL="457200" lvl="1" indent="0">
              <a:buNone/>
            </a:pPr>
            <a:endParaRPr lang="fr-FR" sz="1900" b="1" dirty="0" smtClean="0"/>
          </a:p>
          <a:p>
            <a:r>
              <a:rPr lang="fr-FR" sz="2400" b="1" dirty="0"/>
              <a:t> </a:t>
            </a:r>
            <a:r>
              <a:rPr lang="fr-FR" sz="2400" b="1" dirty="0" smtClean="0"/>
              <a:t>Étude d’une activité autour de la « super lune » </a:t>
            </a:r>
          </a:p>
        </p:txBody>
      </p:sp>
      <p:sp>
        <p:nvSpPr>
          <p:cNvPr id="4" name="Espace réservé du numéro de diapositive 3"/>
          <p:cNvSpPr>
            <a:spLocks noGrp="1"/>
          </p:cNvSpPr>
          <p:nvPr>
            <p:ph type="sldNum" sz="quarter" idx="10"/>
          </p:nvPr>
        </p:nvSpPr>
        <p:spPr/>
        <p:txBody>
          <a:bodyPr/>
          <a:lstStyle/>
          <a:p>
            <a:pPr>
              <a:defRPr/>
            </a:pPr>
            <a:fld id="{EBE22641-3B64-493F-A36E-6FF3906B196C}" type="slidenum">
              <a:rPr lang="fr-FR" smtClean="0"/>
              <a:pPr>
                <a:defRPr/>
              </a:pPr>
              <a:t>2</a:t>
            </a:fld>
            <a:endParaRPr lang="fr-FR" dirty="0"/>
          </a:p>
        </p:txBody>
      </p:sp>
    </p:spTree>
    <p:extLst>
      <p:ext uri="{BB962C8B-B14F-4D97-AF65-F5344CB8AC3E}">
        <p14:creationId xmlns:p14="http://schemas.microsoft.com/office/powerpoint/2010/main" val="355801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ZoneTexte 2"/>
          <p:cNvSpPr txBox="1">
            <a:spLocks noChangeArrowheads="1"/>
          </p:cNvSpPr>
          <p:nvPr/>
        </p:nvSpPr>
        <p:spPr bwMode="auto">
          <a:xfrm>
            <a:off x="419100" y="1957402"/>
            <a:ext cx="8305800" cy="461665"/>
          </a:xfrm>
          <a:prstGeom prst="rect">
            <a:avLst/>
          </a:prstGeom>
          <a:noFill/>
          <a:ln w="9525">
            <a:noFill/>
            <a:miter lim="800000"/>
            <a:headEnd/>
            <a:tailEnd/>
          </a:ln>
        </p:spPr>
        <p:txBody>
          <a:bodyPr>
            <a:prstTxWarp prst="textNoShape">
              <a:avLst/>
            </a:prstTxWarp>
            <a:spAutoFit/>
          </a:bodyPr>
          <a:lstStyle/>
          <a:p>
            <a:r>
              <a:rPr lang="fr-FR" sz="2400" i="1" u="none" dirty="0">
                <a:latin typeface="Times New Roman" charset="0"/>
                <a:ea typeface="Times New Roman" charset="0"/>
                <a:cs typeface="Times New Roman" charset="0"/>
              </a:rPr>
              <a:t>La </a:t>
            </a:r>
            <a:r>
              <a:rPr lang="fr-FR" sz="2400" i="1" u="none" dirty="0" smtClean="0">
                <a:latin typeface="Times New Roman" charset="0"/>
                <a:ea typeface="Times New Roman" charset="0"/>
                <a:cs typeface="Times New Roman" charset="0"/>
              </a:rPr>
              <a:t>longueur du trajet est de 45 </a:t>
            </a:r>
            <a:r>
              <a:rPr lang="fr-FR" sz="2400" i="1" dirty="0" smtClean="0">
                <a:latin typeface="Times New Roman" charset="0"/>
                <a:ea typeface="Times New Roman" charset="0"/>
                <a:cs typeface="Times New Roman" charset="0"/>
              </a:rPr>
              <a:t>km.</a:t>
            </a:r>
            <a:endParaRPr lang="fr-FR" sz="2400" i="1" u="none" dirty="0">
              <a:latin typeface="Times New Roman" charset="0"/>
              <a:ea typeface="Times New Roman" charset="0"/>
              <a:cs typeface="Times New Roman" charset="0"/>
            </a:endParaRPr>
          </a:p>
        </p:txBody>
      </p:sp>
      <p:sp>
        <p:nvSpPr>
          <p:cNvPr id="11269" name="AutoShape 5">
            <a:hlinkClick r:id="" action="ppaction://hlinkshowjump?jump=lastslideviewed" highlightClick="1"/>
          </p:cNvPr>
          <p:cNvSpPr>
            <a:spLocks noChangeArrowheads="1"/>
          </p:cNvSpPr>
          <p:nvPr/>
        </p:nvSpPr>
        <p:spPr bwMode="auto">
          <a:xfrm>
            <a:off x="7783513" y="5957888"/>
            <a:ext cx="774700" cy="660400"/>
          </a:xfrm>
          <a:prstGeom prst="actionButtonBackPrevious">
            <a:avLst/>
          </a:prstGeom>
          <a:solidFill>
            <a:srgbClr val="FFFFFF">
              <a:alpha val="39999"/>
            </a:srgbClr>
          </a:solidFill>
          <a:ln w="9525">
            <a:noFill/>
            <a:miter lim="800000"/>
            <a:headEnd/>
            <a:tailEnd/>
          </a:ln>
        </p:spPr>
        <p:txBody>
          <a:bodyPr wrap="none" anchor="ctr">
            <a:prstTxWarp prst="textNoShape">
              <a:avLst/>
            </a:prstTxWarp>
          </a:bodyPr>
          <a:lstStyle/>
          <a:p>
            <a:endParaRPr lang="fr-FR"/>
          </a:p>
        </p:txBody>
      </p:sp>
      <p:sp>
        <p:nvSpPr>
          <p:cNvPr id="6" name="ZoneTexte 2"/>
          <p:cNvSpPr txBox="1">
            <a:spLocks noChangeArrowheads="1"/>
          </p:cNvSpPr>
          <p:nvPr/>
        </p:nvSpPr>
        <p:spPr bwMode="auto">
          <a:xfrm>
            <a:off x="419100" y="2893481"/>
            <a:ext cx="8305800" cy="461665"/>
          </a:xfrm>
          <a:prstGeom prst="rect">
            <a:avLst/>
          </a:prstGeom>
          <a:noFill/>
          <a:ln w="9525">
            <a:noFill/>
            <a:miter lim="800000"/>
            <a:headEnd/>
            <a:tailEnd/>
          </a:ln>
        </p:spPr>
        <p:txBody>
          <a:bodyPr>
            <a:prstTxWarp prst="textNoShape">
              <a:avLst/>
            </a:prstTxWarp>
            <a:spAutoFit/>
          </a:bodyPr>
          <a:lstStyle/>
          <a:p>
            <a:r>
              <a:rPr lang="fr-FR" sz="2400" i="1" dirty="0">
                <a:latin typeface="Times New Roman" charset="0"/>
                <a:ea typeface="Times New Roman" charset="0"/>
                <a:cs typeface="Times New Roman" charset="0"/>
              </a:rPr>
              <a:t>M</a:t>
            </a:r>
            <a:r>
              <a:rPr lang="fr-FR" sz="2400" i="1" dirty="0" smtClean="0">
                <a:latin typeface="Times New Roman" charset="0"/>
                <a:ea typeface="Times New Roman" charset="0"/>
                <a:cs typeface="Times New Roman" charset="0"/>
              </a:rPr>
              <a:t>, point de la médiatrice de [AB] est équidistant de A et B.</a:t>
            </a:r>
            <a:endParaRPr lang="fr-FR" sz="2400" i="1" u="none" dirty="0">
              <a:latin typeface="Times New Roman" charset="0"/>
              <a:ea typeface="Times New Roman" charset="0"/>
              <a:cs typeface="Times New Roman" charset="0"/>
            </a:endParaRPr>
          </a:p>
        </p:txBody>
      </p:sp>
      <p:sp>
        <p:nvSpPr>
          <p:cNvPr id="7" name="ZoneTexte 2"/>
          <p:cNvSpPr txBox="1">
            <a:spLocks noChangeArrowheads="1"/>
          </p:cNvSpPr>
          <p:nvPr/>
        </p:nvSpPr>
        <p:spPr bwMode="auto">
          <a:xfrm>
            <a:off x="419100" y="3829560"/>
            <a:ext cx="8305800" cy="461963"/>
          </a:xfrm>
          <a:prstGeom prst="rect">
            <a:avLst/>
          </a:prstGeom>
          <a:noFill/>
          <a:ln w="9525">
            <a:noFill/>
            <a:miter lim="800000"/>
            <a:headEnd/>
            <a:tailEnd/>
          </a:ln>
        </p:spPr>
        <p:txBody>
          <a:bodyPr>
            <a:prstTxWarp prst="textNoShape">
              <a:avLst/>
            </a:prstTxWarp>
            <a:spAutoFit/>
          </a:bodyPr>
          <a:lstStyle/>
          <a:p>
            <a:r>
              <a:rPr lang="fr-FR" sz="2400" i="1" u="none" dirty="0">
                <a:latin typeface="Times New Roman" charset="0"/>
                <a:ea typeface="Times New Roman" charset="0"/>
                <a:cs typeface="Times New Roman" charset="0"/>
              </a:rPr>
              <a:t>La somme des mesures des angles d'un triangle est égale à 180°.</a:t>
            </a:r>
          </a:p>
        </p:txBody>
      </p:sp>
    </p:spTree>
    <p:extLst>
      <p:ext uri="{BB962C8B-B14F-4D97-AF65-F5344CB8AC3E}">
        <p14:creationId xmlns:p14="http://schemas.microsoft.com/office/powerpoint/2010/main" val="1473541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11269" grpId="0" animBg="1"/>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rcRect/>
          <a:stretch>
            <a:fillRect/>
          </a:stretch>
        </p:blipFill>
        <p:spPr bwMode="auto">
          <a:xfrm>
            <a:off x="1984075" y="541368"/>
            <a:ext cx="4194175" cy="3981450"/>
          </a:xfrm>
          <a:prstGeom prst="rect">
            <a:avLst/>
          </a:prstGeom>
          <a:noFill/>
          <a:ln w="9525">
            <a:noFill/>
            <a:miter lim="800000"/>
            <a:headEnd/>
            <a:tailEnd/>
          </a:ln>
        </p:spPr>
      </p:pic>
      <p:sp>
        <p:nvSpPr>
          <p:cNvPr id="9220" name="ZoneTexte 6"/>
          <p:cNvSpPr txBox="1">
            <a:spLocks noChangeArrowheads="1"/>
          </p:cNvSpPr>
          <p:nvPr/>
        </p:nvSpPr>
        <p:spPr bwMode="auto">
          <a:xfrm>
            <a:off x="215900" y="5143500"/>
            <a:ext cx="8928100" cy="830263"/>
          </a:xfrm>
          <a:prstGeom prst="rect">
            <a:avLst/>
          </a:prstGeom>
          <a:noFill/>
          <a:ln w="9525">
            <a:noFill/>
            <a:miter lim="800000"/>
            <a:headEnd/>
            <a:tailEnd/>
          </a:ln>
        </p:spPr>
        <p:txBody>
          <a:bodyPr>
            <a:prstTxWarp prst="textNoShape">
              <a:avLst/>
            </a:prstTxWarp>
            <a:spAutoFit/>
          </a:bodyPr>
          <a:lstStyle/>
          <a:p>
            <a:r>
              <a:rPr lang="fr-FR" sz="2400" b="0" u="none" dirty="0">
                <a:latin typeface="Times New Roman" charset="0"/>
                <a:ea typeface="Times New Roman" charset="0"/>
                <a:cs typeface="Times New Roman" charset="0"/>
              </a:rPr>
              <a:t>Programme de Terminale S</a:t>
            </a:r>
          </a:p>
          <a:p>
            <a:r>
              <a:rPr lang="fr-FR" sz="2400" i="1" u="none" dirty="0">
                <a:latin typeface="Times New Roman" charset="0"/>
                <a:ea typeface="Times New Roman" charset="0"/>
                <a:cs typeface="Times New Roman" charset="0"/>
              </a:rPr>
              <a:t>Un arbre de probabilité correctement construit constitue une preuve.</a:t>
            </a:r>
          </a:p>
        </p:txBody>
      </p:sp>
    </p:spTree>
    <p:extLst>
      <p:ext uri="{BB962C8B-B14F-4D97-AF65-F5344CB8AC3E}">
        <p14:creationId xmlns:p14="http://schemas.microsoft.com/office/powerpoint/2010/main" val="2257180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ZoneTexte 1"/>
          <p:cNvSpPr txBox="1">
            <a:spLocks noChangeArrowheads="1"/>
          </p:cNvSpPr>
          <p:nvPr/>
        </p:nvSpPr>
        <p:spPr bwMode="auto">
          <a:xfrm>
            <a:off x="215900" y="4463211"/>
            <a:ext cx="8928100" cy="1570038"/>
          </a:xfrm>
          <a:prstGeom prst="rect">
            <a:avLst/>
          </a:prstGeom>
          <a:noFill/>
          <a:ln w="9525">
            <a:noFill/>
            <a:miter lim="800000"/>
            <a:headEnd/>
            <a:tailEnd/>
          </a:ln>
        </p:spPr>
        <p:txBody>
          <a:bodyPr>
            <a:prstTxWarp prst="textNoShape">
              <a:avLst/>
            </a:prstTxWarp>
            <a:spAutoFit/>
          </a:bodyPr>
          <a:lstStyle/>
          <a:p>
            <a:r>
              <a:rPr lang="fr-FR" sz="2400" b="0" u="none" dirty="0">
                <a:latin typeface="Times New Roman" charset="0"/>
                <a:ea typeface="Times New Roman" charset="0"/>
                <a:cs typeface="Times New Roman" charset="0"/>
              </a:rPr>
              <a:t>Programme de Terminale S</a:t>
            </a:r>
          </a:p>
          <a:p>
            <a:r>
              <a:rPr lang="fr-FR" sz="2400" i="1" u="none" dirty="0">
                <a:latin typeface="Times New Roman" charset="0"/>
                <a:ea typeface="Times New Roman" charset="0"/>
                <a:cs typeface="Times New Roman" charset="0"/>
              </a:rPr>
              <a:t>Dans la rédaction de la solution à un problème, une simple référence</a:t>
            </a:r>
          </a:p>
          <a:p>
            <a:r>
              <a:rPr lang="fr-FR" sz="2400" i="1" u="none" dirty="0">
                <a:latin typeface="Times New Roman" charset="0"/>
                <a:ea typeface="Times New Roman" charset="0"/>
                <a:cs typeface="Times New Roman" charset="0"/>
              </a:rPr>
              <a:t>au tableau de variations suffira pour justifier l’existence et l’unicité</a:t>
            </a:r>
          </a:p>
          <a:p>
            <a:r>
              <a:rPr lang="fr-FR" sz="2400" i="1" u="none" dirty="0">
                <a:latin typeface="Times New Roman" charset="0"/>
                <a:ea typeface="Times New Roman" charset="0"/>
                <a:cs typeface="Times New Roman" charset="0"/>
              </a:rPr>
              <a:t>d’une solution d’une équation du type f(x)=k.</a:t>
            </a:r>
          </a:p>
        </p:txBody>
      </p:sp>
      <p:pic>
        <p:nvPicPr>
          <p:cNvPr id="10243" name="Image 2"/>
          <p:cNvPicPr>
            <a:picLocks noChangeAspect="1"/>
          </p:cNvPicPr>
          <p:nvPr/>
        </p:nvPicPr>
        <p:blipFill>
          <a:blip r:embed="rId2"/>
          <a:srcRect/>
          <a:stretch>
            <a:fillRect/>
          </a:stretch>
        </p:blipFill>
        <p:spPr bwMode="auto">
          <a:xfrm>
            <a:off x="1294562" y="1247955"/>
            <a:ext cx="5778500" cy="2717800"/>
          </a:xfrm>
          <a:prstGeom prst="rect">
            <a:avLst/>
          </a:prstGeom>
          <a:noFill/>
          <a:ln w="9525">
            <a:noFill/>
            <a:miter lim="800000"/>
            <a:headEnd/>
            <a:tailEnd/>
          </a:ln>
        </p:spPr>
      </p:pic>
      <p:sp>
        <p:nvSpPr>
          <p:cNvPr id="10244" name="ZoneTexte 3"/>
          <p:cNvSpPr txBox="1">
            <a:spLocks noChangeArrowheads="1"/>
          </p:cNvSpPr>
          <p:nvPr/>
        </p:nvSpPr>
        <p:spPr bwMode="auto">
          <a:xfrm>
            <a:off x="571500" y="660400"/>
            <a:ext cx="8001000" cy="461963"/>
          </a:xfrm>
          <a:prstGeom prst="rect">
            <a:avLst/>
          </a:prstGeom>
          <a:noFill/>
          <a:ln w="9525">
            <a:noFill/>
            <a:miter lim="800000"/>
            <a:headEnd/>
            <a:tailEnd/>
          </a:ln>
        </p:spPr>
        <p:txBody>
          <a:bodyPr>
            <a:prstTxWarp prst="textNoShape">
              <a:avLst/>
            </a:prstTxWarp>
            <a:spAutoFit/>
          </a:bodyPr>
          <a:lstStyle/>
          <a:p>
            <a:r>
              <a:rPr lang="fr-FR" sz="2400" b="0" u="none" dirty="0">
                <a:latin typeface="Times New Roman" charset="0"/>
                <a:ea typeface="Times New Roman" charset="0"/>
                <a:cs typeface="Times New Roman" charset="0"/>
              </a:rPr>
              <a:t>Quel est le nombre de solutions de l’équation  </a:t>
            </a:r>
            <a:r>
              <a:rPr lang="fr-FR" sz="2400" b="0" i="1" u="none" dirty="0">
                <a:latin typeface="Times New Roman" charset="0"/>
                <a:ea typeface="Times New Roman" charset="0"/>
                <a:cs typeface="Times New Roman" charset="0"/>
              </a:rPr>
              <a:t>f</a:t>
            </a:r>
            <a:r>
              <a:rPr lang="fr-FR" sz="2400" b="0" u="none" dirty="0">
                <a:latin typeface="Times New Roman" charset="0"/>
                <a:ea typeface="Times New Roman" charset="0"/>
                <a:cs typeface="Times New Roman" charset="0"/>
              </a:rPr>
              <a:t>(</a:t>
            </a:r>
            <a:r>
              <a:rPr lang="fr-FR" sz="2400" b="0" i="1" u="none" dirty="0">
                <a:latin typeface="Times New Roman" charset="0"/>
                <a:ea typeface="Times New Roman" charset="0"/>
                <a:cs typeface="Times New Roman" charset="0"/>
              </a:rPr>
              <a:t>x</a:t>
            </a:r>
            <a:r>
              <a:rPr lang="fr-FR" sz="2400" b="0" u="none" dirty="0">
                <a:latin typeface="Times New Roman" charset="0"/>
                <a:ea typeface="Times New Roman" charset="0"/>
                <a:cs typeface="Times New Roman" charset="0"/>
              </a:rPr>
              <a:t>) = 1 ?</a:t>
            </a:r>
          </a:p>
        </p:txBody>
      </p:sp>
    </p:spTree>
    <p:extLst>
      <p:ext uri="{BB962C8B-B14F-4D97-AF65-F5344CB8AC3E}">
        <p14:creationId xmlns:p14="http://schemas.microsoft.com/office/powerpoint/2010/main" val="4257766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ZoneTexte 1"/>
          <p:cNvSpPr txBox="1">
            <a:spLocks noChangeArrowheads="1"/>
          </p:cNvSpPr>
          <p:nvPr/>
        </p:nvSpPr>
        <p:spPr bwMode="auto">
          <a:xfrm>
            <a:off x="2417553" y="3394856"/>
            <a:ext cx="5070176" cy="2308324"/>
          </a:xfrm>
          <a:prstGeom prst="rect">
            <a:avLst/>
          </a:prstGeom>
          <a:noFill/>
          <a:ln w="9525">
            <a:noFill/>
            <a:miter lim="800000"/>
            <a:headEnd/>
            <a:tailEnd/>
          </a:ln>
        </p:spPr>
        <p:txBody>
          <a:bodyPr wrap="square">
            <a:prstTxWarp prst="textNoShape">
              <a:avLst/>
            </a:prstTxWarp>
            <a:spAutoFit/>
          </a:bodyPr>
          <a:lstStyle/>
          <a:p>
            <a:r>
              <a:rPr lang="fr-FR" sz="2400" b="0" dirty="0" smtClean="0">
                <a:latin typeface="Times New Roman" charset="0"/>
                <a:ea typeface="Times New Roman" charset="0"/>
                <a:cs typeface="Times New Roman" charset="0"/>
              </a:rPr>
              <a:t>Supposons </a:t>
            </a:r>
            <a:r>
              <a:rPr lang="fr-FR" sz="2400" b="0" dirty="0">
                <a:latin typeface="Times New Roman" charset="0"/>
                <a:ea typeface="Times New Roman" charset="0"/>
                <a:cs typeface="Times New Roman" charset="0"/>
              </a:rPr>
              <a:t>que la </a:t>
            </a:r>
            <a:r>
              <a:rPr lang="fr-FR" sz="2400" b="0" dirty="0" smtClean="0">
                <a:latin typeface="Times New Roman" charset="0"/>
                <a:ea typeface="Times New Roman" charset="0"/>
                <a:cs typeface="Times New Roman" charset="0"/>
              </a:rPr>
              <a:t>réponse </a:t>
            </a:r>
            <a:r>
              <a:rPr lang="fr-FR" sz="2400" b="0" dirty="0">
                <a:latin typeface="Times New Roman" charset="0"/>
                <a:ea typeface="Times New Roman" charset="0"/>
                <a:cs typeface="Times New Roman" charset="0"/>
              </a:rPr>
              <a:t>est 4.</a:t>
            </a:r>
            <a:br>
              <a:rPr lang="fr-FR" sz="2400" b="0" dirty="0">
                <a:latin typeface="Times New Roman" charset="0"/>
                <a:ea typeface="Times New Roman" charset="0"/>
                <a:cs typeface="Times New Roman" charset="0"/>
              </a:rPr>
            </a:br>
            <a:r>
              <a:rPr lang="fr-FR" sz="2400" b="0" dirty="0" smtClean="0">
                <a:latin typeface="Times New Roman" charset="0"/>
                <a:ea typeface="Times New Roman" charset="0"/>
                <a:cs typeface="Times New Roman" charset="0"/>
              </a:rPr>
              <a:t>	Alors</a:t>
            </a:r>
            <a:r>
              <a:rPr lang="fr-FR" sz="2400" b="0" dirty="0">
                <a:latin typeface="Times New Roman" charset="0"/>
                <a:ea typeface="Times New Roman" charset="0"/>
                <a:cs typeface="Times New Roman" charset="0"/>
              </a:rPr>
              <a:t>, </a:t>
            </a:r>
            <a:r>
              <a:rPr lang="fr-FR" sz="2400" b="0" dirty="0" smtClean="0">
                <a:latin typeface="Times New Roman" charset="0"/>
                <a:ea typeface="Times New Roman" charset="0"/>
                <a:cs typeface="Times New Roman" charset="0"/>
              </a:rPr>
              <a:t>4 et 1/4 </a:t>
            </a:r>
            <a:r>
              <a:rPr lang="fr-FR" sz="2400" b="0" dirty="0">
                <a:latin typeface="Times New Roman" charset="0"/>
                <a:ea typeface="Times New Roman" charset="0"/>
                <a:cs typeface="Times New Roman" charset="0"/>
              </a:rPr>
              <a:t>de 4 est 5.</a:t>
            </a:r>
            <a:br>
              <a:rPr lang="fr-FR" sz="2400" b="0" dirty="0">
                <a:latin typeface="Times New Roman" charset="0"/>
                <a:ea typeface="Times New Roman" charset="0"/>
                <a:cs typeface="Times New Roman" charset="0"/>
              </a:rPr>
            </a:br>
            <a:r>
              <a:rPr lang="fr-FR" sz="2400" b="0" dirty="0">
                <a:latin typeface="Times New Roman" charset="0"/>
                <a:ea typeface="Times New Roman" charset="0"/>
                <a:cs typeface="Times New Roman" charset="0"/>
              </a:rPr>
              <a:t>On multiplie 5 pour obtenir 15.</a:t>
            </a:r>
            <a:br>
              <a:rPr lang="fr-FR" sz="2400" b="0" dirty="0">
                <a:latin typeface="Times New Roman" charset="0"/>
                <a:ea typeface="Times New Roman" charset="0"/>
                <a:cs typeface="Times New Roman" charset="0"/>
              </a:rPr>
            </a:br>
            <a:r>
              <a:rPr lang="fr-FR" sz="2400" b="0" dirty="0" smtClean="0">
                <a:latin typeface="Times New Roman" charset="0"/>
                <a:ea typeface="Times New Roman" charset="0"/>
                <a:cs typeface="Times New Roman" charset="0"/>
              </a:rPr>
              <a:t>	La réponse </a:t>
            </a:r>
            <a:r>
              <a:rPr lang="fr-FR" sz="2400" b="0" dirty="0">
                <a:latin typeface="Times New Roman" charset="0"/>
                <a:ea typeface="Times New Roman" charset="0"/>
                <a:cs typeface="Times New Roman" charset="0"/>
              </a:rPr>
              <a:t>est 3.</a:t>
            </a:r>
            <a:br>
              <a:rPr lang="fr-FR" sz="2400" b="0" dirty="0">
                <a:latin typeface="Times New Roman" charset="0"/>
                <a:ea typeface="Times New Roman" charset="0"/>
                <a:cs typeface="Times New Roman" charset="0"/>
              </a:rPr>
            </a:br>
            <a:r>
              <a:rPr lang="fr-FR" sz="2400" b="0" dirty="0">
                <a:latin typeface="Times New Roman" charset="0"/>
                <a:ea typeface="Times New Roman" charset="0"/>
                <a:cs typeface="Times New Roman" charset="0"/>
              </a:rPr>
              <a:t>On multiplie 3 par 4.</a:t>
            </a:r>
            <a:br>
              <a:rPr lang="fr-FR" sz="2400" b="0" dirty="0">
                <a:latin typeface="Times New Roman" charset="0"/>
                <a:ea typeface="Times New Roman" charset="0"/>
                <a:cs typeface="Times New Roman" charset="0"/>
              </a:rPr>
            </a:br>
            <a:r>
              <a:rPr lang="fr-FR" sz="2400" b="0" dirty="0" smtClean="0">
                <a:latin typeface="Times New Roman" charset="0"/>
                <a:ea typeface="Times New Roman" charset="0"/>
                <a:cs typeface="Times New Roman" charset="0"/>
              </a:rPr>
              <a:t>	La réponse </a:t>
            </a:r>
            <a:r>
              <a:rPr lang="fr-FR" sz="2400" b="0" dirty="0">
                <a:latin typeface="Times New Roman" charset="0"/>
                <a:ea typeface="Times New Roman" charset="0"/>
                <a:cs typeface="Times New Roman" charset="0"/>
              </a:rPr>
              <a:t>est </a:t>
            </a:r>
            <a:r>
              <a:rPr lang="fr-FR" sz="2400" b="0" dirty="0" smtClean="0">
                <a:latin typeface="Times New Roman" charset="0"/>
                <a:ea typeface="Times New Roman" charset="0"/>
                <a:cs typeface="Times New Roman" charset="0"/>
              </a:rPr>
              <a:t>12.</a:t>
            </a:r>
          </a:p>
        </p:txBody>
      </p:sp>
      <p:sp>
        <p:nvSpPr>
          <p:cNvPr id="5" name="AutoShape 5">
            <a:hlinkClick r:id="rId2" action="ppaction://hlinksldjump" highlightClick="1"/>
          </p:cNvPr>
          <p:cNvSpPr>
            <a:spLocks noChangeArrowheads="1"/>
          </p:cNvSpPr>
          <p:nvPr/>
        </p:nvSpPr>
        <p:spPr bwMode="auto">
          <a:xfrm>
            <a:off x="7783513" y="5957888"/>
            <a:ext cx="774700" cy="660400"/>
          </a:xfrm>
          <a:prstGeom prst="actionButtonBackPrevious">
            <a:avLst/>
          </a:prstGeom>
          <a:solidFill>
            <a:srgbClr val="FFFFFF">
              <a:alpha val="39999"/>
            </a:srgbClr>
          </a:solidFill>
          <a:ln w="9525">
            <a:noFill/>
            <a:miter lim="800000"/>
            <a:headEnd/>
            <a:tailEnd/>
          </a:ln>
        </p:spPr>
        <p:txBody>
          <a:bodyPr wrap="none" anchor="ctr">
            <a:prstTxWarp prst="textNoShape">
              <a:avLst/>
            </a:prstTxWarp>
          </a:bodyPr>
          <a:lstStyle/>
          <a:p>
            <a:endParaRPr lang="fr-FR"/>
          </a:p>
        </p:txBody>
      </p:sp>
      <p:pic>
        <p:nvPicPr>
          <p:cNvPr id="4" name="Image 3"/>
          <p:cNvPicPr>
            <a:picLocks noChangeAspect="1"/>
          </p:cNvPicPr>
          <p:nvPr/>
        </p:nvPicPr>
        <p:blipFill>
          <a:blip r:embed="rId3"/>
          <a:stretch>
            <a:fillRect/>
          </a:stretch>
        </p:blipFill>
        <p:spPr>
          <a:xfrm>
            <a:off x="3189496" y="515114"/>
            <a:ext cx="1856957" cy="831086"/>
          </a:xfrm>
          <a:prstGeom prst="rect">
            <a:avLst/>
          </a:prstGeom>
        </p:spPr>
      </p:pic>
      <p:sp>
        <p:nvSpPr>
          <p:cNvPr id="9" name="ZoneTexte 8"/>
          <p:cNvSpPr txBox="1">
            <a:spLocks noChangeArrowheads="1"/>
          </p:cNvSpPr>
          <p:nvPr/>
        </p:nvSpPr>
        <p:spPr bwMode="auto">
          <a:xfrm>
            <a:off x="501889" y="1834302"/>
            <a:ext cx="8147529" cy="1354217"/>
          </a:xfrm>
          <a:prstGeom prst="rect">
            <a:avLst/>
          </a:prstGeom>
          <a:noFill/>
          <a:ln w="9525">
            <a:noFill/>
            <a:miter lim="800000"/>
            <a:headEnd/>
            <a:tailEnd/>
          </a:ln>
        </p:spPr>
        <p:txBody>
          <a:bodyPr wrap="square">
            <a:prstTxWarp prst="textNoShape">
              <a:avLst/>
            </a:prstTxWarp>
            <a:spAutoFit/>
          </a:bodyPr>
          <a:lstStyle/>
          <a:p>
            <a:r>
              <a:rPr lang="fr-FR" sz="2400" i="1" dirty="0" smtClean="0">
                <a:latin typeface="Times New Roman" charset="0"/>
                <a:ea typeface="Times New Roman" charset="0"/>
                <a:cs typeface="Times New Roman" charset="0"/>
              </a:rPr>
              <a:t>Résolution </a:t>
            </a:r>
            <a:r>
              <a:rPr lang="fr-FR" sz="2400" i="1" dirty="0">
                <a:latin typeface="Times New Roman" charset="0"/>
                <a:ea typeface="Times New Roman" charset="0"/>
                <a:cs typeface="Times New Roman" charset="0"/>
              </a:rPr>
              <a:t>selon les égyptiens </a:t>
            </a:r>
            <a:r>
              <a:rPr lang="fr-FR" sz="2400" i="1" dirty="0" smtClean="0">
                <a:latin typeface="Times New Roman" charset="0"/>
                <a:ea typeface="Times New Roman" charset="0"/>
                <a:cs typeface="Times New Roman" charset="0"/>
              </a:rPr>
              <a:t>(−1650</a:t>
            </a:r>
            <a:r>
              <a:rPr lang="fr-FR" sz="2400" i="1" dirty="0">
                <a:latin typeface="Times New Roman" charset="0"/>
                <a:ea typeface="Times New Roman" charset="0"/>
                <a:cs typeface="Times New Roman" charset="0"/>
              </a:rPr>
              <a:t>)</a:t>
            </a:r>
          </a:p>
          <a:p>
            <a:endParaRPr lang="fr-FR" sz="1000" b="0" dirty="0" smtClean="0">
              <a:latin typeface="Times New Roman" charset="0"/>
              <a:ea typeface="Times New Roman" charset="0"/>
              <a:cs typeface="Times New Roman" charset="0"/>
            </a:endParaRPr>
          </a:p>
          <a:p>
            <a:r>
              <a:rPr lang="fr-FR" sz="2400" b="0" dirty="0">
                <a:latin typeface="Times New Roman" charset="0"/>
                <a:ea typeface="Times New Roman" charset="0"/>
                <a:cs typeface="Times New Roman" charset="0"/>
              </a:rPr>
              <a:t>« Une quantité et son quart font 15. Quelle est cette quantité ? »</a:t>
            </a:r>
          </a:p>
          <a:p>
            <a:endParaRPr lang="fr-FR" sz="2400" b="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6823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 de vigilance</a:t>
            </a:r>
            <a:endParaRPr lang="fr-FR" dirty="0"/>
          </a:p>
        </p:txBody>
      </p:sp>
      <p:sp>
        <p:nvSpPr>
          <p:cNvPr id="3" name="Espace réservé du texte 2"/>
          <p:cNvSpPr>
            <a:spLocks noGrp="1"/>
          </p:cNvSpPr>
          <p:nvPr>
            <p:ph type="body" sz="quarter" idx="13"/>
          </p:nvPr>
        </p:nvSpPr>
        <p:spPr>
          <a:xfrm>
            <a:off x="804863" y="1471083"/>
            <a:ext cx="5494337" cy="4598988"/>
          </a:xfrm>
        </p:spPr>
        <p:txBody>
          <a:bodyPr/>
          <a:lstStyle/>
          <a:p>
            <a:pPr marL="0" indent="0">
              <a:buNone/>
            </a:pPr>
            <a:r>
              <a:rPr lang="fr-FR" i="1" dirty="0" smtClean="0"/>
              <a:t>« Le courant sort du générateur, se sépare en I1, une partie du courant traverse la première lampe et une autre partie traverse la deuxième lampe, puis le courant retourne au générateur »</a:t>
            </a:r>
          </a:p>
          <a:p>
            <a:pPr marL="0" indent="0">
              <a:buNone/>
            </a:pPr>
            <a:endParaRPr lang="fr-FR" i="1" dirty="0" smtClean="0"/>
          </a:p>
          <a:p>
            <a:r>
              <a:rPr lang="fr-FR" dirty="0" smtClean="0"/>
              <a:t>Discours narratif qui induit de la temporalité</a:t>
            </a:r>
          </a:p>
          <a:p>
            <a:r>
              <a:rPr lang="fr-FR" dirty="0" smtClean="0"/>
              <a:t>Renforce le « raisonnement séquentiel » qui consiste à regarder les différents éléments du circuit de manière successive et indépendante</a:t>
            </a:r>
            <a:endParaRPr lang="fr-FR" dirty="0"/>
          </a:p>
        </p:txBody>
      </p:sp>
      <p:sp>
        <p:nvSpPr>
          <p:cNvPr id="4" name="Espace réservé du numéro de diapositive 3"/>
          <p:cNvSpPr>
            <a:spLocks noGrp="1"/>
          </p:cNvSpPr>
          <p:nvPr>
            <p:ph type="sldNum" sz="quarter" idx="14"/>
          </p:nvPr>
        </p:nvSpPr>
        <p:spPr/>
        <p:txBody>
          <a:bodyPr/>
          <a:lstStyle/>
          <a:p>
            <a:pPr>
              <a:defRPr/>
            </a:pPr>
            <a:fld id="{A77A04CD-BB9E-40EB-A165-4C1AD19C1588}" type="slidenum">
              <a:rPr lang="fr-FR" smtClean="0"/>
              <a:pPr>
                <a:defRPr/>
              </a:pPr>
              <a:t>24</a:t>
            </a:fld>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49" y="2156883"/>
            <a:ext cx="126682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866900" y="4855633"/>
            <a:ext cx="5070619" cy="646331"/>
          </a:xfrm>
          <a:prstGeom prst="rect">
            <a:avLst/>
          </a:prstGeom>
          <a:noFill/>
        </p:spPr>
        <p:txBody>
          <a:bodyPr wrap="none" rtlCol="0">
            <a:spAutoFit/>
          </a:bodyPr>
          <a:lstStyle/>
          <a:p>
            <a:pPr defTabSz="457200" fontAlgn="base">
              <a:spcBef>
                <a:spcPct val="0"/>
              </a:spcBef>
              <a:spcAft>
                <a:spcPct val="0"/>
              </a:spcAft>
            </a:pPr>
            <a:r>
              <a:rPr lang="fr-FR" b="1" dirty="0">
                <a:solidFill>
                  <a:srgbClr val="FF0000"/>
                </a:solidFill>
                <a:latin typeface="Arial" charset="0"/>
              </a:rPr>
              <a:t>Or un des objectifs de la schématisation est </a:t>
            </a:r>
          </a:p>
          <a:p>
            <a:pPr defTabSz="457200" fontAlgn="base">
              <a:spcBef>
                <a:spcPct val="0"/>
              </a:spcBef>
              <a:spcAft>
                <a:spcPct val="0"/>
              </a:spcAft>
            </a:pPr>
            <a:r>
              <a:rPr lang="fr-FR" b="1" dirty="0">
                <a:solidFill>
                  <a:srgbClr val="FF0000"/>
                </a:solidFill>
                <a:latin typeface="Arial" charset="0"/>
              </a:rPr>
              <a:t>d’avoir une lecture globale du circuit.</a:t>
            </a:r>
          </a:p>
        </p:txBody>
      </p:sp>
      <p:sp>
        <p:nvSpPr>
          <p:cNvPr id="7" name="AutoShape 5">
            <a:hlinkClick r:id="rId4" action="ppaction://hlinksldjump" highlightClick="1"/>
          </p:cNvPr>
          <p:cNvSpPr>
            <a:spLocks noChangeArrowheads="1"/>
          </p:cNvSpPr>
          <p:nvPr/>
        </p:nvSpPr>
        <p:spPr bwMode="auto">
          <a:xfrm>
            <a:off x="7783513" y="5957888"/>
            <a:ext cx="774700" cy="660400"/>
          </a:xfrm>
          <a:prstGeom prst="actionButtonBackPrevious">
            <a:avLst/>
          </a:prstGeom>
          <a:solidFill>
            <a:srgbClr val="FFFFFF">
              <a:alpha val="39999"/>
            </a:srgbClr>
          </a:solidFill>
          <a:ln w="9525">
            <a:noFill/>
            <a:miter lim="800000"/>
            <a:headEnd/>
            <a:tailEnd/>
          </a:ln>
        </p:spPr>
        <p:txBody>
          <a:bodyPr wrap="none" anchor="ctr">
            <a:prstTxWarp prst="textNoShape">
              <a:avLst/>
            </a:prstTxWarp>
          </a:bodyPr>
          <a:lstStyle/>
          <a:p>
            <a:endParaRPr lang="fr-FR"/>
          </a:p>
        </p:txBody>
      </p:sp>
    </p:spTree>
    <p:extLst>
      <p:ext uri="{BB962C8B-B14F-4D97-AF65-F5344CB8AC3E}">
        <p14:creationId xmlns:p14="http://schemas.microsoft.com/office/powerpoint/2010/main" val="325214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Graphiques</a:t>
            </a:r>
            <a:endParaRPr lang="fr-FR" dirty="0"/>
          </a:p>
        </p:txBody>
      </p:sp>
      <p:sp>
        <p:nvSpPr>
          <p:cNvPr id="4" name="Espace réservé du numéro de diapositive 3"/>
          <p:cNvSpPr>
            <a:spLocks noGrp="1"/>
          </p:cNvSpPr>
          <p:nvPr>
            <p:ph type="sldNum" sz="quarter" idx="14"/>
          </p:nvPr>
        </p:nvSpPr>
        <p:spPr/>
        <p:txBody>
          <a:bodyPr/>
          <a:lstStyle/>
          <a:p>
            <a:pPr>
              <a:defRPr/>
            </a:pPr>
            <a:fld id="{A77A04CD-BB9E-40EB-A165-4C1AD19C1588}" type="slidenum">
              <a:rPr lang="fr-FR" smtClean="0"/>
              <a:pPr>
                <a:defRPr/>
              </a:pPr>
              <a:t>25</a:t>
            </a:fld>
            <a:endParaRPr lang="fr-FR" dirty="0"/>
          </a:p>
        </p:txBody>
      </p:sp>
      <p:grpSp>
        <p:nvGrpSpPr>
          <p:cNvPr id="5" name="Groupe 4"/>
          <p:cNvGrpSpPr/>
          <p:nvPr/>
        </p:nvGrpSpPr>
        <p:grpSpPr>
          <a:xfrm>
            <a:off x="1224131" y="5136683"/>
            <a:ext cx="6926094" cy="777893"/>
            <a:chOff x="1313234" y="4183372"/>
            <a:chExt cx="6926094" cy="777893"/>
          </a:xfrm>
        </p:grpSpPr>
        <p:cxnSp>
          <p:nvCxnSpPr>
            <p:cNvPr id="6" name="Connecteur droit 5"/>
            <p:cNvCxnSpPr/>
            <p:nvPr/>
          </p:nvCxnSpPr>
          <p:spPr>
            <a:xfrm>
              <a:off x="1731524" y="4552704"/>
              <a:ext cx="0" cy="194553"/>
            </a:xfrm>
            <a:prstGeom prst="line">
              <a:avLst/>
            </a:prstGeom>
          </p:spPr>
          <p:style>
            <a:lnRef idx="2">
              <a:schemeClr val="accent1"/>
            </a:lnRef>
            <a:fillRef idx="0">
              <a:schemeClr val="accent1"/>
            </a:fillRef>
            <a:effectRef idx="1">
              <a:schemeClr val="accent1"/>
            </a:effectRef>
            <a:fontRef idx="minor">
              <a:schemeClr val="tx1"/>
            </a:fontRef>
          </p:style>
        </p:cxnSp>
        <p:grpSp>
          <p:nvGrpSpPr>
            <p:cNvPr id="7" name="Groupe 6"/>
            <p:cNvGrpSpPr/>
            <p:nvPr/>
          </p:nvGrpSpPr>
          <p:grpSpPr>
            <a:xfrm>
              <a:off x="1313234" y="4183372"/>
              <a:ext cx="6926094" cy="777893"/>
              <a:chOff x="1322962" y="3356521"/>
              <a:chExt cx="6926094" cy="777893"/>
            </a:xfrm>
          </p:grpSpPr>
          <p:sp>
            <p:nvSpPr>
              <p:cNvPr id="8" name="Rectangle 7"/>
              <p:cNvSpPr/>
              <p:nvPr/>
            </p:nvSpPr>
            <p:spPr>
              <a:xfrm>
                <a:off x="1750980" y="3969044"/>
                <a:ext cx="6498076" cy="16537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0" dirty="0" smtClean="0">
                    <a:solidFill>
                      <a:schemeClr val="tx1"/>
                    </a:solidFill>
                  </a:rPr>
                  <a:t>Règle graduée</a:t>
                </a:r>
                <a:endParaRPr lang="fr-FR" sz="1200" b="0" dirty="0">
                  <a:solidFill>
                    <a:schemeClr val="tx1"/>
                  </a:solidFill>
                </a:endParaRPr>
              </a:p>
            </p:txBody>
          </p:sp>
          <p:grpSp>
            <p:nvGrpSpPr>
              <p:cNvPr id="9" name="Groupe 8"/>
              <p:cNvGrpSpPr/>
              <p:nvPr/>
            </p:nvGrpSpPr>
            <p:grpSpPr>
              <a:xfrm>
                <a:off x="1322962" y="3356521"/>
                <a:ext cx="6916366" cy="466609"/>
                <a:chOff x="1420238" y="4426404"/>
                <a:chExt cx="6916366" cy="466609"/>
              </a:xfrm>
            </p:grpSpPr>
            <p:sp>
              <p:nvSpPr>
                <p:cNvPr id="10" name="Rectangle 9"/>
                <p:cNvSpPr/>
                <p:nvPr/>
              </p:nvSpPr>
              <p:spPr>
                <a:xfrm>
                  <a:off x="1420238" y="4844374"/>
                  <a:ext cx="6916366" cy="48639"/>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5768502" y="4610911"/>
                  <a:ext cx="544749" cy="233463"/>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688335" y="4426404"/>
                  <a:ext cx="364202" cy="369332"/>
                </a:xfrm>
                <a:prstGeom prst="rect">
                  <a:avLst/>
                </a:prstGeom>
                <a:noFill/>
              </p:spPr>
              <p:txBody>
                <a:bodyPr wrap="none" rtlCol="0">
                  <a:spAutoFit/>
                </a:bodyPr>
                <a:lstStyle/>
                <a:p>
                  <a:r>
                    <a:rPr lang="fr-FR" dirty="0" smtClean="0"/>
                    <a:t>O</a:t>
                  </a:r>
                  <a:endParaRPr lang="fr-FR" dirty="0"/>
                </a:p>
              </p:txBody>
            </p:sp>
          </p:grpSp>
        </p:grpSp>
      </p:grpSp>
      <p:pic>
        <p:nvPicPr>
          <p:cNvPr id="13" name="Image 12"/>
          <p:cNvPicPr/>
          <p:nvPr/>
        </p:nvPicPr>
        <p:blipFill>
          <a:blip r:embed="rId2"/>
          <a:stretch>
            <a:fillRect/>
          </a:stretch>
        </p:blipFill>
        <p:spPr>
          <a:xfrm>
            <a:off x="1952625" y="1990725"/>
            <a:ext cx="5238750" cy="2876550"/>
          </a:xfrm>
          <a:prstGeom prst="rect">
            <a:avLst/>
          </a:prstGeom>
        </p:spPr>
      </p:pic>
      <p:grpSp>
        <p:nvGrpSpPr>
          <p:cNvPr id="23" name="Groupe 22"/>
          <p:cNvGrpSpPr/>
          <p:nvPr/>
        </p:nvGrpSpPr>
        <p:grpSpPr>
          <a:xfrm>
            <a:off x="1036325" y="3579938"/>
            <a:ext cx="2490042" cy="1400305"/>
            <a:chOff x="1036325" y="3579938"/>
            <a:chExt cx="2490042" cy="1400305"/>
          </a:xfrm>
        </p:grpSpPr>
        <p:cxnSp>
          <p:nvCxnSpPr>
            <p:cNvPr id="15" name="Connecteur droit 14"/>
            <p:cNvCxnSpPr/>
            <p:nvPr/>
          </p:nvCxnSpPr>
          <p:spPr>
            <a:xfrm>
              <a:off x="2315183" y="3754877"/>
              <a:ext cx="778213" cy="9727"/>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3093396" y="3754877"/>
              <a:ext cx="0" cy="758757"/>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2660424" y="4610911"/>
              <a:ext cx="865943" cy="369332"/>
            </a:xfrm>
            <a:prstGeom prst="rect">
              <a:avLst/>
            </a:prstGeom>
            <a:noFill/>
          </p:spPr>
          <p:txBody>
            <a:bodyPr wrap="none" rtlCol="0">
              <a:spAutoFit/>
            </a:bodyPr>
            <a:lstStyle/>
            <a:p>
              <a:r>
                <a:rPr lang="fr-FR" b="0" dirty="0" smtClean="0"/>
                <a:t>t</a:t>
              </a:r>
              <a:r>
                <a:rPr lang="fr-FR" b="0" baseline="-25000" dirty="0" smtClean="0"/>
                <a:t>1</a:t>
              </a:r>
              <a:r>
                <a:rPr lang="fr-FR" b="0" dirty="0" smtClean="0"/>
                <a:t>= 2 s</a:t>
              </a:r>
              <a:endParaRPr lang="fr-FR" b="0" dirty="0"/>
            </a:p>
          </p:txBody>
        </p:sp>
        <p:sp>
          <p:nvSpPr>
            <p:cNvPr id="19" name="ZoneTexte 18"/>
            <p:cNvSpPr txBox="1"/>
            <p:nvPr/>
          </p:nvSpPr>
          <p:spPr>
            <a:xfrm>
              <a:off x="1036325" y="3579938"/>
              <a:ext cx="1212191" cy="369332"/>
            </a:xfrm>
            <a:prstGeom prst="rect">
              <a:avLst/>
            </a:prstGeom>
            <a:noFill/>
          </p:spPr>
          <p:txBody>
            <a:bodyPr wrap="none" rtlCol="0">
              <a:spAutoFit/>
            </a:bodyPr>
            <a:lstStyle/>
            <a:p>
              <a:r>
                <a:rPr lang="fr-FR" b="0" dirty="0" smtClean="0"/>
                <a:t>x</a:t>
              </a:r>
              <a:r>
                <a:rPr lang="fr-FR" b="0" baseline="-25000" dirty="0" smtClean="0"/>
                <a:t>1</a:t>
              </a:r>
              <a:r>
                <a:rPr lang="fr-FR" b="0" dirty="0" smtClean="0"/>
                <a:t>= 20 cm</a:t>
              </a:r>
              <a:endParaRPr lang="fr-FR" b="0" dirty="0"/>
            </a:p>
          </p:txBody>
        </p:sp>
      </p:grpSp>
      <p:grpSp>
        <p:nvGrpSpPr>
          <p:cNvPr id="24" name="Groupe 23"/>
          <p:cNvGrpSpPr/>
          <p:nvPr/>
        </p:nvGrpSpPr>
        <p:grpSpPr>
          <a:xfrm>
            <a:off x="1674329" y="1891756"/>
            <a:ext cx="6139616" cy="3057709"/>
            <a:chOff x="1674329" y="1891756"/>
            <a:chExt cx="6139616" cy="3057709"/>
          </a:xfrm>
        </p:grpSpPr>
        <p:sp>
          <p:nvSpPr>
            <p:cNvPr id="20" name="ZoneTexte 19"/>
            <p:cNvSpPr txBox="1"/>
            <p:nvPr/>
          </p:nvSpPr>
          <p:spPr>
            <a:xfrm>
              <a:off x="1674329" y="1891756"/>
              <a:ext cx="1245140" cy="338554"/>
            </a:xfrm>
            <a:prstGeom prst="rect">
              <a:avLst/>
            </a:prstGeom>
            <a:solidFill>
              <a:schemeClr val="bg1"/>
            </a:solidFill>
          </p:spPr>
          <p:txBody>
            <a:bodyPr wrap="square" rtlCol="0">
              <a:spAutoFit/>
            </a:bodyPr>
            <a:lstStyle/>
            <a:p>
              <a:r>
                <a:rPr lang="fr-FR" sz="1600" b="0" dirty="0"/>
                <a:t>x</a:t>
              </a:r>
              <a:r>
                <a:rPr lang="fr-FR" sz="1600" b="0" dirty="0" smtClean="0"/>
                <a:t> en cm</a:t>
              </a:r>
              <a:endParaRPr lang="fr-FR" sz="1600" b="0" dirty="0"/>
            </a:p>
          </p:txBody>
        </p:sp>
        <p:sp>
          <p:nvSpPr>
            <p:cNvPr id="21" name="ZoneTexte 20"/>
            <p:cNvSpPr txBox="1"/>
            <p:nvPr/>
          </p:nvSpPr>
          <p:spPr>
            <a:xfrm>
              <a:off x="6568805" y="4610911"/>
              <a:ext cx="1245140" cy="338554"/>
            </a:xfrm>
            <a:prstGeom prst="rect">
              <a:avLst/>
            </a:prstGeom>
            <a:solidFill>
              <a:schemeClr val="bg1"/>
            </a:solidFill>
          </p:spPr>
          <p:txBody>
            <a:bodyPr wrap="square" rtlCol="0">
              <a:spAutoFit/>
            </a:bodyPr>
            <a:lstStyle/>
            <a:p>
              <a:r>
                <a:rPr lang="fr-FR" sz="1600" b="0" dirty="0" smtClean="0"/>
                <a:t>t en s</a:t>
              </a:r>
              <a:endParaRPr lang="fr-FR" sz="1600" b="0" dirty="0"/>
            </a:p>
          </p:txBody>
        </p:sp>
      </p:grpSp>
      <p:sp>
        <p:nvSpPr>
          <p:cNvPr id="25" name="AutoShape 5">
            <a:hlinkClick r:id="rId3" action="ppaction://hlinksldjump" highlightClick="1"/>
          </p:cNvPr>
          <p:cNvSpPr>
            <a:spLocks noChangeArrowheads="1"/>
          </p:cNvSpPr>
          <p:nvPr/>
        </p:nvSpPr>
        <p:spPr bwMode="auto">
          <a:xfrm>
            <a:off x="7783513" y="5957888"/>
            <a:ext cx="774700" cy="660400"/>
          </a:xfrm>
          <a:prstGeom prst="actionButtonBackPrevious">
            <a:avLst/>
          </a:prstGeom>
          <a:solidFill>
            <a:srgbClr val="FFFFFF">
              <a:alpha val="39999"/>
            </a:srgbClr>
          </a:solidFill>
          <a:ln w="9525">
            <a:noFill/>
            <a:miter lim="800000"/>
            <a:headEnd/>
            <a:tailEnd/>
          </a:ln>
        </p:spPr>
        <p:txBody>
          <a:bodyPr wrap="none" anchor="ctr">
            <a:prstTxWarp prst="textNoShape">
              <a:avLst/>
            </a:prstTxWarp>
          </a:bodyPr>
          <a:lstStyle/>
          <a:p>
            <a:endParaRPr lang="fr-FR"/>
          </a:p>
        </p:txBody>
      </p:sp>
    </p:spTree>
    <p:extLst>
      <p:ext uri="{BB962C8B-B14F-4D97-AF65-F5344CB8AC3E}">
        <p14:creationId xmlns:p14="http://schemas.microsoft.com/office/powerpoint/2010/main" val="11796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bwMode="auto">
          <a:xfrm>
            <a:off x="804863" y="1"/>
            <a:ext cx="8174037" cy="914399"/>
          </a:xfrm>
        </p:spPr>
        <p:txBody>
          <a:bodyPr wrap="square" numCol="1" anchorCtr="0" compatLnSpc="1">
            <a:prstTxWarp prst="textNoShape">
              <a:avLst/>
            </a:prstTxWarp>
            <a:normAutofit fontScale="90000"/>
          </a:bodyPr>
          <a:lstStyle/>
          <a:p>
            <a:pPr eaLnBrk="1" hangingPunct="1"/>
            <a:r>
              <a:rPr lang="fr-FR" b="1" cap="none" dirty="0" smtClean="0"/>
              <a:t>SOCLE</a:t>
            </a:r>
            <a:br>
              <a:rPr lang="fr-FR" b="1" cap="none" dirty="0" smtClean="0"/>
            </a:br>
            <a:r>
              <a:rPr lang="fr-FR" b="1" cap="none" dirty="0" smtClean="0"/>
              <a:t>Domaine 1 : les langages pour penser et communiquer</a:t>
            </a:r>
            <a:r>
              <a:rPr lang="fr-FR" cap="none" dirty="0" smtClean="0"/>
              <a:t> </a:t>
            </a:r>
          </a:p>
        </p:txBody>
      </p:sp>
      <p:sp>
        <p:nvSpPr>
          <p:cNvPr id="20482" name="Rectangle 3"/>
          <p:cNvSpPr>
            <a:spLocks noGrp="1"/>
          </p:cNvSpPr>
          <p:nvPr>
            <p:ph type="body" idx="1"/>
          </p:nvPr>
        </p:nvSpPr>
        <p:spPr>
          <a:xfrm>
            <a:off x="804863" y="1476375"/>
            <a:ext cx="7881937" cy="4897438"/>
          </a:xfrm>
        </p:spPr>
        <p:txBody>
          <a:bodyPr/>
          <a:lstStyle/>
          <a:p>
            <a:pPr fontAlgn="base">
              <a:spcAft>
                <a:spcPct val="0"/>
              </a:spcAft>
              <a:buFont typeface="Arial" charset="0"/>
              <a:buChar char="■"/>
            </a:pPr>
            <a:r>
              <a:rPr lang="fr-FR" dirty="0" smtClean="0"/>
              <a:t>Le domaine des langages pour penser et communiquer recouvre quatre types de langage, qui sont à la fois des objets de savoir et des outils : </a:t>
            </a:r>
            <a:r>
              <a:rPr lang="fr-FR" b="1" dirty="0" smtClean="0">
                <a:solidFill>
                  <a:srgbClr val="7800FF"/>
                </a:solidFill>
              </a:rPr>
              <a:t>la langue française</a:t>
            </a:r>
            <a:r>
              <a:rPr lang="fr-FR" b="1" dirty="0" smtClean="0"/>
              <a:t> </a:t>
            </a:r>
            <a:r>
              <a:rPr lang="fr-FR" dirty="0" smtClean="0"/>
              <a:t>; les langues vivantes étrangères ou régionales ; </a:t>
            </a:r>
            <a:r>
              <a:rPr lang="fr-FR" b="1" dirty="0" smtClean="0">
                <a:solidFill>
                  <a:srgbClr val="7800FF"/>
                </a:solidFill>
              </a:rPr>
              <a:t>les langages mathématiques, scientifiques et informatiques</a:t>
            </a:r>
            <a:r>
              <a:rPr lang="fr-FR" dirty="0" smtClean="0"/>
              <a:t> ; les langages des arts et du corps. </a:t>
            </a:r>
          </a:p>
          <a:p>
            <a:pPr fontAlgn="base">
              <a:spcAft>
                <a:spcPct val="0"/>
              </a:spcAft>
              <a:buFont typeface="Arial" charset="0"/>
              <a:buChar char="■"/>
            </a:pPr>
            <a:endParaRPr lang="fr-FR" dirty="0" smtClean="0"/>
          </a:p>
          <a:p>
            <a:pPr fontAlgn="base">
              <a:spcAft>
                <a:spcPct val="0"/>
              </a:spcAft>
              <a:buFont typeface="Arial" charset="0"/>
              <a:buChar char="■"/>
            </a:pPr>
            <a:r>
              <a:rPr lang="fr-FR" dirty="0" smtClean="0"/>
              <a:t>Ce domaine permet l'accès à d'autres savoirs et à une culture rendant possible l'exercice de l'esprit critique ; </a:t>
            </a:r>
          </a:p>
          <a:p>
            <a:pPr lvl="1" fontAlgn="base">
              <a:spcAft>
                <a:spcPct val="0"/>
              </a:spcAft>
              <a:buFont typeface="Arial" charset="0"/>
              <a:buChar char="■"/>
            </a:pPr>
            <a:r>
              <a:rPr lang="fr-FR" sz="2000" dirty="0" smtClean="0"/>
              <a:t>Il implique </a:t>
            </a:r>
            <a:r>
              <a:rPr lang="fr-FR" sz="2000" b="1" dirty="0" smtClean="0">
                <a:solidFill>
                  <a:srgbClr val="7800FF"/>
                </a:solidFill>
              </a:rPr>
              <a:t>la maîtrise de codes, de règles, de systèmes de signes et de représentations</a:t>
            </a:r>
            <a:r>
              <a:rPr lang="fr-FR" sz="2000" dirty="0" smtClean="0"/>
              <a:t>. </a:t>
            </a:r>
          </a:p>
          <a:p>
            <a:pPr lvl="1" fontAlgn="base">
              <a:spcAft>
                <a:spcPct val="0"/>
              </a:spcAft>
              <a:buFont typeface="Arial" charset="0"/>
              <a:buChar char="■"/>
            </a:pPr>
            <a:r>
              <a:rPr lang="fr-FR" sz="2000" dirty="0" smtClean="0"/>
              <a:t>Il met en jeu des connaissances et des compétences qui sont sollicitées comme </a:t>
            </a:r>
            <a:r>
              <a:rPr lang="fr-FR" sz="2000" b="1" dirty="0" smtClean="0"/>
              <a:t>outils de pensée, de communication, d'expression et de travail </a:t>
            </a:r>
            <a:r>
              <a:rPr lang="fr-FR" sz="2000" dirty="0" smtClean="0"/>
              <a:t>et qui sont utilisées </a:t>
            </a:r>
            <a:r>
              <a:rPr lang="fr-FR" sz="2000" b="1" dirty="0" smtClean="0">
                <a:solidFill>
                  <a:srgbClr val="7800FF"/>
                </a:solidFill>
              </a:rPr>
              <a:t>dans tous les champs du savoir et dans la plupart des activités.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1" y="0"/>
            <a:ext cx="7975600" cy="1287463"/>
          </a:xfrm>
        </p:spPr>
        <p:txBody>
          <a:bodyPr>
            <a:normAutofit fontScale="90000"/>
          </a:bodyPr>
          <a:lstStyle/>
          <a:p>
            <a:r>
              <a:rPr lang="fr-FR" b="1" cap="none" dirty="0"/>
              <a:t>SOCLE</a:t>
            </a:r>
            <a:br>
              <a:rPr lang="fr-FR" b="1" cap="none" dirty="0"/>
            </a:br>
            <a:r>
              <a:rPr lang="fr-FR" b="1" cap="none" dirty="0"/>
              <a:t>Domaine 1 : les langages pour penser et communiquer </a:t>
            </a:r>
            <a:r>
              <a:rPr lang="fr-FR" dirty="0"/>
              <a:t/>
            </a:r>
            <a:br>
              <a:rPr lang="fr-FR" dirty="0"/>
            </a:br>
            <a:endParaRPr lang="fr-FR" dirty="0"/>
          </a:p>
        </p:txBody>
      </p:sp>
      <p:sp>
        <p:nvSpPr>
          <p:cNvPr id="3" name="Espace réservé du contenu 2"/>
          <p:cNvSpPr>
            <a:spLocks noGrp="1"/>
          </p:cNvSpPr>
          <p:nvPr>
            <p:ph idx="1"/>
          </p:nvPr>
        </p:nvSpPr>
        <p:spPr>
          <a:xfrm>
            <a:off x="520700" y="1287462"/>
            <a:ext cx="8432800" cy="5570537"/>
          </a:xfrm>
          <a:solidFill>
            <a:schemeClr val="bg1"/>
          </a:solidFill>
        </p:spPr>
        <p:txBody>
          <a:bodyPr/>
          <a:lstStyle/>
          <a:p>
            <a:pPr marL="0" indent="0">
              <a:buNone/>
            </a:pPr>
            <a:r>
              <a:rPr lang="fr-FR" sz="2400" b="1" dirty="0"/>
              <a:t>Comprendre, s'exprimer en utilisant la langue française à l'oral et à </a:t>
            </a:r>
            <a:r>
              <a:rPr lang="fr-FR" sz="2400" b="1" dirty="0" smtClean="0"/>
              <a:t>l'écrit</a:t>
            </a:r>
          </a:p>
          <a:p>
            <a:pPr fontAlgn="base">
              <a:lnSpc>
                <a:spcPct val="90000"/>
              </a:lnSpc>
              <a:spcAft>
                <a:spcPct val="0"/>
              </a:spcAft>
              <a:buFont typeface="Arial" charset="0"/>
              <a:buChar char="■"/>
            </a:pPr>
            <a:r>
              <a:rPr lang="fr-FR" sz="1800" dirty="0" smtClean="0"/>
              <a:t> </a:t>
            </a:r>
            <a:r>
              <a:rPr lang="fr-FR" sz="1800" dirty="0"/>
              <a:t>L'élève </a:t>
            </a:r>
            <a:r>
              <a:rPr lang="fr-FR" sz="1800" b="1" dirty="0">
                <a:solidFill>
                  <a:srgbClr val="7800FF"/>
                </a:solidFill>
              </a:rPr>
              <a:t>parle, communique, argumente à l'oral </a:t>
            </a:r>
            <a:r>
              <a:rPr lang="fr-FR" sz="1800" dirty="0"/>
              <a:t>de façon claire et organisée ; il adapte son niveau de langue et son discours à la situation, il écoute et prend en compte ses interlocuteurs.</a:t>
            </a:r>
          </a:p>
          <a:p>
            <a:pPr fontAlgn="base">
              <a:lnSpc>
                <a:spcPct val="90000"/>
              </a:lnSpc>
              <a:spcAft>
                <a:spcPct val="0"/>
              </a:spcAft>
              <a:buFont typeface="Arial" charset="0"/>
              <a:buChar char="■"/>
            </a:pPr>
            <a:r>
              <a:rPr lang="fr-FR" sz="1800" dirty="0"/>
              <a:t>Il </a:t>
            </a:r>
            <a:r>
              <a:rPr lang="fr-FR" sz="1800" b="1" dirty="0">
                <a:solidFill>
                  <a:srgbClr val="7800FF"/>
                </a:solidFill>
              </a:rPr>
              <a:t>adapte sa lecture et la module en fonction de la nature et de la difficulté </a:t>
            </a:r>
            <a:r>
              <a:rPr lang="fr-FR" sz="1800" dirty="0"/>
              <a:t>du texte. Pour construire ou vérifier le sens de ce qu'il lit, il combine avec pertinence et de façon critique les informations explicites et implicites issues de sa lecture. Il découvre le plaisir de lire.</a:t>
            </a:r>
          </a:p>
          <a:p>
            <a:pPr fontAlgn="base">
              <a:lnSpc>
                <a:spcPct val="90000"/>
              </a:lnSpc>
              <a:spcAft>
                <a:spcPct val="0"/>
              </a:spcAft>
              <a:buFont typeface="Arial" charset="0"/>
              <a:buChar char="■"/>
            </a:pPr>
            <a:r>
              <a:rPr lang="fr-FR" sz="1800" dirty="0"/>
              <a:t>L'élève </a:t>
            </a:r>
            <a:r>
              <a:rPr lang="fr-FR" sz="1800" b="1" dirty="0">
                <a:solidFill>
                  <a:srgbClr val="7800FF"/>
                </a:solidFill>
              </a:rPr>
              <a:t>s'exprime à l'écrit pour raconter, décrire, expliquer ou argumenter </a:t>
            </a:r>
            <a:r>
              <a:rPr lang="fr-FR" sz="1800" dirty="0"/>
              <a:t>de façon claire et organisée. Lorsque c'est nécessaire, il reprend ses écrits pour rechercher la formulation qui convient le mieux et préciser ses intentions et sa pensée.</a:t>
            </a:r>
          </a:p>
          <a:p>
            <a:pPr fontAlgn="base">
              <a:lnSpc>
                <a:spcPct val="90000"/>
              </a:lnSpc>
              <a:spcAft>
                <a:spcPct val="0"/>
              </a:spcAft>
              <a:buFont typeface="Arial" charset="0"/>
              <a:buChar char="■"/>
            </a:pPr>
            <a:r>
              <a:rPr lang="fr-FR" sz="1800" dirty="0"/>
              <a:t>Il utilise à bon escient les principales règles grammaticales et orthographiques. Il emploie à l'écrit comme à l'oral un vocabulaire juste et précis.</a:t>
            </a:r>
          </a:p>
          <a:p>
            <a:pPr fontAlgn="base">
              <a:lnSpc>
                <a:spcPct val="90000"/>
              </a:lnSpc>
              <a:spcAft>
                <a:spcPct val="0"/>
              </a:spcAft>
              <a:buFont typeface="Arial" charset="0"/>
              <a:buChar char="■"/>
            </a:pPr>
            <a:r>
              <a:rPr lang="fr-FR" sz="1800" dirty="0"/>
              <a:t>Dans des situations variées, il recourt, de manière spontanée et avec efficacité, à la lecture comme à l'écriture.</a:t>
            </a:r>
          </a:p>
          <a:p>
            <a:pPr fontAlgn="base">
              <a:lnSpc>
                <a:spcPct val="90000"/>
              </a:lnSpc>
              <a:spcAft>
                <a:spcPct val="0"/>
              </a:spcAft>
              <a:buFont typeface="Arial" charset="0"/>
              <a:buChar char="■"/>
            </a:pPr>
            <a:r>
              <a:rPr lang="fr-FR" sz="1800" dirty="0"/>
              <a:t>Il apprend que la langue française a des origines diverses et qu'elle est toujours en évolution. Il est sensibilisé à son histoire et à ses origines latines et grecques</a:t>
            </a:r>
          </a:p>
          <a:p>
            <a:endParaRPr lang="fr-FR" dirty="0"/>
          </a:p>
        </p:txBody>
      </p:sp>
      <p:sp>
        <p:nvSpPr>
          <p:cNvPr id="4" name="Espace réservé du numéro de diapositive 3"/>
          <p:cNvSpPr>
            <a:spLocks noGrp="1"/>
          </p:cNvSpPr>
          <p:nvPr>
            <p:ph type="sldNum" sz="quarter" idx="10"/>
          </p:nvPr>
        </p:nvSpPr>
        <p:spPr/>
        <p:txBody>
          <a:bodyPr/>
          <a:lstStyle/>
          <a:p>
            <a:pPr>
              <a:defRPr/>
            </a:pPr>
            <a:fld id="{EBE22641-3B64-493F-A36E-6FF3906B196C}" type="slidenum">
              <a:rPr lang="fr-FR" smtClean="0"/>
              <a:pPr>
                <a:defRPr/>
              </a:pPr>
              <a:t>4</a:t>
            </a:fld>
            <a:endParaRPr lang="fr-FR" dirty="0"/>
          </a:p>
        </p:txBody>
      </p:sp>
    </p:spTree>
    <p:extLst>
      <p:ext uri="{BB962C8B-B14F-4D97-AF65-F5344CB8AC3E}">
        <p14:creationId xmlns:p14="http://schemas.microsoft.com/office/powerpoint/2010/main" val="1314036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bwMode="auto">
          <a:xfrm>
            <a:off x="804863" y="1"/>
            <a:ext cx="8186737" cy="1193800"/>
          </a:xfrm>
        </p:spPr>
        <p:txBody>
          <a:bodyPr wrap="square" numCol="1" anchorCtr="0" compatLnSpc="1">
            <a:prstTxWarp prst="textNoShape">
              <a:avLst/>
            </a:prstTxWarp>
            <a:normAutofit fontScale="90000"/>
          </a:bodyPr>
          <a:lstStyle/>
          <a:p>
            <a:pPr eaLnBrk="1" hangingPunct="1"/>
            <a:r>
              <a:rPr lang="fr-FR" sz="2600" b="1" cap="none" dirty="0" smtClean="0"/>
              <a:t/>
            </a:r>
            <a:br>
              <a:rPr lang="fr-FR" sz="2600" b="1" cap="none" dirty="0" smtClean="0"/>
            </a:br>
            <a:r>
              <a:rPr lang="fr-FR" b="1" cap="none" dirty="0"/>
              <a:t>SOCLE</a:t>
            </a:r>
            <a:br>
              <a:rPr lang="fr-FR" b="1" cap="none" dirty="0"/>
            </a:br>
            <a:r>
              <a:rPr lang="fr-FR" b="1" cap="none" dirty="0"/>
              <a:t>Domaine 1 : les langages pour penser et communiquer </a:t>
            </a:r>
            <a:r>
              <a:rPr lang="fr-FR" sz="2800" dirty="0"/>
              <a:t/>
            </a:r>
            <a:br>
              <a:rPr lang="fr-FR" sz="2800" dirty="0"/>
            </a:br>
            <a:r>
              <a:rPr lang="fr-FR" sz="2600" b="1" cap="none" dirty="0" smtClean="0"/>
              <a:t/>
            </a:r>
            <a:br>
              <a:rPr lang="fr-FR" sz="2600" b="1" cap="none" dirty="0" smtClean="0"/>
            </a:br>
            <a:endParaRPr lang="fr-FR" sz="2600" b="1" cap="none" dirty="0" smtClean="0"/>
          </a:p>
        </p:txBody>
      </p:sp>
      <p:sp>
        <p:nvSpPr>
          <p:cNvPr id="21506" name="Rectangle 3"/>
          <p:cNvSpPr>
            <a:spLocks noGrp="1"/>
          </p:cNvSpPr>
          <p:nvPr>
            <p:ph type="body" idx="1"/>
          </p:nvPr>
        </p:nvSpPr>
        <p:spPr>
          <a:xfrm>
            <a:off x="304800" y="1541462"/>
            <a:ext cx="8686799" cy="5189537"/>
          </a:xfrm>
          <a:solidFill>
            <a:schemeClr val="bg1"/>
          </a:solidFill>
        </p:spPr>
        <p:txBody>
          <a:bodyPr/>
          <a:lstStyle/>
          <a:p>
            <a:pPr marL="0" indent="0" fontAlgn="base">
              <a:lnSpc>
                <a:spcPct val="90000"/>
              </a:lnSpc>
              <a:spcAft>
                <a:spcPct val="0"/>
              </a:spcAft>
              <a:buNone/>
            </a:pPr>
            <a:r>
              <a:rPr lang="fr-FR" sz="2400" b="1" dirty="0"/>
              <a:t>Comprendre, s'exprimer en utilisant les langages mathématiques, scientifiques et informatiques </a:t>
            </a:r>
            <a:endParaRPr lang="fr-FR" sz="2400" b="1" dirty="0" smtClean="0"/>
          </a:p>
          <a:p>
            <a:pPr fontAlgn="base">
              <a:lnSpc>
                <a:spcPct val="90000"/>
              </a:lnSpc>
              <a:spcAft>
                <a:spcPct val="0"/>
              </a:spcAft>
              <a:buFont typeface="Arial" charset="0"/>
              <a:buChar char="■"/>
            </a:pPr>
            <a:r>
              <a:rPr lang="fr-FR" dirty="0" smtClean="0"/>
              <a:t>L'élève utilise les principes du système de numération décimal et les </a:t>
            </a:r>
            <a:r>
              <a:rPr lang="fr-FR" b="1" dirty="0" smtClean="0">
                <a:solidFill>
                  <a:srgbClr val="7800FF"/>
                </a:solidFill>
              </a:rPr>
              <a:t>langages formels (lettres, symboles...)</a:t>
            </a:r>
            <a:r>
              <a:rPr lang="fr-FR" dirty="0" smtClean="0"/>
              <a:t> propres aux mathématiques et aux disciplines scientifiques, notamment pour </a:t>
            </a:r>
            <a:r>
              <a:rPr lang="fr-FR" b="1" dirty="0" smtClean="0">
                <a:solidFill>
                  <a:srgbClr val="7800FF"/>
                </a:solidFill>
              </a:rPr>
              <a:t>effectuer des calculs</a:t>
            </a:r>
            <a:r>
              <a:rPr lang="fr-FR" dirty="0" smtClean="0"/>
              <a:t> et </a:t>
            </a:r>
            <a:r>
              <a:rPr lang="fr-FR" b="1" dirty="0" smtClean="0">
                <a:solidFill>
                  <a:srgbClr val="7800FF"/>
                </a:solidFill>
              </a:rPr>
              <a:t>modéliser des situations</a:t>
            </a:r>
            <a:r>
              <a:rPr lang="fr-FR" dirty="0" smtClean="0"/>
              <a:t>. </a:t>
            </a:r>
          </a:p>
          <a:p>
            <a:pPr fontAlgn="base">
              <a:lnSpc>
                <a:spcPct val="90000"/>
              </a:lnSpc>
              <a:spcAft>
                <a:spcPct val="0"/>
              </a:spcAft>
              <a:buFont typeface="Arial" charset="0"/>
              <a:buChar char="■"/>
            </a:pPr>
            <a:r>
              <a:rPr lang="fr-FR" dirty="0" smtClean="0"/>
              <a:t>Il lit des plans, se repère sur des cartes. </a:t>
            </a:r>
          </a:p>
          <a:p>
            <a:pPr fontAlgn="base">
              <a:lnSpc>
                <a:spcPct val="90000"/>
              </a:lnSpc>
              <a:spcAft>
                <a:spcPct val="0"/>
              </a:spcAft>
              <a:buFont typeface="Arial" charset="0"/>
              <a:buChar char="■"/>
            </a:pPr>
            <a:r>
              <a:rPr lang="fr-FR" dirty="0" smtClean="0"/>
              <a:t>Il produit et utilise des </a:t>
            </a:r>
            <a:r>
              <a:rPr lang="fr-FR" b="1" dirty="0" smtClean="0">
                <a:solidFill>
                  <a:srgbClr val="7800FF"/>
                </a:solidFill>
              </a:rPr>
              <a:t>représentations d'objets, d'expériences, de phénomènes naturels tels que schémas, croquis, maquettes</a:t>
            </a:r>
            <a:r>
              <a:rPr lang="fr-FR" dirty="0" smtClean="0"/>
              <a:t>, patrons ou figures géométriques.</a:t>
            </a:r>
          </a:p>
          <a:p>
            <a:pPr fontAlgn="base">
              <a:lnSpc>
                <a:spcPct val="90000"/>
              </a:lnSpc>
              <a:spcAft>
                <a:spcPct val="0"/>
              </a:spcAft>
              <a:buFont typeface="Arial" charset="0"/>
              <a:buChar char="■"/>
            </a:pPr>
            <a:r>
              <a:rPr lang="fr-FR" dirty="0" smtClean="0"/>
              <a:t>Il lit, interprète, commente, produit </a:t>
            </a:r>
            <a:r>
              <a:rPr lang="fr-FR" b="1" dirty="0" smtClean="0">
                <a:solidFill>
                  <a:srgbClr val="7800FF"/>
                </a:solidFill>
              </a:rPr>
              <a:t>des tableaux, des graphiques et des diagrammes organisant des données</a:t>
            </a:r>
            <a:r>
              <a:rPr lang="fr-FR" dirty="0" smtClean="0"/>
              <a:t> de natures diverses.</a:t>
            </a:r>
          </a:p>
          <a:p>
            <a:pPr fontAlgn="base">
              <a:lnSpc>
                <a:spcPct val="90000"/>
              </a:lnSpc>
              <a:spcAft>
                <a:spcPct val="0"/>
              </a:spcAft>
              <a:buFont typeface="Arial" charset="0"/>
              <a:buChar char="■"/>
            </a:pPr>
            <a:r>
              <a:rPr lang="fr-FR" dirty="0" smtClean="0"/>
              <a:t>Il sait que des langages informatiques sont utilisés pour programmer des outils numériques et réaliser des traitements automatiques de données. Il connaît les principes de base de l'algorithmique et de la conception des programmes informatiques. Il les met en œuvre pour créer des applications simples.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langages scientifiques</a:t>
            </a:r>
            <a:endParaRPr lang="fr-FR" dirty="0"/>
          </a:p>
        </p:txBody>
      </p:sp>
      <p:sp>
        <p:nvSpPr>
          <p:cNvPr id="4" name="Espace réservé du numéro de diapositive 3"/>
          <p:cNvSpPr>
            <a:spLocks noGrp="1"/>
          </p:cNvSpPr>
          <p:nvPr>
            <p:ph type="sldNum" sz="quarter" idx="10"/>
          </p:nvPr>
        </p:nvSpPr>
        <p:spPr/>
        <p:txBody>
          <a:bodyPr/>
          <a:lstStyle/>
          <a:p>
            <a:pPr>
              <a:defRPr/>
            </a:pPr>
            <a:fld id="{EBE22641-3B64-493F-A36E-6FF3906B196C}" type="slidenum">
              <a:rPr lang="fr-FR" smtClean="0"/>
              <a:pPr>
                <a:defRPr/>
              </a:pPr>
              <a:t>6</a:t>
            </a:fld>
            <a:endParaRPr lang="fr-FR" dirty="0"/>
          </a:p>
        </p:txBody>
      </p:sp>
      <p:sp>
        <p:nvSpPr>
          <p:cNvPr id="6" name="Text Box 3"/>
          <p:cNvSpPr txBox="1">
            <a:spLocks noChangeArrowheads="1"/>
          </p:cNvSpPr>
          <p:nvPr/>
        </p:nvSpPr>
        <p:spPr bwMode="auto">
          <a:xfrm>
            <a:off x="686330" y="1608667"/>
            <a:ext cx="8000470" cy="3133165"/>
          </a:xfrm>
          <a:prstGeom prst="rect">
            <a:avLst/>
          </a:prstGeom>
          <a:noFill/>
          <a:ln w="9525">
            <a:noFill/>
            <a:miter lim="800000"/>
            <a:headEnd/>
            <a:tailEnd/>
          </a:ln>
        </p:spPr>
        <p:txBody>
          <a:bodyPr wrap="square">
            <a:prstTxWarp prst="textNoShape">
              <a:avLst/>
            </a:prstTxWarp>
            <a:spAutoFit/>
          </a:bodyPr>
          <a:lstStyle/>
          <a:p>
            <a:pPr defTabSz="914400"/>
            <a:endParaRPr lang="fr-FR" sz="1000" u="none" dirty="0"/>
          </a:p>
          <a:p>
            <a:pPr defTabSz="914400"/>
            <a:endParaRPr lang="fr-FR" sz="1000" u="none" dirty="0" smtClean="0"/>
          </a:p>
          <a:p>
            <a:pPr marL="177800" indent="-177800" fontAlgn="auto">
              <a:spcBef>
                <a:spcPct val="20000"/>
              </a:spcBef>
              <a:spcAft>
                <a:spcPts val="0"/>
              </a:spcAft>
              <a:buSzPct val="100000"/>
              <a:buFont typeface="Arial"/>
              <a:buChar char="■"/>
            </a:pPr>
            <a:r>
              <a:rPr lang="fr-FR" sz="2000" b="0" dirty="0" smtClean="0">
                <a:solidFill>
                  <a:srgbClr val="683086"/>
                </a:solidFill>
                <a:latin typeface="+mn-lt"/>
              </a:rPr>
              <a:t> </a:t>
            </a:r>
            <a:r>
              <a:rPr lang="fr-FR" sz="2400" dirty="0" smtClean="0">
                <a:solidFill>
                  <a:srgbClr val="683086"/>
                </a:solidFill>
                <a:latin typeface="+mn-lt"/>
              </a:rPr>
              <a:t>Des spécificités du langage mathématique</a:t>
            </a:r>
          </a:p>
          <a:p>
            <a:pPr marL="177800" indent="-177800" fontAlgn="auto">
              <a:spcBef>
                <a:spcPct val="20000"/>
              </a:spcBef>
              <a:spcAft>
                <a:spcPts val="0"/>
              </a:spcAft>
              <a:buSzPct val="100000"/>
              <a:buFont typeface="Arial"/>
              <a:buChar char="■"/>
            </a:pPr>
            <a:endParaRPr lang="fr-FR" sz="2000" dirty="0" smtClean="0">
              <a:solidFill>
                <a:srgbClr val="683086"/>
              </a:solidFill>
              <a:latin typeface="+mn-lt"/>
            </a:endParaRPr>
          </a:p>
          <a:p>
            <a:pPr marL="627063" lvl="1" indent="-169863" defTabSz="914400" fontAlgn="auto">
              <a:spcBef>
                <a:spcPct val="20000"/>
              </a:spcBef>
              <a:spcAft>
                <a:spcPts val="0"/>
              </a:spcAft>
              <a:buClr>
                <a:srgbClr val="683086"/>
              </a:buClr>
              <a:buFont typeface="Wingdings" charset="2"/>
              <a:buChar char="Ø"/>
            </a:pPr>
            <a:r>
              <a:rPr lang="fr-FR" b="0" dirty="0" smtClean="0">
                <a:latin typeface="+mn-lt"/>
              </a:rPr>
              <a:t> Les exigences de </a:t>
            </a:r>
            <a:r>
              <a:rPr lang="fr-FR" b="0" dirty="0" smtClean="0">
                <a:latin typeface="+mn-lt"/>
                <a:hlinkClick r:id="rId2" action="ppaction://hlinksldjump"/>
              </a:rPr>
              <a:t>rédaction</a:t>
            </a:r>
            <a:r>
              <a:rPr lang="fr-FR" b="0" dirty="0" smtClean="0">
                <a:latin typeface="+mn-lt"/>
              </a:rPr>
              <a:t> sont multiples</a:t>
            </a:r>
          </a:p>
          <a:p>
            <a:pPr lvl="1" indent="254000" defTabSz="914400" fontAlgn="auto">
              <a:spcBef>
                <a:spcPct val="20000"/>
              </a:spcBef>
              <a:spcAft>
                <a:spcPts val="0"/>
              </a:spcAft>
              <a:buClr>
                <a:srgbClr val="683086"/>
              </a:buClr>
            </a:pPr>
            <a:r>
              <a:rPr lang="fr-FR" sz="1400" b="0" dirty="0" smtClean="0">
                <a:latin typeface="+mn-lt"/>
              </a:rPr>
              <a:t>(connecteurs logiques, ordre des mots, concision, etc.)</a:t>
            </a:r>
          </a:p>
          <a:p>
            <a:pPr marL="627063" lvl="1" indent="-169863" defTabSz="914400" fontAlgn="auto">
              <a:spcBef>
                <a:spcPct val="20000"/>
              </a:spcBef>
              <a:spcAft>
                <a:spcPts val="0"/>
              </a:spcAft>
              <a:buClr>
                <a:srgbClr val="683086"/>
              </a:buClr>
              <a:buFont typeface="Wingdings" charset="2"/>
              <a:buChar char="Ø"/>
            </a:pPr>
            <a:endParaRPr lang="fr-FR" b="0" dirty="0" smtClean="0">
              <a:latin typeface="+mn-lt"/>
            </a:endParaRPr>
          </a:p>
          <a:p>
            <a:pPr marL="627063" lvl="1" indent="-169863" defTabSz="914400" fontAlgn="auto">
              <a:spcBef>
                <a:spcPct val="20000"/>
              </a:spcBef>
              <a:spcAft>
                <a:spcPts val="0"/>
              </a:spcAft>
              <a:buClr>
                <a:srgbClr val="683086"/>
              </a:buClr>
              <a:buFont typeface="Wingdings" charset="2"/>
              <a:buChar char="Ø"/>
            </a:pPr>
            <a:r>
              <a:rPr lang="fr-FR" b="0" dirty="0" smtClean="0">
                <a:latin typeface="+mn-lt"/>
              </a:rPr>
              <a:t>  Un texte mathématique fait une large place à </a:t>
            </a:r>
            <a:r>
              <a:rPr lang="fr-FR" b="0" dirty="0" smtClean="0">
                <a:latin typeface="+mn-lt"/>
                <a:hlinkClick r:id="rId3" action="ppaction://hlinksldjump"/>
              </a:rPr>
              <a:t>l’implicite</a:t>
            </a:r>
            <a:endParaRPr lang="fr-FR" b="0" dirty="0" smtClean="0">
              <a:latin typeface="+mn-lt"/>
            </a:endParaRPr>
          </a:p>
          <a:p>
            <a:pPr marL="627063" lvl="1" indent="-169863" defTabSz="914400" fontAlgn="auto">
              <a:spcBef>
                <a:spcPct val="20000"/>
              </a:spcBef>
              <a:spcAft>
                <a:spcPts val="0"/>
              </a:spcAft>
              <a:buClr>
                <a:srgbClr val="683086"/>
              </a:buClr>
              <a:buFont typeface="Wingdings" charset="2"/>
              <a:buChar char="Ø"/>
            </a:pPr>
            <a:endParaRPr lang="fr-FR" b="0" dirty="0" smtClean="0">
              <a:latin typeface="+mn-lt"/>
            </a:endParaRPr>
          </a:p>
          <a:p>
            <a:pPr marL="627063" lvl="1" indent="-169863" defTabSz="914400" fontAlgn="auto">
              <a:spcBef>
                <a:spcPct val="20000"/>
              </a:spcBef>
              <a:spcAft>
                <a:spcPts val="0"/>
              </a:spcAft>
              <a:buClr>
                <a:srgbClr val="683086"/>
              </a:buClr>
              <a:buFont typeface="Wingdings" charset="2"/>
              <a:buChar char="Ø"/>
            </a:pPr>
            <a:r>
              <a:rPr lang="fr-FR" b="0" dirty="0" smtClean="0">
                <a:latin typeface="+mn-lt"/>
              </a:rPr>
              <a:t>  La </a:t>
            </a:r>
            <a:r>
              <a:rPr lang="fr-FR" b="0" dirty="0" smtClean="0">
                <a:latin typeface="+mn-lt"/>
                <a:hlinkClick r:id="rId4" action="ppaction://hlinksldjump"/>
              </a:rPr>
              <a:t>puissance </a:t>
            </a:r>
            <a:r>
              <a:rPr lang="fr-FR" b="0" dirty="0" smtClean="0">
                <a:latin typeface="+mn-lt"/>
              </a:rPr>
              <a:t>des notations utilisées contribue à une économie de pensée</a:t>
            </a:r>
            <a:endParaRPr lang="fr-FR" b="0" dirty="0">
              <a:latin typeface="+mn-lt"/>
            </a:endParaRPr>
          </a:p>
        </p:txBody>
      </p:sp>
    </p:spTree>
    <p:extLst>
      <p:ext uri="{BB962C8B-B14F-4D97-AF65-F5344CB8AC3E}">
        <p14:creationId xmlns:p14="http://schemas.microsoft.com/office/powerpoint/2010/main" val="12060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langages scientifiques</a:t>
            </a:r>
            <a:endParaRPr lang="fr-FR" dirty="0"/>
          </a:p>
        </p:txBody>
      </p:sp>
      <p:sp>
        <p:nvSpPr>
          <p:cNvPr id="3" name="Espace réservé du texte 2"/>
          <p:cNvSpPr>
            <a:spLocks noGrp="1"/>
          </p:cNvSpPr>
          <p:nvPr>
            <p:ph type="body" sz="quarter" idx="13"/>
          </p:nvPr>
        </p:nvSpPr>
        <p:spPr>
          <a:xfrm>
            <a:off x="804863" y="1471083"/>
            <a:ext cx="7881937" cy="805189"/>
          </a:xfrm>
        </p:spPr>
        <p:txBody>
          <a:bodyPr/>
          <a:lstStyle/>
          <a:p>
            <a:r>
              <a:rPr lang="fr-FR" dirty="0" smtClean="0"/>
              <a:t> En physique chimie, on retrouve d’autres formes de langage qui contribuent à une économie de pensée.</a:t>
            </a:r>
            <a:endParaRPr lang="fr-FR" dirty="0"/>
          </a:p>
        </p:txBody>
      </p:sp>
      <p:sp>
        <p:nvSpPr>
          <p:cNvPr id="4" name="Espace réservé du numéro de diapositive 3"/>
          <p:cNvSpPr>
            <a:spLocks noGrp="1"/>
          </p:cNvSpPr>
          <p:nvPr>
            <p:ph type="sldNum" sz="quarter" idx="14"/>
          </p:nvPr>
        </p:nvSpPr>
        <p:spPr/>
        <p:txBody>
          <a:bodyPr/>
          <a:lstStyle/>
          <a:p>
            <a:pPr>
              <a:defRPr/>
            </a:pPr>
            <a:fld id="{A77A04CD-BB9E-40EB-A165-4C1AD19C1588}" type="slidenum">
              <a:rPr lang="fr-FR" smtClean="0"/>
              <a:pPr>
                <a:defRPr/>
              </a:pPr>
              <a:t>7</a:t>
            </a:fld>
            <a:endParaRPr lang="fr-FR" dirty="0"/>
          </a:p>
        </p:txBody>
      </p:sp>
      <p:sp>
        <p:nvSpPr>
          <p:cNvPr id="5" name="Espace réservé du texte 2"/>
          <p:cNvSpPr txBox="1">
            <a:spLocks/>
          </p:cNvSpPr>
          <p:nvPr/>
        </p:nvSpPr>
        <p:spPr bwMode="auto">
          <a:xfrm>
            <a:off x="957262" y="2435157"/>
            <a:ext cx="7881937" cy="805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0" dirty="0" smtClean="0"/>
              <a:t> Le schéma :</a:t>
            </a:r>
            <a:endParaRPr lang="fr-FR" b="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699" y="2119526"/>
            <a:ext cx="2066645" cy="200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5019261" y="2947958"/>
            <a:ext cx="3995529" cy="584775"/>
          </a:xfrm>
          <a:prstGeom prst="rect">
            <a:avLst/>
          </a:prstGeom>
          <a:noFill/>
        </p:spPr>
        <p:txBody>
          <a:bodyPr wrap="square" rtlCol="0">
            <a:spAutoFit/>
          </a:bodyPr>
          <a:lstStyle/>
          <a:p>
            <a:r>
              <a:rPr lang="fr-FR" sz="1600" b="0" i="1" dirty="0" smtClean="0"/>
              <a:t>Comment comprendre le fonctionnement d’un « va et vient » sans schéma ?</a:t>
            </a:r>
            <a:endParaRPr lang="fr-FR" sz="1600" b="0" i="1" dirty="0"/>
          </a:p>
        </p:txBody>
      </p:sp>
      <p:sp>
        <p:nvSpPr>
          <p:cNvPr id="8" name="Espace réservé du texte 2"/>
          <p:cNvSpPr txBox="1">
            <a:spLocks/>
          </p:cNvSpPr>
          <p:nvPr/>
        </p:nvSpPr>
        <p:spPr bwMode="auto">
          <a:xfrm>
            <a:off x="957262" y="4559007"/>
            <a:ext cx="7881937" cy="805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0" dirty="0" smtClean="0"/>
              <a:t> L’équation de réaction associée à une transformation chimique :</a:t>
            </a:r>
            <a:endParaRPr lang="fr-FR"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965" y="5033400"/>
            <a:ext cx="6470374" cy="661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2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200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LA modélisation et les langages scientifiques</a:t>
            </a:r>
          </a:p>
        </p:txBody>
      </p:sp>
      <p:sp>
        <p:nvSpPr>
          <p:cNvPr id="3" name="Espace réservé du contenu 2"/>
          <p:cNvSpPr>
            <a:spLocks noGrp="1"/>
          </p:cNvSpPr>
          <p:nvPr>
            <p:ph idx="1"/>
          </p:nvPr>
        </p:nvSpPr>
        <p:spPr/>
        <p:txBody>
          <a:bodyPr/>
          <a:lstStyle/>
          <a:p>
            <a:pPr marL="0" indent="0">
              <a:buNone/>
            </a:pPr>
            <a:r>
              <a:rPr lang="fr-FR" i="1" dirty="0"/>
              <a:t>« la science est un mode de pensée qui s’attache à comprendre </a:t>
            </a:r>
            <a:r>
              <a:rPr lang="fr-FR" i="1" dirty="0" smtClean="0"/>
              <a:t>et décrire </a:t>
            </a:r>
            <a:r>
              <a:rPr lang="fr-FR" i="1" dirty="0"/>
              <a:t>la réalité du monde à l’aide de lois toujours plus universelles et efficientes, par allers et </a:t>
            </a:r>
            <a:r>
              <a:rPr lang="fr-FR" i="1" dirty="0" smtClean="0"/>
              <a:t>retours inductifs </a:t>
            </a:r>
            <a:r>
              <a:rPr lang="fr-FR" i="1" dirty="0"/>
              <a:t>et déductifs entre modélisation théorique et vérification expérimentale. </a:t>
            </a:r>
            <a:r>
              <a:rPr lang="fr-FR" i="1" dirty="0" smtClean="0"/>
              <a:t>» </a:t>
            </a:r>
            <a:r>
              <a:rPr lang="fr-FR" sz="1600" i="1" dirty="0" smtClean="0"/>
              <a:t>Préambule des programmes de 1</a:t>
            </a:r>
            <a:r>
              <a:rPr lang="fr-FR" sz="1600" i="1" baseline="30000" dirty="0" smtClean="0"/>
              <a:t>ère</a:t>
            </a:r>
            <a:r>
              <a:rPr lang="fr-FR" sz="1600" i="1" dirty="0" smtClean="0"/>
              <a:t> S</a:t>
            </a:r>
          </a:p>
          <a:p>
            <a:pPr marL="0" indent="0">
              <a:buNone/>
            </a:pPr>
            <a:endParaRPr lang="fr-FR" dirty="0" smtClean="0"/>
          </a:p>
          <a:p>
            <a:pPr marL="0" indent="0">
              <a:buNone/>
            </a:pPr>
            <a:r>
              <a:rPr lang="fr-FR" u="sng" dirty="0" smtClean="0"/>
              <a:t>Activité de modélisation :</a:t>
            </a:r>
          </a:p>
          <a:p>
            <a:r>
              <a:rPr lang="fr-FR" dirty="0" smtClean="0"/>
              <a:t>Choix de grandeurs, d’hypothèses simplificatrices ;</a:t>
            </a:r>
          </a:p>
          <a:p>
            <a:r>
              <a:rPr lang="fr-FR" dirty="0" smtClean="0"/>
              <a:t>Construction de relations entre grandeurs ;</a:t>
            </a:r>
          </a:p>
          <a:p>
            <a:r>
              <a:rPr lang="fr-FR" dirty="0" smtClean="0"/>
              <a:t>Pour :</a:t>
            </a:r>
          </a:p>
          <a:p>
            <a:pPr lvl="1"/>
            <a:r>
              <a:rPr lang="fr-FR" dirty="0" smtClean="0"/>
              <a:t>Décrire le phénomène,</a:t>
            </a:r>
          </a:p>
          <a:p>
            <a:pPr lvl="1"/>
            <a:r>
              <a:rPr lang="fr-FR" dirty="0" smtClean="0"/>
              <a:t>Prévoir un comportement.</a:t>
            </a:r>
            <a:endParaRPr lang="fr-FR" dirty="0"/>
          </a:p>
        </p:txBody>
      </p:sp>
      <p:sp>
        <p:nvSpPr>
          <p:cNvPr id="4" name="Espace réservé du numéro de diapositive 3"/>
          <p:cNvSpPr>
            <a:spLocks noGrp="1"/>
          </p:cNvSpPr>
          <p:nvPr>
            <p:ph type="sldNum" sz="quarter" idx="10"/>
          </p:nvPr>
        </p:nvSpPr>
        <p:spPr/>
        <p:txBody>
          <a:bodyPr/>
          <a:lstStyle/>
          <a:p>
            <a:pPr>
              <a:defRPr/>
            </a:pPr>
            <a:fld id="{EBE22641-3B64-493F-A36E-6FF3906B196C}" type="slidenum">
              <a:rPr lang="fr-FR" smtClean="0"/>
              <a:pPr>
                <a:defRPr/>
              </a:pPr>
              <a:t>8</a:t>
            </a:fld>
            <a:endParaRPr lang="fr-FR" dirty="0"/>
          </a:p>
        </p:txBody>
      </p:sp>
    </p:spTree>
    <p:extLst>
      <p:ext uri="{BB962C8B-B14F-4D97-AF65-F5344CB8AC3E}">
        <p14:creationId xmlns:p14="http://schemas.microsoft.com/office/powerpoint/2010/main" val="413396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LA modélisation et les langages scientifiques</a:t>
            </a:r>
          </a:p>
        </p:txBody>
      </p:sp>
      <p:sp>
        <p:nvSpPr>
          <p:cNvPr id="3" name="Espace réservé du contenu 2"/>
          <p:cNvSpPr>
            <a:spLocks noGrp="1"/>
          </p:cNvSpPr>
          <p:nvPr>
            <p:ph idx="1"/>
          </p:nvPr>
        </p:nvSpPr>
        <p:spPr>
          <a:xfrm>
            <a:off x="805400" y="1476297"/>
            <a:ext cx="7881400" cy="2512044"/>
          </a:xfrm>
        </p:spPr>
        <p:txBody>
          <a:bodyPr/>
          <a:lstStyle/>
          <a:p>
            <a:pPr marL="0" indent="0">
              <a:buNone/>
            </a:pPr>
            <a:r>
              <a:rPr lang="fr-FR" dirty="0" smtClean="0"/>
              <a:t>Une construction de relations entre grandeurs qui passe par différents registres de langage :</a:t>
            </a:r>
          </a:p>
          <a:p>
            <a:r>
              <a:rPr lang="fr-FR" dirty="0" smtClean="0"/>
              <a:t> Le registre verbal :  </a:t>
            </a:r>
            <a:r>
              <a:rPr lang="fr-FR" dirty="0" smtClean="0">
                <a:hlinkClick r:id="rId2" action="ppaction://hlinksldjump"/>
              </a:rPr>
              <a:t>mise en mots</a:t>
            </a:r>
            <a:endParaRPr lang="fr-FR" dirty="0" smtClean="0"/>
          </a:p>
          <a:p>
            <a:r>
              <a:rPr lang="fr-FR" dirty="0" smtClean="0"/>
              <a:t> Le registre graphique : </a:t>
            </a:r>
            <a:r>
              <a:rPr lang="fr-FR" dirty="0" smtClean="0">
                <a:hlinkClick r:id="rId3" action="ppaction://hlinksldjump"/>
              </a:rPr>
              <a:t>représentation visuelle </a:t>
            </a:r>
            <a:r>
              <a:rPr lang="fr-FR" dirty="0" smtClean="0"/>
              <a:t>de la relation entre grandeurs </a:t>
            </a:r>
          </a:p>
          <a:p>
            <a:r>
              <a:rPr lang="fr-FR" dirty="0" smtClean="0"/>
              <a:t>Registre conceptuel ou symbolique : formalise la relation entre grandeurs</a:t>
            </a:r>
            <a:endParaRPr lang="fr-FR" dirty="0"/>
          </a:p>
        </p:txBody>
      </p:sp>
      <p:sp>
        <p:nvSpPr>
          <p:cNvPr id="4" name="Espace réservé du numéro de diapositive 3"/>
          <p:cNvSpPr>
            <a:spLocks noGrp="1"/>
          </p:cNvSpPr>
          <p:nvPr>
            <p:ph type="sldNum" sz="quarter" idx="10"/>
          </p:nvPr>
        </p:nvSpPr>
        <p:spPr/>
        <p:txBody>
          <a:bodyPr/>
          <a:lstStyle/>
          <a:p>
            <a:pPr>
              <a:defRPr/>
            </a:pPr>
            <a:fld id="{EBE22641-3B64-493F-A36E-6FF3906B196C}" type="slidenum">
              <a:rPr lang="fr-FR" smtClean="0"/>
              <a:pPr>
                <a:defRPr/>
              </a:pPr>
              <a:t>9</a:t>
            </a:fld>
            <a:endParaRPr lang="fr-FR" dirty="0"/>
          </a:p>
        </p:txBody>
      </p:sp>
      <p:sp>
        <p:nvSpPr>
          <p:cNvPr id="5" name="Espace réservé du contenu 2"/>
          <p:cNvSpPr txBox="1">
            <a:spLocks/>
          </p:cNvSpPr>
          <p:nvPr/>
        </p:nvSpPr>
        <p:spPr bwMode="auto">
          <a:xfrm>
            <a:off x="957800" y="4244356"/>
            <a:ext cx="4372957" cy="5221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0" u="sng" dirty="0" smtClean="0"/>
              <a:t>3 registres à travailler simultanément</a:t>
            </a:r>
          </a:p>
        </p:txBody>
      </p:sp>
    </p:spTree>
    <p:extLst>
      <p:ext uri="{BB962C8B-B14F-4D97-AF65-F5344CB8AC3E}">
        <p14:creationId xmlns:p14="http://schemas.microsoft.com/office/powerpoint/2010/main" val="282418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theme/theme1.xml><?xml version="1.0" encoding="utf-8"?>
<a:theme xmlns:a="http://schemas.openxmlformats.org/drawingml/2006/main" name="2015_matrice_powerpoint_IGEN 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2015_matrice_powerpoint_IGEN 1</Template>
  <TotalTime>16442</TotalTime>
  <Words>1056</Words>
  <Application>Microsoft Office PowerPoint</Application>
  <PresentationFormat>Affichage à l'écran (4:3)</PresentationFormat>
  <Paragraphs>152</Paragraphs>
  <Slides>25</Slides>
  <Notes>7</Notes>
  <HiddenSlides>0</HiddenSlides>
  <MMClips>0</MMClips>
  <ScaleCrop>false</ScaleCrop>
  <HeadingPairs>
    <vt:vector size="4" baseType="variant">
      <vt:variant>
        <vt:lpstr>Thème</vt:lpstr>
      </vt:variant>
      <vt:variant>
        <vt:i4>3</vt:i4>
      </vt:variant>
      <vt:variant>
        <vt:lpstr>Titres des diapositives</vt:lpstr>
      </vt:variant>
      <vt:variant>
        <vt:i4>25</vt:i4>
      </vt:variant>
    </vt:vector>
  </HeadingPairs>
  <TitlesOfParts>
    <vt:vector size="28" baseType="lpstr">
      <vt:lpstr>2015_matrice_powerpoint_IGEN 1</vt:lpstr>
      <vt:lpstr>page de sous-partie</vt:lpstr>
      <vt:lpstr>pages de contenus</vt:lpstr>
      <vt:lpstr>Langages scientifiques, regards croisés</vt:lpstr>
      <vt:lpstr>Programme DE L’ATELIER</vt:lpstr>
      <vt:lpstr>SOCLE Domaine 1 : les langages pour penser et communiquer </vt:lpstr>
      <vt:lpstr>SOCLE Domaine 1 : les langages pour penser et communiquer  </vt:lpstr>
      <vt:lpstr> SOCLE Domaine 1 : les langages pour penser et communiquer   </vt:lpstr>
      <vt:lpstr>Les langages scientifiques</vt:lpstr>
      <vt:lpstr>Les langages scientifiques</vt:lpstr>
      <vt:lpstr>LA modélisation et les langages scientifiques</vt:lpstr>
      <vt:lpstr>LA modélisation et les langages scientifiques</vt:lpstr>
      <vt:lpstr>Analyse d’une activité autour de la « super lune »</vt:lpstr>
      <vt:lpstr>Activité « super lune »</vt:lpstr>
      <vt:lpstr>Activité « super lune »</vt:lpstr>
      <vt:lpstr>Des productions d’élèves</vt:lpstr>
      <vt:lpstr>Des productions d’élèves</vt:lpstr>
      <vt:lpstr>Des productions d’élèves</vt:lpstr>
      <vt:lpstr>Autres versions de l’activité</vt:lpstr>
      <vt:lpstr>Bibliographie - sitographie</vt:lpstr>
      <vt:lpstr>LANGUE ET LANGAGES SCIENTIFIQUES</vt:lpstr>
      <vt:lpstr>Présentation PowerPoint</vt:lpstr>
      <vt:lpstr>Présentation PowerPoint</vt:lpstr>
      <vt:lpstr>Présentation PowerPoint</vt:lpstr>
      <vt:lpstr>Présentation PowerPoint</vt:lpstr>
      <vt:lpstr>Présentation PowerPoint</vt:lpstr>
      <vt:lpstr>Point de vigilance</vt:lpstr>
      <vt:lpstr>Graphiques</vt:lpstr>
    </vt:vector>
  </TitlesOfParts>
  <Company>Ministere de l'Education Nationale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Enseignements pratiques interdisciplinaires</dc:title>
  <dc:creator>AA</dc:creator>
  <cp:lastModifiedBy>Beatrice MICHEL</cp:lastModifiedBy>
  <cp:revision>134</cp:revision>
  <cp:lastPrinted>2017-03-03T07:37:22Z</cp:lastPrinted>
  <dcterms:created xsi:type="dcterms:W3CDTF">2015-10-04T13:55:57Z</dcterms:created>
  <dcterms:modified xsi:type="dcterms:W3CDTF">2017-05-04T06:24:32Z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0x010100166A5D86C437A24C83C1B49F509B56B4</vt:lpwstr>
  </property>
  <property fmtid="{D5CDD505-2E9C-101B-9397-08002B2CF9AE}" pid="3" name="PublishingExpirationDate">
    <vt:lpwstr/>
  </property>
  <property fmtid="{D5CDD505-2E9C-101B-9397-08002B2CF9AE}" pid="4" name="PublishingStartDate">
    <vt:lpwstr/>
  </property>
</Properties>
</file>