
<file path=[Content_Types].xml><?xml version="1.0" encoding="utf-8"?>
<Types xmlns="http://schemas.openxmlformats.org/package/2006/content-types">
  <Default Extension="png" ContentType="image/png"/>
  <Default Extension="tmp"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34"/>
  </p:notesMasterIdLst>
  <p:handoutMasterIdLst>
    <p:handoutMasterId r:id="rId35"/>
  </p:handoutMasterIdLst>
  <p:sldIdLst>
    <p:sldId id="271" r:id="rId4"/>
    <p:sldId id="292" r:id="rId5"/>
    <p:sldId id="293" r:id="rId6"/>
    <p:sldId id="298" r:id="rId7"/>
    <p:sldId id="317" r:id="rId8"/>
    <p:sldId id="299" r:id="rId9"/>
    <p:sldId id="300" r:id="rId10"/>
    <p:sldId id="320" r:id="rId11"/>
    <p:sldId id="301" r:id="rId12"/>
    <p:sldId id="302" r:id="rId13"/>
    <p:sldId id="319" r:id="rId14"/>
    <p:sldId id="321" r:id="rId15"/>
    <p:sldId id="326" r:id="rId16"/>
    <p:sldId id="305" r:id="rId17"/>
    <p:sldId id="306" r:id="rId18"/>
    <p:sldId id="308" r:id="rId19"/>
    <p:sldId id="316" r:id="rId20"/>
    <p:sldId id="312" r:id="rId21"/>
    <p:sldId id="315" r:id="rId22"/>
    <p:sldId id="310" r:id="rId23"/>
    <p:sldId id="325" r:id="rId24"/>
    <p:sldId id="322" r:id="rId25"/>
    <p:sldId id="328" r:id="rId26"/>
    <p:sldId id="327" r:id="rId27"/>
    <p:sldId id="313" r:id="rId28"/>
    <p:sldId id="314" r:id="rId29"/>
    <p:sldId id="323" r:id="rId30"/>
    <p:sldId id="324" r:id="rId31"/>
    <p:sldId id="304" r:id="rId32"/>
    <p:sldId id="278" r:id="rId3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7800FF"/>
    <a:srgbClr val="9B008A"/>
    <a:srgbClr val="070A0F"/>
    <a:srgbClr val="1FA1E5"/>
    <a:srgbClr val="1A86D0"/>
    <a:srgbClr val="8800D1"/>
    <a:srgbClr val="7B00AC"/>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32" autoAdjust="0"/>
    <p:restoredTop sz="73647" autoAdjust="0"/>
  </p:normalViewPr>
  <p:slideViewPr>
    <p:cSldViewPr snapToGrid="0" snapToObjects="1">
      <p:cViewPr>
        <p:scale>
          <a:sx n="50" d="100"/>
          <a:sy n="50" d="100"/>
        </p:scale>
        <p:origin x="-2172"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2"/>
    </p:cViewPr>
  </p:sorterViewPr>
  <p:notesViewPr>
    <p:cSldViewPr snapToGrid="0" snapToObjects="1">
      <p:cViewPr varScale="1">
        <p:scale>
          <a:sx n="96" d="100"/>
          <a:sy n="96" d="100"/>
        </p:scale>
        <p:origin x="36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02/05/2017</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02/05/2017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De l’importance de croiser les regards</a:t>
            </a:r>
            <a:r>
              <a:rPr lang="fr-FR" baseline="0" dirty="0" smtClean="0"/>
              <a:t> en mathématiques et en physique-chimie sur cette notion importante qu’est la proportionnalité et dont l</a:t>
            </a:r>
            <a:r>
              <a:rPr lang="fr-FR" dirty="0" smtClean="0"/>
              <a:t>a maîtrise est essentielle pour un usage dans la vie courante et dans</a:t>
            </a:r>
            <a:r>
              <a:rPr lang="fr-FR" baseline="0" dirty="0" smtClean="0"/>
              <a:t> </a:t>
            </a:r>
            <a:r>
              <a:rPr lang="fr-FR" dirty="0" smtClean="0"/>
              <a:t>un cadre professionnel. </a:t>
            </a:r>
          </a:p>
          <a:p>
            <a:endParaRPr lang="fr-FR" baseline="0" dirty="0" smtClean="0"/>
          </a:p>
          <a:p>
            <a:r>
              <a:rPr lang="fr-FR" baseline="0" dirty="0" smtClean="0"/>
              <a:t>En mathématiques, l</a:t>
            </a:r>
            <a:r>
              <a:rPr lang="fr-FR" dirty="0" smtClean="0"/>
              <a:t>a proportionnalité est une notion autour de laquelle peuvent être pensés et organisés de nombreux apprentissages dans le domaine des grandeurs et mesures, nombres et calculs et géométrie au cycle 3 et 4, c’est-à-dire dans le cadre numérique, dans le cadre des</a:t>
            </a:r>
            <a:r>
              <a:rPr lang="fr-FR" baseline="0" dirty="0" smtClean="0"/>
              <a:t> grandeurs, dans le cadre graphique</a:t>
            </a:r>
            <a:r>
              <a:rPr lang="fr-FR" dirty="0" smtClean="0"/>
              <a:t>. </a:t>
            </a:r>
          </a:p>
          <a:p>
            <a:endParaRPr lang="fr-FR" baseline="0" dirty="0" smtClean="0"/>
          </a:p>
          <a:p>
            <a:r>
              <a:rPr lang="fr-FR" dirty="0" smtClean="0"/>
              <a:t>En physique-chimie une large palette de langages scientifiques est activée au collège, que ce soit au niveau de la démarche expérimentale avec les mesures et leurs exploitations graphiques, ou au niveau de la démarche de modélisation avec l’élaboration et l’utilisation de relations littérales entre des grandeurs physiques. Or, en collège comme au lycée, l’utilisation de ces langages est source de difficultés pour les élèves : difficulté de maîtrise de certains concepts et outils mathématiques (</a:t>
            </a:r>
            <a:r>
              <a:rPr lang="fr-FR" b="1" dirty="0" smtClean="0"/>
              <a:t>proportionnalité</a:t>
            </a:r>
            <a:r>
              <a:rPr lang="fr-FR" dirty="0" smtClean="0"/>
              <a:t>, calcul littéral, unités et conversions, puissances de dix, vecteurs), attente trop rapide des enseignants d’une maîtrise experte par l’élève ou coordination insuffisamment développée entre les différentes disciplines.  (Extrait de « Expérimentation et modélisation, la place des langages mathématiques en physique-chimie au collège et au lycée »</a:t>
            </a:r>
            <a:r>
              <a:rPr lang="fr-FR" baseline="0" dirty="0" smtClean="0"/>
              <a:t> GRIESP octobre 2016).</a:t>
            </a:r>
            <a:br>
              <a:rPr lang="fr-FR" baseline="0" dirty="0" smtClean="0"/>
            </a:br>
            <a:r>
              <a:rPr lang="fr-FR" baseline="0" dirty="0" smtClean="0"/>
              <a:t/>
            </a:r>
            <a:br>
              <a:rPr lang="fr-FR" baseline="0" dirty="0" smtClean="0"/>
            </a:br>
            <a:r>
              <a:rPr lang="fr-FR" baseline="0" dirty="0" smtClean="0"/>
              <a:t>Comment croiser les regards de manière efficace entre les deux disciplines physique-chimie et mathématiques ?</a:t>
            </a:r>
            <a:br>
              <a:rPr lang="fr-FR" baseline="0" dirty="0" smtClean="0"/>
            </a:br>
            <a:r>
              <a:rPr lang="fr-FR" baseline="0" dirty="0" smtClean="0"/>
              <a:t>C’est par cette question que nous allons débuter l’atelier….</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dirty="0"/>
          </a:p>
        </p:txBody>
      </p:sp>
    </p:spTree>
    <p:extLst>
      <p:ext uri="{BB962C8B-B14F-4D97-AF65-F5344CB8AC3E}">
        <p14:creationId xmlns:p14="http://schemas.microsoft.com/office/powerpoint/2010/main" val="392098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fr-FR" sz="1200" dirty="0" smtClean="0">
                <a:solidFill>
                  <a:srgbClr val="000000"/>
                </a:solidFill>
              </a:rPr>
              <a:t> </a:t>
            </a:r>
            <a:r>
              <a:rPr lang="fr-FR" altLang="fr-FR" sz="1200" dirty="0" smtClean="0">
                <a:solidFill>
                  <a:srgbClr val="FF0000"/>
                </a:solidFill>
              </a:rPr>
              <a:t>Pour</a:t>
            </a:r>
            <a:r>
              <a:rPr lang="fr-FR" altLang="fr-FR" sz="1200" baseline="0" dirty="0" smtClean="0">
                <a:solidFill>
                  <a:srgbClr val="FF0000"/>
                </a:solidFill>
              </a:rPr>
              <a:t> répondre à la question posée,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altLang="fr-FR" sz="1200" baseline="0" dirty="0" smtClean="0">
                <a:solidFill>
                  <a:srgbClr val="FF0000"/>
                </a:solidFill>
              </a:rPr>
              <a:t>On peut utiliser le coefficient de proportionnalité  250 000 : ? = D = </a:t>
            </a:r>
            <a:r>
              <a:rPr lang="fr-FR" altLang="fr-FR" sz="1200" dirty="0" smtClean="0">
                <a:solidFill>
                  <a:srgbClr val="000000"/>
                </a:solidFill>
              </a:rPr>
              <a:t>7 x 250 000 = 175 000 cm =17,5 km</a:t>
            </a:r>
          </a:p>
          <a:p>
            <a:pPr marL="0" marR="0" indent="0" algn="l" defTabSz="457200" rtl="0" eaLnBrk="1" fontAlgn="auto" latinLnBrk="0" hangingPunct="1">
              <a:lnSpc>
                <a:spcPct val="100000"/>
              </a:lnSpc>
              <a:spcBef>
                <a:spcPts val="0"/>
              </a:spcBef>
              <a:spcAft>
                <a:spcPts val="0"/>
              </a:spcAft>
              <a:buClrTx/>
              <a:buSzTx/>
              <a:buFontTx/>
              <a:buNone/>
              <a:tabLst/>
              <a:defRPr/>
            </a:pPr>
            <a:endParaRPr lang="fr-FR" altLang="fr-FR" sz="1200" baseline="0" dirty="0" smtClean="0">
              <a:solidFill>
                <a:srgbClr val="FF0000"/>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altLang="fr-FR" sz="1200" dirty="0" smtClean="0">
                <a:solidFill>
                  <a:srgbClr val="000000"/>
                </a:solidFill>
              </a:rPr>
              <a:t>On peut utiliser l e produit en croix en privilégiant le</a:t>
            </a:r>
            <a:r>
              <a:rPr lang="fr-FR" altLang="fr-FR" sz="1200" baseline="0" dirty="0" smtClean="0">
                <a:solidFill>
                  <a:srgbClr val="000000"/>
                </a:solidFill>
              </a:rPr>
              <a:t> </a:t>
            </a:r>
            <a:r>
              <a:rPr lang="fr-FR" altLang="fr-FR" sz="1200" dirty="0" smtClean="0">
                <a:solidFill>
                  <a:srgbClr val="000000"/>
                </a:solidFill>
              </a:rPr>
              <a:t>raisonnement</a:t>
            </a:r>
            <a:r>
              <a:rPr lang="fr-FR" altLang="fr-FR" sz="1200" baseline="0" dirty="0" smtClean="0">
                <a:solidFill>
                  <a:srgbClr val="000000"/>
                </a:solidFill>
              </a:rPr>
              <a:t> ; 2 cm correspondent à 5 km donc 1 cm correspond à deux fois mois, c’est-à-dire 5/2 = 2,5 km et 7 cm correspond à 7 fois plus que 1 cm soit  D = 5/2 x 7.  D est la </a:t>
            </a:r>
            <a:r>
              <a:rPr lang="fr-FR" altLang="fr-FR" sz="1200" dirty="0" smtClean="0">
                <a:solidFill>
                  <a:srgbClr val="000000"/>
                </a:solidFill>
              </a:rPr>
              <a:t>Quatrième proportionnelle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altLang="fr-FR" sz="1200" baseline="0" dirty="0" smtClean="0">
                <a:solidFill>
                  <a:srgbClr val="000000"/>
                </a:solidFill>
              </a:rPr>
              <a:t>    Ce résultat correspond à l’arrangement du produit en croix réalisé avec le tableau  : D x 2 = 7 x 5</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143659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111352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activité permet de faire un lien entre les mathématiques et la physique-chimie avec</a:t>
            </a:r>
            <a:r>
              <a:rPr lang="fr-FR" baseline="0" dirty="0" smtClean="0"/>
              <a:t> la résolution d’un problème expérimental portant sur des mesures de masse. Cette activité est décrite dans une ressource présente sur le site dédié au cycle 3 sur </a:t>
            </a:r>
            <a:r>
              <a:rPr lang="fr-FR" baseline="0" dirty="0" err="1" smtClean="0"/>
              <a:t>Eduscol</a:t>
            </a:r>
            <a:r>
              <a:rPr lang="fr-FR" baseline="0" dirty="0" smtClean="0"/>
              <a:t>.</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258703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cette activité</a:t>
            </a:r>
            <a:r>
              <a:rPr lang="fr-FR" baseline="0" dirty="0" smtClean="0"/>
              <a:t> expérimentale, on propose des éprouvettes différentes à chaque groupe mais dont aucune ne fait 1 L. Cela va nécessiter pour les élèves de trouver le nombre par lequel ils doivent multiplier leur volume pour obtenir 1L et d’étudier la propriété de linéarité multiplicative. Pour autant, la proportionnalité entre masse et volume n’est pas démontrée à ce stade du cursus en physique-chimie mais elle est acceptée intuitivement de manière implicite.</a:t>
            </a:r>
            <a:br>
              <a:rPr lang="fr-FR" baseline="0" dirty="0" smtClean="0"/>
            </a:br>
            <a:r>
              <a:rPr lang="fr-FR" baseline="0" dirty="0" smtClean="0"/>
              <a:t>Les élèves vont constater que quel que soit le volume prélevé, ils arrivent à peu près à tous trouver qu’1 L d’eau a une masse d’environ 1000 g ; on peut les sensibiliser aux précisions des mesures et les engager éventuellement à reproduire leur expérience en remplissant plusieurs fois leur éprouvette et en mesurant la masse du liquide…</a:t>
            </a:r>
          </a:p>
          <a:p>
            <a:r>
              <a:rPr lang="fr-FR" baseline="0" dirty="0" smtClean="0"/>
              <a:t>En distribuant plusieurs sortes de liquides, les élèves apprennent aussi que la masse d’1 L n’est pas la même pour tous les liquides et qu’elle caractérise un échantillon car pour un même liquide, ils trouvent tous (presque) la même valeur.</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228437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séquence pourrait être</a:t>
            </a:r>
            <a:r>
              <a:rPr lang="fr-FR" baseline="0" dirty="0" smtClean="0"/>
              <a:t> menée en </a:t>
            </a:r>
            <a:r>
              <a:rPr lang="fr-FR" baseline="0" dirty="0" err="1" smtClean="0"/>
              <a:t>co</a:t>
            </a:r>
            <a:r>
              <a:rPr lang="fr-FR" baseline="0" dirty="0" smtClean="0"/>
              <a:t>-animation entre les professeurs des deux disciplines ou s’effectuer dans les deux disciplines avec des  parties abordées en physique-chimie et des traitements effectués en mathématiques, chaque discipline construisant ses propres savoirs (fonction linéaire en mathématique, masse volumique d’un liquide en physique-chimie) avec la même procédure adoptée.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228437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les élèves doivent essayer de comprendre ce qui diffèrent entre l’eau et l’eau salée et, comme ils ont appris que la masse d’1</a:t>
            </a:r>
            <a:r>
              <a:rPr lang="fr-FR" baseline="0" dirty="0" smtClean="0"/>
              <a:t> L de liquide dépend du liquide, il peuvent déterminer une grandeur caractéristique de toute espèce, la grandeur quotient entre masse et volume qui est la masse volumique ; cette grandeur caractérise un liquide mais aussi tout objet solide comme l’œuf, par exemple… Ceci permet de faire découvrir que la masse volumique de l’œuf est comprise entre celle de l’eau et de l’eau salée et donc de commencer à identifier les conditions de flottaison….qu’ils pourront réinvestir ensuite.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228437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Cette activité peut être proposée expérimentalement sous forme de démarche d’investigation</a:t>
            </a:r>
            <a:r>
              <a:rPr lang="fr-FR" baseline="0" dirty="0" smtClean="0"/>
              <a:t> </a:t>
            </a:r>
            <a:r>
              <a:rPr lang="fr-FR" dirty="0" smtClean="0"/>
              <a:t>ou faire l’objet d’un réinvestissement sous forme d’une activité.</a:t>
            </a:r>
            <a:r>
              <a:rPr lang="fr-FR" baseline="0" dirty="0" smtClean="0"/>
              <a:t> Elle peut être plus ou moins guidée et des aides peuvent être proposées. Elle permet de réactiver en physique la notion de masse volumique : sa détermination expérimentale, le fait qu’elle caractérise un liquide. En mathématiques, elle permet de réinvestir la notion de fonction numérique (tracé d’une grandeur en fonction d’une autre grandeur en disposant de valeurs numériques pour ces dernières). Remarquons qu’il s’agit d’une fonction affine et non linéaire ;  il n’y a pas proportionnalité entre la masse volumique de la solution sucrée et le nombre de sucre dissous.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90262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les élèves ont à proposer un protocole pour identifier le métal dont est constitué ces</a:t>
            </a:r>
            <a:r>
              <a:rPr lang="fr-FR" baseline="0" dirty="0" smtClean="0"/>
              <a:t> objets ; ils doivent penser à la masse volumique qui est caractéristique d’un matériau (même si une mise en solution par action d’un acide suivi d’une identification des ions permettrait aussi de trouver qu’il s’agit d’aluminium)… On peut (ou non) imposer le passage par une représentation graphique en fin de cycle afin de travailler, en lien avec le professeur de mathématiques, sur les fonctions linéaires, voire les pentes (coefficients directeurs) de ces droites pour les élèves les plus experts.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24</a:t>
            </a:fld>
            <a:endParaRPr lang="fr-FR"/>
          </a:p>
        </p:txBody>
      </p:sp>
    </p:spTree>
    <p:extLst>
      <p:ext uri="{BB962C8B-B14F-4D97-AF65-F5344CB8AC3E}">
        <p14:creationId xmlns:p14="http://schemas.microsoft.com/office/powerpoint/2010/main" val="3165867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cycle 3 en mathématiques :</a:t>
            </a:r>
          </a:p>
          <a:p>
            <a:r>
              <a:rPr lang="fr-FR" dirty="0" smtClean="0"/>
              <a:t>Dans le cas de grandeurs de même nature liées par une relation de proportionnalité, comme les longueurs dans les agrandissements ou réductions de figures ou de solides, le coefficient de proportionnalité prend un statut particulier, il s’agit alors d’un nombre sans unité correspondant à </a:t>
            </a:r>
            <a:r>
              <a:rPr lang="fr-FR" b="1" dirty="0" smtClean="0"/>
              <a:t>l’échelle</a:t>
            </a:r>
            <a:r>
              <a:rPr lang="fr-FR" dirty="0" smtClean="0"/>
              <a:t>, au </a:t>
            </a:r>
            <a:r>
              <a:rPr lang="fr-FR" b="1" dirty="0" smtClean="0"/>
              <a:t>coefficient de réduction</a:t>
            </a:r>
            <a:r>
              <a:rPr lang="fr-FR" dirty="0" smtClean="0"/>
              <a:t>, etc… Les élèves seront amenés à distinguer les cas où on raisonne sur des rapports de grandeurs de même nature mais exprimés dans des unités différentes des cas où on travaille avec la même unité et où on parle alors d’échelle</a:t>
            </a:r>
          </a:p>
          <a:p>
            <a:endParaRPr lang="fr-FR" dirty="0" smtClean="0"/>
          </a:p>
          <a:p>
            <a:r>
              <a:rPr lang="fr-FR" dirty="0" smtClean="0"/>
              <a:t>Au cycle 3</a:t>
            </a:r>
            <a:r>
              <a:rPr lang="fr-FR" baseline="0" dirty="0" smtClean="0"/>
              <a:t> en sciences et technologie</a:t>
            </a:r>
          </a:p>
          <a:p>
            <a:r>
              <a:rPr lang="fr-FR" baseline="0" dirty="0" smtClean="0"/>
              <a:t>L’attendu de fin de cycle dans le domaine « la planète Terre , les êtres vivants dans leur environnement » est « Situer la Terre dans le système solaire » avec comme connaissances et compétences associées :</a:t>
            </a:r>
          </a:p>
          <a:p>
            <a:r>
              <a:rPr lang="fr-FR" baseline="0" dirty="0" smtClean="0"/>
              <a:t>- Position de la Terre dans le système solaire</a:t>
            </a:r>
          </a:p>
          <a:p>
            <a:pPr marL="0" indent="0">
              <a:buFontTx/>
              <a:buNone/>
            </a:pPr>
            <a:r>
              <a:rPr lang="fr-FR" baseline="0" dirty="0" smtClean="0"/>
              <a:t>- Mouvements de la Terre autour d’elle-même et autour du soleil</a:t>
            </a:r>
          </a:p>
          <a:p>
            <a:pPr marL="0" indent="0">
              <a:buFontTx/>
              <a:buNone/>
            </a:pPr>
            <a:r>
              <a:rPr lang="fr-FR" baseline="0" dirty="0" smtClean="0"/>
              <a:t>- Représentation géométrique de l’espace et des astres (cercles et sphère)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25</a:t>
            </a:fld>
            <a:endParaRPr lang="fr-FR"/>
          </a:p>
        </p:txBody>
      </p:sp>
    </p:spTree>
    <p:extLst>
      <p:ext uri="{BB962C8B-B14F-4D97-AF65-F5344CB8AC3E}">
        <p14:creationId xmlns:p14="http://schemas.microsoft.com/office/powerpoint/2010/main" val="410382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Ici on fait travailler les élèves à partir d’une représentation du système solaire pour en repérer les écueils… et on travaille avec des données (période de rotation autour du Soleil, distance au Soleil) pour identifier des relations de dépendance et monter qu’elles ne sont pas nécessairement des relations de proportionnalité entre les grandeurs.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410382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L’apprentissage de la proportionnalité s’inscrit dans la durée</a:t>
            </a:r>
            <a:r>
              <a:rPr lang="fr-FR" dirty="0" smtClean="0"/>
              <a:t>. </a:t>
            </a:r>
            <a:r>
              <a:rPr lang="fr-FR" baseline="0" dirty="0" smtClean="0"/>
              <a:t> </a:t>
            </a:r>
          </a:p>
          <a:p>
            <a:endParaRPr lang="fr-FR" sz="120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C’est donc tout </a:t>
            </a:r>
            <a:r>
              <a:rPr lang="fr-FR" sz="1200" b="1" kern="1200" dirty="0" smtClean="0">
                <a:solidFill>
                  <a:schemeClr val="tx1"/>
                </a:solidFill>
                <a:effectLst/>
                <a:latin typeface="+mn-lt"/>
                <a:ea typeface="+mn-ea"/>
                <a:cs typeface="+mn-cs"/>
              </a:rPr>
              <a:t>au long des trois cycles de la scolarité obligatoire </a:t>
            </a:r>
            <a:r>
              <a:rPr lang="fr-FR" sz="1200" kern="1200" dirty="0" smtClean="0">
                <a:solidFill>
                  <a:schemeClr val="tx1"/>
                </a:solidFill>
                <a:effectLst/>
                <a:latin typeface="+mn-lt"/>
                <a:ea typeface="+mn-ea"/>
                <a:cs typeface="+mn-cs"/>
              </a:rPr>
              <a:t>que se construisent progressivement les connaissances relatives à la notion de proportionnalité en mathématiques. </a:t>
            </a:r>
          </a:p>
          <a:p>
            <a:r>
              <a:rPr lang="fr-FR" dirty="0" smtClean="0"/>
              <a:t>Les apprentissages relatifs à la proportionnalité ne se réduisent pas à la simple acquisition de techniques de calcul. Ils concourent à la construction du </a:t>
            </a:r>
            <a:r>
              <a:rPr lang="fr-FR" b="1" dirty="0" smtClean="0"/>
              <a:t>sens des nombres</a:t>
            </a:r>
            <a:r>
              <a:rPr lang="fr-FR" dirty="0" smtClean="0"/>
              <a:t>.</a:t>
            </a:r>
            <a:r>
              <a:rPr lang="fr-FR" sz="1200" kern="1200" dirty="0" smtClean="0">
                <a:solidFill>
                  <a:schemeClr val="tx1"/>
                </a:solidFill>
                <a:effectLst/>
                <a:latin typeface="+mn-lt"/>
                <a:ea typeface="+mn-ea"/>
                <a:cs typeface="+mn-cs"/>
              </a:rPr>
              <a:t> </a:t>
            </a:r>
            <a:r>
              <a:rPr lang="fr-FR" dirty="0" smtClean="0"/>
              <a:t>(extrait de ‘Résoudre des problèmes de proportionnalité au cycle 3’ - ressources cycle</a:t>
            </a:r>
            <a:r>
              <a:rPr lang="fr-FR" baseline="0" dirty="0" smtClean="0"/>
              <a:t> 3 mathématiques sur </a:t>
            </a:r>
            <a:r>
              <a:rPr lang="fr-FR" baseline="0" dirty="0" err="1" smtClean="0"/>
              <a:t>Eduscol</a:t>
            </a:r>
            <a:r>
              <a:rPr lang="fr-FR" dirty="0" smtClean="0"/>
              <a:t>) </a:t>
            </a:r>
          </a:p>
          <a:p>
            <a:endParaRPr lang="fr-FR" dirty="0" smtClean="0"/>
          </a:p>
          <a:p>
            <a:r>
              <a:rPr lang="fr-FR" b="1" dirty="0" smtClean="0"/>
              <a:t>Stratégies d’enseignement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contextes des situations de proportionnalité à explorer au cours du cycle peuvent être illustrés ou réinvestis dans d'autres disciplines</a:t>
            </a:r>
            <a:r>
              <a:rPr lang="fr-FR" sz="1200" kern="1200" dirty="0" smtClean="0">
                <a:solidFill>
                  <a:schemeClr val="tx1"/>
                </a:solidFill>
                <a:effectLst/>
                <a:latin typeface="+mn-lt"/>
                <a:ea typeface="+mn-ea"/>
                <a:cs typeface="+mn-cs"/>
              </a:rPr>
              <a:t> : problèmes d'échelle, de vitesse, de pourcentage (histoire et géographie, éducation physique et sportive, sciences et technologie), problèmes d'agrandissement et de réduction (arts plastiques, sciences),</a:t>
            </a:r>
            <a:r>
              <a:rPr lang="fr-FR" dirty="0" smtClean="0"/>
              <a:t> ce qui permet de renforcer le travail mené en mathématiques.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dirty="0" smtClean="0"/>
              <a:t>L’enseignant de mathématiques propose aux élèves des </a:t>
            </a:r>
            <a:r>
              <a:rPr lang="fr-FR" b="1" dirty="0" smtClean="0"/>
              <a:t>situations variées relevant de la proportionnalité </a:t>
            </a:r>
            <a:r>
              <a:rPr lang="fr-FR" dirty="0" smtClean="0"/>
              <a:t>et leur apprend à </a:t>
            </a:r>
            <a:r>
              <a:rPr lang="fr-FR" b="1" dirty="0" smtClean="0"/>
              <a:t>mobiliser différentes procédures </a:t>
            </a:r>
            <a:r>
              <a:rPr lang="fr-FR" dirty="0" smtClean="0"/>
              <a:t>pour résoudre des problèmes dans des contextes variés. </a:t>
            </a:r>
          </a:p>
          <a:p>
            <a:r>
              <a:rPr lang="fr-FR" dirty="0" smtClean="0"/>
              <a:t>L’enseignant invite les élèves à </a:t>
            </a:r>
            <a:r>
              <a:rPr lang="fr-FR" b="1" dirty="0" smtClean="0"/>
              <a:t>comparer ces procédures </a:t>
            </a:r>
            <a:r>
              <a:rPr lang="fr-FR" dirty="0" smtClean="0"/>
              <a:t>afin de constater que certaines sont plus efficaces que d’autres selon les nombres en jeu. </a:t>
            </a:r>
          </a:p>
          <a:p>
            <a:r>
              <a:rPr lang="fr-FR" dirty="0" smtClean="0"/>
              <a:t>Pour que la proportionnalité prenne tout son sens, l’élève doit aussi être confronté à des </a:t>
            </a:r>
            <a:r>
              <a:rPr lang="fr-FR" b="1" dirty="0" smtClean="0"/>
              <a:t>situations ne relevant pas de la proportionnalité </a:t>
            </a:r>
            <a:r>
              <a:rPr lang="fr-FR" dirty="0" smtClean="0"/>
              <a:t>(« Si je mesure 1 mètre à 10 ans, je peux mesurer 2 mètres à 20 ans mais sûrement pas 4 mètres à 40 ans et je sais aussi que je ne mesurais pas 10 centimètres à 1 an.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activités de repérage ou de déplacement sur un plan ou sur une carte prennent sens à travers des activités physiques (course d'orientation), mais aussi dans le cadre des enseignements de géographie (lecture de cartes) ou de technologie (réalisation d'un objet simple).</a:t>
            </a:r>
          </a:p>
          <a:p>
            <a:endParaRPr lang="fr-FR" dirty="0" smtClean="0"/>
          </a:p>
          <a:p>
            <a:r>
              <a:rPr lang="fr-FR"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2009422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cycle 4,</a:t>
            </a:r>
            <a:r>
              <a:rPr lang="fr-FR" baseline="0" dirty="0" smtClean="0"/>
              <a:t> les élèves ont à interpréter les formules chimiques en termes atomiques et à interpréter les transformations chimiques comme une redistribution d’atomes. Ils utilisent pour ce faire des modèles moléculaires avec des boules de couleur représentant les différents atomes. Ces « boules » n’ont pas toute la même taille… On peut amener les élèves à se demander si au niveau microscopique il en est de même pour les différents atomes puisque ces derniers diffèrent par le nombre de protons… Ont-ils des tailles différentes et les modèles rendent–ils bien compte de ces différences ?</a:t>
            </a:r>
          </a:p>
          <a:p>
            <a:r>
              <a:rPr lang="fr-FR" baseline="0" dirty="0" smtClean="0"/>
              <a:t>NB : Certaines boîtes de modèles proposent des boules de taille identique. On pourra se demander si les atomes ont tous des tailles identiques et faire réfléchir à partir de la boule blanche (atome H) pour estimer quelles auraient dû être les tailles des autres boules pour rendre compte de la différence réelle des rayons atomiques.</a:t>
            </a:r>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27</a:t>
            </a:fld>
            <a:endParaRPr lang="fr-FR"/>
          </a:p>
        </p:txBody>
      </p:sp>
    </p:spTree>
    <p:extLst>
      <p:ext uri="{BB962C8B-B14F-4D97-AF65-F5344CB8AC3E}">
        <p14:creationId xmlns:p14="http://schemas.microsoft.com/office/powerpoint/2010/main" val="410382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conclusion, nous avions</a:t>
            </a:r>
            <a:r>
              <a:rPr lang="fr-FR" baseline="0" dirty="0" smtClean="0"/>
              <a:t> envisagé quelques pistes pour le croisement des regards mais en ont été formulées de nombreuses autres tout à la fois qui concerne les IA-IPR (et IEN-ET pour les 3</a:t>
            </a:r>
            <a:r>
              <a:rPr lang="fr-FR" baseline="30000" dirty="0" smtClean="0"/>
              <a:t>ème</a:t>
            </a:r>
            <a:r>
              <a:rPr lang="fr-FR" baseline="0" dirty="0" smtClean="0"/>
              <a:t> prépa pro), les formateurs, les actions (PAF, travaux avec l’ESPE, réunions d’équipes, …), les enseignants, les ressources existantes ou à produire (IREM, ressources nationales ou académiques, </a:t>
            </a:r>
            <a:r>
              <a:rPr lang="fr-FR" baseline="0" dirty="0" err="1" smtClean="0"/>
              <a:t>etc</a:t>
            </a:r>
            <a:r>
              <a:rPr lang="fr-FR" baseline="0" dirty="0" smtClean="0"/>
              <a:t>), …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28</a:t>
            </a:fld>
            <a:endParaRPr lang="fr-FR"/>
          </a:p>
        </p:txBody>
      </p:sp>
    </p:spTree>
    <p:extLst>
      <p:ext uri="{BB962C8B-B14F-4D97-AF65-F5344CB8AC3E}">
        <p14:creationId xmlns:p14="http://schemas.microsoft.com/office/powerpoint/2010/main" val="142159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29</a:t>
            </a:fld>
            <a:endParaRPr lang="fr-FR"/>
          </a:p>
        </p:txBody>
      </p:sp>
    </p:spTree>
    <p:extLst>
      <p:ext uri="{BB962C8B-B14F-4D97-AF65-F5344CB8AC3E}">
        <p14:creationId xmlns:p14="http://schemas.microsoft.com/office/powerpoint/2010/main" val="151106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Progressivité des apprentissages cycle 2, 3 et 4</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Dès le cycle 2, l’élève a rencontré des situations de proportionnalité dans le cadre de la résolution de </a:t>
            </a:r>
            <a:r>
              <a:rPr lang="fr-FR" b="1" dirty="0" smtClean="0"/>
              <a:t>problèmes multiplicatifs</a:t>
            </a:r>
            <a:r>
              <a:rPr lang="fr-F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 travail se poursuit au cycle 3 dans chacun des trois thèmes « Nombres et calculs », « Grandeurs et mesures » et « Espace et géométrie ».</a:t>
            </a:r>
            <a:r>
              <a:rPr lang="fr-FR" sz="1200" kern="1200" dirty="0" smtClean="0">
                <a:solidFill>
                  <a:schemeClr val="tx1"/>
                </a:solidFill>
                <a:effectLst/>
                <a:latin typeface="+mn-lt"/>
                <a:ea typeface="+mn-ea"/>
                <a:cs typeface="+mn-cs"/>
              </a:rPr>
              <a:t> </a:t>
            </a:r>
            <a:r>
              <a:rPr lang="fr-FR" dirty="0" smtClean="0"/>
              <a:t>L’élève enrichit le champ des problèmes multiplicatifs en croisant diverses situations relevant de la proportionnalité auxquelles il peut donner du sens</a:t>
            </a:r>
            <a:r>
              <a:rPr lang="fr-FR" baseline="0" dirty="0" smtClean="0"/>
              <a:t> ; l</a:t>
            </a:r>
            <a:r>
              <a:rPr lang="fr-FR" sz="1200" kern="1200" dirty="0" smtClean="0">
                <a:solidFill>
                  <a:schemeClr val="tx1"/>
                </a:solidFill>
                <a:effectLst/>
                <a:latin typeface="+mn-lt"/>
                <a:ea typeface="+mn-ea"/>
                <a:cs typeface="+mn-cs"/>
              </a:rPr>
              <a:t>a notion de proportionnalité est introduite en première année du cycle 3</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Il apprend à </a:t>
            </a:r>
            <a:r>
              <a:rPr lang="fr-FR" b="1" dirty="0" smtClean="0"/>
              <a:t>repérer des situations relevant ou non de la proportionnalité</a:t>
            </a:r>
            <a:r>
              <a:rPr lang="fr-F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Il résout des problèmes de prix, de consommation, de recettes, etc. en utilisant </a:t>
            </a:r>
            <a:r>
              <a:rPr lang="fr-FR" b="1" dirty="0" smtClean="0"/>
              <a:t>différentes procédures </a:t>
            </a:r>
            <a:r>
              <a:rPr lang="fr-FR" dirty="0" smtClean="0"/>
              <a:t>(procédure utilisant la propriété de linéarité pour l’addition, procédure utilisant la propriété de linéarité pour la multiplication par un nombre, procédure mixte utilisant les propriétés de linéarité pour l’addition et pour la multiplication par un nombre, passage par l’unité, procédure utilisant le coefficient de proportionnalité).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L’objectif n’est pas, à ce stade, de mettre en avant telle ou telle procédure particulière, mais de permettre à l’élève de </a:t>
            </a:r>
            <a:r>
              <a:rPr lang="fr-FR" b="1" dirty="0" smtClean="0"/>
              <a:t>disposer d’un répertoire de procédures</a:t>
            </a:r>
            <a:r>
              <a:rPr lang="fr-FR" dirty="0" smtClean="0"/>
              <a:t>, s’appuyant toujours sur le sens, parmi lesquelles il pourra choisir en fonction des nombres en jeu dans le problème à résoudre</a:t>
            </a:r>
          </a:p>
          <a:p>
            <a:r>
              <a:rPr lang="fr-FR" sz="1200" kern="1200" dirty="0" smtClean="0">
                <a:solidFill>
                  <a:schemeClr val="tx1"/>
                </a:solidFill>
                <a:effectLst/>
                <a:latin typeface="+mn-lt"/>
                <a:ea typeface="+mn-ea"/>
                <a:cs typeface="+mn-cs"/>
              </a:rPr>
              <a:t>Les procédures rencontrées au cycle 3 pour résoudre des problèmes de proportionnalité continueront d’être utilisées au cycle 4 où seront introduites, en fin de cycle, les fonctions linéaires.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Au cycle 2, </a:t>
            </a:r>
            <a:r>
              <a:rPr lang="fr-FR" sz="1200" kern="1200" dirty="0" smtClean="0">
                <a:solidFill>
                  <a:schemeClr val="tx1"/>
                </a:solidFill>
                <a:effectLst/>
                <a:latin typeface="+mn-lt"/>
                <a:ea typeface="+mn-ea"/>
                <a:cs typeface="+mn-cs"/>
              </a:rPr>
              <a:t>les élèves rencontrent des situations de proportionnalité dans des </a:t>
            </a:r>
            <a:r>
              <a:rPr lang="fr-FR" sz="1200" b="1" kern="1200" dirty="0" smtClean="0">
                <a:solidFill>
                  <a:schemeClr val="tx1"/>
                </a:solidFill>
                <a:effectLst/>
                <a:latin typeface="+mn-lt"/>
                <a:ea typeface="+mn-ea"/>
                <a:cs typeface="+mn-cs"/>
              </a:rPr>
              <a:t>problèmes</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multiplicatifs</a:t>
            </a:r>
            <a:r>
              <a:rPr lang="fr-FR" sz="1200" kern="1200" dirty="0" smtClean="0">
                <a:solidFill>
                  <a:schemeClr val="tx1"/>
                </a:solidFill>
                <a:effectLst/>
                <a:latin typeface="+mn-lt"/>
                <a:ea typeface="+mn-ea"/>
                <a:cs typeface="+mn-cs"/>
              </a:rPr>
              <a:t>.</a:t>
            </a:r>
          </a:p>
          <a:p>
            <a:r>
              <a:rPr lang="fr-FR" sz="1200" i="1" kern="1200" dirty="0" smtClean="0">
                <a:solidFill>
                  <a:schemeClr val="tx1"/>
                </a:solidFill>
                <a:effectLst/>
                <a:latin typeface="+mn-lt"/>
                <a:ea typeface="+mn-ea"/>
                <a:cs typeface="+mn-cs"/>
              </a:rPr>
              <a:t>Exemple : Un manuel de mathématiques pèse 340 g. Combien pèsent 5 manuels identiques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problèmes préparent les élèves à la reconnaissance de situation de proportionnalité et à leur résolution par une procédure utilisant la propriété de linéarité pour la multiplication par un nombre.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Au cycle 3, </a:t>
            </a:r>
            <a:r>
              <a:rPr lang="fr-FR" sz="1200" kern="1200" dirty="0" smtClean="0">
                <a:solidFill>
                  <a:schemeClr val="tx1"/>
                </a:solidFill>
                <a:effectLst/>
                <a:latin typeface="+mn-lt"/>
                <a:ea typeface="+mn-ea"/>
                <a:cs typeface="+mn-cs"/>
              </a:rPr>
              <a:t>les premiers travaux sur la proportionnalité sont proposés dès la première année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 cycle ; les élèves ont recours à des procédures utilisant les </a:t>
            </a:r>
            <a:r>
              <a:rPr lang="fr-FR" sz="1200" b="1" kern="1200" dirty="0" smtClean="0">
                <a:solidFill>
                  <a:schemeClr val="tx1"/>
                </a:solidFill>
                <a:effectLst/>
                <a:latin typeface="+mn-lt"/>
                <a:ea typeface="+mn-ea"/>
                <a:cs typeface="+mn-cs"/>
              </a:rPr>
              <a:t>propriétés de la linéarité </a:t>
            </a:r>
            <a:r>
              <a:rPr lang="fr-FR" sz="1200" kern="1200" dirty="0" smtClean="0">
                <a:solidFill>
                  <a:schemeClr val="tx1"/>
                </a:solidFill>
                <a:effectLst/>
                <a:latin typeface="+mn-lt"/>
                <a:ea typeface="+mn-ea"/>
                <a:cs typeface="+mn-cs"/>
              </a:rPr>
              <a:t>(procédure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utilisant la propriété de </a:t>
            </a:r>
            <a:r>
              <a:rPr lang="fr-FR" sz="1200" b="1" kern="1200" dirty="0" smtClean="0">
                <a:solidFill>
                  <a:schemeClr val="tx1"/>
                </a:solidFill>
                <a:effectLst/>
                <a:latin typeface="+mn-lt"/>
                <a:ea typeface="+mn-ea"/>
                <a:cs typeface="+mn-cs"/>
              </a:rPr>
              <a:t>linéarité pour l’addition</a:t>
            </a:r>
            <a:r>
              <a:rPr lang="fr-FR" sz="1200" kern="1200" dirty="0" smtClean="0">
                <a:solidFill>
                  <a:schemeClr val="tx1"/>
                </a:solidFill>
                <a:effectLst/>
                <a:latin typeface="+mn-lt"/>
                <a:ea typeface="+mn-ea"/>
                <a:cs typeface="+mn-cs"/>
              </a:rPr>
              <a:t>, procédure utilisant la propriété de </a:t>
            </a:r>
            <a:r>
              <a:rPr lang="fr-FR" sz="1200" b="1" kern="1200" dirty="0" smtClean="0">
                <a:solidFill>
                  <a:schemeClr val="tx1"/>
                </a:solidFill>
                <a:effectLst/>
                <a:latin typeface="+mn-lt"/>
                <a:ea typeface="+mn-ea"/>
                <a:cs typeface="+mn-cs"/>
              </a:rPr>
              <a:t>linéarité pour la multiplication </a:t>
            </a:r>
            <a:r>
              <a:rPr lang="fr-FR" sz="1200" kern="1200" dirty="0" smtClean="0">
                <a:solidFill>
                  <a:schemeClr val="tx1"/>
                </a:solidFill>
                <a:effectLst/>
                <a:latin typeface="+mn-lt"/>
                <a:ea typeface="+mn-ea"/>
                <a:cs typeface="+mn-cs"/>
              </a:rPr>
              <a:t>par un nombre). </a:t>
            </a:r>
          </a:p>
          <a:p>
            <a:r>
              <a:rPr lang="fr-FR" sz="1200" kern="1200" dirty="0" smtClean="0">
                <a:solidFill>
                  <a:schemeClr val="tx1"/>
                </a:solidFill>
                <a:effectLst/>
                <a:latin typeface="+mn-lt"/>
                <a:ea typeface="+mn-ea"/>
                <a:cs typeface="+mn-cs"/>
              </a:rPr>
              <a:t>Ensuite, les élèves rencontrent progressivement des situations qui nécessitent de </a:t>
            </a:r>
            <a:r>
              <a:rPr lang="fr-FR" sz="1200" b="1" kern="1200" dirty="0" smtClean="0">
                <a:solidFill>
                  <a:schemeClr val="tx1"/>
                </a:solidFill>
                <a:effectLst/>
                <a:latin typeface="+mn-lt"/>
                <a:ea typeface="+mn-ea"/>
                <a:cs typeface="+mn-cs"/>
              </a:rPr>
              <a:t>combiner des procédures utilisant les propriétés de la linéarité </a:t>
            </a:r>
            <a:r>
              <a:rPr lang="fr-FR" sz="1200" kern="1200" dirty="0" smtClean="0">
                <a:solidFill>
                  <a:schemeClr val="tx1"/>
                </a:solidFill>
                <a:effectLst/>
                <a:latin typeface="+mn-lt"/>
                <a:ea typeface="+mn-ea"/>
                <a:cs typeface="+mn-cs"/>
              </a:rPr>
              <a:t>(procédure mixte utilisant les propriétés de linéarité pour l’addition et pour la multiplication par un nombre, </a:t>
            </a:r>
            <a:r>
              <a:rPr lang="fr-FR" sz="1200" b="1" kern="1200" dirty="0" smtClean="0">
                <a:solidFill>
                  <a:schemeClr val="tx1"/>
                </a:solidFill>
                <a:effectLst/>
                <a:latin typeface="+mn-lt"/>
                <a:ea typeface="+mn-ea"/>
                <a:cs typeface="+mn-cs"/>
              </a:rPr>
              <a:t>passage par l’unité</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Pendant la seconde moitié du cycle, s’ajoutent des problèmes impliquant des échelles ou des vitesses constantes. </a:t>
            </a:r>
          </a:p>
          <a:p>
            <a:r>
              <a:rPr lang="fr-FR" sz="1200" kern="1200" dirty="0" smtClean="0">
                <a:solidFill>
                  <a:schemeClr val="tx1"/>
                </a:solidFill>
                <a:effectLst/>
                <a:latin typeface="+mn-lt"/>
                <a:ea typeface="+mn-ea"/>
                <a:cs typeface="+mn-cs"/>
              </a:rPr>
              <a:t>Si le coefficient de proportionnalité est rencontré au cours moyen, notamment lors de travaux sur les échelles, son institutionnalisation dans un cadre général peut être reportée en toute fin de cycle 3.</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Au cycle 4, </a:t>
            </a:r>
            <a:r>
              <a:rPr lang="fr-FR" sz="1200" kern="1200" dirty="0" smtClean="0">
                <a:solidFill>
                  <a:schemeClr val="tx1"/>
                </a:solidFill>
                <a:effectLst/>
                <a:latin typeface="+mn-lt"/>
                <a:ea typeface="+mn-ea"/>
                <a:cs typeface="+mn-cs"/>
              </a:rPr>
              <a:t>toutes les procédures introduites au cycle 3 pour résoudre des problèmes de proportionnalité continuent à être utilisées en fonction des nombres en jeu dans les problèmes proposés et des connaissances de faits numériques des élèves. </a:t>
            </a:r>
          </a:p>
          <a:p>
            <a:r>
              <a:rPr lang="fr-FR" sz="1200" kern="1200" dirty="0" smtClean="0">
                <a:solidFill>
                  <a:schemeClr val="tx1"/>
                </a:solidFill>
                <a:effectLst/>
                <a:latin typeface="+mn-lt"/>
                <a:ea typeface="+mn-ea"/>
                <a:cs typeface="+mn-cs"/>
              </a:rPr>
              <a:t>Des tableaux de proportionnalité sont régulièrement utilisés pour résoudre des problèmes ; ils facilitent l’utilisation du coefficient de proportionnalité, particulièrement efficace quand un nombre important de données doivent être calculées. </a:t>
            </a:r>
          </a:p>
          <a:p>
            <a:r>
              <a:rPr lang="fr-FR" sz="1200" b="1" kern="1200" dirty="0" smtClean="0">
                <a:solidFill>
                  <a:schemeClr val="tx1"/>
                </a:solidFill>
                <a:effectLst/>
                <a:latin typeface="+mn-lt"/>
                <a:ea typeface="+mn-ea"/>
                <a:cs typeface="+mn-cs"/>
              </a:rPr>
              <a:t>Le produit en croix </a:t>
            </a:r>
            <a:r>
              <a:rPr lang="fr-FR" sz="1200" kern="1200" dirty="0" smtClean="0">
                <a:solidFill>
                  <a:schemeClr val="tx1"/>
                </a:solidFill>
                <a:effectLst/>
                <a:latin typeface="+mn-lt"/>
                <a:ea typeface="+mn-ea"/>
                <a:cs typeface="+mn-cs"/>
              </a:rPr>
              <a:t>est introduit après l’étude de l’égalité des fractions ; il permet de calculer rapidement une quatrième proportionnelle, quand les nombres en jeu ne permettent pas d’utiliser facilement des procédures basées sur les propriétés de linéarité. </a:t>
            </a:r>
          </a:p>
          <a:p>
            <a:r>
              <a:rPr lang="fr-FR" sz="1200" kern="1200" dirty="0" smtClean="0">
                <a:solidFill>
                  <a:schemeClr val="tx1"/>
                </a:solidFill>
                <a:effectLst/>
                <a:latin typeface="+mn-lt"/>
                <a:ea typeface="+mn-ea"/>
                <a:cs typeface="+mn-cs"/>
              </a:rPr>
              <a:t>En fin de cycle, les élèves font le lien entre les fonctions linéaires et la proportionnalité.</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dirty="0"/>
          </a:p>
        </p:txBody>
      </p:sp>
    </p:spTree>
    <p:extLst>
      <p:ext uri="{BB962C8B-B14F-4D97-AF65-F5344CB8AC3E}">
        <p14:creationId xmlns:p14="http://schemas.microsoft.com/office/powerpoint/2010/main" val="372333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Situations de proportionnalité entre des grandeurs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Mathématiques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effectLst/>
                <a:latin typeface="+mn-lt"/>
                <a:ea typeface="+mn-ea"/>
                <a:cs typeface="+mn-cs"/>
              </a:rPr>
              <a:t>Grandeurs et mesures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Au </a:t>
            </a:r>
            <a:r>
              <a:rPr lang="fr-FR" sz="1200" kern="1200" dirty="0" smtClean="0">
                <a:solidFill>
                  <a:schemeClr val="tx1"/>
                </a:solidFill>
                <a:effectLst/>
                <a:latin typeface="+mn-lt"/>
                <a:ea typeface="+mn-ea"/>
                <a:cs typeface="+mn-cs"/>
              </a:rPr>
              <a:t>cycle 2, des connaissances sur les grandeurs ont déjà été introduites (longueur, masse, contenance, durée, prix) . Au cycle 3, elles sont complétées et structurées, en particulier à travers la maitrise des </a:t>
            </a:r>
            <a:r>
              <a:rPr lang="fr-FR" sz="1200" b="1" kern="1200" dirty="0" smtClean="0">
                <a:solidFill>
                  <a:schemeClr val="tx1"/>
                </a:solidFill>
                <a:effectLst/>
                <a:latin typeface="+mn-lt"/>
                <a:ea typeface="+mn-ea"/>
                <a:cs typeface="+mn-cs"/>
              </a:rPr>
              <a:t>unités légales du Système International d'unités </a:t>
            </a:r>
            <a:r>
              <a:rPr lang="fr-FR" sz="1200" kern="1200" dirty="0" smtClean="0">
                <a:solidFill>
                  <a:schemeClr val="tx1"/>
                </a:solidFill>
                <a:effectLst/>
                <a:latin typeface="+mn-lt"/>
                <a:ea typeface="+mn-ea"/>
                <a:cs typeface="+mn-cs"/>
              </a:rPr>
              <a:t>(numération décimale ou sexagésimale) et de leurs relations. </a:t>
            </a:r>
            <a:endParaRPr lang="fr-FR" dirty="0" smtClean="0"/>
          </a:p>
          <a:p>
            <a:r>
              <a:rPr lang="fr-FR" dirty="0" smtClean="0"/>
              <a:t/>
            </a:r>
            <a:br>
              <a:rPr lang="fr-FR" dirty="0" smtClean="0"/>
            </a:br>
            <a:r>
              <a:rPr lang="fr-FR" b="1" dirty="0" smtClean="0"/>
              <a:t>Science et technologie, puis Physique-chimie</a:t>
            </a:r>
          </a:p>
          <a:p>
            <a:r>
              <a:rPr lang="fr-FR" b="1" i="1" dirty="0" smtClean="0"/>
              <a:t>La matière,</a:t>
            </a:r>
            <a:r>
              <a:rPr lang="fr-FR" b="1" i="1" baseline="0" dirty="0" smtClean="0"/>
              <a:t> de la Terre, les mouvements, les interactions, les signaux ….</a:t>
            </a:r>
          </a:p>
          <a:p>
            <a:r>
              <a:rPr lang="fr-FR" dirty="0" smtClean="0"/>
              <a:t>Une</a:t>
            </a:r>
            <a:r>
              <a:rPr lang="fr-FR" baseline="0" dirty="0" smtClean="0"/>
              <a:t> difficulté  supplémentaire en physique, est parfois l’identification des grandeurs décrivant ou caractérisant un phénomène, puis à les utiliser avec un </a:t>
            </a:r>
            <a:r>
              <a:rPr lang="fr-FR" baseline="0" dirty="0" err="1" smtClean="0"/>
              <a:t>voabulaire</a:t>
            </a:r>
            <a:r>
              <a:rPr lang="fr-FR" baseline="0" dirty="0" smtClean="0"/>
              <a:t> scientifiques rigoureux : chaque grandeur </a:t>
            </a:r>
            <a:r>
              <a:rPr lang="fr-FR" b="0" baseline="0" dirty="0" smtClean="0"/>
              <a:t>est associée à un symbole, une unité, un symbole de l’unité et un (des) instrument(s) de mesure</a:t>
            </a:r>
          </a:p>
          <a:p>
            <a:r>
              <a:rPr lang="fr-FR" b="0" baseline="0" dirty="0" smtClean="0"/>
              <a:t>Progressivement les grandeurs permettant de décrire des propriétés, des phénomènes sont identifiées et des relations entre les grandeurs sont établies à partir de résultats de mesures expérimentales… Exp</a:t>
            </a:r>
            <a:r>
              <a:rPr lang="fr-FR" baseline="0" dirty="0" smtClean="0"/>
              <a:t>érimentation et modélisation qualitative et quantitative des phénomènes sont abordées dès le cycle 3. </a:t>
            </a:r>
          </a:p>
          <a:p>
            <a:r>
              <a:rPr lang="fr-FR" baseline="0" dirty="0" smtClean="0"/>
              <a:t>Quelques exemples des grandeurs étudiées et de leur dépendance à d’autres grandeurs sont proposés dans le tableau. Il est plus facile au cycle 4 de travailler en interdisciplinarité sur les grandeurs masse et volume ou distance et durée qui sont plus familières aux élèves que celles de tension électrique et d’intensité du courant (loi d’Ohm ou caractéristiques U (I) d’un dipôle).</a:t>
            </a:r>
          </a:p>
          <a:p>
            <a:endParaRPr lang="fr-FR" baseline="0" dirty="0" smtClean="0"/>
          </a:p>
          <a:p>
            <a:r>
              <a:rPr lang="fr-FR" baseline="0" dirty="0" smtClean="0"/>
              <a:t>Dans le tableau projeté figurent des exemples de situations de proportionnalité ou non proportionnalité entre deux grandeurs qui pourront être étudiés en physique-chimie au cycle 3 et 4.</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72333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defTabSz="968375" eaLnBrk="0" hangingPunct="0">
              <a:defRPr sz="3000">
                <a:solidFill>
                  <a:srgbClr val="19800E"/>
                </a:solidFill>
                <a:latin typeface="Times New Roman" pitchFamily="18" charset="0"/>
                <a:ea typeface="MS PGothic" pitchFamily="34" charset="-128"/>
              </a:defRPr>
            </a:lvl1pPr>
            <a:lvl2pPr marL="742950" indent="-285750" defTabSz="968375" eaLnBrk="0" hangingPunct="0">
              <a:defRPr sz="3000">
                <a:solidFill>
                  <a:srgbClr val="19800E"/>
                </a:solidFill>
                <a:latin typeface="Times New Roman" pitchFamily="18" charset="0"/>
                <a:ea typeface="MS PGothic" pitchFamily="34" charset="-128"/>
              </a:defRPr>
            </a:lvl2pPr>
            <a:lvl3pPr marL="1143000" indent="-228600" defTabSz="968375" eaLnBrk="0" hangingPunct="0">
              <a:defRPr sz="3000">
                <a:solidFill>
                  <a:srgbClr val="19800E"/>
                </a:solidFill>
                <a:latin typeface="Times New Roman" pitchFamily="18" charset="0"/>
                <a:ea typeface="MS PGothic" pitchFamily="34" charset="-128"/>
              </a:defRPr>
            </a:lvl3pPr>
            <a:lvl4pPr marL="1600200" indent="-228600" defTabSz="968375" eaLnBrk="0" hangingPunct="0">
              <a:defRPr sz="3000">
                <a:solidFill>
                  <a:srgbClr val="19800E"/>
                </a:solidFill>
                <a:latin typeface="Times New Roman" pitchFamily="18" charset="0"/>
                <a:ea typeface="MS PGothic" pitchFamily="34" charset="-128"/>
              </a:defRPr>
            </a:lvl4pPr>
            <a:lvl5pPr marL="2057400" indent="-228600" defTabSz="968375" eaLnBrk="0" hangingPunct="0">
              <a:defRPr sz="3000">
                <a:solidFill>
                  <a:srgbClr val="19800E"/>
                </a:solidFill>
                <a:latin typeface="Times New Roman" pitchFamily="18" charset="0"/>
                <a:ea typeface="MS PGothic" pitchFamily="34" charset="-128"/>
              </a:defRPr>
            </a:lvl5pPr>
            <a:lvl6pPr marL="2514600" indent="-228600" defTabSz="968375"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defTabSz="968375"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defTabSz="968375"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defTabSz="968375"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fld id="{13124C3F-04C2-40CB-879C-3C69385472F8}" type="slidenum">
              <a:rPr lang="fr-FR" altLang="fr-FR" sz="1300">
                <a:solidFill>
                  <a:schemeClr val="tx1"/>
                </a:solidFill>
              </a:rPr>
              <a:pPr eaLnBrk="1" hangingPunct="1"/>
              <a:t>5</a:t>
            </a:fld>
            <a:endParaRPr lang="fr-FR" altLang="fr-FR" sz="1300">
              <a:solidFill>
                <a:schemeClr val="tx1"/>
              </a:solidFill>
            </a:endParaRPr>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1187" name="Rectangle 3"/>
          <p:cNvSpPr>
            <a:spLocks noGrp="1" noChangeArrowheads="1"/>
          </p:cNvSpPr>
          <p:nvPr>
            <p:ph type="body" idx="1"/>
          </p:nvPr>
        </p:nvSpPr>
        <p:spPr/>
        <p:txBody>
          <a:bodyPr/>
          <a:lstStyle/>
          <a:p>
            <a:pPr eaLnBrk="1" hangingPunct="1">
              <a:defRPr/>
            </a:pPr>
            <a:r>
              <a:rPr lang="fr-FR" dirty="0" smtClean="0">
                <a:ea typeface="ＭＳ Ｐゴシック" charset="0"/>
                <a:cs typeface="+mn-cs"/>
              </a:rPr>
              <a:t>Plusieurs procédures sont</a:t>
            </a:r>
            <a:r>
              <a:rPr lang="fr-FR" baseline="0" dirty="0" smtClean="0">
                <a:ea typeface="ＭＳ Ｐゴシック" charset="0"/>
                <a:cs typeface="+mn-cs"/>
              </a:rPr>
              <a:t> introduites en mathématiques pour la résolution de situations de proportionnalité au cours des différents cycles :</a:t>
            </a:r>
          </a:p>
          <a:p>
            <a:pPr marL="171450" indent="-171450" eaLnBrk="1" hangingPunct="1">
              <a:buFontTx/>
              <a:buChar char="-"/>
              <a:defRPr/>
            </a:pPr>
            <a:r>
              <a:rPr lang="fr-FR" baseline="0" dirty="0" smtClean="0">
                <a:ea typeface="ＭＳ Ｐゴシック" charset="0"/>
                <a:cs typeface="+mn-cs"/>
              </a:rPr>
              <a:t>Elles mettent en œuvre les propriétés de multiplication ou de division par un même nombre, de linéarité additive;</a:t>
            </a:r>
          </a:p>
          <a:p>
            <a:pPr marL="171450" indent="-171450" eaLnBrk="1" hangingPunct="1">
              <a:buFontTx/>
              <a:buChar char="-"/>
              <a:defRPr/>
            </a:pPr>
            <a:r>
              <a:rPr lang="fr-FR" baseline="0" dirty="0" smtClean="0">
                <a:ea typeface="ＭＳ Ｐゴシック" charset="0"/>
                <a:cs typeface="+mn-cs"/>
              </a:rPr>
              <a:t>Le passage par l’unité à l’aide de ces propriétés de linéarité conduit soit à la détermination du coefficient de proportionnalité soit à l’établissement du produit en croix auquel il convient de donner du sens…</a:t>
            </a:r>
          </a:p>
          <a:p>
            <a:pPr marL="171450" indent="-171450" eaLnBrk="1" hangingPunct="1">
              <a:buFontTx/>
              <a:buChar char="-"/>
              <a:defRPr/>
            </a:pPr>
            <a:r>
              <a:rPr lang="fr-FR" baseline="0" dirty="0" smtClean="0">
                <a:ea typeface="ＭＳ Ｐゴシック" charset="0"/>
                <a:cs typeface="+mn-cs"/>
              </a:rPr>
              <a:t>La représentation graphique avec reconnaissance de la fonction linéaire n’intervient qu’au cycle 4. Pour autant la détermination du coefficient directeur de la droite (coefficient de proportionnalité) ne fait pas partie des attendus de fin de cycle 4.</a:t>
            </a:r>
            <a:br>
              <a:rPr lang="fr-FR" baseline="0" dirty="0" smtClean="0">
                <a:ea typeface="ＭＳ Ｐゴシック" charset="0"/>
                <a:cs typeface="+mn-cs"/>
              </a:rPr>
            </a:br>
            <a:r>
              <a:rPr lang="fr-FR" baseline="0" dirty="0" smtClean="0">
                <a:ea typeface="ＭＳ Ｐゴシック" charset="0"/>
                <a:cs typeface="+mn-cs"/>
              </a:rPr>
              <a:t/>
            </a:r>
            <a:br>
              <a:rPr lang="fr-FR" baseline="0" dirty="0" smtClean="0">
                <a:ea typeface="ＭＳ Ｐゴシック" charset="0"/>
                <a:cs typeface="+mn-cs"/>
              </a:rPr>
            </a:br>
            <a:r>
              <a:rPr lang="fr-FR" baseline="0" dirty="0" smtClean="0">
                <a:ea typeface="ＭＳ Ｐゴシック" charset="0"/>
                <a:cs typeface="+mn-cs"/>
              </a:rPr>
              <a:t>L’ensemble de ces procédures et des attendus doit être connu des enseignants de physique-chimie pour favoriser leur réinvestissement, leur </a:t>
            </a:r>
            <a:r>
              <a:rPr lang="fr-FR" baseline="0" dirty="0" err="1" smtClean="0">
                <a:ea typeface="ＭＳ Ｐゴシック" charset="0"/>
                <a:cs typeface="+mn-cs"/>
              </a:rPr>
              <a:t>co</a:t>
            </a:r>
            <a:r>
              <a:rPr lang="fr-FR" baseline="0" dirty="0" smtClean="0">
                <a:ea typeface="ＭＳ Ｐゴシック" charset="0"/>
                <a:cs typeface="+mn-cs"/>
              </a:rPr>
              <a:t>-construction ou leur découverte </a:t>
            </a:r>
          </a:p>
          <a:p>
            <a:pPr marL="171450" indent="-171450" eaLnBrk="1" hangingPunct="1">
              <a:buFontTx/>
              <a:buChar char="-"/>
              <a:defRPr/>
            </a:pPr>
            <a:endParaRPr lang="fr-FR" baseline="0" dirty="0" smtClean="0">
              <a:ea typeface="ＭＳ Ｐゴシック" charset="0"/>
              <a:cs typeface="+mn-cs"/>
            </a:endParaRPr>
          </a:p>
          <a:p>
            <a:pPr eaLnBrk="1" hangingPunct="1">
              <a:defRPr/>
            </a:pPr>
            <a:endParaRPr lang="fr-FR" dirty="0" smtClean="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a:t>
            </a:r>
            <a:r>
              <a:rPr lang="fr-FR" baseline="0" dirty="0" smtClean="0"/>
              <a:t> on a deux fois moins de stylos on a un prix divisé par deux : 3 stylos coutent 6 euros . L’expression « deux fois moins » posent un problème aux élèves et constitue un obstacle bien identifié le mot « moins »  amenant les élèves à utiliser la soustraction au lieu de la division;  une erreur analogue est rencontrée avec l’expression «deux fois plus» qui induit une addition, au lieu de la multiplication à mettre en </a:t>
            </a:r>
            <a:r>
              <a:rPr lang="fr-FR" baseline="0" dirty="0" err="1" smtClean="0"/>
              <a:t>oeuvre</a:t>
            </a:r>
            <a:r>
              <a:rPr lang="fr-FR" baseline="0" dirty="0" smtClean="0"/>
              <a:t>.</a:t>
            </a:r>
          </a:p>
          <a:p>
            <a:endParaRPr lang="fr-FR" baseline="0" dirty="0" smtClean="0"/>
          </a:p>
          <a:p>
            <a:r>
              <a:rPr lang="fr-FR" baseline="0" dirty="0" smtClean="0"/>
              <a:t>6 stylos coutent 12 euros</a:t>
            </a:r>
          </a:p>
          <a:p>
            <a:r>
              <a:rPr lang="fr-FR" baseline="0" dirty="0" smtClean="0"/>
              <a:t>Et 3 stylos coutent 6 euros</a:t>
            </a:r>
          </a:p>
          <a:p>
            <a:endParaRPr lang="fr-FR" baseline="0" dirty="0" smtClean="0"/>
          </a:p>
          <a:p>
            <a:r>
              <a:rPr lang="fr-FR" baseline="0" dirty="0" smtClean="0"/>
              <a:t>Le prix de 9 stylos correspondent à la somme du prix de 3 stylos et du prix de 6 stylos ; 9 stylos coutent 12+6 = 18 euros</a:t>
            </a:r>
          </a:p>
          <a:p>
            <a:endParaRPr lang="fr-FR" baseline="0" dirty="0" smtClean="0"/>
          </a:p>
          <a:p>
            <a:r>
              <a:rPr lang="fr-FR" baseline="0" dirty="0" smtClean="0"/>
              <a:t>Une convention implicite a été utilisée : la proportionnalité du prix au nombre de stylos.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196340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passage</a:t>
            </a:r>
            <a:r>
              <a:rPr lang="fr-FR" baseline="0" dirty="0" smtClean="0"/>
              <a:t> à l’unité utilise de même la propriété de linéarité par multiplication.</a:t>
            </a:r>
          </a:p>
          <a:p>
            <a:endParaRPr lang="fr-FR" baseline="0" dirty="0" smtClean="0"/>
          </a:p>
          <a:p>
            <a:r>
              <a:rPr lang="fr-FR" baseline="0" dirty="0" smtClean="0"/>
              <a:t>On peut résoudre le problème en deux étapes en passant par l’unité ou en une étape avec la multiplication par un nombre adéquat ; cette deuxième méthode est plus difficile ) mettre en œuvre par les élèves quand les nombre ne sont pas dans un rapport simple.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37890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la règle de trois, privilégier le raisonnement au moment de l’apprentissage qui va donner du sens aux opérations mises en œuvre plutôt que l’apprentissage d’une technique opératoire.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278327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coefficient de proportionnalité correspond la valeur de la grandeur 2 correspondant ) la valeur unité</a:t>
            </a:r>
            <a:r>
              <a:rPr lang="fr-FR" baseline="0" dirty="0" smtClean="0"/>
              <a:t> de la grandeur 1 : il s’agit de l’image de l’unité.</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302947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F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B9A00845-38B1-45D1-877F-727C54BBA783}" type="slidenum">
              <a:rPr lang="fr-FR" altLang="fr-FR"/>
              <a:pPr/>
              <a:t>‹N°›</a:t>
            </a:fld>
            <a:endParaRPr lang="fr-FR" altLang="fr-FR"/>
          </a:p>
        </p:txBody>
      </p:sp>
    </p:spTree>
    <p:extLst>
      <p:ext uri="{BB962C8B-B14F-4D97-AF65-F5344CB8AC3E}">
        <p14:creationId xmlns:p14="http://schemas.microsoft.com/office/powerpoint/2010/main" val="89113689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681" r:id="rId5"/>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mp"/><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tmp"/><Relationship Id="rId11" Type="http://schemas.openxmlformats.org/officeDocument/2006/relationships/image" Target="../media/image20.png"/><Relationship Id="rId5" Type="http://schemas.openxmlformats.org/officeDocument/2006/relationships/image" Target="../media/image15.tmp"/><Relationship Id="rId10" Type="http://schemas.openxmlformats.org/officeDocument/2006/relationships/slide" Target="slide3.xml"/><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12" Type="http://schemas.openxmlformats.org/officeDocument/2006/relationships/image" Target="../media/image22.png"/><Relationship Id="rId17" Type="http://schemas.openxmlformats.org/officeDocument/2006/relationships/image" Target="../media/image30.jpeg"/><Relationship Id="rId2" Type="http://schemas.openxmlformats.org/officeDocument/2006/relationships/audio" Target="../media/media1.mp3"/><Relationship Id="rId16" Type="http://schemas.openxmlformats.org/officeDocument/2006/relationships/image" Target="../media/image29.png"/><Relationship Id="rId20" Type="http://schemas.openxmlformats.org/officeDocument/2006/relationships/slide" Target="slide3.xml"/><Relationship Id="rId1" Type="http://schemas.microsoft.com/office/2007/relationships/media" Target="../media/media1.mp3"/><Relationship Id="rId6" Type="http://schemas.openxmlformats.org/officeDocument/2006/relationships/image" Target="../media/image12.jpeg"/><Relationship Id="rId11" Type="http://schemas.openxmlformats.org/officeDocument/2006/relationships/image" Target="../media/image21.png"/><Relationship Id="rId5" Type="http://schemas.openxmlformats.org/officeDocument/2006/relationships/slideLayout" Target="../slideLayouts/slideLayout2.xml"/><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2.png"/><Relationship Id="rId4" Type="http://schemas.openxmlformats.org/officeDocument/2006/relationships/audio" Target="../media/media2.mp3"/><Relationship Id="rId9" Type="http://schemas.openxmlformats.org/officeDocument/2006/relationships/image" Target="../media/image24.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6.tmp"/><Relationship Id="rId3" Type="http://schemas.openxmlformats.org/officeDocument/2006/relationships/image" Target="../media/image470.png"/><Relationship Id="rId7" Type="http://schemas.openxmlformats.org/officeDocument/2006/relationships/image" Target="../media/image35.tm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37.png"/><Relationship Id="rId12" Type="http://schemas.openxmlformats.org/officeDocument/2006/relationships/image" Target="../media/image200.png"/><Relationship Id="rId2" Type="http://schemas.openxmlformats.org/officeDocument/2006/relationships/image" Target="../media/image12.jpeg"/><Relationship Id="rId1" Type="http://schemas.openxmlformats.org/officeDocument/2006/relationships/slideLayout" Target="../slideLayouts/slideLayout2.xml"/><Relationship Id="rId11" Type="http://schemas.openxmlformats.org/officeDocument/2006/relationships/image" Target="../media/image190.png"/><Relationship Id="rId10" Type="http://schemas.openxmlformats.org/officeDocument/2006/relationships/image" Target="../media/image180.png"/><Relationship Id="rId9" Type="http://schemas.openxmlformats.org/officeDocument/2006/relationships/image" Target="../media/image170.pn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40.png"/><Relationship Id="rId4" Type="http://schemas.openxmlformats.org/officeDocument/2006/relationships/hyperlink" Target="http://cache.media.eduscol.education.fr/file/Matiere/27/6/04-RA16_C3_SCTE_1_masse_et_matiere_2_V2_635276.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hyperlink" Target="http://cache.media.eduscol.education.fr/file/Matiere/27/4/03-RA16_C3_SCTE_1_masse_et_matiere_1_V2_635274.pdf" TargetMode="External"/><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slide" Target="slide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eduscol.education.fr/fileadmin/user_upload/Physique-chimie/PDF/experimentation-modelisation-place-langage-mathematique-physique-chimie.pdf" TargetMode="External"/><Relationship Id="rId5" Type="http://schemas.openxmlformats.org/officeDocument/2006/relationships/image" Target="../media/image47.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cache.media.eduscol.education.fr/file/Matiere/27/4/03-RA16_C3_SCTE_1_masse_et_matiere_1_V2_635274.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eduscol.education.fr/fileadmin/user_upload/Physique-chimie/PDF/experimentation-modelisation-place-langage-mathematique-physique-chimie.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Atelier%20-%20proportionnalit&#233;.pptx#-1,14,Pr&#233;sentation PowerPoint" TargetMode="External"/><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Atelier%20-%20proportionnalit&#233;.pptx#-1,8,Pr&#233;sentation PowerPoint" TargetMode="External"/><Relationship Id="rId5" Type="http://schemas.openxmlformats.org/officeDocument/2006/relationships/hyperlink" Target="Atelier%20-%20proportionnalit&#233;.pptx#-1,7,CYCLE 3 : Passage &#224; l&#8217;unit&#233;" TargetMode="External"/><Relationship Id="rId10" Type="http://schemas.openxmlformats.org/officeDocument/2006/relationships/slide" Target="slide13.xml"/><Relationship Id="rId4" Type="http://schemas.openxmlformats.org/officeDocument/2006/relationships/hyperlink" Target="Atelier%20-%20proportionnalit&#233;.pptx#-1,6,CYCLE 3 : Propri&#233;t&#233;s de lin&#233;arit&#233;" TargetMode="External"/><Relationship Id="rId9" Type="http://schemas.openxmlformats.org/officeDocument/2006/relationships/hyperlink" Target="Atelier%20-%20proportionnalit&#233;.pptx#-1,12,Pr&#233;sentation PowerPoi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
        <p:nvSpPr>
          <p:cNvPr id="5" name="Sous-titre 2"/>
          <p:cNvSpPr txBox="1">
            <a:spLocks/>
          </p:cNvSpPr>
          <p:nvPr/>
        </p:nvSpPr>
        <p:spPr>
          <a:xfrm>
            <a:off x="1374938" y="4623317"/>
            <a:ext cx="6079409" cy="90654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fr-FR" sz="2000" cap="small" dirty="0" smtClean="0"/>
              <a:t>Marie-Blanche MAUHOURAT– KARIM ZAYANA</a:t>
            </a:r>
          </a:p>
          <a:p>
            <a:pPr algn="ctr"/>
            <a:r>
              <a:rPr lang="fr-FR" sz="2000" dirty="0" smtClean="0"/>
              <a:t>Inspection générale </a:t>
            </a:r>
            <a:r>
              <a:rPr lang="fr-FR" sz="2000" dirty="0"/>
              <a:t>de l’éducation nationale</a:t>
            </a:r>
          </a:p>
        </p:txBody>
      </p:sp>
      <p:sp>
        <p:nvSpPr>
          <p:cNvPr id="6" name="Titre 6"/>
          <p:cNvSpPr txBox="1">
            <a:spLocks/>
          </p:cNvSpPr>
          <p:nvPr/>
        </p:nvSpPr>
        <p:spPr>
          <a:xfrm>
            <a:off x="906462" y="679016"/>
            <a:ext cx="7894637" cy="18931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algn="ctr"/>
            <a:r>
              <a:rPr lang="fr-FR" sz="4400" cap="small" dirty="0" smtClean="0"/>
              <a:t/>
            </a:r>
            <a:br>
              <a:rPr lang="fr-FR" sz="4400" cap="small" dirty="0" smtClean="0"/>
            </a:br>
            <a:r>
              <a:rPr lang="fr-FR" sz="4400" cap="small" dirty="0" smtClean="0"/>
              <a:t>REGARDS </a:t>
            </a:r>
            <a:r>
              <a:rPr lang="fr-FR" sz="4400" cap="small" dirty="0" err="1" smtClean="0"/>
              <a:t>CROIS</a:t>
            </a:r>
            <a:r>
              <a:rPr lang="fr-FR" sz="4800" cap="small" dirty="0" err="1" smtClean="0"/>
              <a:t>é</a:t>
            </a:r>
            <a:r>
              <a:rPr lang="fr-FR" sz="4400" cap="small" dirty="0" err="1" smtClean="0"/>
              <a:t>S</a:t>
            </a:r>
            <a:r>
              <a:rPr lang="fr-FR" sz="4400" cap="small" dirty="0" smtClean="0"/>
              <a:t> SUR LA PROPORTIONNALITE </a:t>
            </a:r>
            <a:endParaRPr lang="fr-FR" sz="4400" cap="small" dirty="0"/>
          </a:p>
        </p:txBody>
      </p:sp>
      <p:sp>
        <p:nvSpPr>
          <p:cNvPr id="9" name="Espace réservé du numéro de diapositive 1"/>
          <p:cNvSpPr txBox="1">
            <a:spLocks/>
          </p:cNvSpPr>
          <p:nvPr/>
        </p:nvSpPr>
        <p:spPr>
          <a:xfrm>
            <a:off x="8197502" y="6390910"/>
            <a:ext cx="403878" cy="365125"/>
          </a:xfrm>
          <a:prstGeom prst="rect">
            <a:avLst/>
          </a:prstGeom>
        </p:spPr>
        <p:txBody>
          <a:bodyPr vert="horz" lIns="91440" tIns="45720" rIns="91440" bIns="45720" rtlCol="0" anchor="ctr"/>
          <a:lstStyle>
            <a:defPPr>
              <a:defRPr lang="fr-FR"/>
            </a:defPPr>
            <a:lvl1pPr marL="0" algn="r" defTabSz="457200" rtl="0" eaLnBrk="1" latinLnBrk="0" hangingPunct="1">
              <a:defRPr sz="1000" b="1" kern="1200">
                <a:solidFill>
                  <a:srgbClr val="40404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C8907D-B208-DC44-82F5-2940ECA1C9FA}" type="slidenum">
              <a:rPr lang="fr-FR" smtClean="0"/>
              <a:pPr/>
              <a:t>1</a:t>
            </a:fld>
            <a:endParaRPr lang="fr-FR" dirty="0"/>
          </a:p>
        </p:txBody>
      </p:sp>
      <p:pic>
        <p:nvPicPr>
          <p:cNvPr id="10" name="Image 11" descr="2014_MENESRlogo_horizont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713" y="6095216"/>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descr="logoIG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2" y="6025357"/>
            <a:ext cx="1481328" cy="603504"/>
          </a:xfrm>
          <a:prstGeom prst="rect">
            <a:avLst/>
          </a:prstGeom>
        </p:spPr>
      </p:pic>
      <p:sp>
        <p:nvSpPr>
          <p:cNvPr id="2" name="ZoneTexte 1"/>
          <p:cNvSpPr txBox="1"/>
          <p:nvPr/>
        </p:nvSpPr>
        <p:spPr>
          <a:xfrm>
            <a:off x="4704556" y="6231558"/>
            <a:ext cx="3759106" cy="369332"/>
          </a:xfrm>
          <a:prstGeom prst="rect">
            <a:avLst/>
          </a:prstGeom>
          <a:noFill/>
        </p:spPr>
        <p:txBody>
          <a:bodyPr wrap="none" rtlCol="0">
            <a:spAutoFit/>
          </a:bodyPr>
          <a:lstStyle/>
          <a:p>
            <a:r>
              <a:rPr lang="fr-FR" b="1" dirty="0" smtClean="0">
                <a:solidFill>
                  <a:srgbClr val="683086"/>
                </a:solidFill>
              </a:rPr>
              <a:t>Séminaire PNF – 10 mars 2017 </a:t>
            </a:r>
            <a:r>
              <a:rPr lang="fr-FR" b="1" dirty="0">
                <a:solidFill>
                  <a:srgbClr val="683086"/>
                </a:solidFill>
              </a:rPr>
              <a:t>–</a:t>
            </a:r>
            <a:r>
              <a:rPr lang="fr-FR" b="1" dirty="0" smtClean="0">
                <a:solidFill>
                  <a:srgbClr val="683086"/>
                </a:solidFill>
              </a:rPr>
              <a:t> Paris</a:t>
            </a:r>
            <a:endParaRPr lang="fr-FR" b="1" dirty="0">
              <a:solidFill>
                <a:srgbClr val="683086"/>
              </a:solidFill>
            </a:endParaRPr>
          </a:p>
        </p:txBody>
      </p:sp>
      <p:sp>
        <p:nvSpPr>
          <p:cNvPr id="3" name="Rectangle 2"/>
          <p:cNvSpPr/>
          <p:nvPr/>
        </p:nvSpPr>
        <p:spPr>
          <a:xfrm>
            <a:off x="1374938" y="3219503"/>
            <a:ext cx="6822563" cy="830997"/>
          </a:xfrm>
          <a:prstGeom prst="rect">
            <a:avLst/>
          </a:prstGeom>
        </p:spPr>
        <p:txBody>
          <a:bodyPr wrap="square">
            <a:spAutoFit/>
          </a:bodyPr>
          <a:lstStyle/>
          <a:p>
            <a:pPr algn="ctr"/>
            <a:r>
              <a:rPr lang="fr-FR" sz="2400" dirty="0"/>
              <a:t>PNF </a:t>
            </a:r>
            <a:r>
              <a:rPr lang="fr-FR" sz="2400" dirty="0" smtClean="0"/>
              <a:t> </a:t>
            </a:r>
            <a:r>
              <a:rPr lang="fr-FR" sz="2400" i="1" dirty="0" smtClean="0"/>
              <a:t>«</a:t>
            </a:r>
            <a:r>
              <a:rPr lang="fr-FR" sz="2400" i="1" dirty="0"/>
              <a:t> Construction des croisements didactiques en mathématiques et physique-chimie au collège </a:t>
            </a:r>
            <a:r>
              <a:rPr lang="fr-FR" i="1" dirty="0" smtClean="0"/>
              <a:t>»</a:t>
            </a:r>
            <a:endParaRPr lang="fr-FR" i="1"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488" y="159026"/>
            <a:ext cx="8418512" cy="1037949"/>
          </a:xfrm>
        </p:spPr>
        <p:txBody>
          <a:bodyPr>
            <a:normAutofit fontScale="90000"/>
          </a:bodyPr>
          <a:lstStyle/>
          <a:p>
            <a:r>
              <a:rPr lang="fr-FR" altLang="fr-FR" sz="3200" dirty="0" smtClean="0"/>
              <a:t>CYCLE 4 : Image de l’unité </a:t>
            </a:r>
            <a:br>
              <a:rPr lang="fr-FR" altLang="fr-FR" sz="3200" dirty="0" smtClean="0"/>
            </a:br>
            <a:r>
              <a:rPr lang="fr-FR" altLang="fr-FR" sz="3200" dirty="0" smtClean="0"/>
              <a:t>et coefficient de proportionnalité</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21041878"/>
              </p:ext>
            </p:extLst>
          </p:nvPr>
        </p:nvGraphicFramePr>
        <p:xfrm>
          <a:off x="725488" y="2781300"/>
          <a:ext cx="7772400" cy="741364"/>
        </p:xfrm>
        <a:graphic>
          <a:graphicData uri="http://schemas.openxmlformats.org/drawingml/2006/table">
            <a:tbl>
              <a:tblPr firstRow="1" bandRow="1">
                <a:tableStyleId>{5C22544A-7EE6-4342-B048-85BDC9FD1C3A}</a:tableStyleId>
              </a:tblPr>
              <a:tblGrid>
                <a:gridCol w="1943100"/>
                <a:gridCol w="1943100"/>
                <a:gridCol w="1943100"/>
                <a:gridCol w="1943100"/>
              </a:tblGrid>
              <a:tr h="370682">
                <a:tc>
                  <a:txBody>
                    <a:bodyPr/>
                    <a:lstStyle/>
                    <a:p>
                      <a:r>
                        <a:rPr lang="fr-FR" sz="1800" b="1" dirty="0" smtClean="0">
                          <a:solidFill>
                            <a:schemeClr val="tx1"/>
                          </a:solidFill>
                        </a:rPr>
                        <a:t>Nombre de stylos</a:t>
                      </a:r>
                      <a:endParaRPr lang="fr-FR" sz="1800" b="1"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b="0" dirty="0" smtClean="0">
                          <a:solidFill>
                            <a:schemeClr val="tx1"/>
                          </a:solidFill>
                        </a:rPr>
                        <a:t>6</a:t>
                      </a:r>
                      <a:endParaRPr lang="fr-FR" sz="1800" b="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b="0" dirty="0" smtClean="0">
                          <a:solidFill>
                            <a:schemeClr val="tx1"/>
                          </a:solidFill>
                        </a:rPr>
                        <a:t>1</a:t>
                      </a:r>
                      <a:endParaRPr lang="fr-FR" sz="1800" b="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b="0" dirty="0" smtClean="0">
                          <a:solidFill>
                            <a:schemeClr val="tx1"/>
                          </a:solidFill>
                        </a:rPr>
                        <a:t>9</a:t>
                      </a:r>
                      <a:endParaRPr lang="fr-FR" sz="1800" b="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682">
                <a:tc>
                  <a:txBody>
                    <a:bodyPr/>
                    <a:lstStyle/>
                    <a:p>
                      <a:r>
                        <a:rPr lang="fr-FR" sz="1800" b="1" dirty="0" smtClean="0">
                          <a:solidFill>
                            <a:schemeClr val="tx1"/>
                          </a:solidFill>
                        </a:rPr>
                        <a:t>Prix (en euros)</a:t>
                      </a:r>
                      <a:endParaRPr lang="fr-FR" sz="1800" b="1"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dirty="0" smtClean="0">
                          <a:solidFill>
                            <a:schemeClr val="tx1"/>
                          </a:solidFill>
                        </a:rPr>
                        <a:t>12</a:t>
                      </a:r>
                      <a:endParaRPr lang="fr-FR" sz="180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dirty="0" smtClean="0">
                          <a:solidFill>
                            <a:schemeClr val="tx1"/>
                          </a:solidFill>
                        </a:rPr>
                        <a:t>2</a:t>
                      </a:r>
                      <a:endParaRPr lang="fr-FR" sz="180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dirty="0" smtClean="0">
                          <a:solidFill>
                            <a:schemeClr val="tx1"/>
                          </a:solidFill>
                        </a:rPr>
                        <a:t>18</a:t>
                      </a:r>
                      <a:endParaRPr lang="fr-FR" sz="1800" dirty="0">
                        <a:solidFill>
                          <a:schemeClr val="tx1"/>
                        </a:solidFill>
                      </a:endParaRPr>
                    </a:p>
                  </a:txBody>
                  <a:tcPr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Flèche courbée vers le bas 4"/>
          <p:cNvSpPr/>
          <p:nvPr/>
        </p:nvSpPr>
        <p:spPr bwMode="auto">
          <a:xfrm>
            <a:off x="3276599" y="2433118"/>
            <a:ext cx="2303463" cy="331788"/>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sp>
        <p:nvSpPr>
          <p:cNvPr id="6" name="Flèche courbée vers le bas 5"/>
          <p:cNvSpPr/>
          <p:nvPr/>
        </p:nvSpPr>
        <p:spPr bwMode="auto">
          <a:xfrm>
            <a:off x="5728493" y="2441316"/>
            <a:ext cx="2087563" cy="331787"/>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pic>
        <p:nvPicPr>
          <p:cNvPr id="29717" name="Image 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335" y="2051998"/>
            <a:ext cx="3270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Image 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019300"/>
            <a:ext cx="3683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Espace réservé du contenu 2"/>
          <p:cNvGraphicFramePr>
            <a:graphicFrameLocks/>
          </p:cNvGraphicFramePr>
          <p:nvPr>
            <p:extLst>
              <p:ext uri="{D42A27DB-BD31-4B8C-83A1-F6EECF244321}">
                <p14:modId xmlns:p14="http://schemas.microsoft.com/office/powerpoint/2010/main" val="3297261436"/>
              </p:ext>
            </p:extLst>
          </p:nvPr>
        </p:nvGraphicFramePr>
        <p:xfrm>
          <a:off x="900113" y="4105792"/>
          <a:ext cx="4708608" cy="736600"/>
        </p:xfrm>
        <a:graphic>
          <a:graphicData uri="http://schemas.openxmlformats.org/drawingml/2006/table">
            <a:tbl>
              <a:tblPr firstRow="1" bandRow="1">
                <a:tableStyleId>{5C22544A-7EE6-4342-B048-85BDC9FD1C3A}</a:tableStyleId>
              </a:tblPr>
              <a:tblGrid>
                <a:gridCol w="2129690"/>
                <a:gridCol w="1310185"/>
                <a:gridCol w="1268733"/>
              </a:tblGrid>
              <a:tr h="358375">
                <a:tc>
                  <a:txBody>
                    <a:bodyPr/>
                    <a:lstStyle/>
                    <a:p>
                      <a:r>
                        <a:rPr lang="fr-FR" dirty="0" smtClean="0">
                          <a:solidFill>
                            <a:srgbClr val="000000"/>
                          </a:solidFill>
                        </a:rPr>
                        <a:t>Nombre</a:t>
                      </a:r>
                      <a:r>
                        <a:rPr lang="fr-FR" baseline="0" dirty="0" smtClean="0">
                          <a:solidFill>
                            <a:srgbClr val="000000"/>
                          </a:solidFill>
                        </a:rPr>
                        <a:t> de stylos</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rgbClr val="000000"/>
                          </a:solidFill>
                        </a:rPr>
                        <a:t>6</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t>9</a:t>
                      </a:r>
                      <a:r>
                        <a:rPr lang="fr-FR" b="0" dirty="0" smtClean="0">
                          <a:solidFill>
                            <a:srgbClr val="000000"/>
                          </a:solidFill>
                        </a:rPr>
                        <a:t>9</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70840">
                <a:tc>
                  <a:txBody>
                    <a:bodyPr/>
                    <a:lstStyle/>
                    <a:p>
                      <a:r>
                        <a:rPr lang="fr-FR" b="1" dirty="0" smtClean="0"/>
                        <a:t>Prix</a:t>
                      </a:r>
                      <a:r>
                        <a:rPr lang="fr-FR" b="1" baseline="0" dirty="0" smtClean="0"/>
                        <a:t> (en euros)</a:t>
                      </a:r>
                      <a:endParaRPr lang="fr-FR" b="1"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dirty="0" smtClean="0"/>
                        <a:t>12</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5" name="Flèche courbée vers la gauche 14"/>
          <p:cNvSpPr/>
          <p:nvPr/>
        </p:nvSpPr>
        <p:spPr bwMode="auto">
          <a:xfrm>
            <a:off x="5786628" y="4140408"/>
            <a:ext cx="822325" cy="660953"/>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pic>
        <p:nvPicPr>
          <p:cNvPr id="29734" name="Image 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6425" y="4227480"/>
            <a:ext cx="488125" cy="30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5" name="Ellipse 16"/>
          <p:cNvSpPr>
            <a:spLocks noChangeArrowheads="1"/>
          </p:cNvSpPr>
          <p:nvPr/>
        </p:nvSpPr>
        <p:spPr bwMode="auto">
          <a:xfrm>
            <a:off x="5328444" y="3162302"/>
            <a:ext cx="503238" cy="3603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endParaRPr lang="fr-FR" altLang="fr-FR"/>
          </a:p>
        </p:txBody>
      </p:sp>
      <p:sp>
        <p:nvSpPr>
          <p:cNvPr id="29736" name="Ellipse 18"/>
          <p:cNvSpPr>
            <a:spLocks noChangeArrowheads="1"/>
          </p:cNvSpPr>
          <p:nvPr/>
        </p:nvSpPr>
        <p:spPr bwMode="auto">
          <a:xfrm>
            <a:off x="6778021" y="4196859"/>
            <a:ext cx="844932" cy="48681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endParaRPr lang="fr-FR" altLang="fr-FR"/>
          </a:p>
        </p:txBody>
      </p:sp>
      <p:sp>
        <p:nvSpPr>
          <p:cNvPr id="3" name="Rectangle 2"/>
          <p:cNvSpPr/>
          <p:nvPr/>
        </p:nvSpPr>
        <p:spPr>
          <a:xfrm>
            <a:off x="1156493" y="1382004"/>
            <a:ext cx="5799932" cy="369332"/>
          </a:xfrm>
          <a:prstGeom prst="rect">
            <a:avLst/>
          </a:prstGeom>
        </p:spPr>
        <p:txBody>
          <a:bodyPr wrap="square">
            <a:spAutoFit/>
          </a:bodyPr>
          <a:lstStyle/>
          <a:p>
            <a:r>
              <a:rPr lang="fr-FR" altLang="fr-FR" i="1" dirty="0">
                <a:solidFill>
                  <a:srgbClr val="010000"/>
                </a:solidFill>
              </a:rPr>
              <a:t>Si 6 stylos coûtent 12 €, combien coûtent 9 stylos ?</a:t>
            </a:r>
          </a:p>
        </p:txBody>
      </p:sp>
      <p:sp>
        <p:nvSpPr>
          <p:cNvPr id="16" name="Flèche droite rayée 15">
            <a:hlinkClick r:id="rId6"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325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2"/>
          <p:cNvSpPr txBox="1">
            <a:spLocks noChangeArrowheads="1"/>
          </p:cNvSpPr>
          <p:nvPr/>
        </p:nvSpPr>
        <p:spPr bwMode="auto">
          <a:xfrm>
            <a:off x="186474" y="4464716"/>
            <a:ext cx="91281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sz="2400" dirty="0" smtClean="0">
                <a:solidFill>
                  <a:srgbClr val="000000"/>
                </a:solidFill>
              </a:rPr>
              <a:t>Le coefficient de proportionnalité est ici un coefficient d’homogénéité car les grandeurs ont les mêmes unités : distance sur le terrain / distance sur la carte = 500 000 cm / 2  cm = 250 000</a:t>
            </a:r>
          </a:p>
        </p:txBody>
      </p:sp>
      <p:sp>
        <p:nvSpPr>
          <p:cNvPr id="28674" name="ZoneTexte 3"/>
          <p:cNvSpPr txBox="1">
            <a:spLocks noChangeArrowheads="1"/>
          </p:cNvSpPr>
          <p:nvPr/>
        </p:nvSpPr>
        <p:spPr bwMode="auto">
          <a:xfrm>
            <a:off x="673293" y="261391"/>
            <a:ext cx="85162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spcBef>
                <a:spcPct val="0"/>
              </a:spcBef>
            </a:pPr>
            <a:r>
              <a:rPr lang="fr-FR" altLang="fr-FR" cap="all" dirty="0" smtClean="0">
                <a:solidFill>
                  <a:schemeClr val="tx1">
                    <a:lumMod val="75000"/>
                    <a:lumOff val="25000"/>
                  </a:schemeClr>
                </a:solidFill>
                <a:latin typeface="+mj-lt"/>
                <a:ea typeface="+mj-ea"/>
                <a:cs typeface="+mj-cs"/>
              </a:rPr>
              <a:t>CYCLE 3 et 4  : coefficient </a:t>
            </a:r>
            <a:r>
              <a:rPr lang="fr-FR" altLang="fr-FR" cap="all" dirty="0">
                <a:solidFill>
                  <a:schemeClr val="tx1">
                    <a:lumMod val="75000"/>
                    <a:lumOff val="25000"/>
                  </a:schemeClr>
                </a:solidFill>
                <a:latin typeface="+mj-lt"/>
                <a:ea typeface="+mj-ea"/>
                <a:cs typeface="+mj-cs"/>
              </a:rPr>
              <a:t>de </a:t>
            </a:r>
            <a:r>
              <a:rPr lang="fr-FR" altLang="fr-FR" cap="all" dirty="0" smtClean="0">
                <a:solidFill>
                  <a:schemeClr val="tx1">
                    <a:lumMod val="75000"/>
                    <a:lumOff val="25000"/>
                  </a:schemeClr>
                </a:solidFill>
                <a:latin typeface="+mj-lt"/>
                <a:ea typeface="+mj-ea"/>
                <a:cs typeface="+mj-cs"/>
              </a:rPr>
              <a:t>proportionnalité (échelle) </a:t>
            </a:r>
            <a:endParaRPr lang="fr-FR" altLang="fr-FR" cap="all" dirty="0">
              <a:solidFill>
                <a:schemeClr val="tx1">
                  <a:lumMod val="75000"/>
                  <a:lumOff val="25000"/>
                </a:schemeClr>
              </a:solidFill>
              <a:latin typeface="+mj-lt"/>
              <a:ea typeface="+mj-ea"/>
              <a:cs typeface="+mj-cs"/>
            </a:endParaRPr>
          </a:p>
        </p:txBody>
      </p:sp>
      <p:graphicFrame>
        <p:nvGraphicFramePr>
          <p:cNvPr id="3" name="Espace réservé du contenu 2"/>
          <p:cNvGraphicFramePr>
            <a:graphicFrameLocks noGrp="1"/>
          </p:cNvGraphicFramePr>
          <p:nvPr>
            <p:ph/>
            <p:extLst>
              <p:ext uri="{D42A27DB-BD31-4B8C-83A1-F6EECF244321}">
                <p14:modId xmlns:p14="http://schemas.microsoft.com/office/powerpoint/2010/main" val="1324490060"/>
              </p:ext>
            </p:extLst>
          </p:nvPr>
        </p:nvGraphicFramePr>
        <p:xfrm>
          <a:off x="1513681" y="3035304"/>
          <a:ext cx="5992588" cy="811691"/>
        </p:xfrm>
        <a:graphic>
          <a:graphicData uri="http://schemas.openxmlformats.org/drawingml/2006/table">
            <a:tbl>
              <a:tblPr firstRow="1" bandRow="1">
                <a:tableStyleId>{5C22544A-7EE6-4342-B048-85BDC9FD1C3A}</a:tableStyleId>
              </a:tblPr>
              <a:tblGrid>
                <a:gridCol w="2771716"/>
                <a:gridCol w="1583140"/>
                <a:gridCol w="1637732"/>
              </a:tblGrid>
              <a:tr h="403047">
                <a:tc>
                  <a:txBody>
                    <a:bodyPr/>
                    <a:lstStyle/>
                    <a:p>
                      <a:r>
                        <a:rPr lang="fr-FR" dirty="0" smtClean="0">
                          <a:solidFill>
                            <a:srgbClr val="000000"/>
                          </a:solidFill>
                        </a:rPr>
                        <a:t>Distance sur la carte (cm)</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rgbClr val="000000"/>
                          </a:solidFill>
                        </a:rPr>
                        <a:t>2</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chemeClr val="tx1">
                              <a:lumMod val="95000"/>
                              <a:lumOff val="5000"/>
                            </a:schemeClr>
                          </a:solidFill>
                        </a:rPr>
                        <a:t>7</a:t>
                      </a:r>
                      <a:endParaRPr lang="fr-FR" b="0" dirty="0">
                        <a:solidFill>
                          <a:schemeClr val="tx1">
                            <a:lumMod val="95000"/>
                            <a:lumOff val="5000"/>
                          </a:schemeClr>
                        </a:solidFill>
                      </a:endParaRPr>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08644">
                <a:tc>
                  <a:txBody>
                    <a:bodyPr/>
                    <a:lstStyle/>
                    <a:p>
                      <a:r>
                        <a:rPr lang="fr-FR" b="1" dirty="0" smtClean="0"/>
                        <a:t>Distance sur le terrain(km)</a:t>
                      </a:r>
                      <a:endParaRPr lang="fr-FR" b="1"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dirty="0" smtClean="0"/>
                        <a:t>5</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1" dirty="0" smtClean="0">
                          <a:solidFill>
                            <a:srgbClr val="FF0000"/>
                          </a:solidFill>
                        </a:rPr>
                        <a:t>?</a:t>
                      </a:r>
                      <a:endParaRPr lang="fr-FR" b="1" dirty="0">
                        <a:solidFill>
                          <a:srgbClr val="FF0000"/>
                        </a:solidFill>
                      </a:endParaRPr>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7" name="Flèche courbée vers la gauche 6"/>
          <p:cNvSpPr/>
          <p:nvPr/>
        </p:nvSpPr>
        <p:spPr bwMode="auto">
          <a:xfrm>
            <a:off x="7569614" y="3035304"/>
            <a:ext cx="450435" cy="822325"/>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sp>
        <p:nvSpPr>
          <p:cNvPr id="2" name="Rectangle 1"/>
          <p:cNvSpPr/>
          <p:nvPr/>
        </p:nvSpPr>
        <p:spPr>
          <a:xfrm>
            <a:off x="234950" y="1563314"/>
            <a:ext cx="8567855" cy="1200329"/>
          </a:xfrm>
          <a:prstGeom prst="rect">
            <a:avLst/>
          </a:prstGeom>
        </p:spPr>
        <p:txBody>
          <a:bodyPr wrap="square">
            <a:spAutoFit/>
          </a:bodyPr>
          <a:lstStyle/>
          <a:p>
            <a:r>
              <a:rPr lang="fr-FR" sz="2400" i="1" dirty="0"/>
              <a:t>Sur une carte routière, 2 cm représentent 5 km sur le terrain. Sur cette carte, la distance </a:t>
            </a:r>
            <a:r>
              <a:rPr lang="fr-FR" sz="2400" i="1" dirty="0" smtClean="0"/>
              <a:t>entre deux </a:t>
            </a:r>
            <a:r>
              <a:rPr lang="fr-FR" sz="2400" i="1" dirty="0"/>
              <a:t>villes est de 7 cm. Quelle est la distance réelle entre ces deux villes ?</a:t>
            </a:r>
          </a:p>
        </p:txBody>
      </p:sp>
      <p:pic>
        <p:nvPicPr>
          <p:cNvPr id="11266" name="Picture 2" descr="Résultat de recherche d'images pour &quot;carte au 1/250000&quot;"/>
          <p:cNvPicPr>
            <a:picLocks noChangeAspect="1" noChangeArrowheads="1"/>
          </p:cNvPicPr>
          <p:nvPr/>
        </p:nvPicPr>
        <p:blipFill rotWithShape="1">
          <a:blip r:embed="rId3">
            <a:extLst>
              <a:ext uri="{28A0092B-C50C-407E-A947-70E740481C1C}">
                <a14:useLocalDpi xmlns:a14="http://schemas.microsoft.com/office/drawing/2010/main" val="0"/>
              </a:ext>
            </a:extLst>
          </a:blip>
          <a:srcRect l="7874" t="1" r="7481" b="3915"/>
          <a:stretch/>
        </p:blipFill>
        <p:spPr bwMode="auto">
          <a:xfrm>
            <a:off x="234950" y="2825086"/>
            <a:ext cx="801649" cy="16396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474" y="5657671"/>
            <a:ext cx="8786928" cy="1200329"/>
          </a:xfrm>
          <a:prstGeom prst="rect">
            <a:avLst/>
          </a:prstGeom>
        </p:spPr>
        <p:txBody>
          <a:bodyPr wrap="square">
            <a:spAutoFit/>
          </a:bodyPr>
          <a:lstStyle/>
          <a:p>
            <a:r>
              <a:rPr lang="fr-FR" altLang="fr-FR" sz="2400" dirty="0">
                <a:solidFill>
                  <a:srgbClr val="000000"/>
                </a:solidFill>
                <a:latin typeface="Times New Roman" pitchFamily="18" charset="0"/>
                <a:ea typeface="MS PGothic" pitchFamily="34" charset="-128"/>
              </a:rPr>
              <a:t>L’échelle d’une carte routière (d’un plan)  est définie par le coefficient = distance sur la carte / distance sur le terrain </a:t>
            </a:r>
          </a:p>
          <a:p>
            <a:r>
              <a:rPr lang="fr-FR" altLang="fr-FR" sz="2400" dirty="0">
                <a:solidFill>
                  <a:srgbClr val="000000"/>
                </a:solidFill>
                <a:latin typeface="Times New Roman" pitchFamily="18" charset="0"/>
                <a:ea typeface="MS PGothic" pitchFamily="34" charset="-128"/>
              </a:rPr>
              <a:t>Dans l’exemple ci-dessus l’échelle = 1/250 000 </a:t>
            </a:r>
            <a:endParaRPr lang="fr-FR" sz="2400" dirty="0">
              <a:solidFill>
                <a:srgbClr val="000000"/>
              </a:solidFill>
              <a:latin typeface="Times New Roman" pitchFamily="18" charset="0"/>
              <a:ea typeface="MS PGothic" pitchFamily="34" charset="-128"/>
            </a:endParaRPr>
          </a:p>
        </p:txBody>
      </p:sp>
      <p:sp>
        <p:nvSpPr>
          <p:cNvPr id="9" name="Flèche droite rayée 8">
            <a:hlinkClick r:id="rId4" action="ppaction://hlinksldjump"/>
          </p:cNvPr>
          <p:cNvSpPr/>
          <p:nvPr/>
        </p:nvSpPr>
        <p:spPr>
          <a:xfrm>
            <a:off x="8161254" y="6455391"/>
            <a:ext cx="911083" cy="402609"/>
          </a:xfrm>
          <a:prstGeom prst="stripedRightArrow">
            <a:avLst>
              <a:gd name="adj1" fmla="val 50000"/>
              <a:gd name="adj2" fmla="val 432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8020049" y="3295650"/>
            <a:ext cx="1169445" cy="646331"/>
          </a:xfrm>
          <a:prstGeom prst="rect">
            <a:avLst/>
          </a:prstGeom>
          <a:noFill/>
        </p:spPr>
        <p:txBody>
          <a:bodyPr wrap="square" rtlCol="0">
            <a:spAutoFit/>
          </a:bodyPr>
          <a:lstStyle/>
          <a:p>
            <a:r>
              <a:rPr lang="fr-FR" altLang="fr-FR" dirty="0" smtClean="0">
                <a:solidFill>
                  <a:srgbClr val="000000"/>
                </a:solidFill>
              </a:rPr>
              <a:t>X 250 </a:t>
            </a:r>
            <a:r>
              <a:rPr lang="fr-FR" altLang="fr-FR" dirty="0">
                <a:solidFill>
                  <a:srgbClr val="000000"/>
                </a:solidFill>
              </a:rPr>
              <a:t>000 </a:t>
            </a:r>
            <a:endParaRPr lang="fr-FR" dirty="0"/>
          </a:p>
          <a:p>
            <a:endParaRPr lang="fr-FR" dirty="0"/>
          </a:p>
        </p:txBody>
      </p:sp>
    </p:spTree>
    <p:extLst>
      <p:ext uri="{BB962C8B-B14F-4D97-AF65-F5344CB8AC3E}">
        <p14:creationId xmlns:p14="http://schemas.microsoft.com/office/powerpoint/2010/main" val="281522621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3"/>
          <p:cNvSpPr txBox="1">
            <a:spLocks noChangeArrowheads="1"/>
          </p:cNvSpPr>
          <p:nvPr/>
        </p:nvSpPr>
        <p:spPr bwMode="auto">
          <a:xfrm>
            <a:off x="681037" y="261393"/>
            <a:ext cx="8001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spcBef>
                <a:spcPct val="0"/>
              </a:spcBef>
            </a:pPr>
            <a:r>
              <a:rPr lang="fr-FR" altLang="fr-FR" cap="all" dirty="0" smtClean="0">
                <a:solidFill>
                  <a:schemeClr val="tx1">
                    <a:lumMod val="75000"/>
                    <a:lumOff val="25000"/>
                  </a:schemeClr>
                </a:solidFill>
                <a:latin typeface="+mj-lt"/>
                <a:ea typeface="+mj-ea"/>
                <a:cs typeface="+mj-cs"/>
              </a:rPr>
              <a:t>CYCLE 4 : PRODUIT EN CROIX</a:t>
            </a:r>
            <a:endParaRPr lang="fr-FR" altLang="fr-FR" cap="all" dirty="0">
              <a:solidFill>
                <a:schemeClr val="tx1">
                  <a:lumMod val="75000"/>
                  <a:lumOff val="25000"/>
                </a:schemeClr>
              </a:solidFill>
              <a:latin typeface="+mj-lt"/>
              <a:ea typeface="+mj-ea"/>
              <a:cs typeface="+mj-cs"/>
            </a:endParaRPr>
          </a:p>
        </p:txBody>
      </p:sp>
      <p:graphicFrame>
        <p:nvGraphicFramePr>
          <p:cNvPr id="3" name="Espace réservé du contenu 2"/>
          <p:cNvGraphicFramePr>
            <a:graphicFrameLocks noGrp="1"/>
          </p:cNvGraphicFramePr>
          <p:nvPr>
            <p:ph/>
            <p:extLst>
              <p:ext uri="{D42A27DB-BD31-4B8C-83A1-F6EECF244321}">
                <p14:modId xmlns:p14="http://schemas.microsoft.com/office/powerpoint/2010/main" val="585586657"/>
              </p:ext>
            </p:extLst>
          </p:nvPr>
        </p:nvGraphicFramePr>
        <p:xfrm>
          <a:off x="684213" y="2065338"/>
          <a:ext cx="6335712" cy="736600"/>
        </p:xfrm>
        <a:graphic>
          <a:graphicData uri="http://schemas.openxmlformats.org/drawingml/2006/table">
            <a:tbl>
              <a:tblPr firstRow="1" bandRow="1">
                <a:tableStyleId>{5C22544A-7EE6-4342-B048-85BDC9FD1C3A}</a:tableStyleId>
              </a:tblPr>
              <a:tblGrid>
                <a:gridCol w="2303895"/>
                <a:gridCol w="1919913"/>
                <a:gridCol w="2111904"/>
              </a:tblGrid>
              <a:tr h="288032">
                <a:tc>
                  <a:txBody>
                    <a:bodyPr/>
                    <a:lstStyle/>
                    <a:p>
                      <a:r>
                        <a:rPr lang="fr-FR" dirty="0" smtClean="0">
                          <a:solidFill>
                            <a:srgbClr val="000000"/>
                          </a:solidFill>
                        </a:rPr>
                        <a:t>Nombre</a:t>
                      </a:r>
                      <a:r>
                        <a:rPr lang="fr-FR" baseline="0" dirty="0" smtClean="0">
                          <a:solidFill>
                            <a:srgbClr val="000000"/>
                          </a:solidFill>
                        </a:rPr>
                        <a:t> de stylos</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rgbClr val="000000"/>
                          </a:solidFill>
                        </a:rPr>
                        <a:t>6</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fr-FR" b="0" dirty="0" smtClean="0"/>
                        <a:t>9</a:t>
                      </a:r>
                      <a:r>
                        <a:rPr lang="fr-FR" b="0" dirty="0" smtClean="0">
                          <a:solidFill>
                            <a:srgbClr val="000000"/>
                          </a:solidFill>
                        </a:rPr>
                        <a:t>9</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70840">
                <a:tc>
                  <a:txBody>
                    <a:bodyPr/>
                    <a:lstStyle/>
                    <a:p>
                      <a:r>
                        <a:rPr lang="fr-FR" b="1" dirty="0" smtClean="0"/>
                        <a:t>Prix</a:t>
                      </a:r>
                      <a:r>
                        <a:rPr lang="fr-FR" b="1" baseline="0" dirty="0" smtClean="0"/>
                        <a:t> (en euros)</a:t>
                      </a:r>
                      <a:endParaRPr lang="fr-FR" b="1"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dirty="0" smtClean="0"/>
                        <a:t>12</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1" dirty="0" smtClean="0">
                          <a:solidFill>
                            <a:srgbClr val="FF0000"/>
                          </a:solidFill>
                        </a:rPr>
                        <a:t>?</a:t>
                      </a:r>
                      <a:endParaRPr lang="fr-FR" b="1" dirty="0">
                        <a:solidFill>
                          <a:srgbClr val="FF0000"/>
                        </a:solidFill>
                      </a:endParaRPr>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sp>
        <p:nvSpPr>
          <p:cNvPr id="2" name="Rectangle 1"/>
          <p:cNvSpPr/>
          <p:nvPr/>
        </p:nvSpPr>
        <p:spPr>
          <a:xfrm>
            <a:off x="1153234" y="1517948"/>
            <a:ext cx="5643349" cy="369332"/>
          </a:xfrm>
          <a:prstGeom prst="rect">
            <a:avLst/>
          </a:prstGeom>
        </p:spPr>
        <p:txBody>
          <a:bodyPr wrap="square">
            <a:spAutoFit/>
          </a:bodyPr>
          <a:lstStyle/>
          <a:p>
            <a:r>
              <a:rPr lang="fr-FR" altLang="fr-FR" i="1" dirty="0">
                <a:solidFill>
                  <a:srgbClr val="010000"/>
                </a:solidFill>
              </a:rPr>
              <a:t>Si 6 stylos coûtent 12 €, combien coûtent 9 stylos ?</a:t>
            </a:r>
          </a:p>
        </p:txBody>
      </p:sp>
      <p:sp>
        <p:nvSpPr>
          <p:cNvPr id="4" name="ZoneTexte 3"/>
          <p:cNvSpPr txBox="1"/>
          <p:nvPr/>
        </p:nvSpPr>
        <p:spPr>
          <a:xfrm>
            <a:off x="818866" y="3098041"/>
            <a:ext cx="7397086" cy="3908762"/>
          </a:xfrm>
          <a:prstGeom prst="rect">
            <a:avLst/>
          </a:prstGeom>
          <a:noFill/>
        </p:spPr>
        <p:txBody>
          <a:bodyPr wrap="square" rtlCol="0">
            <a:spAutoFit/>
          </a:bodyPr>
          <a:lstStyle/>
          <a:p>
            <a:r>
              <a:rPr lang="fr-FR" b="1" dirty="0" smtClean="0">
                <a:solidFill>
                  <a:srgbClr val="FF0000"/>
                </a:solidFill>
              </a:rPr>
              <a:t>?</a:t>
            </a:r>
            <a:r>
              <a:rPr lang="fr-FR" dirty="0" smtClean="0"/>
              <a:t> Grandeur recherchée (prix de 9 stylos) notée </a:t>
            </a:r>
            <a:r>
              <a:rPr lang="fr-FR" dirty="0" smtClean="0">
                <a:solidFill>
                  <a:srgbClr val="FF0000"/>
                </a:solidFill>
              </a:rPr>
              <a:t>P</a:t>
            </a:r>
          </a:p>
          <a:p>
            <a:endParaRPr lang="fr-FR" dirty="0" smtClean="0"/>
          </a:p>
          <a:p>
            <a:r>
              <a:rPr lang="fr-FR" dirty="0" smtClean="0"/>
              <a:t>Cette procédure intervient après l’étude des fractions :</a:t>
            </a:r>
          </a:p>
          <a:p>
            <a:r>
              <a:rPr lang="fr-FR" sz="1400" dirty="0" smtClean="0"/>
              <a:t>                                                                                  </a:t>
            </a:r>
          </a:p>
          <a:p>
            <a:r>
              <a:rPr lang="fr-FR" dirty="0" smtClean="0"/>
              <a:t> 12          </a:t>
            </a:r>
            <a:r>
              <a:rPr lang="fr-FR" dirty="0">
                <a:solidFill>
                  <a:srgbClr val="FF0000"/>
                </a:solidFill>
              </a:rPr>
              <a:t>P</a:t>
            </a:r>
          </a:p>
          <a:p>
            <a:r>
              <a:rPr lang="fr-FR" dirty="0" smtClean="0"/>
              <a:t>----- = -------  ( = coefficient de proportionnalité) que l’on peut transformer en</a:t>
            </a:r>
          </a:p>
          <a:p>
            <a:r>
              <a:rPr lang="fr-FR" dirty="0" smtClean="0"/>
              <a:t>  6           9</a:t>
            </a:r>
            <a:endParaRPr lang="fr-FR" dirty="0"/>
          </a:p>
          <a:p>
            <a:endParaRPr lang="fr-FR" dirty="0" smtClean="0">
              <a:solidFill>
                <a:srgbClr val="FF0000"/>
              </a:solidFill>
            </a:endParaRPr>
          </a:p>
          <a:p>
            <a:r>
              <a:rPr lang="fr-FR" dirty="0" smtClean="0"/>
              <a:t>                                                  12 </a:t>
            </a:r>
            <a:r>
              <a:rPr lang="fr-FR" dirty="0" smtClean="0">
                <a:solidFill>
                  <a:srgbClr val="00B050"/>
                </a:solidFill>
              </a:rPr>
              <a:t>x 9          </a:t>
            </a:r>
            <a:r>
              <a:rPr lang="fr-FR" dirty="0" smtClean="0">
                <a:solidFill>
                  <a:srgbClr val="FF0000"/>
                </a:solidFill>
              </a:rPr>
              <a:t>P </a:t>
            </a:r>
            <a:r>
              <a:rPr lang="fr-FR" dirty="0">
                <a:solidFill>
                  <a:srgbClr val="00B050"/>
                </a:solidFill>
              </a:rPr>
              <a:t>x 9</a:t>
            </a:r>
            <a:r>
              <a:rPr lang="fr-FR" dirty="0" smtClean="0">
                <a:solidFill>
                  <a:srgbClr val="FF0000"/>
                </a:solidFill>
              </a:rPr>
              <a:t> </a:t>
            </a:r>
            <a:endParaRPr lang="fr-FR" dirty="0">
              <a:solidFill>
                <a:srgbClr val="FF0000"/>
              </a:solidFill>
            </a:endParaRPr>
          </a:p>
          <a:p>
            <a:r>
              <a:rPr lang="fr-FR" dirty="0" smtClean="0"/>
              <a:t>  </a:t>
            </a:r>
            <a:r>
              <a:rPr lang="fr-FR" dirty="0"/>
              <a:t>12 x 9 = </a:t>
            </a:r>
            <a:r>
              <a:rPr lang="fr-FR" dirty="0">
                <a:solidFill>
                  <a:srgbClr val="FF0000"/>
                </a:solidFill>
              </a:rPr>
              <a:t>P </a:t>
            </a:r>
            <a:r>
              <a:rPr lang="fr-FR" dirty="0"/>
              <a:t>x 6  </a:t>
            </a:r>
            <a:r>
              <a:rPr lang="fr-FR" dirty="0" smtClean="0"/>
              <a:t>        ou         ----------   =  --------</a:t>
            </a:r>
            <a:endParaRPr lang="fr-FR" dirty="0"/>
          </a:p>
          <a:p>
            <a:r>
              <a:rPr lang="fr-FR" dirty="0"/>
              <a:t>  </a:t>
            </a:r>
            <a:r>
              <a:rPr lang="fr-FR" dirty="0" smtClean="0"/>
              <a:t>                                                  6                  9</a:t>
            </a:r>
            <a:endParaRPr lang="fr-FR" dirty="0"/>
          </a:p>
          <a:p>
            <a:endParaRPr lang="fr-FR" dirty="0" smtClean="0"/>
          </a:p>
          <a:p>
            <a:endParaRPr lang="fr-FR" dirty="0"/>
          </a:p>
          <a:p>
            <a:endParaRPr lang="fr-FR" dirty="0" smtClean="0"/>
          </a:p>
        </p:txBody>
      </p:sp>
      <p:sp>
        <p:nvSpPr>
          <p:cNvPr id="6" name="Flèche droite rayée 5">
            <a:hlinkClick r:id="rId2"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77644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3"/>
          <p:cNvSpPr txBox="1">
            <a:spLocks noChangeArrowheads="1"/>
          </p:cNvSpPr>
          <p:nvPr/>
        </p:nvSpPr>
        <p:spPr bwMode="auto">
          <a:xfrm>
            <a:off x="818866" y="261392"/>
            <a:ext cx="76427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spcBef>
                <a:spcPct val="0"/>
              </a:spcBef>
            </a:pPr>
            <a:r>
              <a:rPr lang="fr-FR" altLang="fr-FR" cap="all" dirty="0" smtClean="0">
                <a:solidFill>
                  <a:schemeClr val="tx1">
                    <a:lumMod val="75000"/>
                    <a:lumOff val="25000"/>
                  </a:schemeClr>
                </a:solidFill>
                <a:latin typeface="+mj-lt"/>
                <a:ea typeface="+mj-ea"/>
                <a:cs typeface="+mj-cs"/>
              </a:rPr>
              <a:t>CYCLE 4 : REPRESENTATION GRAPHIQUE ET FONCTION LINEAIRE</a:t>
            </a:r>
            <a:endParaRPr lang="fr-FR" altLang="fr-FR" cap="all" dirty="0">
              <a:solidFill>
                <a:schemeClr val="tx1">
                  <a:lumMod val="75000"/>
                  <a:lumOff val="25000"/>
                </a:schemeClr>
              </a:solidFill>
              <a:latin typeface="+mj-lt"/>
              <a:ea typeface="+mj-ea"/>
              <a:cs typeface="+mj-cs"/>
            </a:endParaRPr>
          </a:p>
        </p:txBody>
      </p:sp>
      <p:sp>
        <p:nvSpPr>
          <p:cNvPr id="5" name="Espace réservé du contenu 4"/>
          <p:cNvSpPr>
            <a:spLocks noGrp="1"/>
          </p:cNvSpPr>
          <p:nvPr>
            <p:ph/>
          </p:nvPr>
        </p:nvSpPr>
        <p:spPr>
          <a:xfrm>
            <a:off x="395785" y="1517177"/>
            <a:ext cx="8516203" cy="1783170"/>
          </a:xfrm>
        </p:spPr>
        <p:txBody>
          <a:bodyPr>
            <a:noAutofit/>
          </a:bodyPr>
          <a:lstStyle/>
          <a:p>
            <a:r>
              <a:rPr lang="fr-FR" sz="1400" dirty="0" smtClean="0"/>
              <a:t>MATHEMATIQUES (fin de cycle 4)</a:t>
            </a:r>
          </a:p>
          <a:p>
            <a:pPr lvl="1"/>
            <a:r>
              <a:rPr lang="fr-FR" sz="1400" dirty="0" smtClean="0"/>
              <a:t> les situations de proportionnalité (ou de non proportionnalité) sont l’occasion d’aborder </a:t>
            </a:r>
            <a:r>
              <a:rPr lang="fr-FR" sz="1400" dirty="0"/>
              <a:t>l</a:t>
            </a:r>
            <a:r>
              <a:rPr lang="fr-FR" sz="1400" dirty="0" smtClean="0"/>
              <a:t>es premières fonctions numériques  qui a tout élément d’un ensemble font correspondre un élément d’un autre ensemble.</a:t>
            </a:r>
          </a:p>
          <a:p>
            <a:pPr lvl="1"/>
            <a:r>
              <a:rPr lang="fr-FR" sz="1400" dirty="0" smtClean="0"/>
              <a:t>La notion de fonction linéaire permet d’opérer une synthèse des différents aspects de la proportionnalité rencontrée au cours du collège et de l’exprimer et de les traiter avec un nouveau  langage.</a:t>
            </a:r>
          </a:p>
          <a:p>
            <a:pPr marL="0" indent="0">
              <a:buNone/>
            </a:pPr>
            <a:r>
              <a:rPr lang="fr-FR" sz="1400" dirty="0" smtClean="0"/>
              <a:t>              (Document d’accompagnement sur la proportionnalité collège)</a:t>
            </a:r>
            <a:endParaRPr lang="fr-FR" sz="1400" dirty="0"/>
          </a:p>
        </p:txBody>
      </p:sp>
      <p:sp>
        <p:nvSpPr>
          <p:cNvPr id="4" name="Flèche droite rayée 3">
            <a:hlinkClick r:id="rId3"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96" t="30090" r="40224" b="19910"/>
          <a:stretch/>
        </p:blipFill>
        <p:spPr bwMode="auto">
          <a:xfrm>
            <a:off x="345751" y="3742598"/>
            <a:ext cx="3978736" cy="229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lab.phys.free.fr/images/graphiquedfv.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60964" y="4890047"/>
            <a:ext cx="2952015" cy="17776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1.assistancescolaire.com/3/images/3_mrde58i01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170" y="3300347"/>
            <a:ext cx="2298664" cy="14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810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10" name="Image 9" descr="Applications_de_la_proportionnalite.pdf - Adobe Reader"/>
          <p:cNvPicPr>
            <a:picLocks noChangeAspect="1"/>
          </p:cNvPicPr>
          <p:nvPr/>
        </p:nvPicPr>
        <p:blipFill rotWithShape="1">
          <a:blip r:embed="rId3">
            <a:extLst>
              <a:ext uri="{28A0092B-C50C-407E-A947-70E740481C1C}">
                <a14:useLocalDpi xmlns:a14="http://schemas.microsoft.com/office/drawing/2010/main" val="0"/>
              </a:ext>
            </a:extLst>
          </a:blip>
          <a:srcRect l="60237" t="24607" r="24271" b="8569"/>
          <a:stretch/>
        </p:blipFill>
        <p:spPr>
          <a:xfrm>
            <a:off x="323528" y="1371401"/>
            <a:ext cx="1326547" cy="3121888"/>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620582"/>
            <a:ext cx="2653094" cy="87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descr="1-Mathematiques-ProportS1A1C.pdf - Adobe Reader"/>
          <p:cNvPicPr>
            <a:picLocks noChangeAspect="1"/>
          </p:cNvPicPr>
          <p:nvPr/>
        </p:nvPicPr>
        <p:blipFill rotWithShape="1">
          <a:blip r:embed="rId5">
            <a:extLst>
              <a:ext uri="{28A0092B-C50C-407E-A947-70E740481C1C}">
                <a14:useLocalDpi xmlns:a14="http://schemas.microsoft.com/office/drawing/2010/main" val="0"/>
              </a:ext>
            </a:extLst>
          </a:blip>
          <a:srcRect l="21392" t="50000" r="59315" b="19452"/>
          <a:stretch/>
        </p:blipFill>
        <p:spPr>
          <a:xfrm>
            <a:off x="6736754" y="1297978"/>
            <a:ext cx="1764125" cy="1524000"/>
          </a:xfrm>
          <a:prstGeom prst="rect">
            <a:avLst/>
          </a:prstGeom>
        </p:spPr>
      </p:pic>
      <p:sp>
        <p:nvSpPr>
          <p:cNvPr id="16" name="ZoneTexte 15"/>
          <p:cNvSpPr txBox="1"/>
          <p:nvPr/>
        </p:nvSpPr>
        <p:spPr>
          <a:xfrm>
            <a:off x="4114800" y="2971800"/>
            <a:ext cx="184731" cy="369332"/>
          </a:xfrm>
          <a:prstGeom prst="rect">
            <a:avLst/>
          </a:prstGeom>
          <a:noFill/>
        </p:spPr>
        <p:txBody>
          <a:bodyPr wrap="none" rtlCol="0">
            <a:spAutoFit/>
          </a:bodyPr>
          <a:lstStyle/>
          <a:p>
            <a:endParaRPr lang="fr-FR" dirty="0"/>
          </a:p>
        </p:txBody>
      </p:sp>
      <p:pic>
        <p:nvPicPr>
          <p:cNvPr id="20" name="Image 19" descr="Engrenages I et II - Mozilla Firefox"/>
          <p:cNvPicPr>
            <a:picLocks noChangeAspect="1"/>
          </p:cNvPicPr>
          <p:nvPr/>
        </p:nvPicPr>
        <p:blipFill rotWithShape="1">
          <a:blip r:embed="rId6">
            <a:extLst>
              <a:ext uri="{28A0092B-C50C-407E-A947-70E740481C1C}">
                <a14:useLocalDpi xmlns:a14="http://schemas.microsoft.com/office/drawing/2010/main" val="0"/>
              </a:ext>
            </a:extLst>
          </a:blip>
          <a:srcRect l="33857" t="42172" r="35313" b="28914"/>
          <a:stretch/>
        </p:blipFill>
        <p:spPr>
          <a:xfrm>
            <a:off x="5922782" y="4316446"/>
            <a:ext cx="2819189" cy="1442472"/>
          </a:xfrm>
          <a:prstGeom prst="rect">
            <a:avLst/>
          </a:prstGeom>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2106" y="2899297"/>
            <a:ext cx="2095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9856" y="4849895"/>
            <a:ext cx="2085020" cy="148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3918" y="2961000"/>
            <a:ext cx="2166961" cy="112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764273" y="27295"/>
            <a:ext cx="8379725" cy="954107"/>
          </a:xfrm>
          <a:prstGeom prst="rect">
            <a:avLst/>
          </a:prstGeom>
          <a:noFill/>
        </p:spPr>
        <p:txBody>
          <a:bodyPr wrap="square" rtlCol="0">
            <a:spAutoFit/>
          </a:bodyPr>
          <a:lstStyle/>
          <a:p>
            <a:pPr>
              <a:spcBef>
                <a:spcPct val="0"/>
              </a:spcBef>
            </a:pPr>
            <a:r>
              <a:rPr lang="fr-FR" sz="2800" cap="all" dirty="0">
                <a:solidFill>
                  <a:schemeClr val="tx1">
                    <a:lumMod val="75000"/>
                    <a:lumOff val="25000"/>
                  </a:schemeClr>
                </a:solidFill>
                <a:latin typeface="+mj-lt"/>
                <a:ea typeface="+mj-ea"/>
                <a:cs typeface="+mj-cs"/>
              </a:rPr>
              <a:t>SITUATIONS DE PROPORTIONNALITE EN MATHEMATIQUES, EN LIEN AVEC D’AUTRES DISCIPLINES</a:t>
            </a:r>
          </a:p>
        </p:txBody>
      </p:sp>
      <p:sp>
        <p:nvSpPr>
          <p:cNvPr id="13" name="Flèche droite rayée 12">
            <a:hlinkClick r:id="rId10"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 descr="https://upload.wikimedia.org/wikipedia/commons/8/81/Pinhole-camera.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1792" y="1371401"/>
            <a:ext cx="2566016" cy="175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073609"/>
      </p:ext>
    </p:extLst>
  </p:cSld>
  <p:clrMapOvr>
    <a:masterClrMapping/>
  </p:clrMapOvr>
  <p:timing>
    <p:tnLst>
      <p:par>
        <p:cTn id="1" dur="indefinite" restart="never" nodeType="tmRoot">
          <p:childTnLst>
            <p:par>
              <p:cTn id="2"/>
            </p:par>
            <p:par>
              <p:cTn id="3"/>
            </p:par>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6" cstate="print"/>
          <a:srcRect/>
          <a:stretch>
            <a:fillRect/>
          </a:stretch>
        </p:blipFill>
        <p:spPr bwMode="auto">
          <a:xfrm>
            <a:off x="251520" y="5592684"/>
            <a:ext cx="2160240" cy="1076676"/>
          </a:xfrm>
          <a:prstGeom prst="rect">
            <a:avLst/>
          </a:prstGeom>
          <a:noFill/>
        </p:spPr>
      </p:pic>
      <p:sp>
        <p:nvSpPr>
          <p:cNvPr id="10" name="AutoShape 2" descr="Résultat de recherche d'images pour &quot;pul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5" descr="Résultat de recherche d'images pour &quot;pull&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8" descr="Résultat de recherche d'images pour &quot;pul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mc:AlternateContent xmlns:mc="http://schemas.openxmlformats.org/markup-compatibility/2006" xmlns:a14="http://schemas.microsoft.com/office/drawing/2010/main">
        <mc:Choice Requires="a14">
          <p:sp>
            <p:nvSpPr>
              <p:cNvPr id="13" name="Rectangle 12"/>
              <p:cNvSpPr/>
              <p:nvPr/>
            </p:nvSpPr>
            <p:spPr>
              <a:xfrm>
                <a:off x="525190" y="3356992"/>
                <a:ext cx="915635" cy="369332"/>
              </a:xfrm>
              <a:prstGeom prst="rect">
                <a:avLst/>
              </a:prstGeom>
            </p:spPr>
            <p:txBody>
              <a:bodyPr wrap="none">
                <a:spAutoFit/>
              </a:bodyPr>
              <a:lstStyle/>
              <a:p>
                <a:r>
                  <a:rPr lang="fr-FR" dirty="0" smtClean="0"/>
                  <a:t>S  : 20</a:t>
                </a:r>
                <a:r>
                  <a:rPr lang="fr-FR" dirty="0"/>
                  <a:t> </a:t>
                </a:r>
                <a14:m>
                  <m:oMath xmlns:m="http://schemas.openxmlformats.org/officeDocument/2006/math">
                    <m:r>
                      <m:rPr>
                        <m:nor/>
                      </m:rPr>
                      <a:rPr lang="fr-FR" dirty="0"/>
                      <m:t>€</m:t>
                    </m:r>
                  </m:oMath>
                </a14:m>
                <a:endParaRPr lang="fr-FR" dirty="0"/>
              </a:p>
            </p:txBody>
          </p:sp>
        </mc:Choice>
        <mc:Fallback xmlns="">
          <p:sp>
            <p:nvSpPr>
              <p:cNvPr id="13" name="Rectangle 12"/>
              <p:cNvSpPr>
                <a:spLocks noRot="1" noChangeAspect="1" noMove="1" noResize="1" noEditPoints="1" noAdjustHandles="1" noChangeArrowheads="1" noChangeShapeType="1" noTextEdit="1"/>
              </p:cNvSpPr>
              <p:nvPr/>
            </p:nvSpPr>
            <p:spPr>
              <a:xfrm>
                <a:off x="525190" y="3356992"/>
                <a:ext cx="915635" cy="369332"/>
              </a:xfrm>
              <a:prstGeom prst="rect">
                <a:avLst/>
              </a:prstGeom>
              <a:blipFill rotWithShape="1">
                <a:blip r:embed="rId8"/>
                <a:stretch>
                  <a:fillRect l="-5333"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856143" y="3356992"/>
                <a:ext cx="907621" cy="369332"/>
              </a:xfrm>
              <a:prstGeom prst="rect">
                <a:avLst/>
              </a:prstGeom>
            </p:spPr>
            <p:txBody>
              <a:bodyPr wrap="none">
                <a:spAutoFit/>
              </a:bodyPr>
              <a:lstStyle/>
              <a:p>
                <a:r>
                  <a:rPr lang="fr-FR" dirty="0"/>
                  <a:t>L</a:t>
                </a:r>
                <a:r>
                  <a:rPr lang="fr-FR" dirty="0" smtClean="0"/>
                  <a:t>  : 20 </a:t>
                </a:r>
                <a14:m>
                  <m:oMath xmlns:m="http://schemas.openxmlformats.org/officeDocument/2006/math">
                    <m:r>
                      <m:rPr>
                        <m:nor/>
                      </m:rPr>
                      <a:rPr lang="fr-FR" dirty="0"/>
                      <m:t>€</m:t>
                    </m:r>
                  </m:oMath>
                </a14:m>
                <a:endParaRPr lang="fr-FR" dirty="0"/>
              </a:p>
            </p:txBody>
          </p:sp>
        </mc:Choice>
        <mc:Fallback xmlns="">
          <p:sp>
            <p:nvSpPr>
              <p:cNvPr id="17" name="Rectangle 16"/>
              <p:cNvSpPr>
                <a:spLocks noRot="1" noChangeAspect="1" noMove="1" noResize="1" noEditPoints="1" noAdjustHandles="1" noChangeArrowheads="1" noChangeShapeType="1" noTextEdit="1"/>
              </p:cNvSpPr>
              <p:nvPr/>
            </p:nvSpPr>
            <p:spPr>
              <a:xfrm>
                <a:off x="1856143" y="3356992"/>
                <a:ext cx="907621" cy="369332"/>
              </a:xfrm>
              <a:prstGeom prst="rect">
                <a:avLst/>
              </a:prstGeom>
              <a:blipFill rotWithShape="1">
                <a:blip r:embed="rId9"/>
                <a:stretch>
                  <a:fillRect l="-5369"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172691" y="3344913"/>
                <a:ext cx="1148071" cy="369332"/>
              </a:xfrm>
              <a:prstGeom prst="rect">
                <a:avLst/>
              </a:prstGeom>
            </p:spPr>
            <p:txBody>
              <a:bodyPr wrap="none">
                <a:spAutoFit/>
              </a:bodyPr>
              <a:lstStyle/>
              <a:p>
                <a:r>
                  <a:rPr lang="fr-FR" dirty="0" smtClean="0"/>
                  <a:t>XXL  : 25 </a:t>
                </a:r>
                <a14:m>
                  <m:oMath xmlns:m="http://schemas.openxmlformats.org/officeDocument/2006/math">
                    <m:r>
                      <m:rPr>
                        <m:nor/>
                      </m:rPr>
                      <a:rPr lang="fr-FR" dirty="0"/>
                      <m:t>€</m:t>
                    </m:r>
                  </m:oMath>
                </a14:m>
                <a:endParaRPr lang="fr-FR" dirty="0"/>
              </a:p>
            </p:txBody>
          </p:sp>
        </mc:Choice>
        <mc:Fallback xmlns="">
          <p:sp>
            <p:nvSpPr>
              <p:cNvPr id="18" name="Rectangle 17"/>
              <p:cNvSpPr>
                <a:spLocks noRot="1" noChangeAspect="1" noMove="1" noResize="1" noEditPoints="1" noAdjustHandles="1" noChangeArrowheads="1" noChangeShapeType="1" noTextEdit="1"/>
              </p:cNvSpPr>
              <p:nvPr/>
            </p:nvSpPr>
            <p:spPr>
              <a:xfrm>
                <a:off x="3172691" y="3344913"/>
                <a:ext cx="1148071" cy="369332"/>
              </a:xfrm>
              <a:prstGeom prst="rect">
                <a:avLst/>
              </a:prstGeom>
              <a:blipFill rotWithShape="1">
                <a:blip r:embed="rId10"/>
                <a:stretch>
                  <a:fillRect l="-4233" t="-8333" b="-26667"/>
                </a:stretch>
              </a:blipFill>
            </p:spPr>
            <p:txBody>
              <a:bodyPr/>
              <a:lstStyle/>
              <a:p>
                <a:r>
                  <a:rPr lang="fr-FR">
                    <a:noFill/>
                  </a:rPr>
                  <a:t> </a:t>
                </a:r>
              </a:p>
            </p:txBody>
          </p:sp>
        </mc:Fallback>
      </mc:AlternateContent>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501" y="3904644"/>
            <a:ext cx="4097705" cy="154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5893655" y="1062135"/>
            <a:ext cx="3714245" cy="179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Résultat de recherche d'images pour &quot;carré&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8771" y="312737"/>
            <a:ext cx="941157" cy="8840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8292" y="246242"/>
            <a:ext cx="1387524" cy="95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92325" y="126083"/>
            <a:ext cx="2119389" cy="144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695" y="2018656"/>
            <a:ext cx="1326257" cy="132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Blouse blanche chimie étudiant et lycéen Pigment LM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1660" y="1867534"/>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Blouse blanche chimie étudiant et lycéen Pigment LM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0758" y="1663421"/>
            <a:ext cx="1731936" cy="1731936"/>
          </a:xfrm>
          <a:prstGeom prst="rect">
            <a:avLst/>
          </a:prstGeom>
          <a:noFill/>
          <a:extLst>
            <a:ext uri="{909E8E84-426E-40DD-AFC4-6F175D3DCCD1}">
              <a14:hiddenFill xmlns:a14="http://schemas.microsoft.com/office/drawing/2010/main">
                <a:solidFill>
                  <a:srgbClr val="FFFFFF"/>
                </a:solidFill>
              </a14:hiddenFill>
            </a:ext>
          </a:extLst>
        </p:spPr>
      </p:pic>
      <p:pic>
        <p:nvPicPr>
          <p:cNvPr id="27" name="transpo-arit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5534718" y="4183663"/>
            <a:ext cx="609600" cy="609600"/>
          </a:xfrm>
          <a:prstGeom prst="rect">
            <a:avLst/>
          </a:prstGeom>
        </p:spPr>
      </p:pic>
      <p:pic>
        <p:nvPicPr>
          <p:cNvPr id="29" name="transpo-geo.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5557774" y="4864409"/>
            <a:ext cx="609600" cy="609600"/>
          </a:xfrm>
          <a:prstGeom prst="rect">
            <a:avLst/>
          </a:prstGeom>
        </p:spPr>
      </p:pic>
      <p:sp>
        <p:nvSpPr>
          <p:cNvPr id="31" name="ZoneTexte 30"/>
          <p:cNvSpPr txBox="1"/>
          <p:nvPr/>
        </p:nvSpPr>
        <p:spPr>
          <a:xfrm>
            <a:off x="6305499" y="4273486"/>
            <a:ext cx="2737866" cy="307777"/>
          </a:xfrm>
          <a:prstGeom prst="rect">
            <a:avLst/>
          </a:prstGeom>
          <a:noFill/>
        </p:spPr>
        <p:txBody>
          <a:bodyPr wrap="square" rtlCol="0">
            <a:spAutoFit/>
          </a:bodyPr>
          <a:lstStyle/>
          <a:p>
            <a:r>
              <a:rPr lang="fr-FR" sz="1400" dirty="0"/>
              <a:t>d</a:t>
            </a:r>
            <a:r>
              <a:rPr lang="fr-FR" sz="1400" dirty="0" smtClean="0"/>
              <a:t>écalage affine d’une mélodie</a:t>
            </a:r>
            <a:endParaRPr lang="fr-FR" sz="1400" dirty="0"/>
          </a:p>
        </p:txBody>
      </p:sp>
      <p:sp>
        <p:nvSpPr>
          <p:cNvPr id="32" name="ZoneTexte 31"/>
          <p:cNvSpPr txBox="1"/>
          <p:nvPr/>
        </p:nvSpPr>
        <p:spPr>
          <a:xfrm>
            <a:off x="6305499" y="5004867"/>
            <a:ext cx="2737866" cy="523220"/>
          </a:xfrm>
          <a:prstGeom prst="rect">
            <a:avLst/>
          </a:prstGeom>
          <a:noFill/>
        </p:spPr>
        <p:txBody>
          <a:bodyPr wrap="square" rtlCol="0">
            <a:spAutoFit/>
          </a:bodyPr>
          <a:lstStyle/>
          <a:p>
            <a:r>
              <a:rPr lang="fr-FR" sz="1400" dirty="0" smtClean="0"/>
              <a:t>transposition  d’une mélodie</a:t>
            </a:r>
          </a:p>
          <a:p>
            <a:r>
              <a:rPr lang="fr-FR" sz="1400" dirty="0" smtClean="0"/>
              <a:t>(décalage linéaire)</a:t>
            </a:r>
            <a:endParaRPr lang="fr-FR" sz="1400" dirty="0"/>
          </a:p>
        </p:txBody>
      </p:sp>
      <p:sp>
        <p:nvSpPr>
          <p:cNvPr id="26" name="Flèche droite rayée 25">
            <a:hlinkClick r:id="rId20"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38828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audio>
              <p:cMediaNode vol="80000">
                <p:cTn id="3" fill="hold" display="0">
                  <p:stCondLst>
                    <p:cond delay="indefinite"/>
                  </p:stCondLst>
                  <p:endCondLst>
                    <p:cond evt="onStopAudio" delay="0">
                      <p:tgtEl>
                        <p:sldTgt/>
                      </p:tgtEl>
                    </p:cond>
                  </p:endCondLst>
                </p:cTn>
                <p:tgtEl>
                  <p:spTgt spid="2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sp>
        <p:nvSpPr>
          <p:cNvPr id="60" name="ZoneTexte 59"/>
          <p:cNvSpPr txBox="1"/>
          <p:nvPr/>
        </p:nvSpPr>
        <p:spPr>
          <a:xfrm>
            <a:off x="558652" y="1383290"/>
            <a:ext cx="7732290" cy="307777"/>
          </a:xfrm>
          <a:prstGeom prst="rect">
            <a:avLst/>
          </a:prstGeom>
          <a:noFill/>
        </p:spPr>
        <p:txBody>
          <a:bodyPr wrap="square" rtlCol="0">
            <a:spAutoFit/>
          </a:bodyPr>
          <a:lstStyle/>
          <a:p>
            <a:r>
              <a:rPr lang="fr-FR" sz="1400" b="1" dirty="0" smtClean="0"/>
              <a:t>Les proportionnalités multiples</a:t>
            </a:r>
            <a:endParaRPr lang="fr-FR" sz="1400" b="1" dirty="0"/>
          </a:p>
        </p:txBody>
      </p:sp>
      <mc:AlternateContent xmlns:mc="http://schemas.openxmlformats.org/markup-compatibility/2006" xmlns:a14="http://schemas.microsoft.com/office/drawing/2010/main">
        <mc:Choice Requires="a14">
          <p:sp>
            <p:nvSpPr>
              <p:cNvPr id="2" name="Rectangle 1"/>
              <p:cNvSpPr/>
              <p:nvPr/>
            </p:nvSpPr>
            <p:spPr>
              <a:xfrm>
                <a:off x="558652" y="1691067"/>
                <a:ext cx="7788992" cy="1976888"/>
              </a:xfrm>
              <a:prstGeom prst="rect">
                <a:avLst/>
              </a:prstGeom>
            </p:spPr>
            <p:txBody>
              <a:bodyPr wrap="none">
                <a:spAutoFit/>
              </a:bodyPr>
              <a:lstStyle/>
              <a:p>
                <a:r>
                  <a:rPr lang="fr-FR" sz="1400" i="1" dirty="0" smtClean="0"/>
                  <a:t>Exemple 1 </a:t>
                </a:r>
                <a:r>
                  <a:rPr lang="fr-FR" sz="1400" dirty="0" smtClean="0"/>
                  <a:t>: « 5 poules pondent un total de 30 œufs  en 7 jours. Combien pondent 8 poules en 1 mois ? »</a:t>
                </a:r>
              </a:p>
              <a:p>
                <a:r>
                  <a:rPr lang="fr-FR" sz="1400" i="1" dirty="0"/>
                  <a:t>	</a:t>
                </a:r>
                <a:r>
                  <a:rPr lang="fr-FR" sz="1400" i="1" dirty="0" smtClean="0"/>
                  <a:t>- </a:t>
                </a:r>
                <a:r>
                  <a:rPr lang="fr-FR" sz="1400" dirty="0" smtClean="0"/>
                  <a:t>5 poules en 1 mois : </a:t>
                </a:r>
                <a14:m>
                  <m:oMath xmlns:m="http://schemas.openxmlformats.org/officeDocument/2006/math">
                    <m:r>
                      <a:rPr lang="fr-FR" sz="1400" i="1">
                        <a:latin typeface="Cambria Math"/>
                        <a:ea typeface="Cambria Math"/>
                      </a:rPr>
                      <m:t>4×</m:t>
                    </m:r>
                    <m:r>
                      <a:rPr lang="fr-FR" sz="1400" b="0" i="1" smtClean="0">
                        <a:latin typeface="Cambria Math"/>
                        <a:ea typeface="Cambria Math"/>
                      </a:rPr>
                      <m:t>30=120</m:t>
                    </m:r>
                  </m:oMath>
                </a14:m>
                <a:r>
                  <a:rPr lang="fr-FR" sz="1400" dirty="0" smtClean="0"/>
                  <a:t>  œufs.    8 poules : </a:t>
                </a:r>
                <a14:m>
                  <m:oMath xmlns:m="http://schemas.openxmlformats.org/officeDocument/2006/math">
                    <m:f>
                      <m:fPr>
                        <m:ctrlPr>
                          <a:rPr lang="fr-FR" sz="1400" i="1" smtClean="0">
                            <a:latin typeface="Cambria Math"/>
                          </a:rPr>
                        </m:ctrlPr>
                      </m:fPr>
                      <m:num>
                        <m:r>
                          <a:rPr lang="fr-FR" sz="1400" b="0" i="1" smtClean="0">
                            <a:latin typeface="Cambria Math"/>
                          </a:rPr>
                          <m:t>8</m:t>
                        </m:r>
                      </m:num>
                      <m:den>
                        <m:r>
                          <a:rPr lang="fr-FR" sz="1400" b="0" i="1" smtClean="0">
                            <a:latin typeface="Cambria Math"/>
                          </a:rPr>
                          <m:t>5</m:t>
                        </m:r>
                      </m:den>
                    </m:f>
                    <m:r>
                      <a:rPr lang="fr-FR" sz="1400" i="1" smtClean="0">
                        <a:latin typeface="Cambria Math"/>
                        <a:ea typeface="Cambria Math"/>
                      </a:rPr>
                      <m:t>×</m:t>
                    </m:r>
                    <m:d>
                      <m:dPr>
                        <m:ctrlPr>
                          <a:rPr lang="fr-FR" sz="1400" i="1" smtClean="0">
                            <a:latin typeface="Cambria Math"/>
                            <a:ea typeface="Cambria Math"/>
                          </a:rPr>
                        </m:ctrlPr>
                      </m:dPr>
                      <m:e>
                        <m:r>
                          <a:rPr lang="fr-FR" sz="1400" b="0" i="1" smtClean="0">
                            <a:latin typeface="Cambria Math"/>
                            <a:ea typeface="Cambria Math"/>
                          </a:rPr>
                          <m:t>4×30</m:t>
                        </m:r>
                      </m:e>
                    </m:d>
                    <m:r>
                      <a:rPr lang="fr-FR" sz="1400" i="1" smtClean="0">
                        <a:latin typeface="Cambria Math"/>
                        <a:ea typeface="Cambria Math"/>
                      </a:rPr>
                      <m:t>≅</m:t>
                    </m:r>
                    <m:r>
                      <a:rPr lang="fr-FR" sz="1400" b="0" i="1" smtClean="0">
                        <a:latin typeface="Cambria Math"/>
                        <a:ea typeface="Cambria Math"/>
                      </a:rPr>
                      <m:t>190</m:t>
                    </m:r>
                  </m:oMath>
                </a14:m>
                <a:r>
                  <a:rPr lang="fr-FR" sz="1400" dirty="0" smtClean="0"/>
                  <a:t> </a:t>
                </a:r>
                <a:r>
                  <a:rPr lang="fr-FR" sz="1400" dirty="0"/>
                  <a:t>œufs</a:t>
                </a:r>
                <a:endParaRPr lang="fr-FR" sz="1400" dirty="0" smtClean="0"/>
              </a:p>
              <a:p>
                <a:r>
                  <a:rPr lang="fr-FR" sz="1400" i="1" dirty="0"/>
                  <a:t>	</a:t>
                </a:r>
                <a:r>
                  <a:rPr lang="fr-FR" sz="1400" i="1" dirty="0" smtClean="0"/>
                  <a:t>- </a:t>
                </a:r>
                <a:r>
                  <a:rPr lang="fr-FR" sz="1400" dirty="0" smtClean="0"/>
                  <a:t>8 poules en 7 jours : </a:t>
                </a:r>
                <a14:m>
                  <m:oMath xmlns:m="http://schemas.openxmlformats.org/officeDocument/2006/math">
                    <m:f>
                      <m:fPr>
                        <m:ctrlPr>
                          <a:rPr lang="fr-FR" sz="1400" i="1">
                            <a:latin typeface="Cambria Math"/>
                          </a:rPr>
                        </m:ctrlPr>
                      </m:fPr>
                      <m:num>
                        <m:r>
                          <a:rPr lang="fr-FR" sz="1400" i="1">
                            <a:latin typeface="Cambria Math"/>
                          </a:rPr>
                          <m:t>8</m:t>
                        </m:r>
                      </m:num>
                      <m:den>
                        <m:r>
                          <a:rPr lang="fr-FR" sz="1400" i="1">
                            <a:latin typeface="Cambria Math"/>
                          </a:rPr>
                          <m:t>5</m:t>
                        </m:r>
                      </m:den>
                    </m:f>
                    <m:r>
                      <a:rPr lang="fr-FR" sz="1400" i="1" smtClean="0">
                        <a:latin typeface="Cambria Math"/>
                        <a:ea typeface="Cambria Math"/>
                      </a:rPr>
                      <m:t>×</m:t>
                    </m:r>
                    <m:r>
                      <a:rPr lang="fr-FR" sz="1400" b="0" i="1" smtClean="0">
                        <a:latin typeface="Cambria Math"/>
                        <a:ea typeface="Cambria Math"/>
                      </a:rPr>
                      <m:t>30</m:t>
                    </m:r>
                  </m:oMath>
                </a14:m>
                <a:r>
                  <a:rPr lang="fr-FR" sz="1400" dirty="0" smtClean="0"/>
                  <a:t>.   1 mois :  </a:t>
                </a:r>
                <a14:m>
                  <m:oMath xmlns:m="http://schemas.openxmlformats.org/officeDocument/2006/math">
                    <m:d>
                      <m:dPr>
                        <m:ctrlPr>
                          <a:rPr lang="fr-FR" sz="1400" i="1" smtClean="0">
                            <a:latin typeface="Cambria Math"/>
                          </a:rPr>
                        </m:ctrlPr>
                      </m:dPr>
                      <m:e>
                        <m:f>
                          <m:fPr>
                            <m:ctrlPr>
                              <a:rPr lang="fr-FR" sz="1400" i="1">
                                <a:latin typeface="Cambria Math"/>
                              </a:rPr>
                            </m:ctrlPr>
                          </m:fPr>
                          <m:num>
                            <m:r>
                              <a:rPr lang="fr-FR" sz="1400" i="1">
                                <a:latin typeface="Cambria Math"/>
                              </a:rPr>
                              <m:t>8</m:t>
                            </m:r>
                          </m:num>
                          <m:den>
                            <m:r>
                              <a:rPr lang="fr-FR" sz="1400" i="1">
                                <a:latin typeface="Cambria Math"/>
                              </a:rPr>
                              <m:t>5</m:t>
                            </m:r>
                          </m:den>
                        </m:f>
                        <m:r>
                          <a:rPr lang="fr-FR" sz="1400" i="1">
                            <a:latin typeface="Cambria Math"/>
                            <a:ea typeface="Cambria Math"/>
                          </a:rPr>
                          <m:t>×3</m:t>
                        </m:r>
                        <m:r>
                          <a:rPr lang="fr-FR" sz="1400" b="0" i="1" smtClean="0">
                            <a:latin typeface="Cambria Math"/>
                            <a:ea typeface="Cambria Math"/>
                          </a:rPr>
                          <m:t>0</m:t>
                        </m:r>
                      </m:e>
                    </m:d>
                    <m:r>
                      <a:rPr lang="fr-FR" sz="1400" i="1">
                        <a:latin typeface="Cambria Math"/>
                        <a:ea typeface="Cambria Math"/>
                      </a:rPr>
                      <m:t>×</m:t>
                    </m:r>
                  </m:oMath>
                </a14:m>
                <a:r>
                  <a:rPr lang="fr-FR" sz="1400" dirty="0" smtClean="0"/>
                  <a:t>4.</a:t>
                </a:r>
              </a:p>
              <a:p>
                <a:r>
                  <a:rPr lang="fr-FR" sz="1400" dirty="0"/>
                  <a:t>	</a:t>
                </a:r>
                <a:r>
                  <a:rPr lang="fr-FR" sz="1400" dirty="0" smtClean="0"/>
                  <a:t>- 1 poule en 1 jour : </a:t>
                </a:r>
                <a14:m>
                  <m:oMath xmlns:m="http://schemas.openxmlformats.org/officeDocument/2006/math">
                    <m:f>
                      <m:fPr>
                        <m:ctrlPr>
                          <a:rPr lang="fr-FR" sz="1400" i="1" smtClean="0">
                            <a:latin typeface="Cambria Math"/>
                          </a:rPr>
                        </m:ctrlPr>
                      </m:fPr>
                      <m:num>
                        <m:f>
                          <m:fPr>
                            <m:ctrlPr>
                              <a:rPr lang="fr-FR" sz="1400" i="1">
                                <a:latin typeface="Cambria Math"/>
                              </a:rPr>
                            </m:ctrlPr>
                          </m:fPr>
                          <m:num>
                            <m:r>
                              <a:rPr lang="fr-FR" sz="1400" i="1">
                                <a:latin typeface="Cambria Math"/>
                              </a:rPr>
                              <m:t>3</m:t>
                            </m:r>
                            <m:r>
                              <a:rPr lang="fr-FR" sz="1400" b="0" i="1" smtClean="0">
                                <a:latin typeface="Cambria Math"/>
                              </a:rPr>
                              <m:t>0</m:t>
                            </m:r>
                          </m:num>
                          <m:den>
                            <m:r>
                              <a:rPr lang="fr-FR" sz="1400" i="1">
                                <a:latin typeface="Cambria Math"/>
                              </a:rPr>
                              <m:t>5</m:t>
                            </m:r>
                          </m:den>
                        </m:f>
                      </m:num>
                      <m:den>
                        <m:r>
                          <a:rPr lang="fr-FR" sz="1400" b="0" i="1" smtClean="0">
                            <a:latin typeface="Cambria Math"/>
                          </a:rPr>
                          <m:t>7</m:t>
                        </m:r>
                      </m:den>
                    </m:f>
                  </m:oMath>
                </a14:m>
                <a:r>
                  <a:rPr lang="fr-FR" sz="1400" dirty="0" smtClean="0"/>
                  <a:t>.   8 poules en 1 mois. </a:t>
                </a:r>
                <a14:m>
                  <m:oMath xmlns:m="http://schemas.openxmlformats.org/officeDocument/2006/math">
                    <m:f>
                      <m:fPr>
                        <m:ctrlPr>
                          <a:rPr lang="fr-FR" sz="1400" i="1">
                            <a:latin typeface="Cambria Math"/>
                          </a:rPr>
                        </m:ctrlPr>
                      </m:fPr>
                      <m:num>
                        <m:f>
                          <m:fPr>
                            <m:ctrlPr>
                              <a:rPr lang="fr-FR" sz="1400" i="1">
                                <a:latin typeface="Cambria Math"/>
                              </a:rPr>
                            </m:ctrlPr>
                          </m:fPr>
                          <m:num>
                            <m:r>
                              <a:rPr lang="fr-FR" sz="1400" i="1">
                                <a:latin typeface="Cambria Math"/>
                              </a:rPr>
                              <m:t>3</m:t>
                            </m:r>
                            <m:r>
                              <a:rPr lang="fr-FR" sz="1400" b="0" i="1" smtClean="0">
                                <a:latin typeface="Cambria Math"/>
                              </a:rPr>
                              <m:t>0</m:t>
                            </m:r>
                          </m:num>
                          <m:den>
                            <m:r>
                              <a:rPr lang="fr-FR" sz="1400" i="1">
                                <a:latin typeface="Cambria Math"/>
                              </a:rPr>
                              <m:t>5</m:t>
                            </m:r>
                          </m:den>
                        </m:f>
                      </m:num>
                      <m:den>
                        <m:r>
                          <a:rPr lang="fr-FR" sz="1400" i="1">
                            <a:latin typeface="Cambria Math"/>
                          </a:rPr>
                          <m:t>7</m:t>
                        </m:r>
                      </m:den>
                    </m:f>
                    <m:r>
                      <a:rPr lang="fr-FR" sz="1400" i="1" smtClean="0">
                        <a:latin typeface="Cambria Math"/>
                        <a:ea typeface="Cambria Math"/>
                      </a:rPr>
                      <m:t>×</m:t>
                    </m:r>
                    <m:r>
                      <a:rPr lang="fr-FR" sz="1400" b="0" i="1" smtClean="0">
                        <a:latin typeface="Cambria Math"/>
                        <a:ea typeface="Cambria Math"/>
                      </a:rPr>
                      <m:t>8×</m:t>
                    </m:r>
                    <m:d>
                      <m:dPr>
                        <m:ctrlPr>
                          <a:rPr lang="fr-FR" sz="1400" i="1" smtClean="0">
                            <a:latin typeface="Cambria Math"/>
                            <a:ea typeface="Cambria Math"/>
                          </a:rPr>
                        </m:ctrlPr>
                      </m:dPr>
                      <m:e>
                        <m:r>
                          <a:rPr lang="fr-FR" sz="1400" b="0" i="1" smtClean="0">
                            <a:latin typeface="Cambria Math"/>
                            <a:ea typeface="Cambria Math"/>
                          </a:rPr>
                          <m:t>4×7</m:t>
                        </m:r>
                      </m:e>
                    </m:d>
                  </m:oMath>
                </a14:m>
                <a:r>
                  <a:rPr lang="fr-FR" sz="1400" dirty="0" smtClean="0"/>
                  <a:t>.</a:t>
                </a:r>
              </a:p>
              <a:p>
                <a:r>
                  <a:rPr lang="fr-FR" sz="1400" dirty="0"/>
                  <a:t>	</a:t>
                </a:r>
                <a:r>
                  <a:rPr lang="fr-FR" sz="1400" dirty="0" smtClean="0">
                    <a:solidFill>
                      <a:srgbClr val="FF0000"/>
                    </a:solidFill>
                  </a:rPr>
                  <a:t>Étages empilés …   Ne pas arrondir tout de suite (0 œuf/poule/jour)…</a:t>
                </a:r>
                <a:endParaRPr lang="fr-FR" sz="1400" dirty="0">
                  <a:solidFill>
                    <a:srgbClr val="FF0000"/>
                  </a:solidFill>
                </a:endParaRPr>
              </a:p>
              <a:p>
                <a:endParaRPr lang="fr-FR" sz="1400" dirty="0" smtClean="0"/>
              </a:p>
              <a:p>
                <a:r>
                  <a:rPr lang="fr-FR" sz="1400" i="1" dirty="0" smtClean="0"/>
                  <a:t> </a:t>
                </a:r>
                <a:endParaRPr lang="fr-FR" sz="1400" dirty="0"/>
              </a:p>
            </p:txBody>
          </p:sp>
        </mc:Choice>
        <mc:Fallback xmlns="">
          <p:sp>
            <p:nvSpPr>
              <p:cNvPr id="2" name="Rectangle 1"/>
              <p:cNvSpPr>
                <a:spLocks noRot="1" noChangeAspect="1" noMove="1" noResize="1" noEditPoints="1" noAdjustHandles="1" noChangeArrowheads="1" noChangeShapeType="1" noTextEdit="1"/>
              </p:cNvSpPr>
              <p:nvPr/>
            </p:nvSpPr>
            <p:spPr>
              <a:xfrm>
                <a:off x="558652" y="1691067"/>
                <a:ext cx="7788992" cy="1976888"/>
              </a:xfrm>
              <a:prstGeom prst="rect">
                <a:avLst/>
              </a:prstGeom>
              <a:blipFill rotWithShape="1">
                <a:blip r:embed="rId3"/>
                <a:stretch>
                  <a:fillRect l="-235" t="-3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58652" y="3186206"/>
                <a:ext cx="5810373" cy="1480726"/>
              </a:xfrm>
              <a:prstGeom prst="rect">
                <a:avLst/>
              </a:prstGeom>
            </p:spPr>
            <p:txBody>
              <a:bodyPr wrap="none">
                <a:spAutoFit/>
              </a:bodyPr>
              <a:lstStyle/>
              <a:p>
                <a:r>
                  <a:rPr lang="fr-FR" sz="1400" i="1" dirty="0" smtClean="0"/>
                  <a:t>Exemple 2 </a:t>
                </a:r>
                <a:r>
                  <a:rPr lang="fr-FR" sz="1400" dirty="0" smtClean="0"/>
                  <a:t>: « rotation de 200° par seconde : combien de tours par minute ? »</a:t>
                </a:r>
              </a:p>
              <a:p>
                <a:r>
                  <a:rPr lang="fr-FR" sz="1400" dirty="0"/>
                  <a:t>	</a:t>
                </a:r>
                <a:r>
                  <a:rPr lang="fr-FR" sz="1400" dirty="0" smtClean="0"/>
                  <a:t>- 1 tour : </a:t>
                </a:r>
                <a14:m>
                  <m:oMath xmlns:m="http://schemas.openxmlformats.org/officeDocument/2006/math">
                    <m:f>
                      <m:fPr>
                        <m:ctrlPr>
                          <a:rPr lang="fr-FR" sz="1400" i="1" smtClean="0">
                            <a:latin typeface="Cambria Math"/>
                          </a:rPr>
                        </m:ctrlPr>
                      </m:fPr>
                      <m:num>
                        <m:r>
                          <a:rPr lang="fr-FR" sz="1400" b="0" i="1" smtClean="0">
                            <a:latin typeface="Cambria Math"/>
                          </a:rPr>
                          <m:t>360</m:t>
                        </m:r>
                      </m:num>
                      <m:den>
                        <m:r>
                          <a:rPr lang="fr-FR" sz="1400" b="0" i="1" smtClean="0">
                            <a:latin typeface="Cambria Math"/>
                          </a:rPr>
                          <m:t>200</m:t>
                        </m:r>
                      </m:den>
                    </m:f>
                    <m:r>
                      <a:rPr lang="fr-FR" sz="1400" b="0" i="1" smtClean="0">
                        <a:latin typeface="Cambria Math"/>
                      </a:rPr>
                      <m:t> </m:t>
                    </m:r>
                    <m:r>
                      <a:rPr lang="fr-FR" sz="1400" b="0" i="1" smtClean="0">
                        <a:latin typeface="Cambria Math"/>
                      </a:rPr>
                      <m:t>𝑠</m:t>
                    </m:r>
                  </m:oMath>
                </a14:m>
                <a:r>
                  <a:rPr lang="fr-FR" sz="1400" dirty="0" smtClean="0"/>
                  <a:t> . 1 minute : </a:t>
                </a:r>
                <a14:m>
                  <m:oMath xmlns:m="http://schemas.openxmlformats.org/officeDocument/2006/math">
                    <m:f>
                      <m:fPr>
                        <m:ctrlPr>
                          <a:rPr lang="fr-FR" sz="1400" i="1" smtClean="0">
                            <a:latin typeface="Cambria Math"/>
                          </a:rPr>
                        </m:ctrlPr>
                      </m:fPr>
                      <m:num>
                        <m:r>
                          <a:rPr lang="fr-FR" sz="1400" b="0" i="1" smtClean="0">
                            <a:latin typeface="Cambria Math"/>
                          </a:rPr>
                          <m:t>60</m:t>
                        </m:r>
                      </m:num>
                      <m:den>
                        <m:f>
                          <m:fPr>
                            <m:ctrlPr>
                              <a:rPr lang="fr-FR" sz="1400" i="1" smtClean="0">
                                <a:latin typeface="Cambria Math"/>
                              </a:rPr>
                            </m:ctrlPr>
                          </m:fPr>
                          <m:num>
                            <m:r>
                              <a:rPr lang="fr-FR" sz="1400" b="0" i="1" smtClean="0">
                                <a:latin typeface="Cambria Math"/>
                              </a:rPr>
                              <m:t>360</m:t>
                            </m:r>
                          </m:num>
                          <m:den>
                            <m:r>
                              <a:rPr lang="fr-FR" sz="1400" b="0" i="1" smtClean="0">
                                <a:latin typeface="Cambria Math"/>
                              </a:rPr>
                              <m:t>200</m:t>
                            </m:r>
                          </m:den>
                        </m:f>
                      </m:den>
                    </m:f>
                    <m:r>
                      <a:rPr lang="fr-FR" sz="1400" i="1" smtClean="0">
                        <a:latin typeface="Cambria Math"/>
                        <a:ea typeface="Cambria Math"/>
                      </a:rPr>
                      <m:t>≅</m:t>
                    </m:r>
                    <m:r>
                      <a:rPr lang="fr-FR" sz="1400" b="0" i="1" smtClean="0">
                        <a:latin typeface="Cambria Math"/>
                        <a:ea typeface="Cambria Math"/>
                      </a:rPr>
                      <m:t>33</m:t>
                    </m:r>
                  </m:oMath>
                </a14:m>
                <a:r>
                  <a:rPr lang="fr-FR" sz="1400" dirty="0" smtClean="0"/>
                  <a:t> tour/min</a:t>
                </a:r>
              </a:p>
              <a:p>
                <a:r>
                  <a:rPr lang="fr-FR" sz="1400" dirty="0"/>
                  <a:t>	</a:t>
                </a:r>
                <a:r>
                  <a:rPr lang="fr-FR" sz="1400" dirty="0" smtClean="0"/>
                  <a:t>- 1 minute : </a:t>
                </a:r>
                <a14:m>
                  <m:oMath xmlns:m="http://schemas.openxmlformats.org/officeDocument/2006/math">
                    <m:r>
                      <a:rPr lang="fr-FR" sz="1400" i="1">
                        <a:latin typeface="Cambria Math"/>
                      </a:rPr>
                      <m:t>60</m:t>
                    </m:r>
                    <m:r>
                      <a:rPr lang="fr-FR" sz="1400" i="1" smtClean="0">
                        <a:latin typeface="Cambria Math"/>
                        <a:ea typeface="Cambria Math"/>
                      </a:rPr>
                      <m:t>×</m:t>
                    </m:r>
                    <m:r>
                      <a:rPr lang="fr-FR" sz="1400" b="0" i="1" smtClean="0">
                        <a:latin typeface="Cambria Math"/>
                        <a:ea typeface="Cambria Math"/>
                      </a:rPr>
                      <m:t>200°</m:t>
                    </m:r>
                  </m:oMath>
                </a14:m>
                <a:r>
                  <a:rPr lang="fr-FR" sz="1400" dirty="0" smtClean="0"/>
                  <a:t>. Soit </a:t>
                </a:r>
                <a14:m>
                  <m:oMath xmlns:m="http://schemas.openxmlformats.org/officeDocument/2006/math">
                    <m:f>
                      <m:fPr>
                        <m:ctrlPr>
                          <a:rPr lang="fr-FR" sz="1400" i="1" smtClean="0">
                            <a:latin typeface="Cambria Math"/>
                          </a:rPr>
                        </m:ctrlPr>
                      </m:fPr>
                      <m:num>
                        <m:r>
                          <a:rPr lang="fr-FR" sz="1400" i="1">
                            <a:latin typeface="Cambria Math"/>
                          </a:rPr>
                          <m:t>60</m:t>
                        </m:r>
                        <m:r>
                          <a:rPr lang="fr-FR" sz="1400" i="1">
                            <a:latin typeface="Cambria Math"/>
                            <a:ea typeface="Cambria Math"/>
                          </a:rPr>
                          <m:t>×20</m:t>
                        </m:r>
                        <m:r>
                          <a:rPr lang="fr-FR" sz="1400" b="0" i="1" smtClean="0">
                            <a:latin typeface="Cambria Math"/>
                            <a:ea typeface="Cambria Math"/>
                          </a:rPr>
                          <m:t>0</m:t>
                        </m:r>
                      </m:num>
                      <m:den>
                        <m:r>
                          <a:rPr lang="fr-FR" sz="1400" b="0" i="1" smtClean="0">
                            <a:latin typeface="Cambria Math"/>
                          </a:rPr>
                          <m:t>360</m:t>
                        </m:r>
                      </m:den>
                    </m:f>
                  </m:oMath>
                </a14:m>
                <a:endParaRPr lang="fr-FR" sz="1400" dirty="0" smtClean="0"/>
              </a:p>
              <a:p>
                <a:r>
                  <a:rPr lang="fr-FR" sz="1400" dirty="0"/>
                  <a:t>	</a:t>
                </a:r>
                <a:r>
                  <a:rPr lang="fr-FR" sz="1400" dirty="0" smtClean="0"/>
                  <a:t>- </a:t>
                </a:r>
                <a14:m>
                  <m:oMath xmlns:m="http://schemas.openxmlformats.org/officeDocument/2006/math">
                    <m:f>
                      <m:fPr>
                        <m:ctrlPr>
                          <a:rPr lang="fr-FR" sz="1400" i="1" smtClean="0">
                            <a:latin typeface="Cambria Math"/>
                          </a:rPr>
                        </m:ctrlPr>
                      </m:fPr>
                      <m:num>
                        <m:r>
                          <a:rPr lang="fr-FR" sz="1400" b="0" i="1" smtClean="0">
                            <a:latin typeface="Cambria Math"/>
                          </a:rPr>
                          <m:t>200°</m:t>
                        </m:r>
                      </m:num>
                      <m:den>
                        <m:r>
                          <a:rPr lang="fr-FR" sz="1400" b="0" i="1" smtClean="0">
                            <a:latin typeface="Cambria Math"/>
                          </a:rPr>
                          <m:t>1</m:t>
                        </m:r>
                        <m:r>
                          <a:rPr lang="fr-FR" sz="1400" b="0" i="1" smtClean="0">
                            <a:latin typeface="Cambria Math"/>
                          </a:rPr>
                          <m:t>𝑠</m:t>
                        </m:r>
                      </m:den>
                    </m:f>
                    <m:r>
                      <a:rPr lang="fr-FR" sz="1400" b="0" i="1" smtClean="0">
                        <a:latin typeface="Cambria Math"/>
                      </a:rPr>
                      <m:t>=</m:t>
                    </m:r>
                    <m:f>
                      <m:fPr>
                        <m:ctrlPr>
                          <a:rPr lang="fr-FR" sz="1400" b="0" i="1" smtClean="0">
                            <a:latin typeface="Cambria Math"/>
                          </a:rPr>
                        </m:ctrlPr>
                      </m:fPr>
                      <m:num>
                        <m:r>
                          <a:rPr lang="fr-FR" sz="1400" b="0" i="1" smtClean="0">
                            <a:latin typeface="Cambria Math"/>
                          </a:rPr>
                          <m:t>200</m:t>
                        </m:r>
                        <m:r>
                          <a:rPr lang="fr-FR" sz="1400" b="0" i="1" smtClean="0">
                            <a:latin typeface="Cambria Math"/>
                            <a:ea typeface="Cambria Math"/>
                          </a:rPr>
                          <m:t>×</m:t>
                        </m:r>
                        <m:f>
                          <m:fPr>
                            <m:ctrlPr>
                              <a:rPr lang="fr-FR" sz="1400" b="0" i="1" smtClean="0">
                                <a:latin typeface="Cambria Math"/>
                                <a:ea typeface="Cambria Math"/>
                              </a:rPr>
                            </m:ctrlPr>
                          </m:fPr>
                          <m:num>
                            <m:r>
                              <a:rPr lang="fr-FR" sz="1400" b="0" i="1" smtClean="0">
                                <a:latin typeface="Cambria Math"/>
                                <a:ea typeface="Cambria Math"/>
                              </a:rPr>
                              <m:t>1</m:t>
                            </m:r>
                          </m:num>
                          <m:den>
                            <m:r>
                              <a:rPr lang="fr-FR" sz="1400" b="0" i="1" smtClean="0">
                                <a:latin typeface="Cambria Math"/>
                                <a:ea typeface="Cambria Math"/>
                              </a:rPr>
                              <m:t>360</m:t>
                            </m:r>
                          </m:den>
                        </m:f>
                        <m:r>
                          <m:rPr>
                            <m:sty m:val="p"/>
                          </m:rPr>
                          <a:rPr lang="fr-FR" sz="1400" b="0" i="0" smtClean="0">
                            <a:latin typeface="Cambria Math"/>
                            <a:ea typeface="Cambria Math"/>
                          </a:rPr>
                          <m:t>tour</m:t>
                        </m:r>
                      </m:num>
                      <m:den>
                        <m:r>
                          <a:rPr lang="fr-FR" sz="1400" b="0" i="0" smtClean="0">
                            <a:latin typeface="Cambria Math"/>
                          </a:rPr>
                          <m:t>1</m:t>
                        </m:r>
                        <m:r>
                          <a:rPr lang="fr-FR" sz="1400" b="0" i="1" smtClean="0">
                            <a:latin typeface="Cambria Math"/>
                            <a:ea typeface="Cambria Math"/>
                          </a:rPr>
                          <m:t>×</m:t>
                        </m:r>
                        <m:f>
                          <m:fPr>
                            <m:ctrlPr>
                              <a:rPr lang="fr-FR" sz="1400" b="0" i="1" smtClean="0">
                                <a:latin typeface="Cambria Math"/>
                                <a:ea typeface="Cambria Math"/>
                              </a:rPr>
                            </m:ctrlPr>
                          </m:fPr>
                          <m:num>
                            <m:r>
                              <a:rPr lang="fr-FR" sz="1400" b="0" i="1" smtClean="0">
                                <a:latin typeface="Cambria Math"/>
                                <a:ea typeface="Cambria Math"/>
                              </a:rPr>
                              <m:t>1</m:t>
                            </m:r>
                          </m:num>
                          <m:den>
                            <m:r>
                              <a:rPr lang="fr-FR" sz="1400" b="0" i="1" smtClean="0">
                                <a:latin typeface="Cambria Math"/>
                                <a:ea typeface="Cambria Math"/>
                              </a:rPr>
                              <m:t>60</m:t>
                            </m:r>
                          </m:den>
                        </m:f>
                        <m:r>
                          <m:rPr>
                            <m:sty m:val="p"/>
                          </m:rPr>
                          <a:rPr lang="fr-FR" sz="1400" b="0" i="0" smtClean="0">
                            <a:latin typeface="Cambria Math"/>
                            <a:ea typeface="Cambria Math"/>
                          </a:rPr>
                          <m:t>min</m:t>
                        </m:r>
                      </m:den>
                    </m:f>
                    <m:r>
                      <a:rPr lang="fr-FR" sz="1400" b="0" i="0" smtClean="0">
                        <a:latin typeface="Cambria Math"/>
                      </a:rPr>
                      <m:t>=60</m:t>
                    </m:r>
                    <m:r>
                      <a:rPr lang="fr-FR" sz="1400" i="1">
                        <a:latin typeface="Cambria Math"/>
                        <a:ea typeface="Cambria Math"/>
                      </a:rPr>
                      <m:t>×</m:t>
                    </m:r>
                    <m:r>
                      <a:rPr lang="fr-FR" sz="1400" i="1">
                        <a:latin typeface="Cambria Math"/>
                      </a:rPr>
                      <m:t>20</m:t>
                    </m:r>
                    <m:r>
                      <a:rPr lang="fr-FR" sz="1400" b="0" i="1" smtClean="0">
                        <a:latin typeface="Cambria Math"/>
                      </a:rPr>
                      <m:t>0</m:t>
                    </m:r>
                    <m:r>
                      <a:rPr lang="fr-FR" sz="1400" i="1">
                        <a:latin typeface="Cambria Math"/>
                        <a:ea typeface="Cambria Math"/>
                      </a:rPr>
                      <m:t>×</m:t>
                    </m:r>
                    <m:f>
                      <m:fPr>
                        <m:ctrlPr>
                          <a:rPr lang="fr-FR" sz="1400" i="1">
                            <a:latin typeface="Cambria Math"/>
                            <a:ea typeface="Cambria Math"/>
                          </a:rPr>
                        </m:ctrlPr>
                      </m:fPr>
                      <m:num>
                        <m:r>
                          <a:rPr lang="fr-FR" sz="1400" i="1">
                            <a:latin typeface="Cambria Math"/>
                            <a:ea typeface="Cambria Math"/>
                          </a:rPr>
                          <m:t>1</m:t>
                        </m:r>
                      </m:num>
                      <m:den>
                        <m:r>
                          <a:rPr lang="fr-FR" sz="1400" i="1">
                            <a:latin typeface="Cambria Math"/>
                            <a:ea typeface="Cambria Math"/>
                          </a:rPr>
                          <m:t>360</m:t>
                        </m:r>
                      </m:den>
                    </m:f>
                  </m:oMath>
                </a14:m>
                <a:endParaRPr lang="fr-FR" sz="1400" dirty="0"/>
              </a:p>
            </p:txBody>
          </p:sp>
        </mc:Choice>
        <mc:Fallback xmlns="">
          <p:sp>
            <p:nvSpPr>
              <p:cNvPr id="3" name="Rectangle 2"/>
              <p:cNvSpPr>
                <a:spLocks noRot="1" noChangeAspect="1" noMove="1" noResize="1" noEditPoints="1" noAdjustHandles="1" noChangeArrowheads="1" noChangeShapeType="1" noTextEdit="1"/>
              </p:cNvSpPr>
              <p:nvPr/>
            </p:nvSpPr>
            <p:spPr>
              <a:xfrm>
                <a:off x="558652" y="3186206"/>
                <a:ext cx="5810373" cy="1480726"/>
              </a:xfrm>
              <a:prstGeom prst="rect">
                <a:avLst/>
              </a:prstGeom>
              <a:blipFill rotWithShape="1">
                <a:blip r:embed="rId4"/>
                <a:stretch>
                  <a:fillRect l="-315" t="-412"/>
                </a:stretch>
              </a:blipFill>
            </p:spPr>
            <p:txBody>
              <a:bodyPr/>
              <a:lstStyle/>
              <a:p>
                <a:r>
                  <a:rPr lang="fr-FR">
                    <a:noFill/>
                  </a:rPr>
                  <a:t> </a:t>
                </a:r>
              </a:p>
            </p:txBody>
          </p:sp>
        </mc:Fallback>
      </mc:AlternateContent>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2044" y="2071721"/>
            <a:ext cx="1215579" cy="121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627" y="3284287"/>
            <a:ext cx="1629345" cy="76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79025" y="4670720"/>
            <a:ext cx="2649828" cy="307777"/>
          </a:xfrm>
          <a:prstGeom prst="rect">
            <a:avLst/>
          </a:prstGeom>
        </p:spPr>
        <p:txBody>
          <a:bodyPr wrap="none">
            <a:spAutoFit/>
          </a:bodyPr>
          <a:lstStyle/>
          <a:p>
            <a:r>
              <a:rPr lang="fr-FR" sz="1400" i="1" dirty="0" smtClean="0"/>
              <a:t>Exemple 3 </a:t>
            </a:r>
            <a:r>
              <a:rPr lang="fr-FR" sz="1400" dirty="0"/>
              <a:t>: </a:t>
            </a:r>
            <a:r>
              <a:rPr lang="fr-FR" sz="1400" dirty="0" smtClean="0"/>
              <a:t>engrenages successifs</a:t>
            </a:r>
            <a:endParaRPr lang="fr-FR" sz="1400" dirty="0"/>
          </a:p>
        </p:txBody>
      </p:sp>
      <p:pic>
        <p:nvPicPr>
          <p:cNvPr id="6" name="Image 5" descr="Engrenages I et II - Mozilla Firefox"/>
          <p:cNvPicPr>
            <a:picLocks noChangeAspect="1"/>
          </p:cNvPicPr>
          <p:nvPr/>
        </p:nvPicPr>
        <p:blipFill rotWithShape="1">
          <a:blip r:embed="rId7">
            <a:extLst>
              <a:ext uri="{28A0092B-C50C-407E-A947-70E740481C1C}">
                <a14:useLocalDpi xmlns:a14="http://schemas.microsoft.com/office/drawing/2010/main" val="0"/>
              </a:ext>
            </a:extLst>
          </a:blip>
          <a:srcRect l="1875" t="16985" r="81250" b="58649"/>
          <a:stretch/>
        </p:blipFill>
        <p:spPr>
          <a:xfrm>
            <a:off x="2411760" y="5233520"/>
            <a:ext cx="1543050" cy="1215579"/>
          </a:xfrm>
          <a:prstGeom prst="rect">
            <a:avLst/>
          </a:prstGeom>
        </p:spPr>
      </p:pic>
      <p:pic>
        <p:nvPicPr>
          <p:cNvPr id="7" name="Image 6" descr="Engrenages I et II - Mozilla Firefox"/>
          <p:cNvPicPr>
            <a:picLocks noChangeAspect="1"/>
          </p:cNvPicPr>
          <p:nvPr/>
        </p:nvPicPr>
        <p:blipFill rotWithShape="1">
          <a:blip r:embed="rId8">
            <a:extLst>
              <a:ext uri="{28A0092B-C50C-407E-A947-70E740481C1C}">
                <a14:useLocalDpi xmlns:a14="http://schemas.microsoft.com/office/drawing/2010/main" val="0"/>
              </a:ext>
            </a:extLst>
          </a:blip>
          <a:srcRect l="35625" t="58401" r="37083" b="18498"/>
          <a:stretch/>
        </p:blipFill>
        <p:spPr>
          <a:xfrm>
            <a:off x="4861627" y="4978497"/>
            <a:ext cx="2495550" cy="1152525"/>
          </a:xfrm>
          <a:prstGeom prst="rect">
            <a:avLst/>
          </a:prstGeom>
        </p:spPr>
      </p:pic>
      <p:sp>
        <p:nvSpPr>
          <p:cNvPr id="4" name="Rectangle 3"/>
          <p:cNvSpPr/>
          <p:nvPr/>
        </p:nvSpPr>
        <p:spPr>
          <a:xfrm>
            <a:off x="726355" y="152182"/>
            <a:ext cx="8270544" cy="954107"/>
          </a:xfrm>
          <a:prstGeom prst="rect">
            <a:avLst/>
          </a:prstGeom>
        </p:spPr>
        <p:txBody>
          <a:bodyPr wrap="square">
            <a:spAutoFit/>
          </a:bodyPr>
          <a:lstStyle/>
          <a:p>
            <a:pPr>
              <a:spcBef>
                <a:spcPct val="0"/>
              </a:spcBef>
            </a:pPr>
            <a:r>
              <a:rPr lang="fr-FR" sz="2800" cap="all" dirty="0" err="1" smtClean="0">
                <a:solidFill>
                  <a:schemeClr val="tx1">
                    <a:lumMod val="75000"/>
                    <a:lumOff val="25000"/>
                  </a:schemeClr>
                </a:solidFill>
              </a:rPr>
              <a:t>AutRES</a:t>
            </a:r>
            <a:r>
              <a:rPr lang="fr-FR" sz="2800" cap="all" dirty="0" smtClean="0">
                <a:solidFill>
                  <a:schemeClr val="tx1">
                    <a:lumMod val="75000"/>
                    <a:lumOff val="25000"/>
                  </a:schemeClr>
                </a:solidFill>
              </a:rPr>
              <a:t> SITUATIONS </a:t>
            </a:r>
            <a:r>
              <a:rPr lang="fr-FR" sz="2800" cap="all" dirty="0">
                <a:solidFill>
                  <a:schemeClr val="tx1">
                    <a:lumMod val="75000"/>
                    <a:lumOff val="25000"/>
                  </a:schemeClr>
                </a:solidFill>
              </a:rPr>
              <a:t>DE PROPORTIONNALITE EN MATHEMATIQUES, EN LIEN AVEC D’AUTRES DISCIPLINES</a:t>
            </a:r>
          </a:p>
        </p:txBody>
      </p:sp>
    </p:spTree>
    <p:extLst>
      <p:ext uri="{BB962C8B-B14F-4D97-AF65-F5344CB8AC3E}">
        <p14:creationId xmlns:p14="http://schemas.microsoft.com/office/powerpoint/2010/main" val="1429522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grpSp>
        <p:nvGrpSpPr>
          <p:cNvPr id="22" name="Groupe 21"/>
          <p:cNvGrpSpPr/>
          <p:nvPr/>
        </p:nvGrpSpPr>
        <p:grpSpPr>
          <a:xfrm>
            <a:off x="516749" y="2074499"/>
            <a:ext cx="7732290" cy="2063568"/>
            <a:chOff x="648604" y="4315519"/>
            <a:chExt cx="7732290" cy="2063568"/>
          </a:xfrm>
        </p:grpSpPr>
        <p:sp>
          <p:nvSpPr>
            <p:cNvPr id="25" name="ZoneTexte 24"/>
            <p:cNvSpPr txBox="1"/>
            <p:nvPr/>
          </p:nvSpPr>
          <p:spPr>
            <a:xfrm>
              <a:off x="648604" y="4561383"/>
              <a:ext cx="7732290" cy="307777"/>
            </a:xfrm>
            <a:prstGeom prst="rect">
              <a:avLst/>
            </a:prstGeom>
            <a:noFill/>
          </p:spPr>
          <p:txBody>
            <a:bodyPr wrap="square" rtlCol="0">
              <a:spAutoFit/>
            </a:bodyPr>
            <a:lstStyle/>
            <a:p>
              <a:r>
                <a:rPr lang="fr-FR" sz="1400" b="1" dirty="0" smtClean="0"/>
                <a:t>Les « divines » proportions : mises en équation</a:t>
              </a:r>
              <a:endParaRPr lang="fr-FR" sz="1400" b="1" dirty="0"/>
            </a:p>
          </p:txBody>
        </p:sp>
        <p:pic>
          <p:nvPicPr>
            <p:cNvPr id="2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26"/>
            <a:stretch/>
          </p:blipFill>
          <p:spPr bwMode="auto">
            <a:xfrm>
              <a:off x="6697513" y="4315519"/>
              <a:ext cx="1502320" cy="110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0" name="ZoneTexte 29"/>
                <p:cNvSpPr txBox="1"/>
                <p:nvPr/>
              </p:nvSpPr>
              <p:spPr>
                <a:xfrm>
                  <a:off x="4177536" y="4880570"/>
                  <a:ext cx="1928150" cy="67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1400" i="1" smtClean="0">
                                <a:latin typeface="Cambria Math"/>
                              </a:rPr>
                            </m:ctrlPr>
                          </m:fPr>
                          <m:num>
                            <m:r>
                              <a:rPr lang="fr-FR" sz="1400" b="0" i="1" smtClean="0">
                                <a:latin typeface="Cambria Math"/>
                              </a:rPr>
                              <m:t>𝐿</m:t>
                            </m:r>
                          </m:num>
                          <m:den>
                            <m:r>
                              <a:rPr lang="fr-FR" sz="1400" b="0" i="1" smtClean="0">
                                <a:latin typeface="Cambria Math"/>
                              </a:rPr>
                              <m:t>𝑙</m:t>
                            </m:r>
                          </m:den>
                        </m:f>
                        <m:r>
                          <a:rPr lang="fr-FR" sz="1400" b="0" i="1" smtClean="0">
                            <a:latin typeface="Cambria Math"/>
                          </a:rPr>
                          <m:t>=</m:t>
                        </m:r>
                        <m:f>
                          <m:fPr>
                            <m:ctrlPr>
                              <a:rPr lang="fr-FR" sz="1400" b="0" i="1" smtClean="0">
                                <a:latin typeface="Cambria Math"/>
                              </a:rPr>
                            </m:ctrlPr>
                          </m:fPr>
                          <m:num>
                            <m:r>
                              <a:rPr lang="fr-FR" sz="1400" b="0" i="1" smtClean="0">
                                <a:latin typeface="Cambria Math"/>
                              </a:rPr>
                              <m:t>𝑙</m:t>
                            </m:r>
                          </m:num>
                          <m:den>
                            <m:f>
                              <m:fPr>
                                <m:ctrlPr>
                                  <a:rPr lang="fr-FR" sz="1400" b="0" i="1" smtClean="0">
                                    <a:latin typeface="Cambria Math"/>
                                  </a:rPr>
                                </m:ctrlPr>
                              </m:fPr>
                              <m:num>
                                <m:r>
                                  <a:rPr lang="fr-FR" sz="1400" b="0" i="1" smtClean="0">
                                    <a:latin typeface="Cambria Math"/>
                                  </a:rPr>
                                  <m:t>𝐿</m:t>
                                </m:r>
                              </m:num>
                              <m:den>
                                <m:r>
                                  <a:rPr lang="fr-FR" sz="1400" b="0" i="1" smtClean="0">
                                    <a:latin typeface="Cambria Math"/>
                                  </a:rPr>
                                  <m:t>2</m:t>
                                </m:r>
                              </m:den>
                            </m:f>
                          </m:den>
                        </m:f>
                        <m:r>
                          <a:rPr lang="fr-FR" sz="1400" b="0" i="1" smtClean="0">
                            <a:latin typeface="Cambria Math"/>
                          </a:rPr>
                          <m:t>  </m:t>
                        </m:r>
                        <m:r>
                          <a:rPr lang="fr-FR" sz="1400" b="0" i="1" smtClean="0">
                            <a:latin typeface="Cambria Math"/>
                            <a:ea typeface="Cambria Math"/>
                          </a:rPr>
                          <m:t>⇒</m:t>
                        </m:r>
                        <m:r>
                          <a:rPr lang="fr-FR" sz="1400" b="0" i="1" smtClean="0">
                            <a:latin typeface="Cambria Math"/>
                          </a:rPr>
                          <m:t>   </m:t>
                        </m:r>
                        <m:f>
                          <m:fPr>
                            <m:ctrlPr>
                              <a:rPr lang="fr-FR" sz="1400" i="1">
                                <a:latin typeface="Cambria Math"/>
                              </a:rPr>
                            </m:ctrlPr>
                          </m:fPr>
                          <m:num>
                            <m:r>
                              <a:rPr lang="fr-FR" sz="1400" i="1">
                                <a:latin typeface="Cambria Math"/>
                              </a:rPr>
                              <m:t>𝐿</m:t>
                            </m:r>
                          </m:num>
                          <m:den>
                            <m:r>
                              <a:rPr lang="fr-FR" sz="1400" i="1">
                                <a:latin typeface="Cambria Math"/>
                              </a:rPr>
                              <m:t>𝑙</m:t>
                            </m:r>
                          </m:den>
                        </m:f>
                        <m:r>
                          <a:rPr lang="fr-FR" sz="1400" b="0" i="1" smtClean="0">
                            <a:latin typeface="Cambria Math"/>
                          </a:rPr>
                          <m:t>=</m:t>
                        </m:r>
                        <m:rad>
                          <m:radPr>
                            <m:degHide m:val="on"/>
                            <m:ctrlPr>
                              <a:rPr lang="fr-FR" sz="1400" i="1" dirty="0" smtClean="0">
                                <a:latin typeface="Cambria Math"/>
                              </a:rPr>
                            </m:ctrlPr>
                          </m:radPr>
                          <m:deg/>
                          <m:e>
                            <m:r>
                              <a:rPr lang="fr-FR" sz="1400" b="0" i="1" dirty="0" smtClean="0">
                                <a:latin typeface="Cambria Math"/>
                              </a:rPr>
                              <m:t>2</m:t>
                            </m:r>
                          </m:e>
                        </m:rad>
                      </m:oMath>
                    </m:oMathPara>
                  </a14:m>
                  <a:endParaRPr lang="fr-FR" sz="1400" dirty="0"/>
                </a:p>
              </p:txBody>
            </p:sp>
          </mc:Choice>
          <mc:Fallback xmlns="">
            <p:sp>
              <p:nvSpPr>
                <p:cNvPr id="18" name="ZoneTexte 17"/>
                <p:cNvSpPr txBox="1">
                  <a:spLocks noRot="1" noChangeAspect="1" noMove="1" noResize="1" noEditPoints="1" noAdjustHandles="1" noChangeArrowheads="1" noChangeShapeType="1" noTextEdit="1"/>
                </p:cNvSpPr>
                <p:nvPr/>
              </p:nvSpPr>
              <p:spPr>
                <a:xfrm>
                  <a:off x="4177536" y="4880570"/>
                  <a:ext cx="1928150" cy="672300"/>
                </a:xfrm>
                <a:prstGeom prst="rect">
                  <a:avLst/>
                </a:prstGeom>
                <a:blipFill rotWithShape="1">
                  <a:blip r:embed="rId9"/>
                  <a:stretch>
                    <a:fillRect b="-2727"/>
                  </a:stretch>
                </a:blipFill>
              </p:spPr>
              <p:txBody>
                <a:bodyPr/>
                <a:lstStyle/>
                <a:p>
                  <a:r>
                    <a:rPr lang="fr-FR">
                      <a:noFill/>
                    </a:rPr>
                    <a:t> </a:t>
                  </a:r>
                </a:p>
              </p:txBody>
            </p:sp>
          </mc:Fallback>
        </mc:AlternateContent>
        <p:sp>
          <p:nvSpPr>
            <p:cNvPr id="33" name="Rectangle 32"/>
            <p:cNvSpPr/>
            <p:nvPr/>
          </p:nvSpPr>
          <p:spPr>
            <a:xfrm>
              <a:off x="1475656" y="4880570"/>
              <a:ext cx="1224136" cy="604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5" name="Rectangle 34"/>
                <p:cNvSpPr/>
                <p:nvPr/>
              </p:nvSpPr>
              <p:spPr>
                <a:xfrm>
                  <a:off x="1904853" y="5435932"/>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𝐿</m:t>
                        </m:r>
                      </m:oMath>
                    </m:oMathPara>
                  </a14:m>
                  <a:endParaRPr lang="fr-FR" dirty="0"/>
                </a:p>
              </p:txBody>
            </p:sp>
          </mc:Choice>
          <mc:Fallback xmlns="">
            <p:sp>
              <p:nvSpPr>
                <p:cNvPr id="26" name="Rectangle 25"/>
                <p:cNvSpPr>
                  <a:spLocks noRot="1" noChangeAspect="1" noMove="1" noResize="1" noEditPoints="1" noAdjustHandles="1" noChangeArrowheads="1" noChangeShapeType="1" noTextEdit="1"/>
                </p:cNvSpPr>
                <p:nvPr/>
              </p:nvSpPr>
              <p:spPr>
                <a:xfrm>
                  <a:off x="1904853" y="5435932"/>
                  <a:ext cx="365741" cy="369332"/>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730095" y="4998035"/>
                  <a:ext cx="3170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𝑙</m:t>
                        </m:r>
                      </m:oMath>
                    </m:oMathPara>
                  </a14:m>
                  <a:endParaRPr lang="fr-FR" dirty="0"/>
                </a:p>
              </p:txBody>
            </p:sp>
          </mc:Choice>
          <mc:Fallback xmlns="">
            <p:sp>
              <p:nvSpPr>
                <p:cNvPr id="28" name="Rectangle 27"/>
                <p:cNvSpPr>
                  <a:spLocks noRot="1" noChangeAspect="1" noMove="1" noResize="1" noEditPoints="1" noAdjustHandles="1" noChangeArrowheads="1" noChangeShapeType="1" noTextEdit="1"/>
                </p:cNvSpPr>
                <p:nvPr/>
              </p:nvSpPr>
              <p:spPr>
                <a:xfrm>
                  <a:off x="2730095" y="4998035"/>
                  <a:ext cx="317010" cy="369332"/>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309957" y="5565012"/>
                  <a:ext cx="2321789" cy="555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1400" i="1" smtClean="0">
                                <a:latin typeface="Cambria Math"/>
                              </a:rPr>
                            </m:ctrlPr>
                          </m:fPr>
                          <m:num>
                            <m:r>
                              <a:rPr lang="fr-FR" sz="1400" i="1">
                                <a:latin typeface="Cambria Math"/>
                              </a:rPr>
                              <m:t>𝐿</m:t>
                            </m:r>
                          </m:num>
                          <m:den>
                            <m:r>
                              <a:rPr lang="fr-FR" sz="1400" i="1">
                                <a:latin typeface="Cambria Math"/>
                              </a:rPr>
                              <m:t>𝑙</m:t>
                            </m:r>
                          </m:den>
                        </m:f>
                        <m:r>
                          <a:rPr lang="fr-FR" sz="1400" i="1">
                            <a:latin typeface="Cambria Math"/>
                          </a:rPr>
                          <m:t>=</m:t>
                        </m:r>
                        <m:f>
                          <m:fPr>
                            <m:ctrlPr>
                              <a:rPr lang="fr-FR" sz="1400" i="1">
                                <a:latin typeface="Cambria Math"/>
                              </a:rPr>
                            </m:ctrlPr>
                          </m:fPr>
                          <m:num>
                            <m:r>
                              <a:rPr lang="fr-FR" sz="1400" b="0" i="1" smtClean="0">
                                <a:latin typeface="Cambria Math"/>
                              </a:rPr>
                              <m:t>𝐿</m:t>
                            </m:r>
                            <m:r>
                              <a:rPr lang="fr-FR" sz="1400" b="0" i="1" smtClean="0">
                                <a:latin typeface="Cambria Math"/>
                              </a:rPr>
                              <m:t>+</m:t>
                            </m:r>
                            <m:r>
                              <a:rPr lang="fr-FR" sz="1400" i="1">
                                <a:latin typeface="Cambria Math"/>
                              </a:rPr>
                              <m:t>𝑙</m:t>
                            </m:r>
                          </m:num>
                          <m:den>
                            <m:r>
                              <a:rPr lang="fr-FR" sz="1400" b="0" i="1" smtClean="0">
                                <a:latin typeface="Cambria Math"/>
                              </a:rPr>
                              <m:t>𝐿</m:t>
                            </m:r>
                          </m:den>
                        </m:f>
                        <m:r>
                          <a:rPr lang="fr-FR" sz="1400" i="1">
                            <a:latin typeface="Cambria Math"/>
                          </a:rPr>
                          <m:t>  </m:t>
                        </m:r>
                        <m:r>
                          <a:rPr lang="fr-FR" sz="1400" i="1">
                            <a:latin typeface="Cambria Math"/>
                            <a:ea typeface="Cambria Math"/>
                          </a:rPr>
                          <m:t>⇒</m:t>
                        </m:r>
                        <m:r>
                          <a:rPr lang="fr-FR" sz="1400" i="1">
                            <a:latin typeface="Cambria Math"/>
                          </a:rPr>
                          <m:t>   </m:t>
                        </m:r>
                        <m:f>
                          <m:fPr>
                            <m:ctrlPr>
                              <a:rPr lang="fr-FR" sz="1400" i="1">
                                <a:latin typeface="Cambria Math"/>
                              </a:rPr>
                            </m:ctrlPr>
                          </m:fPr>
                          <m:num>
                            <m:r>
                              <a:rPr lang="fr-FR" sz="1400" i="1">
                                <a:latin typeface="Cambria Math"/>
                              </a:rPr>
                              <m:t>𝐿</m:t>
                            </m:r>
                          </m:num>
                          <m:den>
                            <m:r>
                              <a:rPr lang="fr-FR" sz="1400" i="1">
                                <a:latin typeface="Cambria Math"/>
                              </a:rPr>
                              <m:t>𝑙</m:t>
                            </m:r>
                          </m:den>
                        </m:f>
                        <m:r>
                          <a:rPr lang="fr-FR" sz="1400" i="1">
                            <a:latin typeface="Cambria Math"/>
                          </a:rPr>
                          <m:t>=</m:t>
                        </m:r>
                        <m:f>
                          <m:fPr>
                            <m:ctrlPr>
                              <a:rPr lang="fr-FR" sz="1400" i="1" smtClean="0">
                                <a:latin typeface="Cambria Math"/>
                              </a:rPr>
                            </m:ctrlPr>
                          </m:fPr>
                          <m:num>
                            <m:r>
                              <a:rPr lang="fr-FR" sz="1400" b="0" i="1" smtClean="0">
                                <a:latin typeface="Cambria Math"/>
                              </a:rPr>
                              <m:t>1+</m:t>
                            </m:r>
                            <m:rad>
                              <m:radPr>
                                <m:degHide m:val="on"/>
                                <m:ctrlPr>
                                  <a:rPr lang="fr-FR" sz="1400" b="0" i="1" smtClean="0">
                                    <a:latin typeface="Cambria Math"/>
                                  </a:rPr>
                                </m:ctrlPr>
                              </m:radPr>
                              <m:deg/>
                              <m:e>
                                <m:r>
                                  <a:rPr lang="fr-FR" sz="1400" b="0" i="1" smtClean="0">
                                    <a:latin typeface="Cambria Math"/>
                                  </a:rPr>
                                  <m:t>5</m:t>
                                </m:r>
                              </m:e>
                            </m:rad>
                          </m:num>
                          <m:den>
                            <m:r>
                              <a:rPr lang="fr-FR" sz="1400" b="0" i="1" smtClean="0">
                                <a:latin typeface="Cambria Math"/>
                              </a:rPr>
                              <m:t>2</m:t>
                            </m:r>
                          </m:den>
                        </m:f>
                      </m:oMath>
                    </m:oMathPara>
                  </a14:m>
                  <a:endParaRPr lang="fr-FR" sz="1400" dirty="0"/>
                </a:p>
              </p:txBody>
            </p:sp>
          </mc:Choice>
          <mc:Fallback xmlns="">
            <p:sp>
              <p:nvSpPr>
                <p:cNvPr id="30" name="Rectangle 29"/>
                <p:cNvSpPr>
                  <a:spLocks noRot="1" noChangeAspect="1" noMove="1" noResize="1" noEditPoints="1" noAdjustHandles="1" noChangeArrowheads="1" noChangeShapeType="1" noTextEdit="1"/>
                </p:cNvSpPr>
                <p:nvPr/>
              </p:nvSpPr>
              <p:spPr>
                <a:xfrm>
                  <a:off x="4309957" y="5565012"/>
                  <a:ext cx="2321789" cy="555537"/>
                </a:xfrm>
                <a:prstGeom prst="rect">
                  <a:avLst/>
                </a:prstGeom>
                <a:blipFill rotWithShape="1">
                  <a:blip r:embed="rId12"/>
                  <a:stretch>
                    <a:fillRect/>
                  </a:stretch>
                </a:blipFill>
              </p:spPr>
              <p:txBody>
                <a:bodyPr/>
                <a:lstStyle/>
                <a:p>
                  <a:r>
                    <a:rPr lang="fr-FR">
                      <a:noFill/>
                    </a:rPr>
                    <a:t> </a:t>
                  </a:r>
                </a:p>
              </p:txBody>
            </p:sp>
          </mc:Fallback>
        </mc:AlternateContent>
        <p:pic>
          <p:nvPicPr>
            <p:cNvPr id="3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5369" y="5484832"/>
              <a:ext cx="1338639" cy="89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764274" y="0"/>
            <a:ext cx="8379725" cy="954107"/>
          </a:xfrm>
          <a:prstGeom prst="rect">
            <a:avLst/>
          </a:prstGeom>
        </p:spPr>
        <p:txBody>
          <a:bodyPr wrap="square">
            <a:spAutoFit/>
          </a:bodyPr>
          <a:lstStyle/>
          <a:p>
            <a:pPr>
              <a:spcBef>
                <a:spcPct val="0"/>
              </a:spcBef>
            </a:pPr>
            <a:r>
              <a:rPr lang="fr-FR" sz="2800" cap="all" dirty="0" smtClean="0">
                <a:solidFill>
                  <a:schemeClr val="tx1">
                    <a:lumMod val="75000"/>
                    <a:lumOff val="25000"/>
                  </a:schemeClr>
                </a:solidFill>
              </a:rPr>
              <a:t>AUTRES SITUATIONS </a:t>
            </a:r>
            <a:r>
              <a:rPr lang="fr-FR" sz="2800" cap="all" dirty="0">
                <a:solidFill>
                  <a:schemeClr val="tx1">
                    <a:lumMod val="75000"/>
                    <a:lumOff val="25000"/>
                  </a:schemeClr>
                </a:solidFill>
              </a:rPr>
              <a:t>DE PROPORTIONNALITE EN MATHEMATIQUES, EN LIEN AVEC D’AUTRES DISCIPLINES</a:t>
            </a:r>
          </a:p>
        </p:txBody>
      </p:sp>
    </p:spTree>
    <p:extLst>
      <p:ext uri="{BB962C8B-B14F-4D97-AF65-F5344CB8AC3E}">
        <p14:creationId xmlns:p14="http://schemas.microsoft.com/office/powerpoint/2010/main" val="2714739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9" y="0"/>
            <a:ext cx="8322299" cy="1286937"/>
          </a:xfrm>
        </p:spPr>
        <p:txBody>
          <a:bodyPr>
            <a:noAutofit/>
          </a:bodyPr>
          <a:lstStyle/>
          <a:p>
            <a:r>
              <a:rPr lang="fr-FR" sz="2400" dirty="0" smtClean="0"/>
              <a:t>REINVESTISSEMENT, CO-CONTSRUCTION ou découverte des DIFFERENTES PROCEDURES MOBILISEES LORS DE L’ETUDE DE SITUATIONS DE PROPORTIONNALITE  OU DE NON PROPORTIONNALITE    </a:t>
            </a:r>
            <a:endParaRPr lang="fr-FR" sz="2400" dirty="0"/>
          </a:p>
        </p:txBody>
      </p:sp>
      <p:sp>
        <p:nvSpPr>
          <p:cNvPr id="3" name="Espace réservé du contenu 2"/>
          <p:cNvSpPr>
            <a:spLocks noGrp="1"/>
          </p:cNvSpPr>
          <p:nvPr>
            <p:ph idx="1"/>
          </p:nvPr>
        </p:nvSpPr>
        <p:spPr>
          <a:xfrm>
            <a:off x="191251" y="1505927"/>
            <a:ext cx="3930373" cy="5279739"/>
          </a:xfrm>
        </p:spPr>
        <p:txBody>
          <a:bodyPr>
            <a:normAutofit fontScale="62500" lnSpcReduction="20000"/>
          </a:bodyPr>
          <a:lstStyle/>
          <a:p>
            <a:pPr marL="0" indent="0" algn="ctr">
              <a:buNone/>
            </a:pPr>
            <a:r>
              <a:rPr lang="fr-FR" sz="2900" b="1" dirty="0" smtClean="0"/>
              <a:t>PHYSIQUE-CHIMIE</a:t>
            </a:r>
          </a:p>
          <a:p>
            <a:pPr marL="0" indent="0">
              <a:buNone/>
            </a:pPr>
            <a:r>
              <a:rPr lang="fr-FR" dirty="0" smtClean="0"/>
              <a:t>Attendus </a:t>
            </a:r>
            <a:r>
              <a:rPr lang="fr-FR" dirty="0"/>
              <a:t>fin de </a:t>
            </a:r>
            <a:r>
              <a:rPr lang="fr-FR" dirty="0" smtClean="0"/>
              <a:t>cycles: décrire la constitution et les états de la matière à l’échelle macroscopique (cycle 3 et 4) et microscopique (cycle 4) </a:t>
            </a:r>
          </a:p>
          <a:p>
            <a:pPr marL="0" indent="0">
              <a:buNone/>
            </a:pPr>
            <a:endParaRPr lang="fr-FR" dirty="0"/>
          </a:p>
          <a:p>
            <a:r>
              <a:rPr lang="fr-FR" dirty="0" smtClean="0"/>
              <a:t> </a:t>
            </a:r>
            <a:r>
              <a:rPr lang="fr-FR" b="1" dirty="0" smtClean="0"/>
              <a:t>Autour de la masse (cycle 3)</a:t>
            </a:r>
            <a:r>
              <a:rPr lang="fr-FR" b="1" dirty="0"/>
              <a:t> </a:t>
            </a:r>
            <a:endParaRPr lang="fr-FR" b="1" dirty="0" smtClean="0"/>
          </a:p>
          <a:p>
            <a:pPr marL="0" indent="0">
              <a:buNone/>
            </a:pPr>
            <a:r>
              <a:rPr lang="fr-FR" dirty="0" smtClean="0"/>
              <a:t>- la </a:t>
            </a:r>
            <a:r>
              <a:rPr lang="fr-FR" dirty="0"/>
              <a:t>masse caractérise la quantité de matière d’un </a:t>
            </a:r>
            <a:r>
              <a:rPr lang="fr-FR" dirty="0" smtClean="0"/>
              <a:t>échantillon</a:t>
            </a:r>
          </a:p>
          <a:p>
            <a:pPr>
              <a:buFontTx/>
              <a:buChar char="-"/>
            </a:pPr>
            <a:r>
              <a:rPr lang="fr-FR" dirty="0" smtClean="0"/>
              <a:t>Mesure de masses  </a:t>
            </a:r>
          </a:p>
          <a:p>
            <a:r>
              <a:rPr lang="fr-FR" b="1" dirty="0" smtClean="0"/>
              <a:t>Autour des relations  entre  masse et volume (cycles 3 et 4)</a:t>
            </a:r>
          </a:p>
          <a:p>
            <a:pPr>
              <a:buFontTx/>
              <a:buChar char="-"/>
            </a:pPr>
            <a:r>
              <a:rPr lang="fr-FR" dirty="0" smtClean="0"/>
              <a:t>Proposer un protocole pour déterminer une masse  ou  un volume</a:t>
            </a:r>
          </a:p>
          <a:p>
            <a:pPr>
              <a:buFontTx/>
              <a:buChar char="-"/>
            </a:pPr>
            <a:r>
              <a:rPr lang="fr-FR" dirty="0" smtClean="0"/>
              <a:t>Mesure </a:t>
            </a:r>
            <a:r>
              <a:rPr lang="fr-FR" dirty="0"/>
              <a:t>de </a:t>
            </a:r>
            <a:r>
              <a:rPr lang="fr-FR" dirty="0" smtClean="0"/>
              <a:t>volumes </a:t>
            </a:r>
            <a:r>
              <a:rPr lang="fr-FR" dirty="0"/>
              <a:t>et de </a:t>
            </a:r>
            <a:r>
              <a:rPr lang="fr-FR" dirty="0" smtClean="0"/>
              <a:t>masses. </a:t>
            </a:r>
          </a:p>
          <a:p>
            <a:pPr>
              <a:buFontTx/>
              <a:buChar char="-"/>
            </a:pPr>
            <a:r>
              <a:rPr lang="fr-FR" dirty="0" smtClean="0"/>
              <a:t>Mise </a:t>
            </a:r>
            <a:r>
              <a:rPr lang="fr-FR" dirty="0"/>
              <a:t>en évidence de la proportionnalité entre masse et volume. </a:t>
            </a:r>
            <a:endParaRPr lang="fr-FR" dirty="0" smtClean="0"/>
          </a:p>
          <a:p>
            <a:r>
              <a:rPr lang="fr-FR" b="1" dirty="0" smtClean="0"/>
              <a:t>Autour de la masse volumique (cycle 4)</a:t>
            </a:r>
          </a:p>
          <a:p>
            <a:pPr>
              <a:buFontTx/>
              <a:buChar char="-"/>
            </a:pPr>
            <a:r>
              <a:rPr lang="fr-FR" dirty="0" smtClean="0"/>
              <a:t>Notion </a:t>
            </a:r>
            <a:r>
              <a:rPr lang="fr-FR" dirty="0"/>
              <a:t>de masse volumique définie comme le coefficient de proportionnalité entre masse et volume et utilisation de la quatrième proportionnelle </a:t>
            </a:r>
          </a:p>
          <a:p>
            <a:pPr>
              <a:buFontTx/>
              <a:buChar char="-"/>
            </a:pPr>
            <a:r>
              <a:rPr lang="fr-FR" dirty="0" smtClean="0"/>
              <a:t>Proposer un protocole pour déterminer une masse volumique</a:t>
            </a:r>
          </a:p>
          <a:p>
            <a:pPr>
              <a:buFontTx/>
              <a:buChar char="-"/>
            </a:pPr>
            <a:r>
              <a:rPr lang="fr-FR" dirty="0" smtClean="0"/>
              <a:t>Utilisation de la masse </a:t>
            </a:r>
            <a:r>
              <a:rPr lang="fr-FR" dirty="0"/>
              <a:t>volumique pour distinguer les matériaux, pour calculer une masse ou un volume à partir de la relation littérale m=</a:t>
            </a:r>
            <a:r>
              <a:rPr lang="fr-FR" dirty="0" err="1"/>
              <a:t>ρV</a:t>
            </a:r>
            <a:r>
              <a:rPr lang="fr-FR" dirty="0"/>
              <a:t>.</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18</a:t>
            </a:fld>
            <a:endParaRPr lang="fr-FR"/>
          </a:p>
        </p:txBody>
      </p:sp>
      <p:sp>
        <p:nvSpPr>
          <p:cNvPr id="5" name="ZoneTexte 4"/>
          <p:cNvSpPr txBox="1"/>
          <p:nvPr/>
        </p:nvSpPr>
        <p:spPr>
          <a:xfrm>
            <a:off x="5977719" y="1505927"/>
            <a:ext cx="3166280" cy="4708981"/>
          </a:xfrm>
          <a:prstGeom prst="rect">
            <a:avLst/>
          </a:prstGeom>
          <a:noFill/>
        </p:spPr>
        <p:txBody>
          <a:bodyPr wrap="square" rtlCol="0">
            <a:spAutoFit/>
          </a:bodyPr>
          <a:lstStyle/>
          <a:p>
            <a:pPr algn="ctr"/>
            <a:r>
              <a:rPr lang="fr-FR" b="1" dirty="0" smtClean="0">
                <a:solidFill>
                  <a:srgbClr val="92D050"/>
                </a:solidFill>
              </a:rPr>
              <a:t>MATHEMATIQUES</a:t>
            </a:r>
          </a:p>
          <a:p>
            <a:endParaRPr lang="fr-FR" dirty="0">
              <a:solidFill>
                <a:srgbClr val="92D050"/>
              </a:solidFill>
            </a:endParaRPr>
          </a:p>
          <a:p>
            <a:endParaRPr lang="fr-FR" dirty="0" smtClean="0">
              <a:solidFill>
                <a:srgbClr val="92D050"/>
              </a:solidFill>
            </a:endParaRPr>
          </a:p>
          <a:p>
            <a:endParaRPr lang="fr-FR" dirty="0">
              <a:solidFill>
                <a:srgbClr val="92D050"/>
              </a:solidFill>
            </a:endParaRPr>
          </a:p>
          <a:p>
            <a:endParaRPr lang="fr-FR" dirty="0" smtClean="0">
              <a:solidFill>
                <a:srgbClr val="92D050"/>
              </a:solidFill>
            </a:endParaRPr>
          </a:p>
          <a:p>
            <a:r>
              <a:rPr lang="fr-FR" sz="1400" dirty="0" smtClean="0">
                <a:solidFill>
                  <a:srgbClr val="92D050"/>
                </a:solidFill>
              </a:rPr>
              <a:t>Problèmes multiplicatifs</a:t>
            </a:r>
          </a:p>
          <a:p>
            <a:endParaRPr lang="fr-FR" sz="1400" dirty="0" smtClean="0">
              <a:solidFill>
                <a:srgbClr val="92D050"/>
              </a:solidFill>
            </a:endParaRPr>
          </a:p>
          <a:p>
            <a:endParaRPr lang="fr-FR" sz="1400" dirty="0" smtClean="0">
              <a:solidFill>
                <a:srgbClr val="92D050"/>
              </a:solidFill>
            </a:endParaRPr>
          </a:p>
          <a:p>
            <a:r>
              <a:rPr lang="fr-FR" sz="1400" dirty="0" smtClean="0">
                <a:solidFill>
                  <a:srgbClr val="92D050"/>
                </a:solidFill>
              </a:rPr>
              <a:t>Propriété de linéarité</a:t>
            </a:r>
          </a:p>
          <a:p>
            <a:endParaRPr lang="fr-FR" sz="1400" dirty="0" smtClean="0">
              <a:solidFill>
                <a:srgbClr val="92D050"/>
              </a:solidFill>
            </a:endParaRPr>
          </a:p>
          <a:p>
            <a:endParaRPr lang="fr-FR" sz="1400" dirty="0" smtClean="0">
              <a:solidFill>
                <a:srgbClr val="92D050"/>
              </a:solidFill>
            </a:endParaRPr>
          </a:p>
          <a:p>
            <a:r>
              <a:rPr lang="fr-FR" sz="1400" dirty="0" smtClean="0">
                <a:solidFill>
                  <a:srgbClr val="92D050"/>
                </a:solidFill>
              </a:rPr>
              <a:t>Représentation graphique </a:t>
            </a:r>
          </a:p>
          <a:p>
            <a:endParaRPr lang="fr-FR" sz="1400" dirty="0" smtClean="0">
              <a:solidFill>
                <a:srgbClr val="92D050"/>
              </a:solidFill>
            </a:endParaRPr>
          </a:p>
          <a:p>
            <a:endParaRPr lang="fr-FR" sz="1400" dirty="0">
              <a:solidFill>
                <a:srgbClr val="92D050"/>
              </a:solidFill>
            </a:endParaRPr>
          </a:p>
          <a:p>
            <a:endParaRPr lang="fr-FR" sz="1400" dirty="0" smtClean="0">
              <a:solidFill>
                <a:srgbClr val="92D050"/>
              </a:solidFill>
            </a:endParaRPr>
          </a:p>
          <a:p>
            <a:r>
              <a:rPr lang="fr-FR" sz="1400" dirty="0" smtClean="0">
                <a:solidFill>
                  <a:srgbClr val="92D050"/>
                </a:solidFill>
              </a:rPr>
              <a:t>Coefficient de proportionnalité</a:t>
            </a:r>
          </a:p>
          <a:p>
            <a:endParaRPr lang="fr-FR" sz="1400" dirty="0">
              <a:solidFill>
                <a:srgbClr val="92D050"/>
              </a:solidFill>
            </a:endParaRPr>
          </a:p>
          <a:p>
            <a:r>
              <a:rPr lang="fr-FR" sz="1400" dirty="0" smtClean="0">
                <a:solidFill>
                  <a:srgbClr val="92D050"/>
                </a:solidFill>
              </a:rPr>
              <a:t>Fonction linéaire, Grandeurs quotient</a:t>
            </a:r>
          </a:p>
          <a:p>
            <a:endParaRPr lang="fr-FR" sz="1400" dirty="0">
              <a:solidFill>
                <a:srgbClr val="92D050"/>
              </a:solidFill>
            </a:endParaRPr>
          </a:p>
          <a:p>
            <a:r>
              <a:rPr lang="fr-FR" sz="1400" dirty="0" smtClean="0">
                <a:solidFill>
                  <a:srgbClr val="92D050"/>
                </a:solidFill>
              </a:rPr>
              <a:t>Relations littérales</a:t>
            </a:r>
            <a:endParaRPr lang="fr-FR" sz="1400" dirty="0">
              <a:solidFill>
                <a:srgbClr val="92D050"/>
              </a:solidFill>
            </a:endParaRPr>
          </a:p>
        </p:txBody>
      </p:sp>
      <p:sp>
        <p:nvSpPr>
          <p:cNvPr id="6" name="ZoneTexte 5"/>
          <p:cNvSpPr txBox="1"/>
          <p:nvPr/>
        </p:nvSpPr>
        <p:spPr>
          <a:xfrm>
            <a:off x="3971500" y="1505927"/>
            <a:ext cx="1787854" cy="4924425"/>
          </a:xfrm>
          <a:prstGeom prst="rect">
            <a:avLst/>
          </a:prstGeom>
          <a:noFill/>
        </p:spPr>
        <p:txBody>
          <a:bodyPr wrap="square" rtlCol="0">
            <a:spAutoFit/>
          </a:bodyPr>
          <a:lstStyle/>
          <a:p>
            <a:pPr algn="ctr"/>
            <a:r>
              <a:rPr lang="fr-FR" b="1" dirty="0" smtClean="0">
                <a:solidFill>
                  <a:srgbClr val="7800FF"/>
                </a:solidFill>
              </a:rPr>
              <a:t>Exemples</a:t>
            </a:r>
          </a:p>
          <a:p>
            <a:pPr algn="ctr"/>
            <a:endParaRPr lang="fr-FR" dirty="0">
              <a:solidFill>
                <a:srgbClr val="FF0000"/>
              </a:solidFill>
            </a:endParaRPr>
          </a:p>
          <a:p>
            <a:pPr algn="ctr"/>
            <a:endParaRPr lang="fr-FR" dirty="0" smtClean="0">
              <a:solidFill>
                <a:srgbClr val="FF0000"/>
              </a:solidFill>
            </a:endParaRPr>
          </a:p>
          <a:p>
            <a:pPr algn="ctr"/>
            <a:endParaRPr lang="fr-FR" dirty="0">
              <a:solidFill>
                <a:srgbClr val="FF0000"/>
              </a:solidFill>
            </a:endParaRPr>
          </a:p>
          <a:p>
            <a:pPr algn="ctr"/>
            <a:endParaRPr lang="fr-FR" dirty="0" smtClean="0">
              <a:solidFill>
                <a:srgbClr val="FF0000"/>
              </a:solidFill>
            </a:endParaRPr>
          </a:p>
          <a:p>
            <a:pPr algn="ctr"/>
            <a:r>
              <a:rPr lang="fr-FR" sz="1400" dirty="0" smtClean="0">
                <a:solidFill>
                  <a:srgbClr val="FF0000"/>
                </a:solidFill>
                <a:hlinkClick r:id="rId2" action="ppaction://hlinksldjump"/>
              </a:rPr>
              <a:t>Gaufrettes</a:t>
            </a:r>
            <a:endParaRPr lang="fr-FR" sz="1400" dirty="0" smtClean="0">
              <a:solidFill>
                <a:srgbClr val="FF0000"/>
              </a:solidFill>
            </a:endParaRPr>
          </a:p>
          <a:p>
            <a:pPr algn="ctr"/>
            <a:endParaRPr lang="fr-FR" sz="1400" dirty="0">
              <a:solidFill>
                <a:srgbClr val="FF0000"/>
              </a:solidFill>
            </a:endParaRPr>
          </a:p>
          <a:p>
            <a:pPr algn="ctr"/>
            <a:endParaRPr lang="fr-FR" sz="1400" dirty="0" smtClean="0">
              <a:solidFill>
                <a:srgbClr val="FF0000"/>
              </a:solidFill>
            </a:endParaRPr>
          </a:p>
          <a:p>
            <a:pPr algn="ctr"/>
            <a:r>
              <a:rPr lang="fr-FR" sz="1400" dirty="0" smtClean="0">
                <a:solidFill>
                  <a:srgbClr val="FF0000"/>
                </a:solidFill>
                <a:hlinkClick r:id="rId3" action="ppaction://hlinksldjump"/>
              </a:rPr>
              <a:t>Masse d’1 L de liquide</a:t>
            </a:r>
            <a:endParaRPr lang="fr-FR" sz="1400" dirty="0" smtClean="0">
              <a:solidFill>
                <a:srgbClr val="FF0000"/>
              </a:solidFill>
            </a:endParaRPr>
          </a:p>
          <a:p>
            <a:pPr algn="ctr"/>
            <a:endParaRPr lang="fr-FR" sz="1400" dirty="0" smtClean="0">
              <a:solidFill>
                <a:srgbClr val="FF0000"/>
              </a:solidFill>
            </a:endParaRPr>
          </a:p>
          <a:p>
            <a:pPr algn="ctr"/>
            <a:endParaRPr lang="fr-FR" sz="1400" dirty="0">
              <a:solidFill>
                <a:srgbClr val="FF0000"/>
              </a:solidFill>
            </a:endParaRPr>
          </a:p>
          <a:p>
            <a:pPr algn="ctr"/>
            <a:r>
              <a:rPr lang="fr-FR" sz="1400" dirty="0" smtClean="0">
                <a:solidFill>
                  <a:srgbClr val="FF0000"/>
                </a:solidFill>
                <a:hlinkClick r:id="rId4" action="ppaction://hlinksldjump"/>
              </a:rPr>
              <a:t>Cake</a:t>
            </a:r>
            <a:endParaRPr lang="fr-FR" sz="1400" dirty="0" smtClean="0">
              <a:solidFill>
                <a:srgbClr val="FF0000"/>
              </a:solidFill>
            </a:endParaRPr>
          </a:p>
          <a:p>
            <a:pPr algn="ctr"/>
            <a:endParaRPr lang="fr-FR" sz="1400" dirty="0" smtClean="0">
              <a:solidFill>
                <a:srgbClr val="FF0000"/>
              </a:solidFill>
            </a:endParaRPr>
          </a:p>
          <a:p>
            <a:pPr algn="ctr"/>
            <a:endParaRPr lang="fr-FR" sz="1400" dirty="0" smtClean="0">
              <a:solidFill>
                <a:srgbClr val="FF0000"/>
              </a:solidFill>
            </a:endParaRPr>
          </a:p>
          <a:p>
            <a:pPr algn="ctr"/>
            <a:r>
              <a:rPr lang="fr-FR" sz="1400" dirty="0" smtClean="0">
                <a:solidFill>
                  <a:srgbClr val="FF0000"/>
                </a:solidFill>
                <a:hlinkClick r:id="rId5" action="ppaction://hlinksldjump"/>
              </a:rPr>
              <a:t>Œuf</a:t>
            </a:r>
            <a:endParaRPr lang="fr-FR" sz="1400" dirty="0" smtClean="0">
              <a:solidFill>
                <a:srgbClr val="FF0000"/>
              </a:solidFill>
            </a:endParaRPr>
          </a:p>
          <a:p>
            <a:pPr algn="ctr"/>
            <a:endParaRPr lang="fr-FR" sz="1400" dirty="0" smtClean="0">
              <a:solidFill>
                <a:srgbClr val="FF0000"/>
              </a:solidFill>
            </a:endParaRPr>
          </a:p>
          <a:p>
            <a:pPr algn="ctr"/>
            <a:r>
              <a:rPr lang="fr-FR" sz="1400" dirty="0" smtClean="0">
                <a:solidFill>
                  <a:srgbClr val="FF0000"/>
                </a:solidFill>
                <a:hlinkClick r:id="rId6" action="ppaction://hlinksldjump"/>
              </a:rPr>
              <a:t>Identification métal</a:t>
            </a:r>
            <a:endParaRPr lang="fr-FR" sz="1400" dirty="0" smtClean="0">
              <a:solidFill>
                <a:srgbClr val="FF0000"/>
              </a:solidFill>
            </a:endParaRPr>
          </a:p>
          <a:p>
            <a:pPr algn="ctr"/>
            <a:r>
              <a:rPr lang="fr-FR" sz="1400" dirty="0" smtClean="0">
                <a:solidFill>
                  <a:srgbClr val="7800FF"/>
                </a:solidFill>
              </a:rPr>
              <a:t>Sucre dans boisson</a:t>
            </a:r>
          </a:p>
          <a:p>
            <a:pPr algn="ctr"/>
            <a:endParaRPr lang="fr-FR" sz="1400" dirty="0">
              <a:solidFill>
                <a:srgbClr val="FF0000"/>
              </a:solidFill>
            </a:endParaRPr>
          </a:p>
          <a:p>
            <a:pPr algn="ctr"/>
            <a:endParaRPr lang="fr-FR" sz="1400" dirty="0" smtClean="0">
              <a:solidFill>
                <a:srgbClr val="FF0000"/>
              </a:solidFill>
            </a:endParaRPr>
          </a:p>
          <a:p>
            <a:pPr algn="ctr"/>
            <a:r>
              <a:rPr lang="fr-FR" sz="1400" dirty="0" smtClean="0">
                <a:solidFill>
                  <a:srgbClr val="FF0000"/>
                </a:solidFill>
              </a:rPr>
              <a:t>A construire</a:t>
            </a:r>
          </a:p>
        </p:txBody>
      </p:sp>
    </p:spTree>
    <p:extLst>
      <p:ext uri="{BB962C8B-B14F-4D97-AF65-F5344CB8AC3E}">
        <p14:creationId xmlns:p14="http://schemas.microsoft.com/office/powerpoint/2010/main" val="218982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732" y="0"/>
            <a:ext cx="7881400" cy="1286937"/>
          </a:xfrm>
        </p:spPr>
        <p:txBody>
          <a:bodyPr/>
          <a:lstStyle/>
          <a:p>
            <a:r>
              <a:rPr lang="fr-FR" dirty="0" smtClean="0"/>
              <a:t>CYCLE 3 : Problème MULTIPLICATIF et mesure de masses </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19</a:t>
            </a:fld>
            <a:endParaRPr lang="fr-FR"/>
          </a:p>
        </p:txBody>
      </p:sp>
      <p:pic>
        <p:nvPicPr>
          <p:cNvPr id="1024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247" t="14813" r="23852" b="6130"/>
          <a:stretch/>
        </p:blipFill>
        <p:spPr bwMode="auto">
          <a:xfrm>
            <a:off x="4393107" y="1355286"/>
            <a:ext cx="4227025" cy="524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575855"/>
            <a:ext cx="4393106" cy="923330"/>
          </a:xfrm>
          <a:prstGeom prst="rect">
            <a:avLst/>
          </a:prstGeom>
        </p:spPr>
        <p:txBody>
          <a:bodyPr wrap="square">
            <a:spAutoFit/>
          </a:bodyPr>
          <a:lstStyle/>
          <a:p>
            <a:pPr>
              <a:defRPr/>
            </a:pPr>
            <a:r>
              <a:rPr lang="fr-FR" dirty="0" smtClean="0"/>
              <a:t>Au cours du cycle </a:t>
            </a:r>
            <a:r>
              <a:rPr lang="fr-FR" dirty="0"/>
              <a:t>2, l’élève a rencontré des situations de proportionnalité dans le cadre de la résolution de </a:t>
            </a:r>
            <a:r>
              <a:rPr lang="fr-FR" dirty="0" smtClean="0"/>
              <a:t>problèmes multiplicatifs</a:t>
            </a:r>
            <a:r>
              <a:rPr lang="fr-FR" dirty="0"/>
              <a:t>. </a:t>
            </a:r>
          </a:p>
        </p:txBody>
      </p:sp>
      <p:sp>
        <p:nvSpPr>
          <p:cNvPr id="6" name="ZoneTexte 5"/>
          <p:cNvSpPr txBox="1"/>
          <p:nvPr/>
        </p:nvSpPr>
        <p:spPr>
          <a:xfrm>
            <a:off x="0" y="2795645"/>
            <a:ext cx="3992410" cy="646331"/>
          </a:xfrm>
          <a:prstGeom prst="rect">
            <a:avLst/>
          </a:prstGeom>
          <a:noFill/>
        </p:spPr>
        <p:txBody>
          <a:bodyPr wrap="square" rtlCol="0">
            <a:spAutoFit/>
          </a:bodyPr>
          <a:lstStyle/>
          <a:p>
            <a:r>
              <a:rPr lang="fr-FR" dirty="0"/>
              <a:t>A</a:t>
            </a:r>
            <a:r>
              <a:rPr lang="fr-FR" dirty="0" smtClean="0"/>
              <a:t>u </a:t>
            </a:r>
            <a:r>
              <a:rPr lang="fr-FR" dirty="0"/>
              <a:t>cycle 3, où l’on a rencontré la notion de « </a:t>
            </a:r>
            <a:r>
              <a:rPr lang="fr-FR" dirty="0" smtClean="0"/>
              <a:t>fois plus »  ou  « fois </a:t>
            </a:r>
            <a:r>
              <a:rPr lang="fr-FR" dirty="0"/>
              <a:t>moins ». </a:t>
            </a:r>
          </a:p>
        </p:txBody>
      </p:sp>
      <p:sp>
        <p:nvSpPr>
          <p:cNvPr id="7" name="Rectangle 6"/>
          <p:cNvSpPr/>
          <p:nvPr/>
        </p:nvSpPr>
        <p:spPr>
          <a:xfrm>
            <a:off x="341193" y="6382786"/>
            <a:ext cx="7697338" cy="369332"/>
          </a:xfrm>
          <a:prstGeom prst="rect">
            <a:avLst/>
          </a:prstGeom>
        </p:spPr>
        <p:txBody>
          <a:bodyPr wrap="square">
            <a:spAutoFit/>
          </a:bodyPr>
          <a:lstStyle/>
          <a:p>
            <a:pPr marL="177800" lvl="0" indent="-177800">
              <a:spcBef>
                <a:spcPct val="20000"/>
              </a:spcBef>
              <a:buSzPct val="100000"/>
              <a:buFont typeface="Arial"/>
              <a:buChar char="■"/>
            </a:pPr>
            <a:r>
              <a:rPr lang="fr-FR" dirty="0">
                <a:solidFill>
                  <a:srgbClr val="683086"/>
                </a:solidFill>
              </a:rPr>
              <a:t>Masse et matière </a:t>
            </a:r>
            <a:r>
              <a:rPr lang="fr-FR" dirty="0" smtClean="0">
                <a:solidFill>
                  <a:srgbClr val="683086"/>
                </a:solidFill>
              </a:rPr>
              <a:t>(2) </a:t>
            </a:r>
            <a:r>
              <a:rPr lang="fr-FR" dirty="0">
                <a:solidFill>
                  <a:srgbClr val="683086"/>
                </a:solidFill>
              </a:rPr>
              <a:t>ressource sciences et technologie cycle 3 </a:t>
            </a:r>
            <a:r>
              <a:rPr lang="fr-FR" dirty="0" err="1">
                <a:solidFill>
                  <a:srgbClr val="683086"/>
                </a:solidFill>
              </a:rPr>
              <a:t>Eduscol</a:t>
            </a:r>
            <a:r>
              <a:rPr lang="fr-FR" dirty="0">
                <a:solidFill>
                  <a:srgbClr val="683086"/>
                </a:solidFill>
              </a:rPr>
              <a:t>- </a:t>
            </a:r>
            <a:r>
              <a:rPr lang="fr-FR" dirty="0">
                <a:solidFill>
                  <a:srgbClr val="683086"/>
                </a:solidFill>
                <a:hlinkClick r:id="rId4"/>
              </a:rPr>
              <a:t>Lien</a:t>
            </a:r>
            <a:endParaRPr lang="fr-FR" dirty="0">
              <a:solidFill>
                <a:srgbClr val="683086"/>
              </a:solidFill>
            </a:endParaRPr>
          </a:p>
        </p:txBody>
      </p:sp>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6033" t="31343" r="25000" b="37314"/>
          <a:stretch/>
        </p:blipFill>
        <p:spPr bwMode="auto">
          <a:xfrm>
            <a:off x="562449" y="4362498"/>
            <a:ext cx="2838733" cy="142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738732" y="3993166"/>
            <a:ext cx="2507561" cy="369332"/>
          </a:xfrm>
          <a:prstGeom prst="rect">
            <a:avLst/>
          </a:prstGeom>
          <a:noFill/>
        </p:spPr>
        <p:txBody>
          <a:bodyPr wrap="square" rtlCol="0">
            <a:spAutoFit/>
          </a:bodyPr>
          <a:lstStyle/>
          <a:p>
            <a:r>
              <a:rPr lang="fr-FR" dirty="0" smtClean="0"/>
              <a:t>Masse de 10 gaufrettes</a:t>
            </a:r>
            <a:endParaRPr lang="fr-FR" dirty="0"/>
          </a:p>
        </p:txBody>
      </p:sp>
      <p:sp>
        <p:nvSpPr>
          <p:cNvPr id="10" name="Flèche droite rayée 9">
            <a:hlinkClick r:id="rId6"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849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Déroulé de l’atelier</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txBox="1">
            <a:spLocks/>
          </p:cNvSpPr>
          <p:nvPr/>
        </p:nvSpPr>
        <p:spPr>
          <a:xfrm>
            <a:off x="95533" y="1427460"/>
            <a:ext cx="9048467" cy="5328575"/>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1" indent="0">
              <a:buNone/>
            </a:pPr>
            <a:r>
              <a:rPr lang="fr-FR" sz="1600" b="1" dirty="0" smtClean="0">
                <a:solidFill>
                  <a:srgbClr val="683086"/>
                </a:solidFill>
              </a:rPr>
              <a:t>Tour de table :</a:t>
            </a:r>
          </a:p>
          <a:p>
            <a:pPr marL="180975" lvl="1" indent="0">
              <a:buNone/>
            </a:pPr>
            <a:r>
              <a:rPr lang="fr-FR" sz="1600" dirty="0" smtClean="0">
                <a:solidFill>
                  <a:srgbClr val="683086"/>
                </a:solidFill>
              </a:rPr>
              <a:t>- Comment rendre le croisement des regards le plus efficace possible entre les deux disciplines ? </a:t>
            </a:r>
          </a:p>
          <a:p>
            <a:pPr marL="180975" lvl="1" indent="0">
              <a:buNone/>
            </a:pPr>
            <a:endParaRPr lang="fr-FR" sz="1600" b="1" dirty="0" smtClean="0">
              <a:solidFill>
                <a:srgbClr val="683086"/>
              </a:solidFill>
            </a:endParaRPr>
          </a:p>
          <a:p>
            <a:pPr marL="180975" lvl="1" indent="0">
              <a:buNone/>
            </a:pPr>
            <a:r>
              <a:rPr lang="fr-FR" sz="1600" b="1" dirty="0" smtClean="0">
                <a:solidFill>
                  <a:srgbClr val="683086"/>
                </a:solidFill>
              </a:rPr>
              <a:t>Présentation et échanges  autour de :  </a:t>
            </a:r>
            <a:endParaRPr lang="fr-FR" sz="1600" b="1" dirty="0">
              <a:solidFill>
                <a:srgbClr val="683086"/>
              </a:solidFill>
            </a:endParaRPr>
          </a:p>
          <a:p>
            <a:pPr marL="180975" lvl="1" indent="0">
              <a:buNone/>
            </a:pPr>
            <a:r>
              <a:rPr lang="fr-FR" sz="1600" dirty="0" smtClean="0">
                <a:solidFill>
                  <a:srgbClr val="683086"/>
                </a:solidFill>
              </a:rPr>
              <a:t>- La </a:t>
            </a:r>
            <a:r>
              <a:rPr lang="fr-FR" sz="1600" dirty="0">
                <a:solidFill>
                  <a:srgbClr val="683086"/>
                </a:solidFill>
              </a:rPr>
              <a:t>progressivité sur la </a:t>
            </a:r>
            <a:r>
              <a:rPr lang="fr-FR" sz="1600" dirty="0" smtClean="0">
                <a:solidFill>
                  <a:srgbClr val="683086"/>
                </a:solidFill>
              </a:rPr>
              <a:t>proportionnalité au </a:t>
            </a:r>
            <a:r>
              <a:rPr lang="fr-FR" sz="1600" dirty="0">
                <a:solidFill>
                  <a:srgbClr val="683086"/>
                </a:solidFill>
              </a:rPr>
              <a:t>cours des cycles 2, 3 et 4 </a:t>
            </a:r>
            <a:r>
              <a:rPr lang="fr-FR" sz="1600" dirty="0" smtClean="0">
                <a:solidFill>
                  <a:srgbClr val="683086"/>
                </a:solidFill>
              </a:rPr>
              <a:t>dans les programmes de  mathématiques</a:t>
            </a:r>
          </a:p>
          <a:p>
            <a:pPr marL="180975" lvl="1" indent="0">
              <a:buNone/>
            </a:pPr>
            <a:endParaRPr lang="fr-FR" sz="1600" dirty="0" smtClean="0">
              <a:solidFill>
                <a:srgbClr val="683086"/>
              </a:solidFill>
            </a:endParaRPr>
          </a:p>
          <a:p>
            <a:pPr marL="180975" lvl="1" indent="0">
              <a:buNone/>
            </a:pPr>
            <a:r>
              <a:rPr lang="fr-FR" sz="1600" dirty="0" smtClean="0">
                <a:solidFill>
                  <a:srgbClr val="683086"/>
                </a:solidFill>
              </a:rPr>
              <a:t>- Des exemples de proportionnalité et de non </a:t>
            </a:r>
            <a:r>
              <a:rPr lang="fr-FR" sz="1600" dirty="0">
                <a:solidFill>
                  <a:srgbClr val="683086"/>
                </a:solidFill>
              </a:rPr>
              <a:t>proportionnalité </a:t>
            </a:r>
            <a:r>
              <a:rPr lang="fr-FR" sz="1600" dirty="0" smtClean="0">
                <a:solidFill>
                  <a:srgbClr val="683086"/>
                </a:solidFill>
              </a:rPr>
              <a:t>entre des grandeurs rencontrées dans les programmes de sciences et technologie et de physique-chimie au cours des cycles 3 et 4</a:t>
            </a:r>
          </a:p>
          <a:p>
            <a:pPr marL="180975" lvl="1" indent="0">
              <a:buNone/>
            </a:pPr>
            <a:endParaRPr lang="fr-FR" sz="1600" dirty="0" smtClean="0">
              <a:solidFill>
                <a:srgbClr val="683086"/>
              </a:solidFill>
            </a:endParaRPr>
          </a:p>
          <a:p>
            <a:pPr marL="180975" lvl="1" indent="0">
              <a:buNone/>
            </a:pPr>
            <a:r>
              <a:rPr lang="fr-FR" sz="1600" dirty="0" smtClean="0">
                <a:solidFill>
                  <a:srgbClr val="683086"/>
                </a:solidFill>
              </a:rPr>
              <a:t>- Les différentes procédures rencontrées dans les situations de proportionnalité ou non proportionnalité en mathématiques</a:t>
            </a:r>
          </a:p>
          <a:p>
            <a:pPr marL="638175" lvl="1" indent="-457200">
              <a:buFontTx/>
              <a:buChar char="-"/>
            </a:pPr>
            <a:endParaRPr lang="fr-FR" sz="1600" dirty="0">
              <a:solidFill>
                <a:srgbClr val="683086"/>
              </a:solidFill>
            </a:endParaRPr>
          </a:p>
          <a:p>
            <a:pPr marL="180975" lvl="1" indent="0">
              <a:buNone/>
            </a:pPr>
            <a:r>
              <a:rPr lang="fr-FR" sz="1600" dirty="0" smtClean="0">
                <a:solidFill>
                  <a:srgbClr val="683086"/>
                </a:solidFill>
              </a:rPr>
              <a:t>- Réinvestir, </a:t>
            </a:r>
            <a:r>
              <a:rPr lang="fr-FR" sz="1600" dirty="0" err="1" smtClean="0">
                <a:solidFill>
                  <a:srgbClr val="683086"/>
                </a:solidFill>
              </a:rPr>
              <a:t>co</a:t>
            </a:r>
            <a:r>
              <a:rPr lang="fr-FR" sz="1600" dirty="0" smtClean="0">
                <a:solidFill>
                  <a:srgbClr val="683086"/>
                </a:solidFill>
              </a:rPr>
              <a:t>-construire et découvrir les différentes procédures relatives à la proportionnalité en physique-chimie et en mathématiques avec la masse, le volume et la masse volumique</a:t>
            </a:r>
          </a:p>
          <a:p>
            <a:pPr marL="180975" lvl="1" indent="0">
              <a:buNone/>
            </a:pPr>
            <a:endParaRPr lang="fr-FR" sz="1600" dirty="0">
              <a:solidFill>
                <a:srgbClr val="683086"/>
              </a:solidFill>
            </a:endParaRPr>
          </a:p>
          <a:p>
            <a:pPr marL="180975" lvl="1" indent="0">
              <a:buNone/>
            </a:pPr>
            <a:r>
              <a:rPr lang="fr-FR" sz="1600" dirty="0" smtClean="0">
                <a:solidFill>
                  <a:srgbClr val="683086"/>
                </a:solidFill>
              </a:rPr>
              <a:t>- La coordination autour des échelles et des représentations de </a:t>
            </a:r>
            <a:r>
              <a:rPr lang="fr-FR" sz="1600" dirty="0">
                <a:solidFill>
                  <a:srgbClr val="683086"/>
                </a:solidFill>
              </a:rPr>
              <a:t>l’infiniment </a:t>
            </a:r>
            <a:r>
              <a:rPr lang="fr-FR" sz="1600" dirty="0" smtClean="0">
                <a:solidFill>
                  <a:srgbClr val="683086"/>
                </a:solidFill>
              </a:rPr>
              <a:t>grand et de l’infiniment petit </a:t>
            </a:r>
          </a:p>
          <a:p>
            <a:pPr marL="180975" lvl="1" indent="0">
              <a:buNone/>
            </a:pPr>
            <a:endParaRPr lang="fr-FR" sz="1600" dirty="0" smtClean="0">
              <a:solidFill>
                <a:srgbClr val="683086"/>
              </a:solidFill>
            </a:endParaRPr>
          </a:p>
          <a:p>
            <a:pPr marL="180975" lvl="1" indent="0">
              <a:buNone/>
            </a:pPr>
            <a:r>
              <a:rPr lang="fr-FR" sz="1600" dirty="0" smtClean="0">
                <a:solidFill>
                  <a:srgbClr val="683086"/>
                </a:solidFill>
              </a:rPr>
              <a:t>- Bibliographie, </a:t>
            </a:r>
            <a:r>
              <a:rPr lang="fr-FR" sz="1600" dirty="0" err="1" smtClean="0">
                <a:solidFill>
                  <a:srgbClr val="683086"/>
                </a:solidFill>
              </a:rPr>
              <a:t>sitographie</a:t>
            </a:r>
            <a:endParaRPr lang="fr-FR" sz="1600" dirty="0">
              <a:solidFill>
                <a:srgbClr val="683086"/>
              </a:solidFill>
            </a:endParaRPr>
          </a:p>
        </p:txBody>
      </p:sp>
    </p:spTree>
    <p:extLst>
      <p:ext uri="{BB962C8B-B14F-4D97-AF65-F5344CB8AC3E}">
        <p14:creationId xmlns:p14="http://schemas.microsoft.com/office/powerpoint/2010/main" val="411377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6460436" y="3405981"/>
            <a:ext cx="2674925" cy="2206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dirty="0" smtClean="0"/>
              <a:t>CYCLE 3 : propriété de linéarité et détermination  DE la MASSE d’un litre de liquide</a:t>
            </a:r>
            <a:endParaRPr lang="fr-FR" dirty="0"/>
          </a:p>
        </p:txBody>
      </p:sp>
      <p:sp>
        <p:nvSpPr>
          <p:cNvPr id="3" name="Espace réservé du contenu 2"/>
          <p:cNvSpPr>
            <a:spLocks noGrp="1"/>
          </p:cNvSpPr>
          <p:nvPr>
            <p:ph idx="1"/>
          </p:nvPr>
        </p:nvSpPr>
        <p:spPr>
          <a:xfrm>
            <a:off x="408804" y="1329833"/>
            <a:ext cx="8726557" cy="4525963"/>
          </a:xfrm>
        </p:spPr>
        <p:txBody>
          <a:bodyPr/>
          <a:lstStyle/>
          <a:p>
            <a:r>
              <a:rPr lang="fr-FR" dirty="0" smtClean="0">
                <a:solidFill>
                  <a:schemeClr val="tx1"/>
                </a:solidFill>
              </a:rPr>
              <a:t>Cycle 3 : la </a:t>
            </a:r>
            <a:r>
              <a:rPr lang="fr-FR" dirty="0">
                <a:solidFill>
                  <a:schemeClr val="tx1"/>
                </a:solidFill>
              </a:rPr>
              <a:t>masse est une grandeur physique qui caractérise </a:t>
            </a:r>
            <a:r>
              <a:rPr lang="fr-FR" dirty="0" smtClean="0">
                <a:solidFill>
                  <a:schemeClr val="tx1"/>
                </a:solidFill>
              </a:rPr>
              <a:t>un échantillon </a:t>
            </a:r>
            <a:r>
              <a:rPr lang="fr-FR" dirty="0">
                <a:solidFill>
                  <a:schemeClr val="tx1"/>
                </a:solidFill>
              </a:rPr>
              <a:t>de matièr</a:t>
            </a:r>
            <a:r>
              <a:rPr lang="fr-FR" dirty="0"/>
              <a:t>e</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20</a:t>
            </a:fld>
            <a:endParaRPr lang="fr-FR"/>
          </a:p>
        </p:txBody>
      </p:sp>
      <p:sp>
        <p:nvSpPr>
          <p:cNvPr id="5" name="Rectangle 4"/>
          <p:cNvSpPr/>
          <p:nvPr/>
        </p:nvSpPr>
        <p:spPr>
          <a:xfrm>
            <a:off x="0" y="6487757"/>
            <a:ext cx="9144000" cy="400110"/>
          </a:xfrm>
          <a:prstGeom prst="rect">
            <a:avLst/>
          </a:prstGeom>
        </p:spPr>
        <p:txBody>
          <a:bodyPr wrap="square">
            <a:spAutoFit/>
          </a:bodyPr>
          <a:lstStyle/>
          <a:p>
            <a:pPr marL="177800" lvl="0" indent="-177800">
              <a:spcBef>
                <a:spcPct val="20000"/>
              </a:spcBef>
              <a:buSzPct val="100000"/>
              <a:buFont typeface="Arial"/>
              <a:buChar char="■"/>
            </a:pPr>
            <a:r>
              <a:rPr lang="fr-FR" sz="2000" dirty="0">
                <a:solidFill>
                  <a:srgbClr val="683086"/>
                </a:solidFill>
              </a:rPr>
              <a:t>Masse et matière (1) ressource sciences et technologie cycle 3 </a:t>
            </a:r>
            <a:r>
              <a:rPr lang="fr-FR" sz="2000" dirty="0" err="1">
                <a:solidFill>
                  <a:srgbClr val="683086"/>
                </a:solidFill>
              </a:rPr>
              <a:t>Eduscol</a:t>
            </a:r>
            <a:r>
              <a:rPr lang="fr-FR" sz="2000" dirty="0">
                <a:solidFill>
                  <a:srgbClr val="683086"/>
                </a:solidFill>
              </a:rPr>
              <a:t>- </a:t>
            </a:r>
            <a:r>
              <a:rPr lang="fr-FR" sz="2000" dirty="0">
                <a:solidFill>
                  <a:srgbClr val="683086"/>
                </a:solidFill>
                <a:hlinkClick r:id="rId3"/>
              </a:rPr>
              <a:t>Lien</a:t>
            </a:r>
            <a:endParaRPr lang="fr-FR" sz="2000" dirty="0">
              <a:solidFill>
                <a:srgbClr val="683086"/>
              </a:solidFill>
            </a:endParaRPr>
          </a:p>
        </p:txBody>
      </p:sp>
      <p:graphicFrame>
        <p:nvGraphicFramePr>
          <p:cNvPr id="6" name="Espace réservé du contenu 3"/>
          <p:cNvGraphicFramePr>
            <a:graphicFrameLocks/>
          </p:cNvGraphicFramePr>
          <p:nvPr>
            <p:extLst>
              <p:ext uri="{D42A27DB-BD31-4B8C-83A1-F6EECF244321}">
                <p14:modId xmlns:p14="http://schemas.microsoft.com/office/powerpoint/2010/main" val="826379822"/>
              </p:ext>
            </p:extLst>
          </p:nvPr>
        </p:nvGraphicFramePr>
        <p:xfrm>
          <a:off x="143895" y="3828376"/>
          <a:ext cx="6316540" cy="911093"/>
        </p:xfrm>
        <a:graphic>
          <a:graphicData uri="http://schemas.openxmlformats.org/drawingml/2006/table">
            <a:tbl>
              <a:tblPr firstRow="1" bandRow="1">
                <a:tableStyleId>{7DF18680-E054-41AD-8BC1-D1AEF772440D}</a:tableStyleId>
              </a:tblPr>
              <a:tblGrid>
                <a:gridCol w="1579135"/>
                <a:gridCol w="1279477"/>
                <a:gridCol w="1146412"/>
                <a:gridCol w="2311516"/>
              </a:tblGrid>
              <a:tr h="417443">
                <a:tc>
                  <a:txBody>
                    <a:bodyPr/>
                    <a:lstStyle/>
                    <a:p>
                      <a:r>
                        <a:rPr lang="fr-FR" b="0" dirty="0" smtClean="0">
                          <a:solidFill>
                            <a:schemeClr val="tx1"/>
                          </a:solidFill>
                        </a:rPr>
                        <a:t>Volume eau</a:t>
                      </a:r>
                      <a:endParaRPr lang="fr-FR"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20 </a:t>
                      </a:r>
                      <a:r>
                        <a:rPr lang="fr-FR" b="0" dirty="0" err="1" smtClean="0">
                          <a:solidFill>
                            <a:schemeClr val="tx1"/>
                          </a:solidFill>
                        </a:rPr>
                        <a:t>cL</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50 </a:t>
                      </a:r>
                      <a:r>
                        <a:rPr lang="fr-FR" b="0" dirty="0" err="1" smtClean="0">
                          <a:solidFill>
                            <a:schemeClr val="tx1"/>
                          </a:solidFill>
                        </a:rPr>
                        <a:t>cL</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1L = 100 </a:t>
                      </a:r>
                      <a:r>
                        <a:rPr lang="fr-FR" b="0" dirty="0" err="1" smtClean="0">
                          <a:solidFill>
                            <a:schemeClr val="tx1"/>
                          </a:solidFill>
                        </a:rPr>
                        <a:t>cL</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93650">
                <a:tc>
                  <a:txBody>
                    <a:bodyPr/>
                    <a:lstStyle/>
                    <a:p>
                      <a:r>
                        <a:rPr lang="fr-FR" dirty="0" smtClean="0"/>
                        <a:t>Masse eau</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198  g</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503 g</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Environ 1000</a:t>
                      </a:r>
                      <a:r>
                        <a:rPr lang="fr-FR" baseline="0" dirty="0" smtClean="0">
                          <a:solidFill>
                            <a:schemeClr val="tx1"/>
                          </a:solidFill>
                        </a:rPr>
                        <a:t> g = 1kg</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Flèche courbée vers le bas 6"/>
          <p:cNvSpPr/>
          <p:nvPr/>
        </p:nvSpPr>
        <p:spPr>
          <a:xfrm>
            <a:off x="3888246" y="3510325"/>
            <a:ext cx="1172818" cy="318051"/>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e bas 7"/>
          <p:cNvSpPr/>
          <p:nvPr/>
        </p:nvSpPr>
        <p:spPr>
          <a:xfrm>
            <a:off x="2638176" y="3482455"/>
            <a:ext cx="3118576" cy="357731"/>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e haut 8"/>
          <p:cNvSpPr/>
          <p:nvPr/>
        </p:nvSpPr>
        <p:spPr>
          <a:xfrm>
            <a:off x="3741029" y="4700761"/>
            <a:ext cx="1172818" cy="317785"/>
          </a:xfrm>
          <a:prstGeom prst="curved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e haut 9"/>
          <p:cNvSpPr/>
          <p:nvPr/>
        </p:nvSpPr>
        <p:spPr>
          <a:xfrm>
            <a:off x="2356046" y="4739469"/>
            <a:ext cx="3128454" cy="558155"/>
          </a:xfrm>
          <a:prstGeom prst="curved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2052" name="Picture 4" descr="http://www.ac-grenoble.fr/college/la-mandallaz.sillingy/images/francony/3eme---physique-chimie---fil-conducteur---mecanique-02_fichiers/balance_electroni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9827">
            <a:off x="5751453" y="1877743"/>
            <a:ext cx="1417967" cy="14306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c-grenoble.fr/college/la-mandallaz.sillingy/images/francony/3eme---physique-chimie---fil-conducteur---mecanique-02_fichiers/balance_flea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767" y="1899435"/>
            <a:ext cx="2074594" cy="13040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bouteille de différents liquides COLLEGE&quot;"/>
          <p:cNvPicPr>
            <a:picLocks noChangeAspect="1" noChangeArrowheads="1"/>
          </p:cNvPicPr>
          <p:nvPr/>
        </p:nvPicPr>
        <p:blipFill rotWithShape="1">
          <a:blip r:embed="rId6">
            <a:extLst>
              <a:ext uri="{28A0092B-C50C-407E-A947-70E740481C1C}">
                <a14:useLocalDpi xmlns:a14="http://schemas.microsoft.com/office/drawing/2010/main" val="0"/>
              </a:ext>
            </a:extLst>
          </a:blip>
          <a:srcRect l="395" t="14943" r="3365" b="15302"/>
          <a:stretch/>
        </p:blipFill>
        <p:spPr bwMode="auto">
          <a:xfrm>
            <a:off x="408804" y="2101202"/>
            <a:ext cx="1583768" cy="17265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éprouvettes et bechers&quot;"/>
          <p:cNvPicPr>
            <a:picLocks noChangeAspect="1" noChangeArrowheads="1"/>
          </p:cNvPicPr>
          <p:nvPr/>
        </p:nvPicPr>
        <p:blipFill rotWithShape="1">
          <a:blip r:embed="rId7">
            <a:extLst>
              <a:ext uri="{28A0092B-C50C-407E-A947-70E740481C1C}">
                <a14:useLocalDpi xmlns:a14="http://schemas.microsoft.com/office/drawing/2010/main" val="0"/>
              </a:ext>
            </a:extLst>
          </a:blip>
          <a:srcRect l="22860" t="10242" r="10210" b="15316"/>
          <a:stretch/>
        </p:blipFill>
        <p:spPr bwMode="auto">
          <a:xfrm>
            <a:off x="4352073" y="1968239"/>
            <a:ext cx="1123549" cy="12496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Espace réservé du contenu 3"/>
          <p:cNvGraphicFramePr>
            <a:graphicFrameLocks/>
          </p:cNvGraphicFramePr>
          <p:nvPr>
            <p:extLst>
              <p:ext uri="{D42A27DB-BD31-4B8C-83A1-F6EECF244321}">
                <p14:modId xmlns:p14="http://schemas.microsoft.com/office/powerpoint/2010/main" val="3339463151"/>
              </p:ext>
            </p:extLst>
          </p:nvPr>
        </p:nvGraphicFramePr>
        <p:xfrm>
          <a:off x="557213" y="5612108"/>
          <a:ext cx="4371975" cy="808571"/>
        </p:xfrm>
        <a:graphic>
          <a:graphicData uri="http://schemas.openxmlformats.org/drawingml/2006/table">
            <a:tbl>
              <a:tblPr firstRow="1" bandRow="1">
                <a:tableStyleId>{7DF18680-E054-41AD-8BC1-D1AEF772440D}</a:tableStyleId>
              </a:tblPr>
              <a:tblGrid>
                <a:gridCol w="1457325"/>
                <a:gridCol w="1457325"/>
                <a:gridCol w="1457325"/>
              </a:tblGrid>
              <a:tr h="442811">
                <a:tc>
                  <a:txBody>
                    <a:bodyPr/>
                    <a:lstStyle/>
                    <a:p>
                      <a:r>
                        <a:rPr lang="fr-FR" b="0" dirty="0" smtClean="0">
                          <a:solidFill>
                            <a:schemeClr val="tx1"/>
                          </a:solidFill>
                        </a:rPr>
                        <a:t>Volume huile</a:t>
                      </a:r>
                      <a:endParaRPr lang="fr-FR"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20 </a:t>
                      </a:r>
                      <a:r>
                        <a:rPr lang="fr-FR" b="0" dirty="0" err="1" smtClean="0">
                          <a:solidFill>
                            <a:schemeClr val="tx1"/>
                          </a:solidFill>
                        </a:rPr>
                        <a:t>cL</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1L = 100 </a:t>
                      </a:r>
                      <a:r>
                        <a:rPr lang="fr-FR" b="0" dirty="0" err="1" smtClean="0">
                          <a:solidFill>
                            <a:schemeClr val="tx1"/>
                          </a:solidFill>
                        </a:rPr>
                        <a:t>cL</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58071">
                <a:tc>
                  <a:txBody>
                    <a:bodyPr/>
                    <a:lstStyle/>
                    <a:p>
                      <a:r>
                        <a:rPr lang="fr-FR" dirty="0" smtClean="0"/>
                        <a:t>Masse huile</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176</a:t>
                      </a:r>
                      <a:r>
                        <a:rPr lang="fr-FR" baseline="0" dirty="0" smtClean="0">
                          <a:solidFill>
                            <a:schemeClr val="tx1"/>
                          </a:solidFill>
                        </a:rPr>
                        <a:t> </a:t>
                      </a:r>
                      <a:r>
                        <a:rPr lang="fr-FR" dirty="0" smtClean="0">
                          <a:solidFill>
                            <a:schemeClr val="tx1"/>
                          </a:solidFill>
                        </a:rPr>
                        <a:t>g</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880 g</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18" name="ZoneTexte 7"/>
          <p:cNvSpPr txBox="1">
            <a:spLocks noChangeArrowheads="1"/>
          </p:cNvSpPr>
          <p:nvPr/>
        </p:nvSpPr>
        <p:spPr bwMode="auto">
          <a:xfrm>
            <a:off x="4197464" y="3094872"/>
            <a:ext cx="863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b="1" dirty="0">
                <a:solidFill>
                  <a:srgbClr val="00B050"/>
                </a:solidFill>
              </a:rPr>
              <a:t> </a:t>
            </a:r>
            <a:r>
              <a:rPr lang="fr-FR" altLang="fr-FR" dirty="0" smtClean="0">
                <a:solidFill>
                  <a:srgbClr val="00B050"/>
                </a:solidFill>
              </a:rPr>
              <a:t>x</a:t>
            </a:r>
            <a:r>
              <a:rPr lang="fr-FR" altLang="fr-FR" b="1" dirty="0" smtClean="0">
                <a:solidFill>
                  <a:srgbClr val="00B050"/>
                </a:solidFill>
              </a:rPr>
              <a:t>2</a:t>
            </a:r>
            <a:endParaRPr lang="fr-FR" altLang="fr-FR" b="1" dirty="0">
              <a:solidFill>
                <a:srgbClr val="00B050"/>
              </a:solidFill>
            </a:endParaRPr>
          </a:p>
        </p:txBody>
      </p:sp>
      <p:sp>
        <p:nvSpPr>
          <p:cNvPr id="19" name="ZoneTexte 7"/>
          <p:cNvSpPr txBox="1">
            <a:spLocks noChangeArrowheads="1"/>
          </p:cNvSpPr>
          <p:nvPr/>
        </p:nvSpPr>
        <p:spPr bwMode="auto">
          <a:xfrm>
            <a:off x="4352073" y="5143792"/>
            <a:ext cx="863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b="1" dirty="0">
                <a:solidFill>
                  <a:srgbClr val="00B050"/>
                </a:solidFill>
              </a:rPr>
              <a:t> </a:t>
            </a:r>
            <a:r>
              <a:rPr lang="fr-FR" altLang="fr-FR" dirty="0" smtClean="0">
                <a:solidFill>
                  <a:srgbClr val="00B050"/>
                </a:solidFill>
              </a:rPr>
              <a:t>x</a:t>
            </a:r>
            <a:r>
              <a:rPr lang="fr-FR" altLang="fr-FR" b="1" dirty="0" smtClean="0">
                <a:solidFill>
                  <a:srgbClr val="00B050"/>
                </a:solidFill>
              </a:rPr>
              <a:t>2</a:t>
            </a:r>
            <a:endParaRPr lang="fr-FR" altLang="fr-FR" b="1" dirty="0">
              <a:solidFill>
                <a:srgbClr val="00B050"/>
              </a:solidFill>
            </a:endParaRPr>
          </a:p>
        </p:txBody>
      </p:sp>
      <p:sp>
        <p:nvSpPr>
          <p:cNvPr id="20" name="ZoneTexte 7"/>
          <p:cNvSpPr txBox="1">
            <a:spLocks noChangeArrowheads="1"/>
          </p:cNvSpPr>
          <p:nvPr/>
        </p:nvSpPr>
        <p:spPr bwMode="auto">
          <a:xfrm>
            <a:off x="3463838" y="2964488"/>
            <a:ext cx="863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b="1" dirty="0">
                <a:solidFill>
                  <a:srgbClr val="00B050"/>
                </a:solidFill>
              </a:rPr>
              <a:t> </a:t>
            </a:r>
            <a:r>
              <a:rPr lang="fr-FR" altLang="fr-FR" dirty="0">
                <a:solidFill>
                  <a:srgbClr val="FF0000"/>
                </a:solidFill>
              </a:rPr>
              <a:t>x</a:t>
            </a:r>
            <a:r>
              <a:rPr lang="fr-FR" altLang="fr-FR" b="1" dirty="0">
                <a:solidFill>
                  <a:srgbClr val="FF0000"/>
                </a:solidFill>
              </a:rPr>
              <a:t>5</a:t>
            </a:r>
          </a:p>
        </p:txBody>
      </p:sp>
      <p:sp>
        <p:nvSpPr>
          <p:cNvPr id="21" name="ZoneTexte 7"/>
          <p:cNvSpPr txBox="1">
            <a:spLocks noChangeArrowheads="1"/>
          </p:cNvSpPr>
          <p:nvPr/>
        </p:nvSpPr>
        <p:spPr bwMode="auto">
          <a:xfrm>
            <a:off x="3611055" y="5195840"/>
            <a:ext cx="863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b="1" dirty="0">
                <a:solidFill>
                  <a:srgbClr val="00B050"/>
                </a:solidFill>
              </a:rPr>
              <a:t> </a:t>
            </a:r>
            <a:r>
              <a:rPr lang="fr-FR" altLang="fr-FR" dirty="0">
                <a:solidFill>
                  <a:srgbClr val="FF0000"/>
                </a:solidFill>
              </a:rPr>
              <a:t>x</a:t>
            </a:r>
            <a:r>
              <a:rPr lang="fr-FR" altLang="fr-FR" b="1" dirty="0">
                <a:solidFill>
                  <a:srgbClr val="FF0000"/>
                </a:solidFill>
              </a:rPr>
              <a:t>5</a:t>
            </a:r>
          </a:p>
        </p:txBody>
      </p:sp>
      <p:sp>
        <p:nvSpPr>
          <p:cNvPr id="11" name="ZoneTexte 10"/>
          <p:cNvSpPr txBox="1"/>
          <p:nvPr/>
        </p:nvSpPr>
        <p:spPr>
          <a:xfrm>
            <a:off x="6782471" y="3762635"/>
            <a:ext cx="2352890" cy="1569660"/>
          </a:xfrm>
          <a:prstGeom prst="rect">
            <a:avLst/>
          </a:prstGeom>
          <a:noFill/>
        </p:spPr>
        <p:txBody>
          <a:bodyPr wrap="square" rtlCol="0">
            <a:spAutoFit/>
          </a:bodyPr>
          <a:lstStyle/>
          <a:p>
            <a:r>
              <a:rPr lang="fr-FR" sz="1600" b="1" i="1" dirty="0" smtClean="0">
                <a:solidFill>
                  <a:schemeClr val="bg1"/>
                </a:solidFill>
              </a:rPr>
              <a:t>On s’appuie sur l’hypothèse (explicitée et non démontée) de la proportionnalité entre la masse d’un liquide et son volume</a:t>
            </a:r>
            <a:endParaRPr lang="fr-FR" sz="1600" b="1" i="1" dirty="0">
              <a:solidFill>
                <a:schemeClr val="bg1"/>
              </a:solidFill>
            </a:endParaRPr>
          </a:p>
        </p:txBody>
      </p:sp>
      <p:sp>
        <p:nvSpPr>
          <p:cNvPr id="13" name="ZoneTexte 12"/>
          <p:cNvSpPr txBox="1"/>
          <p:nvPr/>
        </p:nvSpPr>
        <p:spPr>
          <a:xfrm>
            <a:off x="1992572" y="2278633"/>
            <a:ext cx="2204891" cy="646331"/>
          </a:xfrm>
          <a:prstGeom prst="rect">
            <a:avLst/>
          </a:prstGeom>
          <a:noFill/>
        </p:spPr>
        <p:txBody>
          <a:bodyPr wrap="square" rtlCol="0">
            <a:spAutoFit/>
          </a:bodyPr>
          <a:lstStyle/>
          <a:p>
            <a:r>
              <a:rPr lang="fr-FR" i="1" dirty="0" smtClean="0">
                <a:solidFill>
                  <a:srgbClr val="7800FF"/>
                </a:solidFill>
              </a:rPr>
              <a:t>Quelle est la masse d’un litre de liquide ?</a:t>
            </a:r>
            <a:endParaRPr lang="fr-FR" i="1" dirty="0">
              <a:solidFill>
                <a:srgbClr val="7800FF"/>
              </a:solidFill>
            </a:endParaRPr>
          </a:p>
        </p:txBody>
      </p:sp>
      <p:sp>
        <p:nvSpPr>
          <p:cNvPr id="23" name="Flèche droite rayée 22">
            <a:hlinkClick r:id="rId8" action="ppaction://hlinksldjump"/>
          </p:cNvPr>
          <p:cNvSpPr/>
          <p:nvPr/>
        </p:nvSpPr>
        <p:spPr>
          <a:xfrm>
            <a:off x="7988521" y="6107781"/>
            <a:ext cx="911083" cy="402609"/>
          </a:xfrm>
          <a:prstGeom prst="stripedRightArrow">
            <a:avLst>
              <a:gd name="adj1" fmla="val 50000"/>
              <a:gd name="adj2" fmla="val 432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73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p:bldP spid="19" grpId="0"/>
      <p:bldP spid="20" grpId="0"/>
      <p:bldP spid="21"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CYCLE 4 : Représentation graphique et RELATION ENTRE MASSE ET VOLUME</a:t>
            </a:r>
            <a:endParaRPr lang="fr-FR" dirty="0"/>
          </a:p>
        </p:txBody>
      </p:sp>
      <p:sp>
        <p:nvSpPr>
          <p:cNvPr id="3" name="Espace réservé du contenu 2"/>
          <p:cNvSpPr>
            <a:spLocks noGrp="1"/>
          </p:cNvSpPr>
          <p:nvPr>
            <p:ph idx="1"/>
          </p:nvPr>
        </p:nvSpPr>
        <p:spPr>
          <a:xfrm>
            <a:off x="163774" y="1329833"/>
            <a:ext cx="8971587" cy="4934489"/>
          </a:xfrm>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21</a:t>
            </a:fld>
            <a:endParaRPr lang="fr-FR"/>
          </a:p>
        </p:txBody>
      </p:sp>
      <p:sp>
        <p:nvSpPr>
          <p:cNvPr id="22" name="ZoneTexte 21"/>
          <p:cNvSpPr txBox="1"/>
          <p:nvPr/>
        </p:nvSpPr>
        <p:spPr>
          <a:xfrm>
            <a:off x="163775" y="5096175"/>
            <a:ext cx="6127843" cy="646331"/>
          </a:xfrm>
          <a:prstGeom prst="rect">
            <a:avLst/>
          </a:prstGeom>
          <a:noFill/>
        </p:spPr>
        <p:txBody>
          <a:bodyPr wrap="square" rtlCol="0">
            <a:spAutoFit/>
          </a:bodyPr>
          <a:lstStyle/>
          <a:p>
            <a:endParaRPr lang="fr-FR" dirty="0" smtClean="0">
              <a:solidFill>
                <a:schemeClr val="tx2">
                  <a:lumMod val="60000"/>
                  <a:lumOff val="40000"/>
                </a:schemeClr>
              </a:solidFill>
            </a:endParaRPr>
          </a:p>
          <a:p>
            <a:endParaRPr lang="fr-FR" dirty="0">
              <a:solidFill>
                <a:schemeClr val="tx2">
                  <a:lumMod val="60000"/>
                  <a:lumOff val="40000"/>
                </a:schemeClr>
              </a:solidFill>
            </a:endParaRPr>
          </a:p>
        </p:txBody>
      </p:sp>
      <p:pic>
        <p:nvPicPr>
          <p:cNvPr id="2048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6734" t="20353" r="17108" b="10130"/>
          <a:stretch/>
        </p:blipFill>
        <p:spPr bwMode="auto">
          <a:xfrm>
            <a:off x="582648" y="1329833"/>
            <a:ext cx="5290095" cy="334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63775" y="4671384"/>
            <a:ext cx="6837959" cy="2246769"/>
          </a:xfrm>
          <a:prstGeom prst="rect">
            <a:avLst/>
          </a:prstGeom>
          <a:noFill/>
          <a:ln>
            <a:solidFill>
              <a:srgbClr val="070A0F"/>
            </a:solidFill>
          </a:ln>
        </p:spPr>
        <p:txBody>
          <a:bodyPr wrap="square" rtlCol="0">
            <a:spAutoFit/>
          </a:bodyPr>
          <a:lstStyle/>
          <a:p>
            <a:r>
              <a:rPr lang="fr-FR" sz="1400" dirty="0" smtClean="0"/>
              <a:t>On amène les élèves à :</a:t>
            </a:r>
          </a:p>
          <a:p>
            <a:pPr marL="285750" indent="-285750">
              <a:buFontTx/>
              <a:buChar char="-"/>
            </a:pPr>
            <a:r>
              <a:rPr lang="fr-FR" sz="1400" dirty="0" smtClean="0"/>
              <a:t>émettre l’hypothèse d’une relation (dépendance ) entre masse et volume, </a:t>
            </a:r>
          </a:p>
          <a:p>
            <a:pPr marL="285750" indent="-285750">
              <a:buFontTx/>
              <a:buChar char="-"/>
            </a:pPr>
            <a:r>
              <a:rPr lang="fr-FR" sz="1400" dirty="0" smtClean="0"/>
              <a:t>effectuer des mesures de masse et de volume de lait, d’huile, …</a:t>
            </a:r>
          </a:p>
          <a:p>
            <a:pPr marL="285750" indent="-285750">
              <a:buFontTx/>
              <a:buChar char="-"/>
            </a:pPr>
            <a:r>
              <a:rPr lang="fr-FR" sz="1400" dirty="0" smtClean="0">
                <a:solidFill>
                  <a:srgbClr val="FF0000"/>
                </a:solidFill>
              </a:rPr>
              <a:t> identifier des situations de proportionnalité pour ces liquides dans un tableau de mesure (physique-chimie ou mathématiques)</a:t>
            </a:r>
            <a:endParaRPr lang="fr-FR" sz="1400" dirty="0">
              <a:solidFill>
                <a:srgbClr val="FF0000"/>
              </a:solidFill>
            </a:endParaRPr>
          </a:p>
          <a:p>
            <a:pPr marL="285750" indent="-285750">
              <a:buFontTx/>
              <a:buChar char="-"/>
            </a:pPr>
            <a:r>
              <a:rPr lang="fr-FR" sz="1400" dirty="0" smtClean="0">
                <a:solidFill>
                  <a:srgbClr val="FF0000"/>
                </a:solidFill>
              </a:rPr>
              <a:t>tracer une représentation graphique : masse en fonction du volume (mathématiques)</a:t>
            </a:r>
          </a:p>
          <a:p>
            <a:pPr marL="285750" indent="-285750">
              <a:buFontTx/>
              <a:buChar char="-"/>
            </a:pPr>
            <a:r>
              <a:rPr lang="fr-FR" sz="1400" dirty="0" smtClean="0"/>
              <a:t>déterminer aisément une masse associée à un volume grâce au graphe ( solution à la problématique de la réussite du cake et institutionnalisation de la connaissance concernant la relation entre masse et volume de liquide usuels)</a:t>
            </a:r>
          </a:p>
          <a:p>
            <a:pPr marL="285750" indent="-285750">
              <a:buFontTx/>
              <a:buChar char="-"/>
            </a:pPr>
            <a:r>
              <a:rPr lang="fr-FR" sz="1400" dirty="0">
                <a:solidFill>
                  <a:srgbClr val="FF0000"/>
                </a:solidFill>
              </a:rPr>
              <a:t>a</a:t>
            </a:r>
            <a:r>
              <a:rPr lang="fr-FR" sz="1400" dirty="0" smtClean="0">
                <a:solidFill>
                  <a:srgbClr val="FF0000"/>
                </a:solidFill>
              </a:rPr>
              <a:t>ssocier une fonction linéaire à une situation de proportionnalité (mathématiques)</a:t>
            </a:r>
            <a:endParaRPr lang="fr-FR" sz="1400" dirty="0">
              <a:solidFill>
                <a:srgbClr val="FF0000"/>
              </a:solidFill>
            </a:endParaRPr>
          </a:p>
        </p:txBody>
      </p:sp>
      <p:pic>
        <p:nvPicPr>
          <p:cNvPr id="2048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9741" t="20413" r="22200" b="34991"/>
          <a:stretch/>
        </p:blipFill>
        <p:spPr bwMode="auto">
          <a:xfrm>
            <a:off x="7001735" y="4197278"/>
            <a:ext cx="2133626" cy="156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7392708" y="5759906"/>
            <a:ext cx="1514468" cy="738664"/>
          </a:xfrm>
          <a:prstGeom prst="rect">
            <a:avLst/>
          </a:prstGeom>
          <a:noFill/>
        </p:spPr>
        <p:txBody>
          <a:bodyPr wrap="square" rtlCol="0">
            <a:spAutoFit/>
          </a:bodyPr>
          <a:lstStyle/>
          <a:p>
            <a:r>
              <a:rPr lang="fr-FR" sz="1400" dirty="0" smtClean="0">
                <a:solidFill>
                  <a:srgbClr val="FF0000"/>
                </a:solidFill>
              </a:rPr>
              <a:t>Rouge : eau </a:t>
            </a:r>
          </a:p>
          <a:p>
            <a:r>
              <a:rPr lang="fr-FR" sz="1400" dirty="0" smtClean="0">
                <a:solidFill>
                  <a:schemeClr val="tx2">
                    <a:lumMod val="60000"/>
                    <a:lumOff val="40000"/>
                  </a:schemeClr>
                </a:solidFill>
              </a:rPr>
              <a:t>Bleu : huile</a:t>
            </a:r>
          </a:p>
          <a:p>
            <a:r>
              <a:rPr lang="fr-FR" sz="1400" dirty="0" smtClean="0">
                <a:solidFill>
                  <a:schemeClr val="accent3">
                    <a:lumMod val="75000"/>
                  </a:schemeClr>
                </a:solidFill>
              </a:rPr>
              <a:t>Vert : eau salée</a:t>
            </a:r>
            <a:endParaRPr lang="fr-FR" sz="1400" dirty="0">
              <a:solidFill>
                <a:schemeClr val="accent3">
                  <a:lumMod val="75000"/>
                </a:schemeClr>
              </a:solidFill>
            </a:endParaRPr>
          </a:p>
        </p:txBody>
      </p:sp>
      <p:sp>
        <p:nvSpPr>
          <p:cNvPr id="11" name="Flèche droite rayée 10">
            <a:hlinkClick r:id="rId5" action="ppaction://hlinksldjump"/>
          </p:cNvPr>
          <p:cNvSpPr/>
          <p:nvPr/>
        </p:nvSpPr>
        <p:spPr>
          <a:xfrm>
            <a:off x="7970293" y="6404557"/>
            <a:ext cx="911083" cy="402609"/>
          </a:xfrm>
          <a:prstGeom prst="stripedRightArrow">
            <a:avLst>
              <a:gd name="adj1" fmla="val 50000"/>
              <a:gd name="adj2" fmla="val 432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651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CYCLE 4 : COEFFICIENT DE PROPORTIONNALITE et COMPARAISON  DE MASSES VOLUMIQUES</a:t>
            </a:r>
            <a:endParaRPr lang="fr-FR" dirty="0"/>
          </a:p>
        </p:txBody>
      </p:sp>
      <p:sp>
        <p:nvSpPr>
          <p:cNvPr id="3" name="Espace réservé du contenu 2"/>
          <p:cNvSpPr>
            <a:spLocks noGrp="1"/>
          </p:cNvSpPr>
          <p:nvPr>
            <p:ph idx="1"/>
          </p:nvPr>
        </p:nvSpPr>
        <p:spPr>
          <a:xfrm>
            <a:off x="163774" y="1329833"/>
            <a:ext cx="8971587" cy="4934489"/>
          </a:xfrm>
        </p:spPr>
        <p:txBody>
          <a:bodyPr/>
          <a:lstStyle/>
          <a:p>
            <a:r>
              <a:rPr lang="fr-FR" dirty="0" smtClean="0"/>
              <a:t> </a:t>
            </a:r>
            <a:r>
              <a:rPr lang="fr-FR" dirty="0" smtClean="0">
                <a:solidFill>
                  <a:schemeClr val="tx1"/>
                </a:solidFill>
              </a:rPr>
              <a:t>Démarche d’investigation : </a:t>
            </a:r>
            <a:r>
              <a:rPr lang="fr-FR" i="1" dirty="0" smtClean="0"/>
              <a:t>Comment expliquer que l’œuf flotte dans l’eau salée et pas dans l’eau du robinet ?</a:t>
            </a:r>
            <a:endParaRPr lang="fr-FR" i="1"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22</a:t>
            </a:fld>
            <a:endParaRPr lang="fr-FR"/>
          </a:p>
        </p:txBody>
      </p:sp>
      <p:graphicFrame>
        <p:nvGraphicFramePr>
          <p:cNvPr id="6" name="Espace réservé du contenu 3"/>
          <p:cNvGraphicFramePr>
            <a:graphicFrameLocks/>
          </p:cNvGraphicFramePr>
          <p:nvPr>
            <p:extLst>
              <p:ext uri="{D42A27DB-BD31-4B8C-83A1-F6EECF244321}">
                <p14:modId xmlns:p14="http://schemas.microsoft.com/office/powerpoint/2010/main" val="2989250531"/>
              </p:ext>
            </p:extLst>
          </p:nvPr>
        </p:nvGraphicFramePr>
        <p:xfrm>
          <a:off x="163774" y="3753134"/>
          <a:ext cx="6933062" cy="1249680"/>
        </p:xfrm>
        <a:graphic>
          <a:graphicData uri="http://schemas.openxmlformats.org/drawingml/2006/table">
            <a:tbl>
              <a:tblPr firstRow="1" bandRow="1">
                <a:tableStyleId>{7DF18680-E054-41AD-8BC1-D1AEF772440D}</a:tableStyleId>
              </a:tblPr>
              <a:tblGrid>
                <a:gridCol w="1487605"/>
                <a:gridCol w="968991"/>
                <a:gridCol w="1009934"/>
                <a:gridCol w="1173708"/>
                <a:gridCol w="1119116"/>
                <a:gridCol w="1173708"/>
              </a:tblGrid>
              <a:tr h="187885">
                <a:tc>
                  <a:txBody>
                    <a:bodyPr/>
                    <a:lstStyle/>
                    <a:p>
                      <a:r>
                        <a:rPr lang="fr-FR" sz="1400" b="0" dirty="0" smtClean="0">
                          <a:solidFill>
                            <a:schemeClr val="tx1"/>
                          </a:solidFill>
                        </a:rPr>
                        <a:t>Volume eau</a:t>
                      </a:r>
                      <a:endParaRPr lang="fr-FR"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b="0" dirty="0" smtClean="0">
                          <a:solidFill>
                            <a:schemeClr val="tx1"/>
                          </a:solidFill>
                        </a:rPr>
                        <a:t>10 </a:t>
                      </a:r>
                      <a:r>
                        <a:rPr lang="fr-FR" sz="1400" b="0" dirty="0" err="1" smtClean="0">
                          <a:solidFill>
                            <a:schemeClr val="tx1"/>
                          </a:solidFill>
                        </a:rPr>
                        <a:t>mL</a:t>
                      </a: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b="0" dirty="0" smtClean="0">
                          <a:solidFill>
                            <a:schemeClr val="tx1"/>
                          </a:solidFill>
                        </a:rPr>
                        <a:t>20 </a:t>
                      </a:r>
                      <a:r>
                        <a:rPr lang="fr-FR" sz="1400" b="0" dirty="0" err="1" smtClean="0">
                          <a:solidFill>
                            <a:schemeClr val="tx1"/>
                          </a:solidFill>
                        </a:rPr>
                        <a:t>mL</a:t>
                      </a: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b="0" dirty="0" smtClean="0">
                          <a:solidFill>
                            <a:schemeClr val="tx1"/>
                          </a:solidFill>
                        </a:rPr>
                        <a:t>30 </a:t>
                      </a:r>
                      <a:r>
                        <a:rPr lang="fr-FR" sz="1400" b="0" dirty="0" err="1" smtClean="0">
                          <a:solidFill>
                            <a:schemeClr val="tx1"/>
                          </a:solidFill>
                        </a:rPr>
                        <a:t>mL</a:t>
                      </a: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b="0" dirty="0" smtClean="0">
                          <a:solidFill>
                            <a:schemeClr val="tx1"/>
                          </a:solidFill>
                        </a:rPr>
                        <a:t>40 </a:t>
                      </a:r>
                      <a:r>
                        <a:rPr lang="fr-FR" sz="1400" b="0" dirty="0" err="1" smtClean="0">
                          <a:solidFill>
                            <a:schemeClr val="tx1"/>
                          </a:solidFill>
                        </a:rPr>
                        <a:t>mL</a:t>
                      </a: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b="0" dirty="0" smtClean="0">
                          <a:solidFill>
                            <a:schemeClr val="tx1"/>
                          </a:solidFill>
                        </a:rPr>
                        <a:t>50 </a:t>
                      </a:r>
                      <a:r>
                        <a:rPr lang="fr-FR" sz="1400" b="0" dirty="0" err="1" smtClean="0">
                          <a:solidFill>
                            <a:schemeClr val="tx1"/>
                          </a:solidFill>
                        </a:rPr>
                        <a:t>mL</a:t>
                      </a: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2956">
                <a:tc>
                  <a:txBody>
                    <a:bodyPr/>
                    <a:lstStyle/>
                    <a:p>
                      <a:r>
                        <a:rPr lang="fr-FR" sz="1400" dirty="0" smtClean="0"/>
                        <a:t>Masse eau</a:t>
                      </a:r>
                      <a:endParaRPr lang="fr-FR"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10,0 g</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19,2</a:t>
                      </a:r>
                      <a:r>
                        <a:rPr lang="fr-FR" sz="1400" baseline="0" dirty="0" smtClean="0">
                          <a:solidFill>
                            <a:schemeClr val="tx1"/>
                          </a:solidFill>
                        </a:rPr>
                        <a:t> </a:t>
                      </a:r>
                      <a:r>
                        <a:rPr lang="fr-FR" sz="1400" dirty="0" smtClean="0">
                          <a:solidFill>
                            <a:schemeClr val="tx1"/>
                          </a:solidFill>
                        </a:rPr>
                        <a:t> g</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30,3 g</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40,3</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49,5</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41362">
                <a:tc>
                  <a:txBody>
                    <a:bodyPr/>
                    <a:lstStyle/>
                    <a:p>
                      <a:r>
                        <a:rPr lang="fr-FR" sz="1200" dirty="0" smtClean="0"/>
                        <a:t>Masse</a:t>
                      </a:r>
                      <a:r>
                        <a:rPr lang="fr-FR" sz="1200" baseline="0" dirty="0" smtClean="0"/>
                        <a:t> </a:t>
                      </a:r>
                      <a:r>
                        <a:rPr lang="fr-FR" sz="1200" dirty="0" smtClean="0"/>
                        <a:t>eau </a:t>
                      </a:r>
                    </a:p>
                    <a:p>
                      <a:r>
                        <a:rPr lang="fr-FR" sz="1200" dirty="0" smtClean="0"/>
                        <a:t>-----------</a:t>
                      </a:r>
                    </a:p>
                    <a:p>
                      <a:r>
                        <a:rPr lang="fr-FR" sz="1200" dirty="0" smtClean="0"/>
                        <a:t>Volume eau</a:t>
                      </a:r>
                      <a:endParaRPr lang="fr-FR"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1,0 g/</a:t>
                      </a:r>
                      <a:r>
                        <a:rPr lang="fr-FR" sz="1400" dirty="0" err="1" smtClean="0">
                          <a:solidFill>
                            <a:schemeClr val="tx1"/>
                          </a:solidFill>
                        </a:rPr>
                        <a:t>mL</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0,96 g/</a:t>
                      </a:r>
                      <a:r>
                        <a:rPr lang="fr-FR" sz="1400" dirty="0" err="1" smtClean="0">
                          <a:solidFill>
                            <a:schemeClr val="tx1"/>
                          </a:solidFill>
                        </a:rPr>
                        <a:t>mL</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1,01 g/</a:t>
                      </a:r>
                      <a:r>
                        <a:rPr lang="fr-FR" sz="1400" dirty="0" err="1" smtClean="0">
                          <a:solidFill>
                            <a:schemeClr val="tx1"/>
                          </a:solidFill>
                        </a:rPr>
                        <a:t>mL</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1,01g/</a:t>
                      </a:r>
                      <a:r>
                        <a:rPr lang="fr-FR" sz="1400" dirty="0" err="1" smtClean="0">
                          <a:solidFill>
                            <a:schemeClr val="tx1"/>
                          </a:solidFill>
                        </a:rPr>
                        <a:t>mL</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sz="1400" dirty="0" smtClean="0">
                          <a:solidFill>
                            <a:schemeClr val="tx1"/>
                          </a:solidFill>
                        </a:rPr>
                        <a:t>0,99</a:t>
                      </a:r>
                      <a:r>
                        <a:rPr lang="fr-FR" sz="1400" baseline="0" dirty="0" smtClean="0">
                          <a:solidFill>
                            <a:schemeClr val="tx1"/>
                          </a:solidFill>
                        </a:rPr>
                        <a:t> g/</a:t>
                      </a:r>
                      <a:r>
                        <a:rPr lang="fr-FR" sz="1400" baseline="0" dirty="0" err="1" smtClean="0">
                          <a:solidFill>
                            <a:schemeClr val="tx1"/>
                          </a:solidFill>
                        </a:rPr>
                        <a:t>mL</a:t>
                      </a:r>
                      <a:endParaRPr lang="fr-FR"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pic>
        <p:nvPicPr>
          <p:cNvPr id="2052" name="Picture 4" descr="http://www.ac-grenoble.fr/college/la-mandallaz.sillingy/images/francony/3eme---physique-chimie---fil-conducteur---mecanique-02_fichiers/balance_electroni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634" y="2111576"/>
            <a:ext cx="1417967" cy="143062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éprouvettes et bechers&quot;"/>
          <p:cNvPicPr>
            <a:picLocks noChangeAspect="1" noChangeArrowheads="1"/>
          </p:cNvPicPr>
          <p:nvPr/>
        </p:nvPicPr>
        <p:blipFill rotWithShape="1">
          <a:blip r:embed="rId4">
            <a:extLst>
              <a:ext uri="{28A0092B-C50C-407E-A947-70E740481C1C}">
                <a14:useLocalDpi xmlns:a14="http://schemas.microsoft.com/office/drawing/2010/main" val="0"/>
              </a:ext>
            </a:extLst>
          </a:blip>
          <a:srcRect l="22860" t="10242" r="10210" b="15316"/>
          <a:stretch/>
        </p:blipFill>
        <p:spPr bwMode="auto">
          <a:xfrm>
            <a:off x="7362655" y="1992195"/>
            <a:ext cx="1438802" cy="160026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Résultat de recherche d'images pour &quot;oeuf dans l'eau et l'eau salé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946" y="1992195"/>
            <a:ext cx="2162639" cy="1619860"/>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courbée vers la droite 13"/>
          <p:cNvSpPr/>
          <p:nvPr/>
        </p:nvSpPr>
        <p:spPr>
          <a:xfrm rot="10800000">
            <a:off x="7124204" y="3753133"/>
            <a:ext cx="316826" cy="60809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7509268" y="3959302"/>
            <a:ext cx="1228299" cy="369332"/>
          </a:xfrm>
          <a:prstGeom prst="rect">
            <a:avLst/>
          </a:prstGeom>
          <a:noFill/>
        </p:spPr>
        <p:txBody>
          <a:bodyPr wrap="square" rtlCol="0">
            <a:spAutoFit/>
          </a:bodyPr>
          <a:lstStyle/>
          <a:p>
            <a:r>
              <a:rPr lang="fr-FR" dirty="0" smtClean="0">
                <a:solidFill>
                  <a:schemeClr val="tx2">
                    <a:lumMod val="60000"/>
                    <a:lumOff val="40000"/>
                  </a:schemeClr>
                </a:solidFill>
              </a:rPr>
              <a:t>X 1,0 g/</a:t>
            </a:r>
            <a:r>
              <a:rPr lang="fr-FR" dirty="0" err="1" smtClean="0">
                <a:solidFill>
                  <a:schemeClr val="tx2">
                    <a:lumMod val="60000"/>
                    <a:lumOff val="40000"/>
                  </a:schemeClr>
                </a:solidFill>
              </a:rPr>
              <a:t>mL</a:t>
            </a:r>
            <a:endParaRPr lang="fr-FR" dirty="0">
              <a:solidFill>
                <a:schemeClr val="tx2">
                  <a:lumMod val="60000"/>
                  <a:lumOff val="40000"/>
                </a:schemeClr>
              </a:solidFill>
            </a:endParaRPr>
          </a:p>
        </p:txBody>
      </p:sp>
      <p:sp>
        <p:nvSpPr>
          <p:cNvPr id="16" name="Rectangle 15"/>
          <p:cNvSpPr/>
          <p:nvPr/>
        </p:nvSpPr>
        <p:spPr>
          <a:xfrm>
            <a:off x="0" y="6390910"/>
            <a:ext cx="9021170" cy="307777"/>
          </a:xfrm>
          <a:prstGeom prst="rect">
            <a:avLst/>
          </a:prstGeom>
        </p:spPr>
        <p:txBody>
          <a:bodyPr wrap="square">
            <a:spAutoFit/>
          </a:bodyPr>
          <a:lstStyle/>
          <a:p>
            <a:r>
              <a:rPr lang="fr-FR" sz="1400" dirty="0">
                <a:solidFill>
                  <a:schemeClr val="tx2">
                    <a:lumMod val="60000"/>
                    <a:lumOff val="40000"/>
                  </a:schemeClr>
                </a:solidFill>
              </a:rPr>
              <a:t>Expérimentation et modélisation, la place du langage mathématique en physique-chimie, GRIESP, octobre 2016 – </a:t>
            </a:r>
            <a:r>
              <a:rPr lang="fr-FR" sz="1400" dirty="0">
                <a:solidFill>
                  <a:schemeClr val="tx2">
                    <a:lumMod val="60000"/>
                    <a:lumOff val="40000"/>
                  </a:schemeClr>
                </a:solidFill>
                <a:hlinkClick r:id="rId6"/>
              </a:rPr>
              <a:t>Lien</a:t>
            </a:r>
            <a:endParaRPr lang="fr-FR" sz="1400" dirty="0">
              <a:solidFill>
                <a:schemeClr val="tx2">
                  <a:lumMod val="60000"/>
                  <a:lumOff val="40000"/>
                </a:schemeClr>
              </a:solidFill>
            </a:endParaRPr>
          </a:p>
        </p:txBody>
      </p:sp>
      <p:sp>
        <p:nvSpPr>
          <p:cNvPr id="22" name="ZoneTexte 21"/>
          <p:cNvSpPr txBox="1"/>
          <p:nvPr/>
        </p:nvSpPr>
        <p:spPr>
          <a:xfrm>
            <a:off x="163775" y="5096175"/>
            <a:ext cx="6291616" cy="1631216"/>
          </a:xfrm>
          <a:prstGeom prst="rect">
            <a:avLst/>
          </a:prstGeom>
          <a:noFill/>
        </p:spPr>
        <p:txBody>
          <a:bodyPr wrap="square" rtlCol="0">
            <a:spAutoFit/>
          </a:bodyPr>
          <a:lstStyle/>
          <a:p>
            <a:r>
              <a:rPr lang="fr-FR" dirty="0" smtClean="0"/>
              <a:t>Même démarche  pour eau salée : coefficient </a:t>
            </a:r>
            <a:r>
              <a:rPr lang="fr-FR" dirty="0" smtClean="0">
                <a:solidFill>
                  <a:schemeClr val="tx2">
                    <a:lumMod val="60000"/>
                    <a:lumOff val="40000"/>
                  </a:schemeClr>
                </a:solidFill>
              </a:rPr>
              <a:t>1, 3 g/</a:t>
            </a:r>
            <a:r>
              <a:rPr lang="fr-FR" dirty="0" err="1" smtClean="0">
                <a:solidFill>
                  <a:schemeClr val="tx2">
                    <a:lumMod val="60000"/>
                    <a:lumOff val="40000"/>
                  </a:schemeClr>
                </a:solidFill>
              </a:rPr>
              <a:t>mL</a:t>
            </a:r>
            <a:r>
              <a:rPr lang="fr-FR" dirty="0" smtClean="0">
                <a:solidFill>
                  <a:schemeClr val="tx2">
                    <a:lumMod val="60000"/>
                    <a:lumOff val="40000"/>
                  </a:schemeClr>
                </a:solidFill>
              </a:rPr>
              <a:t> </a:t>
            </a:r>
          </a:p>
          <a:p>
            <a:r>
              <a:rPr lang="fr-FR" sz="1400" dirty="0" smtClean="0">
                <a:solidFill>
                  <a:schemeClr val="tx2">
                    <a:lumMod val="60000"/>
                    <a:lumOff val="40000"/>
                  </a:schemeClr>
                </a:solidFill>
              </a:rPr>
              <a:t>Ce </a:t>
            </a:r>
            <a:r>
              <a:rPr lang="fr-FR" sz="1400" dirty="0">
                <a:solidFill>
                  <a:schemeClr val="tx2">
                    <a:lumMod val="60000"/>
                    <a:lumOff val="40000"/>
                  </a:schemeClr>
                </a:solidFill>
              </a:rPr>
              <a:t>coefficient </a:t>
            </a:r>
            <a:r>
              <a:rPr lang="fr-FR" sz="1400" dirty="0" smtClean="0">
                <a:solidFill>
                  <a:schemeClr val="tx2">
                    <a:lumMod val="60000"/>
                    <a:lumOff val="40000"/>
                  </a:schemeClr>
                </a:solidFill>
              </a:rPr>
              <a:t>de proportionnalité est  une grandeur quotient : la </a:t>
            </a:r>
            <a:r>
              <a:rPr lang="fr-FR" sz="1400" dirty="0">
                <a:solidFill>
                  <a:schemeClr val="tx2">
                    <a:lumMod val="60000"/>
                    <a:lumOff val="40000"/>
                  </a:schemeClr>
                </a:solidFill>
              </a:rPr>
              <a:t>masse volumique notée</a:t>
            </a:r>
            <a:r>
              <a:rPr lang="fr-FR" sz="1400" i="1" dirty="0">
                <a:solidFill>
                  <a:schemeClr val="tx2">
                    <a:lumMod val="60000"/>
                    <a:lumOff val="40000"/>
                  </a:schemeClr>
                </a:solidFill>
                <a:latin typeface="Symbol" panose="05050102010706020507" pitchFamily="18" charset="2"/>
              </a:rPr>
              <a:t> </a:t>
            </a:r>
            <a:r>
              <a:rPr lang="fr-FR" sz="1400" i="1" dirty="0" smtClean="0">
                <a:solidFill>
                  <a:schemeClr val="tx2">
                    <a:lumMod val="60000"/>
                    <a:lumOff val="40000"/>
                  </a:schemeClr>
                </a:solidFill>
                <a:latin typeface="Symbol" panose="05050102010706020507" pitchFamily="18" charset="2"/>
              </a:rPr>
              <a:t>r</a:t>
            </a:r>
            <a:endParaRPr lang="fr-FR" sz="1400" i="1" dirty="0">
              <a:solidFill>
                <a:schemeClr val="tx2">
                  <a:lumMod val="60000"/>
                  <a:lumOff val="40000"/>
                </a:schemeClr>
              </a:solidFill>
              <a:latin typeface="Symbol" panose="05050102010706020507" pitchFamily="18" charset="2"/>
            </a:endParaRPr>
          </a:p>
          <a:p>
            <a:endParaRPr lang="fr-FR" dirty="0" smtClean="0"/>
          </a:p>
          <a:p>
            <a:r>
              <a:rPr lang="fr-FR" dirty="0" smtClean="0"/>
              <a:t>Œuf : masse  m = 71,5 g et volume V = 65 </a:t>
            </a:r>
            <a:r>
              <a:rPr lang="fr-FR" dirty="0" err="1" smtClean="0"/>
              <a:t>mL</a:t>
            </a:r>
            <a:r>
              <a:rPr lang="fr-FR" dirty="0" smtClean="0"/>
              <a:t>   m/V = </a:t>
            </a:r>
            <a:r>
              <a:rPr lang="fr-FR" dirty="0" smtClean="0">
                <a:solidFill>
                  <a:schemeClr val="tx2">
                    <a:lumMod val="60000"/>
                    <a:lumOff val="40000"/>
                  </a:schemeClr>
                </a:solidFill>
              </a:rPr>
              <a:t>1,2 g/</a:t>
            </a:r>
            <a:r>
              <a:rPr lang="fr-FR" dirty="0" err="1" smtClean="0">
                <a:solidFill>
                  <a:schemeClr val="tx2">
                    <a:lumMod val="60000"/>
                    <a:lumOff val="40000"/>
                  </a:schemeClr>
                </a:solidFill>
              </a:rPr>
              <a:t>mL</a:t>
            </a:r>
            <a:endParaRPr lang="fr-FR" dirty="0" smtClean="0">
              <a:solidFill>
                <a:schemeClr val="tx2">
                  <a:lumMod val="60000"/>
                  <a:lumOff val="40000"/>
                </a:schemeClr>
              </a:solidFill>
            </a:endParaRPr>
          </a:p>
          <a:p>
            <a:endParaRPr lang="fr-FR" dirty="0">
              <a:solidFill>
                <a:schemeClr val="tx2">
                  <a:lumMod val="60000"/>
                  <a:lumOff val="40000"/>
                </a:schemeClr>
              </a:solidFill>
            </a:endParaRPr>
          </a:p>
        </p:txBody>
      </p:sp>
      <p:sp>
        <p:nvSpPr>
          <p:cNvPr id="23" name="ZoneTexte 22"/>
          <p:cNvSpPr txBox="1"/>
          <p:nvPr/>
        </p:nvSpPr>
        <p:spPr>
          <a:xfrm>
            <a:off x="6455391" y="5146721"/>
            <a:ext cx="2635338" cy="646331"/>
          </a:xfrm>
          <a:prstGeom prst="rect">
            <a:avLst/>
          </a:prstGeom>
          <a:noFill/>
          <a:ln>
            <a:solidFill>
              <a:srgbClr val="070A0F"/>
            </a:solidFill>
          </a:ln>
        </p:spPr>
        <p:txBody>
          <a:bodyPr wrap="square" rtlCol="0">
            <a:spAutoFit/>
          </a:bodyPr>
          <a:lstStyle/>
          <a:p>
            <a:r>
              <a:rPr lang="fr-FR" i="1" dirty="0" smtClean="0">
                <a:solidFill>
                  <a:schemeClr val="tx2">
                    <a:lumMod val="60000"/>
                    <a:lumOff val="40000"/>
                  </a:schemeClr>
                </a:solidFill>
                <a:latin typeface="Symbol" panose="05050102010706020507" pitchFamily="18" charset="2"/>
              </a:rPr>
              <a:t> </a:t>
            </a:r>
            <a:r>
              <a:rPr lang="fr-FR" i="1" dirty="0" smtClean="0">
                <a:latin typeface="+mj-lt"/>
              </a:rPr>
              <a:t>Résultats</a:t>
            </a:r>
          </a:p>
          <a:p>
            <a:r>
              <a:rPr lang="fr-FR" i="1" dirty="0" err="1" smtClean="0">
                <a:solidFill>
                  <a:schemeClr val="tx2">
                    <a:lumMod val="60000"/>
                    <a:lumOff val="40000"/>
                  </a:schemeClr>
                </a:solidFill>
                <a:latin typeface="Symbol" panose="05050102010706020507" pitchFamily="18" charset="2"/>
              </a:rPr>
              <a:t>r</a:t>
            </a:r>
            <a:r>
              <a:rPr lang="fr-FR" i="1" baseline="-25000" dirty="0" err="1" smtClean="0">
                <a:solidFill>
                  <a:schemeClr val="tx2">
                    <a:lumMod val="60000"/>
                    <a:lumOff val="40000"/>
                  </a:schemeClr>
                </a:solidFill>
                <a:latin typeface="+mj-lt"/>
              </a:rPr>
              <a:t>eau</a:t>
            </a:r>
            <a:r>
              <a:rPr lang="fr-FR" i="1" dirty="0" smtClean="0">
                <a:solidFill>
                  <a:schemeClr val="tx2">
                    <a:lumMod val="60000"/>
                    <a:lumOff val="40000"/>
                  </a:schemeClr>
                </a:solidFill>
                <a:latin typeface="Symbol" panose="05050102010706020507" pitchFamily="18" charset="2"/>
              </a:rPr>
              <a:t>&lt;</a:t>
            </a:r>
            <a:r>
              <a:rPr lang="fr-FR" i="1" dirty="0" err="1" smtClean="0">
                <a:solidFill>
                  <a:schemeClr val="tx2">
                    <a:lumMod val="60000"/>
                    <a:lumOff val="40000"/>
                  </a:schemeClr>
                </a:solidFill>
                <a:latin typeface="Symbol" panose="05050102010706020507" pitchFamily="18" charset="2"/>
              </a:rPr>
              <a:t>r</a:t>
            </a:r>
            <a:r>
              <a:rPr lang="fr-FR" i="1" baseline="-25000" dirty="0" err="1" smtClean="0">
                <a:solidFill>
                  <a:schemeClr val="tx2">
                    <a:lumMod val="60000"/>
                    <a:lumOff val="40000"/>
                  </a:schemeClr>
                </a:solidFill>
                <a:latin typeface="+mj-lt"/>
              </a:rPr>
              <a:t>oeuf</a:t>
            </a:r>
            <a:r>
              <a:rPr lang="fr-FR" i="1" dirty="0" smtClean="0">
                <a:solidFill>
                  <a:schemeClr val="tx2">
                    <a:lumMod val="60000"/>
                    <a:lumOff val="40000"/>
                  </a:schemeClr>
                </a:solidFill>
                <a:latin typeface="Symbol" panose="05050102010706020507" pitchFamily="18" charset="2"/>
              </a:rPr>
              <a:t>&lt;</a:t>
            </a:r>
            <a:r>
              <a:rPr lang="fr-FR" i="1" dirty="0" err="1" smtClean="0">
                <a:solidFill>
                  <a:schemeClr val="tx2">
                    <a:lumMod val="60000"/>
                    <a:lumOff val="40000"/>
                  </a:schemeClr>
                </a:solidFill>
                <a:latin typeface="Symbol" panose="05050102010706020507" pitchFamily="18" charset="2"/>
              </a:rPr>
              <a:t>r</a:t>
            </a:r>
            <a:r>
              <a:rPr lang="fr-FR" i="1" baseline="-25000" dirty="0" err="1" smtClean="0">
                <a:solidFill>
                  <a:schemeClr val="tx2">
                    <a:lumMod val="60000"/>
                    <a:lumOff val="40000"/>
                  </a:schemeClr>
                </a:solidFill>
                <a:latin typeface="+mj-lt"/>
              </a:rPr>
              <a:t>eau</a:t>
            </a:r>
            <a:r>
              <a:rPr lang="fr-FR" i="1" baseline="-25000" dirty="0" smtClean="0">
                <a:solidFill>
                  <a:schemeClr val="tx2">
                    <a:lumMod val="60000"/>
                    <a:lumOff val="40000"/>
                  </a:schemeClr>
                </a:solidFill>
                <a:latin typeface="+mj-lt"/>
              </a:rPr>
              <a:t> salée</a:t>
            </a:r>
            <a:endParaRPr lang="fr-FR" i="1" baseline="-25000" dirty="0">
              <a:solidFill>
                <a:schemeClr val="tx2">
                  <a:lumMod val="60000"/>
                  <a:lumOff val="40000"/>
                </a:schemeClr>
              </a:solidFill>
              <a:latin typeface="+mj-lt"/>
            </a:endParaRPr>
          </a:p>
        </p:txBody>
      </p:sp>
      <p:sp>
        <p:nvSpPr>
          <p:cNvPr id="17" name="Flèche droite rayée 16">
            <a:hlinkClick r:id="rId7" action="ppaction://hlinksldjump"/>
          </p:cNvPr>
          <p:cNvSpPr/>
          <p:nvPr/>
        </p:nvSpPr>
        <p:spPr>
          <a:xfrm>
            <a:off x="7970293" y="5988301"/>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88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CYCLE 4 : FONCTION </a:t>
            </a:r>
            <a:r>
              <a:rPr lang="fr-FR" dirty="0" err="1" smtClean="0"/>
              <a:t>numerique</a:t>
            </a:r>
            <a:r>
              <a:rPr lang="fr-FR" dirty="0" smtClean="0"/>
              <a:t> ET évolution masse volumique en fonction d’un paramètre</a:t>
            </a:r>
            <a:endParaRPr lang="fr-FR" dirty="0"/>
          </a:p>
        </p:txBody>
      </p:sp>
      <p:sp>
        <p:nvSpPr>
          <p:cNvPr id="3" name="Espace réservé du contenu 2"/>
          <p:cNvSpPr>
            <a:spLocks noGrp="1"/>
          </p:cNvSpPr>
          <p:nvPr>
            <p:ph idx="1"/>
          </p:nvPr>
        </p:nvSpPr>
        <p:spPr>
          <a:xfrm>
            <a:off x="460375" y="1421708"/>
            <a:ext cx="8560795" cy="2658974"/>
          </a:xfrm>
        </p:spPr>
        <p:txBody>
          <a:bodyPr>
            <a:normAutofit fontScale="85000" lnSpcReduction="10000"/>
          </a:bodyPr>
          <a:lstStyle/>
          <a:p>
            <a:r>
              <a:rPr lang="fr-FR" i="1" dirty="0" smtClean="0"/>
              <a:t>Combien de morceau de sucres dans un verre de boisson sucrée ?</a:t>
            </a:r>
            <a:endParaRPr lang="fr-FR" i="1" dirty="0"/>
          </a:p>
          <a:p>
            <a:endParaRPr lang="fr-FR" i="1" dirty="0" smtClean="0"/>
          </a:p>
          <a:p>
            <a:endParaRPr lang="fr-FR" i="1" dirty="0" smtClean="0"/>
          </a:p>
          <a:p>
            <a:endParaRPr lang="fr-FR" i="1" dirty="0"/>
          </a:p>
          <a:p>
            <a:endParaRPr lang="fr-FR" i="1" dirty="0" smtClean="0"/>
          </a:p>
          <a:p>
            <a:pPr marL="0" indent="0">
              <a:buNone/>
            </a:pPr>
            <a:r>
              <a:rPr lang="fr-FR" i="1" dirty="0" smtClean="0"/>
              <a:t>Des valeurs de masse volumique d’eau sucrée et de boissons sont données ci-dessous.</a:t>
            </a:r>
          </a:p>
          <a:p>
            <a:pPr>
              <a:buFontTx/>
              <a:buChar char="-"/>
            </a:pPr>
            <a:r>
              <a:rPr lang="fr-FR" i="1" dirty="0" smtClean="0"/>
              <a:t>Comment détermine-t-on expérimentalement la valeur de la masse volumique d’un liquide ? </a:t>
            </a:r>
          </a:p>
          <a:p>
            <a:pPr>
              <a:buFontTx/>
              <a:buChar char="-"/>
            </a:pPr>
            <a:r>
              <a:rPr lang="fr-FR" i="1" dirty="0" smtClean="0"/>
              <a:t>À partir </a:t>
            </a:r>
            <a:r>
              <a:rPr lang="fr-FR" i="1" dirty="0"/>
              <a:t>des données fournies sur les masses volumiques, proposer une méthode passant par l’exploitation d’une représentation graphique qui </a:t>
            </a:r>
            <a:r>
              <a:rPr lang="fr-FR" i="1" dirty="0" smtClean="0"/>
              <a:t>permette de </a:t>
            </a:r>
            <a:r>
              <a:rPr lang="fr-FR" i="1" dirty="0"/>
              <a:t>répondre à la </a:t>
            </a:r>
            <a:r>
              <a:rPr lang="fr-FR" i="1" dirty="0" smtClean="0"/>
              <a:t>problématique </a:t>
            </a:r>
            <a:endParaRPr lang="fr-FR" i="1" dirty="0"/>
          </a:p>
        </p:txBody>
      </p:sp>
      <p:sp>
        <p:nvSpPr>
          <p:cNvPr id="4" name="Espace réservé du numéro de diapositive 3"/>
          <p:cNvSpPr>
            <a:spLocks noGrp="1"/>
          </p:cNvSpPr>
          <p:nvPr>
            <p:ph type="sldNum" sz="quarter" idx="12"/>
          </p:nvPr>
        </p:nvSpPr>
        <p:spPr>
          <a:xfrm>
            <a:off x="7457344" y="5121416"/>
            <a:ext cx="450457" cy="365125"/>
          </a:xfrm>
        </p:spPr>
        <p:txBody>
          <a:bodyPr/>
          <a:lstStyle/>
          <a:p>
            <a:fld id="{A786685B-2977-D546-9E3D-3CA676A47F0C}" type="slidenum">
              <a:rPr lang="fr-FR" smtClean="0"/>
              <a:t>23</a:t>
            </a:fld>
            <a:endParaRPr lang="fr-FR"/>
          </a:p>
        </p:txBody>
      </p:sp>
      <p:pic>
        <p:nvPicPr>
          <p:cNvPr id="1026" name="Picture 2" descr="Taxe so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4" y="1763773"/>
            <a:ext cx="2374711" cy="108799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ésultat de recherche d'images pour &quot;nombre de sucre dans une boiss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Résultat de recherche d'images pour &quot;nombre de sucre dans une boiss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https://im.quechoisir.org/node/actualite-boissons-sucrees-des-bonbons-liquides-4237/inline-5659.jpg"/>
          <p:cNvPicPr>
            <a:picLocks noChangeAspect="1" noChangeArrowheads="1"/>
          </p:cNvPicPr>
          <p:nvPr/>
        </p:nvPicPr>
        <p:blipFill rotWithShape="1">
          <a:blip r:embed="rId4">
            <a:extLst>
              <a:ext uri="{28A0092B-C50C-407E-A947-70E740481C1C}">
                <a14:useLocalDpi xmlns:a14="http://schemas.microsoft.com/office/drawing/2010/main" val="0"/>
              </a:ext>
            </a:extLst>
          </a:blip>
          <a:srcRect t="57118" b="6143"/>
          <a:stretch/>
        </p:blipFill>
        <p:spPr bwMode="auto">
          <a:xfrm>
            <a:off x="3916907" y="1914517"/>
            <a:ext cx="4574309" cy="7865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520" y="4030376"/>
            <a:ext cx="3127647" cy="2182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extLst>
              <p:ext uri="{D42A27DB-BD31-4B8C-83A1-F6EECF244321}">
                <p14:modId xmlns:p14="http://schemas.microsoft.com/office/powerpoint/2010/main" val="735378728"/>
              </p:ext>
            </p:extLst>
          </p:nvPr>
        </p:nvGraphicFramePr>
        <p:xfrm>
          <a:off x="307975" y="4080682"/>
          <a:ext cx="5377544" cy="1036320"/>
        </p:xfrm>
        <a:graphic>
          <a:graphicData uri="http://schemas.openxmlformats.org/drawingml/2006/table">
            <a:tbl>
              <a:tblPr firstRow="1" bandRow="1">
                <a:tableStyleId>{5C22544A-7EE6-4342-B048-85BDC9FD1C3A}</a:tableStyleId>
              </a:tblPr>
              <a:tblGrid>
                <a:gridCol w="1368541"/>
                <a:gridCol w="646108"/>
                <a:gridCol w="632063"/>
                <a:gridCol w="660153"/>
                <a:gridCol w="632063"/>
                <a:gridCol w="649533"/>
                <a:gridCol w="789083"/>
              </a:tblGrid>
              <a:tr h="477670">
                <a:tc>
                  <a:txBody>
                    <a:bodyPr/>
                    <a:lstStyle/>
                    <a:p>
                      <a:r>
                        <a:rPr lang="fr-FR" sz="1400" dirty="0" smtClean="0"/>
                        <a:t>Masse volumique (g/L)</a:t>
                      </a:r>
                      <a:endParaRPr lang="fr-FR" sz="1400" dirty="0"/>
                    </a:p>
                  </a:txBody>
                  <a:tcPr/>
                </a:tc>
                <a:tc>
                  <a:txBody>
                    <a:bodyPr/>
                    <a:lstStyle/>
                    <a:p>
                      <a:r>
                        <a:rPr lang="fr-FR" sz="1400" dirty="0" smtClean="0"/>
                        <a:t>0,994</a:t>
                      </a:r>
                      <a:endParaRPr lang="fr-FR" sz="1400" dirty="0"/>
                    </a:p>
                  </a:txBody>
                  <a:tcPr/>
                </a:tc>
                <a:tc>
                  <a:txBody>
                    <a:bodyPr/>
                    <a:lstStyle/>
                    <a:p>
                      <a:r>
                        <a:rPr lang="fr-FR" sz="1400" dirty="0" smtClean="0"/>
                        <a:t>1,001</a:t>
                      </a:r>
                      <a:endParaRPr lang="fr-FR" sz="1400" dirty="0"/>
                    </a:p>
                  </a:txBody>
                  <a:tcPr/>
                </a:tc>
                <a:tc>
                  <a:txBody>
                    <a:bodyPr/>
                    <a:lstStyle/>
                    <a:p>
                      <a:r>
                        <a:rPr lang="fr-FR" sz="1400" dirty="0" smtClean="0"/>
                        <a:t>1,014</a:t>
                      </a:r>
                      <a:endParaRPr lang="fr-FR" sz="1400" dirty="0"/>
                    </a:p>
                  </a:txBody>
                  <a:tcPr/>
                </a:tc>
                <a:tc>
                  <a:txBody>
                    <a:bodyPr/>
                    <a:lstStyle/>
                    <a:p>
                      <a:r>
                        <a:rPr lang="fr-FR" sz="1400" dirty="0" smtClean="0"/>
                        <a:t>1,037</a:t>
                      </a:r>
                      <a:endParaRPr lang="fr-FR" sz="1400" dirty="0"/>
                    </a:p>
                  </a:txBody>
                  <a:tcPr/>
                </a:tc>
                <a:tc>
                  <a:txBody>
                    <a:bodyPr/>
                    <a:lstStyle/>
                    <a:p>
                      <a:r>
                        <a:rPr lang="fr-FR" sz="1400" dirty="0" smtClean="0"/>
                        <a:t>1,058</a:t>
                      </a:r>
                      <a:endParaRPr lang="fr-FR" sz="1400" dirty="0"/>
                    </a:p>
                  </a:txBody>
                  <a:tcPr/>
                </a:tc>
                <a:tc>
                  <a:txBody>
                    <a:bodyPr/>
                    <a:lstStyle/>
                    <a:p>
                      <a:r>
                        <a:rPr lang="fr-FR" sz="1400" dirty="0" smtClean="0"/>
                        <a:t>1,101</a:t>
                      </a:r>
                      <a:endParaRPr lang="fr-FR" sz="1400" dirty="0"/>
                    </a:p>
                  </a:txBody>
                  <a:tcPr/>
                </a:tc>
              </a:tr>
              <a:tr h="442187">
                <a:tc>
                  <a:txBody>
                    <a:bodyPr/>
                    <a:lstStyle/>
                    <a:p>
                      <a:r>
                        <a:rPr lang="fr-FR" sz="1400" dirty="0" err="1" smtClean="0"/>
                        <a:t>Nbre</a:t>
                      </a:r>
                      <a:r>
                        <a:rPr lang="fr-FR" sz="1400" baseline="0" dirty="0" smtClean="0"/>
                        <a:t> de sucres dans 200 </a:t>
                      </a:r>
                      <a:r>
                        <a:rPr lang="fr-FR" sz="1400" baseline="0" dirty="0" err="1" smtClean="0"/>
                        <a:t>mL</a:t>
                      </a:r>
                      <a:endParaRPr lang="fr-FR" sz="1400" dirty="0"/>
                    </a:p>
                  </a:txBody>
                  <a:tcPr/>
                </a:tc>
                <a:tc>
                  <a:txBody>
                    <a:bodyPr/>
                    <a:lstStyle/>
                    <a:p>
                      <a:r>
                        <a:rPr lang="fr-FR" sz="1400" dirty="0" smtClean="0"/>
                        <a:t>0</a:t>
                      </a:r>
                      <a:endParaRPr lang="fr-FR" sz="1400" dirty="0"/>
                    </a:p>
                  </a:txBody>
                  <a:tcPr/>
                </a:tc>
                <a:tc>
                  <a:txBody>
                    <a:bodyPr/>
                    <a:lstStyle/>
                    <a:p>
                      <a:r>
                        <a:rPr lang="fr-FR" sz="1400" dirty="0" smtClean="0"/>
                        <a:t>1</a:t>
                      </a:r>
                      <a:endParaRPr lang="fr-FR"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2</a:t>
                      </a:r>
                    </a:p>
                    <a:p>
                      <a:endParaRPr lang="fr-FR"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4</a:t>
                      </a:r>
                    </a:p>
                    <a:p>
                      <a:endParaRPr lang="fr-FR" sz="1400" dirty="0"/>
                    </a:p>
                  </a:txBody>
                  <a:tcPr/>
                </a:tc>
                <a:tc>
                  <a:txBody>
                    <a:bodyPr/>
                    <a:lstStyle/>
                    <a:p>
                      <a:r>
                        <a:rPr lang="fr-FR" sz="1400" dirty="0" smtClean="0"/>
                        <a:t>6</a:t>
                      </a:r>
                      <a:endParaRPr lang="fr-FR" sz="1400" dirty="0"/>
                    </a:p>
                  </a:txBody>
                  <a:tcPr/>
                </a:tc>
                <a:tc>
                  <a:txBody>
                    <a:bodyPr/>
                    <a:lstStyle/>
                    <a:p>
                      <a:r>
                        <a:rPr lang="fr-FR" sz="1400" dirty="0" smtClean="0"/>
                        <a:t>10</a:t>
                      </a:r>
                      <a:endParaRPr lang="fr-FR" sz="1400"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660910421"/>
              </p:ext>
            </p:extLst>
          </p:nvPr>
        </p:nvGraphicFramePr>
        <p:xfrm>
          <a:off x="1851546" y="5117004"/>
          <a:ext cx="2433851" cy="1651845"/>
        </p:xfrm>
        <a:graphic>
          <a:graphicData uri="http://schemas.openxmlformats.org/drawingml/2006/table">
            <a:tbl>
              <a:tblPr firstRow="1" bandRow="1">
                <a:tableStyleId>{5C22544A-7EE6-4342-B048-85BDC9FD1C3A}</a:tableStyleId>
              </a:tblPr>
              <a:tblGrid>
                <a:gridCol w="1354180"/>
                <a:gridCol w="1079671"/>
              </a:tblGrid>
              <a:tr h="330369">
                <a:tc>
                  <a:txBody>
                    <a:bodyPr/>
                    <a:lstStyle/>
                    <a:p>
                      <a:r>
                        <a:rPr lang="fr-FR" sz="1400" dirty="0" smtClean="0"/>
                        <a:t>Boisson</a:t>
                      </a:r>
                      <a:endParaRPr lang="fr-FR" sz="1400" dirty="0"/>
                    </a:p>
                  </a:txBody>
                  <a:tcPr/>
                </a:tc>
                <a:tc>
                  <a:txBody>
                    <a:bodyPr/>
                    <a:lstStyle/>
                    <a:p>
                      <a:r>
                        <a:rPr lang="fr-FR" sz="1400" dirty="0" smtClean="0">
                          <a:latin typeface="Symbol" panose="05050102010706020507" pitchFamily="18" charset="2"/>
                        </a:rPr>
                        <a:t>r</a:t>
                      </a:r>
                      <a:r>
                        <a:rPr lang="fr-FR" sz="1400" dirty="0" smtClean="0"/>
                        <a:t> (en g/L)</a:t>
                      </a:r>
                      <a:endParaRPr lang="fr-FR" sz="1400" dirty="0"/>
                    </a:p>
                  </a:txBody>
                  <a:tcPr/>
                </a:tc>
              </a:tr>
              <a:tr h="330369">
                <a:tc>
                  <a:txBody>
                    <a:bodyPr/>
                    <a:lstStyle/>
                    <a:p>
                      <a:r>
                        <a:rPr lang="fr-FR" sz="1400" dirty="0" smtClean="0"/>
                        <a:t>Coca</a:t>
                      </a:r>
                      <a:endParaRPr lang="fr-FR" sz="1400" dirty="0"/>
                    </a:p>
                  </a:txBody>
                  <a:tcPr/>
                </a:tc>
                <a:tc>
                  <a:txBody>
                    <a:bodyPr/>
                    <a:lstStyle/>
                    <a:p>
                      <a:r>
                        <a:rPr lang="fr-FR" sz="1400" dirty="0" smtClean="0"/>
                        <a:t>1,031</a:t>
                      </a:r>
                      <a:endParaRPr lang="fr-FR" sz="1400" dirty="0"/>
                    </a:p>
                  </a:txBody>
                  <a:tcPr/>
                </a:tc>
              </a:tr>
              <a:tr h="330369">
                <a:tc>
                  <a:txBody>
                    <a:bodyPr/>
                    <a:lstStyle/>
                    <a:p>
                      <a:r>
                        <a:rPr lang="fr-FR" sz="1400" dirty="0" smtClean="0"/>
                        <a:t>Coca zéro</a:t>
                      </a:r>
                      <a:endParaRPr lang="fr-FR" sz="1400" dirty="0"/>
                    </a:p>
                  </a:txBody>
                  <a:tcPr/>
                </a:tc>
                <a:tc>
                  <a:txBody>
                    <a:bodyPr/>
                    <a:lstStyle/>
                    <a:p>
                      <a:r>
                        <a:rPr lang="fr-FR" sz="1400" dirty="0" smtClean="0"/>
                        <a:t>0,998</a:t>
                      </a:r>
                      <a:endParaRPr lang="fr-FR" sz="1400" dirty="0"/>
                    </a:p>
                  </a:txBody>
                  <a:tcPr/>
                </a:tc>
              </a:tr>
              <a:tr h="330369">
                <a:tc>
                  <a:txBody>
                    <a:bodyPr/>
                    <a:lstStyle/>
                    <a:p>
                      <a:r>
                        <a:rPr lang="fr-FR" sz="1400" dirty="0" err="1" smtClean="0"/>
                        <a:t>Nestea</a:t>
                      </a:r>
                      <a:endParaRPr lang="fr-FR" sz="1400" dirty="0"/>
                    </a:p>
                  </a:txBody>
                  <a:tcPr/>
                </a:tc>
                <a:tc>
                  <a:txBody>
                    <a:bodyPr/>
                    <a:lstStyle/>
                    <a:p>
                      <a:r>
                        <a:rPr lang="fr-FR" sz="1400" dirty="0" smtClean="0"/>
                        <a:t>1,021</a:t>
                      </a:r>
                      <a:endParaRPr lang="fr-FR" sz="1400" dirty="0"/>
                    </a:p>
                  </a:txBody>
                  <a:tcPr/>
                </a:tc>
              </a:tr>
              <a:tr h="330369">
                <a:tc>
                  <a:txBody>
                    <a:bodyPr/>
                    <a:lstStyle/>
                    <a:p>
                      <a:r>
                        <a:rPr lang="fr-FR" sz="1400" dirty="0" smtClean="0"/>
                        <a:t>Jus de raisin</a:t>
                      </a:r>
                      <a:endParaRPr lang="fr-FR" sz="1400" dirty="0"/>
                    </a:p>
                  </a:txBody>
                  <a:tcPr/>
                </a:tc>
                <a:tc>
                  <a:txBody>
                    <a:bodyPr/>
                    <a:lstStyle/>
                    <a:p>
                      <a:r>
                        <a:rPr lang="fr-FR" sz="1400" dirty="0" smtClean="0"/>
                        <a:t>1,066</a:t>
                      </a:r>
                      <a:endParaRPr lang="fr-FR" sz="1400" dirty="0"/>
                    </a:p>
                  </a:txBody>
                  <a:tcPr/>
                </a:tc>
              </a:tr>
            </a:tbl>
          </a:graphicData>
        </a:graphic>
      </p:graphicFrame>
      <p:sp>
        <p:nvSpPr>
          <p:cNvPr id="12" name="Flèche droite rayée 11">
            <a:hlinkClick r:id="rId6" action="ppaction://hlinksldjump"/>
          </p:cNvPr>
          <p:cNvSpPr/>
          <p:nvPr/>
        </p:nvSpPr>
        <p:spPr>
          <a:xfrm>
            <a:off x="7970293" y="6193714"/>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837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4 : Fonction linéaire et détermination de masse volumique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24</a:t>
            </a:fld>
            <a:endParaRPr lang="fr-FR"/>
          </a:p>
        </p:txBody>
      </p:sp>
      <p:pic>
        <p:nvPicPr>
          <p:cNvPr id="2150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9308" t="30102" r="22246" b="25571"/>
          <a:stretch/>
        </p:blipFill>
        <p:spPr bwMode="auto">
          <a:xfrm>
            <a:off x="805399" y="4782249"/>
            <a:ext cx="2565779" cy="184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157" t="36522" r="45298" b="38915"/>
          <a:stretch/>
        </p:blipFill>
        <p:spPr bwMode="auto">
          <a:xfrm>
            <a:off x="4496937" y="4728326"/>
            <a:ext cx="3091402" cy="166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799" t="31507" r="43955" b="19541"/>
          <a:stretch/>
        </p:blipFill>
        <p:spPr bwMode="auto">
          <a:xfrm>
            <a:off x="245660" y="1432105"/>
            <a:ext cx="3125518" cy="198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548600" y="1513742"/>
            <a:ext cx="5595400" cy="1477328"/>
          </a:xfrm>
          <a:prstGeom prst="rect">
            <a:avLst/>
          </a:prstGeom>
          <a:noFill/>
        </p:spPr>
        <p:txBody>
          <a:bodyPr wrap="square" rtlCol="0">
            <a:spAutoFit/>
          </a:bodyPr>
          <a:lstStyle/>
          <a:p>
            <a:r>
              <a:rPr lang="fr-FR" dirty="0" smtClean="0"/>
              <a:t>Démarche d’investigation ; résolution de problème expérimentale</a:t>
            </a:r>
          </a:p>
          <a:p>
            <a:r>
              <a:rPr lang="fr-FR" i="1" dirty="0" smtClean="0">
                <a:solidFill>
                  <a:srgbClr val="7800FF"/>
                </a:solidFill>
              </a:rPr>
              <a:t>En quel matériau sont fabriqués les dispositifs d’ouverture des canettes  ?</a:t>
            </a:r>
          </a:p>
          <a:p>
            <a:r>
              <a:rPr lang="fr-FR" dirty="0" smtClean="0">
                <a:solidFill>
                  <a:srgbClr val="7800FF"/>
                </a:solidFill>
              </a:rPr>
              <a:t>La démarche s’appuiera sur une représentation graphique</a:t>
            </a:r>
            <a:endParaRPr lang="fr-FR" dirty="0">
              <a:solidFill>
                <a:srgbClr val="7800FF"/>
              </a:solidFill>
            </a:endParaRPr>
          </a:p>
        </p:txBody>
      </p:sp>
      <p:sp>
        <p:nvSpPr>
          <p:cNvPr id="6" name="ZoneTexte 5"/>
          <p:cNvSpPr txBox="1"/>
          <p:nvPr/>
        </p:nvSpPr>
        <p:spPr>
          <a:xfrm>
            <a:off x="109182" y="3646480"/>
            <a:ext cx="8775511" cy="1169551"/>
          </a:xfrm>
          <a:prstGeom prst="rect">
            <a:avLst/>
          </a:prstGeom>
          <a:noFill/>
          <a:ln>
            <a:solidFill>
              <a:srgbClr val="070A0F"/>
            </a:solidFill>
          </a:ln>
        </p:spPr>
        <p:txBody>
          <a:bodyPr wrap="square" rtlCol="0">
            <a:spAutoFit/>
          </a:bodyPr>
          <a:lstStyle/>
          <a:p>
            <a:r>
              <a:rPr lang="fr-FR" sz="1400" dirty="0" smtClean="0"/>
              <a:t>Dans cette activité, les élèves doivent faire preuve d’initiatives et proposer des expériences (mesure de masse et volume) et des exploitations des mesures (tracé de l’évolution de la masse  m en fonction du volume v , reconnaissance fonction linéaire et détermination de la pente, coefficient d e proportionnalité : masse volumique)puis effectuer des recherches sur Internet ou dans leur manuel scolaire pour obtenir les masses volumiques de différents métaux… et confrontent les valeurs</a:t>
            </a:r>
            <a:endParaRPr lang="fr-FR" sz="1400" dirty="0"/>
          </a:p>
        </p:txBody>
      </p:sp>
      <p:sp>
        <p:nvSpPr>
          <p:cNvPr id="9" name="Flèche droite rayée 8">
            <a:hlinkClick r:id="rId6" action="ppaction://hlinksldjump"/>
          </p:cNvPr>
          <p:cNvSpPr/>
          <p:nvPr/>
        </p:nvSpPr>
        <p:spPr>
          <a:xfrm>
            <a:off x="8040841" y="5988301"/>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9336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4 : REPRESENTATION DE L INFINIMENT GRAND ET échelle de réduction</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25</a:t>
            </a:fld>
            <a:endParaRPr lang="fr-FR"/>
          </a:p>
        </p:txBody>
      </p:sp>
      <p:sp>
        <p:nvSpPr>
          <p:cNvPr id="8" name="Espace réservé du contenu 7"/>
          <p:cNvSpPr>
            <a:spLocks noGrp="1"/>
          </p:cNvSpPr>
          <p:nvPr>
            <p:ph idx="1"/>
          </p:nvPr>
        </p:nvSpPr>
        <p:spPr>
          <a:xfrm>
            <a:off x="178904" y="1437062"/>
            <a:ext cx="8806070" cy="3571666"/>
          </a:xfrm>
        </p:spPr>
        <p:txBody>
          <a:bodyPr>
            <a:normAutofit fontScale="85000" lnSpcReduction="20000"/>
          </a:bodyPr>
          <a:lstStyle/>
          <a:p>
            <a:r>
              <a:rPr lang="fr-FR" dirty="0"/>
              <a:t>CYCLE 3 </a:t>
            </a:r>
            <a:r>
              <a:rPr lang="fr-FR" dirty="0" smtClean="0"/>
              <a:t> </a:t>
            </a:r>
          </a:p>
          <a:p>
            <a:pPr lvl="1"/>
            <a:r>
              <a:rPr lang="fr-FR" dirty="0" smtClean="0"/>
              <a:t>Sciences et technologie : «</a:t>
            </a:r>
            <a:r>
              <a:rPr lang="fr-FR" dirty="0"/>
              <a:t>  La Planète Terre, les êtres vivants dans leur environnement </a:t>
            </a:r>
            <a:r>
              <a:rPr lang="fr-FR" dirty="0" smtClean="0"/>
              <a:t>»</a:t>
            </a:r>
            <a:r>
              <a:rPr lang="fr-FR" dirty="0"/>
              <a:t> Représentation géométrique de l’espace et des astres (cercles et sphères</a:t>
            </a:r>
            <a:r>
              <a:rPr lang="fr-FR" dirty="0" smtClean="0"/>
              <a:t>)</a:t>
            </a:r>
          </a:p>
          <a:p>
            <a:pPr lvl="1"/>
            <a:r>
              <a:rPr lang="fr-FR" dirty="0" smtClean="0"/>
              <a:t>Mathématiques : Reproduire une figure en respectant une échelle, agrandissement ou réduction d’une figure</a:t>
            </a:r>
          </a:p>
          <a:p>
            <a:pPr lvl="2"/>
            <a:endParaRPr lang="fr-FR" dirty="0"/>
          </a:p>
          <a:p>
            <a:pPr marL="0" indent="0">
              <a:buNone/>
            </a:pPr>
            <a:r>
              <a:rPr lang="fr-FR" i="1" dirty="0" smtClean="0"/>
              <a:t>Un élève souhaiterait réaliser une maquette du système solaire à l’échelle 1/8 000 000 000</a:t>
            </a:r>
          </a:p>
          <a:p>
            <a:pPr marL="0" indent="0">
              <a:buNone/>
            </a:pPr>
            <a:endParaRPr lang="fr-FR" i="1" dirty="0" smtClean="0"/>
          </a:p>
          <a:p>
            <a:pPr marL="0" indent="0">
              <a:buNone/>
            </a:pPr>
            <a:endParaRPr lang="fr-FR" i="1"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r>
              <a:rPr lang="fr-FR" i="1" dirty="0" smtClean="0"/>
              <a:t>1.Déterminer le diamètre de chacune des planètes dans la maquette</a:t>
            </a:r>
          </a:p>
          <a:p>
            <a:pPr marL="0" indent="0">
              <a:buNone/>
            </a:pPr>
            <a:r>
              <a:rPr lang="fr-FR" i="1" dirty="0" smtClean="0"/>
              <a:t>2.Quelle serait la distance entre le soleil et les différentes planètes dans sa maquette ?</a:t>
            </a:r>
            <a:r>
              <a:rPr lang="fr-FR" i="1" dirty="0"/>
              <a:t> </a:t>
            </a:r>
            <a:r>
              <a:rPr lang="fr-FR" i="1" dirty="0" smtClean="0"/>
              <a:t>Conclure.</a:t>
            </a:r>
            <a:endParaRPr lang="fr-FR" i="1" dirty="0"/>
          </a:p>
        </p:txBody>
      </p:sp>
      <p:graphicFrame>
        <p:nvGraphicFramePr>
          <p:cNvPr id="11" name="Tableau 10"/>
          <p:cNvGraphicFramePr>
            <a:graphicFrameLocks noGrp="1"/>
          </p:cNvGraphicFramePr>
          <p:nvPr>
            <p:extLst>
              <p:ext uri="{D42A27DB-BD31-4B8C-83A1-F6EECF244321}">
                <p14:modId xmlns:p14="http://schemas.microsoft.com/office/powerpoint/2010/main" val="1644744847"/>
              </p:ext>
            </p:extLst>
          </p:nvPr>
        </p:nvGraphicFramePr>
        <p:xfrm>
          <a:off x="354842" y="2915922"/>
          <a:ext cx="8480007" cy="1259840"/>
        </p:xfrm>
        <a:graphic>
          <a:graphicData uri="http://schemas.openxmlformats.org/drawingml/2006/table">
            <a:tbl>
              <a:tblPr firstRow="1" bandRow="1">
                <a:tableStyleId>{5C22544A-7EE6-4342-B048-85BDC9FD1C3A}</a:tableStyleId>
              </a:tblPr>
              <a:tblGrid>
                <a:gridCol w="1560357"/>
                <a:gridCol w="842324"/>
                <a:gridCol w="806798"/>
                <a:gridCol w="702404"/>
                <a:gridCol w="674463"/>
                <a:gridCol w="761427"/>
                <a:gridCol w="761427"/>
                <a:gridCol w="761427"/>
                <a:gridCol w="761427"/>
                <a:gridCol w="847953"/>
              </a:tblGrid>
              <a:tr h="370840">
                <a:tc>
                  <a:txBody>
                    <a:bodyPr/>
                    <a:lstStyle/>
                    <a:p>
                      <a:endParaRPr lang="fr-FR" dirty="0"/>
                    </a:p>
                  </a:txBody>
                  <a:tcPr/>
                </a:tc>
                <a:tc>
                  <a:txBody>
                    <a:bodyPr/>
                    <a:lstStyle/>
                    <a:p>
                      <a:r>
                        <a:rPr lang="fr-FR" sz="1200" dirty="0" smtClean="0"/>
                        <a:t>Soleil</a:t>
                      </a:r>
                      <a:endParaRPr lang="fr-FR" sz="1200" dirty="0"/>
                    </a:p>
                  </a:txBody>
                  <a:tcPr/>
                </a:tc>
                <a:tc>
                  <a:txBody>
                    <a:bodyPr/>
                    <a:lstStyle/>
                    <a:p>
                      <a:r>
                        <a:rPr lang="fr-FR" sz="1200" dirty="0" smtClean="0"/>
                        <a:t>Mercure</a:t>
                      </a:r>
                      <a:endParaRPr lang="fr-FR" sz="1200" dirty="0"/>
                    </a:p>
                  </a:txBody>
                  <a:tcPr/>
                </a:tc>
                <a:tc>
                  <a:txBody>
                    <a:bodyPr/>
                    <a:lstStyle/>
                    <a:p>
                      <a:r>
                        <a:rPr lang="fr-FR" sz="1200" dirty="0" smtClean="0"/>
                        <a:t>Vénus</a:t>
                      </a:r>
                      <a:endParaRPr lang="fr-FR" sz="1200" dirty="0"/>
                    </a:p>
                  </a:txBody>
                  <a:tcPr/>
                </a:tc>
                <a:tc>
                  <a:txBody>
                    <a:bodyPr/>
                    <a:lstStyle/>
                    <a:p>
                      <a:r>
                        <a:rPr lang="fr-FR" sz="1200" dirty="0" smtClean="0"/>
                        <a:t>Terre</a:t>
                      </a:r>
                      <a:endParaRPr lang="fr-FR" sz="1200" dirty="0"/>
                    </a:p>
                  </a:txBody>
                  <a:tcPr/>
                </a:tc>
                <a:tc>
                  <a:txBody>
                    <a:bodyPr/>
                    <a:lstStyle/>
                    <a:p>
                      <a:r>
                        <a:rPr lang="fr-FR" sz="1200" dirty="0" smtClean="0"/>
                        <a:t>Mars</a:t>
                      </a:r>
                      <a:endParaRPr lang="fr-FR" sz="1200" dirty="0"/>
                    </a:p>
                  </a:txBody>
                  <a:tcPr/>
                </a:tc>
                <a:tc>
                  <a:txBody>
                    <a:bodyPr/>
                    <a:lstStyle/>
                    <a:p>
                      <a:r>
                        <a:rPr lang="fr-FR" sz="1200" dirty="0" smtClean="0"/>
                        <a:t>Jupiter</a:t>
                      </a:r>
                      <a:endParaRPr lang="fr-FR" sz="1200" dirty="0"/>
                    </a:p>
                  </a:txBody>
                  <a:tcPr/>
                </a:tc>
                <a:tc>
                  <a:txBody>
                    <a:bodyPr/>
                    <a:lstStyle/>
                    <a:p>
                      <a:r>
                        <a:rPr lang="fr-FR" sz="1200" dirty="0" smtClean="0"/>
                        <a:t>Saturne</a:t>
                      </a:r>
                      <a:endParaRPr lang="fr-FR" sz="1200" dirty="0"/>
                    </a:p>
                  </a:txBody>
                  <a:tcPr/>
                </a:tc>
                <a:tc>
                  <a:txBody>
                    <a:bodyPr/>
                    <a:lstStyle/>
                    <a:p>
                      <a:r>
                        <a:rPr lang="fr-FR" sz="1200" dirty="0" smtClean="0"/>
                        <a:t>Uranus</a:t>
                      </a:r>
                      <a:endParaRPr lang="fr-FR" sz="1200" dirty="0"/>
                    </a:p>
                  </a:txBody>
                  <a:tcPr/>
                </a:tc>
                <a:tc>
                  <a:txBody>
                    <a:bodyPr/>
                    <a:lstStyle/>
                    <a:p>
                      <a:r>
                        <a:rPr lang="fr-FR" sz="1200" dirty="0" smtClean="0"/>
                        <a:t>Neptune</a:t>
                      </a:r>
                      <a:endParaRPr lang="fr-FR" sz="1200" dirty="0"/>
                    </a:p>
                  </a:txBody>
                  <a:tcPr/>
                </a:tc>
              </a:tr>
              <a:tr h="370840">
                <a:tc>
                  <a:txBody>
                    <a:bodyPr/>
                    <a:lstStyle/>
                    <a:p>
                      <a:r>
                        <a:rPr lang="fr-FR" sz="1400" dirty="0" smtClean="0"/>
                        <a:t>Diamètre (km)</a:t>
                      </a:r>
                      <a:endParaRPr lang="fr-FR" sz="1400" dirty="0"/>
                    </a:p>
                  </a:txBody>
                  <a:tcPr/>
                </a:tc>
                <a:tc>
                  <a:txBody>
                    <a:bodyPr/>
                    <a:lstStyle/>
                    <a:p>
                      <a:pPr algn="ctr"/>
                      <a:r>
                        <a:rPr lang="fr-FR" sz="1200" dirty="0" smtClean="0"/>
                        <a:t>1391900</a:t>
                      </a:r>
                      <a:endParaRPr lang="fr-FR" sz="1200" dirty="0"/>
                    </a:p>
                  </a:txBody>
                  <a:tcPr/>
                </a:tc>
                <a:tc>
                  <a:txBody>
                    <a:bodyPr/>
                    <a:lstStyle/>
                    <a:p>
                      <a:pPr algn="ctr"/>
                      <a:r>
                        <a:rPr lang="fr-FR" sz="1200" dirty="0" smtClean="0"/>
                        <a:t>4880</a:t>
                      </a:r>
                      <a:endParaRPr lang="fr-FR" sz="1200" dirty="0"/>
                    </a:p>
                  </a:txBody>
                  <a:tcPr/>
                </a:tc>
                <a:tc>
                  <a:txBody>
                    <a:bodyPr/>
                    <a:lstStyle/>
                    <a:p>
                      <a:pPr algn="ctr"/>
                      <a:r>
                        <a:rPr lang="fr-FR" sz="1200" dirty="0" smtClean="0"/>
                        <a:t>12100</a:t>
                      </a:r>
                      <a:endParaRPr lang="fr-FR" sz="1200" dirty="0"/>
                    </a:p>
                  </a:txBody>
                  <a:tcPr/>
                </a:tc>
                <a:tc>
                  <a:txBody>
                    <a:bodyPr/>
                    <a:lstStyle/>
                    <a:p>
                      <a:pPr algn="ctr"/>
                      <a:r>
                        <a:rPr lang="fr-FR" sz="1200" dirty="0" smtClean="0"/>
                        <a:t>12800</a:t>
                      </a:r>
                      <a:endParaRPr lang="fr-FR" sz="1200" dirty="0"/>
                    </a:p>
                  </a:txBody>
                  <a:tcPr/>
                </a:tc>
                <a:tc>
                  <a:txBody>
                    <a:bodyPr/>
                    <a:lstStyle/>
                    <a:p>
                      <a:pPr algn="ctr"/>
                      <a:r>
                        <a:rPr lang="fr-FR" sz="1200" dirty="0" smtClean="0"/>
                        <a:t>6805</a:t>
                      </a:r>
                      <a:endParaRPr lang="fr-FR" sz="1200" dirty="0"/>
                    </a:p>
                  </a:txBody>
                  <a:tcPr/>
                </a:tc>
                <a:tc>
                  <a:txBody>
                    <a:bodyPr/>
                    <a:lstStyle/>
                    <a:p>
                      <a:pPr algn="ctr"/>
                      <a:r>
                        <a:rPr lang="fr-FR" sz="1200" dirty="0" smtClean="0"/>
                        <a:t>142984</a:t>
                      </a:r>
                      <a:endParaRPr lang="fr-FR" sz="1200" dirty="0"/>
                    </a:p>
                  </a:txBody>
                  <a:tcPr/>
                </a:tc>
                <a:tc>
                  <a:txBody>
                    <a:bodyPr/>
                    <a:lstStyle/>
                    <a:p>
                      <a:pPr algn="ctr"/>
                      <a:r>
                        <a:rPr lang="fr-FR" sz="1200" dirty="0" smtClean="0"/>
                        <a:t>120536</a:t>
                      </a:r>
                      <a:endParaRPr lang="fr-FR" sz="1200" dirty="0"/>
                    </a:p>
                  </a:txBody>
                  <a:tcPr/>
                </a:tc>
                <a:tc>
                  <a:txBody>
                    <a:bodyPr/>
                    <a:lstStyle/>
                    <a:p>
                      <a:pPr algn="ctr"/>
                      <a:r>
                        <a:rPr lang="fr-FR" sz="1200" dirty="0" smtClean="0"/>
                        <a:t>51312</a:t>
                      </a:r>
                      <a:endParaRPr lang="fr-FR" sz="1200" dirty="0"/>
                    </a:p>
                  </a:txBody>
                  <a:tcPr/>
                </a:tc>
                <a:tc>
                  <a:txBody>
                    <a:bodyPr/>
                    <a:lstStyle/>
                    <a:p>
                      <a:pPr algn="ctr"/>
                      <a:r>
                        <a:rPr lang="fr-FR" sz="1200" dirty="0" smtClean="0"/>
                        <a:t>49922</a:t>
                      </a:r>
                      <a:endParaRPr lang="fr-FR" sz="1200" dirty="0"/>
                    </a:p>
                  </a:txBody>
                  <a:tcPr/>
                </a:tc>
              </a:tr>
              <a:tr h="370840">
                <a:tc>
                  <a:txBody>
                    <a:bodyPr/>
                    <a:lstStyle/>
                    <a:p>
                      <a:r>
                        <a:rPr lang="fr-FR" sz="1400" dirty="0" smtClean="0"/>
                        <a:t>Distance au Soleil (millions de km)</a:t>
                      </a:r>
                      <a:endParaRPr lang="fr-FR" sz="1400" dirty="0"/>
                    </a:p>
                  </a:txBody>
                  <a:tcPr/>
                </a:tc>
                <a:tc>
                  <a:txBody>
                    <a:bodyPr/>
                    <a:lstStyle/>
                    <a:p>
                      <a:pPr algn="ctr"/>
                      <a:r>
                        <a:rPr lang="fr-FR" sz="1200" dirty="0" smtClean="0"/>
                        <a:t>0</a:t>
                      </a:r>
                      <a:endParaRPr lang="fr-FR" sz="1200" dirty="0"/>
                    </a:p>
                  </a:txBody>
                  <a:tcPr/>
                </a:tc>
                <a:tc>
                  <a:txBody>
                    <a:bodyPr/>
                    <a:lstStyle/>
                    <a:p>
                      <a:pPr algn="ctr"/>
                      <a:r>
                        <a:rPr lang="fr-FR" sz="1200" dirty="0" smtClean="0"/>
                        <a:t>58</a:t>
                      </a:r>
                      <a:endParaRPr lang="fr-FR" sz="1200" dirty="0"/>
                    </a:p>
                  </a:txBody>
                  <a:tcPr/>
                </a:tc>
                <a:tc>
                  <a:txBody>
                    <a:bodyPr/>
                    <a:lstStyle/>
                    <a:p>
                      <a:pPr algn="ctr"/>
                      <a:r>
                        <a:rPr lang="fr-FR" sz="1200" dirty="0" smtClean="0"/>
                        <a:t>108</a:t>
                      </a:r>
                      <a:endParaRPr lang="fr-FR" sz="1200" dirty="0"/>
                    </a:p>
                  </a:txBody>
                  <a:tcPr/>
                </a:tc>
                <a:tc>
                  <a:txBody>
                    <a:bodyPr/>
                    <a:lstStyle/>
                    <a:p>
                      <a:pPr algn="ctr"/>
                      <a:r>
                        <a:rPr lang="fr-FR" sz="1200" dirty="0" smtClean="0"/>
                        <a:t>150</a:t>
                      </a:r>
                      <a:endParaRPr lang="fr-FR" sz="1200" dirty="0"/>
                    </a:p>
                  </a:txBody>
                  <a:tcPr/>
                </a:tc>
                <a:tc>
                  <a:txBody>
                    <a:bodyPr/>
                    <a:lstStyle/>
                    <a:p>
                      <a:pPr algn="ctr"/>
                      <a:r>
                        <a:rPr lang="fr-FR" sz="1200" dirty="0" smtClean="0"/>
                        <a:t>228</a:t>
                      </a:r>
                      <a:endParaRPr lang="fr-FR" sz="1200" dirty="0"/>
                    </a:p>
                  </a:txBody>
                  <a:tcPr/>
                </a:tc>
                <a:tc>
                  <a:txBody>
                    <a:bodyPr/>
                    <a:lstStyle/>
                    <a:p>
                      <a:pPr algn="ctr"/>
                      <a:r>
                        <a:rPr lang="fr-FR" sz="1200" dirty="0" smtClean="0"/>
                        <a:t>778</a:t>
                      </a:r>
                      <a:endParaRPr lang="fr-FR"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t>1427</a:t>
                      </a:r>
                    </a:p>
                    <a:p>
                      <a:pPr algn="ctr"/>
                      <a:endParaRPr lang="fr-FR" sz="1200" dirty="0"/>
                    </a:p>
                  </a:txBody>
                  <a:tcPr/>
                </a:tc>
                <a:tc>
                  <a:txBody>
                    <a:bodyPr/>
                    <a:lstStyle/>
                    <a:p>
                      <a:pPr algn="ctr"/>
                      <a:r>
                        <a:rPr lang="fr-FR" sz="1200" dirty="0" smtClean="0"/>
                        <a:t>2878</a:t>
                      </a:r>
                      <a:endParaRPr lang="fr-FR" sz="1200" dirty="0"/>
                    </a:p>
                  </a:txBody>
                  <a:tcPr/>
                </a:tc>
                <a:tc>
                  <a:txBody>
                    <a:bodyPr/>
                    <a:lstStyle/>
                    <a:p>
                      <a:pPr algn="ctr"/>
                      <a:r>
                        <a:rPr lang="fr-FR" sz="1200" dirty="0" smtClean="0"/>
                        <a:t>4497</a:t>
                      </a:r>
                      <a:endParaRPr lang="fr-FR" sz="1200" dirty="0"/>
                    </a:p>
                  </a:txBody>
                  <a:tcPr/>
                </a:tc>
              </a:tr>
            </a:tbl>
          </a:graphicData>
        </a:graphic>
      </p:graphicFrame>
      <p:sp>
        <p:nvSpPr>
          <p:cNvPr id="12" name="ZoneTexte 11"/>
          <p:cNvSpPr txBox="1"/>
          <p:nvPr/>
        </p:nvSpPr>
        <p:spPr>
          <a:xfrm>
            <a:off x="354842" y="5363570"/>
            <a:ext cx="8245557" cy="1323439"/>
          </a:xfrm>
          <a:prstGeom prst="rect">
            <a:avLst/>
          </a:prstGeom>
          <a:noFill/>
          <a:ln>
            <a:solidFill>
              <a:srgbClr val="070A0F"/>
            </a:solidFill>
          </a:ln>
        </p:spPr>
        <p:txBody>
          <a:bodyPr wrap="square" rtlCol="0">
            <a:spAutoFit/>
          </a:bodyPr>
          <a:lstStyle/>
          <a:p>
            <a:r>
              <a:rPr lang="fr-FR" sz="1600" dirty="0" smtClean="0"/>
              <a:t>Propositions :</a:t>
            </a:r>
          </a:p>
          <a:p>
            <a:r>
              <a:rPr lang="fr-FR" sz="1600" dirty="0" smtClean="0"/>
              <a:t>- on peut laisser les élèves trouver par eux-mêmes, seuls ou en groupe, leur stratégie, choisir la procédure à mettre en </a:t>
            </a:r>
            <a:r>
              <a:rPr lang="fr-FR" sz="1600" dirty="0"/>
              <a:t>œ</a:t>
            </a:r>
            <a:r>
              <a:rPr lang="fr-FR" sz="1600" dirty="0" smtClean="0"/>
              <a:t>uvre ;</a:t>
            </a:r>
          </a:p>
          <a:p>
            <a:r>
              <a:rPr lang="fr-FR" sz="1600" dirty="0" smtClean="0"/>
              <a:t>- différents types d’aides peuvent être apportées en cas de besoin (différenciation)</a:t>
            </a:r>
          </a:p>
          <a:p>
            <a:r>
              <a:rPr lang="fr-FR" sz="1600" dirty="0" smtClean="0"/>
              <a:t>- l’utilisation d’un tableur peut être proposée pour faciliter les calculs.</a:t>
            </a:r>
            <a:endParaRPr lang="fr-FR" sz="1600" dirty="0"/>
          </a:p>
        </p:txBody>
      </p:sp>
    </p:spTree>
    <p:extLst>
      <p:ext uri="{BB962C8B-B14F-4D97-AF65-F5344CB8AC3E}">
        <p14:creationId xmlns:p14="http://schemas.microsoft.com/office/powerpoint/2010/main" val="28817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4 : REPRESENTATION DE L’INFINIMENT GRAND ET ECHELLE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26</a:t>
            </a:fld>
            <a:endParaRPr lang="fr-FR"/>
          </a:p>
        </p:txBody>
      </p:sp>
      <p:pic>
        <p:nvPicPr>
          <p:cNvPr id="5" name="Picture 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746001"/>
            <a:ext cx="5677469" cy="264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764" y="1317444"/>
            <a:ext cx="8338781" cy="1323439"/>
          </a:xfrm>
          <a:prstGeom prst="rect">
            <a:avLst/>
          </a:prstGeom>
        </p:spPr>
        <p:txBody>
          <a:bodyPr wrap="square">
            <a:spAutoFit/>
          </a:bodyPr>
          <a:lstStyle/>
          <a:p>
            <a:r>
              <a:rPr lang="fr-FR" sz="1600" dirty="0"/>
              <a:t>CYCLE </a:t>
            </a:r>
            <a:r>
              <a:rPr lang="fr-FR" sz="1600" dirty="0" smtClean="0"/>
              <a:t>4</a:t>
            </a:r>
          </a:p>
          <a:p>
            <a:pPr marL="285750" indent="-285750">
              <a:buFont typeface="Arial" panose="020B0604020202020204" pitchFamily="34" charset="0"/>
              <a:buChar char="•"/>
            </a:pPr>
            <a:r>
              <a:rPr lang="fr-FR" sz="1600" dirty="0" smtClean="0"/>
              <a:t>Physique-chimie : Décrire la structure de l’Univers et du système solaire. Aborder les différentes unités de longueur et les convertir.</a:t>
            </a:r>
          </a:p>
          <a:p>
            <a:pPr marL="285750" indent="-285750">
              <a:buFont typeface="Arial" panose="020B0604020202020204" pitchFamily="34" charset="0"/>
              <a:buChar char="•"/>
            </a:pPr>
            <a:r>
              <a:rPr lang="fr-FR" sz="1600" dirty="0" smtClean="0"/>
              <a:t>Mathématiques </a:t>
            </a:r>
            <a:r>
              <a:rPr lang="fr-FR" sz="1600" dirty="0"/>
              <a:t>: </a:t>
            </a:r>
            <a:r>
              <a:rPr lang="fr-FR" sz="1600" dirty="0" smtClean="0"/>
              <a:t>Comprendre l’effet d’un agrandissement ou d’une réduction sur les longueurs, les aires ou les volumes. Reconnaître une situation de proportionnalité</a:t>
            </a:r>
          </a:p>
        </p:txBody>
      </p:sp>
      <p:sp>
        <p:nvSpPr>
          <p:cNvPr id="7" name="ZoneTexte 6"/>
          <p:cNvSpPr txBox="1"/>
          <p:nvPr/>
        </p:nvSpPr>
        <p:spPr>
          <a:xfrm>
            <a:off x="5923127" y="2640883"/>
            <a:ext cx="3125339" cy="3293209"/>
          </a:xfrm>
          <a:prstGeom prst="rect">
            <a:avLst/>
          </a:prstGeom>
          <a:noFill/>
        </p:spPr>
        <p:txBody>
          <a:bodyPr wrap="square" rtlCol="0">
            <a:spAutoFit/>
          </a:bodyPr>
          <a:lstStyle/>
          <a:p>
            <a:r>
              <a:rPr lang="fr-FR" sz="1600" i="1" dirty="0">
                <a:solidFill>
                  <a:srgbClr val="7800FF"/>
                </a:solidFill>
              </a:rPr>
              <a:t>Voici une représentation du système solaire. </a:t>
            </a:r>
          </a:p>
          <a:p>
            <a:pPr marL="342900" indent="-342900">
              <a:buAutoNum type="arabicPeriod"/>
            </a:pPr>
            <a:r>
              <a:rPr lang="fr-FR" sz="1600" i="1" dirty="0" smtClean="0">
                <a:solidFill>
                  <a:srgbClr val="7800FF"/>
                </a:solidFill>
              </a:rPr>
              <a:t>Quel coefficient </a:t>
            </a:r>
            <a:r>
              <a:rPr lang="fr-FR" sz="1600" i="1" dirty="0">
                <a:solidFill>
                  <a:srgbClr val="7800FF"/>
                </a:solidFill>
              </a:rPr>
              <a:t>de réduction </a:t>
            </a:r>
            <a:r>
              <a:rPr lang="fr-FR" sz="1600" i="1" dirty="0" smtClean="0">
                <a:solidFill>
                  <a:srgbClr val="7800FF"/>
                </a:solidFill>
              </a:rPr>
              <a:t>a été utilisé </a:t>
            </a:r>
            <a:r>
              <a:rPr lang="fr-FR" sz="1600" i="1" dirty="0">
                <a:solidFill>
                  <a:srgbClr val="7800FF"/>
                </a:solidFill>
              </a:rPr>
              <a:t>pour représenter les planètes ? </a:t>
            </a:r>
            <a:endParaRPr lang="fr-FR" sz="1600" i="1" dirty="0" smtClean="0">
              <a:solidFill>
                <a:srgbClr val="7800FF"/>
              </a:solidFill>
            </a:endParaRPr>
          </a:p>
          <a:p>
            <a:pPr marL="342900" indent="-342900">
              <a:buAutoNum type="arabicPeriod"/>
            </a:pPr>
            <a:r>
              <a:rPr lang="fr-FR" sz="1600" i="1" dirty="0" smtClean="0">
                <a:solidFill>
                  <a:srgbClr val="7800FF"/>
                </a:solidFill>
              </a:rPr>
              <a:t>Le </a:t>
            </a:r>
            <a:r>
              <a:rPr lang="fr-FR" sz="1600" i="1" dirty="0">
                <a:solidFill>
                  <a:srgbClr val="7800FF"/>
                </a:solidFill>
              </a:rPr>
              <a:t>même coefficient </a:t>
            </a:r>
            <a:r>
              <a:rPr lang="fr-FR" sz="1600" i="1" dirty="0" err="1">
                <a:solidFill>
                  <a:srgbClr val="7800FF"/>
                </a:solidFill>
              </a:rPr>
              <a:t>a-t-il</a:t>
            </a:r>
            <a:r>
              <a:rPr lang="fr-FR" sz="1600" i="1" dirty="0">
                <a:solidFill>
                  <a:srgbClr val="7800FF"/>
                </a:solidFill>
              </a:rPr>
              <a:t> été utilisé pour les distances </a:t>
            </a:r>
            <a:r>
              <a:rPr lang="fr-FR" sz="1600" i="1" dirty="0" smtClean="0">
                <a:solidFill>
                  <a:srgbClr val="7800FF"/>
                </a:solidFill>
              </a:rPr>
              <a:t>?</a:t>
            </a:r>
          </a:p>
          <a:p>
            <a:pPr marL="342900" indent="-342900">
              <a:buAutoNum type="arabicPeriod"/>
            </a:pPr>
            <a:r>
              <a:rPr lang="fr-FR" sz="1600" i="1" dirty="0" smtClean="0">
                <a:solidFill>
                  <a:srgbClr val="7800FF"/>
                </a:solidFill>
              </a:rPr>
              <a:t>La période de rotation autour du soleil dépend-t-elle de la distance au soleil? Est-elle proportionnelle à la distance au soleil ? On pourra s’appuyer sur un tracé.</a:t>
            </a:r>
            <a:endParaRPr lang="fr-FR" sz="1600" i="1" dirty="0">
              <a:solidFill>
                <a:srgbClr val="7800FF"/>
              </a:solidFill>
            </a:endParaRPr>
          </a:p>
        </p:txBody>
      </p:sp>
      <p:sp>
        <p:nvSpPr>
          <p:cNvPr id="9" name="ZoneTexte 8"/>
          <p:cNvSpPr txBox="1"/>
          <p:nvPr/>
        </p:nvSpPr>
        <p:spPr>
          <a:xfrm>
            <a:off x="97764" y="5652246"/>
            <a:ext cx="6030080" cy="1169551"/>
          </a:xfrm>
          <a:prstGeom prst="rect">
            <a:avLst/>
          </a:prstGeom>
          <a:noFill/>
          <a:ln>
            <a:solidFill>
              <a:srgbClr val="070A0F"/>
            </a:solidFill>
          </a:ln>
        </p:spPr>
        <p:txBody>
          <a:bodyPr wrap="square" rtlCol="0">
            <a:spAutoFit/>
          </a:bodyPr>
          <a:lstStyle/>
          <a:p>
            <a:r>
              <a:rPr lang="fr-FR" sz="1400" dirty="0" smtClean="0"/>
              <a:t>Propositions :</a:t>
            </a:r>
          </a:p>
          <a:p>
            <a:pPr marL="285750" indent="-285750">
              <a:buFontTx/>
              <a:buChar char="-"/>
            </a:pPr>
            <a:r>
              <a:rPr lang="fr-FR" sz="1400" dirty="0" smtClean="0"/>
              <a:t>On peut proposer un tableur pour résoudre les différentes questions</a:t>
            </a:r>
          </a:p>
          <a:p>
            <a:pPr marL="285750" indent="-285750">
              <a:buFontTx/>
              <a:buChar char="-"/>
            </a:pPr>
            <a:r>
              <a:rPr lang="fr-FR" sz="1400" dirty="0" smtClean="0"/>
              <a:t>On apporte des aides concernant la procédure, les conversion, les savoirs associés en tant que de besoin (différenciation)</a:t>
            </a:r>
          </a:p>
          <a:p>
            <a:pPr marL="285750" indent="-285750">
              <a:buFontTx/>
              <a:buChar char="-"/>
            </a:pPr>
            <a:r>
              <a:rPr lang="fr-FR" sz="1400" dirty="0" smtClean="0"/>
              <a:t>Pour les élèves les plus rapides, on peut proposer la loi  des aires de Kepler….</a:t>
            </a:r>
            <a:endParaRPr lang="fr-FR" sz="1400" dirty="0"/>
          </a:p>
        </p:txBody>
      </p:sp>
    </p:spTree>
    <p:extLst>
      <p:ext uri="{BB962C8B-B14F-4D97-AF65-F5344CB8AC3E}">
        <p14:creationId xmlns:p14="http://schemas.microsoft.com/office/powerpoint/2010/main" val="16281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4 REPRESENTATION DE INFINIMENT PETIT et échelle d’agrandissement</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27</a:t>
            </a:fld>
            <a:endParaRPr lang="fr-FR"/>
          </a:p>
        </p:txBody>
      </p:sp>
      <p:sp>
        <p:nvSpPr>
          <p:cNvPr id="3" name="Espace réservé du contenu 2"/>
          <p:cNvSpPr>
            <a:spLocks noGrp="1"/>
          </p:cNvSpPr>
          <p:nvPr>
            <p:ph idx="1"/>
          </p:nvPr>
        </p:nvSpPr>
        <p:spPr>
          <a:xfrm>
            <a:off x="4258906" y="2626118"/>
            <a:ext cx="4775912" cy="2662222"/>
          </a:xfrm>
        </p:spPr>
        <p:txBody>
          <a:bodyPr>
            <a:normAutofit lnSpcReduction="10000"/>
          </a:bodyPr>
          <a:lstStyle/>
          <a:p>
            <a:pPr marL="0" indent="0">
              <a:buNone/>
            </a:pPr>
            <a:r>
              <a:rPr lang="fr-FR" dirty="0">
                <a:solidFill>
                  <a:srgbClr val="070A0F"/>
                </a:solidFill>
              </a:rPr>
              <a:t>Résolution d’un </a:t>
            </a:r>
            <a:r>
              <a:rPr lang="fr-FR" dirty="0" smtClean="0">
                <a:solidFill>
                  <a:srgbClr val="070A0F"/>
                </a:solidFill>
              </a:rPr>
              <a:t>problème d’agrandissement </a:t>
            </a:r>
          </a:p>
          <a:p>
            <a:pPr marL="0" indent="0">
              <a:buNone/>
            </a:pPr>
            <a:r>
              <a:rPr lang="fr-FR" sz="1800" i="1" dirty="0" smtClean="0">
                <a:solidFill>
                  <a:srgbClr val="7800FF"/>
                </a:solidFill>
              </a:rPr>
              <a:t>Les modèles moléculaires rendent-ils bien compte de la réalité au niveau microscopique?</a:t>
            </a:r>
          </a:p>
          <a:p>
            <a:pPr marL="0" indent="0">
              <a:buNone/>
            </a:pPr>
            <a:endParaRPr lang="fr-FR" sz="1800" dirty="0">
              <a:solidFill>
                <a:srgbClr val="7800FF"/>
              </a:solidFill>
            </a:endParaRPr>
          </a:p>
          <a:p>
            <a:pPr marL="0" indent="0">
              <a:buNone/>
            </a:pPr>
            <a:r>
              <a:rPr lang="fr-FR" sz="1800" dirty="0" smtClean="0">
                <a:solidFill>
                  <a:schemeClr val="tx1">
                    <a:lumMod val="95000"/>
                    <a:lumOff val="5000"/>
                  </a:schemeClr>
                </a:solidFill>
              </a:rPr>
              <a:t>À reformuler scientifiquement :</a:t>
            </a:r>
            <a:endParaRPr lang="fr-FR" sz="1800" i="1" dirty="0" smtClean="0">
              <a:solidFill>
                <a:schemeClr val="tx1">
                  <a:lumMod val="95000"/>
                  <a:lumOff val="5000"/>
                </a:schemeClr>
              </a:solidFill>
            </a:endParaRPr>
          </a:p>
          <a:p>
            <a:pPr marL="0" indent="0">
              <a:buNone/>
            </a:pPr>
            <a:r>
              <a:rPr lang="fr-FR" sz="1800" i="1" dirty="0" smtClean="0">
                <a:solidFill>
                  <a:srgbClr val="7800FF"/>
                </a:solidFill>
              </a:rPr>
              <a:t>Pour </a:t>
            </a:r>
            <a:r>
              <a:rPr lang="fr-FR" sz="1800" i="1" dirty="0">
                <a:solidFill>
                  <a:srgbClr val="7800FF"/>
                </a:solidFill>
              </a:rPr>
              <a:t>réaliser l</a:t>
            </a:r>
            <a:r>
              <a:rPr lang="fr-FR" sz="1800" i="1" dirty="0" smtClean="0">
                <a:solidFill>
                  <a:srgbClr val="7800FF"/>
                </a:solidFill>
              </a:rPr>
              <a:t>es </a:t>
            </a:r>
            <a:r>
              <a:rPr lang="fr-FR" sz="1800" i="1" dirty="0">
                <a:solidFill>
                  <a:srgbClr val="7800FF"/>
                </a:solidFill>
              </a:rPr>
              <a:t>modèles </a:t>
            </a:r>
            <a:r>
              <a:rPr lang="fr-FR" sz="1800" i="1" dirty="0" smtClean="0">
                <a:solidFill>
                  <a:srgbClr val="7800FF"/>
                </a:solidFill>
              </a:rPr>
              <a:t>moléculaires, un  coefficient d’agrandissement identique </a:t>
            </a:r>
            <a:r>
              <a:rPr lang="fr-FR" sz="1800" i="1" dirty="0" err="1" smtClean="0">
                <a:solidFill>
                  <a:srgbClr val="7800FF"/>
                </a:solidFill>
              </a:rPr>
              <a:t>a-t-il</a:t>
            </a:r>
            <a:r>
              <a:rPr lang="fr-FR" sz="1800" i="1" dirty="0" smtClean="0">
                <a:solidFill>
                  <a:srgbClr val="7800FF"/>
                </a:solidFill>
              </a:rPr>
              <a:t> été utilisé pour tous les atomes disponibles dans la boîte?</a:t>
            </a:r>
            <a:endParaRPr lang="fr-FR" sz="1800" i="1" dirty="0">
              <a:solidFill>
                <a:srgbClr val="7800FF"/>
              </a:solidFill>
            </a:endParaRPr>
          </a:p>
        </p:txBody>
      </p:sp>
      <p:pic>
        <p:nvPicPr>
          <p:cNvPr id="19460" name="Picture 4" descr="Résultat de recherche d'images pour &quot;modèle moléculai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8" y="2626119"/>
            <a:ext cx="3676781" cy="244842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1924" y="1425789"/>
            <a:ext cx="8544876" cy="1200329"/>
          </a:xfrm>
          <a:prstGeom prst="rect">
            <a:avLst/>
          </a:prstGeom>
          <a:noFill/>
        </p:spPr>
        <p:txBody>
          <a:bodyPr wrap="square" rtlCol="0">
            <a:spAutoFit/>
          </a:bodyPr>
          <a:lstStyle/>
          <a:p>
            <a:r>
              <a:rPr lang="fr-FR" dirty="0" smtClean="0"/>
              <a:t>Mathématique : </a:t>
            </a:r>
            <a:r>
              <a:rPr lang="fr-FR" dirty="0"/>
              <a:t>Comprendre l’effet d’un agrandissement ou d’une réduction sur les longueurs, les aires ou les </a:t>
            </a:r>
            <a:r>
              <a:rPr lang="fr-FR" dirty="0" smtClean="0"/>
              <a:t>volumes</a:t>
            </a:r>
          </a:p>
          <a:p>
            <a:r>
              <a:rPr lang="fr-FR" dirty="0" smtClean="0"/>
              <a:t>Physique-chimie : </a:t>
            </a:r>
            <a:r>
              <a:rPr lang="fr-FR" dirty="0"/>
              <a:t>interpréter les formules chimiques en termes </a:t>
            </a:r>
            <a:r>
              <a:rPr lang="fr-FR" dirty="0" smtClean="0"/>
              <a:t>atomiques. Constituants de l’atome</a:t>
            </a:r>
            <a:endParaRPr lang="fr-FR" dirty="0"/>
          </a:p>
        </p:txBody>
      </p:sp>
      <p:sp>
        <p:nvSpPr>
          <p:cNvPr id="7" name="ZoneTexte 6"/>
          <p:cNvSpPr txBox="1"/>
          <p:nvPr/>
        </p:nvSpPr>
        <p:spPr>
          <a:xfrm>
            <a:off x="89159" y="5288340"/>
            <a:ext cx="8729122" cy="1569660"/>
          </a:xfrm>
          <a:prstGeom prst="rect">
            <a:avLst/>
          </a:prstGeom>
          <a:noFill/>
          <a:ln>
            <a:solidFill>
              <a:srgbClr val="070A0F"/>
            </a:solidFill>
          </a:ln>
        </p:spPr>
        <p:txBody>
          <a:bodyPr wrap="square" rtlCol="0">
            <a:spAutoFit/>
          </a:bodyPr>
          <a:lstStyle/>
          <a:p>
            <a:r>
              <a:rPr lang="fr-FR" sz="1600" dirty="0" smtClean="0"/>
              <a:t>Propositions</a:t>
            </a:r>
          </a:p>
          <a:p>
            <a:pPr marL="266700" indent="-266700"/>
            <a:r>
              <a:rPr lang="fr-FR" sz="1600" dirty="0" smtClean="0"/>
              <a:t>- 	Aider </a:t>
            </a:r>
            <a:r>
              <a:rPr lang="fr-FR" sz="1600" dirty="0"/>
              <a:t>à la reformulation après un temps de recherche</a:t>
            </a:r>
          </a:p>
          <a:p>
            <a:pPr marL="266700" indent="-266700">
              <a:buFontTx/>
              <a:buChar char="-"/>
            </a:pPr>
            <a:r>
              <a:rPr lang="fr-FR" sz="1600" dirty="0" smtClean="0"/>
              <a:t>Laisser les élèves chercher les valeurs des rayons des atomes sur Internet et leur méthode de mesure du rayon sur les différentes  boules du  modèle</a:t>
            </a:r>
          </a:p>
          <a:p>
            <a:pPr marL="266700" indent="-266700">
              <a:buFontTx/>
              <a:buChar char="-"/>
            </a:pPr>
            <a:r>
              <a:rPr lang="fr-FR" sz="1600" dirty="0" smtClean="0"/>
              <a:t>Proposer des aides du fait des conversions d’unités ou puissances de 10 négatives ou travailler uniquement avec des pm pour les rayons des atomes et des cm pour les rayons des boules</a:t>
            </a:r>
            <a:endParaRPr lang="fr-FR" sz="1600" dirty="0"/>
          </a:p>
        </p:txBody>
      </p:sp>
    </p:spTree>
    <p:extLst>
      <p:ext uri="{BB962C8B-B14F-4D97-AF65-F5344CB8AC3E}">
        <p14:creationId xmlns:p14="http://schemas.microsoft.com/office/powerpoint/2010/main" val="34137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799" y="1715068"/>
            <a:ext cx="8035120" cy="4794914"/>
          </a:xfrm>
        </p:spPr>
        <p:txBody>
          <a:bodyPr/>
          <a:lstStyle/>
          <a:p>
            <a:r>
              <a:rPr lang="fr-FR" dirty="0" smtClean="0"/>
              <a:t> </a:t>
            </a:r>
            <a:r>
              <a:rPr lang="fr-FR" dirty="0" smtClean="0">
                <a:solidFill>
                  <a:schemeClr val="tx1"/>
                </a:solidFill>
              </a:rPr>
              <a:t>Pour un croisement des regards « efficaces »</a:t>
            </a:r>
          </a:p>
          <a:p>
            <a:pPr lvl="1"/>
            <a:r>
              <a:rPr lang="fr-FR" dirty="0" smtClean="0"/>
              <a:t>La connaissance mutuelle des programmes de chaque discipline</a:t>
            </a:r>
          </a:p>
          <a:p>
            <a:pPr lvl="1"/>
            <a:r>
              <a:rPr lang="fr-FR" dirty="0" smtClean="0"/>
              <a:t>Une harmonisation du vocabulaire et des procédures utilisés avec les élèves dans les deux disciplines</a:t>
            </a:r>
          </a:p>
          <a:p>
            <a:pPr lvl="1"/>
            <a:r>
              <a:rPr lang="fr-FR" dirty="0" smtClean="0"/>
              <a:t>Des progressions </a:t>
            </a:r>
            <a:r>
              <a:rPr lang="fr-FR" dirty="0"/>
              <a:t>construites </a:t>
            </a:r>
            <a:r>
              <a:rPr lang="fr-FR" dirty="0" smtClean="0"/>
              <a:t>ensemble pour </a:t>
            </a:r>
            <a:r>
              <a:rPr lang="fr-FR" dirty="0"/>
              <a:t>profiter de l’ensemble des croisements possibles. </a:t>
            </a:r>
            <a:endParaRPr lang="fr-FR" dirty="0" smtClean="0"/>
          </a:p>
          <a:p>
            <a:pPr lvl="1"/>
            <a:r>
              <a:rPr lang="fr-FR" dirty="0" smtClean="0"/>
              <a:t>Des activités </a:t>
            </a:r>
            <a:r>
              <a:rPr lang="fr-FR" dirty="0" err="1" smtClean="0"/>
              <a:t>co</a:t>
            </a:r>
            <a:r>
              <a:rPr lang="fr-FR" dirty="0" smtClean="0"/>
              <a:t>-construites, partagées et utilisées dans les deux disciplines</a:t>
            </a:r>
          </a:p>
          <a:p>
            <a:pPr lvl="1"/>
            <a:r>
              <a:rPr lang="fr-FR" dirty="0" smtClean="0"/>
              <a:t>Travailler conjointement les changements de registres pour améliorer la maîtrise d’un concept</a:t>
            </a:r>
            <a:endParaRPr lang="fr-FR" dirty="0"/>
          </a:p>
          <a:p>
            <a:r>
              <a:rPr lang="fr-FR" dirty="0" smtClean="0">
                <a:solidFill>
                  <a:schemeClr val="tx1"/>
                </a:solidFill>
              </a:rPr>
              <a:t>Et pourquoi pas ?</a:t>
            </a:r>
          </a:p>
          <a:p>
            <a:pPr lvl="1"/>
            <a:r>
              <a:rPr lang="fr-FR" dirty="0" smtClean="0"/>
              <a:t>Des </a:t>
            </a:r>
            <a:r>
              <a:rPr lang="fr-FR" dirty="0" err="1" smtClean="0"/>
              <a:t>co</a:t>
            </a:r>
            <a:r>
              <a:rPr lang="fr-FR" dirty="0" smtClean="0"/>
              <a:t>-animations</a:t>
            </a:r>
          </a:p>
          <a:p>
            <a:pPr lvl="1"/>
            <a:r>
              <a:rPr lang="fr-FR" dirty="0" smtClean="0"/>
              <a:t>Des observations croisées</a:t>
            </a:r>
          </a:p>
          <a:p>
            <a:pPr lvl="1"/>
            <a:r>
              <a:rPr lang="fr-FR" dirty="0" smtClean="0"/>
              <a:t>Un ou des EPI </a:t>
            </a:r>
          </a:p>
          <a:p>
            <a:pPr lvl="1"/>
            <a:r>
              <a:rPr lang="fr-FR" dirty="0" smtClean="0"/>
              <a:t>Des résolutions de problème</a:t>
            </a:r>
          </a:p>
          <a:p>
            <a:pPr lvl="1"/>
            <a:r>
              <a:rPr lang="fr-FR" dirty="0" smtClean="0"/>
              <a:t>Des évaluations communes mathématiques – physique-chimie</a:t>
            </a:r>
          </a:p>
          <a:p>
            <a:pPr lvl="1"/>
            <a:r>
              <a:rPr lang="fr-FR" dirty="0" smtClean="0"/>
              <a:t>…..</a:t>
            </a:r>
            <a:endParaRPr lang="fr-FR" dirty="0"/>
          </a:p>
          <a:p>
            <a:pPr lvl="1"/>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B9A00845-38B1-45D1-877F-727C54BBA783}" type="slidenum">
              <a:rPr lang="fr-FR" altLang="fr-FR" smtClean="0"/>
              <a:pPr/>
              <a:t>28</a:t>
            </a:fld>
            <a:endParaRPr lang="fr-FR" altLang="fr-FR"/>
          </a:p>
        </p:txBody>
      </p:sp>
      <p:sp>
        <p:nvSpPr>
          <p:cNvPr id="6" name="Rectangle 5"/>
          <p:cNvSpPr/>
          <p:nvPr/>
        </p:nvSpPr>
        <p:spPr>
          <a:xfrm>
            <a:off x="1220470" y="456356"/>
            <a:ext cx="2603983" cy="584775"/>
          </a:xfrm>
          <a:prstGeom prst="rect">
            <a:avLst/>
          </a:prstGeom>
        </p:spPr>
        <p:txBody>
          <a:bodyPr wrap="none">
            <a:spAutoFit/>
          </a:bodyPr>
          <a:lstStyle/>
          <a:p>
            <a:pPr>
              <a:spcBef>
                <a:spcPct val="0"/>
              </a:spcBef>
            </a:pPr>
            <a:r>
              <a:rPr lang="fr-FR" altLang="fr-FR" sz="3200" cap="all" dirty="0" smtClean="0">
                <a:solidFill>
                  <a:schemeClr val="tx1">
                    <a:lumMod val="75000"/>
                    <a:lumOff val="25000"/>
                  </a:schemeClr>
                </a:solidFill>
              </a:rPr>
              <a:t>CONCLUSIONS</a:t>
            </a:r>
            <a:endParaRPr lang="fr-FR" altLang="fr-FR" sz="3200" cap="all" dirty="0">
              <a:solidFill>
                <a:schemeClr val="tx1">
                  <a:lumMod val="75000"/>
                  <a:lumOff val="25000"/>
                </a:schemeClr>
              </a:solidFill>
            </a:endParaRPr>
          </a:p>
        </p:txBody>
      </p:sp>
    </p:spTree>
    <p:extLst>
      <p:ext uri="{BB962C8B-B14F-4D97-AF65-F5344CB8AC3E}">
        <p14:creationId xmlns:p14="http://schemas.microsoft.com/office/powerpoint/2010/main" val="663068235"/>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BILIOGRAPHIE-SITOGRAPHIE</a:t>
            </a:r>
            <a:endParaRPr lang="fr-FR" dirty="0"/>
          </a:p>
        </p:txBody>
      </p:sp>
      <p:sp>
        <p:nvSpPr>
          <p:cNvPr id="3" name="Espace réservé du contenu 2"/>
          <p:cNvSpPr>
            <a:spLocks noGrp="1"/>
          </p:cNvSpPr>
          <p:nvPr>
            <p:ph idx="1"/>
          </p:nvPr>
        </p:nvSpPr>
        <p:spPr>
          <a:xfrm>
            <a:off x="286578" y="2028746"/>
            <a:ext cx="8666922" cy="4525963"/>
          </a:xfrm>
        </p:spPr>
        <p:txBody>
          <a:bodyPr>
            <a:normAutofit/>
          </a:bodyPr>
          <a:lstStyle/>
          <a:p>
            <a:pPr marL="285750" indent="-285750">
              <a:buFontTx/>
              <a:buChar char="-"/>
            </a:pPr>
            <a:r>
              <a:rPr lang="fr-FR" dirty="0"/>
              <a:t>Document ressource « Résoudre des problèmes de proportionnalité », </a:t>
            </a:r>
            <a:r>
              <a:rPr lang="fr-FR" dirty="0" err="1"/>
              <a:t>Eduscol</a:t>
            </a:r>
            <a:endParaRPr lang="fr-FR" dirty="0"/>
          </a:p>
          <a:p>
            <a:pPr marL="285750" indent="-285750">
              <a:buFontTx/>
              <a:buChar char="-"/>
            </a:pPr>
            <a:r>
              <a:rPr lang="fr-FR" dirty="0"/>
              <a:t>Document ressource « Proportionnalité au collège », </a:t>
            </a:r>
            <a:r>
              <a:rPr lang="fr-FR" dirty="0" err="1"/>
              <a:t>Eduscol</a:t>
            </a:r>
            <a:endParaRPr lang="fr-FR" dirty="0"/>
          </a:p>
          <a:p>
            <a:pPr marL="285750" indent="-285750">
              <a:buFontTx/>
              <a:buChar char="-"/>
            </a:pPr>
            <a:r>
              <a:rPr lang="fr-FR" dirty="0"/>
              <a:t>« Proportionnalité et didactique », cours de l’</a:t>
            </a:r>
            <a:r>
              <a:rPr lang="fr-FR" dirty="0" err="1"/>
              <a:t>ESPé</a:t>
            </a:r>
            <a:r>
              <a:rPr lang="fr-FR" dirty="0"/>
              <a:t> de la Réunion</a:t>
            </a:r>
          </a:p>
          <a:p>
            <a:pPr marL="285750" indent="-285750">
              <a:buFontTx/>
              <a:buChar char="-"/>
            </a:pPr>
            <a:r>
              <a:rPr lang="fr-FR" dirty="0"/>
              <a:t>Guy Brousseau « recherches en éducation mathématique »  BV n°457, APMEP </a:t>
            </a:r>
          </a:p>
          <a:p>
            <a:pPr marL="285750" indent="-285750">
              <a:buFontTx/>
              <a:buChar char="-"/>
            </a:pPr>
            <a:r>
              <a:rPr lang="fr-FR" dirty="0" smtClean="0"/>
              <a:t>Masse et matière (1) ressource sciences et technologie cycle 3 </a:t>
            </a:r>
            <a:r>
              <a:rPr lang="fr-FR" dirty="0" err="1" smtClean="0"/>
              <a:t>Eduscol</a:t>
            </a:r>
            <a:r>
              <a:rPr lang="fr-FR" dirty="0" smtClean="0"/>
              <a:t>- </a:t>
            </a:r>
            <a:r>
              <a:rPr lang="fr-FR" dirty="0" smtClean="0">
                <a:hlinkClick r:id="rId3"/>
              </a:rPr>
              <a:t>Lien</a:t>
            </a:r>
            <a:endParaRPr lang="fr-FR" dirty="0" smtClean="0"/>
          </a:p>
          <a:p>
            <a:pPr marL="285750" indent="-285750">
              <a:buFontTx/>
              <a:buChar char="-"/>
            </a:pPr>
            <a:r>
              <a:rPr lang="fr-FR" dirty="0" smtClean="0"/>
              <a:t>Expérimentation </a:t>
            </a:r>
            <a:r>
              <a:rPr lang="fr-FR" dirty="0"/>
              <a:t>et modélisation, la place du langage mathématique en physique-chimie, GRIESP, octobre 2016 </a:t>
            </a:r>
            <a:r>
              <a:rPr lang="fr-FR" dirty="0" smtClean="0"/>
              <a:t>– </a:t>
            </a:r>
            <a:r>
              <a:rPr lang="fr-FR" dirty="0" smtClean="0">
                <a:hlinkClick r:id="rId4"/>
              </a:rPr>
              <a:t>Lien</a:t>
            </a:r>
            <a:endParaRPr lang="fr-FR" dirty="0" smtClean="0"/>
          </a:p>
          <a:p>
            <a:pPr marL="285750" indent="-285750">
              <a:buFontTx/>
              <a:buChar char="-"/>
            </a:pPr>
            <a:r>
              <a:rPr lang="fr-FR" dirty="0" smtClean="0"/>
              <a:t>Atelier </a:t>
            </a:r>
            <a:r>
              <a:rPr lang="fr-FR" dirty="0" err="1"/>
              <a:t>MATh.en.JEANS</a:t>
            </a:r>
            <a:r>
              <a:rPr lang="fr-FR" dirty="0"/>
              <a:t>  engrenages, </a:t>
            </a:r>
            <a:r>
              <a:rPr lang="fr-FR" dirty="0" smtClean="0"/>
              <a:t>2001</a:t>
            </a:r>
          </a:p>
          <a:p>
            <a:pPr marL="285750" indent="-285750">
              <a:buFontTx/>
              <a:buChar char="-"/>
            </a:pPr>
            <a:r>
              <a:rPr lang="fr-FR" dirty="0"/>
              <a:t>Musique et </a:t>
            </a:r>
            <a:r>
              <a:rPr lang="fr-FR" dirty="0" smtClean="0"/>
              <a:t>mathématiques, </a:t>
            </a:r>
            <a:r>
              <a:rPr lang="fr-FR" dirty="0"/>
              <a:t>IREM de Poitiers, Nicolas Minet , 2007 </a:t>
            </a:r>
          </a:p>
          <a:p>
            <a:pPr marL="285750" indent="-285750">
              <a:buFontTx/>
              <a:buChar char="-"/>
            </a:pPr>
            <a:r>
              <a:rPr lang="fr-FR" dirty="0" smtClean="0"/>
              <a:t>Blog </a:t>
            </a:r>
            <a:r>
              <a:rPr lang="fr-FR" dirty="0"/>
              <a:t>de Serge </a:t>
            </a:r>
            <a:r>
              <a:rPr lang="fr-FR" dirty="0" err="1"/>
              <a:t>Mehl</a:t>
            </a:r>
            <a:endParaRPr lang="fr-FR" dirty="0"/>
          </a:p>
          <a:p>
            <a:pPr marL="285750" indent="-285750">
              <a:buFontTx/>
              <a:buChar char="-"/>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29</a:t>
            </a:fld>
            <a:endParaRPr lang="fr-FR"/>
          </a:p>
        </p:txBody>
      </p:sp>
    </p:spTree>
    <p:extLst>
      <p:ext uri="{BB962C8B-B14F-4D97-AF65-F5344CB8AC3E}">
        <p14:creationId xmlns:p14="http://schemas.microsoft.com/office/powerpoint/2010/main" val="1695694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399" y="0"/>
            <a:ext cx="8577140" cy="1286937"/>
          </a:xfrm>
        </p:spPr>
        <p:txBody>
          <a:bodyPr>
            <a:normAutofit fontScale="90000"/>
          </a:bodyPr>
          <a:lstStyle/>
          <a:p>
            <a:r>
              <a:rPr lang="fr-FR" dirty="0" smtClean="0"/>
              <a:t>PROGRESSIVITE DES APPRENTISSAGES SUR LA PROPORTIONNALITE aux CYCLES 2, 3 et 4 EN Mathématiques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a:t>
            </a:fld>
            <a:endParaRPr lang="fr-FR" dirty="0"/>
          </a:p>
        </p:txBody>
      </p:sp>
      <p:sp>
        <p:nvSpPr>
          <p:cNvPr id="6" name="Espace réservé du texte 5"/>
          <p:cNvSpPr txBox="1">
            <a:spLocks/>
          </p:cNvSpPr>
          <p:nvPr/>
        </p:nvSpPr>
        <p:spPr>
          <a:xfrm>
            <a:off x="404949" y="3005969"/>
            <a:ext cx="8403771" cy="208419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1" indent="0">
              <a:buNone/>
            </a:pPr>
            <a:endParaRPr lang="fr-FR" sz="2400" dirty="0"/>
          </a:p>
        </p:txBody>
      </p:sp>
      <p:graphicFrame>
        <p:nvGraphicFramePr>
          <p:cNvPr id="7" name="Tableau 6"/>
          <p:cNvGraphicFramePr>
            <a:graphicFrameLocks noGrp="1"/>
          </p:cNvGraphicFramePr>
          <p:nvPr>
            <p:extLst>
              <p:ext uri="{D42A27DB-BD31-4B8C-83A1-F6EECF244321}">
                <p14:modId xmlns:p14="http://schemas.microsoft.com/office/powerpoint/2010/main" val="1001614113"/>
              </p:ext>
            </p:extLst>
          </p:nvPr>
        </p:nvGraphicFramePr>
        <p:xfrm>
          <a:off x="237308" y="1431235"/>
          <a:ext cx="8739051" cy="5329866"/>
        </p:xfrm>
        <a:graphic>
          <a:graphicData uri="http://schemas.openxmlformats.org/drawingml/2006/table">
            <a:tbl>
              <a:tblPr firstRow="1" bandRow="1">
                <a:tableStyleId>{5C22544A-7EE6-4342-B048-85BDC9FD1C3A}</a:tableStyleId>
              </a:tblPr>
              <a:tblGrid>
                <a:gridCol w="1144152"/>
                <a:gridCol w="7594899"/>
              </a:tblGrid>
              <a:tr h="1252330">
                <a:tc>
                  <a:txBody>
                    <a:bodyPr/>
                    <a:lstStyle/>
                    <a:p>
                      <a:r>
                        <a:rPr lang="fr-FR" dirty="0" smtClean="0">
                          <a:solidFill>
                            <a:schemeClr val="tx1"/>
                          </a:solidFill>
                        </a:rPr>
                        <a:t>Cycle 2</a:t>
                      </a:r>
                      <a:endParaRPr lang="fr-FR" dirty="0">
                        <a:solidFill>
                          <a:schemeClr val="tx1"/>
                        </a:solidFill>
                      </a:endParaRPr>
                    </a:p>
                  </a:txBody>
                  <a:tcPr>
                    <a:solidFill>
                      <a:schemeClr val="tx2">
                        <a:lumMod val="20000"/>
                        <a:lumOff val="80000"/>
                      </a:schemeClr>
                    </a:solidFill>
                  </a:tcPr>
                </a:tc>
                <a:tc>
                  <a:txBody>
                    <a:bodyPr/>
                    <a:lstStyle/>
                    <a:p>
                      <a:r>
                        <a:rPr lang="fr-FR" sz="1800" b="0" kern="1200" dirty="0" smtClean="0">
                          <a:solidFill>
                            <a:schemeClr val="tx1"/>
                          </a:solidFill>
                          <a:effectLst/>
                          <a:latin typeface="+mn-lt"/>
                          <a:ea typeface="+mn-ea"/>
                          <a:cs typeface="+mn-cs"/>
                        </a:rPr>
                        <a:t>Situations de proportionnalité rencontrées dans des  </a:t>
                      </a:r>
                      <a:r>
                        <a:rPr lang="fr-FR" sz="1800" b="1" kern="1200" dirty="0" smtClean="0">
                          <a:solidFill>
                            <a:schemeClr val="tx1"/>
                          </a:solidFill>
                          <a:effectLst/>
                          <a:latin typeface="+mn-lt"/>
                          <a:ea typeface="+mn-ea"/>
                          <a:cs typeface="+mn-cs"/>
                        </a:rPr>
                        <a:t>problèmes</a:t>
                      </a:r>
                      <a:r>
                        <a:rPr lang="fr-FR" sz="1800" b="1" kern="1200" baseline="0" dirty="0" smtClean="0">
                          <a:solidFill>
                            <a:schemeClr val="tx1"/>
                          </a:solidFill>
                          <a:effectLst/>
                          <a:latin typeface="+mn-lt"/>
                          <a:ea typeface="+mn-ea"/>
                          <a:cs typeface="+mn-cs"/>
                        </a:rPr>
                        <a:t> </a:t>
                      </a:r>
                      <a:r>
                        <a:rPr lang="fr-FR" sz="1800" b="1" kern="1200" dirty="0" smtClean="0">
                          <a:solidFill>
                            <a:schemeClr val="tx1"/>
                          </a:solidFill>
                          <a:effectLst/>
                          <a:latin typeface="+mn-lt"/>
                          <a:ea typeface="+mn-ea"/>
                          <a:cs typeface="+mn-cs"/>
                        </a:rPr>
                        <a:t>multiplicatifs.</a:t>
                      </a:r>
                    </a:p>
                    <a:p>
                      <a:r>
                        <a:rPr lang="fr-FR" sz="1800" b="0" i="1" kern="1200" dirty="0" smtClean="0">
                          <a:solidFill>
                            <a:schemeClr val="tx1"/>
                          </a:solidFill>
                          <a:effectLst/>
                          <a:latin typeface="+mn-lt"/>
                          <a:ea typeface="+mn-ea"/>
                          <a:cs typeface="+mn-cs"/>
                        </a:rPr>
                        <a:t>Ex</a:t>
                      </a:r>
                      <a:r>
                        <a:rPr lang="fr-FR" sz="1800" b="0" i="1" kern="1200" baseline="0" dirty="0" smtClean="0">
                          <a:solidFill>
                            <a:schemeClr val="tx1"/>
                          </a:solidFill>
                          <a:effectLst/>
                          <a:latin typeface="+mn-lt"/>
                          <a:ea typeface="+mn-ea"/>
                          <a:cs typeface="+mn-cs"/>
                        </a:rPr>
                        <a:t> </a:t>
                      </a:r>
                      <a:r>
                        <a:rPr lang="fr-FR" sz="1800" b="0" i="1" kern="1200" dirty="0" smtClean="0">
                          <a:solidFill>
                            <a:schemeClr val="tx1"/>
                          </a:solidFill>
                          <a:effectLst/>
                          <a:latin typeface="+mn-lt"/>
                          <a:ea typeface="+mn-ea"/>
                          <a:cs typeface="+mn-cs"/>
                        </a:rPr>
                        <a:t>: Un manuel pèse 340 g. Combien pèsent 5 manuels identiques ?</a:t>
                      </a:r>
                    </a:p>
                    <a:p>
                      <a:r>
                        <a:rPr lang="fr-FR" sz="1800" b="0" i="0" kern="1200" dirty="0" smtClean="0">
                          <a:solidFill>
                            <a:schemeClr val="tx1"/>
                          </a:solidFill>
                          <a:effectLst/>
                          <a:latin typeface="+mn-lt"/>
                          <a:ea typeface="+mn-ea"/>
                          <a:cs typeface="+mn-cs"/>
                        </a:rPr>
                        <a:t>Ces</a:t>
                      </a:r>
                      <a:r>
                        <a:rPr lang="fr-FR" sz="1800" b="0" i="0" kern="1200" baseline="0" dirty="0" smtClean="0">
                          <a:solidFill>
                            <a:schemeClr val="tx1"/>
                          </a:solidFill>
                          <a:effectLst/>
                          <a:latin typeface="+mn-lt"/>
                          <a:ea typeface="+mn-ea"/>
                          <a:cs typeface="+mn-cs"/>
                        </a:rPr>
                        <a:t> problèmes préparent à la reconnaissance de situation de proportionnalité et à leur résolution par une procédure utilisant la </a:t>
                      </a:r>
                      <a:r>
                        <a:rPr lang="fr-FR" sz="1800" b="1" i="0" kern="1200" baseline="0" dirty="0" smtClean="0">
                          <a:solidFill>
                            <a:schemeClr val="tx1"/>
                          </a:solidFill>
                          <a:effectLst/>
                          <a:latin typeface="+mn-lt"/>
                          <a:ea typeface="+mn-ea"/>
                          <a:cs typeface="+mn-cs"/>
                          <a:hlinkClick r:id="rId3" action="ppaction://hlinksldjump"/>
                        </a:rPr>
                        <a:t>propriété de linéarité pour la multiplication par un nombre</a:t>
                      </a:r>
                      <a:r>
                        <a:rPr lang="fr-FR" sz="1800" b="1" i="0" kern="1200" baseline="0" dirty="0" smtClean="0">
                          <a:solidFill>
                            <a:schemeClr val="tx1"/>
                          </a:solidFill>
                          <a:effectLst/>
                          <a:latin typeface="+mn-lt"/>
                          <a:ea typeface="+mn-ea"/>
                          <a:cs typeface="+mn-cs"/>
                        </a:rPr>
                        <a:t>.</a:t>
                      </a:r>
                      <a:endParaRPr lang="fr-FR" sz="1800" b="1" i="0" kern="1200" dirty="0" smtClean="0">
                        <a:solidFill>
                          <a:schemeClr val="tx1"/>
                        </a:solidFill>
                        <a:effectLst/>
                        <a:latin typeface="+mn-lt"/>
                        <a:ea typeface="+mn-ea"/>
                        <a:cs typeface="+mn-cs"/>
                      </a:endParaRPr>
                    </a:p>
                  </a:txBody>
                  <a:tcPr>
                    <a:solidFill>
                      <a:schemeClr val="tx2">
                        <a:lumMod val="20000"/>
                        <a:lumOff val="80000"/>
                      </a:schemeClr>
                    </a:solidFill>
                  </a:tcPr>
                </a:tc>
              </a:tr>
              <a:tr h="1855146">
                <a:tc>
                  <a:txBody>
                    <a:bodyPr/>
                    <a:lstStyle/>
                    <a:p>
                      <a:r>
                        <a:rPr lang="fr-FR" b="1" dirty="0" smtClean="0"/>
                        <a:t>Cycle 3</a:t>
                      </a:r>
                      <a:endParaRPr lang="fr-FR" b="1" dirty="0"/>
                    </a:p>
                  </a:txBody>
                  <a:tcPr>
                    <a:solidFill>
                      <a:schemeClr val="tx2">
                        <a:lumMod val="20000"/>
                        <a:lumOff val="80000"/>
                      </a:schemeClr>
                    </a:solidFill>
                  </a:tcPr>
                </a:tc>
                <a:tc>
                  <a:txBody>
                    <a:bodyPr/>
                    <a:lstStyle/>
                    <a:p>
                      <a:r>
                        <a:rPr lang="fr-FR" sz="1800" kern="1200" dirty="0" smtClean="0">
                          <a:solidFill>
                            <a:schemeClr val="tx1"/>
                          </a:solidFill>
                          <a:effectLst/>
                          <a:latin typeface="+mn-lt"/>
                          <a:ea typeface="+mn-ea"/>
                          <a:cs typeface="+mn-cs"/>
                        </a:rPr>
                        <a:t>1</a:t>
                      </a:r>
                      <a:r>
                        <a:rPr lang="fr-FR" sz="1800" kern="1200" baseline="30000" dirty="0" smtClean="0">
                          <a:solidFill>
                            <a:schemeClr val="tx1"/>
                          </a:solidFill>
                          <a:effectLst/>
                          <a:latin typeface="+mn-lt"/>
                          <a:ea typeface="+mn-ea"/>
                          <a:cs typeface="+mn-cs"/>
                        </a:rPr>
                        <a:t>ère</a:t>
                      </a:r>
                      <a:r>
                        <a:rPr lang="fr-FR" sz="1800" kern="1200" baseline="0" dirty="0" smtClean="0">
                          <a:solidFill>
                            <a:schemeClr val="tx1"/>
                          </a:solidFill>
                          <a:effectLst/>
                          <a:latin typeface="+mn-lt"/>
                          <a:ea typeface="+mn-ea"/>
                          <a:cs typeface="+mn-cs"/>
                        </a:rPr>
                        <a:t> a</a:t>
                      </a:r>
                      <a:r>
                        <a:rPr lang="fr-FR" sz="1800" kern="1200" dirty="0" smtClean="0">
                          <a:solidFill>
                            <a:schemeClr val="tx1"/>
                          </a:solidFill>
                          <a:effectLst/>
                          <a:latin typeface="+mn-lt"/>
                          <a:ea typeface="+mn-ea"/>
                          <a:cs typeface="+mn-cs"/>
                        </a:rPr>
                        <a:t>nnée</a:t>
                      </a:r>
                      <a:r>
                        <a:rPr lang="fr-FR" sz="1800" kern="1200" baseline="0" dirty="0" smtClean="0">
                          <a:solidFill>
                            <a:schemeClr val="tx1"/>
                          </a:solidFill>
                          <a:effectLst/>
                          <a:latin typeface="+mn-lt"/>
                          <a:ea typeface="+mn-ea"/>
                          <a:cs typeface="+mn-cs"/>
                        </a:rPr>
                        <a:t> </a:t>
                      </a:r>
                      <a:r>
                        <a:rPr lang="fr-FR" sz="1800" kern="1200" dirty="0" smtClean="0">
                          <a:solidFill>
                            <a:schemeClr val="tx1"/>
                          </a:solidFill>
                          <a:effectLst/>
                          <a:latin typeface="+mn-lt"/>
                          <a:ea typeface="+mn-ea"/>
                          <a:cs typeface="+mn-cs"/>
                        </a:rPr>
                        <a:t>du cycle :</a:t>
                      </a:r>
                      <a:r>
                        <a:rPr lang="fr-FR" sz="1800" kern="1200" baseline="0" dirty="0" smtClean="0">
                          <a:solidFill>
                            <a:schemeClr val="tx1"/>
                          </a:solidFill>
                          <a:effectLst/>
                          <a:latin typeface="+mn-lt"/>
                          <a:ea typeface="+mn-ea"/>
                          <a:cs typeface="+mn-cs"/>
                        </a:rPr>
                        <a:t> p</a:t>
                      </a:r>
                      <a:r>
                        <a:rPr lang="fr-FR" sz="1800" kern="1200" dirty="0" smtClean="0">
                          <a:solidFill>
                            <a:schemeClr val="tx1"/>
                          </a:solidFill>
                          <a:effectLst/>
                          <a:latin typeface="+mn-lt"/>
                          <a:ea typeface="+mn-ea"/>
                          <a:cs typeface="+mn-cs"/>
                        </a:rPr>
                        <a:t>remiers travaux sur la proportionnalité avec procédures utilisant les propriétés de la linéarité  (</a:t>
                      </a:r>
                      <a:r>
                        <a:rPr lang="fr-FR" sz="1800" b="1" kern="1200" dirty="0" smtClean="0">
                          <a:solidFill>
                            <a:schemeClr val="tx1"/>
                          </a:solidFill>
                          <a:effectLst/>
                          <a:latin typeface="+mn-lt"/>
                          <a:ea typeface="+mn-ea"/>
                          <a:cs typeface="+mn-cs"/>
                          <a:hlinkClick r:id="rId4" action="ppaction://hlinkpres?slideindex=6&amp;slidetitle=CYCLE 3 : Propriétés de linéarité"/>
                        </a:rPr>
                        <a:t>linéarité pour l’addition </a:t>
                      </a:r>
                      <a:r>
                        <a:rPr lang="fr-FR" sz="1800" b="0" kern="1200" dirty="0" smtClean="0">
                          <a:solidFill>
                            <a:schemeClr val="tx1"/>
                          </a:solidFill>
                          <a:effectLst/>
                          <a:latin typeface="+mn-lt"/>
                          <a:ea typeface="+mn-ea"/>
                          <a:cs typeface="+mn-cs"/>
                          <a:hlinkClick r:id="rId4" action="ppaction://hlinkpres?slideindex=6&amp;slidetitle=CYCLE 3 : Propriétés de linéarité"/>
                        </a:rPr>
                        <a:t>et</a:t>
                      </a:r>
                      <a:r>
                        <a:rPr lang="fr-FR" sz="1800" b="1" kern="1200" dirty="0" smtClean="0">
                          <a:solidFill>
                            <a:schemeClr val="tx1"/>
                          </a:solidFill>
                          <a:effectLst/>
                          <a:latin typeface="+mn-lt"/>
                          <a:ea typeface="+mn-ea"/>
                          <a:cs typeface="+mn-cs"/>
                          <a:hlinkClick r:id="rId4" action="ppaction://hlinkpres?slideindex=6&amp;slidetitle=CYCLE 3 : Propriétés de linéarité"/>
                        </a:rPr>
                        <a:t> pour la multiplication par un nombre</a:t>
                      </a:r>
                      <a:r>
                        <a:rPr lang="fr-FR" sz="1800" kern="1200" dirty="0" smtClean="0">
                          <a:solidFill>
                            <a:schemeClr val="tx1"/>
                          </a:solidFill>
                          <a:effectLst/>
                          <a:latin typeface="+mn-lt"/>
                          <a:ea typeface="+mn-ea"/>
                          <a:cs typeface="+mn-cs"/>
                        </a:rPr>
                        <a:t>), puis  </a:t>
                      </a:r>
                      <a:r>
                        <a:rPr lang="fr-FR" sz="1800" b="1" kern="1200" dirty="0" smtClean="0">
                          <a:solidFill>
                            <a:schemeClr val="tx1"/>
                          </a:solidFill>
                          <a:effectLst/>
                          <a:latin typeface="+mn-lt"/>
                          <a:ea typeface="+mn-ea"/>
                          <a:cs typeface="+mn-cs"/>
                        </a:rPr>
                        <a:t>combinaison de ces procédures </a:t>
                      </a:r>
                      <a:r>
                        <a:rPr lang="fr-FR" sz="1800" kern="1200" dirty="0" smtClean="0">
                          <a:solidFill>
                            <a:schemeClr val="tx1"/>
                          </a:solidFill>
                          <a:effectLst/>
                          <a:latin typeface="+mn-lt"/>
                          <a:ea typeface="+mn-ea"/>
                          <a:cs typeface="+mn-cs"/>
                        </a:rPr>
                        <a:t>et </a:t>
                      </a:r>
                      <a:r>
                        <a:rPr lang="fr-FR" sz="1800" b="1" kern="1200" dirty="0" smtClean="0">
                          <a:solidFill>
                            <a:schemeClr val="tx1"/>
                          </a:solidFill>
                          <a:effectLst/>
                          <a:latin typeface="+mn-lt"/>
                          <a:ea typeface="+mn-ea"/>
                          <a:cs typeface="+mn-cs"/>
                          <a:hlinkClick r:id="rId5" action="ppaction://hlinkpres?slideindex=7&amp;slidetitle=CYCLE 3 : Passage à l’unité"/>
                        </a:rPr>
                        <a:t>passage par l’unité</a:t>
                      </a:r>
                      <a:r>
                        <a:rPr lang="fr-FR" sz="1800" b="1" kern="1200" dirty="0" smtClean="0">
                          <a:solidFill>
                            <a:schemeClr val="tx1"/>
                          </a:solidFill>
                          <a:effectLst/>
                          <a:latin typeface="+mn-lt"/>
                          <a:ea typeface="+mn-ea"/>
                          <a:cs typeface="+mn-cs"/>
                        </a:rPr>
                        <a:t> </a:t>
                      </a:r>
                      <a:r>
                        <a:rPr lang="fr-FR" sz="1800" b="0" kern="1200" dirty="0" smtClean="0">
                          <a:solidFill>
                            <a:schemeClr val="tx1"/>
                          </a:solidFill>
                          <a:effectLst/>
                          <a:latin typeface="+mn-lt"/>
                          <a:ea typeface="+mn-ea"/>
                          <a:cs typeface="+mn-cs"/>
                        </a:rPr>
                        <a:t>(</a:t>
                      </a:r>
                      <a:r>
                        <a:rPr lang="fr-FR" sz="1800" b="0" kern="1200" dirty="0" smtClean="0">
                          <a:solidFill>
                            <a:schemeClr val="tx1"/>
                          </a:solidFill>
                          <a:effectLst/>
                          <a:latin typeface="+mn-lt"/>
                          <a:ea typeface="+mn-ea"/>
                          <a:cs typeface="+mn-cs"/>
                          <a:hlinkClick r:id="rId6" action="ppaction://hlinkpres?slideindex=8&amp;slidetitle=Présentation PowerPoint"/>
                        </a:rPr>
                        <a:t>règle de trois</a:t>
                      </a:r>
                      <a:r>
                        <a:rPr lang="fr-FR" sz="1800" b="0" kern="1200" dirty="0" smtClean="0">
                          <a:solidFill>
                            <a:schemeClr val="tx1"/>
                          </a:solidFill>
                          <a:effectLst/>
                          <a:latin typeface="+mn-lt"/>
                          <a:ea typeface="+mn-ea"/>
                          <a:cs typeface="+mn-cs"/>
                        </a:rPr>
                        <a:t>).</a:t>
                      </a:r>
                    </a:p>
                    <a:p>
                      <a:r>
                        <a:rPr lang="fr-FR" sz="1800" kern="1200" dirty="0" smtClean="0">
                          <a:solidFill>
                            <a:schemeClr val="tx1"/>
                          </a:solidFill>
                          <a:effectLst/>
                          <a:latin typeface="+mn-lt"/>
                          <a:ea typeface="+mn-ea"/>
                          <a:cs typeface="+mn-cs"/>
                        </a:rPr>
                        <a:t>Seconde moitié</a:t>
                      </a:r>
                      <a:r>
                        <a:rPr lang="fr-FR" sz="1800" kern="1200" baseline="0" dirty="0" smtClean="0">
                          <a:solidFill>
                            <a:schemeClr val="tx1"/>
                          </a:solidFill>
                          <a:effectLst/>
                          <a:latin typeface="+mn-lt"/>
                          <a:ea typeface="+mn-ea"/>
                          <a:cs typeface="+mn-cs"/>
                        </a:rPr>
                        <a:t> </a:t>
                      </a:r>
                      <a:r>
                        <a:rPr lang="fr-FR" sz="1800" kern="1200" dirty="0" smtClean="0">
                          <a:solidFill>
                            <a:schemeClr val="tx1"/>
                          </a:solidFill>
                          <a:effectLst/>
                          <a:latin typeface="+mn-lt"/>
                          <a:ea typeface="+mn-ea"/>
                          <a:cs typeface="+mn-cs"/>
                        </a:rPr>
                        <a:t>du cycle : problèmes avec </a:t>
                      </a:r>
                      <a:r>
                        <a:rPr lang="fr-FR" sz="1800" b="1" kern="1200" dirty="0" smtClean="0">
                          <a:solidFill>
                            <a:schemeClr val="tx1"/>
                          </a:solidFill>
                          <a:effectLst/>
                          <a:latin typeface="+mn-lt"/>
                          <a:ea typeface="+mn-ea"/>
                          <a:cs typeface="+mn-cs"/>
                          <a:hlinkClick r:id="rId7" action="ppaction://hlinksldjump"/>
                        </a:rPr>
                        <a:t>échelle</a:t>
                      </a:r>
                      <a:r>
                        <a:rPr lang="fr-FR" sz="1800" kern="1200" dirty="0" smtClean="0">
                          <a:solidFill>
                            <a:schemeClr val="tx1"/>
                          </a:solidFill>
                          <a:effectLst/>
                          <a:latin typeface="+mn-lt"/>
                          <a:ea typeface="+mn-ea"/>
                          <a:cs typeface="+mn-cs"/>
                        </a:rPr>
                        <a:t> ou vitesses  constantes</a:t>
                      </a:r>
                    </a:p>
                    <a:p>
                      <a:r>
                        <a:rPr lang="fr-FR" dirty="0" smtClean="0"/>
                        <a:t>Fin de cycle : </a:t>
                      </a:r>
                      <a:r>
                        <a:rPr lang="fr-FR" b="1" dirty="0" smtClean="0">
                          <a:hlinkClick r:id="rId8" action="ppaction://hlinkpres?slideindex=14&amp;slidetitle=Présentation PowerPoint"/>
                        </a:rPr>
                        <a:t>coefficient de proportionnalité </a:t>
                      </a:r>
                      <a:r>
                        <a:rPr lang="fr-FR" dirty="0" smtClean="0"/>
                        <a:t>(travaux sur échelles notamment)</a:t>
                      </a:r>
                      <a:endParaRPr lang="fr-FR" dirty="0"/>
                    </a:p>
                  </a:txBody>
                  <a:tcPr>
                    <a:solidFill>
                      <a:schemeClr val="tx2">
                        <a:lumMod val="20000"/>
                        <a:lumOff val="80000"/>
                      </a:schemeClr>
                    </a:solidFill>
                  </a:tcPr>
                </a:tc>
              </a:tr>
              <a:tr h="578966">
                <a:tc>
                  <a:txBody>
                    <a:bodyPr/>
                    <a:lstStyle/>
                    <a:p>
                      <a:r>
                        <a:rPr lang="fr-FR" b="1" dirty="0" smtClean="0"/>
                        <a:t>Cycle 4</a:t>
                      </a:r>
                      <a:endParaRPr lang="fr-FR" b="1" dirty="0"/>
                    </a:p>
                  </a:txBody>
                  <a:tcPr>
                    <a:solidFill>
                      <a:schemeClr val="tx2">
                        <a:lumMod val="20000"/>
                        <a:lumOff val="80000"/>
                      </a:schemeClr>
                    </a:solidFill>
                  </a:tcPr>
                </a:tc>
                <a:tc>
                  <a:txBody>
                    <a:bodyPr/>
                    <a:lstStyle/>
                    <a:p>
                      <a:r>
                        <a:rPr lang="fr-FR" b="0" dirty="0" smtClean="0"/>
                        <a:t>Toutes les procédures introduites au cycle</a:t>
                      </a:r>
                      <a:r>
                        <a:rPr lang="fr-FR" b="0" baseline="0" dirty="0" smtClean="0"/>
                        <a:t> 3 continuent d’être mises en </a:t>
                      </a:r>
                      <a:r>
                        <a:rPr lang="fr-FR" b="0" baseline="0" dirty="0" err="1" smtClean="0"/>
                        <a:t>oeuvre</a:t>
                      </a:r>
                      <a:r>
                        <a:rPr lang="fr-FR" b="0" baseline="0" dirty="0" smtClean="0"/>
                        <a:t>.</a:t>
                      </a:r>
                    </a:p>
                    <a:p>
                      <a:r>
                        <a:rPr lang="fr-FR" b="1" dirty="0" smtClean="0"/>
                        <a:t>Tableaux de proportionnalité </a:t>
                      </a:r>
                      <a:r>
                        <a:rPr lang="fr-FR" dirty="0" smtClean="0"/>
                        <a:t>régulièrement utilisés pour résoudre des problèmes;</a:t>
                      </a:r>
                    </a:p>
                    <a:p>
                      <a:r>
                        <a:rPr lang="fr-FR" b="1" dirty="0" smtClean="0">
                          <a:hlinkClick r:id="rId9" action="ppaction://hlinkpres?slideindex=12&amp;slidetitle=Présentation PowerPoint"/>
                        </a:rPr>
                        <a:t>Produit</a:t>
                      </a:r>
                      <a:r>
                        <a:rPr lang="fr-FR" b="1" baseline="0" dirty="0" smtClean="0">
                          <a:hlinkClick r:id="rId9" action="ppaction://hlinkpres?slideindex=12&amp;slidetitle=Présentation PowerPoint"/>
                        </a:rPr>
                        <a:t> en croix </a:t>
                      </a:r>
                      <a:r>
                        <a:rPr lang="fr-FR" baseline="0" dirty="0" smtClean="0"/>
                        <a:t>introduit après l’étude des fractions, pour calculer la </a:t>
                      </a:r>
                      <a:r>
                        <a:rPr lang="fr-FR" b="1" baseline="0" dirty="0" smtClean="0"/>
                        <a:t>quatrième proportionnelle </a:t>
                      </a:r>
                      <a:r>
                        <a:rPr lang="fr-FR" b="0" baseline="0" dirty="0" smtClean="0"/>
                        <a:t>quand la procédure basée sur la propriétés de linéarité est moins aisée à utiliser.</a:t>
                      </a:r>
                    </a:p>
                    <a:p>
                      <a:r>
                        <a:rPr lang="fr-FR" baseline="0" dirty="0" smtClean="0"/>
                        <a:t>Fin de cycle : lien entre </a:t>
                      </a:r>
                      <a:r>
                        <a:rPr lang="fr-FR" b="1" baseline="0" dirty="0" smtClean="0"/>
                        <a:t>les </a:t>
                      </a:r>
                      <a:r>
                        <a:rPr lang="fr-FR" b="1" baseline="0" dirty="0" smtClean="0">
                          <a:hlinkClick r:id="rId10" action="ppaction://hlinksldjump"/>
                        </a:rPr>
                        <a:t>fonctions linéaires </a:t>
                      </a:r>
                      <a:r>
                        <a:rPr lang="fr-FR" baseline="0" dirty="0" smtClean="0"/>
                        <a:t>et la proportionnalité</a:t>
                      </a:r>
                      <a:endParaRPr lang="fr-FR"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8400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FC8907D-B208-DC44-82F5-2940ECA1C9FA}" type="slidenum">
              <a:rPr lang="fr-FR" smtClean="0"/>
              <a:pPr/>
              <a:t>30</a:t>
            </a:fld>
            <a:endParaRPr lang="fr-FR" dirty="0"/>
          </a:p>
        </p:txBody>
      </p:sp>
      <p:sp>
        <p:nvSpPr>
          <p:cNvPr id="3" name="ZoneTexte 2"/>
          <p:cNvSpPr txBox="1"/>
          <p:nvPr/>
        </p:nvSpPr>
        <p:spPr>
          <a:xfrm>
            <a:off x="2031765" y="2484119"/>
            <a:ext cx="5182444" cy="584775"/>
          </a:xfrm>
          <a:prstGeom prst="rect">
            <a:avLst/>
          </a:prstGeom>
          <a:noFill/>
        </p:spPr>
        <p:txBody>
          <a:bodyPr wrap="none" rtlCol="0">
            <a:spAutoFit/>
          </a:bodyPr>
          <a:lstStyle/>
          <a:p>
            <a:r>
              <a:rPr lang="fr-FR" sz="3200" b="1" dirty="0" smtClean="0">
                <a:solidFill>
                  <a:srgbClr val="683086"/>
                </a:solidFill>
              </a:rPr>
              <a:t>Merci de votre participation </a:t>
            </a:r>
            <a:endParaRPr lang="fr-FR" sz="3200" b="1" dirty="0">
              <a:solidFill>
                <a:srgbClr val="683086"/>
              </a:solidFill>
            </a:endParaRPr>
          </a:p>
        </p:txBody>
      </p:sp>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SITUATIONS DE PROPORTIONNALITE OU DE NON PROPORTIONNALITE EN PHYSIQUE-CHIMIE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txBox="1">
            <a:spLocks/>
          </p:cNvSpPr>
          <p:nvPr/>
        </p:nvSpPr>
        <p:spPr>
          <a:xfrm>
            <a:off x="404949" y="1710569"/>
            <a:ext cx="8403771" cy="46803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4975" lvl="1" indent="0">
              <a:buNone/>
            </a:pPr>
            <a:endParaRPr lang="fr-FR" sz="2400" dirty="0"/>
          </a:p>
        </p:txBody>
      </p:sp>
      <p:sp>
        <p:nvSpPr>
          <p:cNvPr id="3" name="ZoneTexte 2"/>
          <p:cNvSpPr txBox="1"/>
          <p:nvPr/>
        </p:nvSpPr>
        <p:spPr>
          <a:xfrm>
            <a:off x="636104" y="1888435"/>
            <a:ext cx="8172616" cy="369332"/>
          </a:xfrm>
          <a:prstGeom prst="rect">
            <a:avLst/>
          </a:prstGeom>
          <a:noFill/>
        </p:spPr>
        <p:txBody>
          <a:bodyPr wrap="square" rtlCol="0">
            <a:spAutoFit/>
          </a:bodyPr>
          <a:lstStyle/>
          <a:p>
            <a:r>
              <a:rPr lang="fr-FR" dirty="0" smtClean="0"/>
              <a:t>- </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550550548"/>
              </p:ext>
            </p:extLst>
          </p:nvPr>
        </p:nvGraphicFramePr>
        <p:xfrm>
          <a:off x="365286" y="1095868"/>
          <a:ext cx="8483095" cy="5827053"/>
        </p:xfrm>
        <a:graphic>
          <a:graphicData uri="http://schemas.openxmlformats.org/drawingml/2006/table">
            <a:tbl>
              <a:tblPr firstRow="1" bandRow="1">
                <a:tableStyleId>{5C22544A-7EE6-4342-B048-85BDC9FD1C3A}</a:tableStyleId>
              </a:tblPr>
              <a:tblGrid>
                <a:gridCol w="1519544"/>
                <a:gridCol w="1716505"/>
                <a:gridCol w="1989586"/>
                <a:gridCol w="3257460"/>
              </a:tblGrid>
              <a:tr h="614973">
                <a:tc>
                  <a:txBody>
                    <a:bodyPr/>
                    <a:lstStyle/>
                    <a:p>
                      <a:pPr algn="ctr"/>
                      <a:r>
                        <a:rPr lang="fr-FR" dirty="0" smtClean="0"/>
                        <a:t>Grandeur</a:t>
                      </a:r>
                      <a:r>
                        <a:rPr lang="fr-FR" baseline="0" dirty="0" smtClean="0"/>
                        <a:t> 1</a:t>
                      </a:r>
                      <a:endParaRPr lang="fr-FR" dirty="0"/>
                    </a:p>
                  </a:txBody>
                  <a:tcPr/>
                </a:tc>
                <a:tc>
                  <a:txBody>
                    <a:bodyPr/>
                    <a:lstStyle/>
                    <a:p>
                      <a:pPr algn="ctr"/>
                      <a:r>
                        <a:rPr lang="fr-FR" dirty="0" smtClean="0"/>
                        <a:t>Grandeurs 2</a:t>
                      </a:r>
                      <a:endParaRPr lang="fr-FR" dirty="0"/>
                    </a:p>
                  </a:txBody>
                  <a:tcPr/>
                </a:tc>
                <a:tc>
                  <a:txBody>
                    <a:bodyPr/>
                    <a:lstStyle/>
                    <a:p>
                      <a:pPr algn="ctr"/>
                      <a:r>
                        <a:rPr lang="fr-FR" dirty="0" smtClean="0"/>
                        <a:t>Coefficient de</a:t>
                      </a:r>
                      <a:r>
                        <a:rPr lang="fr-FR" baseline="0" dirty="0" smtClean="0"/>
                        <a:t> proportionnalité</a:t>
                      </a:r>
                      <a:endParaRPr lang="fr-FR" dirty="0"/>
                    </a:p>
                  </a:txBody>
                  <a:tcPr/>
                </a:tc>
                <a:tc>
                  <a:txBody>
                    <a:bodyPr/>
                    <a:lstStyle/>
                    <a:p>
                      <a:pPr algn="ctr"/>
                      <a:endParaRPr lang="fr-FR" dirty="0"/>
                    </a:p>
                  </a:txBody>
                  <a:tcPr/>
                </a:tc>
              </a:tr>
              <a:tr h="351413">
                <a:tc>
                  <a:txBody>
                    <a:bodyPr/>
                    <a:lstStyle/>
                    <a:p>
                      <a:pPr algn="ctr"/>
                      <a:r>
                        <a:rPr lang="fr-FR" dirty="0" smtClean="0"/>
                        <a:t>M</a:t>
                      </a:r>
                      <a:endParaRPr lang="fr-FR" dirty="0"/>
                    </a:p>
                  </a:txBody>
                  <a:tcPr/>
                </a:tc>
                <a:tc>
                  <a:txBody>
                    <a:bodyPr/>
                    <a:lstStyle/>
                    <a:p>
                      <a:pPr algn="ctr"/>
                      <a:r>
                        <a:rPr lang="fr-FR" dirty="0" smtClean="0"/>
                        <a:t>m</a:t>
                      </a:r>
                      <a:endParaRPr lang="fr-FR" dirty="0"/>
                    </a:p>
                  </a:txBody>
                  <a:tcPr/>
                </a:tc>
                <a:tc>
                  <a:txBody>
                    <a:bodyPr/>
                    <a:lstStyle/>
                    <a:p>
                      <a:pPr algn="ctr"/>
                      <a:r>
                        <a:rPr lang="fr-FR" dirty="0" smtClean="0"/>
                        <a:t>N</a:t>
                      </a:r>
                      <a:endParaRPr lang="fr-FR" dirty="0"/>
                    </a:p>
                  </a:txBody>
                  <a:tcPr/>
                </a:tc>
                <a:tc>
                  <a:txBody>
                    <a:bodyPr/>
                    <a:lstStyle/>
                    <a:p>
                      <a:pPr algn="ctr"/>
                      <a:r>
                        <a:rPr lang="fr-FR" dirty="0" err="1" smtClean="0"/>
                        <a:t>Ens</a:t>
                      </a:r>
                      <a:r>
                        <a:rPr lang="fr-FR" baseline="0" dirty="0" smtClean="0"/>
                        <a:t> </a:t>
                      </a:r>
                      <a:r>
                        <a:rPr lang="fr-FR" dirty="0" smtClean="0"/>
                        <a:t>de N objets  de masse  m</a:t>
                      </a:r>
                      <a:endParaRPr lang="fr-FR" dirty="0"/>
                    </a:p>
                  </a:txBody>
                  <a:tcPr/>
                </a:tc>
              </a:tr>
              <a:tr h="351413">
                <a:tc>
                  <a:txBody>
                    <a:bodyPr/>
                    <a:lstStyle/>
                    <a:p>
                      <a:pPr algn="ctr"/>
                      <a:r>
                        <a:rPr lang="fr-FR" dirty="0" smtClean="0"/>
                        <a:t>m</a:t>
                      </a:r>
                      <a:endParaRPr lang="fr-FR" dirty="0"/>
                    </a:p>
                  </a:txBody>
                  <a:tcPr/>
                </a:tc>
                <a:tc>
                  <a:txBody>
                    <a:bodyPr/>
                    <a:lstStyle/>
                    <a:p>
                      <a:pPr algn="ctr"/>
                      <a:r>
                        <a:rPr lang="fr-FR" dirty="0" smtClean="0"/>
                        <a:t>V</a:t>
                      </a:r>
                      <a:endParaRPr lang="fr-FR" dirty="0"/>
                    </a:p>
                  </a:txBody>
                  <a:tcPr/>
                </a:tc>
                <a:tc>
                  <a:txBody>
                    <a:bodyPr/>
                    <a:lstStyle/>
                    <a:p>
                      <a:pPr algn="ctr"/>
                      <a:r>
                        <a:rPr lang="fr-FR" dirty="0" smtClean="0">
                          <a:latin typeface="Symbol" panose="05050102010706020507" pitchFamily="18" charset="2"/>
                        </a:rPr>
                        <a:t>r</a:t>
                      </a:r>
                      <a:endParaRPr lang="fr-FR" dirty="0">
                        <a:latin typeface="Symbol" panose="05050102010706020507" pitchFamily="18" charset="2"/>
                      </a:endParaRPr>
                    </a:p>
                  </a:txBody>
                  <a:tcPr/>
                </a:tc>
                <a:tc>
                  <a:txBody>
                    <a:bodyPr/>
                    <a:lstStyle/>
                    <a:p>
                      <a:pPr algn="ctr"/>
                      <a:r>
                        <a:rPr lang="fr-FR" dirty="0" smtClean="0"/>
                        <a:t>Solide,</a:t>
                      </a:r>
                      <a:r>
                        <a:rPr lang="fr-FR" baseline="0" dirty="0" smtClean="0"/>
                        <a:t> liquide</a:t>
                      </a:r>
                      <a:endParaRPr lang="fr-FR" dirty="0"/>
                    </a:p>
                  </a:txBody>
                  <a:tcPr/>
                </a:tc>
              </a:tr>
              <a:tr h="351413">
                <a:tc>
                  <a:txBody>
                    <a:bodyPr/>
                    <a:lstStyle/>
                    <a:p>
                      <a:pPr algn="ctr"/>
                      <a:r>
                        <a:rPr lang="fr-FR" dirty="0" smtClean="0"/>
                        <a:t>m</a:t>
                      </a:r>
                      <a:endParaRPr lang="fr-FR" dirty="0"/>
                    </a:p>
                  </a:txBody>
                  <a:tcPr/>
                </a:tc>
                <a:tc>
                  <a:txBody>
                    <a:bodyPr/>
                    <a:lstStyle/>
                    <a:p>
                      <a:pPr algn="ctr"/>
                      <a:r>
                        <a:rPr lang="fr-FR" dirty="0" smtClean="0"/>
                        <a:t>V</a:t>
                      </a:r>
                      <a:endParaRPr lang="fr-FR" dirty="0"/>
                    </a:p>
                  </a:txBody>
                  <a:tcPr/>
                </a:tc>
                <a:tc>
                  <a:txBody>
                    <a:bodyPr/>
                    <a:lstStyle/>
                    <a:p>
                      <a:pPr algn="ctr"/>
                      <a:r>
                        <a:rPr lang="fr-FR" dirty="0" smtClean="0"/>
                        <a:t>non</a:t>
                      </a:r>
                      <a:endParaRPr lang="fr-FR" dirty="0"/>
                    </a:p>
                  </a:txBody>
                  <a:tcPr/>
                </a:tc>
                <a:tc>
                  <a:txBody>
                    <a:bodyPr/>
                    <a:lstStyle/>
                    <a:p>
                      <a:pPr algn="ctr"/>
                      <a:r>
                        <a:rPr lang="fr-FR" dirty="0" smtClean="0"/>
                        <a:t>Gaz, solide divisé</a:t>
                      </a:r>
                      <a:endParaRPr lang="fr-FR" dirty="0"/>
                    </a:p>
                  </a:txBody>
                  <a:tcPr/>
                </a:tc>
              </a:tr>
              <a:tr h="351413">
                <a:tc>
                  <a:txBody>
                    <a:bodyPr/>
                    <a:lstStyle/>
                    <a:p>
                      <a:pPr algn="ctr"/>
                      <a:r>
                        <a:rPr lang="fr-FR" dirty="0" smtClean="0"/>
                        <a:t>d</a:t>
                      </a:r>
                      <a:endParaRPr lang="fr-FR" dirty="0"/>
                    </a:p>
                  </a:txBody>
                  <a:tcPr/>
                </a:tc>
                <a:tc>
                  <a:txBody>
                    <a:bodyPr/>
                    <a:lstStyle/>
                    <a:p>
                      <a:pPr algn="ctr"/>
                      <a:r>
                        <a:rPr lang="fr-FR" dirty="0" smtClean="0"/>
                        <a:t>t</a:t>
                      </a:r>
                      <a:endParaRPr lang="fr-FR" dirty="0"/>
                    </a:p>
                  </a:txBody>
                  <a:tcPr/>
                </a:tc>
                <a:tc>
                  <a:txBody>
                    <a:bodyPr/>
                    <a:lstStyle/>
                    <a:p>
                      <a:pPr algn="ctr"/>
                      <a:r>
                        <a:rPr lang="fr-FR" dirty="0" smtClean="0"/>
                        <a:t>v</a:t>
                      </a:r>
                      <a:endParaRPr lang="fr-FR" dirty="0"/>
                    </a:p>
                  </a:txBody>
                  <a:tcPr/>
                </a:tc>
                <a:tc>
                  <a:txBody>
                    <a:bodyPr/>
                    <a:lstStyle/>
                    <a:p>
                      <a:pPr algn="ctr"/>
                      <a:r>
                        <a:rPr lang="fr-FR" dirty="0" smtClean="0"/>
                        <a:t>Mouvement rectiligne uniforme</a:t>
                      </a:r>
                      <a:endParaRPr lang="fr-FR" dirty="0"/>
                    </a:p>
                  </a:txBody>
                  <a:tcPr/>
                </a:tc>
              </a:tr>
              <a:tr h="351413">
                <a:tc>
                  <a:txBody>
                    <a:bodyPr/>
                    <a:lstStyle/>
                    <a:p>
                      <a:pPr algn="ctr"/>
                      <a:r>
                        <a:rPr lang="fr-FR" dirty="0" smtClean="0"/>
                        <a:t>d</a:t>
                      </a:r>
                      <a:endParaRPr lang="fr-FR" dirty="0"/>
                    </a:p>
                  </a:txBody>
                  <a:tcPr/>
                </a:tc>
                <a:tc>
                  <a:txBody>
                    <a:bodyPr/>
                    <a:lstStyle/>
                    <a:p>
                      <a:pPr algn="ctr"/>
                      <a:r>
                        <a:rPr lang="fr-FR" dirty="0" smtClean="0"/>
                        <a:t>t</a:t>
                      </a:r>
                      <a:endParaRPr lang="fr-FR" dirty="0"/>
                    </a:p>
                  </a:txBody>
                  <a:tcPr/>
                </a:tc>
                <a:tc>
                  <a:txBody>
                    <a:bodyPr/>
                    <a:lstStyle/>
                    <a:p>
                      <a:pPr algn="ctr"/>
                      <a:r>
                        <a:rPr lang="fr-FR" dirty="0" smtClean="0"/>
                        <a:t>non</a:t>
                      </a:r>
                      <a:endParaRPr lang="fr-FR" dirty="0"/>
                    </a:p>
                  </a:txBody>
                  <a:tcPr/>
                </a:tc>
                <a:tc>
                  <a:txBody>
                    <a:bodyPr/>
                    <a:lstStyle/>
                    <a:p>
                      <a:pPr algn="ctr"/>
                      <a:r>
                        <a:rPr lang="fr-FR" dirty="0" smtClean="0"/>
                        <a:t>Mouvement non uniforme</a:t>
                      </a:r>
                      <a:endParaRPr lang="fr-FR" dirty="0"/>
                    </a:p>
                  </a:txBody>
                  <a:tcPr/>
                </a:tc>
              </a:tr>
              <a:tr h="351413">
                <a:tc>
                  <a:txBody>
                    <a:bodyPr/>
                    <a:lstStyle/>
                    <a:p>
                      <a:pPr algn="ctr"/>
                      <a:r>
                        <a:rPr lang="fr-FR" dirty="0" smtClean="0"/>
                        <a:t>U</a:t>
                      </a:r>
                      <a:endParaRPr lang="fr-FR" dirty="0"/>
                    </a:p>
                  </a:txBody>
                  <a:tcPr/>
                </a:tc>
                <a:tc>
                  <a:txBody>
                    <a:bodyPr/>
                    <a:lstStyle/>
                    <a:p>
                      <a:pPr algn="ctr"/>
                      <a:r>
                        <a:rPr lang="fr-FR" dirty="0" smtClean="0"/>
                        <a:t>I</a:t>
                      </a:r>
                      <a:endParaRPr lang="fr-FR" dirty="0"/>
                    </a:p>
                  </a:txBody>
                  <a:tcPr/>
                </a:tc>
                <a:tc>
                  <a:txBody>
                    <a:bodyPr/>
                    <a:lstStyle/>
                    <a:p>
                      <a:pPr algn="ctr"/>
                      <a:r>
                        <a:rPr lang="fr-FR" dirty="0" smtClean="0"/>
                        <a:t>R</a:t>
                      </a:r>
                      <a:endParaRPr lang="fr-FR" dirty="0"/>
                    </a:p>
                  </a:txBody>
                  <a:tcPr/>
                </a:tc>
                <a:tc>
                  <a:txBody>
                    <a:bodyPr/>
                    <a:lstStyle/>
                    <a:p>
                      <a:pPr algn="ctr"/>
                      <a:r>
                        <a:rPr lang="fr-FR" dirty="0" smtClean="0"/>
                        <a:t>Cond ohmique (résistance)</a:t>
                      </a:r>
                      <a:endParaRPr lang="fr-FR" dirty="0"/>
                    </a:p>
                  </a:txBody>
                  <a:tcPr/>
                </a:tc>
              </a:tr>
              <a:tr h="351413">
                <a:tc>
                  <a:txBody>
                    <a:bodyPr/>
                    <a:lstStyle/>
                    <a:p>
                      <a:pPr algn="ctr"/>
                      <a:r>
                        <a:rPr lang="fr-FR" dirty="0" smtClean="0"/>
                        <a:t>U</a:t>
                      </a:r>
                      <a:endParaRPr lang="fr-FR" dirty="0"/>
                    </a:p>
                  </a:txBody>
                  <a:tcPr/>
                </a:tc>
                <a:tc>
                  <a:txBody>
                    <a:bodyPr/>
                    <a:lstStyle/>
                    <a:p>
                      <a:pPr algn="ctr"/>
                      <a:r>
                        <a:rPr lang="fr-FR" dirty="0" smtClean="0"/>
                        <a:t>I</a:t>
                      </a:r>
                      <a:endParaRPr lang="fr-FR" dirty="0"/>
                    </a:p>
                  </a:txBody>
                  <a:tcPr/>
                </a:tc>
                <a:tc>
                  <a:txBody>
                    <a:bodyPr/>
                    <a:lstStyle/>
                    <a:p>
                      <a:pPr algn="ctr"/>
                      <a:r>
                        <a:rPr lang="fr-FR" dirty="0" smtClean="0"/>
                        <a:t>non</a:t>
                      </a:r>
                      <a:endParaRPr lang="fr-FR" dirty="0"/>
                    </a:p>
                  </a:txBody>
                  <a:tcPr/>
                </a:tc>
                <a:tc>
                  <a:txBody>
                    <a:bodyPr/>
                    <a:lstStyle/>
                    <a:p>
                      <a:pPr algn="ctr"/>
                      <a:r>
                        <a:rPr lang="fr-FR" dirty="0" smtClean="0"/>
                        <a:t>Lampe, DEL, </a:t>
                      </a:r>
                      <a:r>
                        <a:rPr lang="fr-FR" baseline="0" dirty="0" smtClean="0"/>
                        <a:t> pile..</a:t>
                      </a:r>
                      <a:endParaRPr lang="fr-FR" dirty="0"/>
                    </a:p>
                  </a:txBody>
                  <a:tcPr/>
                </a:tc>
              </a:tr>
              <a:tr h="351413">
                <a:tc>
                  <a:txBody>
                    <a:bodyPr/>
                    <a:lstStyle/>
                    <a:p>
                      <a:pPr algn="ctr"/>
                      <a:r>
                        <a:rPr lang="fr-FR" dirty="0" err="1" smtClean="0"/>
                        <a:t>Ec</a:t>
                      </a:r>
                      <a:endParaRPr lang="fr-FR" dirty="0"/>
                    </a:p>
                  </a:txBody>
                  <a:tcPr/>
                </a:tc>
                <a:tc>
                  <a:txBody>
                    <a:bodyPr/>
                    <a:lstStyle/>
                    <a:p>
                      <a:pPr algn="ctr"/>
                      <a:r>
                        <a:rPr lang="fr-FR" dirty="0" smtClean="0"/>
                        <a:t>v</a:t>
                      </a:r>
                      <a:endParaRPr lang="fr-FR" dirty="0"/>
                    </a:p>
                  </a:txBody>
                  <a:tcPr/>
                </a:tc>
                <a:tc>
                  <a:txBody>
                    <a:bodyPr/>
                    <a:lstStyle/>
                    <a:p>
                      <a:pPr algn="ctr"/>
                      <a:r>
                        <a:rPr lang="fr-FR" dirty="0" smtClean="0"/>
                        <a:t>non</a:t>
                      </a:r>
                      <a:endParaRPr lang="fr-FR" dirty="0"/>
                    </a:p>
                  </a:txBody>
                  <a:tcPr/>
                </a:tc>
                <a:tc>
                  <a:txBody>
                    <a:bodyPr/>
                    <a:lstStyle/>
                    <a:p>
                      <a:pPr algn="ctr"/>
                      <a:r>
                        <a:rPr lang="fr-FR" dirty="0" err="1" smtClean="0"/>
                        <a:t>Ec</a:t>
                      </a:r>
                      <a:r>
                        <a:rPr lang="fr-FR" dirty="0" smtClean="0"/>
                        <a:t>=1/mv2</a:t>
                      </a:r>
                      <a:endParaRPr lang="fr-FR" dirty="0"/>
                    </a:p>
                  </a:txBody>
                  <a:tcPr/>
                </a:tc>
              </a:tr>
              <a:tr h="351413">
                <a:tc>
                  <a:txBody>
                    <a:bodyPr/>
                    <a:lstStyle/>
                    <a:p>
                      <a:pPr algn="ctr"/>
                      <a:r>
                        <a:rPr lang="fr-FR" dirty="0" smtClean="0"/>
                        <a:t>P</a:t>
                      </a:r>
                      <a:endParaRPr lang="fr-FR" dirty="0"/>
                    </a:p>
                  </a:txBody>
                  <a:tcPr/>
                </a:tc>
                <a:tc>
                  <a:txBody>
                    <a:bodyPr/>
                    <a:lstStyle/>
                    <a:p>
                      <a:pPr algn="ctr"/>
                      <a:r>
                        <a:rPr lang="fr-FR" dirty="0" smtClean="0"/>
                        <a:t>m</a:t>
                      </a:r>
                      <a:endParaRPr lang="fr-FR" dirty="0"/>
                    </a:p>
                  </a:txBody>
                  <a:tcPr/>
                </a:tc>
                <a:tc>
                  <a:txBody>
                    <a:bodyPr/>
                    <a:lstStyle/>
                    <a:p>
                      <a:pPr algn="ctr"/>
                      <a:r>
                        <a:rPr lang="fr-FR" dirty="0" smtClean="0"/>
                        <a:t>g</a:t>
                      </a:r>
                      <a:endParaRPr lang="fr-FR" dirty="0"/>
                    </a:p>
                  </a:txBody>
                  <a:tcPr/>
                </a:tc>
                <a:tc>
                  <a:txBody>
                    <a:bodyPr/>
                    <a:lstStyle/>
                    <a:p>
                      <a:pPr algn="ctr"/>
                      <a:r>
                        <a:rPr lang="fr-FR" dirty="0" smtClean="0"/>
                        <a:t>Poids d’un objet</a:t>
                      </a:r>
                      <a:endParaRPr lang="fr-FR" dirty="0"/>
                    </a:p>
                  </a:txBody>
                  <a:tcPr/>
                </a:tc>
              </a:tr>
              <a:tr h="351413">
                <a:tc>
                  <a:txBody>
                    <a:bodyPr/>
                    <a:lstStyle/>
                    <a:p>
                      <a:pPr algn="ctr"/>
                      <a:r>
                        <a:rPr lang="fr-FR" dirty="0" smtClean="0"/>
                        <a:t>F</a:t>
                      </a:r>
                      <a:endParaRPr lang="fr-FR" dirty="0"/>
                    </a:p>
                  </a:txBody>
                  <a:tcPr/>
                </a:tc>
                <a:tc>
                  <a:txBody>
                    <a:bodyPr/>
                    <a:lstStyle/>
                    <a:p>
                      <a:pPr algn="ctr"/>
                      <a:r>
                        <a:rPr lang="fr-FR" dirty="0" smtClean="0"/>
                        <a:t>m</a:t>
                      </a:r>
                      <a:endParaRPr lang="fr-FR" dirty="0"/>
                    </a:p>
                  </a:txBody>
                  <a:tcPr/>
                </a:tc>
                <a:tc>
                  <a:txBody>
                    <a:bodyPr/>
                    <a:lstStyle/>
                    <a:p>
                      <a:pPr algn="ctr"/>
                      <a:r>
                        <a:rPr lang="fr-FR" dirty="0" smtClean="0"/>
                        <a:t>oui</a:t>
                      </a:r>
                      <a:endParaRPr lang="fr-FR" dirty="0"/>
                    </a:p>
                  </a:txBody>
                  <a:tcPr/>
                </a:tc>
                <a:tc>
                  <a:txBody>
                    <a:bodyPr/>
                    <a:lstStyle/>
                    <a:p>
                      <a:pPr algn="ctr"/>
                      <a:r>
                        <a:rPr lang="fr-FR" dirty="0" smtClean="0"/>
                        <a:t>F</a:t>
                      </a:r>
                      <a:r>
                        <a:rPr lang="fr-FR" baseline="0" dirty="0" smtClean="0"/>
                        <a:t> = </a:t>
                      </a:r>
                      <a:r>
                        <a:rPr lang="fr-FR" baseline="0" dirty="0" err="1" smtClean="0"/>
                        <a:t>Gmm</a:t>
                      </a:r>
                      <a:r>
                        <a:rPr lang="fr-FR" baseline="0" dirty="0" smtClean="0"/>
                        <a:t>’/d2</a:t>
                      </a:r>
                      <a:endParaRPr lang="fr-FR" dirty="0"/>
                    </a:p>
                  </a:txBody>
                  <a:tcPr/>
                </a:tc>
              </a:tr>
              <a:tr h="614973">
                <a:tc>
                  <a:txBody>
                    <a:bodyPr/>
                    <a:lstStyle/>
                    <a:p>
                      <a:pPr algn="ctr"/>
                      <a:r>
                        <a:rPr lang="fr-FR" dirty="0" smtClean="0"/>
                        <a:t>F</a:t>
                      </a:r>
                      <a:endParaRPr lang="fr-FR" dirty="0"/>
                    </a:p>
                  </a:txBody>
                  <a:tcPr/>
                </a:tc>
                <a:tc>
                  <a:txBody>
                    <a:bodyPr/>
                    <a:lstStyle/>
                    <a:p>
                      <a:pPr algn="ctr"/>
                      <a:r>
                        <a:rPr lang="fr-FR" dirty="0" smtClean="0"/>
                        <a:t>d</a:t>
                      </a:r>
                      <a:endParaRPr lang="fr-FR" dirty="0"/>
                    </a:p>
                  </a:txBody>
                  <a:tcPr/>
                </a:tc>
                <a:tc>
                  <a:txBody>
                    <a:bodyPr/>
                    <a:lstStyle/>
                    <a:p>
                      <a:pPr algn="ctr"/>
                      <a:r>
                        <a:rPr lang="fr-FR" dirty="0" smtClean="0"/>
                        <a:t>non</a:t>
                      </a: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F</a:t>
                      </a:r>
                      <a:r>
                        <a:rPr lang="fr-FR" baseline="0" dirty="0" smtClean="0"/>
                        <a:t> = </a:t>
                      </a:r>
                      <a:r>
                        <a:rPr lang="fr-FR" baseline="0" dirty="0" err="1" smtClean="0"/>
                        <a:t>Gmm</a:t>
                      </a:r>
                      <a:r>
                        <a:rPr lang="fr-FR" baseline="0" dirty="0" smtClean="0"/>
                        <a:t>’/d2</a:t>
                      </a:r>
                      <a:endParaRPr lang="fr-FR" dirty="0" smtClean="0"/>
                    </a:p>
                  </a:txBody>
                  <a:tcPr/>
                </a:tc>
              </a:tr>
              <a:tr h="6149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d</a:t>
                      </a:r>
                    </a:p>
                    <a:p>
                      <a:pPr algn="ctr"/>
                      <a:endParaRPr lang="fr-FR" dirty="0"/>
                    </a:p>
                  </a:txBody>
                  <a:tcPr/>
                </a:tc>
                <a:tc>
                  <a:txBody>
                    <a:bodyPr/>
                    <a:lstStyle/>
                    <a:p>
                      <a:pPr algn="ctr"/>
                      <a:r>
                        <a:rPr lang="fr-FR" dirty="0" smtClean="0"/>
                        <a:t>D</a:t>
                      </a:r>
                      <a:endParaRPr lang="fr-FR" dirty="0"/>
                    </a:p>
                  </a:txBody>
                  <a:tcPr/>
                </a:tc>
                <a:tc>
                  <a:txBody>
                    <a:bodyPr/>
                    <a:lstStyle/>
                    <a:p>
                      <a:pPr algn="ctr"/>
                      <a:r>
                        <a:rPr lang="fr-FR" dirty="0" smtClean="0"/>
                        <a:t>Echelle de réduction et agrandissement</a:t>
                      </a:r>
                      <a:r>
                        <a:rPr lang="fr-FR" baseline="0" dirty="0" smtClean="0"/>
                        <a:t> </a:t>
                      </a: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Représentations système solaire/ expériences</a:t>
                      </a:r>
                      <a:r>
                        <a:rPr lang="fr-FR" baseline="0" dirty="0" smtClean="0"/>
                        <a:t> à l’échelle/..</a:t>
                      </a:r>
                      <a:endParaRPr lang="fr-FR" dirty="0" smtClean="0"/>
                    </a:p>
                  </a:txBody>
                  <a:tcPr/>
                </a:tc>
              </a:tr>
            </a:tbl>
          </a:graphicData>
        </a:graphic>
      </p:graphicFrame>
    </p:spTree>
    <p:extLst>
      <p:ext uri="{BB962C8B-B14F-4D97-AF65-F5344CB8AC3E}">
        <p14:creationId xmlns:p14="http://schemas.microsoft.com/office/powerpoint/2010/main" val="257012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77922" y="228600"/>
            <a:ext cx="8243248" cy="762000"/>
          </a:xfrm>
        </p:spPr>
        <p:txBody>
          <a:bodyPr>
            <a:noAutofit/>
          </a:bodyPr>
          <a:lstStyle/>
          <a:p>
            <a:pPr eaLnBrk="1" hangingPunct="1"/>
            <a:r>
              <a:rPr lang="fr-FR" altLang="fr-FR" sz="2800" dirty="0" smtClean="0"/>
              <a:t>Procédures de résolution des situations de proportionnalité mises en œuvre en mathématiques</a:t>
            </a:r>
          </a:p>
        </p:txBody>
      </p:sp>
      <p:sp>
        <p:nvSpPr>
          <p:cNvPr id="220163" name="Rectangle 3"/>
          <p:cNvSpPr>
            <a:spLocks noGrp="1" noChangeArrowheads="1"/>
          </p:cNvSpPr>
          <p:nvPr>
            <p:ph type="body" idx="1"/>
          </p:nvPr>
        </p:nvSpPr>
        <p:spPr>
          <a:xfrm>
            <a:off x="777922" y="1603611"/>
            <a:ext cx="7985078" cy="2766219"/>
          </a:xfrm>
        </p:spPr>
        <p:txBody>
          <a:bodyPr>
            <a:normAutofit/>
          </a:bodyPr>
          <a:lstStyle/>
          <a:p>
            <a:pPr>
              <a:lnSpc>
                <a:spcPct val="90000"/>
              </a:lnSpc>
            </a:pPr>
            <a:r>
              <a:rPr lang="fr-FR" altLang="fr-FR" dirty="0" smtClean="0">
                <a:solidFill>
                  <a:srgbClr val="010000"/>
                </a:solidFill>
              </a:rPr>
              <a:t>Propriété de linéarité additive</a:t>
            </a:r>
          </a:p>
          <a:p>
            <a:pPr>
              <a:lnSpc>
                <a:spcPct val="90000"/>
              </a:lnSpc>
            </a:pPr>
            <a:r>
              <a:rPr lang="fr-FR" altLang="fr-FR" dirty="0" smtClean="0">
                <a:solidFill>
                  <a:srgbClr val="010000"/>
                </a:solidFill>
              </a:rPr>
              <a:t>Propriété de linéarité multiplicative</a:t>
            </a:r>
          </a:p>
          <a:p>
            <a:pPr>
              <a:lnSpc>
                <a:spcPct val="90000"/>
              </a:lnSpc>
            </a:pPr>
            <a:r>
              <a:rPr lang="fr-FR" altLang="fr-FR" dirty="0" smtClean="0">
                <a:solidFill>
                  <a:srgbClr val="010000"/>
                </a:solidFill>
              </a:rPr>
              <a:t>Combinaison linéaire(des </a:t>
            </a:r>
            <a:r>
              <a:rPr lang="fr-FR" altLang="fr-FR" dirty="0">
                <a:solidFill>
                  <a:srgbClr val="010000"/>
                </a:solidFill>
              </a:rPr>
              <a:t>deux propriétés précédentes)</a:t>
            </a:r>
            <a:r>
              <a:rPr lang="fr-FR" altLang="fr-FR" dirty="0">
                <a:solidFill>
                  <a:srgbClr val="000000"/>
                </a:solidFill>
              </a:rPr>
              <a:t> </a:t>
            </a:r>
            <a:endParaRPr lang="fr-FR" altLang="fr-FR" dirty="0">
              <a:solidFill>
                <a:srgbClr val="010000"/>
              </a:solidFill>
            </a:endParaRPr>
          </a:p>
          <a:p>
            <a:pPr>
              <a:lnSpc>
                <a:spcPct val="90000"/>
              </a:lnSpc>
            </a:pPr>
            <a:r>
              <a:rPr lang="fr-FR" altLang="fr-FR" dirty="0" smtClean="0">
                <a:solidFill>
                  <a:srgbClr val="010000"/>
                </a:solidFill>
              </a:rPr>
              <a:t>Passage par l’unité  </a:t>
            </a:r>
            <a:r>
              <a:rPr lang="fr-FR" altLang="fr-FR" dirty="0" smtClean="0">
                <a:solidFill>
                  <a:srgbClr val="000000"/>
                </a:solidFill>
              </a:rPr>
              <a:t>( et règle </a:t>
            </a:r>
            <a:r>
              <a:rPr lang="fr-FR" altLang="fr-FR" dirty="0">
                <a:solidFill>
                  <a:srgbClr val="000000"/>
                </a:solidFill>
              </a:rPr>
              <a:t>de </a:t>
            </a:r>
            <a:r>
              <a:rPr lang="fr-FR" altLang="fr-FR" dirty="0" smtClean="0">
                <a:solidFill>
                  <a:srgbClr val="000000"/>
                </a:solidFill>
              </a:rPr>
              <a:t>trois)</a:t>
            </a:r>
          </a:p>
          <a:p>
            <a:pPr>
              <a:lnSpc>
                <a:spcPct val="90000"/>
              </a:lnSpc>
            </a:pPr>
            <a:r>
              <a:rPr lang="fr-FR" altLang="fr-FR" dirty="0" smtClean="0">
                <a:solidFill>
                  <a:srgbClr val="010000"/>
                </a:solidFill>
              </a:rPr>
              <a:t>Coefficient </a:t>
            </a:r>
            <a:r>
              <a:rPr lang="fr-FR" altLang="fr-FR" dirty="0">
                <a:solidFill>
                  <a:srgbClr val="010000"/>
                </a:solidFill>
              </a:rPr>
              <a:t>de proportionnalité </a:t>
            </a:r>
            <a:r>
              <a:rPr lang="fr-FR" altLang="fr-FR" dirty="0" smtClean="0">
                <a:solidFill>
                  <a:srgbClr val="010000"/>
                </a:solidFill>
              </a:rPr>
              <a:t>(</a:t>
            </a:r>
            <a:r>
              <a:rPr lang="fr-FR" altLang="fr-FR" dirty="0">
                <a:solidFill>
                  <a:srgbClr val="010000"/>
                </a:solidFill>
              </a:rPr>
              <a:t>procédure </a:t>
            </a:r>
            <a:r>
              <a:rPr lang="fr-FR" altLang="fr-FR" dirty="0" smtClean="0">
                <a:solidFill>
                  <a:srgbClr val="010000"/>
                </a:solidFill>
              </a:rPr>
              <a:t>fonctionnelle) grandeurs quotient, échelle et pourcentage</a:t>
            </a:r>
            <a:endParaRPr lang="fr-FR" altLang="fr-FR" dirty="0">
              <a:solidFill>
                <a:schemeClr val="hlink"/>
              </a:solidFill>
            </a:endParaRPr>
          </a:p>
          <a:p>
            <a:pPr>
              <a:lnSpc>
                <a:spcPct val="90000"/>
              </a:lnSpc>
            </a:pPr>
            <a:r>
              <a:rPr lang="fr-FR" dirty="0">
                <a:solidFill>
                  <a:srgbClr val="000000"/>
                </a:solidFill>
                <a:ea typeface="ＭＳ Ｐゴシック" charset="0"/>
              </a:rPr>
              <a:t>Produit en </a:t>
            </a:r>
            <a:r>
              <a:rPr lang="fr-FR" dirty="0" smtClean="0">
                <a:solidFill>
                  <a:srgbClr val="000000"/>
                </a:solidFill>
                <a:ea typeface="ＭＳ Ｐゴシック" charset="0"/>
              </a:rPr>
              <a:t>croix</a:t>
            </a:r>
          </a:p>
          <a:p>
            <a:pPr>
              <a:lnSpc>
                <a:spcPct val="90000"/>
              </a:lnSpc>
            </a:pPr>
            <a:r>
              <a:rPr lang="fr-FR" dirty="0" smtClean="0">
                <a:solidFill>
                  <a:srgbClr val="000000"/>
                </a:solidFill>
                <a:ea typeface="ＭＳ Ｐゴシック" charset="0"/>
              </a:rPr>
              <a:t>Fonction linéaire</a:t>
            </a:r>
            <a:endParaRPr lang="fr-FR" dirty="0">
              <a:solidFill>
                <a:srgbClr val="000000"/>
              </a:solidFill>
              <a:ea typeface="ＭＳ Ｐゴシック" charset="0"/>
            </a:endParaRPr>
          </a:p>
          <a:p>
            <a:pPr eaLnBrk="1" hangingPunct="1">
              <a:lnSpc>
                <a:spcPct val="90000"/>
              </a:lnSpc>
            </a:pPr>
            <a:endParaRPr lang="fr-FR" altLang="fr-FR" dirty="0" smtClean="0">
              <a:solidFill>
                <a:srgbClr val="010000"/>
              </a:solidFill>
            </a:endParaRPr>
          </a:p>
        </p:txBody>
      </p:sp>
      <p:sp>
        <p:nvSpPr>
          <p:cNvPr id="220165" name="Rectangle 5"/>
          <p:cNvSpPr>
            <a:spLocks noChangeArrowheads="1"/>
          </p:cNvSpPr>
          <p:nvPr/>
        </p:nvSpPr>
        <p:spPr bwMode="auto">
          <a:xfrm>
            <a:off x="250825" y="26368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lnSpc>
                <a:spcPct val="90000"/>
              </a:lnSpc>
              <a:spcBef>
                <a:spcPct val="20000"/>
              </a:spcBef>
            </a:pPr>
            <a:r>
              <a:rPr lang="fr-FR" altLang="fr-FR" sz="2800" dirty="0" smtClean="0"/>
              <a:t> </a:t>
            </a:r>
            <a:endParaRPr lang="fr-FR" altLang="fr-FR" sz="2800" dirty="0">
              <a:solidFill>
                <a:srgbClr val="010000"/>
              </a:solidFill>
            </a:endParaRPr>
          </a:p>
        </p:txBody>
      </p:sp>
      <p:sp>
        <p:nvSpPr>
          <p:cNvPr id="220167" name="Rectangle 7"/>
          <p:cNvSpPr>
            <a:spLocks noChangeArrowheads="1"/>
          </p:cNvSpPr>
          <p:nvPr/>
        </p:nvSpPr>
        <p:spPr bwMode="auto">
          <a:xfrm>
            <a:off x="251520" y="5661248"/>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FontTx/>
              <a:buChar char="•"/>
              <a:defRPr/>
            </a:pPr>
            <a:endParaRPr lang="fr-FR" sz="3200" strike="sngStrike" dirty="0">
              <a:solidFill>
                <a:srgbClr val="000000"/>
              </a:solidFill>
              <a:latin typeface="Times New Roman" charset="0"/>
              <a:ea typeface="ＭＳ Ｐゴシック" charset="0"/>
            </a:endParaRPr>
          </a:p>
        </p:txBody>
      </p:sp>
      <p:sp>
        <p:nvSpPr>
          <p:cNvPr id="220168" name="Rectangle 8"/>
          <p:cNvSpPr>
            <a:spLocks noChangeArrowheads="1"/>
          </p:cNvSpPr>
          <p:nvPr/>
        </p:nvSpPr>
        <p:spPr bwMode="auto">
          <a:xfrm>
            <a:off x="228600" y="569595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endParaRPr lang="fr-FR" sz="3200" dirty="0">
              <a:solidFill>
                <a:srgbClr val="010000"/>
              </a:solidFill>
              <a:latin typeface="Times New Roman" charset="0"/>
              <a:ea typeface="ＭＳ Ｐゴシック" charset="0"/>
            </a:endParaRPr>
          </a:p>
        </p:txBody>
      </p:sp>
    </p:spTree>
    <p:extLst>
      <p:ext uri="{BB962C8B-B14F-4D97-AF65-F5344CB8AC3E}">
        <p14:creationId xmlns:p14="http://schemas.microsoft.com/office/powerpoint/2010/main" val="385503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01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01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0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P spid="220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15888"/>
            <a:ext cx="7772400" cy="720725"/>
          </a:xfrm>
        </p:spPr>
        <p:txBody>
          <a:bodyPr/>
          <a:lstStyle/>
          <a:p>
            <a:r>
              <a:rPr lang="fr-FR" altLang="fr-FR" dirty="0" smtClean="0"/>
              <a:t>CYCLE 3 : Propriétés de linéarité</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09760759"/>
              </p:ext>
            </p:extLst>
          </p:nvPr>
        </p:nvGraphicFramePr>
        <p:xfrm>
          <a:off x="685352" y="2575607"/>
          <a:ext cx="7772400" cy="853393"/>
        </p:xfrm>
        <a:graphic>
          <a:graphicData uri="http://schemas.openxmlformats.org/drawingml/2006/table">
            <a:tbl>
              <a:tblPr firstRow="1" bandRow="1">
                <a:tableStyleId>{7DF18680-E054-41AD-8BC1-D1AEF772440D}</a:tableStyleId>
              </a:tblPr>
              <a:tblGrid>
                <a:gridCol w="1943100"/>
                <a:gridCol w="1943100"/>
                <a:gridCol w="1943100"/>
                <a:gridCol w="1943100"/>
              </a:tblGrid>
              <a:tr h="423754">
                <a:tc>
                  <a:txBody>
                    <a:bodyPr/>
                    <a:lstStyle/>
                    <a:p>
                      <a:r>
                        <a:rPr lang="fr-FR" b="0" dirty="0" smtClean="0">
                          <a:solidFill>
                            <a:schemeClr val="tx1"/>
                          </a:solidFill>
                        </a:rPr>
                        <a:t>Nombre de stylos</a:t>
                      </a:r>
                      <a:endParaRPr lang="fr-FR"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6</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3</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b="0" dirty="0" smtClean="0">
                          <a:solidFill>
                            <a:schemeClr val="tx1"/>
                          </a:solidFill>
                        </a:rPr>
                        <a:t>9</a:t>
                      </a:r>
                      <a:endParaRPr lang="fr-FR"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29639">
                <a:tc>
                  <a:txBody>
                    <a:bodyPr/>
                    <a:lstStyle/>
                    <a:p>
                      <a:r>
                        <a:rPr lang="fr-FR" dirty="0" smtClean="0"/>
                        <a:t>Prix (en euros)</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12</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6</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18</a:t>
                      </a:r>
                      <a:endParaRPr lang="fr-FR"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Flèche courbée vers le bas 6"/>
          <p:cNvSpPr/>
          <p:nvPr/>
        </p:nvSpPr>
        <p:spPr bwMode="auto">
          <a:xfrm>
            <a:off x="3276600" y="2235199"/>
            <a:ext cx="2519536" cy="340407"/>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sp>
        <p:nvSpPr>
          <p:cNvPr id="3" name="ZoneTexte 2"/>
          <p:cNvSpPr txBox="1">
            <a:spLocks noChangeArrowheads="1"/>
          </p:cNvSpPr>
          <p:nvPr/>
        </p:nvSpPr>
        <p:spPr bwMode="auto">
          <a:xfrm>
            <a:off x="427590" y="4559300"/>
            <a:ext cx="33051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dirty="0">
                <a:solidFill>
                  <a:srgbClr val="000000"/>
                </a:solidFill>
              </a:rPr>
              <a:t>« Deux fois moins » </a:t>
            </a:r>
          </a:p>
        </p:txBody>
      </p:sp>
      <p:sp>
        <p:nvSpPr>
          <p:cNvPr id="6" name="ZoneTexte 5"/>
          <p:cNvSpPr txBox="1">
            <a:spLocks noChangeArrowheads="1"/>
          </p:cNvSpPr>
          <p:nvPr/>
        </p:nvSpPr>
        <p:spPr bwMode="auto">
          <a:xfrm>
            <a:off x="-2" y="4432429"/>
            <a:ext cx="888137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dirty="0"/>
              <a:t>   </a:t>
            </a:r>
            <a:r>
              <a:rPr lang="fr-FR" altLang="fr-FR" dirty="0">
                <a:solidFill>
                  <a:srgbClr val="000000"/>
                </a:solidFill>
              </a:rPr>
              <a:t> </a:t>
            </a:r>
            <a:endParaRPr lang="fr-FR" altLang="fr-FR" dirty="0" smtClean="0">
              <a:solidFill>
                <a:srgbClr val="000000"/>
              </a:solidFill>
            </a:endParaRPr>
          </a:p>
          <a:p>
            <a:pPr eaLnBrk="1" hangingPunct="1"/>
            <a:r>
              <a:rPr lang="fr-FR" altLang="fr-FR" dirty="0">
                <a:solidFill>
                  <a:srgbClr val="000000"/>
                </a:solidFill>
              </a:rPr>
              <a:t> </a:t>
            </a:r>
            <a:r>
              <a:rPr lang="fr-FR" altLang="fr-FR" dirty="0" smtClean="0">
                <a:solidFill>
                  <a:srgbClr val="000000"/>
                </a:solidFill>
              </a:rPr>
              <a:t>   </a:t>
            </a:r>
          </a:p>
          <a:p>
            <a:pPr eaLnBrk="1" hangingPunct="1"/>
            <a:r>
              <a:rPr lang="fr-FR" altLang="fr-FR" dirty="0" smtClean="0">
                <a:solidFill>
                  <a:srgbClr val="000000"/>
                </a:solidFill>
              </a:rPr>
              <a:t> Le </a:t>
            </a:r>
            <a:r>
              <a:rPr lang="fr-FR" altLang="fr-FR" dirty="0">
                <a:solidFill>
                  <a:srgbClr val="000000"/>
                </a:solidFill>
              </a:rPr>
              <a:t>prix de 9 stylos est la somme du prix de 6 </a:t>
            </a:r>
            <a:r>
              <a:rPr lang="fr-FR" altLang="fr-FR" dirty="0" smtClean="0">
                <a:solidFill>
                  <a:srgbClr val="000000"/>
                </a:solidFill>
              </a:rPr>
              <a:t>stylos et </a:t>
            </a:r>
            <a:r>
              <a:rPr lang="fr-FR" altLang="fr-FR" dirty="0">
                <a:solidFill>
                  <a:srgbClr val="000000"/>
                </a:solidFill>
              </a:rPr>
              <a:t>du prix de 3 stylos. (</a:t>
            </a:r>
            <a:r>
              <a:rPr lang="fr-FR" altLang="fr-FR" i="1" dirty="0">
                <a:solidFill>
                  <a:srgbClr val="000000"/>
                </a:solidFill>
              </a:rPr>
              <a:t>Convention </a:t>
            </a:r>
            <a:r>
              <a:rPr lang="fr-FR" altLang="fr-FR" i="1" dirty="0" smtClean="0">
                <a:solidFill>
                  <a:srgbClr val="000000"/>
                </a:solidFill>
              </a:rPr>
              <a:t>implicite, combinaison de propriété de linéarité additive et multiplicative</a:t>
            </a:r>
            <a:r>
              <a:rPr lang="fr-FR" altLang="fr-FR" dirty="0" smtClean="0">
                <a:solidFill>
                  <a:srgbClr val="000000"/>
                </a:solidFill>
              </a:rPr>
              <a:t>)</a:t>
            </a:r>
          </a:p>
          <a:p>
            <a:pPr eaLnBrk="1" hangingPunct="1"/>
            <a:endParaRPr lang="fr-FR" altLang="fr-FR" dirty="0">
              <a:solidFill>
                <a:srgbClr val="000000"/>
              </a:solidFill>
            </a:endParaRPr>
          </a:p>
          <a:p>
            <a:pPr eaLnBrk="1" hangingPunct="1"/>
            <a:endParaRPr lang="fr-FR" altLang="fr-FR" dirty="0"/>
          </a:p>
        </p:txBody>
      </p:sp>
      <p:sp>
        <p:nvSpPr>
          <p:cNvPr id="26647" name="ZoneTexte 7"/>
          <p:cNvSpPr txBox="1">
            <a:spLocks noChangeArrowheads="1"/>
          </p:cNvSpPr>
          <p:nvPr/>
        </p:nvSpPr>
        <p:spPr bwMode="auto">
          <a:xfrm>
            <a:off x="4104568" y="1681163"/>
            <a:ext cx="863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b="1" dirty="0">
                <a:solidFill>
                  <a:srgbClr val="00B050"/>
                </a:solidFill>
              </a:rPr>
              <a:t>÷2</a:t>
            </a:r>
          </a:p>
        </p:txBody>
      </p:sp>
      <p:sp>
        <p:nvSpPr>
          <p:cNvPr id="5" name="Rectangle 4"/>
          <p:cNvSpPr/>
          <p:nvPr/>
        </p:nvSpPr>
        <p:spPr>
          <a:xfrm>
            <a:off x="427590" y="1344003"/>
            <a:ext cx="8453786" cy="461665"/>
          </a:xfrm>
          <a:prstGeom prst="rect">
            <a:avLst/>
          </a:prstGeom>
        </p:spPr>
        <p:txBody>
          <a:bodyPr wrap="square">
            <a:spAutoFit/>
          </a:bodyPr>
          <a:lstStyle/>
          <a:p>
            <a:pPr marL="0" indent="0" eaLnBrk="1" hangingPunct="1">
              <a:buFontTx/>
              <a:buNone/>
            </a:pPr>
            <a:r>
              <a:rPr lang="fr-FR" altLang="fr-FR" sz="2000" dirty="0" smtClean="0">
                <a:solidFill>
                  <a:srgbClr val="010000"/>
                </a:solidFill>
              </a:rPr>
              <a:t> </a:t>
            </a:r>
            <a:r>
              <a:rPr lang="fr-FR" altLang="fr-FR" sz="2400" i="1" dirty="0" smtClean="0">
                <a:solidFill>
                  <a:srgbClr val="010000"/>
                </a:solidFill>
              </a:rPr>
              <a:t>Si 6 stylos coûtent 12 €, combien coûtent 9 stylos ?</a:t>
            </a:r>
          </a:p>
        </p:txBody>
      </p:sp>
      <p:sp>
        <p:nvSpPr>
          <p:cNvPr id="8" name="Flèche courbée vers le haut 7"/>
          <p:cNvSpPr/>
          <p:nvPr/>
        </p:nvSpPr>
        <p:spPr>
          <a:xfrm>
            <a:off x="3276600" y="3429000"/>
            <a:ext cx="2368826" cy="391597"/>
          </a:xfrm>
          <a:prstGeom prst="curvedUpArrow">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lumMod val="75000"/>
                </a:schemeClr>
              </a:solidFill>
            </a:endParaRPr>
          </a:p>
        </p:txBody>
      </p:sp>
      <p:sp>
        <p:nvSpPr>
          <p:cNvPr id="9" name="Rectangle 8"/>
          <p:cNvSpPr/>
          <p:nvPr/>
        </p:nvSpPr>
        <p:spPr>
          <a:xfrm>
            <a:off x="4169209" y="3820597"/>
            <a:ext cx="801929" cy="584775"/>
          </a:xfrm>
          <a:prstGeom prst="rect">
            <a:avLst/>
          </a:prstGeom>
        </p:spPr>
        <p:txBody>
          <a:bodyPr wrap="square">
            <a:spAutoFit/>
          </a:bodyPr>
          <a:lstStyle/>
          <a:p>
            <a:r>
              <a:rPr lang="fr-FR" altLang="fr-FR" sz="3200" b="1" dirty="0">
                <a:solidFill>
                  <a:srgbClr val="00B050"/>
                </a:solidFill>
                <a:latin typeface="Times New Roman" panose="02020603050405020304" pitchFamily="18" charset="0"/>
                <a:cs typeface="Times New Roman" panose="02020603050405020304" pitchFamily="18" charset="0"/>
              </a:rPr>
              <a:t>÷2</a:t>
            </a:r>
          </a:p>
        </p:txBody>
      </p:sp>
      <p:sp>
        <p:nvSpPr>
          <p:cNvPr id="10" name="Flèche droite rayée 9">
            <a:hlinkClick r:id="rId3"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278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313" y="346075"/>
            <a:ext cx="7772400" cy="692150"/>
          </a:xfrm>
        </p:spPr>
        <p:txBody>
          <a:bodyPr/>
          <a:lstStyle/>
          <a:p>
            <a:r>
              <a:rPr lang="fr-FR" altLang="fr-FR" dirty="0" smtClean="0"/>
              <a:t>CYCLE 3 : Passage à l’unité</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78894604"/>
              </p:ext>
            </p:extLst>
          </p:nvPr>
        </p:nvGraphicFramePr>
        <p:xfrm>
          <a:off x="669924" y="2678814"/>
          <a:ext cx="7772400" cy="736526"/>
        </p:xfrm>
        <a:graphic>
          <a:graphicData uri="http://schemas.openxmlformats.org/drawingml/2006/table">
            <a:tbl>
              <a:tblPr firstRow="1" bandRow="1">
                <a:tableStyleId>{5C22544A-7EE6-4342-B048-85BDC9FD1C3A}</a:tableStyleId>
              </a:tblPr>
              <a:tblGrid>
                <a:gridCol w="1943100"/>
                <a:gridCol w="1943100"/>
                <a:gridCol w="1943100"/>
                <a:gridCol w="1943100"/>
              </a:tblGrid>
              <a:tr h="0">
                <a:tc>
                  <a:txBody>
                    <a:bodyPr/>
                    <a:lstStyle/>
                    <a:p>
                      <a:r>
                        <a:rPr lang="fr-FR" sz="1800" b="1" dirty="0" smtClean="0">
                          <a:solidFill>
                            <a:schemeClr val="tx1"/>
                          </a:solidFill>
                        </a:rPr>
                        <a:t>Nombre de stylos</a:t>
                      </a:r>
                      <a:endParaRPr lang="fr-FR" sz="1800" b="1"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b="0" dirty="0" smtClean="0">
                          <a:solidFill>
                            <a:schemeClr val="tx1"/>
                          </a:solidFill>
                        </a:rPr>
                        <a:t>6</a:t>
                      </a:r>
                      <a:endParaRPr lang="fr-FR" sz="1800" b="0"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b="0" dirty="0" smtClean="0">
                          <a:solidFill>
                            <a:schemeClr val="tx1"/>
                          </a:solidFill>
                        </a:rPr>
                        <a:t>1</a:t>
                      </a:r>
                      <a:endParaRPr lang="fr-FR" sz="1800" b="0"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b="0" dirty="0" smtClean="0">
                          <a:solidFill>
                            <a:schemeClr val="tx1"/>
                          </a:solidFill>
                        </a:rPr>
                        <a:t>9</a:t>
                      </a:r>
                      <a:endParaRPr lang="fr-FR" sz="1800" b="0"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782">
                <a:tc>
                  <a:txBody>
                    <a:bodyPr/>
                    <a:lstStyle/>
                    <a:p>
                      <a:r>
                        <a:rPr lang="fr-FR" sz="1800" b="1" dirty="0" smtClean="0">
                          <a:solidFill>
                            <a:schemeClr val="tx1"/>
                          </a:solidFill>
                        </a:rPr>
                        <a:t>Prix (en euros)</a:t>
                      </a:r>
                      <a:endParaRPr lang="fr-FR" sz="1800" b="1"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dirty="0" smtClean="0">
                          <a:solidFill>
                            <a:schemeClr val="tx1"/>
                          </a:solidFill>
                        </a:rPr>
                        <a:t>12</a:t>
                      </a:r>
                      <a:endParaRPr lang="fr-FR" sz="1800"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dirty="0" smtClean="0">
                          <a:solidFill>
                            <a:schemeClr val="tx1"/>
                          </a:solidFill>
                        </a:rPr>
                        <a:t>2</a:t>
                      </a:r>
                      <a:endParaRPr lang="fr-FR" sz="1800"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FR" sz="1800" dirty="0" smtClean="0">
                          <a:solidFill>
                            <a:schemeClr val="tx1"/>
                          </a:solidFill>
                        </a:rPr>
                        <a:t>18</a:t>
                      </a:r>
                      <a:endParaRPr lang="fr-FR" sz="1800" dirty="0">
                        <a:solidFill>
                          <a:schemeClr val="tx1"/>
                        </a:solidFill>
                      </a:endParaRPr>
                    </a:p>
                  </a:txBody>
                  <a:tcPr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Flèche courbée vers le bas 4"/>
          <p:cNvSpPr/>
          <p:nvPr/>
        </p:nvSpPr>
        <p:spPr bwMode="auto">
          <a:xfrm>
            <a:off x="3256755" y="2134694"/>
            <a:ext cx="2303463" cy="534987"/>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sp>
        <p:nvSpPr>
          <p:cNvPr id="6" name="Flèche courbée vers le bas 5"/>
          <p:cNvSpPr/>
          <p:nvPr/>
        </p:nvSpPr>
        <p:spPr bwMode="auto">
          <a:xfrm>
            <a:off x="5579797" y="2171206"/>
            <a:ext cx="2087562" cy="461962"/>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pic>
        <p:nvPicPr>
          <p:cNvPr id="27669" name="Image 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315" y="1793032"/>
            <a:ext cx="327026" cy="2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Image 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9537" y="1768811"/>
            <a:ext cx="410057" cy="26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ZoneTexte 8"/>
          <p:cNvSpPr txBox="1">
            <a:spLocks noChangeArrowheads="1"/>
          </p:cNvSpPr>
          <p:nvPr/>
        </p:nvSpPr>
        <p:spPr bwMode="auto">
          <a:xfrm>
            <a:off x="1350962" y="3817582"/>
            <a:ext cx="3057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dirty="0"/>
              <a:t>En une seule étape</a:t>
            </a:r>
          </a:p>
        </p:txBody>
      </p:sp>
      <p:graphicFrame>
        <p:nvGraphicFramePr>
          <p:cNvPr id="10" name="Tableau 9"/>
          <p:cNvGraphicFramePr>
            <a:graphicFrameLocks noGrp="1"/>
          </p:cNvGraphicFramePr>
          <p:nvPr>
            <p:extLst>
              <p:ext uri="{D42A27DB-BD31-4B8C-83A1-F6EECF244321}">
                <p14:modId xmlns:p14="http://schemas.microsoft.com/office/powerpoint/2010/main" val="1296066031"/>
              </p:ext>
            </p:extLst>
          </p:nvPr>
        </p:nvGraphicFramePr>
        <p:xfrm>
          <a:off x="1524000" y="4990306"/>
          <a:ext cx="6096000" cy="742950"/>
        </p:xfrm>
        <a:graphic>
          <a:graphicData uri="http://schemas.openxmlformats.org/drawingml/2006/table">
            <a:tbl>
              <a:tblPr firstRow="1" bandRow="1">
                <a:tableStyleId>{5C22544A-7EE6-4342-B048-85BDC9FD1C3A}</a:tableStyleId>
              </a:tblPr>
              <a:tblGrid>
                <a:gridCol w="2032000"/>
                <a:gridCol w="2032000"/>
                <a:gridCol w="2032000"/>
              </a:tblGrid>
              <a:tr h="371475">
                <a:tc>
                  <a:txBody>
                    <a:bodyPr/>
                    <a:lstStyle/>
                    <a:p>
                      <a:r>
                        <a:rPr lang="fr-FR" sz="1800" dirty="0" smtClean="0">
                          <a:solidFill>
                            <a:srgbClr val="000000"/>
                          </a:solidFill>
                        </a:rPr>
                        <a:t>Nombre de stylos</a:t>
                      </a:r>
                      <a:endParaRPr lang="fr-FR" sz="1800" dirty="0">
                        <a:solidFill>
                          <a:srgbClr val="000000"/>
                        </a:solidFill>
                      </a:endParaRPr>
                    </a:p>
                  </a:txBody>
                  <a:tcPr marT="45798" marB="457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sz="1800" dirty="0" smtClean="0">
                          <a:solidFill>
                            <a:srgbClr val="000000"/>
                          </a:solidFill>
                        </a:rPr>
                        <a:t>6</a:t>
                      </a:r>
                      <a:endParaRPr lang="fr-FR" sz="1800" dirty="0">
                        <a:solidFill>
                          <a:srgbClr val="000000"/>
                        </a:solidFill>
                      </a:endParaRPr>
                    </a:p>
                  </a:txBody>
                  <a:tcPr marT="45798" marB="457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sz="1800" dirty="0" smtClean="0">
                          <a:solidFill>
                            <a:srgbClr val="000000"/>
                          </a:solidFill>
                        </a:rPr>
                        <a:t>9</a:t>
                      </a:r>
                      <a:endParaRPr lang="fr-FR" sz="1800" dirty="0">
                        <a:solidFill>
                          <a:srgbClr val="000000"/>
                        </a:solidFill>
                      </a:endParaRPr>
                    </a:p>
                  </a:txBody>
                  <a:tcPr marT="45798" marB="457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71475">
                <a:tc>
                  <a:txBody>
                    <a:bodyPr/>
                    <a:lstStyle/>
                    <a:p>
                      <a:r>
                        <a:rPr lang="fr-FR" sz="1800" b="1" dirty="0" smtClean="0"/>
                        <a:t>Prix (en euros)</a:t>
                      </a:r>
                      <a:endParaRPr lang="fr-FR" sz="1800" b="1" dirty="0"/>
                    </a:p>
                  </a:txBody>
                  <a:tcPr marT="45798" marB="457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sz="1800" dirty="0" smtClean="0">
                          <a:solidFill>
                            <a:srgbClr val="000000"/>
                          </a:solidFill>
                        </a:rPr>
                        <a:t>12</a:t>
                      </a:r>
                      <a:endParaRPr lang="fr-FR" sz="1800" dirty="0">
                        <a:solidFill>
                          <a:srgbClr val="000000"/>
                        </a:solidFill>
                      </a:endParaRPr>
                    </a:p>
                  </a:txBody>
                  <a:tcPr marT="45798" marB="457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sz="1800" dirty="0" smtClean="0">
                          <a:solidFill>
                            <a:srgbClr val="000000"/>
                          </a:solidFill>
                        </a:rPr>
                        <a:t>18</a:t>
                      </a:r>
                      <a:endParaRPr lang="fr-FR" sz="1800" dirty="0">
                        <a:solidFill>
                          <a:srgbClr val="000000"/>
                        </a:solidFill>
                      </a:endParaRPr>
                    </a:p>
                  </a:txBody>
                  <a:tcPr marT="45798" marB="457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1" name="Flèche courbée vers le bas 10"/>
          <p:cNvSpPr/>
          <p:nvPr/>
        </p:nvSpPr>
        <p:spPr bwMode="auto">
          <a:xfrm>
            <a:off x="4556124" y="4371620"/>
            <a:ext cx="2087563" cy="534988"/>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pic>
        <p:nvPicPr>
          <p:cNvPr id="27687" name="Image 1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6212" y="4106069"/>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èche courbée vers le haut 12"/>
          <p:cNvSpPr/>
          <p:nvPr/>
        </p:nvSpPr>
        <p:spPr bwMode="auto">
          <a:xfrm>
            <a:off x="4572000" y="5693604"/>
            <a:ext cx="2232025" cy="576263"/>
          </a:xfrm>
          <a:prstGeom prst="curved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pic>
        <p:nvPicPr>
          <p:cNvPr id="27689" name="Image 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0187" y="6294437"/>
            <a:ext cx="7556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5807" y="1289536"/>
            <a:ext cx="6173787" cy="369332"/>
          </a:xfrm>
          <a:prstGeom prst="rect">
            <a:avLst/>
          </a:prstGeom>
        </p:spPr>
        <p:txBody>
          <a:bodyPr wrap="square">
            <a:spAutoFit/>
          </a:bodyPr>
          <a:lstStyle/>
          <a:p>
            <a:r>
              <a:rPr lang="fr-FR" altLang="fr-FR" i="1" dirty="0">
                <a:solidFill>
                  <a:srgbClr val="010000"/>
                </a:solidFill>
              </a:rPr>
              <a:t>Si 6 stylos coûtent 12 €, combien coûtent 9 stylos ?</a:t>
            </a:r>
          </a:p>
        </p:txBody>
      </p:sp>
      <p:sp>
        <p:nvSpPr>
          <p:cNvPr id="15" name="Flèche droite rayée 14">
            <a:hlinkClick r:id="rId7"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courbée vers le haut 6"/>
          <p:cNvSpPr/>
          <p:nvPr/>
        </p:nvSpPr>
        <p:spPr>
          <a:xfrm>
            <a:off x="3429000" y="3415340"/>
            <a:ext cx="2131218" cy="40224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7" name="Image 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315" y="3491048"/>
            <a:ext cx="327026" cy="2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lèche courbée vers le haut 17"/>
          <p:cNvSpPr/>
          <p:nvPr/>
        </p:nvSpPr>
        <p:spPr>
          <a:xfrm>
            <a:off x="5615780" y="3415340"/>
            <a:ext cx="2004219" cy="47795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9" name="Image 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8996" y="3491048"/>
            <a:ext cx="410057" cy="26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14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3"/>
          <p:cNvSpPr txBox="1">
            <a:spLocks noChangeArrowheads="1"/>
          </p:cNvSpPr>
          <p:nvPr/>
        </p:nvSpPr>
        <p:spPr bwMode="auto">
          <a:xfrm>
            <a:off x="681037" y="261393"/>
            <a:ext cx="8001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spcBef>
                <a:spcPct val="0"/>
              </a:spcBef>
            </a:pPr>
            <a:r>
              <a:rPr lang="fr-FR" altLang="fr-FR" cap="all" dirty="0" smtClean="0">
                <a:solidFill>
                  <a:schemeClr val="tx1">
                    <a:lumMod val="75000"/>
                    <a:lumOff val="25000"/>
                  </a:schemeClr>
                </a:solidFill>
                <a:latin typeface="+mj-lt"/>
                <a:ea typeface="+mj-ea"/>
                <a:cs typeface="+mj-cs"/>
              </a:rPr>
              <a:t>CYCLE 4 : REGLE DE TROIS</a:t>
            </a:r>
            <a:endParaRPr lang="fr-FR" altLang="fr-FR" cap="all" dirty="0">
              <a:solidFill>
                <a:schemeClr val="tx1">
                  <a:lumMod val="75000"/>
                  <a:lumOff val="25000"/>
                </a:schemeClr>
              </a:solidFill>
              <a:latin typeface="+mj-lt"/>
              <a:ea typeface="+mj-ea"/>
              <a:cs typeface="+mj-cs"/>
            </a:endParaRPr>
          </a:p>
        </p:txBody>
      </p:sp>
      <p:graphicFrame>
        <p:nvGraphicFramePr>
          <p:cNvPr id="3" name="Espace réservé du contenu 2"/>
          <p:cNvGraphicFramePr>
            <a:graphicFrameLocks noGrp="1"/>
          </p:cNvGraphicFramePr>
          <p:nvPr>
            <p:ph/>
            <p:extLst>
              <p:ext uri="{D42A27DB-BD31-4B8C-83A1-F6EECF244321}">
                <p14:modId xmlns:p14="http://schemas.microsoft.com/office/powerpoint/2010/main" val="3531362435"/>
              </p:ext>
            </p:extLst>
          </p:nvPr>
        </p:nvGraphicFramePr>
        <p:xfrm>
          <a:off x="684213" y="2065338"/>
          <a:ext cx="6335712" cy="736600"/>
        </p:xfrm>
        <a:graphic>
          <a:graphicData uri="http://schemas.openxmlformats.org/drawingml/2006/table">
            <a:tbl>
              <a:tblPr firstRow="1" bandRow="1">
                <a:tableStyleId>{5C22544A-7EE6-4342-B048-85BDC9FD1C3A}</a:tableStyleId>
              </a:tblPr>
              <a:tblGrid>
                <a:gridCol w="2303895"/>
                <a:gridCol w="1919913"/>
                <a:gridCol w="2111904"/>
              </a:tblGrid>
              <a:tr h="288032">
                <a:tc>
                  <a:txBody>
                    <a:bodyPr/>
                    <a:lstStyle/>
                    <a:p>
                      <a:r>
                        <a:rPr lang="fr-FR" dirty="0" smtClean="0">
                          <a:solidFill>
                            <a:srgbClr val="000000"/>
                          </a:solidFill>
                        </a:rPr>
                        <a:t>Nombre</a:t>
                      </a:r>
                      <a:r>
                        <a:rPr lang="fr-FR" baseline="0" dirty="0" smtClean="0">
                          <a:solidFill>
                            <a:srgbClr val="000000"/>
                          </a:solidFill>
                        </a:rPr>
                        <a:t> de </a:t>
                      </a:r>
                      <a:r>
                        <a:rPr lang="fr-FR" baseline="0" dirty="0" err="1" smtClean="0">
                          <a:solidFill>
                            <a:srgbClr val="000000"/>
                          </a:solidFill>
                        </a:rPr>
                        <a:t>stylos</a:t>
                      </a:r>
                      <a:r>
                        <a:rPr lang="fr-FR" dirty="0" err="1" smtClean="0"/>
                        <a:t>ylo</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rgbClr val="000000"/>
                          </a:solidFill>
                        </a:rPr>
                        <a:t>6</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fr-FR" b="0" dirty="0" smtClean="0"/>
                        <a:t>9</a:t>
                      </a:r>
                      <a:r>
                        <a:rPr lang="fr-FR" b="0" dirty="0" smtClean="0">
                          <a:solidFill>
                            <a:srgbClr val="000000"/>
                          </a:solidFill>
                        </a:rPr>
                        <a:t>9</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70840">
                <a:tc>
                  <a:txBody>
                    <a:bodyPr/>
                    <a:lstStyle/>
                    <a:p>
                      <a:r>
                        <a:rPr lang="fr-FR" b="1" dirty="0" smtClean="0"/>
                        <a:t>Prix</a:t>
                      </a:r>
                      <a:r>
                        <a:rPr lang="fr-FR" b="1" baseline="0" dirty="0" smtClean="0"/>
                        <a:t> (en euros)</a:t>
                      </a:r>
                      <a:endParaRPr lang="fr-FR" b="1"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dirty="0" smtClean="0"/>
                        <a:t>12</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1" dirty="0" smtClean="0">
                          <a:solidFill>
                            <a:srgbClr val="FF0000"/>
                          </a:solidFill>
                        </a:rPr>
                        <a:t>?</a:t>
                      </a:r>
                      <a:endParaRPr lang="fr-FR" b="1" dirty="0">
                        <a:solidFill>
                          <a:srgbClr val="FF0000"/>
                        </a:solidFill>
                      </a:endParaRPr>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sp>
        <p:nvSpPr>
          <p:cNvPr id="2" name="Rectangle 1"/>
          <p:cNvSpPr/>
          <p:nvPr/>
        </p:nvSpPr>
        <p:spPr>
          <a:xfrm>
            <a:off x="1153234" y="1517948"/>
            <a:ext cx="5643349" cy="369332"/>
          </a:xfrm>
          <a:prstGeom prst="rect">
            <a:avLst/>
          </a:prstGeom>
        </p:spPr>
        <p:txBody>
          <a:bodyPr wrap="square">
            <a:spAutoFit/>
          </a:bodyPr>
          <a:lstStyle/>
          <a:p>
            <a:r>
              <a:rPr lang="fr-FR" altLang="fr-FR" i="1" dirty="0">
                <a:solidFill>
                  <a:srgbClr val="010000"/>
                </a:solidFill>
              </a:rPr>
              <a:t>Si 6 stylos coûtent 12 €, combien coûtent 9 stylos ?</a:t>
            </a:r>
          </a:p>
        </p:txBody>
      </p:sp>
      <p:sp>
        <p:nvSpPr>
          <p:cNvPr id="4" name="ZoneTexte 3"/>
          <p:cNvSpPr txBox="1"/>
          <p:nvPr/>
        </p:nvSpPr>
        <p:spPr>
          <a:xfrm>
            <a:off x="818866" y="3234519"/>
            <a:ext cx="8062510" cy="3416320"/>
          </a:xfrm>
          <a:prstGeom prst="rect">
            <a:avLst/>
          </a:prstGeom>
          <a:noFill/>
        </p:spPr>
        <p:txBody>
          <a:bodyPr wrap="square" rtlCol="0">
            <a:spAutoFit/>
          </a:bodyPr>
          <a:lstStyle/>
          <a:p>
            <a:r>
              <a:rPr lang="fr-FR" dirty="0" smtClean="0"/>
              <a:t>Grandeur recherchée </a:t>
            </a:r>
            <a:r>
              <a:rPr lang="fr-FR" dirty="0"/>
              <a:t> </a:t>
            </a:r>
            <a:r>
              <a:rPr lang="fr-FR" dirty="0" smtClean="0"/>
              <a:t>(prix de 9 stylos) notée </a:t>
            </a:r>
            <a:r>
              <a:rPr lang="fr-FR" dirty="0" smtClean="0">
                <a:solidFill>
                  <a:srgbClr val="FF0000"/>
                </a:solidFill>
              </a:rPr>
              <a:t>P</a:t>
            </a:r>
          </a:p>
          <a:p>
            <a:endParaRPr lang="fr-FR" dirty="0" smtClean="0"/>
          </a:p>
          <a:p>
            <a:r>
              <a:rPr lang="fr-FR" dirty="0" smtClean="0"/>
              <a:t>Il convient de privilégier le raisonnement avec  passage par l’unité que les élèves peuvent formuler </a:t>
            </a:r>
            <a:r>
              <a:rPr lang="fr-FR" dirty="0"/>
              <a:t>en début d’apprentissage </a:t>
            </a:r>
            <a:r>
              <a:rPr lang="fr-FR" dirty="0" smtClean="0"/>
              <a:t>oralement ou par écrit :</a:t>
            </a:r>
          </a:p>
          <a:p>
            <a:endParaRPr lang="fr-FR" dirty="0" smtClean="0"/>
          </a:p>
          <a:p>
            <a:r>
              <a:rPr lang="fr-FR" dirty="0" smtClean="0"/>
              <a:t>6 stylos valent 12 euros</a:t>
            </a:r>
          </a:p>
          <a:p>
            <a:endParaRPr lang="fr-FR" dirty="0" smtClean="0"/>
          </a:p>
          <a:p>
            <a:r>
              <a:rPr lang="fr-FR" dirty="0" smtClean="0"/>
              <a:t>1 stylo vaut « 6 fois moins »  donc 12/6 (on divise le prix de 6 stylos par 6)</a:t>
            </a:r>
          </a:p>
          <a:p>
            <a:r>
              <a:rPr lang="fr-FR" dirty="0" smtClean="0"/>
              <a:t>                                                                                  </a:t>
            </a:r>
          </a:p>
          <a:p>
            <a:r>
              <a:rPr lang="fr-FR" dirty="0" smtClean="0"/>
              <a:t>                                                                                </a:t>
            </a:r>
          </a:p>
          <a:p>
            <a:r>
              <a:rPr lang="fr-FR" dirty="0" smtClean="0"/>
              <a:t>9 </a:t>
            </a:r>
            <a:r>
              <a:rPr lang="fr-FR" dirty="0"/>
              <a:t>stylos valent « 9 fois plus » :</a:t>
            </a:r>
            <a:r>
              <a:rPr lang="fr-FR" dirty="0" smtClean="0"/>
              <a:t> </a:t>
            </a:r>
            <a:r>
              <a:rPr lang="fr-FR" dirty="0" smtClean="0">
                <a:solidFill>
                  <a:srgbClr val="FF0000"/>
                </a:solidFill>
              </a:rPr>
              <a:t>P</a:t>
            </a:r>
            <a:r>
              <a:rPr lang="fr-FR" dirty="0" smtClean="0"/>
              <a:t> </a:t>
            </a:r>
            <a:r>
              <a:rPr lang="fr-FR" dirty="0"/>
              <a:t>= 	</a:t>
            </a:r>
            <a:r>
              <a:rPr lang="fr-FR" dirty="0" smtClean="0"/>
              <a:t> 9 x 12/6     (on multiplie le prix d’un stylo par 9)                      </a:t>
            </a:r>
          </a:p>
          <a:p>
            <a:r>
              <a:rPr lang="fr-FR" dirty="0" smtClean="0"/>
              <a:t>                                                                                                                                                                                                          </a:t>
            </a:r>
            <a:endParaRPr lang="fr-FR" dirty="0" smtClean="0">
              <a:solidFill>
                <a:srgbClr val="FF0000"/>
              </a:solidFill>
            </a:endParaRPr>
          </a:p>
        </p:txBody>
      </p:sp>
      <p:sp>
        <p:nvSpPr>
          <p:cNvPr id="6" name="Flèche droite rayée 5">
            <a:hlinkClick r:id="rId3"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938491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2"/>
          <p:cNvSpPr txBox="1">
            <a:spLocks noChangeArrowheads="1"/>
          </p:cNvSpPr>
          <p:nvPr/>
        </p:nvSpPr>
        <p:spPr bwMode="auto">
          <a:xfrm>
            <a:off x="234948" y="3030017"/>
            <a:ext cx="88931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r>
              <a:rPr lang="fr-FR" altLang="fr-FR" sz="2400" dirty="0">
                <a:solidFill>
                  <a:srgbClr val="000000"/>
                </a:solidFill>
              </a:rPr>
              <a:t>D</a:t>
            </a:r>
            <a:r>
              <a:rPr lang="fr-FR" altLang="fr-FR" sz="2400" dirty="0" smtClean="0">
                <a:solidFill>
                  <a:srgbClr val="000000"/>
                </a:solidFill>
              </a:rPr>
              <a:t>ans </a:t>
            </a:r>
            <a:r>
              <a:rPr lang="fr-FR" altLang="fr-FR" sz="2400" dirty="0">
                <a:solidFill>
                  <a:srgbClr val="000000"/>
                </a:solidFill>
              </a:rPr>
              <a:t>l’univers des </a:t>
            </a:r>
            <a:r>
              <a:rPr lang="fr-FR" altLang="fr-FR" sz="2400" dirty="0" smtClean="0">
                <a:solidFill>
                  <a:srgbClr val="FF0000"/>
                </a:solidFill>
              </a:rPr>
              <a:t>grandeurs</a:t>
            </a:r>
            <a:r>
              <a:rPr lang="fr-FR" altLang="fr-FR" sz="2400" dirty="0" smtClean="0">
                <a:solidFill>
                  <a:srgbClr val="000000"/>
                </a:solidFill>
              </a:rPr>
              <a:t>, le </a:t>
            </a:r>
            <a:r>
              <a:rPr lang="fr-FR" altLang="fr-FR" sz="2400" dirty="0">
                <a:solidFill>
                  <a:srgbClr val="000000"/>
                </a:solidFill>
              </a:rPr>
              <a:t>coefficient de proportionnalité est une nouvelle grandeur (grandeur-quotient), contrairement au coefficient </a:t>
            </a:r>
            <a:r>
              <a:rPr lang="fr-FR" altLang="fr-FR" sz="2400" dirty="0" smtClean="0">
                <a:solidFill>
                  <a:srgbClr val="000000"/>
                </a:solidFill>
              </a:rPr>
              <a:t>d’homogénéité (échelle, pourcentage)</a:t>
            </a:r>
            <a:endParaRPr lang="fr-FR" altLang="fr-FR" sz="2400" dirty="0">
              <a:solidFill>
                <a:srgbClr val="000000"/>
              </a:solidFill>
            </a:endParaRPr>
          </a:p>
          <a:p>
            <a:pPr eaLnBrk="1" hangingPunct="1"/>
            <a:r>
              <a:rPr lang="fr-FR" altLang="fr-FR" sz="2400" dirty="0">
                <a:solidFill>
                  <a:srgbClr val="000000"/>
                </a:solidFill>
              </a:rPr>
              <a:t> </a:t>
            </a:r>
            <a:r>
              <a:rPr lang="fr-FR" altLang="fr-FR" sz="2400" dirty="0" smtClean="0">
                <a:solidFill>
                  <a:srgbClr val="000000"/>
                </a:solidFill>
              </a:rPr>
              <a:t>dans cet exemple, le coefficient  est le  </a:t>
            </a:r>
            <a:r>
              <a:rPr lang="fr-FR" altLang="fr-FR" sz="2400" dirty="0">
                <a:solidFill>
                  <a:srgbClr val="000000"/>
                </a:solidFill>
              </a:rPr>
              <a:t>prix à </a:t>
            </a:r>
            <a:r>
              <a:rPr lang="fr-FR" altLang="fr-FR" sz="2400" dirty="0" smtClean="0">
                <a:solidFill>
                  <a:srgbClr val="000000"/>
                </a:solidFill>
              </a:rPr>
              <a:t>l’unité (le prix d’un stylo)</a:t>
            </a:r>
          </a:p>
          <a:p>
            <a:pPr eaLnBrk="1" hangingPunct="1"/>
            <a:r>
              <a:rPr lang="fr-FR" altLang="fr-FR" sz="2400" dirty="0" smtClean="0">
                <a:solidFill>
                  <a:srgbClr val="000000"/>
                </a:solidFill>
              </a:rPr>
              <a:t>12 euros/6 stylos = 2 euros/stylo </a:t>
            </a:r>
          </a:p>
          <a:p>
            <a:pPr eaLnBrk="1" hangingPunct="1"/>
            <a:endParaRPr lang="fr-FR" altLang="fr-FR" sz="2400" dirty="0">
              <a:solidFill>
                <a:srgbClr val="000000"/>
              </a:solidFill>
            </a:endParaRPr>
          </a:p>
          <a:p>
            <a:pPr eaLnBrk="1" hangingPunct="1"/>
            <a:r>
              <a:rPr lang="fr-FR" altLang="fr-FR" sz="2400" dirty="0" smtClean="0">
                <a:solidFill>
                  <a:srgbClr val="000000"/>
                </a:solidFill>
              </a:rPr>
              <a:t>Ce problème ne nécessite pas forcément le passage par un coefficient de proportionnalité car il n’y a pas de série de mesures ; il peut être abordé par la </a:t>
            </a:r>
            <a:r>
              <a:rPr lang="fr-FR" altLang="fr-FR" sz="2400" b="1" dirty="0" smtClean="0">
                <a:solidFill>
                  <a:srgbClr val="000000"/>
                </a:solidFill>
              </a:rPr>
              <a:t>quatrième proportionnelle.</a:t>
            </a:r>
            <a:endParaRPr lang="fr-FR" altLang="fr-FR" sz="2400" b="1" dirty="0" smtClean="0">
              <a:solidFill>
                <a:srgbClr val="FF0000"/>
              </a:solidFill>
            </a:endParaRPr>
          </a:p>
        </p:txBody>
      </p:sp>
      <p:sp>
        <p:nvSpPr>
          <p:cNvPr id="28674" name="ZoneTexte 3"/>
          <p:cNvSpPr txBox="1">
            <a:spLocks noChangeArrowheads="1"/>
          </p:cNvSpPr>
          <p:nvPr/>
        </p:nvSpPr>
        <p:spPr bwMode="auto">
          <a:xfrm>
            <a:off x="681037" y="261393"/>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19800E"/>
                </a:solidFill>
                <a:latin typeface="Times New Roman" pitchFamily="18" charset="0"/>
                <a:ea typeface="MS PGothic" pitchFamily="34" charset="-128"/>
              </a:defRPr>
            </a:lvl1pPr>
            <a:lvl2pPr marL="742950" indent="-285750" eaLnBrk="0" hangingPunct="0">
              <a:defRPr sz="3000">
                <a:solidFill>
                  <a:srgbClr val="19800E"/>
                </a:solidFill>
                <a:latin typeface="Times New Roman" pitchFamily="18" charset="0"/>
                <a:ea typeface="MS PGothic" pitchFamily="34" charset="-128"/>
              </a:defRPr>
            </a:lvl2pPr>
            <a:lvl3pPr marL="1143000" indent="-228600" eaLnBrk="0" hangingPunct="0">
              <a:defRPr sz="3000">
                <a:solidFill>
                  <a:srgbClr val="19800E"/>
                </a:solidFill>
                <a:latin typeface="Times New Roman" pitchFamily="18" charset="0"/>
                <a:ea typeface="MS PGothic" pitchFamily="34" charset="-128"/>
              </a:defRPr>
            </a:lvl3pPr>
            <a:lvl4pPr marL="1600200" indent="-228600" eaLnBrk="0" hangingPunct="0">
              <a:defRPr sz="3000">
                <a:solidFill>
                  <a:srgbClr val="19800E"/>
                </a:solidFill>
                <a:latin typeface="Times New Roman" pitchFamily="18" charset="0"/>
                <a:ea typeface="MS PGothic" pitchFamily="34" charset="-128"/>
              </a:defRPr>
            </a:lvl4pPr>
            <a:lvl5pPr marL="2057400" indent="-228600" eaLnBrk="0" hangingPunct="0">
              <a:defRPr sz="3000">
                <a:solidFill>
                  <a:srgbClr val="19800E"/>
                </a:solidFill>
                <a:latin typeface="Times New Roman" pitchFamily="18" charset="0"/>
                <a:ea typeface="MS PGothic" pitchFamily="34" charset="-128"/>
              </a:defRPr>
            </a:lvl5pPr>
            <a:lvl6pPr marL="25146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6pPr>
            <a:lvl7pPr marL="29718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7pPr>
            <a:lvl8pPr marL="34290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8pPr>
            <a:lvl9pPr marL="3886200" indent="-228600" eaLnBrk="0" fontAlgn="base" hangingPunct="0">
              <a:spcBef>
                <a:spcPct val="0"/>
              </a:spcBef>
              <a:spcAft>
                <a:spcPct val="0"/>
              </a:spcAft>
              <a:defRPr sz="3000">
                <a:solidFill>
                  <a:srgbClr val="19800E"/>
                </a:solidFill>
                <a:latin typeface="Times New Roman" pitchFamily="18" charset="0"/>
                <a:ea typeface="MS PGothic" pitchFamily="34" charset="-128"/>
              </a:defRPr>
            </a:lvl9pPr>
          </a:lstStyle>
          <a:p>
            <a:pPr eaLnBrk="1" hangingPunct="1">
              <a:spcBef>
                <a:spcPct val="0"/>
              </a:spcBef>
            </a:pPr>
            <a:r>
              <a:rPr lang="fr-FR" altLang="fr-FR" cap="all" dirty="0" smtClean="0">
                <a:solidFill>
                  <a:schemeClr val="tx1">
                    <a:lumMod val="75000"/>
                    <a:lumOff val="25000"/>
                  </a:schemeClr>
                </a:solidFill>
                <a:latin typeface="+mj-lt"/>
                <a:ea typeface="+mj-ea"/>
                <a:cs typeface="+mj-cs"/>
              </a:rPr>
              <a:t>CYCLE 4 : coefficient </a:t>
            </a:r>
            <a:r>
              <a:rPr lang="fr-FR" altLang="fr-FR" cap="all" dirty="0">
                <a:solidFill>
                  <a:schemeClr val="tx1">
                    <a:lumMod val="75000"/>
                    <a:lumOff val="25000"/>
                  </a:schemeClr>
                </a:solidFill>
                <a:latin typeface="+mj-lt"/>
                <a:ea typeface="+mj-ea"/>
                <a:cs typeface="+mj-cs"/>
              </a:rPr>
              <a:t>de </a:t>
            </a:r>
            <a:r>
              <a:rPr lang="fr-FR" altLang="fr-FR" cap="all" dirty="0" smtClean="0">
                <a:solidFill>
                  <a:schemeClr val="tx1">
                    <a:lumMod val="75000"/>
                    <a:lumOff val="25000"/>
                  </a:schemeClr>
                </a:solidFill>
                <a:latin typeface="+mj-lt"/>
                <a:ea typeface="+mj-ea"/>
                <a:cs typeface="+mj-cs"/>
              </a:rPr>
              <a:t>proportionnalité</a:t>
            </a:r>
          </a:p>
          <a:p>
            <a:pPr eaLnBrk="1" hangingPunct="1">
              <a:spcBef>
                <a:spcPct val="0"/>
              </a:spcBef>
            </a:pPr>
            <a:r>
              <a:rPr lang="fr-FR" altLang="fr-FR" cap="all" dirty="0" smtClean="0">
                <a:solidFill>
                  <a:schemeClr val="tx1">
                    <a:lumMod val="75000"/>
                    <a:lumOff val="25000"/>
                  </a:schemeClr>
                </a:solidFill>
                <a:latin typeface="+mj-lt"/>
                <a:ea typeface="+mj-ea"/>
                <a:cs typeface="+mj-cs"/>
              </a:rPr>
              <a:t>(GRANDEUR-QUOTIENT) </a:t>
            </a:r>
            <a:endParaRPr lang="fr-FR" altLang="fr-FR" cap="all" dirty="0">
              <a:solidFill>
                <a:schemeClr val="tx1">
                  <a:lumMod val="75000"/>
                  <a:lumOff val="25000"/>
                </a:schemeClr>
              </a:solidFill>
              <a:latin typeface="+mj-lt"/>
              <a:ea typeface="+mj-ea"/>
              <a:cs typeface="+mj-cs"/>
            </a:endParaRPr>
          </a:p>
        </p:txBody>
      </p:sp>
      <p:graphicFrame>
        <p:nvGraphicFramePr>
          <p:cNvPr id="3" name="Espace réservé du contenu 2"/>
          <p:cNvGraphicFramePr>
            <a:graphicFrameLocks noGrp="1"/>
          </p:cNvGraphicFramePr>
          <p:nvPr>
            <p:ph/>
            <p:extLst>
              <p:ext uri="{D42A27DB-BD31-4B8C-83A1-F6EECF244321}">
                <p14:modId xmlns:p14="http://schemas.microsoft.com/office/powerpoint/2010/main" val="1175627242"/>
              </p:ext>
            </p:extLst>
          </p:nvPr>
        </p:nvGraphicFramePr>
        <p:xfrm>
          <a:off x="684213" y="2065338"/>
          <a:ext cx="6335712" cy="736600"/>
        </p:xfrm>
        <a:graphic>
          <a:graphicData uri="http://schemas.openxmlformats.org/drawingml/2006/table">
            <a:tbl>
              <a:tblPr firstRow="1" bandRow="1">
                <a:tableStyleId>{5C22544A-7EE6-4342-B048-85BDC9FD1C3A}</a:tableStyleId>
              </a:tblPr>
              <a:tblGrid>
                <a:gridCol w="2303895"/>
                <a:gridCol w="1919913"/>
                <a:gridCol w="2111904"/>
              </a:tblGrid>
              <a:tr h="288032">
                <a:tc>
                  <a:txBody>
                    <a:bodyPr/>
                    <a:lstStyle/>
                    <a:p>
                      <a:r>
                        <a:rPr lang="fr-FR" dirty="0" smtClean="0">
                          <a:solidFill>
                            <a:srgbClr val="000000"/>
                          </a:solidFill>
                        </a:rPr>
                        <a:t>Nombre</a:t>
                      </a:r>
                      <a:r>
                        <a:rPr lang="fr-FR" baseline="0" dirty="0" smtClean="0">
                          <a:solidFill>
                            <a:srgbClr val="000000"/>
                          </a:solidFill>
                        </a:rPr>
                        <a:t> de stylos</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rgbClr val="000000"/>
                          </a:solidFill>
                        </a:rPr>
                        <a:t>6</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0" dirty="0" smtClean="0">
                          <a:solidFill>
                            <a:srgbClr val="000000"/>
                          </a:solidFill>
                        </a:rPr>
                        <a:t>9</a:t>
                      </a:r>
                      <a:endParaRPr lang="fr-FR" b="0"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70840">
                <a:tc>
                  <a:txBody>
                    <a:bodyPr/>
                    <a:lstStyle/>
                    <a:p>
                      <a:r>
                        <a:rPr lang="fr-FR" b="1" dirty="0" smtClean="0"/>
                        <a:t>Prix</a:t>
                      </a:r>
                      <a:r>
                        <a:rPr lang="fr-FR" b="1" baseline="0" dirty="0" smtClean="0"/>
                        <a:t> (en euros)</a:t>
                      </a:r>
                      <a:endParaRPr lang="fr-FR" b="1"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dirty="0" smtClean="0"/>
                        <a:t>12</a:t>
                      </a:r>
                      <a:endParaRPr lang="fr-FR" dirty="0"/>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fr-FR" b="1" dirty="0" smtClean="0">
                          <a:solidFill>
                            <a:srgbClr val="FF0000"/>
                          </a:solidFill>
                        </a:rPr>
                        <a:t>?</a:t>
                      </a:r>
                      <a:endParaRPr lang="fr-FR" b="1" dirty="0">
                        <a:solidFill>
                          <a:srgbClr val="FF0000"/>
                        </a:solidFill>
                      </a:endParaRPr>
                    </a:p>
                  </a:txBody>
                  <a:tcPr marL="91426" marR="91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7" name="Flèche courbée vers la gauche 6"/>
          <p:cNvSpPr/>
          <p:nvPr/>
        </p:nvSpPr>
        <p:spPr bwMode="auto">
          <a:xfrm>
            <a:off x="7192962" y="2023898"/>
            <a:ext cx="822325" cy="822325"/>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Times New Roman" charset="0"/>
              <a:ea typeface="ＭＳ Ｐゴシック" charset="0"/>
              <a:cs typeface="ＭＳ Ｐゴシック" charset="0"/>
            </a:endParaRPr>
          </a:p>
        </p:txBody>
      </p:sp>
      <p:pic>
        <p:nvPicPr>
          <p:cNvPr id="28690" name="Image 3"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4037" y="2224088"/>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53234" y="1517948"/>
            <a:ext cx="5643349" cy="369332"/>
          </a:xfrm>
          <a:prstGeom prst="rect">
            <a:avLst/>
          </a:prstGeom>
        </p:spPr>
        <p:txBody>
          <a:bodyPr wrap="square">
            <a:spAutoFit/>
          </a:bodyPr>
          <a:lstStyle/>
          <a:p>
            <a:r>
              <a:rPr lang="fr-FR" altLang="fr-FR" i="1" dirty="0">
                <a:solidFill>
                  <a:srgbClr val="010000"/>
                </a:solidFill>
              </a:rPr>
              <a:t>Si 6 stylos coûtent 12 €, combien coûtent 9 stylos ?</a:t>
            </a:r>
          </a:p>
        </p:txBody>
      </p:sp>
      <p:sp>
        <p:nvSpPr>
          <p:cNvPr id="8" name="Flèche droite rayée 7">
            <a:hlinkClick r:id="rId3" action="ppaction://hlinksldjump"/>
          </p:cNvPr>
          <p:cNvSpPr/>
          <p:nvPr/>
        </p:nvSpPr>
        <p:spPr>
          <a:xfrm>
            <a:off x="7970293" y="6308677"/>
            <a:ext cx="911083" cy="40260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1668140"/>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20030</TotalTime>
  <Words>4509</Words>
  <Application>Microsoft Office PowerPoint</Application>
  <PresentationFormat>Affichage à l'écran (4:3)</PresentationFormat>
  <Paragraphs>637</Paragraphs>
  <Slides>30</Slides>
  <Notes>22</Notes>
  <HiddenSlides>0</HiddenSlides>
  <MMClips>2</MMClips>
  <ScaleCrop>false</ScaleCrop>
  <HeadingPairs>
    <vt:vector size="4" baseType="variant">
      <vt:variant>
        <vt:lpstr>Thème</vt:lpstr>
      </vt:variant>
      <vt:variant>
        <vt:i4>3</vt:i4>
      </vt:variant>
      <vt:variant>
        <vt:lpstr>Titres des diapositives</vt:lpstr>
      </vt:variant>
      <vt:variant>
        <vt:i4>30</vt:i4>
      </vt:variant>
    </vt:vector>
  </HeadingPairs>
  <TitlesOfParts>
    <vt:vector size="33" baseType="lpstr">
      <vt:lpstr>pages de contenus</vt:lpstr>
      <vt:lpstr>page de presentation et de partie</vt:lpstr>
      <vt:lpstr>page de sous-partie</vt:lpstr>
      <vt:lpstr>Présentation PowerPoint</vt:lpstr>
      <vt:lpstr>Déroulé de l’atelier</vt:lpstr>
      <vt:lpstr>PROGRESSIVITE DES APPRENTISSAGES SUR LA PROPORTIONNALITE aux CYCLES 2, 3 et 4 EN Mathématiques</vt:lpstr>
      <vt:lpstr>SITUATIONS DE PROPORTIONNALITE OU DE NON PROPORTIONNALITE EN PHYSIQUE-CHIMIE</vt:lpstr>
      <vt:lpstr>Procédures de résolution des situations de proportionnalité mises en œuvre en mathématiques</vt:lpstr>
      <vt:lpstr>CYCLE 3 : Propriétés de linéarité</vt:lpstr>
      <vt:lpstr>CYCLE 3 : Passage à l’unité</vt:lpstr>
      <vt:lpstr>Présentation PowerPoint</vt:lpstr>
      <vt:lpstr>Présentation PowerPoint</vt:lpstr>
      <vt:lpstr>CYCLE 4 : Image de l’unité  et coefficient de proportionnalité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REINVESTISSEMENT, CO-CONTSRUCTION ou découverte des DIFFERENTES PROCEDURES MOBILISEES LORS DE L’ETUDE DE SITUATIONS DE PROPORTIONNALITE  OU DE NON PROPORTIONNALITE    </vt:lpstr>
      <vt:lpstr>CYCLE 3 : Problème MULTIPLICATIF et mesure de masses </vt:lpstr>
      <vt:lpstr>CYCLE 3 : propriété de linéarité et détermination  DE la MASSE d’un litre de liquide</vt:lpstr>
      <vt:lpstr>CYCLE 4 : Représentation graphique et RELATION ENTRE MASSE ET VOLUME</vt:lpstr>
      <vt:lpstr>CYCLE 4 : COEFFICIENT DE PROPORTIONNALITE et COMPARAISON  DE MASSES VOLUMIQUES</vt:lpstr>
      <vt:lpstr>CYCLE 4 : FONCTION numerique ET évolution masse volumique en fonction d’un paramètre</vt:lpstr>
      <vt:lpstr>CYCLE 4 : Fonction linéaire et détermination de masse volumique</vt:lpstr>
      <vt:lpstr>CYCLE 4 : REPRESENTATION DE L INFINIMENT GRAND ET échelle de réduction</vt:lpstr>
      <vt:lpstr>CYCLE 4 : REPRESENTATION DE L’INFINIMENT GRAND ET ECHELLE</vt:lpstr>
      <vt:lpstr>CYCLE 4 REPRESENTATION DE INFINIMENT PETIT et échelle d’agrandissement</vt:lpstr>
      <vt:lpstr>Présentation PowerPoint</vt:lpstr>
      <vt:lpstr>BILIOGRAPHIE-SITOGRAPHIE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Beatrice MICHEL</cp:lastModifiedBy>
  <cp:revision>389</cp:revision>
  <cp:lastPrinted>2017-02-08T11:04:44Z</cp:lastPrinted>
  <dcterms:created xsi:type="dcterms:W3CDTF">2015-02-04T10:43:31Z</dcterms:created>
  <dcterms:modified xsi:type="dcterms:W3CDTF">2017-05-02T06:23:29Z</dcterms:modified>
</cp:coreProperties>
</file>