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61" r:id="rId3"/>
  </p:sldMasterIdLst>
  <p:notesMasterIdLst>
    <p:notesMasterId r:id="rId28"/>
  </p:notesMasterIdLst>
  <p:handoutMasterIdLst>
    <p:handoutMasterId r:id="rId29"/>
  </p:handoutMasterIdLst>
  <p:sldIdLst>
    <p:sldId id="271" r:id="rId4"/>
    <p:sldId id="299" r:id="rId5"/>
    <p:sldId id="317" r:id="rId6"/>
    <p:sldId id="292" r:id="rId7"/>
    <p:sldId id="324" r:id="rId8"/>
    <p:sldId id="298" r:id="rId9"/>
    <p:sldId id="304" r:id="rId10"/>
    <p:sldId id="293" r:id="rId11"/>
    <p:sldId id="320" r:id="rId12"/>
    <p:sldId id="321" r:id="rId13"/>
    <p:sldId id="305" r:id="rId14"/>
    <p:sldId id="322" r:id="rId15"/>
    <p:sldId id="311" r:id="rId16"/>
    <p:sldId id="323" r:id="rId17"/>
    <p:sldId id="318" r:id="rId18"/>
    <p:sldId id="312" r:id="rId19"/>
    <p:sldId id="313" r:id="rId20"/>
    <p:sldId id="314" r:id="rId21"/>
    <p:sldId id="315" r:id="rId22"/>
    <p:sldId id="302" r:id="rId23"/>
    <p:sldId id="300" r:id="rId24"/>
    <p:sldId id="301" r:id="rId25"/>
    <p:sldId id="316" r:id="rId26"/>
    <p:sldId id="308" r:id="rId27"/>
  </p:sldIdLst>
  <p:sldSz cx="9144000" cy="6858000" type="screen4x3"/>
  <p:notesSz cx="6881813" cy="100028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A0F"/>
    <a:srgbClr val="683086"/>
    <a:srgbClr val="7800FF"/>
    <a:srgbClr val="1FA1E5"/>
    <a:srgbClr val="1A86D0"/>
    <a:srgbClr val="9B008A"/>
    <a:srgbClr val="8800D1"/>
    <a:srgbClr val="7B00AC"/>
    <a:srgbClr val="6E008E"/>
    <a:srgbClr val="8211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32" autoAdjust="0"/>
    <p:restoredTop sz="81947" autoAdjust="0"/>
  </p:normalViewPr>
  <p:slideViewPr>
    <p:cSldViewPr snapToGrid="0" snapToObjects="1">
      <p:cViewPr>
        <p:scale>
          <a:sx n="50" d="100"/>
          <a:sy n="50" d="100"/>
        </p:scale>
        <p:origin x="-108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36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500142"/>
          </a:xfrm>
          <a:prstGeom prst="rect">
            <a:avLst/>
          </a:prstGeom>
        </p:spPr>
        <p:txBody>
          <a:bodyPr vert="horz" lIns="92309" tIns="46154" rIns="92309" bIns="46154" rtlCol="0"/>
          <a:lstStyle>
            <a:lvl1pPr algn="l">
              <a:defRPr sz="1200"/>
            </a:lvl1pPr>
          </a:lstStyle>
          <a:p>
            <a:endParaRPr lang="fr-FR"/>
          </a:p>
        </p:txBody>
      </p:sp>
      <p:sp>
        <p:nvSpPr>
          <p:cNvPr id="3" name="Espace réservé de la date 2"/>
          <p:cNvSpPr>
            <a:spLocks noGrp="1"/>
          </p:cNvSpPr>
          <p:nvPr>
            <p:ph type="dt" sz="quarter" idx="1"/>
          </p:nvPr>
        </p:nvSpPr>
        <p:spPr>
          <a:xfrm>
            <a:off x="3898102" y="0"/>
            <a:ext cx="2982119" cy="500142"/>
          </a:xfrm>
          <a:prstGeom prst="rect">
            <a:avLst/>
          </a:prstGeom>
        </p:spPr>
        <p:txBody>
          <a:bodyPr vert="horz" lIns="92309" tIns="46154" rIns="92309" bIns="46154" rtlCol="0"/>
          <a:lstStyle>
            <a:lvl1pPr algn="r">
              <a:defRPr sz="1200"/>
            </a:lvl1pPr>
          </a:lstStyle>
          <a:p>
            <a:fld id="{C7D9186E-EAA7-3A42-AFD2-CC349621202A}" type="datetimeFigureOut">
              <a:rPr lang="fr-FR" smtClean="0"/>
              <a:t>02/05/2017</a:t>
            </a:fld>
            <a:endParaRPr lang="fr-FR" dirty="0"/>
          </a:p>
        </p:txBody>
      </p:sp>
      <p:sp>
        <p:nvSpPr>
          <p:cNvPr id="4" name="Espace réservé du pied de page 3"/>
          <p:cNvSpPr>
            <a:spLocks noGrp="1"/>
          </p:cNvSpPr>
          <p:nvPr>
            <p:ph type="ftr" sz="quarter" idx="2"/>
          </p:nvPr>
        </p:nvSpPr>
        <p:spPr>
          <a:xfrm>
            <a:off x="0" y="9500960"/>
            <a:ext cx="2982119" cy="500142"/>
          </a:xfrm>
          <a:prstGeom prst="rect">
            <a:avLst/>
          </a:prstGeom>
        </p:spPr>
        <p:txBody>
          <a:bodyPr vert="horz" lIns="92309" tIns="46154" rIns="92309" bIns="4615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98102" y="9500960"/>
            <a:ext cx="2982119" cy="500142"/>
          </a:xfrm>
          <a:prstGeom prst="rect">
            <a:avLst/>
          </a:prstGeom>
        </p:spPr>
        <p:txBody>
          <a:bodyPr vert="horz" lIns="92309" tIns="46154" rIns="92309" bIns="46154"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500142"/>
          </a:xfrm>
          <a:prstGeom prst="rect">
            <a:avLst/>
          </a:prstGeom>
        </p:spPr>
        <p:txBody>
          <a:bodyPr vert="horz" lIns="92309" tIns="46154" rIns="92309" bIns="46154" rtlCol="0"/>
          <a:lstStyle>
            <a:lvl1pPr algn="l">
              <a:defRPr sz="1200"/>
            </a:lvl1pPr>
          </a:lstStyle>
          <a:p>
            <a:endParaRPr lang="fr-FR"/>
          </a:p>
        </p:txBody>
      </p:sp>
      <p:sp>
        <p:nvSpPr>
          <p:cNvPr id="3" name="Espace réservé de la date 2"/>
          <p:cNvSpPr>
            <a:spLocks noGrp="1"/>
          </p:cNvSpPr>
          <p:nvPr>
            <p:ph type="dt" idx="1"/>
          </p:nvPr>
        </p:nvSpPr>
        <p:spPr>
          <a:xfrm>
            <a:off x="3898102" y="0"/>
            <a:ext cx="2982119" cy="500142"/>
          </a:xfrm>
          <a:prstGeom prst="rect">
            <a:avLst/>
          </a:prstGeom>
        </p:spPr>
        <p:txBody>
          <a:bodyPr vert="horz" lIns="92309" tIns="46154" rIns="92309" bIns="46154" rtlCol="0"/>
          <a:lstStyle>
            <a:lvl1pPr algn="r">
              <a:defRPr sz="1200"/>
            </a:lvl1pPr>
          </a:lstStyle>
          <a:p>
            <a:fld id="{EE2EF2D4-44B9-F34D-AC77-36ED78FDDA30}" type="datetimeFigureOut">
              <a:rPr lang="fr-FR" smtClean="0"/>
              <a:t>02/05/2017</a:t>
            </a:fld>
            <a:endParaRPr lang="fr-FR"/>
          </a:p>
        </p:txBody>
      </p:sp>
      <p:sp>
        <p:nvSpPr>
          <p:cNvPr id="4" name="Espace réservé de l'image des diapositives 3"/>
          <p:cNvSpPr>
            <a:spLocks noGrp="1" noRot="1" noChangeAspect="1"/>
          </p:cNvSpPr>
          <p:nvPr>
            <p:ph type="sldImg" idx="2"/>
          </p:nvPr>
        </p:nvSpPr>
        <p:spPr>
          <a:xfrm>
            <a:off x="939800" y="750888"/>
            <a:ext cx="5002213" cy="3751262"/>
          </a:xfrm>
          <a:prstGeom prst="rect">
            <a:avLst/>
          </a:prstGeom>
          <a:noFill/>
          <a:ln w="12700">
            <a:solidFill>
              <a:prstClr val="black"/>
            </a:solidFill>
          </a:ln>
        </p:spPr>
        <p:txBody>
          <a:bodyPr vert="horz" lIns="92309" tIns="46154" rIns="92309" bIns="46154" rtlCol="0" anchor="ctr"/>
          <a:lstStyle/>
          <a:p>
            <a:endParaRPr lang="fr-FR"/>
          </a:p>
        </p:txBody>
      </p:sp>
      <p:sp>
        <p:nvSpPr>
          <p:cNvPr id="5" name="Espace réservé des commentaires 4"/>
          <p:cNvSpPr>
            <a:spLocks noGrp="1"/>
          </p:cNvSpPr>
          <p:nvPr>
            <p:ph type="body" sz="quarter" idx="3"/>
          </p:nvPr>
        </p:nvSpPr>
        <p:spPr>
          <a:xfrm>
            <a:off x="688182" y="4751349"/>
            <a:ext cx="5505450" cy="4501277"/>
          </a:xfrm>
          <a:prstGeom prst="rect">
            <a:avLst/>
          </a:prstGeom>
        </p:spPr>
        <p:txBody>
          <a:bodyPr vert="horz" lIns="92309" tIns="46154" rIns="92309" bIns="4615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00960"/>
            <a:ext cx="2982119" cy="500142"/>
          </a:xfrm>
          <a:prstGeom prst="rect">
            <a:avLst/>
          </a:prstGeom>
        </p:spPr>
        <p:txBody>
          <a:bodyPr vert="horz" lIns="92309" tIns="46154" rIns="92309" bIns="4615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98102" y="9500960"/>
            <a:ext cx="2982119" cy="500142"/>
          </a:xfrm>
          <a:prstGeom prst="rect">
            <a:avLst/>
          </a:prstGeom>
        </p:spPr>
        <p:txBody>
          <a:bodyPr vert="horz" lIns="92309" tIns="46154" rIns="92309" bIns="46154"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3920982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Une façon possible de procéder est de placer les clochettes de façon à ce que les durées soient proportionnelles. Le passage par les clochettes suit alors un rythme régulier, très facile à estimer précisément. </a:t>
            </a: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358857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61543">
              <a:defRPr/>
            </a:pPr>
            <a:r>
              <a:rPr lang="fr-FR" dirty="0"/>
              <a:t>Ce dispositif a été mis en œuvre et exploité par de nombreux professeurs de physique-chimie ou </a:t>
            </a:r>
            <a:r>
              <a:rPr lang="fr-FR" dirty="0" smtClean="0"/>
              <a:t>des</a:t>
            </a:r>
            <a:r>
              <a:rPr lang="fr-FR" baseline="0" dirty="0" smtClean="0"/>
              <a:t> </a:t>
            </a:r>
            <a:r>
              <a:rPr lang="fr-FR" dirty="0" smtClean="0"/>
              <a:t>équipes </a:t>
            </a:r>
            <a:r>
              <a:rPr lang="fr-FR" dirty="0"/>
              <a:t>, que ce soit </a:t>
            </a:r>
            <a:r>
              <a:rPr lang="fr-FR" dirty="0" smtClean="0"/>
              <a:t>au </a:t>
            </a:r>
            <a:r>
              <a:rPr lang="fr-FR" dirty="0"/>
              <a:t>collège ou au lycée. Elle a été utilisée dans le cadre d’EPI, notamment par deux professeures qui sont ici parmi nous . </a:t>
            </a:r>
          </a:p>
          <a:p>
            <a:pPr defTabSz="461543">
              <a:defRPr/>
            </a:pPr>
            <a:r>
              <a:rPr lang="fr-FR" dirty="0"/>
              <a:t>Elle a été également reproduite de nombreuses fois par des historiens des sciences (voir références).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421112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326617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Christine</a:t>
            </a:r>
            <a:r>
              <a:rPr lang="fr-FR" baseline="0" dirty="0"/>
              <a:t> Cornet, enseignante en mathématique et Carine </a:t>
            </a:r>
            <a:r>
              <a:rPr lang="fr-FR" baseline="0" dirty="0" err="1"/>
              <a:t>Esnault</a:t>
            </a:r>
            <a:r>
              <a:rPr lang="fr-FR" baseline="0" dirty="0"/>
              <a:t>, professeure de physique-chimie ont mené cette expérience avec leurs élèves dans une classe de troisième, et la reconduisent cette année dans le cadre d’un EPI. Le rapport de synthèse qu’elles ont produit à l’occasion a constitué un des fils rouges de cet atelier, et des extraits sont présents dans les diapositives qui suivent, qui ont été commentées par Christine Cornet. On pourra trouver le rapport complet sur le site de l’académie de Créteil.</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13</a:t>
            </a:fld>
            <a:endParaRPr lang="fr-FR"/>
          </a:p>
        </p:txBody>
      </p:sp>
    </p:spTree>
    <p:extLst>
      <p:ext uri="{BB962C8B-B14F-4D97-AF65-F5344CB8AC3E}">
        <p14:creationId xmlns:p14="http://schemas.microsoft.com/office/powerpoint/2010/main" val="371955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Document distribué aux élèves. Noter que l’unité de durée est celle qui sépare le passage par les deux premières clochettes. </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14</a:t>
            </a:fld>
            <a:endParaRPr lang="fr-FR"/>
          </a:p>
        </p:txBody>
      </p:sp>
    </p:spTree>
    <p:extLst>
      <p:ext uri="{BB962C8B-B14F-4D97-AF65-F5344CB8AC3E}">
        <p14:creationId xmlns:p14="http://schemas.microsoft.com/office/powerpoint/2010/main" val="280125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15</a:t>
            </a:fld>
            <a:endParaRPr lang="fr-FR"/>
          </a:p>
        </p:txBody>
      </p:sp>
    </p:spTree>
    <p:extLst>
      <p:ext uri="{BB962C8B-B14F-4D97-AF65-F5344CB8AC3E}">
        <p14:creationId xmlns:p14="http://schemas.microsoft.com/office/powerpoint/2010/main" val="1025993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16</a:t>
            </a:fld>
            <a:endParaRPr lang="fr-FR"/>
          </a:p>
        </p:txBody>
      </p:sp>
    </p:spTree>
    <p:extLst>
      <p:ext uri="{BB962C8B-B14F-4D97-AF65-F5344CB8AC3E}">
        <p14:creationId xmlns:p14="http://schemas.microsoft.com/office/powerpoint/2010/main" val="437099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17</a:t>
            </a:fld>
            <a:endParaRPr lang="fr-FR"/>
          </a:p>
        </p:txBody>
      </p:sp>
    </p:spTree>
    <p:extLst>
      <p:ext uri="{BB962C8B-B14F-4D97-AF65-F5344CB8AC3E}">
        <p14:creationId xmlns:p14="http://schemas.microsoft.com/office/powerpoint/2010/main" val="2302928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élèves ont d’abord</a:t>
            </a:r>
            <a:r>
              <a:rPr lang="fr-FR" baseline="0" dirty="0"/>
              <a:t> testé des hypothèses de régularité, qu’ils ont rapidement rejetées. Quelques groupes ont pu aller assez loin dans la modélisation, jusqu’à découvrir la loi après un détour par une suite de </a:t>
            </a:r>
            <a:r>
              <a:rPr lang="fr-FR" baseline="0" dirty="0" err="1"/>
              <a:t>Fibonacci</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18</a:t>
            </a:fld>
            <a:endParaRPr lang="fr-FR"/>
          </a:p>
        </p:txBody>
      </p:sp>
    </p:spTree>
    <p:extLst>
      <p:ext uri="{BB962C8B-B14F-4D97-AF65-F5344CB8AC3E}">
        <p14:creationId xmlns:p14="http://schemas.microsoft.com/office/powerpoint/2010/main" val="2893108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19</a:t>
            </a:fld>
            <a:endParaRPr lang="fr-FR"/>
          </a:p>
        </p:txBody>
      </p:sp>
    </p:spTree>
    <p:extLst>
      <p:ext uri="{BB962C8B-B14F-4D97-AF65-F5344CB8AC3E}">
        <p14:creationId xmlns:p14="http://schemas.microsoft.com/office/powerpoint/2010/main" val="407864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a:t>
            </a:fld>
            <a:endParaRPr lang="fr-FR"/>
          </a:p>
        </p:txBody>
      </p:sp>
    </p:spTree>
    <p:extLst>
      <p:ext uri="{BB962C8B-B14F-4D97-AF65-F5344CB8AC3E}">
        <p14:creationId xmlns:p14="http://schemas.microsoft.com/office/powerpoint/2010/main" val="1804969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L’historique de cette controverse est très bien détaillé dans l’article de S. Drake cité en référence. </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20</a:t>
            </a:fld>
            <a:endParaRPr lang="fr-FR"/>
          </a:p>
        </p:txBody>
      </p:sp>
    </p:spTree>
    <p:extLst>
      <p:ext uri="{BB962C8B-B14F-4D97-AF65-F5344CB8AC3E}">
        <p14:creationId xmlns:p14="http://schemas.microsoft.com/office/powerpoint/2010/main" val="253423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Photographie des notes d’expérience de </a:t>
            </a:r>
            <a:r>
              <a:rPr lang="fr-FR" dirty="0" smtClean="0"/>
              <a:t>Galilée qui </a:t>
            </a:r>
            <a:r>
              <a:rPr lang="fr-FR" dirty="0"/>
              <a:t>montrent que Galilée s’est sans doute basé également sur l’estimation d’une rythmique régulière ( voir publication de S. Drake)</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21</a:t>
            </a:fld>
            <a:endParaRPr lang="fr-FR"/>
          </a:p>
        </p:txBody>
      </p:sp>
    </p:spTree>
    <p:extLst>
      <p:ext uri="{BB962C8B-B14F-4D97-AF65-F5344CB8AC3E}">
        <p14:creationId xmlns:p14="http://schemas.microsoft.com/office/powerpoint/2010/main" val="3381301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Notes d’expérience de Galilée mises en forme pour plus de lisibilité. Les mesures en 3 colonnes en haut à gauche sont le résultat essentiel qui établit la loi quadratique de variation des distances en fonction des durées. </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22</a:t>
            </a:fld>
            <a:endParaRPr lang="fr-FR"/>
          </a:p>
        </p:txBody>
      </p:sp>
    </p:spTree>
    <p:extLst>
      <p:ext uri="{BB962C8B-B14F-4D97-AF65-F5344CB8AC3E}">
        <p14:creationId xmlns:p14="http://schemas.microsoft.com/office/powerpoint/2010/main" val="896141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23</a:t>
            </a:fld>
            <a:endParaRPr lang="fr-FR"/>
          </a:p>
        </p:txBody>
      </p:sp>
    </p:spTree>
    <p:extLst>
      <p:ext uri="{BB962C8B-B14F-4D97-AF65-F5344CB8AC3E}">
        <p14:creationId xmlns:p14="http://schemas.microsoft.com/office/powerpoint/2010/main" val="5862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24</a:t>
            </a:fld>
            <a:endParaRPr lang="fr-FR"/>
          </a:p>
        </p:txBody>
      </p:sp>
    </p:spTree>
    <p:extLst>
      <p:ext uri="{BB962C8B-B14F-4D97-AF65-F5344CB8AC3E}">
        <p14:creationId xmlns:p14="http://schemas.microsoft.com/office/powerpoint/2010/main" val="299724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L’expérience de Galilée permet de mettre</a:t>
            </a:r>
            <a:r>
              <a:rPr lang="fr-FR" baseline="0" dirty="0"/>
              <a:t> en jeu la tension, voire le scandale que peut représenter une révolution scientifique. Parce qu’elle entre en contradiction avec le modèle proportionnel, profondément ancré, elle n’apparait pas comme une simple « illustration » d’un résultat théorique, mais comme une expérience au sens plein du terme qui amène à reconsidérer ses présupposés. Elle offre également, dans la mise en œuvre qui en a été proposée par les deux enseignantes, la possibilité de laisser aux élèves une part d’autonomie qui oblige à se confronter aux conditions nécessairement imparfaites de mesure et de calcul qui prévalent dans le monde réel. Elle pose enfin la question de la modélisation et son rapport au réel.</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64991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327941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Représentation « romantique » de l’expérience du plan incliné de Galilée. </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204436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découverte principale est la relation de proportionnalité entre les distances parcourues et la durée écoulée. Cette relation est quadratique </a:t>
            </a:r>
            <a:r>
              <a:rPr lang="fr-FR" dirty="0" smtClean="0"/>
              <a:t>et </a:t>
            </a:r>
            <a:r>
              <a:rPr lang="fr-FR" dirty="0"/>
              <a:t>caractéristique d’un mouvement uniformément </a:t>
            </a:r>
            <a:r>
              <a:rPr lang="fr-FR" dirty="0" smtClean="0"/>
              <a:t>accéléré.</a:t>
            </a:r>
            <a:endParaRPr lang="fr-FR" dirty="0"/>
          </a:p>
          <a:p>
            <a:endParaRPr lang="fr-FR" dirty="0"/>
          </a:p>
          <a:p>
            <a:r>
              <a:rPr lang="fr-FR" dirty="0"/>
              <a:t>La difficulté essentielle de l’expérience est la mesure des durées. Galilée précise la méthode qu’il aurait employée (diapositive suivante</a:t>
            </a:r>
            <a:r>
              <a:rPr lang="fr-FR" dirty="0" smtClean="0"/>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372333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Mesure des durées par Galilée à l’aide d’une clepsydre. Les travaux ultérieurs montreront que cette méthode ne peut pas garantir la précision annoncée. </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7</a:t>
            </a:fld>
            <a:endParaRPr lang="fr-FR"/>
          </a:p>
        </p:txBody>
      </p:sp>
    </p:spTree>
    <p:extLst>
      <p:ext uri="{BB962C8B-B14F-4D97-AF65-F5344CB8AC3E}">
        <p14:creationId xmlns:p14="http://schemas.microsoft.com/office/powerpoint/2010/main" val="68090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Dans la version illustrée sur la photographie </a:t>
            </a:r>
            <a:r>
              <a:rPr lang="fr-FR" dirty="0" smtClean="0"/>
              <a:t>(exemplaire </a:t>
            </a:r>
            <a:r>
              <a:rPr lang="fr-FR" dirty="0"/>
              <a:t>datant du 19eme </a:t>
            </a:r>
            <a:r>
              <a:rPr lang="fr-FR" dirty="0" smtClean="0"/>
              <a:t>siècle</a:t>
            </a:r>
            <a:r>
              <a:rPr lang="fr-FR" dirty="0"/>
              <a:t>, en accord de principe seulement avec l’expérience effectivement réalisée), le passage de la boule par une position donnée était repéré par le tintement d’une cloche. En </a:t>
            </a:r>
            <a:r>
              <a:rPr lang="fr-FR" dirty="0" smtClean="0"/>
              <a:t>réalité, </a:t>
            </a:r>
            <a:r>
              <a:rPr lang="fr-FR" dirty="0"/>
              <a:t>il semble que Galilée ait utilisé le même principe mais repérait plutôt le passage par des barrettes similaires à celles qui figurent sur un instrument à corde.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3723331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Si les durées pouvaient être mesurées précisément, on pourrait trouver la relation indiquée. </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167383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endParaRPr lang="fr-FR" dirty="0">
              <a:solidFill>
                <a:schemeClr val="tx1">
                  <a:lumMod val="75000"/>
                  <a:lumOff val="25000"/>
                </a:schemeClr>
              </a:solidFill>
            </a:endParaRPr>
          </a:p>
          <a:p>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cxnSp>
        <p:nvCxnSpPr>
          <p:cNvPr id="15" name="Connecteur droit 14"/>
          <p:cNvCxnSpPr/>
          <p:nvPr userDrawn="1"/>
        </p:nvCxnSpPr>
        <p:spPr>
          <a:xfrm>
            <a:off x="698885" y="3893512"/>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3" y="2866175"/>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0" y="0"/>
            <a:ext cx="1" cy="388504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4400" kern="1200">
          <a:solidFill>
            <a:srgbClr val="683086"/>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ducation.francetv.fr/matiere/physique-chimie/terminale/video/galilee-l-experience-des-plans-inclin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1</a:t>
            </a:fld>
            <a:endParaRPr lang="fr-FR" dirty="0"/>
          </a:p>
        </p:txBody>
      </p:sp>
      <p:sp>
        <p:nvSpPr>
          <p:cNvPr id="5" name="Sous-titre 2"/>
          <p:cNvSpPr txBox="1">
            <a:spLocks/>
          </p:cNvSpPr>
          <p:nvPr/>
        </p:nvSpPr>
        <p:spPr>
          <a:xfrm>
            <a:off x="906462" y="4063023"/>
            <a:ext cx="7596190" cy="117953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cap="small" dirty="0"/>
              <a:t>J. </a:t>
            </a:r>
            <a:r>
              <a:rPr lang="fr-FR" cap="small"/>
              <a:t>Aristide Cavaillès-Olivier </a:t>
            </a:r>
            <a:r>
              <a:rPr lang="fr-FR" cap="small" dirty="0"/>
              <a:t>Sidokpohou </a:t>
            </a:r>
          </a:p>
          <a:p>
            <a:r>
              <a:rPr lang="fr-FR" sz="2200" dirty="0"/>
              <a:t>Inspecteurs généraux de l’éducation nationale</a:t>
            </a:r>
          </a:p>
        </p:txBody>
      </p:sp>
      <p:sp>
        <p:nvSpPr>
          <p:cNvPr id="6" name="Titre 6"/>
          <p:cNvSpPr txBox="1">
            <a:spLocks/>
          </p:cNvSpPr>
          <p:nvPr/>
        </p:nvSpPr>
        <p:spPr>
          <a:xfrm>
            <a:off x="906462" y="1712686"/>
            <a:ext cx="7894637" cy="18931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r>
              <a:rPr lang="fr-FR" sz="4400" cap="small" dirty="0"/>
              <a:t>Grandeurs et Mesures </a:t>
            </a:r>
          </a:p>
        </p:txBody>
      </p:sp>
      <p:sp>
        <p:nvSpPr>
          <p:cNvPr id="9" name="Espace réservé du numéro de diapositive 1"/>
          <p:cNvSpPr txBox="1">
            <a:spLocks/>
          </p:cNvSpPr>
          <p:nvPr/>
        </p:nvSpPr>
        <p:spPr>
          <a:xfrm>
            <a:off x="8197502" y="6390910"/>
            <a:ext cx="403878" cy="365125"/>
          </a:xfrm>
          <a:prstGeom prst="rect">
            <a:avLst/>
          </a:prstGeom>
        </p:spPr>
        <p:txBody>
          <a:bodyPr vert="horz" lIns="91440" tIns="45720" rIns="91440" bIns="45720" rtlCol="0" anchor="ctr"/>
          <a:lstStyle>
            <a:defPPr>
              <a:defRPr lang="fr-FR"/>
            </a:defPPr>
            <a:lvl1pPr marL="0" algn="r" defTabSz="457200" rtl="0" eaLnBrk="1" latinLnBrk="0" hangingPunct="1">
              <a:defRPr sz="1000" b="1" kern="1200">
                <a:solidFill>
                  <a:srgbClr val="40404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C8907D-B208-DC44-82F5-2940ECA1C9FA}" type="slidenum">
              <a:rPr lang="fr-FR" smtClean="0"/>
              <a:pPr/>
              <a:t>1</a:t>
            </a:fld>
            <a:endParaRPr lang="fr-FR"/>
          </a:p>
        </p:txBody>
      </p:sp>
      <p:pic>
        <p:nvPicPr>
          <p:cNvPr id="10" name="Image 11" descr="2014_MENESRlogo_horizont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713" y="6095216"/>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descr="logoIG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2" y="6025357"/>
            <a:ext cx="1481328" cy="603504"/>
          </a:xfrm>
          <a:prstGeom prst="rect">
            <a:avLst/>
          </a:prstGeom>
        </p:spPr>
      </p:pic>
      <p:sp>
        <p:nvSpPr>
          <p:cNvPr id="2" name="ZoneTexte 1"/>
          <p:cNvSpPr txBox="1"/>
          <p:nvPr/>
        </p:nvSpPr>
        <p:spPr>
          <a:xfrm>
            <a:off x="4704556" y="6231558"/>
            <a:ext cx="3705758" cy="369332"/>
          </a:xfrm>
          <a:prstGeom prst="rect">
            <a:avLst/>
          </a:prstGeom>
          <a:noFill/>
        </p:spPr>
        <p:txBody>
          <a:bodyPr wrap="none" rtlCol="0">
            <a:spAutoFit/>
          </a:bodyPr>
          <a:lstStyle/>
          <a:p>
            <a:r>
              <a:rPr lang="fr-FR" dirty="0">
                <a:solidFill>
                  <a:srgbClr val="7800FF"/>
                </a:solidFill>
              </a:rPr>
              <a:t>Séminaire PNF – 10 mars 2017 – Paris</a:t>
            </a:r>
          </a:p>
        </p:txBody>
      </p:sp>
    </p:spTree>
    <p:extLst>
      <p:ext uri="{BB962C8B-B14F-4D97-AF65-F5344CB8AC3E}">
        <p14:creationId xmlns:p14="http://schemas.microsoft.com/office/powerpoint/2010/main" val="5135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Positionnement des clochettes </a:t>
            </a:r>
            <a:br>
              <a:rPr lang="fr-FR" dirty="0"/>
            </a:br>
            <a:r>
              <a:rPr lang="fr-FR" sz="1300" dirty="0"/>
              <a:t>Une façon de réaliser  l’expérience avec ce dispositif est de s’arranger pour que les clochettes tintent à intervalles réguliers. </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10</a:t>
            </a:fld>
            <a:endParaRPr lang="fr-FR" dirty="0"/>
          </a:p>
        </p:txBody>
      </p:sp>
      <p:pic>
        <p:nvPicPr>
          <p:cNvPr id="3" name="Image 2"/>
          <p:cNvPicPr>
            <a:picLocks noChangeAspect="1"/>
          </p:cNvPicPr>
          <p:nvPr/>
        </p:nvPicPr>
        <p:blipFill>
          <a:blip r:embed="rId3"/>
          <a:stretch>
            <a:fillRect/>
          </a:stretch>
        </p:blipFill>
        <p:spPr>
          <a:xfrm>
            <a:off x="-34682" y="1420837"/>
            <a:ext cx="6111925" cy="5445052"/>
          </a:xfrm>
          <a:prstGeom prst="rect">
            <a:avLst/>
          </a:prstGeom>
        </p:spPr>
      </p:pic>
      <p:cxnSp>
        <p:nvCxnSpPr>
          <p:cNvPr id="7" name="Connecteur droit avec flèche 6"/>
          <p:cNvCxnSpPr/>
          <p:nvPr/>
        </p:nvCxnSpPr>
        <p:spPr>
          <a:xfrm>
            <a:off x="1132114" y="2634343"/>
            <a:ext cx="1719943" cy="130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 name="Image 8"/>
          <p:cNvPicPr>
            <a:picLocks noChangeAspect="1"/>
          </p:cNvPicPr>
          <p:nvPr/>
        </p:nvPicPr>
        <p:blipFill>
          <a:blip r:embed="rId4"/>
          <a:stretch>
            <a:fillRect/>
          </a:stretch>
        </p:blipFill>
        <p:spPr>
          <a:xfrm>
            <a:off x="1992085" y="2695554"/>
            <a:ext cx="304762" cy="438095"/>
          </a:xfrm>
          <a:prstGeom prst="rect">
            <a:avLst/>
          </a:prstGeom>
        </p:spPr>
      </p:pic>
      <p:sp>
        <p:nvSpPr>
          <p:cNvPr id="11"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2" name="Image 11"/>
          <p:cNvPicPr>
            <a:picLocks noChangeAspect="1"/>
          </p:cNvPicPr>
          <p:nvPr/>
        </p:nvPicPr>
        <p:blipFill>
          <a:blip r:embed="rId5"/>
          <a:stretch>
            <a:fillRect/>
          </a:stretch>
        </p:blipFill>
        <p:spPr>
          <a:xfrm>
            <a:off x="2895482" y="3273116"/>
            <a:ext cx="276190" cy="438095"/>
          </a:xfrm>
          <a:prstGeom prst="rect">
            <a:avLst/>
          </a:prstGeom>
        </p:spPr>
      </p:pic>
      <p:pic>
        <p:nvPicPr>
          <p:cNvPr id="13" name="Image 12"/>
          <p:cNvPicPr>
            <a:picLocks noChangeAspect="1"/>
          </p:cNvPicPr>
          <p:nvPr/>
        </p:nvPicPr>
        <p:blipFill>
          <a:blip r:embed="rId6"/>
          <a:stretch>
            <a:fillRect/>
          </a:stretch>
        </p:blipFill>
        <p:spPr>
          <a:xfrm>
            <a:off x="3021280" y="1925356"/>
            <a:ext cx="1390476" cy="485714"/>
          </a:xfrm>
          <a:prstGeom prst="rect">
            <a:avLst/>
          </a:prstGeom>
        </p:spPr>
      </p:pic>
      <p:sp>
        <p:nvSpPr>
          <p:cNvPr id="16" name="Explosion : 8 points 15"/>
          <p:cNvSpPr/>
          <p:nvPr/>
        </p:nvSpPr>
        <p:spPr>
          <a:xfrm>
            <a:off x="2590800" y="3492164"/>
            <a:ext cx="261257" cy="272143"/>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p:cNvSpPr txBox="1"/>
          <p:nvPr/>
        </p:nvSpPr>
        <p:spPr>
          <a:xfrm>
            <a:off x="6778243" y="3308796"/>
            <a:ext cx="2042585" cy="369332"/>
          </a:xfrm>
          <a:prstGeom prst="rect">
            <a:avLst/>
          </a:prstGeom>
          <a:noFill/>
        </p:spPr>
        <p:txBody>
          <a:bodyPr wrap="square" rtlCol="0">
            <a:spAutoFit/>
          </a:bodyPr>
          <a:lstStyle/>
          <a:p>
            <a:r>
              <a:rPr lang="fr-FR" dirty="0"/>
              <a:t> </a:t>
            </a:r>
          </a:p>
        </p:txBody>
      </p:sp>
      <p:pic>
        <p:nvPicPr>
          <p:cNvPr id="4" name="Image 3"/>
          <p:cNvPicPr>
            <a:picLocks noChangeAspect="1"/>
          </p:cNvPicPr>
          <p:nvPr/>
        </p:nvPicPr>
        <p:blipFill>
          <a:blip r:embed="rId7"/>
          <a:stretch>
            <a:fillRect/>
          </a:stretch>
        </p:blipFill>
        <p:spPr>
          <a:xfrm>
            <a:off x="6518354" y="2588574"/>
            <a:ext cx="1190476" cy="438095"/>
          </a:xfrm>
          <a:prstGeom prst="rect">
            <a:avLst/>
          </a:prstGeom>
        </p:spPr>
      </p:pic>
      <p:pic>
        <p:nvPicPr>
          <p:cNvPr id="6" name="Image 5"/>
          <p:cNvPicPr>
            <a:picLocks noChangeAspect="1"/>
          </p:cNvPicPr>
          <p:nvPr/>
        </p:nvPicPr>
        <p:blipFill>
          <a:blip r:embed="rId8"/>
          <a:stretch>
            <a:fillRect/>
          </a:stretch>
        </p:blipFill>
        <p:spPr>
          <a:xfrm>
            <a:off x="6518354" y="3269745"/>
            <a:ext cx="1409524" cy="485714"/>
          </a:xfrm>
          <a:prstGeom prst="rect">
            <a:avLst/>
          </a:prstGeom>
        </p:spPr>
      </p:pic>
    </p:spTree>
    <p:extLst>
      <p:ext uri="{BB962C8B-B14F-4D97-AF65-F5344CB8AC3E}">
        <p14:creationId xmlns:p14="http://schemas.microsoft.com/office/powerpoint/2010/main" val="323199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support pédagogique très riche</a:t>
            </a:r>
          </a:p>
        </p:txBody>
      </p:sp>
      <p:sp>
        <p:nvSpPr>
          <p:cNvPr id="3" name="Espace réservé du contenu 2"/>
          <p:cNvSpPr>
            <a:spLocks noGrp="1"/>
          </p:cNvSpPr>
          <p:nvPr>
            <p:ph idx="1"/>
          </p:nvPr>
        </p:nvSpPr>
        <p:spPr/>
        <p:txBody>
          <a:bodyPr/>
          <a:lstStyle/>
          <a:p>
            <a:r>
              <a:rPr lang="fr-FR" dirty="0">
                <a:solidFill>
                  <a:schemeClr val="tx1"/>
                </a:solidFill>
              </a:rPr>
              <a:t>Expérience assez facile à réaliser et peu onéreuse </a:t>
            </a:r>
          </a:p>
          <a:p>
            <a:r>
              <a:rPr lang="fr-FR" dirty="0">
                <a:solidFill>
                  <a:schemeClr val="tx1"/>
                </a:solidFill>
              </a:rPr>
              <a:t>Nombreuses questions physiques et mathématiques</a:t>
            </a:r>
          </a:p>
          <a:p>
            <a:pPr lvl="1"/>
            <a:r>
              <a:rPr lang="fr-FR" dirty="0"/>
              <a:t>Cinématique du mouvement uniformément accéléré</a:t>
            </a:r>
          </a:p>
          <a:p>
            <a:pPr lvl="1"/>
            <a:r>
              <a:rPr lang="fr-FR" dirty="0"/>
              <a:t>Dynamique des systèmes </a:t>
            </a:r>
            <a:r>
              <a:rPr lang="fr-FR" dirty="0" smtClean="0"/>
              <a:t>roulants</a:t>
            </a:r>
            <a:endParaRPr lang="fr-FR" dirty="0"/>
          </a:p>
          <a:p>
            <a:pPr lvl="1"/>
            <a:r>
              <a:rPr lang="fr-FR" dirty="0"/>
              <a:t>Mesure du temps, unités de mesures,….</a:t>
            </a:r>
          </a:p>
          <a:p>
            <a:pPr marL="457200" lvl="1" indent="0">
              <a:buNone/>
            </a:pP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11</a:t>
            </a:fld>
            <a:endParaRPr lang="fr-FR"/>
          </a:p>
        </p:txBody>
      </p:sp>
      <p:pic>
        <p:nvPicPr>
          <p:cNvPr id="5" name="Image 4"/>
          <p:cNvPicPr/>
          <p:nvPr/>
        </p:nvPicPr>
        <p:blipFill>
          <a:blip r:embed="rId3" cstate="print"/>
          <a:srcRect/>
          <a:stretch>
            <a:fillRect/>
          </a:stretch>
        </p:blipFill>
        <p:spPr bwMode="auto">
          <a:xfrm>
            <a:off x="263817" y="4017676"/>
            <a:ext cx="3435985" cy="2373234"/>
          </a:xfrm>
          <a:prstGeom prst="rect">
            <a:avLst/>
          </a:prstGeom>
          <a:noFill/>
          <a:ln w="9525">
            <a:noFill/>
            <a:miter lim="800000"/>
            <a:headEnd/>
            <a:tailEnd/>
          </a:ln>
        </p:spPr>
      </p:pic>
      <p:pic>
        <p:nvPicPr>
          <p:cNvPr id="6" name="Image 5"/>
          <p:cNvPicPr>
            <a:picLocks noChangeAspect="1"/>
          </p:cNvPicPr>
          <p:nvPr/>
        </p:nvPicPr>
        <p:blipFill>
          <a:blip r:embed="rId4"/>
          <a:stretch>
            <a:fillRect/>
          </a:stretch>
        </p:blipFill>
        <p:spPr>
          <a:xfrm>
            <a:off x="4770461" y="3663255"/>
            <a:ext cx="3943116" cy="1378306"/>
          </a:xfrm>
          <a:prstGeom prst="rect">
            <a:avLst/>
          </a:prstGeom>
        </p:spPr>
      </p:pic>
      <p:pic>
        <p:nvPicPr>
          <p:cNvPr id="7" name="Image 6"/>
          <p:cNvPicPr>
            <a:picLocks noChangeAspect="1"/>
          </p:cNvPicPr>
          <p:nvPr/>
        </p:nvPicPr>
        <p:blipFill>
          <a:blip r:embed="rId5"/>
          <a:stretch>
            <a:fillRect/>
          </a:stretch>
        </p:blipFill>
        <p:spPr>
          <a:xfrm>
            <a:off x="3890630" y="4815134"/>
            <a:ext cx="2738211" cy="1767973"/>
          </a:xfrm>
          <a:prstGeom prst="rect">
            <a:avLst/>
          </a:prstGeom>
        </p:spPr>
      </p:pic>
      <p:pic>
        <p:nvPicPr>
          <p:cNvPr id="8" name="Image 7"/>
          <p:cNvPicPr>
            <a:picLocks noChangeAspect="1"/>
          </p:cNvPicPr>
          <p:nvPr/>
        </p:nvPicPr>
        <p:blipFill>
          <a:blip r:embed="rId6"/>
          <a:stretch>
            <a:fillRect/>
          </a:stretch>
        </p:blipFill>
        <p:spPr>
          <a:xfrm>
            <a:off x="6655618" y="4980450"/>
            <a:ext cx="2349001" cy="1602657"/>
          </a:xfrm>
          <a:prstGeom prst="rect">
            <a:avLst/>
          </a:prstGeom>
        </p:spPr>
      </p:pic>
    </p:spTree>
    <p:extLst>
      <p:ext uri="{BB962C8B-B14F-4D97-AF65-F5344CB8AC3E}">
        <p14:creationId xmlns:p14="http://schemas.microsoft.com/office/powerpoint/2010/main" val="9417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 </a:t>
            </a:r>
          </a:p>
        </p:txBody>
      </p:sp>
      <p:sp>
        <p:nvSpPr>
          <p:cNvPr id="3" name="Espace réservé du contenu 2"/>
          <p:cNvSpPr>
            <a:spLocks noGrp="1"/>
          </p:cNvSpPr>
          <p:nvPr>
            <p:ph idx="1"/>
          </p:nvPr>
        </p:nvSpPr>
        <p:spPr/>
        <p:txBody>
          <a:bodyPr>
            <a:normAutofit/>
          </a:bodyPr>
          <a:lstStyle/>
          <a:p>
            <a:r>
              <a:rPr lang="fr-FR" sz="3200" dirty="0"/>
              <a:t>Concevoir une séquence pédagogique </a:t>
            </a:r>
          </a:p>
          <a:p>
            <a:pPr lvl="1"/>
            <a:r>
              <a:rPr lang="fr-FR" sz="2000" dirty="0"/>
              <a:t>Basée sur le dispositif expérimental : </a:t>
            </a:r>
            <a:r>
              <a:rPr lang="fr-FR" sz="2000" dirty="0" smtClean="0"/>
              <a:t>clochettes + </a:t>
            </a:r>
            <a:r>
              <a:rPr lang="fr-FR" sz="2000" dirty="0"/>
              <a:t>plan </a:t>
            </a:r>
            <a:r>
              <a:rPr lang="fr-FR" sz="2000" dirty="0" smtClean="0"/>
              <a:t>incliné + boule + mètre. </a:t>
            </a:r>
            <a:r>
              <a:rPr lang="fr-FR" sz="2000" dirty="0"/>
              <a:t>Rien d’autre !  </a:t>
            </a:r>
          </a:p>
          <a:p>
            <a:pPr lvl="1"/>
            <a:r>
              <a:rPr lang="fr-FR" sz="2000" dirty="0" err="1"/>
              <a:t>Bidisciplinaire</a:t>
            </a:r>
            <a:r>
              <a:rPr lang="fr-FR" sz="2000" dirty="0"/>
              <a:t> </a:t>
            </a:r>
          </a:p>
          <a:p>
            <a:pPr lvl="1"/>
            <a:r>
              <a:rPr lang="fr-FR" sz="2000" dirty="0"/>
              <a:t>Abordant la thématique : grandeurs et mesure des programmes de mathématiques et de physique-chimie du collège </a:t>
            </a:r>
          </a:p>
          <a:p>
            <a:pPr lvl="1"/>
            <a:endParaRPr lang="fr-FR" dirty="0"/>
          </a:p>
          <a:p>
            <a:r>
              <a:rPr lang="fr-FR" sz="3200" dirty="0"/>
              <a:t>Courte présentation (5’)</a:t>
            </a:r>
          </a:p>
          <a:p>
            <a:pPr lvl="1"/>
            <a:r>
              <a:rPr lang="fr-FR" sz="2000" dirty="0"/>
              <a:t>Protocole</a:t>
            </a:r>
          </a:p>
          <a:p>
            <a:pPr lvl="1"/>
            <a:r>
              <a:rPr lang="fr-FR" sz="2000" dirty="0"/>
              <a:t>Objectifs pédagogiques</a:t>
            </a:r>
          </a:p>
          <a:p>
            <a:pPr lvl="1"/>
            <a:r>
              <a:rPr lang="fr-FR" sz="2000" dirty="0"/>
              <a:t>Déroulement prévisible</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12</a:t>
            </a:fld>
            <a:endParaRPr lang="fr-FR"/>
          </a:p>
        </p:txBody>
      </p:sp>
    </p:spTree>
    <p:extLst>
      <p:ext uri="{BB962C8B-B14F-4D97-AF65-F5344CB8AC3E}">
        <p14:creationId xmlns:p14="http://schemas.microsoft.com/office/powerpoint/2010/main" val="322151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avec de vrais élèves ?</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13</a:t>
            </a:fld>
            <a:endParaRPr lang="fr-FR"/>
          </a:p>
        </p:txBody>
      </p:sp>
      <p:sp>
        <p:nvSpPr>
          <p:cNvPr id="6" name="Espace réservé du contenu 5"/>
          <p:cNvSpPr>
            <a:spLocks noGrp="1"/>
          </p:cNvSpPr>
          <p:nvPr>
            <p:ph idx="1"/>
          </p:nvPr>
        </p:nvSpPr>
        <p:spPr/>
        <p:txBody>
          <a:bodyPr/>
          <a:lstStyle/>
          <a:p>
            <a:r>
              <a:rPr lang="fr-FR" dirty="0"/>
              <a:t>Christine Cornet et Carine </a:t>
            </a:r>
            <a:r>
              <a:rPr lang="fr-FR" dirty="0" err="1"/>
              <a:t>Esnault</a:t>
            </a:r>
            <a:r>
              <a:rPr lang="fr-FR" dirty="0"/>
              <a:t>, collège de </a:t>
            </a:r>
            <a:r>
              <a:rPr lang="fr-FR" dirty="0" err="1"/>
              <a:t>Moret</a:t>
            </a:r>
            <a:r>
              <a:rPr lang="fr-FR" dirty="0"/>
              <a:t> sur Loing</a:t>
            </a:r>
          </a:p>
          <a:p>
            <a:endParaRPr lang="fr-FR" dirty="0"/>
          </a:p>
        </p:txBody>
      </p:sp>
      <p:pic>
        <p:nvPicPr>
          <p:cNvPr id="7" name="Espace réservé du contenu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297906" y="2172494"/>
            <a:ext cx="4895850" cy="3133725"/>
          </a:xfrm>
          <a:prstGeom prst="rect">
            <a:avLst/>
          </a:prstGeom>
          <a:noFill/>
          <a:ln>
            <a:noFill/>
          </a:ln>
        </p:spPr>
      </p:pic>
    </p:spTree>
    <p:extLst>
      <p:ext uri="{BB962C8B-B14F-4D97-AF65-F5344CB8AC3E}">
        <p14:creationId xmlns:p14="http://schemas.microsoft.com/office/powerpoint/2010/main" val="428221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a:bodyPr>
          <a:lstStyle/>
          <a:p>
            <a:r>
              <a:rPr lang="fr-FR" sz="1800" dirty="0"/>
              <a:t>				Document </a:t>
            </a:r>
            <a:r>
              <a:rPr lang="fr-FR" sz="1800" dirty="0" err="1"/>
              <a:t>éLèVE</a:t>
            </a:r>
            <a:endParaRPr lang="fr-FR" sz="1800" dirty="0"/>
          </a:p>
        </p:txBody>
      </p:sp>
      <p:pic>
        <p:nvPicPr>
          <p:cNvPr id="9" name="Espace réservé du contenu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4532" y="914400"/>
            <a:ext cx="4654157" cy="5675583"/>
          </a:xfrm>
          <a:prstGeom prst="rect">
            <a:avLst/>
          </a:prstGeom>
          <a:ln>
            <a:noFill/>
          </a:ln>
          <a:effectLst>
            <a:outerShdw blurRad="292100" dist="139700" dir="2700000" algn="tl" rotWithShape="0">
              <a:srgbClr val="333333">
                <a:alpha val="65000"/>
              </a:srgbClr>
            </a:outerShdw>
          </a:effectLst>
        </p:spPr>
      </p:pic>
      <p:sp>
        <p:nvSpPr>
          <p:cNvPr id="4" name="Espace réservé du numéro de diapositive 3"/>
          <p:cNvSpPr>
            <a:spLocks noGrp="1"/>
          </p:cNvSpPr>
          <p:nvPr>
            <p:ph type="sldNum" sz="quarter" idx="12"/>
          </p:nvPr>
        </p:nvSpPr>
        <p:spPr/>
        <p:txBody>
          <a:bodyPr/>
          <a:lstStyle/>
          <a:p>
            <a:fld id="{A786685B-2977-D546-9E3D-3CA676A47F0C}" type="slidenum">
              <a:rPr lang="fr-FR" smtClean="0"/>
              <a:t>14</a:t>
            </a:fld>
            <a:endParaRPr lang="fr-FR"/>
          </a:p>
        </p:txBody>
      </p:sp>
    </p:spTree>
    <p:extLst>
      <p:ext uri="{BB962C8B-B14F-4D97-AF65-F5344CB8AC3E}">
        <p14:creationId xmlns:p14="http://schemas.microsoft.com/office/powerpoint/2010/main" val="70016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pédagogiques</a:t>
            </a:r>
          </a:p>
        </p:txBody>
      </p:sp>
      <p:sp>
        <p:nvSpPr>
          <p:cNvPr id="3" name="Espace réservé du contenu 2"/>
          <p:cNvSpPr>
            <a:spLocks noGrp="1"/>
          </p:cNvSpPr>
          <p:nvPr>
            <p:ph idx="1"/>
          </p:nvPr>
        </p:nvSpPr>
        <p:spPr/>
        <p:txBody>
          <a:bodyPr/>
          <a:lstStyle/>
          <a:p>
            <a:pPr marL="0" indent="0">
              <a:buNone/>
            </a:pPr>
            <a:r>
              <a:rPr lang="fr-FR" b="1" dirty="0">
                <a:solidFill>
                  <a:schemeClr val="tx1"/>
                </a:solidFill>
              </a:rPr>
              <a:t>Montrer aux élèves :</a:t>
            </a:r>
          </a:p>
          <a:p>
            <a:pPr lvl="0"/>
            <a:r>
              <a:rPr lang="fr-FR" dirty="0">
                <a:solidFill>
                  <a:schemeClr val="tx1"/>
                </a:solidFill>
              </a:rPr>
              <a:t>Que les mathématiques peuvent </a:t>
            </a:r>
            <a:r>
              <a:rPr lang="fr-FR" b="1" dirty="0">
                <a:solidFill>
                  <a:srgbClr val="FF0000"/>
                </a:solidFill>
              </a:rPr>
              <a:t>modéliser</a:t>
            </a:r>
            <a:r>
              <a:rPr lang="fr-FR" dirty="0">
                <a:solidFill>
                  <a:schemeClr val="tx1"/>
                </a:solidFill>
              </a:rPr>
              <a:t> les phénomènes physiques de la vie courante.</a:t>
            </a:r>
          </a:p>
          <a:p>
            <a:pPr lvl="0"/>
            <a:r>
              <a:rPr lang="fr-FR" dirty="0">
                <a:solidFill>
                  <a:schemeClr val="tx1"/>
                </a:solidFill>
              </a:rPr>
              <a:t>Que le chemin parcouru par la pensée humaine pour comprendre ces phénomènes a été </a:t>
            </a:r>
            <a:r>
              <a:rPr lang="fr-FR" b="1" dirty="0">
                <a:solidFill>
                  <a:srgbClr val="FF0000"/>
                </a:solidFill>
              </a:rPr>
              <a:t>long et semé d’embûches</a:t>
            </a:r>
            <a:r>
              <a:rPr lang="fr-FR" dirty="0">
                <a:solidFill>
                  <a:schemeClr val="tx1"/>
                </a:solidFill>
              </a:rPr>
              <a:t>. </a:t>
            </a:r>
          </a:p>
          <a:p>
            <a:pPr lvl="0"/>
            <a:r>
              <a:rPr lang="fr-FR" dirty="0">
                <a:solidFill>
                  <a:schemeClr val="tx1"/>
                </a:solidFill>
              </a:rPr>
              <a:t>Que justement l’erreur de conception d’un élève </a:t>
            </a:r>
            <a:r>
              <a:rPr lang="fr-FR" b="1" dirty="0">
                <a:solidFill>
                  <a:srgbClr val="FF0000"/>
                </a:solidFill>
              </a:rPr>
              <a:t>n’a pas à être plus condamnée</a:t>
            </a:r>
            <a:r>
              <a:rPr lang="fr-FR" dirty="0">
                <a:solidFill>
                  <a:schemeClr val="tx1"/>
                </a:solidFill>
              </a:rPr>
              <a:t> que celle d’un savant !</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15</a:t>
            </a:fld>
            <a:endParaRPr lang="fr-FR"/>
          </a:p>
        </p:txBody>
      </p:sp>
    </p:spTree>
    <p:extLst>
      <p:ext uri="{BB962C8B-B14F-4D97-AF65-F5344CB8AC3E}">
        <p14:creationId xmlns:p14="http://schemas.microsoft.com/office/powerpoint/2010/main" val="14041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Jour 1 : expériences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597629593"/>
              </p:ext>
            </p:extLst>
          </p:nvPr>
        </p:nvGraphicFramePr>
        <p:xfrm>
          <a:off x="584201" y="1676400"/>
          <a:ext cx="8016198" cy="4521200"/>
        </p:xfrm>
        <a:graphic>
          <a:graphicData uri="http://schemas.openxmlformats.org/drawingml/2006/table">
            <a:tbl>
              <a:tblPr firstRow="1" firstCol="1" bandRow="1">
                <a:tableStyleId>{5C22544A-7EE6-4342-B048-85BDC9FD1C3A}</a:tableStyleId>
              </a:tblPr>
              <a:tblGrid>
                <a:gridCol w="3037257">
                  <a:extLst>
                    <a:ext uri="{9D8B030D-6E8A-4147-A177-3AD203B41FA5}">
                      <a16:colId xmlns="" xmlns:a16="http://schemas.microsoft.com/office/drawing/2014/main" val="20000"/>
                    </a:ext>
                  </a:extLst>
                </a:gridCol>
                <a:gridCol w="3037257">
                  <a:extLst>
                    <a:ext uri="{9D8B030D-6E8A-4147-A177-3AD203B41FA5}">
                      <a16:colId xmlns="" xmlns:a16="http://schemas.microsoft.com/office/drawing/2014/main" val="20001"/>
                    </a:ext>
                  </a:extLst>
                </a:gridCol>
                <a:gridCol w="1941684">
                  <a:extLst>
                    <a:ext uri="{9D8B030D-6E8A-4147-A177-3AD203B41FA5}">
                      <a16:colId xmlns="" xmlns:a16="http://schemas.microsoft.com/office/drawing/2014/main" val="20002"/>
                    </a:ext>
                  </a:extLst>
                </a:gridCol>
              </a:tblGrid>
              <a:tr h="327052">
                <a:tc>
                  <a:txBody>
                    <a:bodyPr/>
                    <a:lstStyle/>
                    <a:p>
                      <a:pPr marL="21590" algn="ctr">
                        <a:lnSpc>
                          <a:spcPct val="115000"/>
                        </a:lnSpc>
                        <a:spcAft>
                          <a:spcPts val="0"/>
                        </a:spcAft>
                      </a:pPr>
                      <a:r>
                        <a:rPr lang="fr-FR" sz="1100" dirty="0">
                          <a:effectLst/>
                        </a:rPr>
                        <a:t>TACHES</a:t>
                      </a:r>
                      <a:endParaRPr lang="fr-FR" sz="1100" dirty="0">
                        <a:effectLst/>
                        <a:latin typeface="Calibri"/>
                        <a:ea typeface="Calibri"/>
                        <a:cs typeface="Times New Roman"/>
                      </a:endParaRPr>
                    </a:p>
                  </a:txBody>
                  <a:tcPr marL="68580" marR="68580" marT="0" marB="0" anchor="ctr"/>
                </a:tc>
                <a:tc>
                  <a:txBody>
                    <a:bodyPr/>
                    <a:lstStyle/>
                    <a:p>
                      <a:pPr marL="89535" algn="ctr">
                        <a:lnSpc>
                          <a:spcPct val="115000"/>
                        </a:lnSpc>
                        <a:spcAft>
                          <a:spcPts val="0"/>
                        </a:spcAft>
                      </a:pPr>
                      <a:r>
                        <a:rPr lang="fr-FR" sz="1100" dirty="0">
                          <a:effectLst/>
                        </a:rPr>
                        <a:t>DEROULEMENT</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100" dirty="0">
                          <a:effectLst/>
                        </a:rPr>
                        <a:t>DUREE</a:t>
                      </a:r>
                      <a:endParaRPr lang="fr-FR" sz="11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0"/>
                  </a:ext>
                </a:extLst>
              </a:tr>
              <a:tr h="1289032">
                <a:tc>
                  <a:txBody>
                    <a:bodyPr/>
                    <a:lstStyle/>
                    <a:p>
                      <a:pPr marL="21590" algn="just">
                        <a:lnSpc>
                          <a:spcPct val="115000"/>
                        </a:lnSpc>
                        <a:spcAft>
                          <a:spcPts val="0"/>
                        </a:spcAft>
                      </a:pPr>
                      <a:r>
                        <a:rPr lang="fr-FR" sz="1600" dirty="0">
                          <a:effectLst/>
                        </a:rPr>
                        <a:t>Présentation du dispositif en classe entière</a:t>
                      </a:r>
                      <a:endParaRPr lang="fr-FR" sz="1600" dirty="0">
                        <a:effectLst/>
                        <a:latin typeface="Calibri"/>
                        <a:ea typeface="Calibri"/>
                        <a:cs typeface="Times New Roman"/>
                      </a:endParaRPr>
                    </a:p>
                  </a:txBody>
                  <a:tcPr marL="68580" marR="68580" marT="0" marB="0" anchor="ctr"/>
                </a:tc>
                <a:tc>
                  <a:txBody>
                    <a:bodyPr/>
                    <a:lstStyle/>
                    <a:p>
                      <a:pPr marL="171450" indent="-171450" algn="just">
                        <a:lnSpc>
                          <a:spcPct val="115000"/>
                        </a:lnSpc>
                        <a:spcAft>
                          <a:spcPts val="0"/>
                        </a:spcAft>
                        <a:buFont typeface="Arial" panose="020B0604020202020204" pitchFamily="34" charset="0"/>
                        <a:buChar char="•"/>
                      </a:pPr>
                      <a:r>
                        <a:rPr lang="fr-FR" sz="1600" dirty="0">
                          <a:effectLst/>
                        </a:rPr>
                        <a:t>Document vidéo-projeté</a:t>
                      </a:r>
                    </a:p>
                    <a:p>
                      <a:pPr marL="171450" indent="-171450" algn="just">
                        <a:lnSpc>
                          <a:spcPct val="115000"/>
                        </a:lnSpc>
                        <a:spcAft>
                          <a:spcPts val="0"/>
                        </a:spcAft>
                        <a:buFont typeface="Arial" panose="020B0604020202020204" pitchFamily="34" charset="0"/>
                        <a:buChar char="•"/>
                      </a:pPr>
                      <a:r>
                        <a:rPr lang="fr-FR" sz="1600" dirty="0">
                          <a:effectLst/>
                        </a:rPr>
                        <a:t>Explication de la procédure à suivre</a:t>
                      </a:r>
                    </a:p>
                    <a:p>
                      <a:pPr algn="just">
                        <a:lnSpc>
                          <a:spcPct val="115000"/>
                        </a:lnSpc>
                        <a:spcAft>
                          <a:spcPts val="0"/>
                        </a:spcAft>
                      </a:pPr>
                      <a:r>
                        <a:rPr lang="fr-FR" sz="1600" dirty="0">
                          <a:effectLst/>
                        </a:rPr>
                        <a:t>Discussion sur les frottements</a:t>
                      </a:r>
                      <a:endParaRPr lang="fr-FR" sz="1600" dirty="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fr-FR" sz="1600" dirty="0">
                          <a:effectLst/>
                        </a:rPr>
                        <a:t>20 min à la fin du cours</a:t>
                      </a:r>
                      <a:endParaRPr lang="fr-FR" sz="16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1"/>
                  </a:ext>
                </a:extLst>
              </a:tr>
              <a:tr h="1943136">
                <a:tc>
                  <a:txBody>
                    <a:bodyPr/>
                    <a:lstStyle/>
                    <a:p>
                      <a:pPr marL="21590" algn="just">
                        <a:lnSpc>
                          <a:spcPct val="115000"/>
                        </a:lnSpc>
                        <a:spcAft>
                          <a:spcPts val="0"/>
                        </a:spcAft>
                      </a:pPr>
                      <a:r>
                        <a:rPr lang="fr-FR" sz="1600">
                          <a:effectLst/>
                        </a:rPr>
                        <a:t>Recherche par groupe de 2, 4 ou 6 de la position des clochettes.</a:t>
                      </a:r>
                      <a:endParaRPr lang="fr-FR" sz="1600">
                        <a:effectLst/>
                        <a:latin typeface="Calibri"/>
                        <a:ea typeface="Calibri"/>
                        <a:cs typeface="Times New Roman"/>
                      </a:endParaRPr>
                    </a:p>
                  </a:txBody>
                  <a:tcPr marL="68580" marR="68580" marT="0" marB="0" anchor="ctr"/>
                </a:tc>
                <a:tc>
                  <a:txBody>
                    <a:bodyPr/>
                    <a:lstStyle/>
                    <a:p>
                      <a:pPr marL="171450" lvl="0" indent="-171450" algn="just">
                        <a:lnSpc>
                          <a:spcPct val="115000"/>
                        </a:lnSpc>
                        <a:spcAft>
                          <a:spcPts val="0"/>
                        </a:spcAft>
                        <a:buFont typeface="Arial" panose="020B0604020202020204" pitchFamily="34" charset="0"/>
                        <a:buChar char="•"/>
                      </a:pPr>
                      <a:r>
                        <a:rPr lang="fr-FR" sz="1600" dirty="0">
                          <a:effectLst/>
                        </a:rPr>
                        <a:t>Les </a:t>
                      </a:r>
                      <a:r>
                        <a:rPr lang="fr-FR" sz="1600" dirty="0" smtClean="0">
                          <a:effectLst/>
                        </a:rPr>
                        <a:t>professeurs </a:t>
                      </a:r>
                      <a:r>
                        <a:rPr lang="fr-FR" sz="1600" dirty="0">
                          <a:effectLst/>
                        </a:rPr>
                        <a:t>vont chercher les groupes en permanence</a:t>
                      </a:r>
                    </a:p>
                    <a:p>
                      <a:pPr marL="171450" lvl="0" indent="-171450" algn="just">
                        <a:lnSpc>
                          <a:spcPct val="115000"/>
                        </a:lnSpc>
                        <a:spcAft>
                          <a:spcPts val="0"/>
                        </a:spcAft>
                        <a:buFont typeface="Arial" panose="020B0604020202020204" pitchFamily="34" charset="0"/>
                        <a:buChar char="•"/>
                      </a:pPr>
                      <a:r>
                        <a:rPr lang="fr-FR" sz="1600" dirty="0">
                          <a:effectLst/>
                        </a:rPr>
                        <a:t>Les élèves discutent entre eux, le </a:t>
                      </a:r>
                      <a:r>
                        <a:rPr lang="fr-FR" sz="1600" dirty="0" smtClean="0">
                          <a:effectLst/>
                        </a:rPr>
                        <a:t>professeur </a:t>
                      </a:r>
                      <a:r>
                        <a:rPr lang="fr-FR" sz="1600" dirty="0">
                          <a:effectLst/>
                        </a:rPr>
                        <a:t>« anime » pour une meilleure transcription mais n’aide pas.</a:t>
                      </a:r>
                      <a:endParaRPr lang="fr-FR" sz="1600" dirty="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fr-FR" sz="1600" dirty="0">
                          <a:effectLst/>
                        </a:rPr>
                        <a:t>De 30 à 40 minutes par groupe (4 groupes)</a:t>
                      </a:r>
                      <a:endParaRPr lang="fr-FR" sz="16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2"/>
                  </a:ext>
                </a:extLst>
              </a:tr>
              <a:tr h="961980">
                <a:tc>
                  <a:txBody>
                    <a:bodyPr/>
                    <a:lstStyle/>
                    <a:p>
                      <a:pPr marL="21590" algn="just">
                        <a:lnSpc>
                          <a:spcPct val="115000"/>
                        </a:lnSpc>
                        <a:spcAft>
                          <a:spcPts val="0"/>
                        </a:spcAft>
                      </a:pPr>
                      <a:r>
                        <a:rPr lang="fr-FR" sz="1600">
                          <a:effectLst/>
                        </a:rPr>
                        <a:t>Acquisition de mesures. Remplissage du tableau.</a:t>
                      </a:r>
                      <a:endParaRPr lang="fr-FR" sz="1600">
                        <a:effectLst/>
                        <a:latin typeface="Calibri"/>
                        <a:ea typeface="Calibri"/>
                        <a:cs typeface="Times New Roman"/>
                      </a:endParaRPr>
                    </a:p>
                  </a:txBody>
                  <a:tcPr marL="68580" marR="68580" marT="0" marB="0" anchor="ctr"/>
                </a:tc>
                <a:tc>
                  <a:txBody>
                    <a:bodyPr/>
                    <a:lstStyle/>
                    <a:p>
                      <a:pPr marL="171450" indent="-171450" algn="just">
                        <a:lnSpc>
                          <a:spcPct val="115000"/>
                        </a:lnSpc>
                        <a:spcAft>
                          <a:spcPts val="0"/>
                        </a:spcAft>
                        <a:buFont typeface="Arial" panose="020B0604020202020204" pitchFamily="34" charset="0"/>
                        <a:buChar char="•"/>
                      </a:pPr>
                      <a:r>
                        <a:rPr lang="fr-FR" sz="1600" dirty="0">
                          <a:effectLst/>
                        </a:rPr>
                        <a:t>Un ou deux élèves mesurent, les autres reportent les mesures dans le tableau.</a:t>
                      </a:r>
                      <a:endParaRPr lang="fr-FR" sz="1600" dirty="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fr-FR" sz="1600" dirty="0">
                          <a:effectLst/>
                        </a:rPr>
                        <a:t>5 minutes par groupe en moyenne</a:t>
                      </a:r>
                      <a:endParaRPr lang="fr-FR" sz="16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3"/>
                  </a:ext>
                </a:extLst>
              </a:tr>
            </a:tbl>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t>16</a:t>
            </a:fld>
            <a:endParaRPr lang="fr-FR"/>
          </a:p>
        </p:txBody>
      </p:sp>
    </p:spTree>
    <p:extLst>
      <p:ext uri="{BB962C8B-B14F-4D97-AF65-F5344CB8AC3E}">
        <p14:creationId xmlns:p14="http://schemas.microsoft.com/office/powerpoint/2010/main" val="87042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Jour 2 : synthèse</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632130934"/>
              </p:ext>
            </p:extLst>
          </p:nvPr>
        </p:nvGraphicFramePr>
        <p:xfrm>
          <a:off x="698501" y="1549397"/>
          <a:ext cx="7901898" cy="4841512"/>
        </p:xfrm>
        <a:graphic>
          <a:graphicData uri="http://schemas.openxmlformats.org/drawingml/2006/table">
            <a:tbl>
              <a:tblPr firstRow="1" firstCol="1" bandRow="1">
                <a:tableStyleId>{5C22544A-7EE6-4342-B048-85BDC9FD1C3A}</a:tableStyleId>
              </a:tblPr>
              <a:tblGrid>
                <a:gridCol w="2993950">
                  <a:extLst>
                    <a:ext uri="{9D8B030D-6E8A-4147-A177-3AD203B41FA5}">
                      <a16:colId xmlns="" xmlns:a16="http://schemas.microsoft.com/office/drawing/2014/main" val="20000"/>
                    </a:ext>
                  </a:extLst>
                </a:gridCol>
                <a:gridCol w="2993950">
                  <a:extLst>
                    <a:ext uri="{9D8B030D-6E8A-4147-A177-3AD203B41FA5}">
                      <a16:colId xmlns="" xmlns:a16="http://schemas.microsoft.com/office/drawing/2014/main" val="20001"/>
                    </a:ext>
                  </a:extLst>
                </a:gridCol>
                <a:gridCol w="1913998">
                  <a:extLst>
                    <a:ext uri="{9D8B030D-6E8A-4147-A177-3AD203B41FA5}">
                      <a16:colId xmlns="" xmlns:a16="http://schemas.microsoft.com/office/drawing/2014/main" val="20002"/>
                    </a:ext>
                  </a:extLst>
                </a:gridCol>
              </a:tblGrid>
              <a:tr h="1291070">
                <a:tc>
                  <a:txBody>
                    <a:bodyPr/>
                    <a:lstStyle/>
                    <a:p>
                      <a:pPr marL="21590" algn="ctr">
                        <a:lnSpc>
                          <a:spcPct val="115000"/>
                        </a:lnSpc>
                        <a:spcAft>
                          <a:spcPts val="0"/>
                        </a:spcAft>
                      </a:pPr>
                      <a:r>
                        <a:rPr lang="fr-FR" sz="1100" dirty="0">
                          <a:effectLst/>
                        </a:rPr>
                        <a:t>TACHES</a:t>
                      </a:r>
                      <a:endParaRPr lang="fr-FR" sz="1100" dirty="0">
                        <a:effectLst/>
                        <a:latin typeface="Calibri"/>
                        <a:ea typeface="Calibri"/>
                        <a:cs typeface="Times New Roman"/>
                      </a:endParaRPr>
                    </a:p>
                  </a:txBody>
                  <a:tcPr marL="68580" marR="68580" marT="0" marB="0" anchor="ctr"/>
                </a:tc>
                <a:tc>
                  <a:txBody>
                    <a:bodyPr/>
                    <a:lstStyle/>
                    <a:p>
                      <a:pPr marL="89535" algn="ctr">
                        <a:lnSpc>
                          <a:spcPct val="115000"/>
                        </a:lnSpc>
                        <a:spcAft>
                          <a:spcPts val="0"/>
                        </a:spcAft>
                      </a:pPr>
                      <a:r>
                        <a:rPr lang="fr-FR" sz="1100" dirty="0">
                          <a:effectLst/>
                        </a:rPr>
                        <a:t>DEROULEMENT</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100" dirty="0">
                          <a:effectLst/>
                        </a:rPr>
                        <a:t>DUREE</a:t>
                      </a:r>
                      <a:endParaRPr lang="fr-FR" sz="11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0"/>
                  </a:ext>
                </a:extLst>
              </a:tr>
              <a:tr h="1291070">
                <a:tc>
                  <a:txBody>
                    <a:bodyPr/>
                    <a:lstStyle/>
                    <a:p>
                      <a:pPr algn="just">
                        <a:lnSpc>
                          <a:spcPct val="115000"/>
                        </a:lnSpc>
                        <a:spcAft>
                          <a:spcPts val="0"/>
                        </a:spcAft>
                      </a:pPr>
                      <a:r>
                        <a:rPr lang="fr-FR" sz="1600" dirty="0">
                          <a:effectLst/>
                        </a:rPr>
                        <a:t>Synthèse de l’expérience</a:t>
                      </a:r>
                    </a:p>
                    <a:p>
                      <a:pPr algn="just">
                        <a:lnSpc>
                          <a:spcPct val="115000"/>
                        </a:lnSpc>
                        <a:spcAft>
                          <a:spcPts val="0"/>
                        </a:spcAft>
                      </a:pPr>
                      <a:r>
                        <a:rPr lang="fr-FR" sz="1600" dirty="0" smtClean="0">
                          <a:effectLst/>
                        </a:rPr>
                        <a:t>par</a:t>
                      </a:r>
                      <a:r>
                        <a:rPr lang="fr-FR" sz="1600" baseline="0" dirty="0" smtClean="0">
                          <a:effectLst/>
                        </a:rPr>
                        <a:t> </a:t>
                      </a:r>
                      <a:r>
                        <a:rPr lang="fr-FR" sz="1600" dirty="0" smtClean="0">
                          <a:effectLst/>
                        </a:rPr>
                        <a:t>le </a:t>
                      </a:r>
                      <a:r>
                        <a:rPr lang="fr-FR" sz="1600" dirty="0">
                          <a:effectLst/>
                        </a:rPr>
                        <a:t>professeur de </a:t>
                      </a:r>
                      <a:r>
                        <a:rPr lang="fr-FR" sz="1600" dirty="0" smtClean="0">
                          <a:effectLst/>
                        </a:rPr>
                        <a:t>mathématiques</a:t>
                      </a:r>
                      <a:r>
                        <a:rPr lang="fr-FR" sz="1600" dirty="0">
                          <a:effectLst/>
                        </a:rPr>
                        <a:t>.</a:t>
                      </a:r>
                      <a:endParaRPr lang="fr-FR" sz="1600" dirty="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fr-FR" sz="1600" dirty="0">
                          <a:effectLst/>
                        </a:rPr>
                        <a:t>On résume l’expérience, on reparle des erreurs de position de clochettes.  Les clochettes n’ont pas été placées uniformément.</a:t>
                      </a:r>
                      <a:endParaRPr lang="fr-FR" sz="1600" dirty="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fr-FR" sz="1600" dirty="0">
                          <a:effectLst/>
                        </a:rPr>
                        <a:t>15 min</a:t>
                      </a:r>
                      <a:endParaRPr lang="fr-FR" sz="16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1"/>
                  </a:ext>
                </a:extLst>
              </a:tr>
              <a:tr h="1613837">
                <a:tc>
                  <a:txBody>
                    <a:bodyPr/>
                    <a:lstStyle/>
                    <a:p>
                      <a:pPr algn="just">
                        <a:lnSpc>
                          <a:spcPct val="115000"/>
                        </a:lnSpc>
                        <a:spcAft>
                          <a:spcPts val="0"/>
                        </a:spcAft>
                      </a:pPr>
                      <a:r>
                        <a:rPr lang="fr-FR" sz="1600" dirty="0">
                          <a:effectLst/>
                        </a:rPr>
                        <a:t>Valeur de d en fonction de t</a:t>
                      </a:r>
                    </a:p>
                    <a:p>
                      <a:pPr marL="21590" algn="just">
                        <a:lnSpc>
                          <a:spcPct val="115000"/>
                        </a:lnSpc>
                        <a:spcAft>
                          <a:spcPts val="0"/>
                        </a:spcAft>
                      </a:pPr>
                      <a:r>
                        <a:rPr lang="fr-FR" sz="1600" dirty="0">
                          <a:effectLst/>
                        </a:rPr>
                        <a:t> </a:t>
                      </a:r>
                      <a:endParaRPr lang="fr-FR" sz="1600" dirty="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fr-FR" sz="1600" dirty="0">
                          <a:effectLst/>
                        </a:rPr>
                        <a:t>Le tableau des mesures est affiché au tableau, on reporte les nombres que tout le monde a </a:t>
                      </a:r>
                      <a:r>
                        <a:rPr lang="fr-FR" sz="1600" dirty="0" smtClean="0">
                          <a:effectLst/>
                        </a:rPr>
                        <a:t>obtenus. </a:t>
                      </a:r>
                      <a:r>
                        <a:rPr lang="fr-FR" sz="1600" dirty="0">
                          <a:effectLst/>
                        </a:rPr>
                        <a:t>Discussion sur le lien entre ces nombres.</a:t>
                      </a:r>
                      <a:endParaRPr lang="fr-FR" sz="1600" dirty="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fr-FR" sz="1600" dirty="0">
                          <a:effectLst/>
                        </a:rPr>
                        <a:t>10 min</a:t>
                      </a:r>
                      <a:endParaRPr lang="fr-FR" sz="16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2"/>
                  </a:ext>
                </a:extLst>
              </a:tr>
              <a:tr h="645535">
                <a:tc>
                  <a:txBody>
                    <a:bodyPr/>
                    <a:lstStyle/>
                    <a:p>
                      <a:pPr algn="just">
                        <a:lnSpc>
                          <a:spcPct val="115000"/>
                        </a:lnSpc>
                        <a:spcAft>
                          <a:spcPts val="0"/>
                        </a:spcAft>
                      </a:pPr>
                      <a:r>
                        <a:rPr lang="fr-FR" sz="1600">
                          <a:effectLst/>
                        </a:rPr>
                        <a:t>Expression algébrique de la courbe.</a:t>
                      </a:r>
                      <a:endParaRPr lang="fr-FR" sz="160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fr-FR" sz="1600" dirty="0" smtClean="0">
                          <a:effectLst/>
                        </a:rPr>
                        <a:t>Grâce </a:t>
                      </a:r>
                      <a:r>
                        <a:rPr lang="fr-FR" sz="1600" dirty="0">
                          <a:effectLst/>
                        </a:rPr>
                        <a:t>à la ligne des t², elle est obtenue facilement par les élèves.</a:t>
                      </a:r>
                      <a:endParaRPr lang="fr-FR" sz="1600" dirty="0">
                        <a:effectLst/>
                        <a:latin typeface="Calibri"/>
                        <a:ea typeface="Calibri"/>
                        <a:cs typeface="Times New Roman"/>
                      </a:endParaRPr>
                    </a:p>
                  </a:txBody>
                  <a:tcPr marL="68580" marR="68580" marT="0" marB="0" anchor="ctr"/>
                </a:tc>
                <a:tc>
                  <a:txBody>
                    <a:bodyPr/>
                    <a:lstStyle/>
                    <a:p>
                      <a:pPr marL="21590">
                        <a:lnSpc>
                          <a:spcPct val="115000"/>
                        </a:lnSpc>
                        <a:spcAft>
                          <a:spcPts val="0"/>
                        </a:spcAft>
                      </a:pPr>
                      <a:r>
                        <a:rPr lang="fr-FR" sz="1600" dirty="0">
                          <a:effectLst/>
                        </a:rPr>
                        <a:t>5 min</a:t>
                      </a:r>
                      <a:endParaRPr lang="fr-FR" sz="16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3"/>
                  </a:ext>
                </a:extLst>
              </a:tr>
            </a:tbl>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t>17</a:t>
            </a:fld>
            <a:endParaRPr lang="fr-FR"/>
          </a:p>
        </p:txBody>
      </p:sp>
    </p:spTree>
    <p:extLst>
      <p:ext uri="{BB962C8B-B14F-4D97-AF65-F5344CB8AC3E}">
        <p14:creationId xmlns:p14="http://schemas.microsoft.com/office/powerpoint/2010/main" val="122480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Du côté des élèves : conjectures et perplexité</a:t>
            </a:r>
          </a:p>
        </p:txBody>
      </p:sp>
      <p:sp>
        <p:nvSpPr>
          <p:cNvPr id="3" name="Espace réservé du contenu 2"/>
          <p:cNvSpPr>
            <a:spLocks noGrp="1"/>
          </p:cNvSpPr>
          <p:nvPr>
            <p:ph idx="1"/>
          </p:nvPr>
        </p:nvSpPr>
        <p:spPr/>
        <p:txBody>
          <a:bodyPr/>
          <a:lstStyle/>
          <a:p>
            <a:r>
              <a:rPr lang="fr-FR" dirty="0">
                <a:solidFill>
                  <a:srgbClr val="070A0F"/>
                </a:solidFill>
              </a:rPr>
              <a:t>Les clochettes doivent être uniformément réparties </a:t>
            </a:r>
          </a:p>
          <a:p>
            <a:r>
              <a:rPr lang="fr-FR" dirty="0">
                <a:solidFill>
                  <a:srgbClr val="070A0F"/>
                </a:solidFill>
              </a:rPr>
              <a:t>La distance doit doubler à chaque fois </a:t>
            </a:r>
          </a:p>
          <a:p>
            <a:r>
              <a:rPr lang="fr-FR" dirty="0">
                <a:solidFill>
                  <a:srgbClr val="070A0F"/>
                </a:solidFill>
              </a:rPr>
              <a:t>La distance est mise au carré à chaque fois</a:t>
            </a:r>
          </a:p>
          <a:p>
            <a:r>
              <a:rPr lang="fr-FR" dirty="0">
                <a:solidFill>
                  <a:srgbClr val="070A0F"/>
                </a:solidFill>
              </a:rPr>
              <a:t>Les distances sont multipliées par 1,5</a:t>
            </a:r>
          </a:p>
          <a:p>
            <a:r>
              <a:rPr lang="fr-FR" dirty="0">
                <a:solidFill>
                  <a:srgbClr val="070A0F"/>
                </a:solidFill>
              </a:rPr>
              <a:t>Les clochettes sont placées suivant la suite de </a:t>
            </a:r>
            <a:r>
              <a:rPr lang="fr-FR" dirty="0" err="1">
                <a:solidFill>
                  <a:srgbClr val="070A0F"/>
                </a:solidFill>
              </a:rPr>
              <a:t>Fibonacci</a:t>
            </a:r>
            <a:r>
              <a:rPr lang="fr-FR" dirty="0">
                <a:solidFill>
                  <a:srgbClr val="070A0F"/>
                </a:solidFill>
              </a:rPr>
              <a:t>.</a:t>
            </a:r>
          </a:p>
          <a:p>
            <a:r>
              <a:rPr lang="fr-FR" dirty="0">
                <a:solidFill>
                  <a:srgbClr val="070A0F"/>
                </a:solidFill>
              </a:rPr>
              <a:t>Eureka…ou presque :</a:t>
            </a:r>
          </a:p>
          <a:p>
            <a:pPr marL="0" indent="0">
              <a:buNone/>
            </a:pPr>
            <a:endParaRPr lang="fr-FR" dirty="0">
              <a:solidFill>
                <a:srgbClr val="070A0F"/>
              </a:solidFill>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18</a:t>
            </a:fld>
            <a:endParaRPr lang="fr-FR"/>
          </a:p>
        </p:txBody>
      </p:sp>
      <p:pic>
        <p:nvPicPr>
          <p:cNvPr id="5" name="Image 4"/>
          <p:cNvPicPr/>
          <p:nvPr/>
        </p:nvPicPr>
        <p:blipFill>
          <a:blip r:embed="rId3" cstate="print"/>
          <a:srcRect/>
          <a:stretch>
            <a:fillRect/>
          </a:stretch>
        </p:blipFill>
        <p:spPr bwMode="auto">
          <a:xfrm>
            <a:off x="406400" y="3708401"/>
            <a:ext cx="8280400" cy="3047634"/>
          </a:xfrm>
          <a:prstGeom prst="rect">
            <a:avLst/>
          </a:prstGeom>
          <a:noFill/>
          <a:ln w="9525">
            <a:noFill/>
            <a:miter lim="800000"/>
            <a:headEnd/>
            <a:tailEnd/>
          </a:ln>
        </p:spPr>
      </p:pic>
    </p:spTree>
    <p:extLst>
      <p:ext uri="{BB962C8B-B14F-4D97-AF65-F5344CB8AC3E}">
        <p14:creationId xmlns:p14="http://schemas.microsoft.com/office/powerpoint/2010/main" val="140785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heel(1)">
                                      <p:cBhvr>
                                        <p:cTn id="4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Choix et analyses des enseignantes</a:t>
            </a:r>
          </a:p>
        </p:txBody>
      </p:sp>
      <p:sp>
        <p:nvSpPr>
          <p:cNvPr id="3" name="Espace réservé du contenu 2"/>
          <p:cNvSpPr>
            <a:spLocks noGrp="1"/>
          </p:cNvSpPr>
          <p:nvPr>
            <p:ph idx="1"/>
          </p:nvPr>
        </p:nvSpPr>
        <p:spPr/>
        <p:txBody>
          <a:bodyPr>
            <a:noAutofit/>
          </a:bodyPr>
          <a:lstStyle/>
          <a:p>
            <a:r>
              <a:rPr lang="fr-FR" sz="1800" dirty="0">
                <a:solidFill>
                  <a:schemeClr val="tx1"/>
                </a:solidFill>
              </a:rPr>
              <a:t>Positionner correctement les </a:t>
            </a:r>
            <a:r>
              <a:rPr lang="fr-FR" sz="1800" dirty="0" smtClean="0">
                <a:solidFill>
                  <a:schemeClr val="tx1"/>
                </a:solidFill>
              </a:rPr>
              <a:t>clochettes pour </a:t>
            </a:r>
            <a:r>
              <a:rPr lang="fr-FR" sz="1800" dirty="0">
                <a:solidFill>
                  <a:schemeClr val="tx1"/>
                </a:solidFill>
              </a:rPr>
              <a:t>les </a:t>
            </a:r>
            <a:r>
              <a:rPr lang="fr-FR" sz="1800" dirty="0" smtClean="0">
                <a:solidFill>
                  <a:schemeClr val="tx1"/>
                </a:solidFill>
              </a:rPr>
              <a:t> groupes  en </a:t>
            </a:r>
            <a:r>
              <a:rPr lang="fr-FR" sz="1800" dirty="0">
                <a:solidFill>
                  <a:schemeClr val="tx1"/>
                </a:solidFill>
              </a:rPr>
              <a:t>difficulté.</a:t>
            </a:r>
          </a:p>
          <a:p>
            <a:r>
              <a:rPr lang="fr-FR" sz="1800" dirty="0">
                <a:solidFill>
                  <a:schemeClr val="tx1"/>
                </a:solidFill>
              </a:rPr>
              <a:t>Difficultés observées :</a:t>
            </a:r>
          </a:p>
          <a:p>
            <a:pPr lvl="1"/>
            <a:r>
              <a:rPr lang="fr-FR" sz="1800" dirty="0"/>
              <a:t>Mauvaise compréhension du texte de Galilée : que sont ces espaces parcourus ?</a:t>
            </a:r>
          </a:p>
          <a:p>
            <a:pPr lvl="1"/>
            <a:r>
              <a:rPr lang="fr-FR" sz="1800" dirty="0"/>
              <a:t>Passage délicat entre carré du temps et numéro de la clochette au carré.</a:t>
            </a:r>
          </a:p>
          <a:p>
            <a:pPr lvl="1"/>
            <a:r>
              <a:rPr lang="fr-FR" sz="1800" dirty="0"/>
              <a:t>Protestations : une loi générale qu’on fait découler d’une expérience !</a:t>
            </a:r>
          </a:p>
          <a:p>
            <a:r>
              <a:rPr lang="fr-FR" sz="1800" dirty="0">
                <a:solidFill>
                  <a:schemeClr val="tx1"/>
                </a:solidFill>
              </a:rPr>
              <a:t>Si c’était à refaire ?</a:t>
            </a:r>
          </a:p>
          <a:p>
            <a:pPr lvl="1"/>
            <a:r>
              <a:rPr lang="fr-FR" sz="1800" dirty="0"/>
              <a:t>Mieux expliciter le texte de Galilée .</a:t>
            </a:r>
          </a:p>
          <a:p>
            <a:pPr lvl="1"/>
            <a:r>
              <a:rPr lang="fr-FR" sz="1800" dirty="0"/>
              <a:t>Récolter les mesures de tous les groupes  et proposer une approximation affine.</a:t>
            </a:r>
          </a:p>
          <a:p>
            <a:r>
              <a:rPr lang="fr-FR" sz="1800" dirty="0">
                <a:solidFill>
                  <a:schemeClr val="tx1"/>
                </a:solidFill>
              </a:rPr>
              <a:t>Question : cette expérience a-t-elle été réellement réalisée par Galilée ?</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19</a:t>
            </a:fld>
            <a:endParaRPr lang="fr-FR"/>
          </a:p>
        </p:txBody>
      </p:sp>
    </p:spTree>
    <p:extLst>
      <p:ext uri="{BB962C8B-B14F-4D97-AF65-F5344CB8AC3E}">
        <p14:creationId xmlns:p14="http://schemas.microsoft.com/office/powerpoint/2010/main" val="224596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31"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6" end="6"/>
                                            </p:txEl>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2</a:t>
            </a:fld>
            <a:endParaRPr lang="fr-FR" dirty="0"/>
          </a:p>
        </p:txBody>
      </p:sp>
      <p:sp>
        <p:nvSpPr>
          <p:cNvPr id="6" name="Titre 6"/>
          <p:cNvSpPr txBox="1">
            <a:spLocks/>
          </p:cNvSpPr>
          <p:nvPr/>
        </p:nvSpPr>
        <p:spPr>
          <a:xfrm>
            <a:off x="906462" y="1712686"/>
            <a:ext cx="7894637" cy="18931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r>
              <a:rPr lang="fr-FR" sz="4400" cap="small" dirty="0"/>
              <a:t>Autour d’une expérience de Galilée</a:t>
            </a:r>
          </a:p>
          <a:p>
            <a:r>
              <a:rPr lang="fr-FR" sz="4400" cap="small" dirty="0"/>
              <a:t>Approches croisées </a:t>
            </a:r>
          </a:p>
          <a:p>
            <a:endParaRPr lang="fr-FR" sz="4400" cap="small" dirty="0"/>
          </a:p>
          <a:p>
            <a:endParaRPr lang="fr-FR" sz="4400" cap="small" dirty="0"/>
          </a:p>
        </p:txBody>
      </p:sp>
      <p:sp>
        <p:nvSpPr>
          <p:cNvPr id="9" name="Espace réservé du numéro de diapositive 1"/>
          <p:cNvSpPr txBox="1">
            <a:spLocks/>
          </p:cNvSpPr>
          <p:nvPr/>
        </p:nvSpPr>
        <p:spPr>
          <a:xfrm>
            <a:off x="8197502" y="6390910"/>
            <a:ext cx="403878" cy="365125"/>
          </a:xfrm>
          <a:prstGeom prst="rect">
            <a:avLst/>
          </a:prstGeom>
        </p:spPr>
        <p:txBody>
          <a:bodyPr vert="horz" lIns="91440" tIns="45720" rIns="91440" bIns="45720" rtlCol="0" anchor="ctr"/>
          <a:lstStyle>
            <a:defPPr>
              <a:defRPr lang="fr-FR"/>
            </a:defPPr>
            <a:lvl1pPr marL="0" algn="r" defTabSz="457200" rtl="0" eaLnBrk="1" latinLnBrk="0" hangingPunct="1">
              <a:defRPr sz="1000" b="1" kern="1200">
                <a:solidFill>
                  <a:srgbClr val="40404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C8907D-B208-DC44-82F5-2940ECA1C9FA}" type="slidenum">
              <a:rPr lang="fr-FR" smtClean="0"/>
              <a:pPr/>
              <a:t>2</a:t>
            </a:fld>
            <a:endParaRPr lang="fr-FR"/>
          </a:p>
        </p:txBody>
      </p:sp>
      <p:pic>
        <p:nvPicPr>
          <p:cNvPr id="10" name="Image 11" descr="2014_MENESRlogo_horizont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713" y="6095216"/>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descr="logoIG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2" y="6025357"/>
            <a:ext cx="1481328" cy="603504"/>
          </a:xfrm>
          <a:prstGeom prst="rect">
            <a:avLst/>
          </a:prstGeom>
        </p:spPr>
      </p:pic>
      <p:sp>
        <p:nvSpPr>
          <p:cNvPr id="2" name="ZoneTexte 1"/>
          <p:cNvSpPr txBox="1"/>
          <p:nvPr/>
        </p:nvSpPr>
        <p:spPr>
          <a:xfrm>
            <a:off x="4704556" y="6231558"/>
            <a:ext cx="3705758" cy="369332"/>
          </a:xfrm>
          <a:prstGeom prst="rect">
            <a:avLst/>
          </a:prstGeom>
          <a:noFill/>
        </p:spPr>
        <p:txBody>
          <a:bodyPr wrap="none" rtlCol="0">
            <a:spAutoFit/>
          </a:bodyPr>
          <a:lstStyle/>
          <a:p>
            <a:r>
              <a:rPr lang="fr-FR" dirty="0">
                <a:solidFill>
                  <a:srgbClr val="7800FF"/>
                </a:solidFill>
              </a:rPr>
              <a:t>Séminaire PNF – 10 mars 2017 – Paris</a:t>
            </a:r>
          </a:p>
        </p:txBody>
      </p:sp>
    </p:spTree>
    <p:extLst>
      <p:ext uri="{BB962C8B-B14F-4D97-AF65-F5344CB8AC3E}">
        <p14:creationId xmlns:p14="http://schemas.microsoft.com/office/powerpoint/2010/main" val="2170000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galilée</a:t>
            </a:r>
            <a:r>
              <a:rPr lang="fr-FR" dirty="0"/>
              <a:t> </a:t>
            </a:r>
            <a:r>
              <a:rPr lang="fr-FR" dirty="0" err="1"/>
              <a:t>a-t-il</a:t>
            </a:r>
            <a:r>
              <a:rPr lang="fr-FR" dirty="0"/>
              <a:t> vraiment procédé ainsi?</a:t>
            </a:r>
          </a:p>
        </p:txBody>
      </p:sp>
      <p:sp>
        <p:nvSpPr>
          <p:cNvPr id="3" name="Espace réservé du contenu 2"/>
          <p:cNvSpPr>
            <a:spLocks noGrp="1"/>
          </p:cNvSpPr>
          <p:nvPr>
            <p:ph idx="1"/>
          </p:nvPr>
        </p:nvSpPr>
        <p:spPr/>
        <p:txBody>
          <a:bodyPr/>
          <a:lstStyle/>
          <a:p>
            <a:r>
              <a:rPr lang="fr-FR" dirty="0">
                <a:solidFill>
                  <a:schemeClr val="tx1"/>
                </a:solidFill>
              </a:rPr>
              <a:t>Tentatives modernes tendent à montrer que la précision annoncée </a:t>
            </a:r>
          </a:p>
          <a:p>
            <a:pPr marL="0" indent="0">
              <a:buNone/>
            </a:pPr>
            <a:r>
              <a:rPr lang="fr-FR" b="1" dirty="0">
                <a:solidFill>
                  <a:srgbClr val="FF0000"/>
                </a:solidFill>
              </a:rPr>
              <a:t>ne peut pas être atteinte</a:t>
            </a:r>
            <a:r>
              <a:rPr lang="fr-FR" dirty="0">
                <a:solidFill>
                  <a:schemeClr val="tx1"/>
                </a:solidFill>
              </a:rPr>
              <a:t> ainsi. </a:t>
            </a:r>
          </a:p>
          <a:p>
            <a:r>
              <a:rPr lang="fr-FR" dirty="0">
                <a:solidFill>
                  <a:schemeClr val="tx1"/>
                </a:solidFill>
              </a:rPr>
              <a:t>Doutes de faisabilité…( Koyré)  </a:t>
            </a:r>
          </a:p>
          <a:p>
            <a:r>
              <a:rPr lang="fr-FR" dirty="0">
                <a:solidFill>
                  <a:schemeClr val="tx1"/>
                </a:solidFill>
              </a:rPr>
              <a:t>Prise en compte d’un manuscrit négligé jusqu’alors  et essais modernes montrent que les mesures ont bien été réalisées en se basant sur </a:t>
            </a:r>
            <a:r>
              <a:rPr lang="fr-FR" b="1" dirty="0">
                <a:solidFill>
                  <a:srgbClr val="FF0000"/>
                </a:solidFill>
              </a:rPr>
              <a:t>l’estimation d’une régularité</a:t>
            </a:r>
            <a:r>
              <a:rPr lang="fr-FR" dirty="0">
                <a:solidFill>
                  <a:schemeClr val="tx1"/>
                </a:solidFill>
              </a:rPr>
              <a:t> rythmique.   </a:t>
            </a: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20</a:t>
            </a:fld>
            <a:endParaRPr lang="fr-FR" dirty="0"/>
          </a:p>
        </p:txBody>
      </p:sp>
    </p:spTree>
    <p:extLst>
      <p:ext uri="{BB962C8B-B14F-4D97-AF65-F5344CB8AC3E}">
        <p14:creationId xmlns:p14="http://schemas.microsoft.com/office/powerpoint/2010/main" val="36015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notes manuscrites originales</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21</a:t>
            </a:fld>
            <a:endParaRPr lang="fr-FR"/>
          </a:p>
        </p:txBody>
      </p:sp>
      <p:pic>
        <p:nvPicPr>
          <p:cNvPr id="5" name="Image 4"/>
          <p:cNvPicPr>
            <a:picLocks noChangeAspect="1"/>
          </p:cNvPicPr>
          <p:nvPr/>
        </p:nvPicPr>
        <p:blipFill>
          <a:blip r:embed="rId3"/>
          <a:stretch>
            <a:fillRect/>
          </a:stretch>
        </p:blipFill>
        <p:spPr>
          <a:xfrm>
            <a:off x="1085841" y="1755980"/>
            <a:ext cx="7064101" cy="4634930"/>
          </a:xfrm>
          <a:prstGeom prst="rect">
            <a:avLst/>
          </a:prstGeom>
        </p:spPr>
      </p:pic>
    </p:spTree>
    <p:extLst>
      <p:ext uri="{BB962C8B-B14F-4D97-AF65-F5344CB8AC3E}">
        <p14:creationId xmlns:p14="http://schemas.microsoft.com/office/powerpoint/2010/main" val="1581922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Reproduction lisible  </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22</a:t>
            </a:fld>
            <a:endParaRPr lang="fr-FR"/>
          </a:p>
        </p:txBody>
      </p:sp>
      <p:pic>
        <p:nvPicPr>
          <p:cNvPr id="6" name="Image 5"/>
          <p:cNvPicPr>
            <a:picLocks noChangeAspect="1"/>
          </p:cNvPicPr>
          <p:nvPr/>
        </p:nvPicPr>
        <p:blipFill>
          <a:blip r:embed="rId3"/>
          <a:stretch>
            <a:fillRect/>
          </a:stretch>
        </p:blipFill>
        <p:spPr>
          <a:xfrm>
            <a:off x="964689" y="1574278"/>
            <a:ext cx="7562822" cy="4829889"/>
          </a:xfrm>
          <a:prstGeom prst="rect">
            <a:avLst/>
          </a:prstGeom>
        </p:spPr>
      </p:pic>
      <p:sp>
        <p:nvSpPr>
          <p:cNvPr id="9"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3" name="Image 12"/>
          <p:cNvPicPr>
            <a:picLocks noChangeAspect="1"/>
          </p:cNvPicPr>
          <p:nvPr/>
        </p:nvPicPr>
        <p:blipFill>
          <a:blip r:embed="rId4"/>
          <a:stretch>
            <a:fillRect/>
          </a:stretch>
        </p:blipFill>
        <p:spPr>
          <a:xfrm>
            <a:off x="2461500" y="1845218"/>
            <a:ext cx="285714" cy="409524"/>
          </a:xfrm>
          <a:prstGeom prst="rect">
            <a:avLst/>
          </a:prstGeom>
        </p:spPr>
      </p:pic>
      <p:sp>
        <p:nvSpPr>
          <p:cNvPr id="15" name="Rectangle 4"/>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6" name="Image 15"/>
          <p:cNvPicPr>
            <a:picLocks noChangeAspect="1"/>
          </p:cNvPicPr>
          <p:nvPr/>
        </p:nvPicPr>
        <p:blipFill>
          <a:blip r:embed="rId5"/>
          <a:stretch>
            <a:fillRect/>
          </a:stretch>
        </p:blipFill>
        <p:spPr>
          <a:xfrm>
            <a:off x="1326274" y="1845218"/>
            <a:ext cx="704762" cy="409524"/>
          </a:xfrm>
          <a:prstGeom prst="rect">
            <a:avLst/>
          </a:prstGeom>
        </p:spPr>
      </p:pic>
      <p:pic>
        <p:nvPicPr>
          <p:cNvPr id="17" name="Image 16"/>
          <p:cNvPicPr>
            <a:picLocks noChangeAspect="1"/>
          </p:cNvPicPr>
          <p:nvPr/>
        </p:nvPicPr>
        <p:blipFill>
          <a:blip r:embed="rId6"/>
          <a:stretch>
            <a:fillRect/>
          </a:stretch>
        </p:blipFill>
        <p:spPr>
          <a:xfrm>
            <a:off x="78814" y="1759504"/>
            <a:ext cx="1066667" cy="495238"/>
          </a:xfrm>
          <a:prstGeom prst="rect">
            <a:avLst/>
          </a:prstGeom>
        </p:spPr>
      </p:pic>
      <p:pic>
        <p:nvPicPr>
          <p:cNvPr id="18" name="Image 17"/>
          <p:cNvPicPr>
            <a:picLocks noChangeAspect="1"/>
          </p:cNvPicPr>
          <p:nvPr/>
        </p:nvPicPr>
        <p:blipFill>
          <a:blip r:embed="rId7"/>
          <a:stretch>
            <a:fillRect/>
          </a:stretch>
        </p:blipFill>
        <p:spPr>
          <a:xfrm>
            <a:off x="1545230" y="4241908"/>
            <a:ext cx="1534320" cy="1013747"/>
          </a:xfrm>
          <a:prstGeom prst="rect">
            <a:avLst/>
          </a:prstGeom>
        </p:spPr>
      </p:pic>
    </p:spTree>
    <p:extLst>
      <p:ext uri="{BB962C8B-B14F-4D97-AF65-F5344CB8AC3E}">
        <p14:creationId xmlns:p14="http://schemas.microsoft.com/office/powerpoint/2010/main" val="2053991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points d’attention</a:t>
            </a:r>
          </a:p>
        </p:txBody>
      </p:sp>
      <p:sp>
        <p:nvSpPr>
          <p:cNvPr id="3" name="Espace réservé du contenu 2"/>
          <p:cNvSpPr>
            <a:spLocks noGrp="1"/>
          </p:cNvSpPr>
          <p:nvPr>
            <p:ph idx="1"/>
          </p:nvPr>
        </p:nvSpPr>
        <p:spPr/>
        <p:txBody>
          <a:bodyPr>
            <a:normAutofit lnSpcReduction="10000"/>
          </a:bodyPr>
          <a:lstStyle/>
          <a:p>
            <a:r>
              <a:rPr lang="fr-FR" dirty="0">
                <a:solidFill>
                  <a:schemeClr val="tx1"/>
                </a:solidFill>
              </a:rPr>
              <a:t>Grandeurs  ou mesures ? </a:t>
            </a:r>
          </a:p>
          <a:p>
            <a:pPr lvl="1"/>
            <a:r>
              <a:rPr lang="fr-FR" dirty="0"/>
              <a:t>Les élèves sont concentrés sur les mesures alors qu’on essaie de vérifier une relation entre les grandeurs, pas entre des mesures. Cette situation est en fait connue depuis la proportionnalité.</a:t>
            </a:r>
          </a:p>
          <a:p>
            <a:pPr lvl="1"/>
            <a:r>
              <a:rPr lang="fr-FR" dirty="0"/>
              <a:t>Problème de l’unité de mesure : il s’agit du « temps de la première clochette », cette unité est arbitraire.</a:t>
            </a:r>
          </a:p>
          <a:p>
            <a:pPr marL="0" indent="0">
              <a:buNone/>
            </a:pPr>
            <a:endParaRPr lang="fr-FR" dirty="0">
              <a:solidFill>
                <a:schemeClr val="tx1"/>
              </a:solidFill>
            </a:endParaRPr>
          </a:p>
          <a:p>
            <a:r>
              <a:rPr lang="fr-FR" dirty="0">
                <a:solidFill>
                  <a:schemeClr val="tx1"/>
                </a:solidFill>
              </a:rPr>
              <a:t>Le modèle proportionnel  est-il vraiment mis en défaut ?</a:t>
            </a:r>
          </a:p>
          <a:p>
            <a:pPr lvl="1"/>
            <a:r>
              <a:rPr lang="fr-FR" dirty="0" smtClean="0"/>
              <a:t>À </a:t>
            </a:r>
            <a:r>
              <a:rPr lang="fr-FR" dirty="0"/>
              <a:t>première vue, modèle proportionnel mis en défaut. Mais en fait, il s’agit </a:t>
            </a:r>
            <a:r>
              <a:rPr lang="fr-FR" dirty="0" smtClean="0"/>
              <a:t>bien de </a:t>
            </a:r>
            <a:r>
              <a:rPr lang="fr-FR" dirty="0" smtClean="0"/>
              <a:t>ce </a:t>
            </a:r>
            <a:r>
              <a:rPr lang="fr-FR" dirty="0" smtClean="0"/>
              <a:t>modèle. </a:t>
            </a:r>
            <a:r>
              <a:rPr lang="fr-FR" dirty="0"/>
              <a:t>Au cœur du modèle proportionnel, il y a des rapports égaux (voir le texte de Galilée et tous les textes classiques), qui permettent de comparer des grandeurs sans notion de mesure.</a:t>
            </a:r>
          </a:p>
          <a:p>
            <a:pPr marL="0" indent="0">
              <a:buNone/>
            </a:pPr>
            <a:endParaRPr lang="fr-FR" dirty="0">
              <a:solidFill>
                <a:schemeClr val="tx1"/>
              </a:solidFill>
            </a:endParaRPr>
          </a:p>
          <a:p>
            <a:r>
              <a:rPr lang="fr-FR" dirty="0">
                <a:solidFill>
                  <a:schemeClr val="tx1"/>
                </a:solidFill>
              </a:rPr>
              <a:t>Qu’a-t-on </a:t>
            </a:r>
            <a:r>
              <a:rPr lang="fr-FR" dirty="0" smtClean="0">
                <a:solidFill>
                  <a:schemeClr val="tx1"/>
                </a:solidFill>
              </a:rPr>
              <a:t>montré/démontré dans </a:t>
            </a:r>
            <a:r>
              <a:rPr lang="fr-FR" dirty="0">
                <a:solidFill>
                  <a:schemeClr val="tx1"/>
                </a:solidFill>
              </a:rPr>
              <a:t>cette </a:t>
            </a:r>
            <a:r>
              <a:rPr lang="fr-FR" dirty="0" smtClean="0">
                <a:solidFill>
                  <a:schemeClr val="tx1"/>
                </a:solidFill>
              </a:rPr>
              <a:t>expérience ? </a:t>
            </a:r>
            <a:endParaRPr lang="fr-FR" dirty="0">
              <a:solidFill>
                <a:schemeClr val="tx1"/>
              </a:solidFill>
            </a:endParaRPr>
          </a:p>
          <a:p>
            <a:pPr lvl="1"/>
            <a:r>
              <a:rPr lang="fr-FR" dirty="0"/>
              <a:t>Protestation des élèves : on ne démontre rien avec quatre mesures et des arrondis. De quoi s’agit-il donc lorsqu’on fait une </a:t>
            </a:r>
            <a:r>
              <a:rPr lang="fr-FR" dirty="0" smtClean="0"/>
              <a:t>expérience </a:t>
            </a:r>
            <a:r>
              <a:rPr lang="fr-FR" dirty="0"/>
              <a:t>? -&gt; réponse physicienne, du côté des lois, de la vérification,… réponse matheuse, du côté de la modélisation et des fonctions.</a:t>
            </a:r>
          </a:p>
          <a:p>
            <a:endParaRPr lang="fr-FR" dirty="0">
              <a:solidFill>
                <a:schemeClr val="tx1"/>
              </a:solidFill>
            </a:endParaRPr>
          </a:p>
          <a:p>
            <a:pPr marL="0" indent="0">
              <a:buNone/>
            </a:pPr>
            <a:endParaRPr lang="fr-FR" dirty="0">
              <a:solidFill>
                <a:schemeClr val="tx1"/>
              </a:solidFill>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23</a:t>
            </a:fld>
            <a:endParaRPr lang="fr-FR"/>
          </a:p>
        </p:txBody>
      </p:sp>
    </p:spTree>
    <p:extLst>
      <p:ext uri="{BB962C8B-B14F-4D97-AF65-F5344CB8AC3E}">
        <p14:creationId xmlns:p14="http://schemas.microsoft.com/office/powerpoint/2010/main" val="214266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références  </a:t>
            </a:r>
          </a:p>
        </p:txBody>
      </p:sp>
      <p:sp>
        <p:nvSpPr>
          <p:cNvPr id="3" name="Espace réservé du contenu 2"/>
          <p:cNvSpPr>
            <a:spLocks noGrp="1"/>
          </p:cNvSpPr>
          <p:nvPr>
            <p:ph idx="1"/>
          </p:nvPr>
        </p:nvSpPr>
        <p:spPr/>
        <p:txBody>
          <a:bodyPr>
            <a:normAutofit/>
          </a:bodyPr>
          <a:lstStyle/>
          <a:p>
            <a:r>
              <a:rPr lang="fr-FR" dirty="0"/>
              <a:t> </a:t>
            </a:r>
            <a:r>
              <a:rPr lang="fr-FR" dirty="0">
                <a:solidFill>
                  <a:schemeClr val="tx1"/>
                </a:solidFill>
              </a:rPr>
              <a:t>Galilée : « </a:t>
            </a:r>
            <a:r>
              <a:rPr lang="fr-FR" b="1" dirty="0">
                <a:solidFill>
                  <a:schemeClr val="tx1"/>
                </a:solidFill>
              </a:rPr>
              <a:t>Discours et démonstrations mathématiques concernant deux sciences nouvelles</a:t>
            </a:r>
            <a:r>
              <a:rPr lang="fr-FR" dirty="0">
                <a:solidFill>
                  <a:schemeClr val="tx1"/>
                </a:solidFill>
              </a:rPr>
              <a:t> » , PUF, Collection EPI-METHEE (Essais philosophiques -04/1995). </a:t>
            </a:r>
          </a:p>
          <a:p>
            <a:r>
              <a:rPr lang="fr-FR" dirty="0">
                <a:solidFill>
                  <a:schemeClr val="tx1"/>
                </a:solidFill>
              </a:rPr>
              <a:t>S. Drake, « </a:t>
            </a:r>
            <a:r>
              <a:rPr lang="fr-FR" b="1" dirty="0">
                <a:solidFill>
                  <a:schemeClr val="tx1"/>
                </a:solidFill>
              </a:rPr>
              <a:t>The </a:t>
            </a:r>
            <a:r>
              <a:rPr lang="fr-FR" b="1" dirty="0" err="1">
                <a:solidFill>
                  <a:schemeClr val="tx1"/>
                </a:solidFill>
              </a:rPr>
              <a:t>role</a:t>
            </a:r>
            <a:r>
              <a:rPr lang="fr-FR" b="1" dirty="0">
                <a:solidFill>
                  <a:schemeClr val="tx1"/>
                </a:solidFill>
              </a:rPr>
              <a:t> of music in </a:t>
            </a:r>
            <a:r>
              <a:rPr lang="fr-FR" b="1" dirty="0" err="1">
                <a:solidFill>
                  <a:schemeClr val="tx1"/>
                </a:solidFill>
              </a:rPr>
              <a:t>Galileo’s</a:t>
            </a:r>
            <a:r>
              <a:rPr lang="fr-FR" b="1" dirty="0">
                <a:solidFill>
                  <a:schemeClr val="tx1"/>
                </a:solidFill>
              </a:rPr>
              <a:t> </a:t>
            </a:r>
            <a:r>
              <a:rPr lang="fr-FR" b="1" dirty="0" err="1">
                <a:solidFill>
                  <a:schemeClr val="tx1"/>
                </a:solidFill>
              </a:rPr>
              <a:t>Experiments</a:t>
            </a:r>
            <a:r>
              <a:rPr lang="fr-FR" dirty="0">
                <a:solidFill>
                  <a:schemeClr val="tx1"/>
                </a:solidFill>
              </a:rPr>
              <a:t> », Scientific American,  </a:t>
            </a:r>
            <a:r>
              <a:rPr lang="fr-FR" dirty="0" err="1">
                <a:solidFill>
                  <a:schemeClr val="tx1"/>
                </a:solidFill>
              </a:rPr>
              <a:t>june</a:t>
            </a:r>
            <a:r>
              <a:rPr lang="fr-FR" dirty="0">
                <a:solidFill>
                  <a:schemeClr val="tx1"/>
                </a:solidFill>
              </a:rPr>
              <a:t> 1975,98</a:t>
            </a:r>
          </a:p>
          <a:p>
            <a:r>
              <a:rPr lang="fr-FR" dirty="0">
                <a:solidFill>
                  <a:schemeClr val="tx1"/>
                </a:solidFill>
              </a:rPr>
              <a:t>F. </a:t>
            </a:r>
            <a:r>
              <a:rPr lang="fr-FR" dirty="0" err="1">
                <a:solidFill>
                  <a:schemeClr val="tx1"/>
                </a:solidFill>
              </a:rPr>
              <a:t>Riess</a:t>
            </a:r>
            <a:r>
              <a:rPr lang="fr-FR" dirty="0">
                <a:solidFill>
                  <a:schemeClr val="tx1"/>
                </a:solidFill>
              </a:rPr>
              <a:t>, P. </a:t>
            </a:r>
            <a:r>
              <a:rPr lang="fr-FR" dirty="0" err="1">
                <a:solidFill>
                  <a:schemeClr val="tx1"/>
                </a:solidFill>
              </a:rPr>
              <a:t>Heering</a:t>
            </a:r>
            <a:r>
              <a:rPr lang="fr-FR" dirty="0">
                <a:solidFill>
                  <a:schemeClr val="tx1"/>
                </a:solidFill>
              </a:rPr>
              <a:t>, D. </a:t>
            </a:r>
            <a:r>
              <a:rPr lang="fr-FR" dirty="0" err="1">
                <a:solidFill>
                  <a:schemeClr val="tx1"/>
                </a:solidFill>
              </a:rPr>
              <a:t>Nawrath</a:t>
            </a:r>
            <a:r>
              <a:rPr lang="fr-FR" dirty="0">
                <a:solidFill>
                  <a:schemeClr val="tx1"/>
                </a:solidFill>
              </a:rPr>
              <a:t>, « </a:t>
            </a:r>
            <a:r>
              <a:rPr lang="fr-FR" b="1" dirty="0" err="1">
                <a:solidFill>
                  <a:schemeClr val="tx1"/>
                </a:solidFill>
              </a:rPr>
              <a:t>Reconstructing</a:t>
            </a:r>
            <a:r>
              <a:rPr lang="fr-FR" b="1" dirty="0">
                <a:solidFill>
                  <a:schemeClr val="tx1"/>
                </a:solidFill>
              </a:rPr>
              <a:t> </a:t>
            </a:r>
            <a:r>
              <a:rPr lang="fr-FR" b="1" dirty="0" err="1">
                <a:solidFill>
                  <a:schemeClr val="tx1"/>
                </a:solidFill>
              </a:rPr>
              <a:t>Galileo’s</a:t>
            </a:r>
            <a:r>
              <a:rPr lang="fr-FR" b="1" dirty="0">
                <a:solidFill>
                  <a:schemeClr val="tx1"/>
                </a:solidFill>
              </a:rPr>
              <a:t> </a:t>
            </a:r>
            <a:r>
              <a:rPr lang="fr-FR" b="1" dirty="0" err="1">
                <a:solidFill>
                  <a:schemeClr val="tx1"/>
                </a:solidFill>
              </a:rPr>
              <a:t>inclined</a:t>
            </a:r>
            <a:r>
              <a:rPr lang="fr-FR" b="1" dirty="0">
                <a:solidFill>
                  <a:schemeClr val="tx1"/>
                </a:solidFill>
              </a:rPr>
              <a:t> plane for </a:t>
            </a:r>
            <a:r>
              <a:rPr lang="fr-FR" b="1" dirty="0" err="1">
                <a:solidFill>
                  <a:schemeClr val="tx1"/>
                </a:solidFill>
              </a:rPr>
              <a:t>teaching</a:t>
            </a:r>
            <a:r>
              <a:rPr lang="fr-FR" b="1" dirty="0">
                <a:solidFill>
                  <a:schemeClr val="tx1"/>
                </a:solidFill>
              </a:rPr>
              <a:t> </a:t>
            </a:r>
            <a:r>
              <a:rPr lang="fr-FR" b="1" dirty="0" err="1">
                <a:solidFill>
                  <a:schemeClr val="tx1"/>
                </a:solidFill>
              </a:rPr>
              <a:t>purposes</a:t>
            </a:r>
            <a:r>
              <a:rPr lang="fr-FR" b="1" dirty="0">
                <a:solidFill>
                  <a:schemeClr val="tx1"/>
                </a:solidFill>
              </a:rPr>
              <a:t> </a:t>
            </a:r>
            <a:r>
              <a:rPr lang="fr-FR" dirty="0">
                <a:solidFill>
                  <a:schemeClr val="tx1"/>
                </a:solidFill>
              </a:rPr>
              <a:t>», </a:t>
            </a:r>
            <a:r>
              <a:rPr lang="en-US" dirty="0">
                <a:solidFill>
                  <a:schemeClr val="tx1"/>
                </a:solidFill>
              </a:rPr>
              <a:t>in Proc. of the International History, Philosophy, Sociology and Science Teaching Conference, Leeds, 2005.</a:t>
            </a:r>
          </a:p>
          <a:p>
            <a:r>
              <a:rPr lang="en-US" dirty="0">
                <a:solidFill>
                  <a:schemeClr val="tx1"/>
                </a:solidFill>
              </a:rPr>
              <a:t>Nicolas </a:t>
            </a:r>
            <a:r>
              <a:rPr lang="en-US" dirty="0" err="1">
                <a:solidFill>
                  <a:schemeClr val="tx1"/>
                </a:solidFill>
              </a:rPr>
              <a:t>Rouche</a:t>
            </a:r>
            <a:r>
              <a:rPr lang="en-US" dirty="0">
                <a:solidFill>
                  <a:schemeClr val="tx1"/>
                </a:solidFill>
              </a:rPr>
              <a:t>, </a:t>
            </a:r>
            <a:r>
              <a:rPr lang="fr-FR" dirty="0">
                <a:solidFill>
                  <a:schemeClr val="tx1"/>
                </a:solidFill>
              </a:rPr>
              <a:t>«</a:t>
            </a:r>
            <a:r>
              <a:rPr lang="en-US" dirty="0">
                <a:solidFill>
                  <a:schemeClr val="tx1"/>
                </a:solidFill>
              </a:rPr>
              <a:t> </a:t>
            </a:r>
            <a:r>
              <a:rPr lang="en-US" b="1" dirty="0">
                <a:solidFill>
                  <a:schemeClr val="tx1"/>
                </a:solidFill>
              </a:rPr>
              <a:t>Le </a:t>
            </a:r>
            <a:r>
              <a:rPr lang="en-US" b="1" dirty="0" err="1">
                <a:solidFill>
                  <a:schemeClr val="tx1"/>
                </a:solidFill>
              </a:rPr>
              <a:t>sens</a:t>
            </a:r>
            <a:r>
              <a:rPr lang="en-US" b="1" dirty="0">
                <a:solidFill>
                  <a:schemeClr val="tx1"/>
                </a:solidFill>
              </a:rPr>
              <a:t> de la </a:t>
            </a:r>
            <a:r>
              <a:rPr lang="en-US" b="1" dirty="0" err="1">
                <a:solidFill>
                  <a:schemeClr val="tx1"/>
                </a:solidFill>
              </a:rPr>
              <a:t>mesure</a:t>
            </a:r>
            <a:r>
              <a:rPr lang="fr-FR" dirty="0">
                <a:solidFill>
                  <a:schemeClr val="tx1"/>
                </a:solidFill>
              </a:rPr>
              <a:t>» </a:t>
            </a:r>
            <a:r>
              <a:rPr lang="en-US" dirty="0">
                <a:solidFill>
                  <a:schemeClr val="tx1"/>
                </a:solidFill>
              </a:rPr>
              <a:t>, Didier </a:t>
            </a:r>
            <a:r>
              <a:rPr lang="en-US" dirty="0" err="1">
                <a:solidFill>
                  <a:schemeClr val="tx1"/>
                </a:solidFill>
              </a:rPr>
              <a:t>Hatier</a:t>
            </a:r>
            <a:r>
              <a:rPr lang="en-US" dirty="0">
                <a:solidFill>
                  <a:schemeClr val="tx1"/>
                </a:solidFill>
              </a:rPr>
              <a:t>, 1992</a:t>
            </a:r>
          </a:p>
          <a:p>
            <a:r>
              <a:rPr lang="fr-FR" dirty="0"/>
              <a:t> </a:t>
            </a:r>
            <a:r>
              <a:rPr lang="fr-FR" dirty="0">
                <a:solidFill>
                  <a:schemeClr val="tx1"/>
                </a:solidFill>
              </a:rPr>
              <a:t>Vidéo : </a:t>
            </a:r>
            <a:r>
              <a:rPr lang="fr-FR" dirty="0">
                <a:hlinkClick r:id="rId3" tooltip="http://education.francetv.fr/matiere/physique-chimie/terminale/video/galilee-l-experience-des-plans-inclines"/>
              </a:rPr>
              <a:t>http://education.francetv.fr/matiere/physique-chimie/terminale/video/galilee-l-experience-des-plans-inclines</a:t>
            </a:r>
            <a:r>
              <a:rPr lang="fr-FR" dirty="0"/>
              <a:t> </a:t>
            </a: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457200" lvl="1" indent="0">
              <a:buNone/>
            </a:pPr>
            <a:endParaRPr lang="fr-FR" dirty="0"/>
          </a:p>
          <a:p>
            <a:pPr lvl="1"/>
            <a:endParaRPr lang="fr-FR" dirty="0"/>
          </a:p>
          <a:p>
            <a:pPr lvl="1"/>
            <a:endParaRPr lang="fr-FR" dirty="0"/>
          </a:p>
          <a:p>
            <a:pPr lvl="1"/>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24</a:t>
            </a:fld>
            <a:endParaRPr lang="fr-FR"/>
          </a:p>
        </p:txBody>
      </p:sp>
    </p:spTree>
    <p:extLst>
      <p:ext uri="{BB962C8B-B14F-4D97-AF65-F5344CB8AC3E}">
        <p14:creationId xmlns:p14="http://schemas.microsoft.com/office/powerpoint/2010/main" val="4276308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Pourquoi </a:t>
            </a:r>
            <a:r>
              <a:rPr lang="fr-FR"/>
              <a:t>cette Expérience ?</a:t>
            </a:r>
            <a:endParaRPr lang="fr-FR" dirty="0"/>
          </a:p>
        </p:txBody>
      </p:sp>
      <p:sp>
        <p:nvSpPr>
          <p:cNvPr id="5" name="Espace réservé du contenu 4"/>
          <p:cNvSpPr>
            <a:spLocks noGrp="1"/>
          </p:cNvSpPr>
          <p:nvPr>
            <p:ph idx="1"/>
          </p:nvPr>
        </p:nvSpPr>
        <p:spPr/>
        <p:txBody>
          <a:bodyPr>
            <a:normAutofit/>
          </a:bodyPr>
          <a:lstStyle/>
          <a:p>
            <a:r>
              <a:rPr lang="fr-FR" sz="2400" b="1" dirty="0">
                <a:solidFill>
                  <a:schemeClr val="tx1"/>
                </a:solidFill>
              </a:rPr>
              <a:t>Une vraie  </a:t>
            </a:r>
            <a:r>
              <a:rPr lang="fr-FR" sz="2400" b="1" i="1" dirty="0">
                <a:solidFill>
                  <a:srgbClr val="FF0000"/>
                </a:solidFill>
              </a:rPr>
              <a:t>expérience</a:t>
            </a:r>
            <a:r>
              <a:rPr lang="fr-FR" sz="2400" b="1" dirty="0">
                <a:solidFill>
                  <a:schemeClr val="tx1"/>
                </a:solidFill>
              </a:rPr>
              <a:t> : </a:t>
            </a:r>
            <a:r>
              <a:rPr lang="fr-FR" sz="2400" dirty="0">
                <a:solidFill>
                  <a:schemeClr val="tx1"/>
                </a:solidFill>
              </a:rPr>
              <a:t>qui pose des questions, heurte le sens commun, et oblige à un saut conceptuel.</a:t>
            </a:r>
          </a:p>
          <a:p>
            <a:endParaRPr lang="fr-FR" sz="2400" b="1" dirty="0">
              <a:solidFill>
                <a:schemeClr val="tx1"/>
              </a:solidFill>
            </a:endParaRPr>
          </a:p>
          <a:p>
            <a:r>
              <a:rPr lang="fr-FR" sz="2400" b="1" dirty="0">
                <a:solidFill>
                  <a:schemeClr val="tx1"/>
                </a:solidFill>
              </a:rPr>
              <a:t>Une </a:t>
            </a:r>
            <a:r>
              <a:rPr lang="fr-FR" sz="2400" b="1" i="1" dirty="0">
                <a:solidFill>
                  <a:srgbClr val="FF0000"/>
                </a:solidFill>
              </a:rPr>
              <a:t>vraie</a:t>
            </a:r>
            <a:r>
              <a:rPr lang="fr-FR" sz="2400" b="1" dirty="0">
                <a:solidFill>
                  <a:schemeClr val="tx1"/>
                </a:solidFill>
              </a:rPr>
              <a:t>  expérience : </a:t>
            </a:r>
            <a:r>
              <a:rPr lang="fr-FR" sz="2400" dirty="0">
                <a:solidFill>
                  <a:schemeClr val="tx1"/>
                </a:solidFill>
              </a:rPr>
              <a:t>avec ses mesures, qui ne marche pas comme on voudrait.</a:t>
            </a:r>
          </a:p>
          <a:p>
            <a:endParaRPr lang="fr-FR" sz="2400" b="1" dirty="0">
              <a:solidFill>
                <a:schemeClr val="tx1"/>
              </a:solidFill>
            </a:endParaRPr>
          </a:p>
          <a:p>
            <a:r>
              <a:rPr lang="fr-FR" sz="2400" b="1" dirty="0">
                <a:solidFill>
                  <a:schemeClr val="tx1"/>
                </a:solidFill>
              </a:rPr>
              <a:t>Une  </a:t>
            </a:r>
            <a:r>
              <a:rPr lang="fr-FR" sz="2400" b="1" i="1" dirty="0">
                <a:solidFill>
                  <a:srgbClr val="FF0000"/>
                </a:solidFill>
              </a:rPr>
              <a:t>vraie expérience</a:t>
            </a:r>
            <a:r>
              <a:rPr lang="fr-FR" sz="2400" b="1" dirty="0">
                <a:solidFill>
                  <a:schemeClr val="tx1"/>
                </a:solidFill>
              </a:rPr>
              <a:t> : </a:t>
            </a:r>
            <a:r>
              <a:rPr lang="fr-FR" sz="2400" dirty="0">
                <a:solidFill>
                  <a:schemeClr val="tx1"/>
                </a:solidFill>
              </a:rPr>
              <a:t>qui a été réalisée par un savant, et qui est à nouveau mise en route par deux enseignantes qui ont chacune leur vocabulaire, leurs habitudes, leurs concepts</a:t>
            </a:r>
          </a:p>
          <a:p>
            <a:endParaRPr lang="fr-FR" sz="2400" b="1" dirty="0">
              <a:solidFill>
                <a:schemeClr val="tx1"/>
              </a:solidFill>
            </a:endParaRPr>
          </a:p>
        </p:txBody>
      </p:sp>
      <p:sp>
        <p:nvSpPr>
          <p:cNvPr id="3" name="Espace réservé du numéro de diapositive 2"/>
          <p:cNvSpPr>
            <a:spLocks noGrp="1"/>
          </p:cNvSpPr>
          <p:nvPr>
            <p:ph type="sldNum" sz="quarter" idx="12"/>
          </p:nvPr>
        </p:nvSpPr>
        <p:spPr/>
        <p:txBody>
          <a:bodyPr/>
          <a:lstStyle/>
          <a:p>
            <a:fld id="{1FC8907D-B208-DC44-82F5-2940ECA1C9FA}" type="slidenum">
              <a:rPr lang="fr-FR" smtClean="0"/>
              <a:pPr/>
              <a:t>3</a:t>
            </a:fld>
            <a:endParaRPr lang="fr-FR" dirty="0"/>
          </a:p>
        </p:txBody>
      </p:sp>
    </p:spTree>
    <p:extLst>
      <p:ext uri="{BB962C8B-B14F-4D97-AF65-F5344CB8AC3E}">
        <p14:creationId xmlns:p14="http://schemas.microsoft.com/office/powerpoint/2010/main" val="39415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PLan</a:t>
            </a:r>
            <a:endParaRPr lang="fr-FR" dirty="0"/>
          </a:p>
        </p:txBody>
      </p:sp>
      <p:sp>
        <p:nvSpPr>
          <p:cNvPr id="3" name="Espace réservé du contenu 2"/>
          <p:cNvSpPr>
            <a:spLocks noGrp="1"/>
          </p:cNvSpPr>
          <p:nvPr>
            <p:ph idx="1"/>
          </p:nvPr>
        </p:nvSpPr>
        <p:spPr/>
        <p:txBody>
          <a:bodyPr>
            <a:normAutofit/>
          </a:bodyPr>
          <a:lstStyle/>
          <a:p>
            <a:r>
              <a:rPr lang="fr-FR" sz="2400" b="1" dirty="0">
                <a:solidFill>
                  <a:srgbClr val="070A0F"/>
                </a:solidFill>
              </a:rPr>
              <a:t>Présentation historique</a:t>
            </a:r>
          </a:p>
          <a:p>
            <a:r>
              <a:rPr lang="fr-FR" sz="2400" b="1" dirty="0">
                <a:solidFill>
                  <a:srgbClr val="070A0F"/>
                </a:solidFill>
              </a:rPr>
              <a:t>A vous de jouer</a:t>
            </a:r>
          </a:p>
          <a:p>
            <a:r>
              <a:rPr lang="fr-FR" sz="2400" b="1" dirty="0">
                <a:solidFill>
                  <a:srgbClr val="070A0F"/>
                </a:solidFill>
              </a:rPr>
              <a:t>Restitution  des ateliers</a:t>
            </a:r>
          </a:p>
          <a:p>
            <a:r>
              <a:rPr lang="fr-FR" sz="2400" b="1" dirty="0">
                <a:solidFill>
                  <a:srgbClr val="070A0F"/>
                </a:solidFill>
              </a:rPr>
              <a:t>Présentation de l’expérience telle qu’elle a été menée avec des élèves</a:t>
            </a:r>
          </a:p>
          <a:p>
            <a:r>
              <a:rPr lang="fr-FR" sz="2400" b="1" dirty="0">
                <a:solidFill>
                  <a:srgbClr val="070A0F"/>
                </a:solidFill>
              </a:rPr>
              <a:t>Discussions et prolongements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spTree>
    <p:extLst>
      <p:ext uri="{BB962C8B-B14F-4D97-AF65-F5344CB8AC3E}">
        <p14:creationId xmlns:p14="http://schemas.microsoft.com/office/powerpoint/2010/main" val="411377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Expérience du plan incliné</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5</a:t>
            </a:fld>
            <a:endParaRPr lang="fr-FR" dirty="0"/>
          </a:p>
        </p:txBody>
      </p:sp>
      <p:sp>
        <p:nvSpPr>
          <p:cNvPr id="7" name="Espace réservé du texte 6"/>
          <p:cNvSpPr>
            <a:spLocks noGrp="1"/>
          </p:cNvSpPr>
          <p:nvPr>
            <p:ph type="body" sz="quarter" idx="13"/>
          </p:nvPr>
        </p:nvSpPr>
        <p:spPr/>
        <p:txBody>
          <a:bodyPr/>
          <a:lstStyle/>
          <a:p>
            <a:endParaRPr lang="fr-FR"/>
          </a:p>
        </p:txBody>
      </p:sp>
      <p:pic>
        <p:nvPicPr>
          <p:cNvPr id="2050" name="Picture 2" descr="http://www.ecole-alsacienne.org/spip/local/cache-vignettes/L550xH328/mm_sujets_2012_4-3b62f.jpg?14710814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57" y="1530582"/>
            <a:ext cx="8149942" cy="486032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879135" y="6450409"/>
            <a:ext cx="4179349" cy="246221"/>
          </a:xfrm>
          <a:prstGeom prst="rect">
            <a:avLst/>
          </a:prstGeom>
          <a:noFill/>
        </p:spPr>
        <p:txBody>
          <a:bodyPr wrap="none" rtlCol="0">
            <a:spAutoFit/>
          </a:bodyPr>
          <a:lstStyle/>
          <a:p>
            <a:r>
              <a:rPr lang="fr-FR" sz="1000" dirty="0"/>
              <a:t>Fresque de la « Tribune de Galilée » du musée de La </a:t>
            </a:r>
            <a:r>
              <a:rPr lang="fr-FR" sz="1000" dirty="0" err="1"/>
              <a:t>Specola</a:t>
            </a:r>
            <a:r>
              <a:rPr lang="fr-FR" sz="1000" dirty="0"/>
              <a:t> (Florence)-1841</a:t>
            </a:r>
          </a:p>
        </p:txBody>
      </p:sp>
    </p:spTree>
    <p:extLst>
      <p:ext uri="{BB962C8B-B14F-4D97-AF65-F5344CB8AC3E}">
        <p14:creationId xmlns:p14="http://schemas.microsoft.com/office/powerpoint/2010/main" val="288338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Galilée : discours concernant deux sciences nouvelles (1638)</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6</a:t>
            </a:fld>
            <a:endParaRPr lang="fr-FR" dirty="0"/>
          </a:p>
        </p:txBody>
      </p:sp>
      <p:sp>
        <p:nvSpPr>
          <p:cNvPr id="3" name="Rectangle 2"/>
          <p:cNvSpPr/>
          <p:nvPr/>
        </p:nvSpPr>
        <p:spPr>
          <a:xfrm>
            <a:off x="239150" y="1163931"/>
            <a:ext cx="8553157" cy="4247317"/>
          </a:xfrm>
          <a:prstGeom prst="rect">
            <a:avLst/>
          </a:prstGeom>
        </p:spPr>
        <p:txBody>
          <a:bodyPr wrap="square">
            <a:spAutoFit/>
          </a:bodyPr>
          <a:lstStyle/>
          <a:p>
            <a:endParaRPr lang="fr-FR" dirty="0"/>
          </a:p>
          <a:p>
            <a:r>
              <a:rPr lang="fr-FR" dirty="0"/>
              <a:t>« </a:t>
            </a:r>
            <a:r>
              <a:rPr lang="fr-FR" b="1" dirty="0"/>
              <a:t>Dans une règle</a:t>
            </a:r>
            <a:r>
              <a:rPr lang="fr-FR" dirty="0"/>
              <a:t>, …, nous creusions un petit canal … parfaitement rectiligne ; …, nous y laissions rouler une boule de bronze très dure…. Plaçant alors  l’appareil dans une </a:t>
            </a:r>
            <a:r>
              <a:rPr lang="fr-FR" b="1" dirty="0"/>
              <a:t>position inclinée</a:t>
            </a:r>
            <a:r>
              <a:rPr lang="fr-FR" dirty="0"/>
              <a:t>, … nous laissions, …, rouler la boule en notant … le temps nécessaire à une descente complète ; l’expérience était </a:t>
            </a:r>
            <a:r>
              <a:rPr lang="fr-FR" b="1" dirty="0"/>
              <a:t>commencée plusieurs fois </a:t>
            </a:r>
            <a:r>
              <a:rPr lang="fr-FR" dirty="0"/>
              <a:t>afin de déterminer exactement la durée du temps, mais </a:t>
            </a:r>
            <a:r>
              <a:rPr lang="fr-FR" b="1" dirty="0"/>
              <a:t>sans que nous découvrissions jamais de différence supérieure au dixième d’un battement de pouls.</a:t>
            </a:r>
            <a:r>
              <a:rPr lang="fr-FR" dirty="0"/>
              <a:t> </a:t>
            </a:r>
            <a:br>
              <a:rPr lang="fr-FR" dirty="0"/>
            </a:br>
            <a:r>
              <a:rPr lang="fr-FR" dirty="0"/>
              <a:t>La mise en place de cette première mesure étant accomplie, nous faisions descendre la boule sur le quart du canal seulement : le temps mesuré était toujours rigoureusement égal à la moitié du temps présent. </a:t>
            </a:r>
          </a:p>
          <a:p>
            <a:r>
              <a:rPr lang="fr-FR" dirty="0"/>
              <a:t>Nous faisions ensuite varier l’expérience en comparant le temps requis pour parcourir sa moitié ou les deux-tiers, ou les trois-quarts, ou toute autre fraction ; dans ces expériences répétées une bonne centaine de fois, </a:t>
            </a:r>
            <a:r>
              <a:rPr lang="fr-FR" b="1" dirty="0"/>
              <a:t>nous avons toujours trouvé que les espaces parcourus étaient entre eux comme les carrés des temps, </a:t>
            </a:r>
            <a:r>
              <a:rPr lang="fr-FR" dirty="0"/>
              <a:t>et cela, quelle que soit l’inclinaison du </a:t>
            </a:r>
            <a:r>
              <a:rPr lang="fr-FR" dirty="0" err="1"/>
              <a:t>plan,i.e</a:t>
            </a:r>
            <a:r>
              <a:rPr lang="fr-FR" dirty="0"/>
              <a:t>., du canal dans lequel on laissait descendre la </a:t>
            </a:r>
            <a:r>
              <a:rPr lang="fr-FR" dirty="0" smtClean="0"/>
              <a:t>boule ».</a:t>
            </a:r>
            <a:endParaRPr lang="fr-FR" dirty="0"/>
          </a:p>
        </p:txBody>
      </p:sp>
      <p:pic>
        <p:nvPicPr>
          <p:cNvPr id="4" name="Image 3"/>
          <p:cNvPicPr>
            <a:picLocks noChangeAspect="1"/>
          </p:cNvPicPr>
          <p:nvPr/>
        </p:nvPicPr>
        <p:blipFill>
          <a:blip r:embed="rId3"/>
          <a:stretch>
            <a:fillRect/>
          </a:stretch>
        </p:blipFill>
        <p:spPr>
          <a:xfrm>
            <a:off x="2353276" y="5682497"/>
            <a:ext cx="1266667" cy="438095"/>
          </a:xfrm>
          <a:prstGeom prst="rect">
            <a:avLst/>
          </a:prstGeom>
        </p:spPr>
      </p:pic>
      <p:sp>
        <p:nvSpPr>
          <p:cNvPr id="6" name="ZoneTexte 5"/>
          <p:cNvSpPr txBox="1"/>
          <p:nvPr/>
        </p:nvSpPr>
        <p:spPr>
          <a:xfrm>
            <a:off x="4082142" y="5751260"/>
            <a:ext cx="5312229" cy="369332"/>
          </a:xfrm>
          <a:prstGeom prst="rect">
            <a:avLst/>
          </a:prstGeom>
          <a:noFill/>
        </p:spPr>
        <p:txBody>
          <a:bodyPr wrap="square" rtlCol="0">
            <a:spAutoFit/>
          </a:bodyPr>
          <a:lstStyle/>
          <a:p>
            <a:r>
              <a:rPr lang="fr-FR" dirty="0"/>
              <a:t>Mouvement uniformément accéléré </a:t>
            </a:r>
          </a:p>
        </p:txBody>
      </p:sp>
      <p:sp>
        <p:nvSpPr>
          <p:cNvPr id="7" name="Rectangle : coins arrondis 6"/>
          <p:cNvSpPr/>
          <p:nvPr/>
        </p:nvSpPr>
        <p:spPr>
          <a:xfrm>
            <a:off x="2024600" y="5497809"/>
            <a:ext cx="5758686" cy="87185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7012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Galilée : discours concernant deux sciences nouvelles (1638)</a:t>
            </a:r>
          </a:p>
        </p:txBody>
      </p:sp>
      <p:sp>
        <p:nvSpPr>
          <p:cNvPr id="3" name="Espace réservé du contenu 2"/>
          <p:cNvSpPr>
            <a:spLocks noGrp="1"/>
          </p:cNvSpPr>
          <p:nvPr>
            <p:ph idx="1"/>
          </p:nvPr>
        </p:nvSpPr>
        <p:spPr>
          <a:xfrm>
            <a:off x="524046" y="1476296"/>
            <a:ext cx="7881400" cy="4525963"/>
          </a:xfrm>
        </p:spPr>
        <p:txBody>
          <a:bodyPr>
            <a:normAutofit/>
          </a:bodyPr>
          <a:lstStyle/>
          <a:p>
            <a:pPr marL="0" indent="0">
              <a:buNone/>
            </a:pPr>
            <a:r>
              <a:rPr lang="en-US" sz="1800" b="1" dirty="0">
                <a:solidFill>
                  <a:schemeClr val="tx1"/>
                </a:solidFill>
              </a:rPr>
              <a:t>Pour la </a:t>
            </a:r>
            <a:r>
              <a:rPr lang="en-US" sz="1800" b="1" dirty="0" err="1">
                <a:solidFill>
                  <a:schemeClr val="tx1"/>
                </a:solidFill>
              </a:rPr>
              <a:t>mesure</a:t>
            </a:r>
            <a:r>
              <a:rPr lang="en-US" sz="1800" b="1" dirty="0">
                <a:solidFill>
                  <a:schemeClr val="tx1"/>
                </a:solidFill>
              </a:rPr>
              <a:t> du temps</a:t>
            </a:r>
            <a:r>
              <a:rPr lang="en-US" sz="1800" dirty="0">
                <a:solidFill>
                  <a:schemeClr val="tx1"/>
                </a:solidFill>
              </a:rPr>
              <a:t>, nous </a:t>
            </a:r>
            <a:r>
              <a:rPr lang="en-US" sz="1800" dirty="0" err="1">
                <a:solidFill>
                  <a:schemeClr val="tx1"/>
                </a:solidFill>
              </a:rPr>
              <a:t>utilisions</a:t>
            </a:r>
            <a:r>
              <a:rPr lang="en-US" sz="1800" dirty="0">
                <a:solidFill>
                  <a:schemeClr val="tx1"/>
                </a:solidFill>
              </a:rPr>
              <a:t> un </a:t>
            </a:r>
            <a:r>
              <a:rPr lang="en-US" sz="1800" b="1" dirty="0">
                <a:solidFill>
                  <a:schemeClr val="tx1"/>
                </a:solidFill>
              </a:rPr>
              <a:t>grand </a:t>
            </a:r>
            <a:r>
              <a:rPr lang="en-US" sz="1800" b="1" dirty="0" err="1" smtClean="0">
                <a:solidFill>
                  <a:schemeClr val="tx1"/>
                </a:solidFill>
              </a:rPr>
              <a:t>récipient</a:t>
            </a:r>
            <a:r>
              <a:rPr lang="en-US" sz="1800" b="1" dirty="0" smtClean="0">
                <a:solidFill>
                  <a:schemeClr val="tx1"/>
                </a:solidFill>
              </a:rPr>
              <a:t> </a:t>
            </a:r>
            <a:r>
              <a:rPr lang="en-US" sz="1800" b="1" dirty="0" err="1">
                <a:solidFill>
                  <a:schemeClr val="tx1"/>
                </a:solidFill>
              </a:rPr>
              <a:t>d’eau</a:t>
            </a:r>
            <a:r>
              <a:rPr lang="en-US" sz="1800" dirty="0">
                <a:solidFill>
                  <a:schemeClr val="tx1"/>
                </a:solidFill>
              </a:rPr>
              <a:t> </a:t>
            </a:r>
            <a:r>
              <a:rPr lang="en-US" sz="1800" dirty="0" err="1" smtClean="0">
                <a:solidFill>
                  <a:schemeClr val="tx1"/>
                </a:solidFill>
              </a:rPr>
              <a:t>placé</a:t>
            </a:r>
            <a:r>
              <a:rPr lang="en-US" sz="1800" dirty="0" smtClean="0">
                <a:solidFill>
                  <a:schemeClr val="tx1"/>
                </a:solidFill>
              </a:rPr>
              <a:t> </a:t>
            </a:r>
            <a:r>
              <a:rPr lang="en-US" sz="1800" dirty="0" err="1" smtClean="0">
                <a:solidFill>
                  <a:schemeClr val="tx1"/>
                </a:solidFill>
              </a:rPr>
              <a:t>en</a:t>
            </a:r>
            <a:r>
              <a:rPr lang="en-US" sz="1800" dirty="0" smtClean="0">
                <a:solidFill>
                  <a:schemeClr val="tx1"/>
                </a:solidFill>
              </a:rPr>
              <a:t> hauteur ; </a:t>
            </a:r>
            <a:r>
              <a:rPr lang="en-US" sz="1800" dirty="0">
                <a:solidFill>
                  <a:schemeClr val="tx1"/>
                </a:solidFill>
              </a:rPr>
              <a:t>au fond du </a:t>
            </a:r>
            <a:r>
              <a:rPr lang="en-US" sz="1800" dirty="0" err="1" smtClean="0">
                <a:solidFill>
                  <a:schemeClr val="tx1"/>
                </a:solidFill>
              </a:rPr>
              <a:t>récipient</a:t>
            </a:r>
            <a:r>
              <a:rPr lang="en-US" sz="1800" dirty="0" smtClean="0">
                <a:solidFill>
                  <a:schemeClr val="tx1"/>
                </a:solidFill>
              </a:rPr>
              <a:t> </a:t>
            </a:r>
            <a:r>
              <a:rPr lang="en-US" sz="1800" dirty="0" err="1">
                <a:solidFill>
                  <a:schemeClr val="tx1"/>
                </a:solidFill>
              </a:rPr>
              <a:t>était</a:t>
            </a:r>
            <a:r>
              <a:rPr lang="en-US" sz="1800" dirty="0">
                <a:solidFill>
                  <a:schemeClr val="tx1"/>
                </a:solidFill>
              </a:rPr>
              <a:t> </a:t>
            </a:r>
            <a:r>
              <a:rPr lang="en-US" sz="1800" dirty="0" err="1">
                <a:solidFill>
                  <a:schemeClr val="tx1"/>
                </a:solidFill>
              </a:rPr>
              <a:t>soudé</a:t>
            </a:r>
            <a:r>
              <a:rPr lang="en-US" sz="1800" dirty="0">
                <a:solidFill>
                  <a:schemeClr val="tx1"/>
                </a:solidFill>
              </a:rPr>
              <a:t> un </a:t>
            </a:r>
            <a:r>
              <a:rPr lang="en-US" sz="1800" dirty="0" err="1">
                <a:solidFill>
                  <a:schemeClr val="tx1"/>
                </a:solidFill>
              </a:rPr>
              <a:t>tuyau</a:t>
            </a:r>
            <a:r>
              <a:rPr lang="en-US" sz="1800" dirty="0">
                <a:solidFill>
                  <a:schemeClr val="tx1"/>
                </a:solidFill>
              </a:rPr>
              <a:t> de </a:t>
            </a:r>
            <a:r>
              <a:rPr lang="en-US" sz="1800" dirty="0" err="1">
                <a:solidFill>
                  <a:schemeClr val="tx1"/>
                </a:solidFill>
              </a:rPr>
              <a:t>faible</a:t>
            </a:r>
            <a:r>
              <a:rPr lang="en-US" sz="1800" dirty="0">
                <a:solidFill>
                  <a:schemeClr val="tx1"/>
                </a:solidFill>
              </a:rPr>
              <a:t> </a:t>
            </a:r>
            <a:r>
              <a:rPr lang="en-US" sz="1800" dirty="0" err="1">
                <a:solidFill>
                  <a:schemeClr val="tx1"/>
                </a:solidFill>
              </a:rPr>
              <a:t>diamètre</a:t>
            </a:r>
            <a:r>
              <a:rPr lang="en-US" sz="1800" dirty="0">
                <a:solidFill>
                  <a:schemeClr val="tx1"/>
                </a:solidFill>
              </a:rPr>
              <a:t> </a:t>
            </a:r>
            <a:r>
              <a:rPr lang="en-US" sz="1800" dirty="0" err="1">
                <a:solidFill>
                  <a:schemeClr val="tx1"/>
                </a:solidFill>
              </a:rPr>
              <a:t>délivrant</a:t>
            </a:r>
            <a:r>
              <a:rPr lang="en-US" sz="1800" dirty="0">
                <a:solidFill>
                  <a:schemeClr val="tx1"/>
                </a:solidFill>
              </a:rPr>
              <a:t> un filet </a:t>
            </a:r>
            <a:r>
              <a:rPr lang="en-US" sz="1800" dirty="0" err="1">
                <a:solidFill>
                  <a:schemeClr val="tx1"/>
                </a:solidFill>
              </a:rPr>
              <a:t>d’eau</a:t>
            </a:r>
            <a:r>
              <a:rPr lang="en-US" sz="1800" dirty="0">
                <a:solidFill>
                  <a:schemeClr val="tx1"/>
                </a:solidFill>
              </a:rPr>
              <a:t> que nous </a:t>
            </a:r>
            <a:r>
              <a:rPr lang="en-US" sz="1800" dirty="0" err="1">
                <a:solidFill>
                  <a:schemeClr val="tx1"/>
                </a:solidFill>
              </a:rPr>
              <a:t>récupérions</a:t>
            </a:r>
            <a:r>
              <a:rPr lang="en-US" sz="1800" dirty="0">
                <a:solidFill>
                  <a:schemeClr val="tx1"/>
                </a:solidFill>
              </a:rPr>
              <a:t> </a:t>
            </a:r>
            <a:r>
              <a:rPr lang="en-US" sz="1800" dirty="0" err="1">
                <a:solidFill>
                  <a:schemeClr val="tx1"/>
                </a:solidFill>
              </a:rPr>
              <a:t>dans</a:t>
            </a:r>
            <a:r>
              <a:rPr lang="en-US" sz="1800" dirty="0">
                <a:solidFill>
                  <a:schemeClr val="tx1"/>
                </a:solidFill>
              </a:rPr>
              <a:t> un petit </a:t>
            </a:r>
            <a:r>
              <a:rPr lang="en-US" sz="1800" dirty="0" err="1">
                <a:solidFill>
                  <a:schemeClr val="tx1"/>
                </a:solidFill>
              </a:rPr>
              <a:t>verre</a:t>
            </a:r>
            <a:r>
              <a:rPr lang="en-US" sz="1800" dirty="0">
                <a:solidFill>
                  <a:schemeClr val="tx1"/>
                </a:solidFill>
              </a:rPr>
              <a:t> pendant la </a:t>
            </a:r>
            <a:r>
              <a:rPr lang="en-US" sz="1800" dirty="0" err="1">
                <a:solidFill>
                  <a:schemeClr val="tx1"/>
                </a:solidFill>
              </a:rPr>
              <a:t>durée</a:t>
            </a:r>
            <a:r>
              <a:rPr lang="en-US" sz="1800" dirty="0">
                <a:solidFill>
                  <a:schemeClr val="tx1"/>
                </a:solidFill>
              </a:rPr>
              <a:t> de </a:t>
            </a:r>
            <a:r>
              <a:rPr lang="en-US" sz="1800" dirty="0" err="1">
                <a:solidFill>
                  <a:schemeClr val="tx1"/>
                </a:solidFill>
              </a:rPr>
              <a:t>chaque</a:t>
            </a:r>
            <a:r>
              <a:rPr lang="en-US" sz="1800" dirty="0">
                <a:solidFill>
                  <a:schemeClr val="tx1"/>
                </a:solidFill>
              </a:rPr>
              <a:t> </a:t>
            </a:r>
            <a:r>
              <a:rPr lang="en-US" sz="1800" dirty="0" err="1">
                <a:solidFill>
                  <a:schemeClr val="tx1"/>
                </a:solidFill>
              </a:rPr>
              <a:t>descente</a:t>
            </a:r>
            <a:r>
              <a:rPr lang="en-US" sz="1800" dirty="0">
                <a:solidFill>
                  <a:schemeClr val="tx1"/>
                </a:solidFill>
              </a:rPr>
              <a:t>, que </a:t>
            </a:r>
            <a:r>
              <a:rPr lang="en-US" sz="1800" dirty="0" err="1">
                <a:solidFill>
                  <a:schemeClr val="tx1"/>
                </a:solidFill>
              </a:rPr>
              <a:t>ce</a:t>
            </a:r>
            <a:r>
              <a:rPr lang="en-US" sz="1800" dirty="0">
                <a:solidFill>
                  <a:schemeClr val="tx1"/>
                </a:solidFill>
              </a:rPr>
              <a:t> </a:t>
            </a:r>
            <a:r>
              <a:rPr lang="en-US" sz="1800" dirty="0" err="1">
                <a:solidFill>
                  <a:schemeClr val="tx1"/>
                </a:solidFill>
              </a:rPr>
              <a:t>soit</a:t>
            </a:r>
            <a:r>
              <a:rPr lang="en-US" sz="1800" dirty="0">
                <a:solidFill>
                  <a:schemeClr val="tx1"/>
                </a:solidFill>
              </a:rPr>
              <a:t> sur </a:t>
            </a:r>
            <a:r>
              <a:rPr lang="en-US" sz="1800" dirty="0" err="1">
                <a:solidFill>
                  <a:schemeClr val="tx1"/>
                </a:solidFill>
              </a:rPr>
              <a:t>toute</a:t>
            </a:r>
            <a:r>
              <a:rPr lang="en-US" sz="1800" dirty="0">
                <a:solidFill>
                  <a:schemeClr val="tx1"/>
                </a:solidFill>
              </a:rPr>
              <a:t> la longueur du </a:t>
            </a:r>
            <a:r>
              <a:rPr lang="en-US" sz="1800" dirty="0" err="1">
                <a:solidFill>
                  <a:schemeClr val="tx1"/>
                </a:solidFill>
              </a:rPr>
              <a:t>trajet</a:t>
            </a:r>
            <a:r>
              <a:rPr lang="en-US" sz="1800" dirty="0">
                <a:solidFill>
                  <a:schemeClr val="tx1"/>
                </a:solidFill>
              </a:rPr>
              <a:t> </a:t>
            </a:r>
            <a:r>
              <a:rPr lang="en-US" sz="1800" dirty="0" err="1">
                <a:solidFill>
                  <a:schemeClr val="tx1"/>
                </a:solidFill>
              </a:rPr>
              <a:t>ou</a:t>
            </a:r>
            <a:r>
              <a:rPr lang="en-US" sz="1800" dirty="0">
                <a:solidFill>
                  <a:schemeClr val="tx1"/>
                </a:solidFill>
              </a:rPr>
              <a:t> sur </a:t>
            </a:r>
            <a:r>
              <a:rPr lang="en-US" sz="1800" dirty="0" err="1">
                <a:solidFill>
                  <a:schemeClr val="tx1"/>
                </a:solidFill>
              </a:rPr>
              <a:t>une</a:t>
            </a:r>
            <a:r>
              <a:rPr lang="en-US" sz="1800" dirty="0">
                <a:solidFill>
                  <a:schemeClr val="tx1"/>
                </a:solidFill>
              </a:rPr>
              <a:t> </a:t>
            </a:r>
            <a:r>
              <a:rPr lang="en-US" sz="1800" dirty="0" err="1">
                <a:solidFill>
                  <a:schemeClr val="tx1"/>
                </a:solidFill>
              </a:rPr>
              <a:t>partie</a:t>
            </a:r>
            <a:r>
              <a:rPr lang="en-US" sz="1800" dirty="0">
                <a:solidFill>
                  <a:schemeClr val="tx1"/>
                </a:solidFill>
              </a:rPr>
              <a:t> de </a:t>
            </a:r>
            <a:r>
              <a:rPr lang="en-US" sz="1800" dirty="0" err="1">
                <a:solidFill>
                  <a:schemeClr val="tx1"/>
                </a:solidFill>
              </a:rPr>
              <a:t>sa</a:t>
            </a:r>
            <a:r>
              <a:rPr lang="en-US" sz="1800" dirty="0">
                <a:solidFill>
                  <a:schemeClr val="tx1"/>
                </a:solidFill>
              </a:rPr>
              <a:t> </a:t>
            </a:r>
            <a:r>
              <a:rPr lang="en-US" sz="1800" dirty="0" err="1" smtClean="0">
                <a:solidFill>
                  <a:schemeClr val="tx1"/>
                </a:solidFill>
              </a:rPr>
              <a:t>longueur</a:t>
            </a:r>
            <a:r>
              <a:rPr lang="en-US" sz="1800" dirty="0" smtClean="0">
                <a:solidFill>
                  <a:schemeClr val="tx1"/>
                </a:solidFill>
              </a:rPr>
              <a:t> ; </a:t>
            </a:r>
            <a:r>
              <a:rPr lang="en-US" sz="1800" dirty="0" err="1">
                <a:solidFill>
                  <a:schemeClr val="tx1"/>
                </a:solidFill>
              </a:rPr>
              <a:t>l’eau</a:t>
            </a:r>
            <a:r>
              <a:rPr lang="en-US" sz="1800" dirty="0">
                <a:solidFill>
                  <a:schemeClr val="tx1"/>
                </a:solidFill>
              </a:rPr>
              <a:t> </a:t>
            </a:r>
            <a:r>
              <a:rPr lang="en-US" sz="1800" dirty="0" err="1">
                <a:solidFill>
                  <a:schemeClr val="tx1"/>
                </a:solidFill>
              </a:rPr>
              <a:t>ainsi</a:t>
            </a:r>
            <a:r>
              <a:rPr lang="en-US" sz="1800" dirty="0">
                <a:solidFill>
                  <a:schemeClr val="tx1"/>
                </a:solidFill>
              </a:rPr>
              <a:t> </a:t>
            </a:r>
            <a:r>
              <a:rPr lang="en-US" sz="1800" dirty="0" err="1">
                <a:solidFill>
                  <a:schemeClr val="tx1"/>
                </a:solidFill>
              </a:rPr>
              <a:t>collectée</a:t>
            </a:r>
            <a:r>
              <a:rPr lang="en-US" sz="1800" dirty="0">
                <a:solidFill>
                  <a:schemeClr val="tx1"/>
                </a:solidFill>
              </a:rPr>
              <a:t> </a:t>
            </a:r>
            <a:r>
              <a:rPr lang="en-US" sz="1800" dirty="0" err="1">
                <a:solidFill>
                  <a:schemeClr val="tx1"/>
                </a:solidFill>
              </a:rPr>
              <a:t>était</a:t>
            </a:r>
            <a:r>
              <a:rPr lang="en-US" sz="1800" dirty="0">
                <a:solidFill>
                  <a:schemeClr val="tx1"/>
                </a:solidFill>
              </a:rPr>
              <a:t> </a:t>
            </a:r>
            <a:r>
              <a:rPr lang="en-US" sz="1800" dirty="0" err="1">
                <a:solidFill>
                  <a:schemeClr val="tx1"/>
                </a:solidFill>
              </a:rPr>
              <a:t>ensuite</a:t>
            </a:r>
            <a:r>
              <a:rPr lang="en-US" sz="1800" dirty="0">
                <a:solidFill>
                  <a:schemeClr val="tx1"/>
                </a:solidFill>
              </a:rPr>
              <a:t> </a:t>
            </a:r>
            <a:r>
              <a:rPr lang="en-US" sz="1800" dirty="0" err="1">
                <a:solidFill>
                  <a:schemeClr val="tx1"/>
                </a:solidFill>
              </a:rPr>
              <a:t>pesée</a:t>
            </a:r>
            <a:r>
              <a:rPr lang="en-US" sz="1800" dirty="0">
                <a:solidFill>
                  <a:schemeClr val="tx1"/>
                </a:solidFill>
              </a:rPr>
              <a:t> après </a:t>
            </a:r>
            <a:r>
              <a:rPr lang="en-US" sz="1800" dirty="0" err="1">
                <a:solidFill>
                  <a:schemeClr val="tx1"/>
                </a:solidFill>
              </a:rPr>
              <a:t>chaque</a:t>
            </a:r>
            <a:r>
              <a:rPr lang="en-US" sz="1800" dirty="0">
                <a:solidFill>
                  <a:schemeClr val="tx1"/>
                </a:solidFill>
              </a:rPr>
              <a:t> </a:t>
            </a:r>
            <a:r>
              <a:rPr lang="en-US" sz="1800" dirty="0" err="1">
                <a:solidFill>
                  <a:schemeClr val="tx1"/>
                </a:solidFill>
              </a:rPr>
              <a:t>descente</a:t>
            </a:r>
            <a:r>
              <a:rPr lang="en-US" sz="1800" dirty="0">
                <a:solidFill>
                  <a:schemeClr val="tx1"/>
                </a:solidFill>
              </a:rPr>
              <a:t> sur </a:t>
            </a:r>
            <a:r>
              <a:rPr lang="en-US" sz="1800" dirty="0" err="1">
                <a:solidFill>
                  <a:schemeClr val="tx1"/>
                </a:solidFill>
              </a:rPr>
              <a:t>une</a:t>
            </a:r>
            <a:r>
              <a:rPr lang="en-US" sz="1800" dirty="0">
                <a:solidFill>
                  <a:schemeClr val="tx1"/>
                </a:solidFill>
              </a:rPr>
              <a:t> balance </a:t>
            </a:r>
            <a:r>
              <a:rPr lang="en-US" sz="1800" dirty="0" err="1">
                <a:solidFill>
                  <a:schemeClr val="tx1"/>
                </a:solidFill>
              </a:rPr>
              <a:t>très</a:t>
            </a:r>
            <a:r>
              <a:rPr lang="en-US" sz="1800" dirty="0">
                <a:solidFill>
                  <a:schemeClr val="tx1"/>
                </a:solidFill>
              </a:rPr>
              <a:t> </a:t>
            </a:r>
            <a:r>
              <a:rPr lang="en-US" sz="1800" dirty="0" smtClean="0">
                <a:solidFill>
                  <a:schemeClr val="tx1"/>
                </a:solidFill>
              </a:rPr>
              <a:t>precise ; </a:t>
            </a:r>
            <a:r>
              <a:rPr lang="en-US" sz="1800" dirty="0">
                <a:solidFill>
                  <a:schemeClr val="tx1"/>
                </a:solidFill>
              </a:rPr>
              <a:t>les </a:t>
            </a:r>
            <a:r>
              <a:rPr lang="en-US" sz="1800" dirty="0" err="1" smtClean="0">
                <a:solidFill>
                  <a:schemeClr val="tx1"/>
                </a:solidFill>
              </a:rPr>
              <a:t>différences</a:t>
            </a:r>
            <a:r>
              <a:rPr lang="en-US" sz="1800" dirty="0" smtClean="0">
                <a:solidFill>
                  <a:schemeClr val="tx1"/>
                </a:solidFill>
              </a:rPr>
              <a:t> </a:t>
            </a:r>
            <a:r>
              <a:rPr lang="en-US" sz="1800" dirty="0">
                <a:solidFill>
                  <a:schemeClr val="tx1"/>
                </a:solidFill>
              </a:rPr>
              <a:t>et rapports de </a:t>
            </a:r>
            <a:r>
              <a:rPr lang="en-US" sz="1800" dirty="0" err="1">
                <a:solidFill>
                  <a:schemeClr val="tx1"/>
                </a:solidFill>
              </a:rPr>
              <a:t>ces</a:t>
            </a:r>
            <a:r>
              <a:rPr lang="en-US" sz="1800" dirty="0">
                <a:solidFill>
                  <a:schemeClr val="tx1"/>
                </a:solidFill>
              </a:rPr>
              <a:t> </a:t>
            </a:r>
            <a:r>
              <a:rPr lang="en-US" sz="1800" dirty="0" err="1">
                <a:solidFill>
                  <a:schemeClr val="tx1"/>
                </a:solidFill>
              </a:rPr>
              <a:t>pesées</a:t>
            </a:r>
            <a:r>
              <a:rPr lang="en-US" sz="1800" dirty="0">
                <a:solidFill>
                  <a:schemeClr val="tx1"/>
                </a:solidFill>
              </a:rPr>
              <a:t> nous </a:t>
            </a:r>
            <a:r>
              <a:rPr lang="en-US" sz="1800" dirty="0" err="1">
                <a:solidFill>
                  <a:schemeClr val="tx1"/>
                </a:solidFill>
              </a:rPr>
              <a:t>donnaient</a:t>
            </a:r>
            <a:r>
              <a:rPr lang="en-US" sz="1800" dirty="0">
                <a:solidFill>
                  <a:schemeClr val="tx1"/>
                </a:solidFill>
              </a:rPr>
              <a:t> les differences et rapports des temps, et </a:t>
            </a:r>
            <a:r>
              <a:rPr lang="en-US" sz="1800" dirty="0" err="1">
                <a:solidFill>
                  <a:schemeClr val="tx1"/>
                </a:solidFill>
              </a:rPr>
              <a:t>cela</a:t>
            </a:r>
            <a:r>
              <a:rPr lang="en-US" sz="1800" dirty="0">
                <a:solidFill>
                  <a:schemeClr val="tx1"/>
                </a:solidFill>
              </a:rPr>
              <a:t> avec </a:t>
            </a:r>
            <a:r>
              <a:rPr lang="en-US" sz="1800" dirty="0" err="1">
                <a:solidFill>
                  <a:schemeClr val="tx1"/>
                </a:solidFill>
              </a:rPr>
              <a:t>une</a:t>
            </a:r>
            <a:r>
              <a:rPr lang="en-US" sz="1800" dirty="0">
                <a:solidFill>
                  <a:schemeClr val="tx1"/>
                </a:solidFill>
              </a:rPr>
              <a:t> </a:t>
            </a:r>
            <a:r>
              <a:rPr lang="en-US" sz="1800" dirty="0" err="1">
                <a:solidFill>
                  <a:schemeClr val="tx1"/>
                </a:solidFill>
              </a:rPr>
              <a:t>telle</a:t>
            </a:r>
            <a:r>
              <a:rPr lang="en-US" sz="1800" dirty="0">
                <a:solidFill>
                  <a:schemeClr val="tx1"/>
                </a:solidFill>
              </a:rPr>
              <a:t> </a:t>
            </a:r>
            <a:r>
              <a:rPr lang="en-US" sz="1800" dirty="0" err="1">
                <a:solidFill>
                  <a:schemeClr val="tx1"/>
                </a:solidFill>
              </a:rPr>
              <a:t>précision</a:t>
            </a:r>
            <a:r>
              <a:rPr lang="en-US" sz="1800" dirty="0">
                <a:solidFill>
                  <a:schemeClr val="tx1"/>
                </a:solidFill>
              </a:rPr>
              <a:t> que, </a:t>
            </a:r>
            <a:r>
              <a:rPr lang="en-US" sz="1800" dirty="0" err="1">
                <a:solidFill>
                  <a:schemeClr val="tx1"/>
                </a:solidFill>
              </a:rPr>
              <a:t>bien</a:t>
            </a:r>
            <a:r>
              <a:rPr lang="en-US" sz="1800" dirty="0">
                <a:solidFill>
                  <a:schemeClr val="tx1"/>
                </a:solidFill>
              </a:rPr>
              <a:t> que </a:t>
            </a:r>
            <a:r>
              <a:rPr lang="en-US" sz="1800" dirty="0" err="1" smtClean="0">
                <a:solidFill>
                  <a:schemeClr val="tx1"/>
                </a:solidFill>
              </a:rPr>
              <a:t>l’opération</a:t>
            </a:r>
            <a:r>
              <a:rPr lang="en-US" sz="1800" dirty="0" smtClean="0">
                <a:solidFill>
                  <a:schemeClr val="tx1"/>
                </a:solidFill>
              </a:rPr>
              <a:t> </a:t>
            </a:r>
            <a:r>
              <a:rPr lang="en-US" sz="1800" dirty="0" err="1">
                <a:solidFill>
                  <a:schemeClr val="tx1"/>
                </a:solidFill>
              </a:rPr>
              <a:t>ait</a:t>
            </a:r>
            <a:r>
              <a:rPr lang="en-US" sz="1800" dirty="0">
                <a:solidFill>
                  <a:schemeClr val="tx1"/>
                </a:solidFill>
              </a:rPr>
              <a:t> </a:t>
            </a:r>
            <a:r>
              <a:rPr lang="en-US" sz="1800" dirty="0" err="1">
                <a:solidFill>
                  <a:schemeClr val="tx1"/>
                </a:solidFill>
              </a:rPr>
              <a:t>été</a:t>
            </a:r>
            <a:r>
              <a:rPr lang="en-US" sz="1800" dirty="0">
                <a:solidFill>
                  <a:schemeClr val="tx1"/>
                </a:solidFill>
              </a:rPr>
              <a:t> </a:t>
            </a:r>
            <a:r>
              <a:rPr lang="en-US" sz="1800" dirty="0" err="1">
                <a:solidFill>
                  <a:schemeClr val="tx1"/>
                </a:solidFill>
              </a:rPr>
              <a:t>répétée</a:t>
            </a:r>
            <a:r>
              <a:rPr lang="en-US" sz="1800" dirty="0">
                <a:solidFill>
                  <a:schemeClr val="tx1"/>
                </a:solidFill>
              </a:rPr>
              <a:t> de </a:t>
            </a:r>
            <a:r>
              <a:rPr lang="en-US" sz="1800" dirty="0" err="1">
                <a:solidFill>
                  <a:schemeClr val="tx1"/>
                </a:solidFill>
              </a:rPr>
              <a:t>très</a:t>
            </a:r>
            <a:r>
              <a:rPr lang="en-US" sz="1800" dirty="0">
                <a:solidFill>
                  <a:schemeClr val="tx1"/>
                </a:solidFill>
              </a:rPr>
              <a:t> </a:t>
            </a:r>
            <a:r>
              <a:rPr lang="en-US" sz="1800" dirty="0" err="1">
                <a:solidFill>
                  <a:schemeClr val="tx1"/>
                </a:solidFill>
              </a:rPr>
              <a:t>nombreuses</a:t>
            </a:r>
            <a:r>
              <a:rPr lang="en-US" sz="1800" dirty="0">
                <a:solidFill>
                  <a:schemeClr val="tx1"/>
                </a:solidFill>
              </a:rPr>
              <a:t> </a:t>
            </a:r>
            <a:r>
              <a:rPr lang="en-US" sz="1800" dirty="0" err="1">
                <a:solidFill>
                  <a:schemeClr val="tx1"/>
                </a:solidFill>
              </a:rPr>
              <a:t>fois</a:t>
            </a:r>
            <a:r>
              <a:rPr lang="en-US" sz="1800" dirty="0">
                <a:solidFill>
                  <a:schemeClr val="tx1"/>
                </a:solidFill>
              </a:rPr>
              <a:t>, </a:t>
            </a:r>
            <a:r>
              <a:rPr lang="en-US" sz="1800" dirty="0" err="1">
                <a:solidFill>
                  <a:schemeClr val="tx1"/>
                </a:solidFill>
              </a:rPr>
              <a:t>il</a:t>
            </a:r>
            <a:r>
              <a:rPr lang="en-US" sz="1800" dirty="0">
                <a:solidFill>
                  <a:schemeClr val="tx1"/>
                </a:solidFill>
              </a:rPr>
              <a:t> </a:t>
            </a:r>
            <a:r>
              <a:rPr lang="en-US" sz="1800" dirty="0" err="1">
                <a:solidFill>
                  <a:schemeClr val="tx1"/>
                </a:solidFill>
              </a:rPr>
              <a:t>n’y</a:t>
            </a:r>
            <a:r>
              <a:rPr lang="en-US" sz="1800" dirty="0">
                <a:solidFill>
                  <a:schemeClr val="tx1"/>
                </a:solidFill>
              </a:rPr>
              <a:t> </a:t>
            </a:r>
            <a:r>
              <a:rPr lang="en-US" sz="1800" dirty="0" err="1">
                <a:solidFill>
                  <a:schemeClr val="tx1"/>
                </a:solidFill>
              </a:rPr>
              <a:t>avait</a:t>
            </a:r>
            <a:r>
              <a:rPr lang="en-US" sz="1800" dirty="0">
                <a:solidFill>
                  <a:schemeClr val="tx1"/>
                </a:solidFill>
              </a:rPr>
              <a:t> </a:t>
            </a:r>
            <a:r>
              <a:rPr lang="en-US" sz="1800" b="1" dirty="0" err="1">
                <a:solidFill>
                  <a:schemeClr val="tx1"/>
                </a:solidFill>
              </a:rPr>
              <a:t>aucun</a:t>
            </a:r>
            <a:r>
              <a:rPr lang="en-US" sz="1800" b="1" dirty="0">
                <a:solidFill>
                  <a:schemeClr val="tx1"/>
                </a:solidFill>
              </a:rPr>
              <a:t> </a:t>
            </a:r>
            <a:r>
              <a:rPr lang="en-US" sz="1800" b="1" dirty="0" err="1">
                <a:solidFill>
                  <a:schemeClr val="tx1"/>
                </a:solidFill>
              </a:rPr>
              <a:t>désaccord</a:t>
            </a:r>
            <a:r>
              <a:rPr lang="en-US" sz="1800" b="1" dirty="0">
                <a:solidFill>
                  <a:schemeClr val="tx1"/>
                </a:solidFill>
              </a:rPr>
              <a:t> </a:t>
            </a:r>
            <a:r>
              <a:rPr lang="en-US" sz="1800" b="1" dirty="0" err="1" smtClean="0">
                <a:solidFill>
                  <a:schemeClr val="tx1"/>
                </a:solidFill>
              </a:rPr>
              <a:t>appréciable</a:t>
            </a:r>
            <a:r>
              <a:rPr lang="en-US" sz="1800" dirty="0" smtClean="0">
                <a:solidFill>
                  <a:schemeClr val="tx1"/>
                </a:solidFill>
              </a:rPr>
              <a:t> </a:t>
            </a:r>
            <a:r>
              <a:rPr lang="en-US" sz="1800" dirty="0">
                <a:solidFill>
                  <a:schemeClr val="tx1"/>
                </a:solidFill>
              </a:rPr>
              <a:t>entre les </a:t>
            </a:r>
            <a:r>
              <a:rPr lang="en-US" sz="1800" dirty="0" err="1">
                <a:solidFill>
                  <a:schemeClr val="tx1"/>
                </a:solidFill>
              </a:rPr>
              <a:t>résultats</a:t>
            </a:r>
            <a:r>
              <a:rPr lang="en-US" sz="1800" dirty="0">
                <a:solidFill>
                  <a:schemeClr val="tx1"/>
                </a:solidFill>
              </a:rPr>
              <a:t>.      </a:t>
            </a:r>
          </a:p>
          <a:p>
            <a:pPr marL="0" indent="0">
              <a:buNone/>
            </a:pPr>
            <a:endParaRPr lang="en-US" sz="1800" dirty="0">
              <a:solidFill>
                <a:schemeClr val="tx1"/>
              </a:solidFill>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7</a:t>
            </a:fld>
            <a:endParaRPr lang="fr-FR"/>
          </a:p>
        </p:txBody>
      </p:sp>
      <p:pic>
        <p:nvPicPr>
          <p:cNvPr id="3074" name="Picture 2" descr="http://collegebleriot.free.fr/tant%20de%20comptes/id5/clep1_fichiers/image0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746" y="3996309"/>
            <a:ext cx="3648075"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Méthode des clochettes </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8</a:t>
            </a:fld>
            <a:endParaRPr lang="fr-FR" dirty="0"/>
          </a:p>
        </p:txBody>
      </p:sp>
      <p:pic>
        <p:nvPicPr>
          <p:cNvPr id="3" name="Image 2"/>
          <p:cNvPicPr>
            <a:picLocks noChangeAspect="1"/>
          </p:cNvPicPr>
          <p:nvPr/>
        </p:nvPicPr>
        <p:blipFill>
          <a:blip r:embed="rId3"/>
          <a:stretch>
            <a:fillRect/>
          </a:stretch>
        </p:blipFill>
        <p:spPr>
          <a:xfrm>
            <a:off x="-34682" y="1420837"/>
            <a:ext cx="6111925" cy="5445052"/>
          </a:xfrm>
          <a:prstGeom prst="rect">
            <a:avLst/>
          </a:prstGeom>
        </p:spPr>
      </p:pic>
      <p:pic>
        <p:nvPicPr>
          <p:cNvPr id="4" name="Image 3"/>
          <p:cNvPicPr>
            <a:picLocks noChangeAspect="1"/>
          </p:cNvPicPr>
          <p:nvPr/>
        </p:nvPicPr>
        <p:blipFill>
          <a:blip r:embed="rId4"/>
          <a:stretch>
            <a:fillRect/>
          </a:stretch>
        </p:blipFill>
        <p:spPr>
          <a:xfrm>
            <a:off x="6077243" y="1420837"/>
            <a:ext cx="2609557" cy="2645494"/>
          </a:xfrm>
          <a:prstGeom prst="rect">
            <a:avLst/>
          </a:prstGeom>
        </p:spPr>
      </p:pic>
    </p:spTree>
    <p:extLst>
      <p:ext uri="{BB962C8B-B14F-4D97-AF65-F5344CB8AC3E}">
        <p14:creationId xmlns:p14="http://schemas.microsoft.com/office/powerpoint/2010/main" val="384003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Méthode des clochettes : </a:t>
            </a:r>
            <a:br>
              <a:rPr lang="fr-FR" dirty="0"/>
            </a:br>
            <a:r>
              <a:rPr lang="fr-FR" sz="1300" dirty="0"/>
              <a:t>Les clochettes sont placées de façon à ce que les durées soient proportionnelles. </a:t>
            </a:r>
            <a:br>
              <a:rPr lang="fr-FR" sz="1300" dirty="0"/>
            </a:br>
            <a:r>
              <a:rPr lang="fr-FR" dirty="0"/>
              <a:t> </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9</a:t>
            </a:fld>
            <a:endParaRPr lang="fr-FR" dirty="0"/>
          </a:p>
        </p:txBody>
      </p:sp>
      <p:pic>
        <p:nvPicPr>
          <p:cNvPr id="3" name="Image 2"/>
          <p:cNvPicPr>
            <a:picLocks noChangeAspect="1"/>
          </p:cNvPicPr>
          <p:nvPr/>
        </p:nvPicPr>
        <p:blipFill>
          <a:blip r:embed="rId3"/>
          <a:stretch>
            <a:fillRect/>
          </a:stretch>
        </p:blipFill>
        <p:spPr>
          <a:xfrm>
            <a:off x="-34682" y="1420837"/>
            <a:ext cx="6111925" cy="5445052"/>
          </a:xfrm>
          <a:prstGeom prst="rect">
            <a:avLst/>
          </a:prstGeom>
        </p:spPr>
      </p:pic>
      <p:cxnSp>
        <p:nvCxnSpPr>
          <p:cNvPr id="7" name="Connecteur droit avec flèche 6"/>
          <p:cNvCxnSpPr/>
          <p:nvPr/>
        </p:nvCxnSpPr>
        <p:spPr>
          <a:xfrm>
            <a:off x="1132114" y="2634343"/>
            <a:ext cx="1719943" cy="130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 name="Image 8"/>
          <p:cNvPicPr>
            <a:picLocks noChangeAspect="1"/>
          </p:cNvPicPr>
          <p:nvPr/>
        </p:nvPicPr>
        <p:blipFill>
          <a:blip r:embed="rId4"/>
          <a:stretch>
            <a:fillRect/>
          </a:stretch>
        </p:blipFill>
        <p:spPr>
          <a:xfrm>
            <a:off x="1992085" y="2695554"/>
            <a:ext cx="304762" cy="438095"/>
          </a:xfrm>
          <a:prstGeom prst="rect">
            <a:avLst/>
          </a:prstGeom>
        </p:spPr>
      </p:pic>
      <p:sp>
        <p:nvSpPr>
          <p:cNvPr id="11"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2" name="Image 11"/>
          <p:cNvPicPr>
            <a:picLocks noChangeAspect="1"/>
          </p:cNvPicPr>
          <p:nvPr/>
        </p:nvPicPr>
        <p:blipFill>
          <a:blip r:embed="rId5"/>
          <a:stretch>
            <a:fillRect/>
          </a:stretch>
        </p:blipFill>
        <p:spPr>
          <a:xfrm>
            <a:off x="2895482" y="3273116"/>
            <a:ext cx="276190" cy="438095"/>
          </a:xfrm>
          <a:prstGeom prst="rect">
            <a:avLst/>
          </a:prstGeom>
        </p:spPr>
      </p:pic>
      <p:pic>
        <p:nvPicPr>
          <p:cNvPr id="13" name="Image 12"/>
          <p:cNvPicPr>
            <a:picLocks noChangeAspect="1"/>
          </p:cNvPicPr>
          <p:nvPr/>
        </p:nvPicPr>
        <p:blipFill>
          <a:blip r:embed="rId6"/>
          <a:stretch>
            <a:fillRect/>
          </a:stretch>
        </p:blipFill>
        <p:spPr>
          <a:xfrm>
            <a:off x="6984694" y="4443032"/>
            <a:ext cx="1390476" cy="485714"/>
          </a:xfrm>
          <a:prstGeom prst="rect">
            <a:avLst/>
          </a:prstGeom>
        </p:spPr>
      </p:pic>
      <p:sp>
        <p:nvSpPr>
          <p:cNvPr id="16" name="Explosion : 8 points 15"/>
          <p:cNvSpPr/>
          <p:nvPr/>
        </p:nvSpPr>
        <p:spPr>
          <a:xfrm>
            <a:off x="2590800" y="3492164"/>
            <a:ext cx="261257" cy="272143"/>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5"/>
          <a:stretch>
            <a:fillRect/>
          </a:stretch>
        </p:blipFill>
        <p:spPr>
          <a:xfrm>
            <a:off x="6520406" y="2071650"/>
            <a:ext cx="276190" cy="438095"/>
          </a:xfrm>
          <a:prstGeom prst="rect">
            <a:avLst/>
          </a:prstGeom>
        </p:spPr>
      </p:pic>
      <p:sp>
        <p:nvSpPr>
          <p:cNvPr id="18" name="ZoneTexte 17"/>
          <p:cNvSpPr txBox="1"/>
          <p:nvPr/>
        </p:nvSpPr>
        <p:spPr>
          <a:xfrm>
            <a:off x="6778243" y="2140413"/>
            <a:ext cx="2042585" cy="923330"/>
          </a:xfrm>
          <a:prstGeom prst="rect">
            <a:avLst/>
          </a:prstGeom>
          <a:noFill/>
        </p:spPr>
        <p:txBody>
          <a:bodyPr wrap="square" rtlCol="0">
            <a:spAutoFit/>
          </a:bodyPr>
          <a:lstStyle/>
          <a:p>
            <a:r>
              <a:rPr lang="fr-FR" dirty="0"/>
              <a:t> : Durée entre le lâcher et le passage par la cloche </a:t>
            </a:r>
            <a:r>
              <a:rPr lang="fr-FR" i="1" dirty="0"/>
              <a:t>i</a:t>
            </a:r>
            <a:r>
              <a:rPr lang="fr-FR" dirty="0"/>
              <a:t> </a:t>
            </a:r>
          </a:p>
        </p:txBody>
      </p:sp>
      <p:pic>
        <p:nvPicPr>
          <p:cNvPr id="21" name="Image 20"/>
          <p:cNvPicPr>
            <a:picLocks noChangeAspect="1"/>
          </p:cNvPicPr>
          <p:nvPr/>
        </p:nvPicPr>
        <p:blipFill>
          <a:blip r:embed="rId4"/>
          <a:stretch>
            <a:fillRect/>
          </a:stretch>
        </p:blipFill>
        <p:spPr>
          <a:xfrm>
            <a:off x="6506120" y="3297946"/>
            <a:ext cx="304762" cy="438095"/>
          </a:xfrm>
          <a:prstGeom prst="rect">
            <a:avLst/>
          </a:prstGeom>
        </p:spPr>
      </p:pic>
      <p:sp>
        <p:nvSpPr>
          <p:cNvPr id="22" name="ZoneTexte 21"/>
          <p:cNvSpPr txBox="1"/>
          <p:nvPr/>
        </p:nvSpPr>
        <p:spPr>
          <a:xfrm>
            <a:off x="6778243" y="3308796"/>
            <a:ext cx="2042585" cy="646331"/>
          </a:xfrm>
          <a:prstGeom prst="rect">
            <a:avLst/>
          </a:prstGeom>
          <a:noFill/>
        </p:spPr>
        <p:txBody>
          <a:bodyPr wrap="square" rtlCol="0">
            <a:spAutoFit/>
          </a:bodyPr>
          <a:lstStyle/>
          <a:p>
            <a:r>
              <a:rPr lang="fr-FR" dirty="0"/>
              <a:t> : Distance au point de lâcher. </a:t>
            </a:r>
          </a:p>
        </p:txBody>
      </p:sp>
    </p:spTree>
    <p:extLst>
      <p:ext uri="{BB962C8B-B14F-4D97-AF65-F5344CB8AC3E}">
        <p14:creationId xmlns:p14="http://schemas.microsoft.com/office/powerpoint/2010/main" val="48701943"/>
      </p:ext>
    </p:extLst>
  </p:cSld>
  <p:clrMapOvr>
    <a:masterClrMapping/>
  </p:clrMapOvr>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4419</TotalTime>
  <Words>1569</Words>
  <Application>Microsoft Office PowerPoint</Application>
  <PresentationFormat>Affichage à l'écran (4:3)</PresentationFormat>
  <Paragraphs>202</Paragraphs>
  <Slides>24</Slides>
  <Notes>24</Notes>
  <HiddenSlides>0</HiddenSlides>
  <MMClips>0</MMClips>
  <ScaleCrop>false</ScaleCrop>
  <HeadingPairs>
    <vt:vector size="4" baseType="variant">
      <vt:variant>
        <vt:lpstr>Thème</vt:lpstr>
      </vt:variant>
      <vt:variant>
        <vt:i4>3</vt:i4>
      </vt:variant>
      <vt:variant>
        <vt:lpstr>Titres des diapositives</vt:lpstr>
      </vt:variant>
      <vt:variant>
        <vt:i4>24</vt:i4>
      </vt:variant>
    </vt:vector>
  </HeadingPairs>
  <TitlesOfParts>
    <vt:vector size="27" baseType="lpstr">
      <vt:lpstr>pages de contenus</vt:lpstr>
      <vt:lpstr>page de presentation et de partie</vt:lpstr>
      <vt:lpstr>page de sous-partie</vt:lpstr>
      <vt:lpstr>Présentation PowerPoint</vt:lpstr>
      <vt:lpstr>Présentation PowerPoint</vt:lpstr>
      <vt:lpstr>Pourquoi cette Expérience ?</vt:lpstr>
      <vt:lpstr>PLan</vt:lpstr>
      <vt:lpstr>Expérience du plan incliné</vt:lpstr>
      <vt:lpstr>Galilée : discours concernant deux sciences nouvelles (1638)</vt:lpstr>
      <vt:lpstr>Galilée : discours concernant deux sciences nouvelles (1638)</vt:lpstr>
      <vt:lpstr>Méthode des clochettes </vt:lpstr>
      <vt:lpstr>Méthode des clochettes :  Les clochettes sont placées de façon à ce que les durées soient proportionnelles.   </vt:lpstr>
      <vt:lpstr>Positionnement des clochettes  Une façon de réaliser  l’expérience avec ce dispositif est de s’arranger pour que les clochettes tintent à intervalles réguliers. </vt:lpstr>
      <vt:lpstr>Un support pédagogique très riche</vt:lpstr>
      <vt:lpstr>Activité </vt:lpstr>
      <vt:lpstr>Et avec de vrais élèves ?</vt:lpstr>
      <vt:lpstr>    Document éLèVE</vt:lpstr>
      <vt:lpstr>Objectifs pédagogiques</vt:lpstr>
      <vt:lpstr>Jour 1 : expériences</vt:lpstr>
      <vt:lpstr>Jour 2 : synthèse</vt:lpstr>
      <vt:lpstr>Du côté des élèves : conjectures et perplexité</vt:lpstr>
      <vt:lpstr>Choix et analyses des enseignantes</vt:lpstr>
      <vt:lpstr>galilée a-t-il vraiment procédé ainsi?</vt:lpstr>
      <vt:lpstr>notes manuscrites originales</vt:lpstr>
      <vt:lpstr>Reproduction lisible  </vt:lpstr>
      <vt:lpstr>Quelques points d’attention</vt:lpstr>
      <vt:lpstr>Quelques références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Administration centrale</cp:lastModifiedBy>
  <cp:revision>295</cp:revision>
  <cp:lastPrinted>2017-03-10T07:01:19Z</cp:lastPrinted>
  <dcterms:created xsi:type="dcterms:W3CDTF">2015-02-04T10:43:31Z</dcterms:created>
  <dcterms:modified xsi:type="dcterms:W3CDTF">2017-05-02T06:58:39Z</dcterms:modified>
</cp:coreProperties>
</file>