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13"/>
  </p:notesMasterIdLst>
  <p:handoutMasterIdLst>
    <p:handoutMasterId r:id="rId14"/>
  </p:handoutMasterIdLst>
  <p:sldIdLst>
    <p:sldId id="271" r:id="rId4"/>
    <p:sldId id="292" r:id="rId5"/>
    <p:sldId id="293" r:id="rId6"/>
    <p:sldId id="294" r:id="rId7"/>
    <p:sldId id="295" r:id="rId8"/>
    <p:sldId id="298" r:id="rId9"/>
    <p:sldId id="296" r:id="rId10"/>
    <p:sldId id="297" r:id="rId11"/>
    <p:sldId id="278" r:id="rId1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7800FF"/>
    <a:srgbClr val="1FA1E5"/>
    <a:srgbClr val="1A86D0"/>
    <a:srgbClr val="9B008A"/>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5" autoAdjust="0"/>
    <p:restoredTop sz="65794" autoAdjust="0"/>
  </p:normalViewPr>
  <p:slideViewPr>
    <p:cSldViewPr snapToGrid="0" snapToObjects="1">
      <p:cViewPr>
        <p:scale>
          <a:sx n="50" d="100"/>
          <a:sy n="50" d="100"/>
        </p:scale>
        <p:origin x="-2040"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6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02/05/2017</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02/05/2017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Points de convergence établis à partir des attendus de fin de cycle 3</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392098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 grands thèmes</a:t>
            </a:r>
            <a:r>
              <a:rPr lang="fr-FR" baseline="0" dirty="0" smtClean="0"/>
              <a:t> en mathématiques dans le programme de cycle 3.</a:t>
            </a:r>
          </a:p>
          <a:p>
            <a:r>
              <a:rPr lang="fr-FR" dirty="0" smtClean="0"/>
              <a:t>Proportionnalité</a:t>
            </a:r>
            <a:r>
              <a:rPr lang="fr-FR" baseline="0" dirty="0" smtClean="0"/>
              <a:t> – partout dès le CM1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343194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Physique-Chimie incluse dans le programme de « sciences et technologie » </a:t>
            </a:r>
          </a:p>
          <a:p>
            <a:r>
              <a:rPr lang="fr-FR" dirty="0" smtClean="0"/>
              <a:t>Les attendus considérés ici sont ceux qui relèvent davantage</a:t>
            </a:r>
            <a:r>
              <a:rPr lang="fr-FR" baseline="0" dirty="0" smtClean="0"/>
              <a:t> de la physique-chimie et donc nous intéressent aujourd’hui dans le travail sur les croisements didactiques avec les mathématiques au cycle 3, en préparation de la poursuite de l’installation des savoirs constitués en discipline physique-chimie au cycle4. </a:t>
            </a:r>
          </a:p>
          <a:p>
            <a:r>
              <a:rPr lang="fr-FR" baseline="0" dirty="0" smtClean="0"/>
              <a:t>Pour autant, </a:t>
            </a:r>
            <a:r>
              <a:rPr lang="fr-FR" dirty="0" smtClean="0"/>
              <a:t>cela n’exclut pas les autres thèmes du programme de «</a:t>
            </a:r>
            <a:r>
              <a:rPr lang="fr-FR" baseline="0" dirty="0" smtClean="0"/>
              <a:t> </a:t>
            </a:r>
            <a:r>
              <a:rPr lang="fr-FR" dirty="0" smtClean="0"/>
              <a:t>sciences et technologie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372333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La colonne de gauche reprend les attendus de mathématiques, la colonne centrale ceux de physique-chimie. </a:t>
            </a:r>
          </a:p>
          <a:p>
            <a:r>
              <a:rPr lang="fr-FR" baseline="0" dirty="0" smtClean="0"/>
              <a:t>Il n’est pas envisageable d’afficher des liens spécifiques entre ces deux séries d’attendus ; au cycle 3, les différents attendus, dans les différents champs d’étude de physique-chimie, donneront lieu à des situations dans lesquelles les notions et capacités du programme de mathématiques pourront être mobilisées. Les exemples de situations donnés ici peuvent se rapporter aux attendus de mathématiques correspondant au code couleur que l’on retrouve dans les deux colonnes extrêmes du tableau.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257018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conversion est menée en conservant les unités , y compris dans les écritures</a:t>
            </a:r>
            <a:r>
              <a:rPr lang="fr-FR" baseline="0" dirty="0" smtClean="0"/>
              <a:t> fractionnaires. Cela permet de raisonner et de ne pas appliquer des recettes ou des outils (</a:t>
            </a:r>
            <a:r>
              <a:rPr lang="fr-FR" baseline="0" dirty="0" err="1" smtClean="0"/>
              <a:t>cf</a:t>
            </a:r>
            <a:r>
              <a:rPr lang="fr-FR" baseline="0" dirty="0" smtClean="0"/>
              <a:t> tableau de conversions) sans en comprendre les fondements. Le raisonnement est transférable à toute conversion.</a:t>
            </a:r>
          </a:p>
          <a:p>
            <a:r>
              <a:rPr lang="fr-FR" baseline="0" dirty="0" smtClean="0"/>
              <a:t> </a:t>
            </a:r>
          </a:p>
          <a:p>
            <a:r>
              <a:rPr lang="fr-FR" baseline="0" dirty="0" smtClean="0"/>
              <a:t>Attention au nombre de chiffres significatifs pour le résultat décimal en PC. </a:t>
            </a:r>
          </a:p>
          <a:p>
            <a:r>
              <a:rPr lang="fr-FR" b="1" baseline="0" dirty="0" smtClean="0">
                <a:solidFill>
                  <a:srgbClr val="FF0000"/>
                </a:solidFill>
              </a:rPr>
              <a:t>Attention ne pas faire faire des conversions à l’excès dans des exercices exclusivement techniques. On pratique les conversions quand elles sont utiles</a:t>
            </a:r>
          </a:p>
          <a:p>
            <a:endParaRPr lang="fr-FR" baseline="0" dirty="0" smtClean="0"/>
          </a:p>
          <a:p>
            <a:r>
              <a:rPr lang="fr-FR" baseline="0" dirty="0" smtClean="0"/>
              <a:t>Exemple : alignement dans le travail sur les ombres ; 2fois plus, 3 fois moins en proportionnalité ( attention aussi  : obstacle sémantique (fois et plus) nécessaire, connu du professeur de mathématiques mais pas du professeur de physique-chimie)</a:t>
            </a:r>
          </a:p>
          <a:p>
            <a:endParaRPr lang="fr-FR" baseline="0" dirty="0" smtClean="0"/>
          </a:p>
          <a:p>
            <a:endParaRPr lang="fr-FR"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344725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44725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endParaRPr lang="fr-FR" dirty="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1</a:t>
            </a:fld>
            <a:endParaRPr lang="fr-FR" dirty="0"/>
          </a:p>
        </p:txBody>
      </p:sp>
      <p:sp>
        <p:nvSpPr>
          <p:cNvPr id="5" name="Sous-titre 2"/>
          <p:cNvSpPr txBox="1">
            <a:spLocks/>
          </p:cNvSpPr>
          <p:nvPr/>
        </p:nvSpPr>
        <p:spPr>
          <a:xfrm>
            <a:off x="906462" y="4063023"/>
            <a:ext cx="7596190" cy="117953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cap="small" dirty="0"/>
              <a:t>Anne </a:t>
            </a:r>
            <a:r>
              <a:rPr lang="fr-FR" cap="small" dirty="0" err="1" smtClean="0"/>
              <a:t>Burban</a:t>
            </a:r>
            <a:r>
              <a:rPr lang="fr-FR" cap="small" dirty="0" smtClean="0"/>
              <a:t> </a:t>
            </a:r>
            <a:r>
              <a:rPr lang="fr-FR" cap="small" dirty="0"/>
              <a:t>– Anne </a:t>
            </a:r>
            <a:r>
              <a:rPr lang="fr-FR" cap="small" dirty="0" err="1" smtClean="0"/>
              <a:t>Szymczak</a:t>
            </a:r>
            <a:endParaRPr lang="fr-FR" cap="small" dirty="0" smtClean="0"/>
          </a:p>
          <a:p>
            <a:r>
              <a:rPr lang="fr-FR" sz="2200" dirty="0" smtClean="0"/>
              <a:t>Inspectrices </a:t>
            </a:r>
            <a:r>
              <a:rPr lang="fr-FR" sz="2200" dirty="0"/>
              <a:t>générales de l’éducation nationale</a:t>
            </a:r>
          </a:p>
        </p:txBody>
      </p:sp>
      <p:sp>
        <p:nvSpPr>
          <p:cNvPr id="6" name="Titre 6"/>
          <p:cNvSpPr txBox="1">
            <a:spLocks/>
          </p:cNvSpPr>
          <p:nvPr/>
        </p:nvSpPr>
        <p:spPr>
          <a:xfrm>
            <a:off x="906462" y="1712686"/>
            <a:ext cx="7894637" cy="1893137"/>
          </a:xfrm>
          <a:prstGeom prst="rect">
            <a:avLst/>
          </a:prstGeom>
        </p:spPr>
        <p:txBody>
          <a:bodyPr vert="horz" lIns="91440" tIns="45720" rIns="91440" bIns="45720" rtlCol="0" anchor="ctr">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4000" cap="small" dirty="0" smtClean="0"/>
              <a:t>Points de convergence </a:t>
            </a:r>
          </a:p>
          <a:p>
            <a:r>
              <a:rPr lang="fr-FR" sz="4000" cap="small" dirty="0" smtClean="0"/>
              <a:t>mathématiques et physique-chimie</a:t>
            </a:r>
          </a:p>
          <a:p>
            <a:r>
              <a:rPr lang="fr-FR" sz="4000" cap="small" dirty="0" smtClean="0"/>
              <a:t>au cycle 3</a:t>
            </a:r>
            <a:endParaRPr lang="fr-FR" sz="4000" cap="small" dirty="0"/>
          </a:p>
        </p:txBody>
      </p:sp>
      <p:sp>
        <p:nvSpPr>
          <p:cNvPr id="9" name="Espace réservé du numéro de diapositive 1"/>
          <p:cNvSpPr txBox="1">
            <a:spLocks/>
          </p:cNvSpPr>
          <p:nvPr/>
        </p:nvSpPr>
        <p:spPr>
          <a:xfrm>
            <a:off x="8197502" y="6390910"/>
            <a:ext cx="403878" cy="365125"/>
          </a:xfrm>
          <a:prstGeom prst="rect">
            <a:avLst/>
          </a:prstGeom>
        </p:spPr>
        <p:txBody>
          <a:bodyPr vert="horz" lIns="91440" tIns="45720" rIns="91440" bIns="45720" rtlCol="0" anchor="ctr"/>
          <a:lstStyle>
            <a:defPPr>
              <a:defRPr lang="fr-FR"/>
            </a:defPPr>
            <a:lvl1pPr marL="0" algn="r" defTabSz="457200" rtl="0" eaLnBrk="1" latinLnBrk="0" hangingPunct="1">
              <a:defRPr sz="1000" b="1" kern="1200">
                <a:solidFill>
                  <a:srgbClr val="40404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C8907D-B208-DC44-82F5-2940ECA1C9FA}" type="slidenum">
              <a:rPr lang="fr-FR" smtClean="0"/>
              <a:pPr/>
              <a:t>1</a:t>
            </a:fld>
            <a:endParaRPr lang="fr-FR"/>
          </a:p>
        </p:txBody>
      </p:sp>
      <p:pic>
        <p:nvPicPr>
          <p:cNvPr id="10" name="Image 11" descr="2014_MENESRlogo_horizont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713" y="6095216"/>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descr="logoIG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612" y="6025357"/>
            <a:ext cx="1481328" cy="603504"/>
          </a:xfrm>
          <a:prstGeom prst="rect">
            <a:avLst/>
          </a:prstGeom>
        </p:spPr>
      </p:pic>
      <p:sp>
        <p:nvSpPr>
          <p:cNvPr id="2" name="ZoneTexte 1"/>
          <p:cNvSpPr txBox="1"/>
          <p:nvPr/>
        </p:nvSpPr>
        <p:spPr>
          <a:xfrm>
            <a:off x="4704556" y="6231558"/>
            <a:ext cx="3759106" cy="369332"/>
          </a:xfrm>
          <a:prstGeom prst="rect">
            <a:avLst/>
          </a:prstGeom>
          <a:noFill/>
        </p:spPr>
        <p:txBody>
          <a:bodyPr wrap="none" rtlCol="0">
            <a:spAutoFit/>
          </a:bodyPr>
          <a:lstStyle/>
          <a:p>
            <a:r>
              <a:rPr lang="fr-FR" b="1" dirty="0" smtClean="0">
                <a:solidFill>
                  <a:srgbClr val="683086"/>
                </a:solidFill>
              </a:rPr>
              <a:t>Séminaire PNF – 10 mars 2017 </a:t>
            </a:r>
            <a:r>
              <a:rPr lang="fr-FR" b="1" dirty="0">
                <a:solidFill>
                  <a:srgbClr val="683086"/>
                </a:solidFill>
              </a:rPr>
              <a:t>–</a:t>
            </a:r>
            <a:r>
              <a:rPr lang="fr-FR" b="1" dirty="0" smtClean="0">
                <a:solidFill>
                  <a:srgbClr val="683086"/>
                </a:solidFill>
              </a:rPr>
              <a:t> Paris</a:t>
            </a:r>
            <a:endParaRPr lang="fr-FR" b="1" dirty="0">
              <a:solidFill>
                <a:srgbClr val="683086"/>
              </a:solidFill>
            </a:endParaRPr>
          </a:p>
        </p:txBody>
      </p:sp>
    </p:spTree>
    <p:extLst>
      <p:ext uri="{BB962C8B-B14F-4D97-AF65-F5344CB8AC3E}">
        <p14:creationId xmlns:p14="http://schemas.microsoft.com/office/powerpoint/2010/main" val="51352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Attendus de fin de cycle 3 </a:t>
            </a:r>
            <a:br>
              <a:rPr lang="fr-FR" dirty="0" smtClean="0"/>
            </a:br>
            <a:r>
              <a:rPr lang="fr-FR" dirty="0" smtClean="0"/>
              <a:t>EN Mathématiques</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752966784"/>
              </p:ext>
            </p:extLst>
          </p:nvPr>
        </p:nvGraphicFramePr>
        <p:xfrm>
          <a:off x="137160" y="1551892"/>
          <a:ext cx="8900160" cy="5132806"/>
        </p:xfrm>
        <a:graphic>
          <a:graphicData uri="http://schemas.openxmlformats.org/drawingml/2006/table">
            <a:tbl>
              <a:tblPr firstRow="1" firstCol="1" bandRow="1">
                <a:tableStyleId>{5C22544A-7EE6-4342-B048-85BDC9FD1C3A}</a:tableStyleId>
              </a:tblPr>
              <a:tblGrid>
                <a:gridCol w="3235629"/>
                <a:gridCol w="5664531"/>
              </a:tblGrid>
              <a:tr h="470890">
                <a:tc rowSpan="3">
                  <a:txBody>
                    <a:bodyPr/>
                    <a:lstStyle/>
                    <a:p>
                      <a:pPr>
                        <a:lnSpc>
                          <a:spcPct val="115000"/>
                        </a:lnSpc>
                        <a:spcAft>
                          <a:spcPts val="0"/>
                        </a:spcAft>
                      </a:pPr>
                      <a:r>
                        <a:rPr lang="fr-FR" sz="2400" dirty="0" smtClean="0">
                          <a:solidFill>
                            <a:schemeClr val="tx1"/>
                          </a:solidFill>
                          <a:effectLst/>
                          <a:latin typeface="Calibri"/>
                          <a:ea typeface="Calibri"/>
                          <a:cs typeface="Times New Roman"/>
                        </a:rPr>
                        <a:t>Nombres et calculs</a:t>
                      </a:r>
                      <a:endParaRPr lang="fr-FR" sz="2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fr-FR" sz="1400" dirty="0">
                          <a:solidFill>
                            <a:schemeClr val="tx1"/>
                          </a:solidFill>
                          <a:effectLst/>
                        </a:rPr>
                        <a:t>Utiliser et représenter les grands nombres entiers, des fractions simples, </a:t>
                      </a:r>
                      <a:r>
                        <a:rPr lang="fr-FR" sz="1400" dirty="0" smtClean="0">
                          <a:solidFill>
                            <a:schemeClr val="tx1"/>
                          </a:solidFill>
                          <a:effectLst/>
                        </a:rPr>
                        <a:t>les </a:t>
                      </a:r>
                      <a:r>
                        <a:rPr lang="fr-FR" sz="1400" dirty="0">
                          <a:solidFill>
                            <a:schemeClr val="tx1"/>
                          </a:solidFill>
                          <a:effectLst/>
                        </a:rPr>
                        <a:t>nombres décimaux </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0890">
                <a:tc vMerge="1">
                  <a:txBody>
                    <a:bodyPr/>
                    <a:lstStyle/>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400" dirty="0">
                          <a:solidFill>
                            <a:schemeClr val="tx1"/>
                          </a:solidFill>
                          <a:effectLst/>
                        </a:rPr>
                        <a:t>Calculer avec des nombres entiers et des nombres décimaux</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0890">
                <a:tc vMerge="1">
                  <a:txBody>
                    <a:bodyPr/>
                    <a:lstStyle/>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400" dirty="0">
                          <a:solidFill>
                            <a:schemeClr val="tx1"/>
                          </a:solidFill>
                          <a:effectLst/>
                        </a:rPr>
                        <a:t>Résoudre des problèmes en utilisant des fractions simples, les nombres décimaux et le calcul</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86782">
                <a:tc rowSpan="3">
                  <a:txBody>
                    <a:bodyPr/>
                    <a:lstStyle/>
                    <a:p>
                      <a:pPr>
                        <a:lnSpc>
                          <a:spcPct val="115000"/>
                        </a:lnSpc>
                        <a:spcAft>
                          <a:spcPts val="0"/>
                        </a:spcAft>
                      </a:pPr>
                      <a:r>
                        <a:rPr lang="fr-FR" sz="2400" dirty="0" smtClean="0">
                          <a:solidFill>
                            <a:schemeClr val="tx1"/>
                          </a:solidFill>
                          <a:effectLst/>
                          <a:latin typeface="Calibri"/>
                          <a:ea typeface="Calibri"/>
                          <a:cs typeface="Times New Roman"/>
                        </a:rPr>
                        <a:t>Grandeurs et mesures</a:t>
                      </a:r>
                      <a:endParaRPr lang="fr-FR" sz="2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fr-FR" sz="1400" dirty="0">
                          <a:solidFill>
                            <a:schemeClr val="tx1"/>
                          </a:solidFill>
                          <a:effectLst/>
                        </a:rPr>
                        <a:t>Comparer, estimer, mesurer des grandeurs géométriques avec des nombres entiers et des nombres décimaux : longueurs (périmètre), aires, volumes, angles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70890">
                <a:tc vMerge="1">
                  <a:txBody>
                    <a:bodyPr/>
                    <a:lstStyle/>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400" dirty="0">
                          <a:solidFill>
                            <a:schemeClr val="tx1"/>
                          </a:solidFill>
                          <a:effectLst/>
                        </a:rPr>
                        <a:t>Utiliser le lexique, les unités, les instruments de mesure spécifiques de ces grandeurs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70890">
                <a:tc vMerge="1">
                  <a:txBody>
                    <a:bodyPr/>
                    <a:lstStyle/>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400" dirty="0">
                          <a:solidFill>
                            <a:schemeClr val="tx1"/>
                          </a:solidFill>
                          <a:effectLst/>
                        </a:rPr>
                        <a:t>Résoudre des problèmes impliquant des grandeurs (géométriques, physiques, économiques</a:t>
                      </a:r>
                      <a:r>
                        <a:rPr lang="fr-FR" sz="1400" dirty="0" smtClean="0">
                          <a:solidFill>
                            <a:schemeClr val="tx1"/>
                          </a:solidFill>
                          <a:effectLst/>
                        </a:rPr>
                        <a:t>) en utilisant des nombres entiers et des nombres décimaux</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70890">
                <a:tc rowSpan="3">
                  <a:txBody>
                    <a:bodyPr/>
                    <a:lstStyle/>
                    <a:p>
                      <a:pPr>
                        <a:lnSpc>
                          <a:spcPct val="115000"/>
                        </a:lnSpc>
                        <a:spcAft>
                          <a:spcPts val="0"/>
                        </a:spcAft>
                      </a:pPr>
                      <a:r>
                        <a:rPr lang="fr-FR" sz="2400" dirty="0" smtClean="0">
                          <a:solidFill>
                            <a:schemeClr val="tx1"/>
                          </a:solidFill>
                          <a:effectLst/>
                          <a:latin typeface="Calibri"/>
                          <a:ea typeface="Calibri"/>
                          <a:cs typeface="Times New Roman"/>
                        </a:rPr>
                        <a:t>Espace et géométrie</a:t>
                      </a:r>
                      <a:endParaRPr lang="fr-FR" sz="2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fr-FR" sz="1400" dirty="0">
                          <a:solidFill>
                            <a:schemeClr val="tx1"/>
                          </a:solidFill>
                          <a:effectLst/>
                        </a:rPr>
                        <a:t>(se) </a:t>
                      </a:r>
                      <a:r>
                        <a:rPr lang="fr-FR" sz="1400" dirty="0" err="1">
                          <a:solidFill>
                            <a:schemeClr val="tx1"/>
                          </a:solidFill>
                          <a:effectLst/>
                        </a:rPr>
                        <a:t>répérer</a:t>
                      </a:r>
                      <a:r>
                        <a:rPr lang="fr-FR" sz="1400" dirty="0">
                          <a:solidFill>
                            <a:schemeClr val="tx1"/>
                          </a:solidFill>
                          <a:effectLst/>
                        </a:rPr>
                        <a:t> et (se) déplacer dans l’espace en utilisant ou en élaborant des représentations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70890">
                <a:tc vMerge="1">
                  <a:txBody>
                    <a:bodyPr/>
                    <a:lstStyle/>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400" dirty="0">
                          <a:solidFill>
                            <a:schemeClr val="tx1"/>
                          </a:solidFill>
                          <a:effectLst/>
                        </a:rPr>
                        <a:t>Reconnaître, nommer, décrire, reproduire et représenter des figures et des solides usuels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70890">
                <a:tc vMerge="1">
                  <a:txBody>
                    <a:bodyPr/>
                    <a:lstStyle/>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fr-FR" sz="1400" dirty="0">
                          <a:solidFill>
                            <a:schemeClr val="tx1"/>
                          </a:solidFill>
                          <a:effectLst/>
                        </a:rPr>
                        <a:t>Reconnaître et utiliser quelques relations </a:t>
                      </a:r>
                      <a:r>
                        <a:rPr lang="fr-FR" sz="1400" dirty="0" smtClean="0">
                          <a:solidFill>
                            <a:schemeClr val="tx1"/>
                          </a:solidFill>
                          <a:effectLst/>
                        </a:rPr>
                        <a:t>géométriques (alignement, appartenance, perpendicularité, parallélisme, égalité de longueurs, égalité d’angles,</a:t>
                      </a:r>
                      <a:r>
                        <a:rPr lang="fr-FR" sz="1400" baseline="0" dirty="0" smtClean="0">
                          <a:solidFill>
                            <a:schemeClr val="tx1"/>
                          </a:solidFill>
                          <a:effectLst/>
                        </a:rPr>
                        <a:t> distance entre deux points, symétrie, agrandissement, réduction) </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411377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Attendus de fin de cycle 3</a:t>
            </a:r>
            <a:br>
              <a:rPr lang="fr-FR" dirty="0" smtClean="0"/>
            </a:br>
            <a:r>
              <a:rPr lang="fr-FR" dirty="0" smtClean="0"/>
              <a:t>en physique-chimie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772314232"/>
              </p:ext>
            </p:extLst>
          </p:nvPr>
        </p:nvGraphicFramePr>
        <p:xfrm>
          <a:off x="538439" y="1496935"/>
          <a:ext cx="8061960" cy="5100606"/>
        </p:xfrm>
        <a:graphic>
          <a:graphicData uri="http://schemas.openxmlformats.org/drawingml/2006/table">
            <a:tbl>
              <a:tblPr firstRow="1" firstCol="1" bandRow="1">
                <a:tableStyleId>{5C22544A-7EE6-4342-B048-85BDC9FD1C3A}</a:tableStyleId>
              </a:tblPr>
              <a:tblGrid>
                <a:gridCol w="4030980"/>
                <a:gridCol w="4030980"/>
              </a:tblGrid>
              <a:tr h="692367">
                <a:tc rowSpan="4">
                  <a:txBody>
                    <a:bodyPr/>
                    <a:lstStyle/>
                    <a:p>
                      <a:pPr>
                        <a:lnSpc>
                          <a:spcPct val="115000"/>
                        </a:lnSpc>
                        <a:spcAft>
                          <a:spcPts val="0"/>
                        </a:spcAft>
                      </a:pPr>
                      <a:r>
                        <a:rPr lang="fr-FR" sz="2000" dirty="0" smtClean="0">
                          <a:solidFill>
                            <a:schemeClr val="tx1"/>
                          </a:solidFill>
                          <a:effectLst/>
                          <a:latin typeface="Calibri"/>
                          <a:ea typeface="Calibri"/>
                          <a:cs typeface="Times New Roman"/>
                        </a:rPr>
                        <a:t>Matière, mouvement, énergie, information</a:t>
                      </a:r>
                      <a:endParaRPr lang="fr-FR"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fr-FR" sz="1800" b="0" dirty="0">
                          <a:solidFill>
                            <a:schemeClr val="tx1"/>
                          </a:solidFill>
                          <a:effectLst/>
                        </a:rPr>
                        <a:t>Décrire les états et la constitution de la matière à l’échelle macroscopique</a:t>
                      </a:r>
                      <a:endParaRPr lang="fr-FR" sz="18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92367">
                <a:tc vMerge="1">
                  <a:txBody>
                    <a:bodyPr/>
                    <a:lstStyle/>
                    <a:p>
                      <a:pPr>
                        <a:lnSpc>
                          <a:spcPct val="115000"/>
                        </a:lnSpc>
                        <a:spcAft>
                          <a:spcPts val="0"/>
                        </a:spcAft>
                      </a:pPr>
                      <a:endParaRPr lang="fr-FR" sz="20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0" dirty="0">
                          <a:solidFill>
                            <a:schemeClr val="tx1"/>
                          </a:solidFill>
                          <a:effectLst/>
                        </a:rPr>
                        <a:t>Observer et décrire différents types de mouvements</a:t>
                      </a:r>
                      <a:endParaRPr lang="fr-FR" sz="18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92367">
                <a:tc vMerge="1">
                  <a:txBody>
                    <a:bodyPr/>
                    <a:lstStyle/>
                    <a:p>
                      <a:pPr>
                        <a:lnSpc>
                          <a:spcPct val="115000"/>
                        </a:lnSpc>
                        <a:spcAft>
                          <a:spcPts val="0"/>
                        </a:spcAft>
                      </a:pPr>
                      <a:endParaRPr lang="fr-FR" sz="20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0" i="1" strike="noStrike" dirty="0">
                          <a:solidFill>
                            <a:schemeClr val="tx1"/>
                          </a:solidFill>
                          <a:effectLst/>
                        </a:rPr>
                        <a:t>Identifier différentes sources d’énergie</a:t>
                      </a:r>
                      <a:endParaRPr lang="fr-FR" sz="1800" b="0" i="1" strike="noStrik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92367">
                <a:tc vMerge="1">
                  <a:txBody>
                    <a:bodyPr/>
                    <a:lstStyle/>
                    <a:p>
                      <a:pPr>
                        <a:lnSpc>
                          <a:spcPct val="115000"/>
                        </a:lnSpc>
                        <a:spcAft>
                          <a:spcPts val="0"/>
                        </a:spcAft>
                      </a:pPr>
                      <a:endParaRPr lang="fr-FR" sz="20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0" i="1" strike="noStrike" dirty="0">
                          <a:solidFill>
                            <a:schemeClr val="tx1"/>
                          </a:solidFill>
                          <a:effectLst/>
                        </a:rPr>
                        <a:t>Identifier un signal et une information</a:t>
                      </a:r>
                      <a:endParaRPr lang="fr-FR" sz="1800" b="0" i="1" strike="noStrik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692367">
                <a:tc>
                  <a:txBody>
                    <a:bodyPr/>
                    <a:lstStyle/>
                    <a:p>
                      <a:pPr>
                        <a:lnSpc>
                          <a:spcPct val="115000"/>
                        </a:lnSpc>
                        <a:spcAft>
                          <a:spcPts val="0"/>
                        </a:spcAft>
                      </a:pPr>
                      <a:r>
                        <a:rPr lang="fr-FR" sz="2000" dirty="0" smtClean="0">
                          <a:solidFill>
                            <a:schemeClr val="tx1"/>
                          </a:solidFill>
                          <a:effectLst/>
                          <a:latin typeface="Calibri"/>
                          <a:ea typeface="Calibri"/>
                          <a:cs typeface="Times New Roman"/>
                        </a:rPr>
                        <a:t>Matériaux et objets techniques</a:t>
                      </a:r>
                      <a:endParaRPr lang="fr-FR"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r-FR" sz="1800" b="0" dirty="0" smtClean="0">
                          <a:solidFill>
                            <a:schemeClr val="tx1"/>
                          </a:solidFill>
                        </a:rPr>
                        <a:t>Repérer</a:t>
                      </a:r>
                      <a:r>
                        <a:rPr lang="fr-FR" sz="1800" b="0" baseline="0" dirty="0" smtClean="0">
                          <a:solidFill>
                            <a:schemeClr val="tx1"/>
                          </a:solidFill>
                        </a:rPr>
                        <a:t> et comprendre la communication et la gestion de l’information</a:t>
                      </a:r>
                      <a:endParaRPr lang="fr-FR" sz="18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692367">
                <a:tc rowSpan="2">
                  <a:txBody>
                    <a:bodyPr/>
                    <a:lstStyle/>
                    <a:p>
                      <a:pPr>
                        <a:lnSpc>
                          <a:spcPct val="115000"/>
                        </a:lnSpc>
                        <a:spcAft>
                          <a:spcPts val="0"/>
                        </a:spcAft>
                      </a:pPr>
                      <a:r>
                        <a:rPr lang="fr-FR" sz="2000" dirty="0" smtClean="0">
                          <a:solidFill>
                            <a:schemeClr val="tx1"/>
                          </a:solidFill>
                          <a:effectLst/>
                          <a:latin typeface="Calibri"/>
                          <a:ea typeface="Calibri"/>
                          <a:cs typeface="Times New Roman"/>
                        </a:rPr>
                        <a:t>La planète Terre. Les êtres vivants dans leur environnement</a:t>
                      </a:r>
                      <a:endParaRPr lang="fr-FR" sz="20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fr-FR" sz="1800" b="0" dirty="0">
                          <a:solidFill>
                            <a:schemeClr val="tx1"/>
                          </a:solidFill>
                          <a:effectLst/>
                        </a:rPr>
                        <a:t>Situer la Terre dans le système solaire et caractériser les conditions de la vie terrestre</a:t>
                      </a:r>
                      <a:endParaRPr lang="fr-FR" sz="1800" b="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692367">
                <a:tc vMerge="1">
                  <a:txBody>
                    <a:bodyPr/>
                    <a:lstStyle/>
                    <a:p>
                      <a:pPr>
                        <a:lnSpc>
                          <a:spcPct val="115000"/>
                        </a:lnSpc>
                        <a:spcAft>
                          <a:spcPts val="0"/>
                        </a:spcAft>
                      </a:pPr>
                      <a:endParaRPr lang="fr-FR" sz="20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fr-FR" sz="1800" b="0" i="1" strike="noStrike" dirty="0">
                          <a:solidFill>
                            <a:schemeClr val="tx1"/>
                          </a:solidFill>
                          <a:effectLst/>
                        </a:rPr>
                        <a:t>Identifier les enjeux liés à l’environnement</a:t>
                      </a:r>
                      <a:endParaRPr lang="fr-FR" sz="1800" b="0" i="1" strike="noStrik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84003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0" y="1"/>
            <a:ext cx="7881400" cy="944879"/>
          </a:xfrm>
        </p:spPr>
        <p:txBody>
          <a:bodyPr/>
          <a:lstStyle/>
          <a:p>
            <a:r>
              <a:rPr lang="fr-FR" dirty="0" smtClean="0"/>
              <a:t>Exemples de Situations de contact</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947280986"/>
              </p:ext>
            </p:extLst>
          </p:nvPr>
        </p:nvGraphicFramePr>
        <p:xfrm>
          <a:off x="0" y="796999"/>
          <a:ext cx="9144000" cy="6197251"/>
        </p:xfrm>
        <a:graphic>
          <a:graphicData uri="http://schemas.openxmlformats.org/drawingml/2006/table">
            <a:tbl>
              <a:tblPr firstRow="1" firstCol="1" bandRow="1">
                <a:tableStyleId>{5C22544A-7EE6-4342-B048-85BDC9FD1C3A}</a:tableStyleId>
              </a:tblPr>
              <a:tblGrid>
                <a:gridCol w="3846990"/>
                <a:gridCol w="2249010"/>
                <a:gridCol w="3048000"/>
              </a:tblGrid>
              <a:tr h="470890">
                <a:tc>
                  <a:txBody>
                    <a:bodyPr/>
                    <a:lstStyle/>
                    <a:p>
                      <a:pPr>
                        <a:lnSpc>
                          <a:spcPct val="115000"/>
                        </a:lnSpc>
                        <a:spcAft>
                          <a:spcPts val="0"/>
                        </a:spcAft>
                      </a:pPr>
                      <a:r>
                        <a:rPr lang="fr-FR" sz="1400" dirty="0">
                          <a:solidFill>
                            <a:schemeClr val="tx1"/>
                          </a:solidFill>
                          <a:effectLst/>
                        </a:rPr>
                        <a:t>Utiliser et représenter les grands nombres entiers, des fractions simples, </a:t>
                      </a:r>
                      <a:r>
                        <a:rPr lang="fr-FR" sz="1400" dirty="0" smtClean="0">
                          <a:solidFill>
                            <a:schemeClr val="tx1"/>
                          </a:solidFill>
                          <a:effectLst/>
                        </a:rPr>
                        <a:t>les </a:t>
                      </a:r>
                      <a:r>
                        <a:rPr lang="fr-FR" sz="1400" dirty="0">
                          <a:solidFill>
                            <a:schemeClr val="tx1"/>
                          </a:solidFill>
                          <a:effectLst/>
                        </a:rPr>
                        <a:t>nombres décimaux </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rowSpan="9">
                  <a:txBody>
                    <a:bodyPr/>
                    <a:lstStyle/>
                    <a:p>
                      <a:pPr algn="l">
                        <a:lnSpc>
                          <a:spcPct val="115000"/>
                        </a:lnSpc>
                        <a:spcAft>
                          <a:spcPts val="0"/>
                        </a:spcAft>
                      </a:pPr>
                      <a:r>
                        <a:rPr lang="fr-FR" sz="1400" dirty="0">
                          <a:solidFill>
                            <a:schemeClr val="tx1"/>
                          </a:solidFill>
                          <a:effectLst/>
                        </a:rPr>
                        <a:t>Décrire les états et la constitution de la matière à l’échelle </a:t>
                      </a:r>
                      <a:r>
                        <a:rPr lang="fr-FR" sz="1400" dirty="0" smtClean="0">
                          <a:solidFill>
                            <a:schemeClr val="tx1"/>
                          </a:solidFill>
                          <a:effectLst/>
                        </a:rPr>
                        <a:t>macroscopique</a:t>
                      </a:r>
                    </a:p>
                    <a:p>
                      <a:pPr algn="l">
                        <a:lnSpc>
                          <a:spcPct val="115000"/>
                        </a:lnSpc>
                        <a:spcAft>
                          <a:spcPts val="0"/>
                        </a:spcAft>
                      </a:pPr>
                      <a:endParaRPr lang="fr-FR" sz="1400" dirty="0">
                        <a:solidFill>
                          <a:schemeClr val="tx1"/>
                        </a:solidFill>
                        <a:effectLst/>
                        <a:latin typeface="Calibri"/>
                        <a:ea typeface="Calibri"/>
                        <a:cs typeface="Times New Roman"/>
                      </a:endParaRPr>
                    </a:p>
                    <a:p>
                      <a:pPr algn="l">
                        <a:lnSpc>
                          <a:spcPct val="115000"/>
                        </a:lnSpc>
                        <a:spcAft>
                          <a:spcPts val="0"/>
                        </a:spcAft>
                      </a:pPr>
                      <a:r>
                        <a:rPr lang="fr-FR" sz="1400" dirty="0">
                          <a:solidFill>
                            <a:schemeClr val="tx1"/>
                          </a:solidFill>
                          <a:effectLst/>
                        </a:rPr>
                        <a:t>Observer et décrire différents types de </a:t>
                      </a:r>
                      <a:r>
                        <a:rPr lang="fr-FR" sz="1400" dirty="0" smtClean="0">
                          <a:solidFill>
                            <a:schemeClr val="tx1"/>
                          </a:solidFill>
                          <a:effectLst/>
                        </a:rPr>
                        <a:t>mouvements</a:t>
                      </a:r>
                    </a:p>
                    <a:p>
                      <a:pPr algn="l">
                        <a:lnSpc>
                          <a:spcPct val="115000"/>
                        </a:lnSpc>
                        <a:spcAft>
                          <a:spcPts val="0"/>
                        </a:spcAft>
                      </a:pPr>
                      <a:endParaRPr lang="fr-FR" sz="1400" dirty="0" smtClean="0">
                        <a:solidFill>
                          <a:schemeClr val="tx1"/>
                        </a:solidFill>
                        <a:effectLst/>
                      </a:endParaRPr>
                    </a:p>
                    <a:p>
                      <a:pPr marL="0" marR="0" indent="0" algn="l" defTabSz="457200" rtl="0" eaLnBrk="1" fontAlgn="auto" latinLnBrk="0" hangingPunct="1">
                        <a:lnSpc>
                          <a:spcPct val="115000"/>
                        </a:lnSpc>
                        <a:spcBef>
                          <a:spcPts val="0"/>
                        </a:spcBef>
                        <a:spcAft>
                          <a:spcPts val="0"/>
                        </a:spcAft>
                        <a:buClrTx/>
                        <a:buSzTx/>
                        <a:buFontTx/>
                        <a:buNone/>
                        <a:tabLst/>
                        <a:defRPr/>
                      </a:pPr>
                      <a:r>
                        <a:rPr lang="fr-FR" sz="1400" dirty="0" smtClean="0">
                          <a:solidFill>
                            <a:schemeClr val="tx1"/>
                          </a:solidFill>
                        </a:rPr>
                        <a:t>Repérer</a:t>
                      </a:r>
                      <a:r>
                        <a:rPr lang="fr-FR" sz="1400" baseline="0" dirty="0" smtClean="0">
                          <a:solidFill>
                            <a:schemeClr val="tx1"/>
                          </a:solidFill>
                        </a:rPr>
                        <a:t> et comprendre la communication et la gestion de l’information</a:t>
                      </a:r>
                      <a:endParaRPr lang="fr-FR" sz="1400" dirty="0" smtClean="0">
                        <a:solidFill>
                          <a:schemeClr val="tx1"/>
                        </a:solidFill>
                      </a:endParaRPr>
                    </a:p>
                    <a:p>
                      <a:pPr algn="l">
                        <a:lnSpc>
                          <a:spcPct val="115000"/>
                        </a:lnSpc>
                        <a:spcAft>
                          <a:spcPts val="0"/>
                        </a:spcAft>
                      </a:pPr>
                      <a:endParaRPr lang="fr-FR" sz="1400" dirty="0" smtClean="0">
                        <a:solidFill>
                          <a:schemeClr val="tx1"/>
                        </a:solidFill>
                        <a:effectLst/>
                      </a:endParaRPr>
                    </a:p>
                    <a:p>
                      <a:pPr marL="0" marR="0" indent="0" algn="l" defTabSz="457200" rtl="0" eaLnBrk="1" fontAlgn="auto" latinLnBrk="0" hangingPunct="1">
                        <a:lnSpc>
                          <a:spcPct val="115000"/>
                        </a:lnSpc>
                        <a:spcBef>
                          <a:spcPts val="0"/>
                        </a:spcBef>
                        <a:spcAft>
                          <a:spcPts val="0"/>
                        </a:spcAft>
                        <a:buClrTx/>
                        <a:buSzTx/>
                        <a:buFontTx/>
                        <a:buNone/>
                        <a:tabLst/>
                        <a:defRPr/>
                      </a:pPr>
                      <a:r>
                        <a:rPr lang="fr-FR" sz="1400" dirty="0" smtClean="0">
                          <a:solidFill>
                            <a:schemeClr val="tx1"/>
                          </a:solidFill>
                          <a:effectLst/>
                        </a:rPr>
                        <a:t>Situer la Terre dans le système solaire et caractériser les conditions de la vie terrestre</a:t>
                      </a:r>
                      <a:endParaRPr lang="fr-FR" sz="1400" dirty="0" smtClean="0">
                        <a:solidFill>
                          <a:schemeClr val="tx1"/>
                        </a:solidFill>
                        <a:effectLst/>
                        <a:latin typeface="+mn-lt"/>
                        <a:ea typeface="Calibri"/>
                        <a:cs typeface="Times New Roman"/>
                      </a:endParaRPr>
                    </a:p>
                    <a:p>
                      <a:pPr>
                        <a:lnSpc>
                          <a:spcPct val="115000"/>
                        </a:lnSpc>
                        <a:spcAft>
                          <a:spcPts val="0"/>
                        </a:spcAft>
                      </a:pPr>
                      <a:endParaRPr lang="fr-FR" sz="1100" dirty="0" smtClean="0">
                        <a:solidFill>
                          <a:schemeClr val="tx1"/>
                        </a:solidFill>
                        <a:effectLst/>
                      </a:endParaRPr>
                    </a:p>
                    <a:p>
                      <a:pPr>
                        <a:lnSpc>
                          <a:spcPct val="115000"/>
                        </a:lnSpc>
                        <a:spcAft>
                          <a:spcPts val="0"/>
                        </a:spcAft>
                      </a:pPr>
                      <a:endParaRPr lang="fr-F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fr-FR" sz="1400" b="0" kern="1200" dirty="0" smtClean="0">
                          <a:solidFill>
                            <a:schemeClr val="tx1"/>
                          </a:solidFill>
                          <a:effectLst/>
                          <a:latin typeface="+mn-lt"/>
                          <a:ea typeface="+mn-ea"/>
                          <a:cs typeface="+mn-cs"/>
                        </a:rPr>
                        <a:t>Mesurer, calculer et raisonner sur des températures, des masses, des durées, des distances, etc.</a:t>
                      </a:r>
                      <a:endParaRPr lang="fr-FR" sz="14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70890">
                <a:tc>
                  <a:txBody>
                    <a:bodyPr/>
                    <a:lstStyle/>
                    <a:p>
                      <a:pPr>
                        <a:lnSpc>
                          <a:spcPct val="115000"/>
                        </a:lnSpc>
                        <a:spcAft>
                          <a:spcPts val="0"/>
                        </a:spcAft>
                      </a:pPr>
                      <a:r>
                        <a:rPr lang="fr-FR" sz="1400" dirty="0">
                          <a:solidFill>
                            <a:schemeClr val="tx1"/>
                          </a:solidFill>
                          <a:effectLst/>
                        </a:rPr>
                        <a:t>Calculer avec des nombres entiers et des nombres décimaux</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vMerge="1">
                  <a:txBody>
                    <a:bodyPr/>
                    <a:lstStyle/>
                    <a:p>
                      <a:endParaRPr lang="fr-FR" dirty="0"/>
                    </a:p>
                  </a:txBody>
                  <a:tcPr marL="68580" marR="68580" marT="0" marB="0"/>
                </a:tc>
              </a:tr>
              <a:tr h="470890">
                <a:tc>
                  <a:txBody>
                    <a:bodyPr/>
                    <a:lstStyle/>
                    <a:p>
                      <a:pPr>
                        <a:lnSpc>
                          <a:spcPct val="115000"/>
                        </a:lnSpc>
                        <a:spcAft>
                          <a:spcPts val="0"/>
                        </a:spcAft>
                      </a:pPr>
                      <a:r>
                        <a:rPr lang="fr-FR" sz="1400" dirty="0">
                          <a:solidFill>
                            <a:schemeClr val="tx1"/>
                          </a:solidFill>
                          <a:effectLst/>
                        </a:rPr>
                        <a:t>Résoudre des problèmes en utilisant des fractions simples, les nombres décimaux et le calcul</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smtClean="0">
                          <a:solidFill>
                            <a:schemeClr val="tx1"/>
                          </a:solidFill>
                          <a:effectLst/>
                          <a:latin typeface="Calibri"/>
                          <a:ea typeface="Calibri"/>
                          <a:cs typeface="Times New Roman"/>
                        </a:rPr>
                        <a:t>Situations</a:t>
                      </a:r>
                      <a:r>
                        <a:rPr lang="fr-FR" sz="1400" baseline="0" dirty="0" smtClean="0">
                          <a:solidFill>
                            <a:schemeClr val="tx1"/>
                          </a:solidFill>
                          <a:effectLst/>
                          <a:latin typeface="Calibri"/>
                          <a:ea typeface="Calibri"/>
                          <a:cs typeface="Times New Roman"/>
                        </a:rPr>
                        <a:t> de proportionnalité</a:t>
                      </a: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686782">
                <a:tc>
                  <a:txBody>
                    <a:bodyPr/>
                    <a:lstStyle/>
                    <a:p>
                      <a:pPr>
                        <a:lnSpc>
                          <a:spcPct val="115000"/>
                        </a:lnSpc>
                        <a:spcAft>
                          <a:spcPts val="0"/>
                        </a:spcAft>
                      </a:pPr>
                      <a:r>
                        <a:rPr lang="fr-FR" sz="1400" dirty="0">
                          <a:solidFill>
                            <a:schemeClr val="tx1"/>
                          </a:solidFill>
                          <a:effectLst/>
                        </a:rPr>
                        <a:t>Comparer, estimer, mesurer des grandeurs géométriques avec des nombres entiers et des nombres décimaux : longueurs (périmètre), aires, volumes, angles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fr-FR" sz="1400" kern="1200" dirty="0" smtClean="0">
                          <a:solidFill>
                            <a:schemeClr val="tx1"/>
                          </a:solidFill>
                          <a:effectLst/>
                          <a:latin typeface="+mn-lt"/>
                          <a:ea typeface="+mn-ea"/>
                          <a:cs typeface="+mn-cs"/>
                        </a:rPr>
                        <a:t>Mesures et comparaison de valeurs de grandeurs physiques. Ordres de grandeur.</a:t>
                      </a:r>
                    </a:p>
                    <a:p>
                      <a:r>
                        <a:rPr lang="fr-FR" sz="1400" kern="1200" dirty="0" smtClean="0">
                          <a:solidFill>
                            <a:schemeClr val="tx1"/>
                          </a:solidFill>
                          <a:effectLst/>
                          <a:latin typeface="+mn-lt"/>
                          <a:ea typeface="+mn-ea"/>
                          <a:cs typeface="+mn-cs"/>
                        </a:rPr>
                        <a:t>Conversions d’unités (simples ou composées)</a:t>
                      </a: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70890">
                <a:tc>
                  <a:txBody>
                    <a:bodyPr/>
                    <a:lstStyle/>
                    <a:p>
                      <a:pPr>
                        <a:lnSpc>
                          <a:spcPct val="115000"/>
                        </a:lnSpc>
                        <a:spcAft>
                          <a:spcPts val="0"/>
                        </a:spcAft>
                      </a:pPr>
                      <a:r>
                        <a:rPr lang="fr-FR" sz="1400" dirty="0">
                          <a:solidFill>
                            <a:schemeClr val="tx1"/>
                          </a:solidFill>
                          <a:effectLst/>
                        </a:rPr>
                        <a:t>Utiliser le lexique, les unités, les instruments de mesure spécifiques de ces grandeurs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r>
              <a:tr h="470890">
                <a:tc>
                  <a:txBody>
                    <a:bodyPr/>
                    <a:lstStyle/>
                    <a:p>
                      <a:pPr>
                        <a:lnSpc>
                          <a:spcPct val="115000"/>
                        </a:lnSpc>
                        <a:spcAft>
                          <a:spcPts val="0"/>
                        </a:spcAft>
                      </a:pPr>
                      <a:r>
                        <a:rPr lang="fr-FR" sz="1400" dirty="0">
                          <a:solidFill>
                            <a:schemeClr val="tx1"/>
                          </a:solidFill>
                          <a:effectLst/>
                        </a:rPr>
                        <a:t>Résoudre des problèmes impliquant des grandeurs (géométriques, physiques, économiques</a:t>
                      </a:r>
                      <a:r>
                        <a:rPr lang="fr-FR" sz="1400" dirty="0" smtClean="0">
                          <a:solidFill>
                            <a:schemeClr val="tx1"/>
                          </a:solidFill>
                          <a:effectLst/>
                        </a:rPr>
                        <a:t>) en utilisant des nombres entiers et des nombres décimaux</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a:txBody>
                    <a:bodyPr/>
                    <a:lstStyle/>
                    <a:p>
                      <a:pPr>
                        <a:lnSpc>
                          <a:spcPct val="115000"/>
                        </a:lnSpc>
                        <a:spcAft>
                          <a:spcPts val="0"/>
                        </a:spcAft>
                      </a:pPr>
                      <a:r>
                        <a:rPr lang="fr-FR" sz="1400" dirty="0" smtClean="0">
                          <a:solidFill>
                            <a:schemeClr val="tx1"/>
                          </a:solidFill>
                          <a:effectLst/>
                          <a:latin typeface="Calibri"/>
                          <a:ea typeface="Calibri"/>
                          <a:cs typeface="Times New Roman"/>
                        </a:rPr>
                        <a:t>Situations de proportionnalité</a:t>
                      </a: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33813">
                <a:tc>
                  <a:txBody>
                    <a:bodyPr/>
                    <a:lstStyle/>
                    <a:p>
                      <a:pPr>
                        <a:lnSpc>
                          <a:spcPct val="115000"/>
                        </a:lnSpc>
                        <a:spcAft>
                          <a:spcPts val="0"/>
                        </a:spcAft>
                      </a:pPr>
                      <a:r>
                        <a:rPr lang="fr-FR" sz="1400" dirty="0">
                          <a:solidFill>
                            <a:schemeClr val="tx1"/>
                          </a:solidFill>
                          <a:effectLst/>
                        </a:rPr>
                        <a:t>(se) </a:t>
                      </a:r>
                      <a:r>
                        <a:rPr lang="fr-FR" sz="1400" dirty="0" err="1">
                          <a:solidFill>
                            <a:schemeClr val="tx1"/>
                          </a:solidFill>
                          <a:effectLst/>
                        </a:rPr>
                        <a:t>répérer</a:t>
                      </a:r>
                      <a:r>
                        <a:rPr lang="fr-FR" sz="1400" dirty="0">
                          <a:solidFill>
                            <a:schemeClr val="tx1"/>
                          </a:solidFill>
                          <a:effectLst/>
                        </a:rPr>
                        <a:t> et (se) déplacer dans l’espace en utilisant ou en élaborant des représentations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pPr>
                        <a:lnSpc>
                          <a:spcPct val="115000"/>
                        </a:lnSpc>
                        <a:spcAft>
                          <a:spcPts val="0"/>
                        </a:spcAft>
                      </a:pPr>
                      <a:endParaRPr lang="fr-FR" sz="1100" dirty="0">
                        <a:effectLst/>
                        <a:latin typeface="Calibri"/>
                        <a:ea typeface="Calibri"/>
                        <a:cs typeface="Times New Roman"/>
                      </a:endParaRPr>
                    </a:p>
                  </a:txBody>
                  <a:tcPr marL="68580" marR="68580" marT="0" marB="0"/>
                </a:tc>
                <a:tc rowSpan="3">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Graduations : utilisation et fabrication (instruments de mesure)</a:t>
                      </a:r>
                    </a:p>
                    <a:p>
                      <a:pPr>
                        <a:lnSpc>
                          <a:spcPct val="115000"/>
                        </a:lnSpc>
                        <a:spcAft>
                          <a:spcPts val="0"/>
                        </a:spcAft>
                      </a:pPr>
                      <a:endParaRPr lang="fr-FR" sz="1400" dirty="0" smtClean="0">
                        <a:solidFill>
                          <a:schemeClr val="tx1"/>
                        </a:solidFill>
                        <a:effectLst/>
                        <a:latin typeface="Calibri"/>
                        <a:ea typeface="Calibri"/>
                        <a:cs typeface="Times New Roman"/>
                      </a:endParaRPr>
                    </a:p>
                    <a:p>
                      <a:pPr>
                        <a:lnSpc>
                          <a:spcPct val="115000"/>
                        </a:lnSpc>
                        <a:spcAft>
                          <a:spcPts val="0"/>
                        </a:spcAft>
                      </a:pPr>
                      <a:r>
                        <a:rPr lang="fr-FR" sz="1400" dirty="0" smtClean="0">
                          <a:solidFill>
                            <a:schemeClr val="tx1"/>
                          </a:solidFill>
                          <a:effectLst/>
                          <a:latin typeface="Calibri"/>
                          <a:ea typeface="Calibri"/>
                          <a:cs typeface="Times New Roman"/>
                        </a:rPr>
                        <a:t>Utilisation d’un robot programmable ou d’un logiciel</a:t>
                      </a:r>
                      <a:r>
                        <a:rPr lang="fr-FR" sz="1400" baseline="0" dirty="0" smtClean="0">
                          <a:solidFill>
                            <a:schemeClr val="tx1"/>
                          </a:solidFill>
                          <a:effectLst/>
                          <a:latin typeface="Calibri"/>
                          <a:ea typeface="Calibri"/>
                          <a:cs typeface="Times New Roman"/>
                        </a:rPr>
                        <a:t> de programmation</a:t>
                      </a:r>
                    </a:p>
                    <a:p>
                      <a:pPr>
                        <a:lnSpc>
                          <a:spcPct val="115000"/>
                        </a:lnSpc>
                        <a:spcAft>
                          <a:spcPts val="0"/>
                        </a:spcAft>
                      </a:pPr>
                      <a:endParaRPr lang="fr-FR" sz="1400" dirty="0">
                        <a:solidFill>
                          <a:schemeClr val="tx1"/>
                        </a:solidFill>
                        <a:effectLst/>
                        <a:latin typeface="Calibri"/>
                        <a:ea typeface="Calibri"/>
                        <a:cs typeface="Times New Roman"/>
                      </a:endParaRPr>
                    </a:p>
                    <a:p>
                      <a:pPr marL="0" marR="0" indent="0" algn="l" defTabSz="457200" rtl="0" eaLnBrk="1" fontAlgn="auto" latinLnBrk="0" hangingPunct="1">
                        <a:lnSpc>
                          <a:spcPct val="115000"/>
                        </a:lnSpc>
                        <a:spcBef>
                          <a:spcPts val="0"/>
                        </a:spcBef>
                        <a:spcAft>
                          <a:spcPts val="0"/>
                        </a:spcAft>
                        <a:buClrTx/>
                        <a:buSzTx/>
                        <a:buFontTx/>
                        <a:buNone/>
                        <a:tabLst/>
                        <a:defRPr/>
                      </a:pPr>
                      <a:r>
                        <a:rPr lang="fr-FR" sz="1400" dirty="0" smtClean="0">
                          <a:solidFill>
                            <a:schemeClr val="tx1"/>
                          </a:solidFill>
                          <a:effectLst/>
                          <a:latin typeface="+mn-lt"/>
                          <a:ea typeface="Calibri"/>
                          <a:cs typeface="Times New Roman"/>
                        </a:rPr>
                        <a:t>Description de trajectoires</a:t>
                      </a:r>
                    </a:p>
                    <a:p>
                      <a:pPr>
                        <a:lnSpc>
                          <a:spcPct val="115000"/>
                        </a:lnSpc>
                        <a:spcAft>
                          <a:spcPts val="0"/>
                        </a:spcAft>
                      </a:pP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10794">
                <a:tc>
                  <a:txBody>
                    <a:bodyPr/>
                    <a:lstStyle/>
                    <a:p>
                      <a:pPr>
                        <a:lnSpc>
                          <a:spcPct val="115000"/>
                        </a:lnSpc>
                        <a:spcAft>
                          <a:spcPts val="0"/>
                        </a:spcAft>
                      </a:pPr>
                      <a:r>
                        <a:rPr lang="fr-FR" sz="1400" dirty="0">
                          <a:solidFill>
                            <a:schemeClr val="tx1"/>
                          </a:solidFill>
                          <a:effectLst/>
                        </a:rPr>
                        <a:t>Reconnaître, nommer, décrire, reproduire et représenter des figures et des solides usuels</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fr-FR"/>
                    </a:p>
                  </a:txBody>
                  <a:tcPr/>
                </a:tc>
                <a:tc vMerge="1">
                  <a:txBody>
                    <a:bodyPr/>
                    <a:lstStyle/>
                    <a:p>
                      <a:endParaRPr lang="fr-FR"/>
                    </a:p>
                  </a:txBody>
                  <a:tcPr/>
                </a:tc>
              </a:tr>
              <a:tr h="849800">
                <a:tc>
                  <a:txBody>
                    <a:bodyPr/>
                    <a:lstStyle/>
                    <a:p>
                      <a:pPr>
                        <a:lnSpc>
                          <a:spcPct val="115000"/>
                        </a:lnSpc>
                        <a:spcAft>
                          <a:spcPts val="0"/>
                        </a:spcAft>
                      </a:pPr>
                      <a:r>
                        <a:rPr lang="fr-FR" sz="1400" dirty="0">
                          <a:solidFill>
                            <a:schemeClr val="tx1"/>
                          </a:solidFill>
                          <a:effectLst/>
                        </a:rPr>
                        <a:t>Reconnaître et utiliser quelques relations </a:t>
                      </a:r>
                      <a:r>
                        <a:rPr lang="fr-FR" sz="1400" dirty="0" smtClean="0">
                          <a:solidFill>
                            <a:schemeClr val="tx1"/>
                          </a:solidFill>
                          <a:effectLst/>
                        </a:rPr>
                        <a:t>géométriques (alignement, appartenance, perpendicularité, parallélisme, égalité de longueurs, égalité d’angles,</a:t>
                      </a:r>
                      <a:r>
                        <a:rPr lang="fr-FR" sz="1400" baseline="0" dirty="0" smtClean="0">
                          <a:solidFill>
                            <a:schemeClr val="tx1"/>
                          </a:solidFill>
                          <a:effectLst/>
                        </a:rPr>
                        <a:t> distance entre deux points, symétrie, agrandissement, réduction) </a:t>
                      </a:r>
                      <a:endParaRPr lang="fr-FR"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fr-FR"/>
                    </a:p>
                  </a:txBody>
                  <a:tcPr/>
                </a:tc>
                <a:tc vMerge="1">
                  <a:txBody>
                    <a:bodyPr/>
                    <a:lstStyle/>
                    <a:p>
                      <a:pPr>
                        <a:lnSpc>
                          <a:spcPct val="115000"/>
                        </a:lnSpc>
                        <a:spcAft>
                          <a:spcPts val="0"/>
                        </a:spcAft>
                      </a:pPr>
                      <a:endParaRPr lang="fr-FR"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73692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de divergence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5</a:t>
            </a:fld>
            <a:endParaRPr lang="fr-FR" dirty="0"/>
          </a:p>
        </p:txBody>
      </p:sp>
      <mc:AlternateContent xmlns:mc="http://schemas.openxmlformats.org/markup-compatibility/2006" xmlns:a14="http://schemas.microsoft.com/office/drawing/2010/main">
        <mc:Choice Requires="a14">
          <p:sp>
            <p:nvSpPr>
              <p:cNvPr id="6" name="Espace réservé du texte 5"/>
              <p:cNvSpPr txBox="1">
                <a:spLocks/>
              </p:cNvSpPr>
              <p:nvPr/>
            </p:nvSpPr>
            <p:spPr>
              <a:xfrm>
                <a:off x="1" y="1405769"/>
                <a:ext cx="8686800" cy="5350266"/>
              </a:xfrm>
              <a:prstGeom prst="rect">
                <a:avLst/>
              </a:prstGeom>
            </p:spPr>
            <p:txBody>
              <a:bodyPr vert="horz" lIns="91440" tIns="45720" rIns="91440" bIns="45720" rtlCol="0">
                <a:normAutofit fontScale="47500" lnSpcReduction="2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smtClean="0"/>
              </a:p>
              <a:p>
                <a:pPr marL="623888" lvl="1" indent="0">
                  <a:buNone/>
                </a:pPr>
                <a:r>
                  <a:rPr lang="fr-FR" sz="3800" b="1" dirty="0" smtClean="0"/>
                  <a:t>Fraction et quotient</a:t>
                </a:r>
              </a:p>
              <a:p>
                <a:pPr marL="623888" lvl="1" indent="0">
                  <a:buNone/>
                </a:pPr>
                <a:endParaRPr lang="fr-FR" sz="2400" dirty="0" smtClean="0"/>
              </a:p>
              <a:p>
                <a:pPr marL="1309688" lvl="1" indent="-342900">
                  <a:buFont typeface="Arial" charset="0"/>
                  <a:buChar char="•"/>
                </a:pPr>
                <a:r>
                  <a:rPr lang="fr-FR" sz="2900" b="1" dirty="0" smtClean="0"/>
                  <a:t>En mathématiques</a:t>
                </a:r>
                <a:r>
                  <a:rPr lang="fr-FR" sz="2900" dirty="0" smtClean="0"/>
                  <a:t>, lors de la dernière année du cycle 3 :</a:t>
                </a:r>
              </a:p>
              <a:p>
                <a:pPr marL="966788" lvl="1" indent="0">
                  <a:buNone/>
                </a:pPr>
                <a14:m>
                  <m:oMath xmlns:m="http://schemas.openxmlformats.org/officeDocument/2006/math">
                    <m:f>
                      <m:fPr>
                        <m:ctrlPr>
                          <a:rPr lang="fr-FR" sz="2900" i="1">
                            <a:latin typeface="Cambria Math"/>
                          </a:rPr>
                        </m:ctrlPr>
                      </m:fPr>
                      <m:num>
                        <m:r>
                          <a:rPr lang="fr-FR" sz="2900" i="1">
                            <a:latin typeface="Cambria Math"/>
                          </a:rPr>
                          <m:t>12</m:t>
                        </m:r>
                      </m:num>
                      <m:den>
                        <m:r>
                          <a:rPr lang="fr-FR" sz="2900" i="1">
                            <a:latin typeface="Cambria Math"/>
                          </a:rPr>
                          <m:t>7</m:t>
                        </m:r>
                      </m:den>
                    </m:f>
                  </m:oMath>
                </a14:m>
                <a:r>
                  <a:rPr lang="fr-FR" sz="2900" dirty="0" smtClean="0"/>
                  <a:t> est conçu, non seulement comme le résultat d’un partage (on partage l’unité en sept parts égales et on prend douze de ces parts), mais comme un nombre :</a:t>
                </a:r>
              </a:p>
              <a:p>
                <a:pPr marL="966788" lvl="1" indent="0">
                  <a:buNone/>
                </a:pPr>
                <a:r>
                  <a:rPr lang="fr-FR" sz="2900" dirty="0"/>
                  <a:t>l</a:t>
                </a:r>
                <a:r>
                  <a:rPr lang="fr-FR" sz="2900" dirty="0" smtClean="0"/>
                  <a:t>e nombre qui, multiplié par 7 donne 12. </a:t>
                </a:r>
              </a:p>
              <a:p>
                <a:pPr marL="966788" lvl="1" indent="0">
                  <a:buNone/>
                </a:pPr>
                <a:r>
                  <a:rPr lang="fr-FR" sz="2900" dirty="0" smtClean="0"/>
                  <a:t>C’est le nombre manquant dans la multiplication à trou  : 7 </a:t>
                </a:r>
                <a:r>
                  <a:rPr lang="fr-FR" sz="2900" dirty="0"/>
                  <a:t>× … = 12</a:t>
                </a:r>
              </a:p>
              <a:p>
                <a:pPr marL="966788" lvl="1" indent="0">
                  <a:buNone/>
                </a:pPr>
                <a:endParaRPr lang="fr-FR" sz="2900" dirty="0" smtClean="0"/>
              </a:p>
              <a:p>
                <a:pPr marL="966788" lvl="1" indent="0">
                  <a:buNone/>
                </a:pPr>
                <a:r>
                  <a:rPr lang="fr-FR" sz="2900" dirty="0" smtClean="0"/>
                  <a:t>On distinguera </a:t>
                </a:r>
                <a14:m>
                  <m:oMath xmlns:m="http://schemas.openxmlformats.org/officeDocument/2006/math">
                    <m:f>
                      <m:fPr>
                        <m:ctrlPr>
                          <a:rPr lang="fr-FR" sz="2900" i="1">
                            <a:latin typeface="Cambria Math"/>
                          </a:rPr>
                        </m:ctrlPr>
                      </m:fPr>
                      <m:num>
                        <m:r>
                          <a:rPr lang="fr-FR" sz="2900" i="1">
                            <a:latin typeface="Cambria Math"/>
                          </a:rPr>
                          <m:t>12</m:t>
                        </m:r>
                      </m:num>
                      <m:den>
                        <m:r>
                          <a:rPr lang="fr-FR" sz="2900" i="1">
                            <a:latin typeface="Cambria Math"/>
                          </a:rPr>
                          <m:t>7</m:t>
                        </m:r>
                      </m:den>
                    </m:f>
                  </m:oMath>
                </a14:m>
                <a:r>
                  <a:rPr lang="fr-FR" sz="2900" dirty="0" smtClean="0"/>
                  <a:t> ( douze septièmes) et 12÷7 (douze divisé par 7), alors que </a:t>
                </a:r>
              </a:p>
              <a:p>
                <a:pPr marL="0" indent="725488">
                  <a:buNone/>
                </a:pPr>
                <a:r>
                  <a:rPr lang="fr-FR" sz="3400" dirty="0" smtClean="0">
                    <a:ea typeface="Calibri" charset="0"/>
                    <a:cs typeface="Times New Roman" charset="0"/>
                  </a:rPr>
                  <a:t>                  </a:t>
                </a:r>
                <a14:m>
                  <m:oMath xmlns:m="http://schemas.openxmlformats.org/officeDocument/2006/math">
                    <m:f>
                      <m:fPr>
                        <m:ctrlPr>
                          <a:rPr lang="fr-FR" sz="3400" i="1" smtClean="0">
                            <a:solidFill>
                              <a:schemeClr val="tx1"/>
                            </a:solidFill>
                            <a:latin typeface="Cambria Math"/>
                            <a:ea typeface="Calibri" charset="0"/>
                            <a:cs typeface="Times New Roman" charset="0"/>
                          </a:rPr>
                        </m:ctrlPr>
                      </m:fPr>
                      <m:num>
                        <m:r>
                          <a:rPr lang="fr-FR" sz="3400" i="1">
                            <a:solidFill>
                              <a:schemeClr val="tx1"/>
                            </a:solidFill>
                            <a:effectLst/>
                            <a:latin typeface="Cambria Math" charset="0"/>
                            <a:ea typeface="Calibri" charset="0"/>
                            <a:cs typeface="Times New Roman" charset="0"/>
                          </a:rPr>
                          <m:t>12</m:t>
                        </m:r>
                      </m:num>
                      <m:den>
                        <m:r>
                          <a:rPr lang="fr-FR" sz="3400" i="1">
                            <a:solidFill>
                              <a:schemeClr val="tx1"/>
                            </a:solidFill>
                            <a:effectLst/>
                            <a:latin typeface="Cambria Math" charset="0"/>
                            <a:ea typeface="Calibri" charset="0"/>
                            <a:cs typeface="Times New Roman" charset="0"/>
                          </a:rPr>
                          <m:t>5</m:t>
                        </m:r>
                      </m:den>
                    </m:f>
                    <m:r>
                      <a:rPr lang="fr-FR" sz="3400" i="1">
                        <a:solidFill>
                          <a:schemeClr val="tx1"/>
                        </a:solidFill>
                        <a:effectLst/>
                        <a:latin typeface="Cambria Math" charset="0"/>
                        <a:ea typeface="Calibri" charset="0"/>
                        <a:cs typeface="Times New Roman" charset="0"/>
                      </a:rPr>
                      <m:t>=12÷5=2,4</m:t>
                    </m:r>
                  </m:oMath>
                </a14:m>
                <a:endParaRPr lang="fr-FR" sz="3400" dirty="0">
                  <a:solidFill>
                    <a:schemeClr val="tx1"/>
                  </a:solidFill>
                  <a:effectLst/>
                  <a:latin typeface="Calibri" charset="0"/>
                  <a:ea typeface="Calibri" charset="0"/>
                  <a:cs typeface="Times New Roman" charset="0"/>
                </a:endParaRPr>
              </a:p>
              <a:p>
                <a:pPr marL="966788" lvl="1" indent="0">
                  <a:buNone/>
                </a:pPr>
                <a:endParaRPr lang="fr-FR" sz="2900" dirty="0" smtClean="0"/>
              </a:p>
              <a:p>
                <a:pPr marL="966788" lvl="1" indent="0">
                  <a:buNone/>
                </a:pPr>
                <a:r>
                  <a:rPr lang="fr-FR" sz="2900" dirty="0" smtClean="0">
                    <a:solidFill>
                      <a:srgbClr val="FF0000"/>
                    </a:solidFill>
                  </a:rPr>
                  <a:t>D’ailleurs, comment le  justifier alors qu’on ne dispose </a:t>
                </a:r>
                <a:r>
                  <a:rPr lang="fr-FR" sz="2900" err="1" smtClean="0">
                    <a:solidFill>
                      <a:srgbClr val="FF0000"/>
                    </a:solidFill>
                  </a:rPr>
                  <a:t>pas</a:t>
                </a:r>
                <a:r>
                  <a:rPr lang="fr-FR" sz="2900" smtClean="0">
                    <a:solidFill>
                      <a:srgbClr val="FF0000"/>
                    </a:solidFill>
                  </a:rPr>
                  <a:t>, au </a:t>
                </a:r>
                <a:r>
                  <a:rPr lang="fr-FR" sz="2900" dirty="0" smtClean="0">
                    <a:solidFill>
                      <a:srgbClr val="FF0000"/>
                    </a:solidFill>
                  </a:rPr>
                  <a:t>cycle 3,  de l’égalité de 2 fractions ?</a:t>
                </a:r>
                <a:endParaRPr lang="fr-FR" sz="2900" dirty="0">
                  <a:solidFill>
                    <a:srgbClr val="FF0000"/>
                  </a:solidFill>
                </a:endParaRPr>
              </a:p>
              <a:p>
                <a:pPr marL="1309688" lvl="1" indent="-342900">
                  <a:buFont typeface="Arial" panose="020B0604020202020204" pitchFamily="34" charset="0"/>
                  <a:buChar char="•"/>
                </a:pPr>
                <a:endParaRPr lang="fr-FR" sz="2400" dirty="0" smtClean="0"/>
              </a:p>
              <a:p>
                <a:pPr marL="1309688" lvl="1" indent="-342900">
                  <a:buFont typeface="Arial" panose="020B0604020202020204" pitchFamily="34" charset="0"/>
                  <a:buChar char="•"/>
                </a:pPr>
                <a:r>
                  <a:rPr lang="fr-FR" sz="3300" b="1" dirty="0" smtClean="0"/>
                  <a:t>En physique-chimie </a:t>
                </a:r>
                <a:r>
                  <a:rPr lang="fr-FR" sz="3300" dirty="0" smtClean="0"/>
                  <a:t>: </a:t>
                </a:r>
                <a:endParaRPr lang="fr-FR" sz="3300" dirty="0"/>
              </a:p>
              <a:p>
                <a:pPr marL="966788" lvl="1" indent="0">
                  <a:buNone/>
                </a:pPr>
                <a:r>
                  <a:rPr lang="fr-FR" sz="3300" dirty="0" smtClean="0"/>
                  <a:t>on pourra écrire  </a:t>
                </a:r>
                <a14:m>
                  <m:oMath xmlns:m="http://schemas.openxmlformats.org/officeDocument/2006/math">
                    <m:f>
                      <m:fPr>
                        <m:ctrlPr>
                          <a:rPr lang="fr-FR" sz="3300" i="1">
                            <a:latin typeface="Cambria Math"/>
                          </a:rPr>
                        </m:ctrlPr>
                      </m:fPr>
                      <m:num>
                        <m:r>
                          <a:rPr lang="fr-FR" sz="3300" i="1">
                            <a:latin typeface="Cambria Math"/>
                          </a:rPr>
                          <m:t>12</m:t>
                        </m:r>
                      </m:num>
                      <m:den>
                        <m:r>
                          <a:rPr lang="fr-FR" sz="3300" i="1">
                            <a:latin typeface="Cambria Math"/>
                          </a:rPr>
                          <m:t>7</m:t>
                        </m:r>
                      </m:den>
                    </m:f>
                  </m:oMath>
                </a14:m>
                <a:r>
                  <a:rPr lang="fr-FR" sz="3300" dirty="0" smtClean="0"/>
                  <a:t>  = 1,7 ou </a:t>
                </a:r>
                <a14:m>
                  <m:oMath xmlns:m="http://schemas.openxmlformats.org/officeDocument/2006/math">
                    <m:f>
                      <m:fPr>
                        <m:ctrlPr>
                          <a:rPr lang="fr-FR" sz="3300" i="1" smtClean="0">
                            <a:latin typeface="Cambria Math"/>
                          </a:rPr>
                        </m:ctrlPr>
                      </m:fPr>
                      <m:num>
                        <m:r>
                          <a:rPr lang="fr-FR" sz="3300" b="0" i="1" smtClean="0">
                            <a:latin typeface="Cambria Math"/>
                          </a:rPr>
                          <m:t>12</m:t>
                        </m:r>
                      </m:num>
                      <m:den>
                        <m:r>
                          <a:rPr lang="fr-FR" sz="3300" b="0" i="1" smtClean="0">
                            <a:latin typeface="Cambria Math"/>
                          </a:rPr>
                          <m:t>7</m:t>
                        </m:r>
                      </m:den>
                    </m:f>
                  </m:oMath>
                </a14:m>
                <a:r>
                  <a:rPr lang="fr-FR" sz="3300" dirty="0" smtClean="0"/>
                  <a:t> = 1,71 selon le degré de précision acceptable (car il s’agira souvent d’une mesure)</a:t>
                </a:r>
              </a:p>
              <a:p>
                <a:pPr marL="966788" lvl="1" indent="0">
                  <a:buNone/>
                </a:pPr>
                <a:endParaRPr lang="fr-FR" sz="3300" dirty="0" smtClean="0"/>
              </a:p>
              <a:p>
                <a:pPr marL="966788" lvl="1" indent="0" algn="ctr">
                  <a:buNone/>
                </a:pPr>
                <a:r>
                  <a:rPr lang="fr-FR" sz="3300" dirty="0" smtClean="0"/>
                  <a:t>… alors que 1,7 x 7 ≠ 12.</a:t>
                </a:r>
              </a:p>
              <a:p>
                <a:pPr marL="966788" lvl="1" indent="-342900">
                  <a:buFont typeface="Arial" panose="020B0604020202020204" pitchFamily="34" charset="0"/>
                  <a:buChar char="•"/>
                </a:pPr>
                <a:endParaRPr lang="fr-FR" sz="2400" dirty="0" smtClean="0"/>
              </a:p>
              <a:p>
                <a:pPr marL="623888" lvl="1" indent="0">
                  <a:buNone/>
                </a:pPr>
                <a:endParaRPr lang="fr-FR" sz="2400" dirty="0"/>
              </a:p>
              <a:p>
                <a:pPr marL="623888" lvl="3" indent="0">
                  <a:buNone/>
                </a:pPr>
                <a:r>
                  <a:rPr lang="fr-FR" sz="2400" dirty="0" smtClean="0"/>
                  <a:t>		</a:t>
                </a:r>
              </a:p>
              <a:p>
                <a:pPr marL="457200" lvl="1" indent="0">
                  <a:buNone/>
                </a:pPr>
                <a:endParaRPr lang="fr-FR" sz="2400" dirty="0"/>
              </a:p>
              <a:p>
                <a:pPr lvl="3"/>
                <a:endParaRPr lang="fr-FR" sz="2400" dirty="0"/>
              </a:p>
            </p:txBody>
          </p:sp>
        </mc:Choice>
        <mc:Fallback xmlns="">
          <p:sp>
            <p:nvSpPr>
              <p:cNvPr id="6" name="Espace réservé du texte 5"/>
              <p:cNvSpPr txBox="1">
                <a:spLocks noRot="1" noChangeAspect="1" noMove="1" noResize="1" noEditPoints="1" noAdjustHandles="1" noChangeArrowheads="1" noChangeShapeType="1" noTextEdit="1"/>
              </p:cNvSpPr>
              <p:nvPr/>
            </p:nvSpPr>
            <p:spPr>
              <a:xfrm>
                <a:off x="1" y="1405769"/>
                <a:ext cx="8686800" cy="5350266"/>
              </a:xfrm>
              <a:prstGeom prst="rect">
                <a:avLst/>
              </a:prstGeo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764721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de vigilance</a:t>
            </a:r>
            <a:endParaRPr lang="fr-FR" dirty="0"/>
          </a:p>
        </p:txBody>
      </p:sp>
      <p:sp>
        <p:nvSpPr>
          <p:cNvPr id="3" name="Espace réservé du contenu 2"/>
          <p:cNvSpPr>
            <a:spLocks noGrp="1"/>
          </p:cNvSpPr>
          <p:nvPr>
            <p:ph idx="1"/>
          </p:nvPr>
        </p:nvSpPr>
        <p:spPr/>
        <p:txBody>
          <a:bodyPr/>
          <a:lstStyle/>
          <a:p>
            <a:pPr marL="0" indent="0">
              <a:buNone/>
            </a:pPr>
            <a:r>
              <a:rPr lang="fr-FR" b="1" dirty="0" smtClean="0">
                <a:solidFill>
                  <a:schemeClr val="tx1"/>
                </a:solidFill>
              </a:rPr>
              <a:t>Les nombres décimaux</a:t>
            </a:r>
          </a:p>
          <a:p>
            <a:pPr marL="0" indent="0">
              <a:buNone/>
            </a:pPr>
            <a:endParaRPr lang="fr-FR" dirty="0" smtClean="0">
              <a:solidFill>
                <a:schemeClr val="tx1"/>
              </a:solidFill>
            </a:endParaRPr>
          </a:p>
          <a:p>
            <a:pPr marL="0" indent="0">
              <a:buNone/>
            </a:pPr>
            <a:r>
              <a:rPr lang="fr-FR" dirty="0" smtClean="0">
                <a:solidFill>
                  <a:schemeClr val="tx1"/>
                </a:solidFill>
              </a:rPr>
              <a:t>Utilisation courante de la locution 1m20 pour 1m+20cm, représenté ensuite par le nombre décimal1,20 (m)</a:t>
            </a:r>
          </a:p>
          <a:p>
            <a:pPr marL="0" indent="0">
              <a:buNone/>
            </a:pPr>
            <a:r>
              <a:rPr lang="fr-FR" dirty="0" smtClean="0">
                <a:solidFill>
                  <a:schemeClr val="tx1"/>
                </a:solidFill>
              </a:rPr>
              <a:t>Mais comment justifier alors que 1m5 ne s’écrive pas 1,5m?</a:t>
            </a:r>
          </a:p>
          <a:p>
            <a:pPr marL="0" indent="0">
              <a:buNone/>
            </a:pPr>
            <a:endParaRPr lang="fr-FR" dirty="0">
              <a:solidFill>
                <a:schemeClr val="tx1"/>
              </a:solidFill>
            </a:endParaRP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6</a:t>
            </a:fld>
            <a:endParaRPr lang="fr-FR"/>
          </a:p>
        </p:txBody>
      </p:sp>
    </p:spTree>
    <p:extLst>
      <p:ext uri="{BB962C8B-B14F-4D97-AF65-F5344CB8AC3E}">
        <p14:creationId xmlns:p14="http://schemas.microsoft.com/office/powerpoint/2010/main" val="176684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Enrichissement mutuel</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7</a:t>
            </a:fld>
            <a:endParaRPr lang="fr-FR" dirty="0"/>
          </a:p>
        </p:txBody>
      </p:sp>
      <mc:AlternateContent xmlns:mc="http://schemas.openxmlformats.org/markup-compatibility/2006" xmlns:a14="http://schemas.microsoft.com/office/drawing/2010/main">
        <mc:Choice Requires="a14">
          <p:sp>
            <p:nvSpPr>
              <p:cNvPr id="6" name="Espace réservé du texte 5"/>
              <p:cNvSpPr txBox="1">
                <a:spLocks/>
              </p:cNvSpPr>
              <p:nvPr/>
            </p:nvSpPr>
            <p:spPr>
              <a:xfrm>
                <a:off x="283029" y="1405769"/>
                <a:ext cx="8403771" cy="4985141"/>
              </a:xfrm>
              <a:prstGeom prst="rect">
                <a:avLst/>
              </a:prstGeom>
            </p:spPr>
            <p:txBody>
              <a:bodyPr vert="horz" lIns="91440" tIns="45720" rIns="91440" bIns="45720" rtlCol="0">
                <a:normAutofit fontScale="85000" lnSpcReduction="1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fr-FR" dirty="0" smtClean="0"/>
              </a:p>
              <a:p>
                <a:pPr marL="966788" lvl="1" indent="-342900"/>
                <a:r>
                  <a:rPr lang="fr-FR" sz="2400" dirty="0" smtClean="0"/>
                  <a:t>Conversion d’unités</a:t>
                </a:r>
              </a:p>
              <a:p>
                <a:pPr marL="904875" lvl="1" indent="0">
                  <a:buNone/>
                </a:pPr>
                <a:r>
                  <a:rPr lang="fr-FR" sz="2400" dirty="0" smtClean="0"/>
                  <a:t>1 </a:t>
                </a:r>
                <a14:m>
                  <m:oMath xmlns:m="http://schemas.openxmlformats.org/officeDocument/2006/math">
                    <m:f>
                      <m:fPr>
                        <m:type m:val="lin"/>
                        <m:ctrlPr>
                          <a:rPr lang="fr-FR" sz="2400" i="1" dirty="0">
                            <a:latin typeface="Cambria Math"/>
                          </a:rPr>
                        </m:ctrlPr>
                      </m:fPr>
                      <m:num>
                        <m:r>
                          <a:rPr lang="fr-FR" sz="2400" b="0" i="1" dirty="0" smtClean="0">
                            <a:latin typeface="Cambria Math"/>
                          </a:rPr>
                          <m:t>𝑘</m:t>
                        </m:r>
                        <m:r>
                          <a:rPr lang="fr-FR" sz="2400" i="1" dirty="0">
                            <a:latin typeface="Cambria Math"/>
                          </a:rPr>
                          <m:t>𝑚</m:t>
                        </m:r>
                      </m:num>
                      <m:den>
                        <m:r>
                          <a:rPr lang="fr-FR" sz="2400" b="0" i="1" dirty="0" smtClean="0">
                            <a:latin typeface="Cambria Math"/>
                          </a:rPr>
                          <m:t>h</m:t>
                        </m:r>
                      </m:den>
                    </m:f>
                  </m:oMath>
                </a14:m>
                <a:r>
                  <a:rPr lang="fr-FR" sz="2400" dirty="0" smtClean="0"/>
                  <a:t> = </a:t>
                </a:r>
                <a14:m>
                  <m:oMath xmlns:m="http://schemas.openxmlformats.org/officeDocument/2006/math">
                    <m:f>
                      <m:fPr>
                        <m:ctrlPr>
                          <a:rPr lang="fr-FR" sz="2400" i="1" smtClean="0">
                            <a:latin typeface="Cambria Math"/>
                          </a:rPr>
                        </m:ctrlPr>
                      </m:fPr>
                      <m:num>
                        <m:r>
                          <a:rPr lang="fr-FR" sz="2400" b="0" i="1" smtClean="0">
                            <a:latin typeface="Cambria Math"/>
                          </a:rPr>
                          <m:t>1 </m:t>
                        </m:r>
                        <m:r>
                          <a:rPr lang="fr-FR" sz="2400" b="0" i="1" smtClean="0">
                            <a:latin typeface="Cambria Math"/>
                          </a:rPr>
                          <m:t>𝑘𝑚</m:t>
                        </m:r>
                      </m:num>
                      <m:den>
                        <m:r>
                          <a:rPr lang="fr-FR" sz="2400" b="0" i="1" smtClean="0">
                            <a:latin typeface="Cambria Math"/>
                          </a:rPr>
                          <m:t>1 </m:t>
                        </m:r>
                        <m:r>
                          <a:rPr lang="fr-FR" sz="2400" b="0" i="1" smtClean="0">
                            <a:latin typeface="Cambria Math"/>
                          </a:rPr>
                          <m:t>h𝑒𝑢𝑟𝑒</m:t>
                        </m:r>
                      </m:den>
                    </m:f>
                  </m:oMath>
                </a14:m>
                <a:r>
                  <a:rPr lang="fr-FR" sz="2400" dirty="0" smtClean="0"/>
                  <a:t> = </a:t>
                </a:r>
                <a14:m>
                  <m:oMath xmlns:m="http://schemas.openxmlformats.org/officeDocument/2006/math">
                    <m:f>
                      <m:fPr>
                        <m:ctrlPr>
                          <a:rPr lang="fr-FR" sz="2400" i="1" smtClean="0">
                            <a:latin typeface="Cambria Math"/>
                          </a:rPr>
                        </m:ctrlPr>
                      </m:fPr>
                      <m:num>
                        <m:r>
                          <a:rPr lang="fr-FR" sz="2400" b="0" i="1" smtClean="0">
                            <a:latin typeface="Cambria Math"/>
                          </a:rPr>
                          <m:t>1000 </m:t>
                        </m:r>
                        <m:r>
                          <a:rPr lang="fr-FR" sz="2400" b="0" i="1" smtClean="0">
                            <a:latin typeface="Cambria Math"/>
                          </a:rPr>
                          <m:t>𝑚</m:t>
                        </m:r>
                      </m:num>
                      <m:den>
                        <m:r>
                          <a:rPr lang="fr-FR" sz="2400" b="0" i="1" smtClean="0">
                            <a:latin typeface="Cambria Math"/>
                          </a:rPr>
                          <m:t>3600 </m:t>
                        </m:r>
                        <m:r>
                          <a:rPr lang="fr-FR" sz="2400" b="0" i="1" smtClean="0">
                            <a:latin typeface="Cambria Math"/>
                          </a:rPr>
                          <m:t>𝑠</m:t>
                        </m:r>
                      </m:den>
                    </m:f>
                  </m:oMath>
                </a14:m>
                <a:r>
                  <a:rPr lang="fr-FR" sz="2400" dirty="0" smtClean="0"/>
                  <a:t> = </a:t>
                </a:r>
                <a14:m>
                  <m:oMath xmlns:m="http://schemas.openxmlformats.org/officeDocument/2006/math">
                    <m:f>
                      <m:fPr>
                        <m:ctrlPr>
                          <a:rPr lang="fr-FR" sz="2400" i="1" smtClean="0">
                            <a:latin typeface="Cambria Math"/>
                          </a:rPr>
                        </m:ctrlPr>
                      </m:fPr>
                      <m:num>
                        <m:r>
                          <a:rPr lang="fr-FR" sz="2400" b="0" i="1" smtClean="0">
                            <a:latin typeface="Cambria Math"/>
                          </a:rPr>
                          <m:t>10 </m:t>
                        </m:r>
                      </m:num>
                      <m:den>
                        <m:r>
                          <a:rPr lang="fr-FR" sz="2400" b="0" i="1" smtClean="0">
                            <a:latin typeface="Cambria Math"/>
                          </a:rPr>
                          <m:t>36</m:t>
                        </m:r>
                      </m:den>
                    </m:f>
                  </m:oMath>
                </a14:m>
                <a:r>
                  <a:rPr lang="fr-FR" sz="2400" dirty="0" smtClean="0"/>
                  <a:t> </a:t>
                </a:r>
                <a14:m>
                  <m:oMath xmlns:m="http://schemas.openxmlformats.org/officeDocument/2006/math">
                    <m:f>
                      <m:fPr>
                        <m:type m:val="lin"/>
                        <m:ctrlPr>
                          <a:rPr lang="fr-FR" sz="2400" i="1" dirty="0" smtClean="0">
                            <a:latin typeface="Cambria Math"/>
                          </a:rPr>
                        </m:ctrlPr>
                      </m:fPr>
                      <m:num>
                        <m:r>
                          <a:rPr lang="fr-FR" sz="2400" b="0" i="1" dirty="0" smtClean="0">
                            <a:latin typeface="Cambria Math"/>
                          </a:rPr>
                          <m:t>𝑚</m:t>
                        </m:r>
                      </m:num>
                      <m:den>
                        <m:r>
                          <a:rPr lang="fr-FR" sz="2400" b="0" i="1" dirty="0" smtClean="0">
                            <a:latin typeface="Cambria Math"/>
                          </a:rPr>
                          <m:t>𝑠</m:t>
                        </m:r>
                      </m:den>
                    </m:f>
                  </m:oMath>
                </a14:m>
                <a:r>
                  <a:rPr lang="fr-FR" sz="2400" dirty="0" smtClean="0"/>
                  <a:t> </a:t>
                </a:r>
                <a:r>
                  <a:rPr lang="fr-FR" sz="2400" dirty="0"/>
                  <a:t>= </a:t>
                </a:r>
                <a14:m>
                  <m:oMath xmlns:m="http://schemas.openxmlformats.org/officeDocument/2006/math">
                    <m:f>
                      <m:fPr>
                        <m:ctrlPr>
                          <a:rPr lang="fr-FR" sz="2400" i="1">
                            <a:latin typeface="Cambria Math"/>
                          </a:rPr>
                        </m:ctrlPr>
                      </m:fPr>
                      <m:num>
                        <m:r>
                          <a:rPr lang="fr-FR" sz="2400" b="0" i="1" smtClean="0">
                            <a:latin typeface="Cambria Math"/>
                          </a:rPr>
                          <m:t>5</m:t>
                        </m:r>
                        <m:r>
                          <a:rPr lang="fr-FR" sz="2400" i="1">
                            <a:latin typeface="Cambria Math"/>
                          </a:rPr>
                          <m:t> </m:t>
                        </m:r>
                      </m:num>
                      <m:den>
                        <m:r>
                          <a:rPr lang="fr-FR" sz="2400" b="0" i="1" smtClean="0">
                            <a:latin typeface="Cambria Math"/>
                          </a:rPr>
                          <m:t>18</m:t>
                        </m:r>
                      </m:den>
                    </m:f>
                  </m:oMath>
                </a14:m>
                <a:r>
                  <a:rPr lang="fr-FR" sz="2400" dirty="0"/>
                  <a:t> </a:t>
                </a:r>
                <a14:m>
                  <m:oMath xmlns:m="http://schemas.openxmlformats.org/officeDocument/2006/math">
                    <m:f>
                      <m:fPr>
                        <m:type m:val="lin"/>
                        <m:ctrlPr>
                          <a:rPr lang="fr-FR" sz="2400" i="1" dirty="0">
                            <a:latin typeface="Cambria Math"/>
                          </a:rPr>
                        </m:ctrlPr>
                      </m:fPr>
                      <m:num>
                        <m:r>
                          <a:rPr lang="fr-FR" sz="2400" i="1" dirty="0">
                            <a:latin typeface="Cambria Math"/>
                          </a:rPr>
                          <m:t>𝑚</m:t>
                        </m:r>
                      </m:num>
                      <m:den>
                        <m:r>
                          <a:rPr lang="fr-FR" sz="2400" i="1" dirty="0">
                            <a:latin typeface="Cambria Math"/>
                          </a:rPr>
                          <m:t>𝑠</m:t>
                        </m:r>
                      </m:den>
                    </m:f>
                  </m:oMath>
                </a14:m>
                <a:r>
                  <a:rPr lang="fr-FR" sz="2400" dirty="0" smtClean="0"/>
                  <a:t> ≈ 0,28 </a:t>
                </a:r>
                <a14:m>
                  <m:oMath xmlns:m="http://schemas.openxmlformats.org/officeDocument/2006/math">
                    <m:f>
                      <m:fPr>
                        <m:type m:val="lin"/>
                        <m:ctrlPr>
                          <a:rPr lang="fr-FR" sz="2400" i="1" dirty="0">
                            <a:latin typeface="Cambria Math"/>
                          </a:rPr>
                        </m:ctrlPr>
                      </m:fPr>
                      <m:num>
                        <m:r>
                          <a:rPr lang="fr-FR" sz="2400" i="1" dirty="0">
                            <a:latin typeface="Cambria Math"/>
                          </a:rPr>
                          <m:t>𝑚</m:t>
                        </m:r>
                      </m:num>
                      <m:den>
                        <m:r>
                          <a:rPr lang="fr-FR" sz="2400" i="1" dirty="0">
                            <a:latin typeface="Cambria Math"/>
                          </a:rPr>
                          <m:t>𝑠</m:t>
                        </m:r>
                      </m:den>
                    </m:f>
                  </m:oMath>
                </a14:m>
                <a:endParaRPr lang="fr-FR" sz="2400" dirty="0" smtClean="0"/>
              </a:p>
              <a:p>
                <a:pPr marL="357188" lvl="1" indent="0">
                  <a:buNone/>
                </a:pPr>
                <a:endParaRPr lang="fr-FR" sz="2400" dirty="0" smtClean="0"/>
              </a:p>
              <a:p>
                <a:pPr marL="966788" lvl="1" indent="-342900"/>
                <a:r>
                  <a:rPr lang="fr-FR" sz="2400" dirty="0" smtClean="0"/>
                  <a:t>Accompagner un coefficient de proportionnalité de son unité (gramme par objet, km par heure…)</a:t>
                </a:r>
              </a:p>
              <a:p>
                <a:pPr marL="623888" lvl="1" indent="0">
                  <a:buNone/>
                </a:pPr>
                <a:endParaRPr lang="fr-FR" sz="2400" dirty="0" smtClean="0"/>
              </a:p>
              <a:p>
                <a:pPr marL="966788" lvl="1" indent="-342900"/>
                <a:r>
                  <a:rPr lang="fr-FR" sz="2400" dirty="0" smtClean="0"/>
                  <a:t>Maîtriser les instruments de la géométrie(règle graduée, équerre, rapporteur</a:t>
                </a:r>
                <a:r>
                  <a:rPr lang="fr-FR" sz="2400" dirty="0"/>
                  <a:t>)</a:t>
                </a:r>
                <a:r>
                  <a:rPr lang="fr-FR" sz="2400" dirty="0" smtClean="0"/>
                  <a:t> pour réaliser des mesures ou des représentations.</a:t>
                </a:r>
              </a:p>
              <a:p>
                <a:pPr marL="623888" lvl="1" indent="0">
                  <a:buNone/>
                </a:pPr>
                <a:endParaRPr lang="fr-FR" sz="2400" dirty="0" smtClean="0"/>
              </a:p>
              <a:p>
                <a:pPr marL="966788" lvl="1" indent="-342900"/>
                <a:r>
                  <a:rPr lang="fr-FR" sz="2400" dirty="0" smtClean="0"/>
                  <a:t>Réinvestissement de propriétés calculatoires ou géométriques pour des raisonnements, des représentations ou des modélisations encore informelles.</a:t>
                </a:r>
              </a:p>
              <a:p>
                <a:pPr marL="966788" lvl="1" indent="-342900"/>
                <a:endParaRPr lang="fr-FR" sz="2400" dirty="0"/>
              </a:p>
              <a:p>
                <a:pPr marL="623888" lvl="3" indent="0">
                  <a:buNone/>
                </a:pPr>
                <a:r>
                  <a:rPr lang="fr-FR" sz="2400" dirty="0" smtClean="0"/>
                  <a:t>		</a:t>
                </a:r>
              </a:p>
              <a:p>
                <a:pPr marL="457200" lvl="1" indent="0">
                  <a:buNone/>
                </a:pPr>
                <a:endParaRPr lang="fr-FR" sz="2400" dirty="0"/>
              </a:p>
              <a:p>
                <a:pPr lvl="3"/>
                <a:endParaRPr lang="fr-FR" sz="2400" dirty="0"/>
              </a:p>
            </p:txBody>
          </p:sp>
        </mc:Choice>
        <mc:Fallback xmlns="">
          <p:sp>
            <p:nvSpPr>
              <p:cNvPr id="6" name="Espace réservé du texte 5"/>
              <p:cNvSpPr txBox="1">
                <a:spLocks noRot="1" noChangeAspect="1" noMove="1" noResize="1" noEditPoints="1" noAdjustHandles="1" noChangeArrowheads="1" noChangeShapeType="1" noTextEdit="1"/>
              </p:cNvSpPr>
              <p:nvPr/>
            </p:nvSpPr>
            <p:spPr>
              <a:xfrm>
                <a:off x="283029" y="1405769"/>
                <a:ext cx="8403771" cy="4985141"/>
              </a:xfrm>
              <a:prstGeom prst="rect">
                <a:avLst/>
              </a:prstGeom>
              <a:blipFill rotWithShape="1">
                <a:blip r:embed="rId3"/>
                <a:stretch>
                  <a:fillRect r="-73"/>
                </a:stretch>
              </a:blipFill>
            </p:spPr>
            <p:txBody>
              <a:bodyPr/>
              <a:lstStyle/>
              <a:p>
                <a:r>
                  <a:rPr lang="fr-FR">
                    <a:noFill/>
                  </a:rPr>
                  <a:t> </a:t>
                </a:r>
              </a:p>
            </p:txBody>
          </p:sp>
        </mc:Fallback>
      </mc:AlternateContent>
    </p:spTree>
    <p:extLst>
      <p:ext uri="{BB962C8B-B14F-4D97-AF65-F5344CB8AC3E}">
        <p14:creationId xmlns:p14="http://schemas.microsoft.com/office/powerpoint/2010/main" val="1559727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8</a:t>
            </a:fld>
            <a:endParaRPr lang="fr-FR" dirty="0"/>
          </a:p>
        </p:txBody>
      </p:sp>
      <p:sp>
        <p:nvSpPr>
          <p:cNvPr id="6" name="Espace réservé du texte 5"/>
          <p:cNvSpPr txBox="1">
            <a:spLocks/>
          </p:cNvSpPr>
          <p:nvPr/>
        </p:nvSpPr>
        <p:spPr>
          <a:xfrm>
            <a:off x="283029" y="1405769"/>
            <a:ext cx="8403771" cy="5208391"/>
          </a:xfrm>
          <a:prstGeom prst="rect">
            <a:avLst/>
          </a:prstGeom>
        </p:spPr>
        <p:txBody>
          <a:bodyPr vert="horz" lIns="91440" tIns="45720" rIns="91440" bIns="45720" rtlCol="0">
            <a:normAutofit fontScale="92500" lnSpcReduction="2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lvl="1" indent="0">
              <a:buNone/>
            </a:pPr>
            <a:r>
              <a:rPr lang="fr-FR" sz="2600" b="1" dirty="0" smtClean="0">
                <a:solidFill>
                  <a:srgbClr val="683086"/>
                </a:solidFill>
              </a:rPr>
              <a:t>Les attendus de fin de cycle 3 en mathématiques et en physique-chimie sont de nature assez différente…</a:t>
            </a:r>
          </a:p>
          <a:p>
            <a:pPr marL="180975" lvl="1" indent="0">
              <a:buNone/>
            </a:pPr>
            <a:endParaRPr lang="fr-FR" sz="1100" b="1" dirty="0" smtClean="0">
              <a:solidFill>
                <a:srgbClr val="683086"/>
              </a:solidFill>
            </a:endParaRPr>
          </a:p>
          <a:p>
            <a:pPr marL="623888" lvl="1" indent="0">
              <a:buNone/>
            </a:pPr>
            <a:r>
              <a:rPr lang="fr-FR" sz="2600" dirty="0" smtClean="0"/>
              <a:t>En mathématiques :</a:t>
            </a:r>
            <a:r>
              <a:rPr lang="fr-FR" sz="2000" dirty="0" smtClean="0"/>
              <a:t> </a:t>
            </a:r>
          </a:p>
          <a:p>
            <a:pPr marL="1309688" lvl="2" indent="-342900">
              <a:buFont typeface="Arial" panose="020B0604020202020204" pitchFamily="34" charset="0"/>
              <a:buChar char="•"/>
            </a:pPr>
            <a:r>
              <a:rPr lang="fr-FR" sz="2400" dirty="0"/>
              <a:t>N</a:t>
            </a:r>
            <a:r>
              <a:rPr lang="fr-FR" sz="2400" dirty="0" smtClean="0"/>
              <a:t>otions abstraites (nombres, modèles géométriques)</a:t>
            </a:r>
          </a:p>
          <a:p>
            <a:pPr marL="1309688" lvl="2" indent="-342900">
              <a:buFont typeface="Arial" panose="020B0604020202020204" pitchFamily="34" charset="0"/>
              <a:buChar char="•"/>
            </a:pPr>
            <a:r>
              <a:rPr lang="fr-FR" sz="2400" dirty="0" smtClean="0"/>
              <a:t>Première approche de processus de raisonnement</a:t>
            </a:r>
          </a:p>
          <a:p>
            <a:pPr marL="966788" lvl="2"/>
            <a:endParaRPr lang="fr-FR" sz="2000" dirty="0" smtClean="0"/>
          </a:p>
          <a:p>
            <a:pPr marL="625475" indent="0">
              <a:buNone/>
            </a:pPr>
            <a:r>
              <a:rPr lang="fr-FR" sz="2600" dirty="0">
                <a:solidFill>
                  <a:schemeClr val="tx1"/>
                </a:solidFill>
              </a:rPr>
              <a:t>En physique-chimie :</a:t>
            </a:r>
          </a:p>
          <a:p>
            <a:pPr marL="1309688" lvl="2" indent="-342900">
              <a:buFont typeface="Arial" panose="020B0604020202020204" pitchFamily="34" charset="0"/>
              <a:buChar char="•"/>
            </a:pPr>
            <a:r>
              <a:rPr lang="fr-FR" sz="2400" dirty="0" smtClean="0"/>
              <a:t>Situations et objets d’études réels</a:t>
            </a:r>
            <a:r>
              <a:rPr lang="fr-FR" sz="2400" dirty="0"/>
              <a:t> </a:t>
            </a:r>
            <a:r>
              <a:rPr lang="fr-FR" sz="2400" dirty="0" smtClean="0"/>
              <a:t>; importance de l’expérimentation dans la première compréhension des notions et phénomènes physico-chimiques.</a:t>
            </a:r>
          </a:p>
          <a:p>
            <a:pPr marL="1309688" lvl="2" indent="-342900">
              <a:buFont typeface="Arial" panose="020B0604020202020204" pitchFamily="34" charset="0"/>
              <a:buChar char="•"/>
            </a:pPr>
            <a:r>
              <a:rPr lang="fr-FR" sz="2400" dirty="0" smtClean="0"/>
              <a:t>Approche souvent qualitative ; la modélisation faisant appel aux mathématiques apparaît surtout au cycle 4.</a:t>
            </a:r>
            <a:r>
              <a:rPr lang="fr-FR" sz="2400" b="1" dirty="0">
                <a:solidFill>
                  <a:srgbClr val="683086"/>
                </a:solidFill>
              </a:rPr>
              <a:t> </a:t>
            </a:r>
            <a:endParaRPr lang="fr-FR" sz="2400" b="1" dirty="0" smtClean="0">
              <a:solidFill>
                <a:srgbClr val="683086"/>
              </a:solidFill>
            </a:endParaRPr>
          </a:p>
          <a:p>
            <a:pPr marL="1309688" lvl="2" indent="-342900">
              <a:buFont typeface="Arial" panose="020B0604020202020204" pitchFamily="34" charset="0"/>
              <a:buChar char="•"/>
            </a:pPr>
            <a:endParaRPr lang="fr-FR" sz="2400" b="1" dirty="0">
              <a:solidFill>
                <a:srgbClr val="683086"/>
              </a:solidFill>
            </a:endParaRPr>
          </a:p>
          <a:p>
            <a:pPr marL="188913" lvl="2"/>
            <a:r>
              <a:rPr lang="fr-FR" sz="2600" b="1" dirty="0">
                <a:solidFill>
                  <a:srgbClr val="683086"/>
                </a:solidFill>
              </a:rPr>
              <a:t>… mais permettent et demandent des rapprochements au service d’une meilleure appropriation globale par l’élève.	</a:t>
            </a:r>
          </a:p>
        </p:txBody>
      </p:sp>
    </p:spTree>
    <p:extLst>
      <p:ext uri="{BB962C8B-B14F-4D97-AF65-F5344CB8AC3E}">
        <p14:creationId xmlns:p14="http://schemas.microsoft.com/office/powerpoint/2010/main" val="19887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486" y="4203510"/>
            <a:ext cx="5897726" cy="920310"/>
          </a:xfrm>
        </p:spPr>
        <p:txBody>
          <a:bodyPr>
            <a:normAutofit/>
          </a:bodyPr>
          <a:lstStyle/>
          <a:p>
            <a:r>
              <a:rPr lang="fr-FR" dirty="0"/>
              <a:t>Anne </a:t>
            </a:r>
            <a:r>
              <a:rPr lang="fr-FR" dirty="0" smtClean="0"/>
              <a:t>SZYMCZAK – Anne BURBAN</a:t>
            </a:r>
            <a:r>
              <a:rPr lang="fr-FR" dirty="0"/>
              <a:t/>
            </a:r>
            <a:br>
              <a:rPr lang="fr-FR" dirty="0"/>
            </a:br>
            <a:r>
              <a:rPr lang="fr-FR" dirty="0" smtClean="0"/>
              <a:t>Inspectrices générales de </a:t>
            </a:r>
            <a:r>
              <a:rPr lang="fr-FR" dirty="0"/>
              <a:t>l’éducation nationale</a:t>
            </a:r>
            <a:br>
              <a:rPr lang="fr-FR" dirty="0"/>
            </a:b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9</a:t>
            </a:fld>
            <a:endParaRPr lang="fr-FR" dirty="0"/>
          </a:p>
        </p:txBody>
      </p:sp>
      <p:sp>
        <p:nvSpPr>
          <p:cNvPr id="3" name="ZoneTexte 2"/>
          <p:cNvSpPr txBox="1"/>
          <p:nvPr/>
        </p:nvSpPr>
        <p:spPr>
          <a:xfrm>
            <a:off x="1097486" y="2484120"/>
            <a:ext cx="4351319" cy="584775"/>
          </a:xfrm>
          <a:prstGeom prst="rect">
            <a:avLst/>
          </a:prstGeom>
          <a:noFill/>
        </p:spPr>
        <p:txBody>
          <a:bodyPr wrap="none" rtlCol="0">
            <a:spAutoFit/>
          </a:bodyPr>
          <a:lstStyle/>
          <a:p>
            <a:r>
              <a:rPr lang="fr-FR" sz="3200" b="1" dirty="0" smtClean="0">
                <a:solidFill>
                  <a:srgbClr val="683086"/>
                </a:solidFill>
              </a:rPr>
              <a:t>Merci de votre attention</a:t>
            </a:r>
            <a:endParaRPr lang="fr-FR" sz="3200" b="1" dirty="0">
              <a:solidFill>
                <a:srgbClr val="683086"/>
              </a:solidFill>
            </a:endParaRPr>
          </a:p>
        </p:txBody>
      </p:sp>
    </p:spTree>
    <p:extLst>
      <p:ext uri="{BB962C8B-B14F-4D97-AF65-F5344CB8AC3E}">
        <p14:creationId xmlns:p14="http://schemas.microsoft.com/office/powerpoint/2010/main" val="1720581021"/>
      </p:ext>
    </p:extLst>
  </p:cSld>
  <p:clrMapOvr>
    <a:masterClrMapping/>
  </p:clrMapOvr>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3605</TotalTime>
  <Words>1236</Words>
  <Application>Microsoft Office PowerPoint</Application>
  <PresentationFormat>Affichage à l'écran (4:3)</PresentationFormat>
  <Paragraphs>143</Paragraphs>
  <Slides>9</Slides>
  <Notes>6</Notes>
  <HiddenSlides>0</HiddenSlides>
  <MMClips>0</MMClips>
  <ScaleCrop>false</ScaleCrop>
  <HeadingPairs>
    <vt:vector size="4" baseType="variant">
      <vt:variant>
        <vt:lpstr>Thème</vt:lpstr>
      </vt:variant>
      <vt:variant>
        <vt:i4>3</vt:i4>
      </vt:variant>
      <vt:variant>
        <vt:lpstr>Titres des diapositives</vt:lpstr>
      </vt:variant>
      <vt:variant>
        <vt:i4>9</vt:i4>
      </vt:variant>
    </vt:vector>
  </HeadingPairs>
  <TitlesOfParts>
    <vt:vector size="12" baseType="lpstr">
      <vt:lpstr>pages de contenus</vt:lpstr>
      <vt:lpstr>page de presentation et de partie</vt:lpstr>
      <vt:lpstr>page de sous-partie</vt:lpstr>
      <vt:lpstr>Présentation PowerPoint</vt:lpstr>
      <vt:lpstr>Attendus de fin de cycle 3  EN Mathématiques</vt:lpstr>
      <vt:lpstr>Attendus de fin de cycle 3 en physique-chimie</vt:lpstr>
      <vt:lpstr>Exemples de Situations de contact</vt:lpstr>
      <vt:lpstr>Point de divergence</vt:lpstr>
      <vt:lpstr>POINT de vigilance</vt:lpstr>
      <vt:lpstr>Enrichissement mutuel</vt:lpstr>
      <vt:lpstr>CONCLUSION</vt:lpstr>
      <vt:lpstr>Anne SZYMCZAK – Anne BURBAN Inspectrices générales de l’éducation nationale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Beatrice MICHEL</cp:lastModifiedBy>
  <cp:revision>234</cp:revision>
  <cp:lastPrinted>2017-02-08T11:04:44Z</cp:lastPrinted>
  <dcterms:created xsi:type="dcterms:W3CDTF">2015-02-04T10:43:31Z</dcterms:created>
  <dcterms:modified xsi:type="dcterms:W3CDTF">2017-05-02T06:24:58Z</dcterms:modified>
</cp:coreProperties>
</file>