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9" r:id="rId3"/>
    <p:sldMasterId id="2147483671" r:id="rId4"/>
    <p:sldMasterId id="2147483676" r:id="rId5"/>
    <p:sldMasterId id="2147483680" r:id="rId6"/>
    <p:sldMasterId id="2147483692" r:id="rId7"/>
  </p:sldMasterIdLst>
  <p:notesMasterIdLst>
    <p:notesMasterId r:id="rId27"/>
  </p:notesMasterIdLst>
  <p:sldIdLst>
    <p:sldId id="256" r:id="rId8"/>
    <p:sldId id="275" r:id="rId9"/>
    <p:sldId id="288" r:id="rId10"/>
    <p:sldId id="289" r:id="rId11"/>
    <p:sldId id="257" r:id="rId12"/>
    <p:sldId id="269" r:id="rId13"/>
    <p:sldId id="268" r:id="rId14"/>
    <p:sldId id="259" r:id="rId15"/>
    <p:sldId id="260" r:id="rId16"/>
    <p:sldId id="270" r:id="rId17"/>
    <p:sldId id="278" r:id="rId18"/>
    <p:sldId id="272" r:id="rId19"/>
    <p:sldId id="279" r:id="rId20"/>
    <p:sldId id="280" r:id="rId21"/>
    <p:sldId id="281" r:id="rId22"/>
    <p:sldId id="282" r:id="rId23"/>
    <p:sldId id="283" r:id="rId24"/>
    <p:sldId id="284" r:id="rId25"/>
    <p:sldId id="287"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3F3EF-260B-476C-B6EE-9EF07A76BECF}" type="datetimeFigureOut">
              <a:rPr lang="fr-FR" smtClean="0"/>
              <a:t>04/04/2017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C913C-9C8D-480E-8B32-9CE00BDE8BCC}" type="slidenum">
              <a:rPr lang="fr-FR" smtClean="0"/>
              <a:t>‹N°›</a:t>
            </a:fld>
            <a:endParaRPr lang="fr-FR"/>
          </a:p>
        </p:txBody>
      </p:sp>
    </p:spTree>
    <p:extLst>
      <p:ext uri="{BB962C8B-B14F-4D97-AF65-F5344CB8AC3E}">
        <p14:creationId xmlns:p14="http://schemas.microsoft.com/office/powerpoint/2010/main" val="52061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Compraison</a:t>
            </a:r>
            <a:r>
              <a:rPr lang="fr-FR" dirty="0" smtClean="0"/>
              <a:t> d’une vitesse à vélo et d’un coureur sur 100m.</a:t>
            </a:r>
            <a:endParaRPr lang="fr-FR" dirty="0"/>
          </a:p>
        </p:txBody>
      </p:sp>
      <p:sp>
        <p:nvSpPr>
          <p:cNvPr id="4" name="Espace réservé du numéro de diapositive 3"/>
          <p:cNvSpPr>
            <a:spLocks noGrp="1"/>
          </p:cNvSpPr>
          <p:nvPr>
            <p:ph type="sldNum" sz="quarter" idx="10"/>
          </p:nvPr>
        </p:nvSpPr>
        <p:spPr/>
        <p:txBody>
          <a:bodyPr/>
          <a:lstStyle/>
          <a:p>
            <a:fld id="{79BBA0C6-5239-408F-8B4C-6D1E6F0C8EE9}" type="slidenum">
              <a:rPr lang="fr-FR" smtClean="0"/>
              <a:t>6</a:t>
            </a:fld>
            <a:endParaRPr lang="fr-FR"/>
          </a:p>
        </p:txBody>
      </p:sp>
    </p:spTree>
    <p:extLst>
      <p:ext uri="{BB962C8B-B14F-4D97-AF65-F5344CB8AC3E}">
        <p14:creationId xmlns:p14="http://schemas.microsoft.com/office/powerpoint/2010/main" val="92722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8518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smtClean="0"/>
              <a:t>Modifiez le style du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7B0737DE-C15D-430B-B895-BCD3D86E34B7}" type="slidenum">
              <a:rPr lang="fr-FR" smtClean="0"/>
              <a:pPr/>
              <a:t>‹N°›</a:t>
            </a:fld>
            <a:endParaRPr lang="fr-FR"/>
          </a:p>
        </p:txBody>
      </p:sp>
    </p:spTree>
    <p:extLst>
      <p:ext uri="{BB962C8B-B14F-4D97-AF65-F5344CB8AC3E}">
        <p14:creationId xmlns:p14="http://schemas.microsoft.com/office/powerpoint/2010/main" val="42214047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7B0737DE-C15D-430B-B895-BCD3D86E34B7}" type="slidenum">
              <a:rPr lang="fr-FR" smtClean="0"/>
              <a:pPr/>
              <a:t>‹N°›</a:t>
            </a:fld>
            <a:endParaRPr lang="fr-FR"/>
          </a:p>
        </p:txBody>
      </p:sp>
    </p:spTree>
    <p:extLst>
      <p:ext uri="{BB962C8B-B14F-4D97-AF65-F5344CB8AC3E}">
        <p14:creationId xmlns:p14="http://schemas.microsoft.com/office/powerpoint/2010/main" val="384279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97714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57779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98077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7522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8008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6777710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8253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7333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7411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44472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82691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7610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7B0737DE-C15D-430B-B895-BCD3D86E34B7}" type="slidenum">
              <a:rPr lang="fr-FR" smtClean="0"/>
              <a:pPr/>
              <a:t>‹N°›</a:t>
            </a:fld>
            <a:endParaRPr lang="fr-FR"/>
          </a:p>
        </p:txBody>
      </p:sp>
    </p:spTree>
    <p:extLst>
      <p:ext uri="{BB962C8B-B14F-4D97-AF65-F5344CB8AC3E}">
        <p14:creationId xmlns:p14="http://schemas.microsoft.com/office/powerpoint/2010/main" val="299363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7B0737DE-C15D-430B-B895-BCD3D86E34B7}" type="slidenum">
              <a:rPr lang="fr-FR" smtClean="0"/>
              <a:pPr/>
              <a:t>‹N°›</a:t>
            </a:fld>
            <a:endParaRPr lang="fr-FR"/>
          </a:p>
        </p:txBody>
      </p:sp>
    </p:spTree>
    <p:extLst>
      <p:ext uri="{BB962C8B-B14F-4D97-AF65-F5344CB8AC3E}">
        <p14:creationId xmlns:p14="http://schemas.microsoft.com/office/powerpoint/2010/main" val="43326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9E7CEEA-5B1C-43CF-81C8-ED4105727301}" type="datetimeFigureOut">
              <a:rPr lang="fr-FR" smtClean="0">
                <a:solidFill>
                  <a:prstClr val="black"/>
                </a:solidFill>
              </a:rPr>
              <a:pPr/>
              <a:t>04/04/2017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7B0737DE-C15D-430B-B895-BCD3D86E34B7}" type="slidenum">
              <a:rPr lang="fr-FR" smtClean="0"/>
              <a:pPr/>
              <a:t>‹N°›</a:t>
            </a:fld>
            <a:endParaRPr lang="fr-FR"/>
          </a:p>
        </p:txBody>
      </p:sp>
    </p:spTree>
    <p:extLst>
      <p:ext uri="{BB962C8B-B14F-4D97-AF65-F5344CB8AC3E}">
        <p14:creationId xmlns:p14="http://schemas.microsoft.com/office/powerpoint/2010/main" val="2381598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299416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smtClean="0"/>
              <a:t>Modifiez le style du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3939642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7B0737DE-C15D-430B-B895-BCD3D86E34B7}"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7B0737DE-C15D-430B-B895-BCD3D86E34B7}" type="slidenum">
              <a:rPr lang="fr-FR" smtClean="0"/>
              <a:t>‹N°›</a:t>
            </a:fld>
            <a:endParaRPr lang="fr-FR"/>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9E7CEEA-5B1C-43CF-81C8-ED4105727301}" type="datetimeFigureOut">
              <a:rPr lang="fr-FR" smtClean="0"/>
              <a:t>04/04/2017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B0737DE-C15D-430B-B895-BCD3D86E34B7}" type="slidenum">
              <a:rPr lang="fr-FR" smtClean="0"/>
              <a:t>‹N°›</a:t>
            </a:fld>
            <a:endParaRPr lang="fr-FR"/>
          </a:p>
        </p:txBody>
      </p:sp>
    </p:spTree>
    <p:extLst>
      <p:ext uri="{BB962C8B-B14F-4D97-AF65-F5344CB8AC3E}">
        <p14:creationId xmlns:p14="http://schemas.microsoft.com/office/powerpoint/2010/main" val="318016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smtClean="0"/>
              <a:t>Modifiez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smtClean="0"/>
              <a:t>Modifiez les styles du texte du masque</a:t>
            </a:r>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pic>
        <p:nvPicPr>
          <p:cNvPr id="9" name="Image 11" descr="2014_MENESRlogo_horizonta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prstClr val="black">
                    <a:lumMod val="75000"/>
                    <a:lumOff val="25000"/>
                  </a:prstClr>
                </a:solidFill>
              </a:rPr>
              <a:t>JJ/MM/AAAA</a:t>
            </a:r>
          </a:p>
          <a:p>
            <a:endParaRPr lang="fr-FR" dirty="0">
              <a:solidFill>
                <a:prstClr val="black">
                  <a:tint val="75000"/>
                </a:prstClr>
              </a:solidFill>
            </a:endParaRPr>
          </a:p>
        </p:txBody>
      </p:sp>
      <p:sp>
        <p:nvSpPr>
          <p:cNvPr id="14"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p>
          <a:p>
            <a:pPr>
              <a:lnSpc>
                <a:spcPts val="1320"/>
              </a:lnSpc>
            </a:pPr>
            <a:r>
              <a:rPr lang="fr-FR" sz="1000" b="1" kern="1200" cap="all" dirty="0" smtClean="0">
                <a:solidFill>
                  <a:schemeClr val="tx1">
                    <a:tint val="75000"/>
                  </a:schemeClr>
                </a:solidFill>
                <a:effectLst/>
                <a:latin typeface="+mn-lt"/>
                <a:ea typeface="+mn-ea"/>
                <a:cs typeface="+mn-cs"/>
              </a:rPr>
              <a:t>PNF - Construction des croisements didactiques en mathématiques et physique-chimie au collège </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1" name="ZoneTexte 10"/>
          <p:cNvSpPr txBox="1"/>
          <p:nvPr userDrawn="1"/>
        </p:nvSpPr>
        <p:spPr>
          <a:xfrm>
            <a:off x="6588224" y="6453336"/>
            <a:ext cx="1584176" cy="261610"/>
          </a:xfrm>
          <a:prstGeom prst="rect">
            <a:avLst/>
          </a:prstGeom>
          <a:solidFill>
            <a:schemeClr val="bg1"/>
          </a:solidFill>
        </p:spPr>
        <p:txBody>
          <a:bodyPr wrap="square" rtlCol="0">
            <a:spAutoFit/>
          </a:bodyPr>
          <a:lstStyle/>
          <a:p>
            <a:r>
              <a:rPr lang="fr-FR" sz="1100" dirty="0" smtClean="0">
                <a:solidFill>
                  <a:prstClr val="black"/>
                </a:solidFill>
              </a:rPr>
              <a:t>10 mars</a:t>
            </a:r>
            <a:r>
              <a:rPr lang="fr-FR" sz="1100" baseline="0" dirty="0" smtClean="0">
                <a:solidFill>
                  <a:prstClr val="black"/>
                </a:solidFill>
              </a:rPr>
              <a:t> 2017</a:t>
            </a:r>
            <a:endParaRPr lang="fr-FR" sz="1100" dirty="0">
              <a:solidFill>
                <a:prstClr val="black"/>
              </a:solidFill>
            </a:endParaRPr>
          </a:p>
        </p:txBody>
      </p:sp>
    </p:spTree>
    <p:extLst>
      <p:ext uri="{BB962C8B-B14F-4D97-AF65-F5344CB8AC3E}">
        <p14:creationId xmlns:p14="http://schemas.microsoft.com/office/powerpoint/2010/main" val="108710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7B0737DE-C15D-430B-B895-BCD3D86E34B7}" type="slidenum">
              <a:rPr lang="fr-FR" smtClean="0"/>
              <a:t>‹N°›</a:t>
            </a:fld>
            <a:endParaRPr lang="fr-FR"/>
          </a:p>
        </p:txBody>
      </p:sp>
      <p:pic>
        <p:nvPicPr>
          <p:cNvPr id="8" name="Image 11" descr="2014_MENESRlogo_horizonta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10 Mars 2017</a:t>
            </a:r>
          </a:p>
          <a:p>
            <a:endParaRPr lang="fr-FR" dirty="0"/>
          </a:p>
        </p:txBody>
      </p:sp>
      <p:pic>
        <p:nvPicPr>
          <p:cNvPr id="4" name="Image 3" descr="logoIGE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pic>
        <p:nvPicPr>
          <p:cNvPr id="9" name="Image 11" descr="2014_MENESRlogo_horizont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10</a:t>
            </a:r>
            <a:r>
              <a:rPr lang="fr-FR" baseline="0" dirty="0" smtClean="0">
                <a:solidFill>
                  <a:schemeClr val="tx1">
                    <a:lumMod val="75000"/>
                    <a:lumOff val="25000"/>
                  </a:schemeClr>
                </a:solidFill>
              </a:rPr>
              <a:t> mars 2017</a:t>
            </a:r>
            <a:endParaRPr lang="fr-FR" dirty="0" smtClean="0">
              <a:solidFill>
                <a:schemeClr val="tx1">
                  <a:lumMod val="75000"/>
                  <a:lumOff val="25000"/>
                </a:schemeClr>
              </a:solidFill>
            </a:endParaRPr>
          </a:p>
          <a:p>
            <a:endParaRPr lang="fr-FR" dirty="0"/>
          </a:p>
        </p:txBody>
      </p:sp>
      <p:sp>
        <p:nvSpPr>
          <p:cNvPr id="12"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sz="1000" b="1" kern="1200" cap="all" dirty="0" smtClean="0">
                <a:solidFill>
                  <a:schemeClr val="tx1">
                    <a:tint val="75000"/>
                  </a:schemeClr>
                </a:solidFill>
                <a:effectLst/>
                <a:latin typeface="+mn-lt"/>
                <a:ea typeface="+mn-ea"/>
                <a:cs typeface="+mn-cs"/>
              </a:rPr>
              <a:t>Construction des croisements didactiques en mathématiques et physique-chimie au collège </a:t>
            </a:r>
            <a:endParaRPr lang="fr-FR" dirty="0" smtClean="0">
              <a:solidFill>
                <a:schemeClr val="tx1">
                  <a:lumMod val="75000"/>
                  <a:lumOff val="25000"/>
                </a:schemeClr>
              </a:solidFill>
            </a:endParaRPr>
          </a:p>
          <a:p>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pic>
        <p:nvPicPr>
          <p:cNvPr id="9" name="Image 11" descr="2014_MENESRlogo_horizonta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10 mars 2017</a:t>
            </a:r>
          </a:p>
          <a:p>
            <a:endParaRPr lang="fr-FR" dirty="0"/>
          </a:p>
        </p:txBody>
      </p:sp>
      <p:sp>
        <p:nvSpPr>
          <p:cNvPr id="14" name="Espace réservé du pied de page 4"/>
          <p:cNvSpPr txBox="1">
            <a:spLocks/>
          </p:cNvSpPr>
          <p:nvPr/>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sz="1000" b="1" kern="1200" cap="all" dirty="0" smtClean="0">
                <a:solidFill>
                  <a:schemeClr val="tx1">
                    <a:tint val="75000"/>
                  </a:schemeClr>
                </a:solidFill>
                <a:effectLst/>
                <a:latin typeface="+mn-lt"/>
                <a:ea typeface="+mn-ea"/>
                <a:cs typeface="+mn-cs"/>
              </a:rPr>
              <a:t>Construction des croisements didactiques en mathématiques et physique-chimie au collège </a:t>
            </a:r>
            <a:endParaRPr lang="fr-FR" dirty="0" smtClean="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iming>
    <p:tnLst>
      <p:par>
        <p:cTn id="1" dur="indefinite" restart="never" nodeType="tmRoot"/>
      </p:par>
    </p:tnLst>
  </p:timing>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7B0737DE-C15D-430B-B895-BCD3D86E34B7}" type="slidenum">
              <a:rPr lang="fr-FR" smtClean="0"/>
              <a:pPr/>
              <a:t>‹N°›</a:t>
            </a:fld>
            <a:endParaRPr lang="fr-FR"/>
          </a:p>
        </p:txBody>
      </p:sp>
      <p:pic>
        <p:nvPicPr>
          <p:cNvPr id="8" name="Image 11" descr="2014_MENESRlogo_horizont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prstClr val="black">
                    <a:lumMod val="75000"/>
                    <a:lumOff val="25000"/>
                  </a:prstClr>
                </a:solidFill>
              </a:rPr>
              <a:t>10 mars 2017</a:t>
            </a:r>
          </a:p>
          <a:p>
            <a:endParaRPr lang="fr-FR" dirty="0">
              <a:solidFill>
                <a:prstClr val="black">
                  <a:tint val="75000"/>
                </a:prstClr>
              </a:solidFill>
            </a:endParaRPr>
          </a:p>
        </p:txBody>
      </p:sp>
      <p:pic>
        <p:nvPicPr>
          <p:cNvPr id="4" name="Image 3" descr="logoIG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spTree>
    <p:extLst>
      <p:ext uri="{BB962C8B-B14F-4D97-AF65-F5344CB8AC3E}">
        <p14:creationId xmlns:p14="http://schemas.microsoft.com/office/powerpoint/2010/main" val="1862970674"/>
      </p:ext>
    </p:extLst>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0A52A-C57F-45CC-B53A-0037DF61B211}" type="datetimeFigureOut">
              <a:rPr lang="fr-FR" smtClean="0">
                <a:solidFill>
                  <a:prstClr val="black">
                    <a:tint val="75000"/>
                  </a:prstClr>
                </a:solidFill>
              </a:rPr>
              <a:pPr/>
              <a:t>04/04/2017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522D5-3B4F-4EE1-ADEA-CEB05B322D3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3482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7B0737DE-C15D-430B-B895-BCD3D86E34B7}" type="slidenum">
              <a:rPr lang="fr-FR" smtClean="0"/>
              <a:pPr/>
              <a:t>‹N°›</a:t>
            </a:fld>
            <a:endParaRPr lang="fr-FR"/>
          </a:p>
        </p:txBody>
      </p:sp>
      <p:pic>
        <p:nvPicPr>
          <p:cNvPr id="8" name="Image 11" descr="2014_MENESRlogo_horizonta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prstClr val="black">
                    <a:lumMod val="75000"/>
                    <a:lumOff val="25000"/>
                  </a:prstClr>
                </a:solidFill>
              </a:rPr>
              <a:t>10 Mars 2017</a:t>
            </a:r>
          </a:p>
          <a:p>
            <a:endParaRPr lang="fr-FR" dirty="0">
              <a:solidFill>
                <a:prstClr val="black">
                  <a:tint val="75000"/>
                </a:prstClr>
              </a:solidFill>
            </a:endParaRPr>
          </a:p>
        </p:txBody>
      </p:sp>
      <p:pic>
        <p:nvPicPr>
          <p:cNvPr id="4" name="Image 3" descr="logoIGE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spTree>
    <p:extLst>
      <p:ext uri="{BB962C8B-B14F-4D97-AF65-F5344CB8AC3E}">
        <p14:creationId xmlns:p14="http://schemas.microsoft.com/office/powerpoint/2010/main" val="4200601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iming>
    <p:tnLst>
      <p:par>
        <p:cTn id="1" dur="indefinite" restart="never" nodeType="tmRoot"/>
      </p:par>
    </p:tnLst>
  </p:timing>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4.jpeg"/><Relationship Id="rId7" Type="http://schemas.openxmlformats.org/officeDocument/2006/relationships/image" Target="../media/image16.tmp"/><Relationship Id="rId2"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8.tmp"/><Relationship Id="rId4" Type="http://schemas.openxmlformats.org/officeDocument/2006/relationships/image" Target="../media/image5.tmp"/><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38.png"/><Relationship Id="rId3" Type="http://schemas.openxmlformats.org/officeDocument/2006/relationships/image" Target="../media/image19.jpeg"/><Relationship Id="rId21"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3.jpe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200.png"/><Relationship Id="rId5" Type="http://schemas.openxmlformats.org/officeDocument/2006/relationships/image" Target="../media/image21.png"/><Relationship Id="rId15" Type="http://schemas.openxmlformats.org/officeDocument/2006/relationships/image" Target="../media/image30.png"/><Relationship Id="rId23"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9.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image" Target="../media/image32.tmp"/><Relationship Id="rId5" Type="http://schemas.openxmlformats.org/officeDocument/2006/relationships/image" Target="../media/image220.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54.png"/><Relationship Id="rId3" Type="http://schemas.openxmlformats.org/officeDocument/2006/relationships/image" Target="../media/image4.jpeg"/><Relationship Id="rId7" Type="http://schemas.openxmlformats.org/officeDocument/2006/relationships/image" Target="../media/image310.png"/><Relationship Id="rId12" Type="http://schemas.openxmlformats.org/officeDocument/2006/relationships/image" Target="../media/image53.png"/><Relationship Id="rId2" Type="http://schemas.openxmlformats.org/officeDocument/2006/relationships/image" Target="../media/image3.jpeg"/><Relationship Id="rId16" Type="http://schemas.openxmlformats.org/officeDocument/2006/relationships/image" Target="../media/image300.png"/><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260.png"/><Relationship Id="rId15" Type="http://schemas.openxmlformats.org/officeDocument/2006/relationships/image" Target="../media/image290.png"/><Relationship Id="rId4" Type="http://schemas.openxmlformats.org/officeDocument/2006/relationships/image" Target="../media/image34.tmp"/><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jpeg"/><Relationship Id="rId7"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844824"/>
            <a:ext cx="7772400" cy="1470025"/>
          </a:xfrm>
        </p:spPr>
        <p:txBody>
          <a:bodyPr/>
          <a:lstStyle/>
          <a:p>
            <a:r>
              <a:rPr lang="fr-FR" sz="3600" b="1" dirty="0"/>
              <a:t>Mathématiques et physique-chimie : croisements des enseignements </a:t>
            </a:r>
            <a:r>
              <a:rPr lang="fr-FR" sz="3600" b="1" dirty="0" smtClean="0"/>
              <a:t/>
            </a:r>
            <a:br>
              <a:rPr lang="fr-FR" sz="3600" b="1" dirty="0" smtClean="0"/>
            </a:br>
            <a:r>
              <a:rPr lang="fr-FR" sz="3600" b="1" dirty="0" smtClean="0"/>
              <a:t>au </a:t>
            </a:r>
            <a:r>
              <a:rPr lang="fr-FR" sz="3600" b="1" dirty="0"/>
              <a:t>cycle 4 </a:t>
            </a:r>
            <a:endParaRPr lang="fr-FR" sz="3600" dirty="0"/>
          </a:p>
        </p:txBody>
      </p:sp>
      <p:sp>
        <p:nvSpPr>
          <p:cNvPr id="3" name="Sous-titre 2"/>
          <p:cNvSpPr>
            <a:spLocks noGrp="1"/>
          </p:cNvSpPr>
          <p:nvPr>
            <p:ph type="subTitle" idx="1"/>
          </p:nvPr>
        </p:nvSpPr>
        <p:spPr>
          <a:xfrm>
            <a:off x="1371600" y="3789040"/>
            <a:ext cx="6400800" cy="1752600"/>
          </a:xfrm>
        </p:spPr>
        <p:txBody>
          <a:bodyPr>
            <a:normAutofit fontScale="70000" lnSpcReduction="20000"/>
          </a:bodyPr>
          <a:lstStyle/>
          <a:p>
            <a:r>
              <a:rPr lang="fr-FR" dirty="0" smtClean="0"/>
              <a:t>PNF – </a:t>
            </a:r>
            <a:r>
              <a:rPr lang="fr-FR" b="1" dirty="0"/>
              <a:t>Construction des croisements didactiques en mathématiques et physique-chimie au collège </a:t>
            </a:r>
            <a:endParaRPr lang="fr-FR" b="1" dirty="0" smtClean="0"/>
          </a:p>
          <a:p>
            <a:r>
              <a:rPr lang="fr-FR" b="1" dirty="0" smtClean="0"/>
              <a:t>Christophe REHEL – Karim ZAYANA</a:t>
            </a:r>
            <a:endParaRPr lang="fr-FR" dirty="0" smtClean="0"/>
          </a:p>
          <a:p>
            <a:r>
              <a:rPr lang="fr-FR" dirty="0" smtClean="0"/>
              <a:t>10 mars 2017</a:t>
            </a:r>
          </a:p>
          <a:p>
            <a:r>
              <a:rPr lang="fr-FR" dirty="0" smtClean="0"/>
              <a:t>Lycée Jean Zay - Paris</a:t>
            </a:r>
            <a:endParaRPr lang="fr-FR" dirty="0"/>
          </a:p>
        </p:txBody>
      </p:sp>
    </p:spTree>
    <p:extLst>
      <p:ext uri="{BB962C8B-B14F-4D97-AF65-F5344CB8AC3E}">
        <p14:creationId xmlns:p14="http://schemas.microsoft.com/office/powerpoint/2010/main" val="381614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irection et sens</a:t>
            </a:r>
            <a:endParaRPr lang="fr-FR" dirty="0"/>
          </a:p>
        </p:txBody>
      </p:sp>
      <p:sp>
        <p:nvSpPr>
          <p:cNvPr id="3" name="Espace réservé du contenu 2"/>
          <p:cNvSpPr>
            <a:spLocks noGrp="1"/>
          </p:cNvSpPr>
          <p:nvPr>
            <p:ph idx="1"/>
          </p:nvPr>
        </p:nvSpPr>
        <p:spPr/>
        <p:txBody>
          <a:bodyPr/>
          <a:lstStyle/>
          <a:p>
            <a:r>
              <a:rPr lang="fr-FR" dirty="0" smtClean="0"/>
              <a:t>Vitesse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10</a:t>
            </a:fld>
            <a:endParaRPr lang="fr-FR"/>
          </a:p>
        </p:txBody>
      </p:sp>
      <p:sp>
        <p:nvSpPr>
          <p:cNvPr id="5" name="Chevron 4"/>
          <p:cNvSpPr/>
          <p:nvPr/>
        </p:nvSpPr>
        <p:spPr>
          <a:xfrm>
            <a:off x="1678168" y="1757847"/>
            <a:ext cx="1080120" cy="36004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vitesse</a:t>
            </a:r>
          </a:p>
        </p:txBody>
      </p:sp>
      <p:sp>
        <p:nvSpPr>
          <p:cNvPr id="6" name="Chevron 5"/>
          <p:cNvSpPr/>
          <p:nvPr/>
        </p:nvSpPr>
        <p:spPr>
          <a:xfrm>
            <a:off x="2758288" y="1537465"/>
            <a:ext cx="1474383" cy="376975"/>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distance</a:t>
            </a:r>
          </a:p>
        </p:txBody>
      </p:sp>
      <p:sp>
        <p:nvSpPr>
          <p:cNvPr id="7" name="Chevron 6"/>
          <p:cNvSpPr/>
          <p:nvPr/>
        </p:nvSpPr>
        <p:spPr>
          <a:xfrm>
            <a:off x="2773800" y="1929399"/>
            <a:ext cx="1484968" cy="376975"/>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durée</a:t>
            </a:r>
          </a:p>
        </p:txBody>
      </p:sp>
      <mc:AlternateContent xmlns:mc="http://schemas.openxmlformats.org/markup-compatibility/2006" xmlns:a14="http://schemas.microsoft.com/office/drawing/2010/main">
        <mc:Choice Requires="a14">
          <p:sp>
            <p:nvSpPr>
              <p:cNvPr id="8" name="Chevron 7"/>
              <p:cNvSpPr/>
              <p:nvPr/>
            </p:nvSpPr>
            <p:spPr>
              <a:xfrm>
                <a:off x="5262189" y="1718239"/>
                <a:ext cx="1296144" cy="485154"/>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Relation </a:t>
                </a:r>
              </a:p>
              <a:p>
                <a:pPr algn="ctr"/>
                <a:r>
                  <a:rPr lang="fr-FR" sz="1100" dirty="0">
                    <a:solidFill>
                      <a:prstClr val="black"/>
                    </a:solidFill>
                  </a:rPr>
                  <a:t>d=v</a:t>
                </a:r>
                <a14:m>
                  <m:oMath xmlns:m="http://schemas.openxmlformats.org/officeDocument/2006/math">
                    <m:r>
                      <a:rPr lang="fr-FR" sz="1100">
                        <a:solidFill>
                          <a:prstClr val="black"/>
                        </a:solidFill>
                        <a:latin typeface="Cambria Math"/>
                      </a:rPr>
                      <m:t>×</m:t>
                    </m:r>
                  </m:oMath>
                </a14:m>
                <a:r>
                  <a:rPr lang="el-GR" sz="1100" dirty="0">
                    <a:solidFill>
                      <a:prstClr val="black"/>
                    </a:solidFill>
                  </a:rPr>
                  <a:t>Δ</a:t>
                </a:r>
                <a:r>
                  <a:rPr lang="fr-FR" sz="1100" dirty="0">
                    <a:solidFill>
                      <a:prstClr val="black"/>
                    </a:solidFill>
                  </a:rPr>
                  <a:t>t</a:t>
                </a:r>
              </a:p>
            </p:txBody>
          </p:sp>
        </mc:Choice>
        <mc:Fallback xmlns="">
          <p:sp>
            <p:nvSpPr>
              <p:cNvPr id="8" name="Chevron 7"/>
              <p:cNvSpPr>
                <a:spLocks noRot="1" noChangeAspect="1" noMove="1" noResize="1" noEditPoints="1" noAdjustHandles="1" noChangeArrowheads="1" noChangeShapeType="1" noTextEdit="1"/>
              </p:cNvSpPr>
              <p:nvPr/>
            </p:nvSpPr>
            <p:spPr>
              <a:xfrm>
                <a:off x="5262189" y="1718239"/>
                <a:ext cx="1296144" cy="485154"/>
              </a:xfrm>
              <a:prstGeom prst="chevron">
                <a:avLst/>
              </a:prstGeom>
              <a:blipFill rotWithShape="1">
                <a:blip r:embed="rId2"/>
                <a:stretch>
                  <a:fillRect/>
                </a:stretch>
              </a:blipFill>
            </p:spPr>
            <p:txBody>
              <a:bodyPr/>
              <a:lstStyle/>
              <a:p>
                <a:r>
                  <a:rPr lang="fr-FR">
                    <a:noFill/>
                  </a:rPr>
                  <a:t> </a:t>
                </a:r>
              </a:p>
            </p:txBody>
          </p:sp>
        </mc:Fallback>
      </mc:AlternateContent>
      <p:sp>
        <p:nvSpPr>
          <p:cNvPr id="15" name="Chevron 14"/>
          <p:cNvSpPr/>
          <p:nvPr/>
        </p:nvSpPr>
        <p:spPr>
          <a:xfrm>
            <a:off x="2574586" y="2492896"/>
            <a:ext cx="2213437" cy="576064"/>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Direction</a:t>
            </a:r>
          </a:p>
          <a:p>
            <a:pPr algn="ctr"/>
            <a:r>
              <a:rPr lang="fr-FR" dirty="0">
                <a:solidFill>
                  <a:prstClr val="black"/>
                </a:solidFill>
              </a:rPr>
              <a:t>Sens</a:t>
            </a:r>
          </a:p>
        </p:txBody>
      </p:sp>
      <p:sp>
        <p:nvSpPr>
          <p:cNvPr id="9" name="Ellipse 8"/>
          <p:cNvSpPr>
            <a:spLocks noChangeAspect="1"/>
          </p:cNvSpPr>
          <p:nvPr/>
        </p:nvSpPr>
        <p:spPr>
          <a:xfrm>
            <a:off x="4743274" y="3356992"/>
            <a:ext cx="2808312" cy="2808000"/>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p:txBody>
      </p:sp>
      <p:cxnSp>
        <p:nvCxnSpPr>
          <p:cNvPr id="20" name="Connecteur droit 19"/>
          <p:cNvCxnSpPr/>
          <p:nvPr/>
        </p:nvCxnSpPr>
        <p:spPr>
          <a:xfrm>
            <a:off x="6147430" y="4653136"/>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6012160" y="4761148"/>
            <a:ext cx="28803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onnecteur droit 25"/>
          <p:cNvCxnSpPr>
            <a:endCxn id="9" idx="6"/>
          </p:cNvCxnSpPr>
          <p:nvPr/>
        </p:nvCxnSpPr>
        <p:spPr>
          <a:xfrm flipV="1">
            <a:off x="6156176" y="4760992"/>
            <a:ext cx="1395410" cy="1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V="1">
            <a:off x="7551586" y="2780928"/>
            <a:ext cx="0" cy="3672408"/>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2" name="Connecteur droit 31"/>
          <p:cNvCxnSpPr>
            <a:endCxn id="9" idx="7"/>
          </p:cNvCxnSpPr>
          <p:nvPr/>
        </p:nvCxnSpPr>
        <p:spPr>
          <a:xfrm flipV="1">
            <a:off x="6147430" y="3768214"/>
            <a:ext cx="992888" cy="99293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flipH="1" flipV="1">
            <a:off x="5940152" y="2564904"/>
            <a:ext cx="2448272" cy="2448272"/>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stCxn id="9" idx="6"/>
          </p:cNvCxnSpPr>
          <p:nvPr/>
        </p:nvCxnSpPr>
        <p:spPr>
          <a:xfrm flipV="1">
            <a:off x="7551586" y="3768214"/>
            <a:ext cx="0" cy="992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p:nvPr/>
        </p:nvCxnSpPr>
        <p:spPr>
          <a:xfrm flipH="1" flipV="1">
            <a:off x="6444208" y="3068960"/>
            <a:ext cx="696110" cy="6992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43" name="Groupe 42"/>
          <p:cNvGrpSpPr/>
          <p:nvPr/>
        </p:nvGrpSpPr>
        <p:grpSpPr>
          <a:xfrm>
            <a:off x="5673824" y="4315928"/>
            <a:ext cx="1149841" cy="914400"/>
            <a:chOff x="5673824" y="4315928"/>
            <a:chExt cx="1149841" cy="914400"/>
          </a:xfrm>
        </p:grpSpPr>
        <p:sp>
          <p:nvSpPr>
            <p:cNvPr id="41" name="Arc 40"/>
            <p:cNvSpPr/>
            <p:nvPr/>
          </p:nvSpPr>
          <p:spPr>
            <a:xfrm>
              <a:off x="5673824" y="4315928"/>
              <a:ext cx="914400" cy="914400"/>
            </a:xfrm>
            <a:prstGeom prst="arc">
              <a:avLst>
                <a:gd name="adj1" fmla="val 18900000"/>
                <a:gd name="adj2" fmla="val 0"/>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2" name="ZoneTexte 41"/>
            <p:cNvSpPr txBox="1"/>
            <p:nvPr/>
          </p:nvSpPr>
          <p:spPr>
            <a:xfrm>
              <a:off x="6507553" y="4391660"/>
              <a:ext cx="316112" cy="369332"/>
            </a:xfrm>
            <a:prstGeom prst="rect">
              <a:avLst/>
            </a:prstGeom>
            <a:noFill/>
          </p:spPr>
          <p:txBody>
            <a:bodyPr wrap="none" rtlCol="0">
              <a:spAutoFit/>
            </a:bodyPr>
            <a:lstStyle/>
            <a:p>
              <a:r>
                <a:rPr lang="el-GR" dirty="0" smtClean="0">
                  <a:latin typeface="Arial"/>
                  <a:cs typeface="Arial"/>
                </a:rPr>
                <a:t>α</a:t>
              </a:r>
              <a:endParaRPr lang="fr-FR" dirty="0"/>
            </a:p>
          </p:txBody>
        </p:sp>
      </p:grpSp>
      <p:grpSp>
        <p:nvGrpSpPr>
          <p:cNvPr id="46" name="Groupe 45"/>
          <p:cNvGrpSpPr/>
          <p:nvPr/>
        </p:nvGrpSpPr>
        <p:grpSpPr>
          <a:xfrm>
            <a:off x="6963167" y="3233920"/>
            <a:ext cx="573254" cy="932839"/>
            <a:chOff x="6963167" y="3233920"/>
            <a:chExt cx="573254" cy="932839"/>
          </a:xfrm>
        </p:grpSpPr>
        <p:sp>
          <p:nvSpPr>
            <p:cNvPr id="44" name="Arc 43"/>
            <p:cNvSpPr/>
            <p:nvPr/>
          </p:nvSpPr>
          <p:spPr>
            <a:xfrm rot="18005568">
              <a:off x="6925725" y="3556064"/>
              <a:ext cx="648137" cy="573254"/>
            </a:xfrm>
            <a:prstGeom prst="arc">
              <a:avLst>
                <a:gd name="adj1" fmla="val 16385700"/>
                <a:gd name="adj2" fmla="val 2490497"/>
              </a:avLst>
            </a:prstGeom>
            <a:ln w="6350">
              <a:solidFill>
                <a:schemeClr val="tx1"/>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5" name="ZoneTexte 44"/>
            <p:cNvSpPr txBox="1"/>
            <p:nvPr/>
          </p:nvSpPr>
          <p:spPr>
            <a:xfrm>
              <a:off x="7140318" y="3233920"/>
              <a:ext cx="316112" cy="369332"/>
            </a:xfrm>
            <a:prstGeom prst="rect">
              <a:avLst/>
            </a:prstGeom>
            <a:noFill/>
          </p:spPr>
          <p:txBody>
            <a:bodyPr wrap="none" rtlCol="0">
              <a:spAutoFit/>
            </a:bodyPr>
            <a:lstStyle/>
            <a:p>
              <a:r>
                <a:rPr lang="el-GR" dirty="0" smtClean="0">
                  <a:latin typeface="Arial"/>
                  <a:cs typeface="Arial"/>
                </a:rPr>
                <a:t>α</a:t>
              </a:r>
              <a:endParaRPr lang="fr-FR" dirty="0"/>
            </a:p>
          </p:txBody>
        </p:sp>
      </p:grpSp>
      <p:sp>
        <p:nvSpPr>
          <p:cNvPr id="10" name="ZoneTexte 9"/>
          <p:cNvSpPr txBox="1"/>
          <p:nvPr/>
        </p:nvSpPr>
        <p:spPr>
          <a:xfrm>
            <a:off x="5994864" y="4885438"/>
            <a:ext cx="664477" cy="369332"/>
          </a:xfrm>
          <a:prstGeom prst="rect">
            <a:avLst/>
          </a:prstGeom>
          <a:noFill/>
        </p:spPr>
        <p:txBody>
          <a:bodyPr wrap="none" rtlCol="0">
            <a:spAutoFit/>
          </a:bodyPr>
          <a:lstStyle/>
          <a:p>
            <a:r>
              <a:rPr lang="fr-FR" dirty="0" smtClean="0"/>
              <a:t>Terre</a:t>
            </a:r>
            <a:endParaRPr lang="fr-FR" dirty="0"/>
          </a:p>
        </p:txBody>
      </p:sp>
      <p:sp>
        <p:nvSpPr>
          <p:cNvPr id="11" name="Ellipse 10"/>
          <p:cNvSpPr/>
          <p:nvPr/>
        </p:nvSpPr>
        <p:spPr>
          <a:xfrm>
            <a:off x="5981311" y="4571109"/>
            <a:ext cx="332238" cy="360040"/>
          </a:xfrm>
          <a:prstGeom prst="ellipse">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p:txBody>
      </p:sp>
      <p:sp>
        <p:nvSpPr>
          <p:cNvPr id="27" name="Ellipse 26"/>
          <p:cNvSpPr/>
          <p:nvPr/>
        </p:nvSpPr>
        <p:spPr>
          <a:xfrm>
            <a:off x="7452804" y="4665116"/>
            <a:ext cx="144016" cy="216024"/>
          </a:xfrm>
          <a:prstGeom prst="ellipse">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p:txBody>
      </p:sp>
      <p:sp>
        <p:nvSpPr>
          <p:cNvPr id="28" name="ZoneTexte 27"/>
          <p:cNvSpPr txBox="1"/>
          <p:nvPr/>
        </p:nvSpPr>
        <p:spPr>
          <a:xfrm>
            <a:off x="7589523" y="4828510"/>
            <a:ext cx="641522" cy="369332"/>
          </a:xfrm>
          <a:prstGeom prst="rect">
            <a:avLst/>
          </a:prstGeom>
          <a:noFill/>
        </p:spPr>
        <p:txBody>
          <a:bodyPr wrap="none" rtlCol="0">
            <a:spAutoFit/>
          </a:bodyPr>
          <a:lstStyle/>
          <a:p>
            <a:r>
              <a:rPr lang="fr-FR" dirty="0" smtClean="0"/>
              <a:t>Lune</a:t>
            </a:r>
            <a:endParaRPr lang="fr-FR" dirty="0"/>
          </a:p>
        </p:txBody>
      </p:sp>
      <p:sp>
        <p:nvSpPr>
          <p:cNvPr id="30" name="Ellipse 29"/>
          <p:cNvSpPr/>
          <p:nvPr/>
        </p:nvSpPr>
        <p:spPr>
          <a:xfrm>
            <a:off x="7068310" y="3681028"/>
            <a:ext cx="144016" cy="216024"/>
          </a:xfrm>
          <a:prstGeom prst="ellipse">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chemeClr val="tx1"/>
              </a:solidFill>
            </a:endParaRPr>
          </a:p>
        </p:txBody>
      </p:sp>
      <p:sp>
        <p:nvSpPr>
          <p:cNvPr id="31" name="ZoneTexte 30"/>
          <p:cNvSpPr txBox="1"/>
          <p:nvPr/>
        </p:nvSpPr>
        <p:spPr>
          <a:xfrm>
            <a:off x="6237572" y="3591785"/>
            <a:ext cx="641522" cy="369332"/>
          </a:xfrm>
          <a:prstGeom prst="rect">
            <a:avLst/>
          </a:prstGeom>
          <a:noFill/>
        </p:spPr>
        <p:txBody>
          <a:bodyPr wrap="none" rtlCol="0">
            <a:spAutoFit/>
          </a:bodyPr>
          <a:lstStyle/>
          <a:p>
            <a:r>
              <a:rPr lang="fr-FR" dirty="0" smtClean="0"/>
              <a:t>Lune</a:t>
            </a:r>
            <a:endParaRPr lang="fr-FR" dirty="0"/>
          </a:p>
        </p:txBody>
      </p:sp>
    </p:spTree>
    <p:extLst>
      <p:ext uri="{BB962C8B-B14F-4D97-AF65-F5344CB8AC3E}">
        <p14:creationId xmlns:p14="http://schemas.microsoft.com/office/powerpoint/2010/main" val="38437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p:bldP spid="3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Grandeurs et mesures</a:t>
            </a:r>
            <a:endParaRPr lang="fr-FR" dirty="0"/>
          </a:p>
        </p:txBody>
      </p:sp>
      <p:sp>
        <p:nvSpPr>
          <p:cNvPr id="3" name="Espace réservé du contenu 2"/>
          <p:cNvSpPr>
            <a:spLocks noGrp="1"/>
          </p:cNvSpPr>
          <p:nvPr>
            <p:ph idx="1"/>
          </p:nvPr>
        </p:nvSpPr>
        <p:spPr>
          <a:xfrm>
            <a:off x="805400" y="1476297"/>
            <a:ext cx="7881400" cy="1376640"/>
          </a:xfrm>
        </p:spPr>
        <p:txBody>
          <a:bodyPr/>
          <a:lstStyle/>
          <a:p>
            <a:r>
              <a:rPr lang="fr-FR" dirty="0" smtClean="0"/>
              <a:t>Comprendre l’effet de quelques transformations sur de grandeurs géométriques</a:t>
            </a:r>
          </a:p>
          <a:p>
            <a:pPr lvl="1"/>
            <a:r>
              <a:rPr lang="fr-FR" dirty="0" smtClean="0"/>
              <a:t>Comprendre l’effet d’un agrandissement ou d’une réduction sur les longueurs, les aires, les volumes ou les angles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11</a:t>
            </a:fld>
            <a:endParaRPr lang="fr-FR"/>
          </a:p>
        </p:txBody>
      </p:sp>
      <p:sp>
        <p:nvSpPr>
          <p:cNvPr id="5" name="ZoneTexte 4"/>
          <p:cNvSpPr txBox="1"/>
          <p:nvPr/>
        </p:nvSpPr>
        <p:spPr>
          <a:xfrm>
            <a:off x="2915816" y="2852936"/>
            <a:ext cx="5544616" cy="923330"/>
          </a:xfrm>
          <a:prstGeom prst="rect">
            <a:avLst/>
          </a:prstGeom>
          <a:noFill/>
        </p:spPr>
        <p:txBody>
          <a:bodyPr wrap="square" rtlCol="0">
            <a:spAutoFit/>
          </a:bodyPr>
          <a:lstStyle/>
          <a:p>
            <a:r>
              <a:rPr lang="fr-FR" i="1" dirty="0" smtClean="0"/>
              <a:t>Évolution de la masse d’un cube, (</a:t>
            </a:r>
            <a:r>
              <a:rPr lang="fr-FR" i="1" dirty="0" err="1" smtClean="0"/>
              <a:t>resp</a:t>
            </a:r>
            <a:r>
              <a:rPr lang="fr-FR" i="1" dirty="0" smtClean="0"/>
              <a:t>. d’une sphère) d’un même matériau si l’on multiplie la longueur d’une arrête (</a:t>
            </a:r>
            <a:r>
              <a:rPr lang="fr-FR" i="1" dirty="0" err="1" smtClean="0"/>
              <a:t>resp</a:t>
            </a:r>
            <a:r>
              <a:rPr lang="fr-FR" i="1" dirty="0" smtClean="0"/>
              <a:t>. du rayon) par 2</a:t>
            </a:r>
            <a:endParaRPr lang="fr-FR" i="1" dirty="0"/>
          </a:p>
        </p:txBody>
      </p:sp>
      <p:sp>
        <p:nvSpPr>
          <p:cNvPr id="6" name="Espace réservé du contenu 2"/>
          <p:cNvSpPr txBox="1">
            <a:spLocks/>
          </p:cNvSpPr>
          <p:nvPr/>
        </p:nvSpPr>
        <p:spPr>
          <a:xfrm>
            <a:off x="827584" y="4149080"/>
            <a:ext cx="7881400" cy="1376640"/>
          </a:xfrm>
          <a:prstGeom prst="rect">
            <a:avLst/>
          </a:prstGeom>
        </p:spPr>
        <p:txBody>
          <a:bodyPr vert="horz" lIns="91440" tIns="45720" rIns="91440" bIns="45720" rtlCol="0">
            <a:normAutofit fontScale="92500" lnSpcReduction="2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Mathématiques : illustration, application ou manière de poser le problème</a:t>
            </a:r>
          </a:p>
          <a:p>
            <a:r>
              <a:rPr lang="fr-FR" dirty="0" smtClean="0"/>
              <a:t>Physique-chimie : réinvestissement de propriétés associées </a:t>
            </a:r>
            <a:r>
              <a:rPr lang="fr-FR" smtClean="0"/>
              <a:t>à la </a:t>
            </a:r>
            <a:r>
              <a:rPr lang="fr-FR" dirty="0" smtClean="0"/>
              <a:t>masse volumique</a:t>
            </a:r>
          </a:p>
          <a:p>
            <a:pPr lvl="1"/>
            <a:r>
              <a:rPr lang="fr-FR" dirty="0" smtClean="0"/>
              <a:t>Proportionnalité entre la masse et le volume pour un matériau donné</a:t>
            </a:r>
          </a:p>
          <a:p>
            <a:pPr lvl="1"/>
            <a:r>
              <a:rPr lang="fr-FR" dirty="0" smtClean="0"/>
              <a:t>Utilisation directe de la masse volumique</a:t>
            </a:r>
          </a:p>
          <a:p>
            <a:pPr marL="0" indent="0">
              <a:buFont typeface="Arial"/>
              <a:buNone/>
            </a:pPr>
            <a:endParaRPr lang="fr-FR" dirty="0"/>
          </a:p>
        </p:txBody>
      </p:sp>
      <p:sp>
        <p:nvSpPr>
          <p:cNvPr id="7" name="ZoneTexte 6"/>
          <p:cNvSpPr txBox="1"/>
          <p:nvPr/>
        </p:nvSpPr>
        <p:spPr>
          <a:xfrm>
            <a:off x="6652773" y="4837400"/>
            <a:ext cx="2157502" cy="738664"/>
          </a:xfrm>
          <a:prstGeom prst="rect">
            <a:avLst/>
          </a:prstGeom>
          <a:noFill/>
        </p:spPr>
        <p:txBody>
          <a:bodyPr wrap="square" rtlCol="0">
            <a:spAutoFit/>
          </a:bodyPr>
          <a:lstStyle/>
          <a:p>
            <a:r>
              <a:rPr lang="fr-FR" sz="1400" dirty="0" smtClean="0"/>
              <a:t>En fonction de la progression du cours de physique-chimie</a:t>
            </a:r>
            <a:endParaRPr lang="fr-FR" sz="1400" dirty="0"/>
          </a:p>
        </p:txBody>
      </p:sp>
    </p:spTree>
    <p:extLst>
      <p:ext uri="{BB962C8B-B14F-4D97-AF65-F5344CB8AC3E}">
        <p14:creationId xmlns:p14="http://schemas.microsoft.com/office/powerpoint/2010/main" val="200071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de vigilance</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12</a:t>
            </a:fld>
            <a:endParaRPr lang="fr-FR" dirty="0"/>
          </a:p>
        </p:txBody>
      </p:sp>
      <mc:AlternateContent xmlns:mc="http://schemas.openxmlformats.org/markup-compatibility/2006" xmlns:a14="http://schemas.microsoft.com/office/drawing/2010/main">
        <mc:Choice Requires="a14">
          <p:sp>
            <p:nvSpPr>
              <p:cNvPr id="4" name="Espace réservé du texte 3"/>
              <p:cNvSpPr>
                <a:spLocks noGrp="1"/>
              </p:cNvSpPr>
              <p:nvPr>
                <p:ph type="body" sz="quarter" idx="13"/>
              </p:nvPr>
            </p:nvSpPr>
            <p:spPr>
              <a:xfrm>
                <a:off x="755576" y="2204864"/>
                <a:ext cx="7881937" cy="2677997"/>
              </a:xfrm>
            </p:spPr>
            <p:txBody>
              <a:bodyPr/>
              <a:lstStyle/>
              <a:p>
                <a:r>
                  <a:rPr lang="fr-FR" dirty="0" smtClean="0"/>
                  <a:t> Premier exemple :</a:t>
                </a:r>
              </a:p>
              <a:p>
                <a:pPr lvl="1"/>
                <a:r>
                  <a:rPr lang="fr-FR" dirty="0" smtClean="0"/>
                  <a:t>Si les élèves ne maitrisent pas « l’écriture fractionnaire à étages multiples », certaines méthodes de changement d’unité des vitesses sont  inutilisables.</a:t>
                </a:r>
              </a:p>
              <a:p>
                <a:pPr lvl="1"/>
                <a:r>
                  <a:rPr lang="fr-FR" dirty="0" smtClean="0"/>
                  <a:t>Le retour à définition de la grandeur et à ses propriétés est souvent un détour nécessaire.</a:t>
                </a:r>
              </a:p>
              <a:p>
                <a:r>
                  <a:rPr lang="fr-FR" dirty="0"/>
                  <a:t> </a:t>
                </a:r>
                <a:r>
                  <a:rPr lang="fr-FR" dirty="0" smtClean="0"/>
                  <a:t>Deuxième exemple :</a:t>
                </a:r>
              </a:p>
              <a:p>
                <a:pPr lvl="1"/>
                <a:r>
                  <a:rPr lang="fr-FR" dirty="0" smtClean="0"/>
                  <a:t>Suivant la maîtrise ou non de la notion de masse volumique et de la relation </a:t>
                </a:r>
                <a14:m>
                  <m:oMath xmlns:m="http://schemas.openxmlformats.org/officeDocument/2006/math">
                    <m:r>
                      <a:rPr lang="fr-FR" i="1" smtClean="0">
                        <a:latin typeface="Cambria Math"/>
                        <a:ea typeface="Cambria Math"/>
                      </a:rPr>
                      <m:t>𝜌</m:t>
                    </m:r>
                    <m:r>
                      <a:rPr lang="fr-FR" b="0" i="1" smtClean="0">
                        <a:latin typeface="Cambria Math"/>
                        <a:ea typeface="Cambria Math"/>
                      </a:rPr>
                      <m:t>=</m:t>
                    </m:r>
                    <m:f>
                      <m:fPr>
                        <m:ctrlPr>
                          <a:rPr lang="fr-FR" b="0" i="1" smtClean="0">
                            <a:latin typeface="Cambria Math"/>
                            <a:ea typeface="Cambria Math"/>
                          </a:rPr>
                        </m:ctrlPr>
                      </m:fPr>
                      <m:num>
                        <m:r>
                          <a:rPr lang="fr-FR" b="0" i="1" smtClean="0">
                            <a:latin typeface="Cambria Math"/>
                            <a:ea typeface="Cambria Math"/>
                          </a:rPr>
                          <m:t>𝑀</m:t>
                        </m:r>
                      </m:num>
                      <m:den>
                        <m:r>
                          <a:rPr lang="fr-FR" b="0" i="1" smtClean="0">
                            <a:latin typeface="Cambria Math"/>
                            <a:ea typeface="Cambria Math"/>
                          </a:rPr>
                          <m:t>𝑉</m:t>
                        </m:r>
                      </m:den>
                    </m:f>
                  </m:oMath>
                </a14:m>
                <a:r>
                  <a:rPr lang="fr-FR" dirty="0" smtClean="0"/>
                  <a:t>, qui n’est qu’un attendu de fin de cycle, l’exploitation des résultats expérimentaux est différente. L’exploitation peut aussi se faire en sachant que pour un matériau donné, masse et volume sont proportionnels. </a:t>
                </a:r>
                <a:endParaRPr lang="fr-FR" dirty="0"/>
              </a:p>
            </p:txBody>
          </p:sp>
        </mc:Choice>
        <mc:Fallback xmlns="">
          <p:sp>
            <p:nvSpPr>
              <p:cNvPr id="4" name="Espace réservé du texte 3"/>
              <p:cNvSpPr>
                <a:spLocks noGrp="1" noRot="1" noChangeAspect="1" noMove="1" noResize="1" noEditPoints="1" noAdjustHandles="1" noChangeArrowheads="1" noChangeShapeType="1" noTextEdit="1"/>
              </p:cNvSpPr>
              <p:nvPr>
                <p:ph type="body" sz="quarter" idx="13"/>
              </p:nvPr>
            </p:nvSpPr>
            <p:spPr>
              <a:xfrm>
                <a:off x="755576" y="2204864"/>
                <a:ext cx="7881937" cy="2677997"/>
              </a:xfrm>
              <a:blipFill rotWithShape="1">
                <a:blip r:embed="rId2"/>
                <a:stretch>
                  <a:fillRect l="-696" t="-1139" r="-464" b="-228"/>
                </a:stretch>
              </a:blipFill>
            </p:spPr>
            <p:txBody>
              <a:bodyPr/>
              <a:lstStyle/>
              <a:p>
                <a:r>
                  <a:rPr lang="fr-FR">
                    <a:noFill/>
                  </a:rPr>
                  <a:t> </a:t>
                </a:r>
              </a:p>
            </p:txBody>
          </p:sp>
        </mc:Fallback>
      </mc:AlternateContent>
    </p:spTree>
    <p:extLst>
      <p:ext uri="{BB962C8B-B14F-4D97-AF65-F5344CB8AC3E}">
        <p14:creationId xmlns:p14="http://schemas.microsoft.com/office/powerpoint/2010/main" val="23537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5" name="Picture 17" descr="C:\Documents and Settings\Utilisateur\Bureau\epi\Logo reforme college.jpg"/>
          <p:cNvPicPr>
            <a:picLocks noChangeAspect="1" noChangeArrowheads="1"/>
          </p:cNvPicPr>
          <p:nvPr/>
        </p:nvPicPr>
        <p:blipFill>
          <a:blip r:embed="rId3" cstate="print"/>
          <a:srcRect/>
          <a:stretch>
            <a:fillRect/>
          </a:stretch>
        </p:blipFill>
        <p:spPr bwMode="auto">
          <a:xfrm>
            <a:off x="2411761" y="5758918"/>
            <a:ext cx="1368151" cy="910442"/>
          </a:xfrm>
          <a:prstGeom prst="rect">
            <a:avLst/>
          </a:prstGeom>
          <a:noFill/>
        </p:spPr>
      </p:pic>
      <p:sp>
        <p:nvSpPr>
          <p:cNvPr id="6" name="Rectangle 5"/>
          <p:cNvSpPr/>
          <p:nvPr/>
        </p:nvSpPr>
        <p:spPr>
          <a:xfrm>
            <a:off x="4355976" y="6381328"/>
            <a:ext cx="1728192" cy="358089"/>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prstClr val="black"/>
                </a:solidFill>
              </a:rPr>
              <a:t>Aires et volumes</a:t>
            </a:r>
            <a:endParaRPr lang="de-DE" sz="1600" dirty="0">
              <a:solidFill>
                <a:prstClr val="black"/>
              </a:solidFill>
            </a:endParaRPr>
          </a:p>
        </p:txBody>
      </p:sp>
      <p:sp>
        <p:nvSpPr>
          <p:cNvPr id="7" name="Rectangle 6"/>
          <p:cNvSpPr/>
          <p:nvPr/>
        </p:nvSpPr>
        <p:spPr>
          <a:xfrm>
            <a:off x="6084168" y="6383279"/>
            <a:ext cx="1224136"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Astronomie</a:t>
            </a:r>
            <a:endParaRPr lang="de-DE" sz="1600" dirty="0">
              <a:solidFill>
                <a:prstClr val="black"/>
              </a:solidFill>
            </a:endParaRPr>
          </a:p>
        </p:txBody>
      </p:sp>
      <p:pic>
        <p:nvPicPr>
          <p:cNvPr id="3" name="Image 2" descr="Aires du parallélogramme et du trapèze - Mozilla Firefox"/>
          <p:cNvPicPr>
            <a:picLocks noChangeAspect="1"/>
          </p:cNvPicPr>
          <p:nvPr/>
        </p:nvPicPr>
        <p:blipFill rotWithShape="1">
          <a:blip r:embed="rId4">
            <a:extLst>
              <a:ext uri="{28A0092B-C50C-407E-A947-70E740481C1C}">
                <a14:useLocalDpi xmlns:a14="http://schemas.microsoft.com/office/drawing/2010/main" val="0"/>
              </a:ext>
            </a:extLst>
          </a:blip>
          <a:srcRect l="1875" t="35299" r="73625" b="35107"/>
          <a:stretch/>
        </p:blipFill>
        <p:spPr>
          <a:xfrm>
            <a:off x="1115616" y="107106"/>
            <a:ext cx="2240311" cy="1476376"/>
          </a:xfrm>
          <a:prstGeom prst="rect">
            <a:avLst/>
          </a:prstGeom>
        </p:spPr>
      </p:pic>
      <p:sp>
        <p:nvSpPr>
          <p:cNvPr id="8" name="Forme libre 7"/>
          <p:cNvSpPr/>
          <p:nvPr/>
        </p:nvSpPr>
        <p:spPr>
          <a:xfrm>
            <a:off x="1714500" y="361950"/>
            <a:ext cx="1543050" cy="962025"/>
          </a:xfrm>
          <a:custGeom>
            <a:avLst/>
            <a:gdLst>
              <a:gd name="connsiteX0" fmla="*/ 0 w 1543050"/>
              <a:gd name="connsiteY0" fmla="*/ 0 h 962025"/>
              <a:gd name="connsiteX1" fmla="*/ 1543050 w 1543050"/>
              <a:gd name="connsiteY1" fmla="*/ 0 h 962025"/>
              <a:gd name="connsiteX2" fmla="*/ 1009650 w 1543050"/>
              <a:gd name="connsiteY2" fmla="*/ 962025 h 962025"/>
              <a:gd name="connsiteX3" fmla="*/ 0 w 1543050"/>
              <a:gd name="connsiteY3" fmla="*/ 0 h 962025"/>
            </a:gdLst>
            <a:ahLst/>
            <a:cxnLst>
              <a:cxn ang="0">
                <a:pos x="connsiteX0" y="connsiteY0"/>
              </a:cxn>
              <a:cxn ang="0">
                <a:pos x="connsiteX1" y="connsiteY1"/>
              </a:cxn>
              <a:cxn ang="0">
                <a:pos x="connsiteX2" y="connsiteY2"/>
              </a:cxn>
              <a:cxn ang="0">
                <a:pos x="connsiteX3" y="connsiteY3"/>
              </a:cxn>
            </a:cxnLst>
            <a:rect l="l" t="t" r="r" b="b"/>
            <a:pathLst>
              <a:path w="1543050" h="962025">
                <a:moveTo>
                  <a:pt x="0" y="0"/>
                </a:moveTo>
                <a:lnTo>
                  <a:pt x="1543050" y="0"/>
                </a:lnTo>
                <a:lnTo>
                  <a:pt x="1009650" y="962025"/>
                </a:lnTo>
                <a:lnTo>
                  <a:pt x="0" y="0"/>
                </a:lnTo>
                <a:close/>
              </a:path>
            </a:pathLst>
          </a:custGeom>
          <a:pattFill prst="wdUpDiag">
            <a:fgClr>
              <a:srgbClr val="FF0000"/>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mc:AlternateContent xmlns:mc="http://schemas.openxmlformats.org/markup-compatibility/2006" xmlns:a14="http://schemas.microsoft.com/office/drawing/2010/main">
        <mc:Choice Requires="a14">
          <p:sp>
            <p:nvSpPr>
              <p:cNvPr id="9" name="ZoneTexte 8"/>
              <p:cNvSpPr txBox="1"/>
              <p:nvPr/>
            </p:nvSpPr>
            <p:spPr>
              <a:xfrm>
                <a:off x="3636292" y="365428"/>
                <a:ext cx="5184180" cy="1243995"/>
              </a:xfrm>
              <a:prstGeom prst="rect">
                <a:avLst/>
              </a:prstGeom>
              <a:noFill/>
            </p:spPr>
            <p:txBody>
              <a:bodyPr wrap="square" rtlCol="0">
                <a:spAutoFit/>
              </a:bodyPr>
              <a:lstStyle/>
              <a:p>
                <a:r>
                  <a:rPr lang="fr-FR" sz="1200" dirty="0" smtClean="0">
                    <a:solidFill>
                      <a:prstClr val="black"/>
                    </a:solidFill>
                  </a:rPr>
                  <a:t>Aire triangle = </a:t>
                </a:r>
                <a14:m>
                  <m:oMath xmlns:m="http://schemas.openxmlformats.org/officeDocument/2006/math">
                    <m:f>
                      <m:fPr>
                        <m:ctrlPr>
                          <a:rPr lang="fr-FR" sz="1200" i="1" smtClean="0">
                            <a:solidFill>
                              <a:prstClr val="black"/>
                            </a:solidFill>
                            <a:latin typeface="Cambria Math"/>
                          </a:rPr>
                        </m:ctrlPr>
                      </m:fPr>
                      <m:num>
                        <m:r>
                          <a:rPr lang="fr-FR" sz="1200" i="1" smtClean="0">
                            <a:solidFill>
                              <a:prstClr val="black"/>
                            </a:solidFill>
                            <a:latin typeface="Cambria Math"/>
                          </a:rPr>
                          <m:t>1</m:t>
                        </m:r>
                      </m:num>
                      <m:den>
                        <m:r>
                          <a:rPr lang="fr-FR" sz="1200" i="1" smtClean="0">
                            <a:solidFill>
                              <a:prstClr val="black"/>
                            </a:solidFill>
                            <a:latin typeface="Cambria Math"/>
                          </a:rPr>
                          <m:t>2</m:t>
                        </m:r>
                      </m:den>
                    </m:f>
                    <m:r>
                      <m:rPr>
                        <m:nor/>
                      </m:rPr>
                      <a:rPr lang="fr-FR" sz="1200" dirty="0">
                        <a:solidFill>
                          <a:prstClr val="black"/>
                        </a:solidFill>
                      </a:rPr>
                      <m:t>Aire</m:t>
                    </m:r>
                    <m:r>
                      <m:rPr>
                        <m:nor/>
                      </m:rPr>
                      <a:rPr lang="fr-FR" sz="1200" dirty="0">
                        <a:solidFill>
                          <a:prstClr val="black"/>
                        </a:solidFill>
                      </a:rPr>
                      <m:t> </m:t>
                    </m:r>
                    <m:r>
                      <m:rPr>
                        <m:nor/>
                      </m:rPr>
                      <a:rPr lang="fr-FR" sz="1200" dirty="0" smtClean="0">
                        <a:solidFill>
                          <a:prstClr val="black"/>
                        </a:solidFill>
                      </a:rPr>
                      <m:t>parall</m:t>
                    </m:r>
                    <m:r>
                      <m:rPr>
                        <m:nor/>
                      </m:rPr>
                      <a:rPr lang="fr-FR" sz="1200" dirty="0" smtClean="0">
                        <a:solidFill>
                          <a:prstClr val="black"/>
                        </a:solidFill>
                      </a:rPr>
                      <m:t>é</m:t>
                    </m:r>
                    <m:r>
                      <m:rPr>
                        <m:nor/>
                      </m:rPr>
                      <a:rPr lang="fr-FR" sz="1200" dirty="0" smtClean="0">
                        <a:solidFill>
                          <a:prstClr val="black"/>
                        </a:solidFill>
                      </a:rPr>
                      <m:t>logramme</m:t>
                    </m:r>
                    <m:r>
                      <m:rPr>
                        <m:nor/>
                      </m:rPr>
                      <a:rPr lang="fr-FR" sz="1200" dirty="0" smtClean="0">
                        <a:solidFill>
                          <a:prstClr val="black"/>
                        </a:solidFill>
                      </a:rPr>
                      <m:t> (</m:t>
                    </m:r>
                    <m:r>
                      <m:rPr>
                        <m:nor/>
                      </m:rPr>
                      <a:rPr lang="fr-FR" sz="1200" dirty="0" smtClean="0">
                        <a:solidFill>
                          <a:srgbClr val="1F497D"/>
                        </a:solidFill>
                      </a:rPr>
                      <m:t>sym</m:t>
                    </m:r>
                    <m:r>
                      <m:rPr>
                        <m:nor/>
                      </m:rPr>
                      <a:rPr lang="fr-FR" sz="1200" dirty="0" smtClean="0">
                        <a:solidFill>
                          <a:srgbClr val="1F497D"/>
                        </a:solidFill>
                      </a:rPr>
                      <m:t>é</m:t>
                    </m:r>
                    <m:r>
                      <m:rPr>
                        <m:nor/>
                      </m:rPr>
                      <a:rPr lang="fr-FR" sz="1200" dirty="0" smtClean="0">
                        <a:solidFill>
                          <a:srgbClr val="1F497D"/>
                        </a:solidFill>
                      </a:rPr>
                      <m:t>trie</m:t>
                    </m:r>
                    <m:r>
                      <m:rPr>
                        <m:nor/>
                      </m:rPr>
                      <a:rPr lang="fr-FR" sz="1200" dirty="0" smtClean="0">
                        <a:solidFill>
                          <a:srgbClr val="1F497D"/>
                        </a:solidFill>
                      </a:rPr>
                      <m:t> </m:t>
                    </m:r>
                    <m:r>
                      <m:rPr>
                        <m:nor/>
                      </m:rPr>
                      <a:rPr lang="fr-FR" sz="1200" dirty="0" smtClean="0">
                        <a:solidFill>
                          <a:srgbClr val="1F497D"/>
                        </a:solidFill>
                      </a:rPr>
                      <m:t>centrale</m:t>
                    </m:r>
                    <m:r>
                      <m:rPr>
                        <m:nor/>
                      </m:rPr>
                      <a:rPr lang="fr-FR" sz="1200" dirty="0" smtClean="0">
                        <a:solidFill>
                          <a:prstClr val="black"/>
                        </a:solidFill>
                      </a:rPr>
                      <m:t>)</m:t>
                    </m:r>
                  </m:oMath>
                </a14:m>
                <a:endParaRPr lang="fr-FR" sz="1200" dirty="0" smtClean="0">
                  <a:solidFill>
                    <a:prstClr val="black"/>
                  </a:solidFill>
                </a:endParaRPr>
              </a:p>
              <a:p>
                <a:r>
                  <a:rPr lang="fr-FR" sz="1200" dirty="0" smtClean="0">
                    <a:solidFill>
                      <a:prstClr val="black"/>
                    </a:solidFill>
                  </a:rPr>
                  <a:t>                       = </a:t>
                </a:r>
                <a14:m>
                  <m:oMath xmlns:m="http://schemas.openxmlformats.org/officeDocument/2006/math">
                    <m:f>
                      <m:fPr>
                        <m:ctrlPr>
                          <a:rPr lang="fr-FR" sz="1200" i="1">
                            <a:solidFill>
                              <a:prstClr val="black"/>
                            </a:solidFill>
                            <a:latin typeface="Cambria Math"/>
                          </a:rPr>
                        </m:ctrlPr>
                      </m:fPr>
                      <m:num>
                        <m:r>
                          <a:rPr lang="fr-FR" sz="1200" i="1">
                            <a:solidFill>
                              <a:prstClr val="black"/>
                            </a:solidFill>
                            <a:latin typeface="Cambria Math"/>
                          </a:rPr>
                          <m:t>1</m:t>
                        </m:r>
                      </m:num>
                      <m:den>
                        <m:r>
                          <a:rPr lang="fr-FR" sz="1200" i="1">
                            <a:solidFill>
                              <a:prstClr val="black"/>
                            </a:solidFill>
                            <a:latin typeface="Cambria Math"/>
                          </a:rPr>
                          <m:t>2</m:t>
                        </m:r>
                      </m:den>
                    </m:f>
                    <m:r>
                      <m:rPr>
                        <m:nor/>
                      </m:rPr>
                      <a:rPr lang="fr-FR" sz="1200" dirty="0">
                        <a:solidFill>
                          <a:prstClr val="black"/>
                        </a:solidFill>
                      </a:rPr>
                      <m:t>Aire</m:t>
                    </m:r>
                    <m:r>
                      <m:rPr>
                        <m:nor/>
                      </m:rPr>
                      <a:rPr lang="fr-FR" sz="1200" dirty="0">
                        <a:solidFill>
                          <a:prstClr val="black"/>
                        </a:solidFill>
                      </a:rPr>
                      <m:t> </m:t>
                    </m:r>
                    <m:r>
                      <m:rPr>
                        <m:nor/>
                      </m:rPr>
                      <a:rPr lang="fr-FR" sz="1200" dirty="0" smtClean="0">
                        <a:solidFill>
                          <a:prstClr val="black"/>
                        </a:solidFill>
                      </a:rPr>
                      <m:t>rectangle</m:t>
                    </m:r>
                    <m:r>
                      <m:rPr>
                        <m:nor/>
                      </m:rPr>
                      <a:rPr lang="fr-FR" sz="1200" dirty="0" smtClean="0">
                        <a:solidFill>
                          <a:prstClr val="black"/>
                        </a:solidFill>
                      </a:rPr>
                      <m:t> (</m:t>
                    </m:r>
                    <m:r>
                      <m:rPr>
                        <m:nor/>
                      </m:rPr>
                      <a:rPr lang="fr-FR" sz="1200" dirty="0" smtClean="0">
                        <a:solidFill>
                          <a:prstClr val="black"/>
                        </a:solidFill>
                      </a:rPr>
                      <m:t>couper</m:t>
                    </m:r>
                    <m:r>
                      <m:rPr>
                        <m:nor/>
                      </m:rPr>
                      <a:rPr lang="fr-FR" sz="1200" dirty="0" smtClean="0">
                        <a:solidFill>
                          <a:prstClr val="black"/>
                        </a:solidFill>
                      </a:rPr>
                      <m:t>−</m:t>
                    </m:r>
                    <m:r>
                      <m:rPr>
                        <m:nor/>
                      </m:rPr>
                      <a:rPr lang="fr-FR" sz="1200" dirty="0" smtClean="0">
                        <a:solidFill>
                          <a:prstClr val="black"/>
                        </a:solidFill>
                      </a:rPr>
                      <m:t>coller</m:t>
                    </m:r>
                    <m:r>
                      <m:rPr>
                        <m:nor/>
                      </m:rPr>
                      <a:rPr lang="fr-FR" sz="1200" dirty="0" smtClean="0">
                        <a:solidFill>
                          <a:prstClr val="black"/>
                        </a:solidFill>
                      </a:rPr>
                      <m:t> : </m:t>
                    </m:r>
                    <m:r>
                      <m:rPr>
                        <m:nor/>
                      </m:rPr>
                      <a:rPr lang="fr-FR" sz="1200" dirty="0" smtClean="0">
                        <a:solidFill>
                          <a:srgbClr val="1F497D"/>
                        </a:solidFill>
                      </a:rPr>
                      <m:t>translation</m:t>
                    </m:r>
                    <m:r>
                      <m:rPr>
                        <m:nor/>
                      </m:rPr>
                      <a:rPr lang="fr-FR" sz="1200" dirty="0" smtClean="0">
                        <a:solidFill>
                          <a:prstClr val="black"/>
                        </a:solidFill>
                      </a:rPr>
                      <m:t>)</m:t>
                    </m:r>
                  </m:oMath>
                </a14:m>
                <a:endParaRPr lang="fr-FR" sz="1200" dirty="0" smtClean="0">
                  <a:solidFill>
                    <a:prstClr val="black"/>
                  </a:solidFill>
                </a:endParaRPr>
              </a:p>
              <a:p>
                <a:r>
                  <a:rPr lang="fr-FR" sz="1200" dirty="0" smtClean="0">
                    <a:solidFill>
                      <a:prstClr val="black"/>
                    </a:solidFill>
                  </a:rPr>
                  <a:t>                       = </a:t>
                </a:r>
                <a14:m>
                  <m:oMath xmlns:m="http://schemas.openxmlformats.org/officeDocument/2006/math">
                    <m:f>
                      <m:fPr>
                        <m:ctrlPr>
                          <a:rPr lang="fr-FR" sz="1200" i="1">
                            <a:solidFill>
                              <a:prstClr val="black"/>
                            </a:solidFill>
                            <a:latin typeface="Cambria Math"/>
                          </a:rPr>
                        </m:ctrlPr>
                      </m:fPr>
                      <m:num>
                        <m:r>
                          <a:rPr lang="fr-FR" sz="1200" i="1">
                            <a:solidFill>
                              <a:prstClr val="black"/>
                            </a:solidFill>
                            <a:latin typeface="Cambria Math"/>
                          </a:rPr>
                          <m:t>1</m:t>
                        </m:r>
                      </m:num>
                      <m:den>
                        <m:r>
                          <a:rPr lang="fr-FR" sz="1200" i="1">
                            <a:solidFill>
                              <a:prstClr val="black"/>
                            </a:solidFill>
                            <a:latin typeface="Cambria Math"/>
                          </a:rPr>
                          <m:t>2</m:t>
                        </m:r>
                      </m:den>
                    </m:f>
                  </m:oMath>
                </a14:m>
                <a:r>
                  <a:rPr lang="fr-FR" sz="1200" dirty="0" smtClean="0">
                    <a:solidFill>
                      <a:prstClr val="black"/>
                    </a:solidFill>
                  </a:rPr>
                  <a:t> Base x Hauteur</a:t>
                </a:r>
              </a:p>
              <a:p>
                <a:r>
                  <a:rPr lang="fr-FR" sz="1200" b="1" dirty="0" smtClean="0">
                    <a:solidFill>
                      <a:prstClr val="black"/>
                    </a:solidFill>
                  </a:rPr>
                  <a:t>Avantage : préuve. En découlent les théorèmes de Thalès et Pythagore</a:t>
                </a:r>
                <a14:m>
                  <m:oMath xmlns:m="http://schemas.openxmlformats.org/officeDocument/2006/math">
                    <m:r>
                      <a:rPr lang="fr-FR" sz="1200" b="1" dirty="0" smtClean="0">
                        <a:solidFill>
                          <a:prstClr val="black"/>
                        </a:solidFill>
                        <a:latin typeface="Cambria Math"/>
                      </a:rPr>
                      <m:t> </m:t>
                    </m:r>
                    <m:r>
                      <m:rPr>
                        <m:nor/>
                      </m:rPr>
                      <a:rPr lang="fr-FR" sz="1200" dirty="0" smtClean="0">
                        <a:solidFill>
                          <a:prstClr val="black"/>
                        </a:solidFill>
                        <a:latin typeface="Cambria Math"/>
                      </a:rPr>
                      <m:t>(</m:t>
                    </m:r>
                    <m:r>
                      <m:rPr>
                        <m:nor/>
                      </m:rPr>
                      <a:rPr lang="fr-FR" sz="1200" dirty="0" smtClean="0">
                        <a:solidFill>
                          <a:prstClr val="black"/>
                        </a:solidFill>
                        <a:latin typeface="Cambria Math"/>
                      </a:rPr>
                      <m:t>d</m:t>
                    </m:r>
                    <m:r>
                      <m:rPr>
                        <m:nor/>
                      </m:rPr>
                      <a:rPr lang="fr-FR" sz="1200" dirty="0" smtClean="0">
                        <a:solidFill>
                          <a:prstClr val="black"/>
                        </a:solidFill>
                        <a:latin typeface="Cambria Math"/>
                      </a:rPr>
                      <m:t>é</m:t>
                    </m:r>
                    <m:r>
                      <m:rPr>
                        <m:nor/>
                      </m:rPr>
                      <a:rPr lang="fr-FR" sz="1200" dirty="0" smtClean="0">
                        <a:solidFill>
                          <a:prstClr val="black"/>
                        </a:solidFill>
                        <a:latin typeface="Cambria Math"/>
                      </a:rPr>
                      <m:t>monstrations</m:t>
                    </m:r>
                    <m:r>
                      <m:rPr>
                        <m:nor/>
                      </m:rPr>
                      <a:rPr lang="fr-FR" sz="1200" dirty="0" smtClean="0">
                        <a:solidFill>
                          <a:prstClr val="black"/>
                        </a:solidFill>
                        <a:latin typeface="Cambria Math"/>
                      </a:rPr>
                      <m:t> </m:t>
                    </m:r>
                    <m:r>
                      <m:rPr>
                        <m:nor/>
                      </m:rPr>
                      <a:rPr lang="fr-FR" sz="1200" dirty="0" smtClean="0">
                        <a:solidFill>
                          <a:prstClr val="black"/>
                        </a:solidFill>
                        <a:latin typeface="Cambria Math"/>
                      </a:rPr>
                      <m:t>d</m:t>
                    </m:r>
                    <m:r>
                      <m:rPr>
                        <m:nor/>
                      </m:rPr>
                      <a:rPr lang="fr-FR" sz="1200" dirty="0" smtClean="0">
                        <a:solidFill>
                          <a:prstClr val="black"/>
                        </a:solidFill>
                        <a:latin typeface="Cambria Math"/>
                      </a:rPr>
                      <m:t>′</m:t>
                    </m:r>
                    <m:r>
                      <m:rPr>
                        <m:nor/>
                      </m:rPr>
                      <a:rPr lang="fr-FR" sz="1200" dirty="0" smtClean="0">
                        <a:solidFill>
                          <a:prstClr val="black"/>
                        </a:solidFill>
                        <a:latin typeface="Cambria Math"/>
                      </a:rPr>
                      <m:t>Euclide</m:t>
                    </m:r>
                    <m:r>
                      <m:rPr>
                        <m:nor/>
                      </m:rPr>
                      <a:rPr lang="fr-FR" sz="1200" dirty="0" smtClean="0">
                        <a:solidFill>
                          <a:prstClr val="black"/>
                        </a:solidFill>
                        <a:latin typeface="Cambria Math"/>
                      </a:rPr>
                      <m:t>)</m:t>
                    </m:r>
                    <m:r>
                      <m:rPr>
                        <m:nor/>
                      </m:rPr>
                      <a:rPr lang="fr-FR" sz="1200" dirty="0">
                        <a:solidFill>
                          <a:prstClr val="black"/>
                        </a:solidFill>
                      </a:rPr>
                      <m:t> </m:t>
                    </m:r>
                  </m:oMath>
                </a14:m>
                <a:endParaRPr lang="fr-FR" sz="1200" dirty="0">
                  <a:solidFill>
                    <a:prstClr val="black"/>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3636292" y="365428"/>
                <a:ext cx="5184180" cy="1243995"/>
              </a:xfrm>
              <a:prstGeom prst="rect">
                <a:avLst/>
              </a:prstGeom>
              <a:blipFill rotWithShape="1">
                <a:blip r:embed="rId5"/>
                <a:stretch>
                  <a:fillRect l="-118" b="-3431"/>
                </a:stretch>
              </a:blipFill>
            </p:spPr>
            <p:txBody>
              <a:bodyPr/>
              <a:lstStyle/>
              <a:p>
                <a:r>
                  <a:rPr lang="fr-FR">
                    <a:noFill/>
                  </a:rPr>
                  <a:t> </a:t>
                </a:r>
              </a:p>
            </p:txBody>
          </p:sp>
        </mc:Fallback>
      </mc:AlternateContent>
      <p:pic>
        <p:nvPicPr>
          <p:cNvPr id="10" name="Image 9" descr="carton découpé triangle - Recherche Google - Mozilla Firefox"/>
          <p:cNvPicPr>
            <a:picLocks noChangeAspect="1"/>
          </p:cNvPicPr>
          <p:nvPr/>
        </p:nvPicPr>
        <p:blipFill rotWithShape="1">
          <a:blip r:embed="rId6" cstate="print">
            <a:extLst>
              <a:ext uri="{28A0092B-C50C-407E-A947-70E740481C1C}">
                <a14:useLocalDpi xmlns:a14="http://schemas.microsoft.com/office/drawing/2010/main" val="0"/>
              </a:ext>
            </a:extLst>
          </a:blip>
          <a:srcRect l="14563" t="36253" r="48437" b="19643"/>
          <a:stretch/>
        </p:blipFill>
        <p:spPr>
          <a:xfrm>
            <a:off x="1272816" y="1622244"/>
            <a:ext cx="1925910" cy="1252509"/>
          </a:xfrm>
          <a:prstGeom prst="rect">
            <a:avLst/>
          </a:prstGeom>
        </p:spPr>
      </p:pic>
      <p:pic>
        <p:nvPicPr>
          <p:cNvPr id="11" name="Image 10" descr="Balance de cuisine mécanique inox - Balance mécanique | Cuisin'Store - Mozilla Firefox"/>
          <p:cNvPicPr>
            <a:picLocks noChangeAspect="1"/>
          </p:cNvPicPr>
          <p:nvPr/>
        </p:nvPicPr>
        <p:blipFill rotWithShape="1">
          <a:blip r:embed="rId7">
            <a:extLst>
              <a:ext uri="{28A0092B-C50C-407E-A947-70E740481C1C}">
                <a14:useLocalDpi xmlns:a14="http://schemas.microsoft.com/office/drawing/2010/main" val="0"/>
              </a:ext>
            </a:extLst>
          </a:blip>
          <a:srcRect l="62604" t="65656" r="20075"/>
          <a:stretch/>
        </p:blipFill>
        <p:spPr>
          <a:xfrm>
            <a:off x="3563888" y="1625083"/>
            <a:ext cx="1296144" cy="1402199"/>
          </a:xfrm>
          <a:prstGeom prst="rect">
            <a:avLst/>
          </a:prstGeom>
        </p:spPr>
      </p:pic>
      <p:sp>
        <p:nvSpPr>
          <p:cNvPr id="12" name="ZoneTexte 11"/>
          <p:cNvSpPr txBox="1"/>
          <p:nvPr/>
        </p:nvSpPr>
        <p:spPr>
          <a:xfrm>
            <a:off x="4870052" y="1776691"/>
            <a:ext cx="3960440" cy="830997"/>
          </a:xfrm>
          <a:prstGeom prst="rect">
            <a:avLst/>
          </a:prstGeom>
          <a:noFill/>
        </p:spPr>
        <p:txBody>
          <a:bodyPr wrap="square" rtlCol="0">
            <a:spAutoFit/>
          </a:bodyPr>
          <a:lstStyle/>
          <a:p>
            <a:r>
              <a:rPr lang="fr-FR" sz="1200" dirty="0" smtClean="0">
                <a:solidFill>
                  <a:prstClr val="black"/>
                </a:solidFill>
              </a:rPr>
              <a:t>Carton à épaisseur constante, masse au cm</a:t>
            </a:r>
            <a:r>
              <a:rPr lang="fr-FR" sz="1200" baseline="30000" dirty="0" smtClean="0">
                <a:solidFill>
                  <a:prstClr val="black"/>
                </a:solidFill>
              </a:rPr>
              <a:t>2</a:t>
            </a:r>
          </a:p>
          <a:p>
            <a:r>
              <a:rPr lang="fr-FR" sz="1200" dirty="0" smtClean="0">
                <a:solidFill>
                  <a:prstClr val="black"/>
                </a:solidFill>
              </a:rPr>
              <a:t>(</a:t>
            </a:r>
            <a:r>
              <a:rPr lang="fr-FR" sz="1200" dirty="0" smtClean="0">
                <a:solidFill>
                  <a:srgbClr val="1F497D"/>
                </a:solidFill>
              </a:rPr>
              <a:t>proportionnalité</a:t>
            </a:r>
            <a:r>
              <a:rPr lang="fr-FR" sz="1200" dirty="0" smtClean="0">
                <a:solidFill>
                  <a:prstClr val="black"/>
                </a:solidFill>
              </a:rPr>
              <a:t>)</a:t>
            </a:r>
          </a:p>
          <a:p>
            <a:r>
              <a:rPr lang="fr-FR" sz="1200" b="1" dirty="0" smtClean="0">
                <a:solidFill>
                  <a:prstClr val="black"/>
                </a:solidFill>
              </a:rPr>
              <a:t>Avantage : s’adapte à toutes les formes</a:t>
            </a:r>
          </a:p>
          <a:p>
            <a:r>
              <a:rPr lang="fr-FR" sz="1200" b="1" dirty="0" smtClean="0">
                <a:solidFill>
                  <a:prstClr val="black"/>
                </a:solidFill>
              </a:rPr>
              <a:t>Inconvénient : numérique</a:t>
            </a:r>
          </a:p>
        </p:txBody>
      </p:sp>
      <p:pic>
        <p:nvPicPr>
          <p:cNvPr id="13" name="Image 12" descr="cube découpé pyramides - Recherche Google - Mozilla Firefox"/>
          <p:cNvPicPr>
            <a:picLocks noChangeAspect="1"/>
          </p:cNvPicPr>
          <p:nvPr/>
        </p:nvPicPr>
        <p:blipFill rotWithShape="1">
          <a:blip r:embed="rId8">
            <a:extLst>
              <a:ext uri="{28A0092B-C50C-407E-A947-70E740481C1C}">
                <a14:useLocalDpi xmlns:a14="http://schemas.microsoft.com/office/drawing/2010/main" val="0"/>
              </a:ext>
            </a:extLst>
          </a:blip>
          <a:srcRect l="24450" t="47136" r="57396" b="18498"/>
          <a:stretch/>
        </p:blipFill>
        <p:spPr>
          <a:xfrm>
            <a:off x="6238068" y="2518306"/>
            <a:ext cx="1502284" cy="1551650"/>
          </a:xfrm>
          <a:prstGeom prst="rect">
            <a:avLst/>
          </a:prstGeom>
        </p:spPr>
      </p:pic>
      <mc:AlternateContent xmlns:mc="http://schemas.openxmlformats.org/markup-compatibility/2006" xmlns:a14="http://schemas.microsoft.com/office/drawing/2010/main">
        <mc:Choice Requires="a14">
          <p:sp>
            <p:nvSpPr>
              <p:cNvPr id="14" name="ZoneTexte 13"/>
              <p:cNvSpPr txBox="1"/>
              <p:nvPr/>
            </p:nvSpPr>
            <p:spPr>
              <a:xfrm>
                <a:off x="1980504" y="3140968"/>
                <a:ext cx="4247680" cy="354264"/>
              </a:xfrm>
              <a:prstGeom prst="rect">
                <a:avLst/>
              </a:prstGeom>
              <a:noFill/>
            </p:spPr>
            <p:txBody>
              <a:bodyPr wrap="square" rtlCol="0">
                <a:spAutoFit/>
              </a:bodyPr>
              <a:lstStyle/>
              <a:p>
                <a:r>
                  <a:rPr lang="fr-FR" sz="1200" dirty="0" smtClean="0">
                    <a:solidFill>
                      <a:prstClr val="black"/>
                    </a:solidFill>
                  </a:rPr>
                  <a:t>Volume pyramide = </a:t>
                </a:r>
                <a14:m>
                  <m:oMath xmlns:m="http://schemas.openxmlformats.org/officeDocument/2006/math">
                    <m:f>
                      <m:fPr>
                        <m:ctrlPr>
                          <a:rPr lang="fr-FR" sz="1200" i="1" smtClean="0">
                            <a:solidFill>
                              <a:prstClr val="black"/>
                            </a:solidFill>
                            <a:latin typeface="Cambria Math"/>
                          </a:rPr>
                        </m:ctrlPr>
                      </m:fPr>
                      <m:num>
                        <m:r>
                          <a:rPr lang="fr-FR" sz="1200" i="1" smtClean="0">
                            <a:solidFill>
                              <a:prstClr val="black"/>
                            </a:solidFill>
                            <a:latin typeface="Cambria Math"/>
                          </a:rPr>
                          <m:t>1</m:t>
                        </m:r>
                      </m:num>
                      <m:den>
                        <m:r>
                          <a:rPr lang="fr-FR" sz="1200" i="1" smtClean="0">
                            <a:solidFill>
                              <a:prstClr val="black"/>
                            </a:solidFill>
                            <a:latin typeface="Cambria Math"/>
                          </a:rPr>
                          <m:t>6</m:t>
                        </m:r>
                      </m:den>
                    </m:f>
                    <m:r>
                      <m:rPr>
                        <m:nor/>
                      </m:rPr>
                      <a:rPr lang="fr-FR" sz="1200" dirty="0">
                        <a:solidFill>
                          <a:prstClr val="black"/>
                        </a:solidFill>
                      </a:rPr>
                      <m:t>Volume</m:t>
                    </m:r>
                    <m:r>
                      <m:rPr>
                        <m:nor/>
                      </m:rPr>
                      <a:rPr lang="fr-FR" sz="1200" dirty="0" smtClean="0">
                        <a:solidFill>
                          <a:prstClr val="black"/>
                        </a:solidFill>
                      </a:rPr>
                      <m:t> </m:t>
                    </m:r>
                    <m:r>
                      <m:rPr>
                        <m:nor/>
                      </m:rPr>
                      <a:rPr lang="fr-FR" sz="1200" dirty="0" smtClean="0">
                        <a:solidFill>
                          <a:prstClr val="black"/>
                        </a:solidFill>
                      </a:rPr>
                      <m:t>cube</m:t>
                    </m:r>
                    <m:r>
                      <m:rPr>
                        <m:nor/>
                      </m:rPr>
                      <a:rPr lang="fr-FR" sz="1200" dirty="0" smtClean="0">
                        <a:solidFill>
                          <a:prstClr val="black"/>
                        </a:solidFill>
                      </a:rPr>
                      <m:t> (</m:t>
                    </m:r>
                    <m:r>
                      <m:rPr>
                        <m:nor/>
                      </m:rPr>
                      <a:rPr lang="fr-FR" sz="1200" dirty="0" smtClean="0">
                        <a:solidFill>
                          <a:srgbClr val="1F497D"/>
                        </a:solidFill>
                      </a:rPr>
                      <m:t>rotations</m:t>
                    </m:r>
                    <m:r>
                      <m:rPr>
                        <m:nor/>
                      </m:rPr>
                      <a:rPr lang="fr-FR" sz="1200" dirty="0" smtClean="0">
                        <a:solidFill>
                          <a:prstClr val="black"/>
                        </a:solidFill>
                      </a:rPr>
                      <m:t>)</m:t>
                    </m:r>
                  </m:oMath>
                </a14:m>
                <a:r>
                  <a:rPr lang="fr-FR" sz="1200" dirty="0" smtClean="0">
                    <a:solidFill>
                      <a:prstClr val="black"/>
                    </a:solidFill>
                  </a:rPr>
                  <a:t> </a:t>
                </a:r>
                <a:r>
                  <a:rPr lang="fr-FR" sz="1200" dirty="0">
                    <a:solidFill>
                      <a:prstClr val="black"/>
                    </a:solidFill>
                  </a:rPr>
                  <a:t>= </a:t>
                </a:r>
                <a14:m>
                  <m:oMath xmlns:m="http://schemas.openxmlformats.org/officeDocument/2006/math">
                    <m:f>
                      <m:fPr>
                        <m:ctrlPr>
                          <a:rPr lang="fr-FR" sz="1200" i="1">
                            <a:solidFill>
                              <a:prstClr val="black"/>
                            </a:solidFill>
                            <a:latin typeface="Cambria Math"/>
                          </a:rPr>
                        </m:ctrlPr>
                      </m:fPr>
                      <m:num>
                        <m:r>
                          <a:rPr lang="fr-FR" sz="1200" i="1">
                            <a:solidFill>
                              <a:prstClr val="black"/>
                            </a:solidFill>
                            <a:latin typeface="Cambria Math"/>
                          </a:rPr>
                          <m:t>1</m:t>
                        </m:r>
                      </m:num>
                      <m:den>
                        <m:r>
                          <a:rPr lang="fr-FR" sz="1200" i="1" smtClean="0">
                            <a:solidFill>
                              <a:prstClr val="black"/>
                            </a:solidFill>
                            <a:latin typeface="Cambria Math"/>
                          </a:rPr>
                          <m:t>3</m:t>
                        </m:r>
                      </m:den>
                    </m:f>
                  </m:oMath>
                </a14:m>
                <a:r>
                  <a:rPr lang="fr-FR" sz="1200" dirty="0">
                    <a:solidFill>
                      <a:prstClr val="black"/>
                    </a:solidFill>
                  </a:rPr>
                  <a:t> Base x </a:t>
                </a:r>
                <a:r>
                  <a:rPr lang="fr-FR" sz="1200" dirty="0" smtClean="0">
                    <a:solidFill>
                      <a:prstClr val="black"/>
                    </a:solidFill>
                  </a:rPr>
                  <a:t>Hauteur</a:t>
                </a:r>
              </a:p>
            </p:txBody>
          </p:sp>
        </mc:Choice>
        <mc:Fallback xmlns="">
          <p:sp>
            <p:nvSpPr>
              <p:cNvPr id="14" name="ZoneTexte 13"/>
              <p:cNvSpPr txBox="1">
                <a:spLocks noRot="1" noChangeAspect="1" noMove="1" noResize="1" noEditPoints="1" noAdjustHandles="1" noChangeArrowheads="1" noChangeShapeType="1" noTextEdit="1"/>
              </p:cNvSpPr>
              <p:nvPr/>
            </p:nvSpPr>
            <p:spPr>
              <a:xfrm>
                <a:off x="1980504" y="3140968"/>
                <a:ext cx="4247680" cy="354264"/>
              </a:xfrm>
              <a:prstGeom prst="rect">
                <a:avLst/>
              </a:prstGeom>
              <a:blipFill rotWithShape="1">
                <a:blip r:embed="rId9"/>
                <a:stretch>
                  <a:fillRect l="-143" b="-3448"/>
                </a:stretch>
              </a:blipFill>
            </p:spPr>
            <p:txBody>
              <a:bodyPr/>
              <a:lstStyle/>
              <a:p>
                <a:r>
                  <a:rPr lang="fr-FR">
                    <a:noFill/>
                  </a:rPr>
                  <a:t> </a:t>
                </a:r>
              </a:p>
            </p:txBody>
          </p:sp>
        </mc:Fallback>
      </mc:AlternateContent>
      <p:pic>
        <p:nvPicPr>
          <p:cNvPr id="15" name="Image 14" descr="pyramide moule - Recherche Google - Mozilla Firefox"/>
          <p:cNvPicPr>
            <a:picLocks noChangeAspect="1"/>
          </p:cNvPicPr>
          <p:nvPr/>
        </p:nvPicPr>
        <p:blipFill rotWithShape="1">
          <a:blip r:embed="rId10">
            <a:extLst>
              <a:ext uri="{28A0092B-C50C-407E-A947-70E740481C1C}">
                <a14:useLocalDpi xmlns:a14="http://schemas.microsoft.com/office/drawing/2010/main" val="0"/>
              </a:ext>
            </a:extLst>
          </a:blip>
          <a:srcRect l="27188" t="50000" r="60233" b="17924"/>
          <a:stretch/>
        </p:blipFill>
        <p:spPr>
          <a:xfrm>
            <a:off x="6179330" y="4061048"/>
            <a:ext cx="1718692" cy="1600200"/>
          </a:xfrm>
          <a:prstGeom prst="rect">
            <a:avLst/>
          </a:prstGeom>
        </p:spPr>
      </p:pic>
      <p:pic>
        <p:nvPicPr>
          <p:cNvPr id="17" name="Image 16" descr="Balance de cuisine mécanique inox - Balance mécanique | Cuisin'Store - Mozilla Firefox"/>
          <p:cNvPicPr>
            <a:picLocks noChangeAspect="1"/>
          </p:cNvPicPr>
          <p:nvPr/>
        </p:nvPicPr>
        <p:blipFill rotWithShape="1">
          <a:blip r:embed="rId7">
            <a:extLst>
              <a:ext uri="{28A0092B-C50C-407E-A947-70E740481C1C}">
                <a14:useLocalDpi xmlns:a14="http://schemas.microsoft.com/office/drawing/2010/main" val="0"/>
              </a:ext>
            </a:extLst>
          </a:blip>
          <a:srcRect l="62604" t="65656" r="20075"/>
          <a:stretch/>
        </p:blipFill>
        <p:spPr>
          <a:xfrm>
            <a:off x="4764782" y="4061048"/>
            <a:ext cx="1296144" cy="1402199"/>
          </a:xfrm>
          <a:prstGeom prst="rect">
            <a:avLst/>
          </a:prstGeom>
        </p:spPr>
      </p:pic>
      <p:sp>
        <p:nvSpPr>
          <p:cNvPr id="18" name="ZoneTexte 17"/>
          <p:cNvSpPr txBox="1"/>
          <p:nvPr/>
        </p:nvSpPr>
        <p:spPr>
          <a:xfrm>
            <a:off x="771525" y="4115816"/>
            <a:ext cx="3960440" cy="461665"/>
          </a:xfrm>
          <a:prstGeom prst="rect">
            <a:avLst/>
          </a:prstGeom>
          <a:noFill/>
        </p:spPr>
        <p:txBody>
          <a:bodyPr wrap="square" rtlCol="0">
            <a:spAutoFit/>
          </a:bodyPr>
          <a:lstStyle/>
          <a:p>
            <a:r>
              <a:rPr lang="fr-FR" sz="1200" dirty="0" smtClean="0">
                <a:solidFill>
                  <a:prstClr val="black"/>
                </a:solidFill>
              </a:rPr>
              <a:t>Moule (pâtisserie, bougies, jeu de plage) à remplir d’eau ou de sable. (</a:t>
            </a:r>
            <a:r>
              <a:rPr lang="fr-FR" sz="1200" dirty="0" smtClean="0">
                <a:solidFill>
                  <a:srgbClr val="1F497D"/>
                </a:solidFill>
              </a:rPr>
              <a:t>proportionnalité</a:t>
            </a:r>
            <a:r>
              <a:rPr lang="fr-FR" sz="1200" dirty="0" smtClean="0">
                <a:solidFill>
                  <a:prstClr val="black"/>
                </a:solidFill>
              </a:rPr>
              <a:t>).</a:t>
            </a:r>
            <a:endParaRPr lang="fr-FR" sz="1200" b="1" dirty="0" smtClean="0">
              <a:solidFill>
                <a:prstClr val="black"/>
              </a:solidFill>
            </a:endParaRPr>
          </a:p>
        </p:txBody>
      </p:sp>
      <p:sp>
        <p:nvSpPr>
          <p:cNvPr id="19" name="Rectangle 18"/>
          <p:cNvSpPr/>
          <p:nvPr/>
        </p:nvSpPr>
        <p:spPr>
          <a:xfrm>
            <a:off x="7308304" y="6381327"/>
            <a:ext cx="1440160"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Bibliographie</a:t>
            </a:r>
            <a:endParaRPr lang="de-DE" sz="1600" dirty="0">
              <a:solidFill>
                <a:prstClr val="black"/>
              </a:solidFill>
            </a:endParaRPr>
          </a:p>
        </p:txBody>
      </p:sp>
      <p:sp>
        <p:nvSpPr>
          <p:cNvPr id="2" name="Rectangle 1"/>
          <p:cNvSpPr/>
          <p:nvPr/>
        </p:nvSpPr>
        <p:spPr>
          <a:xfrm>
            <a:off x="395536" y="188640"/>
            <a:ext cx="652936" cy="369332"/>
          </a:xfrm>
          <a:prstGeom prst="rect">
            <a:avLst/>
          </a:prstGeom>
        </p:spPr>
        <p:txBody>
          <a:bodyPr wrap="none">
            <a:spAutoFit/>
          </a:bodyPr>
          <a:lstStyle/>
          <a:p>
            <a:r>
              <a:rPr lang="fr-FR" dirty="0" smtClean="0">
                <a:solidFill>
                  <a:prstClr val="black"/>
                </a:solidFill>
              </a:rPr>
              <a:t>Aires</a:t>
            </a:r>
            <a:endParaRPr lang="fr-FR" dirty="0">
              <a:solidFill>
                <a:prstClr val="black"/>
              </a:solidFill>
            </a:endParaRPr>
          </a:p>
        </p:txBody>
      </p:sp>
      <p:sp>
        <p:nvSpPr>
          <p:cNvPr id="21" name="Rectangle 20"/>
          <p:cNvSpPr/>
          <p:nvPr/>
        </p:nvSpPr>
        <p:spPr>
          <a:xfrm>
            <a:off x="467544" y="3495232"/>
            <a:ext cx="992516" cy="369332"/>
          </a:xfrm>
          <a:prstGeom prst="rect">
            <a:avLst/>
          </a:prstGeom>
        </p:spPr>
        <p:txBody>
          <a:bodyPr wrap="none">
            <a:spAutoFit/>
          </a:bodyPr>
          <a:lstStyle/>
          <a:p>
            <a:r>
              <a:rPr lang="fr-FR" dirty="0" smtClean="0">
                <a:solidFill>
                  <a:prstClr val="black"/>
                </a:solidFill>
              </a:rPr>
              <a:t>Volumes</a:t>
            </a:r>
            <a:endParaRPr lang="fr-FR" dirty="0">
              <a:solidFill>
                <a:prstClr val="black"/>
              </a:solidFill>
            </a:endParaRPr>
          </a:p>
        </p:txBody>
      </p:sp>
      <p:sp>
        <p:nvSpPr>
          <p:cNvPr id="22" name="Rectangle 21"/>
          <p:cNvSpPr/>
          <p:nvPr/>
        </p:nvSpPr>
        <p:spPr>
          <a:xfrm>
            <a:off x="7591972" y="1730524"/>
            <a:ext cx="237566" cy="369332"/>
          </a:xfrm>
          <a:prstGeom prst="rect">
            <a:avLst/>
          </a:prstGeom>
        </p:spPr>
        <p:txBody>
          <a:bodyPr wrap="none">
            <a:spAutoFit/>
          </a:bodyPr>
          <a:lstStyle/>
          <a:p>
            <a:r>
              <a:rPr lang="fr-FR" dirty="0">
                <a:solidFill>
                  <a:prstClr val="black"/>
                </a:solidFill>
              </a:rPr>
              <a:t> </a:t>
            </a:r>
            <a:endParaRPr lang="fr-FR" dirty="0" smtClean="0">
              <a:solidFill>
                <a:prstClr val="black"/>
              </a:solidFill>
            </a:endParaRPr>
          </a:p>
        </p:txBody>
      </p:sp>
    </p:spTree>
    <p:extLst>
      <p:ext uri="{BB962C8B-B14F-4D97-AF65-F5344CB8AC3E}">
        <p14:creationId xmlns:p14="http://schemas.microsoft.com/office/powerpoint/2010/main" val="413208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5" name="Picture 17" descr="C:\Documents and Settings\Utilisateur\Bureau\epi\Logo reforme colle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1" y="5758918"/>
            <a:ext cx="1368151" cy="910442"/>
          </a:xfrm>
          <a:prstGeom prst="rect">
            <a:avLst/>
          </a:prstGeom>
          <a:noFill/>
        </p:spPr>
      </p:pic>
      <p:sp>
        <p:nvSpPr>
          <p:cNvPr id="6" name="Rectangle 5"/>
          <p:cNvSpPr/>
          <p:nvPr/>
        </p:nvSpPr>
        <p:spPr>
          <a:xfrm>
            <a:off x="4355976" y="6381328"/>
            <a:ext cx="1728192"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Aires et volumes</a:t>
            </a:r>
            <a:endParaRPr lang="de-DE" sz="1600" dirty="0">
              <a:solidFill>
                <a:prstClr val="black"/>
              </a:solidFill>
            </a:endParaRPr>
          </a:p>
        </p:txBody>
      </p:sp>
      <p:sp>
        <p:nvSpPr>
          <p:cNvPr id="7" name="Rectangle 6"/>
          <p:cNvSpPr/>
          <p:nvPr/>
        </p:nvSpPr>
        <p:spPr>
          <a:xfrm>
            <a:off x="6084168" y="6383279"/>
            <a:ext cx="1224136" cy="358089"/>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Astronomie</a:t>
            </a:r>
          </a:p>
        </p:txBody>
      </p:sp>
      <p:sp>
        <p:nvSpPr>
          <p:cNvPr id="8" name="Rectangle 7"/>
          <p:cNvSpPr/>
          <p:nvPr/>
        </p:nvSpPr>
        <p:spPr>
          <a:xfrm>
            <a:off x="7308304" y="6381327"/>
            <a:ext cx="1440160"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Bibliographie</a:t>
            </a:r>
            <a:endParaRPr lang="de-DE" sz="1600" dirty="0">
              <a:solidFill>
                <a:prstClr val="black"/>
              </a:solidFill>
            </a:endParaRPr>
          </a:p>
        </p:txBody>
      </p:sp>
      <p:sp>
        <p:nvSpPr>
          <p:cNvPr id="9" name="Rectangle 8"/>
          <p:cNvSpPr/>
          <p:nvPr/>
        </p:nvSpPr>
        <p:spPr>
          <a:xfrm>
            <a:off x="512843" y="404664"/>
            <a:ext cx="3093604" cy="369332"/>
          </a:xfrm>
          <a:prstGeom prst="rect">
            <a:avLst/>
          </a:prstGeom>
        </p:spPr>
        <p:txBody>
          <a:bodyPr wrap="none">
            <a:spAutoFit/>
          </a:bodyPr>
          <a:lstStyle/>
          <a:p>
            <a:r>
              <a:rPr lang="fr-FR" dirty="0">
                <a:solidFill>
                  <a:prstClr val="black"/>
                </a:solidFill>
              </a:rPr>
              <a:t>C</a:t>
            </a:r>
            <a:r>
              <a:rPr lang="fr-FR" dirty="0" smtClean="0">
                <a:solidFill>
                  <a:prstClr val="black"/>
                </a:solidFill>
              </a:rPr>
              <a:t>irconférence </a:t>
            </a:r>
            <a:r>
              <a:rPr lang="fr-FR" dirty="0">
                <a:solidFill>
                  <a:prstClr val="black"/>
                </a:solidFill>
              </a:rPr>
              <a:t>de la </a:t>
            </a:r>
            <a:r>
              <a:rPr lang="fr-FR" dirty="0" smtClean="0">
                <a:solidFill>
                  <a:prstClr val="black"/>
                </a:solidFill>
              </a:rPr>
              <a:t>Terre (1/2) </a:t>
            </a:r>
            <a:endParaRPr lang="fr-FR" dirty="0">
              <a:solidFill>
                <a:prstClr val="black"/>
              </a:solidFill>
            </a:endParaRPr>
          </a:p>
        </p:txBody>
      </p:sp>
      <p:grpSp>
        <p:nvGrpSpPr>
          <p:cNvPr id="10" name="Groupe 9"/>
          <p:cNvGrpSpPr/>
          <p:nvPr/>
        </p:nvGrpSpPr>
        <p:grpSpPr>
          <a:xfrm>
            <a:off x="274307" y="793071"/>
            <a:ext cx="8163337" cy="2275889"/>
            <a:chOff x="251521" y="225449"/>
            <a:chExt cx="8163337" cy="3148783"/>
          </a:xfrm>
        </p:grpSpPr>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521" y="260648"/>
              <a:ext cx="1615380" cy="308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82904" y="244649"/>
              <a:ext cx="161538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98284" y="260647"/>
              <a:ext cx="1615380" cy="308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912548" y="260648"/>
              <a:ext cx="1412932"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319353" y="260647"/>
              <a:ext cx="1031789" cy="311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351142" y="225449"/>
              <a:ext cx="598562" cy="3131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949704" y="252214"/>
              <a:ext cx="465154" cy="312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 10" descr="Comment sait-on que la Terre est ronde ? Relativité 4 - YouTube - Mozilla Firefox"/>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74307" y="3295036"/>
            <a:ext cx="2308111" cy="2331928"/>
          </a:xfrm>
          <a:prstGeom prst="rect">
            <a:avLst/>
          </a:prstGeom>
        </p:spPr>
      </p:pic>
      <p:sp>
        <p:nvSpPr>
          <p:cNvPr id="12" name="Rectangle 11"/>
          <p:cNvSpPr/>
          <p:nvPr/>
        </p:nvSpPr>
        <p:spPr>
          <a:xfrm>
            <a:off x="179512" y="773996"/>
            <a:ext cx="84249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p:nvSpPr>
        <p:spPr>
          <a:xfrm>
            <a:off x="251520" y="3023241"/>
            <a:ext cx="84249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1019225" y="4446637"/>
            <a:ext cx="102774" cy="97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mc:AlternateContent xmlns:mc="http://schemas.openxmlformats.org/markup-compatibility/2006" xmlns:a14="http://schemas.microsoft.com/office/drawing/2010/main">
        <mc:Choice Requires="a14">
          <p:sp>
            <p:nvSpPr>
              <p:cNvPr id="15" name="ZoneTexte 14"/>
              <p:cNvSpPr txBox="1"/>
              <p:nvPr/>
            </p:nvSpPr>
            <p:spPr>
              <a:xfrm>
                <a:off x="2778902" y="3285511"/>
                <a:ext cx="1865106" cy="1170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1400" i="1" smtClean="0">
                              <a:solidFill>
                                <a:prstClr val="black"/>
                              </a:solidFill>
                              <a:latin typeface="Cambria Math"/>
                            </a:rPr>
                          </m:ctrlPr>
                        </m:sSupPr>
                        <m:e>
                          <m:d>
                            <m:dPr>
                              <m:ctrlPr>
                                <a:rPr lang="fr-FR" sz="1400" i="1">
                                  <a:solidFill>
                                    <a:prstClr val="black"/>
                                  </a:solidFill>
                                  <a:latin typeface="Cambria Math"/>
                                </a:rPr>
                              </m:ctrlPr>
                            </m:dPr>
                            <m:e>
                              <m:r>
                                <a:rPr lang="fr-FR" sz="1400" i="1" smtClean="0">
                                  <a:solidFill>
                                    <a:prstClr val="black"/>
                                  </a:solidFill>
                                  <a:latin typeface="Cambria Math"/>
                                </a:rPr>
                                <m:t>𝑅</m:t>
                              </m:r>
                              <m:r>
                                <a:rPr lang="fr-FR" sz="1400" i="1" smtClean="0">
                                  <a:solidFill>
                                    <a:prstClr val="black"/>
                                  </a:solidFill>
                                  <a:latin typeface="Cambria Math"/>
                                </a:rPr>
                                <m:t>+</m:t>
                              </m:r>
                              <m:r>
                                <a:rPr lang="fr-FR" sz="1400" i="1" smtClean="0">
                                  <a:solidFill>
                                    <a:prstClr val="black"/>
                                  </a:solidFill>
                                  <a:latin typeface="Cambria Math"/>
                                </a:rPr>
                                <m:t>h</m:t>
                              </m:r>
                            </m:e>
                          </m:d>
                        </m:e>
                        <m:sup>
                          <m:r>
                            <a:rPr lang="fr-FR" sz="1400" i="1" smtClean="0">
                              <a:solidFill>
                                <a:prstClr val="black"/>
                              </a:solidFill>
                              <a:latin typeface="Cambria Math"/>
                            </a:rPr>
                            <m:t>2</m:t>
                          </m:r>
                        </m:sup>
                      </m:sSup>
                      <m:r>
                        <a:rPr lang="fr-FR" sz="1400" i="1" smtClean="0">
                          <a:solidFill>
                            <a:prstClr val="black"/>
                          </a:solidFill>
                          <a:latin typeface="Cambria Math"/>
                        </a:rPr>
                        <m:t>=</m:t>
                      </m:r>
                      <m:sSup>
                        <m:sSupPr>
                          <m:ctrlPr>
                            <a:rPr lang="fr-FR" sz="1400" i="1" smtClean="0">
                              <a:solidFill>
                                <a:prstClr val="black"/>
                              </a:solidFill>
                              <a:latin typeface="Cambria Math"/>
                            </a:rPr>
                          </m:ctrlPr>
                        </m:sSupPr>
                        <m:e>
                          <m:r>
                            <a:rPr lang="fr-FR" sz="1400" i="1" smtClean="0">
                              <a:solidFill>
                                <a:prstClr val="black"/>
                              </a:solidFill>
                              <a:latin typeface="Cambria Math"/>
                            </a:rPr>
                            <m:t>𝑑</m:t>
                          </m:r>
                        </m:e>
                        <m:sup>
                          <m:r>
                            <a:rPr lang="fr-FR" sz="1400" i="1" smtClean="0">
                              <a:solidFill>
                                <a:prstClr val="black"/>
                              </a:solidFill>
                              <a:latin typeface="Cambria Math"/>
                            </a:rPr>
                            <m:t>2</m:t>
                          </m:r>
                        </m:sup>
                      </m:sSup>
                      <m:r>
                        <a:rPr lang="fr-FR" sz="1400" i="1" smtClean="0">
                          <a:solidFill>
                            <a:prstClr val="black"/>
                          </a:solidFill>
                          <a:latin typeface="Cambria Math"/>
                        </a:rPr>
                        <m:t>+</m:t>
                      </m:r>
                      <m:sSup>
                        <m:sSupPr>
                          <m:ctrlPr>
                            <a:rPr lang="fr-FR" sz="1400" i="1" smtClean="0">
                              <a:solidFill>
                                <a:prstClr val="black"/>
                              </a:solidFill>
                              <a:latin typeface="Cambria Math"/>
                            </a:rPr>
                          </m:ctrlPr>
                        </m:sSupPr>
                        <m:e>
                          <m:r>
                            <a:rPr lang="fr-FR" sz="1400" i="1" smtClean="0">
                              <a:solidFill>
                                <a:prstClr val="black"/>
                              </a:solidFill>
                              <a:latin typeface="Cambria Math"/>
                            </a:rPr>
                            <m:t>𝑅</m:t>
                          </m:r>
                        </m:e>
                        <m:sup>
                          <m:r>
                            <a:rPr lang="fr-FR" sz="1400" i="1" smtClean="0">
                              <a:solidFill>
                                <a:prstClr val="black"/>
                              </a:solidFill>
                              <a:latin typeface="Cambria Math"/>
                            </a:rPr>
                            <m:t>2</m:t>
                          </m:r>
                        </m:sup>
                      </m:sSup>
                    </m:oMath>
                  </m:oMathPara>
                </a14:m>
                <a:endParaRPr lang="fr-FR" sz="1400" dirty="0" smtClean="0">
                  <a:solidFill>
                    <a:prstClr val="black"/>
                  </a:solidFill>
                </a:endParaRPr>
              </a:p>
              <a:p>
                <a:pPr/>
                <a14:m>
                  <m:oMath xmlns:m="http://schemas.openxmlformats.org/officeDocument/2006/math">
                    <m:sSup>
                      <m:sSupPr>
                        <m:ctrlPr>
                          <a:rPr lang="fr-FR" sz="1400" i="1" smtClean="0">
                            <a:solidFill>
                              <a:prstClr val="black"/>
                            </a:solidFill>
                            <a:latin typeface="Cambria Math"/>
                          </a:rPr>
                        </m:ctrlPr>
                      </m:sSupPr>
                      <m:e>
                        <m:r>
                          <a:rPr lang="fr-FR" sz="1400" i="1" smtClean="0">
                            <a:solidFill>
                              <a:prstClr val="black"/>
                            </a:solidFill>
                            <a:latin typeface="Cambria Math"/>
                          </a:rPr>
                          <m:t>𝑅</m:t>
                        </m:r>
                      </m:e>
                      <m:sup>
                        <m:r>
                          <a:rPr lang="fr-FR" sz="1400" i="1" smtClean="0">
                            <a:solidFill>
                              <a:prstClr val="black"/>
                            </a:solidFill>
                            <a:latin typeface="Cambria Math"/>
                          </a:rPr>
                          <m:t>2</m:t>
                        </m:r>
                      </m:sup>
                    </m:sSup>
                    <m:r>
                      <a:rPr lang="fr-FR" sz="1400" i="1" smtClean="0">
                        <a:solidFill>
                          <a:prstClr val="black"/>
                        </a:solidFill>
                        <a:latin typeface="Cambria Math"/>
                      </a:rPr>
                      <m:t>+2</m:t>
                    </m:r>
                    <m:r>
                      <a:rPr lang="fr-FR" sz="1400" i="1" smtClean="0">
                        <a:solidFill>
                          <a:prstClr val="black"/>
                        </a:solidFill>
                        <a:latin typeface="Cambria Math"/>
                      </a:rPr>
                      <m:t>𝑅h</m:t>
                    </m:r>
                  </m:oMath>
                </a14:m>
                <a:r>
                  <a:rPr lang="fr-FR" sz="1400" dirty="0">
                    <a:solidFill>
                      <a:prstClr val="black"/>
                    </a:solidFill>
                    <a:ea typeface="Cambria Math"/>
                  </a:rPr>
                  <a:t> </a:t>
                </a:r>
                <a14:m>
                  <m:oMath xmlns:m="http://schemas.openxmlformats.org/officeDocument/2006/math">
                    <m:r>
                      <a:rPr lang="fr-FR" sz="1400" i="1">
                        <a:solidFill>
                          <a:prstClr val="black"/>
                        </a:solidFill>
                        <a:latin typeface="Cambria Math"/>
                        <a:ea typeface="Cambria Math"/>
                      </a:rPr>
                      <m:t>≅</m:t>
                    </m:r>
                    <m:sSup>
                      <m:sSupPr>
                        <m:ctrlPr>
                          <a:rPr lang="fr-FR" sz="1400" i="1">
                            <a:solidFill>
                              <a:prstClr val="black"/>
                            </a:solidFill>
                            <a:latin typeface="Cambria Math"/>
                          </a:rPr>
                        </m:ctrlPr>
                      </m:sSupPr>
                      <m:e>
                        <m:r>
                          <a:rPr lang="fr-FR" sz="1400" i="1">
                            <a:solidFill>
                              <a:prstClr val="black"/>
                            </a:solidFill>
                            <a:latin typeface="Cambria Math"/>
                          </a:rPr>
                          <m:t>𝑑</m:t>
                        </m:r>
                      </m:e>
                      <m:sup>
                        <m:r>
                          <a:rPr lang="fr-FR" sz="1400" i="1">
                            <a:solidFill>
                              <a:prstClr val="black"/>
                            </a:solidFill>
                            <a:latin typeface="Cambria Math"/>
                          </a:rPr>
                          <m:t>2</m:t>
                        </m:r>
                      </m:sup>
                    </m:sSup>
                    <m:r>
                      <a:rPr lang="fr-FR" sz="1400" i="1">
                        <a:solidFill>
                          <a:prstClr val="black"/>
                        </a:solidFill>
                        <a:latin typeface="Cambria Math"/>
                      </a:rPr>
                      <m:t>+</m:t>
                    </m:r>
                    <m:sSup>
                      <m:sSupPr>
                        <m:ctrlPr>
                          <a:rPr lang="fr-FR" sz="1400" i="1">
                            <a:solidFill>
                              <a:prstClr val="black"/>
                            </a:solidFill>
                            <a:latin typeface="Cambria Math"/>
                          </a:rPr>
                        </m:ctrlPr>
                      </m:sSupPr>
                      <m:e>
                        <m:r>
                          <a:rPr lang="fr-FR" sz="1400" i="1">
                            <a:solidFill>
                              <a:prstClr val="black"/>
                            </a:solidFill>
                            <a:latin typeface="Cambria Math"/>
                          </a:rPr>
                          <m:t>𝑅</m:t>
                        </m:r>
                      </m:e>
                      <m:sup>
                        <m:r>
                          <a:rPr lang="fr-FR" sz="1400" i="1">
                            <a:solidFill>
                              <a:prstClr val="black"/>
                            </a:solidFill>
                            <a:latin typeface="Cambria Math"/>
                          </a:rPr>
                          <m:t>2</m:t>
                        </m:r>
                      </m:sup>
                    </m:sSup>
                  </m:oMath>
                </a14:m>
                <a:r>
                  <a:rPr lang="fr-FR" sz="1400" i="1" dirty="0" smtClean="0">
                    <a:solidFill>
                      <a:prstClr val="black"/>
                    </a:solidFill>
                    <a:latin typeface="Cambria Math"/>
                  </a:rPr>
                  <a:t/>
                </a:r>
                <a:br>
                  <a:rPr lang="fr-FR" sz="1400" i="1" dirty="0" smtClean="0">
                    <a:solidFill>
                      <a:prstClr val="black"/>
                    </a:solidFill>
                    <a:latin typeface="Cambria Math"/>
                  </a:rPr>
                </a:br>
                <a14:m>
                  <m:oMathPara xmlns:m="http://schemas.openxmlformats.org/officeDocument/2006/math">
                    <m:oMathParaPr>
                      <m:jc m:val="centerGroup"/>
                    </m:oMathParaPr>
                    <m:oMath xmlns:m="http://schemas.openxmlformats.org/officeDocument/2006/math">
                      <m:r>
                        <a:rPr lang="fr-FR" sz="1400" i="1">
                          <a:solidFill>
                            <a:prstClr val="black"/>
                          </a:solidFill>
                          <a:latin typeface="Cambria Math"/>
                        </a:rPr>
                        <m:t>𝑅</m:t>
                      </m:r>
                      <m:r>
                        <a:rPr lang="fr-FR" sz="1400" i="1">
                          <a:solidFill>
                            <a:prstClr val="black"/>
                          </a:solidFill>
                          <a:latin typeface="Cambria Math"/>
                          <a:ea typeface="Cambria Math"/>
                        </a:rPr>
                        <m:t>≅</m:t>
                      </m:r>
                      <m:f>
                        <m:fPr>
                          <m:ctrlPr>
                            <a:rPr lang="fr-FR" sz="1400" i="1" smtClean="0">
                              <a:solidFill>
                                <a:prstClr val="black"/>
                              </a:solidFill>
                              <a:latin typeface="Cambria Math"/>
                              <a:ea typeface="Cambria Math"/>
                            </a:rPr>
                          </m:ctrlPr>
                        </m:fPr>
                        <m:num>
                          <m:sSup>
                            <m:sSupPr>
                              <m:ctrlPr>
                                <a:rPr lang="fr-FR" sz="1400" i="1" smtClean="0">
                                  <a:solidFill>
                                    <a:prstClr val="black"/>
                                  </a:solidFill>
                                  <a:latin typeface="Cambria Math"/>
                                  <a:ea typeface="Cambria Math"/>
                                </a:rPr>
                              </m:ctrlPr>
                            </m:sSupPr>
                            <m:e>
                              <m:r>
                                <a:rPr lang="fr-FR" sz="1400" i="1" smtClean="0">
                                  <a:solidFill>
                                    <a:prstClr val="black"/>
                                  </a:solidFill>
                                  <a:latin typeface="Cambria Math"/>
                                  <a:ea typeface="Cambria Math"/>
                                </a:rPr>
                                <m:t>𝑑</m:t>
                              </m:r>
                            </m:e>
                            <m:sup>
                              <m:r>
                                <a:rPr lang="fr-FR" sz="1400" i="1" smtClean="0">
                                  <a:solidFill>
                                    <a:prstClr val="black"/>
                                  </a:solidFill>
                                  <a:latin typeface="Cambria Math"/>
                                  <a:ea typeface="Cambria Math"/>
                                </a:rPr>
                                <m:t>2</m:t>
                              </m:r>
                            </m:sup>
                          </m:sSup>
                        </m:num>
                        <m:den>
                          <m:r>
                            <a:rPr lang="fr-FR" sz="1400" i="1" smtClean="0">
                              <a:solidFill>
                                <a:prstClr val="black"/>
                              </a:solidFill>
                              <a:latin typeface="Cambria Math"/>
                              <a:ea typeface="Cambria Math"/>
                            </a:rPr>
                            <m:t>2</m:t>
                          </m:r>
                          <m:r>
                            <a:rPr lang="fr-FR" sz="1400" i="1" smtClean="0">
                              <a:solidFill>
                                <a:prstClr val="black"/>
                              </a:solidFill>
                              <a:latin typeface="Cambria Math"/>
                              <a:ea typeface="Cambria Math"/>
                            </a:rPr>
                            <m:t>h</m:t>
                          </m:r>
                        </m:den>
                      </m:f>
                    </m:oMath>
                  </m:oMathPara>
                </a14:m>
                <a:endParaRPr lang="fr-FR" sz="1400" dirty="0" smtClean="0">
                  <a:solidFill>
                    <a:prstClr val="black"/>
                  </a:solidFill>
                </a:endParaRPr>
              </a:p>
              <a:p>
                <a:endParaRPr lang="fr-FR" sz="1400" dirty="0">
                  <a:solidFill>
                    <a:prstClr val="black"/>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2778902" y="3285511"/>
                <a:ext cx="1865106" cy="1170898"/>
              </a:xfrm>
              <a:prstGeom prst="rect">
                <a:avLst/>
              </a:prstGeom>
              <a:blipFill rotWithShape="1">
                <a:blip r:embed="rId12"/>
                <a:stretch>
                  <a:fillRect/>
                </a:stretch>
              </a:blipFill>
            </p:spPr>
            <p:txBody>
              <a:bodyPr/>
              <a:lstStyle/>
              <a:p>
                <a:r>
                  <a:rPr lang="fr-FR">
                    <a:noFill/>
                  </a:rPr>
                  <a:t> </a:t>
                </a:r>
              </a:p>
            </p:txBody>
          </p:sp>
        </mc:Fallback>
      </mc:AlternateContent>
      <p:sp>
        <p:nvSpPr>
          <p:cNvPr id="25" name="ZoneTexte 24"/>
          <p:cNvSpPr txBox="1"/>
          <p:nvPr/>
        </p:nvSpPr>
        <p:spPr>
          <a:xfrm>
            <a:off x="4644008" y="3284370"/>
            <a:ext cx="1800200" cy="276999"/>
          </a:xfrm>
          <a:prstGeom prst="rect">
            <a:avLst/>
          </a:prstGeom>
          <a:noFill/>
        </p:spPr>
        <p:txBody>
          <a:bodyPr wrap="square" rtlCol="0">
            <a:spAutoFit/>
          </a:bodyPr>
          <a:lstStyle/>
          <a:p>
            <a:r>
              <a:rPr lang="fr-FR" sz="1200" dirty="0" smtClean="0">
                <a:solidFill>
                  <a:srgbClr val="1F497D"/>
                </a:solidFill>
              </a:rPr>
              <a:t>(th. Pythagore)</a:t>
            </a:r>
            <a:endParaRPr lang="fr-FR" sz="1200" dirty="0">
              <a:solidFill>
                <a:srgbClr val="1F497D"/>
              </a:solidFill>
            </a:endParaRPr>
          </a:p>
        </p:txBody>
      </p:sp>
      <p:sp>
        <p:nvSpPr>
          <p:cNvPr id="17" name="Forme libre 16"/>
          <p:cNvSpPr/>
          <p:nvPr/>
        </p:nvSpPr>
        <p:spPr>
          <a:xfrm>
            <a:off x="3665305" y="5037171"/>
            <a:ext cx="3614278" cy="459469"/>
          </a:xfrm>
          <a:custGeom>
            <a:avLst/>
            <a:gdLst>
              <a:gd name="connsiteX0" fmla="*/ 220895 w 3614278"/>
              <a:gd name="connsiteY0" fmla="*/ 296829 h 459469"/>
              <a:gd name="connsiteX1" fmla="*/ 335195 w 3614278"/>
              <a:gd name="connsiteY1" fmla="*/ 287304 h 459469"/>
              <a:gd name="connsiteX2" fmla="*/ 820970 w 3614278"/>
              <a:gd name="connsiteY2" fmla="*/ 106329 h 459469"/>
              <a:gd name="connsiteX3" fmla="*/ 1382945 w 3614278"/>
              <a:gd name="connsiteY3" fmla="*/ 1554 h 459469"/>
              <a:gd name="connsiteX4" fmla="*/ 2049695 w 3614278"/>
              <a:gd name="connsiteY4" fmla="*/ 49179 h 459469"/>
              <a:gd name="connsiteX5" fmla="*/ 2678345 w 3614278"/>
              <a:gd name="connsiteY5" fmla="*/ 125379 h 459469"/>
              <a:gd name="connsiteX6" fmla="*/ 3221270 w 3614278"/>
              <a:gd name="connsiteY6" fmla="*/ 373029 h 459469"/>
              <a:gd name="connsiteX7" fmla="*/ 3411770 w 3614278"/>
              <a:gd name="connsiteY7" fmla="*/ 458754 h 459469"/>
              <a:gd name="connsiteX8" fmla="*/ 220895 w 3614278"/>
              <a:gd name="connsiteY8" fmla="*/ 296829 h 45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278" h="459469">
                <a:moveTo>
                  <a:pt x="220895" y="296829"/>
                </a:moveTo>
                <a:cubicBezTo>
                  <a:pt x="-291868" y="268254"/>
                  <a:pt x="235183" y="319054"/>
                  <a:pt x="335195" y="287304"/>
                </a:cubicBezTo>
                <a:cubicBezTo>
                  <a:pt x="435207" y="255554"/>
                  <a:pt x="646345" y="153954"/>
                  <a:pt x="820970" y="106329"/>
                </a:cubicBezTo>
                <a:cubicBezTo>
                  <a:pt x="995595" y="58704"/>
                  <a:pt x="1178158" y="11079"/>
                  <a:pt x="1382945" y="1554"/>
                </a:cubicBezTo>
                <a:cubicBezTo>
                  <a:pt x="1587732" y="-7971"/>
                  <a:pt x="1833795" y="28542"/>
                  <a:pt x="2049695" y="49179"/>
                </a:cubicBezTo>
                <a:cubicBezTo>
                  <a:pt x="2265595" y="69816"/>
                  <a:pt x="2483083" y="71404"/>
                  <a:pt x="2678345" y="125379"/>
                </a:cubicBezTo>
                <a:cubicBezTo>
                  <a:pt x="2873607" y="179354"/>
                  <a:pt x="3221270" y="373029"/>
                  <a:pt x="3221270" y="373029"/>
                </a:cubicBezTo>
                <a:cubicBezTo>
                  <a:pt x="3343507" y="428591"/>
                  <a:pt x="3911832" y="465104"/>
                  <a:pt x="3411770" y="458754"/>
                </a:cubicBezTo>
                <a:cubicBezTo>
                  <a:pt x="2911708" y="452404"/>
                  <a:pt x="733658" y="325404"/>
                  <a:pt x="220895" y="296829"/>
                </a:cubicBez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9" name="Connecteur droit 18"/>
          <p:cNvCxnSpPr/>
          <p:nvPr/>
        </p:nvCxnSpPr>
        <p:spPr>
          <a:xfrm>
            <a:off x="4065146" y="5085184"/>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463988" y="4869160"/>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5217274" y="4887162"/>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4922778" y="4544092"/>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6184849" y="5028170"/>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647178" y="4725144"/>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7047094" y="5373216"/>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6511683" y="4653136"/>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810595" y="4503723"/>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192559" y="4562094"/>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34" name="Picture 10"/>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8172083">
            <a:off x="5688688" y="3460563"/>
            <a:ext cx="957856" cy="67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Connecteur droit 43"/>
          <p:cNvCxnSpPr/>
          <p:nvPr/>
        </p:nvCxnSpPr>
        <p:spPr>
          <a:xfrm>
            <a:off x="4940357" y="4086053"/>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6280791" y="4149080"/>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047094" y="4066926"/>
            <a:ext cx="326834" cy="1800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8672" t="1172" r="33464" b="5566"/>
          <a:stretch/>
        </p:blipFill>
        <p:spPr bwMode="auto">
          <a:xfrm>
            <a:off x="4996589" y="4462361"/>
            <a:ext cx="214369" cy="71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6928578" y="4869160"/>
            <a:ext cx="351005" cy="70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Connecteur droit avec flèche 26"/>
          <p:cNvCxnSpPr/>
          <p:nvPr/>
        </p:nvCxnSpPr>
        <p:spPr>
          <a:xfrm>
            <a:off x="5249612" y="5179860"/>
            <a:ext cx="1678966" cy="3167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1034" idx="1"/>
          </p:cNvCxnSpPr>
          <p:nvPr/>
        </p:nvCxnSpPr>
        <p:spPr>
          <a:xfrm flipV="1">
            <a:off x="5220072" y="4201068"/>
            <a:ext cx="687627" cy="97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17" idx="6"/>
            <a:endCxn id="1034" idx="1"/>
          </p:cNvCxnSpPr>
          <p:nvPr/>
        </p:nvCxnSpPr>
        <p:spPr>
          <a:xfrm flipH="1" flipV="1">
            <a:off x="5907699" y="4201068"/>
            <a:ext cx="978876" cy="1209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p:cNvSpPr/>
              <p:nvPr/>
            </p:nvSpPr>
            <p:spPr>
              <a:xfrm>
                <a:off x="5810595" y="5263466"/>
                <a:ext cx="4045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smtClean="0">
                          <a:solidFill>
                            <a:prstClr val="black"/>
                          </a:solidFill>
                          <a:latin typeface="Cambria Math"/>
                        </a:rPr>
                        <m:t>𝐷</m:t>
                      </m:r>
                    </m:oMath>
                  </m:oMathPara>
                </a14:m>
                <a:endParaRPr lang="fr-FR" dirty="0">
                  <a:solidFill>
                    <a:prstClr val="black"/>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5810595" y="5263466"/>
                <a:ext cx="404598" cy="369332"/>
              </a:xfrm>
              <a:prstGeom prst="rect">
                <a:avLst/>
              </a:prstGeom>
              <a:blipFill rotWithShape="1">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p:cNvSpPr txBox="1"/>
              <p:nvPr/>
            </p:nvSpPr>
            <p:spPr>
              <a:xfrm>
                <a:off x="5281238" y="4886638"/>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solidFill>
                            <a:prstClr val="black"/>
                          </a:solidFill>
                          <a:latin typeface="Cambria Math"/>
                          <a:ea typeface="Cambria Math"/>
                        </a:rPr>
                        <m:t>𝛼</m:t>
                      </m:r>
                    </m:oMath>
                  </m:oMathPara>
                </a14:m>
                <a:endParaRPr lang="fr-FR" dirty="0">
                  <a:solidFill>
                    <a:prstClr val="black"/>
                  </a:solidFill>
                </a:endParaRPr>
              </a:p>
            </p:txBody>
          </p:sp>
        </mc:Choice>
        <mc:Fallback xmlns="">
          <p:sp>
            <p:nvSpPr>
              <p:cNvPr id="33" name="ZoneTexte 32"/>
              <p:cNvSpPr txBox="1">
                <a:spLocks noRot="1" noChangeAspect="1" noMove="1" noResize="1" noEditPoints="1" noAdjustHandles="1" noChangeArrowheads="1" noChangeShapeType="1" noTextEdit="1"/>
              </p:cNvSpPr>
              <p:nvPr/>
            </p:nvSpPr>
            <p:spPr>
              <a:xfrm>
                <a:off x="5281238" y="4886638"/>
                <a:ext cx="382412" cy="369332"/>
              </a:xfrm>
              <a:prstGeom prst="rect">
                <a:avLst/>
              </a:prstGeom>
              <a:blipFill rotWithShape="1">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ZoneTexte 56"/>
              <p:cNvSpPr txBox="1"/>
              <p:nvPr/>
            </p:nvSpPr>
            <p:spPr>
              <a:xfrm>
                <a:off x="6415617" y="5127308"/>
                <a:ext cx="3840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solidFill>
                            <a:prstClr val="black"/>
                          </a:solidFill>
                          <a:latin typeface="Cambria Math"/>
                          <a:ea typeface="Cambria Math"/>
                        </a:rPr>
                        <m:t>𝛽</m:t>
                      </m:r>
                    </m:oMath>
                  </m:oMathPara>
                </a14:m>
                <a:endParaRPr lang="fr-FR" dirty="0">
                  <a:solidFill>
                    <a:prstClr val="black"/>
                  </a:solidFill>
                </a:endParaRPr>
              </a:p>
            </p:txBody>
          </p:sp>
        </mc:Choice>
        <mc:Fallback xmlns="">
          <p:sp>
            <p:nvSpPr>
              <p:cNvPr id="57" name="ZoneTexte 56"/>
              <p:cNvSpPr txBox="1">
                <a:spLocks noRot="1" noChangeAspect="1" noMove="1" noResize="1" noEditPoints="1" noAdjustHandles="1" noChangeArrowheads="1" noChangeShapeType="1" noTextEdit="1"/>
              </p:cNvSpPr>
              <p:nvPr/>
            </p:nvSpPr>
            <p:spPr>
              <a:xfrm>
                <a:off x="6415617" y="5127308"/>
                <a:ext cx="384016" cy="369332"/>
              </a:xfrm>
              <a:prstGeom prst="rect">
                <a:avLst/>
              </a:prstGeom>
              <a:blipFill rotWithShape="1">
                <a:blip r:embed="rId18"/>
                <a:stretch>
                  <a:fillRect b="-11475"/>
                </a:stretch>
              </a:blipFill>
            </p:spPr>
            <p:txBody>
              <a:bodyPr/>
              <a:lstStyle/>
              <a:p>
                <a:r>
                  <a:rPr lang="fr-FR">
                    <a:noFill/>
                  </a:rPr>
                  <a:t> </a:t>
                </a:r>
              </a:p>
            </p:txBody>
          </p:sp>
        </mc:Fallback>
      </mc:AlternateContent>
      <p:cxnSp>
        <p:nvCxnSpPr>
          <p:cNvPr id="47" name="Connecteur droit avec flèche 46"/>
          <p:cNvCxnSpPr/>
          <p:nvPr/>
        </p:nvCxnSpPr>
        <p:spPr>
          <a:xfrm flipH="1">
            <a:off x="5724128" y="4221088"/>
            <a:ext cx="183571" cy="101887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5746507" y="4612786"/>
                <a:ext cx="377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prstClr val="black"/>
                          </a:solidFill>
                          <a:latin typeface="Cambria Math"/>
                          <a:ea typeface="Cambria Math"/>
                        </a:rPr>
                        <m:t>𝑑</m:t>
                      </m:r>
                    </m:oMath>
                  </m:oMathPara>
                </a14:m>
                <a:endParaRPr lang="fr-FR" dirty="0">
                  <a:solidFill>
                    <a:prstClr val="black"/>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5746507" y="4612786"/>
                <a:ext cx="377924" cy="369332"/>
              </a:xfrm>
              <a:prstGeom prst="rect">
                <a:avLst/>
              </a:prstGeom>
              <a:blipFill rotWithShape="1">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12843" y="4210764"/>
                <a:ext cx="377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prstClr val="black"/>
                          </a:solidFill>
                          <a:latin typeface="Cambria Math"/>
                          <a:ea typeface="Cambria Math"/>
                        </a:rPr>
                        <m:t>𝑑</m:t>
                      </m:r>
                    </m:oMath>
                  </m:oMathPara>
                </a14:m>
                <a:endParaRPr lang="fr-FR" dirty="0">
                  <a:solidFill>
                    <a:prstClr val="black"/>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512843" y="4210764"/>
                <a:ext cx="377924" cy="369332"/>
              </a:xfrm>
              <a:prstGeom prst="rect">
                <a:avLst/>
              </a:prstGeom>
              <a:blipFill rotWithShape="1">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1366619" y="4612786"/>
                <a:ext cx="391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prstClr val="black"/>
                          </a:solidFill>
                          <a:latin typeface="Cambria Math"/>
                        </a:rPr>
                        <m:t>𝑅</m:t>
                      </m:r>
                    </m:oMath>
                  </m:oMathPara>
                </a14:m>
                <a:endParaRPr lang="fr-FR" dirty="0">
                  <a:solidFill>
                    <a:prstClr val="black"/>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1366619" y="4612786"/>
                <a:ext cx="391774" cy="369332"/>
              </a:xfrm>
              <a:prstGeom prst="rect">
                <a:avLst/>
              </a:prstGeom>
              <a:blipFill rotWithShape="1">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763688" y="3861048"/>
                <a:ext cx="391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prstClr val="black"/>
                          </a:solidFill>
                          <a:latin typeface="Cambria Math"/>
                        </a:rPr>
                        <m:t>𝑅</m:t>
                      </m:r>
                    </m:oMath>
                  </m:oMathPara>
                </a14:m>
                <a:endParaRPr lang="fr-FR" dirty="0">
                  <a:solidFill>
                    <a:prstClr val="black"/>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1763688" y="3861048"/>
                <a:ext cx="391774" cy="369332"/>
              </a:xfrm>
              <a:prstGeom prst="rect">
                <a:avLst/>
              </a:prstGeom>
              <a:blipFill rotWithShape="1">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1321900" y="3275692"/>
                <a:ext cx="3697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smtClean="0">
                          <a:solidFill>
                            <a:prstClr val="black"/>
                          </a:solidFill>
                          <a:latin typeface="Cambria Math"/>
                        </a:rPr>
                        <m:t>h</m:t>
                      </m:r>
                    </m:oMath>
                  </m:oMathPara>
                </a14:m>
                <a:endParaRPr lang="fr-FR" dirty="0">
                  <a:solidFill>
                    <a:prstClr val="black"/>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1321900" y="3275692"/>
                <a:ext cx="369780" cy="369332"/>
              </a:xfrm>
              <a:prstGeom prst="rect">
                <a:avLst/>
              </a:prstGeom>
              <a:blipFill rotWithShape="1">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6" name="ZoneTexte 65"/>
              <p:cNvSpPr txBox="1"/>
              <p:nvPr/>
            </p:nvSpPr>
            <p:spPr>
              <a:xfrm>
                <a:off x="3823400" y="5496640"/>
                <a:ext cx="2888232" cy="861774"/>
              </a:xfrm>
              <a:prstGeom prst="rect">
                <a:avLst/>
              </a:prstGeom>
              <a:noFill/>
            </p:spPr>
            <p:txBody>
              <a:bodyPr wrap="square" rtlCol="0">
                <a:spAutoFit/>
              </a:bodyPr>
              <a:lstStyle/>
              <a:p>
                <a:r>
                  <a:rPr lang="fr-FR" sz="1200" dirty="0" smtClean="0">
                    <a:solidFill>
                      <a:prstClr val="black"/>
                    </a:solidFill>
                  </a:rPr>
                  <a:t>Triangle reproduit après « mesures » de </a:t>
                </a:r>
                <a:r>
                  <a:rPr lang="fr-FR" sz="1200" i="1" dirty="0" smtClean="0">
                    <a:solidFill>
                      <a:prstClr val="black"/>
                    </a:solidFill>
                  </a:rPr>
                  <a:t>D, </a:t>
                </a:r>
                <a:r>
                  <a:rPr lang="el-GR" sz="1200" i="1" dirty="0" smtClean="0">
                    <a:solidFill>
                      <a:prstClr val="black"/>
                    </a:solidFill>
                  </a:rPr>
                  <a:t>α</a:t>
                </a:r>
                <a:r>
                  <a:rPr lang="fr-FR" sz="1200" i="1" dirty="0" smtClean="0">
                    <a:solidFill>
                      <a:prstClr val="black"/>
                    </a:solidFill>
                  </a:rPr>
                  <a:t>, </a:t>
                </a:r>
                <a:r>
                  <a:rPr lang="el-GR" sz="1200" i="1" dirty="0" smtClean="0">
                    <a:solidFill>
                      <a:prstClr val="black"/>
                    </a:solidFill>
                  </a:rPr>
                  <a:t>β</a:t>
                </a:r>
                <a:r>
                  <a:rPr lang="fr-FR" sz="1200" dirty="0" smtClean="0">
                    <a:solidFill>
                      <a:prstClr val="black"/>
                    </a:solidFill>
                  </a:rPr>
                  <a:t>. Toutes proportions gardées, on en déduit </a:t>
                </a:r>
                <a14:m>
                  <m:oMath xmlns:m="http://schemas.openxmlformats.org/officeDocument/2006/math">
                    <m:r>
                      <a:rPr lang="fr-FR" sz="1200" i="1">
                        <a:solidFill>
                          <a:prstClr val="black"/>
                        </a:solidFill>
                        <a:latin typeface="Cambria Math"/>
                        <a:ea typeface="Cambria Math"/>
                      </a:rPr>
                      <m:t>𝑑</m:t>
                    </m:r>
                  </m:oMath>
                </a14:m>
                <a:r>
                  <a:rPr lang="fr-FR" sz="1200" dirty="0" smtClean="0">
                    <a:solidFill>
                      <a:prstClr val="black"/>
                    </a:solidFill>
                  </a:rPr>
                  <a:t> </a:t>
                </a:r>
                <a:r>
                  <a:rPr lang="fr-FR" sz="1200" dirty="0" smtClean="0">
                    <a:solidFill>
                      <a:srgbClr val="1F497D"/>
                    </a:solidFill>
                  </a:rPr>
                  <a:t>(th. De Thalès</a:t>
                </a:r>
                <a:r>
                  <a:rPr lang="fr-FR" sz="1200" dirty="0" smtClean="0">
                    <a:solidFill>
                      <a:prstClr val="black"/>
                    </a:solidFill>
                  </a:rPr>
                  <a:t>). Puis </a:t>
                </a:r>
                <a14:m>
                  <m:oMath xmlns:m="http://schemas.openxmlformats.org/officeDocument/2006/math">
                    <m:r>
                      <a:rPr lang="fr-FR" sz="1200" i="1">
                        <a:solidFill>
                          <a:prstClr val="black"/>
                        </a:solidFill>
                        <a:latin typeface="Cambria Math"/>
                      </a:rPr>
                      <m:t>𝑅</m:t>
                    </m:r>
                  </m:oMath>
                </a14:m>
                <a:endParaRPr lang="fr-FR" sz="1200" dirty="0">
                  <a:solidFill>
                    <a:prstClr val="black"/>
                  </a:solidFill>
                </a:endParaRPr>
              </a:p>
              <a:p>
                <a:endParaRPr lang="fr-FR" sz="1200" dirty="0">
                  <a:solidFill>
                    <a:prstClr val="black"/>
                  </a:solidFill>
                </a:endParaRPr>
              </a:p>
            </p:txBody>
          </p:sp>
        </mc:Choice>
        <mc:Fallback xmlns="">
          <p:sp>
            <p:nvSpPr>
              <p:cNvPr id="66" name="ZoneTexte 65"/>
              <p:cNvSpPr txBox="1">
                <a:spLocks noRot="1" noChangeAspect="1" noMove="1" noResize="1" noEditPoints="1" noAdjustHandles="1" noChangeArrowheads="1" noChangeShapeType="1" noTextEdit="1"/>
              </p:cNvSpPr>
              <p:nvPr/>
            </p:nvSpPr>
            <p:spPr>
              <a:xfrm>
                <a:off x="3823400" y="5496640"/>
                <a:ext cx="2888232" cy="861774"/>
              </a:xfrm>
              <a:prstGeom prst="rect">
                <a:avLst/>
              </a:prstGeom>
              <a:blipFill rotWithShape="1">
                <a:blip r:embed="rId2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31747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5" name="Picture 17" descr="C:\Documents and Settings\Utilisateur\Bureau\epi\Logo reforme college.jpg"/>
          <p:cNvPicPr>
            <a:picLocks noChangeAspect="1" noChangeArrowheads="1"/>
          </p:cNvPicPr>
          <p:nvPr/>
        </p:nvPicPr>
        <p:blipFill>
          <a:blip r:embed="rId3" cstate="print"/>
          <a:srcRect/>
          <a:stretch>
            <a:fillRect/>
          </a:stretch>
        </p:blipFill>
        <p:spPr bwMode="auto">
          <a:xfrm>
            <a:off x="2411761" y="5758918"/>
            <a:ext cx="1368151" cy="910442"/>
          </a:xfrm>
          <a:prstGeom prst="rect">
            <a:avLst/>
          </a:prstGeom>
          <a:noFill/>
        </p:spPr>
      </p:pic>
      <p:sp>
        <p:nvSpPr>
          <p:cNvPr id="6" name="Rectangle 5"/>
          <p:cNvSpPr/>
          <p:nvPr/>
        </p:nvSpPr>
        <p:spPr>
          <a:xfrm>
            <a:off x="4355976" y="6381328"/>
            <a:ext cx="1728192"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Aires et volumes</a:t>
            </a:r>
            <a:endParaRPr lang="de-DE" sz="1600" dirty="0">
              <a:solidFill>
                <a:prstClr val="black"/>
              </a:solidFill>
            </a:endParaRPr>
          </a:p>
        </p:txBody>
      </p:sp>
      <p:sp>
        <p:nvSpPr>
          <p:cNvPr id="7" name="Rectangle 6"/>
          <p:cNvSpPr/>
          <p:nvPr/>
        </p:nvSpPr>
        <p:spPr>
          <a:xfrm>
            <a:off x="6084168" y="6383279"/>
            <a:ext cx="1224136" cy="358089"/>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Astronomie</a:t>
            </a:r>
          </a:p>
        </p:txBody>
      </p:sp>
      <p:pic>
        <p:nvPicPr>
          <p:cNvPr id="8" name="Image 7" descr="La mesure de la circonférence de la Terre par Eratosthène | Science étonnante - Mozilla Firefox"/>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1580" y="980728"/>
            <a:ext cx="2124236" cy="2657476"/>
          </a:xfrm>
          <a:prstGeom prst="rect">
            <a:avLst/>
          </a:prstGeom>
        </p:spPr>
      </p:pic>
      <p:sp>
        <p:nvSpPr>
          <p:cNvPr id="9" name="ZoneTexte 8"/>
          <p:cNvSpPr txBox="1"/>
          <p:nvPr/>
        </p:nvSpPr>
        <p:spPr>
          <a:xfrm>
            <a:off x="971600" y="1052736"/>
            <a:ext cx="1440160" cy="369332"/>
          </a:xfrm>
          <a:prstGeom prst="rect">
            <a:avLst/>
          </a:prstGeom>
          <a:noFill/>
        </p:spPr>
        <p:txBody>
          <a:bodyPr wrap="square" rtlCol="0">
            <a:spAutoFit/>
          </a:bodyPr>
          <a:lstStyle/>
          <a:p>
            <a:r>
              <a:rPr lang="fr-FR" dirty="0" smtClean="0">
                <a:solidFill>
                  <a:prstClr val="black"/>
                </a:solidFill>
              </a:rPr>
              <a:t>Alexandrie</a:t>
            </a:r>
            <a:endParaRPr lang="fr-FR" dirty="0">
              <a:solidFill>
                <a:prstClr val="black"/>
              </a:solidFill>
            </a:endParaRPr>
          </a:p>
        </p:txBody>
      </p:sp>
      <p:sp>
        <p:nvSpPr>
          <p:cNvPr id="10" name="ZoneTexte 9"/>
          <p:cNvSpPr txBox="1"/>
          <p:nvPr/>
        </p:nvSpPr>
        <p:spPr>
          <a:xfrm>
            <a:off x="1619672" y="2996952"/>
            <a:ext cx="1440160" cy="369332"/>
          </a:xfrm>
          <a:prstGeom prst="rect">
            <a:avLst/>
          </a:prstGeom>
          <a:noFill/>
        </p:spPr>
        <p:txBody>
          <a:bodyPr wrap="square" rtlCol="0">
            <a:spAutoFit/>
          </a:bodyPr>
          <a:lstStyle/>
          <a:p>
            <a:r>
              <a:rPr lang="fr-FR" dirty="0" smtClean="0">
                <a:solidFill>
                  <a:prstClr val="black"/>
                </a:solidFill>
              </a:rPr>
              <a:t>Assouan</a:t>
            </a:r>
            <a:endParaRPr lang="fr-FR" dirty="0">
              <a:solidFill>
                <a:prstClr val="black"/>
              </a:solidFill>
            </a:endParaRPr>
          </a:p>
        </p:txBody>
      </p:sp>
      <p:sp>
        <p:nvSpPr>
          <p:cNvPr id="12" name="ZoneTexte 11"/>
          <p:cNvSpPr txBox="1"/>
          <p:nvPr/>
        </p:nvSpPr>
        <p:spPr>
          <a:xfrm>
            <a:off x="683568" y="4069521"/>
            <a:ext cx="2808312" cy="646331"/>
          </a:xfrm>
          <a:prstGeom prst="rect">
            <a:avLst/>
          </a:prstGeom>
          <a:noFill/>
        </p:spPr>
        <p:txBody>
          <a:bodyPr wrap="square" rtlCol="0">
            <a:spAutoFit/>
          </a:bodyPr>
          <a:lstStyle/>
          <a:p>
            <a:pPr algn="just"/>
            <a:r>
              <a:rPr lang="fr-FR" sz="1200" dirty="0" smtClean="0">
                <a:solidFill>
                  <a:prstClr val="black"/>
                </a:solidFill>
              </a:rPr>
              <a:t>Comment savoir qu’Assouan est au sud d’Alexandrie ? Soleil au zénith + horizon du Nil !</a:t>
            </a:r>
            <a:endParaRPr lang="fr-FR" sz="1200" dirty="0">
              <a:solidFill>
                <a:prstClr val="black"/>
              </a:solidFill>
            </a:endParaRPr>
          </a:p>
        </p:txBody>
      </p:sp>
      <p:sp>
        <p:nvSpPr>
          <p:cNvPr id="13" name="ZoneTexte 12"/>
          <p:cNvSpPr txBox="1"/>
          <p:nvPr/>
        </p:nvSpPr>
        <p:spPr>
          <a:xfrm>
            <a:off x="1961710" y="2852936"/>
            <a:ext cx="378042" cy="261610"/>
          </a:xfrm>
          <a:prstGeom prst="rect">
            <a:avLst/>
          </a:prstGeom>
          <a:noFill/>
        </p:spPr>
        <p:txBody>
          <a:bodyPr wrap="square" rtlCol="0">
            <a:spAutoFit/>
          </a:bodyPr>
          <a:lstStyle/>
          <a:p>
            <a:r>
              <a:rPr lang="fr-FR" sz="1100" b="1" dirty="0">
                <a:solidFill>
                  <a:prstClr val="black"/>
                </a:solidFill>
              </a:rPr>
              <a:t>S</a:t>
            </a:r>
          </a:p>
        </p:txBody>
      </p:sp>
      <p:sp>
        <p:nvSpPr>
          <p:cNvPr id="14" name="ZoneTexte 13"/>
          <p:cNvSpPr txBox="1"/>
          <p:nvPr/>
        </p:nvSpPr>
        <p:spPr>
          <a:xfrm>
            <a:off x="1385646" y="1268760"/>
            <a:ext cx="378042" cy="261610"/>
          </a:xfrm>
          <a:prstGeom prst="rect">
            <a:avLst/>
          </a:prstGeom>
          <a:noFill/>
        </p:spPr>
        <p:txBody>
          <a:bodyPr wrap="square" rtlCol="0">
            <a:spAutoFit/>
          </a:bodyPr>
          <a:lstStyle/>
          <a:p>
            <a:r>
              <a:rPr lang="fr-FR" sz="1100" b="1" dirty="0">
                <a:solidFill>
                  <a:prstClr val="black"/>
                </a:solidFill>
              </a:rPr>
              <a:t>A</a:t>
            </a:r>
          </a:p>
        </p:txBody>
      </p:sp>
      <mc:AlternateContent xmlns:mc="http://schemas.openxmlformats.org/markup-compatibility/2006" xmlns:a14="http://schemas.microsoft.com/office/drawing/2010/main">
        <mc:Choice Requires="a14">
          <p:sp>
            <p:nvSpPr>
              <p:cNvPr id="16" name="ZoneTexte 15"/>
              <p:cNvSpPr txBox="1"/>
              <p:nvPr/>
            </p:nvSpPr>
            <p:spPr>
              <a:xfrm>
                <a:off x="4499992" y="4410978"/>
                <a:ext cx="3384376" cy="1780167"/>
              </a:xfrm>
              <a:prstGeom prst="rect">
                <a:avLst/>
              </a:prstGeom>
              <a:noFill/>
            </p:spPr>
            <p:txBody>
              <a:bodyPr wrap="square" rtlCol="0">
                <a:spAutoFit/>
              </a:bodyPr>
              <a:lstStyle/>
              <a:p>
                <a:pPr algn="just"/>
                <a:r>
                  <a:rPr lang="fr-FR" sz="1200" dirty="0" smtClean="0">
                    <a:solidFill>
                      <a:prstClr val="black"/>
                    </a:solidFill>
                  </a:rPr>
                  <a:t>Expérience quand le soleil est au zénith (pas nécessairement un 21 juin). </a:t>
                </a:r>
              </a:p>
              <a:p>
                <a:pPr algn="just"/>
                <a:endParaRPr lang="fr-FR" sz="1200" dirty="0">
                  <a:solidFill>
                    <a:prstClr val="black"/>
                  </a:solidFill>
                </a:endParaRPr>
              </a:p>
              <a:p>
                <a:pPr algn="just"/>
                <a:r>
                  <a:rPr lang="fr-FR" sz="1200" dirty="0" smtClean="0">
                    <a:solidFill>
                      <a:prstClr val="black"/>
                    </a:solidFill>
                  </a:rPr>
                  <a:t>Gnomons plantés verticalement (fil à plomb)</a:t>
                </a:r>
              </a:p>
              <a:p>
                <a:pPr algn="just"/>
                <a:endParaRPr lang="fr-FR" sz="1200" dirty="0">
                  <a:solidFill>
                    <a:prstClr val="black"/>
                  </a:solidFill>
                </a:endParaRPr>
              </a:p>
              <a:p>
                <a:pPr algn="just"/>
                <a:r>
                  <a:rPr lang="fr-FR" sz="1200" dirty="0" smtClean="0">
                    <a:solidFill>
                      <a:prstClr val="black"/>
                    </a:solidFill>
                  </a:rPr>
                  <a:t>L’angle gnomon-rayons croît de la différence de latitude (</a:t>
                </a:r>
                <a:r>
                  <a:rPr lang="fr-FR" sz="1200" dirty="0" smtClean="0">
                    <a:solidFill>
                      <a:srgbClr val="1F497D"/>
                    </a:solidFill>
                  </a:rPr>
                  <a:t>angles alternes-internes</a:t>
                </a:r>
                <a:r>
                  <a:rPr lang="fr-FR" sz="1200" dirty="0" smtClean="0">
                    <a:solidFill>
                      <a:prstClr val="black"/>
                    </a:solidFill>
                  </a:rPr>
                  <a:t>). On « mesure » 7,2°. Pour un arc de 787 km. D’où la circonférence de </a:t>
                </a:r>
                <a14:m>
                  <m:oMath xmlns:m="http://schemas.openxmlformats.org/officeDocument/2006/math">
                    <m:r>
                      <a:rPr lang="fr-FR" sz="1200" i="1">
                        <a:solidFill>
                          <a:prstClr val="black"/>
                        </a:solidFill>
                        <a:latin typeface="Cambria Math"/>
                        <a:ea typeface="Cambria Math"/>
                      </a:rPr>
                      <m:t>≅</m:t>
                    </m:r>
                  </m:oMath>
                </a14:m>
                <a:r>
                  <a:rPr lang="fr-FR" sz="1200" dirty="0" smtClean="0">
                    <a:solidFill>
                      <a:prstClr val="black"/>
                    </a:solidFill>
                  </a:rPr>
                  <a:t> 39 375 km (</a:t>
                </a:r>
                <a:r>
                  <a:rPr lang="fr-FR" sz="1200" dirty="0" smtClean="0">
                    <a:solidFill>
                      <a:srgbClr val="1F497D"/>
                    </a:solidFill>
                  </a:rPr>
                  <a:t>proportionnalité</a:t>
                </a:r>
                <a:r>
                  <a:rPr lang="fr-FR" sz="1200" dirty="0" smtClean="0">
                    <a:solidFill>
                      <a:prstClr val="black"/>
                    </a:solidFill>
                  </a:rPr>
                  <a:t>).</a:t>
                </a:r>
                <a:endParaRPr lang="fr-FR" sz="1200" dirty="0">
                  <a:solidFill>
                    <a:prstClr val="black"/>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4499992" y="4410978"/>
                <a:ext cx="3384376" cy="1780167"/>
              </a:xfrm>
              <a:prstGeom prst="rect">
                <a:avLst/>
              </a:prstGeom>
              <a:blipFill rotWithShape="1">
                <a:blip r:embed="rId5"/>
                <a:stretch>
                  <a:fillRect r="-180" b="-342"/>
                </a:stretch>
              </a:blipFill>
            </p:spPr>
            <p:txBody>
              <a:bodyPr/>
              <a:lstStyle/>
              <a:p>
                <a:r>
                  <a:rPr lang="fr-FR">
                    <a:noFill/>
                  </a:rPr>
                  <a:t> </a:t>
                </a:r>
              </a:p>
            </p:txBody>
          </p:sp>
        </mc:Fallback>
      </mc:AlternateContent>
      <p:sp>
        <p:nvSpPr>
          <p:cNvPr id="17" name="ZoneTexte 16"/>
          <p:cNvSpPr txBox="1"/>
          <p:nvPr/>
        </p:nvSpPr>
        <p:spPr>
          <a:xfrm>
            <a:off x="755576" y="404664"/>
            <a:ext cx="3040704" cy="369332"/>
          </a:xfrm>
          <a:prstGeom prst="rect">
            <a:avLst/>
          </a:prstGeom>
          <a:noFill/>
        </p:spPr>
        <p:txBody>
          <a:bodyPr wrap="none" rtlCol="0">
            <a:spAutoFit/>
          </a:bodyPr>
          <a:lstStyle/>
          <a:p>
            <a:r>
              <a:rPr lang="fr-FR" dirty="0" smtClean="0">
                <a:solidFill>
                  <a:prstClr val="black"/>
                </a:solidFill>
              </a:rPr>
              <a:t>Circonférence de la Terre (2/2)</a:t>
            </a:r>
            <a:endParaRPr lang="fr-FR" dirty="0">
              <a:solidFill>
                <a:prstClr val="black"/>
              </a:solidFill>
            </a:endParaRPr>
          </a:p>
        </p:txBody>
      </p:sp>
      <p:sp>
        <p:nvSpPr>
          <p:cNvPr id="15" name="Rectangle 14"/>
          <p:cNvSpPr/>
          <p:nvPr/>
        </p:nvSpPr>
        <p:spPr>
          <a:xfrm>
            <a:off x="7308304" y="6381327"/>
            <a:ext cx="1440160"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Bibliographie</a:t>
            </a:r>
            <a:endParaRPr lang="de-DE" sz="1600" dirty="0">
              <a:solidFill>
                <a:prstClr val="black"/>
              </a:solidFill>
            </a:endParaRPr>
          </a:p>
        </p:txBody>
      </p:sp>
      <p:grpSp>
        <p:nvGrpSpPr>
          <p:cNvPr id="22" name="Groupe 21"/>
          <p:cNvGrpSpPr/>
          <p:nvPr/>
        </p:nvGrpSpPr>
        <p:grpSpPr>
          <a:xfrm>
            <a:off x="4067944" y="548680"/>
            <a:ext cx="4138917" cy="3726110"/>
            <a:chOff x="4067944" y="548680"/>
            <a:chExt cx="4138917" cy="3726110"/>
          </a:xfrm>
        </p:grpSpPr>
        <p:grpSp>
          <p:nvGrpSpPr>
            <p:cNvPr id="21" name="Groupe 20"/>
            <p:cNvGrpSpPr/>
            <p:nvPr/>
          </p:nvGrpSpPr>
          <p:grpSpPr>
            <a:xfrm>
              <a:off x="4067944" y="548680"/>
              <a:ext cx="4138917" cy="3726110"/>
              <a:chOff x="7439682" y="1008800"/>
              <a:chExt cx="2830289" cy="2564216"/>
            </a:xfrm>
          </p:grpSpPr>
          <p:grpSp>
            <p:nvGrpSpPr>
              <p:cNvPr id="19" name="Groupe 18"/>
              <p:cNvGrpSpPr/>
              <p:nvPr/>
            </p:nvGrpSpPr>
            <p:grpSpPr>
              <a:xfrm>
                <a:off x="7439682" y="1008800"/>
                <a:ext cx="2830289" cy="2564216"/>
                <a:chOff x="4860032" y="1008800"/>
                <a:chExt cx="2830289" cy="2564216"/>
              </a:xfrm>
            </p:grpSpPr>
            <p:pic>
              <p:nvPicPr>
                <p:cNvPr id="11" name="Image 10" descr="La mesure de la circonférence de la Terre par Eratosthène | Science étonnante - Mozilla Firefox"/>
                <p:cNvPicPr>
                  <a:picLocks noChangeAspect="1"/>
                </p:cNvPicPr>
                <p:nvPr/>
              </p:nvPicPr>
              <p:blipFill rotWithShape="1">
                <a:blip r:embed="rId6">
                  <a:extLst>
                    <a:ext uri="{28A0092B-C50C-407E-A947-70E740481C1C}">
                      <a14:useLocalDpi xmlns:a14="http://schemas.microsoft.com/office/drawing/2010/main" val="0"/>
                    </a:ext>
                  </a:extLst>
                </a:blip>
                <a:srcRect l="49150" t="30396" r="28419" b="26325"/>
                <a:stretch/>
              </p:blipFill>
              <p:spPr>
                <a:xfrm>
                  <a:off x="5254302" y="1008800"/>
                  <a:ext cx="2436019" cy="2564216"/>
                </a:xfrm>
                <a:prstGeom prst="rect">
                  <a:avLst/>
                </a:prstGeom>
              </p:spPr>
            </p:pic>
            <p:cxnSp>
              <p:nvCxnSpPr>
                <p:cNvPr id="3" name="Connecteur droit 2"/>
                <p:cNvCxnSpPr/>
                <p:nvPr/>
              </p:nvCxnSpPr>
              <p:spPr>
                <a:xfrm flipH="1">
                  <a:off x="5004048" y="1700808"/>
                  <a:ext cx="14401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4860032" y="1700808"/>
                  <a:ext cx="1836204" cy="28803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Forme libre 23"/>
                <p:cNvSpPr/>
                <p:nvPr/>
              </p:nvSpPr>
              <p:spPr>
                <a:xfrm>
                  <a:off x="6405563" y="1728788"/>
                  <a:ext cx="157162" cy="102393"/>
                </a:xfrm>
                <a:custGeom>
                  <a:avLst/>
                  <a:gdLst>
                    <a:gd name="connsiteX0" fmla="*/ 133350 w 157162"/>
                    <a:gd name="connsiteY0" fmla="*/ 0 h 102393"/>
                    <a:gd name="connsiteX1" fmla="*/ 0 w 157162"/>
                    <a:gd name="connsiteY1" fmla="*/ 21431 h 102393"/>
                    <a:gd name="connsiteX2" fmla="*/ 61912 w 157162"/>
                    <a:gd name="connsiteY2" fmla="*/ 102393 h 102393"/>
                    <a:gd name="connsiteX3" fmla="*/ 157162 w 157162"/>
                    <a:gd name="connsiteY3" fmla="*/ 50006 h 102393"/>
                    <a:gd name="connsiteX4" fmla="*/ 133350 w 157162"/>
                    <a:gd name="connsiteY4" fmla="*/ 0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 h="102393">
                      <a:moveTo>
                        <a:pt x="133350" y="0"/>
                      </a:moveTo>
                      <a:lnTo>
                        <a:pt x="0" y="21431"/>
                      </a:lnTo>
                      <a:lnTo>
                        <a:pt x="61912" y="102393"/>
                      </a:lnTo>
                      <a:lnTo>
                        <a:pt x="157162" y="50006"/>
                      </a:lnTo>
                      <a:lnTo>
                        <a:pt x="13335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1" name="Connecteur droit 30"/>
                <p:cNvCxnSpPr/>
                <p:nvPr/>
              </p:nvCxnSpPr>
              <p:spPr>
                <a:xfrm flipV="1">
                  <a:off x="5647903" y="2060848"/>
                  <a:ext cx="1156345" cy="2621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6" name="Forme libre 25"/>
              <p:cNvSpPr/>
              <p:nvPr/>
            </p:nvSpPr>
            <p:spPr>
              <a:xfrm rot="10215520">
                <a:off x="8976766" y="1690517"/>
                <a:ext cx="154782" cy="45719"/>
              </a:xfrm>
              <a:custGeom>
                <a:avLst/>
                <a:gdLst>
                  <a:gd name="connsiteX0" fmla="*/ 0 w 154782"/>
                  <a:gd name="connsiteY0" fmla="*/ 9525 h 21432"/>
                  <a:gd name="connsiteX1" fmla="*/ 152400 w 154782"/>
                  <a:gd name="connsiteY1" fmla="*/ 0 h 21432"/>
                  <a:gd name="connsiteX2" fmla="*/ 154782 w 154782"/>
                  <a:gd name="connsiteY2" fmla="*/ 21432 h 21432"/>
                  <a:gd name="connsiteX3" fmla="*/ 0 w 154782"/>
                  <a:gd name="connsiteY3" fmla="*/ 9525 h 21432"/>
                </a:gdLst>
                <a:ahLst/>
                <a:cxnLst>
                  <a:cxn ang="0">
                    <a:pos x="connsiteX0" y="connsiteY0"/>
                  </a:cxn>
                  <a:cxn ang="0">
                    <a:pos x="connsiteX1" y="connsiteY1"/>
                  </a:cxn>
                  <a:cxn ang="0">
                    <a:pos x="connsiteX2" y="connsiteY2"/>
                  </a:cxn>
                  <a:cxn ang="0">
                    <a:pos x="connsiteX3" y="connsiteY3"/>
                  </a:cxn>
                </a:cxnLst>
                <a:rect l="l" t="t" r="r" b="b"/>
                <a:pathLst>
                  <a:path w="154782" h="21432">
                    <a:moveTo>
                      <a:pt x="0" y="9525"/>
                    </a:moveTo>
                    <a:lnTo>
                      <a:pt x="152400" y="0"/>
                    </a:lnTo>
                    <a:lnTo>
                      <a:pt x="154782" y="21432"/>
                    </a:lnTo>
                    <a:lnTo>
                      <a:pt x="0" y="952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5" name="ZoneTexte 24"/>
            <p:cNvSpPr txBox="1"/>
            <p:nvPr/>
          </p:nvSpPr>
          <p:spPr>
            <a:xfrm>
              <a:off x="6356650" y="1701660"/>
              <a:ext cx="378042" cy="261610"/>
            </a:xfrm>
            <a:prstGeom prst="rect">
              <a:avLst/>
            </a:prstGeom>
            <a:noFill/>
          </p:spPr>
          <p:txBody>
            <a:bodyPr wrap="square" rtlCol="0">
              <a:spAutoFit/>
            </a:bodyPr>
            <a:lstStyle/>
            <a:p>
              <a:r>
                <a:rPr lang="fr-FR" sz="1100" b="1" dirty="0">
                  <a:solidFill>
                    <a:prstClr val="black"/>
                  </a:solidFill>
                </a:rPr>
                <a:t>A</a:t>
              </a:r>
            </a:p>
          </p:txBody>
        </p:sp>
        <p:sp>
          <p:nvSpPr>
            <p:cNvPr id="28" name="ZoneTexte 27"/>
            <p:cNvSpPr txBox="1"/>
            <p:nvPr/>
          </p:nvSpPr>
          <p:spPr>
            <a:xfrm>
              <a:off x="6506366" y="2127280"/>
              <a:ext cx="378042" cy="261610"/>
            </a:xfrm>
            <a:prstGeom prst="rect">
              <a:avLst/>
            </a:prstGeom>
            <a:noFill/>
          </p:spPr>
          <p:txBody>
            <a:bodyPr wrap="square" rtlCol="0">
              <a:spAutoFit/>
            </a:bodyPr>
            <a:lstStyle/>
            <a:p>
              <a:r>
                <a:rPr lang="fr-FR" sz="1100" b="1" dirty="0">
                  <a:solidFill>
                    <a:prstClr val="black"/>
                  </a:solidFill>
                </a:rPr>
                <a:t>S</a:t>
              </a:r>
            </a:p>
          </p:txBody>
        </p:sp>
      </p:grpSp>
      <p:sp>
        <p:nvSpPr>
          <p:cNvPr id="23" name="Rectangle 22"/>
          <p:cNvSpPr/>
          <p:nvPr/>
        </p:nvSpPr>
        <p:spPr>
          <a:xfrm rot="20892582">
            <a:off x="6529766" y="2104420"/>
            <a:ext cx="397206"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p:cNvSpPr/>
          <p:nvPr/>
        </p:nvSpPr>
        <p:spPr>
          <a:xfrm rot="19867788" flipV="1">
            <a:off x="6362942" y="1652245"/>
            <a:ext cx="405635"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4" name="Connecteur droit 33"/>
          <p:cNvCxnSpPr>
            <a:stCxn id="23" idx="2"/>
          </p:cNvCxnSpPr>
          <p:nvPr/>
        </p:nvCxnSpPr>
        <p:spPr>
          <a:xfrm>
            <a:off x="6733040" y="2149657"/>
            <a:ext cx="719280" cy="121662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30" idx="2"/>
          </p:cNvCxnSpPr>
          <p:nvPr/>
        </p:nvCxnSpPr>
        <p:spPr>
          <a:xfrm>
            <a:off x="6554723" y="1655086"/>
            <a:ext cx="897597" cy="171119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7308304" y="3367841"/>
            <a:ext cx="704039" cy="276999"/>
          </a:xfrm>
          <a:prstGeom prst="rect">
            <a:avLst/>
          </a:prstGeom>
          <a:noFill/>
        </p:spPr>
        <p:txBody>
          <a:bodyPr wrap="none" rtlCol="0">
            <a:spAutoFit/>
          </a:bodyPr>
          <a:lstStyle/>
          <a:p>
            <a:r>
              <a:rPr lang="fr-FR" sz="1200" dirty="0" smtClean="0">
                <a:solidFill>
                  <a:srgbClr val="F79646">
                    <a:lumMod val="50000"/>
                  </a:srgbClr>
                </a:solidFill>
              </a:rPr>
              <a:t>gnomon</a:t>
            </a:r>
            <a:endParaRPr lang="fr-FR" sz="1200" dirty="0">
              <a:solidFill>
                <a:srgbClr val="F79646">
                  <a:lumMod val="50000"/>
                </a:srgbClr>
              </a:solidFill>
            </a:endParaRPr>
          </a:p>
        </p:txBody>
      </p:sp>
      <p:cxnSp>
        <p:nvCxnSpPr>
          <p:cNvPr id="41" name="Connecteur droit 40"/>
          <p:cNvCxnSpPr/>
          <p:nvPr/>
        </p:nvCxnSpPr>
        <p:spPr>
          <a:xfrm flipH="1">
            <a:off x="4278548" y="2045271"/>
            <a:ext cx="26325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932040" y="1268760"/>
            <a:ext cx="1379694" cy="386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H="1" flipV="1">
            <a:off x="4932040" y="1268760"/>
            <a:ext cx="1574326" cy="808671"/>
          </a:xfrm>
          <a:prstGeom prst="line">
            <a:avLst/>
          </a:prstGeom>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4251725" y="1145069"/>
            <a:ext cx="1173206" cy="276999"/>
          </a:xfrm>
          <a:prstGeom prst="rect">
            <a:avLst/>
          </a:prstGeom>
          <a:noFill/>
        </p:spPr>
        <p:txBody>
          <a:bodyPr wrap="none" rtlCol="0">
            <a:spAutoFit/>
          </a:bodyPr>
          <a:lstStyle/>
          <a:p>
            <a:r>
              <a:rPr lang="fr-FR" sz="1200" dirty="0">
                <a:solidFill>
                  <a:prstClr val="black"/>
                </a:solidFill>
              </a:rPr>
              <a:t>o</a:t>
            </a:r>
            <a:r>
              <a:rPr lang="fr-FR" sz="1200" dirty="0" smtClean="0">
                <a:solidFill>
                  <a:prstClr val="black"/>
                </a:solidFill>
              </a:rPr>
              <a:t>mbres portées</a:t>
            </a:r>
            <a:endParaRPr lang="fr-FR" sz="1200" dirty="0">
              <a:solidFill>
                <a:prstClr val="black"/>
              </a:solidFill>
            </a:endParaRPr>
          </a:p>
        </p:txBody>
      </p:sp>
      <p:sp>
        <p:nvSpPr>
          <p:cNvPr id="48" name="ZoneTexte 47"/>
          <p:cNvSpPr txBox="1"/>
          <p:nvPr/>
        </p:nvSpPr>
        <p:spPr>
          <a:xfrm>
            <a:off x="7854841" y="1556792"/>
            <a:ext cx="790794" cy="461665"/>
          </a:xfrm>
          <a:prstGeom prst="rect">
            <a:avLst/>
          </a:prstGeom>
          <a:noFill/>
        </p:spPr>
        <p:txBody>
          <a:bodyPr wrap="none" rtlCol="0">
            <a:spAutoFit/>
          </a:bodyPr>
          <a:lstStyle/>
          <a:p>
            <a:r>
              <a:rPr lang="fr-FR" sz="1200" dirty="0" smtClean="0">
                <a:solidFill>
                  <a:srgbClr val="F79646">
                    <a:lumMod val="50000"/>
                  </a:srgbClr>
                </a:solidFill>
              </a:rPr>
              <a:t>rayons du</a:t>
            </a:r>
          </a:p>
          <a:p>
            <a:r>
              <a:rPr lang="fr-FR" sz="1200" dirty="0" smtClean="0">
                <a:solidFill>
                  <a:srgbClr val="F79646">
                    <a:lumMod val="50000"/>
                  </a:srgbClr>
                </a:solidFill>
              </a:rPr>
              <a:t>soleil </a:t>
            </a:r>
            <a:endParaRPr lang="fr-FR" sz="1200" dirty="0">
              <a:solidFill>
                <a:srgbClr val="F79646">
                  <a:lumMod val="50000"/>
                </a:srgbClr>
              </a:solidFill>
            </a:endParaRPr>
          </a:p>
        </p:txBody>
      </p:sp>
      <p:sp>
        <p:nvSpPr>
          <p:cNvPr id="49" name="Triangle isocèle 48"/>
          <p:cNvSpPr/>
          <p:nvPr/>
        </p:nvSpPr>
        <p:spPr>
          <a:xfrm rot="15508414">
            <a:off x="6310101" y="3967306"/>
            <a:ext cx="234583" cy="4857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0" name="Triangle isocèle 49"/>
          <p:cNvSpPr/>
          <p:nvPr/>
        </p:nvSpPr>
        <p:spPr>
          <a:xfrm rot="15508414">
            <a:off x="4770553" y="3966448"/>
            <a:ext cx="112558" cy="4857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Forme libre 50"/>
          <p:cNvSpPr/>
          <p:nvPr/>
        </p:nvSpPr>
        <p:spPr>
          <a:xfrm>
            <a:off x="5454377" y="4029075"/>
            <a:ext cx="485775" cy="266700"/>
          </a:xfrm>
          <a:custGeom>
            <a:avLst/>
            <a:gdLst>
              <a:gd name="connsiteX0" fmla="*/ 0 w 485775"/>
              <a:gd name="connsiteY0" fmla="*/ 47625 h 266700"/>
              <a:gd name="connsiteX1" fmla="*/ 419100 w 485775"/>
              <a:gd name="connsiteY1" fmla="*/ 0 h 266700"/>
              <a:gd name="connsiteX2" fmla="*/ 485775 w 485775"/>
              <a:gd name="connsiteY2" fmla="*/ 114300 h 266700"/>
              <a:gd name="connsiteX3" fmla="*/ 85725 w 485775"/>
              <a:gd name="connsiteY3" fmla="*/ 266700 h 266700"/>
              <a:gd name="connsiteX4" fmla="*/ 0 w 485775"/>
              <a:gd name="connsiteY4" fmla="*/ 47625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266700">
                <a:moveTo>
                  <a:pt x="0" y="47625"/>
                </a:moveTo>
                <a:lnTo>
                  <a:pt x="419100" y="0"/>
                </a:lnTo>
                <a:lnTo>
                  <a:pt x="485775" y="114300"/>
                </a:lnTo>
                <a:lnTo>
                  <a:pt x="85725" y="266700"/>
                </a:lnTo>
                <a:lnTo>
                  <a:pt x="0" y="47625"/>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Triangle isocèle 51"/>
          <p:cNvSpPr/>
          <p:nvPr/>
        </p:nvSpPr>
        <p:spPr>
          <a:xfrm rot="15508414">
            <a:off x="7146818" y="3928239"/>
            <a:ext cx="112558" cy="48575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ZoneTexte 52"/>
          <p:cNvSpPr txBox="1"/>
          <p:nvPr/>
        </p:nvSpPr>
        <p:spPr>
          <a:xfrm>
            <a:off x="5162844" y="4016494"/>
            <a:ext cx="633292" cy="369332"/>
          </a:xfrm>
          <a:prstGeom prst="rect">
            <a:avLst/>
          </a:prstGeom>
          <a:noFill/>
        </p:spPr>
        <p:txBody>
          <a:bodyPr wrap="square" rtlCol="0">
            <a:spAutoFit/>
          </a:bodyPr>
          <a:lstStyle/>
          <a:p>
            <a:r>
              <a:rPr lang="fr-FR" dirty="0" smtClean="0">
                <a:solidFill>
                  <a:prstClr val="black"/>
                </a:solidFill>
              </a:rPr>
              <a:t>=</a:t>
            </a:r>
            <a:endParaRPr lang="fr-FR" dirty="0">
              <a:solidFill>
                <a:prstClr val="black"/>
              </a:solidFill>
            </a:endParaRPr>
          </a:p>
        </p:txBody>
      </p:sp>
      <p:sp>
        <p:nvSpPr>
          <p:cNvPr id="54" name="ZoneTexte 53"/>
          <p:cNvSpPr txBox="1"/>
          <p:nvPr/>
        </p:nvSpPr>
        <p:spPr>
          <a:xfrm>
            <a:off x="5915319" y="4024347"/>
            <a:ext cx="633292" cy="369332"/>
          </a:xfrm>
          <a:prstGeom prst="rect">
            <a:avLst/>
          </a:prstGeom>
          <a:noFill/>
        </p:spPr>
        <p:txBody>
          <a:bodyPr wrap="square" rtlCol="0">
            <a:spAutoFit/>
          </a:bodyPr>
          <a:lstStyle/>
          <a:p>
            <a:r>
              <a:rPr lang="fr-FR" dirty="0" smtClean="0">
                <a:solidFill>
                  <a:prstClr val="black"/>
                </a:solidFill>
              </a:rPr>
              <a:t>=</a:t>
            </a:r>
            <a:endParaRPr lang="fr-FR" dirty="0">
              <a:solidFill>
                <a:prstClr val="black"/>
              </a:solidFill>
            </a:endParaRPr>
          </a:p>
        </p:txBody>
      </p:sp>
      <p:sp>
        <p:nvSpPr>
          <p:cNvPr id="55" name="ZoneTexte 54"/>
          <p:cNvSpPr txBox="1"/>
          <p:nvPr/>
        </p:nvSpPr>
        <p:spPr>
          <a:xfrm>
            <a:off x="6675012" y="4005064"/>
            <a:ext cx="633292" cy="369332"/>
          </a:xfrm>
          <a:prstGeom prst="rect">
            <a:avLst/>
          </a:prstGeom>
          <a:noFill/>
        </p:spPr>
        <p:txBody>
          <a:bodyPr wrap="square" rtlCol="0">
            <a:spAutoFit/>
          </a:bodyPr>
          <a:lstStyle/>
          <a:p>
            <a:r>
              <a:rPr lang="fr-FR" dirty="0">
                <a:solidFill>
                  <a:prstClr val="black"/>
                </a:solidFill>
              </a:rPr>
              <a:t>-</a:t>
            </a:r>
          </a:p>
        </p:txBody>
      </p:sp>
      <p:pic>
        <p:nvPicPr>
          <p:cNvPr id="1026" name="Picture 2" descr="Résultat de recherche d'images pour &quot;boussole&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55" b="10717"/>
          <a:stretch/>
        </p:blipFill>
        <p:spPr bwMode="auto">
          <a:xfrm>
            <a:off x="899591" y="2444167"/>
            <a:ext cx="675075" cy="62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34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rme libre 25"/>
          <p:cNvSpPr/>
          <p:nvPr/>
        </p:nvSpPr>
        <p:spPr>
          <a:xfrm>
            <a:off x="8334375" y="19050"/>
            <a:ext cx="800100" cy="2714625"/>
          </a:xfrm>
          <a:custGeom>
            <a:avLst/>
            <a:gdLst>
              <a:gd name="connsiteX0" fmla="*/ 647700 w 800100"/>
              <a:gd name="connsiteY0" fmla="*/ 9525 h 2714625"/>
              <a:gd name="connsiteX1" fmla="*/ 361950 w 800100"/>
              <a:gd name="connsiteY1" fmla="*/ 9525 h 2714625"/>
              <a:gd name="connsiteX2" fmla="*/ 228600 w 800100"/>
              <a:gd name="connsiteY2" fmla="*/ 171450 h 2714625"/>
              <a:gd name="connsiteX3" fmla="*/ 133350 w 800100"/>
              <a:gd name="connsiteY3" fmla="*/ 447675 h 2714625"/>
              <a:gd name="connsiteX4" fmla="*/ 28575 w 800100"/>
              <a:gd name="connsiteY4" fmla="*/ 762000 h 2714625"/>
              <a:gd name="connsiteX5" fmla="*/ 0 w 800100"/>
              <a:gd name="connsiteY5" fmla="*/ 1162050 h 2714625"/>
              <a:gd name="connsiteX6" fmla="*/ 28575 w 800100"/>
              <a:gd name="connsiteY6" fmla="*/ 1600200 h 2714625"/>
              <a:gd name="connsiteX7" fmla="*/ 133350 w 800100"/>
              <a:gd name="connsiteY7" fmla="*/ 1981200 h 2714625"/>
              <a:gd name="connsiteX8" fmla="*/ 266700 w 800100"/>
              <a:gd name="connsiteY8" fmla="*/ 2219325 h 2714625"/>
              <a:gd name="connsiteX9" fmla="*/ 476250 w 800100"/>
              <a:gd name="connsiteY9" fmla="*/ 2514600 h 2714625"/>
              <a:gd name="connsiteX10" fmla="*/ 800100 w 800100"/>
              <a:gd name="connsiteY10" fmla="*/ 2714625 h 2714625"/>
              <a:gd name="connsiteX11" fmla="*/ 771525 w 800100"/>
              <a:gd name="connsiteY11" fmla="*/ 9525 h 2714625"/>
              <a:gd name="connsiteX12" fmla="*/ 609600 w 800100"/>
              <a:gd name="connsiteY12" fmla="*/ 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00" h="2714625">
                <a:moveTo>
                  <a:pt x="647700" y="9525"/>
                </a:moveTo>
                <a:lnTo>
                  <a:pt x="361950" y="9525"/>
                </a:lnTo>
                <a:lnTo>
                  <a:pt x="228600" y="171450"/>
                </a:lnTo>
                <a:lnTo>
                  <a:pt x="133350" y="447675"/>
                </a:lnTo>
                <a:lnTo>
                  <a:pt x="28575" y="762000"/>
                </a:lnTo>
                <a:lnTo>
                  <a:pt x="0" y="1162050"/>
                </a:lnTo>
                <a:lnTo>
                  <a:pt x="28575" y="1600200"/>
                </a:lnTo>
                <a:lnTo>
                  <a:pt x="133350" y="1981200"/>
                </a:lnTo>
                <a:lnTo>
                  <a:pt x="266700" y="2219325"/>
                </a:lnTo>
                <a:lnTo>
                  <a:pt x="476250" y="2514600"/>
                </a:lnTo>
                <a:lnTo>
                  <a:pt x="800100" y="2714625"/>
                </a:lnTo>
                <a:lnTo>
                  <a:pt x="771525" y="9525"/>
                </a:lnTo>
                <a:lnTo>
                  <a:pt x="609600" y="0"/>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5" name="Picture 17" descr="C:\Documents and Settings\Utilisateur\Bureau\epi\Logo reforme college.jpg"/>
          <p:cNvPicPr>
            <a:picLocks noChangeAspect="1" noChangeArrowheads="1"/>
          </p:cNvPicPr>
          <p:nvPr/>
        </p:nvPicPr>
        <p:blipFill>
          <a:blip r:embed="rId3" cstate="print"/>
          <a:srcRect/>
          <a:stretch>
            <a:fillRect/>
          </a:stretch>
        </p:blipFill>
        <p:spPr bwMode="auto">
          <a:xfrm>
            <a:off x="2411761" y="5758918"/>
            <a:ext cx="1368151" cy="910442"/>
          </a:xfrm>
          <a:prstGeom prst="rect">
            <a:avLst/>
          </a:prstGeom>
          <a:noFill/>
        </p:spPr>
      </p:pic>
      <p:sp>
        <p:nvSpPr>
          <p:cNvPr id="6" name="Rectangle 5"/>
          <p:cNvSpPr/>
          <p:nvPr/>
        </p:nvSpPr>
        <p:spPr>
          <a:xfrm>
            <a:off x="4355976" y="6381328"/>
            <a:ext cx="1728192"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Aires et volumes</a:t>
            </a:r>
            <a:endParaRPr lang="de-DE" sz="1600" dirty="0">
              <a:solidFill>
                <a:prstClr val="black"/>
              </a:solidFill>
            </a:endParaRPr>
          </a:p>
        </p:txBody>
      </p:sp>
      <p:sp>
        <p:nvSpPr>
          <p:cNvPr id="7" name="Rectangle 6"/>
          <p:cNvSpPr/>
          <p:nvPr/>
        </p:nvSpPr>
        <p:spPr>
          <a:xfrm>
            <a:off x="6084168" y="6383279"/>
            <a:ext cx="1224136" cy="358089"/>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Astronomie</a:t>
            </a:r>
          </a:p>
        </p:txBody>
      </p:sp>
      <p:pic>
        <p:nvPicPr>
          <p:cNvPr id="8" name="Image 7" descr="Distance Terre-Lune - Mozilla Firefox"/>
          <p:cNvPicPr>
            <a:picLocks noChangeAspect="1"/>
          </p:cNvPicPr>
          <p:nvPr/>
        </p:nvPicPr>
        <p:blipFill rotWithShape="1">
          <a:blip r:embed="rId4">
            <a:extLst>
              <a:ext uri="{28A0092B-C50C-407E-A947-70E740481C1C}">
                <a14:useLocalDpi xmlns:a14="http://schemas.microsoft.com/office/drawing/2010/main" val="0"/>
              </a:ext>
            </a:extLst>
          </a:blip>
          <a:srcRect l="35521" t="43318" r="36875" b="39881"/>
          <a:stretch/>
        </p:blipFill>
        <p:spPr>
          <a:xfrm>
            <a:off x="1831851" y="885663"/>
            <a:ext cx="2524125" cy="838201"/>
          </a:xfrm>
          <a:prstGeom prst="rect">
            <a:avLst/>
          </a:prstGeom>
        </p:spPr>
      </p:pic>
      <p:sp>
        <p:nvSpPr>
          <p:cNvPr id="9" name="ZoneTexte 8"/>
          <p:cNvSpPr txBox="1"/>
          <p:nvPr/>
        </p:nvSpPr>
        <p:spPr>
          <a:xfrm>
            <a:off x="971600" y="282714"/>
            <a:ext cx="2565061" cy="369332"/>
          </a:xfrm>
          <a:prstGeom prst="rect">
            <a:avLst/>
          </a:prstGeom>
          <a:noFill/>
        </p:spPr>
        <p:txBody>
          <a:bodyPr wrap="none" rtlCol="0">
            <a:spAutoFit/>
          </a:bodyPr>
          <a:lstStyle/>
          <a:p>
            <a:r>
              <a:rPr lang="fr-FR" dirty="0" smtClean="0">
                <a:solidFill>
                  <a:prstClr val="black"/>
                </a:solidFill>
              </a:rPr>
              <a:t>Distance Terre-Lune (1/2)</a:t>
            </a:r>
            <a:endParaRPr lang="fr-FR" dirty="0">
              <a:solidFill>
                <a:prstClr val="black"/>
              </a:solidFill>
            </a:endParaRPr>
          </a:p>
        </p:txBody>
      </p:sp>
      <mc:AlternateContent xmlns:mc="http://schemas.openxmlformats.org/markup-compatibility/2006" xmlns:a14="http://schemas.microsoft.com/office/drawing/2010/main">
        <mc:Choice Requires="a14">
          <p:sp>
            <p:nvSpPr>
              <p:cNvPr id="11" name="ZoneTexte 10"/>
              <p:cNvSpPr txBox="1"/>
              <p:nvPr/>
            </p:nvSpPr>
            <p:spPr>
              <a:xfrm>
                <a:off x="395536" y="1181919"/>
                <a:ext cx="1754711" cy="7125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solidFill>
                                <a:prstClr val="black"/>
                              </a:solidFill>
                              <a:latin typeface="Cambria Math"/>
                            </a:rPr>
                          </m:ctrlPr>
                        </m:sSubPr>
                        <m:e>
                          <m:r>
                            <m:rPr>
                              <m:sty m:val="p"/>
                            </m:rPr>
                            <a:rPr lang="fr-FR" sz="1400" smtClean="0">
                              <a:solidFill>
                                <a:prstClr val="black"/>
                              </a:solidFill>
                              <a:latin typeface="Cambria Math"/>
                            </a:rPr>
                            <m:t>Diam</m:t>
                          </m:r>
                        </m:e>
                        <m:sub>
                          <m:r>
                            <a:rPr lang="fr-FR" sz="1400" i="1" smtClean="0">
                              <a:solidFill>
                                <a:prstClr val="black"/>
                              </a:solidFill>
                              <a:latin typeface="Cambria Math"/>
                            </a:rPr>
                            <m:t>𝐿</m:t>
                          </m:r>
                        </m:sub>
                      </m:sSub>
                      <m:r>
                        <a:rPr lang="fr-FR" sz="1400" i="1" smtClean="0">
                          <a:solidFill>
                            <a:prstClr val="black"/>
                          </a:solidFill>
                          <a:latin typeface="Cambria Math"/>
                          <a:ea typeface="Cambria Math"/>
                        </a:rPr>
                        <m:t>≅</m:t>
                      </m:r>
                      <m:f>
                        <m:fPr>
                          <m:ctrlPr>
                            <a:rPr lang="fr-FR" sz="1400" i="1" smtClean="0">
                              <a:solidFill>
                                <a:prstClr val="black"/>
                              </a:solidFill>
                              <a:latin typeface="Cambria Math"/>
                            </a:rPr>
                          </m:ctrlPr>
                        </m:fPr>
                        <m:num>
                          <m:r>
                            <a:rPr lang="fr-FR" sz="1400" i="1" smtClean="0">
                              <a:solidFill>
                                <a:prstClr val="black"/>
                              </a:solidFill>
                              <a:latin typeface="Cambria Math"/>
                            </a:rPr>
                            <m:t>1</m:t>
                          </m:r>
                        </m:num>
                        <m:den>
                          <m:r>
                            <a:rPr lang="fr-FR" sz="1400" i="1" smtClean="0">
                              <a:solidFill>
                                <a:prstClr val="black"/>
                              </a:solidFill>
                              <a:latin typeface="Cambria Math"/>
                            </a:rPr>
                            <m:t>3</m:t>
                          </m:r>
                        </m:den>
                      </m:f>
                      <m:sSub>
                        <m:sSubPr>
                          <m:ctrlPr>
                            <a:rPr lang="fr-FR" sz="1400" i="1">
                              <a:solidFill>
                                <a:prstClr val="black"/>
                              </a:solidFill>
                              <a:latin typeface="Cambria Math"/>
                            </a:rPr>
                          </m:ctrlPr>
                        </m:sSubPr>
                        <m:e>
                          <m:r>
                            <m:rPr>
                              <m:sty m:val="p"/>
                            </m:rPr>
                            <a:rPr lang="fr-FR" sz="1400">
                              <a:solidFill>
                                <a:prstClr val="black"/>
                              </a:solidFill>
                              <a:latin typeface="Cambria Math"/>
                            </a:rPr>
                            <m:t>D</m:t>
                          </m:r>
                          <m:r>
                            <m:rPr>
                              <m:sty m:val="p"/>
                            </m:rPr>
                            <a:rPr lang="fr-FR" sz="1400" smtClean="0">
                              <a:solidFill>
                                <a:prstClr val="black"/>
                              </a:solidFill>
                              <a:latin typeface="Cambria Math"/>
                            </a:rPr>
                            <m:t>iam</m:t>
                          </m:r>
                        </m:e>
                        <m:sub>
                          <m:r>
                            <a:rPr lang="fr-FR" sz="1400" i="1" smtClean="0">
                              <a:solidFill>
                                <a:prstClr val="black"/>
                              </a:solidFill>
                              <a:latin typeface="Cambria Math"/>
                            </a:rPr>
                            <m:t>𝑇</m:t>
                          </m:r>
                        </m:sub>
                      </m:sSub>
                    </m:oMath>
                  </m:oMathPara>
                </a14:m>
                <a:endParaRPr lang="fr-FR" sz="1400" dirty="0" smtClean="0">
                  <a:solidFill>
                    <a:prstClr val="black"/>
                  </a:solidFill>
                </a:endParaRPr>
              </a:p>
              <a:p>
                <a:r>
                  <a:rPr lang="fr-FR" sz="1400" dirty="0" smtClean="0">
                    <a:solidFill>
                      <a:srgbClr val="4F81BD"/>
                    </a:solidFill>
                  </a:rPr>
                  <a:t> (proportionnalité)</a:t>
                </a:r>
                <a:endParaRPr lang="fr-FR" sz="1400" dirty="0">
                  <a:solidFill>
                    <a:srgbClr val="4F81BD"/>
                  </a:solidFill>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395536" y="1181919"/>
                <a:ext cx="1754711" cy="712503"/>
              </a:xfrm>
              <a:prstGeom prst="rect">
                <a:avLst/>
              </a:prstGeom>
              <a:blipFill rotWithShape="1">
                <a:blip r:embed="rId5"/>
                <a:stretch>
                  <a:fillRect b="-7692"/>
                </a:stretch>
              </a:blipFill>
            </p:spPr>
            <p:txBody>
              <a:bodyPr/>
              <a:lstStyle/>
              <a:p>
                <a:r>
                  <a:rPr lang="fr-FR">
                    <a:noFill/>
                  </a:rPr>
                  <a:t> </a:t>
                </a:r>
              </a:p>
            </p:txBody>
          </p:sp>
        </mc:Fallback>
      </mc:AlternateContent>
      <p:sp>
        <p:nvSpPr>
          <p:cNvPr id="14" name="Ellipse 13"/>
          <p:cNvSpPr/>
          <p:nvPr/>
        </p:nvSpPr>
        <p:spPr>
          <a:xfrm>
            <a:off x="6084168" y="1079290"/>
            <a:ext cx="360040" cy="3334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7" name="Connecteur droit 16"/>
          <p:cNvCxnSpPr>
            <a:endCxn id="14" idx="0"/>
          </p:cNvCxnSpPr>
          <p:nvPr/>
        </p:nvCxnSpPr>
        <p:spPr>
          <a:xfrm flipH="1" flipV="1">
            <a:off x="6264188" y="1079290"/>
            <a:ext cx="2052228" cy="117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endCxn id="14" idx="4"/>
          </p:cNvCxnSpPr>
          <p:nvPr/>
        </p:nvCxnSpPr>
        <p:spPr>
          <a:xfrm flipH="1">
            <a:off x="6264188" y="1196752"/>
            <a:ext cx="2052228" cy="21602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ZoneTexte 19"/>
              <p:cNvSpPr txBox="1"/>
              <p:nvPr/>
            </p:nvSpPr>
            <p:spPr>
              <a:xfrm>
                <a:off x="7100282" y="1079290"/>
                <a:ext cx="8945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solidFill>
                                <a:prstClr val="black"/>
                              </a:solidFill>
                              <a:latin typeface="Cambria Math"/>
                            </a:rPr>
                          </m:ctrlPr>
                        </m:sSubPr>
                        <m:e>
                          <m:r>
                            <m:rPr>
                              <m:sty m:val="p"/>
                            </m:rPr>
                            <a:rPr lang="fr-FR" sz="1200" smtClean="0">
                              <a:solidFill>
                                <a:prstClr val="black"/>
                              </a:solidFill>
                              <a:latin typeface="Cambria Math"/>
                            </a:rPr>
                            <m:t>diamapp</m:t>
                          </m:r>
                        </m:e>
                        <m:sub>
                          <m:r>
                            <a:rPr lang="fr-FR" sz="1200" i="1" smtClean="0">
                              <a:solidFill>
                                <a:prstClr val="black"/>
                              </a:solidFill>
                              <a:latin typeface="Cambria Math"/>
                            </a:rPr>
                            <m:t>𝐿</m:t>
                          </m:r>
                        </m:sub>
                      </m:sSub>
                    </m:oMath>
                  </m:oMathPara>
                </a14:m>
                <a:endParaRPr lang="fr-FR" sz="1200" dirty="0">
                  <a:solidFill>
                    <a:prstClr val="black"/>
                  </a:solidFill>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7100282" y="1079290"/>
                <a:ext cx="894540" cy="276999"/>
              </a:xfrm>
              <a:prstGeom prst="rect">
                <a:avLst/>
              </a:prstGeom>
              <a:blipFill rotWithShape="1">
                <a:blip r:embed="rId6"/>
                <a:stretch>
                  <a:fillRect b="-4444"/>
                </a:stretch>
              </a:blipFill>
            </p:spPr>
            <p:txBody>
              <a:bodyPr/>
              <a:lstStyle/>
              <a:p>
                <a:r>
                  <a:rPr lang="fr-FR">
                    <a:noFill/>
                  </a:rPr>
                  <a:t> </a:t>
                </a:r>
              </a:p>
            </p:txBody>
          </p:sp>
        </mc:Fallback>
      </mc:AlternateContent>
      <p:sp>
        <p:nvSpPr>
          <p:cNvPr id="21" name="Forme libre 20"/>
          <p:cNvSpPr/>
          <p:nvPr/>
        </p:nvSpPr>
        <p:spPr>
          <a:xfrm>
            <a:off x="7133689" y="1124744"/>
            <a:ext cx="10061" cy="171450"/>
          </a:xfrm>
          <a:custGeom>
            <a:avLst/>
            <a:gdLst>
              <a:gd name="connsiteX0" fmla="*/ 10061 w 10061"/>
              <a:gd name="connsiteY0" fmla="*/ 0 h 171450"/>
              <a:gd name="connsiteX1" fmla="*/ 536 w 10061"/>
              <a:gd name="connsiteY1" fmla="*/ 171450 h 171450"/>
            </a:gdLst>
            <a:ahLst/>
            <a:cxnLst>
              <a:cxn ang="0">
                <a:pos x="connsiteX0" y="connsiteY0"/>
              </a:cxn>
              <a:cxn ang="0">
                <a:pos x="connsiteX1" y="connsiteY1"/>
              </a:cxn>
            </a:cxnLst>
            <a:rect l="l" t="t" r="r" b="b"/>
            <a:pathLst>
              <a:path w="10061" h="171450">
                <a:moveTo>
                  <a:pt x="10061" y="0"/>
                </a:moveTo>
                <a:cubicBezTo>
                  <a:pt x="-3402" y="107705"/>
                  <a:pt x="536" y="50602"/>
                  <a:pt x="536" y="171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mc:AlternateContent xmlns:mc="http://schemas.openxmlformats.org/markup-compatibility/2006" xmlns:a14="http://schemas.microsoft.com/office/drawing/2010/main">
        <mc:Choice Requires="a14">
          <p:sp>
            <p:nvSpPr>
              <p:cNvPr id="22" name="ZoneTexte 21"/>
              <p:cNvSpPr txBox="1"/>
              <p:nvPr/>
            </p:nvSpPr>
            <p:spPr>
              <a:xfrm>
                <a:off x="5220072" y="1484784"/>
                <a:ext cx="2384948" cy="657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prstClr val="black"/>
                              </a:solidFill>
                              <a:latin typeface="Cambria Math"/>
                            </a:rPr>
                          </m:ctrlPr>
                        </m:sSubPr>
                        <m:e>
                          <m:r>
                            <a:rPr lang="fr-FR" i="1" smtClean="0">
                              <a:solidFill>
                                <a:prstClr val="black"/>
                              </a:solidFill>
                              <a:latin typeface="Cambria Math"/>
                            </a:rPr>
                            <m:t>𝑑</m:t>
                          </m:r>
                        </m:e>
                        <m:sub>
                          <m:r>
                            <a:rPr lang="fr-FR" i="1" smtClean="0">
                              <a:solidFill>
                                <a:prstClr val="black"/>
                              </a:solidFill>
                              <a:latin typeface="Cambria Math"/>
                            </a:rPr>
                            <m:t>𝑇𝐿</m:t>
                          </m:r>
                        </m:sub>
                      </m:sSub>
                      <m:r>
                        <a:rPr lang="fr-FR" i="1" smtClean="0">
                          <a:solidFill>
                            <a:prstClr val="black"/>
                          </a:solidFill>
                          <a:latin typeface="Cambria Math"/>
                        </a:rPr>
                        <m:t>=</m:t>
                      </m:r>
                      <m:f>
                        <m:fPr>
                          <m:ctrlPr>
                            <a:rPr lang="fr-FR" i="1" smtClean="0">
                              <a:solidFill>
                                <a:prstClr val="black"/>
                              </a:solidFill>
                              <a:latin typeface="Cambria Math"/>
                            </a:rPr>
                          </m:ctrlPr>
                        </m:fPr>
                        <m:num>
                          <m:sSub>
                            <m:sSubPr>
                              <m:ctrlPr>
                                <a:rPr lang="fr-FR" i="1">
                                  <a:solidFill>
                                    <a:prstClr val="black"/>
                                  </a:solidFill>
                                  <a:latin typeface="Cambria Math"/>
                                </a:rPr>
                              </m:ctrlPr>
                            </m:sSubPr>
                            <m:e>
                              <m:r>
                                <m:rPr>
                                  <m:sty m:val="p"/>
                                </m:rPr>
                                <a:rPr lang="fr-FR">
                                  <a:solidFill>
                                    <a:prstClr val="black"/>
                                  </a:solidFill>
                                  <a:latin typeface="Cambria Math"/>
                                </a:rPr>
                                <m:t>Diam</m:t>
                              </m:r>
                            </m:e>
                            <m:sub>
                              <m:r>
                                <a:rPr lang="fr-FR" i="1">
                                  <a:solidFill>
                                    <a:prstClr val="black"/>
                                  </a:solidFill>
                                  <a:latin typeface="Cambria Math"/>
                                </a:rPr>
                                <m:t>𝐿</m:t>
                              </m:r>
                            </m:sub>
                          </m:sSub>
                        </m:num>
                        <m:den>
                          <m:func>
                            <m:funcPr>
                              <m:ctrlPr>
                                <a:rPr lang="fr-FR" i="1" smtClean="0">
                                  <a:solidFill>
                                    <a:prstClr val="black"/>
                                  </a:solidFill>
                                  <a:latin typeface="Cambria Math"/>
                                </a:rPr>
                              </m:ctrlPr>
                            </m:funcPr>
                            <m:fName>
                              <m:r>
                                <m:rPr>
                                  <m:sty m:val="p"/>
                                </m:rPr>
                                <a:rPr lang="fr-FR" smtClean="0">
                                  <a:solidFill>
                                    <a:prstClr val="black"/>
                                  </a:solidFill>
                                  <a:latin typeface="Cambria Math"/>
                                </a:rPr>
                                <m:t>sin</m:t>
                              </m:r>
                            </m:fName>
                            <m:e>
                              <m:d>
                                <m:dPr>
                                  <m:ctrlPr>
                                    <a:rPr lang="fr-FR" i="1" smtClean="0">
                                      <a:solidFill>
                                        <a:prstClr val="black"/>
                                      </a:solidFill>
                                      <a:latin typeface="Cambria Math"/>
                                    </a:rPr>
                                  </m:ctrlPr>
                                </m:dPr>
                                <m:e>
                                  <m:sSub>
                                    <m:sSubPr>
                                      <m:ctrlPr>
                                        <a:rPr lang="fr-FR" i="1">
                                          <a:solidFill>
                                            <a:prstClr val="black"/>
                                          </a:solidFill>
                                          <a:latin typeface="Cambria Math"/>
                                        </a:rPr>
                                      </m:ctrlPr>
                                    </m:sSubPr>
                                    <m:e>
                                      <m:r>
                                        <m:rPr>
                                          <m:sty m:val="p"/>
                                        </m:rPr>
                                        <a:rPr lang="fr-FR">
                                          <a:solidFill>
                                            <a:prstClr val="black"/>
                                          </a:solidFill>
                                          <a:latin typeface="Cambria Math"/>
                                        </a:rPr>
                                        <m:t>diamapp</m:t>
                                      </m:r>
                                    </m:e>
                                    <m:sub>
                                      <m:r>
                                        <a:rPr lang="fr-FR" i="1">
                                          <a:solidFill>
                                            <a:prstClr val="black"/>
                                          </a:solidFill>
                                          <a:latin typeface="Cambria Math"/>
                                        </a:rPr>
                                        <m:t>𝐿</m:t>
                                      </m:r>
                                    </m:sub>
                                  </m:sSub>
                                </m:e>
                              </m:d>
                            </m:e>
                          </m:func>
                        </m:den>
                      </m:f>
                    </m:oMath>
                  </m:oMathPara>
                </a14:m>
                <a:endParaRPr lang="fr-FR" dirty="0">
                  <a:solidFill>
                    <a:prstClr val="black"/>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5220072" y="1484784"/>
                <a:ext cx="2384948" cy="657552"/>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45912" y="2042264"/>
                <a:ext cx="1718676" cy="738664"/>
              </a:xfrm>
              <a:prstGeom prst="rect">
                <a:avLst/>
              </a:prstGeom>
            </p:spPr>
            <p:txBody>
              <a:bodyPr wrap="none">
                <a:spAutoFit/>
              </a:bodyPr>
              <a:lstStyle/>
              <a:p>
                <a14:m>
                  <m:oMath xmlns:m="http://schemas.openxmlformats.org/officeDocument/2006/math">
                    <m:sSub>
                      <m:sSubPr>
                        <m:ctrlPr>
                          <a:rPr lang="fr-FR" sz="1400" i="1" smtClean="0">
                            <a:solidFill>
                              <a:prstClr val="black"/>
                            </a:solidFill>
                            <a:latin typeface="Cambria Math"/>
                          </a:rPr>
                        </m:ctrlPr>
                      </m:sSubPr>
                      <m:e>
                        <m:r>
                          <m:rPr>
                            <m:sty m:val="p"/>
                          </m:rPr>
                          <a:rPr lang="fr-FR" sz="1400">
                            <a:solidFill>
                              <a:prstClr val="black"/>
                            </a:solidFill>
                            <a:latin typeface="Cambria Math"/>
                          </a:rPr>
                          <m:t>Diam</m:t>
                        </m:r>
                      </m:e>
                      <m:sub>
                        <m:r>
                          <a:rPr lang="fr-FR" sz="1400" i="1">
                            <a:solidFill>
                              <a:prstClr val="black"/>
                            </a:solidFill>
                            <a:latin typeface="Cambria Math"/>
                          </a:rPr>
                          <m:t>𝐿</m:t>
                        </m:r>
                      </m:sub>
                    </m:sSub>
                    <m:r>
                      <a:rPr lang="fr-FR" sz="1400" i="1">
                        <a:solidFill>
                          <a:prstClr val="black"/>
                        </a:solidFill>
                        <a:latin typeface="Cambria Math"/>
                      </a:rPr>
                      <m:t> </m:t>
                    </m:r>
                    <m:r>
                      <a:rPr lang="fr-FR" sz="1400" i="1">
                        <a:solidFill>
                          <a:prstClr val="black"/>
                        </a:solidFill>
                        <a:latin typeface="Cambria Math"/>
                        <a:ea typeface="Cambria Math"/>
                      </a:rPr>
                      <m:t>≅</m:t>
                    </m:r>
                    <m:r>
                      <a:rPr lang="fr-FR" sz="1400" smtClean="0">
                        <a:solidFill>
                          <a:prstClr val="black"/>
                        </a:solidFill>
                        <a:latin typeface="Cambria Math"/>
                        <a:ea typeface="Cambria Math"/>
                      </a:rPr>
                      <m:t>4200</m:t>
                    </m:r>
                  </m:oMath>
                </a14:m>
                <a:r>
                  <a:rPr lang="fr-FR" sz="1400" dirty="0" smtClean="0">
                    <a:solidFill>
                      <a:prstClr val="black"/>
                    </a:solidFill>
                  </a:rPr>
                  <a:t> km</a:t>
                </a:r>
                <a:br>
                  <a:rPr lang="fr-FR" sz="1400" dirty="0" smtClean="0">
                    <a:solidFill>
                      <a:prstClr val="black"/>
                    </a:solidFill>
                  </a:rPr>
                </a:br>
                <a14:m>
                  <m:oMath xmlns:m="http://schemas.openxmlformats.org/officeDocument/2006/math">
                    <m:sSub>
                      <m:sSubPr>
                        <m:ctrlPr>
                          <a:rPr lang="fr-FR" sz="1400" i="1">
                            <a:solidFill>
                              <a:prstClr val="black"/>
                            </a:solidFill>
                            <a:latin typeface="Cambria Math"/>
                          </a:rPr>
                        </m:ctrlPr>
                      </m:sSubPr>
                      <m:e>
                        <m:r>
                          <m:rPr>
                            <m:sty m:val="p"/>
                          </m:rPr>
                          <a:rPr lang="fr-FR" sz="1400">
                            <a:solidFill>
                              <a:prstClr val="black"/>
                            </a:solidFill>
                            <a:latin typeface="Cambria Math"/>
                          </a:rPr>
                          <m:t>diamapp</m:t>
                        </m:r>
                      </m:e>
                      <m:sub>
                        <m:r>
                          <a:rPr lang="fr-FR" sz="1400" i="1">
                            <a:solidFill>
                              <a:prstClr val="black"/>
                            </a:solidFill>
                            <a:latin typeface="Cambria Math"/>
                          </a:rPr>
                          <m:t>𝐿</m:t>
                        </m:r>
                      </m:sub>
                    </m:sSub>
                  </m:oMath>
                </a14:m>
                <a:r>
                  <a:rPr lang="fr-FR" sz="1400" dirty="0">
                    <a:solidFill>
                      <a:prstClr val="black"/>
                    </a:solidFill>
                    <a:ea typeface="Cambria Math"/>
                  </a:rPr>
                  <a:t> </a:t>
                </a:r>
                <a14:m>
                  <m:oMath xmlns:m="http://schemas.openxmlformats.org/officeDocument/2006/math">
                    <m:r>
                      <a:rPr lang="fr-FR" sz="1400" i="1">
                        <a:solidFill>
                          <a:prstClr val="black"/>
                        </a:solidFill>
                        <a:latin typeface="Cambria Math"/>
                        <a:ea typeface="Cambria Math"/>
                      </a:rPr>
                      <m:t>≅≅</m:t>
                    </m:r>
                    <m:r>
                      <a:rPr lang="fr-FR" sz="1400" smtClean="0">
                        <a:solidFill>
                          <a:prstClr val="black"/>
                        </a:solidFill>
                        <a:latin typeface="Cambria Math"/>
                        <a:ea typeface="Cambria Math"/>
                      </a:rPr>
                      <m:t>2</m:t>
                    </m:r>
                  </m:oMath>
                </a14:m>
                <a:r>
                  <a:rPr lang="fr-FR" sz="1400" dirty="0" smtClean="0">
                    <a:solidFill>
                      <a:prstClr val="black"/>
                    </a:solidFill>
                  </a:rPr>
                  <a:t>°</a:t>
                </a:r>
              </a:p>
              <a:p>
                <a14:m>
                  <m:oMath xmlns:m="http://schemas.openxmlformats.org/officeDocument/2006/math">
                    <m:sSub>
                      <m:sSubPr>
                        <m:ctrlPr>
                          <a:rPr lang="fr-FR" sz="1400" i="1">
                            <a:solidFill>
                              <a:prstClr val="black"/>
                            </a:solidFill>
                            <a:latin typeface="Cambria Math"/>
                          </a:rPr>
                        </m:ctrlPr>
                      </m:sSubPr>
                      <m:e>
                        <m:r>
                          <a:rPr lang="fr-FR" sz="1400" i="1">
                            <a:solidFill>
                              <a:prstClr val="black"/>
                            </a:solidFill>
                            <a:latin typeface="Cambria Math"/>
                          </a:rPr>
                          <m:t>𝑑</m:t>
                        </m:r>
                      </m:e>
                      <m:sub>
                        <m:r>
                          <a:rPr lang="fr-FR" sz="1400" i="1">
                            <a:solidFill>
                              <a:prstClr val="black"/>
                            </a:solidFill>
                            <a:latin typeface="Cambria Math"/>
                          </a:rPr>
                          <m:t>𝑇𝐿</m:t>
                        </m:r>
                      </m:sub>
                    </m:sSub>
                  </m:oMath>
                </a14:m>
                <a:r>
                  <a:rPr lang="fr-FR" sz="1400" dirty="0">
                    <a:solidFill>
                      <a:prstClr val="black"/>
                    </a:solidFill>
                    <a:ea typeface="Cambria Math"/>
                  </a:rPr>
                  <a:t> </a:t>
                </a:r>
                <a14:m>
                  <m:oMath xmlns:m="http://schemas.openxmlformats.org/officeDocument/2006/math">
                    <m:r>
                      <a:rPr lang="fr-FR" sz="1400" i="1">
                        <a:solidFill>
                          <a:prstClr val="black"/>
                        </a:solidFill>
                        <a:latin typeface="Cambria Math"/>
                        <a:ea typeface="Cambria Math"/>
                      </a:rPr>
                      <m:t>≅≅</m:t>
                    </m:r>
                    <m:r>
                      <a:rPr lang="fr-FR" sz="1400" smtClean="0">
                        <a:solidFill>
                          <a:prstClr val="black"/>
                        </a:solidFill>
                        <a:latin typeface="Cambria Math"/>
                        <a:ea typeface="Cambria Math"/>
                      </a:rPr>
                      <m:t>120 000</m:t>
                    </m:r>
                  </m:oMath>
                </a14:m>
                <a:r>
                  <a:rPr lang="fr-FR" sz="1400" dirty="0" smtClean="0">
                    <a:solidFill>
                      <a:prstClr val="black"/>
                    </a:solidFill>
                  </a:rPr>
                  <a:t> km</a:t>
                </a:r>
                <a:endParaRPr lang="fr-FR" sz="1400" dirty="0">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945912" y="2042264"/>
                <a:ext cx="1718676" cy="738664"/>
              </a:xfrm>
              <a:prstGeom prst="rect">
                <a:avLst/>
              </a:prstGeom>
              <a:blipFill rotWithShape="1">
                <a:blip r:embed="rId8"/>
                <a:stretch>
                  <a:fillRect t="-826" b="-7438"/>
                </a:stretch>
              </a:blipFill>
            </p:spPr>
            <p:txBody>
              <a:bodyPr/>
              <a:lstStyle/>
              <a:p>
                <a:r>
                  <a:rPr lang="fr-FR">
                    <a:noFill/>
                  </a:rPr>
                  <a:t> </a:t>
                </a:r>
              </a:p>
            </p:txBody>
          </p:sp>
        </mc:Fallback>
      </mc:AlternateContent>
      <p:sp>
        <p:nvSpPr>
          <p:cNvPr id="28" name="Rectangle 27"/>
          <p:cNvSpPr/>
          <p:nvPr/>
        </p:nvSpPr>
        <p:spPr>
          <a:xfrm>
            <a:off x="7308304" y="6381327"/>
            <a:ext cx="1440160"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Bibliographie</a:t>
            </a:r>
            <a:endParaRPr lang="de-DE" sz="1600" dirty="0">
              <a:solidFill>
                <a:prstClr val="black"/>
              </a:solidFill>
            </a:endParaRPr>
          </a:p>
        </p:txBody>
      </p:sp>
      <p:cxnSp>
        <p:nvCxnSpPr>
          <p:cNvPr id="13" name="Connecteur droit 12"/>
          <p:cNvCxnSpPr/>
          <p:nvPr/>
        </p:nvCxnSpPr>
        <p:spPr>
          <a:xfrm flipH="1" flipV="1">
            <a:off x="1435331" y="1079290"/>
            <a:ext cx="455208" cy="16674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632918" y="75541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solidFill>
                            <a:prstClr val="black"/>
                          </a:solidFill>
                          <a:latin typeface="Cambria Math"/>
                          <a:ea typeface="Cambria Math"/>
                        </a:rPr>
                        <m:t>≅</m:t>
                      </m:r>
                    </m:oMath>
                  </m:oMathPara>
                </a14:m>
                <a:endParaRPr lang="fr-FR"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32918" y="755412"/>
                <a:ext cx="410690" cy="369332"/>
              </a:xfrm>
              <a:prstGeom prst="rect">
                <a:avLst/>
              </a:prstGeom>
              <a:blipFill rotWithShape="1">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57973" y="761976"/>
                <a:ext cx="15498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1400" smtClean="0">
                          <a:solidFill>
                            <a:prstClr val="black"/>
                          </a:solidFill>
                          <a:latin typeface="Cambria Math"/>
                        </a:rPr>
                        <m:t>cylindre</m:t>
                      </m:r>
                      <m:r>
                        <a:rPr lang="fr-FR" sz="1400" smtClean="0">
                          <a:solidFill>
                            <a:prstClr val="black"/>
                          </a:solidFill>
                          <a:latin typeface="Cambria Math"/>
                        </a:rPr>
                        <m:t> </m:t>
                      </m:r>
                      <m:sSup>
                        <m:sSupPr>
                          <m:ctrlPr>
                            <a:rPr lang="fr-FR" sz="1400" i="1" smtClean="0">
                              <a:solidFill>
                                <a:prstClr val="black"/>
                              </a:solidFill>
                              <a:latin typeface="Cambria Math"/>
                            </a:rPr>
                          </m:ctrlPr>
                        </m:sSupPr>
                        <m:e>
                          <m:r>
                            <m:rPr>
                              <m:sty m:val="p"/>
                            </m:rPr>
                            <a:rPr lang="fr-FR" sz="1400" smtClean="0">
                              <a:solidFill>
                                <a:prstClr val="black"/>
                              </a:solidFill>
                              <a:latin typeface="Cambria Math"/>
                            </a:rPr>
                            <m:t>d</m:t>
                          </m:r>
                        </m:e>
                        <m:sup>
                          <m:r>
                            <a:rPr lang="fr-FR" sz="1400" smtClean="0">
                              <a:solidFill>
                                <a:prstClr val="black"/>
                              </a:solidFill>
                              <a:latin typeface="Cambria Math"/>
                            </a:rPr>
                            <m:t>′</m:t>
                          </m:r>
                        </m:sup>
                      </m:sSup>
                      <m:r>
                        <m:rPr>
                          <m:sty m:val="p"/>
                        </m:rPr>
                        <a:rPr lang="fr-FR" sz="1400" smtClean="0">
                          <a:solidFill>
                            <a:prstClr val="black"/>
                          </a:solidFill>
                          <a:latin typeface="Cambria Math"/>
                        </a:rPr>
                        <m:t>ombre</m:t>
                      </m:r>
                    </m:oMath>
                  </m:oMathPara>
                </a14:m>
                <a:endParaRPr lang="fr-FR" sz="1400" dirty="0">
                  <a:solidFill>
                    <a:prstClr val="black"/>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57973" y="761976"/>
                <a:ext cx="1549847" cy="307777"/>
              </a:xfrm>
              <a:prstGeom prst="rect">
                <a:avLst/>
              </a:prstGeom>
              <a:blipFill rotWithShape="1">
                <a:blip r:embed="rId13"/>
                <a:stretch>
                  <a:fillRect b="-8000"/>
                </a:stretch>
              </a:blipFill>
            </p:spPr>
            <p:txBody>
              <a:bodyPr/>
              <a:lstStyle/>
              <a:p>
                <a:r>
                  <a:rPr lang="fr-FR">
                    <a:noFill/>
                  </a:rPr>
                  <a:t> </a:t>
                </a:r>
              </a:p>
            </p:txBody>
          </p:sp>
        </mc:Fallback>
      </mc:AlternateContent>
      <p:sp>
        <p:nvSpPr>
          <p:cNvPr id="31" name="ZoneTexte 30"/>
          <p:cNvSpPr txBox="1"/>
          <p:nvPr/>
        </p:nvSpPr>
        <p:spPr>
          <a:xfrm>
            <a:off x="5719615" y="969034"/>
            <a:ext cx="492443" cy="276999"/>
          </a:xfrm>
          <a:prstGeom prst="rect">
            <a:avLst/>
          </a:prstGeom>
          <a:noFill/>
        </p:spPr>
        <p:txBody>
          <a:bodyPr wrap="none" rtlCol="0">
            <a:spAutoFit/>
          </a:bodyPr>
          <a:lstStyle/>
          <a:p>
            <a:r>
              <a:rPr lang="fr-FR" sz="1200" dirty="0" smtClean="0">
                <a:solidFill>
                  <a:prstClr val="white">
                    <a:lumMod val="65000"/>
                  </a:prstClr>
                </a:solidFill>
              </a:rPr>
              <a:t>lune </a:t>
            </a:r>
            <a:endParaRPr lang="fr-FR" sz="1200" dirty="0">
              <a:solidFill>
                <a:prstClr val="white">
                  <a:lumMod val="65000"/>
                </a:prstClr>
              </a:solidFill>
            </a:endParaRPr>
          </a:p>
        </p:txBody>
      </p:sp>
      <p:sp>
        <p:nvSpPr>
          <p:cNvPr id="33" name="ZoneTexte 32"/>
          <p:cNvSpPr txBox="1"/>
          <p:nvPr/>
        </p:nvSpPr>
        <p:spPr>
          <a:xfrm>
            <a:off x="7956376" y="564288"/>
            <a:ext cx="527196" cy="276999"/>
          </a:xfrm>
          <a:prstGeom prst="rect">
            <a:avLst/>
          </a:prstGeom>
          <a:noFill/>
        </p:spPr>
        <p:txBody>
          <a:bodyPr wrap="none" rtlCol="0">
            <a:spAutoFit/>
          </a:bodyPr>
          <a:lstStyle/>
          <a:p>
            <a:r>
              <a:rPr lang="fr-FR" sz="1200" dirty="0" smtClean="0">
                <a:solidFill>
                  <a:srgbClr val="4F81BD"/>
                </a:solidFill>
              </a:rPr>
              <a:t>terre </a:t>
            </a:r>
            <a:endParaRPr lang="fr-FR" sz="1200" dirty="0">
              <a:solidFill>
                <a:srgbClr val="4F81BD"/>
              </a:solidFill>
            </a:endParaRPr>
          </a:p>
        </p:txBody>
      </p:sp>
      <p:sp>
        <p:nvSpPr>
          <p:cNvPr id="2" name="Rectangle 1"/>
          <p:cNvSpPr/>
          <p:nvPr/>
        </p:nvSpPr>
        <p:spPr>
          <a:xfrm>
            <a:off x="5366186" y="2148170"/>
            <a:ext cx="1365502" cy="369332"/>
          </a:xfrm>
          <a:prstGeom prst="rect">
            <a:avLst/>
          </a:prstGeom>
        </p:spPr>
        <p:txBody>
          <a:bodyPr wrap="none">
            <a:spAutoFit/>
          </a:bodyPr>
          <a:lstStyle/>
          <a:p>
            <a:r>
              <a:rPr lang="fr-FR" dirty="0">
                <a:solidFill>
                  <a:prstClr val="black"/>
                </a:solidFill>
              </a:rPr>
              <a:t> </a:t>
            </a:r>
            <a:r>
              <a:rPr lang="fr-FR" sz="1400" dirty="0" smtClean="0">
                <a:solidFill>
                  <a:srgbClr val="4F81BD"/>
                </a:solidFill>
              </a:rPr>
              <a:t>(trigonométrie)</a:t>
            </a:r>
            <a:endParaRPr lang="fr-FR" sz="1400" dirty="0">
              <a:solidFill>
                <a:srgbClr val="4F81BD"/>
              </a:solidFill>
            </a:endParaRPr>
          </a:p>
        </p:txBody>
      </p:sp>
      <p:grpSp>
        <p:nvGrpSpPr>
          <p:cNvPr id="51" name="Groupe 50"/>
          <p:cNvGrpSpPr/>
          <p:nvPr/>
        </p:nvGrpSpPr>
        <p:grpSpPr>
          <a:xfrm flipH="1">
            <a:off x="539551" y="2861058"/>
            <a:ext cx="7080787" cy="2176206"/>
            <a:chOff x="395537" y="2836970"/>
            <a:chExt cx="6480720" cy="2176206"/>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537" y="2836970"/>
              <a:ext cx="6480720" cy="217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cteur droit avec flèche 14"/>
            <p:cNvCxnSpPr/>
            <p:nvPr/>
          </p:nvCxnSpPr>
          <p:spPr>
            <a:xfrm>
              <a:off x="2375756" y="4581128"/>
              <a:ext cx="414046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6516216" y="3501008"/>
              <a:ext cx="0" cy="8154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3419872" y="4109739"/>
              <a:ext cx="0" cy="2160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2407820" y="4437112"/>
              <a:ext cx="10120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ZoneTexte 51"/>
                <p:cNvSpPr txBox="1"/>
                <p:nvPr/>
              </p:nvSpPr>
              <p:spPr>
                <a:xfrm>
                  <a:off x="3938642" y="3970121"/>
                  <a:ext cx="89454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200" i="1" smtClean="0">
                                <a:solidFill>
                                  <a:prstClr val="black"/>
                                </a:solidFill>
                                <a:latin typeface="Cambria Math"/>
                              </a:rPr>
                            </m:ctrlPr>
                          </m:sSubPr>
                          <m:e>
                            <m:r>
                              <m:rPr>
                                <m:sty m:val="p"/>
                              </m:rPr>
                              <a:rPr lang="fr-FR" sz="1200" smtClean="0">
                                <a:solidFill>
                                  <a:prstClr val="black"/>
                                </a:solidFill>
                                <a:latin typeface="Cambria Math"/>
                              </a:rPr>
                              <m:t>diamapp</m:t>
                            </m:r>
                          </m:e>
                          <m:sub>
                            <m:r>
                              <a:rPr lang="fr-FR" sz="1200" i="1" smtClean="0">
                                <a:solidFill>
                                  <a:prstClr val="black"/>
                                </a:solidFill>
                                <a:latin typeface="Cambria Math"/>
                              </a:rPr>
                              <m:t>𝐿</m:t>
                            </m:r>
                          </m:sub>
                        </m:sSub>
                      </m:oMath>
                    </m:oMathPara>
                  </a14:m>
                  <a:endParaRPr lang="fr-FR" sz="1200" dirty="0">
                    <a:solidFill>
                      <a:prstClr val="black"/>
                    </a:solidFill>
                  </a:endParaRPr>
                </a:p>
              </p:txBody>
            </p:sp>
          </mc:Choice>
          <mc:Fallback xmlns="">
            <p:sp>
              <p:nvSpPr>
                <p:cNvPr id="52" name="ZoneTexte 51"/>
                <p:cNvSpPr txBox="1">
                  <a:spLocks noRot="1" noChangeAspect="1" noMove="1" noResize="1" noEditPoints="1" noAdjustHandles="1" noChangeArrowheads="1" noChangeShapeType="1" noTextEdit="1"/>
                </p:cNvSpPr>
                <p:nvPr/>
              </p:nvSpPr>
              <p:spPr>
                <a:xfrm>
                  <a:off x="3938642" y="3970121"/>
                  <a:ext cx="894540" cy="276999"/>
                </a:xfrm>
                <a:prstGeom prst="rect">
                  <a:avLst/>
                </a:prstGeom>
                <a:blipFill rotWithShape="1">
                  <a:blip r:embed="rId15"/>
                  <a:stretch>
                    <a:fillRect b="-2174"/>
                  </a:stretch>
                </a:blipFill>
              </p:spPr>
              <p:txBody>
                <a:bodyPr/>
                <a:lstStyle/>
                <a:p>
                  <a:r>
                    <a:rPr lang="fr-FR">
                      <a:noFill/>
                    </a:rPr>
                    <a:t> </a:t>
                  </a:r>
                </a:p>
              </p:txBody>
            </p:sp>
          </mc:Fallback>
        </mc:AlternateContent>
      </p:grpSp>
      <p:sp>
        <p:nvSpPr>
          <p:cNvPr id="34" name="Rectangle 33"/>
          <p:cNvSpPr/>
          <p:nvPr/>
        </p:nvSpPr>
        <p:spPr>
          <a:xfrm>
            <a:off x="6012160" y="4725144"/>
            <a:ext cx="1282723" cy="369332"/>
          </a:xfrm>
          <a:prstGeom prst="rect">
            <a:avLst/>
          </a:prstGeom>
        </p:spPr>
        <p:txBody>
          <a:bodyPr wrap="none">
            <a:spAutoFit/>
          </a:bodyPr>
          <a:lstStyle/>
          <a:p>
            <a:r>
              <a:rPr lang="fr-FR" dirty="0">
                <a:solidFill>
                  <a:prstClr val="black"/>
                </a:solidFill>
              </a:rPr>
              <a:t> </a:t>
            </a:r>
            <a:r>
              <a:rPr lang="fr-FR" sz="1400" dirty="0" smtClean="0">
                <a:solidFill>
                  <a:srgbClr val="4F81BD"/>
                </a:solidFill>
              </a:rPr>
              <a:t>(th. </a:t>
            </a:r>
            <a:r>
              <a:rPr lang="fr-FR" sz="1400" dirty="0">
                <a:solidFill>
                  <a:srgbClr val="4F81BD"/>
                </a:solidFill>
              </a:rPr>
              <a:t>d</a:t>
            </a:r>
            <a:r>
              <a:rPr lang="fr-FR" sz="1400" dirty="0" smtClean="0">
                <a:solidFill>
                  <a:srgbClr val="4F81BD"/>
                </a:solidFill>
              </a:rPr>
              <a:t>e Thalès)</a:t>
            </a:r>
            <a:endParaRPr lang="fr-FR" sz="1400" dirty="0">
              <a:solidFill>
                <a:srgbClr val="4F81BD"/>
              </a:solidFill>
            </a:endParaRPr>
          </a:p>
        </p:txBody>
      </p:sp>
      <mc:AlternateContent xmlns:mc="http://schemas.openxmlformats.org/markup-compatibility/2006" xmlns:a14="http://schemas.microsoft.com/office/drawing/2010/main">
        <mc:Choice Requires="a14">
          <p:sp>
            <p:nvSpPr>
              <p:cNvPr id="53" name="Rectangle 52"/>
              <p:cNvSpPr/>
              <p:nvPr/>
            </p:nvSpPr>
            <p:spPr>
              <a:xfrm>
                <a:off x="878164" y="4797152"/>
                <a:ext cx="5352491" cy="307777"/>
              </a:xfrm>
              <a:prstGeom prst="rect">
                <a:avLst/>
              </a:prstGeom>
            </p:spPr>
            <p:txBody>
              <a:bodyPr wrap="none">
                <a:spAutoFit/>
              </a:bodyPr>
              <a:lstStyle/>
              <a:p>
                <a14:m>
                  <m:oMath xmlns:m="http://schemas.openxmlformats.org/officeDocument/2006/math">
                    <m:sSub>
                      <m:sSubPr>
                        <m:ctrlPr>
                          <a:rPr lang="fr-FR" sz="1400" i="1">
                            <a:solidFill>
                              <a:prstClr val="black"/>
                            </a:solidFill>
                            <a:latin typeface="Cambria Math"/>
                          </a:rPr>
                        </m:ctrlPr>
                      </m:sSubPr>
                      <m:e>
                        <m:r>
                          <a:rPr lang="fr-FR" sz="1400" i="1">
                            <a:solidFill>
                              <a:prstClr val="black"/>
                            </a:solidFill>
                            <a:latin typeface="Cambria Math"/>
                          </a:rPr>
                          <m:t>𝑑</m:t>
                        </m:r>
                      </m:e>
                      <m:sub>
                        <m:r>
                          <a:rPr lang="fr-FR" sz="1400" i="1">
                            <a:solidFill>
                              <a:prstClr val="black"/>
                            </a:solidFill>
                            <a:latin typeface="Cambria Math"/>
                          </a:rPr>
                          <m:t>𝑇𝐿</m:t>
                        </m:r>
                      </m:sub>
                    </m:sSub>
                  </m:oMath>
                </a14:m>
                <a:r>
                  <a:rPr lang="fr-FR" sz="1400" dirty="0" smtClean="0">
                    <a:solidFill>
                      <a:prstClr val="black"/>
                    </a:solidFill>
                  </a:rPr>
                  <a:t> est à la longueur du bras ce que </a:t>
                </a:r>
                <a14:m>
                  <m:oMath xmlns:m="http://schemas.openxmlformats.org/officeDocument/2006/math">
                    <m:sSub>
                      <m:sSubPr>
                        <m:ctrlPr>
                          <a:rPr lang="fr-FR" sz="1400" i="1">
                            <a:solidFill>
                              <a:prstClr val="black"/>
                            </a:solidFill>
                            <a:latin typeface="Cambria Math"/>
                          </a:rPr>
                        </m:ctrlPr>
                      </m:sSubPr>
                      <m:e>
                        <m:r>
                          <m:rPr>
                            <m:sty m:val="p"/>
                          </m:rPr>
                          <a:rPr lang="fr-FR" sz="1400">
                            <a:solidFill>
                              <a:prstClr val="black"/>
                            </a:solidFill>
                            <a:latin typeface="Cambria Math"/>
                          </a:rPr>
                          <m:t>Diam</m:t>
                        </m:r>
                      </m:e>
                      <m:sub>
                        <m:r>
                          <a:rPr lang="fr-FR" sz="1400" i="1">
                            <a:solidFill>
                              <a:prstClr val="black"/>
                            </a:solidFill>
                            <a:latin typeface="Cambria Math"/>
                          </a:rPr>
                          <m:t>𝐿</m:t>
                        </m:r>
                      </m:sub>
                    </m:sSub>
                  </m:oMath>
                </a14:m>
                <a:r>
                  <a:rPr lang="fr-FR" sz="1400" dirty="0" smtClean="0">
                    <a:solidFill>
                      <a:prstClr val="black"/>
                    </a:solidFill>
                  </a:rPr>
                  <a:t> est au diamètre de la pièce</a:t>
                </a:r>
                <a:endParaRPr lang="fr-FR" sz="1400" dirty="0">
                  <a:solidFill>
                    <a:prstClr val="black"/>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878164" y="4797152"/>
                <a:ext cx="5352491" cy="307777"/>
              </a:xfrm>
              <a:prstGeom prst="rect">
                <a:avLst/>
              </a:prstGeom>
              <a:blipFill rotWithShape="1">
                <a:blip r:embed="rId16"/>
                <a:stretch>
                  <a:fillRect t="-2000" b="-20000"/>
                </a:stretch>
              </a:blipFill>
            </p:spPr>
            <p:txBody>
              <a:bodyPr/>
              <a:lstStyle/>
              <a:p>
                <a:r>
                  <a:rPr lang="fr-FR">
                    <a:noFill/>
                  </a:rPr>
                  <a:t> </a:t>
                </a:r>
              </a:p>
            </p:txBody>
          </p:sp>
        </mc:Fallback>
      </mc:AlternateContent>
    </p:spTree>
    <p:extLst>
      <p:ext uri="{BB962C8B-B14F-4D97-AF65-F5344CB8AC3E}">
        <p14:creationId xmlns:p14="http://schemas.microsoft.com/office/powerpoint/2010/main" val="2723076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5" name="Picture 17" descr="C:\Documents and Settings\Utilisateur\Bureau\epi\Logo reforme college.jpg"/>
          <p:cNvPicPr>
            <a:picLocks noChangeAspect="1" noChangeArrowheads="1"/>
          </p:cNvPicPr>
          <p:nvPr/>
        </p:nvPicPr>
        <p:blipFill>
          <a:blip r:embed="rId3" cstate="print"/>
          <a:srcRect/>
          <a:stretch>
            <a:fillRect/>
          </a:stretch>
        </p:blipFill>
        <p:spPr bwMode="auto">
          <a:xfrm>
            <a:off x="2411761" y="5758918"/>
            <a:ext cx="1368151" cy="910442"/>
          </a:xfrm>
          <a:prstGeom prst="rect">
            <a:avLst/>
          </a:prstGeom>
          <a:noFill/>
        </p:spPr>
      </p:pic>
      <p:sp>
        <p:nvSpPr>
          <p:cNvPr id="6" name="Rectangle 5"/>
          <p:cNvSpPr/>
          <p:nvPr/>
        </p:nvSpPr>
        <p:spPr>
          <a:xfrm>
            <a:off x="4355976" y="6381328"/>
            <a:ext cx="1728192"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Aires et volumes</a:t>
            </a:r>
            <a:endParaRPr lang="de-DE" sz="1600" dirty="0">
              <a:solidFill>
                <a:prstClr val="black"/>
              </a:solidFill>
            </a:endParaRPr>
          </a:p>
        </p:txBody>
      </p:sp>
      <p:sp>
        <p:nvSpPr>
          <p:cNvPr id="7" name="Rectangle 6"/>
          <p:cNvSpPr/>
          <p:nvPr/>
        </p:nvSpPr>
        <p:spPr>
          <a:xfrm>
            <a:off x="6084168" y="6383279"/>
            <a:ext cx="1224136" cy="358089"/>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Astronomie</a:t>
            </a:r>
          </a:p>
        </p:txBody>
      </p:sp>
      <p:sp>
        <p:nvSpPr>
          <p:cNvPr id="8" name="Rectangle 7"/>
          <p:cNvSpPr/>
          <p:nvPr/>
        </p:nvSpPr>
        <p:spPr>
          <a:xfrm>
            <a:off x="7308304" y="6381327"/>
            <a:ext cx="1440160"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prstClr val="black"/>
                </a:solidFill>
              </a:rPr>
              <a:t>Bibliographie</a:t>
            </a:r>
            <a:endParaRPr lang="de-DE" sz="1600" dirty="0">
              <a:solidFill>
                <a:prstClr val="black"/>
              </a:solidFill>
            </a:endParaRPr>
          </a:p>
        </p:txBody>
      </p:sp>
      <p:sp>
        <p:nvSpPr>
          <p:cNvPr id="9" name="ZoneTexte 8"/>
          <p:cNvSpPr txBox="1"/>
          <p:nvPr/>
        </p:nvSpPr>
        <p:spPr>
          <a:xfrm>
            <a:off x="971600" y="282714"/>
            <a:ext cx="2565061" cy="369332"/>
          </a:xfrm>
          <a:prstGeom prst="rect">
            <a:avLst/>
          </a:prstGeom>
          <a:noFill/>
        </p:spPr>
        <p:txBody>
          <a:bodyPr wrap="none" rtlCol="0">
            <a:spAutoFit/>
          </a:bodyPr>
          <a:lstStyle/>
          <a:p>
            <a:r>
              <a:rPr lang="fr-FR" dirty="0" smtClean="0">
                <a:solidFill>
                  <a:prstClr val="black"/>
                </a:solidFill>
              </a:rPr>
              <a:t>Distance Terre-Lune (</a:t>
            </a:r>
            <a:r>
              <a:rPr lang="fr-FR" dirty="0">
                <a:solidFill>
                  <a:prstClr val="black"/>
                </a:solidFill>
              </a:rPr>
              <a:t>2</a:t>
            </a:r>
            <a:r>
              <a:rPr lang="fr-FR" dirty="0" smtClean="0">
                <a:solidFill>
                  <a:prstClr val="black"/>
                </a:solidFill>
              </a:rPr>
              <a:t>/2)</a:t>
            </a:r>
            <a:endParaRPr lang="fr-FR" dirty="0">
              <a:solidFill>
                <a:prstClr val="black"/>
              </a:solidFill>
            </a:endParaRPr>
          </a:p>
        </p:txBody>
      </p:sp>
      <p:pic>
        <p:nvPicPr>
          <p:cNvPr id="10" name="Image 9" descr="L'expérience « laser-lune » — CultureSciences-Physique - Ressources scientifiques pour l'enseignement des sciences physiques - Oper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6480" y="548680"/>
            <a:ext cx="4235206" cy="3713058"/>
          </a:xfrm>
          <a:prstGeom prst="rect">
            <a:avLst/>
          </a:prstGeom>
        </p:spPr>
      </p:pic>
      <p:pic>
        <p:nvPicPr>
          <p:cNvPr id="11" name="Image 10" descr="L'expérience « laser-lune » — CultureSciences-Physique - Ressources scientifiques pour l'enseignement des sciences physiques - Mozilla Firefox"/>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69596" y="1007713"/>
            <a:ext cx="1463051" cy="1516385"/>
          </a:xfrm>
          <a:prstGeom prst="rect">
            <a:avLst/>
          </a:prstGeom>
        </p:spPr>
      </p:pic>
      <p:sp>
        <p:nvSpPr>
          <p:cNvPr id="12" name="ZoneTexte 11"/>
          <p:cNvSpPr txBox="1"/>
          <p:nvPr/>
        </p:nvSpPr>
        <p:spPr>
          <a:xfrm>
            <a:off x="5980140" y="2648697"/>
            <a:ext cx="841962" cy="276999"/>
          </a:xfrm>
          <a:prstGeom prst="rect">
            <a:avLst/>
          </a:prstGeom>
          <a:noFill/>
        </p:spPr>
        <p:txBody>
          <a:bodyPr wrap="none" rtlCol="0">
            <a:spAutoFit/>
          </a:bodyPr>
          <a:lstStyle/>
          <a:p>
            <a:r>
              <a:rPr lang="fr-FR" sz="1200" dirty="0" smtClean="0">
                <a:solidFill>
                  <a:prstClr val="black"/>
                </a:solidFill>
              </a:rPr>
              <a:t>réflecteur </a:t>
            </a:r>
            <a:endParaRPr lang="fr-FR" sz="1200" dirty="0">
              <a:solidFill>
                <a:prstClr val="black"/>
              </a:solidFill>
            </a:endParaRPr>
          </a:p>
        </p:txBody>
      </p:sp>
      <mc:AlternateContent xmlns:mc="http://schemas.openxmlformats.org/markup-compatibility/2006" xmlns:a14="http://schemas.microsoft.com/office/drawing/2010/main">
        <mc:Choice Requires="a14">
          <p:sp>
            <p:nvSpPr>
              <p:cNvPr id="13" name="ZoneTexte 12"/>
              <p:cNvSpPr txBox="1"/>
              <p:nvPr/>
            </p:nvSpPr>
            <p:spPr>
              <a:xfrm>
                <a:off x="1874561" y="4619017"/>
                <a:ext cx="2403800" cy="535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600" i="1" smtClean="0">
                              <a:solidFill>
                                <a:prstClr val="black"/>
                              </a:solidFill>
                              <a:latin typeface="Cambria Math"/>
                            </a:rPr>
                          </m:ctrlPr>
                        </m:sSubPr>
                        <m:e>
                          <m:r>
                            <a:rPr lang="fr-FR" sz="1600" i="1" smtClean="0">
                              <a:solidFill>
                                <a:prstClr val="black"/>
                              </a:solidFill>
                              <a:latin typeface="Cambria Math"/>
                            </a:rPr>
                            <m:t>𝑑</m:t>
                          </m:r>
                        </m:e>
                        <m:sub>
                          <m:r>
                            <a:rPr lang="fr-FR" sz="1600" i="1" smtClean="0">
                              <a:solidFill>
                                <a:prstClr val="black"/>
                              </a:solidFill>
                              <a:latin typeface="Cambria Math"/>
                            </a:rPr>
                            <m:t>𝑇𝐿</m:t>
                          </m:r>
                        </m:sub>
                      </m:sSub>
                      <m:r>
                        <a:rPr lang="fr-FR" sz="1600" i="1" smtClean="0">
                          <a:solidFill>
                            <a:prstClr val="black"/>
                          </a:solidFill>
                          <a:latin typeface="Cambria Math"/>
                        </a:rPr>
                        <m:t>=</m:t>
                      </m:r>
                      <m:f>
                        <m:fPr>
                          <m:ctrlPr>
                            <a:rPr lang="fr-FR" sz="1600" i="1" smtClean="0">
                              <a:solidFill>
                                <a:prstClr val="black"/>
                              </a:solidFill>
                              <a:latin typeface="Cambria Math"/>
                            </a:rPr>
                          </m:ctrlPr>
                        </m:fPr>
                        <m:num>
                          <m:r>
                            <a:rPr lang="fr-FR" sz="1600" i="1" smtClean="0">
                              <a:solidFill>
                                <a:prstClr val="black"/>
                              </a:solidFill>
                              <a:latin typeface="Cambria Math"/>
                            </a:rPr>
                            <m:t>𝑐</m:t>
                          </m:r>
                          <m:r>
                            <a:rPr lang="fr-FR" sz="1600" i="1" smtClean="0">
                              <a:solidFill>
                                <a:prstClr val="black"/>
                              </a:solidFill>
                              <a:latin typeface="Cambria Math"/>
                            </a:rPr>
                            <m:t>.</m:t>
                          </m:r>
                          <m:r>
                            <a:rPr lang="fr-FR" sz="1600" i="1" smtClean="0">
                              <a:solidFill>
                                <a:prstClr val="black"/>
                              </a:solidFill>
                              <a:latin typeface="Cambria Math"/>
                            </a:rPr>
                            <m:t>𝑡</m:t>
                          </m:r>
                        </m:num>
                        <m:den>
                          <m:r>
                            <a:rPr lang="fr-FR" sz="1600" i="1" smtClean="0">
                              <a:solidFill>
                                <a:prstClr val="black"/>
                              </a:solidFill>
                              <a:latin typeface="Cambria Math"/>
                            </a:rPr>
                            <m:t>2</m:t>
                          </m:r>
                        </m:den>
                      </m:f>
                      <m:r>
                        <a:rPr lang="fr-FR" sz="1600" i="1">
                          <a:solidFill>
                            <a:prstClr val="black"/>
                          </a:solidFill>
                          <a:latin typeface="Cambria Math"/>
                        </a:rPr>
                        <m:t>=</m:t>
                      </m:r>
                      <m:r>
                        <a:rPr lang="fr-FR" sz="1600" b="0" i="1" smtClean="0">
                          <a:solidFill>
                            <a:prstClr val="black"/>
                          </a:solidFill>
                          <a:latin typeface="Cambria Math"/>
                        </a:rPr>
                        <m:t>384 000 </m:t>
                      </m:r>
                      <m:r>
                        <m:rPr>
                          <m:sty m:val="p"/>
                        </m:rPr>
                        <a:rPr lang="fr-FR" sz="1600" b="0" i="0" smtClean="0">
                          <a:solidFill>
                            <a:prstClr val="black"/>
                          </a:solidFill>
                          <a:latin typeface="Cambria Math"/>
                        </a:rPr>
                        <m:t>km</m:t>
                      </m:r>
                    </m:oMath>
                  </m:oMathPara>
                </a14:m>
                <a:endParaRPr lang="fr-FR" sz="1600" dirty="0">
                  <a:solidFill>
                    <a:prstClr val="black"/>
                  </a:solidFill>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874561" y="4619017"/>
                <a:ext cx="2403800" cy="535531"/>
              </a:xfrm>
              <a:prstGeom prst="rect">
                <a:avLst/>
              </a:prstGeom>
              <a:blipFill rotWithShape="1">
                <a:blip r:embed="rId6"/>
                <a:stretch>
                  <a:fillRect/>
                </a:stretch>
              </a:blipFill>
            </p:spPr>
            <p:txBody>
              <a:bodyPr/>
              <a:lstStyle/>
              <a:p>
                <a:r>
                  <a:rPr lang="fr-FR">
                    <a:noFill/>
                  </a:rPr>
                  <a:t> </a:t>
                </a:r>
              </a:p>
            </p:txBody>
          </p:sp>
        </mc:Fallback>
      </mc:AlternateContent>
      <p:pic>
        <p:nvPicPr>
          <p:cNvPr id="14" name="Image 13" descr="Quizz &quot;Communication&quot; - Internet Explore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22066" y="1007713"/>
            <a:ext cx="1546277" cy="1213738"/>
          </a:xfrm>
          <a:prstGeom prst="rect">
            <a:avLst/>
          </a:prstGeom>
        </p:spPr>
      </p:pic>
      <p:sp>
        <p:nvSpPr>
          <p:cNvPr id="16" name="ZoneTexte 15"/>
          <p:cNvSpPr txBox="1"/>
          <p:nvPr/>
        </p:nvSpPr>
        <p:spPr>
          <a:xfrm>
            <a:off x="7774223" y="2266709"/>
            <a:ext cx="1012137" cy="276999"/>
          </a:xfrm>
          <a:prstGeom prst="rect">
            <a:avLst/>
          </a:prstGeom>
          <a:noFill/>
        </p:spPr>
        <p:txBody>
          <a:bodyPr wrap="none" rtlCol="0">
            <a:spAutoFit/>
          </a:bodyPr>
          <a:lstStyle/>
          <a:p>
            <a:r>
              <a:rPr lang="fr-FR" sz="1200" dirty="0">
                <a:solidFill>
                  <a:prstClr val="black"/>
                </a:solidFill>
              </a:rPr>
              <a:t>c</a:t>
            </a:r>
            <a:r>
              <a:rPr lang="fr-FR" sz="1200" dirty="0" smtClean="0">
                <a:solidFill>
                  <a:prstClr val="black"/>
                </a:solidFill>
              </a:rPr>
              <a:t>oin de cube </a:t>
            </a:r>
            <a:endParaRPr lang="fr-FR" sz="1200" dirty="0">
              <a:solidFill>
                <a:prstClr val="black"/>
              </a:solidFill>
            </a:endParaRPr>
          </a:p>
        </p:txBody>
      </p:sp>
      <p:pic>
        <p:nvPicPr>
          <p:cNvPr id="17" name="Image 16" descr="principe coin de cube - Recherche Google - Internet Explore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67988" y="3230040"/>
            <a:ext cx="1752470" cy="1919600"/>
          </a:xfrm>
          <a:prstGeom prst="rect">
            <a:avLst/>
          </a:prstGeom>
        </p:spPr>
      </p:pic>
      <p:sp>
        <p:nvSpPr>
          <p:cNvPr id="18" name="ZoneTexte 17"/>
          <p:cNvSpPr txBox="1"/>
          <p:nvPr/>
        </p:nvSpPr>
        <p:spPr>
          <a:xfrm>
            <a:off x="7105894" y="3935154"/>
            <a:ext cx="1012137" cy="276999"/>
          </a:xfrm>
          <a:prstGeom prst="rect">
            <a:avLst/>
          </a:prstGeom>
          <a:noFill/>
        </p:spPr>
        <p:txBody>
          <a:bodyPr wrap="none" rtlCol="0">
            <a:spAutoFit/>
          </a:bodyPr>
          <a:lstStyle/>
          <a:p>
            <a:r>
              <a:rPr lang="fr-FR" sz="1200" dirty="0">
                <a:solidFill>
                  <a:prstClr val="black"/>
                </a:solidFill>
              </a:rPr>
              <a:t>c</a:t>
            </a:r>
            <a:r>
              <a:rPr lang="fr-FR" sz="1200" dirty="0" smtClean="0">
                <a:solidFill>
                  <a:prstClr val="black"/>
                </a:solidFill>
              </a:rPr>
              <a:t>oin de cube </a:t>
            </a:r>
            <a:endParaRPr lang="fr-FR" sz="1200" dirty="0">
              <a:solidFill>
                <a:prstClr val="black"/>
              </a:solidFill>
            </a:endParaRPr>
          </a:p>
        </p:txBody>
      </p:sp>
      <p:sp>
        <p:nvSpPr>
          <p:cNvPr id="19" name="Rectangle 18"/>
          <p:cNvSpPr/>
          <p:nvPr/>
        </p:nvSpPr>
        <p:spPr>
          <a:xfrm>
            <a:off x="5165988" y="4923715"/>
            <a:ext cx="3705373" cy="369332"/>
          </a:xfrm>
          <a:prstGeom prst="rect">
            <a:avLst/>
          </a:prstGeom>
        </p:spPr>
        <p:txBody>
          <a:bodyPr wrap="none">
            <a:spAutoFit/>
          </a:bodyPr>
          <a:lstStyle/>
          <a:p>
            <a:r>
              <a:rPr lang="fr-FR" dirty="0">
                <a:solidFill>
                  <a:prstClr val="black"/>
                </a:solidFill>
              </a:rPr>
              <a:t> </a:t>
            </a:r>
            <a:r>
              <a:rPr lang="fr-FR" sz="1400" dirty="0" smtClean="0">
                <a:solidFill>
                  <a:prstClr val="black"/>
                </a:solidFill>
              </a:rPr>
              <a:t>(</a:t>
            </a:r>
            <a:r>
              <a:rPr lang="fr-FR" sz="1400" dirty="0" smtClean="0">
                <a:solidFill>
                  <a:srgbClr val="1F497D"/>
                </a:solidFill>
              </a:rPr>
              <a:t>symétrie axiale, somme des angles du triangle</a:t>
            </a:r>
            <a:r>
              <a:rPr lang="fr-FR" sz="1400" dirty="0" smtClean="0">
                <a:solidFill>
                  <a:prstClr val="black"/>
                </a:solidFill>
              </a:rPr>
              <a:t>)</a:t>
            </a:r>
            <a:endParaRPr lang="fr-FR" sz="1400" dirty="0">
              <a:solidFill>
                <a:prstClr val="black"/>
              </a:solidFill>
            </a:endParaRPr>
          </a:p>
        </p:txBody>
      </p:sp>
      <p:cxnSp>
        <p:nvCxnSpPr>
          <p:cNvPr id="3" name="Connecteur droit 2"/>
          <p:cNvCxnSpPr/>
          <p:nvPr/>
        </p:nvCxnSpPr>
        <p:spPr>
          <a:xfrm>
            <a:off x="2026936" y="4797152"/>
            <a:ext cx="3795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716267" y="4619017"/>
            <a:ext cx="1897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80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tilisateur\Bureau\image_MEN-IGEN.jpg"/>
          <p:cNvPicPr>
            <a:picLocks noChangeAspect="1" noChangeArrowheads="1"/>
          </p:cNvPicPr>
          <p:nvPr/>
        </p:nvPicPr>
        <p:blipFill>
          <a:blip r:embed="rId2" cstate="print"/>
          <a:srcRect/>
          <a:stretch>
            <a:fillRect/>
          </a:stretch>
        </p:blipFill>
        <p:spPr bwMode="auto">
          <a:xfrm>
            <a:off x="251520" y="5592684"/>
            <a:ext cx="2160240" cy="1076676"/>
          </a:xfrm>
          <a:prstGeom prst="rect">
            <a:avLst/>
          </a:prstGeom>
          <a:noFill/>
        </p:spPr>
      </p:pic>
      <p:pic>
        <p:nvPicPr>
          <p:cNvPr id="5" name="Picture 17" descr="C:\Documents and Settings\Utilisateur\Bureau\epi\Logo reforme college.jpg"/>
          <p:cNvPicPr>
            <a:picLocks noChangeAspect="1" noChangeArrowheads="1"/>
          </p:cNvPicPr>
          <p:nvPr/>
        </p:nvPicPr>
        <p:blipFill>
          <a:blip r:embed="rId3" cstate="print"/>
          <a:srcRect/>
          <a:stretch>
            <a:fillRect/>
          </a:stretch>
        </p:blipFill>
        <p:spPr bwMode="auto">
          <a:xfrm>
            <a:off x="2411761" y="5758918"/>
            <a:ext cx="1368151" cy="910442"/>
          </a:xfrm>
          <a:prstGeom prst="rect">
            <a:avLst/>
          </a:prstGeom>
          <a:noFill/>
        </p:spPr>
      </p:pic>
      <p:sp>
        <p:nvSpPr>
          <p:cNvPr id="6" name="Rectangle 5"/>
          <p:cNvSpPr/>
          <p:nvPr/>
        </p:nvSpPr>
        <p:spPr>
          <a:xfrm>
            <a:off x="4355976" y="6381328"/>
            <a:ext cx="1728192"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Aires et volumes</a:t>
            </a:r>
            <a:endParaRPr lang="de-DE" sz="1600" dirty="0">
              <a:solidFill>
                <a:prstClr val="black"/>
              </a:solidFill>
            </a:endParaRPr>
          </a:p>
        </p:txBody>
      </p:sp>
      <p:sp>
        <p:nvSpPr>
          <p:cNvPr id="7" name="Rectangle 6"/>
          <p:cNvSpPr/>
          <p:nvPr/>
        </p:nvSpPr>
        <p:spPr>
          <a:xfrm>
            <a:off x="6084168" y="6383279"/>
            <a:ext cx="1224136" cy="358089"/>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Astronomie</a:t>
            </a:r>
          </a:p>
        </p:txBody>
      </p:sp>
      <p:sp>
        <p:nvSpPr>
          <p:cNvPr id="8" name="Rectangle 7"/>
          <p:cNvSpPr/>
          <p:nvPr/>
        </p:nvSpPr>
        <p:spPr>
          <a:xfrm>
            <a:off x="7308304" y="6381327"/>
            <a:ext cx="1440160" cy="358089"/>
          </a:xfrm>
          <a:prstGeom prst="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prstClr val="black"/>
                </a:solidFill>
              </a:rPr>
              <a:t>Bibliographie</a:t>
            </a:r>
          </a:p>
        </p:txBody>
      </p:sp>
      <p:sp>
        <p:nvSpPr>
          <p:cNvPr id="9" name="ZoneTexte 8"/>
          <p:cNvSpPr txBox="1"/>
          <p:nvPr/>
        </p:nvSpPr>
        <p:spPr>
          <a:xfrm>
            <a:off x="899592" y="720640"/>
            <a:ext cx="7704856" cy="5078313"/>
          </a:xfrm>
          <a:prstGeom prst="rect">
            <a:avLst/>
          </a:prstGeom>
          <a:noFill/>
        </p:spPr>
        <p:txBody>
          <a:bodyPr wrap="square" rtlCol="0">
            <a:spAutoFit/>
          </a:bodyPr>
          <a:lstStyle/>
          <a:p>
            <a:pPr marL="285750" indent="-285750">
              <a:buFontTx/>
              <a:buChar char="-"/>
            </a:pPr>
            <a:r>
              <a:rPr lang="fr-FR" dirty="0" smtClean="0">
                <a:solidFill>
                  <a:prstClr val="black"/>
                </a:solidFill>
              </a:rPr>
              <a:t>Blog « Physique et Mathématiques » d’Alexandre </a:t>
            </a:r>
            <a:r>
              <a:rPr lang="fr-FR" dirty="0" err="1" smtClean="0">
                <a:solidFill>
                  <a:prstClr val="black"/>
                </a:solidFill>
              </a:rPr>
              <a:t>Moatti</a:t>
            </a:r>
            <a:endParaRPr lang="fr-FR" dirty="0" smtClean="0">
              <a:solidFill>
                <a:prstClr val="black"/>
              </a:solidFill>
            </a:endParaRPr>
          </a:p>
          <a:p>
            <a:pPr marL="285750" indent="-285750">
              <a:buFontTx/>
              <a:buChar char="-"/>
            </a:pPr>
            <a:r>
              <a:rPr lang="fr-FR" dirty="0" smtClean="0">
                <a:solidFill>
                  <a:prstClr val="black"/>
                </a:solidFill>
              </a:rPr>
              <a:t>Blog « </a:t>
            </a:r>
            <a:r>
              <a:rPr lang="fr-FR" dirty="0">
                <a:solidFill>
                  <a:prstClr val="black"/>
                </a:solidFill>
              </a:rPr>
              <a:t>Science for All » de </a:t>
            </a:r>
            <a:r>
              <a:rPr lang="fr-FR" dirty="0" err="1">
                <a:solidFill>
                  <a:prstClr val="black"/>
                </a:solidFill>
              </a:rPr>
              <a:t>Lê</a:t>
            </a:r>
            <a:r>
              <a:rPr lang="fr-FR" dirty="0">
                <a:solidFill>
                  <a:prstClr val="black"/>
                </a:solidFill>
              </a:rPr>
              <a:t> </a:t>
            </a:r>
            <a:r>
              <a:rPr lang="fr-FR" dirty="0" err="1">
                <a:solidFill>
                  <a:prstClr val="black"/>
                </a:solidFill>
              </a:rPr>
              <a:t>Nguyên</a:t>
            </a:r>
            <a:r>
              <a:rPr lang="fr-FR" dirty="0">
                <a:solidFill>
                  <a:prstClr val="black"/>
                </a:solidFill>
              </a:rPr>
              <a:t> </a:t>
            </a:r>
            <a:r>
              <a:rPr lang="fr-FR" dirty="0" smtClean="0">
                <a:solidFill>
                  <a:prstClr val="black"/>
                </a:solidFill>
              </a:rPr>
              <a:t>Hoang</a:t>
            </a:r>
          </a:p>
          <a:p>
            <a:pPr marL="285750" indent="-285750">
              <a:buFontTx/>
              <a:buChar char="-"/>
            </a:pPr>
            <a:r>
              <a:rPr lang="fr-FR" dirty="0" smtClean="0">
                <a:solidFill>
                  <a:prstClr val="black"/>
                </a:solidFill>
              </a:rPr>
              <a:t>Blog « Mathématiques magiques » de Thérèse </a:t>
            </a:r>
            <a:r>
              <a:rPr lang="fr-FR" dirty="0" err="1" smtClean="0">
                <a:solidFill>
                  <a:prstClr val="black"/>
                </a:solidFill>
              </a:rPr>
              <a:t>Eveilleau</a:t>
            </a:r>
            <a:endParaRPr lang="fr-FR" dirty="0" smtClean="0">
              <a:solidFill>
                <a:prstClr val="black"/>
              </a:solidFill>
            </a:endParaRPr>
          </a:p>
          <a:p>
            <a:pPr marL="285750" indent="-285750">
              <a:buFontTx/>
              <a:buChar char="-"/>
            </a:pPr>
            <a:r>
              <a:rPr lang="fr-FR" dirty="0" smtClean="0">
                <a:solidFill>
                  <a:prstClr val="black"/>
                </a:solidFill>
              </a:rPr>
              <a:t>Blog « L’Astronomie autrement »</a:t>
            </a:r>
            <a:endParaRPr lang="fr-FR" dirty="0">
              <a:solidFill>
                <a:prstClr val="black"/>
              </a:solidFill>
            </a:endParaRPr>
          </a:p>
          <a:p>
            <a:pPr marL="285750" indent="-285750">
              <a:buFontTx/>
              <a:buChar char="-"/>
            </a:pPr>
            <a:r>
              <a:rPr lang="fr-FR" dirty="0" smtClean="0">
                <a:solidFill>
                  <a:prstClr val="black"/>
                </a:solidFill>
              </a:rPr>
              <a:t>Site « classe inversée » de Vincent </a:t>
            </a:r>
            <a:r>
              <a:rPr lang="fr-FR" dirty="0" err="1" smtClean="0">
                <a:solidFill>
                  <a:prstClr val="black"/>
                </a:solidFill>
              </a:rPr>
              <a:t>Pantaloni</a:t>
            </a:r>
            <a:endParaRPr lang="fr-FR" dirty="0" smtClean="0">
              <a:solidFill>
                <a:prstClr val="black"/>
              </a:solidFill>
            </a:endParaRPr>
          </a:p>
          <a:p>
            <a:pPr marL="285750" indent="-285750">
              <a:buFontTx/>
              <a:buChar char="-"/>
            </a:pPr>
            <a:r>
              <a:rPr lang="fr-FR" dirty="0" smtClean="0">
                <a:solidFill>
                  <a:prstClr val="black"/>
                </a:solidFill>
              </a:rPr>
              <a:t>Site « culture sciences - Physique »</a:t>
            </a:r>
          </a:p>
          <a:p>
            <a:pPr marL="285750" indent="-285750">
              <a:buFontTx/>
              <a:buChar char="-"/>
            </a:pPr>
            <a:r>
              <a:rPr lang="fr-FR" dirty="0" smtClean="0">
                <a:solidFill>
                  <a:prstClr val="black"/>
                </a:solidFill>
              </a:rPr>
              <a:t>Site « Science étonnante », blog de David </a:t>
            </a:r>
            <a:r>
              <a:rPr lang="fr-FR" dirty="0" err="1" smtClean="0">
                <a:solidFill>
                  <a:prstClr val="black"/>
                </a:solidFill>
              </a:rPr>
              <a:t>Louapre</a:t>
            </a:r>
            <a:endParaRPr lang="fr-FR" dirty="0" smtClean="0">
              <a:solidFill>
                <a:prstClr val="black"/>
              </a:solidFill>
            </a:endParaRPr>
          </a:p>
          <a:p>
            <a:pPr marL="285750" indent="-285750">
              <a:buFontTx/>
              <a:buChar char="-"/>
            </a:pPr>
            <a:r>
              <a:rPr lang="fr-FR" dirty="0" smtClean="0">
                <a:solidFill>
                  <a:prstClr val="black"/>
                </a:solidFill>
              </a:rPr>
              <a:t>Site « astronomia.fr »</a:t>
            </a:r>
          </a:p>
          <a:p>
            <a:pPr marL="285750" indent="-285750">
              <a:buFontTx/>
              <a:buChar char="-"/>
            </a:pPr>
            <a:r>
              <a:rPr lang="fr-FR" dirty="0" smtClean="0">
                <a:solidFill>
                  <a:prstClr val="black"/>
                </a:solidFill>
              </a:rPr>
              <a:t>Site de l’académie de Nice</a:t>
            </a:r>
          </a:p>
          <a:p>
            <a:pPr marL="285750" indent="-285750">
              <a:buFontTx/>
              <a:buChar char="-"/>
            </a:pPr>
            <a:r>
              <a:rPr lang="fr-FR" dirty="0" smtClean="0">
                <a:solidFill>
                  <a:prstClr val="black"/>
                </a:solidFill>
              </a:rPr>
              <a:t>« Destination lune », brochure du Palais de la Découverte pour les collégiens</a:t>
            </a:r>
            <a:endParaRPr lang="fr-FR" dirty="0">
              <a:solidFill>
                <a:prstClr val="black"/>
              </a:solidFill>
            </a:endParaRPr>
          </a:p>
          <a:p>
            <a:pPr marL="285750" indent="-285750">
              <a:buFontTx/>
              <a:buChar char="-"/>
            </a:pPr>
            <a:r>
              <a:rPr lang="fr-FR" dirty="0" smtClean="0">
                <a:solidFill>
                  <a:prstClr val="black"/>
                </a:solidFill>
              </a:rPr>
              <a:t>Numéro spécial « Terre et Espace », magazine tangente - éditions Ellipses</a:t>
            </a:r>
          </a:p>
          <a:p>
            <a:pPr marL="285750" indent="-285750">
              <a:buFontTx/>
              <a:buChar char="-"/>
            </a:pPr>
            <a:r>
              <a:rPr lang="fr-FR" dirty="0" smtClean="0">
                <a:solidFill>
                  <a:prstClr val="black"/>
                </a:solidFill>
              </a:rPr>
              <a:t>« L’aventure cartographique », Jean Lefort, Belin – Pour la Science</a:t>
            </a:r>
          </a:p>
          <a:p>
            <a:pPr marL="285750" indent="-285750">
              <a:buFontTx/>
              <a:buChar char="-"/>
            </a:pPr>
            <a:r>
              <a:rPr lang="fr-FR" dirty="0" smtClean="0">
                <a:solidFill>
                  <a:prstClr val="black"/>
                </a:solidFill>
              </a:rPr>
              <a:t>Dossier GRIESP « expérimentation et modélisation, la place du langage mathématique en physique-chimie »</a:t>
            </a:r>
          </a:p>
          <a:p>
            <a:pPr marL="285750" indent="-285750">
              <a:buFontTx/>
              <a:buChar char="-"/>
            </a:pPr>
            <a:r>
              <a:rPr lang="fr-FR" dirty="0" smtClean="0">
                <a:solidFill>
                  <a:prstClr val="black"/>
                </a:solidFill>
              </a:rPr>
              <a:t>Dossiers « Mathématiques de la Planète Terre », thème de la semaine des mathématiques 2013.</a:t>
            </a:r>
          </a:p>
          <a:p>
            <a:pPr marL="285750" indent="-285750">
              <a:buFontTx/>
              <a:buChar char="-"/>
            </a:pPr>
            <a:endParaRPr lang="fr-FR" dirty="0" smtClean="0">
              <a:solidFill>
                <a:prstClr val="black"/>
              </a:solidFill>
            </a:endParaRPr>
          </a:p>
          <a:p>
            <a:pPr marL="285750" indent="-285750">
              <a:buFontTx/>
              <a:buChar char="-"/>
            </a:pPr>
            <a:endParaRPr lang="fr-FR" dirty="0">
              <a:solidFill>
                <a:prstClr val="black"/>
              </a:solidFill>
            </a:endParaRPr>
          </a:p>
        </p:txBody>
      </p:sp>
    </p:spTree>
    <p:extLst>
      <p:ext uri="{BB962C8B-B14F-4D97-AF65-F5344CB8AC3E}">
        <p14:creationId xmlns:p14="http://schemas.microsoft.com/office/powerpoint/2010/main" val="1009985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844824"/>
            <a:ext cx="7772400" cy="1470025"/>
          </a:xfrm>
        </p:spPr>
        <p:txBody>
          <a:bodyPr/>
          <a:lstStyle/>
          <a:p>
            <a:r>
              <a:rPr lang="fr-FR" sz="3600" b="1" dirty="0"/>
              <a:t>Mathématiques et physique-chimie : croisements des enseignements </a:t>
            </a:r>
            <a:r>
              <a:rPr lang="fr-FR" sz="3600" b="1" dirty="0" smtClean="0"/>
              <a:t/>
            </a:r>
            <a:br>
              <a:rPr lang="fr-FR" sz="3600" b="1" dirty="0" smtClean="0"/>
            </a:br>
            <a:r>
              <a:rPr lang="fr-FR" sz="3600" b="1" dirty="0" smtClean="0"/>
              <a:t>au </a:t>
            </a:r>
            <a:r>
              <a:rPr lang="fr-FR" sz="3600" b="1" dirty="0"/>
              <a:t>cycle 4 </a:t>
            </a:r>
            <a:endParaRPr lang="fr-FR" sz="3600" dirty="0"/>
          </a:p>
        </p:txBody>
      </p:sp>
      <p:sp>
        <p:nvSpPr>
          <p:cNvPr id="3" name="Sous-titre 2"/>
          <p:cNvSpPr>
            <a:spLocks noGrp="1"/>
          </p:cNvSpPr>
          <p:nvPr>
            <p:ph type="subTitle" idx="1"/>
          </p:nvPr>
        </p:nvSpPr>
        <p:spPr/>
        <p:txBody>
          <a:bodyPr>
            <a:normAutofit fontScale="70000" lnSpcReduction="20000"/>
          </a:bodyPr>
          <a:lstStyle/>
          <a:p>
            <a:r>
              <a:rPr lang="fr-FR" dirty="0" smtClean="0"/>
              <a:t>PNF – </a:t>
            </a:r>
            <a:r>
              <a:rPr lang="fr-FR" b="1" dirty="0"/>
              <a:t>Construction des croisements didactiques en mathématiques et physique-chimie au collège </a:t>
            </a:r>
            <a:endParaRPr lang="fr-FR" dirty="0" smtClean="0"/>
          </a:p>
          <a:p>
            <a:r>
              <a:rPr lang="fr-FR" dirty="0" smtClean="0"/>
              <a:t>10 mars 2017</a:t>
            </a:r>
          </a:p>
          <a:p>
            <a:r>
              <a:rPr lang="fr-FR" dirty="0" smtClean="0"/>
              <a:t>Lycée Jean Zay - Paris</a:t>
            </a:r>
            <a:endParaRPr lang="fr-FR" dirty="0"/>
          </a:p>
        </p:txBody>
      </p:sp>
    </p:spTree>
    <p:extLst>
      <p:ext uri="{BB962C8B-B14F-4D97-AF65-F5344CB8AC3E}">
        <p14:creationId xmlns:p14="http://schemas.microsoft.com/office/powerpoint/2010/main" val="1876103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croisements multiples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17179445"/>
              </p:ext>
            </p:extLst>
          </p:nvPr>
        </p:nvGraphicFramePr>
        <p:xfrm>
          <a:off x="755576" y="1412776"/>
          <a:ext cx="8147249" cy="4851400"/>
        </p:xfrm>
        <a:graphic>
          <a:graphicData uri="http://schemas.openxmlformats.org/drawingml/2006/table">
            <a:tbl>
              <a:tblPr firstRow="1" bandRow="1">
                <a:tableStyleId>{5940675A-B579-460E-94D1-54222C63F5DA}</a:tableStyleId>
              </a:tblPr>
              <a:tblGrid>
                <a:gridCol w="3168352"/>
                <a:gridCol w="4978897"/>
              </a:tblGrid>
              <a:tr h="370840">
                <a:tc gridSpan="2">
                  <a:txBody>
                    <a:bodyPr/>
                    <a:lstStyle/>
                    <a:p>
                      <a:r>
                        <a:rPr lang="fr-FR" dirty="0" smtClean="0"/>
                        <a:t>Nombres et calculs</a:t>
                      </a:r>
                      <a:endParaRPr lang="fr-FR" dirty="0"/>
                    </a:p>
                  </a:txBody>
                  <a:tcPr>
                    <a:solidFill>
                      <a:schemeClr val="accent4">
                        <a:lumMod val="20000"/>
                        <a:lumOff val="80000"/>
                      </a:schemeClr>
                    </a:solidFill>
                  </a:tcPr>
                </a:tc>
                <a:tc hMerge="1">
                  <a:txBody>
                    <a:bodyPr/>
                    <a:lstStyle/>
                    <a:p>
                      <a:pPr marL="0" indent="0">
                        <a:buFontTx/>
                        <a:buNone/>
                      </a:pPr>
                      <a:endParaRPr lang="fr-FR" sz="1600" dirty="0"/>
                    </a:p>
                  </a:txBody>
                  <a:tcPr/>
                </a:tc>
              </a:tr>
              <a:tr h="370840">
                <a:tc>
                  <a:txBody>
                    <a:bodyPr/>
                    <a:lstStyle/>
                    <a:p>
                      <a:r>
                        <a:rPr lang="fr-FR" sz="1800" kern="1200" dirty="0" smtClean="0">
                          <a:solidFill>
                            <a:schemeClr val="tx1"/>
                          </a:solidFill>
                          <a:effectLst/>
                          <a:latin typeface="+mn-lt"/>
                          <a:ea typeface="+mn-ea"/>
                          <a:cs typeface="+mn-cs"/>
                        </a:rPr>
                        <a:t>Pratiquer le calcul exact ou approché, mental, à la main ou instrumenté. </a:t>
                      </a:r>
                    </a:p>
                    <a:p>
                      <a:r>
                        <a:rPr lang="fr-FR" sz="1800" kern="1200" dirty="0" smtClean="0">
                          <a:solidFill>
                            <a:schemeClr val="tx1"/>
                          </a:solidFill>
                          <a:effectLst/>
                          <a:latin typeface="+mn-lt"/>
                          <a:ea typeface="+mn-ea"/>
                          <a:cs typeface="+mn-cs"/>
                        </a:rPr>
                        <a:t>Calculer avec des nombres relatifs, des fractions ou des nombres décimaux (somme, différence, produit, quotient). </a:t>
                      </a:r>
                    </a:p>
                    <a:p>
                      <a:r>
                        <a:rPr lang="fr-FR" sz="1800" kern="1200" dirty="0" smtClean="0">
                          <a:solidFill>
                            <a:schemeClr val="tx1"/>
                          </a:solidFill>
                          <a:effectLst/>
                          <a:latin typeface="+mn-lt"/>
                          <a:ea typeface="+mn-ea"/>
                          <a:cs typeface="+mn-cs"/>
                        </a:rPr>
                        <a:t>Vérifier la vraisemblance d’un résultat, notamment en estimant son ordre de grandeur.</a:t>
                      </a:r>
                    </a:p>
                    <a:p>
                      <a:r>
                        <a:rPr lang="fr-FR" sz="1800" kern="1200" dirty="0" smtClean="0">
                          <a:solidFill>
                            <a:schemeClr val="tx1"/>
                          </a:solidFill>
                          <a:effectLst/>
                          <a:latin typeface="+mn-lt"/>
                          <a:ea typeface="+mn-ea"/>
                          <a:cs typeface="+mn-cs"/>
                        </a:rPr>
                        <a:t>Effectuer des calculs numériques simples impliquant des puissances, notamment en utilisant la notation scientifique.</a:t>
                      </a:r>
                    </a:p>
                  </a:txBody>
                  <a:tcPr/>
                </a:tc>
                <a:tc>
                  <a:txBody>
                    <a:bodyPr/>
                    <a:lstStyle/>
                    <a:p>
                      <a:pPr marL="0" indent="0">
                        <a:buFontTx/>
                        <a:buNone/>
                      </a:pPr>
                      <a:r>
                        <a:rPr lang="fr-FR" sz="1600" dirty="0" smtClean="0"/>
                        <a:t>Proposer et mettre en œuvre</a:t>
                      </a:r>
                      <a:r>
                        <a:rPr lang="fr-FR" sz="1600" baseline="0" dirty="0" smtClean="0"/>
                        <a:t> un protocole expérimental pour déterminer la masse volumique d’un liquide ou d’un solide.</a:t>
                      </a:r>
                    </a:p>
                    <a:p>
                      <a:pPr marL="0" indent="0">
                        <a:buFontTx/>
                        <a:buNone/>
                      </a:pPr>
                      <a:r>
                        <a:rPr lang="fr-FR" sz="1600" dirty="0" smtClean="0"/>
                        <a:t>Exploiter des mesures</a:t>
                      </a:r>
                      <a:r>
                        <a:rPr lang="fr-FR" sz="1600" baseline="0" dirty="0" smtClean="0"/>
                        <a:t> de masse volumique pour différencier des espèces chimiques.</a:t>
                      </a:r>
                    </a:p>
                    <a:p>
                      <a:pPr marL="0" indent="0">
                        <a:buFontTx/>
                        <a:buNone/>
                      </a:pPr>
                      <a:r>
                        <a:rPr lang="fr-FR" sz="1600" baseline="0" dirty="0" smtClean="0"/>
                        <a:t>Estimer expérimentalement une valeur de solubilité ans l’eau.</a:t>
                      </a:r>
                    </a:p>
                    <a:p>
                      <a:pPr marL="0" indent="0">
                        <a:buFontTx/>
                        <a:buNone/>
                      </a:pPr>
                      <a:r>
                        <a:rPr lang="fr-FR" sz="1600" baseline="0" dirty="0" smtClean="0"/>
                        <a:t>Aborder différentes unités : du kilomètre à l’année lumière</a:t>
                      </a:r>
                    </a:p>
                    <a:p>
                      <a:pPr marL="0" indent="0">
                        <a:buFontTx/>
                        <a:buNone/>
                      </a:pPr>
                      <a:r>
                        <a:rPr lang="fr-FR" sz="1600" baseline="0" dirty="0" smtClean="0"/>
                        <a:t>Utiliser la relation liant vitesse, distance et durée</a:t>
                      </a:r>
                      <a:endParaRPr lang="fr-FR" sz="1600" dirty="0" smtClean="0"/>
                    </a:p>
                    <a:p>
                      <a:pPr marL="0" indent="0">
                        <a:buFontTx/>
                        <a:buNone/>
                      </a:pPr>
                      <a:r>
                        <a:rPr lang="fr-FR" sz="1600" dirty="0" smtClean="0"/>
                        <a:t>Établir un bilan énergétique  pour</a:t>
                      </a:r>
                      <a:r>
                        <a:rPr lang="fr-FR" sz="1600" baseline="0" dirty="0" smtClean="0"/>
                        <a:t> un système simple</a:t>
                      </a:r>
                    </a:p>
                    <a:p>
                      <a:pPr marL="0" indent="0">
                        <a:buFontTx/>
                        <a:buNone/>
                      </a:pPr>
                      <a:r>
                        <a:rPr lang="fr-FR" sz="1600" dirty="0" smtClean="0"/>
                        <a:t>Utiliser la relation liant puissance, énergie et durée.</a:t>
                      </a:r>
                    </a:p>
                    <a:p>
                      <a:pPr marL="0" indent="0">
                        <a:buFontTx/>
                        <a:buNone/>
                      </a:pPr>
                      <a:r>
                        <a:rPr lang="fr-FR" sz="1600" dirty="0" smtClean="0"/>
                        <a:t>Exploiter les lois de l’électricité</a:t>
                      </a:r>
                    </a:p>
                    <a:p>
                      <a:pPr marL="0" indent="0">
                        <a:buFontTx/>
                        <a:buNone/>
                      </a:pPr>
                      <a:r>
                        <a:rPr lang="fr-FR" sz="1600" dirty="0" smtClean="0"/>
                        <a:t>Conduire un calcul de consommation d’énergie électrique relatif à un situation de la vie</a:t>
                      </a:r>
                      <a:r>
                        <a:rPr lang="fr-FR" sz="1600" baseline="0" dirty="0" smtClean="0"/>
                        <a:t> courante</a:t>
                      </a:r>
                    </a:p>
                    <a:p>
                      <a:pPr marL="0" indent="0">
                        <a:buFontTx/>
                        <a:buNone/>
                      </a:pPr>
                      <a:r>
                        <a:rPr lang="fr-FR" sz="1600" baseline="0" dirty="0" smtClean="0"/>
                        <a:t>Exploiter la propagation rectiligne de la lumière</a:t>
                      </a:r>
                    </a:p>
                    <a:p>
                      <a:pPr marL="0" indent="0">
                        <a:buFontTx/>
                        <a:buNone/>
                      </a:pPr>
                      <a:r>
                        <a:rPr lang="fr-FR" sz="1600" baseline="0" dirty="0" smtClean="0"/>
                        <a:t>Relier distance parcourue par un son à la durée de propagation.</a:t>
                      </a:r>
                      <a:endParaRPr lang="fr-FR" sz="1600" dirty="0"/>
                    </a:p>
                  </a:txBody>
                  <a:tcPr/>
                </a:tc>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2</a:t>
            </a:fld>
            <a:endParaRPr lang="fr-FR"/>
          </a:p>
        </p:txBody>
      </p:sp>
      <p:graphicFrame>
        <p:nvGraphicFramePr>
          <p:cNvPr id="6" name="Espace réservé du contenu 4"/>
          <p:cNvGraphicFramePr>
            <a:graphicFrameLocks/>
          </p:cNvGraphicFramePr>
          <p:nvPr>
            <p:extLst>
              <p:ext uri="{D42A27DB-BD31-4B8C-83A1-F6EECF244321}">
                <p14:modId xmlns:p14="http://schemas.microsoft.com/office/powerpoint/2010/main" val="404699933"/>
              </p:ext>
            </p:extLst>
          </p:nvPr>
        </p:nvGraphicFramePr>
        <p:xfrm>
          <a:off x="755576" y="1412776"/>
          <a:ext cx="8147249" cy="4851400"/>
        </p:xfrm>
        <a:graphic>
          <a:graphicData uri="http://schemas.openxmlformats.org/drawingml/2006/table">
            <a:tbl>
              <a:tblPr firstRow="1" bandRow="1">
                <a:tableStyleId>{5940675A-B579-460E-94D1-54222C63F5DA}</a:tableStyleId>
              </a:tblPr>
              <a:tblGrid>
                <a:gridCol w="3168352"/>
                <a:gridCol w="4978897"/>
              </a:tblGrid>
              <a:tr h="370840">
                <a:tc gridSpan="2">
                  <a:txBody>
                    <a:bodyPr/>
                    <a:lstStyle/>
                    <a:p>
                      <a:r>
                        <a:rPr lang="fr-FR" dirty="0" smtClean="0"/>
                        <a:t>Nombres et calculs</a:t>
                      </a:r>
                      <a:endParaRPr lang="fr-FR" dirty="0"/>
                    </a:p>
                  </a:txBody>
                  <a:tcPr>
                    <a:solidFill>
                      <a:schemeClr val="accent4">
                        <a:lumMod val="20000"/>
                        <a:lumOff val="80000"/>
                      </a:schemeClr>
                    </a:solidFill>
                  </a:tcPr>
                </a:tc>
                <a:tc hMerge="1">
                  <a:txBody>
                    <a:bodyPr/>
                    <a:lstStyle/>
                    <a:p>
                      <a:pPr marL="0" indent="0">
                        <a:buFontTx/>
                        <a:buNone/>
                      </a:pPr>
                      <a:endParaRPr lang="fr-FR" sz="1600" dirty="0"/>
                    </a:p>
                  </a:txBody>
                  <a:tcPr/>
                </a:tc>
              </a:tr>
              <a:tr h="370840">
                <a:tc>
                  <a:txBody>
                    <a:bodyPr/>
                    <a:lstStyle/>
                    <a:p>
                      <a:r>
                        <a:rPr lang="fr-FR" sz="1800" kern="1200" dirty="0" smtClean="0">
                          <a:solidFill>
                            <a:schemeClr val="tx1"/>
                          </a:solidFill>
                          <a:effectLst/>
                          <a:latin typeface="+mn-lt"/>
                          <a:ea typeface="+mn-ea"/>
                          <a:cs typeface="+mn-cs"/>
                        </a:rPr>
                        <a:t>Pratiquer le calcul exact ou approché, mental, à la main ou instrumenté. </a:t>
                      </a:r>
                    </a:p>
                    <a:p>
                      <a:r>
                        <a:rPr lang="fr-FR" sz="1800" kern="1200" dirty="0" smtClean="0">
                          <a:solidFill>
                            <a:schemeClr val="tx1"/>
                          </a:solidFill>
                          <a:effectLst/>
                          <a:latin typeface="+mn-lt"/>
                          <a:ea typeface="+mn-ea"/>
                          <a:cs typeface="+mn-cs"/>
                        </a:rPr>
                        <a:t>Calculer avec des nombres relatifs, des fractions ou des nombres décimaux (somme, différence, produit, quotient). </a:t>
                      </a:r>
                    </a:p>
                    <a:p>
                      <a:r>
                        <a:rPr lang="fr-FR" sz="1800" kern="1200" dirty="0" smtClean="0">
                          <a:solidFill>
                            <a:schemeClr val="tx1"/>
                          </a:solidFill>
                          <a:effectLst/>
                          <a:latin typeface="+mn-lt"/>
                          <a:ea typeface="+mn-ea"/>
                          <a:cs typeface="+mn-cs"/>
                        </a:rPr>
                        <a:t>Vérifier la vraisemblance d’un résultat, notamment en estimant son ordre de grandeur.</a:t>
                      </a:r>
                    </a:p>
                    <a:p>
                      <a:r>
                        <a:rPr lang="fr-FR" sz="1800" kern="1200" dirty="0" smtClean="0">
                          <a:solidFill>
                            <a:schemeClr val="tx1"/>
                          </a:solidFill>
                          <a:effectLst/>
                          <a:latin typeface="+mn-lt"/>
                          <a:ea typeface="+mn-ea"/>
                          <a:cs typeface="+mn-cs"/>
                        </a:rPr>
                        <a:t>Effectuer des calculs numériques simples impliquant des puissances, notamment en utilisant la notation scientifique.</a:t>
                      </a:r>
                    </a:p>
                    <a:p>
                      <a:endParaRPr lang="fr-FR" sz="1800" kern="1200" dirty="0" smtClean="0">
                        <a:solidFill>
                          <a:schemeClr val="tx1"/>
                        </a:solidFill>
                        <a:effectLst/>
                        <a:latin typeface="+mn-lt"/>
                        <a:ea typeface="+mn-ea"/>
                        <a:cs typeface="+mn-cs"/>
                      </a:endParaRPr>
                    </a:p>
                  </a:txBody>
                  <a:tcPr/>
                </a:tc>
                <a:tc>
                  <a:txBody>
                    <a:bodyPr/>
                    <a:lstStyle/>
                    <a:p>
                      <a:pPr marL="0" indent="0">
                        <a:buFontTx/>
                        <a:buNone/>
                      </a:pPr>
                      <a:endParaRPr lang="fr-FR" sz="1600" dirty="0"/>
                    </a:p>
                  </a:txBody>
                  <a:tcPr/>
                </a:tc>
              </a:tr>
            </a:tbl>
          </a:graphicData>
        </a:graphic>
      </p:graphicFrame>
    </p:spTree>
    <p:extLst>
      <p:ext uri="{BB962C8B-B14F-4D97-AF65-F5344CB8AC3E}">
        <p14:creationId xmlns:p14="http://schemas.microsoft.com/office/powerpoint/2010/main" val="25561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croisements multiples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231979804"/>
              </p:ext>
            </p:extLst>
          </p:nvPr>
        </p:nvGraphicFramePr>
        <p:xfrm>
          <a:off x="755576" y="1412776"/>
          <a:ext cx="8147249" cy="4577080"/>
        </p:xfrm>
        <a:graphic>
          <a:graphicData uri="http://schemas.openxmlformats.org/drawingml/2006/table">
            <a:tbl>
              <a:tblPr firstRow="1" bandRow="1">
                <a:tableStyleId>{5940675A-B579-460E-94D1-54222C63F5DA}</a:tableStyleId>
              </a:tblPr>
              <a:tblGrid>
                <a:gridCol w="3168352"/>
                <a:gridCol w="4978897"/>
              </a:tblGrid>
              <a:tr h="370840">
                <a:tc gridSpan="2">
                  <a:txBody>
                    <a:bodyPr/>
                    <a:lstStyle/>
                    <a:p>
                      <a:r>
                        <a:rPr lang="fr-FR" dirty="0" smtClean="0"/>
                        <a:t>Organisation et gestion de données, fonctions</a:t>
                      </a:r>
                      <a:endParaRPr lang="fr-FR" dirty="0"/>
                    </a:p>
                  </a:txBody>
                  <a:tcPr>
                    <a:solidFill>
                      <a:schemeClr val="accent4">
                        <a:lumMod val="20000"/>
                        <a:lumOff val="80000"/>
                      </a:schemeClr>
                    </a:solidFill>
                  </a:tcPr>
                </a:tc>
                <a:tc hMerge="1">
                  <a:txBody>
                    <a:bodyPr/>
                    <a:lstStyle/>
                    <a:p>
                      <a:pPr marL="0" indent="0">
                        <a:buFontTx/>
                        <a:buNone/>
                      </a:pPr>
                      <a:endParaRPr lang="fr-FR" sz="1600" dirty="0"/>
                    </a:p>
                  </a:txBody>
                  <a:tcPr/>
                </a:tc>
              </a:tr>
              <a:tr h="370840">
                <a:tc>
                  <a:txBody>
                    <a:bodyPr/>
                    <a:lstStyle/>
                    <a:p>
                      <a:r>
                        <a:rPr lang="fr-FR" sz="1800" kern="1200" dirty="0" smtClean="0">
                          <a:solidFill>
                            <a:schemeClr val="tx1"/>
                          </a:solidFill>
                          <a:effectLst/>
                          <a:latin typeface="+mn-lt"/>
                          <a:ea typeface="+mn-ea"/>
                          <a:cs typeface="+mn-cs"/>
                        </a:rPr>
                        <a:t>Reconnaitre une situation de proportionnalité ou de non-proportionnalité.</a:t>
                      </a:r>
                    </a:p>
                    <a:p>
                      <a:endParaRPr lang="fr-FR" sz="1800" kern="1200" dirty="0" smtClean="0">
                        <a:solidFill>
                          <a:schemeClr val="tx1"/>
                        </a:solidFill>
                        <a:effectLst/>
                        <a:latin typeface="+mn-lt"/>
                        <a:ea typeface="+mn-ea"/>
                        <a:cs typeface="+mn-cs"/>
                      </a:endParaRPr>
                    </a:p>
                    <a:p>
                      <a:r>
                        <a:rPr lang="fr-FR" sz="1800" kern="1200" dirty="0" smtClean="0">
                          <a:solidFill>
                            <a:schemeClr val="tx1"/>
                          </a:solidFill>
                          <a:effectLst/>
                          <a:latin typeface="+mn-lt"/>
                          <a:ea typeface="+mn-ea"/>
                          <a:cs typeface="+mn-cs"/>
                        </a:rPr>
                        <a:t>Modéliser des phénomènes continus par une fonction. </a:t>
                      </a:r>
                    </a:p>
                    <a:p>
                      <a:endParaRPr lang="fr-FR" sz="1800" kern="1200" dirty="0" smtClean="0">
                        <a:solidFill>
                          <a:schemeClr val="tx1"/>
                        </a:solidFill>
                        <a:effectLst/>
                        <a:latin typeface="+mn-lt"/>
                        <a:ea typeface="+mn-ea"/>
                        <a:cs typeface="+mn-cs"/>
                      </a:endParaRPr>
                    </a:p>
                    <a:p>
                      <a:r>
                        <a:rPr lang="fr-FR" dirty="0" smtClean="0"/>
                        <a:t>Recueillir des données, les organiser</a:t>
                      </a:r>
                    </a:p>
                    <a:p>
                      <a:pPr lvl="0"/>
                      <a:endParaRPr lang="fr-FR" dirty="0" smtClean="0">
                        <a:effectLst/>
                      </a:endParaRPr>
                    </a:p>
                  </a:txBody>
                  <a:tcPr/>
                </a:tc>
                <a:tc>
                  <a:txBody>
                    <a:bodyPr/>
                    <a:lstStyle/>
                    <a:p>
                      <a:pPr marL="0" indent="0">
                        <a:buFontTx/>
                        <a:buNone/>
                      </a:pPr>
                      <a:r>
                        <a:rPr lang="fr-FR" sz="1800" dirty="0" smtClean="0"/>
                        <a:t>Proposer et mettre en œuvre</a:t>
                      </a:r>
                      <a:r>
                        <a:rPr lang="fr-FR" sz="1800" baseline="0" dirty="0" smtClean="0"/>
                        <a:t> un protocole expérimental pour déterminer la masse volumique d’un liquide ou d’un solide.</a:t>
                      </a:r>
                    </a:p>
                    <a:p>
                      <a:pPr marL="0" indent="0">
                        <a:buFontTx/>
                        <a:buNone/>
                      </a:pPr>
                      <a:r>
                        <a:rPr lang="fr-FR" sz="1800" baseline="0" dirty="0" smtClean="0"/>
                        <a:t>Estimer expérimentalement une valeur de solubilité ans l’eau.</a:t>
                      </a:r>
                    </a:p>
                    <a:p>
                      <a:pPr marL="0" indent="0">
                        <a:buFontTx/>
                        <a:buNone/>
                      </a:pPr>
                      <a:r>
                        <a:rPr lang="fr-FR" sz="1800" baseline="0" dirty="0" smtClean="0"/>
                        <a:t>Aborder différentes unités : du kilomètre à l’année lumière</a:t>
                      </a:r>
                    </a:p>
                    <a:p>
                      <a:pPr marL="0" indent="0">
                        <a:buFontTx/>
                        <a:buNone/>
                      </a:pPr>
                      <a:r>
                        <a:rPr lang="fr-FR" sz="1800" baseline="0" dirty="0" smtClean="0"/>
                        <a:t>Utiliser la relation liant vitesse, distance et durée</a:t>
                      </a:r>
                      <a:endParaRPr lang="fr-FR" sz="1800" dirty="0" smtClean="0"/>
                    </a:p>
                    <a:p>
                      <a:pPr marL="0" indent="0">
                        <a:buFontTx/>
                        <a:buNone/>
                      </a:pPr>
                      <a:r>
                        <a:rPr lang="fr-FR" sz="1800" dirty="0" smtClean="0"/>
                        <a:t>Utiliser la relation liant puissance, énergie et durée.</a:t>
                      </a:r>
                    </a:p>
                    <a:p>
                      <a:pPr marL="0" indent="0">
                        <a:buFontTx/>
                        <a:buNone/>
                      </a:pPr>
                      <a:r>
                        <a:rPr lang="fr-FR" sz="1800" dirty="0" smtClean="0"/>
                        <a:t>Exploiter les lois de l’électricité</a:t>
                      </a:r>
                    </a:p>
                    <a:p>
                      <a:pPr marL="0" indent="0">
                        <a:buFontTx/>
                        <a:buNone/>
                      </a:pPr>
                      <a:r>
                        <a:rPr lang="fr-FR" sz="1800" dirty="0" smtClean="0"/>
                        <a:t>Conduire un calcul de consommation d’énergie électrique relatif à un situation de la vie</a:t>
                      </a:r>
                      <a:r>
                        <a:rPr lang="fr-FR" sz="1800" baseline="0" dirty="0" smtClean="0"/>
                        <a:t> courante</a:t>
                      </a:r>
                    </a:p>
                    <a:p>
                      <a:pPr marL="0" indent="0">
                        <a:buFontTx/>
                        <a:buNone/>
                      </a:pPr>
                      <a:r>
                        <a:rPr lang="fr-FR" sz="1800" baseline="0" dirty="0" smtClean="0"/>
                        <a:t>Exploiter la propagation rectiligne de la lumière</a:t>
                      </a:r>
                    </a:p>
                    <a:p>
                      <a:pPr marL="0" indent="0">
                        <a:buFontTx/>
                        <a:buNone/>
                      </a:pPr>
                      <a:r>
                        <a:rPr lang="fr-FR" sz="1800" baseline="0" dirty="0" smtClean="0"/>
                        <a:t>Relier distance parcourue par un son à la durée de propagation.</a:t>
                      </a:r>
                      <a:endParaRPr lang="fr-FR" sz="1800" dirty="0" smtClean="0"/>
                    </a:p>
                  </a:txBody>
                  <a:tcPr/>
                </a:tc>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3</a:t>
            </a:fld>
            <a:endParaRPr lang="fr-FR"/>
          </a:p>
        </p:txBody>
      </p:sp>
    </p:spTree>
    <p:extLst>
      <p:ext uri="{BB962C8B-B14F-4D97-AF65-F5344CB8AC3E}">
        <p14:creationId xmlns:p14="http://schemas.microsoft.com/office/powerpoint/2010/main" val="809862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croisements multiples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63525691"/>
              </p:ext>
            </p:extLst>
          </p:nvPr>
        </p:nvGraphicFramePr>
        <p:xfrm>
          <a:off x="755576" y="1412776"/>
          <a:ext cx="8147249" cy="4851400"/>
        </p:xfrm>
        <a:graphic>
          <a:graphicData uri="http://schemas.openxmlformats.org/drawingml/2006/table">
            <a:tbl>
              <a:tblPr firstRow="1" bandRow="1">
                <a:tableStyleId>{5940675A-B579-460E-94D1-54222C63F5DA}</a:tableStyleId>
              </a:tblPr>
              <a:tblGrid>
                <a:gridCol w="3168352"/>
                <a:gridCol w="4978897"/>
              </a:tblGrid>
              <a:tr h="370840">
                <a:tc gridSpan="2">
                  <a:txBody>
                    <a:bodyPr/>
                    <a:lstStyle/>
                    <a:p>
                      <a:r>
                        <a:rPr lang="fr-FR" dirty="0" smtClean="0"/>
                        <a:t>Grandeurs et mesures</a:t>
                      </a:r>
                      <a:endParaRPr lang="fr-FR" dirty="0"/>
                    </a:p>
                  </a:txBody>
                  <a:tcPr>
                    <a:solidFill>
                      <a:schemeClr val="accent4">
                        <a:lumMod val="20000"/>
                        <a:lumOff val="80000"/>
                      </a:schemeClr>
                    </a:solidFill>
                  </a:tcPr>
                </a:tc>
                <a:tc hMerge="1">
                  <a:txBody>
                    <a:bodyPr/>
                    <a:lstStyle/>
                    <a:p>
                      <a:pPr marL="0" indent="0">
                        <a:buFontTx/>
                        <a:buNone/>
                      </a:pPr>
                      <a:endParaRPr lang="fr-FR" sz="1600" dirty="0"/>
                    </a:p>
                  </a:txBody>
                  <a:tcPr/>
                </a:tc>
              </a:tr>
              <a:tr h="370840">
                <a:tc>
                  <a:txBody>
                    <a:bodyPr/>
                    <a:lstStyle/>
                    <a:p>
                      <a:r>
                        <a:rPr lang="fr-FR" sz="1800" kern="1200" dirty="0" smtClean="0">
                          <a:solidFill>
                            <a:schemeClr val="tx1"/>
                          </a:solidFill>
                          <a:effectLst/>
                          <a:latin typeface="+mn-lt"/>
                          <a:ea typeface="+mn-ea"/>
                          <a:cs typeface="+mn-cs"/>
                        </a:rPr>
                        <a:t>Mener des calculs impliquant des grandeurs mesurables, notamment des grandeurs composées, en conservant les unités. </a:t>
                      </a:r>
                    </a:p>
                    <a:p>
                      <a:r>
                        <a:rPr lang="fr-FR" sz="1800" kern="1200" dirty="0" smtClean="0">
                          <a:solidFill>
                            <a:schemeClr val="tx1"/>
                          </a:solidFill>
                          <a:effectLst/>
                          <a:latin typeface="+mn-lt"/>
                          <a:ea typeface="+mn-ea"/>
                          <a:cs typeface="+mn-cs"/>
                        </a:rPr>
                        <a:t>Vérifier la cohérence des résultats du point de vue des unités.</a:t>
                      </a:r>
                    </a:p>
                    <a:p>
                      <a:pPr lvl="0"/>
                      <a:r>
                        <a:rPr lang="fr-FR" sz="1800" kern="1200" dirty="0" smtClean="0">
                          <a:solidFill>
                            <a:schemeClr val="tx1"/>
                          </a:solidFill>
                          <a:effectLst/>
                          <a:latin typeface="+mn-lt"/>
                          <a:ea typeface="+mn-ea"/>
                          <a:cs typeface="+mn-cs"/>
                        </a:rPr>
                        <a:t>Notion de grandeur produit et de grandeur quotient.</a:t>
                      </a:r>
                      <a:endParaRPr lang="fr-FR" dirty="0" smtClean="0">
                        <a:effectLst/>
                      </a:endParaRPr>
                    </a:p>
                  </a:txBody>
                  <a:tcPr/>
                </a:tc>
                <a:tc>
                  <a:txBody>
                    <a:bodyPr/>
                    <a:lstStyle/>
                    <a:p>
                      <a:pPr marL="0" indent="0">
                        <a:buFontTx/>
                        <a:buNone/>
                      </a:pPr>
                      <a:r>
                        <a:rPr lang="fr-FR" sz="1600" dirty="0" smtClean="0"/>
                        <a:t>Proposer et mettre en œuvre</a:t>
                      </a:r>
                      <a:r>
                        <a:rPr lang="fr-FR" sz="1600" baseline="0" dirty="0" smtClean="0"/>
                        <a:t> un protocole expérimental pour déterminer la masse volumique d’un liquide ou d’un solide.</a:t>
                      </a:r>
                    </a:p>
                    <a:p>
                      <a:pPr marL="0" indent="0">
                        <a:buFontTx/>
                        <a:buNone/>
                      </a:pPr>
                      <a:r>
                        <a:rPr lang="fr-FR" sz="1600" dirty="0" smtClean="0"/>
                        <a:t>Exploiter des mesures</a:t>
                      </a:r>
                      <a:r>
                        <a:rPr lang="fr-FR" sz="1600" baseline="0" dirty="0" smtClean="0"/>
                        <a:t> de masse volumique pour différencier des espèces chimiques.</a:t>
                      </a:r>
                    </a:p>
                    <a:p>
                      <a:pPr marL="0" indent="0">
                        <a:buFontTx/>
                        <a:buNone/>
                      </a:pPr>
                      <a:r>
                        <a:rPr lang="fr-FR" sz="1600" baseline="0" dirty="0" smtClean="0"/>
                        <a:t>Estimer expérimentalement une valeur de solubilité ans l’eau.</a:t>
                      </a:r>
                    </a:p>
                    <a:p>
                      <a:pPr marL="0" indent="0">
                        <a:buFontTx/>
                        <a:buNone/>
                      </a:pPr>
                      <a:r>
                        <a:rPr lang="fr-FR" sz="1600" baseline="0" dirty="0" smtClean="0"/>
                        <a:t>Aborder différentes unités : du kilomètre à l’année lumière</a:t>
                      </a:r>
                    </a:p>
                    <a:p>
                      <a:pPr marL="0" indent="0">
                        <a:buFontTx/>
                        <a:buNone/>
                      </a:pPr>
                      <a:r>
                        <a:rPr lang="fr-FR" sz="1600" baseline="0" dirty="0" smtClean="0"/>
                        <a:t>Utiliser la relation liant vitesse, distance et durée</a:t>
                      </a:r>
                      <a:endParaRPr lang="fr-FR" sz="1600" dirty="0" smtClean="0"/>
                    </a:p>
                    <a:p>
                      <a:pPr marL="0" indent="0">
                        <a:buFontTx/>
                        <a:buNone/>
                      </a:pPr>
                      <a:r>
                        <a:rPr lang="fr-FR" sz="1600" dirty="0" smtClean="0"/>
                        <a:t>Établir un bilan énergétique  pour</a:t>
                      </a:r>
                      <a:r>
                        <a:rPr lang="fr-FR" sz="1600" baseline="0" dirty="0" smtClean="0"/>
                        <a:t> un système simple</a:t>
                      </a:r>
                    </a:p>
                    <a:p>
                      <a:pPr marL="0" indent="0">
                        <a:buFontTx/>
                        <a:buNone/>
                      </a:pPr>
                      <a:r>
                        <a:rPr lang="fr-FR" sz="1600" dirty="0" smtClean="0"/>
                        <a:t>Utiliser la relation liant puissance, énergie et durée.</a:t>
                      </a:r>
                    </a:p>
                    <a:p>
                      <a:pPr marL="0" indent="0">
                        <a:buFontTx/>
                        <a:buNone/>
                      </a:pPr>
                      <a:r>
                        <a:rPr lang="fr-FR" sz="1600" dirty="0" smtClean="0"/>
                        <a:t>Exploiter les lois de l’électricité</a:t>
                      </a:r>
                    </a:p>
                    <a:p>
                      <a:pPr marL="0" indent="0">
                        <a:buFontTx/>
                        <a:buNone/>
                      </a:pPr>
                      <a:r>
                        <a:rPr lang="fr-FR" sz="1600" dirty="0" smtClean="0"/>
                        <a:t>Conduire un calcul de consommation d’énergie électrique relatif à un situation de la vie</a:t>
                      </a:r>
                      <a:r>
                        <a:rPr lang="fr-FR" sz="1600" baseline="0" dirty="0" smtClean="0"/>
                        <a:t> courante</a:t>
                      </a:r>
                    </a:p>
                    <a:p>
                      <a:pPr marL="0" indent="0">
                        <a:buFontTx/>
                        <a:buNone/>
                      </a:pPr>
                      <a:r>
                        <a:rPr lang="fr-FR" sz="1600" baseline="0" dirty="0" smtClean="0"/>
                        <a:t>Exploiter la propagation rectiligne de la lumière</a:t>
                      </a:r>
                    </a:p>
                    <a:p>
                      <a:pPr marL="0" indent="0">
                        <a:buFontTx/>
                        <a:buNone/>
                      </a:pPr>
                      <a:r>
                        <a:rPr lang="fr-FR" sz="1600" baseline="0" dirty="0" smtClean="0"/>
                        <a:t>Relier distance parcourue par un son à la durée de propagation.</a:t>
                      </a:r>
                      <a:endParaRPr lang="fr-FR" sz="1600" dirty="0" smtClean="0"/>
                    </a:p>
                  </a:txBody>
                  <a:tcPr/>
                </a:tc>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4</a:t>
            </a:fld>
            <a:endParaRPr lang="fr-FR"/>
          </a:p>
        </p:txBody>
      </p:sp>
    </p:spTree>
    <p:extLst>
      <p:ext uri="{BB962C8B-B14F-4D97-AF65-F5344CB8AC3E}">
        <p14:creationId xmlns:p14="http://schemas.microsoft.com/office/powerpoint/2010/main" val="80986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Autour de la vitesse</a:t>
            </a:r>
            <a:endParaRPr lang="fr-FR" dirty="0"/>
          </a:p>
        </p:txBody>
      </p:sp>
      <p:sp>
        <p:nvSpPr>
          <p:cNvPr id="3" name="Espace réservé du contenu 2"/>
          <p:cNvSpPr>
            <a:spLocks noGrp="1"/>
          </p:cNvSpPr>
          <p:nvPr>
            <p:ph idx="1"/>
          </p:nvPr>
        </p:nvSpPr>
        <p:spPr>
          <a:xfrm>
            <a:off x="614478" y="2060849"/>
            <a:ext cx="7881400" cy="720080"/>
          </a:xfrm>
        </p:spPr>
        <p:txBody>
          <a:bodyPr>
            <a:normAutofit/>
          </a:bodyPr>
          <a:lstStyle/>
          <a:p>
            <a:r>
              <a:rPr lang="fr-FR" dirty="0"/>
              <a:t>Progressivité des apprentissages</a:t>
            </a:r>
          </a:p>
          <a:p>
            <a:pPr lvl="1"/>
            <a:r>
              <a:rPr lang="fr-FR" dirty="0" smtClean="0"/>
              <a:t>Vitesse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5</a:t>
            </a:fld>
            <a:endParaRPr lang="fr-FR"/>
          </a:p>
        </p:txBody>
      </p:sp>
      <p:sp>
        <p:nvSpPr>
          <p:cNvPr id="6" name="Chevron 5"/>
          <p:cNvSpPr/>
          <p:nvPr/>
        </p:nvSpPr>
        <p:spPr>
          <a:xfrm>
            <a:off x="3130877" y="3298914"/>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distance</a:t>
            </a:r>
          </a:p>
        </p:txBody>
      </p:sp>
      <p:sp>
        <p:nvSpPr>
          <p:cNvPr id="7" name="Chevron 6"/>
          <p:cNvSpPr/>
          <p:nvPr/>
        </p:nvSpPr>
        <p:spPr>
          <a:xfrm>
            <a:off x="3131840" y="3783546"/>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durée</a:t>
            </a:r>
          </a:p>
        </p:txBody>
      </p:sp>
      <mc:AlternateContent xmlns:mc="http://schemas.openxmlformats.org/markup-compatibility/2006" xmlns:a14="http://schemas.microsoft.com/office/drawing/2010/main">
        <mc:Choice Requires="a14">
          <p:sp>
            <p:nvSpPr>
              <p:cNvPr id="8" name="Chevron 7"/>
              <p:cNvSpPr/>
              <p:nvPr/>
            </p:nvSpPr>
            <p:spPr>
              <a:xfrm>
                <a:off x="5508104" y="3550446"/>
                <a:ext cx="2016224"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Relation </a:t>
                </a:r>
              </a:p>
              <a:p>
                <a:pPr algn="ctr"/>
                <a:r>
                  <a:rPr lang="fr-FR" dirty="0">
                    <a:solidFill>
                      <a:prstClr val="black"/>
                    </a:solidFill>
                  </a:rPr>
                  <a:t>d=v</a:t>
                </a:r>
                <a14:m>
                  <m:oMath xmlns:m="http://schemas.openxmlformats.org/officeDocument/2006/math">
                    <m:r>
                      <a:rPr lang="fr-FR">
                        <a:solidFill>
                          <a:prstClr val="black"/>
                        </a:solidFill>
                        <a:latin typeface="Cambria Math"/>
                      </a:rPr>
                      <m:t>×</m:t>
                    </m:r>
                  </m:oMath>
                </a14:m>
                <a:r>
                  <a:rPr lang="el-GR" dirty="0">
                    <a:solidFill>
                      <a:prstClr val="black"/>
                    </a:solidFill>
                  </a:rPr>
                  <a:t>Δ</a:t>
                </a:r>
                <a:r>
                  <a:rPr lang="fr-FR" dirty="0">
                    <a:solidFill>
                      <a:prstClr val="black"/>
                    </a:solidFill>
                  </a:rPr>
                  <a:t>t</a:t>
                </a:r>
              </a:p>
            </p:txBody>
          </p:sp>
        </mc:Choice>
        <mc:Fallback xmlns="">
          <p:sp>
            <p:nvSpPr>
              <p:cNvPr id="8" name="Chevron 7"/>
              <p:cNvSpPr>
                <a:spLocks noRot="1" noChangeAspect="1" noMove="1" noResize="1" noEditPoints="1" noAdjustHandles="1" noChangeArrowheads="1" noChangeShapeType="1" noTextEdit="1"/>
              </p:cNvSpPr>
              <p:nvPr/>
            </p:nvSpPr>
            <p:spPr>
              <a:xfrm>
                <a:off x="5508104" y="3550446"/>
                <a:ext cx="2016224" cy="484632"/>
              </a:xfrm>
              <a:prstGeom prst="chevron">
                <a:avLst/>
              </a:prstGeom>
              <a:blipFill rotWithShape="1">
                <a:blip r:embed="rId2"/>
                <a:stretch>
                  <a:fillRect/>
                </a:stretch>
              </a:blipFill>
            </p:spPr>
            <p:txBody>
              <a:bodyPr/>
              <a:lstStyle/>
              <a:p>
                <a:r>
                  <a:rPr lang="fr-FR">
                    <a:noFill/>
                  </a:rPr>
                  <a:t> </a:t>
                </a:r>
              </a:p>
            </p:txBody>
          </p:sp>
        </mc:Fallback>
      </mc:AlternateContent>
      <p:sp>
        <p:nvSpPr>
          <p:cNvPr id="17" name="Chevron 16"/>
          <p:cNvSpPr/>
          <p:nvPr/>
        </p:nvSpPr>
        <p:spPr>
          <a:xfrm>
            <a:off x="1986349" y="4477659"/>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Direction</a:t>
            </a:r>
          </a:p>
          <a:p>
            <a:pPr algn="ctr"/>
            <a:r>
              <a:rPr lang="fr-FR" dirty="0">
                <a:solidFill>
                  <a:prstClr val="black"/>
                </a:solidFill>
              </a:rPr>
              <a:t>Sens</a:t>
            </a:r>
          </a:p>
        </p:txBody>
      </p:sp>
      <p:sp>
        <p:nvSpPr>
          <p:cNvPr id="18" name="Ellipse 17"/>
          <p:cNvSpPr/>
          <p:nvPr/>
        </p:nvSpPr>
        <p:spPr>
          <a:xfrm>
            <a:off x="5868144" y="4726502"/>
            <a:ext cx="2592288" cy="1224136"/>
          </a:xfrm>
          <a:prstGeom prst="ellipse">
            <a:avLst/>
          </a:prstGeom>
          <a:gradFill>
            <a:gsLst>
              <a:gs pos="0">
                <a:srgbClr val="92D050"/>
              </a:gs>
              <a:gs pos="100000">
                <a:srgbClr val="92D050"/>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solidFill>
                  <a:prstClr val="black"/>
                </a:solidFill>
              </a:rPr>
              <a:t>Propagation des signaux</a:t>
            </a:r>
          </a:p>
          <a:p>
            <a:pPr algn="ctr"/>
            <a:r>
              <a:rPr lang="fr-FR" dirty="0">
                <a:solidFill>
                  <a:prstClr val="black"/>
                </a:solidFill>
              </a:rPr>
              <a:t>Système solaire</a:t>
            </a:r>
          </a:p>
        </p:txBody>
      </p:sp>
      <p:sp>
        <p:nvSpPr>
          <p:cNvPr id="24" name="Chevron 23"/>
          <p:cNvSpPr/>
          <p:nvPr/>
        </p:nvSpPr>
        <p:spPr>
          <a:xfrm>
            <a:off x="827584" y="3529133"/>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black"/>
                </a:solidFill>
              </a:rPr>
              <a:t>Calcul de vitesse</a:t>
            </a:r>
            <a:endParaRPr lang="fr-FR" dirty="0">
              <a:solidFill>
                <a:prstClr val="black"/>
              </a:solidFill>
            </a:endParaRPr>
          </a:p>
        </p:txBody>
      </p:sp>
    </p:spTree>
    <p:extLst>
      <p:ext uri="{BB962C8B-B14F-4D97-AF65-F5344CB8AC3E}">
        <p14:creationId xmlns:p14="http://schemas.microsoft.com/office/powerpoint/2010/main" val="32388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8"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de la vitesse</a:t>
            </a:r>
            <a:endParaRPr lang="fr-FR" dirty="0"/>
          </a:p>
        </p:txBody>
      </p:sp>
      <p:sp>
        <p:nvSpPr>
          <p:cNvPr id="3" name="Espace réservé du contenu 2"/>
          <p:cNvSpPr>
            <a:spLocks noGrp="1"/>
          </p:cNvSpPr>
          <p:nvPr>
            <p:ph idx="1"/>
          </p:nvPr>
        </p:nvSpPr>
        <p:spPr/>
        <p:txBody>
          <a:bodyPr/>
          <a:lstStyle/>
          <a:p>
            <a:r>
              <a:rPr lang="fr-FR" dirty="0" smtClean="0"/>
              <a:t>Vitesse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6</a:t>
            </a:fld>
            <a:endParaRPr lang="fr-FR"/>
          </a:p>
        </p:txBody>
      </p:sp>
      <p:sp>
        <p:nvSpPr>
          <p:cNvPr id="5" name="Chevron 4"/>
          <p:cNvSpPr/>
          <p:nvPr/>
        </p:nvSpPr>
        <p:spPr>
          <a:xfrm>
            <a:off x="1475656" y="2154205"/>
            <a:ext cx="3024336" cy="836737"/>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vitesse</a:t>
            </a:r>
          </a:p>
        </p:txBody>
      </p:sp>
      <p:grpSp>
        <p:nvGrpSpPr>
          <p:cNvPr id="16" name="Groupe 15"/>
          <p:cNvGrpSpPr/>
          <p:nvPr/>
        </p:nvGrpSpPr>
        <p:grpSpPr>
          <a:xfrm>
            <a:off x="4749489" y="2200560"/>
            <a:ext cx="3199263" cy="784509"/>
            <a:chOff x="2998761" y="2178572"/>
            <a:chExt cx="4585548" cy="1026825"/>
          </a:xfrm>
        </p:grpSpPr>
        <p:sp>
          <p:nvSpPr>
            <p:cNvPr id="6" name="Chevron 5"/>
            <p:cNvSpPr/>
            <p:nvPr/>
          </p:nvSpPr>
          <p:spPr>
            <a:xfrm>
              <a:off x="2998761" y="2178572"/>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distance</a:t>
              </a:r>
            </a:p>
          </p:txBody>
        </p:sp>
        <p:sp>
          <p:nvSpPr>
            <p:cNvPr id="7" name="Chevron 6"/>
            <p:cNvSpPr/>
            <p:nvPr/>
          </p:nvSpPr>
          <p:spPr>
            <a:xfrm>
              <a:off x="3023493" y="2720765"/>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durée</a:t>
              </a:r>
            </a:p>
          </p:txBody>
        </p:sp>
        <mc:AlternateContent xmlns:mc="http://schemas.openxmlformats.org/markup-compatibility/2006" xmlns:a14="http://schemas.microsoft.com/office/drawing/2010/main">
          <mc:Choice Requires="a14">
            <p:sp>
              <p:nvSpPr>
                <p:cNvPr id="8" name="Chevron 7"/>
                <p:cNvSpPr/>
                <p:nvPr/>
              </p:nvSpPr>
              <p:spPr>
                <a:xfrm>
                  <a:off x="5568085" y="2478449"/>
                  <a:ext cx="2016224"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solidFill>
                        <a:prstClr val="black"/>
                      </a:solidFill>
                    </a:rPr>
                    <a:t>Relation </a:t>
                  </a:r>
                </a:p>
                <a:p>
                  <a:pPr algn="ctr"/>
                  <a:r>
                    <a:rPr lang="fr-FR" sz="1100" dirty="0" smtClean="0">
                      <a:solidFill>
                        <a:prstClr val="black"/>
                      </a:solidFill>
                    </a:rPr>
                    <a:t>d = </a:t>
                  </a:r>
                  <a:r>
                    <a:rPr lang="fr-FR" sz="1100" dirty="0">
                      <a:solidFill>
                        <a:prstClr val="black"/>
                      </a:solidFill>
                    </a:rPr>
                    <a:t>v</a:t>
                  </a:r>
                  <a14:m>
                    <m:oMath xmlns:m="http://schemas.openxmlformats.org/officeDocument/2006/math">
                      <m:r>
                        <a:rPr lang="fr-FR" sz="1100" b="0" i="0" smtClean="0">
                          <a:solidFill>
                            <a:prstClr val="black"/>
                          </a:solidFill>
                          <a:latin typeface="Cambria Math"/>
                        </a:rPr>
                        <m:t> </m:t>
                      </m:r>
                      <m:r>
                        <a:rPr lang="fr-FR" sz="1100">
                          <a:solidFill>
                            <a:prstClr val="black"/>
                          </a:solidFill>
                          <a:latin typeface="Cambria Math"/>
                        </a:rPr>
                        <m:t>×</m:t>
                      </m:r>
                    </m:oMath>
                  </a14:m>
                  <a:r>
                    <a:rPr lang="fr-FR" sz="1100" dirty="0" smtClean="0">
                      <a:solidFill>
                        <a:prstClr val="black"/>
                      </a:solidFill>
                    </a:rPr>
                    <a:t> </a:t>
                  </a:r>
                  <a:r>
                    <a:rPr lang="el-GR" sz="1100" dirty="0">
                      <a:solidFill>
                        <a:prstClr val="black"/>
                      </a:solidFill>
                    </a:rPr>
                    <a:t>Δ</a:t>
                  </a:r>
                  <a:r>
                    <a:rPr lang="fr-FR" sz="1100" dirty="0">
                      <a:solidFill>
                        <a:prstClr val="black"/>
                      </a:solidFill>
                    </a:rPr>
                    <a:t>t</a:t>
                  </a:r>
                </a:p>
              </p:txBody>
            </p:sp>
          </mc:Choice>
          <mc:Fallback xmlns="">
            <p:sp>
              <p:nvSpPr>
                <p:cNvPr id="8" name="Chevron 7"/>
                <p:cNvSpPr>
                  <a:spLocks noRot="1" noChangeAspect="1" noMove="1" noResize="1" noEditPoints="1" noAdjustHandles="1" noChangeArrowheads="1" noChangeShapeType="1" noTextEdit="1"/>
                </p:cNvSpPr>
                <p:nvPr/>
              </p:nvSpPr>
              <p:spPr>
                <a:xfrm>
                  <a:off x="5568085" y="2478449"/>
                  <a:ext cx="2016224" cy="484632"/>
                </a:xfrm>
                <a:prstGeom prst="chevron">
                  <a:avLst/>
                </a:prstGeom>
                <a:blipFill rotWithShape="1">
                  <a:blip r:embed="rId3"/>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 name="Rectangle 9"/>
              <p:cNvSpPr/>
              <p:nvPr/>
            </p:nvSpPr>
            <p:spPr>
              <a:xfrm>
                <a:off x="3263063" y="3669372"/>
                <a:ext cx="300736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a:solidFill>
                            <a:prstClr val="black"/>
                          </a:solidFill>
                          <a:latin typeface="Cambria Math"/>
                        </a:rPr>
                        <m:t>=</m:t>
                      </m:r>
                      <m:f>
                        <m:fPr>
                          <m:ctrlPr>
                            <a:rPr lang="fr-FR" i="1">
                              <a:solidFill>
                                <a:prstClr val="black"/>
                              </a:solidFill>
                              <a:latin typeface="Cambria Math"/>
                            </a:rPr>
                          </m:ctrlPr>
                        </m:fPr>
                        <m:num>
                          <m:r>
                            <a:rPr lang="fr-FR" i="1">
                              <a:solidFill>
                                <a:prstClr val="black"/>
                              </a:solidFill>
                              <a:latin typeface="Cambria Math"/>
                            </a:rPr>
                            <m:t>𝑑𝑖𝑠𝑡𝑎𝑛𝑐𝑒</m:t>
                          </m:r>
                          <m:r>
                            <a:rPr lang="fr-FR" i="1">
                              <a:solidFill>
                                <a:prstClr val="black"/>
                              </a:solidFill>
                              <a:latin typeface="Cambria Math"/>
                            </a:rPr>
                            <m:t> </m:t>
                          </m:r>
                          <m:r>
                            <a:rPr lang="fr-FR" i="1">
                              <a:solidFill>
                                <a:prstClr val="black"/>
                              </a:solidFill>
                              <a:latin typeface="Cambria Math"/>
                            </a:rPr>
                            <m:t>𝑝𝑎𝑟𝑐𝑜𝑢𝑟𝑢𝑒</m:t>
                          </m:r>
                        </m:num>
                        <m:den>
                          <m:r>
                            <a:rPr lang="fr-FR" i="1">
                              <a:solidFill>
                                <a:prstClr val="black"/>
                              </a:solidFill>
                              <a:latin typeface="Cambria Math"/>
                            </a:rPr>
                            <m:t>𝑑𝑢𝑟</m:t>
                          </m:r>
                          <m:r>
                            <a:rPr lang="fr-FR" i="1">
                              <a:solidFill>
                                <a:prstClr val="black"/>
                              </a:solidFill>
                              <a:latin typeface="Cambria Math"/>
                            </a:rPr>
                            <m:t>é</m:t>
                          </m:r>
                          <m:r>
                            <a:rPr lang="fr-FR" i="1">
                              <a:solidFill>
                                <a:prstClr val="black"/>
                              </a:solidFill>
                              <a:latin typeface="Cambria Math"/>
                            </a:rPr>
                            <m:t>𝑒</m:t>
                          </m:r>
                          <m:r>
                            <a:rPr lang="fr-FR" i="1">
                              <a:solidFill>
                                <a:prstClr val="black"/>
                              </a:solidFill>
                              <a:latin typeface="Cambria Math"/>
                            </a:rPr>
                            <m:t> </m:t>
                          </m:r>
                          <m:r>
                            <a:rPr lang="fr-FR" i="1">
                              <a:solidFill>
                                <a:prstClr val="black"/>
                              </a:solidFill>
                              <a:latin typeface="Cambria Math"/>
                            </a:rPr>
                            <m:t>𝑑𝑢</m:t>
                          </m:r>
                          <m:r>
                            <a:rPr lang="fr-FR" i="1">
                              <a:solidFill>
                                <a:prstClr val="black"/>
                              </a:solidFill>
                              <a:latin typeface="Cambria Math"/>
                            </a:rPr>
                            <m:t> </m:t>
                          </m:r>
                          <m:r>
                            <a:rPr lang="fr-FR" i="1">
                              <a:solidFill>
                                <a:prstClr val="black"/>
                              </a:solidFill>
                              <a:latin typeface="Cambria Math"/>
                            </a:rPr>
                            <m:t>𝑝𝑎𝑟𝑐𝑜𝑢𝑟𝑠</m:t>
                          </m:r>
                        </m:den>
                      </m:f>
                    </m:oMath>
                  </m:oMathPara>
                </a14:m>
                <a:endParaRPr lang="fr-FR"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263063" y="3669372"/>
                <a:ext cx="3007362" cy="914400"/>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96024" y="4869160"/>
                <a:ext cx="655272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a:solidFill>
                            <a:prstClr val="black"/>
                          </a:solidFill>
                          <a:latin typeface="Cambria Math"/>
                        </a:rPr>
                        <m:t>=</m:t>
                      </m:r>
                      <m:f>
                        <m:fPr>
                          <m:ctrlPr>
                            <a:rPr lang="fr-FR" i="1">
                              <a:solidFill>
                                <a:prstClr val="black"/>
                              </a:solidFill>
                              <a:latin typeface="Cambria Math"/>
                            </a:rPr>
                          </m:ctrlPr>
                        </m:fPr>
                        <m:num>
                          <m:r>
                            <a:rPr lang="fr-FR" i="1">
                              <a:solidFill>
                                <a:prstClr val="black"/>
                              </a:solidFill>
                              <a:latin typeface="Cambria Math"/>
                            </a:rPr>
                            <m:t>50 </m:t>
                          </m:r>
                          <m:r>
                            <a:rPr lang="fr-FR" i="1">
                              <a:solidFill>
                                <a:prstClr val="black"/>
                              </a:solidFill>
                              <a:latin typeface="Cambria Math"/>
                            </a:rPr>
                            <m:t>𝑘𝑚</m:t>
                          </m:r>
                        </m:num>
                        <m:den>
                          <m:r>
                            <a:rPr lang="fr-FR" i="1">
                              <a:solidFill>
                                <a:prstClr val="black"/>
                              </a:solidFill>
                              <a:latin typeface="Cambria Math"/>
                            </a:rPr>
                            <m:t>2 </m:t>
                          </m:r>
                          <m:r>
                            <a:rPr lang="fr-FR" i="1">
                              <a:solidFill>
                                <a:prstClr val="black"/>
                              </a:solidFill>
                              <a:latin typeface="Cambria Math"/>
                            </a:rPr>
                            <m:t>h</m:t>
                          </m:r>
                        </m:den>
                      </m:f>
                      <m:r>
                        <a:rPr lang="fr-FR" i="1">
                          <a:solidFill>
                            <a:prstClr val="black"/>
                          </a:solidFill>
                          <a:latin typeface="Cambria Math"/>
                          <a:ea typeface="Cambria Math"/>
                        </a:rPr>
                        <m:t>=25 </m:t>
                      </m:r>
                      <m:r>
                        <a:rPr lang="fr-FR" i="1">
                          <a:solidFill>
                            <a:prstClr val="black"/>
                          </a:solidFill>
                          <a:latin typeface="Cambria Math"/>
                          <a:ea typeface="Cambria Math"/>
                        </a:rPr>
                        <m:t>𝑘𝑚</m:t>
                      </m:r>
                      <m:r>
                        <a:rPr lang="fr-FR" i="1">
                          <a:solidFill>
                            <a:prstClr val="black"/>
                          </a:solidFill>
                          <a:latin typeface="Cambria Math"/>
                          <a:ea typeface="Cambria Math"/>
                        </a:rPr>
                        <m:t>.</m:t>
                      </m:r>
                      <m:sSup>
                        <m:sSupPr>
                          <m:ctrlPr>
                            <a:rPr lang="fr-FR" i="1">
                              <a:solidFill>
                                <a:prstClr val="black"/>
                              </a:solidFill>
                              <a:latin typeface="Cambria Math"/>
                              <a:ea typeface="Cambria Math"/>
                            </a:rPr>
                          </m:ctrlPr>
                        </m:sSupPr>
                        <m:e>
                          <m:r>
                            <a:rPr lang="fr-FR" i="1">
                              <a:solidFill>
                                <a:prstClr val="black"/>
                              </a:solidFill>
                              <a:latin typeface="Cambria Math"/>
                              <a:ea typeface="Cambria Math"/>
                            </a:rPr>
                            <m:t>h</m:t>
                          </m:r>
                        </m:e>
                        <m:sup>
                          <m:r>
                            <a:rPr lang="fr-FR" i="1">
                              <a:solidFill>
                                <a:prstClr val="black"/>
                              </a:solidFill>
                              <a:latin typeface="Cambria Math"/>
                              <a:ea typeface="Cambria Math"/>
                            </a:rPr>
                            <m:t>−1</m:t>
                          </m:r>
                        </m:sup>
                      </m:sSup>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25 </m:t>
                          </m:r>
                          <m:r>
                            <a:rPr lang="fr-FR" i="1">
                              <a:solidFill>
                                <a:prstClr val="black"/>
                              </a:solidFill>
                              <a:latin typeface="Cambria Math"/>
                              <a:ea typeface="Cambria Math"/>
                            </a:rPr>
                            <m:t>𝑘𝑚</m:t>
                          </m:r>
                        </m:num>
                        <m:den>
                          <m:r>
                            <a:rPr lang="fr-FR" i="1">
                              <a:solidFill>
                                <a:prstClr val="black"/>
                              </a:solidFill>
                              <a:latin typeface="Cambria Math"/>
                              <a:ea typeface="Cambria Math"/>
                            </a:rPr>
                            <m:t>1</m:t>
                          </m:r>
                          <m:r>
                            <a:rPr lang="fr-FR" i="1">
                              <a:solidFill>
                                <a:prstClr val="black"/>
                              </a:solidFill>
                              <a:latin typeface="Cambria Math"/>
                              <a:ea typeface="Cambria Math"/>
                            </a:rPr>
                            <m:t>h</m:t>
                          </m:r>
                        </m:den>
                      </m:f>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25000 </m:t>
                          </m:r>
                          <m:r>
                            <a:rPr lang="fr-FR" i="1">
                              <a:solidFill>
                                <a:prstClr val="black"/>
                              </a:solidFill>
                              <a:latin typeface="Cambria Math"/>
                              <a:ea typeface="Cambria Math"/>
                            </a:rPr>
                            <m:t>𝑚</m:t>
                          </m:r>
                        </m:num>
                        <m:den>
                          <m:r>
                            <a:rPr lang="fr-FR" i="1">
                              <a:solidFill>
                                <a:prstClr val="black"/>
                              </a:solidFill>
                              <a:latin typeface="Cambria Math"/>
                              <a:ea typeface="Cambria Math"/>
                            </a:rPr>
                            <m:t>3600 </m:t>
                          </m:r>
                          <m:r>
                            <a:rPr lang="fr-FR" i="1">
                              <a:solidFill>
                                <a:prstClr val="black"/>
                              </a:solidFill>
                              <a:latin typeface="Cambria Math"/>
                              <a:ea typeface="Cambria Math"/>
                            </a:rPr>
                            <m:t>𝑠</m:t>
                          </m:r>
                        </m:den>
                      </m:f>
                      <m:r>
                        <a:rPr lang="fr-FR" i="1">
                          <a:solidFill>
                            <a:prstClr val="black"/>
                          </a:solidFill>
                          <a:latin typeface="Cambria Math"/>
                          <a:ea typeface="Cambria Math"/>
                        </a:rPr>
                        <m:t>=6,9 </m:t>
                      </m:r>
                      <m:r>
                        <a:rPr lang="fr-FR" i="1">
                          <a:solidFill>
                            <a:prstClr val="black"/>
                          </a:solidFill>
                          <a:latin typeface="Cambria Math"/>
                          <a:ea typeface="Cambria Math"/>
                        </a:rPr>
                        <m:t>𝑚</m:t>
                      </m:r>
                      <m:r>
                        <a:rPr lang="fr-FR" i="1">
                          <a:solidFill>
                            <a:prstClr val="black"/>
                          </a:solidFill>
                          <a:latin typeface="Cambria Math"/>
                          <a:ea typeface="Cambria Math"/>
                        </a:rPr>
                        <m:t>.</m:t>
                      </m:r>
                      <m:sSup>
                        <m:sSupPr>
                          <m:ctrlPr>
                            <a:rPr lang="fr-FR" i="1">
                              <a:solidFill>
                                <a:prstClr val="black"/>
                              </a:solidFill>
                              <a:latin typeface="Cambria Math"/>
                              <a:ea typeface="Cambria Math"/>
                            </a:rPr>
                          </m:ctrlPr>
                        </m:sSupPr>
                        <m:e>
                          <m:r>
                            <a:rPr lang="fr-FR" i="1">
                              <a:solidFill>
                                <a:prstClr val="black"/>
                              </a:solidFill>
                              <a:latin typeface="Cambria Math"/>
                              <a:ea typeface="Cambria Math"/>
                            </a:rPr>
                            <m:t>𝑠</m:t>
                          </m:r>
                        </m:e>
                        <m:sup>
                          <m:r>
                            <a:rPr lang="fr-FR" i="1">
                              <a:solidFill>
                                <a:prstClr val="black"/>
                              </a:solidFill>
                              <a:latin typeface="Cambria Math"/>
                              <a:ea typeface="Cambria Math"/>
                            </a:rPr>
                            <m:t>−1</m:t>
                          </m:r>
                        </m:sup>
                      </m:sSup>
                    </m:oMath>
                  </m:oMathPara>
                </a14:m>
                <a:endParaRPr lang="fr-FR"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396024" y="4869160"/>
                <a:ext cx="6552728" cy="914400"/>
              </a:xfrm>
              <a:prstGeom prst="rect">
                <a:avLst/>
              </a:prstGeom>
              <a:blipFill rotWithShape="1">
                <a:blip r:embed="rId5"/>
                <a:stretch>
                  <a:fillRect/>
                </a:stretch>
              </a:blipFill>
            </p:spPr>
            <p:txBody>
              <a:bodyPr/>
              <a:lstStyle/>
              <a:p>
                <a:r>
                  <a:rPr lang="fr-FR">
                    <a:noFill/>
                  </a:rPr>
                  <a:t> </a:t>
                </a:r>
              </a:p>
            </p:txBody>
          </p:sp>
        </mc:Fallback>
      </mc:AlternateContent>
      <p:sp>
        <p:nvSpPr>
          <p:cNvPr id="15" name="Rectangle 14"/>
          <p:cNvSpPr/>
          <p:nvPr/>
        </p:nvSpPr>
        <p:spPr>
          <a:xfrm>
            <a:off x="827584" y="3669372"/>
            <a:ext cx="2160240" cy="9144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Qu’attend-on de l’élève ?</a:t>
            </a:r>
          </a:p>
        </p:txBody>
      </p:sp>
      <p:sp>
        <p:nvSpPr>
          <p:cNvPr id="17" name="Rectangle 16"/>
          <p:cNvSpPr/>
          <p:nvPr/>
        </p:nvSpPr>
        <p:spPr>
          <a:xfrm>
            <a:off x="6542065" y="3655709"/>
            <a:ext cx="2422423" cy="9144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smtClean="0">
                <a:solidFill>
                  <a:prstClr val="black"/>
                </a:solidFill>
              </a:rPr>
              <a:t>Calculer des vitesses</a:t>
            </a:r>
          </a:p>
          <a:p>
            <a:pPr marL="285750" indent="-285750">
              <a:buFont typeface="Arial" panose="020B0604020202020204" pitchFamily="34" charset="0"/>
              <a:buChar char="•"/>
            </a:pPr>
            <a:r>
              <a:rPr lang="fr-FR" sz="1600" dirty="0" smtClean="0">
                <a:solidFill>
                  <a:prstClr val="black"/>
                </a:solidFill>
              </a:rPr>
              <a:t>Comparer des vitesses</a:t>
            </a:r>
            <a:endParaRPr lang="fr-FR" sz="1600" dirty="0">
              <a:solidFill>
                <a:prstClr val="black"/>
              </a:solidFill>
            </a:endParaRPr>
          </a:p>
        </p:txBody>
      </p:sp>
    </p:spTree>
    <p:extLst>
      <p:ext uri="{BB962C8B-B14F-4D97-AF65-F5344CB8AC3E}">
        <p14:creationId xmlns:p14="http://schemas.microsoft.com/office/powerpoint/2010/main" val="28294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de la vitesse</a:t>
            </a:r>
            <a:endParaRPr lang="fr-FR" dirty="0"/>
          </a:p>
        </p:txBody>
      </p:sp>
      <p:sp>
        <p:nvSpPr>
          <p:cNvPr id="3" name="Espace réservé du contenu 2"/>
          <p:cNvSpPr>
            <a:spLocks noGrp="1"/>
          </p:cNvSpPr>
          <p:nvPr>
            <p:ph idx="1"/>
          </p:nvPr>
        </p:nvSpPr>
        <p:spPr/>
        <p:txBody>
          <a:bodyPr/>
          <a:lstStyle/>
          <a:p>
            <a:r>
              <a:rPr lang="fr-FR" dirty="0" smtClean="0"/>
              <a:t>Vitesse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7</a:t>
            </a:fld>
            <a:endParaRPr lang="fr-FR"/>
          </a:p>
        </p:txBody>
      </p:sp>
      <p:sp>
        <p:nvSpPr>
          <p:cNvPr id="5" name="Chevron 4"/>
          <p:cNvSpPr/>
          <p:nvPr/>
        </p:nvSpPr>
        <p:spPr>
          <a:xfrm>
            <a:off x="1475656" y="2154205"/>
            <a:ext cx="3024336" cy="836737"/>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vitesse</a:t>
            </a:r>
          </a:p>
        </p:txBody>
      </p:sp>
      <p:grpSp>
        <p:nvGrpSpPr>
          <p:cNvPr id="16" name="Groupe 15"/>
          <p:cNvGrpSpPr/>
          <p:nvPr/>
        </p:nvGrpSpPr>
        <p:grpSpPr>
          <a:xfrm>
            <a:off x="4749489" y="2200560"/>
            <a:ext cx="3199263" cy="784509"/>
            <a:chOff x="2998761" y="2178572"/>
            <a:chExt cx="4585548" cy="1026825"/>
          </a:xfrm>
        </p:grpSpPr>
        <p:sp>
          <p:nvSpPr>
            <p:cNvPr id="6" name="Chevron 5"/>
            <p:cNvSpPr/>
            <p:nvPr/>
          </p:nvSpPr>
          <p:spPr>
            <a:xfrm>
              <a:off x="2998761" y="2178572"/>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distance</a:t>
              </a:r>
            </a:p>
          </p:txBody>
        </p:sp>
        <p:sp>
          <p:nvSpPr>
            <p:cNvPr id="7" name="Chevron 6"/>
            <p:cNvSpPr/>
            <p:nvPr/>
          </p:nvSpPr>
          <p:spPr>
            <a:xfrm>
              <a:off x="3023493" y="2720765"/>
              <a:ext cx="2068808"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durée</a:t>
              </a:r>
            </a:p>
          </p:txBody>
        </p:sp>
        <mc:AlternateContent xmlns:mc="http://schemas.openxmlformats.org/markup-compatibility/2006" xmlns:a14="http://schemas.microsoft.com/office/drawing/2010/main">
          <mc:Choice Requires="a14">
            <p:sp>
              <p:nvSpPr>
                <p:cNvPr id="8" name="Chevron 7"/>
                <p:cNvSpPr/>
                <p:nvPr/>
              </p:nvSpPr>
              <p:spPr>
                <a:xfrm>
                  <a:off x="5568085" y="2478449"/>
                  <a:ext cx="2016224" cy="484632"/>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Relation </a:t>
                  </a:r>
                </a:p>
                <a:p>
                  <a:pPr algn="ctr"/>
                  <a:r>
                    <a:rPr lang="fr-FR" sz="1100" dirty="0">
                      <a:solidFill>
                        <a:prstClr val="black"/>
                      </a:solidFill>
                    </a:rPr>
                    <a:t>d=v</a:t>
                  </a:r>
                  <a14:m>
                    <m:oMath xmlns:m="http://schemas.openxmlformats.org/officeDocument/2006/math">
                      <m:r>
                        <a:rPr lang="fr-FR" sz="1100">
                          <a:solidFill>
                            <a:prstClr val="black"/>
                          </a:solidFill>
                          <a:latin typeface="Cambria Math"/>
                        </a:rPr>
                        <m:t>×</m:t>
                      </m:r>
                    </m:oMath>
                  </a14:m>
                  <a:r>
                    <a:rPr lang="el-GR" sz="1100" dirty="0">
                      <a:solidFill>
                        <a:prstClr val="black"/>
                      </a:solidFill>
                    </a:rPr>
                    <a:t>Δ</a:t>
                  </a:r>
                  <a:r>
                    <a:rPr lang="fr-FR" sz="1100" dirty="0">
                      <a:solidFill>
                        <a:prstClr val="black"/>
                      </a:solidFill>
                    </a:rPr>
                    <a:t>t</a:t>
                  </a:r>
                </a:p>
              </p:txBody>
            </p:sp>
          </mc:Choice>
          <mc:Fallback xmlns="">
            <p:sp>
              <p:nvSpPr>
                <p:cNvPr id="8" name="Chevron 7"/>
                <p:cNvSpPr>
                  <a:spLocks noRot="1" noChangeAspect="1" noMove="1" noResize="1" noEditPoints="1" noAdjustHandles="1" noChangeArrowheads="1" noChangeShapeType="1" noTextEdit="1"/>
                </p:cNvSpPr>
                <p:nvPr/>
              </p:nvSpPr>
              <p:spPr>
                <a:xfrm>
                  <a:off x="5568085" y="2478449"/>
                  <a:ext cx="2016224" cy="484632"/>
                </a:xfrm>
                <a:prstGeom prst="chevron">
                  <a:avLst/>
                </a:prstGeom>
                <a:blipFill rotWithShape="1">
                  <a:blip r:embed="rId2"/>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 name="Rectangle 9"/>
              <p:cNvSpPr/>
              <p:nvPr/>
            </p:nvSpPr>
            <p:spPr>
              <a:xfrm>
                <a:off x="3347864" y="3679377"/>
                <a:ext cx="300736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a:solidFill>
                            <a:prstClr val="black"/>
                          </a:solidFill>
                          <a:latin typeface="Cambria Math"/>
                        </a:rPr>
                        <m:t>=</m:t>
                      </m:r>
                      <m:f>
                        <m:fPr>
                          <m:ctrlPr>
                            <a:rPr lang="fr-FR" i="1">
                              <a:solidFill>
                                <a:prstClr val="black"/>
                              </a:solidFill>
                              <a:latin typeface="Cambria Math"/>
                            </a:rPr>
                          </m:ctrlPr>
                        </m:fPr>
                        <m:num>
                          <m:r>
                            <a:rPr lang="fr-FR" i="1">
                              <a:solidFill>
                                <a:prstClr val="black"/>
                              </a:solidFill>
                              <a:latin typeface="Cambria Math"/>
                            </a:rPr>
                            <m:t>𝑑𝑖𝑠𝑡𝑎𝑛𝑐𝑒</m:t>
                          </m:r>
                          <m:r>
                            <a:rPr lang="fr-FR" i="1">
                              <a:solidFill>
                                <a:prstClr val="black"/>
                              </a:solidFill>
                              <a:latin typeface="Cambria Math"/>
                            </a:rPr>
                            <m:t> </m:t>
                          </m:r>
                          <m:r>
                            <a:rPr lang="fr-FR" i="1">
                              <a:solidFill>
                                <a:prstClr val="black"/>
                              </a:solidFill>
                              <a:latin typeface="Cambria Math"/>
                            </a:rPr>
                            <m:t>𝑝𝑎𝑟𝑐𝑜𝑢𝑟𝑢𝑒</m:t>
                          </m:r>
                        </m:num>
                        <m:den>
                          <m:r>
                            <a:rPr lang="fr-FR" i="1">
                              <a:solidFill>
                                <a:prstClr val="black"/>
                              </a:solidFill>
                              <a:latin typeface="Cambria Math"/>
                            </a:rPr>
                            <m:t>𝑑𝑢𝑟</m:t>
                          </m:r>
                          <m:r>
                            <a:rPr lang="fr-FR" i="1">
                              <a:solidFill>
                                <a:prstClr val="black"/>
                              </a:solidFill>
                              <a:latin typeface="Cambria Math"/>
                            </a:rPr>
                            <m:t>é</m:t>
                          </m:r>
                          <m:r>
                            <a:rPr lang="fr-FR" i="1">
                              <a:solidFill>
                                <a:prstClr val="black"/>
                              </a:solidFill>
                              <a:latin typeface="Cambria Math"/>
                            </a:rPr>
                            <m:t>𝑒</m:t>
                          </m:r>
                          <m:r>
                            <a:rPr lang="fr-FR" i="1">
                              <a:solidFill>
                                <a:prstClr val="black"/>
                              </a:solidFill>
                              <a:latin typeface="Cambria Math"/>
                            </a:rPr>
                            <m:t> </m:t>
                          </m:r>
                          <m:r>
                            <a:rPr lang="fr-FR" i="1">
                              <a:solidFill>
                                <a:prstClr val="black"/>
                              </a:solidFill>
                              <a:latin typeface="Cambria Math"/>
                            </a:rPr>
                            <m:t>𝑑𝑢</m:t>
                          </m:r>
                          <m:r>
                            <a:rPr lang="fr-FR" i="1">
                              <a:solidFill>
                                <a:prstClr val="black"/>
                              </a:solidFill>
                              <a:latin typeface="Cambria Math"/>
                            </a:rPr>
                            <m:t> </m:t>
                          </m:r>
                          <m:r>
                            <a:rPr lang="fr-FR" i="1">
                              <a:solidFill>
                                <a:prstClr val="black"/>
                              </a:solidFill>
                              <a:latin typeface="Cambria Math"/>
                            </a:rPr>
                            <m:t>𝑝𝑎𝑟𝑐𝑜𝑢𝑟𝑠</m:t>
                          </m:r>
                        </m:den>
                      </m:f>
                    </m:oMath>
                  </m:oMathPara>
                </a14:m>
                <a:endParaRPr lang="fr-FR"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347864" y="3679377"/>
                <a:ext cx="3007362" cy="914400"/>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73125" y="4941168"/>
                <a:ext cx="655272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smtClean="0">
                          <a:solidFill>
                            <a:prstClr val="black"/>
                          </a:solidFill>
                          <a:latin typeface="Cambria Math"/>
                        </a:rPr>
                        <m:t>=</m:t>
                      </m:r>
                      <m:f>
                        <m:fPr>
                          <m:ctrlPr>
                            <a:rPr lang="fr-FR" i="1">
                              <a:solidFill>
                                <a:prstClr val="black"/>
                              </a:solidFill>
                              <a:latin typeface="Cambria Math"/>
                            </a:rPr>
                          </m:ctrlPr>
                        </m:fPr>
                        <m:num>
                          <m:r>
                            <a:rPr lang="fr-FR" i="1">
                              <a:solidFill>
                                <a:prstClr val="black"/>
                              </a:solidFill>
                              <a:latin typeface="Cambria Math"/>
                            </a:rPr>
                            <m:t>50 </m:t>
                          </m:r>
                          <m:r>
                            <a:rPr lang="fr-FR" i="1">
                              <a:solidFill>
                                <a:prstClr val="black"/>
                              </a:solidFill>
                              <a:latin typeface="Cambria Math"/>
                            </a:rPr>
                            <m:t>𝑚</m:t>
                          </m:r>
                        </m:num>
                        <m:den>
                          <m:r>
                            <a:rPr lang="fr-FR" b="0" i="1" smtClean="0">
                              <a:solidFill>
                                <a:prstClr val="black"/>
                              </a:solidFill>
                              <a:latin typeface="Cambria Math"/>
                            </a:rPr>
                            <m:t>10</m:t>
                          </m:r>
                          <m:r>
                            <a:rPr lang="fr-FR" i="1">
                              <a:solidFill>
                                <a:prstClr val="black"/>
                              </a:solidFill>
                              <a:latin typeface="Cambria Math"/>
                            </a:rPr>
                            <m:t> </m:t>
                          </m:r>
                          <m:r>
                            <a:rPr lang="fr-FR" b="0" i="1" smtClean="0">
                              <a:solidFill>
                                <a:prstClr val="black"/>
                              </a:solidFill>
                              <a:latin typeface="Cambria Math"/>
                            </a:rPr>
                            <m:t>𝑠</m:t>
                          </m:r>
                        </m:den>
                      </m:f>
                      <m:r>
                        <a:rPr lang="fr-FR" i="1">
                          <a:solidFill>
                            <a:prstClr val="black"/>
                          </a:solidFill>
                          <a:latin typeface="Cambria Math"/>
                          <a:ea typeface="Cambria Math"/>
                        </a:rPr>
                        <m:t>=5 </m:t>
                      </m:r>
                      <m:r>
                        <a:rPr lang="fr-FR" i="1">
                          <a:solidFill>
                            <a:prstClr val="black"/>
                          </a:solidFill>
                          <a:latin typeface="Cambria Math"/>
                          <a:ea typeface="Cambria Math"/>
                        </a:rPr>
                        <m:t>𝑚</m:t>
                      </m:r>
                      <m:r>
                        <a:rPr lang="fr-FR" i="1">
                          <a:solidFill>
                            <a:prstClr val="black"/>
                          </a:solidFill>
                          <a:latin typeface="Cambria Math"/>
                          <a:ea typeface="Cambria Math"/>
                        </a:rPr>
                        <m:t>.</m:t>
                      </m:r>
                      <m:sSup>
                        <m:sSupPr>
                          <m:ctrlPr>
                            <a:rPr lang="fr-FR" i="1">
                              <a:solidFill>
                                <a:prstClr val="black"/>
                              </a:solidFill>
                              <a:latin typeface="Cambria Math"/>
                              <a:ea typeface="Cambria Math"/>
                            </a:rPr>
                          </m:ctrlPr>
                        </m:sSupPr>
                        <m:e>
                          <m:r>
                            <a:rPr lang="fr-FR" b="0" i="1" smtClean="0">
                              <a:solidFill>
                                <a:prstClr val="black"/>
                              </a:solidFill>
                              <a:latin typeface="Cambria Math"/>
                              <a:ea typeface="Cambria Math"/>
                            </a:rPr>
                            <m:t>𝑠</m:t>
                          </m:r>
                        </m:e>
                        <m:sup>
                          <m:r>
                            <a:rPr lang="fr-FR" i="1">
                              <a:solidFill>
                                <a:prstClr val="black"/>
                              </a:solidFill>
                              <a:latin typeface="Cambria Math"/>
                              <a:ea typeface="Cambria Math"/>
                            </a:rPr>
                            <m:t>−1</m:t>
                          </m:r>
                        </m:sup>
                      </m:sSup>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5 </m:t>
                          </m:r>
                          <m:r>
                            <a:rPr lang="fr-FR" b="0" i="1" smtClean="0">
                              <a:solidFill>
                                <a:prstClr val="black"/>
                              </a:solidFill>
                              <a:latin typeface="Cambria Math"/>
                              <a:ea typeface="Cambria Math"/>
                            </a:rPr>
                            <m:t>𝑚</m:t>
                          </m:r>
                        </m:num>
                        <m:den>
                          <m:r>
                            <a:rPr lang="fr-FR" i="1">
                              <a:solidFill>
                                <a:prstClr val="black"/>
                              </a:solidFill>
                              <a:latin typeface="Cambria Math"/>
                              <a:ea typeface="Cambria Math"/>
                            </a:rPr>
                            <m:t>1</m:t>
                          </m:r>
                          <m:r>
                            <a:rPr lang="fr-FR" b="0" i="1" smtClean="0">
                              <a:solidFill>
                                <a:prstClr val="black"/>
                              </a:solidFill>
                              <a:latin typeface="Cambria Math"/>
                              <a:ea typeface="Cambria Math"/>
                            </a:rPr>
                            <m:t>𝑠</m:t>
                          </m:r>
                        </m:den>
                      </m:f>
                      <m:r>
                        <a:rPr lang="fr-FR" b="0" i="1" smtClean="0">
                          <a:solidFill>
                            <a:prstClr val="black"/>
                          </a:solidFill>
                          <a:latin typeface="Cambria Math"/>
                          <a:ea typeface="Cambria Math"/>
                        </a:rPr>
                        <m:t>=</m:t>
                      </m:r>
                      <m:f>
                        <m:fPr>
                          <m:ctrlPr>
                            <a:rPr lang="fr-FR" b="0" i="1" smtClean="0">
                              <a:solidFill>
                                <a:prstClr val="black"/>
                              </a:solidFill>
                              <a:latin typeface="Cambria Math"/>
                              <a:ea typeface="Cambria Math"/>
                            </a:rPr>
                          </m:ctrlPr>
                        </m:fPr>
                        <m:num>
                          <m:f>
                            <m:fPr>
                              <m:ctrlPr>
                                <a:rPr lang="fr-FR" b="0" i="1" smtClean="0">
                                  <a:solidFill>
                                    <a:prstClr val="black"/>
                                  </a:solidFill>
                                  <a:latin typeface="Cambria Math"/>
                                  <a:ea typeface="Cambria Math"/>
                                </a:rPr>
                              </m:ctrlPr>
                            </m:fPr>
                            <m:num>
                              <m:r>
                                <a:rPr lang="fr-FR" b="0" i="1" smtClean="0">
                                  <a:solidFill>
                                    <a:prstClr val="black"/>
                                  </a:solidFill>
                                  <a:latin typeface="Cambria Math"/>
                                  <a:ea typeface="Cambria Math"/>
                                </a:rPr>
                                <m:t>5</m:t>
                              </m:r>
                            </m:num>
                            <m:den>
                              <m:r>
                                <a:rPr lang="fr-FR" b="0" i="1" smtClean="0">
                                  <a:solidFill>
                                    <a:prstClr val="black"/>
                                  </a:solidFill>
                                  <a:latin typeface="Cambria Math"/>
                                  <a:ea typeface="Cambria Math"/>
                                </a:rPr>
                                <m:t>1000</m:t>
                              </m:r>
                            </m:den>
                          </m:f>
                          <m:r>
                            <a:rPr lang="fr-FR" b="0" i="1" smtClean="0">
                              <a:solidFill>
                                <a:prstClr val="black"/>
                              </a:solidFill>
                              <a:latin typeface="Cambria Math"/>
                              <a:ea typeface="Cambria Math"/>
                            </a:rPr>
                            <m:t> </m:t>
                          </m:r>
                          <m:r>
                            <a:rPr lang="fr-FR" b="0" i="1" smtClean="0">
                              <a:solidFill>
                                <a:prstClr val="black"/>
                              </a:solidFill>
                              <a:latin typeface="Cambria Math"/>
                              <a:ea typeface="Cambria Math"/>
                            </a:rPr>
                            <m:t>𝑘𝑚</m:t>
                          </m:r>
                        </m:num>
                        <m:den>
                          <m:f>
                            <m:fPr>
                              <m:ctrlPr>
                                <a:rPr lang="fr-FR" b="0" i="1" smtClean="0">
                                  <a:solidFill>
                                    <a:prstClr val="black"/>
                                  </a:solidFill>
                                  <a:latin typeface="Cambria Math"/>
                                  <a:ea typeface="Cambria Math"/>
                                </a:rPr>
                              </m:ctrlPr>
                            </m:fPr>
                            <m:num>
                              <m:r>
                                <a:rPr lang="fr-FR" b="0" i="1" smtClean="0">
                                  <a:solidFill>
                                    <a:prstClr val="black"/>
                                  </a:solidFill>
                                  <a:latin typeface="Cambria Math"/>
                                  <a:ea typeface="Cambria Math"/>
                                </a:rPr>
                                <m:t>1</m:t>
                              </m:r>
                            </m:num>
                            <m:den>
                              <m:r>
                                <a:rPr lang="fr-FR" b="0" i="1" smtClean="0">
                                  <a:solidFill>
                                    <a:prstClr val="black"/>
                                  </a:solidFill>
                                  <a:latin typeface="Cambria Math"/>
                                  <a:ea typeface="Cambria Math"/>
                                </a:rPr>
                                <m:t>3600</m:t>
                              </m:r>
                            </m:den>
                          </m:f>
                          <m:r>
                            <a:rPr lang="fr-FR" b="0" i="1" smtClean="0">
                              <a:solidFill>
                                <a:prstClr val="black"/>
                              </a:solidFill>
                              <a:latin typeface="Cambria Math"/>
                              <a:ea typeface="Cambria Math"/>
                            </a:rPr>
                            <m:t> </m:t>
                          </m:r>
                          <m:r>
                            <a:rPr lang="fr-FR" b="0" i="1" smtClean="0">
                              <a:solidFill>
                                <a:prstClr val="black"/>
                              </a:solidFill>
                              <a:latin typeface="Cambria Math"/>
                              <a:ea typeface="Cambria Math"/>
                            </a:rPr>
                            <m:t>h</m:t>
                          </m:r>
                        </m:den>
                      </m:f>
                      <m:r>
                        <a:rPr lang="fr-FR" b="0" i="1" smtClean="0">
                          <a:solidFill>
                            <a:prstClr val="black"/>
                          </a:solidFill>
                          <a:latin typeface="Cambria Math"/>
                          <a:ea typeface="Cambria Math"/>
                        </a:rPr>
                        <m:t>=18 </m:t>
                      </m:r>
                      <m:r>
                        <a:rPr lang="fr-FR" b="0" i="1" smtClean="0">
                          <a:solidFill>
                            <a:prstClr val="black"/>
                          </a:solidFill>
                          <a:latin typeface="Cambria Math"/>
                          <a:ea typeface="Cambria Math"/>
                        </a:rPr>
                        <m:t>𝑘𝑚</m:t>
                      </m:r>
                      <m:r>
                        <a:rPr lang="fr-FR" b="0" i="1" smtClean="0">
                          <a:solidFill>
                            <a:prstClr val="black"/>
                          </a:solidFill>
                          <a:latin typeface="Cambria Math"/>
                          <a:ea typeface="Cambria Math"/>
                        </a:rPr>
                        <m:t>.</m:t>
                      </m:r>
                      <m:sSup>
                        <m:sSupPr>
                          <m:ctrlPr>
                            <a:rPr lang="fr-FR" b="0" i="1" smtClean="0">
                              <a:solidFill>
                                <a:prstClr val="black"/>
                              </a:solidFill>
                              <a:latin typeface="Cambria Math"/>
                              <a:ea typeface="Cambria Math"/>
                            </a:rPr>
                          </m:ctrlPr>
                        </m:sSupPr>
                        <m:e>
                          <m:r>
                            <a:rPr lang="fr-FR" b="0" i="1" smtClean="0">
                              <a:solidFill>
                                <a:prstClr val="black"/>
                              </a:solidFill>
                              <a:latin typeface="Cambria Math"/>
                              <a:ea typeface="Cambria Math"/>
                            </a:rPr>
                            <m:t>h</m:t>
                          </m:r>
                        </m:e>
                        <m:sup>
                          <m:r>
                            <a:rPr lang="fr-FR" b="0" i="1" smtClean="0">
                              <a:solidFill>
                                <a:prstClr val="black"/>
                              </a:solidFill>
                              <a:latin typeface="Cambria Math"/>
                              <a:ea typeface="Cambria Math"/>
                            </a:rPr>
                            <m:t>−1</m:t>
                          </m:r>
                        </m:sup>
                      </m:sSup>
                    </m:oMath>
                  </m:oMathPara>
                </a14:m>
                <a:endParaRPr lang="fr-FR"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473125" y="4941168"/>
                <a:ext cx="6552728" cy="914400"/>
              </a:xfrm>
              <a:prstGeom prst="rect">
                <a:avLst/>
              </a:prstGeom>
              <a:blipFill rotWithShape="1">
                <a:blip r:embed="rId4"/>
                <a:stretch>
                  <a:fillRect/>
                </a:stretch>
              </a:blipFill>
            </p:spPr>
            <p:txBody>
              <a:bodyPr/>
              <a:lstStyle/>
              <a:p>
                <a:r>
                  <a:rPr lang="fr-FR">
                    <a:noFill/>
                  </a:rPr>
                  <a:t> </a:t>
                </a:r>
              </a:p>
            </p:txBody>
          </p:sp>
        </mc:Fallback>
      </mc:AlternateContent>
      <p:sp>
        <p:nvSpPr>
          <p:cNvPr id="12" name="Rectangle 11"/>
          <p:cNvSpPr/>
          <p:nvPr/>
        </p:nvSpPr>
        <p:spPr>
          <a:xfrm>
            <a:off x="6732240" y="3429000"/>
            <a:ext cx="2088232" cy="129614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Attention : fonctionne moins bien quand on passe d’une unité plus petite à une unité plus grande.</a:t>
            </a:r>
          </a:p>
        </p:txBody>
      </p:sp>
      <p:sp>
        <p:nvSpPr>
          <p:cNvPr id="15" name="Rectangle 14"/>
          <p:cNvSpPr/>
          <p:nvPr/>
        </p:nvSpPr>
        <p:spPr>
          <a:xfrm>
            <a:off x="827584" y="3669372"/>
            <a:ext cx="2160240" cy="9144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Qu’attend-on de l’élève ?</a:t>
            </a:r>
          </a:p>
        </p:txBody>
      </p:sp>
    </p:spTree>
    <p:extLst>
      <p:ext uri="{BB962C8B-B14F-4D97-AF65-F5344CB8AC3E}">
        <p14:creationId xmlns:p14="http://schemas.microsoft.com/office/powerpoint/2010/main" val="12941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de la vitesse</a:t>
            </a:r>
            <a:endParaRPr lang="fr-FR" dirty="0"/>
          </a:p>
        </p:txBody>
      </p:sp>
      <p:sp>
        <p:nvSpPr>
          <p:cNvPr id="3" name="Espace réservé du contenu 2"/>
          <p:cNvSpPr>
            <a:spLocks noGrp="1"/>
          </p:cNvSpPr>
          <p:nvPr>
            <p:ph idx="1"/>
          </p:nvPr>
        </p:nvSpPr>
        <p:spPr/>
        <p:txBody>
          <a:bodyPr/>
          <a:lstStyle/>
          <a:p>
            <a:r>
              <a:rPr lang="fr-FR" dirty="0" smtClean="0"/>
              <a:t>Vitesse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8</a:t>
            </a:fld>
            <a:endParaRPr lang="fr-FR"/>
          </a:p>
        </p:txBody>
      </p:sp>
      <p:sp>
        <p:nvSpPr>
          <p:cNvPr id="5" name="Chevron 4"/>
          <p:cNvSpPr/>
          <p:nvPr/>
        </p:nvSpPr>
        <p:spPr>
          <a:xfrm>
            <a:off x="683568" y="2420888"/>
            <a:ext cx="1080120" cy="36004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vitesse</a:t>
            </a:r>
          </a:p>
        </p:txBody>
      </p:sp>
      <p:sp>
        <p:nvSpPr>
          <p:cNvPr id="6" name="Chevron 5"/>
          <p:cNvSpPr/>
          <p:nvPr/>
        </p:nvSpPr>
        <p:spPr>
          <a:xfrm>
            <a:off x="2820170" y="1846958"/>
            <a:ext cx="2567556" cy="75395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distance</a:t>
            </a:r>
          </a:p>
        </p:txBody>
      </p:sp>
      <p:sp>
        <p:nvSpPr>
          <p:cNvPr id="7" name="Chevron 6"/>
          <p:cNvSpPr/>
          <p:nvPr/>
        </p:nvSpPr>
        <p:spPr>
          <a:xfrm>
            <a:off x="2820170" y="2600908"/>
            <a:ext cx="2567556" cy="75395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durée</a:t>
            </a:r>
          </a:p>
        </p:txBody>
      </p:sp>
      <mc:AlternateContent xmlns:mc="http://schemas.openxmlformats.org/markup-compatibility/2006" xmlns:a14="http://schemas.microsoft.com/office/drawing/2010/main">
        <mc:Choice Requires="a14">
          <p:sp>
            <p:nvSpPr>
              <p:cNvPr id="8" name="Chevron 7"/>
              <p:cNvSpPr/>
              <p:nvPr/>
            </p:nvSpPr>
            <p:spPr>
              <a:xfrm>
                <a:off x="6948264" y="2477927"/>
                <a:ext cx="1296144" cy="485154"/>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Relation </a:t>
                </a:r>
              </a:p>
              <a:p>
                <a:pPr algn="ctr"/>
                <a:r>
                  <a:rPr lang="fr-FR" sz="1100" dirty="0">
                    <a:solidFill>
                      <a:prstClr val="black"/>
                    </a:solidFill>
                  </a:rPr>
                  <a:t>d=v</a:t>
                </a:r>
                <a14:m>
                  <m:oMath xmlns:m="http://schemas.openxmlformats.org/officeDocument/2006/math">
                    <m:r>
                      <a:rPr lang="fr-FR" sz="1100">
                        <a:solidFill>
                          <a:prstClr val="black"/>
                        </a:solidFill>
                        <a:latin typeface="Cambria Math"/>
                      </a:rPr>
                      <m:t>×</m:t>
                    </m:r>
                  </m:oMath>
                </a14:m>
                <a:r>
                  <a:rPr lang="el-GR" sz="1100" dirty="0">
                    <a:solidFill>
                      <a:prstClr val="black"/>
                    </a:solidFill>
                  </a:rPr>
                  <a:t>Δ</a:t>
                </a:r>
                <a:r>
                  <a:rPr lang="fr-FR" sz="1100" dirty="0">
                    <a:solidFill>
                      <a:prstClr val="black"/>
                    </a:solidFill>
                  </a:rPr>
                  <a:t>t</a:t>
                </a:r>
              </a:p>
            </p:txBody>
          </p:sp>
        </mc:Choice>
        <mc:Fallback xmlns="">
          <p:sp>
            <p:nvSpPr>
              <p:cNvPr id="8" name="Chevron 7"/>
              <p:cNvSpPr>
                <a:spLocks noRot="1" noChangeAspect="1" noMove="1" noResize="1" noEditPoints="1" noAdjustHandles="1" noChangeArrowheads="1" noChangeShapeType="1" noTextEdit="1"/>
              </p:cNvSpPr>
              <p:nvPr/>
            </p:nvSpPr>
            <p:spPr>
              <a:xfrm>
                <a:off x="6948264" y="2477927"/>
                <a:ext cx="1296144" cy="485154"/>
              </a:xfrm>
              <a:prstGeom prst="chevron">
                <a:avLst/>
              </a:prstGeom>
              <a:blipFill rotWithShape="1">
                <a:blip r:embed="rId2"/>
                <a:stretch>
                  <a:fillRect/>
                </a:stretch>
              </a:blipFill>
            </p:spPr>
            <p:txBody>
              <a:bodyPr/>
              <a:lstStyle/>
              <a:p>
                <a:r>
                  <a:rPr lang="fr-FR">
                    <a:noFill/>
                  </a:rPr>
                  <a:t> </a:t>
                </a:r>
              </a:p>
            </p:txBody>
          </p:sp>
        </mc:Fallback>
      </mc:AlternateContent>
      <p:sp>
        <p:nvSpPr>
          <p:cNvPr id="10" name="Rectangle 9"/>
          <p:cNvSpPr/>
          <p:nvPr/>
        </p:nvSpPr>
        <p:spPr>
          <a:xfrm>
            <a:off x="3563888" y="3679377"/>
            <a:ext cx="3007362"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Étude de situations concrètes numériques </a:t>
            </a:r>
          </a:p>
        </p:txBody>
      </p:sp>
      <p:sp>
        <p:nvSpPr>
          <p:cNvPr id="11" name="Rectangle 10"/>
          <p:cNvSpPr/>
          <p:nvPr/>
        </p:nvSpPr>
        <p:spPr>
          <a:xfrm>
            <a:off x="827584" y="4869160"/>
            <a:ext cx="655272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Pour une vitesse donnée, si on multiplie le temps par un facteur donné, la distance est multipliée par le même facteur </a:t>
            </a:r>
          </a:p>
        </p:txBody>
      </p:sp>
      <p:sp>
        <p:nvSpPr>
          <p:cNvPr id="15" name="Rectangle 14"/>
          <p:cNvSpPr/>
          <p:nvPr/>
        </p:nvSpPr>
        <p:spPr>
          <a:xfrm>
            <a:off x="827584" y="3669372"/>
            <a:ext cx="2160240" cy="91440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Qu’attend-on de l’élève ?</a:t>
            </a:r>
          </a:p>
        </p:txBody>
      </p:sp>
    </p:spTree>
    <p:extLst>
      <p:ext uri="{BB962C8B-B14F-4D97-AF65-F5344CB8AC3E}">
        <p14:creationId xmlns:p14="http://schemas.microsoft.com/office/powerpoint/2010/main" val="14375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de la vitesse</a:t>
            </a:r>
            <a:endParaRPr lang="fr-FR" dirty="0"/>
          </a:p>
        </p:txBody>
      </p:sp>
      <p:sp>
        <p:nvSpPr>
          <p:cNvPr id="3" name="Espace réservé du contenu 2"/>
          <p:cNvSpPr>
            <a:spLocks noGrp="1"/>
          </p:cNvSpPr>
          <p:nvPr>
            <p:ph idx="1"/>
          </p:nvPr>
        </p:nvSpPr>
        <p:spPr/>
        <p:txBody>
          <a:bodyPr/>
          <a:lstStyle/>
          <a:p>
            <a:r>
              <a:rPr lang="fr-FR" dirty="0" smtClean="0"/>
              <a:t>Vitesse</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9</a:t>
            </a:fld>
            <a:endParaRPr lang="fr-FR"/>
          </a:p>
        </p:txBody>
      </p:sp>
      <p:sp>
        <p:nvSpPr>
          <p:cNvPr id="5" name="Chevron 4"/>
          <p:cNvSpPr/>
          <p:nvPr/>
        </p:nvSpPr>
        <p:spPr>
          <a:xfrm>
            <a:off x="683568" y="2117887"/>
            <a:ext cx="1080120" cy="36004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Calcul de vitesse</a:t>
            </a:r>
          </a:p>
        </p:txBody>
      </p:sp>
      <p:sp>
        <p:nvSpPr>
          <p:cNvPr id="6" name="Chevron 5"/>
          <p:cNvSpPr/>
          <p:nvPr/>
        </p:nvSpPr>
        <p:spPr>
          <a:xfrm>
            <a:off x="2809585" y="1488141"/>
            <a:ext cx="2567556" cy="75395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distance</a:t>
            </a:r>
          </a:p>
        </p:txBody>
      </p:sp>
      <p:sp>
        <p:nvSpPr>
          <p:cNvPr id="7" name="Chevron 6"/>
          <p:cNvSpPr/>
          <p:nvPr/>
        </p:nvSpPr>
        <p:spPr>
          <a:xfrm>
            <a:off x="2799000" y="2297907"/>
            <a:ext cx="2567556" cy="753950"/>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black"/>
                </a:solidFill>
              </a:rPr>
              <a:t>Calcul de durée</a:t>
            </a:r>
          </a:p>
        </p:txBody>
      </p:sp>
      <mc:AlternateContent xmlns:mc="http://schemas.openxmlformats.org/markup-compatibility/2006" xmlns:a14="http://schemas.microsoft.com/office/drawing/2010/main">
        <mc:Choice Requires="a14">
          <p:sp>
            <p:nvSpPr>
              <p:cNvPr id="8" name="Chevron 7"/>
              <p:cNvSpPr/>
              <p:nvPr/>
            </p:nvSpPr>
            <p:spPr>
              <a:xfrm>
                <a:off x="6571250" y="2087963"/>
                <a:ext cx="1296144" cy="485154"/>
              </a:xfrm>
              <a:prstGeom prst="chevron">
                <a:avLst/>
              </a:prstGeom>
              <a:gradFill>
                <a:gsLst>
                  <a:gs pos="0">
                    <a:schemeClr val="accent4">
                      <a:lumMod val="75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prstClr val="black"/>
                    </a:solidFill>
                  </a:rPr>
                  <a:t>Relation </a:t>
                </a:r>
              </a:p>
              <a:p>
                <a:pPr algn="ctr"/>
                <a:r>
                  <a:rPr lang="fr-FR" sz="1100" dirty="0">
                    <a:solidFill>
                      <a:prstClr val="black"/>
                    </a:solidFill>
                  </a:rPr>
                  <a:t>d=v</a:t>
                </a:r>
                <a14:m>
                  <m:oMath xmlns:m="http://schemas.openxmlformats.org/officeDocument/2006/math">
                    <m:r>
                      <a:rPr lang="fr-FR" sz="1100">
                        <a:solidFill>
                          <a:prstClr val="black"/>
                        </a:solidFill>
                        <a:latin typeface="Cambria Math"/>
                      </a:rPr>
                      <m:t>×</m:t>
                    </m:r>
                  </m:oMath>
                </a14:m>
                <a:r>
                  <a:rPr lang="el-GR" sz="1100" dirty="0">
                    <a:solidFill>
                      <a:prstClr val="black"/>
                    </a:solidFill>
                  </a:rPr>
                  <a:t>Δ</a:t>
                </a:r>
                <a:r>
                  <a:rPr lang="fr-FR" sz="1100" dirty="0">
                    <a:solidFill>
                      <a:prstClr val="black"/>
                    </a:solidFill>
                  </a:rPr>
                  <a:t>t</a:t>
                </a:r>
              </a:p>
            </p:txBody>
          </p:sp>
        </mc:Choice>
        <mc:Fallback xmlns="">
          <p:sp>
            <p:nvSpPr>
              <p:cNvPr id="8" name="Chevron 7"/>
              <p:cNvSpPr>
                <a:spLocks noRot="1" noChangeAspect="1" noMove="1" noResize="1" noEditPoints="1" noAdjustHandles="1" noChangeArrowheads="1" noChangeShapeType="1" noTextEdit="1"/>
              </p:cNvSpPr>
              <p:nvPr/>
            </p:nvSpPr>
            <p:spPr>
              <a:xfrm>
                <a:off x="6571250" y="2087963"/>
                <a:ext cx="1296144" cy="485154"/>
              </a:xfrm>
              <a:prstGeom prst="chevron">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0894" y="3356992"/>
                <a:ext cx="3600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smtClean="0">
                          <a:solidFill>
                            <a:prstClr val="black"/>
                          </a:solidFill>
                          <a:latin typeface="Cambria Math"/>
                        </a:rPr>
                        <m:t>=</m:t>
                      </m:r>
                      <m:f>
                        <m:fPr>
                          <m:ctrlPr>
                            <a:rPr lang="fr-FR" i="1">
                              <a:solidFill>
                                <a:prstClr val="black"/>
                              </a:solidFill>
                              <a:latin typeface="Cambria Math"/>
                            </a:rPr>
                          </m:ctrlPr>
                        </m:fPr>
                        <m:num>
                          <m:r>
                            <a:rPr lang="fr-FR" i="1">
                              <a:solidFill>
                                <a:prstClr val="black"/>
                              </a:solidFill>
                              <a:latin typeface="Cambria Math"/>
                            </a:rPr>
                            <m:t>50 </m:t>
                          </m:r>
                          <m:r>
                            <a:rPr lang="fr-FR" i="1">
                              <a:solidFill>
                                <a:prstClr val="black"/>
                              </a:solidFill>
                              <a:latin typeface="Cambria Math"/>
                            </a:rPr>
                            <m:t>𝑚</m:t>
                          </m:r>
                        </m:num>
                        <m:den>
                          <m:r>
                            <a:rPr lang="fr-FR" b="0" i="1" smtClean="0">
                              <a:solidFill>
                                <a:prstClr val="black"/>
                              </a:solidFill>
                              <a:latin typeface="Cambria Math"/>
                            </a:rPr>
                            <m:t>10</m:t>
                          </m:r>
                          <m:r>
                            <a:rPr lang="fr-FR" i="1">
                              <a:solidFill>
                                <a:prstClr val="black"/>
                              </a:solidFill>
                              <a:latin typeface="Cambria Math"/>
                            </a:rPr>
                            <m:t> </m:t>
                          </m:r>
                          <m:r>
                            <a:rPr lang="fr-FR" i="1">
                              <a:solidFill>
                                <a:prstClr val="black"/>
                              </a:solidFill>
                              <a:latin typeface="Cambria Math"/>
                            </a:rPr>
                            <m:t>𝑠</m:t>
                          </m:r>
                        </m:den>
                      </m:f>
                      <m:r>
                        <a:rPr lang="fr-FR" i="1">
                          <a:solidFill>
                            <a:prstClr val="black"/>
                          </a:solidFill>
                          <a:latin typeface="Cambria Math"/>
                          <a:ea typeface="Cambria Math"/>
                        </a:rPr>
                        <m:t>=5 </m:t>
                      </m:r>
                      <m:r>
                        <a:rPr lang="fr-FR" i="1">
                          <a:solidFill>
                            <a:prstClr val="black"/>
                          </a:solidFill>
                          <a:latin typeface="Cambria Math"/>
                          <a:ea typeface="Cambria Math"/>
                        </a:rPr>
                        <m:t>𝑚</m:t>
                      </m:r>
                      <m:r>
                        <a:rPr lang="fr-FR" i="1">
                          <a:solidFill>
                            <a:prstClr val="black"/>
                          </a:solidFill>
                          <a:latin typeface="Cambria Math"/>
                          <a:ea typeface="Cambria Math"/>
                        </a:rPr>
                        <m:t>.</m:t>
                      </m:r>
                      <m:sSup>
                        <m:sSupPr>
                          <m:ctrlPr>
                            <a:rPr lang="fr-FR" i="1">
                              <a:solidFill>
                                <a:prstClr val="black"/>
                              </a:solidFill>
                              <a:latin typeface="Cambria Math"/>
                              <a:ea typeface="Cambria Math"/>
                            </a:rPr>
                          </m:ctrlPr>
                        </m:sSupPr>
                        <m:e>
                          <m:r>
                            <a:rPr lang="fr-FR" i="1">
                              <a:solidFill>
                                <a:prstClr val="black"/>
                              </a:solidFill>
                              <a:latin typeface="Cambria Math"/>
                              <a:ea typeface="Cambria Math"/>
                            </a:rPr>
                            <m:t>𝑠</m:t>
                          </m:r>
                        </m:e>
                        <m:sup>
                          <m:r>
                            <a:rPr lang="fr-FR" i="1">
                              <a:solidFill>
                                <a:prstClr val="black"/>
                              </a:solidFill>
                              <a:latin typeface="Cambria Math"/>
                              <a:ea typeface="Cambria Math"/>
                            </a:rPr>
                            <m:t>−1</m:t>
                          </m:r>
                        </m:sup>
                      </m:sSup>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5 </m:t>
                          </m:r>
                          <m:r>
                            <a:rPr lang="fr-FR" i="1">
                              <a:solidFill>
                                <a:prstClr val="black"/>
                              </a:solidFill>
                              <a:latin typeface="Cambria Math"/>
                              <a:ea typeface="Cambria Math"/>
                            </a:rPr>
                            <m:t>𝑚</m:t>
                          </m:r>
                        </m:num>
                        <m:den>
                          <m:r>
                            <a:rPr lang="fr-FR" i="1">
                              <a:solidFill>
                                <a:prstClr val="black"/>
                              </a:solidFill>
                              <a:latin typeface="Cambria Math"/>
                              <a:ea typeface="Cambria Math"/>
                            </a:rPr>
                            <m:t>1</m:t>
                          </m:r>
                          <m:r>
                            <a:rPr lang="fr-FR" b="0" i="1" smtClean="0">
                              <a:solidFill>
                                <a:prstClr val="black"/>
                              </a:solidFill>
                              <a:latin typeface="Cambria Math"/>
                              <a:ea typeface="Cambria Math"/>
                            </a:rPr>
                            <m:t> </m:t>
                          </m:r>
                          <m:r>
                            <a:rPr lang="fr-FR" i="1">
                              <a:solidFill>
                                <a:prstClr val="black"/>
                              </a:solidFill>
                              <a:latin typeface="Cambria Math"/>
                              <a:ea typeface="Cambria Math"/>
                            </a:rPr>
                            <m:t>𝑠</m:t>
                          </m:r>
                        </m:den>
                      </m:f>
                    </m:oMath>
                  </m:oMathPara>
                </a14:m>
                <a:endParaRPr lang="fr-FR" dirty="0">
                  <a:solidFill>
                    <a:prstClr val="black"/>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0894" y="3356992"/>
                <a:ext cx="3600400" cy="914400"/>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0894" y="4454624"/>
                <a:ext cx="864096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black"/>
                    </a:solidFill>
                  </a:rPr>
                  <a:t>1h = 3600</a:t>
                </a:r>
                <a14:m>
                  <m:oMath xmlns:m="http://schemas.openxmlformats.org/officeDocument/2006/math">
                    <m:r>
                      <a:rPr lang="fr-FR" b="0" i="0" smtClean="0">
                        <a:solidFill>
                          <a:prstClr val="black"/>
                        </a:solidFill>
                        <a:latin typeface="Cambria Math"/>
                        <a:ea typeface="Cambria Math"/>
                      </a:rPr>
                      <m:t> </m:t>
                    </m:r>
                    <m:r>
                      <a:rPr lang="fr-FR" i="1" smtClean="0">
                        <a:solidFill>
                          <a:prstClr val="black"/>
                        </a:solidFill>
                        <a:latin typeface="Cambria Math"/>
                        <a:ea typeface="Cambria Math"/>
                      </a:rPr>
                      <m:t>×</m:t>
                    </m:r>
                    <m:r>
                      <a:rPr lang="fr-FR" b="0" i="1" smtClean="0">
                        <a:solidFill>
                          <a:prstClr val="black"/>
                        </a:solidFill>
                        <a:latin typeface="Cambria Math"/>
                        <a:ea typeface="Cambria Math"/>
                      </a:rPr>
                      <m:t>1</m:t>
                    </m:r>
                    <m:r>
                      <a:rPr lang="fr-FR" b="0" i="1" smtClean="0">
                        <a:solidFill>
                          <a:prstClr val="black"/>
                        </a:solidFill>
                        <a:latin typeface="Cambria Math"/>
                        <a:ea typeface="Cambria Math"/>
                      </a:rPr>
                      <m:t>𝑠</m:t>
                    </m:r>
                  </m:oMath>
                </a14:m>
                <a:r>
                  <a:rPr lang="fr-FR" dirty="0">
                    <a:solidFill>
                      <a:prstClr val="black"/>
                    </a:solidFill>
                  </a:rPr>
                  <a:t> </a:t>
                </a:r>
                <a:r>
                  <a:rPr lang="fr-FR" dirty="0" smtClean="0">
                    <a:solidFill>
                      <a:prstClr val="black"/>
                    </a:solidFill>
                  </a:rPr>
                  <a:t>=3600 s</a:t>
                </a:r>
              </a:p>
              <a:p>
                <a:pPr algn="ctr"/>
                <a:r>
                  <a:rPr lang="fr-FR" dirty="0" smtClean="0">
                    <a:solidFill>
                      <a:prstClr val="black"/>
                    </a:solidFill>
                  </a:rPr>
                  <a:t>Donc distance parcourue en 1h = 3600 </a:t>
                </a:r>
                <a14:m>
                  <m:oMath xmlns:m="http://schemas.openxmlformats.org/officeDocument/2006/math">
                    <m:r>
                      <a:rPr lang="fr-FR" i="1" smtClean="0">
                        <a:solidFill>
                          <a:prstClr val="black"/>
                        </a:solidFill>
                        <a:latin typeface="Cambria Math"/>
                        <a:ea typeface="Cambria Math"/>
                      </a:rPr>
                      <m:t>×</m:t>
                    </m:r>
                  </m:oMath>
                </a14:m>
                <a:r>
                  <a:rPr lang="fr-FR" dirty="0" smtClean="0">
                    <a:solidFill>
                      <a:prstClr val="black"/>
                    </a:solidFill>
                  </a:rPr>
                  <a:t> distance parcourue en 1 s = 3600 </a:t>
                </a:r>
                <a14:m>
                  <m:oMath xmlns:m="http://schemas.openxmlformats.org/officeDocument/2006/math">
                    <m:r>
                      <a:rPr lang="fr-FR" i="1">
                        <a:solidFill>
                          <a:prstClr val="black"/>
                        </a:solidFill>
                        <a:latin typeface="Cambria Math"/>
                        <a:ea typeface="Cambria Math"/>
                      </a:rPr>
                      <m:t>× </m:t>
                    </m:r>
                  </m:oMath>
                </a14:m>
                <a:r>
                  <a:rPr lang="fr-FR" dirty="0" smtClean="0">
                    <a:solidFill>
                      <a:prstClr val="black"/>
                    </a:solidFill>
                  </a:rPr>
                  <a:t>5 = 18000 m = 18 km</a:t>
                </a:r>
              </a:p>
            </p:txBody>
          </p:sp>
        </mc:Choice>
        <mc:Fallback xmlns="">
          <p:sp>
            <p:nvSpPr>
              <p:cNvPr id="13" name="Rectangle 12"/>
              <p:cNvSpPr>
                <a:spLocks noRot="1" noChangeAspect="1" noMove="1" noResize="1" noEditPoints="1" noAdjustHandles="1" noChangeArrowheads="1" noChangeShapeType="1" noTextEdit="1"/>
              </p:cNvSpPr>
              <p:nvPr/>
            </p:nvSpPr>
            <p:spPr>
              <a:xfrm>
                <a:off x="280894" y="4454624"/>
                <a:ext cx="8640960" cy="914400"/>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931037" y="3362137"/>
                <a:ext cx="499081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5 </m:t>
                          </m:r>
                          <m:r>
                            <a:rPr lang="fr-FR" i="1">
                              <a:solidFill>
                                <a:prstClr val="black"/>
                              </a:solidFill>
                              <a:latin typeface="Cambria Math"/>
                              <a:ea typeface="Cambria Math"/>
                            </a:rPr>
                            <m:t>𝑚</m:t>
                          </m:r>
                        </m:num>
                        <m:den>
                          <m:r>
                            <a:rPr lang="fr-FR" i="1">
                              <a:solidFill>
                                <a:prstClr val="black"/>
                              </a:solidFill>
                              <a:latin typeface="Cambria Math"/>
                              <a:ea typeface="Cambria Math"/>
                            </a:rPr>
                            <m:t>1</m:t>
                          </m:r>
                          <m:r>
                            <a:rPr lang="fr-FR" b="0" i="1" smtClean="0">
                              <a:solidFill>
                                <a:prstClr val="black"/>
                              </a:solidFill>
                              <a:latin typeface="Cambria Math"/>
                              <a:ea typeface="Cambria Math"/>
                            </a:rPr>
                            <m:t> </m:t>
                          </m:r>
                          <m:r>
                            <a:rPr lang="fr-FR" i="1">
                              <a:solidFill>
                                <a:prstClr val="black"/>
                              </a:solidFill>
                              <a:latin typeface="Cambria Math"/>
                              <a:ea typeface="Cambria Math"/>
                            </a:rPr>
                            <m:t>𝑠</m:t>
                          </m:r>
                        </m:den>
                      </m:f>
                      <m:r>
                        <a:rPr lang="fr-FR" b="0" i="1" smtClean="0">
                          <a:solidFill>
                            <a:prstClr val="black"/>
                          </a:solidFill>
                          <a:latin typeface="Cambria Math"/>
                          <a:ea typeface="Cambria Math"/>
                        </a:rPr>
                        <m:t>=</m:t>
                      </m:r>
                      <m:f>
                        <m:fPr>
                          <m:ctrlPr>
                            <a:rPr lang="fr-FR" b="0" i="1" smtClean="0">
                              <a:solidFill>
                                <a:prstClr val="black"/>
                              </a:solidFill>
                              <a:latin typeface="Cambria Math"/>
                              <a:ea typeface="Cambria Math"/>
                            </a:rPr>
                          </m:ctrlPr>
                        </m:fPr>
                        <m:num>
                          <m:r>
                            <a:rPr lang="fr-FR" b="0" i="1" smtClean="0">
                              <a:solidFill>
                                <a:prstClr val="black"/>
                              </a:solidFill>
                              <a:latin typeface="Cambria Math"/>
                              <a:ea typeface="Cambria Math"/>
                            </a:rPr>
                            <m:t>18 </m:t>
                          </m:r>
                          <m:r>
                            <a:rPr lang="fr-FR" b="0" i="1" smtClean="0">
                              <a:solidFill>
                                <a:prstClr val="black"/>
                              </a:solidFill>
                              <a:latin typeface="Cambria Math"/>
                              <a:ea typeface="Cambria Math"/>
                            </a:rPr>
                            <m:t>𝑘𝑚</m:t>
                          </m:r>
                        </m:num>
                        <m:den>
                          <m:r>
                            <a:rPr lang="fr-FR" b="0" i="1" smtClean="0">
                              <a:solidFill>
                                <a:prstClr val="black"/>
                              </a:solidFill>
                              <a:latin typeface="Cambria Math"/>
                              <a:ea typeface="Cambria Math"/>
                            </a:rPr>
                            <m:t>1 </m:t>
                          </m:r>
                          <m:r>
                            <a:rPr lang="fr-FR" b="0" i="1" smtClean="0">
                              <a:solidFill>
                                <a:prstClr val="black"/>
                              </a:solidFill>
                              <a:latin typeface="Cambria Math"/>
                              <a:ea typeface="Cambria Math"/>
                            </a:rPr>
                            <m:t>h</m:t>
                          </m:r>
                        </m:den>
                      </m:f>
                      <m:r>
                        <a:rPr lang="fr-FR" b="0" i="1" smtClean="0">
                          <a:solidFill>
                            <a:prstClr val="black"/>
                          </a:solidFill>
                          <a:latin typeface="Cambria Math"/>
                          <a:ea typeface="Cambria Math"/>
                        </a:rPr>
                        <m:t>=18 </m:t>
                      </m:r>
                      <m:r>
                        <a:rPr lang="fr-FR" b="0" i="1" smtClean="0">
                          <a:solidFill>
                            <a:prstClr val="black"/>
                          </a:solidFill>
                          <a:latin typeface="Cambria Math"/>
                          <a:ea typeface="Cambria Math"/>
                        </a:rPr>
                        <m:t>𝑘𝑚</m:t>
                      </m:r>
                      <m:r>
                        <a:rPr lang="fr-FR" b="0" i="1" smtClean="0">
                          <a:solidFill>
                            <a:prstClr val="black"/>
                          </a:solidFill>
                          <a:latin typeface="Cambria Math"/>
                          <a:ea typeface="Cambria Math"/>
                        </a:rPr>
                        <m:t>.</m:t>
                      </m:r>
                      <m:sSup>
                        <m:sSupPr>
                          <m:ctrlPr>
                            <a:rPr lang="fr-FR" b="0" i="1" smtClean="0">
                              <a:solidFill>
                                <a:prstClr val="black"/>
                              </a:solidFill>
                              <a:latin typeface="Cambria Math"/>
                              <a:ea typeface="Cambria Math"/>
                            </a:rPr>
                          </m:ctrlPr>
                        </m:sSupPr>
                        <m:e>
                          <m:r>
                            <a:rPr lang="fr-FR" b="0" i="1" smtClean="0">
                              <a:solidFill>
                                <a:prstClr val="black"/>
                              </a:solidFill>
                              <a:latin typeface="Cambria Math"/>
                              <a:ea typeface="Cambria Math"/>
                            </a:rPr>
                            <m:t>h</m:t>
                          </m:r>
                        </m:e>
                        <m:sup>
                          <m:r>
                            <a:rPr lang="fr-FR" b="0" i="1" smtClean="0">
                              <a:solidFill>
                                <a:prstClr val="black"/>
                              </a:solidFill>
                              <a:latin typeface="Cambria Math"/>
                              <a:ea typeface="Cambria Math"/>
                            </a:rPr>
                            <m:t>−1</m:t>
                          </m:r>
                        </m:sup>
                      </m:sSup>
                    </m:oMath>
                  </m:oMathPara>
                </a14:m>
                <a:endParaRPr lang="fr-FR"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931037" y="3362137"/>
                <a:ext cx="4990817" cy="914400"/>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1399" y="5517232"/>
                <a:ext cx="885698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b="0" i="1" smtClean="0">
                          <a:solidFill>
                            <a:prstClr val="black"/>
                          </a:solidFill>
                          <a:latin typeface="Cambria Math"/>
                        </a:rPr>
                        <m:t>𝑣</m:t>
                      </m:r>
                      <m:r>
                        <a:rPr lang="fr-FR" i="1" smtClean="0">
                          <a:solidFill>
                            <a:prstClr val="black"/>
                          </a:solidFill>
                          <a:latin typeface="Cambria Math"/>
                        </a:rPr>
                        <m:t>=</m:t>
                      </m:r>
                      <m:f>
                        <m:fPr>
                          <m:ctrlPr>
                            <a:rPr lang="fr-FR" i="1">
                              <a:solidFill>
                                <a:prstClr val="black"/>
                              </a:solidFill>
                              <a:latin typeface="Cambria Math"/>
                            </a:rPr>
                          </m:ctrlPr>
                        </m:fPr>
                        <m:num>
                          <m:r>
                            <a:rPr lang="fr-FR" i="1">
                              <a:solidFill>
                                <a:prstClr val="black"/>
                              </a:solidFill>
                              <a:latin typeface="Cambria Math"/>
                            </a:rPr>
                            <m:t>5</m:t>
                          </m:r>
                          <m:r>
                            <a:rPr lang="fr-FR" b="0" i="1" smtClean="0">
                              <a:solidFill>
                                <a:prstClr val="black"/>
                              </a:solidFill>
                              <a:latin typeface="Cambria Math"/>
                            </a:rPr>
                            <m:t>0</m:t>
                          </m:r>
                          <m:r>
                            <a:rPr lang="fr-FR" i="1">
                              <a:solidFill>
                                <a:prstClr val="black"/>
                              </a:solidFill>
                              <a:latin typeface="Cambria Math"/>
                            </a:rPr>
                            <m:t> </m:t>
                          </m:r>
                          <m:r>
                            <a:rPr lang="fr-FR" i="1">
                              <a:solidFill>
                                <a:prstClr val="black"/>
                              </a:solidFill>
                              <a:latin typeface="Cambria Math"/>
                            </a:rPr>
                            <m:t>𝑚</m:t>
                          </m:r>
                        </m:num>
                        <m:den>
                          <m:r>
                            <a:rPr lang="fr-FR" b="0" i="1" smtClean="0">
                              <a:solidFill>
                                <a:prstClr val="black"/>
                              </a:solidFill>
                              <a:latin typeface="Cambria Math"/>
                            </a:rPr>
                            <m:t>10</m:t>
                          </m:r>
                          <m:r>
                            <a:rPr lang="fr-FR" i="1">
                              <a:solidFill>
                                <a:prstClr val="black"/>
                              </a:solidFill>
                              <a:latin typeface="Cambria Math"/>
                            </a:rPr>
                            <m:t> </m:t>
                          </m:r>
                          <m:r>
                            <a:rPr lang="fr-FR" i="1">
                              <a:solidFill>
                                <a:prstClr val="black"/>
                              </a:solidFill>
                              <a:latin typeface="Cambria Math"/>
                            </a:rPr>
                            <m:t>𝑠</m:t>
                          </m:r>
                        </m:den>
                      </m:f>
                      <m:r>
                        <a:rPr lang="fr-FR" i="1">
                          <a:solidFill>
                            <a:prstClr val="black"/>
                          </a:solidFill>
                          <a:latin typeface="Cambria Math"/>
                          <a:ea typeface="Cambria Math"/>
                        </a:rPr>
                        <m:t>=5 </m:t>
                      </m:r>
                      <m:r>
                        <a:rPr lang="fr-FR" i="1">
                          <a:solidFill>
                            <a:prstClr val="black"/>
                          </a:solidFill>
                          <a:latin typeface="Cambria Math"/>
                          <a:ea typeface="Cambria Math"/>
                        </a:rPr>
                        <m:t>𝑚</m:t>
                      </m:r>
                      <m:r>
                        <a:rPr lang="fr-FR" i="1">
                          <a:solidFill>
                            <a:prstClr val="black"/>
                          </a:solidFill>
                          <a:latin typeface="Cambria Math"/>
                          <a:ea typeface="Cambria Math"/>
                        </a:rPr>
                        <m:t>.</m:t>
                      </m:r>
                      <m:sSup>
                        <m:sSupPr>
                          <m:ctrlPr>
                            <a:rPr lang="fr-FR" i="1">
                              <a:solidFill>
                                <a:prstClr val="black"/>
                              </a:solidFill>
                              <a:latin typeface="Cambria Math"/>
                              <a:ea typeface="Cambria Math"/>
                            </a:rPr>
                          </m:ctrlPr>
                        </m:sSupPr>
                        <m:e>
                          <m:r>
                            <a:rPr lang="fr-FR" i="1">
                              <a:solidFill>
                                <a:prstClr val="black"/>
                              </a:solidFill>
                              <a:latin typeface="Cambria Math"/>
                              <a:ea typeface="Cambria Math"/>
                            </a:rPr>
                            <m:t>𝑠</m:t>
                          </m:r>
                        </m:e>
                        <m:sup>
                          <m:r>
                            <a:rPr lang="fr-FR" i="1">
                              <a:solidFill>
                                <a:prstClr val="black"/>
                              </a:solidFill>
                              <a:latin typeface="Cambria Math"/>
                              <a:ea typeface="Cambria Math"/>
                            </a:rPr>
                            <m:t>−1</m:t>
                          </m:r>
                        </m:sup>
                      </m:sSup>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5 </m:t>
                          </m:r>
                          <m:r>
                            <a:rPr lang="fr-FR" i="1">
                              <a:solidFill>
                                <a:prstClr val="black"/>
                              </a:solidFill>
                              <a:latin typeface="Cambria Math"/>
                              <a:ea typeface="Cambria Math"/>
                            </a:rPr>
                            <m:t>𝑚</m:t>
                          </m:r>
                        </m:num>
                        <m:den>
                          <m:r>
                            <a:rPr lang="fr-FR" i="1">
                              <a:solidFill>
                                <a:prstClr val="black"/>
                              </a:solidFill>
                              <a:latin typeface="Cambria Math"/>
                              <a:ea typeface="Cambria Math"/>
                            </a:rPr>
                            <m:t>1</m:t>
                          </m:r>
                          <m:r>
                            <a:rPr lang="fr-FR" b="0" i="1" smtClean="0">
                              <a:solidFill>
                                <a:prstClr val="black"/>
                              </a:solidFill>
                              <a:latin typeface="Cambria Math"/>
                              <a:ea typeface="Cambria Math"/>
                            </a:rPr>
                            <m:t> </m:t>
                          </m:r>
                          <m:r>
                            <a:rPr lang="fr-FR" i="1">
                              <a:solidFill>
                                <a:prstClr val="black"/>
                              </a:solidFill>
                              <a:latin typeface="Cambria Math"/>
                              <a:ea typeface="Cambria Math"/>
                            </a:rPr>
                            <m:t>𝑠</m:t>
                          </m:r>
                        </m:den>
                      </m:f>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5 </m:t>
                          </m:r>
                          <m:r>
                            <a:rPr lang="fr-FR" i="1">
                              <a:solidFill>
                                <a:prstClr val="black"/>
                              </a:solidFill>
                              <a:latin typeface="Cambria Math"/>
                              <a:ea typeface="Cambria Math"/>
                            </a:rPr>
                            <m:t>𝑚</m:t>
                          </m:r>
                          <m:r>
                            <a:rPr lang="fr-FR" i="1">
                              <a:solidFill>
                                <a:prstClr val="black"/>
                              </a:solidFill>
                              <a:latin typeface="Cambria Math"/>
                              <a:ea typeface="Cambria Math"/>
                            </a:rPr>
                            <m:t>×3600</m:t>
                          </m:r>
                        </m:num>
                        <m:den>
                          <m:r>
                            <a:rPr lang="fr-FR" i="1">
                              <a:solidFill>
                                <a:prstClr val="black"/>
                              </a:solidFill>
                              <a:latin typeface="Cambria Math"/>
                              <a:ea typeface="Cambria Math"/>
                            </a:rPr>
                            <m:t>1</m:t>
                          </m:r>
                          <m:r>
                            <a:rPr lang="fr-FR" b="0" i="1" smtClean="0">
                              <a:solidFill>
                                <a:prstClr val="black"/>
                              </a:solidFill>
                              <a:latin typeface="Cambria Math"/>
                              <a:ea typeface="Cambria Math"/>
                            </a:rPr>
                            <m:t> </m:t>
                          </m:r>
                          <m:r>
                            <a:rPr lang="fr-FR" i="1">
                              <a:solidFill>
                                <a:prstClr val="black"/>
                              </a:solidFill>
                              <a:latin typeface="Cambria Math"/>
                              <a:ea typeface="Cambria Math"/>
                            </a:rPr>
                            <m:t>𝑠</m:t>
                          </m:r>
                          <m:r>
                            <a:rPr lang="fr-FR" i="1">
                              <a:solidFill>
                                <a:prstClr val="black"/>
                              </a:solidFill>
                              <a:latin typeface="Cambria Math"/>
                              <a:ea typeface="Cambria Math"/>
                            </a:rPr>
                            <m:t>×3600</m:t>
                          </m:r>
                        </m:den>
                      </m:f>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18000 </m:t>
                          </m:r>
                          <m:r>
                            <a:rPr lang="fr-FR" i="1">
                              <a:solidFill>
                                <a:prstClr val="black"/>
                              </a:solidFill>
                              <a:latin typeface="Cambria Math"/>
                              <a:ea typeface="Cambria Math"/>
                            </a:rPr>
                            <m:t>𝑚</m:t>
                          </m:r>
                        </m:num>
                        <m:den>
                          <m:r>
                            <a:rPr lang="fr-FR" i="1">
                              <a:solidFill>
                                <a:prstClr val="black"/>
                              </a:solidFill>
                              <a:latin typeface="Cambria Math"/>
                              <a:ea typeface="Cambria Math"/>
                            </a:rPr>
                            <m:t>3600 </m:t>
                          </m:r>
                          <m:r>
                            <a:rPr lang="fr-FR" i="1">
                              <a:solidFill>
                                <a:prstClr val="black"/>
                              </a:solidFill>
                              <a:latin typeface="Cambria Math"/>
                              <a:ea typeface="Cambria Math"/>
                            </a:rPr>
                            <m:t>𝑠</m:t>
                          </m:r>
                        </m:den>
                      </m:f>
                      <m:r>
                        <a:rPr lang="fr-FR" i="1">
                          <a:solidFill>
                            <a:prstClr val="black"/>
                          </a:solidFill>
                          <a:latin typeface="Cambria Math"/>
                          <a:ea typeface="Cambria Math"/>
                        </a:rPr>
                        <m:t>=</m:t>
                      </m:r>
                      <m:f>
                        <m:fPr>
                          <m:ctrlPr>
                            <a:rPr lang="fr-FR" i="1">
                              <a:solidFill>
                                <a:prstClr val="black"/>
                              </a:solidFill>
                              <a:latin typeface="Cambria Math"/>
                              <a:ea typeface="Cambria Math"/>
                            </a:rPr>
                          </m:ctrlPr>
                        </m:fPr>
                        <m:num>
                          <m:r>
                            <a:rPr lang="fr-FR" i="1">
                              <a:solidFill>
                                <a:prstClr val="black"/>
                              </a:solidFill>
                              <a:latin typeface="Cambria Math"/>
                              <a:ea typeface="Cambria Math"/>
                            </a:rPr>
                            <m:t>18 </m:t>
                          </m:r>
                          <m:r>
                            <a:rPr lang="fr-FR" i="1">
                              <a:solidFill>
                                <a:prstClr val="black"/>
                              </a:solidFill>
                              <a:latin typeface="Cambria Math"/>
                              <a:ea typeface="Cambria Math"/>
                            </a:rPr>
                            <m:t>𝑘𝑚</m:t>
                          </m:r>
                        </m:num>
                        <m:den>
                          <m:r>
                            <a:rPr lang="fr-FR" i="1">
                              <a:solidFill>
                                <a:prstClr val="black"/>
                              </a:solidFill>
                              <a:latin typeface="Cambria Math"/>
                              <a:ea typeface="Cambria Math"/>
                            </a:rPr>
                            <m:t>1 </m:t>
                          </m:r>
                          <m:r>
                            <a:rPr lang="fr-FR" i="1">
                              <a:solidFill>
                                <a:prstClr val="black"/>
                              </a:solidFill>
                              <a:latin typeface="Cambria Math"/>
                              <a:ea typeface="Cambria Math"/>
                            </a:rPr>
                            <m:t>h</m:t>
                          </m:r>
                        </m:den>
                      </m:f>
                      <m:r>
                        <a:rPr lang="fr-FR" i="1">
                          <a:solidFill>
                            <a:prstClr val="black"/>
                          </a:solidFill>
                          <a:latin typeface="Cambria Math"/>
                          <a:ea typeface="Cambria Math"/>
                        </a:rPr>
                        <m:t>=18 </m:t>
                      </m:r>
                      <m:r>
                        <a:rPr lang="fr-FR" i="1">
                          <a:solidFill>
                            <a:prstClr val="black"/>
                          </a:solidFill>
                          <a:latin typeface="Cambria Math"/>
                          <a:ea typeface="Cambria Math"/>
                        </a:rPr>
                        <m:t>𝑘𝑚</m:t>
                      </m:r>
                      <m:r>
                        <a:rPr lang="fr-FR" i="1">
                          <a:solidFill>
                            <a:prstClr val="black"/>
                          </a:solidFill>
                          <a:latin typeface="Cambria Math"/>
                          <a:ea typeface="Cambria Math"/>
                        </a:rPr>
                        <m:t>.</m:t>
                      </m:r>
                      <m:sSup>
                        <m:sSupPr>
                          <m:ctrlPr>
                            <a:rPr lang="fr-FR" i="1">
                              <a:solidFill>
                                <a:prstClr val="black"/>
                              </a:solidFill>
                              <a:latin typeface="Cambria Math"/>
                              <a:ea typeface="Cambria Math"/>
                            </a:rPr>
                          </m:ctrlPr>
                        </m:sSupPr>
                        <m:e>
                          <m:r>
                            <a:rPr lang="fr-FR" i="1">
                              <a:solidFill>
                                <a:prstClr val="black"/>
                              </a:solidFill>
                              <a:latin typeface="Cambria Math"/>
                              <a:ea typeface="Cambria Math"/>
                            </a:rPr>
                            <m:t>h</m:t>
                          </m:r>
                        </m:e>
                        <m:sup>
                          <m:r>
                            <a:rPr lang="fr-FR" i="1">
                              <a:solidFill>
                                <a:prstClr val="black"/>
                              </a:solidFill>
                              <a:latin typeface="Cambria Math"/>
                              <a:ea typeface="Cambria Math"/>
                            </a:rPr>
                            <m:t>−1</m:t>
                          </m:r>
                        </m:sup>
                      </m:sSup>
                    </m:oMath>
                  </m:oMathPara>
                </a14:m>
                <a:endParaRPr lang="fr-FR"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81399" y="5517232"/>
                <a:ext cx="8856984" cy="914400"/>
              </a:xfrm>
              <a:prstGeom prst="rect">
                <a:avLst/>
              </a:prstGeom>
              <a:blipFill rotWithShape="1">
                <a:blip r:embed="rId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00052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lumMod val="75000"/>
              </a:schemeClr>
            </a:gs>
            <a:gs pos="100000">
              <a:schemeClr val="accent4">
                <a:lumMod val="40000"/>
                <a:lumOff val="60000"/>
              </a:schemeClr>
            </a:gs>
          </a:gsLst>
        </a:gradFill>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1560</Words>
  <Application>Microsoft Office PowerPoint</Application>
  <PresentationFormat>Affichage à l'écran (4:3)</PresentationFormat>
  <Paragraphs>261</Paragraphs>
  <Slides>19</Slides>
  <Notes>1</Notes>
  <HiddenSlides>0</HiddenSlides>
  <MMClips>0</MMClips>
  <ScaleCrop>false</ScaleCrop>
  <HeadingPairs>
    <vt:vector size="4" baseType="variant">
      <vt:variant>
        <vt:lpstr>Thème</vt:lpstr>
      </vt:variant>
      <vt:variant>
        <vt:i4>7</vt:i4>
      </vt:variant>
      <vt:variant>
        <vt:lpstr>Titres des diapositives</vt:lpstr>
      </vt:variant>
      <vt:variant>
        <vt:i4>19</vt:i4>
      </vt:variant>
    </vt:vector>
  </HeadingPairs>
  <TitlesOfParts>
    <vt:vector size="26" baseType="lpstr">
      <vt:lpstr>pages de contenus</vt:lpstr>
      <vt:lpstr>page de presentation et de partie</vt:lpstr>
      <vt:lpstr>page de sous-partie</vt:lpstr>
      <vt:lpstr>1_pages de contenus</vt:lpstr>
      <vt:lpstr>1_page de presentation et de partie</vt:lpstr>
      <vt:lpstr>Thème Office</vt:lpstr>
      <vt:lpstr>2_page de presentation et de partie</vt:lpstr>
      <vt:lpstr>Mathématiques et physique-chimie : croisements des enseignements  au cycle 4 </vt:lpstr>
      <vt:lpstr>Des croisements multiples</vt:lpstr>
      <vt:lpstr>Des croisements multiples</vt:lpstr>
      <vt:lpstr>Des croisements multiples</vt:lpstr>
      <vt:lpstr>Autour de la vitesse</vt:lpstr>
      <vt:lpstr>Valeur de la vitesse</vt:lpstr>
      <vt:lpstr>Valeur de la vitesse</vt:lpstr>
      <vt:lpstr>Valeur de la vitesse</vt:lpstr>
      <vt:lpstr>Valeur de la vitesse</vt:lpstr>
      <vt:lpstr>Direction et sens</vt:lpstr>
      <vt:lpstr>Grandeurs et mesures</vt:lpstr>
      <vt:lpstr>Points de vigilance</vt:lpstr>
      <vt:lpstr>Présentation PowerPoint</vt:lpstr>
      <vt:lpstr>Présentation PowerPoint</vt:lpstr>
      <vt:lpstr>Présentation PowerPoint</vt:lpstr>
      <vt:lpstr>Présentation PowerPoint</vt:lpstr>
      <vt:lpstr>Présentation PowerPoint</vt:lpstr>
      <vt:lpstr>Présentation PowerPoint</vt:lpstr>
      <vt:lpstr>Mathématiques et physique-chimie : croisements des enseignements  au cycle 4 </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dc:creator>
  <cp:lastModifiedBy>Administration centrale</cp:lastModifiedBy>
  <cp:revision>56</cp:revision>
  <dcterms:created xsi:type="dcterms:W3CDTF">2016-11-12T22:38:41Z</dcterms:created>
  <dcterms:modified xsi:type="dcterms:W3CDTF">2017-04-04T05:06:24Z</dcterms:modified>
</cp:coreProperties>
</file>