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2" r:id="rId3"/>
    <p:sldId id="280" r:id="rId4"/>
    <p:sldId id="281" r:id="rId5"/>
    <p:sldId id="282" r:id="rId6"/>
    <p:sldId id="278" r:id="rId7"/>
    <p:sldId id="269" r:id="rId8"/>
    <p:sldId id="257" r:id="rId9"/>
    <p:sldId id="270" r:id="rId10"/>
    <p:sldId id="258" r:id="rId11"/>
    <p:sldId id="260" r:id="rId12"/>
    <p:sldId id="259" r:id="rId13"/>
    <p:sldId id="268" r:id="rId14"/>
    <p:sldId id="267" r:id="rId15"/>
    <p:sldId id="265" r:id="rId16"/>
    <p:sldId id="26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77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 snapToGrid="0">
      <p:cViewPr varScale="1">
        <p:scale>
          <a:sx n="107" d="100"/>
          <a:sy n="107" d="100"/>
        </p:scale>
        <p:origin x="-84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3919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" dirty="0" smtClean="0"/>
          </a:p>
          <a:p>
            <a:pPr lvl="0">
              <a:spcBef>
                <a:spcPts val="0"/>
              </a:spcBef>
              <a:buNone/>
            </a:pP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411818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L’étude du biomimétisme se fait autour de 3 pôles. Chaque pôle contient son lot d’interdisciplinarité (détails dans les 3 diapo qui suivent)</a:t>
            </a:r>
          </a:p>
        </p:txBody>
      </p:sp>
    </p:spTree>
    <p:extLst>
      <p:ext uri="{BB962C8B-B14F-4D97-AF65-F5344CB8AC3E}">
        <p14:creationId xmlns:p14="http://schemas.microsoft.com/office/powerpoint/2010/main" val="18015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Organisation fonctionnelle</a:t>
            </a:r>
          </a:p>
        </p:txBody>
      </p:sp>
    </p:spTree>
    <p:extLst>
      <p:ext uri="{BB962C8B-B14F-4D97-AF65-F5344CB8AC3E}">
        <p14:creationId xmlns:p14="http://schemas.microsoft.com/office/powerpoint/2010/main" val="133677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L’étude de l’organisation des organes/éléments dans les 2 disciplines nous ammenera a une analogie entre la robotique et l’être vivant</a:t>
            </a:r>
          </a:p>
        </p:txBody>
      </p:sp>
    </p:spTree>
    <p:extLst>
      <p:ext uri="{BB962C8B-B14F-4D97-AF65-F5344CB8AC3E}">
        <p14:creationId xmlns:p14="http://schemas.microsoft.com/office/powerpoint/2010/main" val="131740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Bras robot articulé // membre</a:t>
            </a:r>
          </a:p>
        </p:txBody>
      </p:sp>
    </p:spTree>
    <p:extLst>
      <p:ext uri="{BB962C8B-B14F-4D97-AF65-F5344CB8AC3E}">
        <p14:creationId xmlns:p14="http://schemas.microsoft.com/office/powerpoint/2010/main" val="254486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14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6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2" y="4393"/>
            <a:ext cx="7612655" cy="5139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0" y="1613011"/>
            <a:ext cx="9144000" cy="9609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" b="1" dirty="0">
                <a:solidFill>
                  <a:srgbClr val="89477C"/>
                </a:solidFill>
              </a:rPr>
              <a:t>EPI </a:t>
            </a:r>
            <a:r>
              <a:rPr lang="fr" b="1" dirty="0" smtClean="0">
                <a:solidFill>
                  <a:srgbClr val="89477C"/>
                </a:solidFill>
              </a:rPr>
              <a:t>Bio-mimétisme</a:t>
            </a:r>
            <a:r>
              <a:rPr lang="fr" b="1" dirty="0">
                <a:solidFill>
                  <a:srgbClr val="FF0000"/>
                </a:solidFill>
              </a:rPr>
              <a:t/>
            </a:r>
            <a:br>
              <a:rPr lang="fr" b="1" dirty="0">
                <a:solidFill>
                  <a:srgbClr val="FF0000"/>
                </a:solidFill>
              </a:rPr>
            </a:br>
            <a:endParaRPr lang="f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559775" y="764550"/>
            <a:ext cx="4698325" cy="1908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>
                <a:solidFill>
                  <a:schemeClr val="dk1"/>
                </a:solidFill>
              </a:rPr>
              <a:t>SVT :</a:t>
            </a:r>
            <a:r>
              <a:rPr lang="fr" dirty="0">
                <a:solidFill>
                  <a:schemeClr val="dk1"/>
                </a:solidFill>
              </a:rPr>
              <a:t>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 dirty="0" smtClean="0">
                <a:solidFill>
                  <a:schemeClr val="dk1"/>
                </a:solidFill>
              </a:rPr>
              <a:t>Stimulus,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 dirty="0" smtClean="0">
                <a:solidFill>
                  <a:schemeClr val="dk1"/>
                </a:solidFill>
              </a:rPr>
              <a:t>Organe sensoriel,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 dirty="0" smtClean="0">
                <a:solidFill>
                  <a:schemeClr val="dk1"/>
                </a:solidFill>
              </a:rPr>
              <a:t>voie nerveuse sensitive</a:t>
            </a:r>
            <a:endParaRPr lang="fr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3837975" y="835575"/>
            <a:ext cx="4871400" cy="1765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 smtClean="0">
                <a:solidFill>
                  <a:schemeClr val="dk1"/>
                </a:solidFill>
              </a:rPr>
              <a:t>TECHNOLOGIE </a:t>
            </a:r>
            <a:r>
              <a:rPr lang="fr" b="1" dirty="0">
                <a:solidFill>
                  <a:schemeClr val="dk1"/>
                </a:solidFill>
              </a:rPr>
              <a:t>:</a:t>
            </a:r>
          </a:p>
          <a:p>
            <a:pPr algn="ctr"/>
            <a:r>
              <a:rPr lang="fr" dirty="0">
                <a:solidFill>
                  <a:schemeClr val="dk1"/>
                </a:solidFill>
              </a:rPr>
              <a:t> Signal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dk1"/>
                </a:solidFill>
              </a:rPr>
              <a:t>Capteur</a:t>
            </a:r>
            <a:endParaRPr lang="fr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dk1"/>
                </a:solidFill>
              </a:rPr>
              <a:t>Information</a:t>
            </a:r>
            <a:endParaRPr lang="fr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" name="Shape 75"/>
          <p:cNvSpPr/>
          <p:nvPr/>
        </p:nvSpPr>
        <p:spPr>
          <a:xfrm>
            <a:off x="4279375" y="1882860"/>
            <a:ext cx="548100" cy="1674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3964825" y="1477150"/>
            <a:ext cx="11772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ANALOGIE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23475" y="115025"/>
            <a:ext cx="88599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fr" sz="2400" b="1" dirty="0" smtClean="0">
                <a:solidFill>
                  <a:srgbClr val="6600CC"/>
                </a:solidFill>
              </a:rPr>
              <a:t>Détection et communication / </a:t>
            </a:r>
            <a:r>
              <a:rPr lang="fr-FR" altLang="fr-FR" sz="2400" b="1" dirty="0" smtClean="0">
                <a:solidFill>
                  <a:srgbClr val="6600CC"/>
                </a:solidFill>
                <a:cs typeface="Arial" panose="020B0604020202020204" pitchFamily="34" charset="0"/>
              </a:rPr>
              <a:t>La </a:t>
            </a:r>
            <a:r>
              <a:rPr lang="fr-FR" altLang="fr-FR" sz="2400" b="1" dirty="0">
                <a:solidFill>
                  <a:srgbClr val="6600CC"/>
                </a:solidFill>
                <a:cs typeface="Arial" panose="020B0604020202020204" pitchFamily="34" charset="0"/>
              </a:rPr>
              <a:t>fonction </a:t>
            </a:r>
            <a:r>
              <a:rPr lang="fr-FR" altLang="fr-FR" sz="2400" b="1" dirty="0" smtClean="0">
                <a:solidFill>
                  <a:srgbClr val="6600CC"/>
                </a:solidFill>
                <a:cs typeface="Arial" panose="020B0604020202020204" pitchFamily="34" charset="0"/>
              </a:rPr>
              <a:t>ACQUERIR</a:t>
            </a:r>
            <a:endParaRPr lang="fr-FR" altLang="fr-FR" sz="2400" b="1" dirty="0">
              <a:solidFill>
                <a:srgbClr val="6600CC"/>
              </a:solidFill>
              <a:cs typeface="Arial" panose="020B0604020202020204" pitchFamily="34" charset="0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fr" sz="2400" b="1" dirty="0">
              <a:solidFill>
                <a:srgbClr val="6600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818" y="3427063"/>
            <a:ext cx="1309208" cy="118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418" y="3708088"/>
            <a:ext cx="1062415" cy="7160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Shape 81"/>
          <p:cNvCxnSpPr/>
          <p:nvPr/>
        </p:nvCxnSpPr>
        <p:spPr>
          <a:xfrm>
            <a:off x="4691500" y="3701850"/>
            <a:ext cx="0" cy="120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82" name="Shape 82"/>
          <p:cNvSpPr/>
          <p:nvPr/>
        </p:nvSpPr>
        <p:spPr>
          <a:xfrm>
            <a:off x="2978743" y="3982759"/>
            <a:ext cx="303900" cy="21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308006" y="3962059"/>
            <a:ext cx="303900" cy="21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276" y="3537639"/>
            <a:ext cx="1038140" cy="84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amazone54.a.m.pic.centerblog.net/0_b57a8_4e20c5f8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5" y="3481230"/>
            <a:ext cx="1169791" cy="11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4651021"/>
            <a:ext cx="1165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STIMULUS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2514" y="4543299"/>
            <a:ext cx="122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ORGANE SENSORIEL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94418" y="4633565"/>
            <a:ext cx="71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NERF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60088" y="4543299"/>
            <a:ext cx="186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SIGNAL : </a:t>
            </a:r>
            <a:r>
              <a:rPr lang="fr-FR" dirty="0" smtClean="0"/>
              <a:t>présence, jour/nuit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1577" y="4543299"/>
            <a:ext cx="114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CAPTEUR : </a:t>
            </a:r>
            <a:r>
              <a:rPr lang="fr-FR" dirty="0" smtClean="0"/>
              <a:t>acquérir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4760088" y="3339422"/>
            <a:ext cx="217620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èche droite 6"/>
          <p:cNvSpPr/>
          <p:nvPr/>
        </p:nvSpPr>
        <p:spPr>
          <a:xfrm>
            <a:off x="5931773" y="3842535"/>
            <a:ext cx="978404" cy="32982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7903746" y="3805252"/>
            <a:ext cx="1161856" cy="47273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051335" y="4543299"/>
            <a:ext cx="1092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MESURE</a:t>
            </a:r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559775" y="815375"/>
            <a:ext cx="4871400" cy="1908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>
                <a:solidFill>
                  <a:schemeClr val="dk1"/>
                </a:solidFill>
              </a:rPr>
              <a:t>SVT :</a:t>
            </a:r>
            <a:r>
              <a:rPr lang="fr" dirty="0">
                <a:solidFill>
                  <a:schemeClr val="dk1"/>
                </a:solidFill>
              </a:rPr>
              <a:t> </a:t>
            </a:r>
            <a:endParaRPr lang="fr" dirty="0" smtClean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dk1"/>
                </a:solidFill>
              </a:rPr>
              <a:t>C</a:t>
            </a:r>
            <a:r>
              <a:rPr lang="fr" dirty="0" smtClean="0">
                <a:solidFill>
                  <a:schemeClr val="dk1"/>
                </a:solidFill>
              </a:rPr>
              <a:t>erveau</a:t>
            </a:r>
            <a:endParaRPr lang="fr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/>
          <p:nvPr/>
        </p:nvSpPr>
        <p:spPr>
          <a:xfrm>
            <a:off x="3837975" y="886400"/>
            <a:ext cx="4871400" cy="1765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" b="1" dirty="0" smtClean="0">
                <a:solidFill>
                  <a:schemeClr val="dk1"/>
                </a:solidFill>
              </a:rPr>
              <a:t>TECHNOLOGIE </a:t>
            </a:r>
            <a:r>
              <a:rPr lang="fr" b="1" dirty="0">
                <a:solidFill>
                  <a:schemeClr val="dk1"/>
                </a:solidFill>
              </a:rPr>
              <a:t>:</a:t>
            </a:r>
            <a:r>
              <a:rPr lang="fr" dirty="0">
                <a:solidFill>
                  <a:schemeClr val="dk1"/>
                </a:solidFill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dirty="0">
                <a:solidFill>
                  <a:schemeClr val="dk1"/>
                </a:solidFill>
              </a:rPr>
              <a:t>P</a:t>
            </a:r>
            <a:r>
              <a:rPr lang="fr" dirty="0" smtClean="0">
                <a:solidFill>
                  <a:schemeClr val="dk1"/>
                </a:solidFill>
              </a:rPr>
              <a:t>rogrammation</a:t>
            </a:r>
            <a:endParaRPr lang="fr" dirty="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4406100" y="1931775"/>
            <a:ext cx="548100" cy="1674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4091550" y="1505475"/>
            <a:ext cx="11772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ANALOGIE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0" y="115025"/>
            <a:ext cx="91101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fr" sz="2400" b="1" dirty="0">
                <a:solidFill>
                  <a:srgbClr val="6600CC"/>
                </a:solidFill>
              </a:rPr>
              <a:t>Centre </a:t>
            </a:r>
            <a:r>
              <a:rPr lang="fr" sz="2400" b="1" dirty="0" smtClean="0">
                <a:solidFill>
                  <a:srgbClr val="6600CC"/>
                </a:solidFill>
              </a:rPr>
              <a:t>intégrateur / </a:t>
            </a:r>
            <a:r>
              <a:rPr lang="fr-FR" altLang="fr-FR" sz="2400" b="1" dirty="0">
                <a:solidFill>
                  <a:srgbClr val="6600CC"/>
                </a:solidFill>
                <a:cs typeface="Arial" panose="020B0604020202020204" pitchFamily="34" charset="0"/>
              </a:rPr>
              <a:t>Fonction TRAITER</a:t>
            </a:r>
          </a:p>
          <a:p>
            <a:pPr lvl="0" algn="ctr" rtl="0">
              <a:spcBef>
                <a:spcPts val="0"/>
              </a:spcBef>
              <a:buNone/>
            </a:pPr>
            <a:endParaRPr lang="fr" sz="2400" b="1" dirty="0">
              <a:solidFill>
                <a:srgbClr val="6600CC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451" y="3294487"/>
            <a:ext cx="2137615" cy="13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937237" y="4626127"/>
            <a:ext cx="1140431" cy="31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CERVEAU</a:t>
            </a:r>
            <a:endParaRPr lang="fr-FR" dirty="0"/>
          </a:p>
        </p:txBody>
      </p:sp>
      <p:pic>
        <p:nvPicPr>
          <p:cNvPr id="10" name="Shape 9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268750" y="3124062"/>
            <a:ext cx="1500479" cy="119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20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7083779" y="2926175"/>
            <a:ext cx="1552304" cy="1552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5268750" y="4551452"/>
            <a:ext cx="353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AUTOMATE PROGRAMMABLE, CARTE ELECTRONIQUE…</a:t>
            </a:r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78350" y="866025"/>
            <a:ext cx="4871400" cy="1908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>
                <a:solidFill>
                  <a:schemeClr val="dk1"/>
                </a:solidFill>
              </a:rPr>
              <a:t>SVT 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dk1"/>
                </a:solidFill>
              </a:rPr>
              <a:t>É</a:t>
            </a:r>
            <a:r>
              <a:rPr lang="fr" dirty="0" smtClean="0">
                <a:solidFill>
                  <a:schemeClr val="dk1"/>
                </a:solidFill>
              </a:rPr>
              <a:t>tude </a:t>
            </a:r>
            <a:r>
              <a:rPr lang="fr" dirty="0" smtClean="0">
                <a:solidFill>
                  <a:schemeClr val="dk1"/>
                </a:solidFill>
              </a:rPr>
              <a:t>de l’organe</a:t>
            </a:r>
            <a:endParaRPr lang="fr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dk1"/>
                </a:solidFill>
              </a:rPr>
              <a:t>effecteur</a:t>
            </a:r>
            <a:endParaRPr lang="fr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3856550" y="937050"/>
            <a:ext cx="4871400" cy="1765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 smtClean="0">
                <a:solidFill>
                  <a:schemeClr val="dk1"/>
                </a:solidFill>
              </a:rPr>
              <a:t>TECHNOLOGIE </a:t>
            </a:r>
            <a:r>
              <a:rPr lang="fr" b="1" dirty="0">
                <a:solidFill>
                  <a:schemeClr val="dk1"/>
                </a:solidFill>
              </a:rPr>
              <a:t>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dirty="0">
                <a:solidFill>
                  <a:schemeClr val="dk1"/>
                </a:solidFill>
              </a:rPr>
              <a:t>Actionneur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dirty="0">
                <a:solidFill>
                  <a:schemeClr val="dk1"/>
                </a:solidFill>
              </a:rPr>
              <a:t>et circuit </a:t>
            </a:r>
            <a:r>
              <a:rPr lang="fr" dirty="0" smtClean="0">
                <a:solidFill>
                  <a:schemeClr val="dk1"/>
                </a:solidFill>
              </a:rPr>
              <a:t>de</a:t>
            </a:r>
            <a:endParaRPr lang="fr" dirty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dk1"/>
                </a:solidFill>
              </a:rPr>
              <a:t>puissance,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dk1"/>
                </a:solidFill>
              </a:rPr>
              <a:t>chaine d’énergie</a:t>
            </a:r>
            <a:endParaRPr lang="fr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/>
          <p:nvPr/>
        </p:nvSpPr>
        <p:spPr>
          <a:xfrm>
            <a:off x="4424675" y="1982425"/>
            <a:ext cx="548100" cy="1674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4110125" y="1556125"/>
            <a:ext cx="11772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ANALOGIE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23475" y="115025"/>
            <a:ext cx="88599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fr" sz="2400" b="1" dirty="0">
                <a:solidFill>
                  <a:srgbClr val="6600CC"/>
                </a:solidFill>
              </a:rPr>
              <a:t>Articulation et </a:t>
            </a:r>
            <a:r>
              <a:rPr lang="fr" sz="2400" b="1" dirty="0" smtClean="0">
                <a:solidFill>
                  <a:srgbClr val="6600CC"/>
                </a:solidFill>
              </a:rPr>
              <a:t>mouvement / </a:t>
            </a:r>
            <a:r>
              <a:rPr lang="fr-FR" altLang="fr-FR" sz="2400" b="1" dirty="0">
                <a:solidFill>
                  <a:srgbClr val="6600CC"/>
                </a:solidFill>
                <a:cs typeface="Arial" panose="020B0604020202020204" pitchFamily="34" charset="0"/>
              </a:rPr>
              <a:t>Chaîne d'énergie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fr" sz="2400" b="1" dirty="0">
              <a:solidFill>
                <a:srgbClr val="6600CC"/>
              </a:solidFill>
            </a:endParaRPr>
          </a:p>
        </p:txBody>
      </p:sp>
      <p:cxnSp>
        <p:nvCxnSpPr>
          <p:cNvPr id="103" name="Shape 103"/>
          <p:cNvCxnSpPr/>
          <p:nvPr/>
        </p:nvCxnSpPr>
        <p:spPr>
          <a:xfrm>
            <a:off x="4691500" y="3701850"/>
            <a:ext cx="0" cy="120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11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4603"/>
            <a:ext cx="1383358" cy="8149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èche droite 1"/>
          <p:cNvSpPr/>
          <p:nvPr/>
        </p:nvSpPr>
        <p:spPr>
          <a:xfrm>
            <a:off x="1401145" y="3785286"/>
            <a:ext cx="420091" cy="29362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93187" y="4664467"/>
            <a:ext cx="2116938" cy="31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ORGANE EFFECTEUR</a:t>
            </a:r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33" y="3199288"/>
            <a:ext cx="2019681" cy="15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73996" y="4675189"/>
            <a:ext cx="719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NERF</a:t>
            </a:r>
            <a:endParaRPr lang="fr-FR" dirty="0"/>
          </a:p>
        </p:txBody>
      </p:sp>
      <p:pic>
        <p:nvPicPr>
          <p:cNvPr id="14" name="Shape 120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5058063" y="3163488"/>
            <a:ext cx="1243596" cy="124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6386947" y="3199288"/>
            <a:ext cx="1182454" cy="121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7654689" y="3199288"/>
            <a:ext cx="1164411" cy="11644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4873841" y="4640388"/>
            <a:ext cx="418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ACTIONNEUR / </a:t>
            </a:r>
            <a:r>
              <a:rPr lang="fr-FR" dirty="0" smtClean="0"/>
              <a:t>TRAITEMENT D’INFORMATION</a:t>
            </a:r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clair 1"/>
          <p:cNvSpPr/>
          <p:nvPr/>
        </p:nvSpPr>
        <p:spPr>
          <a:xfrm rot="20824603">
            <a:off x="132655" y="1321647"/>
            <a:ext cx="770562" cy="59668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-31732" y="655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6600CC"/>
                </a:solidFill>
              </a:rPr>
              <a:t>Production élaborée en SVT et Technologie </a:t>
            </a:r>
            <a:endParaRPr lang="fr-FR" sz="2400" dirty="0" smtClean="0">
              <a:solidFill>
                <a:srgbClr val="6600CC"/>
              </a:solidFill>
            </a:endParaRPr>
          </a:p>
          <a:p>
            <a:pPr algn="ctr"/>
            <a:r>
              <a:rPr lang="fr-FR" sz="2400" dirty="0" smtClean="0">
                <a:solidFill>
                  <a:srgbClr val="6600CC"/>
                </a:solidFill>
              </a:rPr>
              <a:t>à </a:t>
            </a:r>
            <a:r>
              <a:rPr lang="fr-FR" sz="2400" dirty="0" smtClean="0">
                <a:solidFill>
                  <a:srgbClr val="6600CC"/>
                </a:solidFill>
              </a:rPr>
              <a:t>l’issue des activités proposées</a:t>
            </a:r>
            <a:endParaRPr lang="fr-FR" sz="2400" dirty="0">
              <a:solidFill>
                <a:srgbClr val="66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1403" y="1413298"/>
            <a:ext cx="138701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ORGANE SENSORIEL</a:t>
            </a:r>
          </a:p>
          <a:p>
            <a:pPr algn="ctr"/>
            <a:r>
              <a:rPr lang="fr-FR" dirty="0" smtClean="0"/>
              <a:t>(ŒIL,…)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31732" y="1035131"/>
            <a:ext cx="1099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STIMULUS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2391832" y="1619987"/>
            <a:ext cx="729465" cy="21660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166455" y="1424739"/>
            <a:ext cx="168496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CENTRE </a:t>
            </a:r>
            <a:r>
              <a:rPr lang="fr-FR" dirty="0" smtClean="0"/>
              <a:t>INTÉGRATEUR </a:t>
            </a:r>
            <a:r>
              <a:rPr lang="fr-FR" dirty="0" smtClean="0"/>
              <a:t>(CERVEAU)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4896575" y="1619986"/>
            <a:ext cx="729465" cy="2166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79458" y="1423933"/>
            <a:ext cx="13069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ORGANE EFFECTEUR</a:t>
            </a:r>
          </a:p>
          <a:p>
            <a:pPr algn="ctr"/>
            <a:r>
              <a:rPr lang="fr-FR" dirty="0" smtClean="0"/>
              <a:t>(MUSCLE)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2" idx="3"/>
            <a:endCxn id="15" idx="1"/>
          </p:cNvCxnSpPr>
          <p:nvPr/>
        </p:nvCxnSpPr>
        <p:spPr>
          <a:xfrm>
            <a:off x="6986358" y="1793265"/>
            <a:ext cx="5445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30957" y="1423933"/>
            <a:ext cx="1613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ÉLABORATION </a:t>
            </a:r>
            <a:r>
              <a:rPr lang="fr-FR" dirty="0" smtClean="0"/>
              <a:t>D’UNE REPONSE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246986" y="2240864"/>
            <a:ext cx="101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NERF SENSITIF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54091" y="2240864"/>
            <a:ext cx="102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NERF MOTEUR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0" y="3322637"/>
            <a:ext cx="673754" cy="576263"/>
          </a:xfrm>
          <a:prstGeom prst="rightArrow">
            <a:avLst>
              <a:gd name="adj1" fmla="val 50000"/>
              <a:gd name="adj2" fmla="val 34366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dirty="0" smtClean="0"/>
              <a:t>ÉTAT</a:t>
            </a:r>
            <a:endParaRPr lang="fr-FR" altLang="fr-FR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73754" y="3230563"/>
            <a:ext cx="1387475" cy="730250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 smtClean="0">
                <a:cs typeface="Arial" panose="020B0604020202020204" pitchFamily="34" charset="0"/>
              </a:rPr>
              <a:t>ACQUÉRIR</a:t>
            </a:r>
            <a:r>
              <a:rPr lang="fr-FR" altLang="fr-FR" sz="1400" dirty="0">
                <a:cs typeface="Arial" panose="020B0604020202020204" pitchFamily="34" charset="0"/>
              </a:rPr>
              <a:t> :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>
                <a:cs typeface="Arial" panose="020B0604020202020204" pitchFamily="34" charset="0"/>
              </a:rPr>
              <a:t>Capteurs, boutons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057073" y="3343275"/>
            <a:ext cx="970616" cy="504825"/>
          </a:xfrm>
          <a:prstGeom prst="rightArrow">
            <a:avLst>
              <a:gd name="adj1" fmla="val 50000"/>
              <a:gd name="adj2" fmla="val 53931"/>
            </a:avLst>
          </a:prstGeom>
          <a:solidFill>
            <a:srgbClr val="0097A7"/>
          </a:solidFill>
          <a:ln w="25560" cap="flat">
            <a:solidFill>
              <a:srgbClr val="0097A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dirty="0"/>
              <a:t>Mesure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037215" y="3176198"/>
            <a:ext cx="1684338" cy="730250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>
                <a:cs typeface="Arial" panose="020B0604020202020204" pitchFamily="34" charset="0"/>
              </a:rPr>
              <a:t>TRAITER :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>
                <a:cs typeface="Arial" panose="020B0604020202020204" pitchFamily="34" charset="0"/>
              </a:rPr>
              <a:t>Automate, ordinateur, ...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4731079" y="3149703"/>
            <a:ext cx="2373955" cy="756745"/>
          </a:xfrm>
          <a:prstGeom prst="rightArrow">
            <a:avLst>
              <a:gd name="adj1" fmla="val 50000"/>
              <a:gd name="adj2" fmla="val 48897"/>
            </a:avLst>
          </a:prstGeom>
          <a:solidFill>
            <a:srgbClr val="FFFFFF"/>
          </a:solidFill>
          <a:ln w="25560" cap="flat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endParaRPr lang="fr-FR" altLang="fr-FR" sz="1200" dirty="0" smtClean="0"/>
          </a:p>
          <a:p>
            <a:pPr algn="ctr"/>
            <a:r>
              <a:rPr lang="fr-FR" altLang="fr-FR" sz="1200" dirty="0" smtClean="0">
                <a:solidFill>
                  <a:srgbClr val="C00000"/>
                </a:solidFill>
              </a:rPr>
              <a:t>Ordre: </a:t>
            </a:r>
            <a:r>
              <a:rPr lang="fr-FR" altLang="fr-FR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fr-FR" altLang="fr-FR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âbles</a:t>
            </a:r>
            <a:r>
              <a:rPr lang="fr-FR" altLang="fr-FR" sz="120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fr-FR" altLang="fr-FR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bobine </a:t>
            </a:r>
            <a:r>
              <a:rPr lang="fr-FR" altLang="fr-FR" sz="1200" dirty="0">
                <a:solidFill>
                  <a:srgbClr val="C00000"/>
                </a:solidFill>
                <a:cs typeface="Arial" panose="020B0604020202020204" pitchFamily="34" charset="0"/>
              </a:rPr>
              <a:t>de relais,...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fr-FR" alt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7114560" y="3211137"/>
            <a:ext cx="13972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CHAINE </a:t>
            </a:r>
            <a:r>
              <a:rPr lang="fr-FR" dirty="0" smtClean="0"/>
              <a:t>D’ÉNERGIE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7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127642" y="146662"/>
            <a:ext cx="4232953" cy="20959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Type de signal ( chimique et électrique en biologie et </a:t>
            </a:r>
            <a:r>
              <a:rPr lang="fr-FR" altLang="fr-FR" sz="1800" dirty="0">
                <a:solidFill>
                  <a:schemeClr val="tx1"/>
                </a:solidFill>
                <a:cs typeface="Arial" panose="020B0604020202020204" pitchFamily="34" charset="0"/>
              </a:rPr>
              <a:t>électrique, lumineux, pneumatique, mécanique, magnétique, sous forme d'onde en technologie</a:t>
            </a:r>
            <a:r>
              <a:rPr lang="fr-FR" sz="1800" dirty="0" smtClean="0">
                <a:solidFill>
                  <a:schemeClr val="tx1"/>
                </a:solidFill>
              </a:rPr>
              <a:t>).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338" y="2799664"/>
            <a:ext cx="3579259" cy="20445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Matière et matériaux utilisés ( os, muscles… en SVT et plastique, fer</a:t>
            </a:r>
            <a:r>
              <a:rPr lang="fr-FR" sz="1800" dirty="0" smtClean="0">
                <a:solidFill>
                  <a:schemeClr val="tx1"/>
                </a:solidFill>
              </a:rPr>
              <a:t>… en </a:t>
            </a:r>
            <a:r>
              <a:rPr lang="fr-FR" sz="1800" dirty="0">
                <a:solidFill>
                  <a:schemeClr val="tx1"/>
                </a:solidFill>
              </a:rPr>
              <a:t>technologie</a:t>
            </a:r>
            <a:r>
              <a:rPr lang="fr-FR" sz="1800" dirty="0" smtClean="0">
                <a:solidFill>
                  <a:schemeClr val="tx1"/>
                </a:solidFill>
              </a:rPr>
              <a:t>).</a:t>
            </a:r>
            <a:r>
              <a:rPr lang="fr-FR" altLang="fr-FR" sz="1800" dirty="0" smtClean="0">
                <a:cs typeface="Arial" panose="020B0604020202020204" pitchFamily="34" charset="0"/>
              </a:rPr>
              <a:t> </a:t>
            </a:r>
            <a:endParaRPr lang="fr-FR" altLang="fr-FR" sz="1800" dirty="0"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96647" y="2521127"/>
            <a:ext cx="5147353" cy="23230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800" dirty="0">
                <a:solidFill>
                  <a:schemeClr val="tx1"/>
                </a:solidFill>
                <a:cs typeface="Arial" panose="020B0604020202020204" pitchFamily="34" charset="0"/>
              </a:rPr>
              <a:t>En </a:t>
            </a:r>
            <a:r>
              <a:rPr lang="fr-FR" altLang="fr-F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SVT, des </a:t>
            </a:r>
            <a:r>
              <a:rPr lang="fr-FR" altLang="fr-FR" sz="1800" dirty="0">
                <a:solidFill>
                  <a:schemeClr val="tx1"/>
                </a:solidFill>
                <a:cs typeface="Arial" panose="020B0604020202020204" pitchFamily="34" charset="0"/>
              </a:rPr>
              <a:t>organes bien identifiés pour une </a:t>
            </a:r>
            <a:r>
              <a:rPr lang="fr-FR" altLang="fr-F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fonction ; </a:t>
            </a:r>
            <a:r>
              <a:rPr lang="fr-FR" altLang="fr-FR" sz="1800" dirty="0">
                <a:solidFill>
                  <a:schemeClr val="tx1"/>
                </a:solidFill>
                <a:cs typeface="Arial" panose="020B0604020202020204" pitchFamily="34" charset="0"/>
              </a:rPr>
              <a:t>en </a:t>
            </a:r>
            <a:r>
              <a:rPr lang="fr-FR" altLang="fr-F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technologie, </a:t>
            </a:r>
            <a:r>
              <a:rPr lang="fr-FR" altLang="fr-FR" sz="1800" dirty="0">
                <a:solidFill>
                  <a:schemeClr val="tx1"/>
                </a:solidFill>
                <a:cs typeface="Arial" panose="020B0604020202020204" pitchFamily="34" charset="0"/>
              </a:rPr>
              <a:t>il existe une interconnexion de plusieurs éléments pour arriver à une </a:t>
            </a:r>
            <a:r>
              <a:rPr lang="fr-FR" altLang="fr-F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fonction (chaine </a:t>
            </a:r>
            <a:r>
              <a:rPr lang="fr-FR" altLang="fr-FR" sz="1800" dirty="0">
                <a:solidFill>
                  <a:schemeClr val="tx1"/>
                </a:solidFill>
                <a:cs typeface="Arial" panose="020B0604020202020204" pitchFamily="34" charset="0"/>
              </a:rPr>
              <a:t>d’énergie).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91357" y="93038"/>
            <a:ext cx="3231222" cy="196404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6600CC"/>
                </a:solidFill>
              </a:rPr>
              <a:t>LIMITES DE L’ANALOGIE</a:t>
            </a:r>
          </a:p>
        </p:txBody>
      </p:sp>
      <p:cxnSp>
        <p:nvCxnSpPr>
          <p:cNvPr id="9" name="Connecteur droit 8"/>
          <p:cNvCxnSpPr>
            <a:stCxn id="7" idx="5"/>
            <a:endCxn id="4" idx="2"/>
          </p:cNvCxnSpPr>
          <p:nvPr/>
        </p:nvCxnSpPr>
        <p:spPr>
          <a:xfrm flipV="1">
            <a:off x="2949377" y="1194626"/>
            <a:ext cx="1178265" cy="574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7" idx="5"/>
            <a:endCxn id="6" idx="1"/>
          </p:cNvCxnSpPr>
          <p:nvPr/>
        </p:nvCxnSpPr>
        <p:spPr>
          <a:xfrm>
            <a:off x="2949377" y="1769457"/>
            <a:ext cx="1801082" cy="1091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7" idx="5"/>
            <a:endCxn id="5" idx="7"/>
          </p:cNvCxnSpPr>
          <p:nvPr/>
        </p:nvCxnSpPr>
        <p:spPr>
          <a:xfrm>
            <a:off x="2949377" y="1769457"/>
            <a:ext cx="123050" cy="1329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60988" y="1845495"/>
            <a:ext cx="4743185" cy="32980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TECHNOLOGIE : Réalisation d’une maquette avec un bras articulé avec ou sans préhension afin de déplacer un obstacle, trier des objets (exemple : tri des déchets en fonction de la taille, présence de métaux, …)</a:t>
            </a:r>
          </a:p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5335764" y="1495032"/>
            <a:ext cx="3674673" cy="22344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ARTS </a:t>
            </a:r>
            <a:r>
              <a:rPr lang="fr-FR" sz="1800" dirty="0" smtClean="0">
                <a:solidFill>
                  <a:schemeClr val="tx1"/>
                </a:solidFill>
              </a:rPr>
              <a:t>PLASTIQUES : </a:t>
            </a:r>
            <a:r>
              <a:rPr lang="fr-FR" sz="1800" dirty="0" smtClean="0">
                <a:solidFill>
                  <a:schemeClr val="tx1"/>
                </a:solidFill>
              </a:rPr>
              <a:t>Réalisation </a:t>
            </a:r>
            <a:r>
              <a:rPr lang="fr-FR" sz="1800" dirty="0">
                <a:solidFill>
                  <a:schemeClr val="tx1"/>
                </a:solidFill>
              </a:rPr>
              <a:t>d’une image animée (principe du zootrope)</a:t>
            </a:r>
          </a:p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4848" y="0"/>
            <a:ext cx="3678148" cy="1602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6600CC"/>
                </a:solidFill>
              </a:rPr>
              <a:t>Productions finales</a:t>
            </a:r>
          </a:p>
          <a:p>
            <a:pPr algn="ctr"/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62140" y="3305996"/>
            <a:ext cx="2955482" cy="183750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267252" y="53868"/>
            <a:ext cx="3510286" cy="149503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SVT, TECHNO, </a:t>
            </a:r>
            <a:r>
              <a:rPr lang="fr-FR" sz="1800" dirty="0" smtClean="0">
                <a:solidFill>
                  <a:schemeClr val="tx1"/>
                </a:solidFill>
              </a:rPr>
              <a:t>DOCUMENTALISTE :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Diaporamas de présentation du bio-mimétisme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>
            <a:stCxn id="8" idx="6"/>
            <a:endCxn id="10" idx="2"/>
          </p:cNvCxnSpPr>
          <p:nvPr/>
        </p:nvCxnSpPr>
        <p:spPr>
          <a:xfrm>
            <a:off x="3732996" y="801384"/>
            <a:ext cx="53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8" idx="6"/>
            <a:endCxn id="6" idx="2"/>
          </p:cNvCxnSpPr>
          <p:nvPr/>
        </p:nvCxnSpPr>
        <p:spPr>
          <a:xfrm>
            <a:off x="3732996" y="801384"/>
            <a:ext cx="1602768" cy="1810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6"/>
            <a:endCxn id="5" idx="7"/>
          </p:cNvCxnSpPr>
          <p:nvPr/>
        </p:nvCxnSpPr>
        <p:spPr>
          <a:xfrm>
            <a:off x="3732996" y="801384"/>
            <a:ext cx="476554" cy="1527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dirty="0" smtClean="0">
                <a:solidFill>
                  <a:srgbClr val="6600CC"/>
                </a:solidFill>
              </a:rPr>
              <a:t>Compétences communes en SVT et Technologie</a:t>
            </a:r>
            <a:endParaRPr lang="fr" dirty="0">
              <a:solidFill>
                <a:srgbClr val="6600CC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68067"/>
              </p:ext>
            </p:extLst>
          </p:nvPr>
        </p:nvGraphicFramePr>
        <p:xfrm>
          <a:off x="-6" y="572700"/>
          <a:ext cx="9057211" cy="4461637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898627"/>
                <a:gridCol w="540328"/>
                <a:gridCol w="540970"/>
                <a:gridCol w="540328"/>
                <a:gridCol w="450596"/>
                <a:gridCol w="360220"/>
                <a:gridCol w="360220"/>
                <a:gridCol w="450596"/>
                <a:gridCol w="450596"/>
                <a:gridCol w="449954"/>
                <a:gridCol w="360220"/>
                <a:gridCol w="360220"/>
                <a:gridCol w="450596"/>
                <a:gridCol w="540970"/>
                <a:gridCol w="449954"/>
                <a:gridCol w="450596"/>
                <a:gridCol w="450596"/>
                <a:gridCol w="450596"/>
                <a:gridCol w="501028"/>
              </a:tblGrid>
              <a:tr h="822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Domaine du socle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1.</a:t>
                      </a:r>
                      <a:r>
                        <a:rPr lang="fr-FR" sz="1200" baseline="0" dirty="0" smtClean="0">
                          <a:effectLst/>
                        </a:rPr>
                        <a:t> L</a:t>
                      </a:r>
                      <a:r>
                        <a:rPr lang="fr-FR" sz="1200" dirty="0" smtClean="0">
                          <a:effectLst/>
                        </a:rPr>
                        <a:t>es </a:t>
                      </a:r>
                      <a:r>
                        <a:rPr lang="fr-FR" sz="1200" dirty="0">
                          <a:effectLst/>
                        </a:rPr>
                        <a:t>langages pour penser et communiquer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2. </a:t>
                      </a:r>
                      <a:r>
                        <a:rPr lang="fr-FR" sz="1200" dirty="0">
                          <a:effectLst/>
                        </a:rPr>
                        <a:t>L</a:t>
                      </a:r>
                      <a:r>
                        <a:rPr lang="fr-FR" sz="1200" dirty="0" smtClean="0">
                          <a:effectLst/>
                        </a:rPr>
                        <a:t>es </a:t>
                      </a:r>
                      <a:r>
                        <a:rPr lang="fr-FR" sz="1200" dirty="0">
                          <a:effectLst/>
                        </a:rPr>
                        <a:t>méthodes et outils pour apprendre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3. </a:t>
                      </a:r>
                      <a:r>
                        <a:rPr lang="fr-FR" sz="1200" dirty="0">
                          <a:effectLst/>
                        </a:rPr>
                        <a:t>L</a:t>
                      </a:r>
                      <a:r>
                        <a:rPr lang="fr-FR" sz="1200" dirty="0" smtClean="0">
                          <a:effectLst/>
                        </a:rPr>
                        <a:t>a </a:t>
                      </a:r>
                      <a:r>
                        <a:rPr lang="fr-FR" sz="1200" dirty="0">
                          <a:effectLst/>
                        </a:rPr>
                        <a:t>formation de la personne et du citoyen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4. </a:t>
                      </a:r>
                      <a:r>
                        <a:rPr lang="fr-FR" sz="1200" dirty="0">
                          <a:effectLst/>
                        </a:rPr>
                        <a:t>L</a:t>
                      </a:r>
                      <a:r>
                        <a:rPr lang="fr-FR" sz="1200" dirty="0" smtClean="0">
                          <a:effectLst/>
                        </a:rPr>
                        <a:t>es </a:t>
                      </a:r>
                      <a:r>
                        <a:rPr lang="fr-FR" sz="1200" dirty="0">
                          <a:effectLst/>
                        </a:rPr>
                        <a:t>systèmes naturels et les systèmes techniques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5. </a:t>
                      </a:r>
                      <a:r>
                        <a:rPr lang="fr-FR" sz="1200" dirty="0">
                          <a:effectLst/>
                        </a:rPr>
                        <a:t>L</a:t>
                      </a:r>
                      <a:r>
                        <a:rPr lang="fr-FR" sz="1200" dirty="0" smtClean="0">
                          <a:effectLst/>
                        </a:rPr>
                        <a:t>es </a:t>
                      </a:r>
                      <a:r>
                        <a:rPr lang="fr-FR" sz="1200" dirty="0">
                          <a:effectLst/>
                        </a:rPr>
                        <a:t>représentations du monde et </a:t>
                      </a:r>
                      <a:r>
                        <a:rPr lang="fr-FR" sz="1200" dirty="0" smtClean="0">
                          <a:effectLst/>
                        </a:rPr>
                        <a:t>l'activité</a:t>
                      </a:r>
                      <a:r>
                        <a:rPr lang="fr-FR" sz="1200" baseline="0" dirty="0" smtClean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humaine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07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</a:rPr>
                        <a:t>Compétences </a:t>
                      </a:r>
                      <a:r>
                        <a:rPr lang="fr-FR" sz="900" b="1" dirty="0">
                          <a:effectLst/>
                        </a:rPr>
                        <a:t>travaillées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Comprendre, s'exprimer en utilisant la langue française à l'oral et à l'écrit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Comprendre, s'exprimer en utilisant une langue étrangère et, le cas échéant, une langue régionale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Comprendre, s'exprimer en utilisant les langages mathématiques, scientifiques et informatiques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Comprendre, s'exprimer en utilisant les langages des arts et du corps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Organisation du travail personnel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Coopération et réalisation de projets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Médias, démarches de recherche et de traitement de l'information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Outils numériques pour échanger et communiquer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Expression de la sensibilité et des opinions, respect des autres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La règle et le droit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Réflexion et discernement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Responsabilité, sens de l'engagement et de l'initiative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Démarches scientifiques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Conception, création, réalisation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Responsabilités individuelles et collectives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L'espace et le temps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Organisations et représentations du monde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Invention, élaboration, production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vert="vert270"/>
                </a:tc>
              </a:tr>
              <a:tr h="259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SVT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X</a:t>
                      </a: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</a:tr>
              <a:tr h="272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Technologie</a:t>
                      </a:r>
                      <a:endParaRPr lang="fr-FR" sz="900" dirty="0" smtClean="0">
                        <a:effectLst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9" marR="61389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8" y="2080498"/>
            <a:ext cx="3354108" cy="209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008" y="4179521"/>
            <a:ext cx="3354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Nasa's Mars Science Laboratory Curiosity </a:t>
            </a:r>
            <a:r>
              <a:rPr lang="en-US" sz="2000" dirty="0" smtClean="0"/>
              <a:t>rover</a:t>
            </a:r>
          </a:p>
        </p:txBody>
      </p:sp>
      <p:pic>
        <p:nvPicPr>
          <p:cNvPr id="6152" name="Picture 8" descr="JPEG - 139.1 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60" y="332363"/>
            <a:ext cx="3760533" cy="27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2246" y="3289469"/>
            <a:ext cx="449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/>
              <a:t>Chaîne de fabrication de la Renault 4, à Boulogne-Billancourt en 1962 (haut) et chaîne de fabrication de la Renault Mégane III, à Palencia, en Espagne, en 2011 (bas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pic>
        <p:nvPicPr>
          <p:cNvPr id="6154" name="Picture 10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3" y="46628"/>
            <a:ext cx="3145818" cy="15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2563" y="1600716"/>
            <a:ext cx="370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Fourmi (</a:t>
            </a:r>
            <a:r>
              <a:rPr lang="fr-FR" sz="1800" i="1" dirty="0" smtClean="0"/>
              <a:t>ordre des Hyménoptères</a:t>
            </a:r>
            <a:r>
              <a:rPr lang="fr-FR" sz="1800" dirty="0" smtClean="0"/>
              <a:t>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67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980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 smtClean="0">
                <a:solidFill>
                  <a:srgbClr val="6600CC"/>
                </a:solidFill>
              </a:rPr>
              <a:t>Comment l’Homme peut-il trouver des idées dans la nature pour résoudre des besoins techniques ?</a:t>
            </a:r>
          </a:p>
        </p:txBody>
      </p:sp>
    </p:spTree>
    <p:extLst>
      <p:ext uri="{BB962C8B-B14F-4D97-AF65-F5344CB8AC3E}">
        <p14:creationId xmlns:p14="http://schemas.microsoft.com/office/powerpoint/2010/main" val="1514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41659" y="1619576"/>
            <a:ext cx="2619910" cy="12516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862750" y="656103"/>
            <a:ext cx="2989780" cy="376188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2922775" y="235646"/>
            <a:ext cx="2691829" cy="12123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Origine du projet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468" y="1737567"/>
            <a:ext cx="2101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2014 </a:t>
            </a:r>
            <a:r>
              <a:rPr lang="fr-FR" sz="2000" dirty="0" smtClean="0"/>
              <a:t>: option </a:t>
            </a:r>
            <a:r>
              <a:rPr lang="fr-FR" sz="2000" dirty="0"/>
              <a:t>en 6</a:t>
            </a:r>
            <a:r>
              <a:rPr lang="fr-FR" sz="2000" baseline="30000" dirty="0"/>
              <a:t>ème</a:t>
            </a:r>
            <a:r>
              <a:rPr lang="fr-FR" sz="2000" dirty="0"/>
              <a:t> « La classe sciences »</a:t>
            </a:r>
          </a:p>
        </p:txBody>
      </p:sp>
      <p:cxnSp>
        <p:nvCxnSpPr>
          <p:cNvPr id="7" name="Connecteur droit 6"/>
          <p:cNvCxnSpPr>
            <a:stCxn id="2" idx="3"/>
          </p:cNvCxnSpPr>
          <p:nvPr/>
        </p:nvCxnSpPr>
        <p:spPr>
          <a:xfrm flipH="1">
            <a:off x="2448158" y="1270452"/>
            <a:ext cx="868826" cy="485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85039" y="824508"/>
            <a:ext cx="26829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Buts </a:t>
            </a:r>
            <a:r>
              <a:rPr lang="fr-FR" sz="2000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démarche </a:t>
            </a:r>
            <a:r>
              <a:rPr lang="fr-FR" sz="2000" dirty="0"/>
              <a:t>de </a:t>
            </a:r>
            <a:r>
              <a:rPr lang="fr-FR" sz="2000" dirty="0" smtClean="0"/>
              <a:t>projet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Interdisciplinarité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Curiosité, autonomie des élèves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Esprit critique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Observer, expérimenter, </a:t>
            </a:r>
            <a:r>
              <a:rPr lang="fr-FR" sz="2000" dirty="0" smtClean="0"/>
              <a:t>modéliser 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cxnSp>
        <p:nvCxnSpPr>
          <p:cNvPr id="11" name="Connecteur droit 10"/>
          <p:cNvCxnSpPr>
            <a:stCxn id="2" idx="5"/>
          </p:cNvCxnSpPr>
          <p:nvPr/>
        </p:nvCxnSpPr>
        <p:spPr>
          <a:xfrm>
            <a:off x="5220395" y="1270452"/>
            <a:ext cx="821337" cy="485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893239" y="2386368"/>
            <a:ext cx="3969511" cy="25749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341285" y="2661948"/>
            <a:ext cx="3154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Organisation </a:t>
            </a:r>
            <a:r>
              <a:rPr lang="fr-FR" sz="2000" dirty="0" smtClean="0"/>
              <a:t>: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3 professeurs ( SVT, </a:t>
            </a:r>
            <a:r>
              <a:rPr lang="fr-FR" sz="2000" dirty="0"/>
              <a:t>t</a:t>
            </a:r>
            <a:r>
              <a:rPr lang="fr-FR" sz="2000" dirty="0" smtClean="0"/>
              <a:t>echnologie, Physique/chimie)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2h / semaine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Groupe de 16 élèves</a:t>
            </a:r>
          </a:p>
        </p:txBody>
      </p:sp>
      <p:cxnSp>
        <p:nvCxnSpPr>
          <p:cNvPr id="30" name="Connecteur droit 29"/>
          <p:cNvCxnSpPr>
            <a:stCxn id="2" idx="4"/>
            <a:endCxn id="13" idx="0"/>
          </p:cNvCxnSpPr>
          <p:nvPr/>
        </p:nvCxnSpPr>
        <p:spPr>
          <a:xfrm flipH="1">
            <a:off x="3877995" y="1447997"/>
            <a:ext cx="390695" cy="938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4" grpId="0"/>
      <p:bldP spid="8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143837"/>
            <a:ext cx="2835667" cy="13253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7030A0"/>
                </a:solidFill>
              </a:rPr>
              <a:t>Passage de l’option sciences à un EPI</a:t>
            </a:r>
          </a:p>
        </p:txBody>
      </p:sp>
      <p:sp>
        <p:nvSpPr>
          <p:cNvPr id="3" name="Ellipse 2"/>
          <p:cNvSpPr/>
          <p:nvPr/>
        </p:nvSpPr>
        <p:spPr>
          <a:xfrm>
            <a:off x="1941815" y="934949"/>
            <a:ext cx="3411021" cy="216784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Nouveaux programmes BO 2015 </a:t>
            </a: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rubrique </a:t>
            </a:r>
            <a:r>
              <a:rPr lang="fr-FR" sz="1800" i="1" dirty="0">
                <a:solidFill>
                  <a:schemeClr val="tx1"/>
                </a:solidFill>
              </a:rPr>
              <a:t>« croisements entre enseignements »</a:t>
            </a:r>
          </a:p>
          <a:p>
            <a:pPr algn="ctr"/>
            <a:endParaRPr lang="fr-FR" sz="1800" dirty="0"/>
          </a:p>
        </p:txBody>
      </p:sp>
      <p:sp>
        <p:nvSpPr>
          <p:cNvPr id="4" name="Ellipse 3"/>
          <p:cNvSpPr/>
          <p:nvPr/>
        </p:nvSpPr>
        <p:spPr>
          <a:xfrm>
            <a:off x="4828854" y="1696372"/>
            <a:ext cx="4345969" cy="339256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Thématique: </a:t>
            </a:r>
            <a:r>
              <a:rPr lang="fr-FR" sz="2000" i="1" dirty="0" smtClean="0">
                <a:solidFill>
                  <a:schemeClr val="tx1"/>
                </a:solidFill>
              </a:rPr>
              <a:t>«</a:t>
            </a:r>
            <a:r>
              <a:rPr lang="fr-FR" sz="2000" i="1" dirty="0">
                <a:solidFill>
                  <a:schemeClr val="tx1"/>
                </a:solidFill>
              </a:rPr>
              <a:t> transition écologique et développement durable / sciences, technologie et santé », </a:t>
            </a:r>
            <a:r>
              <a:rPr lang="fr-FR" sz="2000" dirty="0">
                <a:solidFill>
                  <a:schemeClr val="tx1"/>
                </a:solidFill>
              </a:rPr>
              <a:t>apparait la notion de </a:t>
            </a:r>
            <a:r>
              <a:rPr lang="fr-FR" sz="2000" u="sng" dirty="0">
                <a:solidFill>
                  <a:schemeClr val="tx1"/>
                </a:solidFill>
              </a:rPr>
              <a:t>bio-mimétisme et d’innovations technologiques, Homme amélioré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Flèche courbée vers la gauche 4"/>
          <p:cNvSpPr/>
          <p:nvPr/>
        </p:nvSpPr>
        <p:spPr>
          <a:xfrm rot="17492807">
            <a:off x="2658453" y="321398"/>
            <a:ext cx="420344" cy="904125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 rot="17384608">
            <a:off x="5334745" y="1001288"/>
            <a:ext cx="513708" cy="1159851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38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7030A0"/>
                </a:solidFill>
              </a:rPr>
              <a:t>Projet général de l’EPI et articulation des séances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0" y="2157573"/>
            <a:ext cx="9144000" cy="81165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864759" y="2359133"/>
            <a:ext cx="0" cy="4085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2381595"/>
            <a:ext cx="174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Octobre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849348" y="2398696"/>
            <a:ext cx="681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Novembre /   Décembre                     Janvier         /       Février                   Mars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441896" y="1343732"/>
            <a:ext cx="214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210485" y="2359133"/>
            <a:ext cx="0" cy="4085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366571" y="2350907"/>
            <a:ext cx="2862" cy="376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84761" y="991032"/>
            <a:ext cx="1746607" cy="80865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CDI</a:t>
            </a:r>
            <a:r>
              <a:rPr lang="fr-FR" dirty="0" smtClean="0">
                <a:solidFill>
                  <a:schemeClr val="tx1"/>
                </a:solidFill>
              </a:rPr>
              <a:t>,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SVT, Technologie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/>
          <p:cNvCxnSpPr>
            <a:stCxn id="24" idx="4"/>
          </p:cNvCxnSpPr>
          <p:nvPr/>
        </p:nvCxnSpPr>
        <p:spPr>
          <a:xfrm flipH="1">
            <a:off x="942653" y="1799691"/>
            <a:ext cx="15412" cy="551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38700" y="3520446"/>
            <a:ext cx="1607907" cy="116955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90245" y="3697936"/>
            <a:ext cx="1335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Définition et exemples de bio-mimétisme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5" name="Connecteur droit avec flèche 34"/>
          <p:cNvCxnSpPr>
            <a:endCxn id="32" idx="0"/>
          </p:cNvCxnSpPr>
          <p:nvPr/>
        </p:nvCxnSpPr>
        <p:spPr>
          <a:xfrm>
            <a:off x="942653" y="2767668"/>
            <a:ext cx="1" cy="7527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1854485" y="1458054"/>
            <a:ext cx="780836" cy="60976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SVT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1" name="Connecteur droit avec flèche 40"/>
          <p:cNvCxnSpPr>
            <a:stCxn id="39" idx="4"/>
          </p:cNvCxnSpPr>
          <p:nvPr/>
        </p:nvCxnSpPr>
        <p:spPr>
          <a:xfrm>
            <a:off x="2244903" y="2067819"/>
            <a:ext cx="5137" cy="291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1475627" y="3008372"/>
            <a:ext cx="1569376" cy="9820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Articulation mouvement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4" name="Connecteur droit avec flèche 43"/>
          <p:cNvCxnSpPr>
            <a:endCxn id="42" idx="0"/>
          </p:cNvCxnSpPr>
          <p:nvPr/>
        </p:nvCxnSpPr>
        <p:spPr>
          <a:xfrm>
            <a:off x="2244903" y="2787322"/>
            <a:ext cx="15412" cy="221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2699530" y="1372728"/>
            <a:ext cx="1510955" cy="7232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Techno, </a:t>
            </a:r>
            <a:r>
              <a:rPr lang="fr-FR" dirty="0" smtClean="0">
                <a:solidFill>
                  <a:schemeClr val="tx1"/>
                </a:solidFill>
              </a:rPr>
              <a:t>arts plastiques, maths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48" name="Connecteur droit avec flèche 47"/>
          <p:cNvCxnSpPr>
            <a:stCxn id="46" idx="4"/>
          </p:cNvCxnSpPr>
          <p:nvPr/>
        </p:nvCxnSpPr>
        <p:spPr>
          <a:xfrm flipH="1">
            <a:off x="3454682" y="2095955"/>
            <a:ext cx="326" cy="254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2250262" y="3755559"/>
            <a:ext cx="2597160" cy="13516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Décomposition du mouvement dans un but narratif, géométrie (rotation),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patrons, échelles</a:t>
            </a:r>
          </a:p>
        </p:txBody>
      </p:sp>
      <p:cxnSp>
        <p:nvCxnSpPr>
          <p:cNvPr id="51" name="Connecteur droit avec flèche 50"/>
          <p:cNvCxnSpPr>
            <a:endCxn id="49" idx="0"/>
          </p:cNvCxnSpPr>
          <p:nvPr/>
        </p:nvCxnSpPr>
        <p:spPr>
          <a:xfrm>
            <a:off x="3459160" y="2766000"/>
            <a:ext cx="89682" cy="989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7144392" y="1222871"/>
            <a:ext cx="1966614" cy="85242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SVT, </a:t>
            </a:r>
            <a:r>
              <a:rPr lang="fr-FR" dirty="0">
                <a:solidFill>
                  <a:schemeClr val="tx1"/>
                </a:solidFill>
              </a:rPr>
              <a:t>t</a:t>
            </a:r>
            <a:r>
              <a:rPr lang="fr-FR" dirty="0" smtClean="0">
                <a:solidFill>
                  <a:schemeClr val="tx1"/>
                </a:solidFill>
              </a:rPr>
              <a:t>echnologie, </a:t>
            </a:r>
            <a:r>
              <a:rPr lang="fr-FR" dirty="0">
                <a:solidFill>
                  <a:schemeClr val="tx1"/>
                </a:solidFill>
              </a:rPr>
              <a:t>a</a:t>
            </a:r>
            <a:r>
              <a:rPr lang="fr-FR" dirty="0" smtClean="0">
                <a:solidFill>
                  <a:schemeClr val="tx1"/>
                </a:solidFill>
              </a:rPr>
              <a:t>rts plastiques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8009646" y="2062775"/>
            <a:ext cx="10634" cy="294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6259805" y="3416502"/>
            <a:ext cx="2851201" cy="140251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Commande nerveuse du mouvement,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systèmes automatisés, zootropes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4" name="Connecteur droit avec flèche 63"/>
          <p:cNvCxnSpPr>
            <a:endCxn id="61" idx="0"/>
          </p:cNvCxnSpPr>
          <p:nvPr/>
        </p:nvCxnSpPr>
        <p:spPr>
          <a:xfrm flipH="1">
            <a:off x="7685406" y="2775034"/>
            <a:ext cx="189194" cy="641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4118683" y="991033"/>
            <a:ext cx="1670494" cy="73793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Technologie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 flipH="1">
            <a:off x="4927106" y="1762936"/>
            <a:ext cx="6768" cy="593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4202347" y="3144789"/>
            <a:ext cx="1489920" cy="97297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Application numérique (</a:t>
            </a:r>
            <a:r>
              <a:rPr lang="fr-FR" dirty="0" err="1">
                <a:solidFill>
                  <a:schemeClr val="tx1"/>
                </a:solidFill>
              </a:rPr>
              <a:t>solid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works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6" name="Connecteur droit avec flèche 75"/>
          <p:cNvCxnSpPr>
            <a:endCxn id="73" idx="0"/>
          </p:cNvCxnSpPr>
          <p:nvPr/>
        </p:nvCxnSpPr>
        <p:spPr>
          <a:xfrm flipH="1">
            <a:off x="4947307" y="2787322"/>
            <a:ext cx="13246" cy="357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e 76"/>
          <p:cNvSpPr/>
          <p:nvPr/>
        </p:nvSpPr>
        <p:spPr>
          <a:xfrm>
            <a:off x="5789177" y="835205"/>
            <a:ext cx="1399288" cy="8356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Physique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chimie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H="1">
            <a:off x="6289089" y="1669142"/>
            <a:ext cx="1880" cy="677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/>
          <p:cNvSpPr/>
          <p:nvPr/>
        </p:nvSpPr>
        <p:spPr>
          <a:xfrm>
            <a:off x="5614730" y="3081025"/>
            <a:ext cx="1483611" cy="4394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Circuits électriques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 flipH="1">
            <a:off x="6289089" y="2766127"/>
            <a:ext cx="1" cy="314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/>
      <p:bldP spid="39" grpId="0" animBg="1"/>
      <p:bldP spid="42" grpId="0" animBg="1"/>
      <p:bldP spid="46" grpId="0" animBg="1"/>
      <p:bldP spid="49" grpId="0" animBg="1"/>
      <p:bldP spid="53" grpId="0" animBg="1"/>
      <p:bldP spid="61" grpId="0" animBg="1"/>
      <p:bldP spid="66" grpId="0" animBg="1"/>
      <p:bldP spid="73" grpId="0" animBg="1"/>
      <p:bldP spid="77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010327" y="1770646"/>
            <a:ext cx="3123345" cy="1376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Plus-values de l’interdisciplinarité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19698" y="242856"/>
            <a:ext cx="2476071" cy="11930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d’une démarche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d’investigation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256962" y="1435940"/>
            <a:ext cx="2815119" cy="17568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touche de nombreux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domaines, cohérence des apprentissages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(scientifiques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artistiques…)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896005" y="3322672"/>
            <a:ext cx="3047155" cy="18208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d’un fait théorique dans des domaines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pratiques créant du sens pour les élèves</a:t>
            </a:r>
            <a:endParaRPr lang="fr-F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552427" y="3353314"/>
            <a:ext cx="3179851" cy="17595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le lien entre les disciplines, disciplines décloisonnées, collaboration des professeurs</a:t>
            </a:r>
            <a:endParaRPr lang="fr-F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Ellipse 7"/>
          <p:cNvSpPr/>
          <p:nvPr/>
        </p:nvSpPr>
        <p:spPr>
          <a:xfrm>
            <a:off x="4243227" y="81040"/>
            <a:ext cx="2229492" cy="142682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l’initiative et de l’autonomie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fr-FR" sz="1600" dirty="0"/>
          </a:p>
        </p:txBody>
      </p:sp>
      <p:sp>
        <p:nvSpPr>
          <p:cNvPr id="9" name="Ellipse 8"/>
          <p:cNvSpPr/>
          <p:nvPr/>
        </p:nvSpPr>
        <p:spPr>
          <a:xfrm>
            <a:off x="0" y="1639254"/>
            <a:ext cx="2723395" cy="197108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Découvertes et Développement des méthodes ou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pratiques scientifiques motivantes pour les élèves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>
            <a:stCxn id="3" idx="0"/>
            <a:endCxn id="8" idx="4"/>
          </p:cNvCxnSpPr>
          <p:nvPr/>
        </p:nvCxnSpPr>
        <p:spPr>
          <a:xfrm flipV="1">
            <a:off x="4572000" y="1507862"/>
            <a:ext cx="785973" cy="262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3" idx="1"/>
            <a:endCxn id="4" idx="4"/>
          </p:cNvCxnSpPr>
          <p:nvPr/>
        </p:nvCxnSpPr>
        <p:spPr>
          <a:xfrm flipH="1" flipV="1">
            <a:off x="2357734" y="1435940"/>
            <a:ext cx="1109996" cy="536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3" idx="2"/>
            <a:endCxn id="9" idx="6"/>
          </p:cNvCxnSpPr>
          <p:nvPr/>
        </p:nvCxnSpPr>
        <p:spPr>
          <a:xfrm flipH="1">
            <a:off x="2723395" y="2459014"/>
            <a:ext cx="286932" cy="165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3" idx="3"/>
            <a:endCxn id="7" idx="0"/>
          </p:cNvCxnSpPr>
          <p:nvPr/>
        </p:nvCxnSpPr>
        <p:spPr>
          <a:xfrm flipH="1">
            <a:off x="3142353" y="2945764"/>
            <a:ext cx="325377" cy="407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3" idx="6"/>
            <a:endCxn id="5" idx="2"/>
          </p:cNvCxnSpPr>
          <p:nvPr/>
        </p:nvCxnSpPr>
        <p:spPr>
          <a:xfrm flipV="1">
            <a:off x="6133672" y="2314381"/>
            <a:ext cx="123290" cy="14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3" idx="5"/>
            <a:endCxn id="6" idx="0"/>
          </p:cNvCxnSpPr>
          <p:nvPr/>
        </p:nvCxnSpPr>
        <p:spPr>
          <a:xfrm>
            <a:off x="5676269" y="2945764"/>
            <a:ext cx="743314" cy="376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7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5896058" y="1897150"/>
            <a:ext cx="3247942" cy="2714255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>
                <a:solidFill>
                  <a:srgbClr val="6600CC"/>
                </a:solidFill>
              </a:rPr>
              <a:t>Articulation et </a:t>
            </a:r>
            <a:r>
              <a:rPr lang="fr" b="1" dirty="0" smtClean="0">
                <a:solidFill>
                  <a:srgbClr val="6600CC"/>
                </a:solidFill>
              </a:rPr>
              <a:t>mouvement</a:t>
            </a:r>
          </a:p>
          <a:p>
            <a:pPr lvl="0" algn="ctr"/>
            <a:r>
              <a:rPr lang="fr-FR" b="1" dirty="0" smtClean="0"/>
              <a:t>SVT </a:t>
            </a:r>
            <a:r>
              <a:rPr lang="fr-FR" dirty="0" smtClean="0"/>
              <a:t>: </a:t>
            </a:r>
            <a:r>
              <a:rPr lang="fr-FR" dirty="0"/>
              <a:t>organe </a:t>
            </a:r>
            <a:r>
              <a:rPr lang="fr-FR" dirty="0" smtClean="0"/>
              <a:t>effecteur</a:t>
            </a:r>
          </a:p>
          <a:p>
            <a:pPr lvl="0" algn="ctr"/>
            <a:r>
              <a:rPr lang="fr-FR" b="1" dirty="0" smtClean="0"/>
              <a:t>Technologie </a:t>
            </a:r>
            <a:r>
              <a:rPr lang="fr-FR" dirty="0" smtClean="0"/>
              <a:t>:</a:t>
            </a:r>
            <a:r>
              <a:rPr lang="fr-FR" b="1" dirty="0" smtClean="0"/>
              <a:t> </a:t>
            </a:r>
            <a:r>
              <a:rPr lang="fr-FR" altLang="fr-FR" dirty="0">
                <a:cs typeface="Arial" panose="020B0604020202020204" pitchFamily="34" charset="0"/>
              </a:rPr>
              <a:t>chaîne d'énergie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" b="1" dirty="0" smtClean="0"/>
              <a:t>Maths </a:t>
            </a:r>
            <a:r>
              <a:rPr lang="fr" dirty="0" smtClean="0"/>
              <a:t>:</a:t>
            </a:r>
            <a:r>
              <a:rPr lang="fr" b="1" dirty="0" smtClean="0"/>
              <a:t> </a:t>
            </a:r>
            <a:r>
              <a:rPr lang="fr" dirty="0"/>
              <a:t>rotation /patron/échelle/géométrie dans l’espace</a:t>
            </a:r>
          </a:p>
          <a:p>
            <a:pPr algn="ctr"/>
            <a:r>
              <a:rPr lang="fr" b="1" dirty="0"/>
              <a:t>Arts </a:t>
            </a:r>
            <a:r>
              <a:rPr lang="fr" b="1" dirty="0" smtClean="0"/>
              <a:t>plastiques </a:t>
            </a:r>
            <a:r>
              <a:rPr lang="fr" dirty="0" smtClean="0"/>
              <a:t>:</a:t>
            </a:r>
            <a:r>
              <a:rPr lang="fr" b="1" dirty="0" smtClean="0"/>
              <a:t> </a:t>
            </a:r>
            <a:r>
              <a:rPr lang="fr-FR" dirty="0"/>
              <a:t>dispositif séquentiel, dimension temporelle</a:t>
            </a:r>
          </a:p>
          <a:p>
            <a:pPr algn="ctr"/>
            <a:endParaRPr lang="fr" dirty="0"/>
          </a:p>
        </p:txBody>
      </p:sp>
      <p:sp>
        <p:nvSpPr>
          <p:cNvPr id="61" name="Shape 61"/>
          <p:cNvSpPr/>
          <p:nvPr/>
        </p:nvSpPr>
        <p:spPr>
          <a:xfrm>
            <a:off x="163459" y="1886973"/>
            <a:ext cx="3082011" cy="2160459"/>
          </a:xfrm>
          <a:prstGeom prst="ellipse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 smtClean="0">
                <a:solidFill>
                  <a:srgbClr val="6600CC"/>
                </a:solidFill>
              </a:rPr>
              <a:t>Détection et Communication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b="1" dirty="0" smtClean="0"/>
              <a:t>SVT </a:t>
            </a:r>
            <a:r>
              <a:rPr lang="fr" dirty="0" smtClean="0"/>
              <a:t>:</a:t>
            </a:r>
            <a:r>
              <a:rPr lang="fr" b="1" dirty="0" smtClean="0"/>
              <a:t> </a:t>
            </a:r>
            <a:r>
              <a:rPr lang="fr" dirty="0" smtClean="0"/>
              <a:t>Stimulus</a:t>
            </a:r>
            <a:r>
              <a:rPr lang="fr" b="1" dirty="0" smtClean="0"/>
              <a:t>, </a:t>
            </a:r>
            <a:r>
              <a:rPr lang="fr" dirty="0" smtClean="0"/>
              <a:t>Organe sensoriel, message nerveux, nerfs, neurones </a:t>
            </a:r>
          </a:p>
          <a:p>
            <a:pPr algn="ctr"/>
            <a:r>
              <a:rPr lang="fr" b="1" dirty="0" smtClean="0"/>
              <a:t>Technologie </a:t>
            </a:r>
            <a:r>
              <a:rPr lang="fr" dirty="0" smtClean="0"/>
              <a:t>: </a:t>
            </a:r>
            <a:r>
              <a:rPr lang="fr" dirty="0" smtClean="0"/>
              <a:t>capteur, signal et information</a:t>
            </a:r>
            <a:br>
              <a:rPr lang="fr" dirty="0" smtClean="0"/>
            </a:br>
            <a:r>
              <a:rPr lang="fr" b="1" dirty="0" smtClean="0"/>
              <a:t>Physique </a:t>
            </a:r>
            <a:r>
              <a:rPr lang="fr" dirty="0" smtClean="0"/>
              <a:t>: </a:t>
            </a:r>
            <a:r>
              <a:rPr lang="fr" dirty="0"/>
              <a:t>circuit électrique/boucle </a:t>
            </a:r>
          </a:p>
          <a:p>
            <a:pPr lvl="0" algn="ctr" rtl="0">
              <a:spcBef>
                <a:spcPts val="0"/>
              </a:spcBef>
              <a:buNone/>
            </a:pPr>
            <a:endParaRPr lang="fr" dirty="0"/>
          </a:p>
        </p:txBody>
      </p:sp>
      <p:sp>
        <p:nvSpPr>
          <p:cNvPr id="62" name="Shape 62"/>
          <p:cNvSpPr/>
          <p:nvPr/>
        </p:nvSpPr>
        <p:spPr>
          <a:xfrm>
            <a:off x="3276148" y="2721207"/>
            <a:ext cx="2619910" cy="2239102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 dirty="0">
                <a:solidFill>
                  <a:srgbClr val="6600CC"/>
                </a:solidFill>
              </a:rPr>
              <a:t>Centre intégrateur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b="1" dirty="0"/>
              <a:t>SVT</a:t>
            </a:r>
            <a:r>
              <a:rPr lang="fr" dirty="0"/>
              <a:t> : </a:t>
            </a:r>
            <a:r>
              <a:rPr lang="fr" dirty="0" smtClean="0"/>
              <a:t>cerveau</a:t>
            </a:r>
            <a:endParaRPr lang="fr" dirty="0"/>
          </a:p>
          <a:p>
            <a:pPr lvl="0" algn="ctr" rtl="0">
              <a:spcBef>
                <a:spcPts val="0"/>
              </a:spcBef>
              <a:buNone/>
            </a:pPr>
            <a:r>
              <a:rPr lang="fr" b="1" dirty="0" smtClean="0"/>
              <a:t>Technologie</a:t>
            </a:r>
            <a:r>
              <a:rPr lang="fr" dirty="0" smtClean="0"/>
              <a:t> </a:t>
            </a:r>
            <a:r>
              <a:rPr lang="fr" dirty="0"/>
              <a:t>: </a:t>
            </a:r>
            <a:r>
              <a:rPr lang="fr" dirty="0" smtClean="0"/>
              <a:t>programmation</a:t>
            </a:r>
          </a:p>
        </p:txBody>
      </p:sp>
      <p:sp>
        <p:nvSpPr>
          <p:cNvPr id="64" name="Shape 64"/>
          <p:cNvSpPr/>
          <p:nvPr/>
        </p:nvSpPr>
        <p:spPr>
          <a:xfrm>
            <a:off x="3082771" y="97654"/>
            <a:ext cx="3143367" cy="166451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" sz="1600" b="1" dirty="0" smtClean="0">
                <a:solidFill>
                  <a:srgbClr val="6600CC"/>
                </a:solidFill>
              </a:rPr>
              <a:t>Exemple d’interdisciplinarité au sein de l’EPI biomimétisme</a:t>
            </a:r>
            <a:endParaRPr lang="fr" sz="1600" b="1" dirty="0">
              <a:solidFill>
                <a:srgbClr val="6600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fr" b="1" dirty="0"/>
          </a:p>
        </p:txBody>
      </p:sp>
      <p:cxnSp>
        <p:nvCxnSpPr>
          <p:cNvPr id="65" name="Shape 65"/>
          <p:cNvCxnSpPr>
            <a:stCxn id="64" idx="2"/>
            <a:endCxn id="61" idx="0"/>
          </p:cNvCxnSpPr>
          <p:nvPr/>
        </p:nvCxnSpPr>
        <p:spPr>
          <a:xfrm flipH="1">
            <a:off x="1704465" y="929910"/>
            <a:ext cx="1378306" cy="9570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" name="Shape 66"/>
          <p:cNvCxnSpPr>
            <a:stCxn id="64" idx="6"/>
            <a:endCxn id="60" idx="0"/>
          </p:cNvCxnSpPr>
          <p:nvPr/>
        </p:nvCxnSpPr>
        <p:spPr>
          <a:xfrm>
            <a:off x="6226138" y="929910"/>
            <a:ext cx="1293891" cy="9672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7" name="Shape 67"/>
          <p:cNvCxnSpPr>
            <a:stCxn id="64" idx="4"/>
            <a:endCxn id="62" idx="0"/>
          </p:cNvCxnSpPr>
          <p:nvPr/>
        </p:nvCxnSpPr>
        <p:spPr>
          <a:xfrm flipH="1">
            <a:off x="4586103" y="1762165"/>
            <a:ext cx="68352" cy="9590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130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6600CC"/>
                </a:solidFill>
              </a:rPr>
              <a:t>EXEMPLES </a:t>
            </a:r>
            <a:r>
              <a:rPr lang="fr-FR" sz="1800" dirty="0" smtClean="0">
                <a:solidFill>
                  <a:srgbClr val="6600CC"/>
                </a:solidFill>
              </a:rPr>
              <a:t>D’ACTIVITES </a:t>
            </a:r>
            <a:r>
              <a:rPr lang="fr-FR" sz="1800" dirty="0" smtClean="0">
                <a:solidFill>
                  <a:srgbClr val="6600CC"/>
                </a:solidFill>
              </a:rPr>
              <a:t>SUPPORTS DE L’EPI</a:t>
            </a:r>
            <a:endParaRPr lang="fr-FR" sz="1800" dirty="0">
              <a:solidFill>
                <a:srgbClr val="6600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36997"/>
            <a:ext cx="6704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50724"/>
              </p:ext>
            </p:extLst>
          </p:nvPr>
        </p:nvGraphicFramePr>
        <p:xfrm>
          <a:off x="133615" y="582011"/>
          <a:ext cx="4171308" cy="20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Image bitmap" r:id="rId3" imgW="7552381" imgH="3734321" progId="Paint.Picture">
                  <p:embed/>
                </p:oleObj>
              </mc:Choice>
              <mc:Fallback>
                <p:oleObj name="Image bitmap" r:id="rId3" imgW="7552381" imgH="373432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15" y="582011"/>
                        <a:ext cx="4171308" cy="20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42043" y="2619911"/>
            <a:ext cx="4173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Photographie </a:t>
            </a:r>
            <a:r>
              <a:rPr lang="fr-FR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d’Hugo </a:t>
            </a:r>
            <a:r>
              <a:rPr lang="fr-FR" sz="11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Lloris</a:t>
            </a:r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préparant à </a:t>
            </a:r>
            <a:r>
              <a:rPr lang="fr-FR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l’action ("</a:t>
            </a:r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minutes")</a:t>
            </a:r>
            <a:endParaRPr lang="fr-FR" sz="1100" dirty="0"/>
          </a:p>
        </p:txBody>
      </p:sp>
      <p:sp>
        <p:nvSpPr>
          <p:cNvPr id="6" name="Rectangle 5"/>
          <p:cNvSpPr/>
          <p:nvPr/>
        </p:nvSpPr>
        <p:spPr>
          <a:xfrm>
            <a:off x="56508" y="2983441"/>
            <a:ext cx="411479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Problème 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omment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tir d'un ballon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va-t-il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provoquer un mouvement du gardien de but en vue de stopper le ballon?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08" y="3910955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CONSIGNE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schéma fonctionnel, pour expliquer à Hugo LLORIS comment faire le lien entre le tir du ballon vers son but et le déclenchement d’un mouvement de sa part pour arrêter le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ballon.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5696525" y="582011"/>
            <a:ext cx="2015999" cy="20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428162" y="2619911"/>
            <a:ext cx="47158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/>
            </a:pPr>
            <a:r>
              <a:rPr lang="fr-FR" sz="1100" i="1" kern="1200" dirty="0">
                <a:latin typeface="Calibri" pitchFamily="34"/>
                <a:ea typeface="Calibri" pitchFamily="1"/>
                <a:cs typeface="Times New Roman" pitchFamily="18"/>
              </a:rPr>
              <a:t>Photographie d'une lampe associée à un composant de commande automatique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30286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Problème 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omment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remplacer l’action de l’Homme et automatiser la gestion de l’éclairage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3948700"/>
            <a:ext cx="46285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latin typeface="Calibri" panose="020F0502020204030204" pitchFamily="34" charset="0"/>
              </a:rPr>
              <a:t>CONSIGNE</a:t>
            </a:r>
            <a:r>
              <a:rPr lang="fr-FR" dirty="0" smtClean="0">
                <a:latin typeface="Calibri" panose="020F0502020204030204" pitchFamily="34" charset="0"/>
              </a:rPr>
              <a:t> : </a:t>
            </a:r>
            <a:r>
              <a:rPr lang="fr-FR" dirty="0">
                <a:latin typeface="Calibri" panose="020F0502020204030204" pitchFamily="34" charset="0"/>
              </a:rPr>
              <a:t>réaliser un schéma fonctionnel, pour expliquer comment faire le lien entre l'état de l'environnement et l'action d'allumage.</a:t>
            </a:r>
          </a:p>
        </p:txBody>
      </p:sp>
    </p:spTree>
    <p:extLst>
      <p:ext uri="{BB962C8B-B14F-4D97-AF65-F5344CB8AC3E}">
        <p14:creationId xmlns:p14="http://schemas.microsoft.com/office/powerpoint/2010/main" val="11342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946</Words>
  <Application>Microsoft Office PowerPoint</Application>
  <PresentationFormat>Affichage à l'écran (16:9)</PresentationFormat>
  <Paragraphs>207</Paragraphs>
  <Slides>16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simple-light-2</vt:lpstr>
      <vt:lpstr>Image bitmap</vt:lpstr>
      <vt:lpstr>EPI Bio-mimétisme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Compétences communes en SVT et Technologie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 Biomimétisme Automatismes et êtres vivants</dc:title>
  <dc:creator>ALD</dc:creator>
  <cp:lastModifiedBy>Utilisateur</cp:lastModifiedBy>
  <cp:revision>66</cp:revision>
  <dcterms:modified xsi:type="dcterms:W3CDTF">2016-05-10T14:09:20Z</dcterms:modified>
</cp:coreProperties>
</file>