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3"/>
  </p:notesMasterIdLst>
  <p:sldIdLst>
    <p:sldId id="30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4660"/>
  </p:normalViewPr>
  <p:slideViewPr>
    <p:cSldViewPr>
      <p:cViewPr varScale="1">
        <p:scale>
          <a:sx n="136" d="100"/>
          <a:sy n="136" d="100"/>
        </p:scale>
        <p:origin x="-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155F3-152E-4EAB-A2B8-72045BAA2EA7}" type="datetimeFigureOut">
              <a:rPr lang="fr-FR" smtClean="0"/>
              <a:t>11/09/17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D4304-3617-4A08-A3C1-C6AF8A3B88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65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D4304-3617-4A08-A3C1-C6AF8A3B8892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52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383A30E-5ADB-4CB2-B7CE-E04584130173}" type="datetimeFigureOut">
              <a:rPr lang="fr-FR" smtClean="0"/>
              <a:pPr/>
              <a:t>11/09/17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1A4292A-762F-4FB9-8820-B08E9439716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30E-5ADB-4CB2-B7CE-E04584130173}" type="datetimeFigureOut">
              <a:rPr lang="fr-FR" smtClean="0"/>
              <a:pPr/>
              <a:t>11/09/17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292A-762F-4FB9-8820-B08E9439716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30E-5ADB-4CB2-B7CE-E04584130173}" type="datetimeFigureOut">
              <a:rPr lang="fr-FR" smtClean="0"/>
              <a:pPr/>
              <a:t>11/09/17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292A-762F-4FB9-8820-B08E9439716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30E-5ADB-4CB2-B7CE-E04584130173}" type="datetimeFigureOut">
              <a:rPr lang="fr-FR" smtClean="0"/>
              <a:pPr/>
              <a:t>11/09/17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292A-762F-4FB9-8820-B08E9439716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383A30E-5ADB-4CB2-B7CE-E04584130173}" type="datetimeFigureOut">
              <a:rPr lang="fr-FR" smtClean="0"/>
              <a:pPr/>
              <a:t>11/09/17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1A4292A-762F-4FB9-8820-B08E9439716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30E-5ADB-4CB2-B7CE-E04584130173}" type="datetimeFigureOut">
              <a:rPr lang="fr-FR" smtClean="0"/>
              <a:pPr/>
              <a:t>11/09/17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292A-762F-4FB9-8820-B08E9439716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30E-5ADB-4CB2-B7CE-E04584130173}" type="datetimeFigureOut">
              <a:rPr lang="fr-FR" smtClean="0"/>
              <a:pPr/>
              <a:t>11/09/17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292A-762F-4FB9-8820-B08E9439716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30E-5ADB-4CB2-B7CE-E04584130173}" type="datetimeFigureOut">
              <a:rPr lang="fr-FR" smtClean="0"/>
              <a:pPr/>
              <a:t>11/09/17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292A-762F-4FB9-8820-B08E9439716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30E-5ADB-4CB2-B7CE-E04584130173}" type="datetimeFigureOut">
              <a:rPr lang="fr-FR" smtClean="0"/>
              <a:pPr/>
              <a:t>11/09/17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292A-762F-4FB9-8820-B08E9439716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30E-5ADB-4CB2-B7CE-E04584130173}" type="datetimeFigureOut">
              <a:rPr lang="fr-FR" smtClean="0"/>
              <a:pPr/>
              <a:t>11/09/17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292A-762F-4FB9-8820-B08E9439716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30E-5ADB-4CB2-B7CE-E04584130173}" type="datetimeFigureOut">
              <a:rPr lang="fr-FR" smtClean="0"/>
              <a:pPr/>
              <a:t>11/09/17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292A-762F-4FB9-8820-B08E9439716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83A30E-5ADB-4CB2-B7CE-E04584130173}" type="datetimeFigureOut">
              <a:rPr lang="fr-FR" smtClean="0"/>
              <a:pPr/>
              <a:t>11/09/17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A4292A-762F-4FB9-8820-B08E9439716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hyperlink" Target="http://www.cne.go.cr/Documentos/educacion/Afiche_Terremotos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hyperlink" Target="https://proteccioncivilinfo.wordpress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hyperlink" Target="http://www.indeci.gob.pe/objetos/secciones/OQ==/NDU=/lista/NjU1/1201203271735301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hyperlink" Target="https://fanzinesotanobeat.files.wordpress.com/2012/09/prevencion-sismo-2012-lima-peru.jpg?w=53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hyperlink" Target="http://blogs.futuraschools.edu.pe/wp-content/uploads/bfi_thumb/mochila-2yqgukvggm0wkxtctv0ruo.p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hyperlink" Target="http://2.bp.blogspot.com/-c-KQXv7X5Rc/UZvBYK9Cr0I/AAAAAAAADfA/Q3sOF8BaVzs/s1600/La+mochila+de+emergencia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laprensa.peru.com/actualidad/noticia-que-deben-hacer-profesores-y-escolares-sismo-23480" TargetMode="Externa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hyperlink" Target="http://1.bp.blogspot.com/-rR42Ho9D2II/U6vUpzoKy7I/AAAAAAAAACs/zcQPdp7Jtfw/s1600/comic+4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hyperlink" Target="http://3.bp.blogspot.com/-utKS0quq3a4/U6vRdMumafI/AAAAAAAAABs/yMn6EJFuqLE/s1600/64d0a3369ee7366e1bcf3364b465e6d6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hyperlink" Target="http://redsismica.uprm.edu/Spanish/educacion/Antes.php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hyperlink" Target="http://www.intipucacity.com/public/img/thumb_noticia/thumb_300x300_Que_hacer_en_caso_de_SISMO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hyperlink" Target="http://api.ning.com/files/eL-TWl4t1ESpvnfmpviehf8NeIVk6BrmuILm6ufDi94LRkR161YeF526MaIlnRfYWL5LvRMYqNu1*zm3IoMH8znflFJyMhl1/Volcanica1.jpg?width=576&amp;height=35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hyperlink" Target="http://cdn.expansion.mx/media/2012/04/19/plan-contingencia-erupcin-volcnica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hyperlink" Target="http://www.lavozdelsandinismo.com/wp-estaticos/2015/12/infog-casodeerupcion-web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coexploratorio.org/wp-content/uploads/2013/06/efectos-ceniza-volcanica.jpg" TargetMode="External"/><Relationship Id="rId3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hyperlink" Target="http://www.ejercito.mil.ni/contenido/sociedad-civil/defensa-civil/img/defciv-normas-08-g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ortavoznoticias.cl/wp-content/uploads/2015/03/erupciones-volcanicas.jpg" TargetMode="External"/><Relationship Id="rId3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hyperlink" Target="https://redinternacionalemergenciachile.files.wordpress.com/2014/03/despues.pn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hyperlink" Target="http://www.movimet.com/wp-content/uploads/2013/07/Semaforo-Cenapred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hyperlink" Target="http://redsismica.uprm.edu/Spanish/educacion/antes_menu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3" Type="http://schemas.openxmlformats.org/officeDocument/2006/relationships/hyperlink" Target="http://www.alaluzpublica.com/wp-content/uploads/2016/04/Ap-info-sismos-1-360x360.j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hyperlink" Target="http://4.bp.blogspot.com/-9u61gLjJGBY/UC_dTi8KDZI/AAAAAAAAAEE/bALTDMDxGZw/s1600/sis.jp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Relationship Id="rId3" Type="http://schemas.openxmlformats.org/officeDocument/2006/relationships/hyperlink" Target="http://www.cruzrojacolombiana.org/sites/default/files/erupcion%20volcanica.pn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Relationship Id="rId3" Type="http://schemas.openxmlformats.org/officeDocument/2006/relationships/hyperlink" Target="https://blogcires.files.wordpress.com/2011/10/imagen2.pn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Relationship Id="rId3" Type="http://schemas.openxmlformats.org/officeDocument/2006/relationships/hyperlink" Target="https://centinela66.files.wordpress.com/2007/11/temblor1.gi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Relationship Id="rId3" Type="http://schemas.openxmlformats.org/officeDocument/2006/relationships/hyperlink" Target="http://www.cu.undp.org/content/dam/cuba/docs/STG%20TABLOIDE%20SISMO.pdf.thumb.319.319.pn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3" Type="http://schemas.openxmlformats.org/officeDocument/2006/relationships/hyperlink" Target="http://www.chismesmundo.com/este-post-puede-salvar-vidas-ii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miningpress.com/media/img/club/sismoZ1web_noticia_4327.jpg" TargetMode="External"/><Relationship Id="rId3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3" Type="http://schemas.openxmlformats.org/officeDocument/2006/relationships/hyperlink" Target="http://www.cascosblancos.gov.ar/userfiles/styles/colorbox_noticias/public/flyer_terremotos_parte_1.jpg?itok=kzRuV0Z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hyperlink" Target="http://redsismica.uprm.edu/Spanish/educacion/imagenes%20de%20antes,%20durante%20y%20despues%20de%20un%20terr/Mantengase%20alejado%20de%20articulos.gif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3.bp.blogspot.com/-PIX6l7VduFE/UEz0d1ZVcWI/AAAAAAAAAas/DUPxpUbnOAs/s1600/Philvolcs+Earthquake+preparedness+Guide.png" TargetMode="External"/><Relationship Id="rId3" Type="http://schemas.openxmlformats.org/officeDocument/2006/relationships/image" Target="../media/image42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Relationship Id="rId3" Type="http://schemas.openxmlformats.org/officeDocument/2006/relationships/hyperlink" Target="http://assets.rappler.com/612F469A6EA84F6BAE882D2B94A4B421/img/DFC391E2989F4B80937E7F8ECACDA227/are_u_prepared_2rev2013_4891ceb9088045bb96df7cce27179f0b.jpg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3" Type="http://schemas.openxmlformats.org/officeDocument/2006/relationships/hyperlink" Target="http://en.abroad-japan.com/blog/wp-content/uploads/2015/09/MA9zmZK5IUSPssp_GA7ZD_2.jpeg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Relationship Id="rId3" Type="http://schemas.openxmlformats.org/officeDocument/2006/relationships/hyperlink" Target="http://www.yumeki.org/wp-content/uploads/2013/07/proteccioncivilmontefuji.jpg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mutualistaimbabura.com/wp-content/uploads/2014/08/Que-hacer-antes-durante-y-despues-de-un-sismo_final-919x1024.jpg" TargetMode="External"/><Relationship Id="rId3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s-media-cache-ak0.pinimg.com/736x/38/43/10/38431061ac7a96c487590f993b58b715.jpg" TargetMode="External"/><Relationship Id="rId3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pbs.twimg.com/media/Bk8kahACcAEtSqY.jpg" TargetMode="External"/><Relationship Id="rId3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3.bp.blogspot.com/-Pk1UWgnVnks/TdwQN2Oc1hI/AAAAAAAAOpE/GdAq0ZL2Faw/s1600/terremoto.jpg" TargetMode="External"/><Relationship Id="rId3" Type="http://schemas.openxmlformats.org/officeDocument/2006/relationships/image" Target="../media/image4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pbs.twimg.com/media/CbH31exUEAATi3j.jpg" TargetMode="External"/><Relationship Id="rId3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hyperlink" Target="http://redsismica.uprm.edu/Spanish/educacion/imagenes%20de%20antes,%20durante%20y%20despues%20de%20un%20terr/Pixton_Comic_Aprendamos_sobre_terremotos_por_Educacion123_0001_Layer%202.pn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scoopnest.com/es/user/eluniversocom/733815841796456449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hyperlink" Target="http://www.policiaecuador.gob.ec/wp-content/uploads/downloads/2015/02/sismos-y-catastros-2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hyperlink" Target="http://redsismica.uprm.edu/Spanish/educacion/imagenes%20de%20antes,%20durante%20y%20despues%20de%20un%20terr/Pixton_Comic_Aprendamos_sobre_terremotos_por_Educacion123_0000_Layer%201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hyperlink" Target="http://redsismica.uprm.edu/Spanish/educacion/imagenes%20de%20antes,%20durante%20y%20despues%20de%20un%20terr/Detenga%20su%20automovil.gi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hyperlink" Target="http://redsismica.uprm.edu/Spanish/educacion/imagenes%20de%20antes,%20durante%20y%20despues%20de%20un%20terr/after/Pixton_Comic_Aprendamos_sobre_terremotos_por_Educacion123_0004_Layer%205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hyperlink" Target="http://redsismica.uprm.edu/Spanish/educacion/imagenes%20de%20antes,%20durante%20y%20despues%20de%20un%20terr/after/Pixton_Comic_Aprendamos_sobre_terremotos_por_Educacion123_0001_Layer%202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Exemple d’EPI </a:t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187624" y="5157192"/>
            <a:ext cx="6858000" cy="533400"/>
          </a:xfrm>
        </p:spPr>
        <p:txBody>
          <a:bodyPr/>
          <a:lstStyle/>
          <a:p>
            <a:pPr algn="ctr"/>
            <a:r>
              <a:rPr lang="fr-FR" b="1" dirty="0"/>
              <a:t>SVT - </a:t>
            </a:r>
            <a:r>
              <a:rPr lang="fr-FR" b="1" dirty="0" smtClean="0"/>
              <a:t>Espagnol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0380" y="1994676"/>
            <a:ext cx="7488832" cy="1455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7030A0"/>
                </a:solidFill>
              </a:rPr>
              <a:t>Risque sismique et protection de la population</a:t>
            </a: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2" name="Image 1" descr="Capture d’écran 2017-09-11 à 10.30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6012160" cy="171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9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html.rincondelvago.com/000004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4600575" cy="4305301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67108" y="1844824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Venezuela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6464369"/>
            <a:ext cx="2193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El </a:t>
            </a:r>
            <a:r>
              <a:rPr lang="fr-FR" sz="1200" dirty="0" err="1" smtClean="0">
                <a:latin typeface="Century Gothic" pitchFamily="34" charset="0"/>
              </a:rPr>
              <a:t>rincon</a:t>
            </a:r>
            <a:r>
              <a:rPr lang="fr-FR" sz="1200" dirty="0" smtClean="0">
                <a:latin typeface="Century Gothic" pitchFamily="34" charset="0"/>
              </a:rPr>
              <a:t> </a:t>
            </a:r>
            <a:r>
              <a:rPr lang="fr-FR" sz="1200" dirty="0" err="1" smtClean="0">
                <a:latin typeface="Century Gothic" pitchFamily="34" charset="0"/>
              </a:rPr>
              <a:t>del</a:t>
            </a:r>
            <a:r>
              <a:rPr lang="fr-FR" sz="1200" dirty="0" smtClean="0">
                <a:latin typeface="Century Gothic" pitchFamily="34" charset="0"/>
              </a:rPr>
              <a:t> </a:t>
            </a:r>
            <a:r>
              <a:rPr lang="fr-FR" sz="1200" dirty="0" err="1" smtClean="0">
                <a:latin typeface="Century Gothic" pitchFamily="34" charset="0"/>
              </a:rPr>
              <a:t>Vago</a:t>
            </a:r>
            <a:endParaRPr lang="fr-FR" sz="12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2826" y="982853"/>
            <a:ext cx="5472608" cy="525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23528" y="980728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Costa Rica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6384653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Source : </a:t>
            </a:r>
            <a:r>
              <a:rPr lang="es-ES" sz="1400" dirty="0">
                <a:latin typeface="Century Gothic" pitchFamily="34" charset="0"/>
                <a:hlinkClick r:id="rId3"/>
              </a:rPr>
              <a:t>Comisión Nacional de Prevención de Riesgos y Atención de </a:t>
            </a:r>
            <a:r>
              <a:rPr lang="es-ES" sz="1400" dirty="0" smtClean="0">
                <a:latin typeface="Century Gothic" pitchFamily="34" charset="0"/>
                <a:hlinkClick r:id="rId3"/>
              </a:rPr>
              <a:t>Emergencias </a:t>
            </a:r>
            <a:r>
              <a:rPr lang="es-ES" sz="1400" dirty="0" smtClean="0">
                <a:latin typeface="Century Gothic" pitchFamily="34" charset="0"/>
              </a:rPr>
              <a:t>(CNE)</a:t>
            </a:r>
            <a:endParaRPr lang="fr-FR" sz="1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s://proteccioncivilinfo.files.wordpress.com/2014/12/sismo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50325"/>
            <a:ext cx="6192688" cy="532112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3568" y="6444044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Source : </a:t>
            </a:r>
            <a:r>
              <a:rPr lang="fr-FR" sz="1400" dirty="0" smtClean="0">
                <a:latin typeface="Century Gothic" pitchFamily="34" charset="0"/>
                <a:hlinkClick r:id="rId3"/>
              </a:rPr>
              <a:t>Proteccion civil para </a:t>
            </a:r>
            <a:r>
              <a:rPr lang="fr-FR" sz="1400" dirty="0" err="1" smtClean="0">
                <a:latin typeface="Century Gothic" pitchFamily="34" charset="0"/>
                <a:hlinkClick r:id="rId3"/>
              </a:rPr>
              <a:t>todos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7108" y="950325"/>
            <a:ext cx="83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Pérou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indeci.gob.pe/objetos/secciones/OQ==/NDU=/lista/NjU1/1201203271735301.jpg"/>
          <p:cNvPicPr>
            <a:picLocks noChangeAspect="1" noChangeArrowheads="1"/>
          </p:cNvPicPr>
          <p:nvPr/>
        </p:nvPicPr>
        <p:blipFill>
          <a:blip r:embed="rId2" cstate="print"/>
          <a:srcRect l="22564" r="21881" b="274"/>
          <a:stretch>
            <a:fillRect/>
          </a:stretch>
        </p:blipFill>
        <p:spPr bwMode="auto">
          <a:xfrm>
            <a:off x="2623851" y="701988"/>
            <a:ext cx="3946548" cy="554941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1560" y="6381328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instituto </a:t>
            </a:r>
            <a:r>
              <a:rPr lang="fr-FR" sz="1200" dirty="0" err="1" smtClean="0">
                <a:latin typeface="Century Gothic" pitchFamily="34" charset="0"/>
                <a:hlinkClick r:id="rId3"/>
              </a:rPr>
              <a:t>nacional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 de </a:t>
            </a:r>
            <a:r>
              <a:rPr lang="fr-FR" sz="1200" dirty="0" err="1">
                <a:latin typeface="Century Gothic" pitchFamily="34" charset="0"/>
                <a:hlinkClick r:id="rId3"/>
              </a:rPr>
              <a:t>d</a:t>
            </a:r>
            <a:r>
              <a:rPr lang="fr-FR" sz="1200" dirty="0" err="1" smtClean="0">
                <a:latin typeface="Century Gothic" pitchFamily="34" charset="0"/>
                <a:hlinkClick r:id="rId3"/>
              </a:rPr>
              <a:t>efensa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 civil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701988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Pérou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s://fanzinesotanobeat.files.wordpress.com/2012/09/prevencion-sismo-2012-lima-peru.jpg?w=5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01" y="692696"/>
            <a:ext cx="8337966" cy="559480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3568" y="6464369"/>
            <a:ext cx="8460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Century Gothic" pitchFamily="34" charset="0"/>
              </a:rPr>
              <a:t>Source </a:t>
            </a:r>
            <a:r>
              <a:rPr lang="fr-FR" sz="1200" dirty="0" smtClean="0">
                <a:latin typeface="Century Gothic" pitchFamily="34" charset="0"/>
              </a:rPr>
              <a:t>: 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Fanzine </a:t>
            </a:r>
            <a:r>
              <a:rPr lang="fr-FR" sz="1200" dirty="0" err="1">
                <a:latin typeface="Century Gothic" pitchFamily="34" charset="0"/>
                <a:hlinkClick r:id="rId3"/>
              </a:rPr>
              <a:t>Sótano</a:t>
            </a:r>
            <a:r>
              <a:rPr lang="fr-FR" sz="1200" dirty="0">
                <a:latin typeface="Century Gothic" pitchFamily="34" charset="0"/>
                <a:hlinkClick r:id="rId3"/>
              </a:rPr>
              <a:t> 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Beat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692696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Pérou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658" y="980940"/>
            <a:ext cx="6000494" cy="533561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55576" y="6464369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Futuras schools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046" y="980728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Pérou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2.bp.blogspot.com/-c-KQXv7X5Rc/UZvBYK9Cr0I/AAAAAAAADfA/Q3sOF8BaVzs/s1600/La+mochila+de+emerge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721216"/>
            <a:ext cx="4162208" cy="55921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1560" y="6396335"/>
            <a:ext cx="8532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  <a:hlinkClick r:id="rId3"/>
              </a:rPr>
              <a:t>Source</a:t>
            </a:r>
            <a:r>
              <a:rPr lang="fr-FR" sz="1200" dirty="0" smtClean="0">
                <a:latin typeface="Century Gothic" pitchFamily="34" charset="0"/>
              </a:rPr>
              <a:t> 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1" y="724585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Pérou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464369"/>
            <a:ext cx="8388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</a:t>
            </a:r>
            <a:r>
              <a:rPr lang="fr-FR" sz="1200" dirty="0" smtClean="0">
                <a:latin typeface="Century Gothic" pitchFamily="34" charset="0"/>
                <a:hlinkClick r:id="rId2"/>
              </a:rPr>
              <a:t>La </a:t>
            </a:r>
            <a:r>
              <a:rPr lang="fr-FR" sz="1200" dirty="0" err="1" smtClean="0">
                <a:latin typeface="Century Gothic" pitchFamily="34" charset="0"/>
                <a:hlinkClick r:id="rId2"/>
              </a:rPr>
              <a:t>prensa</a:t>
            </a:r>
            <a:r>
              <a:rPr lang="fr-FR" sz="1200" dirty="0" smtClean="0">
                <a:latin typeface="Century Gothic" pitchFamily="34" charset="0"/>
                <a:hlinkClick r:id="rId2"/>
              </a:rPr>
              <a:t> </a:t>
            </a:r>
            <a:r>
              <a:rPr lang="fr-FR" sz="1200" dirty="0" err="1" smtClean="0">
                <a:latin typeface="Century Gothic" pitchFamily="34" charset="0"/>
                <a:hlinkClick r:id="rId2"/>
              </a:rPr>
              <a:t>Peru</a:t>
            </a:r>
            <a:r>
              <a:rPr lang="fr-FR" sz="1200" dirty="0" smtClean="0">
                <a:latin typeface="Century Gothic" pitchFamily="34" charset="0"/>
                <a:hlinkClick r:id="rId2"/>
              </a:rPr>
              <a:t> </a:t>
            </a:r>
            <a:endParaRPr lang="fr-FR" sz="1200" dirty="0">
              <a:latin typeface="Century Gothic" pitchFamily="34" charset="0"/>
            </a:endParaRPr>
          </a:p>
        </p:txBody>
      </p:sp>
      <p:pic>
        <p:nvPicPr>
          <p:cNvPr id="114690" name="Picture 2" descr="La identificaci&amp;oacute;n de las zonas seguras es fundamental. (Foto: USI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7877175" cy="49053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7504" y="1398404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Pérou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80180"/>
            <a:ext cx="7920880" cy="560962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3568" y="6453336"/>
            <a:ext cx="8460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  <a:hlinkClick r:id="rId3"/>
              </a:rPr>
              <a:t>Source</a:t>
            </a:r>
            <a:r>
              <a:rPr lang="fr-FR" sz="1200" dirty="0" smtClean="0">
                <a:latin typeface="Century Gothic" pitchFamily="34" charset="0"/>
              </a:rPr>
              <a:t> 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6" y="680180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Pérou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3.bp.blogspot.com/-utKS0quq3a4/U6vRdMumafI/AAAAAAAAABs/yMn6EJFuqLE/s1600/64d0a3369ee7366e1bcf3364b465e6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986" y="695472"/>
            <a:ext cx="7437282" cy="554697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62049" y="6396335"/>
            <a:ext cx="8481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  <a:hlinkClick r:id="rId3"/>
              </a:rPr>
              <a:t>Source</a:t>
            </a:r>
            <a:r>
              <a:rPr lang="fr-FR" sz="1200" dirty="0" smtClean="0">
                <a:latin typeface="Century Gothic" pitchFamily="34" charset="0"/>
              </a:rPr>
              <a:t> 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19" y="69547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Pérou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2160" y="6066873"/>
            <a:ext cx="2492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http://sismope.blogspot.fr/</a:t>
            </a:r>
            <a:endParaRPr lang="fr-FR" sz="1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redsismica.uprm.edu/Spanish/educacion/imagenes%20de%20antes,%20durante%20y%20despues%20de%20un%20terr/Fig9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485107" cy="316835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3568" y="6433591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Source : </a:t>
            </a:r>
            <a:r>
              <a:rPr lang="fr-FR" sz="1400" dirty="0" smtClean="0">
                <a:latin typeface="Century Gothic" pitchFamily="34" charset="0"/>
                <a:hlinkClick r:id="rId3"/>
              </a:rPr>
              <a:t>redsismica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528" y="1196752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Puerto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Rico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Responsiv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23538"/>
            <a:ext cx="7812360" cy="555879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9552" y="6381328"/>
            <a:ext cx="8604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Century Gothic" pitchFamily="34" charset="0"/>
              </a:rPr>
              <a:t>Source :  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IntipucaCity.com</a:t>
            </a:r>
            <a:endParaRPr lang="fr-FR" sz="1200" dirty="0" smtClean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5241" y="714779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 Salvador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8" y="908720"/>
            <a:ext cx="8887845" cy="54006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07504" y="629980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Guatemala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58" y="6421978"/>
            <a:ext cx="85278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api.ning.com</a:t>
            </a:r>
            <a:endParaRPr lang="fr-FR" sz="12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1435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5120" y="82742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Mexique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6381328"/>
            <a:ext cx="7992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  <a:hlinkClick r:id="rId3"/>
              </a:rPr>
              <a:t>Source</a:t>
            </a:r>
            <a:r>
              <a:rPr lang="fr-FR" sz="1200" dirty="0" smtClean="0">
                <a:latin typeface="Century Gothic" pitchFamily="34" charset="0"/>
              </a:rPr>
              <a:t> </a:t>
            </a:r>
            <a:endParaRPr lang="fr-FR" sz="12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7200800" cy="563641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1560" y="6453336"/>
            <a:ext cx="8532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Century Gothic" pitchFamily="34" charset="0"/>
              </a:rPr>
              <a:t> </a:t>
            </a:r>
            <a:r>
              <a:rPr lang="fr-FR" sz="1200" dirty="0">
                <a:latin typeface="Century Gothic" pitchFamily="34" charset="0"/>
                <a:hlinkClick r:id="rId3"/>
              </a:rPr>
              <a:t>LA 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VOZ DEL SANDINISMO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711650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Nicaragua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www.horacero.com.mx/wp-content/uploads/2014/12/contingencia-volcanica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20688"/>
            <a:ext cx="9144000" cy="5146119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79512" y="10734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Mexique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6536377"/>
            <a:ext cx="8532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http://www.horacero.com.mx/wp-content/uploads/2014/12/contingencia-volcanicaface.jpg</a:t>
            </a:r>
            <a:endParaRPr lang="fr-FR" sz="12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048" y="6381328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Century Gothic" pitchFamily="34" charset="0"/>
              </a:rPr>
              <a:t>Source : </a:t>
            </a:r>
            <a:r>
              <a:rPr lang="fr-FR" sz="1200" dirty="0" smtClean="0">
                <a:latin typeface="Century Gothic" pitchFamily="34" charset="0"/>
                <a:hlinkClick r:id="rId2"/>
              </a:rPr>
              <a:t>EcoExploratorio</a:t>
            </a:r>
            <a:endParaRPr lang="fr-FR" sz="1200" dirty="0">
              <a:latin typeface="Century Gothic" pitchFamily="34" charset="0"/>
            </a:endParaRPr>
          </a:p>
        </p:txBody>
      </p:sp>
      <p:pic>
        <p:nvPicPr>
          <p:cNvPr id="122882" name="Picture 2" descr="http://ecoexploratorio.org/wp-content/uploads/2013/06/efectos-ceniza-volca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664141"/>
            <a:ext cx="6480720" cy="571718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23528" y="664141"/>
            <a:ext cx="133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Porto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Rico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6984776" cy="5164363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23528" y="1196752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Nicaragua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1072" y="6453336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Century Gothic" pitchFamily="34" charset="0"/>
              </a:rPr>
              <a:t>Source : 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Ejército.mil.ni</a:t>
            </a:r>
            <a:endParaRPr lang="fr-FR" sz="12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464369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Century Gothic" pitchFamily="34" charset="0"/>
              </a:rPr>
              <a:t>Source : </a:t>
            </a:r>
            <a:r>
              <a:rPr lang="fr-FR" sz="1200" dirty="0" smtClean="0">
                <a:latin typeface="Century Gothic" pitchFamily="34" charset="0"/>
                <a:hlinkClick r:id="rId2"/>
              </a:rPr>
              <a:t>PotavozNoticias</a:t>
            </a:r>
            <a:endParaRPr lang="fr-FR" sz="1200" dirty="0">
              <a:latin typeface="Century Gothic" pitchFamily="34" charset="0"/>
            </a:endParaRPr>
          </a:p>
        </p:txBody>
      </p:sp>
      <p:pic>
        <p:nvPicPr>
          <p:cNvPr id="124932" name="Picture 4" descr="http://www.portavoznoticias.cl/wp-content/uploads/2015/03/erupciones-volcani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980728"/>
            <a:ext cx="6552728" cy="532352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42692" y="980728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Chili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1197897"/>
            <a:ext cx="3672408" cy="51340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3568" y="6453336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</a:t>
            </a:r>
            <a:r>
              <a:rPr lang="es-ES" sz="1200" dirty="0">
                <a:latin typeface="Century Gothic" pitchFamily="34" charset="0"/>
                <a:hlinkClick r:id="rId3"/>
              </a:rPr>
              <a:t>Red Internacional de Emergencia en </a:t>
            </a:r>
            <a:r>
              <a:rPr lang="es-ES" sz="1200" dirty="0" smtClean="0">
                <a:latin typeface="Century Gothic" pitchFamily="34" charset="0"/>
                <a:hlinkClick r:id="rId3"/>
              </a:rPr>
              <a:t>Chile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1166" y="112474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Chili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6083" y="807029"/>
            <a:ext cx="2948418" cy="554351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6381328"/>
            <a:ext cx="8316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movimet.com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8551" y="807029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Mexique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redsismica.uprm.edu/Spanish/educacion/antes_me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91" y="1052736"/>
            <a:ext cx="8976509" cy="5229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9552" y="6453336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redsismica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7491" y="683404"/>
            <a:ext cx="147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Puerto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Rico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www.alaluzpublica.com/wp-content/uploads/2016/04/Ap-info-sismo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24744"/>
            <a:ext cx="5209406" cy="520940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23528" y="112474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Colombie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6381328"/>
            <a:ext cx="8532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</a:t>
            </a:r>
            <a:r>
              <a:rPr lang="es-ES" sz="1200" dirty="0">
                <a:latin typeface="Century Gothic" pitchFamily="34" charset="0"/>
                <a:hlinkClick r:id="rId3"/>
              </a:rPr>
              <a:t>A la luz </a:t>
            </a:r>
            <a:r>
              <a:rPr lang="es-ES" sz="1200" dirty="0" smtClean="0">
                <a:latin typeface="Century Gothic" pitchFamily="34" charset="0"/>
                <a:hlinkClick r:id="rId3"/>
              </a:rPr>
              <a:t>Pública</a:t>
            </a:r>
            <a:endParaRPr lang="fr-FR" sz="12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http://4.bp.blogspot.com/-9u61gLjJGBY/UC_dTi8KDZI/AAAAAAAAAEE/bALTDMDxGZw/s1600/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908720"/>
            <a:ext cx="4000822" cy="541080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1560" y="6396335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  <a:hlinkClick r:id="rId3"/>
              </a:rPr>
              <a:t>Source</a:t>
            </a:r>
            <a:r>
              <a:rPr lang="fr-FR" sz="1200" dirty="0" smtClean="0">
                <a:latin typeface="Century Gothic" pitchFamily="34" charset="0"/>
              </a:rPr>
              <a:t> 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90872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Colombie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http://contextodigital.com.co/wp-content/uploads/2016/04/Sis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08720"/>
            <a:ext cx="5405221" cy="534429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6453336"/>
            <a:ext cx="8316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contextodigital.com.co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3818" y="98072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Colombie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822714"/>
            <a:ext cx="8465490" cy="550957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3568" y="6381328"/>
            <a:ext cx="8460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</a:t>
            </a:r>
            <a:r>
              <a:rPr lang="es-ES" sz="1200" dirty="0">
                <a:latin typeface="Century Gothic" pitchFamily="34" charset="0"/>
                <a:hlinkClick r:id="rId3"/>
              </a:rPr>
              <a:t>La Sociedad Nacional de la Cruz Roja </a:t>
            </a:r>
            <a:r>
              <a:rPr lang="es-ES" sz="1200" dirty="0" smtClean="0">
                <a:latin typeface="Century Gothic" pitchFamily="34" charset="0"/>
                <a:hlinkClick r:id="rId3"/>
              </a:rPr>
              <a:t>Colombiana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802" y="63683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Colombie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6529" y="630363"/>
            <a:ext cx="6901890" cy="5689643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87792" y="63036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Mexique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464369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</a:t>
            </a:r>
            <a:r>
              <a:rPr lang="es-ES" sz="1200" dirty="0">
                <a:latin typeface="Century Gothic" pitchFamily="34" charset="0"/>
                <a:hlinkClick r:id="rId3"/>
              </a:rPr>
              <a:t>Centro de Instrumentación y Registro Sísmico, A.C.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 </a:t>
            </a:r>
            <a:endParaRPr lang="fr-FR" sz="12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6853" y="548680"/>
            <a:ext cx="7194470" cy="571657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1560" y="6381328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Century Gothic" pitchFamily="34" charset="0"/>
              </a:rPr>
              <a:t>Source : 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centinela66.com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496" y="5918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Mexique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1132893"/>
            <a:ext cx="3960440" cy="518279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80252" y="112474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Cuba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4252" y="6442501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 </a:t>
            </a:r>
            <a:r>
              <a:rPr lang="es-ES" sz="1200" dirty="0">
                <a:latin typeface="Century Gothic" pitchFamily="34" charset="0"/>
                <a:hlinkClick r:id="rId3"/>
              </a:rPr>
              <a:t>Programa de las Naciones Unidas para el </a:t>
            </a:r>
            <a:r>
              <a:rPr lang="es-ES" sz="1200" dirty="0" smtClean="0">
                <a:latin typeface="Century Gothic" pitchFamily="34" charset="0"/>
                <a:hlinkClick r:id="rId3"/>
              </a:rPr>
              <a:t>Desarrollo</a:t>
            </a:r>
            <a:endParaRPr lang="fr-FR" sz="12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193" y="1052736"/>
            <a:ext cx="8475637" cy="525658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54896" y="980728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Uruguay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6464369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Century Gothic" pitchFamily="34" charset="0"/>
              </a:rPr>
              <a:t>Source : 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chismesmundo.com</a:t>
            </a:r>
            <a:endParaRPr lang="fr-FR" sz="12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351711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Century Gothic" pitchFamily="34" charset="0"/>
              </a:rPr>
              <a:t>Source : </a:t>
            </a:r>
            <a:r>
              <a:rPr lang="fr-FR" sz="1200" dirty="0">
                <a:latin typeface="Century Gothic" pitchFamily="34" charset="0"/>
                <a:hlinkClick r:id="rId2"/>
              </a:rPr>
              <a:t>Mining </a:t>
            </a:r>
            <a:r>
              <a:rPr lang="fr-FR" sz="1200" dirty="0" err="1" smtClean="0">
                <a:latin typeface="Century Gothic" pitchFamily="34" charset="0"/>
                <a:hlinkClick r:id="rId2"/>
              </a:rPr>
              <a:t>Press</a:t>
            </a:r>
            <a:endParaRPr lang="fr-FR" sz="1200" dirty="0">
              <a:latin typeface="Century Gothic" pitchFamily="34" charset="0"/>
            </a:endParaRPr>
          </a:p>
        </p:txBody>
      </p:sp>
      <p:pic>
        <p:nvPicPr>
          <p:cNvPr id="13619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739858"/>
            <a:ext cx="3923928" cy="5587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82763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20080" y="6396335"/>
            <a:ext cx="8460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cascosblancos.gov.ar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446" y="1441133"/>
            <a:ext cx="190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Argentine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1158852"/>
            <a:ext cx="4824536" cy="50681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04763" y="6396335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redsismica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161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Puerto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://www.healthpromo.doh.gov.ph/wp-content/uploads/2014/06/Earthqu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19758"/>
            <a:ext cx="5789562" cy="57895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1560" y="6473986"/>
            <a:ext cx="8532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healthpromo.doh.gov.ph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546028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Philippines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381328"/>
            <a:ext cx="8352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>
                <a:latin typeface="Century Gothic" pitchFamily="34" charset="0"/>
                <a:hlinkClick r:id="rId2"/>
              </a:rPr>
              <a:t>Source</a:t>
            </a:r>
            <a:endParaRPr lang="fr-FR" sz="1100" dirty="0">
              <a:latin typeface="Century Gothic" pitchFamily="34" charset="0"/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9318" y="673388"/>
            <a:ext cx="4173635" cy="5635931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79512" y="658384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Philippines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90975"/>
            <a:ext cx="7776864" cy="544380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1560" y="6334780"/>
            <a:ext cx="8532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  <a:hlinkClick r:id="rId3"/>
              </a:rPr>
              <a:t>Source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038" y="534014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Philippines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http://en.abroad-japan.com/blog/wp-content/uploads/2015/09/MA9zmZK5IUSPssp_GA7ZD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7848872" cy="533688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3568" y="6453336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Century Gothic" pitchFamily="34" charset="0"/>
              </a:rPr>
              <a:t>Source : </a:t>
            </a:r>
            <a:r>
              <a:rPr lang="fr-FR" sz="1200" dirty="0">
                <a:latin typeface="Century Gothic" pitchFamily="34" charset="0"/>
                <a:hlinkClick r:id="rId3"/>
              </a:rPr>
              <a:t>Abroad </a:t>
            </a:r>
            <a:r>
              <a:rPr lang="fr-FR" sz="1200" dirty="0" err="1" smtClean="0">
                <a:latin typeface="Century Gothic" pitchFamily="34" charset="0"/>
                <a:hlinkClick r:id="rId3"/>
              </a:rPr>
              <a:t>Japan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836712"/>
            <a:ext cx="143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Japon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oteccioncivilmontefu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812" y="2960948"/>
            <a:ext cx="8865601" cy="30963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6396335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Century Gothic" pitchFamily="34" charset="0"/>
              </a:rPr>
              <a:t>Source </a:t>
            </a:r>
            <a:r>
              <a:rPr lang="fr-FR" sz="1200" dirty="0" smtClean="0">
                <a:latin typeface="Century Gothic" pitchFamily="34" charset="0"/>
              </a:rPr>
              <a:t>: 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Yumeki </a:t>
            </a:r>
            <a:r>
              <a:rPr lang="fr-FR" sz="1200" dirty="0">
                <a:latin typeface="Century Gothic" pitchFamily="34" charset="0"/>
                <a:hlinkClick r:id="rId3"/>
              </a:rPr>
              <a:t>Magazine</a:t>
            </a:r>
            <a:endParaRPr lang="fr-FR" sz="1200" dirty="0">
              <a:latin typeface="Century Gothic" pitchFamily="34" charset="0"/>
            </a:endParaRPr>
          </a:p>
          <a:p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5812" y="2132856"/>
            <a:ext cx="143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Japon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396335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Century Gothic" pitchFamily="34" charset="0"/>
              </a:rPr>
              <a:t>Source : </a:t>
            </a:r>
            <a:r>
              <a:rPr lang="fr-FR" sz="1200" dirty="0" smtClean="0">
                <a:latin typeface="Century Gothic" pitchFamily="34" charset="0"/>
                <a:hlinkClick r:id="rId2"/>
              </a:rPr>
              <a:t>mutualistaimbabura.com</a:t>
            </a:r>
            <a:endParaRPr lang="fr-FR" sz="1200" dirty="0">
              <a:latin typeface="Century Gothic" pitchFamily="34" charset="0"/>
            </a:endParaRPr>
          </a:p>
        </p:txBody>
      </p:sp>
      <p:pic>
        <p:nvPicPr>
          <p:cNvPr id="3" name="Image 2" descr="Que-hacer-antes-durante-y-despues-de-un-sismo_final-919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949759"/>
            <a:ext cx="4896544" cy="545599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9512" y="949759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Équateur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396335"/>
            <a:ext cx="8460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  <a:hlinkClick r:id="rId2"/>
              </a:rPr>
              <a:t>Source</a:t>
            </a:r>
            <a:endParaRPr lang="fr-FR" sz="1200" dirty="0">
              <a:latin typeface="Century Gothic" pitchFamily="34" charset="0"/>
            </a:endParaRPr>
          </a:p>
        </p:txBody>
      </p:sp>
      <p:pic>
        <p:nvPicPr>
          <p:cNvPr id="3" name="Image 2" descr="38431061ac7a96c487590f993b58b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120182"/>
            <a:ext cx="6480720" cy="52303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7504" y="620107"/>
            <a:ext cx="5070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République dominicaine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381328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  <a:hlinkClick r:id="rId2"/>
              </a:rPr>
              <a:t>Source</a:t>
            </a:r>
            <a:r>
              <a:rPr lang="fr-FR" sz="1200" dirty="0" smtClean="0">
                <a:latin typeface="Century Gothic" pitchFamily="34" charset="0"/>
              </a:rPr>
              <a:t> </a:t>
            </a:r>
            <a:endParaRPr lang="fr-FR" sz="1200" dirty="0">
              <a:latin typeface="Century Gothic" pitchFamily="34" charset="0"/>
            </a:endParaRPr>
          </a:p>
        </p:txBody>
      </p:sp>
      <p:pic>
        <p:nvPicPr>
          <p:cNvPr id="3" name="Image 2" descr="Bk8kahACcAEtSq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006890"/>
            <a:ext cx="3888432" cy="562526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396335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  <a:hlinkClick r:id="rId2"/>
              </a:rPr>
              <a:t>Source</a:t>
            </a:r>
            <a:r>
              <a:rPr lang="fr-FR" sz="1200" dirty="0" smtClean="0">
                <a:latin typeface="Century Gothic" pitchFamily="34" charset="0"/>
              </a:rPr>
              <a:t> </a:t>
            </a:r>
            <a:endParaRPr lang="fr-FR" sz="1200" dirty="0">
              <a:latin typeface="Century Gothic" pitchFamily="34" charset="0"/>
            </a:endParaRPr>
          </a:p>
        </p:txBody>
      </p:sp>
      <p:pic>
        <p:nvPicPr>
          <p:cNvPr id="3" name="Image 2" descr="terrem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584775"/>
            <a:ext cx="7252343" cy="57606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692696"/>
            <a:ext cx="147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Bolivie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488668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  <a:hlinkClick r:id="rId2"/>
              </a:rPr>
              <a:t>Source</a:t>
            </a:r>
            <a:r>
              <a:rPr lang="fr-FR" sz="1200" dirty="0" smtClean="0">
                <a:latin typeface="Century Gothic" pitchFamily="34" charset="0"/>
              </a:rPr>
              <a:t> </a:t>
            </a:r>
            <a:endParaRPr lang="fr-FR" sz="1200" dirty="0">
              <a:latin typeface="Century Gothic" pitchFamily="34" charset="0"/>
            </a:endParaRPr>
          </a:p>
        </p:txBody>
      </p:sp>
      <p:pic>
        <p:nvPicPr>
          <p:cNvPr id="3" name="Image 2" descr="CbH31exUEAATi3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8796"/>
            <a:ext cx="4416144" cy="638132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417" y="1196752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 Salvador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910155"/>
            <a:ext cx="5040560" cy="531483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3568" y="6427113"/>
            <a:ext cx="8460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>
                <a:latin typeface="Century Gothic" pitchFamily="34" charset="0"/>
              </a:rPr>
              <a:t>Source : </a:t>
            </a:r>
            <a:r>
              <a:rPr lang="fr-FR" sz="1100" dirty="0" smtClean="0">
                <a:latin typeface="Century Gothic" pitchFamily="34" charset="0"/>
                <a:hlinkClick r:id="rId3"/>
              </a:rPr>
              <a:t>redsismica</a:t>
            </a:r>
            <a:endParaRPr lang="fr-FR" sz="11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908720"/>
            <a:ext cx="161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Puerto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396335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</a:t>
            </a:r>
            <a:r>
              <a:rPr lang="fr-FR" sz="1200" dirty="0" smtClean="0">
                <a:latin typeface="Century Gothic" pitchFamily="34" charset="0"/>
                <a:hlinkClick r:id="rId2"/>
              </a:rPr>
              <a:t>scoopnest.com</a:t>
            </a:r>
            <a:endParaRPr lang="fr-FR" sz="1200" dirty="0">
              <a:latin typeface="Century Gothic" pitchFamily="34" charset="0"/>
            </a:endParaRPr>
          </a:p>
        </p:txBody>
      </p:sp>
      <p:pic>
        <p:nvPicPr>
          <p:cNvPr id="3" name="Image 2" descr="Ci8JnjdW0AAFh6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708920"/>
            <a:ext cx="2453725" cy="3672408"/>
          </a:xfrm>
          <a:prstGeom prst="rect">
            <a:avLst/>
          </a:prstGeom>
        </p:spPr>
      </p:pic>
      <p:pic>
        <p:nvPicPr>
          <p:cNvPr id="4" name="Image 3" descr="Ci8JnlvWkAI2E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995" y="2060848"/>
            <a:ext cx="2948359" cy="3744416"/>
          </a:xfrm>
          <a:prstGeom prst="rect">
            <a:avLst/>
          </a:prstGeom>
        </p:spPr>
      </p:pic>
      <p:pic>
        <p:nvPicPr>
          <p:cNvPr id="5" name="Image 4" descr="Ci66rGCWYAAze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9550" y="2420888"/>
            <a:ext cx="3056666" cy="37444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133" y="1340768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Équateur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785445" y="1340768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Universo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#SismoEcuador I ¿Qué hacer antes durante y después ante un sismo o terremoto? #EcuadorListoYSolidario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594" y="692696"/>
            <a:ext cx="4283968" cy="604753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692696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Équateur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6396335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site </a:t>
            </a:r>
            <a:r>
              <a:rPr lang="es-ES" sz="1200" dirty="0">
                <a:latin typeface="Century Gothic" pitchFamily="34" charset="0"/>
                <a:hlinkClick r:id="rId4"/>
              </a:rPr>
              <a:t>La Policía Nacional del </a:t>
            </a:r>
            <a:r>
              <a:rPr lang="es-ES" sz="1200" dirty="0" smtClean="0">
                <a:latin typeface="Century Gothic" pitchFamily="34" charset="0"/>
                <a:hlinkClick r:id="rId4"/>
              </a:rPr>
              <a:t>Ecuador</a:t>
            </a:r>
            <a:endParaRPr lang="fr-FR" sz="1200" dirty="0" smtClean="0">
              <a:latin typeface="Century Gothic" pitchFamily="34" charset="0"/>
            </a:endParaRPr>
          </a:p>
          <a:p>
            <a:endParaRPr lang="fr-FR" sz="12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0765" y="786137"/>
            <a:ext cx="5182629" cy="545090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55576" y="6395211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redsismica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786137"/>
            <a:ext cx="161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Puerto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604" y="836712"/>
            <a:ext cx="5182030" cy="546856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9552" y="6396335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redsismica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6399" y="836712"/>
            <a:ext cx="161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Puerto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7046" y="764704"/>
            <a:ext cx="5286260" cy="556031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1560" y="6396335"/>
            <a:ext cx="8532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: </a:t>
            </a:r>
            <a:r>
              <a:rPr lang="fr-FR" sz="1200" dirty="0" smtClean="0">
                <a:latin typeface="Century Gothic" pitchFamily="34" charset="0"/>
                <a:hlinkClick r:id="rId3"/>
              </a:rPr>
              <a:t>redsismica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764704"/>
            <a:ext cx="161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Puerto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1903" y="1072006"/>
            <a:ext cx="4967777" cy="522378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6396335"/>
            <a:ext cx="8316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Source </a:t>
            </a:r>
            <a:r>
              <a:rPr lang="fr-FR" sz="1200" smtClean="0">
                <a:latin typeface="Century Gothic" pitchFamily="34" charset="0"/>
              </a:rPr>
              <a:t>: </a:t>
            </a:r>
            <a:r>
              <a:rPr lang="fr-FR" sz="1200" smtClean="0">
                <a:latin typeface="Century Gothic" pitchFamily="34" charset="0"/>
                <a:hlinkClick r:id="rId3"/>
              </a:rPr>
              <a:t>redsismica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0762" y="1072006"/>
            <a:ext cx="161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Puerto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2081</TotalTime>
  <Words>295</Words>
  <Application>Microsoft Macintosh PowerPoint</Application>
  <PresentationFormat>Présentation à l'écran (4:3)</PresentationFormat>
  <Paragraphs>104</Paragraphs>
  <Slides>51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2" baseType="lpstr">
      <vt:lpstr>Origine</vt:lpstr>
      <vt:lpstr>Exemple d’EPI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Nathalie Romeuf</dc:creator>
  <cp:lastModifiedBy>éduscol DGESCO</cp:lastModifiedBy>
  <cp:revision>22</cp:revision>
  <dcterms:created xsi:type="dcterms:W3CDTF">2016-06-05T09:04:24Z</dcterms:created>
  <dcterms:modified xsi:type="dcterms:W3CDTF">2017-09-11T08:32:00Z</dcterms:modified>
</cp:coreProperties>
</file>