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sldIdLst>
    <p:sldId id="256" r:id="rId2"/>
    <p:sldId id="263" r:id="rId3"/>
    <p:sldId id="257" r:id="rId4"/>
    <p:sldId id="258" r:id="rId5"/>
    <p:sldId id="259" r:id="rId6"/>
    <p:sldId id="265" r:id="rId7"/>
    <p:sldId id="264" r:id="rId8"/>
    <p:sldId id="269" r:id="rId9"/>
    <p:sldId id="262" r:id="rId10"/>
    <p:sldId id="267" r:id="rId11"/>
    <p:sldId id="270" r:id="rId12"/>
    <p:sldId id="268" r:id="rId13"/>
    <p:sldId id="271" r:id="rId14"/>
    <p:sldId id="260" r:id="rId15"/>
    <p:sldId id="261" r:id="rId16"/>
    <p:sldId id="272" r:id="rId17"/>
    <p:sldId id="273" r:id="rId18"/>
    <p:sldId id="274" r:id="rId19"/>
    <p:sldId id="275" r:id="rId20"/>
    <p:sldId id="276" r:id="rId21"/>
    <p:sldId id="277" r:id="rId22"/>
    <p:sldId id="278"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goldstein" initials="s"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72"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81C01C-8FFF-415C-8378-9792DC7FE8C8}" type="doc">
      <dgm:prSet loTypeId="urn:microsoft.com/office/officeart/2005/8/layout/rings+Icon" loCatId="relationship" qsTypeId="urn:microsoft.com/office/officeart/2005/8/quickstyle/simple1" qsCatId="simple" csTypeId="urn:microsoft.com/office/officeart/2005/8/colors/accent1_2" csCatId="accent1" phldr="1"/>
      <dgm:spPr/>
      <dgm:t>
        <a:bodyPr/>
        <a:lstStyle/>
        <a:p>
          <a:endParaRPr lang="fr-FR"/>
        </a:p>
      </dgm:t>
    </dgm:pt>
    <dgm:pt modelId="{8CE6BAC3-683D-404F-8F8A-3A9425565658}">
      <dgm:prSet phldrT="[Texte]"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dirty="0" smtClean="0">
              <a:solidFill>
                <a:srgbClr val="008080"/>
              </a:solidFill>
              <a:latin typeface="Arial" panose="020B0604020202020204" pitchFamily="34" charset="0"/>
              <a:cs typeface="Arial" panose="020B0604020202020204" pitchFamily="34" charset="0"/>
            </a:rPr>
            <a:t>De l’</a:t>
          </a:r>
          <a:r>
            <a:rPr lang="fr-FR" sz="1600" b="1" dirty="0" smtClean="0">
              <a:solidFill>
                <a:srgbClr val="008080"/>
              </a:solidFill>
              <a:latin typeface="Arial" panose="020B0604020202020204" pitchFamily="34" charset="0"/>
              <a:cs typeface="Arial" panose="020B0604020202020204" pitchFamily="34" charset="0"/>
            </a:rPr>
            <a:t>histoire</a:t>
          </a:r>
          <a:r>
            <a:rPr lang="fr-FR" sz="1600" dirty="0" smtClean="0">
              <a:solidFill>
                <a:srgbClr val="008080"/>
              </a:solidFill>
              <a:latin typeface="Arial" panose="020B0604020202020204" pitchFamily="34" charset="0"/>
              <a:cs typeface="Arial" panose="020B0604020202020204" pitchFamily="34" charset="0"/>
            </a:rPr>
            <a:t> et de la </a:t>
          </a:r>
          <a:r>
            <a:rPr lang="fr-FR" sz="1600" b="1" dirty="0" smtClean="0">
              <a:solidFill>
                <a:srgbClr val="008080"/>
              </a:solidFill>
              <a:latin typeface="Arial" panose="020B0604020202020204" pitchFamily="34" charset="0"/>
              <a:cs typeface="Arial" panose="020B0604020202020204" pitchFamily="34" charset="0"/>
            </a:rPr>
            <a:t>géographie</a:t>
          </a:r>
          <a:r>
            <a:rPr lang="fr-FR" sz="1600" dirty="0" smtClean="0">
              <a:solidFill>
                <a:srgbClr val="008080"/>
              </a:solidFill>
              <a:latin typeface="Arial" panose="020B0604020202020204" pitchFamily="34" charset="0"/>
              <a:cs typeface="Arial" panose="020B0604020202020204" pitchFamily="34" charset="0"/>
            </a:rPr>
            <a:t>, comme une dimension d’histoire et de géographie culturelles, par l’étude périodisée des circulations, des techniques, des sensibilités et des modes de vie </a:t>
          </a:r>
        </a:p>
        <a:p>
          <a:endParaRPr lang="fr-FR" dirty="0">
            <a:solidFill>
              <a:srgbClr val="008080"/>
            </a:solidFill>
          </a:endParaRPr>
        </a:p>
      </dgm:t>
    </dgm:pt>
    <dgm:pt modelId="{6FBCC9BC-7FF0-4C6B-8218-BF7E0D99EB37}" type="parTrans" cxnId="{67BC13D8-376D-4F8C-955A-1A7651704A94}">
      <dgm:prSet/>
      <dgm:spPr/>
      <dgm:t>
        <a:bodyPr/>
        <a:lstStyle/>
        <a:p>
          <a:endParaRPr lang="fr-FR"/>
        </a:p>
      </dgm:t>
    </dgm:pt>
    <dgm:pt modelId="{1EED82C5-CCB0-4F8A-8D30-2556FE50E480}" type="sibTrans" cxnId="{67BC13D8-376D-4F8C-955A-1A7651704A94}">
      <dgm:prSet/>
      <dgm:spPr/>
      <dgm:t>
        <a:bodyPr/>
        <a:lstStyle/>
        <a:p>
          <a:endParaRPr lang="fr-FR"/>
        </a:p>
      </dgm:t>
    </dgm:pt>
    <dgm:pt modelId="{FE17B8AA-F08F-4217-9D6E-D98542B2915D}">
      <dgm:prSet phldrT="[Texte]"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fr-FR" sz="1800" dirty="0" smtClean="0">
            <a:solidFill>
              <a:srgbClr val="FF0000"/>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800" dirty="0" smtClean="0">
              <a:solidFill>
                <a:srgbClr val="008080"/>
              </a:solidFill>
              <a:latin typeface="Arial" panose="020B0604020202020204" pitchFamily="34" charset="0"/>
              <a:cs typeface="Arial" panose="020B0604020202020204" pitchFamily="34" charset="0"/>
            </a:rPr>
            <a:t>Du </a:t>
          </a:r>
          <a:r>
            <a:rPr lang="fr-FR" sz="1800" b="1" dirty="0" smtClean="0">
              <a:solidFill>
                <a:srgbClr val="008080"/>
              </a:solidFill>
              <a:latin typeface="Arial" panose="020B0604020202020204" pitchFamily="34" charset="0"/>
              <a:cs typeface="Arial" panose="020B0604020202020204" pitchFamily="34" charset="0"/>
            </a:rPr>
            <a:t>français</a:t>
          </a:r>
          <a:r>
            <a:rPr lang="fr-FR" sz="1800" dirty="0" smtClean="0">
              <a:solidFill>
                <a:srgbClr val="008080"/>
              </a:solidFill>
              <a:latin typeface="Arial" panose="020B0604020202020204" pitchFamily="34" charset="0"/>
              <a:cs typeface="Arial" panose="020B0604020202020204" pitchFamily="34" charset="0"/>
            </a:rPr>
            <a:t>, en s’appuyant sur l’étude de grands textes littéraires, poétiques, critiques et dramatiques, </a:t>
          </a:r>
        </a:p>
        <a:p>
          <a:pPr marL="0" marR="0" lvl="0" indent="0" algn="ctr" defTabSz="914400" eaLnBrk="1" fontAlgn="auto" latinLnBrk="0" hangingPunct="1">
            <a:lnSpc>
              <a:spcPct val="100000"/>
            </a:lnSpc>
            <a:spcBef>
              <a:spcPts val="0"/>
            </a:spcBef>
            <a:spcAft>
              <a:spcPts val="0"/>
            </a:spcAft>
            <a:buClrTx/>
            <a:buSzTx/>
            <a:buFontTx/>
            <a:buNone/>
            <a:tabLst/>
            <a:defRPr/>
          </a:pPr>
          <a:r>
            <a:rPr lang="fr-FR" sz="1800" dirty="0" smtClean="0">
              <a:solidFill>
                <a:srgbClr val="008080"/>
              </a:solidFill>
              <a:latin typeface="Arial" panose="020B0604020202020204" pitchFamily="34" charset="0"/>
              <a:cs typeface="Arial" panose="020B0604020202020204" pitchFamily="34" charset="0"/>
            </a:rPr>
            <a:t> de l’Antiquité à la période contemporaine, avec leurs transpositions cinématographiques ou leur mise en spectacle </a:t>
          </a:r>
        </a:p>
        <a:p>
          <a:endParaRPr lang="fr-FR" dirty="0"/>
        </a:p>
      </dgm:t>
    </dgm:pt>
    <dgm:pt modelId="{8B6849EE-6256-452A-8AB9-CAB030056ACF}" type="parTrans" cxnId="{768345EE-7B05-44DD-82C7-F56E1D208122}">
      <dgm:prSet/>
      <dgm:spPr/>
      <dgm:t>
        <a:bodyPr/>
        <a:lstStyle/>
        <a:p>
          <a:endParaRPr lang="fr-FR"/>
        </a:p>
      </dgm:t>
    </dgm:pt>
    <dgm:pt modelId="{7EF6BEA3-813A-4AB5-98B5-5AEC879513C7}" type="sibTrans" cxnId="{768345EE-7B05-44DD-82C7-F56E1D208122}">
      <dgm:prSet/>
      <dgm:spPr/>
      <dgm:t>
        <a:bodyPr/>
        <a:lstStyle/>
        <a:p>
          <a:endParaRPr lang="fr-FR"/>
        </a:p>
      </dgm:t>
    </dgm:pt>
    <dgm:pt modelId="{2A390EAE-39E0-48D5-9A72-D982E6790AAA}">
      <dgm:prSet phldrT="[Texte]" custT="1"/>
      <dgm:spPr/>
      <dgm:t>
        <a:bodyPr/>
        <a:lstStyle/>
        <a:p>
          <a:r>
            <a:rPr lang="fr-FR" sz="1600" dirty="0" smtClean="0">
              <a:solidFill>
                <a:srgbClr val="008080"/>
              </a:solidFill>
              <a:latin typeface="Arial" panose="020B0604020202020204" pitchFamily="34" charset="0"/>
              <a:cs typeface="Arial" panose="020B0604020202020204" pitchFamily="34" charset="0"/>
            </a:rPr>
            <a:t>Des </a:t>
          </a:r>
          <a:r>
            <a:rPr lang="fr-FR" sz="1600" b="1" dirty="0" smtClean="0">
              <a:solidFill>
                <a:srgbClr val="008080"/>
              </a:solidFill>
              <a:latin typeface="Arial" panose="020B0604020202020204" pitchFamily="34" charset="0"/>
              <a:cs typeface="Arial" panose="020B0604020202020204" pitchFamily="34" charset="0"/>
            </a:rPr>
            <a:t>langues vivantes</a:t>
          </a:r>
          <a:r>
            <a:rPr lang="fr-FR" sz="1600" dirty="0" smtClean="0">
              <a:solidFill>
                <a:srgbClr val="008080"/>
              </a:solidFill>
              <a:latin typeface="Arial" panose="020B0604020202020204" pitchFamily="34" charset="0"/>
              <a:cs typeface="Arial" panose="020B0604020202020204" pitchFamily="34" charset="0"/>
            </a:rPr>
            <a:t>, dont elle enrichit à la fois la dimension culturelle et le lexique de la description, des couleurs, des formes, des techniques et des émotions</a:t>
          </a:r>
          <a:endParaRPr lang="fr-FR" sz="1600" dirty="0">
            <a:solidFill>
              <a:srgbClr val="008080"/>
            </a:solidFill>
            <a:latin typeface="Arial" panose="020B0604020202020204" pitchFamily="34" charset="0"/>
            <a:cs typeface="Arial" panose="020B0604020202020204" pitchFamily="34" charset="0"/>
          </a:endParaRPr>
        </a:p>
      </dgm:t>
    </dgm:pt>
    <dgm:pt modelId="{B548E5D0-CB71-497E-B229-6C4CC84FEB5B}" type="parTrans" cxnId="{9C3C0342-4F36-4006-81E8-91CCEEA7BCAF}">
      <dgm:prSet/>
      <dgm:spPr/>
      <dgm:t>
        <a:bodyPr/>
        <a:lstStyle/>
        <a:p>
          <a:endParaRPr lang="fr-FR"/>
        </a:p>
      </dgm:t>
    </dgm:pt>
    <dgm:pt modelId="{820EBEA3-EAE9-4307-9A91-5D9DD9D2DC8A}" type="sibTrans" cxnId="{9C3C0342-4F36-4006-81E8-91CCEEA7BCAF}">
      <dgm:prSet/>
      <dgm:spPr/>
      <dgm:t>
        <a:bodyPr/>
        <a:lstStyle/>
        <a:p>
          <a:endParaRPr lang="fr-FR"/>
        </a:p>
      </dgm:t>
    </dgm:pt>
    <dgm:pt modelId="{526FF2DC-EC83-43CA-8191-794E8F1EEF21}">
      <dgm:prSet custT="1"/>
      <dgm:spPr/>
      <dgm:t>
        <a:bodyPr/>
        <a:lstStyle/>
        <a:p>
          <a:r>
            <a:rPr lang="fr-FR" sz="2000" dirty="0" smtClean="0">
              <a:solidFill>
                <a:srgbClr val="008080"/>
              </a:solidFill>
              <a:latin typeface="Arial" panose="020B0604020202020204" pitchFamily="34" charset="0"/>
              <a:cs typeface="Arial" panose="020B0604020202020204" pitchFamily="34" charset="0"/>
            </a:rPr>
            <a:t>Des </a:t>
          </a:r>
          <a:r>
            <a:rPr lang="fr-FR" sz="2000" b="1" dirty="0" smtClean="0">
              <a:solidFill>
                <a:srgbClr val="008080"/>
              </a:solidFill>
              <a:latin typeface="Arial" panose="020B0604020202020204" pitchFamily="34" charset="0"/>
              <a:cs typeface="Arial" panose="020B0604020202020204" pitchFamily="34" charset="0"/>
            </a:rPr>
            <a:t>arts plastiques </a:t>
          </a:r>
          <a:r>
            <a:rPr lang="fr-FR" sz="2000" dirty="0" smtClean="0">
              <a:solidFill>
                <a:srgbClr val="008080"/>
              </a:solidFill>
              <a:latin typeface="Arial" panose="020B0604020202020204" pitchFamily="34" charset="0"/>
              <a:cs typeface="Arial" panose="020B0604020202020204" pitchFamily="34" charset="0"/>
            </a:rPr>
            <a:t>et </a:t>
          </a:r>
          <a:r>
            <a:rPr lang="fr-FR" sz="2000" b="1" dirty="0" smtClean="0">
              <a:solidFill>
                <a:srgbClr val="008080"/>
              </a:solidFill>
              <a:latin typeface="Arial" panose="020B0604020202020204" pitchFamily="34" charset="0"/>
              <a:cs typeface="Arial" panose="020B0604020202020204" pitchFamily="34" charset="0"/>
            </a:rPr>
            <a:t>de l’éducation musicale</a:t>
          </a:r>
          <a:endParaRPr lang="fr-FR" sz="2000" dirty="0">
            <a:solidFill>
              <a:srgbClr val="008080"/>
            </a:solidFill>
            <a:latin typeface="Arial" panose="020B0604020202020204" pitchFamily="34" charset="0"/>
            <a:cs typeface="Arial" panose="020B0604020202020204" pitchFamily="34" charset="0"/>
          </a:endParaRPr>
        </a:p>
      </dgm:t>
    </dgm:pt>
    <dgm:pt modelId="{3E801D84-638C-43A3-B7D6-B1704C6A7176}" type="parTrans" cxnId="{B66AE071-378D-497C-B693-FC3D65BFF620}">
      <dgm:prSet/>
      <dgm:spPr/>
      <dgm:t>
        <a:bodyPr/>
        <a:lstStyle/>
        <a:p>
          <a:endParaRPr lang="fr-FR"/>
        </a:p>
      </dgm:t>
    </dgm:pt>
    <dgm:pt modelId="{C3A8EF07-69D4-4C6F-A0CD-4F346C9555E5}" type="sibTrans" cxnId="{B66AE071-378D-497C-B693-FC3D65BFF620}">
      <dgm:prSet/>
      <dgm:spPr/>
      <dgm:t>
        <a:bodyPr/>
        <a:lstStyle/>
        <a:p>
          <a:endParaRPr lang="fr-FR"/>
        </a:p>
      </dgm:t>
    </dgm:pt>
    <dgm:pt modelId="{0687963B-EB54-49FC-809F-2DF469580D43}">
      <dgm:prSet custT="1"/>
      <dgm:spPr/>
      <dgm:t>
        <a:bodyPr/>
        <a:lstStyle/>
        <a:p>
          <a:r>
            <a:rPr lang="fr-FR" sz="1800" dirty="0" smtClean="0">
              <a:solidFill>
                <a:srgbClr val="008080"/>
              </a:solidFill>
              <a:latin typeface="Arial" panose="020B0604020202020204" pitchFamily="34" charset="0"/>
              <a:cs typeface="Arial" panose="020B0604020202020204" pitchFamily="34" charset="0"/>
            </a:rPr>
            <a:t>Des </a:t>
          </a:r>
          <a:r>
            <a:rPr lang="fr-FR" sz="1800" b="1" dirty="0" smtClean="0">
              <a:solidFill>
                <a:srgbClr val="008080"/>
              </a:solidFill>
              <a:latin typeface="Arial" panose="020B0604020202020204" pitchFamily="34" charset="0"/>
              <a:cs typeface="Arial" panose="020B0604020202020204" pitchFamily="34" charset="0"/>
            </a:rPr>
            <a:t>disciplines scientifiques </a:t>
          </a:r>
          <a:r>
            <a:rPr lang="fr-FR" sz="1800" dirty="0" smtClean="0">
              <a:solidFill>
                <a:srgbClr val="008080"/>
              </a:solidFill>
              <a:latin typeface="Arial" panose="020B0604020202020204" pitchFamily="34" charset="0"/>
              <a:cs typeface="Arial" panose="020B0604020202020204" pitchFamily="34" charset="0"/>
            </a:rPr>
            <a:t>(mathématiques, physique-chimie, sciences de la vie et de la Terre) et la </a:t>
          </a:r>
          <a:r>
            <a:rPr lang="fr-FR" sz="1800" b="1" dirty="0" smtClean="0">
              <a:solidFill>
                <a:srgbClr val="008080"/>
              </a:solidFill>
              <a:latin typeface="Arial" panose="020B0604020202020204" pitchFamily="34" charset="0"/>
              <a:cs typeface="Arial" panose="020B0604020202020204" pitchFamily="34" charset="0"/>
            </a:rPr>
            <a:t>technologie</a:t>
          </a:r>
          <a:r>
            <a:rPr lang="fr-FR" sz="1800" dirty="0" smtClean="0">
              <a:solidFill>
                <a:srgbClr val="008080"/>
              </a:solidFill>
              <a:latin typeface="Arial" panose="020B0604020202020204" pitchFamily="34" charset="0"/>
              <a:cs typeface="Arial" panose="020B0604020202020204" pitchFamily="34" charset="0"/>
            </a:rPr>
            <a:t> ainsi que </a:t>
          </a:r>
          <a:r>
            <a:rPr lang="fr-FR" sz="1800" b="1" dirty="0" smtClean="0">
              <a:solidFill>
                <a:srgbClr val="008080"/>
              </a:solidFill>
              <a:latin typeface="Arial" panose="020B0604020202020204" pitchFamily="34" charset="0"/>
              <a:cs typeface="Arial" panose="020B0604020202020204" pitchFamily="34" charset="0"/>
            </a:rPr>
            <a:t>l’éducation physique et sportive</a:t>
          </a:r>
          <a:r>
            <a:rPr lang="fr-FR" sz="1800" dirty="0" smtClean="0">
              <a:solidFill>
                <a:srgbClr val="008080"/>
              </a:solidFill>
              <a:latin typeface="Arial" panose="020B0604020202020204" pitchFamily="34" charset="0"/>
              <a:cs typeface="Arial" panose="020B0604020202020204" pitchFamily="34" charset="0"/>
            </a:rPr>
            <a:t>. La participation du </a:t>
          </a:r>
          <a:r>
            <a:rPr lang="fr-FR" sz="1800" b="1" dirty="0" smtClean="0">
              <a:solidFill>
                <a:srgbClr val="008080"/>
              </a:solidFill>
              <a:latin typeface="Arial" panose="020B0604020202020204" pitchFamily="34" charset="0"/>
              <a:cs typeface="Arial" panose="020B0604020202020204" pitchFamily="34" charset="0"/>
            </a:rPr>
            <a:t>professeur documentaliste </a:t>
          </a:r>
          <a:r>
            <a:rPr lang="fr-FR" sz="1800" dirty="0" smtClean="0">
              <a:solidFill>
                <a:srgbClr val="008080"/>
              </a:solidFill>
              <a:latin typeface="Arial" panose="020B0604020202020204" pitchFamily="34" charset="0"/>
              <a:cs typeface="Arial" panose="020B0604020202020204" pitchFamily="34" charset="0"/>
            </a:rPr>
            <a:t>est précieuse pour susciter et accompagner une dynamique de projets </a:t>
          </a:r>
        </a:p>
      </dgm:t>
    </dgm:pt>
    <dgm:pt modelId="{F4FEDD03-7C57-4701-8216-D83DE70436D3}" type="parTrans" cxnId="{7FE7304E-FF5E-4AE1-A872-66F8A45662F6}">
      <dgm:prSet/>
      <dgm:spPr/>
      <dgm:t>
        <a:bodyPr/>
        <a:lstStyle/>
        <a:p>
          <a:endParaRPr lang="fr-FR"/>
        </a:p>
      </dgm:t>
    </dgm:pt>
    <dgm:pt modelId="{2C318EBC-85CF-4E7F-AB1E-AE6C4823FA24}" type="sibTrans" cxnId="{7FE7304E-FF5E-4AE1-A872-66F8A45662F6}">
      <dgm:prSet/>
      <dgm:spPr/>
      <dgm:t>
        <a:bodyPr/>
        <a:lstStyle/>
        <a:p>
          <a:endParaRPr lang="fr-FR"/>
        </a:p>
      </dgm:t>
    </dgm:pt>
    <dgm:pt modelId="{C56CDA08-20EE-475A-831F-7E71FD794DC3}" type="pres">
      <dgm:prSet presAssocID="{3181C01C-8FFF-415C-8378-9792DC7FE8C8}" presName="Name0" presStyleCnt="0">
        <dgm:presLayoutVars>
          <dgm:chMax val="7"/>
          <dgm:dir/>
          <dgm:resizeHandles val="exact"/>
        </dgm:presLayoutVars>
      </dgm:prSet>
      <dgm:spPr/>
      <dgm:t>
        <a:bodyPr/>
        <a:lstStyle/>
        <a:p>
          <a:endParaRPr lang="fr-FR"/>
        </a:p>
      </dgm:t>
    </dgm:pt>
    <dgm:pt modelId="{A93BBC0B-07AA-4520-B514-1F3FB722EC32}" type="pres">
      <dgm:prSet presAssocID="{3181C01C-8FFF-415C-8378-9792DC7FE8C8}" presName="ellipse1" presStyleLbl="vennNode1" presStyleIdx="0" presStyleCnt="5" custScaleX="103640" custScaleY="97061" custLinFactNeighborX="40191" custLinFactNeighborY="-13759">
        <dgm:presLayoutVars>
          <dgm:bulletEnabled val="1"/>
        </dgm:presLayoutVars>
      </dgm:prSet>
      <dgm:spPr/>
      <dgm:t>
        <a:bodyPr/>
        <a:lstStyle/>
        <a:p>
          <a:endParaRPr lang="fr-FR"/>
        </a:p>
      </dgm:t>
    </dgm:pt>
    <dgm:pt modelId="{9B87AE94-003D-4240-9F97-C662B960BE68}" type="pres">
      <dgm:prSet presAssocID="{3181C01C-8FFF-415C-8378-9792DC7FE8C8}" presName="ellipse2" presStyleLbl="vennNode1" presStyleIdx="1" presStyleCnt="5" custScaleX="81849" custScaleY="67913" custLinFactNeighborX="68003" custLinFactNeighborY="-84879">
        <dgm:presLayoutVars>
          <dgm:bulletEnabled val="1"/>
        </dgm:presLayoutVars>
      </dgm:prSet>
      <dgm:spPr/>
      <dgm:t>
        <a:bodyPr/>
        <a:lstStyle/>
        <a:p>
          <a:endParaRPr lang="fr-FR"/>
        </a:p>
      </dgm:t>
    </dgm:pt>
    <dgm:pt modelId="{6A66B6AA-8ABC-4761-9540-495334BF7E7D}" type="pres">
      <dgm:prSet presAssocID="{3181C01C-8FFF-415C-8378-9792DC7FE8C8}" presName="ellipse3" presStyleLbl="vennNode1" presStyleIdx="2" presStyleCnt="5" custScaleX="120766" custScaleY="98427" custLinFactNeighborX="17759" custLinFactNeighborY="55425">
        <dgm:presLayoutVars>
          <dgm:bulletEnabled val="1"/>
        </dgm:presLayoutVars>
      </dgm:prSet>
      <dgm:spPr/>
      <dgm:t>
        <a:bodyPr/>
        <a:lstStyle/>
        <a:p>
          <a:endParaRPr lang="fr-FR"/>
        </a:p>
      </dgm:t>
    </dgm:pt>
    <dgm:pt modelId="{CE72959B-34A6-4CD5-BB75-2F64B3742E78}" type="pres">
      <dgm:prSet presAssocID="{3181C01C-8FFF-415C-8378-9792DC7FE8C8}" presName="ellipse4" presStyleLbl="vennNode1" presStyleIdx="3" presStyleCnt="5" custScaleX="89040" custScaleY="72771" custLinFactX="-27889" custLinFactNeighborX="-100000" custLinFactNeighborY="-8286">
        <dgm:presLayoutVars>
          <dgm:bulletEnabled val="1"/>
        </dgm:presLayoutVars>
      </dgm:prSet>
      <dgm:spPr/>
      <dgm:t>
        <a:bodyPr/>
        <a:lstStyle/>
        <a:p>
          <a:endParaRPr lang="fr-FR"/>
        </a:p>
      </dgm:t>
    </dgm:pt>
    <dgm:pt modelId="{90AC06AD-7268-4C19-8FA6-D1B3D0414C24}" type="pres">
      <dgm:prSet presAssocID="{3181C01C-8FFF-415C-8378-9792DC7FE8C8}" presName="ellipse5" presStyleLbl="vennNode1" presStyleIdx="4" presStyleCnt="5" custScaleX="108251" custScaleY="114273" custLinFactNeighborX="6507" custLinFactNeighborY="-177">
        <dgm:presLayoutVars>
          <dgm:bulletEnabled val="1"/>
        </dgm:presLayoutVars>
      </dgm:prSet>
      <dgm:spPr/>
      <dgm:t>
        <a:bodyPr/>
        <a:lstStyle/>
        <a:p>
          <a:endParaRPr lang="fr-FR"/>
        </a:p>
      </dgm:t>
    </dgm:pt>
  </dgm:ptLst>
  <dgm:cxnLst>
    <dgm:cxn modelId="{8761C231-D852-44E9-90C3-E51FB99C4E82}" type="presOf" srcId="{8CE6BAC3-683D-404F-8F8A-3A9425565658}" destId="{A93BBC0B-07AA-4520-B514-1F3FB722EC32}" srcOrd="0" destOrd="0" presId="urn:microsoft.com/office/officeart/2005/8/layout/rings+Icon"/>
    <dgm:cxn modelId="{8B8406FF-16DB-4984-B826-6D22E830D1DD}" type="presOf" srcId="{FE17B8AA-F08F-4217-9D6E-D98542B2915D}" destId="{6A66B6AA-8ABC-4761-9540-495334BF7E7D}" srcOrd="0" destOrd="0" presId="urn:microsoft.com/office/officeart/2005/8/layout/rings+Icon"/>
    <dgm:cxn modelId="{B66AE071-378D-497C-B693-FC3D65BFF620}" srcId="{3181C01C-8FFF-415C-8378-9792DC7FE8C8}" destId="{526FF2DC-EC83-43CA-8191-794E8F1EEF21}" srcOrd="1" destOrd="0" parTransId="{3E801D84-638C-43A3-B7D6-B1704C6A7176}" sibTransId="{C3A8EF07-69D4-4C6F-A0CD-4F346C9555E5}"/>
    <dgm:cxn modelId="{1EAE4DE4-FC91-4F01-95A3-C46A8E1A01DF}" type="presOf" srcId="{2A390EAE-39E0-48D5-9A72-D982E6790AAA}" destId="{CE72959B-34A6-4CD5-BB75-2F64B3742E78}" srcOrd="0" destOrd="0" presId="urn:microsoft.com/office/officeart/2005/8/layout/rings+Icon"/>
    <dgm:cxn modelId="{7FE7304E-FF5E-4AE1-A872-66F8A45662F6}" srcId="{3181C01C-8FFF-415C-8378-9792DC7FE8C8}" destId="{0687963B-EB54-49FC-809F-2DF469580D43}" srcOrd="4" destOrd="0" parTransId="{F4FEDD03-7C57-4701-8216-D83DE70436D3}" sibTransId="{2C318EBC-85CF-4E7F-AB1E-AE6C4823FA24}"/>
    <dgm:cxn modelId="{67BC13D8-376D-4F8C-955A-1A7651704A94}" srcId="{3181C01C-8FFF-415C-8378-9792DC7FE8C8}" destId="{8CE6BAC3-683D-404F-8F8A-3A9425565658}" srcOrd="0" destOrd="0" parTransId="{6FBCC9BC-7FF0-4C6B-8218-BF7E0D99EB37}" sibTransId="{1EED82C5-CCB0-4F8A-8D30-2556FE50E480}"/>
    <dgm:cxn modelId="{768345EE-7B05-44DD-82C7-F56E1D208122}" srcId="{3181C01C-8FFF-415C-8378-9792DC7FE8C8}" destId="{FE17B8AA-F08F-4217-9D6E-D98542B2915D}" srcOrd="2" destOrd="0" parTransId="{8B6849EE-6256-452A-8AB9-CAB030056ACF}" sibTransId="{7EF6BEA3-813A-4AB5-98B5-5AEC879513C7}"/>
    <dgm:cxn modelId="{619DE06E-35AA-4317-8D34-856C6579C214}" type="presOf" srcId="{3181C01C-8FFF-415C-8378-9792DC7FE8C8}" destId="{C56CDA08-20EE-475A-831F-7E71FD794DC3}" srcOrd="0" destOrd="0" presId="urn:microsoft.com/office/officeart/2005/8/layout/rings+Icon"/>
    <dgm:cxn modelId="{9640B535-DAD2-4A05-A985-F5D807782CD4}" type="presOf" srcId="{526FF2DC-EC83-43CA-8191-794E8F1EEF21}" destId="{9B87AE94-003D-4240-9F97-C662B960BE68}" srcOrd="0" destOrd="0" presId="urn:microsoft.com/office/officeart/2005/8/layout/rings+Icon"/>
    <dgm:cxn modelId="{EEA8E9BD-7ACE-4E27-9FB9-47693670ADF5}" type="presOf" srcId="{0687963B-EB54-49FC-809F-2DF469580D43}" destId="{90AC06AD-7268-4C19-8FA6-D1B3D0414C24}" srcOrd="0" destOrd="0" presId="urn:microsoft.com/office/officeart/2005/8/layout/rings+Icon"/>
    <dgm:cxn modelId="{9C3C0342-4F36-4006-81E8-91CCEEA7BCAF}" srcId="{3181C01C-8FFF-415C-8378-9792DC7FE8C8}" destId="{2A390EAE-39E0-48D5-9A72-D982E6790AAA}" srcOrd="3" destOrd="0" parTransId="{B548E5D0-CB71-497E-B229-6C4CC84FEB5B}" sibTransId="{820EBEA3-EAE9-4307-9A91-5D9DD9D2DC8A}"/>
    <dgm:cxn modelId="{8BD9C062-68D7-4C9B-97B1-C779E896671B}" type="presParOf" srcId="{C56CDA08-20EE-475A-831F-7E71FD794DC3}" destId="{A93BBC0B-07AA-4520-B514-1F3FB722EC32}" srcOrd="0" destOrd="0" presId="urn:microsoft.com/office/officeart/2005/8/layout/rings+Icon"/>
    <dgm:cxn modelId="{D1074D58-9C1D-4D4E-9246-081DB5888FD5}" type="presParOf" srcId="{C56CDA08-20EE-475A-831F-7E71FD794DC3}" destId="{9B87AE94-003D-4240-9F97-C662B960BE68}" srcOrd="1" destOrd="0" presId="urn:microsoft.com/office/officeart/2005/8/layout/rings+Icon"/>
    <dgm:cxn modelId="{D21FFF62-98EA-4906-AC68-21D7B09300D3}" type="presParOf" srcId="{C56CDA08-20EE-475A-831F-7E71FD794DC3}" destId="{6A66B6AA-8ABC-4761-9540-495334BF7E7D}" srcOrd="2" destOrd="0" presId="urn:microsoft.com/office/officeart/2005/8/layout/rings+Icon"/>
    <dgm:cxn modelId="{1AB8B7F3-FB62-42FD-955F-5364B8778C24}" type="presParOf" srcId="{C56CDA08-20EE-475A-831F-7E71FD794DC3}" destId="{CE72959B-34A6-4CD5-BB75-2F64B3742E78}" srcOrd="3" destOrd="0" presId="urn:microsoft.com/office/officeart/2005/8/layout/rings+Icon"/>
    <dgm:cxn modelId="{20038134-D762-4830-89A2-23DACDC0F4D8}" type="presParOf" srcId="{C56CDA08-20EE-475A-831F-7E71FD794DC3}" destId="{90AC06AD-7268-4C19-8FA6-D1B3D0414C24}" srcOrd="4"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144ABE-EBCF-409A-AD5F-0F322C6F2C6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546D8ADE-E6BF-42D9-8ED7-451ED919E567}">
      <dgm:prSet phldrT="[Texte]" custT="1"/>
      <dgm:spPr>
        <a:solidFill>
          <a:schemeClr val="accent1">
            <a:lumMod val="40000"/>
            <a:lumOff val="60000"/>
          </a:schemeClr>
        </a:solidFill>
      </dgm:spPr>
      <dgm:t>
        <a:bodyPr/>
        <a:lstStyle/>
        <a:p>
          <a:pPr lvl="0" algn="just">
            <a:spcAft>
              <a:spcPct val="35000"/>
            </a:spcAft>
          </a:pPr>
          <a:endParaRPr lang="fr-FR" sz="1400" b="1" dirty="0" smtClean="0">
            <a:solidFill>
              <a:srgbClr val="FF0000"/>
            </a:solidFill>
          </a:endParaRPr>
        </a:p>
        <a:p>
          <a:pPr lvl="0" algn="just">
            <a:spcAft>
              <a:spcPct val="35000"/>
            </a:spcAft>
          </a:pPr>
          <a:endParaRPr lang="fr-FR" sz="1400" b="1" dirty="0" smtClean="0">
            <a:solidFill>
              <a:srgbClr val="FF0000"/>
            </a:solidFill>
          </a:endParaRPr>
        </a:p>
        <a:p>
          <a:pPr lvl="0" algn="ctr">
            <a:spcAft>
              <a:spcPts val="0"/>
            </a:spcAft>
          </a:pPr>
          <a:r>
            <a:rPr lang="fr-FR" sz="1400" b="1" dirty="0" smtClean="0">
              <a:solidFill>
                <a:srgbClr val="008080"/>
              </a:solidFill>
              <a:latin typeface="Arial" panose="020B0604020202020204" pitchFamily="34" charset="0"/>
              <a:cs typeface="Arial" panose="020B0604020202020204" pitchFamily="34" charset="0"/>
            </a:rPr>
            <a:t>Des objectifs de connaissance destinés </a:t>
          </a:r>
        </a:p>
        <a:p>
          <a:pPr lvl="0" algn="ctr">
            <a:spcAft>
              <a:spcPts val="500"/>
            </a:spcAft>
          </a:pPr>
          <a:r>
            <a:rPr lang="fr-FR" sz="1400" b="1" dirty="0" smtClean="0">
              <a:solidFill>
                <a:srgbClr val="008080"/>
              </a:solidFill>
              <a:latin typeface="Arial" panose="020B0604020202020204" pitchFamily="34" charset="0"/>
              <a:cs typeface="Arial" panose="020B0604020202020204" pitchFamily="34" charset="0"/>
            </a:rPr>
            <a:t>à donner à l’élève les repères </a:t>
          </a:r>
          <a:r>
            <a:rPr lang="fr-FR" sz="1400" dirty="0" smtClean="0">
              <a:solidFill>
                <a:srgbClr val="008080"/>
              </a:solidFill>
              <a:latin typeface="Arial" panose="020B0604020202020204" pitchFamily="34" charset="0"/>
              <a:cs typeface="Arial" panose="020B0604020202020204" pitchFamily="34" charset="0"/>
            </a:rPr>
            <a:t>qui construiront son autonomie d’amateur éclairé :</a:t>
          </a:r>
        </a:p>
        <a:p>
          <a:pPr marL="0" lvl="0" indent="0" algn="ctr">
            <a:spcAft>
              <a:spcPct val="35000"/>
            </a:spcAft>
            <a:buNone/>
          </a:pPr>
          <a:r>
            <a:rPr lang="fr-FR" sz="1400" dirty="0" smtClean="0">
              <a:solidFill>
                <a:srgbClr val="008080"/>
              </a:solidFill>
              <a:latin typeface="Arial" panose="020B0604020202020204" pitchFamily="34" charset="0"/>
              <a:cs typeface="Arial" panose="020B0604020202020204" pitchFamily="34" charset="0"/>
            </a:rPr>
            <a:t>- connaitre une sélection d’œuvres emblématiques du patrimoine mondial, de l’Antiquité à nos jours, comprendre leur genèse, leurs codes, leur réception, et pourquoi elles continuent à nous parler ;</a:t>
          </a:r>
        </a:p>
        <a:p>
          <a:pPr marL="0" lvl="0" indent="0" algn="ctr">
            <a:spcAft>
              <a:spcPct val="35000"/>
            </a:spcAft>
            <a:buNone/>
          </a:pPr>
          <a:r>
            <a:rPr lang="fr-FR" sz="1400" dirty="0" smtClean="0">
              <a:solidFill>
                <a:srgbClr val="008080"/>
              </a:solidFill>
              <a:latin typeface="Arial" panose="020B0604020202020204" pitchFamily="34" charset="0"/>
              <a:cs typeface="Arial" panose="020B0604020202020204" pitchFamily="34" charset="0"/>
            </a:rPr>
            <a:t>- posséder des repères culturels liés à l’histoire et à la géographie des civilisations, qui permettent une conscience des ruptures, des continuités et des circulations ;</a:t>
          </a:r>
        </a:p>
        <a:p>
          <a:pPr marL="0" lvl="0" indent="0" algn="ctr">
            <a:spcAft>
              <a:spcPts val="0"/>
            </a:spcAft>
            <a:buNone/>
          </a:pPr>
          <a:r>
            <a:rPr lang="fr-FR" sz="1400" dirty="0" smtClean="0">
              <a:solidFill>
                <a:srgbClr val="008080"/>
              </a:solidFill>
              <a:latin typeface="Arial" panose="020B0604020202020204" pitchFamily="34" charset="0"/>
              <a:cs typeface="Arial" panose="020B0604020202020204" pitchFamily="34" charset="0"/>
            </a:rPr>
            <a:t>- maitriser un vocabulaire permettant de s’exprimer spontanément et personnellement </a:t>
          </a:r>
        </a:p>
        <a:p>
          <a:pPr marL="0" lvl="0" indent="0" algn="ctr">
            <a:spcAft>
              <a:spcPct val="35000"/>
            </a:spcAft>
            <a:buNone/>
          </a:pPr>
          <a:r>
            <a:rPr lang="fr-FR" sz="1400" dirty="0" smtClean="0">
              <a:solidFill>
                <a:srgbClr val="008080"/>
              </a:solidFill>
              <a:latin typeface="Arial" panose="020B0604020202020204" pitchFamily="34" charset="0"/>
              <a:cs typeface="Arial" panose="020B0604020202020204" pitchFamily="34" charset="0"/>
            </a:rPr>
            <a:t>sur des bases raisonnées.</a:t>
          </a:r>
        </a:p>
        <a:p>
          <a:pPr>
            <a:spcAft>
              <a:spcPct val="35000"/>
            </a:spcAft>
          </a:pPr>
          <a:endParaRPr lang="fr-FR" dirty="0"/>
        </a:p>
      </dgm:t>
    </dgm:pt>
    <dgm:pt modelId="{615BC10C-22B2-41C1-A093-F382A912AC5A}" type="parTrans" cxnId="{7ED9D817-6185-47A5-A938-1A1F63181FD5}">
      <dgm:prSet/>
      <dgm:spPr/>
      <dgm:t>
        <a:bodyPr/>
        <a:lstStyle/>
        <a:p>
          <a:endParaRPr lang="fr-FR"/>
        </a:p>
      </dgm:t>
    </dgm:pt>
    <dgm:pt modelId="{69A91C02-5110-4A64-A796-095A1BA96FB1}" type="sibTrans" cxnId="{7ED9D817-6185-47A5-A938-1A1F63181FD5}">
      <dgm:prSet/>
      <dgm:spPr>
        <a:solidFill>
          <a:schemeClr val="bg1"/>
        </a:solidFill>
      </dgm:spPr>
      <dgm:t>
        <a:bodyPr/>
        <a:lstStyle/>
        <a:p>
          <a:endParaRPr lang="fr-FR"/>
        </a:p>
      </dgm:t>
    </dgm:pt>
    <dgm:pt modelId="{8D54F878-2A5D-4752-BB4C-E8FDC29C9A7A}">
      <dgm:prSet phldrT="[Texte]" custT="1"/>
      <dgm:spPr>
        <a:solidFill>
          <a:schemeClr val="accent1">
            <a:lumMod val="40000"/>
            <a:lumOff val="60000"/>
          </a:schemeClr>
        </a:solidFill>
      </dgm:spPr>
      <dgm:t>
        <a:bodyPr/>
        <a:lstStyle/>
        <a:p>
          <a:pPr lvl="0" algn="ctr">
            <a:spcAft>
              <a:spcPct val="35000"/>
            </a:spcAft>
          </a:pPr>
          <a:endParaRPr lang="fr-FR" sz="1400" b="1" dirty="0" smtClean="0">
            <a:solidFill>
              <a:srgbClr val="FF0000"/>
            </a:solidFill>
            <a:latin typeface="Arial" panose="020B0604020202020204" pitchFamily="34" charset="0"/>
            <a:cs typeface="Arial" panose="020B0604020202020204" pitchFamily="34" charset="0"/>
          </a:endParaRPr>
        </a:p>
        <a:p>
          <a:pPr lvl="0" algn="ctr">
            <a:spcAft>
              <a:spcPts val="0"/>
            </a:spcAft>
          </a:pPr>
          <a:r>
            <a:rPr lang="fr-FR" sz="1300" b="1" dirty="0" smtClean="0">
              <a:solidFill>
                <a:srgbClr val="008080"/>
              </a:solidFill>
              <a:latin typeface="Arial" panose="020B0604020202020204" pitchFamily="34" charset="0"/>
              <a:cs typeface="Arial" panose="020B0604020202020204" pitchFamily="34" charset="0"/>
            </a:rPr>
            <a:t>Des objectifs d’ordre méthodologique</a:t>
          </a:r>
          <a:r>
            <a:rPr lang="fr-FR" sz="1300" dirty="0" smtClean="0">
              <a:solidFill>
                <a:srgbClr val="008080"/>
              </a:solidFill>
              <a:latin typeface="Arial" panose="020B0604020202020204" pitchFamily="34" charset="0"/>
              <a:cs typeface="Arial" panose="020B0604020202020204" pitchFamily="34" charset="0"/>
            </a:rPr>
            <a:t>,</a:t>
          </a:r>
        </a:p>
        <a:p>
          <a:pPr lvl="0" algn="ctr">
            <a:spcAft>
              <a:spcPct val="35000"/>
            </a:spcAft>
          </a:pPr>
          <a:r>
            <a:rPr lang="fr-FR" sz="1300" dirty="0" smtClean="0">
              <a:solidFill>
                <a:srgbClr val="008080"/>
              </a:solidFill>
              <a:latin typeface="Arial" panose="020B0604020202020204" pitchFamily="34" charset="0"/>
              <a:cs typeface="Arial" panose="020B0604020202020204" pitchFamily="34" charset="0"/>
            </a:rPr>
            <a:t>qui relèvent de la compréhension de l’œuvre d’art :</a:t>
          </a:r>
        </a:p>
        <a:p>
          <a:pPr marL="0" lvl="0" indent="0" algn="ctr">
            <a:spcAft>
              <a:spcPct val="35000"/>
            </a:spcAft>
            <a:buNone/>
          </a:pPr>
          <a:r>
            <a:rPr lang="fr-FR" sz="1300" dirty="0" smtClean="0">
              <a:solidFill>
                <a:srgbClr val="008080"/>
              </a:solidFill>
              <a:latin typeface="Arial" panose="020B0604020202020204" pitchFamily="34" charset="0"/>
              <a:cs typeface="Arial" panose="020B0604020202020204" pitchFamily="34" charset="0"/>
            </a:rPr>
            <a:t>- avoir conscience des interactions entre la forme artistique et les autres dimensions de l’œuvre (son format, son matériau, sa fonction, sa charge symbolique) ;</a:t>
          </a:r>
        </a:p>
        <a:p>
          <a:pPr marL="0" lvl="0" indent="0" algn="ctr">
            <a:spcAft>
              <a:spcPct val="35000"/>
            </a:spcAft>
            <a:buNone/>
          </a:pPr>
          <a:r>
            <a:rPr lang="fr-FR" sz="1300" dirty="0" smtClean="0">
              <a:solidFill>
                <a:srgbClr val="008080"/>
              </a:solidFill>
              <a:latin typeface="Arial" panose="020B0604020202020204" pitchFamily="34" charset="0"/>
              <a:cs typeface="Arial" panose="020B0604020202020204" pitchFamily="34" charset="0"/>
            </a:rPr>
            <a:t>- distinguer des types d’expression artistique, avec leurs particularités matérielles et formelles, leur rapport au temps et à l’espace ; établir ainsi des liens et distinctions entre des œuvres diverses, de même époque ou d’époques différentes, d’aire culturelle commune ou différente ;</a:t>
          </a:r>
        </a:p>
        <a:p>
          <a:pPr marL="0" lvl="0" indent="0" algn="ctr">
            <a:spcAft>
              <a:spcPts val="0"/>
            </a:spcAft>
            <a:buNone/>
          </a:pPr>
          <a:r>
            <a:rPr lang="fr-FR" sz="1300" dirty="0" smtClean="0">
              <a:solidFill>
                <a:srgbClr val="008080"/>
              </a:solidFill>
              <a:latin typeface="Arial" panose="020B0604020202020204" pitchFamily="34" charset="0"/>
              <a:cs typeface="Arial" panose="020B0604020202020204" pitchFamily="34" charset="0"/>
            </a:rPr>
            <a:t>- comprendre la différence entre la présence d’une œuvre, le contact avec elle, et l’image que donne d’elle une reproduction, une captation </a:t>
          </a:r>
        </a:p>
        <a:p>
          <a:pPr marL="0" lvl="0" indent="0" algn="ctr">
            <a:spcAft>
              <a:spcPct val="35000"/>
            </a:spcAft>
            <a:buNone/>
          </a:pPr>
          <a:r>
            <a:rPr lang="fr-FR" sz="1300" dirty="0" smtClean="0">
              <a:solidFill>
                <a:srgbClr val="008080"/>
              </a:solidFill>
              <a:latin typeface="Arial" panose="020B0604020202020204" pitchFamily="34" charset="0"/>
              <a:cs typeface="Arial" panose="020B0604020202020204" pitchFamily="34" charset="0"/>
            </a:rPr>
            <a:t>ou un enregistrement.</a:t>
          </a:r>
        </a:p>
        <a:p>
          <a:pPr>
            <a:spcAft>
              <a:spcPct val="35000"/>
            </a:spcAft>
          </a:pPr>
          <a:endParaRPr lang="fr-FR" dirty="0"/>
        </a:p>
      </dgm:t>
    </dgm:pt>
    <dgm:pt modelId="{EA25D0FC-9498-4886-AC61-75ABDB83F6E0}" type="parTrans" cxnId="{808F7CAA-36AD-46B8-B1E8-2D4623304765}">
      <dgm:prSet/>
      <dgm:spPr/>
      <dgm:t>
        <a:bodyPr/>
        <a:lstStyle/>
        <a:p>
          <a:endParaRPr lang="fr-FR"/>
        </a:p>
      </dgm:t>
    </dgm:pt>
    <dgm:pt modelId="{448FDEE6-E415-4F08-9994-BA2F7D7CFB4E}" type="sibTrans" cxnId="{808F7CAA-36AD-46B8-B1E8-2D4623304765}">
      <dgm:prSet/>
      <dgm:spPr/>
      <dgm:t>
        <a:bodyPr/>
        <a:lstStyle/>
        <a:p>
          <a:endParaRPr lang="fr-FR"/>
        </a:p>
      </dgm:t>
    </dgm:pt>
    <dgm:pt modelId="{A8323E25-6845-455A-B263-D752049C04FD}">
      <dgm:prSet phldrT="[Texte]" custT="1"/>
      <dgm:spPr>
        <a:solidFill>
          <a:schemeClr val="accent1">
            <a:lumMod val="40000"/>
            <a:lumOff val="60000"/>
          </a:schemeClr>
        </a:solidFill>
      </dgm:spPr>
      <dgm:t>
        <a:bodyPr/>
        <a:lstStyle/>
        <a:p>
          <a:endParaRPr lang="fr-FR" sz="800" b="1" dirty="0" smtClean="0">
            <a:solidFill>
              <a:srgbClr val="FF0000"/>
            </a:solidFill>
          </a:endParaRPr>
        </a:p>
        <a:p>
          <a:endParaRPr lang="fr-FR" sz="800" b="1" dirty="0" smtClean="0">
            <a:solidFill>
              <a:srgbClr val="FF0000"/>
            </a:solidFill>
          </a:endParaRPr>
        </a:p>
        <a:p>
          <a:r>
            <a:rPr lang="fr-FR" sz="1200" b="1" dirty="0" smtClean="0">
              <a:solidFill>
                <a:srgbClr val="008080"/>
              </a:solidFill>
              <a:latin typeface="Arial" panose="020B0604020202020204" pitchFamily="34" charset="0"/>
              <a:cs typeface="Arial" panose="020B0604020202020204" pitchFamily="34" charset="0"/>
            </a:rPr>
            <a:t>Des objectifs d’ordre esthétique, </a:t>
          </a:r>
          <a:r>
            <a:rPr lang="fr-FR" sz="1200" dirty="0" smtClean="0">
              <a:solidFill>
                <a:srgbClr val="008080"/>
              </a:solidFill>
              <a:latin typeface="Arial" panose="020B0604020202020204" pitchFamily="34" charset="0"/>
              <a:cs typeface="Arial" panose="020B0604020202020204" pitchFamily="34" charset="0"/>
            </a:rPr>
            <a:t>relevant d’une éducation de la sensibilité :</a:t>
          </a:r>
        </a:p>
        <a:p>
          <a:r>
            <a:rPr lang="fr-FR" sz="1200" dirty="0" smtClean="0">
              <a:solidFill>
                <a:srgbClr val="008080"/>
              </a:solidFill>
              <a:latin typeface="Arial" panose="020B0604020202020204" pitchFamily="34" charset="0"/>
              <a:cs typeface="Arial" panose="020B0604020202020204" pitchFamily="34" charset="0"/>
            </a:rPr>
            <a:t>- se familiariser avec les lieux artistiques et patrimoniaux par une fréquentation la plus régulière possible et par l’acquisition des codes associés ;</a:t>
          </a:r>
        </a:p>
        <a:p>
          <a:r>
            <a:rPr lang="fr-FR" sz="1200" dirty="0" smtClean="0">
              <a:solidFill>
                <a:srgbClr val="008080"/>
              </a:solidFill>
              <a:latin typeface="Arial" panose="020B0604020202020204" pitchFamily="34" charset="0"/>
              <a:cs typeface="Arial" panose="020B0604020202020204" pitchFamily="34" charset="0"/>
            </a:rPr>
            <a:t>- développer des attitudes qui permettent d’ouvrir sa sensibilité à l’œuvre d’art ;</a:t>
          </a:r>
        </a:p>
        <a:p>
          <a:r>
            <a:rPr lang="fr-FR" sz="1200" dirty="0" smtClean="0">
              <a:solidFill>
                <a:srgbClr val="008080"/>
              </a:solidFill>
              <a:latin typeface="Arial" panose="020B0604020202020204" pitchFamily="34" charset="0"/>
              <a:cs typeface="Arial" panose="020B0604020202020204" pitchFamily="34" charset="0"/>
            </a:rPr>
            <a:t>- développer des liens entre rationalité et émotion. </a:t>
          </a:r>
        </a:p>
        <a:p>
          <a:endParaRPr lang="fr-FR" sz="1050" dirty="0"/>
        </a:p>
      </dgm:t>
    </dgm:pt>
    <dgm:pt modelId="{1F482C49-8124-4273-B96A-667C14F1A08A}" type="parTrans" cxnId="{3C269376-9226-4ABC-8EFC-D622BC062000}">
      <dgm:prSet/>
      <dgm:spPr/>
      <dgm:t>
        <a:bodyPr/>
        <a:lstStyle/>
        <a:p>
          <a:endParaRPr lang="fr-FR"/>
        </a:p>
      </dgm:t>
    </dgm:pt>
    <dgm:pt modelId="{1A42A7B7-B94C-4B3C-81FE-81501C2C8D29}" type="sibTrans" cxnId="{3C269376-9226-4ABC-8EFC-D622BC062000}">
      <dgm:prSet/>
      <dgm:spPr>
        <a:noFill/>
      </dgm:spPr>
      <dgm:t>
        <a:bodyPr/>
        <a:lstStyle/>
        <a:p>
          <a:endParaRPr lang="fr-FR">
            <a:noFill/>
          </a:endParaRPr>
        </a:p>
      </dgm:t>
    </dgm:pt>
    <dgm:pt modelId="{CD9E8F46-ADC8-4143-BD8A-E30E5CE7FB84}" type="pres">
      <dgm:prSet presAssocID="{C9144ABE-EBCF-409A-AD5F-0F322C6F2C69}" presName="cycle" presStyleCnt="0">
        <dgm:presLayoutVars>
          <dgm:dir/>
          <dgm:resizeHandles val="exact"/>
        </dgm:presLayoutVars>
      </dgm:prSet>
      <dgm:spPr/>
      <dgm:t>
        <a:bodyPr/>
        <a:lstStyle/>
        <a:p>
          <a:endParaRPr lang="fr-FR"/>
        </a:p>
      </dgm:t>
    </dgm:pt>
    <dgm:pt modelId="{BA6ACB4E-ADB5-4697-97AC-D216FC719F87}" type="pres">
      <dgm:prSet presAssocID="{546D8ADE-E6BF-42D9-8ED7-451ED919E567}" presName="node" presStyleLbl="node1" presStyleIdx="0" presStyleCnt="3" custScaleX="206228" custScaleY="164596" custRadScaleRad="128688" custRadScaleInc="-160924">
        <dgm:presLayoutVars>
          <dgm:bulletEnabled val="1"/>
        </dgm:presLayoutVars>
      </dgm:prSet>
      <dgm:spPr/>
      <dgm:t>
        <a:bodyPr/>
        <a:lstStyle/>
        <a:p>
          <a:endParaRPr lang="fr-FR"/>
        </a:p>
      </dgm:t>
    </dgm:pt>
    <dgm:pt modelId="{00EB2B37-A642-4F60-B31D-1B9A6AC48DF0}" type="pres">
      <dgm:prSet presAssocID="{69A91C02-5110-4A64-A796-095A1BA96FB1}" presName="sibTrans" presStyleLbl="sibTrans2D1" presStyleIdx="0" presStyleCnt="3"/>
      <dgm:spPr/>
      <dgm:t>
        <a:bodyPr/>
        <a:lstStyle/>
        <a:p>
          <a:endParaRPr lang="fr-FR"/>
        </a:p>
      </dgm:t>
    </dgm:pt>
    <dgm:pt modelId="{6EF670A7-1B09-48E4-86A5-43D72F8C1208}" type="pres">
      <dgm:prSet presAssocID="{69A91C02-5110-4A64-A796-095A1BA96FB1}" presName="connectorText" presStyleLbl="sibTrans2D1" presStyleIdx="0" presStyleCnt="3"/>
      <dgm:spPr/>
      <dgm:t>
        <a:bodyPr/>
        <a:lstStyle/>
        <a:p>
          <a:endParaRPr lang="fr-FR"/>
        </a:p>
      </dgm:t>
    </dgm:pt>
    <dgm:pt modelId="{17396759-B0FC-4B3D-8AC5-8E6683D9E9CB}" type="pres">
      <dgm:prSet presAssocID="{8D54F878-2A5D-4752-BB4C-E8FDC29C9A7A}" presName="node" presStyleLbl="node1" presStyleIdx="1" presStyleCnt="3" custScaleX="217636" custScaleY="168998" custRadScaleRad="162691" custRadScaleInc="-35169">
        <dgm:presLayoutVars>
          <dgm:bulletEnabled val="1"/>
        </dgm:presLayoutVars>
      </dgm:prSet>
      <dgm:spPr/>
      <dgm:t>
        <a:bodyPr/>
        <a:lstStyle/>
        <a:p>
          <a:endParaRPr lang="fr-FR"/>
        </a:p>
      </dgm:t>
    </dgm:pt>
    <dgm:pt modelId="{667EF9A0-00EA-45CB-ABFA-3BB7C2C9498F}" type="pres">
      <dgm:prSet presAssocID="{448FDEE6-E415-4F08-9994-BA2F7D7CFB4E}" presName="sibTrans" presStyleLbl="sibTrans2D1" presStyleIdx="1" presStyleCnt="3" custFlipVert="1" custFlipHor="1" custScaleX="24006" custScaleY="4741" custLinFactX="-732805" custLinFactY="-35860" custLinFactNeighborX="-800000" custLinFactNeighborY="-100000"/>
      <dgm:spPr/>
      <dgm:t>
        <a:bodyPr/>
        <a:lstStyle/>
        <a:p>
          <a:endParaRPr lang="fr-FR"/>
        </a:p>
      </dgm:t>
    </dgm:pt>
    <dgm:pt modelId="{26EED8A0-BB02-4EC4-B2BD-1DC5F6F11EB8}" type="pres">
      <dgm:prSet presAssocID="{448FDEE6-E415-4F08-9994-BA2F7D7CFB4E}" presName="connectorText" presStyleLbl="sibTrans2D1" presStyleIdx="1" presStyleCnt="3"/>
      <dgm:spPr/>
      <dgm:t>
        <a:bodyPr/>
        <a:lstStyle/>
        <a:p>
          <a:endParaRPr lang="fr-FR"/>
        </a:p>
      </dgm:t>
    </dgm:pt>
    <dgm:pt modelId="{CC481CA4-F341-40CB-8B05-1EF005EF4B19}" type="pres">
      <dgm:prSet presAssocID="{A8323E25-6845-455A-B263-D752049C04FD}" presName="node" presStyleLbl="node1" presStyleIdx="2" presStyleCnt="3" custScaleX="152941" custScaleY="106528" custRadScaleRad="84763" custRadScaleInc="223060">
        <dgm:presLayoutVars>
          <dgm:bulletEnabled val="1"/>
        </dgm:presLayoutVars>
      </dgm:prSet>
      <dgm:spPr/>
      <dgm:t>
        <a:bodyPr/>
        <a:lstStyle/>
        <a:p>
          <a:endParaRPr lang="fr-FR"/>
        </a:p>
      </dgm:t>
    </dgm:pt>
    <dgm:pt modelId="{93CE4CAC-2178-4AF1-AE02-8369DE69DE2A}" type="pres">
      <dgm:prSet presAssocID="{1A42A7B7-B94C-4B3C-81FE-81501C2C8D29}" presName="sibTrans" presStyleLbl="sibTrans2D1" presStyleIdx="2" presStyleCnt="3" custLinFactX="-1228734" custLinFactY="-69503" custLinFactNeighborX="-1300000" custLinFactNeighborY="-100000"/>
      <dgm:spPr/>
      <dgm:t>
        <a:bodyPr/>
        <a:lstStyle/>
        <a:p>
          <a:endParaRPr lang="fr-FR"/>
        </a:p>
      </dgm:t>
    </dgm:pt>
    <dgm:pt modelId="{EA9C7817-1537-4A7E-AA9C-003C03FB4179}" type="pres">
      <dgm:prSet presAssocID="{1A42A7B7-B94C-4B3C-81FE-81501C2C8D29}" presName="connectorText" presStyleLbl="sibTrans2D1" presStyleIdx="2" presStyleCnt="3"/>
      <dgm:spPr/>
      <dgm:t>
        <a:bodyPr/>
        <a:lstStyle/>
        <a:p>
          <a:endParaRPr lang="fr-FR"/>
        </a:p>
      </dgm:t>
    </dgm:pt>
  </dgm:ptLst>
  <dgm:cxnLst>
    <dgm:cxn modelId="{808F7CAA-36AD-46B8-B1E8-2D4623304765}" srcId="{C9144ABE-EBCF-409A-AD5F-0F322C6F2C69}" destId="{8D54F878-2A5D-4752-BB4C-E8FDC29C9A7A}" srcOrd="1" destOrd="0" parTransId="{EA25D0FC-9498-4886-AC61-75ABDB83F6E0}" sibTransId="{448FDEE6-E415-4F08-9994-BA2F7D7CFB4E}"/>
    <dgm:cxn modelId="{7CFDBF4C-58D2-431E-9981-E93379D57445}" type="presOf" srcId="{A8323E25-6845-455A-B263-D752049C04FD}" destId="{CC481CA4-F341-40CB-8B05-1EF005EF4B19}" srcOrd="0" destOrd="0" presId="urn:microsoft.com/office/officeart/2005/8/layout/cycle2"/>
    <dgm:cxn modelId="{7BD1FDE8-7892-4C14-9E22-3C94F65065EE}" type="presOf" srcId="{546D8ADE-E6BF-42D9-8ED7-451ED919E567}" destId="{BA6ACB4E-ADB5-4697-97AC-D216FC719F87}" srcOrd="0" destOrd="0" presId="urn:microsoft.com/office/officeart/2005/8/layout/cycle2"/>
    <dgm:cxn modelId="{037D02AB-EA98-4A42-B9F7-3AFDF84ECC7D}" type="presOf" srcId="{C9144ABE-EBCF-409A-AD5F-0F322C6F2C69}" destId="{CD9E8F46-ADC8-4143-BD8A-E30E5CE7FB84}" srcOrd="0" destOrd="0" presId="urn:microsoft.com/office/officeart/2005/8/layout/cycle2"/>
    <dgm:cxn modelId="{03C9CFC4-EE8C-4AE5-BC8A-D95DF94EF4DD}" type="presOf" srcId="{69A91C02-5110-4A64-A796-095A1BA96FB1}" destId="{00EB2B37-A642-4F60-B31D-1B9A6AC48DF0}" srcOrd="0" destOrd="0" presId="urn:microsoft.com/office/officeart/2005/8/layout/cycle2"/>
    <dgm:cxn modelId="{1DA2116B-09DA-4573-AEE7-AC092FE01917}" type="presOf" srcId="{448FDEE6-E415-4F08-9994-BA2F7D7CFB4E}" destId="{667EF9A0-00EA-45CB-ABFA-3BB7C2C9498F}" srcOrd="0" destOrd="0" presId="urn:microsoft.com/office/officeart/2005/8/layout/cycle2"/>
    <dgm:cxn modelId="{4E891458-C40F-445B-B98D-69FD322EEA94}" type="presOf" srcId="{448FDEE6-E415-4F08-9994-BA2F7D7CFB4E}" destId="{26EED8A0-BB02-4EC4-B2BD-1DC5F6F11EB8}" srcOrd="1" destOrd="0" presId="urn:microsoft.com/office/officeart/2005/8/layout/cycle2"/>
    <dgm:cxn modelId="{3CE0D0E5-E271-4ABA-8339-76C0E308CF64}" type="presOf" srcId="{1A42A7B7-B94C-4B3C-81FE-81501C2C8D29}" destId="{93CE4CAC-2178-4AF1-AE02-8369DE69DE2A}" srcOrd="0" destOrd="0" presId="urn:microsoft.com/office/officeart/2005/8/layout/cycle2"/>
    <dgm:cxn modelId="{7ED9D817-6185-47A5-A938-1A1F63181FD5}" srcId="{C9144ABE-EBCF-409A-AD5F-0F322C6F2C69}" destId="{546D8ADE-E6BF-42D9-8ED7-451ED919E567}" srcOrd="0" destOrd="0" parTransId="{615BC10C-22B2-41C1-A093-F382A912AC5A}" sibTransId="{69A91C02-5110-4A64-A796-095A1BA96FB1}"/>
    <dgm:cxn modelId="{6AF19819-BA38-4690-8C5B-FB8594293770}" type="presOf" srcId="{1A42A7B7-B94C-4B3C-81FE-81501C2C8D29}" destId="{EA9C7817-1537-4A7E-AA9C-003C03FB4179}" srcOrd="1" destOrd="0" presId="urn:microsoft.com/office/officeart/2005/8/layout/cycle2"/>
    <dgm:cxn modelId="{3A17F281-34EF-4362-850B-A3E5561189AF}" type="presOf" srcId="{8D54F878-2A5D-4752-BB4C-E8FDC29C9A7A}" destId="{17396759-B0FC-4B3D-8AC5-8E6683D9E9CB}" srcOrd="0" destOrd="0" presId="urn:microsoft.com/office/officeart/2005/8/layout/cycle2"/>
    <dgm:cxn modelId="{CE3C1296-BCD9-42CA-93F6-BFA0D5613E48}" type="presOf" srcId="{69A91C02-5110-4A64-A796-095A1BA96FB1}" destId="{6EF670A7-1B09-48E4-86A5-43D72F8C1208}" srcOrd="1" destOrd="0" presId="urn:microsoft.com/office/officeart/2005/8/layout/cycle2"/>
    <dgm:cxn modelId="{3C269376-9226-4ABC-8EFC-D622BC062000}" srcId="{C9144ABE-EBCF-409A-AD5F-0F322C6F2C69}" destId="{A8323E25-6845-455A-B263-D752049C04FD}" srcOrd="2" destOrd="0" parTransId="{1F482C49-8124-4273-B96A-667C14F1A08A}" sibTransId="{1A42A7B7-B94C-4B3C-81FE-81501C2C8D29}"/>
    <dgm:cxn modelId="{D1657037-86DB-4928-9802-03DA06451BAE}" type="presParOf" srcId="{CD9E8F46-ADC8-4143-BD8A-E30E5CE7FB84}" destId="{BA6ACB4E-ADB5-4697-97AC-D216FC719F87}" srcOrd="0" destOrd="0" presId="urn:microsoft.com/office/officeart/2005/8/layout/cycle2"/>
    <dgm:cxn modelId="{F5FC269F-5A51-4CD9-8F06-9E3D8E67ECA3}" type="presParOf" srcId="{CD9E8F46-ADC8-4143-BD8A-E30E5CE7FB84}" destId="{00EB2B37-A642-4F60-B31D-1B9A6AC48DF0}" srcOrd="1" destOrd="0" presId="urn:microsoft.com/office/officeart/2005/8/layout/cycle2"/>
    <dgm:cxn modelId="{E310B100-3C6F-4030-8294-5DC5850BFA73}" type="presParOf" srcId="{00EB2B37-A642-4F60-B31D-1B9A6AC48DF0}" destId="{6EF670A7-1B09-48E4-86A5-43D72F8C1208}" srcOrd="0" destOrd="0" presId="urn:microsoft.com/office/officeart/2005/8/layout/cycle2"/>
    <dgm:cxn modelId="{6466D31E-1CCF-4363-A0ED-5F5B174C3450}" type="presParOf" srcId="{CD9E8F46-ADC8-4143-BD8A-E30E5CE7FB84}" destId="{17396759-B0FC-4B3D-8AC5-8E6683D9E9CB}" srcOrd="2" destOrd="0" presId="urn:microsoft.com/office/officeart/2005/8/layout/cycle2"/>
    <dgm:cxn modelId="{30008D1D-1261-426C-82BB-26F415BA7088}" type="presParOf" srcId="{CD9E8F46-ADC8-4143-BD8A-E30E5CE7FB84}" destId="{667EF9A0-00EA-45CB-ABFA-3BB7C2C9498F}" srcOrd="3" destOrd="0" presId="urn:microsoft.com/office/officeart/2005/8/layout/cycle2"/>
    <dgm:cxn modelId="{462E3CDE-93C9-471F-A8E7-810BB7A97767}" type="presParOf" srcId="{667EF9A0-00EA-45CB-ABFA-3BB7C2C9498F}" destId="{26EED8A0-BB02-4EC4-B2BD-1DC5F6F11EB8}" srcOrd="0" destOrd="0" presId="urn:microsoft.com/office/officeart/2005/8/layout/cycle2"/>
    <dgm:cxn modelId="{DF2BC67F-C676-4F03-ABD7-CF08FC3A21AC}" type="presParOf" srcId="{CD9E8F46-ADC8-4143-BD8A-E30E5CE7FB84}" destId="{CC481CA4-F341-40CB-8B05-1EF005EF4B19}" srcOrd="4" destOrd="0" presId="urn:microsoft.com/office/officeart/2005/8/layout/cycle2"/>
    <dgm:cxn modelId="{D553D07E-D3C9-45E4-B860-3275CAF599C2}" type="presParOf" srcId="{CD9E8F46-ADC8-4143-BD8A-E30E5CE7FB84}" destId="{93CE4CAC-2178-4AF1-AE02-8369DE69DE2A}" srcOrd="5" destOrd="0" presId="urn:microsoft.com/office/officeart/2005/8/layout/cycle2"/>
    <dgm:cxn modelId="{28D35B9D-2369-4FFA-B5C0-F44AA58660A3}" type="presParOf" srcId="{93CE4CAC-2178-4AF1-AE02-8369DE69DE2A}" destId="{EA9C7817-1537-4A7E-AA9C-003C03FB417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BBC0B-07AA-4520-B514-1F3FB722EC32}">
      <dsp:nvSpPr>
        <dsp:cNvPr id="0" name=""/>
        <dsp:cNvSpPr/>
      </dsp:nvSpPr>
      <dsp:spPr>
        <a:xfrm>
          <a:off x="1513288" y="0"/>
          <a:ext cx="3695360" cy="346077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1600" kern="1200" dirty="0" smtClean="0">
              <a:solidFill>
                <a:srgbClr val="008080"/>
              </a:solidFill>
              <a:latin typeface="Arial" panose="020B0604020202020204" pitchFamily="34" charset="0"/>
              <a:cs typeface="Arial" panose="020B0604020202020204" pitchFamily="34" charset="0"/>
            </a:rPr>
            <a:t>De l’</a:t>
          </a:r>
          <a:r>
            <a:rPr lang="fr-FR" sz="1600" b="1" kern="1200" dirty="0" smtClean="0">
              <a:solidFill>
                <a:srgbClr val="008080"/>
              </a:solidFill>
              <a:latin typeface="Arial" panose="020B0604020202020204" pitchFamily="34" charset="0"/>
              <a:cs typeface="Arial" panose="020B0604020202020204" pitchFamily="34" charset="0"/>
            </a:rPr>
            <a:t>histoire</a:t>
          </a:r>
          <a:r>
            <a:rPr lang="fr-FR" sz="1600" kern="1200" dirty="0" smtClean="0">
              <a:solidFill>
                <a:srgbClr val="008080"/>
              </a:solidFill>
              <a:latin typeface="Arial" panose="020B0604020202020204" pitchFamily="34" charset="0"/>
              <a:cs typeface="Arial" panose="020B0604020202020204" pitchFamily="34" charset="0"/>
            </a:rPr>
            <a:t> et de la </a:t>
          </a:r>
          <a:r>
            <a:rPr lang="fr-FR" sz="1600" b="1" kern="1200" dirty="0" smtClean="0">
              <a:solidFill>
                <a:srgbClr val="008080"/>
              </a:solidFill>
              <a:latin typeface="Arial" panose="020B0604020202020204" pitchFamily="34" charset="0"/>
              <a:cs typeface="Arial" panose="020B0604020202020204" pitchFamily="34" charset="0"/>
            </a:rPr>
            <a:t>géographie</a:t>
          </a:r>
          <a:r>
            <a:rPr lang="fr-FR" sz="1600" kern="1200" dirty="0" smtClean="0">
              <a:solidFill>
                <a:srgbClr val="008080"/>
              </a:solidFill>
              <a:latin typeface="Arial" panose="020B0604020202020204" pitchFamily="34" charset="0"/>
              <a:cs typeface="Arial" panose="020B0604020202020204" pitchFamily="34" charset="0"/>
            </a:rPr>
            <a:t>, comme une dimension d’histoire et de géographie culturelles, par l’étude périodisée des circulations, des techniques, des sensibilités et des modes de vie </a:t>
          </a:r>
        </a:p>
        <a:p>
          <a:pPr>
            <a:spcBef>
              <a:spcPct val="0"/>
            </a:spcBef>
          </a:pPr>
          <a:endParaRPr lang="fr-FR" kern="1200" dirty="0">
            <a:solidFill>
              <a:srgbClr val="008080"/>
            </a:solidFill>
          </a:endParaRPr>
        </a:p>
      </dsp:txBody>
      <dsp:txXfrm>
        <a:off x="2054461" y="506818"/>
        <a:ext cx="2613014" cy="2447137"/>
      </dsp:txXfrm>
    </dsp:sp>
    <dsp:sp modelId="{9B87AE94-003D-4240-9F97-C662B960BE68}">
      <dsp:nvSpPr>
        <dsp:cNvPr id="0" name=""/>
        <dsp:cNvSpPr/>
      </dsp:nvSpPr>
      <dsp:spPr>
        <a:xfrm>
          <a:off x="4726907" y="293604"/>
          <a:ext cx="2918386" cy="242148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solidFill>
                <a:srgbClr val="008080"/>
              </a:solidFill>
              <a:latin typeface="Arial" panose="020B0604020202020204" pitchFamily="34" charset="0"/>
              <a:cs typeface="Arial" panose="020B0604020202020204" pitchFamily="34" charset="0"/>
            </a:rPr>
            <a:t>Des </a:t>
          </a:r>
          <a:r>
            <a:rPr lang="fr-FR" sz="2000" b="1" kern="1200" dirty="0" smtClean="0">
              <a:solidFill>
                <a:srgbClr val="008080"/>
              </a:solidFill>
              <a:latin typeface="Arial" panose="020B0604020202020204" pitchFamily="34" charset="0"/>
              <a:cs typeface="Arial" panose="020B0604020202020204" pitchFamily="34" charset="0"/>
            </a:rPr>
            <a:t>arts plastiques </a:t>
          </a:r>
          <a:r>
            <a:rPr lang="fr-FR" sz="2000" kern="1200" dirty="0" smtClean="0">
              <a:solidFill>
                <a:srgbClr val="008080"/>
              </a:solidFill>
              <a:latin typeface="Arial" panose="020B0604020202020204" pitchFamily="34" charset="0"/>
              <a:cs typeface="Arial" panose="020B0604020202020204" pitchFamily="34" charset="0"/>
            </a:rPr>
            <a:t>et </a:t>
          </a:r>
          <a:r>
            <a:rPr lang="fr-FR" sz="2000" b="1" kern="1200" dirty="0" smtClean="0">
              <a:solidFill>
                <a:srgbClr val="008080"/>
              </a:solidFill>
              <a:latin typeface="Arial" panose="020B0604020202020204" pitchFamily="34" charset="0"/>
              <a:cs typeface="Arial" panose="020B0604020202020204" pitchFamily="34" charset="0"/>
            </a:rPr>
            <a:t>de l’éducation musicale</a:t>
          </a:r>
          <a:endParaRPr lang="fr-FR" sz="2000" kern="1200" dirty="0">
            <a:solidFill>
              <a:srgbClr val="008080"/>
            </a:solidFill>
            <a:latin typeface="Arial" panose="020B0604020202020204" pitchFamily="34" charset="0"/>
            <a:cs typeface="Arial" panose="020B0604020202020204" pitchFamily="34" charset="0"/>
          </a:endParaRPr>
        </a:p>
      </dsp:txBody>
      <dsp:txXfrm>
        <a:off x="5154295" y="648222"/>
        <a:ext cx="2063610" cy="1712246"/>
      </dsp:txXfrm>
    </dsp:sp>
    <dsp:sp modelId="{6A66B6AA-8ABC-4761-9540-495334BF7E7D}">
      <dsp:nvSpPr>
        <dsp:cNvPr id="0" name=""/>
        <dsp:cNvSpPr/>
      </dsp:nvSpPr>
      <dsp:spPr>
        <a:xfrm>
          <a:off x="4076178" y="2374203"/>
          <a:ext cx="4306001" cy="350947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fr-FR" sz="1800" kern="1200" dirty="0" smtClean="0">
            <a:solidFill>
              <a:srgbClr val="FF0000"/>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smtClean="0">
              <a:solidFill>
                <a:srgbClr val="008080"/>
              </a:solidFill>
              <a:latin typeface="Arial" panose="020B0604020202020204" pitchFamily="34" charset="0"/>
              <a:cs typeface="Arial" panose="020B0604020202020204" pitchFamily="34" charset="0"/>
            </a:rPr>
            <a:t>Du </a:t>
          </a:r>
          <a:r>
            <a:rPr lang="fr-FR" sz="1800" b="1" kern="1200" dirty="0" smtClean="0">
              <a:solidFill>
                <a:srgbClr val="008080"/>
              </a:solidFill>
              <a:latin typeface="Arial" panose="020B0604020202020204" pitchFamily="34" charset="0"/>
              <a:cs typeface="Arial" panose="020B0604020202020204" pitchFamily="34" charset="0"/>
            </a:rPr>
            <a:t>français</a:t>
          </a:r>
          <a:r>
            <a:rPr lang="fr-FR" sz="1800" kern="1200" dirty="0" smtClean="0">
              <a:solidFill>
                <a:srgbClr val="008080"/>
              </a:solidFill>
              <a:latin typeface="Arial" panose="020B0604020202020204" pitchFamily="34" charset="0"/>
              <a:cs typeface="Arial" panose="020B0604020202020204" pitchFamily="34" charset="0"/>
            </a:rPr>
            <a:t>, en s’appuyant sur l’étude de grands textes littéraires, poétiques, critiques et dramatiques, </a:t>
          </a:r>
        </a:p>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smtClean="0">
              <a:solidFill>
                <a:srgbClr val="008080"/>
              </a:solidFill>
              <a:latin typeface="Arial" panose="020B0604020202020204" pitchFamily="34" charset="0"/>
              <a:cs typeface="Arial" panose="020B0604020202020204" pitchFamily="34" charset="0"/>
            </a:rPr>
            <a:t> de l’Antiquité à la période contemporaine, avec leurs transpositions cinématographiques ou leur mise en spectacle </a:t>
          </a:r>
        </a:p>
        <a:p>
          <a:pPr>
            <a:spcBef>
              <a:spcPct val="0"/>
            </a:spcBef>
          </a:pPr>
          <a:endParaRPr lang="fr-FR" kern="1200" dirty="0"/>
        </a:p>
      </dsp:txBody>
      <dsp:txXfrm>
        <a:off x="4706777" y="2888154"/>
        <a:ext cx="3044803" cy="2481577"/>
      </dsp:txXfrm>
    </dsp:sp>
    <dsp:sp modelId="{CE72959B-34A6-4CD5-BB75-2F64B3742E78}">
      <dsp:nvSpPr>
        <dsp:cNvPr id="0" name=""/>
        <dsp:cNvSpPr/>
      </dsp:nvSpPr>
      <dsp:spPr>
        <a:xfrm>
          <a:off x="1282072" y="2937970"/>
          <a:ext cx="3174787" cy="259469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solidFill>
                <a:srgbClr val="008080"/>
              </a:solidFill>
              <a:latin typeface="Arial" panose="020B0604020202020204" pitchFamily="34" charset="0"/>
              <a:cs typeface="Arial" panose="020B0604020202020204" pitchFamily="34" charset="0"/>
            </a:rPr>
            <a:t>Des </a:t>
          </a:r>
          <a:r>
            <a:rPr lang="fr-FR" sz="1600" b="1" kern="1200" dirty="0" smtClean="0">
              <a:solidFill>
                <a:srgbClr val="008080"/>
              </a:solidFill>
              <a:latin typeface="Arial" panose="020B0604020202020204" pitchFamily="34" charset="0"/>
              <a:cs typeface="Arial" panose="020B0604020202020204" pitchFamily="34" charset="0"/>
            </a:rPr>
            <a:t>langues vivantes</a:t>
          </a:r>
          <a:r>
            <a:rPr lang="fr-FR" sz="1600" kern="1200" dirty="0" smtClean="0">
              <a:solidFill>
                <a:srgbClr val="008080"/>
              </a:solidFill>
              <a:latin typeface="Arial" panose="020B0604020202020204" pitchFamily="34" charset="0"/>
              <a:cs typeface="Arial" panose="020B0604020202020204" pitchFamily="34" charset="0"/>
            </a:rPr>
            <a:t>, dont elle enrichit à la fois la dimension culturelle et le lexique de la description, des couleurs, des formes, des techniques et des émotions</a:t>
          </a:r>
          <a:endParaRPr lang="fr-FR" sz="1600" kern="1200" dirty="0">
            <a:solidFill>
              <a:srgbClr val="008080"/>
            </a:solidFill>
            <a:latin typeface="Arial" panose="020B0604020202020204" pitchFamily="34" charset="0"/>
            <a:cs typeface="Arial" panose="020B0604020202020204" pitchFamily="34" charset="0"/>
          </a:endParaRPr>
        </a:p>
      </dsp:txBody>
      <dsp:txXfrm>
        <a:off x="1747009" y="3317955"/>
        <a:ext cx="2244913" cy="1834727"/>
      </dsp:txXfrm>
    </dsp:sp>
    <dsp:sp modelId="{90AC06AD-7268-4C19-8FA6-D1B3D0414C24}">
      <dsp:nvSpPr>
        <dsp:cNvPr id="0" name=""/>
        <dsp:cNvSpPr/>
      </dsp:nvSpPr>
      <dsp:spPr>
        <a:xfrm>
          <a:off x="7413281" y="109177"/>
          <a:ext cx="3859769" cy="40744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solidFill>
                <a:srgbClr val="008080"/>
              </a:solidFill>
              <a:latin typeface="Arial" panose="020B0604020202020204" pitchFamily="34" charset="0"/>
              <a:cs typeface="Arial" panose="020B0604020202020204" pitchFamily="34" charset="0"/>
            </a:rPr>
            <a:t>Des </a:t>
          </a:r>
          <a:r>
            <a:rPr lang="fr-FR" sz="1800" b="1" kern="1200" dirty="0" smtClean="0">
              <a:solidFill>
                <a:srgbClr val="008080"/>
              </a:solidFill>
              <a:latin typeface="Arial" panose="020B0604020202020204" pitchFamily="34" charset="0"/>
              <a:cs typeface="Arial" panose="020B0604020202020204" pitchFamily="34" charset="0"/>
            </a:rPr>
            <a:t>disciplines scientifiques </a:t>
          </a:r>
          <a:r>
            <a:rPr lang="fr-FR" sz="1800" kern="1200" dirty="0" smtClean="0">
              <a:solidFill>
                <a:srgbClr val="008080"/>
              </a:solidFill>
              <a:latin typeface="Arial" panose="020B0604020202020204" pitchFamily="34" charset="0"/>
              <a:cs typeface="Arial" panose="020B0604020202020204" pitchFamily="34" charset="0"/>
            </a:rPr>
            <a:t>(mathématiques, physique-chimie, sciences de la vie et de la Terre) et la </a:t>
          </a:r>
          <a:r>
            <a:rPr lang="fr-FR" sz="1800" b="1" kern="1200" dirty="0" smtClean="0">
              <a:solidFill>
                <a:srgbClr val="008080"/>
              </a:solidFill>
              <a:latin typeface="Arial" panose="020B0604020202020204" pitchFamily="34" charset="0"/>
              <a:cs typeface="Arial" panose="020B0604020202020204" pitchFamily="34" charset="0"/>
            </a:rPr>
            <a:t>technologie</a:t>
          </a:r>
          <a:r>
            <a:rPr lang="fr-FR" sz="1800" kern="1200" dirty="0" smtClean="0">
              <a:solidFill>
                <a:srgbClr val="008080"/>
              </a:solidFill>
              <a:latin typeface="Arial" panose="020B0604020202020204" pitchFamily="34" charset="0"/>
              <a:cs typeface="Arial" panose="020B0604020202020204" pitchFamily="34" charset="0"/>
            </a:rPr>
            <a:t> ainsi que </a:t>
          </a:r>
          <a:r>
            <a:rPr lang="fr-FR" sz="1800" b="1" kern="1200" dirty="0" smtClean="0">
              <a:solidFill>
                <a:srgbClr val="008080"/>
              </a:solidFill>
              <a:latin typeface="Arial" panose="020B0604020202020204" pitchFamily="34" charset="0"/>
              <a:cs typeface="Arial" panose="020B0604020202020204" pitchFamily="34" charset="0"/>
            </a:rPr>
            <a:t>l’éducation physique et sportive</a:t>
          </a:r>
          <a:r>
            <a:rPr lang="fr-FR" sz="1800" kern="1200" dirty="0" smtClean="0">
              <a:solidFill>
                <a:srgbClr val="008080"/>
              </a:solidFill>
              <a:latin typeface="Arial" panose="020B0604020202020204" pitchFamily="34" charset="0"/>
              <a:cs typeface="Arial" panose="020B0604020202020204" pitchFamily="34" charset="0"/>
            </a:rPr>
            <a:t>. La participation du </a:t>
          </a:r>
          <a:r>
            <a:rPr lang="fr-FR" sz="1800" b="1" kern="1200" dirty="0" smtClean="0">
              <a:solidFill>
                <a:srgbClr val="008080"/>
              </a:solidFill>
              <a:latin typeface="Arial" panose="020B0604020202020204" pitchFamily="34" charset="0"/>
              <a:cs typeface="Arial" panose="020B0604020202020204" pitchFamily="34" charset="0"/>
            </a:rPr>
            <a:t>professeur documentaliste </a:t>
          </a:r>
          <a:r>
            <a:rPr lang="fr-FR" sz="1800" kern="1200" dirty="0" smtClean="0">
              <a:solidFill>
                <a:srgbClr val="008080"/>
              </a:solidFill>
              <a:latin typeface="Arial" panose="020B0604020202020204" pitchFamily="34" charset="0"/>
              <a:cs typeface="Arial" panose="020B0604020202020204" pitchFamily="34" charset="0"/>
            </a:rPr>
            <a:t>est précieuse pour susciter et accompagner une dynamique de projets </a:t>
          </a:r>
        </a:p>
      </dsp:txBody>
      <dsp:txXfrm>
        <a:off x="7978531" y="705870"/>
        <a:ext cx="2729269" cy="2881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6ACB4E-ADB5-4697-97AC-D216FC719F87}">
      <dsp:nvSpPr>
        <dsp:cNvPr id="0" name=""/>
        <dsp:cNvSpPr/>
      </dsp:nvSpPr>
      <dsp:spPr>
        <a:xfrm>
          <a:off x="0" y="1673221"/>
          <a:ext cx="5270343" cy="4206400"/>
        </a:xfrm>
        <a:prstGeom prst="ellipse">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just" defTabSz="622300">
            <a:lnSpc>
              <a:spcPct val="90000"/>
            </a:lnSpc>
            <a:spcBef>
              <a:spcPct val="0"/>
            </a:spcBef>
            <a:spcAft>
              <a:spcPct val="35000"/>
            </a:spcAft>
          </a:pPr>
          <a:endParaRPr lang="fr-FR" sz="1400" b="1" kern="1200" dirty="0" smtClean="0">
            <a:solidFill>
              <a:srgbClr val="FF0000"/>
            </a:solidFill>
          </a:endParaRPr>
        </a:p>
        <a:p>
          <a:pPr lvl="0" algn="just" defTabSz="622300">
            <a:lnSpc>
              <a:spcPct val="90000"/>
            </a:lnSpc>
            <a:spcBef>
              <a:spcPct val="0"/>
            </a:spcBef>
            <a:spcAft>
              <a:spcPct val="35000"/>
            </a:spcAft>
          </a:pPr>
          <a:endParaRPr lang="fr-FR" sz="1400" b="1" kern="1200" dirty="0" smtClean="0">
            <a:solidFill>
              <a:srgbClr val="FF0000"/>
            </a:solidFill>
          </a:endParaRPr>
        </a:p>
        <a:p>
          <a:pPr lvl="0" algn="ctr" defTabSz="622300">
            <a:lnSpc>
              <a:spcPct val="90000"/>
            </a:lnSpc>
            <a:spcBef>
              <a:spcPct val="0"/>
            </a:spcBef>
            <a:spcAft>
              <a:spcPts val="0"/>
            </a:spcAft>
          </a:pPr>
          <a:r>
            <a:rPr lang="fr-FR" sz="1400" b="1" kern="1200" dirty="0" smtClean="0">
              <a:solidFill>
                <a:srgbClr val="008080"/>
              </a:solidFill>
              <a:latin typeface="Arial" panose="020B0604020202020204" pitchFamily="34" charset="0"/>
              <a:cs typeface="Arial" panose="020B0604020202020204" pitchFamily="34" charset="0"/>
            </a:rPr>
            <a:t>Des objectifs de connaissance destinés </a:t>
          </a:r>
        </a:p>
        <a:p>
          <a:pPr lvl="0" algn="ctr" defTabSz="622300">
            <a:lnSpc>
              <a:spcPct val="90000"/>
            </a:lnSpc>
            <a:spcBef>
              <a:spcPct val="0"/>
            </a:spcBef>
            <a:spcAft>
              <a:spcPts val="500"/>
            </a:spcAft>
          </a:pPr>
          <a:r>
            <a:rPr lang="fr-FR" sz="1400" b="1" kern="1200" dirty="0" smtClean="0">
              <a:solidFill>
                <a:srgbClr val="008080"/>
              </a:solidFill>
              <a:latin typeface="Arial" panose="020B0604020202020204" pitchFamily="34" charset="0"/>
              <a:cs typeface="Arial" panose="020B0604020202020204" pitchFamily="34" charset="0"/>
            </a:rPr>
            <a:t>à donner à l’élève les repères </a:t>
          </a:r>
          <a:r>
            <a:rPr lang="fr-FR" sz="1400" kern="1200" dirty="0" smtClean="0">
              <a:solidFill>
                <a:srgbClr val="008080"/>
              </a:solidFill>
              <a:latin typeface="Arial" panose="020B0604020202020204" pitchFamily="34" charset="0"/>
              <a:cs typeface="Arial" panose="020B0604020202020204" pitchFamily="34" charset="0"/>
            </a:rPr>
            <a:t>qui construiront son autonomie d’amateur éclairé :</a:t>
          </a:r>
        </a:p>
        <a:p>
          <a:pPr marL="0" lvl="0" indent="0" algn="ctr" defTabSz="622300">
            <a:lnSpc>
              <a:spcPct val="90000"/>
            </a:lnSpc>
            <a:spcBef>
              <a:spcPct val="0"/>
            </a:spcBef>
            <a:spcAft>
              <a:spcPct val="35000"/>
            </a:spcAft>
            <a:buNone/>
          </a:pPr>
          <a:r>
            <a:rPr lang="fr-FR" sz="1400" kern="1200" dirty="0" smtClean="0">
              <a:solidFill>
                <a:srgbClr val="008080"/>
              </a:solidFill>
              <a:latin typeface="Arial" panose="020B0604020202020204" pitchFamily="34" charset="0"/>
              <a:cs typeface="Arial" panose="020B0604020202020204" pitchFamily="34" charset="0"/>
            </a:rPr>
            <a:t>- connaitre une sélection d’œuvres emblématiques du patrimoine mondial, de l’Antiquité à nos jours, comprendre leur genèse, leurs codes, leur réception, et pourquoi elles continuent à nous parler ;</a:t>
          </a:r>
        </a:p>
        <a:p>
          <a:pPr marL="0" lvl="0" indent="0" algn="ctr" defTabSz="622300">
            <a:lnSpc>
              <a:spcPct val="90000"/>
            </a:lnSpc>
            <a:spcBef>
              <a:spcPct val="0"/>
            </a:spcBef>
            <a:spcAft>
              <a:spcPct val="35000"/>
            </a:spcAft>
            <a:buNone/>
          </a:pPr>
          <a:r>
            <a:rPr lang="fr-FR" sz="1400" kern="1200" dirty="0" smtClean="0">
              <a:solidFill>
                <a:srgbClr val="008080"/>
              </a:solidFill>
              <a:latin typeface="Arial" panose="020B0604020202020204" pitchFamily="34" charset="0"/>
              <a:cs typeface="Arial" panose="020B0604020202020204" pitchFamily="34" charset="0"/>
            </a:rPr>
            <a:t>- posséder des repères culturels liés à l’histoire et à la géographie des civilisations, qui permettent une conscience des ruptures, des continuités et des circulations ;</a:t>
          </a:r>
        </a:p>
        <a:p>
          <a:pPr marL="0" lvl="0" indent="0" algn="ctr" defTabSz="622300">
            <a:lnSpc>
              <a:spcPct val="90000"/>
            </a:lnSpc>
            <a:spcBef>
              <a:spcPct val="0"/>
            </a:spcBef>
            <a:spcAft>
              <a:spcPts val="0"/>
            </a:spcAft>
            <a:buNone/>
          </a:pPr>
          <a:r>
            <a:rPr lang="fr-FR" sz="1400" kern="1200" dirty="0" smtClean="0">
              <a:solidFill>
                <a:srgbClr val="008080"/>
              </a:solidFill>
              <a:latin typeface="Arial" panose="020B0604020202020204" pitchFamily="34" charset="0"/>
              <a:cs typeface="Arial" panose="020B0604020202020204" pitchFamily="34" charset="0"/>
            </a:rPr>
            <a:t>- maitriser un vocabulaire permettant de s’exprimer spontanément et personnellement </a:t>
          </a:r>
        </a:p>
        <a:p>
          <a:pPr marL="0" lvl="0" indent="0" algn="ctr" defTabSz="622300">
            <a:lnSpc>
              <a:spcPct val="90000"/>
            </a:lnSpc>
            <a:spcBef>
              <a:spcPct val="0"/>
            </a:spcBef>
            <a:spcAft>
              <a:spcPct val="35000"/>
            </a:spcAft>
            <a:buNone/>
          </a:pPr>
          <a:r>
            <a:rPr lang="fr-FR" sz="1400" kern="1200" dirty="0" smtClean="0">
              <a:solidFill>
                <a:srgbClr val="008080"/>
              </a:solidFill>
              <a:latin typeface="Arial" panose="020B0604020202020204" pitchFamily="34" charset="0"/>
              <a:cs typeface="Arial" panose="020B0604020202020204" pitchFamily="34" charset="0"/>
            </a:rPr>
            <a:t>sur des bases raisonnées.</a:t>
          </a:r>
        </a:p>
        <a:p>
          <a:pPr defTabSz="622300">
            <a:lnSpc>
              <a:spcPct val="90000"/>
            </a:lnSpc>
            <a:spcBef>
              <a:spcPct val="0"/>
            </a:spcBef>
            <a:spcAft>
              <a:spcPct val="35000"/>
            </a:spcAft>
          </a:pPr>
          <a:endParaRPr lang="fr-FR" kern="1200" dirty="0"/>
        </a:p>
      </dsp:txBody>
      <dsp:txXfrm>
        <a:off x="771824" y="2289234"/>
        <a:ext cx="3726695" cy="2974374"/>
      </dsp:txXfrm>
    </dsp:sp>
    <dsp:sp modelId="{00EB2B37-A642-4F60-B31D-1B9A6AC48DF0}">
      <dsp:nvSpPr>
        <dsp:cNvPr id="0" name=""/>
        <dsp:cNvSpPr/>
      </dsp:nvSpPr>
      <dsp:spPr>
        <a:xfrm rot="133538">
          <a:off x="5472919" y="3465098"/>
          <a:ext cx="496362" cy="862511"/>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endParaRPr lang="fr-FR" sz="3700" kern="1200"/>
        </a:p>
      </dsp:txBody>
      <dsp:txXfrm>
        <a:off x="5472975" y="3634709"/>
        <a:ext cx="347453" cy="517507"/>
      </dsp:txXfrm>
    </dsp:sp>
    <dsp:sp modelId="{17396759-B0FC-4B3D-8AC5-8E6683D9E9CB}">
      <dsp:nvSpPr>
        <dsp:cNvPr id="0" name=""/>
        <dsp:cNvSpPr/>
      </dsp:nvSpPr>
      <dsp:spPr>
        <a:xfrm>
          <a:off x="6199574" y="1863579"/>
          <a:ext cx="5561885" cy="4318897"/>
        </a:xfrm>
        <a:prstGeom prst="ellipse">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fr-FR" sz="1400" b="1" kern="1200" dirty="0" smtClean="0">
            <a:solidFill>
              <a:srgbClr val="FF0000"/>
            </a:solidFill>
            <a:latin typeface="Arial" panose="020B0604020202020204" pitchFamily="34" charset="0"/>
            <a:cs typeface="Arial" panose="020B0604020202020204" pitchFamily="34" charset="0"/>
          </a:endParaRPr>
        </a:p>
        <a:p>
          <a:pPr lvl="0" algn="ctr" defTabSz="622300">
            <a:lnSpc>
              <a:spcPct val="90000"/>
            </a:lnSpc>
            <a:spcBef>
              <a:spcPct val="0"/>
            </a:spcBef>
            <a:spcAft>
              <a:spcPts val="0"/>
            </a:spcAft>
          </a:pPr>
          <a:r>
            <a:rPr lang="fr-FR" sz="1300" b="1" kern="1200" dirty="0" smtClean="0">
              <a:solidFill>
                <a:srgbClr val="008080"/>
              </a:solidFill>
              <a:latin typeface="Arial" panose="020B0604020202020204" pitchFamily="34" charset="0"/>
              <a:cs typeface="Arial" panose="020B0604020202020204" pitchFamily="34" charset="0"/>
            </a:rPr>
            <a:t>Des objectifs d’ordre méthodologique</a:t>
          </a:r>
          <a:r>
            <a:rPr lang="fr-FR" sz="1300" kern="1200" dirty="0" smtClean="0">
              <a:solidFill>
                <a:srgbClr val="008080"/>
              </a:solidFill>
              <a:latin typeface="Arial" panose="020B0604020202020204" pitchFamily="34" charset="0"/>
              <a:cs typeface="Arial" panose="020B0604020202020204" pitchFamily="34" charset="0"/>
            </a:rPr>
            <a:t>,</a:t>
          </a:r>
        </a:p>
        <a:p>
          <a:pPr lvl="0" algn="ctr" defTabSz="622300">
            <a:lnSpc>
              <a:spcPct val="90000"/>
            </a:lnSpc>
            <a:spcBef>
              <a:spcPct val="0"/>
            </a:spcBef>
            <a:spcAft>
              <a:spcPct val="35000"/>
            </a:spcAft>
          </a:pPr>
          <a:r>
            <a:rPr lang="fr-FR" sz="1300" kern="1200" dirty="0" smtClean="0">
              <a:solidFill>
                <a:srgbClr val="008080"/>
              </a:solidFill>
              <a:latin typeface="Arial" panose="020B0604020202020204" pitchFamily="34" charset="0"/>
              <a:cs typeface="Arial" panose="020B0604020202020204" pitchFamily="34" charset="0"/>
            </a:rPr>
            <a:t>qui relèvent de la compréhension de l’œuvre d’art :</a:t>
          </a:r>
        </a:p>
        <a:p>
          <a:pPr marL="0" lvl="0" indent="0" algn="ctr" defTabSz="622300">
            <a:lnSpc>
              <a:spcPct val="90000"/>
            </a:lnSpc>
            <a:spcBef>
              <a:spcPct val="0"/>
            </a:spcBef>
            <a:spcAft>
              <a:spcPct val="35000"/>
            </a:spcAft>
            <a:buNone/>
          </a:pPr>
          <a:r>
            <a:rPr lang="fr-FR" sz="1300" kern="1200" dirty="0" smtClean="0">
              <a:solidFill>
                <a:srgbClr val="008080"/>
              </a:solidFill>
              <a:latin typeface="Arial" panose="020B0604020202020204" pitchFamily="34" charset="0"/>
              <a:cs typeface="Arial" panose="020B0604020202020204" pitchFamily="34" charset="0"/>
            </a:rPr>
            <a:t>- avoir conscience des interactions entre la forme artistique et les autres dimensions de l’œuvre (son format, son matériau, sa fonction, sa charge symbolique) ;</a:t>
          </a:r>
        </a:p>
        <a:p>
          <a:pPr marL="0" lvl="0" indent="0" algn="ctr" defTabSz="622300">
            <a:lnSpc>
              <a:spcPct val="90000"/>
            </a:lnSpc>
            <a:spcBef>
              <a:spcPct val="0"/>
            </a:spcBef>
            <a:spcAft>
              <a:spcPct val="35000"/>
            </a:spcAft>
            <a:buNone/>
          </a:pPr>
          <a:r>
            <a:rPr lang="fr-FR" sz="1300" kern="1200" dirty="0" smtClean="0">
              <a:solidFill>
                <a:srgbClr val="008080"/>
              </a:solidFill>
              <a:latin typeface="Arial" panose="020B0604020202020204" pitchFamily="34" charset="0"/>
              <a:cs typeface="Arial" panose="020B0604020202020204" pitchFamily="34" charset="0"/>
            </a:rPr>
            <a:t>- distinguer des types d’expression artistique, avec leurs particularités matérielles et formelles, leur rapport au temps et à l’espace ; établir ainsi des liens et distinctions entre des œuvres diverses, de même époque ou d’époques différentes, d’aire culturelle commune ou différente ;</a:t>
          </a:r>
        </a:p>
        <a:p>
          <a:pPr marL="0" lvl="0" indent="0" algn="ctr" defTabSz="622300">
            <a:lnSpc>
              <a:spcPct val="90000"/>
            </a:lnSpc>
            <a:spcBef>
              <a:spcPct val="0"/>
            </a:spcBef>
            <a:spcAft>
              <a:spcPts val="0"/>
            </a:spcAft>
            <a:buNone/>
          </a:pPr>
          <a:r>
            <a:rPr lang="fr-FR" sz="1300" kern="1200" dirty="0" smtClean="0">
              <a:solidFill>
                <a:srgbClr val="008080"/>
              </a:solidFill>
              <a:latin typeface="Arial" panose="020B0604020202020204" pitchFamily="34" charset="0"/>
              <a:cs typeface="Arial" panose="020B0604020202020204" pitchFamily="34" charset="0"/>
            </a:rPr>
            <a:t>- comprendre la différence entre la présence d’une œuvre, le contact avec elle, et l’image que donne d’elle une reproduction, une captation </a:t>
          </a:r>
        </a:p>
        <a:p>
          <a:pPr marL="0" lvl="0" indent="0" algn="ctr" defTabSz="622300">
            <a:lnSpc>
              <a:spcPct val="90000"/>
            </a:lnSpc>
            <a:spcBef>
              <a:spcPct val="0"/>
            </a:spcBef>
            <a:spcAft>
              <a:spcPct val="35000"/>
            </a:spcAft>
            <a:buNone/>
          </a:pPr>
          <a:r>
            <a:rPr lang="fr-FR" sz="1300" kern="1200" dirty="0" smtClean="0">
              <a:solidFill>
                <a:srgbClr val="008080"/>
              </a:solidFill>
              <a:latin typeface="Arial" panose="020B0604020202020204" pitchFamily="34" charset="0"/>
              <a:cs typeface="Arial" panose="020B0604020202020204" pitchFamily="34" charset="0"/>
            </a:rPr>
            <a:t>ou un enregistrement.</a:t>
          </a:r>
        </a:p>
        <a:p>
          <a:pPr defTabSz="622300">
            <a:lnSpc>
              <a:spcPct val="90000"/>
            </a:lnSpc>
            <a:spcBef>
              <a:spcPct val="0"/>
            </a:spcBef>
            <a:spcAft>
              <a:spcPct val="35000"/>
            </a:spcAft>
          </a:pPr>
          <a:endParaRPr lang="fr-FR" kern="1200" dirty="0"/>
        </a:p>
      </dsp:txBody>
      <dsp:txXfrm>
        <a:off x="7014093" y="2496067"/>
        <a:ext cx="3932847" cy="3053921"/>
      </dsp:txXfrm>
    </dsp:sp>
    <dsp:sp modelId="{667EF9A0-00EA-45CB-ABFA-3BB7C2C9498F}">
      <dsp:nvSpPr>
        <dsp:cNvPr id="0" name=""/>
        <dsp:cNvSpPr/>
      </dsp:nvSpPr>
      <dsp:spPr>
        <a:xfrm rot="2270849" flipH="1" flipV="1">
          <a:off x="4976716" y="1381037"/>
          <a:ext cx="33224" cy="40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4985635" y="1392273"/>
        <a:ext cx="23257" cy="24535"/>
      </dsp:txXfrm>
    </dsp:sp>
    <dsp:sp modelId="{CC481CA4-F341-40CB-8B05-1EF005EF4B19}">
      <dsp:nvSpPr>
        <dsp:cNvPr id="0" name=""/>
        <dsp:cNvSpPr/>
      </dsp:nvSpPr>
      <dsp:spPr>
        <a:xfrm>
          <a:off x="3962180" y="281016"/>
          <a:ext cx="3908545" cy="2722419"/>
        </a:xfrm>
        <a:prstGeom prst="ellipse">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fr-FR" sz="800" b="1" kern="1200" dirty="0" smtClean="0">
            <a:solidFill>
              <a:srgbClr val="FF0000"/>
            </a:solidFill>
          </a:endParaRPr>
        </a:p>
        <a:p>
          <a:pPr lvl="0" algn="ctr" defTabSz="355600">
            <a:lnSpc>
              <a:spcPct val="90000"/>
            </a:lnSpc>
            <a:spcBef>
              <a:spcPct val="0"/>
            </a:spcBef>
            <a:spcAft>
              <a:spcPct val="35000"/>
            </a:spcAft>
          </a:pPr>
          <a:endParaRPr lang="fr-FR" sz="800" b="1" kern="1200" dirty="0" smtClean="0">
            <a:solidFill>
              <a:srgbClr val="FF0000"/>
            </a:solidFill>
          </a:endParaRPr>
        </a:p>
        <a:p>
          <a:pPr lvl="0" algn="ctr" defTabSz="355600">
            <a:lnSpc>
              <a:spcPct val="90000"/>
            </a:lnSpc>
            <a:spcBef>
              <a:spcPct val="0"/>
            </a:spcBef>
            <a:spcAft>
              <a:spcPct val="35000"/>
            </a:spcAft>
          </a:pPr>
          <a:r>
            <a:rPr lang="fr-FR" sz="1200" b="1" kern="1200" dirty="0" smtClean="0">
              <a:solidFill>
                <a:srgbClr val="008080"/>
              </a:solidFill>
              <a:latin typeface="Arial" panose="020B0604020202020204" pitchFamily="34" charset="0"/>
              <a:cs typeface="Arial" panose="020B0604020202020204" pitchFamily="34" charset="0"/>
            </a:rPr>
            <a:t>Des objectifs d’ordre esthétique, </a:t>
          </a:r>
          <a:r>
            <a:rPr lang="fr-FR" sz="1200" kern="1200" dirty="0" smtClean="0">
              <a:solidFill>
                <a:srgbClr val="008080"/>
              </a:solidFill>
              <a:latin typeface="Arial" panose="020B0604020202020204" pitchFamily="34" charset="0"/>
              <a:cs typeface="Arial" panose="020B0604020202020204" pitchFamily="34" charset="0"/>
            </a:rPr>
            <a:t>relevant d’une éducation de la sensibilité :</a:t>
          </a:r>
        </a:p>
        <a:p>
          <a:pPr lvl="0" algn="ctr" defTabSz="355600">
            <a:lnSpc>
              <a:spcPct val="90000"/>
            </a:lnSpc>
            <a:spcBef>
              <a:spcPct val="0"/>
            </a:spcBef>
            <a:spcAft>
              <a:spcPct val="35000"/>
            </a:spcAft>
          </a:pPr>
          <a:r>
            <a:rPr lang="fr-FR" sz="1200" kern="1200" dirty="0" smtClean="0">
              <a:solidFill>
                <a:srgbClr val="008080"/>
              </a:solidFill>
              <a:latin typeface="Arial" panose="020B0604020202020204" pitchFamily="34" charset="0"/>
              <a:cs typeface="Arial" panose="020B0604020202020204" pitchFamily="34" charset="0"/>
            </a:rPr>
            <a:t>- se familiariser avec les lieux artistiques et patrimoniaux par une fréquentation la plus régulière possible et par l’acquisition des codes associés ;</a:t>
          </a:r>
        </a:p>
        <a:p>
          <a:pPr lvl="0" algn="ctr" defTabSz="355600">
            <a:lnSpc>
              <a:spcPct val="90000"/>
            </a:lnSpc>
            <a:spcBef>
              <a:spcPct val="0"/>
            </a:spcBef>
            <a:spcAft>
              <a:spcPct val="35000"/>
            </a:spcAft>
          </a:pPr>
          <a:r>
            <a:rPr lang="fr-FR" sz="1200" kern="1200" dirty="0" smtClean="0">
              <a:solidFill>
                <a:srgbClr val="008080"/>
              </a:solidFill>
              <a:latin typeface="Arial" panose="020B0604020202020204" pitchFamily="34" charset="0"/>
              <a:cs typeface="Arial" panose="020B0604020202020204" pitchFamily="34" charset="0"/>
            </a:rPr>
            <a:t>- développer des attitudes qui permettent d’ouvrir sa sensibilité à l’œuvre d’art ;</a:t>
          </a:r>
        </a:p>
        <a:p>
          <a:pPr lvl="0" algn="ctr" defTabSz="355600">
            <a:lnSpc>
              <a:spcPct val="90000"/>
            </a:lnSpc>
            <a:spcBef>
              <a:spcPct val="0"/>
            </a:spcBef>
            <a:spcAft>
              <a:spcPct val="35000"/>
            </a:spcAft>
          </a:pPr>
          <a:r>
            <a:rPr lang="fr-FR" sz="1200" kern="1200" dirty="0" smtClean="0">
              <a:solidFill>
                <a:srgbClr val="008080"/>
              </a:solidFill>
              <a:latin typeface="Arial" panose="020B0604020202020204" pitchFamily="34" charset="0"/>
              <a:cs typeface="Arial" panose="020B0604020202020204" pitchFamily="34" charset="0"/>
            </a:rPr>
            <a:t>- développer des liens entre rationalité et émotion. </a:t>
          </a:r>
        </a:p>
        <a:p>
          <a:pPr lvl="0" algn="ctr" defTabSz="355600">
            <a:lnSpc>
              <a:spcPct val="90000"/>
            </a:lnSpc>
            <a:spcBef>
              <a:spcPct val="0"/>
            </a:spcBef>
            <a:spcAft>
              <a:spcPct val="35000"/>
            </a:spcAft>
          </a:pPr>
          <a:endParaRPr lang="fr-FR" sz="1050" kern="1200" dirty="0"/>
        </a:p>
      </dsp:txBody>
      <dsp:txXfrm>
        <a:off x="4534573" y="679705"/>
        <a:ext cx="2763759" cy="1925041"/>
      </dsp:txXfrm>
    </dsp:sp>
    <dsp:sp modelId="{93CE4CAC-2178-4AF1-AE02-8369DE69DE2A}">
      <dsp:nvSpPr>
        <dsp:cNvPr id="0" name=""/>
        <dsp:cNvSpPr/>
      </dsp:nvSpPr>
      <dsp:spPr>
        <a:xfrm rot="19617565">
          <a:off x="1485098" y="618125"/>
          <a:ext cx="120022" cy="86251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endParaRPr lang="fr-FR" sz="3700" kern="1200">
            <a:noFill/>
          </a:endParaRPr>
        </a:p>
      </dsp:txBody>
      <dsp:txXfrm>
        <a:off x="1488009" y="800443"/>
        <a:ext cx="84015" cy="517507"/>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Cercles interconnectés"/>
  <dgm:desc val="Permet de représenter des relations de chevauchement, des concepts ou des idées interconnectées. Les sept premières lignes de texte Niveau 1 correspondent à une forme circulaire. Le texte non utilisé n'apparaît pas mais reste disponible si vous changez de disposition.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53C9F2-7261-4873-9322-6B072DD71D5E}" type="datetimeFigureOut">
              <a:rPr lang="fr-FR" smtClean="0"/>
              <a:pPr/>
              <a:t>30/08/2016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767675-7FB0-471F-B402-61077C1EEC83}" type="slidenum">
              <a:rPr lang="fr-FR" smtClean="0"/>
              <a:pPr/>
              <a:t>‹N°›</a:t>
            </a:fld>
            <a:endParaRPr lang="fr-FR"/>
          </a:p>
        </p:txBody>
      </p:sp>
    </p:spTree>
    <p:extLst>
      <p:ext uri="{BB962C8B-B14F-4D97-AF65-F5344CB8AC3E}">
        <p14:creationId xmlns:p14="http://schemas.microsoft.com/office/powerpoint/2010/main" val="37892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767675-7FB0-471F-B402-61077C1EEC83}" type="slidenum">
              <a:rPr lang="fr-FR" smtClean="0"/>
              <a:pPr/>
              <a:t>5</a:t>
            </a:fld>
            <a:endParaRPr lang="fr-FR"/>
          </a:p>
        </p:txBody>
      </p:sp>
    </p:spTree>
    <p:extLst>
      <p:ext uri="{BB962C8B-B14F-4D97-AF65-F5344CB8AC3E}">
        <p14:creationId xmlns:p14="http://schemas.microsoft.com/office/powerpoint/2010/main" val="2848917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E423771-94C8-46EB-AE12-907D955B79F9}" type="datetime1">
              <a:rPr lang="fr-FR" smtClean="0"/>
              <a:pPr/>
              <a:t>30/08/2016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136451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55732B-CDA8-4923-83C9-C1940C002896}" type="datetime1">
              <a:rPr lang="fr-FR" smtClean="0"/>
              <a:pPr/>
              <a:t>30/08/2016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375203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00E292-D594-4E07-BE56-D0118A6F5627}" type="datetime1">
              <a:rPr lang="fr-FR" smtClean="0"/>
              <a:pPr/>
              <a:t>30/08/2016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319184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B668FA-5157-4BE9-81BD-DEC574C62539}" type="datetime1">
              <a:rPr lang="fr-FR" smtClean="0"/>
              <a:pPr/>
              <a:t>30/08/2016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92022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72E1849-41C0-4B0D-B694-EFC1A576048B}" type="datetime1">
              <a:rPr lang="fr-FR" smtClean="0"/>
              <a:pPr/>
              <a:t>30/08/2016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378244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98367CE-B6DE-4B8F-9EC4-B17E831E2CA3}" type="datetime1">
              <a:rPr lang="fr-FR" smtClean="0"/>
              <a:pPr/>
              <a:t>30/08/2016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2017500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33F9489-036A-43F2-B737-8A90057E9543}" type="datetime1">
              <a:rPr lang="fr-FR" smtClean="0"/>
              <a:pPr/>
              <a:t>30/08/2016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317030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68DD369-8DAA-4748-9FDA-B0D833C2FA63}" type="datetime1">
              <a:rPr lang="fr-FR" smtClean="0"/>
              <a:pPr/>
              <a:t>30/08/2016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358472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1187CD-6880-4781-8B4F-57CB88E3A9E4}" type="datetime1">
              <a:rPr lang="fr-FR" smtClean="0"/>
              <a:pPr/>
              <a:t>30/08/2016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193111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591B70F-F202-48A4-B817-A8A392B1A892}" type="datetime1">
              <a:rPr lang="fr-FR" smtClean="0"/>
              <a:pPr/>
              <a:t>30/08/2016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257492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FDB1A2-DD4D-4263-A970-F9FF0E28D400}" type="datetime1">
              <a:rPr lang="fr-FR" smtClean="0"/>
              <a:pPr/>
              <a:t>30/08/2016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C0862D-7137-4349-8E71-7B05DC992551}" type="slidenum">
              <a:rPr lang="fr-FR" smtClean="0"/>
              <a:pPr/>
              <a:t>‹N°›</a:t>
            </a:fld>
            <a:endParaRPr lang="fr-FR"/>
          </a:p>
        </p:txBody>
      </p:sp>
    </p:spTree>
    <p:extLst>
      <p:ext uri="{BB962C8B-B14F-4D97-AF65-F5344CB8AC3E}">
        <p14:creationId xmlns:p14="http://schemas.microsoft.com/office/powerpoint/2010/main" val="3409337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13F02-4A10-47C8-B473-A6B34784B746}" type="datetime1">
              <a:rPr lang="fr-FR" smtClean="0"/>
              <a:pPr/>
              <a:t>30/08/2016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0862D-7137-4349-8E71-7B05DC992551}" type="slidenum">
              <a:rPr lang="fr-FR" smtClean="0"/>
              <a:pPr/>
              <a:t>‹N°›</a:t>
            </a:fld>
            <a:endParaRPr lang="fr-FR"/>
          </a:p>
        </p:txBody>
      </p:sp>
    </p:spTree>
    <p:extLst>
      <p:ext uri="{BB962C8B-B14F-4D97-AF65-F5344CB8AC3E}">
        <p14:creationId xmlns:p14="http://schemas.microsoft.com/office/powerpoint/2010/main" val="2377121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650512"/>
            <a:ext cx="9144000" cy="4325400"/>
          </a:xfrm>
        </p:spPr>
        <p:txBody>
          <a:bodyPr>
            <a:normAutofit/>
          </a:bodyPr>
          <a:lstStyle/>
          <a:p>
            <a:r>
              <a:rPr lang="fr-FR" b="1" dirty="0" smtClean="0"/>
              <a:t> </a:t>
            </a:r>
            <a:r>
              <a:rPr lang="fr-FR" b="1" dirty="0" smtClean="0">
                <a:latin typeface="Arial" panose="020B0604020202020204" pitchFamily="34" charset="0"/>
                <a:cs typeface="Arial" panose="020B0604020202020204" pitchFamily="34" charset="0"/>
              </a:rPr>
              <a:t>Histoire des arts,</a:t>
            </a:r>
            <a:br>
              <a:rPr lang="fr-FR" b="1" dirty="0" smtClean="0">
                <a:latin typeface="Arial" panose="020B0604020202020204" pitchFamily="34" charset="0"/>
                <a:cs typeface="Arial" panose="020B0604020202020204" pitchFamily="34" charset="0"/>
              </a:rPr>
            </a:br>
            <a:r>
              <a:rPr lang="fr-FR" b="1" dirty="0" smtClean="0">
                <a:latin typeface="Arial" panose="020B0604020202020204" pitchFamily="34" charset="0"/>
                <a:cs typeface="Arial" panose="020B0604020202020204" pitchFamily="34" charset="0"/>
              </a:rPr>
              <a:t> </a:t>
            </a:r>
            <a:r>
              <a:rPr lang="fr-FR" sz="4800" b="1" dirty="0" smtClean="0">
                <a:latin typeface="Arial" panose="020B0604020202020204" pitchFamily="34" charset="0"/>
                <a:cs typeface="Arial" panose="020B0604020202020204" pitchFamily="34" charset="0"/>
              </a:rPr>
              <a:t>présentation des éléments d’évolution entre </a:t>
            </a:r>
            <a:r>
              <a:rPr lang="fr-FR" sz="4800" b="1" dirty="0">
                <a:latin typeface="Arial" panose="020B0604020202020204" pitchFamily="34" charset="0"/>
                <a:cs typeface="Arial" panose="020B0604020202020204" pitchFamily="34" charset="0"/>
              </a:rPr>
              <a:t>les attendus </a:t>
            </a:r>
            <a:r>
              <a:rPr lang="fr-FR" sz="4800" b="1" dirty="0" smtClean="0">
                <a:latin typeface="Arial" panose="020B0604020202020204" pitchFamily="34" charset="0"/>
                <a:cs typeface="Arial" panose="020B0604020202020204" pitchFamily="34" charset="0"/>
              </a:rPr>
              <a:t/>
            </a:r>
            <a:br>
              <a:rPr lang="fr-FR" sz="4800" b="1" dirty="0" smtClean="0">
                <a:latin typeface="Arial" panose="020B0604020202020204" pitchFamily="34" charset="0"/>
                <a:cs typeface="Arial" panose="020B0604020202020204" pitchFamily="34" charset="0"/>
              </a:rPr>
            </a:br>
            <a:r>
              <a:rPr lang="fr-FR" sz="4800" b="1" dirty="0" smtClean="0">
                <a:latin typeface="Arial" panose="020B0604020202020204" pitchFamily="34" charset="0"/>
                <a:cs typeface="Arial" panose="020B0604020202020204" pitchFamily="34" charset="0"/>
              </a:rPr>
              <a:t>des textes officiels </a:t>
            </a:r>
            <a:br>
              <a:rPr lang="fr-FR" sz="4800" b="1" dirty="0" smtClean="0">
                <a:latin typeface="Arial" panose="020B0604020202020204" pitchFamily="34" charset="0"/>
                <a:cs typeface="Arial" panose="020B0604020202020204" pitchFamily="34" charset="0"/>
              </a:rPr>
            </a:br>
            <a:r>
              <a:rPr lang="fr-FR" sz="4800" b="1" dirty="0" smtClean="0">
                <a:latin typeface="Arial" panose="020B0604020202020204" pitchFamily="34" charset="0"/>
                <a:cs typeface="Arial" panose="020B0604020202020204" pitchFamily="34" charset="0"/>
              </a:rPr>
              <a:t>de </a:t>
            </a:r>
            <a:r>
              <a:rPr lang="fr-FR" sz="4800" b="1" dirty="0" smtClean="0">
                <a:solidFill>
                  <a:srgbClr val="7030A0"/>
                </a:solidFill>
                <a:latin typeface="Arial" panose="020B0604020202020204" pitchFamily="34" charset="0"/>
                <a:cs typeface="Arial" panose="020B0604020202020204" pitchFamily="34" charset="0"/>
              </a:rPr>
              <a:t>2008</a:t>
            </a:r>
            <a:r>
              <a:rPr lang="fr-FR" sz="4800" b="1" dirty="0" smtClean="0">
                <a:solidFill>
                  <a:srgbClr val="0070C0"/>
                </a:solidFill>
                <a:latin typeface="Arial" panose="020B0604020202020204" pitchFamily="34" charset="0"/>
                <a:cs typeface="Arial" panose="020B0604020202020204" pitchFamily="34" charset="0"/>
              </a:rPr>
              <a:t> </a:t>
            </a:r>
            <a:r>
              <a:rPr lang="fr-FR" sz="4800" b="1" dirty="0" smtClean="0">
                <a:latin typeface="Arial" panose="020B0604020202020204" pitchFamily="34" charset="0"/>
                <a:cs typeface="Arial" panose="020B0604020202020204" pitchFamily="34" charset="0"/>
              </a:rPr>
              <a:t>et ceux de </a:t>
            </a:r>
            <a:r>
              <a:rPr lang="fr-FR" sz="4800" b="1" dirty="0" smtClean="0">
                <a:solidFill>
                  <a:srgbClr val="008080"/>
                </a:solidFill>
                <a:latin typeface="Arial" panose="020B0604020202020204" pitchFamily="34" charset="0"/>
                <a:cs typeface="Arial" panose="020B0604020202020204" pitchFamily="34" charset="0"/>
              </a:rPr>
              <a:t>2016</a:t>
            </a:r>
            <a:endParaRPr lang="fr-FR" dirty="0">
              <a:solidFill>
                <a:srgbClr val="008080"/>
              </a:solidFill>
              <a:latin typeface="Arial" panose="020B0604020202020204" pitchFamily="34" charset="0"/>
              <a:cs typeface="Arial" panose="020B0604020202020204" pitchFamily="34" charset="0"/>
            </a:endParaRPr>
          </a:p>
        </p:txBody>
      </p:sp>
      <p:pic>
        <p:nvPicPr>
          <p:cNvPr id="1026" name="Picture 2" descr="C:\0-Amélie\1-PROD\Multi cycle\Ente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65051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0-Amélie\1-PROD\Multi cycle\Bas de p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a:t>
            </a:fld>
            <a:endParaRPr lang="fr-FR" dirty="0"/>
          </a:p>
        </p:txBody>
      </p:sp>
    </p:spTree>
    <p:extLst>
      <p:ext uri="{BB962C8B-B14F-4D97-AF65-F5344CB8AC3E}">
        <p14:creationId xmlns:p14="http://schemas.microsoft.com/office/powerpoint/2010/main" val="3702250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27546"/>
            <a:ext cx="10515600" cy="1154582"/>
          </a:xfrm>
        </p:spPr>
        <p:txBody>
          <a:bodyPr>
            <a:noAutofit/>
          </a:bodyPr>
          <a:lstStyle/>
          <a:p>
            <a:pPr algn="ctr"/>
            <a:r>
              <a:rPr lang="fr-FR" sz="4000" dirty="0">
                <a:latin typeface="Arial" panose="020B0604020202020204" pitchFamily="34" charset="0"/>
                <a:cs typeface="Arial" panose="020B0604020202020204" pitchFamily="34" charset="0"/>
              </a:rPr>
              <a:t>E</a:t>
            </a:r>
            <a:r>
              <a:rPr lang="fr-FR" sz="4000" dirty="0" smtClean="0">
                <a:latin typeface="Arial" panose="020B0604020202020204" pitchFamily="34" charset="0"/>
                <a:cs typeface="Arial" panose="020B0604020202020204" pitchFamily="34" charset="0"/>
              </a:rPr>
              <a:t>n 2016, au cycle 3, les objectifs généraux sont regroupés en trois grands groupes</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2277596"/>
            <a:ext cx="10515600" cy="3580279"/>
          </a:xfrm>
        </p:spPr>
        <p:txBody>
          <a:bodyPr>
            <a:normAutofit/>
          </a:bodyPr>
          <a:lstStyle/>
          <a:p>
            <a:pPr lvl="0"/>
            <a:r>
              <a:rPr lang="fr-FR" sz="2400" dirty="0">
                <a:solidFill>
                  <a:srgbClr val="008080"/>
                </a:solidFill>
                <a:latin typeface="Arial" panose="020B0604020202020204" pitchFamily="34" charset="0"/>
                <a:cs typeface="Arial" panose="020B0604020202020204" pitchFamily="34" charset="0"/>
              </a:rPr>
              <a:t>D</a:t>
            </a:r>
            <a:r>
              <a:rPr lang="fr-FR" sz="2400" dirty="0" smtClean="0">
                <a:solidFill>
                  <a:srgbClr val="008080"/>
                </a:solidFill>
                <a:latin typeface="Arial" panose="020B0604020202020204" pitchFamily="34" charset="0"/>
                <a:cs typeface="Arial" panose="020B0604020202020204" pitchFamily="34" charset="0"/>
              </a:rPr>
              <a:t>es </a:t>
            </a:r>
            <a:r>
              <a:rPr lang="fr-FR" sz="2400" dirty="0">
                <a:solidFill>
                  <a:srgbClr val="008080"/>
                </a:solidFill>
                <a:latin typeface="Arial" panose="020B0604020202020204" pitchFamily="34" charset="0"/>
                <a:cs typeface="Arial" panose="020B0604020202020204" pitchFamily="34" charset="0"/>
              </a:rPr>
              <a:t>objectifs </a:t>
            </a:r>
            <a:r>
              <a:rPr lang="fr-FR" sz="2400" b="1" dirty="0">
                <a:solidFill>
                  <a:srgbClr val="008080"/>
                </a:solidFill>
                <a:latin typeface="Arial" panose="020B0604020202020204" pitchFamily="34" charset="0"/>
                <a:cs typeface="Arial" panose="020B0604020202020204" pitchFamily="34" charset="0"/>
              </a:rPr>
              <a:t>d’ordre esthétique, relevant d’une éducation de la sensibilité</a:t>
            </a:r>
            <a:r>
              <a:rPr lang="fr-FR" sz="2400" dirty="0">
                <a:solidFill>
                  <a:srgbClr val="008080"/>
                </a:solidFill>
                <a:latin typeface="Arial" panose="020B0604020202020204" pitchFamily="34" charset="0"/>
                <a:cs typeface="Arial" panose="020B0604020202020204" pitchFamily="34" charset="0"/>
              </a:rPr>
              <a:t> et qui passent par la fréquentation des œuvres</a:t>
            </a:r>
            <a:r>
              <a:rPr lang="x-none" sz="2400" dirty="0">
                <a:solidFill>
                  <a:srgbClr val="008080"/>
                </a:solidFill>
                <a:latin typeface="Arial" panose="020B0604020202020204" pitchFamily="34" charset="0"/>
                <a:cs typeface="Arial" panose="020B0604020202020204" pitchFamily="34" charset="0"/>
              </a:rPr>
              <a:t> </a:t>
            </a:r>
            <a:r>
              <a:rPr lang="fr-FR" sz="2400" dirty="0" smtClean="0">
                <a:solidFill>
                  <a:srgbClr val="008080"/>
                </a:solidFill>
                <a:latin typeface="Arial" panose="020B0604020202020204" pitchFamily="34" charset="0"/>
                <a:cs typeface="Arial" panose="020B0604020202020204" pitchFamily="34" charset="0"/>
              </a:rPr>
              <a:t>dans </a:t>
            </a:r>
            <a:r>
              <a:rPr lang="fr-FR" sz="2400" dirty="0">
                <a:solidFill>
                  <a:srgbClr val="008080"/>
                </a:solidFill>
                <a:latin typeface="Arial" panose="020B0604020202020204" pitchFamily="34" charset="0"/>
                <a:cs typeface="Arial" panose="020B0604020202020204" pitchFamily="34" charset="0"/>
              </a:rPr>
              <a:t>des lieux artistiques et </a:t>
            </a:r>
            <a:r>
              <a:rPr lang="fr-FR" sz="2400" dirty="0" smtClean="0">
                <a:solidFill>
                  <a:srgbClr val="008080"/>
                </a:solidFill>
                <a:latin typeface="Arial" panose="020B0604020202020204" pitchFamily="34" charset="0"/>
                <a:cs typeface="Arial" panose="020B0604020202020204" pitchFamily="34" charset="0"/>
              </a:rPr>
              <a:t>patrimoniaux</a:t>
            </a:r>
          </a:p>
          <a:p>
            <a:pPr lvl="0"/>
            <a:endParaRPr lang="fr-FR" sz="2400" dirty="0">
              <a:solidFill>
                <a:srgbClr val="008080"/>
              </a:solidFill>
              <a:latin typeface="Arial" panose="020B0604020202020204" pitchFamily="34" charset="0"/>
              <a:cs typeface="Arial" panose="020B0604020202020204" pitchFamily="34" charset="0"/>
            </a:endParaRPr>
          </a:p>
          <a:p>
            <a:pPr lvl="0"/>
            <a:r>
              <a:rPr lang="fr-FR" sz="2400" dirty="0">
                <a:solidFill>
                  <a:srgbClr val="008080"/>
                </a:solidFill>
                <a:latin typeface="Arial" panose="020B0604020202020204" pitchFamily="34" charset="0"/>
                <a:cs typeface="Arial" panose="020B0604020202020204" pitchFamily="34" charset="0"/>
              </a:rPr>
              <a:t>D</a:t>
            </a:r>
            <a:r>
              <a:rPr lang="fr-FR" sz="2400" dirty="0" smtClean="0">
                <a:solidFill>
                  <a:srgbClr val="008080"/>
                </a:solidFill>
                <a:latin typeface="Arial" panose="020B0604020202020204" pitchFamily="34" charset="0"/>
                <a:cs typeface="Arial" panose="020B0604020202020204" pitchFamily="34" charset="0"/>
              </a:rPr>
              <a:t>es </a:t>
            </a:r>
            <a:r>
              <a:rPr lang="fr-FR" sz="2400" dirty="0">
                <a:solidFill>
                  <a:srgbClr val="008080"/>
                </a:solidFill>
                <a:latin typeface="Arial" panose="020B0604020202020204" pitchFamily="34" charset="0"/>
                <a:cs typeface="Arial" panose="020B0604020202020204" pitchFamily="34" charset="0"/>
              </a:rPr>
              <a:t>objectifs </a:t>
            </a:r>
            <a:r>
              <a:rPr lang="fr-FR" sz="2400" b="1" dirty="0">
                <a:solidFill>
                  <a:srgbClr val="008080"/>
                </a:solidFill>
                <a:latin typeface="Arial" panose="020B0604020202020204" pitchFamily="34" charset="0"/>
                <a:cs typeface="Arial" panose="020B0604020202020204" pitchFamily="34" charset="0"/>
              </a:rPr>
              <a:t>d’ordre méthodologique</a:t>
            </a:r>
            <a:r>
              <a:rPr lang="fr-FR" sz="2400" dirty="0">
                <a:solidFill>
                  <a:srgbClr val="008080"/>
                </a:solidFill>
                <a:latin typeface="Arial" panose="020B0604020202020204" pitchFamily="34" charset="0"/>
                <a:cs typeface="Arial" panose="020B0604020202020204" pitchFamily="34" charset="0"/>
              </a:rPr>
              <a:t>, qui relèvent de la compréhension de l’œuvre d’art, de sa technique et de son langage formel et </a:t>
            </a:r>
            <a:r>
              <a:rPr lang="fr-FR" sz="2400" dirty="0" smtClean="0">
                <a:solidFill>
                  <a:srgbClr val="008080"/>
                </a:solidFill>
                <a:latin typeface="Arial" panose="020B0604020202020204" pitchFamily="34" charset="0"/>
                <a:cs typeface="Arial" panose="020B0604020202020204" pitchFamily="34" charset="0"/>
              </a:rPr>
              <a:t>symbolique</a:t>
            </a:r>
          </a:p>
          <a:p>
            <a:pPr lvl="0"/>
            <a:endParaRPr lang="fr-FR" sz="2400" dirty="0">
              <a:solidFill>
                <a:srgbClr val="008080"/>
              </a:solidFill>
              <a:latin typeface="Arial" panose="020B0604020202020204" pitchFamily="34" charset="0"/>
              <a:cs typeface="Arial" panose="020B0604020202020204" pitchFamily="34" charset="0"/>
            </a:endParaRPr>
          </a:p>
          <a:p>
            <a:pPr lvl="0"/>
            <a:r>
              <a:rPr lang="fr-FR" sz="2400" dirty="0">
                <a:solidFill>
                  <a:srgbClr val="008080"/>
                </a:solidFill>
                <a:latin typeface="Arial" panose="020B0604020202020204" pitchFamily="34" charset="0"/>
                <a:cs typeface="Arial" panose="020B0604020202020204" pitchFamily="34" charset="0"/>
              </a:rPr>
              <a:t>D</a:t>
            </a:r>
            <a:r>
              <a:rPr lang="fr-FR" sz="2400" dirty="0" smtClean="0">
                <a:solidFill>
                  <a:srgbClr val="008080"/>
                </a:solidFill>
                <a:latin typeface="Arial" panose="020B0604020202020204" pitchFamily="34" charset="0"/>
                <a:cs typeface="Arial" panose="020B0604020202020204" pitchFamily="34" charset="0"/>
              </a:rPr>
              <a:t>es </a:t>
            </a:r>
            <a:r>
              <a:rPr lang="fr-FR" sz="2400" dirty="0">
                <a:solidFill>
                  <a:srgbClr val="008080"/>
                </a:solidFill>
                <a:latin typeface="Arial" panose="020B0604020202020204" pitchFamily="34" charset="0"/>
                <a:cs typeface="Arial" panose="020B0604020202020204" pitchFamily="34" charset="0"/>
              </a:rPr>
              <a:t>objectifs </a:t>
            </a:r>
            <a:r>
              <a:rPr lang="fr-FR" sz="2400" b="1" dirty="0">
                <a:solidFill>
                  <a:srgbClr val="008080"/>
                </a:solidFill>
                <a:latin typeface="Arial" panose="020B0604020202020204" pitchFamily="34" charset="0"/>
                <a:cs typeface="Arial" panose="020B0604020202020204" pitchFamily="34" charset="0"/>
              </a:rPr>
              <a:t>de connaissance</a:t>
            </a:r>
            <a:r>
              <a:rPr lang="fr-FR" sz="2400" dirty="0">
                <a:solidFill>
                  <a:srgbClr val="008080"/>
                </a:solidFill>
                <a:latin typeface="Arial" panose="020B0604020202020204" pitchFamily="34" charset="0"/>
                <a:cs typeface="Arial" panose="020B0604020202020204" pitchFamily="34" charset="0"/>
              </a:rPr>
              <a:t> destinés à donner à l’élève</a:t>
            </a:r>
            <a:r>
              <a:rPr lang="x-none" sz="2400" dirty="0">
                <a:solidFill>
                  <a:srgbClr val="008080"/>
                </a:solidFill>
                <a:latin typeface="Arial" panose="020B0604020202020204" pitchFamily="34" charset="0"/>
                <a:cs typeface="Arial" panose="020B0604020202020204" pitchFamily="34" charset="0"/>
              </a:rPr>
              <a:t> </a:t>
            </a:r>
            <a:r>
              <a:rPr lang="fr-FR" sz="2400" dirty="0" smtClean="0">
                <a:solidFill>
                  <a:srgbClr val="008080"/>
                </a:solidFill>
                <a:latin typeface="Arial" panose="020B0604020202020204" pitchFamily="34" charset="0"/>
                <a:cs typeface="Arial" panose="020B0604020202020204" pitchFamily="34" charset="0"/>
              </a:rPr>
              <a:t>les </a:t>
            </a:r>
            <a:r>
              <a:rPr lang="fr-FR" sz="2400" dirty="0">
                <a:solidFill>
                  <a:srgbClr val="008080"/>
                </a:solidFill>
                <a:latin typeface="Arial" panose="020B0604020202020204" pitchFamily="34" charset="0"/>
                <a:cs typeface="Arial" panose="020B0604020202020204" pitchFamily="34" charset="0"/>
              </a:rPr>
              <a:t>repères qui construiront son autonomie d’amateur </a:t>
            </a:r>
            <a:r>
              <a:rPr lang="fr-FR" sz="2400" dirty="0" smtClean="0">
                <a:solidFill>
                  <a:srgbClr val="008080"/>
                </a:solidFill>
                <a:latin typeface="Arial" panose="020B0604020202020204" pitchFamily="34" charset="0"/>
                <a:cs typeface="Arial" panose="020B0604020202020204" pitchFamily="34" charset="0"/>
              </a:rPr>
              <a:t>éclairé</a:t>
            </a:r>
            <a:endParaRPr lang="fr-FR" sz="2400" dirty="0">
              <a:solidFill>
                <a:srgbClr val="008080"/>
              </a:solidFill>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10</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425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Arial" panose="020B0604020202020204" pitchFamily="34" charset="0"/>
                <a:cs typeface="Arial" panose="020B0604020202020204" pitchFamily="34" charset="0"/>
              </a:rPr>
              <a:t>Les compétences travaillées </a:t>
            </a:r>
            <a:br>
              <a:rPr lang="fr-FR" sz="4000" dirty="0" smtClean="0">
                <a:latin typeface="Arial" panose="020B0604020202020204" pitchFamily="34" charset="0"/>
                <a:cs typeface="Arial" panose="020B0604020202020204" pitchFamily="34" charset="0"/>
              </a:rPr>
            </a:br>
            <a:r>
              <a:rPr lang="fr-FR" sz="4000" dirty="0" smtClean="0">
                <a:latin typeface="Arial" panose="020B0604020202020204" pitchFamily="34" charset="0"/>
                <a:cs typeface="Arial" panose="020B0604020202020204" pitchFamily="34" charset="0"/>
              </a:rPr>
              <a:t>au cycle 3 en 2016</a:t>
            </a:r>
            <a:endParaRPr lang="fr-FR" sz="4000" dirty="0">
              <a:latin typeface="Arial" panose="020B0604020202020204" pitchFamily="34" charset="0"/>
              <a:cs typeface="Arial" panose="020B0604020202020204" pitchFamily="34" charset="0"/>
            </a:endParaRPr>
          </a:p>
        </p:txBody>
      </p:sp>
      <p:sp>
        <p:nvSpPr>
          <p:cNvPr id="6" name="Rectangle 5"/>
          <p:cNvSpPr/>
          <p:nvPr/>
        </p:nvSpPr>
        <p:spPr>
          <a:xfrm>
            <a:off x="1487601" y="1971011"/>
            <a:ext cx="9095233" cy="941796"/>
          </a:xfrm>
          <a:prstGeom prst="rect">
            <a:avLst/>
          </a:prstGeom>
        </p:spPr>
        <p:txBody>
          <a:bodyPr wrap="square">
            <a:spAutoFit/>
          </a:bodyPr>
          <a:lstStyle/>
          <a:p>
            <a:pPr algn="just">
              <a:lnSpc>
                <a:spcPct val="115000"/>
              </a:lnSpc>
              <a:spcAft>
                <a:spcPts val="0"/>
              </a:spcAft>
            </a:pPr>
            <a:r>
              <a:rPr lang="fr-FR" sz="2400" b="1" dirty="0">
                <a:solidFill>
                  <a:srgbClr val="008080"/>
                </a:solidFill>
                <a:latin typeface="Arial" panose="020B0604020202020204" pitchFamily="34" charset="0"/>
                <a:cs typeface="Arial" panose="020B0604020202020204" pitchFamily="34" charset="0"/>
              </a:rPr>
              <a:t>Identifier </a:t>
            </a:r>
            <a:r>
              <a:rPr lang="fr-FR" sz="2400" dirty="0">
                <a:solidFill>
                  <a:srgbClr val="008080"/>
                </a:solidFill>
                <a:latin typeface="Arial" panose="020B0604020202020204" pitchFamily="34" charset="0"/>
                <a:cs typeface="Arial" panose="020B0604020202020204" pitchFamily="34" charset="0"/>
              </a:rPr>
              <a:t>: donner un avis argumenté sur ce que représente ou exprime une œuvre </a:t>
            </a:r>
            <a:r>
              <a:rPr lang="fr-FR" sz="2400" dirty="0" smtClean="0">
                <a:solidFill>
                  <a:srgbClr val="008080"/>
                </a:solidFill>
                <a:latin typeface="Arial" panose="020B0604020202020204" pitchFamily="34" charset="0"/>
                <a:cs typeface="Arial" panose="020B0604020202020204" pitchFamily="34" charset="0"/>
              </a:rPr>
              <a:t>d’art </a:t>
            </a:r>
            <a:endParaRPr lang="fr-FR" sz="2400" dirty="0">
              <a:solidFill>
                <a:srgbClr val="008080"/>
              </a:solidFill>
              <a:latin typeface="Arial" panose="020B0604020202020204" pitchFamily="34" charset="0"/>
              <a:ea typeface="Calibri"/>
              <a:cs typeface="Arial" panose="020B0604020202020204" pitchFamily="34" charset="0"/>
            </a:endParaRPr>
          </a:p>
        </p:txBody>
      </p:sp>
      <p:sp>
        <p:nvSpPr>
          <p:cNvPr id="7" name="Rectangle 6"/>
          <p:cNvSpPr/>
          <p:nvPr/>
        </p:nvSpPr>
        <p:spPr>
          <a:xfrm>
            <a:off x="1487602" y="3104316"/>
            <a:ext cx="9095232" cy="941796"/>
          </a:xfrm>
          <a:prstGeom prst="rect">
            <a:avLst/>
          </a:prstGeom>
        </p:spPr>
        <p:txBody>
          <a:bodyPr wrap="square">
            <a:spAutoFit/>
          </a:bodyPr>
          <a:lstStyle/>
          <a:p>
            <a:pPr algn="just">
              <a:lnSpc>
                <a:spcPct val="115000"/>
              </a:lnSpc>
              <a:spcAft>
                <a:spcPts val="0"/>
              </a:spcAft>
            </a:pPr>
            <a:r>
              <a:rPr lang="fr-FR" sz="2400" b="1" dirty="0" smtClean="0">
                <a:solidFill>
                  <a:srgbClr val="008080"/>
                </a:solidFill>
                <a:latin typeface="Arial" panose="020B0604020202020204" pitchFamily="34" charset="0"/>
                <a:cs typeface="Arial" panose="020B0604020202020204" pitchFamily="34" charset="0"/>
              </a:rPr>
              <a:t>Analyser</a:t>
            </a:r>
            <a:r>
              <a:rPr lang="fr-FR" sz="2400" b="1" dirty="0">
                <a:solidFill>
                  <a:srgbClr val="008080"/>
                </a:solidFill>
                <a:latin typeface="Arial" panose="020B0604020202020204" pitchFamily="34" charset="0"/>
                <a:cs typeface="Arial" panose="020B0604020202020204" pitchFamily="34" charset="0"/>
              </a:rPr>
              <a:t> : </a:t>
            </a:r>
            <a:r>
              <a:rPr lang="fr-FR" sz="2400" dirty="0">
                <a:solidFill>
                  <a:srgbClr val="008080"/>
                </a:solidFill>
                <a:latin typeface="Arial" panose="020B0604020202020204" pitchFamily="34" charset="0"/>
                <a:cs typeface="Arial" panose="020B0604020202020204" pitchFamily="34" charset="0"/>
              </a:rPr>
              <a:t>dégager d’une œuvre d’art, par l’observation ou l’écoute, ses principales caractéristiques techniques et </a:t>
            </a:r>
            <a:r>
              <a:rPr lang="fr-FR" sz="2400" dirty="0" smtClean="0">
                <a:solidFill>
                  <a:srgbClr val="008080"/>
                </a:solidFill>
                <a:latin typeface="Arial" panose="020B0604020202020204" pitchFamily="34" charset="0"/>
                <a:cs typeface="Arial" panose="020B0604020202020204" pitchFamily="34" charset="0"/>
              </a:rPr>
              <a:t>formelles</a:t>
            </a:r>
            <a:endParaRPr lang="fr-FR" sz="2400" dirty="0">
              <a:solidFill>
                <a:srgbClr val="008080"/>
              </a:solidFill>
              <a:latin typeface="Arial" panose="020B0604020202020204" pitchFamily="34" charset="0"/>
              <a:ea typeface="Calibri"/>
              <a:cs typeface="Arial" panose="020B0604020202020204" pitchFamily="34" charset="0"/>
            </a:endParaRPr>
          </a:p>
        </p:txBody>
      </p:sp>
      <p:sp>
        <p:nvSpPr>
          <p:cNvPr id="8" name="Rectangle 7"/>
          <p:cNvSpPr/>
          <p:nvPr/>
        </p:nvSpPr>
        <p:spPr>
          <a:xfrm>
            <a:off x="1487602" y="4390062"/>
            <a:ext cx="9229704" cy="970458"/>
          </a:xfrm>
          <a:prstGeom prst="rect">
            <a:avLst/>
          </a:prstGeom>
        </p:spPr>
        <p:txBody>
          <a:bodyPr wrap="square">
            <a:spAutoFit/>
          </a:bodyPr>
          <a:lstStyle/>
          <a:p>
            <a:pPr algn="just">
              <a:lnSpc>
                <a:spcPct val="115000"/>
              </a:lnSpc>
              <a:spcAft>
                <a:spcPts val="0"/>
              </a:spcAft>
            </a:pPr>
            <a:r>
              <a:rPr lang="fr-FR" sz="2400" b="1" dirty="0">
                <a:solidFill>
                  <a:srgbClr val="008080"/>
                </a:solidFill>
                <a:latin typeface="Arial" panose="020B0604020202020204" pitchFamily="34" charset="0"/>
                <a:cs typeface="Arial" panose="020B0604020202020204" pitchFamily="34" charset="0"/>
              </a:rPr>
              <a:t>Situer : </a:t>
            </a:r>
            <a:r>
              <a:rPr lang="fr-FR" sz="2400" dirty="0">
                <a:solidFill>
                  <a:srgbClr val="008080"/>
                </a:solidFill>
                <a:latin typeface="Arial" panose="020B0604020202020204" pitchFamily="34" charset="0"/>
                <a:cs typeface="Arial" panose="020B0604020202020204" pitchFamily="34" charset="0"/>
              </a:rPr>
              <a:t>relier des caractéristiques d’une œuvre d’art à des usages ainsi qu’au contexte historique et culturel de sa </a:t>
            </a:r>
            <a:r>
              <a:rPr lang="fr-FR" sz="2400" dirty="0" smtClean="0">
                <a:solidFill>
                  <a:srgbClr val="008080"/>
                </a:solidFill>
                <a:latin typeface="Arial" panose="020B0604020202020204" pitchFamily="34" charset="0"/>
                <a:cs typeface="Arial" panose="020B0604020202020204" pitchFamily="34" charset="0"/>
              </a:rPr>
              <a:t>création</a:t>
            </a:r>
            <a:endParaRPr lang="fr-FR" sz="2800" dirty="0">
              <a:solidFill>
                <a:srgbClr val="008080"/>
              </a:solidFill>
              <a:latin typeface="Arial" panose="020B0604020202020204" pitchFamily="34" charset="0"/>
              <a:ea typeface="Calibri"/>
              <a:cs typeface="Arial" panose="020B0604020202020204" pitchFamily="34" charset="0"/>
            </a:endParaRPr>
          </a:p>
        </p:txBody>
      </p:sp>
      <p:sp>
        <p:nvSpPr>
          <p:cNvPr id="9" name="Rectangle 8"/>
          <p:cNvSpPr/>
          <p:nvPr/>
        </p:nvSpPr>
        <p:spPr>
          <a:xfrm>
            <a:off x="1487602" y="5596308"/>
            <a:ext cx="9095232" cy="480901"/>
          </a:xfrm>
          <a:prstGeom prst="rect">
            <a:avLst/>
          </a:prstGeom>
        </p:spPr>
        <p:txBody>
          <a:bodyPr wrap="square">
            <a:spAutoFit/>
          </a:bodyPr>
          <a:lstStyle/>
          <a:p>
            <a:pPr>
              <a:lnSpc>
                <a:spcPct val="115000"/>
              </a:lnSpc>
              <a:spcAft>
                <a:spcPts val="0"/>
              </a:spcAft>
            </a:pPr>
            <a:r>
              <a:rPr lang="fr-FR" sz="2400" b="1" dirty="0">
                <a:solidFill>
                  <a:srgbClr val="008080"/>
                </a:solidFill>
                <a:latin typeface="Arial" panose="020B0604020202020204" pitchFamily="34" charset="0"/>
                <a:cs typeface="Arial" panose="020B0604020202020204" pitchFamily="34" charset="0"/>
              </a:rPr>
              <a:t>Se repérer </a:t>
            </a:r>
            <a:r>
              <a:rPr lang="fr-FR" sz="2400" dirty="0">
                <a:solidFill>
                  <a:srgbClr val="008080"/>
                </a:solidFill>
                <a:latin typeface="Arial" panose="020B0604020202020204" pitchFamily="34" charset="0"/>
                <a:cs typeface="Arial" panose="020B0604020202020204" pitchFamily="34" charset="0"/>
              </a:rPr>
              <a:t>dans un musée, un lieu d’art, un site </a:t>
            </a:r>
            <a:r>
              <a:rPr lang="fr-FR" sz="2400" dirty="0" smtClean="0">
                <a:solidFill>
                  <a:srgbClr val="008080"/>
                </a:solidFill>
                <a:latin typeface="Arial" panose="020B0604020202020204" pitchFamily="34" charset="0"/>
                <a:cs typeface="Arial" panose="020B0604020202020204" pitchFamily="34" charset="0"/>
              </a:rPr>
              <a:t>patrimonial</a:t>
            </a:r>
            <a:endParaRPr lang="fr-FR" sz="2400" dirty="0">
              <a:solidFill>
                <a:srgbClr val="008080"/>
              </a:solidFill>
              <a:latin typeface="Arial" panose="020B0604020202020204" pitchFamily="34" charset="0"/>
              <a:ea typeface="Calibri"/>
              <a:cs typeface="Arial" panose="020B0604020202020204" pitchFamily="34" charset="0"/>
            </a:endParaRPr>
          </a:p>
        </p:txBody>
      </p:sp>
      <p:pic>
        <p:nvPicPr>
          <p:cNvPr id="10"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11"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11</a:t>
            </a:fld>
            <a:endParaRPr lang="fr-FR" dirty="0"/>
          </a:p>
        </p:txBody>
      </p:sp>
      <p:pic>
        <p:nvPicPr>
          <p:cNvPr id="13"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671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me 9"/>
          <p:cNvGraphicFramePr/>
          <p:nvPr>
            <p:extLst>
              <p:ext uri="{D42A27DB-BD31-4B8C-83A1-F6EECF244321}">
                <p14:modId xmlns:p14="http://schemas.microsoft.com/office/powerpoint/2010/main" val="3089393990"/>
              </p:ext>
            </p:extLst>
          </p:nvPr>
        </p:nvGraphicFramePr>
        <p:xfrm>
          <a:off x="293287" y="574567"/>
          <a:ext cx="11761460" cy="587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descr="C:\0-Amélie\1-PROD\Multi cycle\Bas de pag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12</a:t>
            </a:fld>
            <a:endParaRPr lang="fr-FR" dirty="0"/>
          </a:p>
        </p:txBody>
      </p:sp>
      <p:sp>
        <p:nvSpPr>
          <p:cNvPr id="2" name="Titre 1"/>
          <p:cNvSpPr>
            <a:spLocks noGrp="1"/>
          </p:cNvSpPr>
          <p:nvPr>
            <p:ph type="title"/>
          </p:nvPr>
        </p:nvSpPr>
        <p:spPr>
          <a:xfrm>
            <a:off x="838200" y="193761"/>
            <a:ext cx="10515600" cy="843470"/>
          </a:xfrm>
        </p:spPr>
        <p:txBody>
          <a:bodyPr>
            <a:noAutofit/>
          </a:bodyPr>
          <a:lstStyle/>
          <a:p>
            <a:pPr algn="ctr"/>
            <a:r>
              <a:rPr lang="fr-FR" sz="2800" dirty="0" smtClean="0">
                <a:latin typeface="Arial" panose="020B0604020202020204" pitchFamily="34" charset="0"/>
                <a:cs typeface="Arial" panose="020B0604020202020204" pitchFamily="34" charset="0"/>
              </a:rPr>
              <a:t>Au cycle 4, des objectifs regroupés en trois grands champs </a:t>
            </a:r>
            <a:endParaRPr lang="fr-FR" sz="2800" dirty="0">
              <a:latin typeface="Arial" panose="020B0604020202020204" pitchFamily="34" charset="0"/>
              <a:cs typeface="Arial" panose="020B0604020202020204" pitchFamily="34" charset="0"/>
            </a:endParaRPr>
          </a:p>
        </p:txBody>
      </p:sp>
      <p:pic>
        <p:nvPicPr>
          <p:cNvPr id="8" name="Picture 2" descr="C:\0-Amélie\1-PROD\Multi cycle\Entete suit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345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Arial" panose="020B0604020202020204" pitchFamily="34" charset="0"/>
                <a:cs typeface="Arial" panose="020B0604020202020204" pitchFamily="34" charset="0"/>
              </a:rPr>
              <a:t>Les compétences travaillées </a:t>
            </a:r>
            <a:r>
              <a:rPr lang="fr-FR" sz="4000" dirty="0" smtClean="0">
                <a:latin typeface="Arial" panose="020B0604020202020204" pitchFamily="34" charset="0"/>
                <a:cs typeface="Arial" panose="020B0604020202020204" pitchFamily="34" charset="0"/>
              </a:rPr>
              <a:t/>
            </a:r>
            <a:br>
              <a:rPr lang="fr-FR" sz="4000" dirty="0" smtClean="0">
                <a:latin typeface="Arial" panose="020B0604020202020204" pitchFamily="34" charset="0"/>
                <a:cs typeface="Arial" panose="020B0604020202020204" pitchFamily="34" charset="0"/>
              </a:rPr>
            </a:br>
            <a:r>
              <a:rPr lang="fr-FR" sz="4000" dirty="0" smtClean="0">
                <a:latin typeface="Arial" panose="020B0604020202020204" pitchFamily="34" charset="0"/>
                <a:cs typeface="Arial" panose="020B0604020202020204" pitchFamily="34" charset="0"/>
              </a:rPr>
              <a:t>au </a:t>
            </a:r>
            <a:r>
              <a:rPr lang="fr-FR" sz="4000" dirty="0">
                <a:latin typeface="Arial" panose="020B0604020202020204" pitchFamily="34" charset="0"/>
                <a:cs typeface="Arial" panose="020B0604020202020204" pitchFamily="34" charset="0"/>
              </a:rPr>
              <a:t>cycle </a:t>
            </a:r>
            <a:r>
              <a:rPr lang="fr-FR" sz="4000" dirty="0" smtClean="0">
                <a:latin typeface="Arial" panose="020B0604020202020204" pitchFamily="34" charset="0"/>
                <a:cs typeface="Arial" panose="020B0604020202020204" pitchFamily="34" charset="0"/>
              </a:rPr>
              <a:t>4 </a:t>
            </a:r>
            <a:r>
              <a:rPr lang="fr-FR" sz="4000" dirty="0">
                <a:latin typeface="Arial" panose="020B0604020202020204" pitchFamily="34" charset="0"/>
                <a:cs typeface="Arial" panose="020B0604020202020204" pitchFamily="34" charset="0"/>
              </a:rPr>
              <a:t>en 2016</a:t>
            </a:r>
          </a:p>
        </p:txBody>
      </p:sp>
      <p:sp>
        <p:nvSpPr>
          <p:cNvPr id="3" name="Espace réservé du contenu 2"/>
          <p:cNvSpPr>
            <a:spLocks noGrp="1"/>
          </p:cNvSpPr>
          <p:nvPr>
            <p:ph idx="1"/>
          </p:nvPr>
        </p:nvSpPr>
        <p:spPr>
          <a:xfrm>
            <a:off x="838200" y="2470068"/>
            <a:ext cx="10515600" cy="3348842"/>
          </a:xfrm>
        </p:spPr>
        <p:txBody>
          <a:bodyPr>
            <a:normAutofit/>
          </a:bodyPr>
          <a:lstStyle/>
          <a:p>
            <a:pPr lvl="0"/>
            <a:r>
              <a:rPr lang="fr-FR" sz="2400" b="1" dirty="0">
                <a:solidFill>
                  <a:srgbClr val="008080"/>
                </a:solidFill>
                <a:latin typeface="Arial" panose="020B0604020202020204" pitchFamily="34" charset="0"/>
                <a:cs typeface="Arial" panose="020B0604020202020204" pitchFamily="34" charset="0"/>
              </a:rPr>
              <a:t>Décrire </a:t>
            </a:r>
            <a:r>
              <a:rPr lang="fr-FR" sz="2400" dirty="0">
                <a:solidFill>
                  <a:srgbClr val="008080"/>
                </a:solidFill>
                <a:latin typeface="Arial" panose="020B0604020202020204" pitchFamily="34" charset="0"/>
                <a:cs typeface="Arial" panose="020B0604020202020204" pitchFamily="34" charset="0"/>
              </a:rPr>
              <a:t>une œuvre d’art en employant un lexique simple </a:t>
            </a:r>
            <a:r>
              <a:rPr lang="fr-FR" sz="2400" dirty="0" smtClean="0">
                <a:solidFill>
                  <a:srgbClr val="008080"/>
                </a:solidFill>
                <a:latin typeface="Arial" panose="020B0604020202020204" pitchFamily="34" charset="0"/>
                <a:cs typeface="Arial" panose="020B0604020202020204" pitchFamily="34" charset="0"/>
              </a:rPr>
              <a:t>adapté</a:t>
            </a:r>
            <a:endParaRPr lang="fr-FR" sz="2400" dirty="0">
              <a:solidFill>
                <a:srgbClr val="008080"/>
              </a:solidFill>
              <a:latin typeface="Arial" panose="020B0604020202020204" pitchFamily="34" charset="0"/>
              <a:cs typeface="Arial" panose="020B0604020202020204" pitchFamily="34" charset="0"/>
            </a:endParaRPr>
          </a:p>
          <a:p>
            <a:r>
              <a:rPr lang="fr-FR" sz="2400" b="1" dirty="0">
                <a:solidFill>
                  <a:srgbClr val="008080"/>
                </a:solidFill>
                <a:latin typeface="Arial" panose="020B0604020202020204" pitchFamily="34" charset="0"/>
                <a:cs typeface="Arial" panose="020B0604020202020204" pitchFamily="34" charset="0"/>
              </a:rPr>
              <a:t>Associer </a:t>
            </a:r>
            <a:r>
              <a:rPr lang="fr-FR" sz="2400" dirty="0">
                <a:solidFill>
                  <a:srgbClr val="008080"/>
                </a:solidFill>
                <a:latin typeface="Arial" panose="020B0604020202020204" pitchFamily="34" charset="0"/>
                <a:cs typeface="Arial" panose="020B0604020202020204" pitchFamily="34" charset="0"/>
              </a:rPr>
              <a:t>une œuvre à une époque et une civilisation à partir des éléments </a:t>
            </a:r>
            <a:r>
              <a:rPr lang="fr-FR" sz="2400" dirty="0" smtClean="0">
                <a:solidFill>
                  <a:srgbClr val="008080"/>
                </a:solidFill>
                <a:latin typeface="Arial" panose="020B0604020202020204" pitchFamily="34" charset="0"/>
                <a:cs typeface="Arial" panose="020B0604020202020204" pitchFamily="34" charset="0"/>
              </a:rPr>
              <a:t>observés</a:t>
            </a:r>
          </a:p>
          <a:p>
            <a:r>
              <a:rPr lang="fr-FR" sz="2400" b="1" dirty="0">
                <a:solidFill>
                  <a:srgbClr val="008080"/>
                </a:solidFill>
                <a:latin typeface="Arial" panose="020B0604020202020204" pitchFamily="34" charset="0"/>
                <a:cs typeface="Arial" panose="020B0604020202020204" pitchFamily="34" charset="0"/>
              </a:rPr>
              <a:t>Proposer une analyse critique </a:t>
            </a:r>
            <a:r>
              <a:rPr lang="fr-FR" sz="2400" dirty="0">
                <a:solidFill>
                  <a:srgbClr val="008080"/>
                </a:solidFill>
                <a:latin typeface="Arial" panose="020B0604020202020204" pitchFamily="34" charset="0"/>
                <a:cs typeface="Arial" panose="020B0604020202020204" pitchFamily="34" charset="0"/>
              </a:rPr>
              <a:t>simple et une interprétation d’une </a:t>
            </a:r>
            <a:r>
              <a:rPr lang="fr-FR" sz="2400" dirty="0" smtClean="0">
                <a:solidFill>
                  <a:srgbClr val="008080"/>
                </a:solidFill>
                <a:latin typeface="Arial" panose="020B0604020202020204" pitchFamily="34" charset="0"/>
                <a:cs typeface="Arial" panose="020B0604020202020204" pitchFamily="34" charset="0"/>
              </a:rPr>
              <a:t>œuvre</a:t>
            </a:r>
          </a:p>
          <a:p>
            <a:r>
              <a:rPr lang="fr-FR" sz="2400" b="1" dirty="0">
                <a:solidFill>
                  <a:srgbClr val="008080"/>
                </a:solidFill>
                <a:latin typeface="Arial" panose="020B0604020202020204" pitchFamily="34" charset="0"/>
                <a:cs typeface="Arial" panose="020B0604020202020204" pitchFamily="34" charset="0"/>
              </a:rPr>
              <a:t>Construire un exposé </a:t>
            </a:r>
            <a:r>
              <a:rPr lang="fr-FR" sz="2400" dirty="0">
                <a:solidFill>
                  <a:srgbClr val="008080"/>
                </a:solidFill>
                <a:latin typeface="Arial" panose="020B0604020202020204" pitchFamily="34" charset="0"/>
                <a:cs typeface="Arial" panose="020B0604020202020204" pitchFamily="34" charset="0"/>
              </a:rPr>
              <a:t>de quelques minutes sur un petit ensemble d’œuvres ou une problématique </a:t>
            </a:r>
            <a:r>
              <a:rPr lang="fr-FR" sz="2400" dirty="0" smtClean="0">
                <a:solidFill>
                  <a:srgbClr val="008080"/>
                </a:solidFill>
                <a:latin typeface="Arial" panose="020B0604020202020204" pitchFamily="34" charset="0"/>
                <a:cs typeface="Arial" panose="020B0604020202020204" pitchFamily="34" charset="0"/>
              </a:rPr>
              <a:t>artistique</a:t>
            </a:r>
          </a:p>
          <a:p>
            <a:r>
              <a:rPr lang="fr-FR" sz="2400" b="1" dirty="0">
                <a:solidFill>
                  <a:srgbClr val="008080"/>
                </a:solidFill>
                <a:latin typeface="Arial" panose="020B0604020202020204" pitchFamily="34" charset="0"/>
                <a:cs typeface="Arial" panose="020B0604020202020204" pitchFamily="34" charset="0"/>
              </a:rPr>
              <a:t>Rendre compte </a:t>
            </a:r>
            <a:r>
              <a:rPr lang="fr-FR" sz="2400" dirty="0">
                <a:solidFill>
                  <a:srgbClr val="008080"/>
                </a:solidFill>
                <a:latin typeface="Arial" panose="020B0604020202020204" pitchFamily="34" charset="0"/>
                <a:cs typeface="Arial" panose="020B0604020202020204" pitchFamily="34" charset="0"/>
              </a:rPr>
              <a:t>de la visite d’un lieu de conservation ou de diffusion artistique ou de la rencontre avec un métier du </a:t>
            </a:r>
            <a:r>
              <a:rPr lang="fr-FR" sz="2400" dirty="0" smtClean="0">
                <a:solidFill>
                  <a:srgbClr val="008080"/>
                </a:solidFill>
                <a:latin typeface="Arial" panose="020B0604020202020204" pitchFamily="34" charset="0"/>
                <a:cs typeface="Arial" panose="020B0604020202020204" pitchFamily="34" charset="0"/>
              </a:rPr>
              <a:t>patrimoine</a:t>
            </a:r>
            <a:endParaRPr lang="fr-FR" sz="2400" dirty="0">
              <a:solidFill>
                <a:srgbClr val="008080"/>
              </a:solidFill>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13</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3835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Arial" panose="020B0604020202020204" pitchFamily="34" charset="0"/>
                <a:cs typeface="Arial" panose="020B0604020202020204" pitchFamily="34" charset="0"/>
              </a:rPr>
              <a:t>À partir de 2008, </a:t>
            </a:r>
            <a:br>
              <a:rPr lang="fr-FR" sz="4000" dirty="0" smtClean="0">
                <a:latin typeface="Arial" panose="020B0604020202020204" pitchFamily="34" charset="0"/>
                <a:cs typeface="Arial" panose="020B0604020202020204" pitchFamily="34" charset="0"/>
              </a:rPr>
            </a:br>
            <a:r>
              <a:rPr lang="fr-FR" sz="4000" dirty="0" smtClean="0">
                <a:latin typeface="Arial" panose="020B0604020202020204" pitchFamily="34" charset="0"/>
                <a:cs typeface="Arial" panose="020B0604020202020204" pitchFamily="34" charset="0"/>
              </a:rPr>
              <a:t>une classification en six domaines artistiques</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959223" y="2384893"/>
            <a:ext cx="10763250" cy="3387258"/>
          </a:xfrm>
        </p:spPr>
        <p:txBody>
          <a:bodyPr>
            <a:normAutofit/>
          </a:bodyPr>
          <a:lstStyle/>
          <a:p>
            <a:pPr marL="0" indent="0">
              <a:lnSpc>
                <a:spcPct val="110000"/>
              </a:lnSpc>
              <a:spcBef>
                <a:spcPts val="600"/>
              </a:spcBef>
              <a:buNone/>
            </a:pPr>
            <a:r>
              <a:rPr lang="fr-FR" dirty="0" smtClean="0">
                <a:solidFill>
                  <a:srgbClr val="7030A0"/>
                </a:solidFill>
                <a:latin typeface="Arial" panose="020B0604020202020204" pitchFamily="34" charset="0"/>
                <a:cs typeface="Arial" panose="020B0604020202020204" pitchFamily="34" charset="0"/>
              </a:rPr>
              <a:t>- </a:t>
            </a:r>
            <a:r>
              <a:rPr lang="fr-FR" dirty="0">
                <a:solidFill>
                  <a:srgbClr val="7030A0"/>
                </a:solidFill>
                <a:latin typeface="Arial" panose="020B0604020202020204" pitchFamily="34" charset="0"/>
                <a:cs typeface="Arial" panose="020B0604020202020204" pitchFamily="34" charset="0"/>
              </a:rPr>
              <a:t>L</a:t>
            </a:r>
            <a:r>
              <a:rPr lang="fr-FR" dirty="0" smtClean="0">
                <a:solidFill>
                  <a:srgbClr val="7030A0"/>
                </a:solidFill>
                <a:latin typeface="Arial" panose="020B0604020202020204" pitchFamily="34" charset="0"/>
                <a:cs typeface="Arial" panose="020B0604020202020204" pitchFamily="34" charset="0"/>
              </a:rPr>
              <a:t>es </a:t>
            </a:r>
            <a:r>
              <a:rPr lang="fr-FR" dirty="0">
                <a:solidFill>
                  <a:srgbClr val="7030A0"/>
                </a:solidFill>
                <a:latin typeface="Arial" panose="020B0604020202020204" pitchFamily="34" charset="0"/>
                <a:cs typeface="Arial" panose="020B0604020202020204" pitchFamily="34" charset="0"/>
              </a:rPr>
              <a:t>arts de l’espace : architecture, jardins, urbanisme </a:t>
            </a:r>
            <a:br>
              <a:rPr lang="fr-FR" dirty="0">
                <a:solidFill>
                  <a:srgbClr val="7030A0"/>
                </a:solidFill>
                <a:latin typeface="Arial" panose="020B0604020202020204" pitchFamily="34" charset="0"/>
                <a:cs typeface="Arial" panose="020B0604020202020204" pitchFamily="34" charset="0"/>
              </a:rPr>
            </a:br>
            <a:r>
              <a:rPr lang="fr-FR" dirty="0">
                <a:solidFill>
                  <a:srgbClr val="7030A0"/>
                </a:solidFill>
                <a:latin typeface="Arial" panose="020B0604020202020204" pitchFamily="34" charset="0"/>
                <a:cs typeface="Arial" panose="020B0604020202020204" pitchFamily="34" charset="0"/>
              </a:rPr>
              <a:t>- </a:t>
            </a:r>
            <a:r>
              <a:rPr lang="fr-FR" dirty="0" smtClean="0">
                <a:solidFill>
                  <a:srgbClr val="7030A0"/>
                </a:solidFill>
                <a:latin typeface="Arial" panose="020B0604020202020204" pitchFamily="34" charset="0"/>
                <a:cs typeface="Arial" panose="020B0604020202020204" pitchFamily="34" charset="0"/>
              </a:rPr>
              <a:t>Les </a:t>
            </a:r>
            <a:r>
              <a:rPr lang="fr-FR" dirty="0">
                <a:solidFill>
                  <a:srgbClr val="7030A0"/>
                </a:solidFill>
                <a:latin typeface="Arial" panose="020B0604020202020204" pitchFamily="34" charset="0"/>
                <a:cs typeface="Arial" panose="020B0604020202020204" pitchFamily="34" charset="0"/>
              </a:rPr>
              <a:t>arts du langage : littérature, poésie </a:t>
            </a:r>
            <a:br>
              <a:rPr lang="fr-FR" dirty="0">
                <a:solidFill>
                  <a:srgbClr val="7030A0"/>
                </a:solidFill>
                <a:latin typeface="Arial" panose="020B0604020202020204" pitchFamily="34" charset="0"/>
                <a:cs typeface="Arial" panose="020B0604020202020204" pitchFamily="34" charset="0"/>
              </a:rPr>
            </a:br>
            <a:r>
              <a:rPr lang="fr-FR" dirty="0">
                <a:solidFill>
                  <a:srgbClr val="7030A0"/>
                </a:solidFill>
                <a:latin typeface="Arial" panose="020B0604020202020204" pitchFamily="34" charset="0"/>
                <a:cs typeface="Arial" panose="020B0604020202020204" pitchFamily="34" charset="0"/>
              </a:rPr>
              <a:t>- </a:t>
            </a:r>
            <a:r>
              <a:rPr lang="fr-FR" dirty="0" smtClean="0">
                <a:solidFill>
                  <a:srgbClr val="7030A0"/>
                </a:solidFill>
                <a:latin typeface="Arial" panose="020B0604020202020204" pitchFamily="34" charset="0"/>
                <a:cs typeface="Arial" panose="020B0604020202020204" pitchFamily="34" charset="0"/>
              </a:rPr>
              <a:t>Les </a:t>
            </a:r>
            <a:r>
              <a:rPr lang="fr-FR" dirty="0">
                <a:solidFill>
                  <a:srgbClr val="7030A0"/>
                </a:solidFill>
                <a:latin typeface="Arial" panose="020B0604020202020204" pitchFamily="34" charset="0"/>
                <a:cs typeface="Arial" panose="020B0604020202020204" pitchFamily="34" charset="0"/>
              </a:rPr>
              <a:t>arts du quotidien : objets d’art, mobilier, bijoux </a:t>
            </a:r>
            <a:br>
              <a:rPr lang="fr-FR" dirty="0">
                <a:solidFill>
                  <a:srgbClr val="7030A0"/>
                </a:solidFill>
                <a:latin typeface="Arial" panose="020B0604020202020204" pitchFamily="34" charset="0"/>
                <a:cs typeface="Arial" panose="020B0604020202020204" pitchFamily="34" charset="0"/>
              </a:rPr>
            </a:br>
            <a:r>
              <a:rPr lang="fr-FR" dirty="0">
                <a:solidFill>
                  <a:srgbClr val="7030A0"/>
                </a:solidFill>
                <a:latin typeface="Arial" panose="020B0604020202020204" pitchFamily="34" charset="0"/>
                <a:cs typeface="Arial" panose="020B0604020202020204" pitchFamily="34" charset="0"/>
              </a:rPr>
              <a:t>- </a:t>
            </a:r>
            <a:r>
              <a:rPr lang="fr-FR" dirty="0" smtClean="0">
                <a:solidFill>
                  <a:srgbClr val="7030A0"/>
                </a:solidFill>
                <a:latin typeface="Arial" panose="020B0604020202020204" pitchFamily="34" charset="0"/>
                <a:cs typeface="Arial" panose="020B0604020202020204" pitchFamily="34" charset="0"/>
              </a:rPr>
              <a:t>Les </a:t>
            </a:r>
            <a:r>
              <a:rPr lang="fr-FR" dirty="0">
                <a:solidFill>
                  <a:srgbClr val="7030A0"/>
                </a:solidFill>
                <a:latin typeface="Arial" panose="020B0604020202020204" pitchFamily="34" charset="0"/>
                <a:cs typeface="Arial" panose="020B0604020202020204" pitchFamily="34" charset="0"/>
              </a:rPr>
              <a:t>arts du son : musique, chanson </a:t>
            </a:r>
            <a:br>
              <a:rPr lang="fr-FR" dirty="0">
                <a:solidFill>
                  <a:srgbClr val="7030A0"/>
                </a:solidFill>
                <a:latin typeface="Arial" panose="020B0604020202020204" pitchFamily="34" charset="0"/>
                <a:cs typeface="Arial" panose="020B0604020202020204" pitchFamily="34" charset="0"/>
              </a:rPr>
            </a:br>
            <a:r>
              <a:rPr lang="fr-FR" dirty="0">
                <a:solidFill>
                  <a:srgbClr val="7030A0"/>
                </a:solidFill>
                <a:latin typeface="Arial" panose="020B0604020202020204" pitchFamily="34" charset="0"/>
                <a:cs typeface="Arial" panose="020B0604020202020204" pitchFamily="34" charset="0"/>
              </a:rPr>
              <a:t>- </a:t>
            </a:r>
            <a:r>
              <a:rPr lang="fr-FR" dirty="0" smtClean="0">
                <a:solidFill>
                  <a:srgbClr val="7030A0"/>
                </a:solidFill>
                <a:latin typeface="Arial" panose="020B0604020202020204" pitchFamily="34" charset="0"/>
                <a:cs typeface="Arial" panose="020B0604020202020204" pitchFamily="34" charset="0"/>
              </a:rPr>
              <a:t>Les </a:t>
            </a:r>
            <a:r>
              <a:rPr lang="fr-FR" dirty="0">
                <a:solidFill>
                  <a:srgbClr val="7030A0"/>
                </a:solidFill>
                <a:latin typeface="Arial" panose="020B0604020202020204" pitchFamily="34" charset="0"/>
                <a:cs typeface="Arial" panose="020B0604020202020204" pitchFamily="34" charset="0"/>
              </a:rPr>
              <a:t>arts du spectacle vivant : théâtre, chorégraphie, cirque </a:t>
            </a:r>
            <a:br>
              <a:rPr lang="fr-FR" dirty="0">
                <a:solidFill>
                  <a:srgbClr val="7030A0"/>
                </a:solidFill>
                <a:latin typeface="Arial" panose="020B0604020202020204" pitchFamily="34" charset="0"/>
                <a:cs typeface="Arial" panose="020B0604020202020204" pitchFamily="34" charset="0"/>
              </a:rPr>
            </a:br>
            <a:r>
              <a:rPr lang="fr-FR" dirty="0">
                <a:solidFill>
                  <a:srgbClr val="7030A0"/>
                </a:solidFill>
                <a:latin typeface="Arial" panose="020B0604020202020204" pitchFamily="34" charset="0"/>
                <a:cs typeface="Arial" panose="020B0604020202020204" pitchFamily="34" charset="0"/>
              </a:rPr>
              <a:t>- </a:t>
            </a:r>
            <a:r>
              <a:rPr lang="fr-FR" dirty="0" smtClean="0">
                <a:solidFill>
                  <a:srgbClr val="7030A0"/>
                </a:solidFill>
                <a:latin typeface="Arial" panose="020B0604020202020204" pitchFamily="34" charset="0"/>
                <a:cs typeface="Arial" panose="020B0604020202020204" pitchFamily="34" charset="0"/>
              </a:rPr>
              <a:t>Les </a:t>
            </a:r>
            <a:r>
              <a:rPr lang="fr-FR" dirty="0">
                <a:solidFill>
                  <a:srgbClr val="7030A0"/>
                </a:solidFill>
                <a:latin typeface="Arial" panose="020B0604020202020204" pitchFamily="34" charset="0"/>
                <a:cs typeface="Arial" panose="020B0604020202020204" pitchFamily="34" charset="0"/>
              </a:rPr>
              <a:t>arts visuels : arts plastiques, cinéma, photographie, </a:t>
            </a:r>
            <a:r>
              <a:rPr lang="fr-FR" dirty="0" smtClean="0">
                <a:solidFill>
                  <a:srgbClr val="7030A0"/>
                </a:solidFill>
                <a:latin typeface="Arial" panose="020B0604020202020204" pitchFamily="34" charset="0"/>
                <a:cs typeface="Arial" panose="020B0604020202020204" pitchFamily="34" charset="0"/>
              </a:rPr>
              <a:t>design, arts numériques</a:t>
            </a:r>
            <a:endParaRPr lang="fr-FR" b="1" dirty="0" smtClean="0"/>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14</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514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0100" y="247650"/>
            <a:ext cx="10515600" cy="1573213"/>
          </a:xfrm>
        </p:spPr>
        <p:txBody>
          <a:bodyPr>
            <a:noAutofit/>
          </a:bodyPr>
          <a:lstStyle/>
          <a:p>
            <a:pPr algn="ctr"/>
            <a:r>
              <a:rPr lang="fr-FR" sz="2400" b="1" dirty="0" smtClean="0"/>
              <a:t/>
            </a:r>
            <a:br>
              <a:rPr lang="fr-FR" sz="2400" b="1" dirty="0" smtClean="0"/>
            </a:br>
            <a:r>
              <a:rPr lang="fr-FR" sz="2400" b="1" dirty="0" smtClean="0">
                <a:latin typeface="Arial" panose="020B0604020202020204" pitchFamily="34" charset="0"/>
                <a:cs typeface="Arial" panose="020B0604020202020204" pitchFamily="34" charset="0"/>
              </a:rPr>
              <a:t>En 2016, l’histoire des arts intègre autant que possible l’ensemble des expressions artistiques du passé et du présent, savantes et populaires, occidentales et extra occidentales.</a:t>
            </a:r>
            <a:r>
              <a:rPr lang="fr-FR" sz="2400" dirty="0" smtClean="0">
                <a:latin typeface="Arial" panose="020B0604020202020204" pitchFamily="34" charset="0"/>
                <a:cs typeface="Arial" panose="020B0604020202020204" pitchFamily="34" charset="0"/>
              </a:rPr>
              <a:t/>
            </a:r>
            <a:br>
              <a:rPr lang="fr-FR" sz="2400" dirty="0" smtClean="0">
                <a:latin typeface="Arial" panose="020B0604020202020204" pitchFamily="34" charset="0"/>
                <a:cs typeface="Arial" panose="020B0604020202020204" pitchFamily="34" charset="0"/>
              </a:rPr>
            </a:br>
            <a:endParaRPr lang="fr-FR" sz="24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1976666"/>
            <a:ext cx="10515600" cy="4351338"/>
          </a:xfrm>
        </p:spPr>
        <p:txBody>
          <a:bodyPr>
            <a:normAutofit fontScale="85000" lnSpcReduction="20000"/>
          </a:bodyPr>
          <a:lstStyle/>
          <a:p>
            <a:pPr marL="0" lvl="0" indent="0">
              <a:buNone/>
            </a:pPr>
            <a:r>
              <a:rPr lang="fr-FR" dirty="0" smtClean="0">
                <a:latin typeface="Arial" panose="020B0604020202020204" pitchFamily="34" charset="0"/>
                <a:cs typeface="Arial" panose="020B0604020202020204" pitchFamily="34" charset="0"/>
              </a:rPr>
              <a:t>Son</a:t>
            </a:r>
            <a:r>
              <a:rPr lang="x-none"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enseignement s’appuie sur le patrimoine, tant local que national et international</a:t>
            </a:r>
          </a:p>
          <a:p>
            <a:pPr marL="0" lvl="0" indent="0">
              <a:buNone/>
            </a:pPr>
            <a:r>
              <a:rPr lang="fr-FR" dirty="0" smtClean="0">
                <a:solidFill>
                  <a:srgbClr val="008080"/>
                </a:solidFill>
                <a:latin typeface="Arial" panose="020B0604020202020204" pitchFamily="34" charset="0"/>
                <a:cs typeface="Arial" panose="020B0604020202020204" pitchFamily="34" charset="0"/>
              </a:rPr>
              <a:t>Il couvre :</a:t>
            </a:r>
          </a:p>
          <a:p>
            <a:pPr lvl="0"/>
            <a:r>
              <a:rPr lang="fr-FR" dirty="0">
                <a:solidFill>
                  <a:srgbClr val="008080"/>
                </a:solidFill>
                <a:latin typeface="Arial" panose="020B0604020202020204" pitchFamily="34" charset="0"/>
                <a:cs typeface="Arial" panose="020B0604020202020204" pitchFamily="34" charset="0"/>
              </a:rPr>
              <a:t>L</a:t>
            </a:r>
            <a:r>
              <a:rPr lang="fr-FR" dirty="0" smtClean="0">
                <a:solidFill>
                  <a:srgbClr val="008080"/>
                </a:solidFill>
                <a:latin typeface="Arial" panose="020B0604020202020204" pitchFamily="34" charset="0"/>
                <a:cs typeface="Arial" panose="020B0604020202020204" pitchFamily="34" charset="0"/>
              </a:rPr>
              <a:t>e </a:t>
            </a:r>
            <a:r>
              <a:rPr lang="fr-FR" dirty="0">
                <a:solidFill>
                  <a:srgbClr val="008080"/>
                </a:solidFill>
                <a:latin typeface="Arial" panose="020B0604020202020204" pitchFamily="34" charset="0"/>
                <a:cs typeface="Arial" panose="020B0604020202020204" pitchFamily="34" charset="0"/>
              </a:rPr>
              <a:t>champ classique des « Beaux-Arts » : architecture, peinture, sculpture, dessin, gravure </a:t>
            </a:r>
            <a:endParaRPr lang="fr-FR" dirty="0" smtClean="0">
              <a:solidFill>
                <a:srgbClr val="008080"/>
              </a:solidFill>
              <a:effectLst/>
              <a:latin typeface="Arial" panose="020B0604020202020204" pitchFamily="34" charset="0"/>
              <a:cs typeface="Arial" panose="020B0604020202020204" pitchFamily="34" charset="0"/>
            </a:endParaRPr>
          </a:p>
          <a:p>
            <a:pPr lvl="0"/>
            <a:r>
              <a:rPr lang="fr-FR" dirty="0">
                <a:solidFill>
                  <a:srgbClr val="008080"/>
                </a:solidFill>
                <a:latin typeface="Arial" panose="020B0604020202020204" pitchFamily="34" charset="0"/>
                <a:cs typeface="Arial" panose="020B0604020202020204" pitchFamily="34" charset="0"/>
              </a:rPr>
              <a:t>L</a:t>
            </a:r>
            <a:r>
              <a:rPr lang="fr-FR" dirty="0" smtClean="0">
                <a:solidFill>
                  <a:srgbClr val="008080"/>
                </a:solidFill>
                <a:latin typeface="Arial" panose="020B0604020202020204" pitchFamily="34" charset="0"/>
                <a:cs typeface="Arial" panose="020B0604020202020204" pitchFamily="34" charset="0"/>
              </a:rPr>
              <a:t>a </a:t>
            </a:r>
            <a:r>
              <a:rPr lang="fr-FR" dirty="0">
                <a:solidFill>
                  <a:srgbClr val="008080"/>
                </a:solidFill>
                <a:latin typeface="Arial" panose="020B0604020202020204" pitchFamily="34" charset="0"/>
                <a:cs typeface="Arial" panose="020B0604020202020204" pitchFamily="34" charset="0"/>
              </a:rPr>
              <a:t>musique, le théâtre, l’opéra et la danse, le cirque et la marionnette </a:t>
            </a:r>
            <a:endParaRPr lang="fr-FR" dirty="0" smtClean="0">
              <a:solidFill>
                <a:srgbClr val="008080"/>
              </a:solidFill>
              <a:effectLst/>
              <a:latin typeface="Arial" panose="020B0604020202020204" pitchFamily="34" charset="0"/>
              <a:cs typeface="Arial" panose="020B0604020202020204" pitchFamily="34" charset="0"/>
            </a:endParaRPr>
          </a:p>
          <a:p>
            <a:pPr lvl="0"/>
            <a:r>
              <a:rPr lang="fr-FR" dirty="0">
                <a:solidFill>
                  <a:srgbClr val="008080"/>
                </a:solidFill>
                <a:latin typeface="Arial" panose="020B0604020202020204" pitchFamily="34" charset="0"/>
                <a:cs typeface="Arial" panose="020B0604020202020204" pitchFamily="34" charset="0"/>
              </a:rPr>
              <a:t>L</a:t>
            </a:r>
            <a:r>
              <a:rPr lang="fr-FR" dirty="0" smtClean="0">
                <a:solidFill>
                  <a:srgbClr val="008080"/>
                </a:solidFill>
                <a:latin typeface="Arial" panose="020B0604020202020204" pitchFamily="34" charset="0"/>
                <a:cs typeface="Arial" panose="020B0604020202020204" pitchFamily="34" charset="0"/>
              </a:rPr>
              <a:t>a </a:t>
            </a:r>
            <a:r>
              <a:rPr lang="fr-FR" dirty="0">
                <a:solidFill>
                  <a:srgbClr val="008080"/>
                </a:solidFill>
                <a:latin typeface="Arial" panose="020B0604020202020204" pitchFamily="34" charset="0"/>
                <a:cs typeface="Arial" panose="020B0604020202020204" pitchFamily="34" charset="0"/>
              </a:rPr>
              <a:t>photographie et le cinéma </a:t>
            </a:r>
            <a:endParaRPr lang="fr-FR" dirty="0" smtClean="0">
              <a:solidFill>
                <a:srgbClr val="008080"/>
              </a:solidFill>
              <a:effectLst/>
              <a:latin typeface="Arial" panose="020B0604020202020204" pitchFamily="34" charset="0"/>
              <a:cs typeface="Arial" panose="020B0604020202020204" pitchFamily="34" charset="0"/>
            </a:endParaRPr>
          </a:p>
          <a:p>
            <a:pPr lvl="0"/>
            <a:r>
              <a:rPr lang="fr-FR" dirty="0">
                <a:solidFill>
                  <a:srgbClr val="008080"/>
                </a:solidFill>
                <a:latin typeface="Arial" panose="020B0604020202020204" pitchFamily="34" charset="0"/>
                <a:cs typeface="Arial" panose="020B0604020202020204" pitchFamily="34" charset="0"/>
              </a:rPr>
              <a:t>L</a:t>
            </a:r>
            <a:r>
              <a:rPr lang="fr-FR" dirty="0" smtClean="0">
                <a:solidFill>
                  <a:srgbClr val="008080"/>
                </a:solidFill>
                <a:latin typeface="Arial" panose="020B0604020202020204" pitchFamily="34" charset="0"/>
                <a:cs typeface="Arial" panose="020B0604020202020204" pitchFamily="34" charset="0"/>
              </a:rPr>
              <a:t>es </a:t>
            </a:r>
            <a:r>
              <a:rPr lang="fr-FR" dirty="0">
                <a:solidFill>
                  <a:srgbClr val="008080"/>
                </a:solidFill>
                <a:latin typeface="Arial" panose="020B0604020202020204" pitchFamily="34" charset="0"/>
                <a:cs typeface="Arial" panose="020B0604020202020204" pitchFamily="34" charset="0"/>
              </a:rPr>
              <a:t>arts décoratifs et appliqués, le vêtement, le design et les métiers d’art, l’affiche, la publicité, la </a:t>
            </a:r>
            <a:r>
              <a:rPr lang="fr-FR" dirty="0" smtClean="0">
                <a:solidFill>
                  <a:srgbClr val="008080"/>
                </a:solidFill>
                <a:latin typeface="Arial" panose="020B0604020202020204" pitchFamily="34" charset="0"/>
                <a:cs typeface="Arial" panose="020B0604020202020204" pitchFamily="34" charset="0"/>
              </a:rPr>
              <a:t>caricature, etc.</a:t>
            </a:r>
            <a:r>
              <a:rPr lang="fr-FR" dirty="0">
                <a:solidFill>
                  <a:srgbClr val="008080"/>
                </a:solidFill>
                <a:latin typeface="Arial" panose="020B0604020202020204" pitchFamily="34" charset="0"/>
                <a:cs typeface="Arial" panose="020B0604020202020204" pitchFamily="34" charset="0"/>
              </a:rPr>
              <a:t> </a:t>
            </a:r>
            <a:endParaRPr lang="fr-FR" dirty="0" smtClean="0">
              <a:solidFill>
                <a:srgbClr val="008080"/>
              </a:solidFill>
              <a:effectLst/>
              <a:latin typeface="Arial" panose="020B0604020202020204" pitchFamily="34" charset="0"/>
              <a:cs typeface="Arial" panose="020B0604020202020204" pitchFamily="34" charset="0"/>
            </a:endParaRPr>
          </a:p>
          <a:p>
            <a:pPr lvl="0"/>
            <a:r>
              <a:rPr lang="fr-FR" dirty="0">
                <a:solidFill>
                  <a:srgbClr val="008080"/>
                </a:solidFill>
                <a:latin typeface="Arial" panose="020B0604020202020204" pitchFamily="34" charset="0"/>
                <a:cs typeface="Arial" panose="020B0604020202020204" pitchFamily="34" charset="0"/>
              </a:rPr>
              <a:t>L</a:t>
            </a:r>
            <a:r>
              <a:rPr lang="fr-FR" dirty="0" smtClean="0">
                <a:solidFill>
                  <a:srgbClr val="008080"/>
                </a:solidFill>
                <a:latin typeface="Arial" panose="020B0604020202020204" pitchFamily="34" charset="0"/>
                <a:cs typeface="Arial" panose="020B0604020202020204" pitchFamily="34" charset="0"/>
              </a:rPr>
              <a:t>a </a:t>
            </a:r>
            <a:r>
              <a:rPr lang="fr-FR" dirty="0">
                <a:solidFill>
                  <a:srgbClr val="008080"/>
                </a:solidFill>
                <a:latin typeface="Arial" panose="020B0604020202020204" pitchFamily="34" charset="0"/>
                <a:cs typeface="Arial" panose="020B0604020202020204" pitchFamily="34" charset="0"/>
              </a:rPr>
              <a:t>poésie, l’éloquence, la littérature </a:t>
            </a:r>
            <a:endParaRPr lang="fr-FR" dirty="0" smtClean="0">
              <a:solidFill>
                <a:srgbClr val="008080"/>
              </a:solidFill>
              <a:effectLst/>
              <a:latin typeface="Arial" panose="020B0604020202020204" pitchFamily="34" charset="0"/>
              <a:cs typeface="Arial" panose="020B0604020202020204" pitchFamily="34" charset="0"/>
            </a:endParaRPr>
          </a:p>
          <a:p>
            <a:pPr lvl="0"/>
            <a:r>
              <a:rPr lang="fr-FR" dirty="0">
                <a:solidFill>
                  <a:srgbClr val="008080"/>
                </a:solidFill>
                <a:latin typeface="Arial" panose="020B0604020202020204" pitchFamily="34" charset="0"/>
                <a:cs typeface="Arial" panose="020B0604020202020204" pitchFamily="34" charset="0"/>
              </a:rPr>
              <a:t>L</a:t>
            </a:r>
            <a:r>
              <a:rPr lang="fr-FR" dirty="0" smtClean="0">
                <a:solidFill>
                  <a:srgbClr val="008080"/>
                </a:solidFill>
                <a:latin typeface="Arial" panose="020B0604020202020204" pitchFamily="34" charset="0"/>
                <a:cs typeface="Arial" panose="020B0604020202020204" pitchFamily="34" charset="0"/>
              </a:rPr>
              <a:t>es </a:t>
            </a:r>
            <a:r>
              <a:rPr lang="fr-FR" dirty="0">
                <a:solidFill>
                  <a:srgbClr val="008080"/>
                </a:solidFill>
                <a:latin typeface="Arial" panose="020B0604020202020204" pitchFamily="34" charset="0"/>
                <a:cs typeface="Arial" panose="020B0604020202020204" pitchFamily="34" charset="0"/>
              </a:rPr>
              <a:t>genres hybrides ou éphémères apparus et développés aux XX</a:t>
            </a:r>
            <a:r>
              <a:rPr lang="fr-FR" baseline="30000" dirty="0">
                <a:solidFill>
                  <a:srgbClr val="008080"/>
                </a:solidFill>
                <a:latin typeface="Arial" panose="020B0604020202020204" pitchFamily="34" charset="0"/>
                <a:cs typeface="Arial" panose="020B0604020202020204" pitchFamily="34" charset="0"/>
              </a:rPr>
              <a:t>e</a:t>
            </a:r>
            <a:r>
              <a:rPr lang="fr-FR" dirty="0">
                <a:solidFill>
                  <a:srgbClr val="008080"/>
                </a:solidFill>
                <a:latin typeface="Arial" panose="020B0604020202020204" pitchFamily="34" charset="0"/>
                <a:cs typeface="Arial" panose="020B0604020202020204" pitchFamily="34" charset="0"/>
              </a:rPr>
              <a:t> et XXI</a:t>
            </a:r>
            <a:r>
              <a:rPr lang="fr-FR" baseline="30000" dirty="0">
                <a:solidFill>
                  <a:srgbClr val="008080"/>
                </a:solidFill>
                <a:latin typeface="Arial" panose="020B0604020202020204" pitchFamily="34" charset="0"/>
                <a:cs typeface="Arial" panose="020B0604020202020204" pitchFamily="34" charset="0"/>
              </a:rPr>
              <a:t>e</a:t>
            </a:r>
            <a:r>
              <a:rPr lang="fr-FR" dirty="0">
                <a:solidFill>
                  <a:srgbClr val="008080"/>
                </a:solidFill>
                <a:latin typeface="Arial" panose="020B0604020202020204" pitchFamily="34" charset="0"/>
                <a:cs typeface="Arial" panose="020B0604020202020204" pitchFamily="34" charset="0"/>
              </a:rPr>
              <a:t> siècles : bande dessinée, performance, vidéo, installation, arts de la rue, etc.</a:t>
            </a:r>
            <a:endParaRPr lang="fr-FR" dirty="0" smtClean="0">
              <a:solidFill>
                <a:srgbClr val="008080"/>
              </a:solidFill>
              <a:effectLst/>
              <a:latin typeface="Arial" panose="020B0604020202020204" pitchFamily="34" charset="0"/>
              <a:cs typeface="Arial" panose="020B0604020202020204" pitchFamily="34" charset="0"/>
            </a:endParaRPr>
          </a:p>
          <a:p>
            <a:endParaRPr lang="fr-FR" dirty="0"/>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15</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851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626" y="2193925"/>
            <a:ext cx="10515600" cy="1325563"/>
          </a:xfrm>
        </p:spPr>
        <p:txBody>
          <a:bodyPr/>
          <a:lstStyle/>
          <a:p>
            <a:pPr algn="ctr"/>
            <a:r>
              <a:rPr lang="fr-FR" dirty="0" smtClean="0">
                <a:latin typeface="Arial" panose="020B0604020202020204" pitchFamily="34" charset="0"/>
                <a:cs typeface="Arial" panose="020B0604020202020204" pitchFamily="34" charset="0"/>
              </a:rPr>
              <a:t>La mise en œuvre de cet enseignement</a:t>
            </a:r>
            <a:endParaRPr lang="fr-FR" dirty="0">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16</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262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14000"/>
            <a:ext cx="10515600" cy="1325563"/>
          </a:xfrm>
        </p:spPr>
        <p:txBody>
          <a:bodyPr>
            <a:normAutofit/>
          </a:bodyPr>
          <a:lstStyle/>
          <a:p>
            <a:pPr algn="ctr"/>
            <a:r>
              <a:rPr lang="fr-FR" sz="4000" dirty="0" smtClean="0">
                <a:latin typeface="Arial" panose="020B0604020202020204" pitchFamily="34" charset="0"/>
                <a:cs typeface="Arial" panose="020B0604020202020204" pitchFamily="34" charset="0"/>
              </a:rPr>
              <a:t>… dans le texte de </a:t>
            </a:r>
            <a:r>
              <a:rPr lang="fr-FR" sz="4000" dirty="0" smtClean="0">
                <a:solidFill>
                  <a:srgbClr val="7030A0"/>
                </a:solidFill>
                <a:latin typeface="Arial" panose="020B0604020202020204" pitchFamily="34" charset="0"/>
                <a:cs typeface="Arial" panose="020B0604020202020204" pitchFamily="34" charset="0"/>
              </a:rPr>
              <a:t>2008</a:t>
            </a:r>
            <a:endParaRPr lang="fr-FR" sz="4000" dirty="0">
              <a:solidFill>
                <a:srgbClr val="7030A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2109451"/>
            <a:ext cx="10515600" cy="4258011"/>
          </a:xfrm>
        </p:spPr>
        <p:txBody>
          <a:bodyPr>
            <a:normAutofit/>
          </a:bodyPr>
          <a:lstStyle/>
          <a:p>
            <a:pPr marL="0" indent="0">
              <a:buNone/>
            </a:pPr>
            <a:r>
              <a:rPr lang="fr-FR" sz="2400" dirty="0" smtClean="0">
                <a:solidFill>
                  <a:srgbClr val="7030A0"/>
                </a:solidFill>
                <a:latin typeface="Arial" panose="020B0604020202020204" pitchFamily="34" charset="0"/>
                <a:cs typeface="Arial" panose="020B0604020202020204" pitchFamily="34" charset="0"/>
              </a:rPr>
              <a:t>Aucune indication relative aux méthodes pédagogiques à employer ni d’exemples d’activités proposées</a:t>
            </a:r>
          </a:p>
          <a:p>
            <a:pPr marL="0" indent="0">
              <a:buNone/>
            </a:pPr>
            <a:endParaRPr lang="fr-FR" sz="2400" dirty="0" smtClean="0">
              <a:solidFill>
                <a:srgbClr val="7030A0"/>
              </a:solidFill>
              <a:latin typeface="Arial" panose="020B0604020202020204" pitchFamily="34" charset="0"/>
              <a:cs typeface="Arial" panose="020B0604020202020204" pitchFamily="34" charset="0"/>
            </a:endParaRPr>
          </a:p>
          <a:p>
            <a:pPr marL="0" indent="0">
              <a:buNone/>
            </a:pPr>
            <a:r>
              <a:rPr lang="fr-FR" sz="2400" dirty="0" smtClean="0">
                <a:solidFill>
                  <a:srgbClr val="7030A0"/>
                </a:solidFill>
                <a:latin typeface="Arial" panose="020B0604020202020204" pitchFamily="34" charset="0"/>
                <a:cs typeface="Arial" panose="020B0604020202020204" pitchFamily="34" charset="0"/>
              </a:rPr>
              <a:t>Les quelques indications sont les suivantes indiquées pour l’école et le collège : </a:t>
            </a:r>
          </a:p>
          <a:p>
            <a:pPr lvl="1"/>
            <a:r>
              <a:rPr lang="fr-FR" dirty="0">
                <a:solidFill>
                  <a:srgbClr val="7030A0"/>
                </a:solidFill>
                <a:latin typeface="Arial" panose="020B0604020202020204" pitchFamily="34" charset="0"/>
                <a:cs typeface="Arial" panose="020B0604020202020204" pitchFamily="34" charset="0"/>
              </a:rPr>
              <a:t>a</a:t>
            </a:r>
            <a:r>
              <a:rPr lang="fr-FR" dirty="0" smtClean="0">
                <a:solidFill>
                  <a:srgbClr val="7030A0"/>
                </a:solidFill>
                <a:latin typeface="Arial" panose="020B0604020202020204" pitchFamily="34" charset="0"/>
                <a:cs typeface="Arial" panose="020B0604020202020204" pitchFamily="34" charset="0"/>
              </a:rPr>
              <a:t>border </a:t>
            </a:r>
            <a:r>
              <a:rPr lang="fr-FR" dirty="0">
                <a:solidFill>
                  <a:srgbClr val="7030A0"/>
                </a:solidFill>
                <a:latin typeface="Arial" panose="020B0604020202020204" pitchFamily="34" charset="0"/>
                <a:cs typeface="Arial" panose="020B0604020202020204" pitchFamily="34" charset="0"/>
              </a:rPr>
              <a:t>une ou plusieurs </a:t>
            </a:r>
            <a:r>
              <a:rPr lang="fr-FR" dirty="0" smtClean="0">
                <a:solidFill>
                  <a:srgbClr val="7030A0"/>
                </a:solidFill>
                <a:latin typeface="Arial" panose="020B0604020202020204" pitchFamily="34" charset="0"/>
                <a:cs typeface="Arial" panose="020B0604020202020204" pitchFamily="34" charset="0"/>
              </a:rPr>
              <a:t>œuvres,</a:t>
            </a:r>
            <a:endParaRPr lang="fr-FR" dirty="0">
              <a:solidFill>
                <a:srgbClr val="7030A0"/>
              </a:solidFill>
              <a:latin typeface="Arial" panose="020B0604020202020204" pitchFamily="34" charset="0"/>
              <a:cs typeface="Arial" panose="020B0604020202020204" pitchFamily="34" charset="0"/>
            </a:endParaRPr>
          </a:p>
          <a:p>
            <a:pPr lvl="1"/>
            <a:r>
              <a:rPr lang="fr-FR" dirty="0">
                <a:solidFill>
                  <a:srgbClr val="7030A0"/>
                </a:solidFill>
                <a:latin typeface="Arial" panose="020B0604020202020204" pitchFamily="34" charset="0"/>
                <a:cs typeface="Arial" panose="020B0604020202020204" pitchFamily="34" charset="0"/>
              </a:rPr>
              <a:t>en utilisant les savoirs et les savoir-faire propres à leurs </a:t>
            </a:r>
            <a:r>
              <a:rPr lang="fr-FR" dirty="0" smtClean="0">
                <a:solidFill>
                  <a:srgbClr val="7030A0"/>
                </a:solidFill>
                <a:latin typeface="Arial" panose="020B0604020202020204" pitchFamily="34" charset="0"/>
                <a:cs typeface="Arial" panose="020B0604020202020204" pitchFamily="34" charset="0"/>
              </a:rPr>
              <a:t>disciplines,</a:t>
            </a:r>
            <a:endParaRPr lang="fr-FR" dirty="0">
              <a:solidFill>
                <a:srgbClr val="7030A0"/>
              </a:solidFill>
              <a:latin typeface="Arial" panose="020B0604020202020204" pitchFamily="34" charset="0"/>
              <a:cs typeface="Arial" panose="020B0604020202020204" pitchFamily="34" charset="0"/>
            </a:endParaRPr>
          </a:p>
          <a:p>
            <a:pPr lvl="1"/>
            <a:r>
              <a:rPr lang="fr-FR" dirty="0">
                <a:solidFill>
                  <a:srgbClr val="7030A0"/>
                </a:solidFill>
                <a:latin typeface="Arial" panose="020B0604020202020204" pitchFamily="34" charset="0"/>
                <a:cs typeface="Arial" panose="020B0604020202020204" pitchFamily="34" charset="0"/>
              </a:rPr>
              <a:t>en s’appuyant sur périodes historiques, domaines artistiques, liste de référence ou de </a:t>
            </a:r>
            <a:r>
              <a:rPr lang="fr-FR" dirty="0" smtClean="0">
                <a:solidFill>
                  <a:srgbClr val="7030A0"/>
                </a:solidFill>
                <a:latin typeface="Arial" panose="020B0604020202020204" pitchFamily="34" charset="0"/>
                <a:cs typeface="Arial" panose="020B0604020202020204" pitchFamily="34" charset="0"/>
              </a:rPr>
              <a:t>thématiques,</a:t>
            </a:r>
            <a:endParaRPr lang="fr-FR" dirty="0">
              <a:solidFill>
                <a:srgbClr val="7030A0"/>
              </a:solidFill>
              <a:latin typeface="Arial" panose="020B0604020202020204" pitchFamily="34" charset="0"/>
              <a:cs typeface="Arial" panose="020B0604020202020204" pitchFamily="34" charset="0"/>
            </a:endParaRPr>
          </a:p>
          <a:p>
            <a:pPr lvl="1"/>
            <a:r>
              <a:rPr lang="fr-FR" dirty="0">
                <a:solidFill>
                  <a:srgbClr val="7030A0"/>
                </a:solidFill>
                <a:latin typeface="Arial" panose="020B0604020202020204" pitchFamily="34" charset="0"/>
                <a:cs typeface="Arial" panose="020B0604020202020204" pitchFamily="34" charset="0"/>
              </a:rPr>
              <a:t>en les situant dans leur contexte (historique, culturel, scientifique, </a:t>
            </a:r>
            <a:r>
              <a:rPr lang="fr-FR" dirty="0" smtClean="0">
                <a:solidFill>
                  <a:srgbClr val="7030A0"/>
                </a:solidFill>
                <a:latin typeface="Arial" panose="020B0604020202020204" pitchFamily="34" charset="0"/>
                <a:cs typeface="Arial" panose="020B0604020202020204" pitchFamily="34" charset="0"/>
              </a:rPr>
              <a:t>etc.).</a:t>
            </a:r>
            <a:endParaRPr lang="fr-FR" dirty="0">
              <a:solidFill>
                <a:srgbClr val="7030A0"/>
              </a:solidFill>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17</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68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Arial" panose="020B0604020202020204" pitchFamily="34" charset="0"/>
                <a:cs typeface="Arial" panose="020B0604020202020204" pitchFamily="34" charset="0"/>
              </a:rPr>
              <a:t>… dans les textes en application en </a:t>
            </a:r>
            <a:r>
              <a:rPr lang="fr-FR" sz="4000" dirty="0" smtClean="0">
                <a:solidFill>
                  <a:srgbClr val="008080"/>
                </a:solidFill>
                <a:latin typeface="Arial" panose="020B0604020202020204" pitchFamily="34" charset="0"/>
                <a:cs typeface="Arial" panose="020B0604020202020204" pitchFamily="34" charset="0"/>
              </a:rPr>
              <a:t>2016</a:t>
            </a:r>
            <a:endParaRPr lang="fr-FR" sz="4000" dirty="0">
              <a:solidFill>
                <a:srgbClr val="00808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2841266"/>
            <a:ext cx="10515600" cy="1206859"/>
          </a:xfrm>
        </p:spPr>
        <p:txBody>
          <a:bodyPr>
            <a:normAutofit/>
          </a:bodyPr>
          <a:lstStyle/>
          <a:p>
            <a:pPr marL="0" indent="0" algn="ctr">
              <a:buNone/>
            </a:pPr>
            <a:r>
              <a:rPr lang="fr-FR" dirty="0" smtClean="0">
                <a:solidFill>
                  <a:srgbClr val="008080"/>
                </a:solidFill>
                <a:latin typeface="Arial" panose="020B0604020202020204" pitchFamily="34" charset="0"/>
                <a:cs typeface="Arial" panose="020B0604020202020204" pitchFamily="34" charset="0"/>
              </a:rPr>
              <a:t>Aux cycles 3 et 4 sont proposés de nombreux exemples </a:t>
            </a:r>
          </a:p>
          <a:p>
            <a:pPr marL="0" indent="0" algn="ctr">
              <a:buNone/>
            </a:pPr>
            <a:r>
              <a:rPr lang="fr-FR" dirty="0" smtClean="0">
                <a:solidFill>
                  <a:srgbClr val="008080"/>
                </a:solidFill>
                <a:latin typeface="Arial" panose="020B0604020202020204" pitchFamily="34" charset="0"/>
                <a:cs typeface="Arial" panose="020B0604020202020204" pitchFamily="34" charset="0"/>
              </a:rPr>
              <a:t>de situations de cours et d’activités pour les élèves.</a:t>
            </a:r>
            <a:endParaRPr lang="fr-FR" dirty="0">
              <a:solidFill>
                <a:srgbClr val="008080"/>
              </a:solidFill>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18</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465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851" y="365125"/>
            <a:ext cx="11436439" cy="537313"/>
          </a:xfrm>
        </p:spPr>
        <p:txBody>
          <a:bodyPr>
            <a:normAutofit/>
          </a:bodyPr>
          <a:lstStyle/>
          <a:p>
            <a:pPr algn="ctr"/>
            <a:r>
              <a:rPr lang="fr-FR" sz="2400" dirty="0" smtClean="0">
                <a:latin typeface="Arial" panose="020B0604020202020204" pitchFamily="34" charset="0"/>
                <a:cs typeface="Arial" panose="020B0604020202020204" pitchFamily="34" charset="0"/>
              </a:rPr>
              <a:t>Exemples d’activités proposées au cycle 3, à partir d’un extrait des programmes</a:t>
            </a:r>
            <a:endParaRPr lang="fr-FR" sz="2400" dirty="0">
              <a:latin typeface="Arial" panose="020B0604020202020204" pitchFamily="34" charset="0"/>
              <a:cs typeface="Arial" panose="020B0604020202020204" pitchFamily="34" charset="0"/>
            </a:endParaRP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3776038230"/>
              </p:ext>
            </p:extLst>
          </p:nvPr>
        </p:nvGraphicFramePr>
        <p:xfrm>
          <a:off x="746975" y="994740"/>
          <a:ext cx="10606825" cy="5519338"/>
        </p:xfrm>
        <a:graphic>
          <a:graphicData uri="http://schemas.openxmlformats.org/drawingml/2006/table">
            <a:tbl>
              <a:tblPr firstRow="1" firstCol="1" lastRow="1" lastCol="1" bandRow="1" bandCol="1">
                <a:tableStyleId>{5C22544A-7EE6-4342-B048-85BDC9FD1C3A}</a:tableStyleId>
              </a:tblPr>
              <a:tblGrid>
                <a:gridCol w="4464077"/>
                <a:gridCol w="3834841"/>
                <a:gridCol w="2307907"/>
              </a:tblGrid>
              <a:tr h="456227">
                <a:tc gridSpan="3">
                  <a:txBody>
                    <a:bodyPr/>
                    <a:lstStyle/>
                    <a:p>
                      <a:pPr algn="ctr">
                        <a:lnSpc>
                          <a:spcPct val="115000"/>
                        </a:lnSpc>
                        <a:spcAft>
                          <a:spcPts val="0"/>
                        </a:spcAft>
                      </a:pPr>
                      <a:r>
                        <a:rPr lang="fr-FR" sz="2000" b="1" dirty="0">
                          <a:solidFill>
                            <a:schemeClr val="tx1"/>
                          </a:solidFill>
                          <a:effectLst/>
                          <a:latin typeface="Arial" panose="020B0604020202020204" pitchFamily="34" charset="0"/>
                          <a:cs typeface="Arial" panose="020B0604020202020204" pitchFamily="34" charset="0"/>
                        </a:rPr>
                        <a:t>Dégager d’une œuvre d’art, par l’observation ou l’écoute, ses principales caractéristiques techniques et formelles</a:t>
                      </a:r>
                      <a:endParaRPr lang="fr-FR"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hMerge="1">
                  <a:txBody>
                    <a:bodyPr/>
                    <a:lstStyle/>
                    <a:p>
                      <a:endParaRPr lang="fr-FR"/>
                    </a:p>
                  </a:txBody>
                  <a:tcPr/>
                </a:tc>
                <a:tc hMerge="1">
                  <a:txBody>
                    <a:bodyPr/>
                    <a:lstStyle/>
                    <a:p>
                      <a:endParaRPr lang="fr-FR"/>
                    </a:p>
                  </a:txBody>
                  <a:tcPr/>
                </a:tc>
              </a:tr>
              <a:tr h="4818298">
                <a:tc>
                  <a:txBody>
                    <a:bodyPr/>
                    <a:lstStyle/>
                    <a:p>
                      <a:pPr marL="151130" indent="-151130">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 Identifier des matériaux, y compris sonores, et la manière dont l’artiste leur a donné </a:t>
                      </a:r>
                      <a:r>
                        <a:rPr lang="fr-FR" sz="1800" b="0" dirty="0" smtClean="0">
                          <a:solidFill>
                            <a:schemeClr val="tx1"/>
                          </a:solidFill>
                          <a:effectLst/>
                          <a:latin typeface="Arial" panose="020B0604020202020204" pitchFamily="34" charset="0"/>
                          <a:cs typeface="Arial" panose="020B0604020202020204" pitchFamily="34" charset="0"/>
                        </a:rPr>
                        <a:t>forme</a:t>
                      </a:r>
                      <a:endParaRPr lang="fr-FR" sz="1800" b="0" dirty="0">
                        <a:solidFill>
                          <a:schemeClr val="tx1"/>
                        </a:solidFill>
                        <a:effectLst/>
                        <a:latin typeface="Arial" panose="020B0604020202020204" pitchFamily="34" charset="0"/>
                        <a:cs typeface="Arial" panose="020B0604020202020204" pitchFamily="34" charset="0"/>
                      </a:endParaRPr>
                    </a:p>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 Retrouver des formes géométriques et comprendre leur agencement dans une façade, un tableau, un pavement, un </a:t>
                      </a:r>
                      <a:r>
                        <a:rPr lang="fr-FR" sz="1800" b="0" dirty="0" smtClean="0">
                          <a:solidFill>
                            <a:schemeClr val="tx1"/>
                          </a:solidFill>
                          <a:effectLst/>
                          <a:latin typeface="Arial" panose="020B0604020202020204" pitchFamily="34" charset="0"/>
                          <a:cs typeface="Arial" panose="020B0604020202020204" pitchFamily="34" charset="0"/>
                        </a:rPr>
                        <a:t>tapis</a:t>
                      </a:r>
                      <a:endParaRPr lang="fr-FR" sz="1800" b="0" dirty="0">
                        <a:solidFill>
                          <a:schemeClr val="tx1"/>
                        </a:solidFill>
                        <a:effectLst/>
                        <a:latin typeface="Arial" panose="020B0604020202020204" pitchFamily="34" charset="0"/>
                        <a:cs typeface="Arial" panose="020B0604020202020204" pitchFamily="34" charset="0"/>
                      </a:endParaRPr>
                    </a:p>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 Dégager d’une forme artistique des éléments de </a:t>
                      </a:r>
                      <a:r>
                        <a:rPr lang="fr-FR" sz="1800" b="0" dirty="0" smtClean="0">
                          <a:solidFill>
                            <a:schemeClr val="tx1"/>
                          </a:solidFill>
                          <a:effectLst/>
                          <a:latin typeface="Arial" panose="020B0604020202020204" pitchFamily="34" charset="0"/>
                          <a:cs typeface="Arial" panose="020B0604020202020204" pitchFamily="34" charset="0"/>
                        </a:rPr>
                        <a:t>sens</a:t>
                      </a:r>
                      <a:r>
                        <a:rPr lang="fr-FR" sz="1800" b="0" dirty="0">
                          <a:solidFill>
                            <a:schemeClr val="tx1"/>
                          </a:solidFill>
                          <a:effectLst/>
                          <a:latin typeface="Arial" panose="020B0604020202020204" pitchFamily="34" charset="0"/>
                          <a:cs typeface="Arial" panose="020B0604020202020204" pitchFamily="34" charset="0"/>
                        </a:rPr>
                        <a:t> </a:t>
                      </a:r>
                    </a:p>
                    <a:p>
                      <a:pPr marL="342900" lvl="0" indent="-342900">
                        <a:lnSpc>
                          <a:spcPct val="115000"/>
                        </a:lnSpc>
                        <a:spcAft>
                          <a:spcPts val="0"/>
                        </a:spcAft>
                        <a:buFont typeface="Wingdings" panose="05000000000000000000" pitchFamily="2" charset="2"/>
                        <a:buChar char=""/>
                      </a:pPr>
                      <a:r>
                        <a:rPr lang="fr-FR" sz="1800" b="0" dirty="0">
                          <a:solidFill>
                            <a:schemeClr val="tx1"/>
                          </a:solidFill>
                          <a:effectLst/>
                          <a:latin typeface="Arial" panose="020B0604020202020204" pitchFamily="34" charset="0"/>
                          <a:cs typeface="Arial" panose="020B0604020202020204" pitchFamily="34" charset="0"/>
                        </a:rPr>
                        <a:t>Caractéristiques des familles de </a:t>
                      </a:r>
                      <a:r>
                        <a:rPr lang="fr-FR" sz="1800" b="0" dirty="0" smtClean="0">
                          <a:solidFill>
                            <a:schemeClr val="tx1"/>
                          </a:solidFill>
                          <a:effectLst/>
                          <a:latin typeface="Arial" panose="020B0604020202020204" pitchFamily="34" charset="0"/>
                          <a:cs typeface="Arial" panose="020B0604020202020204" pitchFamily="34" charset="0"/>
                        </a:rPr>
                        <a:t>matériaux</a:t>
                      </a:r>
                      <a:endParaRPr lang="fr-FR" sz="1800" b="0" dirty="0">
                        <a:solidFill>
                          <a:schemeClr val="tx1"/>
                        </a:solidFill>
                        <a:effectLst/>
                        <a:latin typeface="Arial" panose="020B0604020202020204" pitchFamily="34" charset="0"/>
                        <a:cs typeface="Arial" panose="020B0604020202020204" pitchFamily="34" charset="0"/>
                      </a:endParaRPr>
                    </a:p>
                    <a:p>
                      <a:pPr marL="342900" lvl="0" indent="-342900">
                        <a:lnSpc>
                          <a:spcPct val="115000"/>
                        </a:lnSpc>
                        <a:spcAft>
                          <a:spcPts val="0"/>
                        </a:spcAft>
                        <a:buFont typeface="Wingdings" panose="05000000000000000000" pitchFamily="2" charset="2"/>
                        <a:buChar char=""/>
                      </a:pPr>
                      <a:r>
                        <a:rPr lang="fr-FR" sz="1800" b="0" dirty="0">
                          <a:solidFill>
                            <a:schemeClr val="tx1"/>
                          </a:solidFill>
                          <a:effectLst/>
                          <a:latin typeface="Arial" panose="020B0604020202020204" pitchFamily="34" charset="0"/>
                          <a:cs typeface="Arial" panose="020B0604020202020204" pitchFamily="34" charset="0"/>
                        </a:rPr>
                        <a:t>Caractéristiques et spécificités des champs artistiques et éléments de lexique </a:t>
                      </a:r>
                      <a:r>
                        <a:rPr lang="fr-FR" sz="1800" b="0" dirty="0" smtClean="0">
                          <a:solidFill>
                            <a:schemeClr val="tx1"/>
                          </a:solidFill>
                          <a:effectLst/>
                          <a:latin typeface="Arial" panose="020B0604020202020204" pitchFamily="34" charset="0"/>
                          <a:cs typeface="Arial" panose="020B0604020202020204" pitchFamily="34" charset="0"/>
                        </a:rPr>
                        <a:t>correspondants</a:t>
                      </a:r>
                      <a:endParaRPr lang="fr-FR" sz="1800" b="0" dirty="0">
                        <a:solidFill>
                          <a:schemeClr val="tx1"/>
                        </a:solidFill>
                        <a:effectLst/>
                        <a:latin typeface="Arial" panose="020B0604020202020204" pitchFamily="34" charset="0"/>
                        <a:cs typeface="Arial" panose="020B0604020202020204" pitchFamily="34" charset="0"/>
                      </a:endParaRPr>
                    </a:p>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 </a:t>
                      </a:r>
                      <a:endParaRPr lang="fr-FR"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20000"/>
                        <a:lumOff val="80000"/>
                      </a:schemeClr>
                    </a:solidFill>
                  </a:tcPr>
                </a:tc>
                <a:tc>
                  <a:txBody>
                    <a:bodyPr/>
                    <a:lstStyle/>
                    <a:p>
                      <a:pPr algn="l">
                        <a:lnSpc>
                          <a:spcPct val="115000"/>
                        </a:lnSpc>
                        <a:spcAft>
                          <a:spcPts val="0"/>
                        </a:spcAft>
                      </a:pPr>
                      <a:r>
                        <a:rPr lang="fr-FR" sz="1800" b="1" u="none" dirty="0">
                          <a:solidFill>
                            <a:srgbClr val="008080"/>
                          </a:solidFill>
                          <a:effectLst/>
                          <a:latin typeface="Arial" panose="020B0604020202020204" pitchFamily="34" charset="0"/>
                          <a:cs typeface="Arial" panose="020B0604020202020204" pitchFamily="34" charset="0"/>
                        </a:rPr>
                        <a:t>Construction d’une description </a:t>
                      </a:r>
                      <a:r>
                        <a:rPr lang="fr-FR" sz="1800" b="0" dirty="0">
                          <a:solidFill>
                            <a:srgbClr val="008080"/>
                          </a:solidFill>
                          <a:effectLst/>
                          <a:latin typeface="Arial" panose="020B0604020202020204" pitchFamily="34" charset="0"/>
                          <a:cs typeface="Arial" panose="020B0604020202020204" pitchFamily="34" charset="0"/>
                        </a:rPr>
                        <a:t>par l’expression écrite, le relevé, le dessin ou le schéma, etc. :</a:t>
                      </a:r>
                    </a:p>
                    <a:p>
                      <a:pPr algn="l">
                        <a:lnSpc>
                          <a:spcPct val="115000"/>
                        </a:lnSpc>
                        <a:spcAft>
                          <a:spcPts val="0"/>
                        </a:spcAft>
                      </a:pPr>
                      <a:r>
                        <a:rPr lang="fr-FR" sz="1800" b="0" dirty="0">
                          <a:solidFill>
                            <a:srgbClr val="008080"/>
                          </a:solidFill>
                          <a:effectLst/>
                          <a:latin typeface="Arial" panose="020B0604020202020204" pitchFamily="34" charset="0"/>
                          <a:cs typeface="Arial" panose="020B0604020202020204" pitchFamily="34" charset="0"/>
                        </a:rPr>
                        <a:t>- </a:t>
                      </a:r>
                      <a:r>
                        <a:rPr lang="fr-FR" sz="1800" b="0" u="sng" dirty="0">
                          <a:solidFill>
                            <a:srgbClr val="008080"/>
                          </a:solidFill>
                          <a:effectLst/>
                          <a:latin typeface="Arial" panose="020B0604020202020204" pitchFamily="34" charset="0"/>
                          <a:cs typeface="Arial" panose="020B0604020202020204" pitchFamily="34" charset="0"/>
                        </a:rPr>
                        <a:t>observation et description d’une œuvre</a:t>
                      </a:r>
                      <a:r>
                        <a:rPr lang="fr-FR" sz="1800" b="0" u="none" dirty="0">
                          <a:solidFill>
                            <a:srgbClr val="008080"/>
                          </a:solidFill>
                          <a:effectLst/>
                          <a:latin typeface="Arial" panose="020B0604020202020204" pitchFamily="34" charset="0"/>
                          <a:cs typeface="Arial" panose="020B0604020202020204" pitchFamily="34" charset="0"/>
                        </a:rPr>
                        <a:t> </a:t>
                      </a:r>
                      <a:r>
                        <a:rPr lang="fr-FR" sz="1800" b="0" dirty="0">
                          <a:solidFill>
                            <a:srgbClr val="008080"/>
                          </a:solidFill>
                          <a:effectLst/>
                          <a:latin typeface="Arial" panose="020B0604020202020204" pitchFamily="34" charset="0"/>
                          <a:cs typeface="Arial" panose="020B0604020202020204" pitchFamily="34" charset="0"/>
                        </a:rPr>
                        <a:t>en deux dimensions, d’un volume, d’un objet d’art, de design ou d’artisanat, d’un instrument de musique ;</a:t>
                      </a:r>
                    </a:p>
                    <a:p>
                      <a:pPr algn="l">
                        <a:lnSpc>
                          <a:spcPct val="115000"/>
                        </a:lnSpc>
                        <a:spcAft>
                          <a:spcPts val="0"/>
                        </a:spcAft>
                      </a:pPr>
                      <a:r>
                        <a:rPr lang="fr-FR" sz="1800" b="0" dirty="0">
                          <a:solidFill>
                            <a:srgbClr val="008080"/>
                          </a:solidFill>
                          <a:effectLst/>
                          <a:latin typeface="Arial" panose="020B0604020202020204" pitchFamily="34" charset="0"/>
                          <a:cs typeface="Arial" panose="020B0604020202020204" pitchFamily="34" charset="0"/>
                        </a:rPr>
                        <a:t>- </a:t>
                      </a:r>
                      <a:r>
                        <a:rPr lang="fr-FR" sz="1800" b="0" u="sng" dirty="0">
                          <a:solidFill>
                            <a:srgbClr val="008080"/>
                          </a:solidFill>
                          <a:effectLst/>
                          <a:latin typeface="Arial" panose="020B0604020202020204" pitchFamily="34" charset="0"/>
                          <a:cs typeface="Arial" panose="020B0604020202020204" pitchFamily="34" charset="0"/>
                        </a:rPr>
                        <a:t>écoute d’un extrait musical</a:t>
                      </a:r>
                      <a:r>
                        <a:rPr lang="fr-FR" sz="1800" b="0" u="none" dirty="0">
                          <a:solidFill>
                            <a:srgbClr val="008080"/>
                          </a:solidFill>
                          <a:effectLst/>
                          <a:latin typeface="Arial" panose="020B0604020202020204" pitchFamily="34" charset="0"/>
                          <a:cs typeface="Arial" panose="020B0604020202020204" pitchFamily="34" charset="0"/>
                        </a:rPr>
                        <a:t> </a:t>
                      </a:r>
                      <a:r>
                        <a:rPr lang="fr-FR" sz="1800" b="0" dirty="0">
                          <a:solidFill>
                            <a:srgbClr val="008080"/>
                          </a:solidFill>
                          <a:effectLst/>
                          <a:latin typeface="Arial" panose="020B0604020202020204" pitchFamily="34" charset="0"/>
                          <a:cs typeface="Arial" panose="020B0604020202020204" pitchFamily="34" charset="0"/>
                        </a:rPr>
                        <a:t>avec relevé des événements musicaux (changements de timbres, de mouvements ou de thèmes) ;</a:t>
                      </a:r>
                    </a:p>
                    <a:p>
                      <a:pPr algn="l">
                        <a:lnSpc>
                          <a:spcPct val="115000"/>
                        </a:lnSpc>
                        <a:spcAft>
                          <a:spcPts val="0"/>
                        </a:spcAft>
                      </a:pPr>
                      <a:r>
                        <a:rPr lang="fr-FR" sz="1800" b="0" dirty="0">
                          <a:solidFill>
                            <a:srgbClr val="008080"/>
                          </a:solidFill>
                          <a:effectLst/>
                          <a:latin typeface="Arial" panose="020B0604020202020204" pitchFamily="34" charset="0"/>
                          <a:cs typeface="Arial" panose="020B0604020202020204" pitchFamily="34" charset="0"/>
                        </a:rPr>
                        <a:t>- </a:t>
                      </a:r>
                      <a:r>
                        <a:rPr lang="fr-FR" sz="1800" b="0" u="sng" dirty="0">
                          <a:solidFill>
                            <a:srgbClr val="008080"/>
                          </a:solidFill>
                          <a:effectLst/>
                          <a:latin typeface="Arial" panose="020B0604020202020204" pitchFamily="34" charset="0"/>
                          <a:cs typeface="Arial" panose="020B0604020202020204" pitchFamily="34" charset="0"/>
                        </a:rPr>
                        <a:t>observation d’une séquence filmique</a:t>
                      </a:r>
                      <a:r>
                        <a:rPr lang="fr-FR" sz="1800" b="0" dirty="0">
                          <a:solidFill>
                            <a:srgbClr val="008080"/>
                          </a:solidFill>
                          <a:effectLst/>
                          <a:latin typeface="Arial" panose="020B0604020202020204" pitchFamily="34" charset="0"/>
                          <a:cs typeface="Arial" panose="020B0604020202020204" pitchFamily="34" charset="0"/>
                        </a:rPr>
                        <a:t> : plans, personnages, action. </a:t>
                      </a:r>
                      <a:endParaRPr lang="fr-FR" sz="1800" b="0" dirty="0">
                        <a:solidFill>
                          <a:srgbClr val="00808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a:txBody>
                    <a:bodyPr/>
                    <a:lstStyle/>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Arts plastiques Éducation musicale</a:t>
                      </a:r>
                    </a:p>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Mathématiques</a:t>
                      </a:r>
                    </a:p>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Sciences et technologie</a:t>
                      </a:r>
                    </a:p>
                    <a:p>
                      <a:pPr>
                        <a:lnSpc>
                          <a:spcPct val="115000"/>
                        </a:lnSpc>
                        <a:spcAft>
                          <a:spcPts val="0"/>
                        </a:spcAft>
                      </a:pPr>
                      <a:r>
                        <a:rPr lang="fr-FR" sz="1800" b="0" dirty="0">
                          <a:solidFill>
                            <a:schemeClr val="tx1"/>
                          </a:solidFill>
                          <a:effectLst/>
                          <a:latin typeface="Arial" panose="020B0604020202020204" pitchFamily="34" charset="0"/>
                          <a:cs typeface="Arial" panose="020B0604020202020204" pitchFamily="34" charset="0"/>
                        </a:rPr>
                        <a:t>Français</a:t>
                      </a:r>
                      <a:endParaRPr lang="fr-FR"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20000"/>
                        <a:lumOff val="80000"/>
                      </a:schemeClr>
                    </a:solidFill>
                  </a:tcPr>
                </a:tc>
              </a:tr>
            </a:tbl>
          </a:graphicData>
        </a:graphic>
      </p:graphicFrame>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txBox="1">
            <a:spLocks/>
          </p:cNvSpPr>
          <p:nvPr/>
        </p:nvSpPr>
        <p:spPr>
          <a:xfrm>
            <a:off x="11696700" y="6492875"/>
            <a:ext cx="428625"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C0862D-7137-4349-8E71-7B05DC992551}" type="slidenum">
              <a:rPr lang="fr-FR" smtClean="0"/>
              <a:pPr/>
              <a:t>19</a:t>
            </a:fld>
            <a:endParaRPr lang="fr-FR" dirty="0"/>
          </a:p>
        </p:txBody>
      </p:sp>
      <p:pic>
        <p:nvPicPr>
          <p:cNvPr id="9"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341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904320"/>
            <a:ext cx="10515600" cy="1743880"/>
          </a:xfrm>
        </p:spPr>
        <p:txBody>
          <a:bodyPr/>
          <a:lstStyle/>
          <a:p>
            <a:pPr marL="0" indent="0" algn="just">
              <a:buNone/>
            </a:pPr>
            <a:r>
              <a:rPr lang="fr-FR" sz="3600" dirty="0">
                <a:latin typeface="Arial" panose="020B0604020202020204" pitchFamily="34" charset="0"/>
                <a:cs typeface="Arial" panose="020B0604020202020204" pitchFamily="34" charset="0"/>
              </a:rPr>
              <a:t>Ce </a:t>
            </a:r>
            <a:r>
              <a:rPr lang="fr-FR" sz="3600" dirty="0" smtClean="0">
                <a:latin typeface="Arial" panose="020B0604020202020204" pitchFamily="34" charset="0"/>
                <a:cs typeface="Arial" panose="020B0604020202020204" pitchFamily="34" charset="0"/>
              </a:rPr>
              <a:t>diaporama </a:t>
            </a:r>
            <a:r>
              <a:rPr lang="fr-FR" sz="3600" dirty="0">
                <a:latin typeface="Arial" panose="020B0604020202020204" pitchFamily="34" charset="0"/>
                <a:cs typeface="Arial" panose="020B0604020202020204" pitchFamily="34" charset="0"/>
              </a:rPr>
              <a:t>a vocation à souligner les points </a:t>
            </a:r>
            <a:r>
              <a:rPr lang="fr-FR" sz="3600" dirty="0" smtClean="0">
                <a:latin typeface="Arial" panose="020B0604020202020204" pitchFamily="34" charset="0"/>
                <a:cs typeface="Arial" panose="020B0604020202020204" pitchFamily="34" charset="0"/>
              </a:rPr>
              <a:t>d’évolution entre le </a:t>
            </a:r>
            <a:r>
              <a:rPr lang="fr-FR" sz="3600" dirty="0">
                <a:solidFill>
                  <a:srgbClr val="008080"/>
                </a:solidFill>
                <a:latin typeface="Arial" panose="020B0604020202020204" pitchFamily="34" charset="0"/>
                <a:cs typeface="Arial" panose="020B0604020202020204" pitchFamily="34" charset="0"/>
              </a:rPr>
              <a:t>programme en vigueur en 2016</a:t>
            </a:r>
            <a:r>
              <a:rPr lang="fr-FR" sz="3600" dirty="0">
                <a:solidFill>
                  <a:srgbClr val="FF0000"/>
                </a:solidFill>
                <a:latin typeface="Arial" panose="020B0604020202020204" pitchFamily="34" charset="0"/>
                <a:cs typeface="Arial" panose="020B0604020202020204" pitchFamily="34" charset="0"/>
              </a:rPr>
              <a:t> </a:t>
            </a:r>
            <a:r>
              <a:rPr lang="fr-FR" sz="3600" dirty="0" smtClean="0">
                <a:latin typeface="Arial" panose="020B0604020202020204" pitchFamily="34" charset="0"/>
                <a:cs typeface="Arial" panose="020B0604020202020204" pitchFamily="34" charset="0"/>
              </a:rPr>
              <a:t>et celui de </a:t>
            </a:r>
            <a:r>
              <a:rPr lang="fr-FR" sz="3600" dirty="0" smtClean="0">
                <a:solidFill>
                  <a:srgbClr val="7030A0"/>
                </a:solidFill>
                <a:latin typeface="Arial" panose="020B0604020202020204" pitchFamily="34" charset="0"/>
                <a:cs typeface="Arial" panose="020B0604020202020204" pitchFamily="34" charset="0"/>
              </a:rPr>
              <a:t>2008</a:t>
            </a:r>
            <a:r>
              <a:rPr lang="fr-FR" sz="3600" dirty="0">
                <a:latin typeface="Arial" panose="020B0604020202020204" pitchFamily="34" charset="0"/>
                <a:cs typeface="Arial" panose="020B0604020202020204" pitchFamily="34" charset="0"/>
              </a:rPr>
              <a:t>.</a:t>
            </a:r>
          </a:p>
          <a:p>
            <a:endParaRPr lang="fr-FR" dirty="0"/>
          </a:p>
        </p:txBody>
      </p:sp>
      <p:pic>
        <p:nvPicPr>
          <p:cNvPr id="5" name="Picture 2" descr="C:\0-Amélie\1-PROD\Multi cycle\Ente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6505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0-Amélie\1-PROD\Multi cycle\Bas de p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2</a:t>
            </a:fld>
            <a:endParaRPr lang="fr-FR" dirty="0"/>
          </a:p>
        </p:txBody>
      </p:sp>
    </p:spTree>
    <p:extLst>
      <p:ext uri="{BB962C8B-B14F-4D97-AF65-F5344CB8AC3E}">
        <p14:creationId xmlns:p14="http://schemas.microsoft.com/office/powerpoint/2010/main" val="410725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4220" y="244698"/>
            <a:ext cx="11423560" cy="757596"/>
          </a:xfrm>
        </p:spPr>
        <p:txBody>
          <a:bodyPr>
            <a:normAutofit/>
          </a:bodyPr>
          <a:lstStyle/>
          <a:p>
            <a:pPr algn="ctr"/>
            <a:r>
              <a:rPr lang="fr-FR" sz="2400" dirty="0" smtClean="0">
                <a:latin typeface="Arial" panose="020B0604020202020204" pitchFamily="34" charset="0"/>
                <a:cs typeface="Arial" panose="020B0604020202020204" pitchFamily="34" charset="0"/>
              </a:rPr>
              <a:t>Démarches pédagogiques proposées par le programme </a:t>
            </a:r>
            <a:r>
              <a:rPr lang="fr-FR" sz="2400" dirty="0">
                <a:latin typeface="Arial" panose="020B0604020202020204" pitchFamily="34" charset="0"/>
                <a:cs typeface="Arial" panose="020B0604020202020204" pitchFamily="34" charset="0"/>
              </a:rPr>
              <a:t>au cycle </a:t>
            </a:r>
            <a:r>
              <a:rPr lang="fr-FR" sz="2400" dirty="0" smtClean="0">
                <a:latin typeface="Arial" panose="020B0604020202020204" pitchFamily="34" charset="0"/>
                <a:cs typeface="Arial" panose="020B0604020202020204" pitchFamily="34" charset="0"/>
              </a:rPr>
              <a:t>4</a:t>
            </a:r>
            <a:endParaRPr lang="fr-FR" sz="240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320025546"/>
              </p:ext>
            </p:extLst>
          </p:nvPr>
        </p:nvGraphicFramePr>
        <p:xfrm>
          <a:off x="592427" y="1107583"/>
          <a:ext cx="11050073" cy="5248767"/>
        </p:xfrm>
        <a:graphic>
          <a:graphicData uri="http://schemas.openxmlformats.org/drawingml/2006/table">
            <a:tbl>
              <a:tblPr firstRow="1" firstCol="1" bandRow="1">
                <a:tableStyleId>{5C22544A-7EE6-4342-B048-85BDC9FD1C3A}</a:tableStyleId>
              </a:tblPr>
              <a:tblGrid>
                <a:gridCol w="11050073"/>
              </a:tblGrid>
              <a:tr h="660289">
                <a:tc>
                  <a:txBody>
                    <a:bodyPr/>
                    <a:lstStyle/>
                    <a:p>
                      <a:pPr algn="ctr">
                        <a:lnSpc>
                          <a:spcPct val="115000"/>
                        </a:lnSpc>
                        <a:spcAft>
                          <a:spcPts val="0"/>
                        </a:spcAft>
                      </a:pPr>
                      <a:r>
                        <a:rPr lang="fr-FR" sz="2000" dirty="0">
                          <a:solidFill>
                            <a:schemeClr val="tx1"/>
                          </a:solidFill>
                          <a:effectLst/>
                          <a:latin typeface="Arial" panose="020B0604020202020204" pitchFamily="34" charset="0"/>
                          <a:cs typeface="Arial" panose="020B0604020202020204" pitchFamily="34" charset="0"/>
                        </a:rPr>
                        <a:t>Exemples de situations, d’activités et de ressources pour l’élève</a:t>
                      </a:r>
                      <a:endParaRPr lang="fr-F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r>
              <a:tr h="4588478">
                <a:tc>
                  <a:txBody>
                    <a:bodyPr/>
                    <a:lstStyle/>
                    <a:p>
                      <a:pPr>
                        <a:lnSpc>
                          <a:spcPct val="115000"/>
                        </a:lnSpc>
                        <a:spcAft>
                          <a:spcPts val="0"/>
                        </a:spcAft>
                      </a:pPr>
                      <a:r>
                        <a:rPr lang="fr-FR" sz="2000" b="1" dirty="0" smtClean="0">
                          <a:solidFill>
                            <a:srgbClr val="008080"/>
                          </a:solidFill>
                          <a:effectLst/>
                          <a:latin typeface="Arial" panose="020B0604020202020204" pitchFamily="34" charset="0"/>
                          <a:cs typeface="Arial" panose="020B0604020202020204" pitchFamily="34" charset="0"/>
                        </a:rPr>
                        <a:t>1. Démarches </a:t>
                      </a:r>
                      <a:r>
                        <a:rPr lang="fr-FR" sz="2000" b="1" dirty="0">
                          <a:solidFill>
                            <a:srgbClr val="008080"/>
                          </a:solidFill>
                          <a:effectLst/>
                          <a:latin typeface="Arial" panose="020B0604020202020204" pitchFamily="34" charset="0"/>
                          <a:cs typeface="Arial" panose="020B0604020202020204" pitchFamily="34" charset="0"/>
                        </a:rPr>
                        <a:t>comparatives :</a:t>
                      </a:r>
                    </a:p>
                    <a:p>
                      <a:pPr marL="342900" lvl="0" indent="-342900">
                        <a:lnSpc>
                          <a:spcPct val="107000"/>
                        </a:lnSpc>
                        <a:spcAft>
                          <a:spcPts val="0"/>
                        </a:spcAft>
                        <a:buFont typeface="Symbol" panose="05050102010706020507" pitchFamily="18" charset="2"/>
                        <a:buChar char=""/>
                        <a:tabLst>
                          <a:tab pos="194945" algn="l"/>
                        </a:tabLst>
                      </a:pPr>
                      <a:r>
                        <a:rPr lang="fr-FR" sz="2000" b="0" u="sng" dirty="0">
                          <a:solidFill>
                            <a:srgbClr val="008080"/>
                          </a:solidFill>
                          <a:effectLst/>
                          <a:latin typeface="Arial" panose="020B0604020202020204" pitchFamily="34" charset="0"/>
                          <a:cs typeface="Arial" panose="020B0604020202020204" pitchFamily="34" charset="0"/>
                        </a:rPr>
                        <a:t>M</a:t>
                      </a:r>
                      <a:r>
                        <a:rPr lang="fr-FR" sz="2000" b="0" u="sng" dirty="0" smtClean="0">
                          <a:solidFill>
                            <a:srgbClr val="008080"/>
                          </a:solidFill>
                          <a:effectLst/>
                          <a:latin typeface="Arial" panose="020B0604020202020204" pitchFamily="34" charset="0"/>
                          <a:cs typeface="Arial" panose="020B0604020202020204" pitchFamily="34" charset="0"/>
                        </a:rPr>
                        <a:t>ettre </a:t>
                      </a:r>
                      <a:r>
                        <a:rPr lang="fr-FR" sz="2000" b="0" u="sng" dirty="0">
                          <a:solidFill>
                            <a:srgbClr val="008080"/>
                          </a:solidFill>
                          <a:effectLst/>
                          <a:latin typeface="Arial" panose="020B0604020202020204" pitchFamily="34" charset="0"/>
                          <a:cs typeface="Arial" panose="020B0604020202020204" pitchFamily="34" charset="0"/>
                        </a:rPr>
                        <a:t>en parallèle des œuvres</a:t>
                      </a:r>
                      <a:r>
                        <a:rPr lang="fr-FR" sz="2000" b="0" u="none" dirty="0">
                          <a:solidFill>
                            <a:srgbClr val="008080"/>
                          </a:solidFill>
                          <a:effectLst/>
                          <a:latin typeface="Arial" panose="020B0604020202020204" pitchFamily="34" charset="0"/>
                          <a:cs typeface="Arial" panose="020B0604020202020204" pitchFamily="34" charset="0"/>
                        </a:rPr>
                        <a:t> </a:t>
                      </a:r>
                      <a:r>
                        <a:rPr lang="fr-FR" sz="2000" b="0" dirty="0">
                          <a:solidFill>
                            <a:srgbClr val="008080"/>
                          </a:solidFill>
                          <a:effectLst/>
                          <a:latin typeface="Arial" panose="020B0604020202020204" pitchFamily="34" charset="0"/>
                          <a:cs typeface="Arial" panose="020B0604020202020204" pitchFamily="34" charset="0"/>
                        </a:rPr>
                        <a:t>de même période ou de périodes voisines, de domaines artistiques différents ou identiques, autour de binômes (linéaire/pictural ; plan/profondeur ; forme fermée/forme ouverte ; unité/multiplicité ; clarté/obscurité ; statisme/mouvement, production/réception, forme/fonction, science/création, héritage/innovation, corps/machine etc</a:t>
                      </a:r>
                      <a:r>
                        <a:rPr lang="fr-FR" sz="2000" b="0" dirty="0" smtClean="0">
                          <a:solidFill>
                            <a:srgbClr val="008080"/>
                          </a:solidFill>
                          <a:effectLst/>
                          <a:latin typeface="Arial" panose="020B0604020202020204" pitchFamily="34" charset="0"/>
                          <a:cs typeface="Arial" panose="020B0604020202020204" pitchFamily="34" charset="0"/>
                        </a:rPr>
                        <a:t>.)</a:t>
                      </a:r>
                      <a:endParaRPr lang="fr-FR" sz="2000" b="0" dirty="0">
                        <a:solidFill>
                          <a:srgbClr val="008080"/>
                        </a:solidFill>
                        <a:effectLst/>
                        <a:latin typeface="Arial" panose="020B060402020202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tabLst>
                          <a:tab pos="194945" algn="l"/>
                        </a:tabLst>
                      </a:pPr>
                      <a:r>
                        <a:rPr lang="fr-FR" sz="2000" b="0" u="sng" dirty="0">
                          <a:solidFill>
                            <a:srgbClr val="008080"/>
                          </a:solidFill>
                          <a:effectLst/>
                          <a:latin typeface="Arial" panose="020B0604020202020204" pitchFamily="34" charset="0"/>
                          <a:cs typeface="Arial" panose="020B0604020202020204" pitchFamily="34" charset="0"/>
                        </a:rPr>
                        <a:t>C</a:t>
                      </a:r>
                      <a:r>
                        <a:rPr lang="fr-FR" sz="2000" b="0" u="sng" dirty="0" smtClean="0">
                          <a:solidFill>
                            <a:srgbClr val="008080"/>
                          </a:solidFill>
                          <a:effectLst/>
                          <a:latin typeface="Arial" panose="020B0604020202020204" pitchFamily="34" charset="0"/>
                          <a:cs typeface="Arial" panose="020B0604020202020204" pitchFamily="34" charset="0"/>
                        </a:rPr>
                        <a:t>omparer </a:t>
                      </a:r>
                      <a:r>
                        <a:rPr lang="fr-FR" sz="2000" b="0" u="sng" dirty="0">
                          <a:solidFill>
                            <a:srgbClr val="008080"/>
                          </a:solidFill>
                          <a:effectLst/>
                          <a:latin typeface="Arial" panose="020B0604020202020204" pitchFamily="34" charset="0"/>
                          <a:cs typeface="Arial" panose="020B0604020202020204" pitchFamily="34" charset="0"/>
                        </a:rPr>
                        <a:t>des techniques et matériaux observés dans des œuvres ou bâtiments</a:t>
                      </a:r>
                      <a:r>
                        <a:rPr lang="fr-FR" sz="2000" b="0" u="none" dirty="0">
                          <a:solidFill>
                            <a:srgbClr val="008080"/>
                          </a:solidFill>
                          <a:effectLst/>
                          <a:latin typeface="Arial" panose="020B0604020202020204" pitchFamily="34" charset="0"/>
                          <a:cs typeface="Arial" panose="020B0604020202020204" pitchFamily="34" charset="0"/>
                        </a:rPr>
                        <a:t> </a:t>
                      </a:r>
                      <a:r>
                        <a:rPr lang="fr-FR" sz="2000" b="0" dirty="0">
                          <a:solidFill>
                            <a:srgbClr val="008080"/>
                          </a:solidFill>
                          <a:effectLst/>
                          <a:latin typeface="Arial" panose="020B0604020202020204" pitchFamily="34" charset="0"/>
                          <a:cs typeface="Arial" panose="020B0604020202020204" pitchFamily="34" charset="0"/>
                        </a:rPr>
                        <a:t>anciens avec les bâtiments et décors du collège et de son environnement et les objets du quotidien de la classe </a:t>
                      </a:r>
                    </a:p>
                    <a:p>
                      <a:pPr marL="342900" lvl="0" indent="-342900">
                        <a:lnSpc>
                          <a:spcPct val="107000"/>
                        </a:lnSpc>
                        <a:spcAft>
                          <a:spcPts val="0"/>
                        </a:spcAft>
                        <a:buFont typeface="Symbol" panose="05050102010706020507" pitchFamily="18" charset="2"/>
                        <a:buChar char=""/>
                        <a:tabLst>
                          <a:tab pos="194945" algn="l"/>
                        </a:tabLst>
                      </a:pPr>
                      <a:r>
                        <a:rPr lang="fr-FR" sz="2000" b="0" u="sng" dirty="0" smtClean="0">
                          <a:solidFill>
                            <a:srgbClr val="008080"/>
                          </a:solidFill>
                          <a:effectLst/>
                          <a:latin typeface="Arial" panose="020B0604020202020204" pitchFamily="34" charset="0"/>
                          <a:cs typeface="Arial" panose="020B0604020202020204" pitchFamily="34" charset="0"/>
                        </a:rPr>
                        <a:t>Relier</a:t>
                      </a:r>
                      <a:r>
                        <a:rPr lang="fr-FR" sz="2000" b="0" u="sng" dirty="0">
                          <a:solidFill>
                            <a:srgbClr val="008080"/>
                          </a:solidFill>
                          <a:effectLst/>
                          <a:latin typeface="Arial" panose="020B0604020202020204" pitchFamily="34" charset="0"/>
                          <a:cs typeface="Arial" panose="020B0604020202020204" pitchFamily="34" charset="0"/>
                        </a:rPr>
                        <a:t>, en argumentant, des œuvres étudiées</a:t>
                      </a:r>
                      <a:r>
                        <a:rPr lang="fr-FR" sz="2000" b="0" u="none" dirty="0">
                          <a:solidFill>
                            <a:srgbClr val="008080"/>
                          </a:solidFill>
                          <a:effectLst/>
                          <a:latin typeface="Arial" panose="020B0604020202020204" pitchFamily="34" charset="0"/>
                          <a:cs typeface="Arial" panose="020B0604020202020204" pitchFamily="34" charset="0"/>
                        </a:rPr>
                        <a:t> </a:t>
                      </a:r>
                      <a:r>
                        <a:rPr lang="fr-FR" sz="2000" b="0" dirty="0">
                          <a:solidFill>
                            <a:srgbClr val="008080"/>
                          </a:solidFill>
                          <a:effectLst/>
                          <a:latin typeface="Arial" panose="020B0604020202020204" pitchFamily="34" charset="0"/>
                          <a:cs typeface="Arial" panose="020B0604020202020204" pitchFamily="34" charset="0"/>
                        </a:rPr>
                        <a:t>en classe à d’autres vues ou entendues en-dehors, lors de sorties, de projets ou de voyages </a:t>
                      </a:r>
                    </a:p>
                    <a:p>
                      <a:pPr marL="342900" lvl="0" indent="-342900">
                        <a:lnSpc>
                          <a:spcPct val="107000"/>
                        </a:lnSpc>
                        <a:spcAft>
                          <a:spcPts val="0"/>
                        </a:spcAft>
                        <a:buFont typeface="Symbol" panose="05050102010706020507" pitchFamily="18" charset="2"/>
                        <a:buChar char=""/>
                        <a:tabLst>
                          <a:tab pos="194945" algn="l"/>
                        </a:tabLst>
                      </a:pPr>
                      <a:r>
                        <a:rPr lang="fr-FR" sz="2000" b="0" u="sng" dirty="0">
                          <a:solidFill>
                            <a:srgbClr val="008080"/>
                          </a:solidFill>
                          <a:effectLst/>
                          <a:latin typeface="Arial" panose="020B0604020202020204" pitchFamily="34" charset="0"/>
                          <a:cs typeface="Arial" panose="020B0604020202020204" pitchFamily="34" charset="0"/>
                        </a:rPr>
                        <a:t>C</a:t>
                      </a:r>
                      <a:r>
                        <a:rPr lang="fr-FR" sz="2000" b="0" u="sng" dirty="0" smtClean="0">
                          <a:solidFill>
                            <a:srgbClr val="008080"/>
                          </a:solidFill>
                          <a:effectLst/>
                          <a:latin typeface="Arial" panose="020B0604020202020204" pitchFamily="34" charset="0"/>
                          <a:cs typeface="Arial" panose="020B0604020202020204" pitchFamily="34" charset="0"/>
                        </a:rPr>
                        <a:t>omparer</a:t>
                      </a:r>
                      <a:r>
                        <a:rPr lang="fr-FR" sz="2000" b="0" u="sng" dirty="0">
                          <a:solidFill>
                            <a:srgbClr val="008080"/>
                          </a:solidFill>
                          <a:effectLst/>
                          <a:latin typeface="Arial" panose="020B0604020202020204" pitchFamily="34" charset="0"/>
                          <a:cs typeface="Arial" panose="020B0604020202020204" pitchFamily="34" charset="0"/>
                        </a:rPr>
                        <a:t>, sur écoute, des écritures littéraires ou musicales</a:t>
                      </a:r>
                      <a:r>
                        <a:rPr lang="fr-FR" sz="2000" b="0" u="none" dirty="0">
                          <a:solidFill>
                            <a:srgbClr val="008080"/>
                          </a:solidFill>
                          <a:effectLst/>
                          <a:latin typeface="Arial" panose="020B0604020202020204" pitchFamily="34" charset="0"/>
                          <a:cs typeface="Arial" panose="020B0604020202020204" pitchFamily="34" charset="0"/>
                        </a:rPr>
                        <a:t> </a:t>
                      </a:r>
                      <a:r>
                        <a:rPr lang="fr-FR" sz="2000" b="0" dirty="0">
                          <a:solidFill>
                            <a:srgbClr val="008080"/>
                          </a:solidFill>
                          <a:effectLst/>
                          <a:latin typeface="Arial" panose="020B0604020202020204" pitchFamily="34" charset="0"/>
                          <a:cs typeface="Arial" panose="020B0604020202020204" pitchFamily="34" charset="0"/>
                        </a:rPr>
                        <a:t>anciennes, manuscrites ou non, avec leurs retranscriptions </a:t>
                      </a:r>
                      <a:r>
                        <a:rPr lang="fr-FR" sz="2000" b="0" dirty="0" smtClean="0">
                          <a:solidFill>
                            <a:srgbClr val="008080"/>
                          </a:solidFill>
                          <a:effectLst/>
                          <a:latin typeface="Arial" panose="020B0604020202020204" pitchFamily="34" charset="0"/>
                          <a:cs typeface="Arial" panose="020B0604020202020204" pitchFamily="34" charset="0"/>
                        </a:rPr>
                        <a:t>modernes</a:t>
                      </a:r>
                      <a:endParaRPr lang="fr-FR" sz="2000" b="0" dirty="0">
                        <a:solidFill>
                          <a:srgbClr val="008080"/>
                        </a:solidFill>
                        <a:effectLst/>
                        <a:latin typeface="Arial" panose="020B0604020202020204" pitchFamily="34" charset="0"/>
                        <a:cs typeface="Arial" panose="020B0604020202020204" pitchFamily="34" charset="0"/>
                      </a:endParaRPr>
                    </a:p>
                  </a:txBody>
                  <a:tcPr marL="68580" marR="68580" marT="0" marB="0" anchor="ctr">
                    <a:solidFill>
                      <a:schemeClr val="accent1">
                        <a:lumMod val="20000"/>
                        <a:lumOff val="80000"/>
                      </a:schemeClr>
                    </a:solidFill>
                  </a:tcPr>
                </a:tc>
              </a:tr>
            </a:tbl>
          </a:graphicData>
        </a:graphic>
      </p:graphicFrame>
      <p:pic>
        <p:nvPicPr>
          <p:cNvPr id="6"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20</a:t>
            </a:fld>
            <a:endParaRPr lang="fr-FR" dirty="0"/>
          </a:p>
        </p:txBody>
      </p:sp>
      <p:pic>
        <p:nvPicPr>
          <p:cNvPr id="1026"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338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4220" y="244698"/>
            <a:ext cx="11423560" cy="757596"/>
          </a:xfrm>
        </p:spPr>
        <p:txBody>
          <a:bodyPr>
            <a:normAutofit/>
          </a:bodyPr>
          <a:lstStyle/>
          <a:p>
            <a:pPr algn="ctr"/>
            <a:r>
              <a:rPr lang="fr-FR" sz="2400" dirty="0" smtClean="0">
                <a:latin typeface="Arial" panose="020B0604020202020204" pitchFamily="34" charset="0"/>
                <a:cs typeface="Arial" panose="020B0604020202020204" pitchFamily="34" charset="0"/>
              </a:rPr>
              <a:t>Démarches pédagogiques proposées par le programme </a:t>
            </a:r>
            <a:r>
              <a:rPr lang="fr-FR" sz="2400" dirty="0">
                <a:latin typeface="Arial" panose="020B0604020202020204" pitchFamily="34" charset="0"/>
                <a:cs typeface="Arial" panose="020B0604020202020204" pitchFamily="34" charset="0"/>
              </a:rPr>
              <a:t>au cycle </a:t>
            </a:r>
            <a:r>
              <a:rPr lang="fr-FR" sz="2400" dirty="0" smtClean="0">
                <a:latin typeface="Arial" panose="020B0604020202020204" pitchFamily="34" charset="0"/>
                <a:cs typeface="Arial" panose="020B0604020202020204" pitchFamily="34" charset="0"/>
              </a:rPr>
              <a:t>4</a:t>
            </a:r>
            <a:endParaRPr lang="fr-FR" sz="240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66233632"/>
              </p:ext>
            </p:extLst>
          </p:nvPr>
        </p:nvGraphicFramePr>
        <p:xfrm>
          <a:off x="592427" y="1107583"/>
          <a:ext cx="11050073" cy="5248767"/>
        </p:xfrm>
        <a:graphic>
          <a:graphicData uri="http://schemas.openxmlformats.org/drawingml/2006/table">
            <a:tbl>
              <a:tblPr firstRow="1" firstCol="1" bandRow="1">
                <a:tableStyleId>{5C22544A-7EE6-4342-B048-85BDC9FD1C3A}</a:tableStyleId>
              </a:tblPr>
              <a:tblGrid>
                <a:gridCol w="11050073"/>
              </a:tblGrid>
              <a:tr h="660289">
                <a:tc>
                  <a:txBody>
                    <a:bodyPr/>
                    <a:lstStyle/>
                    <a:p>
                      <a:pPr marL="342000" indent="-342000" algn="ctr">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Exemples de situations, d’activités et de ressources pour </a:t>
                      </a:r>
                      <a:r>
                        <a:rPr lang="fr-FR" sz="2000" dirty="0" smtClean="0">
                          <a:solidFill>
                            <a:schemeClr val="tx1"/>
                          </a:solidFill>
                          <a:effectLst/>
                          <a:latin typeface="Arial" panose="020B0604020202020204" pitchFamily="34" charset="0"/>
                          <a:cs typeface="Arial" panose="020B0604020202020204" pitchFamily="34" charset="0"/>
                        </a:rPr>
                        <a:t>l’élève [suite]</a:t>
                      </a:r>
                      <a:endParaRPr lang="fr-F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r>
              <a:tr h="4588478">
                <a:tc>
                  <a:txBody>
                    <a:bodyPr/>
                    <a:lstStyle/>
                    <a:p>
                      <a:pPr marL="342000" indent="-342000">
                        <a:lnSpc>
                          <a:spcPct val="107000"/>
                        </a:lnSpc>
                      </a:pPr>
                      <a:r>
                        <a:rPr lang="fr-FR" sz="2000" b="1" kern="1200" dirty="0" smtClean="0">
                          <a:solidFill>
                            <a:srgbClr val="008080"/>
                          </a:solidFill>
                          <a:effectLst/>
                          <a:latin typeface=""/>
                          <a:ea typeface="+mn-ea"/>
                          <a:cs typeface="+mn-cs"/>
                        </a:rPr>
                        <a:t>2. Description, représentation, transposition :</a:t>
                      </a:r>
                    </a:p>
                    <a:p>
                      <a:pPr marL="342000" lvl="0" indent="-342000">
                        <a:lnSpc>
                          <a:spcPct val="107000"/>
                        </a:lnSpc>
                        <a:buFont typeface="Arial"/>
                        <a:buChar char="•"/>
                      </a:pPr>
                      <a:r>
                        <a:rPr lang="fr-FR" sz="2000" b="0" i="0" u="sng" kern="1200" dirty="0" smtClean="0">
                          <a:solidFill>
                            <a:srgbClr val="008080"/>
                          </a:solidFill>
                          <a:effectLst/>
                          <a:latin typeface="Arial"/>
                          <a:ea typeface="+mn-ea"/>
                          <a:cs typeface="+mn-cs"/>
                        </a:rPr>
                        <a:t>analyser une œuvre d’art </a:t>
                      </a:r>
                      <a:r>
                        <a:rPr lang="fr-FR" sz="2000" b="0" i="0" kern="1200" dirty="0" smtClean="0">
                          <a:solidFill>
                            <a:srgbClr val="008080"/>
                          </a:solidFill>
                          <a:effectLst/>
                          <a:latin typeface="Arial"/>
                          <a:ea typeface="+mn-ea"/>
                          <a:cs typeface="+mn-cs"/>
                        </a:rPr>
                        <a:t>par ses dimensions matérielle, formelle, de sens et d’usage… ;</a:t>
                      </a:r>
                      <a:endParaRPr lang="fr-FR" sz="2000" b="0" i="0" dirty="0" smtClean="0">
                        <a:solidFill>
                          <a:srgbClr val="008080"/>
                        </a:solidFill>
                        <a:effectLst/>
                        <a:latin typeface="Arial"/>
                      </a:endParaRPr>
                    </a:p>
                    <a:p>
                      <a:pPr marL="342000" lvl="0" indent="-342000">
                        <a:lnSpc>
                          <a:spcPct val="107000"/>
                        </a:lnSpc>
                        <a:buFont typeface="Arial"/>
                        <a:buChar char="•"/>
                      </a:pPr>
                      <a:r>
                        <a:rPr lang="fr-FR" sz="2000" b="0" i="0" u="sng" kern="1200" dirty="0" smtClean="0">
                          <a:solidFill>
                            <a:srgbClr val="008080"/>
                          </a:solidFill>
                          <a:effectLst/>
                          <a:latin typeface="Arial"/>
                          <a:ea typeface="+mn-ea"/>
                          <a:cs typeface="+mn-cs"/>
                        </a:rPr>
                        <a:t>appréhender un espace architectural </a:t>
                      </a:r>
                      <a:r>
                        <a:rPr lang="fr-FR" sz="2000" b="0" i="0" kern="1200" dirty="0" smtClean="0">
                          <a:solidFill>
                            <a:srgbClr val="008080"/>
                          </a:solidFill>
                          <a:effectLst/>
                          <a:latin typeface="Arial"/>
                          <a:ea typeface="+mn-ea"/>
                          <a:cs typeface="+mn-cs"/>
                        </a:rPr>
                        <a:t>par ses représentations… ;</a:t>
                      </a:r>
                      <a:endParaRPr lang="fr-FR" sz="2000" b="0" i="0" dirty="0" smtClean="0">
                        <a:solidFill>
                          <a:srgbClr val="008080"/>
                        </a:solidFill>
                        <a:effectLst/>
                        <a:latin typeface="Arial"/>
                      </a:endParaRPr>
                    </a:p>
                    <a:p>
                      <a:pPr marL="342000" lvl="0" indent="-342000">
                        <a:lnSpc>
                          <a:spcPct val="107000"/>
                        </a:lnSpc>
                        <a:buFont typeface="Arial"/>
                        <a:buChar char="•"/>
                      </a:pPr>
                      <a:r>
                        <a:rPr lang="fr-FR" sz="2000" b="0" i="0" u="sng" kern="1200" dirty="0" smtClean="0">
                          <a:solidFill>
                            <a:srgbClr val="008080"/>
                          </a:solidFill>
                          <a:effectLst/>
                          <a:latin typeface="Arial"/>
                          <a:ea typeface="+mn-ea"/>
                          <a:cs typeface="+mn-cs"/>
                        </a:rPr>
                        <a:t>travailler sur le rapport texte-image </a:t>
                      </a:r>
                      <a:r>
                        <a:rPr lang="fr-FR" sz="2000" b="0" i="0" kern="1200" dirty="0" smtClean="0">
                          <a:solidFill>
                            <a:srgbClr val="008080"/>
                          </a:solidFill>
                          <a:effectLst/>
                          <a:latin typeface="Arial"/>
                          <a:ea typeface="+mn-ea"/>
                          <a:cs typeface="+mn-cs"/>
                        </a:rPr>
                        <a:t>à partir de manuscrits enluminés ou musicaux, ainsi que de livres à gravures et de périodiques… ;</a:t>
                      </a:r>
                      <a:endParaRPr lang="fr-FR" sz="2000" b="0" i="0" dirty="0" smtClean="0">
                        <a:solidFill>
                          <a:srgbClr val="008080"/>
                        </a:solidFill>
                        <a:effectLst/>
                        <a:latin typeface="Arial"/>
                      </a:endParaRPr>
                    </a:p>
                    <a:p>
                      <a:pPr marL="342000" lvl="0" indent="-342000">
                        <a:lnSpc>
                          <a:spcPct val="107000"/>
                        </a:lnSpc>
                        <a:buFont typeface="Arial"/>
                        <a:buChar char="•"/>
                      </a:pPr>
                      <a:r>
                        <a:rPr lang="fr-FR" sz="2000" b="0" i="0" u="none" kern="1200" dirty="0" smtClean="0">
                          <a:solidFill>
                            <a:srgbClr val="008080"/>
                          </a:solidFill>
                          <a:effectLst/>
                          <a:latin typeface="Arial"/>
                          <a:ea typeface="+mn-ea"/>
                          <a:cs typeface="+mn-cs"/>
                        </a:rPr>
                        <a:t>à partir d’un tableau et d’un morceau de musique</a:t>
                      </a:r>
                      <a:r>
                        <a:rPr lang="fr-FR" sz="2000" b="0" i="0" kern="1200" dirty="0" smtClean="0">
                          <a:solidFill>
                            <a:srgbClr val="008080"/>
                          </a:solidFill>
                          <a:effectLst/>
                          <a:latin typeface="Arial"/>
                          <a:ea typeface="+mn-ea"/>
                          <a:cs typeface="+mn-cs"/>
                        </a:rPr>
                        <a:t>, </a:t>
                      </a:r>
                      <a:r>
                        <a:rPr lang="fr-FR" sz="2000" b="0" i="0" u="sng" kern="1200" dirty="0" smtClean="0">
                          <a:solidFill>
                            <a:srgbClr val="008080"/>
                          </a:solidFill>
                          <a:effectLst/>
                          <a:latin typeface="Arial"/>
                          <a:ea typeface="+mn-ea"/>
                          <a:cs typeface="+mn-cs"/>
                        </a:rPr>
                        <a:t>concevoir une narration</a:t>
                      </a:r>
                      <a:r>
                        <a:rPr lang="fr-FR" sz="2000" b="0" i="0" kern="1200" dirty="0" smtClean="0">
                          <a:solidFill>
                            <a:srgbClr val="008080"/>
                          </a:solidFill>
                          <a:effectLst/>
                          <a:latin typeface="Arial"/>
                          <a:ea typeface="+mn-ea"/>
                          <a:cs typeface="+mn-cs"/>
                        </a:rPr>
                        <a:t>… ;</a:t>
                      </a:r>
                      <a:endParaRPr lang="fr-FR" sz="2000" b="0" i="0" dirty="0" smtClean="0">
                        <a:solidFill>
                          <a:srgbClr val="008080"/>
                        </a:solidFill>
                        <a:effectLst/>
                        <a:latin typeface="Arial"/>
                      </a:endParaRPr>
                    </a:p>
                    <a:p>
                      <a:pPr marL="342000" lvl="0" indent="-342000">
                        <a:lnSpc>
                          <a:spcPct val="107000"/>
                        </a:lnSpc>
                        <a:buFont typeface="Arial"/>
                        <a:buChar char="•"/>
                      </a:pPr>
                      <a:r>
                        <a:rPr lang="fr-FR" sz="2000" b="0" i="0" kern="1200" dirty="0" smtClean="0">
                          <a:solidFill>
                            <a:srgbClr val="008080"/>
                          </a:solidFill>
                          <a:effectLst/>
                          <a:latin typeface="Arial"/>
                          <a:ea typeface="+mn-ea"/>
                          <a:cs typeface="+mn-cs"/>
                        </a:rPr>
                        <a:t>à partir d’un texte dramatique, oratoire ou poétique, </a:t>
                      </a:r>
                      <a:r>
                        <a:rPr lang="fr-FR" sz="2000" b="0" i="0" u="sng" kern="1200" dirty="0" smtClean="0">
                          <a:solidFill>
                            <a:srgbClr val="008080"/>
                          </a:solidFill>
                          <a:effectLst/>
                          <a:latin typeface="Arial"/>
                          <a:ea typeface="+mn-ea"/>
                          <a:cs typeface="+mn-cs"/>
                        </a:rPr>
                        <a:t>travailler sur sa lecture à haute voix</a:t>
                      </a:r>
                      <a:r>
                        <a:rPr lang="fr-FR" sz="2000" b="0" i="0" kern="1200" dirty="0" smtClean="0">
                          <a:solidFill>
                            <a:srgbClr val="008080"/>
                          </a:solidFill>
                          <a:effectLst/>
                          <a:latin typeface="Arial"/>
                          <a:ea typeface="+mn-ea"/>
                          <a:cs typeface="+mn-cs"/>
                        </a:rPr>
                        <a:t>, sa diction, la déclamation, la mise en musique, en image et en espace ;</a:t>
                      </a:r>
                      <a:endParaRPr lang="fr-FR" sz="2000" b="0" i="0" dirty="0" smtClean="0">
                        <a:solidFill>
                          <a:srgbClr val="008080"/>
                        </a:solidFill>
                        <a:effectLst/>
                        <a:latin typeface="Arial"/>
                      </a:endParaRPr>
                    </a:p>
                    <a:p>
                      <a:pPr marL="342000" lvl="0" indent="-342000">
                        <a:lnSpc>
                          <a:spcPct val="107000"/>
                        </a:lnSpc>
                        <a:buFont typeface="Arial"/>
                        <a:buChar char="•"/>
                      </a:pPr>
                      <a:r>
                        <a:rPr lang="fr-FR" sz="2000" b="0" i="0" u="sng" kern="1200" dirty="0" smtClean="0">
                          <a:solidFill>
                            <a:srgbClr val="008080"/>
                          </a:solidFill>
                          <a:effectLst/>
                          <a:latin typeface="Arial"/>
                          <a:ea typeface="+mn-ea"/>
                          <a:cs typeface="+mn-cs"/>
                        </a:rPr>
                        <a:t>utiliser différentes grilles d’analyse</a:t>
                      </a:r>
                      <a:r>
                        <a:rPr lang="fr-FR" sz="2000" b="0" i="0" kern="1200" dirty="0" smtClean="0">
                          <a:solidFill>
                            <a:srgbClr val="008080"/>
                          </a:solidFill>
                          <a:effectLst/>
                          <a:latin typeface="Arial"/>
                          <a:ea typeface="+mn-ea"/>
                          <a:cs typeface="+mn-cs"/>
                        </a:rPr>
                        <a:t>, de lecture ou d’interprétation d’un tableau et présenter la description obtenue aux autres (possible dans le cadre d’un travail collectif par groupes).</a:t>
                      </a:r>
                      <a:endParaRPr lang="fr-FR" sz="2000" b="0" i="0" dirty="0">
                        <a:solidFill>
                          <a:srgbClr val="008080"/>
                        </a:solidFill>
                        <a:effectLst/>
                        <a:latin typeface="Arial"/>
                      </a:endParaRPr>
                    </a:p>
                  </a:txBody>
                  <a:tcPr marL="68580" marR="68580" marT="0" marB="0" anchor="ctr">
                    <a:solidFill>
                      <a:schemeClr val="accent1">
                        <a:lumMod val="20000"/>
                        <a:lumOff val="80000"/>
                      </a:schemeClr>
                    </a:solidFill>
                  </a:tcPr>
                </a:tc>
              </a:tr>
            </a:tbl>
          </a:graphicData>
        </a:graphic>
      </p:graphicFrame>
      <p:pic>
        <p:nvPicPr>
          <p:cNvPr id="6"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21</a:t>
            </a:fld>
            <a:endParaRPr lang="fr-FR" dirty="0"/>
          </a:p>
        </p:txBody>
      </p:sp>
      <p:pic>
        <p:nvPicPr>
          <p:cNvPr id="1026"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629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4220" y="244698"/>
            <a:ext cx="11423560" cy="757596"/>
          </a:xfrm>
        </p:spPr>
        <p:txBody>
          <a:bodyPr>
            <a:normAutofit/>
          </a:bodyPr>
          <a:lstStyle/>
          <a:p>
            <a:pPr algn="ctr"/>
            <a:r>
              <a:rPr lang="fr-FR" sz="2400" dirty="0" smtClean="0">
                <a:latin typeface="Arial" panose="020B0604020202020204" pitchFamily="34" charset="0"/>
                <a:cs typeface="Arial" panose="020B0604020202020204" pitchFamily="34" charset="0"/>
              </a:rPr>
              <a:t>Démarches pédagogiques proposées par le programme </a:t>
            </a:r>
            <a:r>
              <a:rPr lang="fr-FR" sz="2400" dirty="0">
                <a:latin typeface="Arial" panose="020B0604020202020204" pitchFamily="34" charset="0"/>
                <a:cs typeface="Arial" panose="020B0604020202020204" pitchFamily="34" charset="0"/>
              </a:rPr>
              <a:t>au cycle </a:t>
            </a:r>
            <a:r>
              <a:rPr lang="fr-FR" sz="2400" dirty="0" smtClean="0">
                <a:latin typeface="Arial" panose="020B0604020202020204" pitchFamily="34" charset="0"/>
                <a:cs typeface="Arial" panose="020B0604020202020204" pitchFamily="34" charset="0"/>
              </a:rPr>
              <a:t>4</a:t>
            </a:r>
            <a:endParaRPr lang="fr-FR" sz="240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448752779"/>
              </p:ext>
            </p:extLst>
          </p:nvPr>
        </p:nvGraphicFramePr>
        <p:xfrm>
          <a:off x="592427" y="1107583"/>
          <a:ext cx="11050073" cy="5248767"/>
        </p:xfrm>
        <a:graphic>
          <a:graphicData uri="http://schemas.openxmlformats.org/drawingml/2006/table">
            <a:tbl>
              <a:tblPr firstRow="1" firstCol="1" bandRow="1">
                <a:tableStyleId>{5C22544A-7EE6-4342-B048-85BDC9FD1C3A}</a:tableStyleId>
              </a:tblPr>
              <a:tblGrid>
                <a:gridCol w="11050073"/>
              </a:tblGrid>
              <a:tr h="660289">
                <a:tc>
                  <a:txBody>
                    <a:bodyPr/>
                    <a:lstStyle/>
                    <a:p>
                      <a:pPr algn="ctr">
                        <a:lnSpc>
                          <a:spcPct val="115000"/>
                        </a:lnSpc>
                        <a:spcAft>
                          <a:spcPts val="0"/>
                        </a:spcAft>
                      </a:pPr>
                      <a:r>
                        <a:rPr lang="fr-FR" sz="2000" dirty="0">
                          <a:solidFill>
                            <a:schemeClr val="tx1"/>
                          </a:solidFill>
                          <a:effectLst/>
                          <a:latin typeface="Arial" panose="020B0604020202020204" pitchFamily="34" charset="0"/>
                          <a:cs typeface="Arial" panose="020B0604020202020204" pitchFamily="34" charset="0"/>
                        </a:rPr>
                        <a:t>Exemples de situations, d’activités et de ressources pour </a:t>
                      </a:r>
                      <a:r>
                        <a:rPr lang="fr-FR" sz="2000" dirty="0" smtClean="0">
                          <a:solidFill>
                            <a:schemeClr val="tx1"/>
                          </a:solidFill>
                          <a:effectLst/>
                          <a:latin typeface="Arial" panose="020B0604020202020204" pitchFamily="34" charset="0"/>
                          <a:cs typeface="Arial" panose="020B0604020202020204" pitchFamily="34" charset="0"/>
                        </a:rPr>
                        <a:t>l’élève [suite et fin]</a:t>
                      </a:r>
                      <a:endParaRPr lang="fr-F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r>
              <a:tr h="4588478">
                <a:tc>
                  <a:txBody>
                    <a:bodyPr/>
                    <a:lstStyle/>
                    <a:p>
                      <a:pPr marL="342000" indent="-342000">
                        <a:lnSpc>
                          <a:spcPct val="107000"/>
                        </a:lnSpc>
                      </a:pPr>
                      <a:r>
                        <a:rPr lang="fr-FR" sz="2000" b="1" i="0" kern="1200" dirty="0" smtClean="0">
                          <a:solidFill>
                            <a:srgbClr val="008080"/>
                          </a:solidFill>
                          <a:effectLst/>
                          <a:latin typeface="Arial"/>
                          <a:ea typeface="+mn-ea"/>
                          <a:cs typeface="+mn-cs"/>
                        </a:rPr>
                        <a:t>3. L’élève médiateur et passeur de connaissances</a:t>
                      </a:r>
                    </a:p>
                    <a:p>
                      <a:pPr marL="342900" lvl="0" indent="-342900">
                        <a:lnSpc>
                          <a:spcPct val="107000"/>
                        </a:lnSpc>
                        <a:buFont typeface="Arial"/>
                        <a:buChar char="•"/>
                      </a:pPr>
                      <a:r>
                        <a:rPr lang="fr-FR" sz="2000" b="0" i="0" u="sng" kern="1200" dirty="0" smtClean="0">
                          <a:solidFill>
                            <a:srgbClr val="008080"/>
                          </a:solidFill>
                          <a:effectLst/>
                          <a:latin typeface="Arial"/>
                          <a:ea typeface="+mn-ea"/>
                          <a:cs typeface="+mn-cs"/>
                        </a:rPr>
                        <a:t>prendre part à un débat </a:t>
                      </a:r>
                      <a:r>
                        <a:rPr lang="fr-FR" sz="2000" b="0" i="0" kern="1200" dirty="0" smtClean="0">
                          <a:solidFill>
                            <a:srgbClr val="008080"/>
                          </a:solidFill>
                          <a:effectLst/>
                          <a:latin typeface="Arial"/>
                          <a:ea typeface="+mn-ea"/>
                          <a:cs typeface="+mn-cs"/>
                        </a:rPr>
                        <a:t>sur des œuvres d’art et objets patrimoniaux ;</a:t>
                      </a:r>
                      <a:endParaRPr lang="fr-FR" sz="2000" b="0" i="0" dirty="0" smtClean="0">
                        <a:solidFill>
                          <a:srgbClr val="008080"/>
                        </a:solidFill>
                        <a:effectLst/>
                        <a:latin typeface="Arial"/>
                      </a:endParaRPr>
                    </a:p>
                    <a:p>
                      <a:pPr marL="342900" lvl="0" indent="-342900">
                        <a:lnSpc>
                          <a:spcPct val="107000"/>
                        </a:lnSpc>
                        <a:buFont typeface="Arial"/>
                        <a:buChar char="•"/>
                      </a:pPr>
                      <a:r>
                        <a:rPr lang="fr-FR" sz="2000" b="0" i="0" u="sng" kern="1200" dirty="0" smtClean="0">
                          <a:solidFill>
                            <a:srgbClr val="008080"/>
                          </a:solidFill>
                          <a:effectLst/>
                          <a:latin typeface="Arial"/>
                          <a:ea typeface="+mn-ea"/>
                          <a:cs typeface="+mn-cs"/>
                        </a:rPr>
                        <a:t>réaliser en équipe du matériel d’exposition</a:t>
                      </a:r>
                      <a:r>
                        <a:rPr lang="fr-FR" sz="2000" b="0" i="0" kern="1200" dirty="0" smtClean="0">
                          <a:solidFill>
                            <a:srgbClr val="008080"/>
                          </a:solidFill>
                          <a:effectLst/>
                          <a:latin typeface="Arial"/>
                          <a:ea typeface="+mn-ea"/>
                          <a:cs typeface="+mn-cs"/>
                        </a:rPr>
                        <a:t> : affiche ou flyer, idées de scénographie, notice de catalogue ou cartel pour une œuvre ;</a:t>
                      </a:r>
                      <a:endParaRPr lang="fr-FR" sz="2000" b="0" i="0" dirty="0" smtClean="0">
                        <a:solidFill>
                          <a:srgbClr val="008080"/>
                        </a:solidFill>
                        <a:effectLst/>
                        <a:latin typeface="Arial"/>
                      </a:endParaRPr>
                    </a:p>
                    <a:p>
                      <a:pPr marL="342900" lvl="0" indent="-342900">
                        <a:lnSpc>
                          <a:spcPct val="107000"/>
                        </a:lnSpc>
                        <a:buFont typeface="Arial"/>
                        <a:buChar char="•"/>
                      </a:pPr>
                      <a:r>
                        <a:rPr lang="fr-FR" sz="2000" b="0" i="0" u="sng" kern="1200" dirty="0" smtClean="0">
                          <a:solidFill>
                            <a:srgbClr val="008080"/>
                          </a:solidFill>
                          <a:effectLst/>
                          <a:latin typeface="Arial"/>
                          <a:ea typeface="+mn-ea"/>
                          <a:cs typeface="+mn-cs"/>
                        </a:rPr>
                        <a:t>lors d’une sortie, présenter brièvement </a:t>
                      </a:r>
                      <a:r>
                        <a:rPr lang="fr-FR" sz="2000" b="0" i="0" kern="1200" dirty="0" smtClean="0">
                          <a:solidFill>
                            <a:srgbClr val="008080"/>
                          </a:solidFill>
                          <a:effectLst/>
                          <a:latin typeface="Arial"/>
                          <a:ea typeface="+mn-ea"/>
                          <a:cs typeface="+mn-cs"/>
                        </a:rPr>
                        <a:t>une œuvre, un monument, un bâtiment, un objet… à la classe ou à une autre classe ;</a:t>
                      </a:r>
                      <a:endParaRPr lang="fr-FR" sz="2000" b="0" i="0" dirty="0" smtClean="0">
                        <a:solidFill>
                          <a:srgbClr val="008080"/>
                        </a:solidFill>
                        <a:effectLst/>
                        <a:latin typeface="Arial"/>
                      </a:endParaRPr>
                    </a:p>
                    <a:p>
                      <a:pPr marL="342900" lvl="0" indent="-342900">
                        <a:lnSpc>
                          <a:spcPct val="107000"/>
                        </a:lnSpc>
                        <a:buFont typeface="Arial"/>
                        <a:buChar char="•"/>
                      </a:pPr>
                      <a:r>
                        <a:rPr lang="fr-FR" sz="2000" b="0" i="0" u="sng" kern="1200" dirty="0" smtClean="0">
                          <a:solidFill>
                            <a:srgbClr val="008080"/>
                          </a:solidFill>
                          <a:effectLst/>
                          <a:latin typeface="Arial"/>
                          <a:ea typeface="+mn-ea"/>
                          <a:cs typeface="+mn-cs"/>
                        </a:rPr>
                        <a:t>préparer en petits groupes la visite </a:t>
                      </a:r>
                      <a:r>
                        <a:rPr lang="fr-FR" sz="2000" b="0" i="0" kern="1200" dirty="0" smtClean="0">
                          <a:solidFill>
                            <a:srgbClr val="008080"/>
                          </a:solidFill>
                          <a:effectLst/>
                          <a:latin typeface="Arial"/>
                          <a:ea typeface="+mn-ea"/>
                          <a:cs typeface="+mn-cs"/>
                        </a:rPr>
                        <a:t>d’une exposition ou d’une manifestation à l’intérieur du collège pour d’autres groupes, des parents ou des groupes d’élèves des cycles précédents ;</a:t>
                      </a:r>
                      <a:endParaRPr lang="fr-FR" sz="2000" b="0" i="0" dirty="0" smtClean="0">
                        <a:solidFill>
                          <a:srgbClr val="008080"/>
                        </a:solidFill>
                        <a:effectLst/>
                        <a:latin typeface="Arial"/>
                      </a:endParaRPr>
                    </a:p>
                    <a:p>
                      <a:pPr marL="342900" indent="-342900">
                        <a:lnSpc>
                          <a:spcPct val="107000"/>
                        </a:lnSpc>
                        <a:buFont typeface="Arial"/>
                        <a:buChar char="•"/>
                      </a:pPr>
                      <a:r>
                        <a:rPr lang="fr-FR" sz="2000" b="0" i="0" u="sng" kern="1200" dirty="0" smtClean="0">
                          <a:solidFill>
                            <a:srgbClr val="008080"/>
                          </a:solidFill>
                          <a:effectLst/>
                          <a:latin typeface="Arial"/>
                          <a:ea typeface="+mn-ea"/>
                          <a:cs typeface="+mn-cs"/>
                        </a:rPr>
                        <a:t>créer, individuellement ou collectivement, </a:t>
                      </a:r>
                      <a:r>
                        <a:rPr lang="fr-FR" sz="2000" b="0" i="0" kern="1200" dirty="0" smtClean="0">
                          <a:solidFill>
                            <a:srgbClr val="008080"/>
                          </a:solidFill>
                          <a:effectLst/>
                          <a:latin typeface="Arial"/>
                          <a:ea typeface="+mn-ea"/>
                          <a:cs typeface="+mn-cs"/>
                        </a:rPr>
                        <a:t>des formes numériques courtes rendant compte de manière imaginative d’un événement, d’une expérience artistique, de la rencontre d’une œuvre d’art ou d’un espace patrimonial : micro-fictions, mises en scène graphiques de documents numérisés, notices appelables par QR-codes, etc.</a:t>
                      </a:r>
                      <a:r>
                        <a:rPr lang="fr-FR" sz="2000" b="0" i="0" dirty="0" smtClean="0">
                          <a:solidFill>
                            <a:srgbClr val="008080"/>
                          </a:solidFill>
                          <a:effectLst/>
                          <a:latin typeface="Arial"/>
                        </a:rPr>
                        <a:t> </a:t>
                      </a:r>
                      <a:endParaRPr lang="fr-FR" sz="2000" b="0" i="0" dirty="0">
                        <a:solidFill>
                          <a:srgbClr val="008080"/>
                        </a:solidFill>
                        <a:effectLst/>
                        <a:latin typeface="Arial"/>
                        <a:cs typeface="Arial" panose="020B0604020202020204" pitchFamily="34" charset="0"/>
                      </a:endParaRPr>
                    </a:p>
                  </a:txBody>
                  <a:tcPr marL="68580" marR="68580" marT="0" marB="0" anchor="ctr">
                    <a:solidFill>
                      <a:schemeClr val="accent1">
                        <a:lumMod val="20000"/>
                        <a:lumOff val="80000"/>
                      </a:schemeClr>
                    </a:solidFill>
                  </a:tcPr>
                </a:tc>
              </a:tr>
            </a:tbl>
          </a:graphicData>
        </a:graphic>
      </p:graphicFrame>
      <p:pic>
        <p:nvPicPr>
          <p:cNvPr id="6"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22</a:t>
            </a:fld>
            <a:endParaRPr lang="fr-FR" dirty="0"/>
          </a:p>
        </p:txBody>
      </p:sp>
      <p:pic>
        <p:nvPicPr>
          <p:cNvPr id="1026"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570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27546"/>
            <a:ext cx="10515600" cy="1325563"/>
          </a:xfrm>
        </p:spPr>
        <p:txBody>
          <a:bodyPr>
            <a:normAutofit/>
          </a:bodyPr>
          <a:lstStyle/>
          <a:p>
            <a:pPr algn="ctr"/>
            <a:r>
              <a:rPr lang="fr-FR" sz="4000" dirty="0">
                <a:latin typeface="Arial" panose="020B0604020202020204" pitchFamily="34" charset="0"/>
                <a:cs typeface="Arial" panose="020B0604020202020204" pitchFamily="34" charset="0"/>
              </a:rPr>
              <a:t>L</a:t>
            </a:r>
            <a:r>
              <a:rPr lang="fr-FR" sz="4000" dirty="0" smtClean="0">
                <a:latin typeface="Arial" panose="020B0604020202020204" pitchFamily="34" charset="0"/>
                <a:cs typeface="Arial" panose="020B0604020202020204" pitchFamily="34" charset="0"/>
              </a:rPr>
              <a:t>es textes officiels consultés  </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2485757"/>
            <a:ext cx="10515600" cy="3038744"/>
          </a:xfrm>
        </p:spPr>
        <p:txBody>
          <a:bodyPr/>
          <a:lstStyle/>
          <a:p>
            <a:r>
              <a:rPr lang="fr-FR" dirty="0" smtClean="0">
                <a:solidFill>
                  <a:srgbClr val="7030A0"/>
                </a:solidFill>
                <a:latin typeface="Arial" panose="020B0604020202020204" pitchFamily="34" charset="0"/>
                <a:cs typeface="Arial" panose="020B0604020202020204" pitchFamily="34" charset="0"/>
              </a:rPr>
              <a:t>Le texte </a:t>
            </a:r>
            <a:r>
              <a:rPr lang="fr-FR" i="1" dirty="0" smtClean="0">
                <a:solidFill>
                  <a:srgbClr val="7030A0"/>
                </a:solidFill>
                <a:latin typeface="Arial" panose="020B0604020202020204" pitchFamily="34" charset="0"/>
                <a:cs typeface="Arial" panose="020B0604020202020204" pitchFamily="34" charset="0"/>
              </a:rPr>
              <a:t>Organisation de l’enseignement de l’histoire des arts </a:t>
            </a:r>
            <a:r>
              <a:rPr lang="fr-FR" dirty="0" smtClean="0">
                <a:solidFill>
                  <a:srgbClr val="7030A0"/>
                </a:solidFill>
                <a:latin typeface="Arial" panose="020B0604020202020204" pitchFamily="34" charset="0"/>
                <a:cs typeface="Arial" panose="020B0604020202020204" pitchFamily="34" charset="0"/>
              </a:rPr>
              <a:t>(BOEN n°32 du 28 août 2008)</a:t>
            </a:r>
          </a:p>
          <a:p>
            <a:pPr marL="0" indent="0">
              <a:buNone/>
            </a:pPr>
            <a:endParaRPr lang="fr-FR" sz="3200" dirty="0" smtClean="0">
              <a:solidFill>
                <a:srgbClr val="0070C0"/>
              </a:solidFill>
              <a:latin typeface="Arial" panose="020B0604020202020204" pitchFamily="34" charset="0"/>
              <a:cs typeface="Arial" panose="020B0604020202020204" pitchFamily="34" charset="0"/>
            </a:endParaRPr>
          </a:p>
          <a:p>
            <a:r>
              <a:rPr lang="fr-FR" dirty="0" smtClean="0">
                <a:solidFill>
                  <a:srgbClr val="008080"/>
                </a:solidFill>
                <a:latin typeface="Arial" panose="020B0604020202020204" pitchFamily="34" charset="0"/>
                <a:cs typeface="Arial" panose="020B0604020202020204" pitchFamily="34" charset="0"/>
              </a:rPr>
              <a:t>À </a:t>
            </a:r>
            <a:r>
              <a:rPr lang="fr-FR" dirty="0">
                <a:solidFill>
                  <a:srgbClr val="008080"/>
                </a:solidFill>
                <a:latin typeface="Arial" panose="020B0604020202020204" pitchFamily="34" charset="0"/>
                <a:cs typeface="Arial" panose="020B0604020202020204" pitchFamily="34" charset="0"/>
              </a:rPr>
              <a:t>compter de 2016, l’enseignement de </a:t>
            </a:r>
            <a:r>
              <a:rPr lang="fr-FR" dirty="0" smtClean="0">
                <a:solidFill>
                  <a:srgbClr val="008080"/>
                </a:solidFill>
                <a:latin typeface="Arial" panose="020B0604020202020204" pitchFamily="34" charset="0"/>
                <a:cs typeface="Arial" panose="020B0604020202020204" pitchFamily="34" charset="0"/>
              </a:rPr>
              <a:t>l’histoire </a:t>
            </a:r>
            <a:r>
              <a:rPr lang="fr-FR" dirty="0">
                <a:solidFill>
                  <a:srgbClr val="008080"/>
                </a:solidFill>
                <a:latin typeface="Arial" panose="020B0604020202020204" pitchFamily="34" charset="0"/>
                <a:cs typeface="Arial" panose="020B0604020202020204" pitchFamily="34" charset="0"/>
              </a:rPr>
              <a:t>des arts </a:t>
            </a:r>
            <a:r>
              <a:rPr lang="fr-FR" dirty="0" smtClean="0">
                <a:solidFill>
                  <a:srgbClr val="008080"/>
                </a:solidFill>
                <a:latin typeface="Arial" panose="020B0604020202020204" pitchFamily="34" charset="0"/>
                <a:cs typeface="Arial" panose="020B0604020202020204" pitchFamily="34" charset="0"/>
              </a:rPr>
              <a:t>est </a:t>
            </a:r>
            <a:r>
              <a:rPr lang="fr-FR" dirty="0">
                <a:solidFill>
                  <a:srgbClr val="008080"/>
                </a:solidFill>
                <a:latin typeface="Arial" panose="020B0604020202020204" pitchFamily="34" charset="0"/>
                <a:cs typeface="Arial" panose="020B0604020202020204" pitchFamily="34" charset="0"/>
              </a:rPr>
              <a:t>régi par </a:t>
            </a:r>
            <a:r>
              <a:rPr lang="fr-FR" dirty="0" smtClean="0">
                <a:solidFill>
                  <a:srgbClr val="008080"/>
                </a:solidFill>
                <a:latin typeface="Arial" panose="020B0604020202020204" pitchFamily="34" charset="0"/>
                <a:cs typeface="Arial" panose="020B0604020202020204" pitchFamily="34" charset="0"/>
              </a:rPr>
              <a:t>le </a:t>
            </a:r>
            <a:r>
              <a:rPr lang="fr-FR" i="1" dirty="0" smtClean="0">
                <a:solidFill>
                  <a:srgbClr val="008080"/>
                </a:solidFill>
                <a:latin typeface="Arial" panose="020B0604020202020204" pitchFamily="34" charset="0"/>
                <a:cs typeface="Arial" panose="020B0604020202020204" pitchFamily="34" charset="0"/>
              </a:rPr>
              <a:t>programme d’enseignement </a:t>
            </a:r>
            <a:r>
              <a:rPr lang="fr-FR" dirty="0" smtClean="0">
                <a:solidFill>
                  <a:srgbClr val="008080"/>
                </a:solidFill>
                <a:latin typeface="Arial" panose="020B0604020202020204" pitchFamily="34" charset="0"/>
                <a:cs typeface="Arial" panose="020B0604020202020204" pitchFamily="34" charset="0"/>
              </a:rPr>
              <a:t>paru au BOEN spécial n°11 du 26 novembre 2015</a:t>
            </a:r>
            <a:endParaRPr lang="fr-FR" dirty="0">
              <a:solidFill>
                <a:srgbClr val="008080"/>
              </a:solidFill>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3</a:t>
            </a:fld>
            <a:endParaRPr lang="fr-FR" dirty="0"/>
          </a:p>
        </p:txBody>
      </p:sp>
      <p:pic>
        <p:nvPicPr>
          <p:cNvPr id="7"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04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27546"/>
            <a:ext cx="10515600" cy="1325563"/>
          </a:xfrm>
        </p:spPr>
        <p:txBody>
          <a:bodyPr>
            <a:normAutofit/>
          </a:bodyPr>
          <a:lstStyle/>
          <a:p>
            <a:pPr algn="ctr"/>
            <a:r>
              <a:rPr lang="fr-FR" sz="4000" dirty="0" smtClean="0">
                <a:latin typeface="Arial" panose="020B0604020202020204" pitchFamily="34" charset="0"/>
                <a:cs typeface="Arial" panose="020B0604020202020204" pitchFamily="34" charset="0"/>
              </a:rPr>
              <a:t>À quels niveaux scolaires, cet enseignement est-il délivré ?</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2318197"/>
            <a:ext cx="10515600" cy="3858766"/>
          </a:xfrm>
        </p:spPr>
        <p:txBody>
          <a:bodyPr>
            <a:normAutofit fontScale="92500" lnSpcReduction="10000"/>
          </a:bodyPr>
          <a:lstStyle/>
          <a:p>
            <a:r>
              <a:rPr lang="fr-FR" sz="3000" dirty="0" smtClean="0">
                <a:solidFill>
                  <a:srgbClr val="7030A0"/>
                </a:solidFill>
                <a:latin typeface="Arial" panose="020B0604020202020204" pitchFamily="34" charset="0"/>
                <a:cs typeface="Arial" panose="020B0604020202020204" pitchFamily="34" charset="0"/>
              </a:rPr>
              <a:t>À partir de 2008, </a:t>
            </a:r>
            <a:r>
              <a:rPr lang="fr-FR" sz="3000" dirty="0">
                <a:solidFill>
                  <a:srgbClr val="7030A0"/>
                </a:solidFill>
                <a:latin typeface="Arial" panose="020B0604020202020204" pitchFamily="34" charset="0"/>
                <a:cs typeface="Arial" panose="020B0604020202020204" pitchFamily="34" charset="0"/>
              </a:rPr>
              <a:t>a</a:t>
            </a:r>
            <a:r>
              <a:rPr lang="fr-FR" sz="3000" dirty="0" smtClean="0">
                <a:solidFill>
                  <a:srgbClr val="7030A0"/>
                </a:solidFill>
                <a:latin typeface="Arial" panose="020B0604020202020204" pitchFamily="34" charset="0"/>
                <a:cs typeface="Arial" panose="020B0604020202020204" pitchFamily="34" charset="0"/>
              </a:rPr>
              <a:t>ux </a:t>
            </a:r>
            <a:r>
              <a:rPr lang="fr-FR" sz="3000" dirty="0">
                <a:solidFill>
                  <a:srgbClr val="7030A0"/>
                </a:solidFill>
                <a:latin typeface="Arial" panose="020B0604020202020204" pitchFamily="34" charset="0"/>
                <a:cs typeface="Arial" panose="020B0604020202020204" pitchFamily="34" charset="0"/>
              </a:rPr>
              <a:t>trois niveaux du cursus scolaire, </a:t>
            </a:r>
            <a:r>
              <a:rPr lang="fr-FR" sz="3000" dirty="0" smtClean="0">
                <a:solidFill>
                  <a:srgbClr val="7030A0"/>
                </a:solidFill>
                <a:latin typeface="Arial" panose="020B0604020202020204" pitchFamily="34" charset="0"/>
                <a:cs typeface="Arial" panose="020B0604020202020204" pitchFamily="34" charset="0"/>
              </a:rPr>
              <a:t>à l’école </a:t>
            </a:r>
            <a:r>
              <a:rPr lang="fr-FR" sz="3000" dirty="0">
                <a:solidFill>
                  <a:srgbClr val="7030A0"/>
                </a:solidFill>
                <a:latin typeface="Arial" panose="020B0604020202020204" pitchFamily="34" charset="0"/>
                <a:cs typeface="Arial" panose="020B0604020202020204" pitchFamily="34" charset="0"/>
              </a:rPr>
              <a:t>primaire</a:t>
            </a:r>
            <a:r>
              <a:rPr lang="fr-FR" sz="3000" dirty="0" smtClean="0">
                <a:solidFill>
                  <a:srgbClr val="7030A0"/>
                </a:solidFill>
                <a:latin typeface="Arial" panose="020B0604020202020204" pitchFamily="34" charset="0"/>
                <a:cs typeface="Arial" panose="020B0604020202020204" pitchFamily="34" charset="0"/>
              </a:rPr>
              <a:t>, au collège et au lycée (voies </a:t>
            </a:r>
            <a:r>
              <a:rPr lang="fr-FR" sz="3000" dirty="0">
                <a:solidFill>
                  <a:srgbClr val="7030A0"/>
                </a:solidFill>
                <a:latin typeface="Arial" panose="020B0604020202020204" pitchFamily="34" charset="0"/>
                <a:cs typeface="Arial" panose="020B0604020202020204" pitchFamily="34" charset="0"/>
              </a:rPr>
              <a:t>générale, technologique </a:t>
            </a:r>
            <a:r>
              <a:rPr lang="fr-FR" sz="3000" dirty="0" smtClean="0">
                <a:solidFill>
                  <a:srgbClr val="7030A0"/>
                </a:solidFill>
                <a:latin typeface="Arial" panose="020B0604020202020204" pitchFamily="34" charset="0"/>
                <a:cs typeface="Arial" panose="020B0604020202020204" pitchFamily="34" charset="0"/>
              </a:rPr>
              <a:t>et professionnelle)</a:t>
            </a:r>
          </a:p>
          <a:p>
            <a:endParaRPr lang="fr-FR" dirty="0" smtClean="0">
              <a:solidFill>
                <a:srgbClr val="0070C0"/>
              </a:solidFill>
              <a:latin typeface="Arial" panose="020B0604020202020204" pitchFamily="34" charset="0"/>
              <a:cs typeface="Arial" panose="020B0604020202020204" pitchFamily="34" charset="0"/>
            </a:endParaRPr>
          </a:p>
          <a:p>
            <a:r>
              <a:rPr lang="fr-FR" sz="3000" dirty="0" smtClean="0">
                <a:solidFill>
                  <a:srgbClr val="008080"/>
                </a:solidFill>
                <a:latin typeface="Arial" panose="020B0604020202020204" pitchFamily="34" charset="0"/>
                <a:cs typeface="Arial" panose="020B0604020202020204" pitchFamily="34" charset="0"/>
              </a:rPr>
              <a:t>À  partir de 2016, au cycle </a:t>
            </a:r>
            <a:r>
              <a:rPr lang="fr-FR" sz="3000" dirty="0">
                <a:solidFill>
                  <a:srgbClr val="008080"/>
                </a:solidFill>
                <a:latin typeface="Arial" panose="020B0604020202020204" pitchFamily="34" charset="0"/>
                <a:cs typeface="Arial" panose="020B0604020202020204" pitchFamily="34" charset="0"/>
              </a:rPr>
              <a:t>3, </a:t>
            </a:r>
            <a:r>
              <a:rPr lang="fr-FR" sz="3000" dirty="0" smtClean="0">
                <a:solidFill>
                  <a:srgbClr val="008080"/>
                </a:solidFill>
                <a:latin typeface="Arial" panose="020B0604020202020204" pitchFamily="34" charset="0"/>
                <a:cs typeface="Arial" panose="020B0604020202020204" pitchFamily="34" charset="0"/>
              </a:rPr>
              <a:t>dans un souci </a:t>
            </a:r>
            <a:r>
              <a:rPr lang="fr-FR" sz="3000" dirty="0">
                <a:solidFill>
                  <a:srgbClr val="008080"/>
                </a:solidFill>
                <a:latin typeface="Arial" panose="020B0604020202020204" pitchFamily="34" charset="0"/>
                <a:cs typeface="Arial" panose="020B0604020202020204" pitchFamily="34" charset="0"/>
              </a:rPr>
              <a:t>de </a:t>
            </a:r>
            <a:r>
              <a:rPr lang="fr-FR" sz="3000" dirty="0" smtClean="0">
                <a:solidFill>
                  <a:srgbClr val="008080"/>
                </a:solidFill>
                <a:latin typeface="Arial" panose="020B0604020202020204" pitchFamily="34" charset="0"/>
                <a:cs typeface="Arial" panose="020B0604020202020204" pitchFamily="34" charset="0"/>
              </a:rPr>
              <a:t>continuité </a:t>
            </a:r>
            <a:r>
              <a:rPr lang="fr-FR" sz="3000" dirty="0">
                <a:solidFill>
                  <a:srgbClr val="008080"/>
                </a:solidFill>
                <a:latin typeface="Arial" panose="020B0604020202020204" pitchFamily="34" charset="0"/>
                <a:cs typeface="Arial" panose="020B0604020202020204" pitchFamily="34" charset="0"/>
              </a:rPr>
              <a:t>des apprentissages entre le 1</a:t>
            </a:r>
            <a:r>
              <a:rPr lang="fr-FR" sz="3000" baseline="30000" dirty="0">
                <a:solidFill>
                  <a:srgbClr val="008080"/>
                </a:solidFill>
                <a:latin typeface="Arial" panose="020B0604020202020204" pitchFamily="34" charset="0"/>
                <a:cs typeface="Arial" panose="020B0604020202020204" pitchFamily="34" charset="0"/>
              </a:rPr>
              <a:t>er</a:t>
            </a:r>
            <a:r>
              <a:rPr lang="fr-FR" sz="3000" dirty="0">
                <a:solidFill>
                  <a:srgbClr val="008080"/>
                </a:solidFill>
                <a:latin typeface="Arial" panose="020B0604020202020204" pitchFamily="34" charset="0"/>
                <a:cs typeface="Arial" panose="020B0604020202020204" pitchFamily="34" charset="0"/>
              </a:rPr>
              <a:t> et le 2</a:t>
            </a:r>
            <a:r>
              <a:rPr lang="fr-FR" sz="3000" baseline="30000" dirty="0">
                <a:solidFill>
                  <a:srgbClr val="008080"/>
                </a:solidFill>
                <a:latin typeface="Arial" panose="020B0604020202020204" pitchFamily="34" charset="0"/>
                <a:cs typeface="Arial" panose="020B0604020202020204" pitchFamily="34" charset="0"/>
              </a:rPr>
              <a:t>nd</a:t>
            </a:r>
            <a:r>
              <a:rPr lang="fr-FR" sz="3000" dirty="0">
                <a:solidFill>
                  <a:srgbClr val="008080"/>
                </a:solidFill>
                <a:latin typeface="Arial" panose="020B0604020202020204" pitchFamily="34" charset="0"/>
                <a:cs typeface="Arial" panose="020B0604020202020204" pitchFamily="34" charset="0"/>
              </a:rPr>
              <a:t> </a:t>
            </a:r>
            <a:r>
              <a:rPr lang="fr-FR" sz="3000" dirty="0" smtClean="0">
                <a:solidFill>
                  <a:srgbClr val="008080"/>
                </a:solidFill>
                <a:latin typeface="Arial" panose="020B0604020202020204" pitchFamily="34" charset="0"/>
                <a:cs typeface="Arial" panose="020B0604020202020204" pitchFamily="34" charset="0"/>
              </a:rPr>
              <a:t>degrés, et au cycle 4, dans les enseignements disciplinaires et également dans le cadre des enseignements pratiques interdisciplinaires (EPI)</a:t>
            </a:r>
          </a:p>
          <a:p>
            <a:pPr marL="0" indent="0">
              <a:buNone/>
            </a:pPr>
            <a:r>
              <a:rPr lang="fr-FR" sz="4300" dirty="0" smtClean="0">
                <a:solidFill>
                  <a:srgbClr val="FF0000"/>
                </a:solidFill>
                <a:latin typeface="Arial" panose="020B0604020202020204" pitchFamily="34" charset="0"/>
                <a:cs typeface="Arial" panose="020B0604020202020204" pitchFamily="34" charset="0"/>
                <a:sym typeface="Wingdings" panose="05000000000000000000" pitchFamily="2" charset="2"/>
              </a:rPr>
              <a:t></a:t>
            </a:r>
            <a:r>
              <a:rPr lang="fr-FR" dirty="0" smtClean="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fr-FR" sz="2200" dirty="0" smtClean="0">
                <a:solidFill>
                  <a:srgbClr val="FF0000"/>
                </a:solidFill>
                <a:latin typeface="Arial" panose="020B0604020202020204" pitchFamily="34" charset="0"/>
                <a:cs typeface="Arial" panose="020B0604020202020204" pitchFamily="34" charset="0"/>
                <a:sym typeface="Wingdings" panose="05000000000000000000" pitchFamily="2" charset="2"/>
              </a:rPr>
              <a:t>Le texte relatif à la généralisation de cet enseignement en lycée n’a pas été abrogé</a:t>
            </a:r>
            <a:endParaRPr lang="fr-FR" sz="2200" dirty="0">
              <a:solidFill>
                <a:srgbClr val="FF0000"/>
              </a:solidFill>
              <a:latin typeface="Arial" panose="020B0604020202020204" pitchFamily="34" charset="0"/>
              <a:cs typeface="Arial" panose="020B0604020202020204" pitchFamily="34" charset="0"/>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4</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174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427546"/>
            <a:ext cx="10515600" cy="1325563"/>
          </a:xfrm>
        </p:spPr>
        <p:txBody>
          <a:bodyPr>
            <a:normAutofit/>
          </a:bodyPr>
          <a:lstStyle/>
          <a:p>
            <a:pPr algn="ctr"/>
            <a:r>
              <a:rPr lang="fr-FR" sz="4000" dirty="0" smtClean="0">
                <a:latin typeface="Arial" panose="020B0604020202020204" pitchFamily="34" charset="0"/>
                <a:cs typeface="Arial" panose="020B0604020202020204" pitchFamily="34" charset="0"/>
              </a:rPr>
              <a:t>À partir de 2008, cet enseignement est confié aux enseignants suivants</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66700" y="2228850"/>
            <a:ext cx="11544300" cy="4076700"/>
          </a:xfrm>
        </p:spPr>
        <p:txBody>
          <a:bodyPr>
            <a:noAutofit/>
          </a:bodyPr>
          <a:lstStyle/>
          <a:p>
            <a:pPr marL="0" indent="0" algn="just">
              <a:lnSpc>
                <a:spcPct val="100000"/>
              </a:lnSpc>
              <a:buNone/>
            </a:pPr>
            <a:r>
              <a:rPr lang="fr-FR" b="1" dirty="0" smtClean="0">
                <a:solidFill>
                  <a:srgbClr val="7030A0"/>
                </a:solidFill>
                <a:latin typeface="Arial" panose="020B0604020202020204" pitchFamily="34" charset="0"/>
                <a:cs typeface="Arial" panose="020B0604020202020204" pitchFamily="34" charset="0"/>
              </a:rPr>
              <a:t>Chaque année, l’enseignement de l’histoire des arts est organisé :</a:t>
            </a:r>
          </a:p>
          <a:p>
            <a:pPr algn="just">
              <a:lnSpc>
                <a:spcPct val="110000"/>
              </a:lnSpc>
              <a:spcBef>
                <a:spcPts val="600"/>
              </a:spcBef>
            </a:pPr>
            <a:r>
              <a:rPr lang="fr-FR" sz="2400" dirty="0" smtClean="0">
                <a:solidFill>
                  <a:srgbClr val="7030A0"/>
                </a:solidFill>
                <a:latin typeface="Arial" panose="020B0604020202020204" pitchFamily="34" charset="0"/>
                <a:cs typeface="Arial" panose="020B0604020202020204" pitchFamily="34" charset="0"/>
              </a:rPr>
              <a:t>À l’école primaire, par les professeurs des écoles</a:t>
            </a:r>
          </a:p>
          <a:p>
            <a:pPr indent="0">
              <a:lnSpc>
                <a:spcPct val="110000"/>
              </a:lnSpc>
              <a:spcBef>
                <a:spcPts val="600"/>
              </a:spcBef>
              <a:buNone/>
            </a:pPr>
            <a:r>
              <a:rPr lang="fr-FR" sz="2400" dirty="0" smtClean="0">
                <a:solidFill>
                  <a:srgbClr val="7030A0"/>
                </a:solidFill>
                <a:latin typeface="Arial" panose="020B0604020202020204" pitchFamily="34" charset="0"/>
                <a:cs typeface="Arial" panose="020B0604020202020204" pitchFamily="34" charset="0"/>
              </a:rPr>
              <a:t>Il se fonde sur trois </a:t>
            </a:r>
            <a:r>
              <a:rPr lang="fr-FR" sz="2400" dirty="0">
                <a:solidFill>
                  <a:srgbClr val="7030A0"/>
                </a:solidFill>
                <a:latin typeface="Arial" panose="020B0604020202020204" pitchFamily="34" charset="0"/>
                <a:cs typeface="Arial" panose="020B0604020202020204" pitchFamily="34" charset="0"/>
              </a:rPr>
              <a:t>piliers : les périodes historiques, les six grands domaines artistiques et la liste de référence.</a:t>
            </a:r>
          </a:p>
          <a:p>
            <a:pPr algn="just">
              <a:lnSpc>
                <a:spcPct val="110000"/>
              </a:lnSpc>
              <a:spcBef>
                <a:spcPts val="600"/>
              </a:spcBef>
            </a:pPr>
            <a:r>
              <a:rPr lang="fr-FR" sz="2400" dirty="0" smtClean="0">
                <a:solidFill>
                  <a:srgbClr val="7030A0"/>
                </a:solidFill>
                <a:latin typeface="Arial" panose="020B0604020202020204" pitchFamily="34" charset="0"/>
                <a:cs typeface="Arial" panose="020B0604020202020204" pitchFamily="34" charset="0"/>
              </a:rPr>
              <a:t>Au collège et au lycée sur proposition du conseil pédagogique</a:t>
            </a:r>
          </a:p>
          <a:p>
            <a:pPr marL="230400" indent="0">
              <a:lnSpc>
                <a:spcPct val="110000"/>
              </a:lnSpc>
              <a:spcBef>
                <a:spcPts val="600"/>
              </a:spcBef>
              <a:buNone/>
            </a:pPr>
            <a:r>
              <a:rPr lang="fr-FR" sz="2400" dirty="0" smtClean="0">
                <a:solidFill>
                  <a:srgbClr val="7030A0"/>
                </a:solidFill>
                <a:latin typeface="Arial" panose="020B0604020202020204" pitchFamily="34" charset="0"/>
                <a:cs typeface="Arial" panose="020B0604020202020204" pitchFamily="34" charset="0"/>
              </a:rPr>
              <a:t>Il est d‘abord mis en œuvre dans le cadre des disciplines des « humanités » (</a:t>
            </a:r>
            <a:r>
              <a:rPr lang="fr-FR" sz="2400" dirty="0">
                <a:solidFill>
                  <a:srgbClr val="7030A0"/>
                </a:solidFill>
                <a:latin typeface="Arial" panose="020B0604020202020204" pitchFamily="34" charset="0"/>
                <a:cs typeface="Arial" panose="020B0604020202020204" pitchFamily="34" charset="0"/>
              </a:rPr>
              <a:t>enseignements artistiques, français</a:t>
            </a:r>
            <a:r>
              <a:rPr lang="fr-FR" sz="2400" dirty="0" smtClean="0">
                <a:solidFill>
                  <a:srgbClr val="7030A0"/>
                </a:solidFill>
                <a:latin typeface="Arial" panose="020B0604020202020204" pitchFamily="34" charset="0"/>
                <a:cs typeface="Arial" panose="020B0604020202020204" pitchFamily="34" charset="0"/>
              </a:rPr>
              <a:t>, histoire-géographie-éducation </a:t>
            </a:r>
            <a:r>
              <a:rPr lang="fr-FR" sz="2400" dirty="0">
                <a:solidFill>
                  <a:srgbClr val="7030A0"/>
                </a:solidFill>
                <a:latin typeface="Arial" panose="020B0604020202020204" pitchFamily="34" charset="0"/>
                <a:cs typeface="Arial" panose="020B0604020202020204" pitchFamily="34" charset="0"/>
              </a:rPr>
              <a:t>civique, langues </a:t>
            </a:r>
            <a:r>
              <a:rPr lang="fr-FR" sz="2400" dirty="0" smtClean="0">
                <a:solidFill>
                  <a:srgbClr val="7030A0"/>
                </a:solidFill>
                <a:latin typeface="Arial" panose="020B0604020202020204" pitchFamily="34" charset="0"/>
                <a:cs typeface="Arial" panose="020B0604020202020204" pitchFamily="34" charset="0"/>
              </a:rPr>
              <a:t>et cultures </a:t>
            </a:r>
            <a:r>
              <a:rPr lang="fr-FR" sz="2400" dirty="0">
                <a:solidFill>
                  <a:srgbClr val="7030A0"/>
                </a:solidFill>
                <a:latin typeface="Arial" panose="020B0604020202020204" pitchFamily="34" charset="0"/>
                <a:cs typeface="Arial" panose="020B0604020202020204" pitchFamily="34" charset="0"/>
              </a:rPr>
              <a:t>de </a:t>
            </a:r>
            <a:r>
              <a:rPr lang="fr-FR" sz="2400" dirty="0" smtClean="0">
                <a:solidFill>
                  <a:srgbClr val="7030A0"/>
                </a:solidFill>
                <a:latin typeface="Arial" panose="020B0604020202020204" pitchFamily="34" charset="0"/>
                <a:cs typeface="Arial" panose="020B0604020202020204" pitchFamily="34" charset="0"/>
              </a:rPr>
              <a:t>l’Antiquité</a:t>
            </a:r>
            <a:r>
              <a:rPr lang="fr-FR" sz="2400" dirty="0">
                <a:solidFill>
                  <a:srgbClr val="7030A0"/>
                </a:solidFill>
                <a:latin typeface="Arial" panose="020B0604020202020204" pitchFamily="34" charset="0"/>
                <a:cs typeface="Arial" panose="020B0604020202020204" pitchFamily="34" charset="0"/>
              </a:rPr>
              <a:t>, langues vivantes</a:t>
            </a:r>
            <a:r>
              <a:rPr lang="fr-FR" sz="2400" dirty="0" smtClean="0">
                <a:solidFill>
                  <a:srgbClr val="7030A0"/>
                </a:solidFill>
                <a:latin typeface="Arial" panose="020B0604020202020204" pitchFamily="34" charset="0"/>
                <a:cs typeface="Arial" panose="020B0604020202020204" pitchFamily="34" charset="0"/>
              </a:rPr>
              <a:t>, philosophie</a:t>
            </a:r>
            <a:r>
              <a:rPr lang="fr-FR" sz="2400" dirty="0">
                <a:solidFill>
                  <a:srgbClr val="7030A0"/>
                </a:solidFill>
                <a:latin typeface="Arial" panose="020B0604020202020204" pitchFamily="34" charset="0"/>
                <a:cs typeface="Arial" panose="020B0604020202020204" pitchFamily="34" charset="0"/>
              </a:rPr>
              <a:t>). Il peut également </a:t>
            </a:r>
            <a:r>
              <a:rPr lang="fr-FR" sz="2400" dirty="0" smtClean="0">
                <a:solidFill>
                  <a:srgbClr val="7030A0"/>
                </a:solidFill>
                <a:latin typeface="Arial" panose="020B0604020202020204" pitchFamily="34" charset="0"/>
                <a:cs typeface="Arial" panose="020B0604020202020204" pitchFamily="34" charset="0"/>
              </a:rPr>
              <a:t>s’inscrire dans le cadre </a:t>
            </a:r>
            <a:r>
              <a:rPr lang="fr-FR" sz="2400" dirty="0">
                <a:solidFill>
                  <a:srgbClr val="7030A0"/>
                </a:solidFill>
                <a:latin typeface="Arial" panose="020B0604020202020204" pitchFamily="34" charset="0"/>
                <a:cs typeface="Arial" panose="020B0604020202020204" pitchFamily="34" charset="0"/>
              </a:rPr>
              <a:t>des enseignements scientifiques et </a:t>
            </a:r>
            <a:r>
              <a:rPr lang="fr-FR" sz="2400" dirty="0" smtClean="0">
                <a:solidFill>
                  <a:srgbClr val="7030A0"/>
                </a:solidFill>
                <a:latin typeface="Arial" panose="020B0604020202020204" pitchFamily="34" charset="0"/>
                <a:cs typeface="Arial" panose="020B0604020202020204" pitchFamily="34" charset="0"/>
              </a:rPr>
              <a:t>techniques.</a:t>
            </a:r>
            <a:endParaRPr lang="fr-FR" sz="2400" dirty="0">
              <a:solidFill>
                <a:srgbClr val="7030A0"/>
              </a:solidFill>
              <a:latin typeface="Arial" panose="020B0604020202020204" pitchFamily="34" charset="0"/>
              <a:cs typeface="Arial" panose="020B0604020202020204" pitchFamily="34" charset="0"/>
            </a:endParaRPr>
          </a:p>
        </p:txBody>
      </p:sp>
      <p:pic>
        <p:nvPicPr>
          <p:cNvPr id="6" name="Picture 3" descr="C:\0-Amélie\1-PROD\Multi cycle\Bas de p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5</a:t>
            </a:fld>
            <a:endParaRPr lang="fr-FR" dirty="0"/>
          </a:p>
        </p:txBody>
      </p:sp>
      <p:pic>
        <p:nvPicPr>
          <p:cNvPr id="9" name="Picture 2" descr="C:\0-Amélie\1-PROD\Multi cycle\Entete suit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6425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latin typeface="Arial" panose="020B0604020202020204" pitchFamily="34" charset="0"/>
                <a:cs typeface="Arial" panose="020B0604020202020204" pitchFamily="34" charset="0"/>
              </a:rPr>
              <a:t>Dans le texte en vigueur en </a:t>
            </a:r>
            <a:r>
              <a:rPr lang="fr-FR" sz="4000" dirty="0" smtClean="0">
                <a:latin typeface="Arial" panose="020B0604020202020204" pitchFamily="34" charset="0"/>
                <a:cs typeface="Arial" panose="020B0604020202020204" pitchFamily="34" charset="0"/>
              </a:rPr>
              <a:t>2016 au cycle 3</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1" y="2263775"/>
            <a:ext cx="10515600" cy="3689350"/>
          </a:xfrm>
        </p:spPr>
        <p:txBody>
          <a:bodyPr>
            <a:noAutofit/>
          </a:bodyPr>
          <a:lstStyle/>
          <a:p>
            <a:pPr algn="just"/>
            <a:r>
              <a:rPr lang="fr-FR" sz="2400" dirty="0" smtClean="0">
                <a:solidFill>
                  <a:srgbClr val="008080"/>
                </a:solidFill>
                <a:latin typeface="Arial" panose="020B0604020202020204" pitchFamily="34" charset="0"/>
                <a:cs typeface="Arial" panose="020B0604020202020204" pitchFamily="34" charset="0"/>
              </a:rPr>
              <a:t>Durant </a:t>
            </a:r>
            <a:r>
              <a:rPr lang="fr-FR" sz="2400" b="1" u="sng" dirty="0">
                <a:solidFill>
                  <a:srgbClr val="008080"/>
                </a:solidFill>
                <a:latin typeface="Arial" panose="020B0604020202020204" pitchFamily="34" charset="0"/>
                <a:cs typeface="Arial" panose="020B0604020202020204" pitchFamily="34" charset="0"/>
              </a:rPr>
              <a:t>les deux premières années</a:t>
            </a:r>
            <a:r>
              <a:rPr lang="fr-FR" sz="2400" dirty="0">
                <a:solidFill>
                  <a:srgbClr val="008080"/>
                </a:solidFill>
                <a:latin typeface="Arial" panose="020B0604020202020204" pitchFamily="34" charset="0"/>
                <a:cs typeface="Arial" panose="020B0604020202020204" pitchFamily="34" charset="0"/>
              </a:rPr>
              <a:t>, le professeur des écoles exerce sa polyvalence pour trouver les cadres et les moments les plus propres à la construction de cet enseignement et de ses </a:t>
            </a:r>
            <a:r>
              <a:rPr lang="fr-FR" sz="2400" dirty="0" smtClean="0">
                <a:solidFill>
                  <a:srgbClr val="008080"/>
                </a:solidFill>
                <a:latin typeface="Arial" panose="020B0604020202020204" pitchFamily="34" charset="0"/>
                <a:cs typeface="Arial" panose="020B0604020202020204" pitchFamily="34" charset="0"/>
              </a:rPr>
              <a:t>objectifs </a:t>
            </a:r>
          </a:p>
          <a:p>
            <a:pPr algn="just"/>
            <a:endParaRPr lang="fr-FR" sz="2400" dirty="0" smtClean="0">
              <a:solidFill>
                <a:srgbClr val="008080"/>
              </a:solidFill>
              <a:latin typeface="Arial" panose="020B0604020202020204" pitchFamily="34" charset="0"/>
              <a:cs typeface="Arial" panose="020B0604020202020204" pitchFamily="34" charset="0"/>
            </a:endParaRPr>
          </a:p>
          <a:p>
            <a:pPr algn="just"/>
            <a:r>
              <a:rPr lang="fr-FR" sz="2400" dirty="0" smtClean="0">
                <a:solidFill>
                  <a:srgbClr val="008080"/>
                </a:solidFill>
                <a:latin typeface="Arial" panose="020B0604020202020204" pitchFamily="34" charset="0"/>
                <a:cs typeface="Arial" panose="020B0604020202020204" pitchFamily="34" charset="0"/>
              </a:rPr>
              <a:t>En </a:t>
            </a:r>
            <a:r>
              <a:rPr lang="fr-FR" sz="2400" dirty="0">
                <a:solidFill>
                  <a:srgbClr val="008080"/>
                </a:solidFill>
                <a:latin typeface="Arial" panose="020B0604020202020204" pitchFamily="34" charset="0"/>
                <a:cs typeface="Arial" panose="020B0604020202020204" pitchFamily="34" charset="0"/>
              </a:rPr>
              <a:t>classe de </a:t>
            </a:r>
            <a:r>
              <a:rPr lang="fr-FR" sz="2400" b="1" u="sng" dirty="0">
                <a:solidFill>
                  <a:srgbClr val="008080"/>
                </a:solidFill>
                <a:latin typeface="Arial" panose="020B0604020202020204" pitchFamily="34" charset="0"/>
                <a:cs typeface="Arial" panose="020B0604020202020204" pitchFamily="34" charset="0"/>
              </a:rPr>
              <a:t>sixième</a:t>
            </a:r>
            <a:r>
              <a:rPr lang="fr-FR" sz="2400" dirty="0">
                <a:solidFill>
                  <a:srgbClr val="008080"/>
                </a:solidFill>
                <a:latin typeface="Arial" panose="020B0604020202020204" pitchFamily="34" charset="0"/>
                <a:cs typeface="Arial" panose="020B0604020202020204" pitchFamily="34" charset="0"/>
              </a:rPr>
              <a:t>, </a:t>
            </a:r>
            <a:r>
              <a:rPr lang="fr-FR" sz="2400" dirty="0" smtClean="0">
                <a:solidFill>
                  <a:srgbClr val="008080"/>
                </a:solidFill>
                <a:latin typeface="Arial" panose="020B0604020202020204" pitchFamily="34" charset="0"/>
                <a:cs typeface="Arial" panose="020B0604020202020204" pitchFamily="34" charset="0"/>
              </a:rPr>
              <a:t>cet enseignement se </a:t>
            </a:r>
            <a:r>
              <a:rPr lang="fr-FR" sz="2400" dirty="0">
                <a:solidFill>
                  <a:srgbClr val="008080"/>
                </a:solidFill>
                <a:latin typeface="Arial" panose="020B0604020202020204" pitchFamily="34" charset="0"/>
                <a:cs typeface="Arial" panose="020B0604020202020204" pitchFamily="34" charset="0"/>
              </a:rPr>
              <a:t>fait principalement dans </a:t>
            </a:r>
            <a:r>
              <a:rPr lang="x-none" sz="2400" dirty="0">
                <a:solidFill>
                  <a:srgbClr val="008080"/>
                </a:solidFill>
                <a:latin typeface="Arial" panose="020B0604020202020204" pitchFamily="34" charset="0"/>
                <a:cs typeface="Arial" panose="020B0604020202020204" pitchFamily="34" charset="0"/>
              </a:rPr>
              <a:t> </a:t>
            </a:r>
            <a:r>
              <a:rPr lang="fr-FR" sz="2400" dirty="0">
                <a:solidFill>
                  <a:srgbClr val="008080"/>
                </a:solidFill>
                <a:latin typeface="Arial" panose="020B0604020202020204" pitchFamily="34" charset="0"/>
                <a:cs typeface="Arial" panose="020B0604020202020204" pitchFamily="34" charset="0"/>
              </a:rPr>
              <a:t>les enseignements des arts plastiques et de l’éducation musicale, du français, de l’histoire et de la géographie, des langues vivantes. L’éducation physique et sportive et les disciplines scientifiques et technologiques peuvent s’associer à des projets interdisciplinaires d’histoire des arts. La contribution du professeur</a:t>
            </a:r>
            <a:r>
              <a:rPr lang="x-none" sz="2400" dirty="0">
                <a:solidFill>
                  <a:srgbClr val="008080"/>
                </a:solidFill>
                <a:latin typeface="Arial" panose="020B0604020202020204" pitchFamily="34" charset="0"/>
                <a:cs typeface="Arial" panose="020B0604020202020204" pitchFamily="34" charset="0"/>
              </a:rPr>
              <a:t> </a:t>
            </a:r>
            <a:r>
              <a:rPr lang="fr-FR" sz="2400" dirty="0">
                <a:solidFill>
                  <a:srgbClr val="008080"/>
                </a:solidFill>
                <a:latin typeface="Arial" panose="020B0604020202020204" pitchFamily="34" charset="0"/>
                <a:cs typeface="Arial" panose="020B0604020202020204" pitchFamily="34" charset="0"/>
              </a:rPr>
              <a:t> documentaliste à ces projets est </a:t>
            </a:r>
            <a:r>
              <a:rPr lang="fr-FR" sz="2400" dirty="0" smtClean="0">
                <a:solidFill>
                  <a:srgbClr val="008080"/>
                </a:solidFill>
                <a:latin typeface="Arial" panose="020B0604020202020204" pitchFamily="34" charset="0"/>
                <a:cs typeface="Arial" panose="020B0604020202020204" pitchFamily="34" charset="0"/>
              </a:rPr>
              <a:t>précieuse</a:t>
            </a:r>
            <a:endParaRPr lang="fr-FR" sz="2400" dirty="0">
              <a:solidFill>
                <a:srgbClr val="008080"/>
              </a:solidFill>
              <a:latin typeface="Arial" panose="020B0604020202020204" pitchFamily="34" charset="0"/>
              <a:cs typeface="Arial" panose="020B0604020202020204" pitchFamily="34" charset="0"/>
            </a:endParaRPr>
          </a:p>
          <a:p>
            <a:endParaRPr lang="fr-FR" sz="2400" dirty="0"/>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6</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939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0871"/>
            <a:ext cx="10515600" cy="740343"/>
          </a:xfrm>
        </p:spPr>
        <p:txBody>
          <a:bodyPr>
            <a:noAutofit/>
          </a:bodyPr>
          <a:lstStyle/>
          <a:p>
            <a:pPr algn="ctr"/>
            <a:r>
              <a:rPr lang="fr-FR" sz="3200" dirty="0" smtClean="0">
                <a:latin typeface="Arial" panose="020B0604020202020204" pitchFamily="34" charset="0"/>
                <a:cs typeface="Arial" panose="020B0604020202020204" pitchFamily="34" charset="0"/>
              </a:rPr>
              <a:t>Au  cycle 4, cet enseignement est assuré dans le cadre </a:t>
            </a:r>
            <a:endParaRPr lang="fr-FR" sz="32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1635616"/>
            <a:ext cx="10410825" cy="4832459"/>
          </a:xfrm>
        </p:spPr>
        <p:txBody>
          <a:bodyPr>
            <a:normAutofit/>
          </a:bodyPr>
          <a:lstStyle/>
          <a:p>
            <a:pPr marL="0" lvl="0" indent="0" algn="just">
              <a:buNone/>
            </a:pPr>
            <a:endParaRPr lang="fr-FR" dirty="0">
              <a:solidFill>
                <a:srgbClr val="FF0000"/>
              </a:solidFill>
            </a:endParaRPr>
          </a:p>
          <a:p>
            <a:pPr marL="0" indent="0" algn="just">
              <a:buNone/>
            </a:pPr>
            <a:endParaRPr lang="fr-FR" dirty="0"/>
          </a:p>
        </p:txBody>
      </p:sp>
      <p:graphicFrame>
        <p:nvGraphicFramePr>
          <p:cNvPr id="6" name="Diagramme 5"/>
          <p:cNvGraphicFramePr/>
          <p:nvPr>
            <p:extLst>
              <p:ext uri="{D42A27DB-BD31-4B8C-83A1-F6EECF244321}">
                <p14:modId xmlns:p14="http://schemas.microsoft.com/office/powerpoint/2010/main" val="3237942333"/>
              </p:ext>
            </p:extLst>
          </p:nvPr>
        </p:nvGraphicFramePr>
        <p:xfrm>
          <a:off x="0" y="941294"/>
          <a:ext cx="11273051"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3" descr="C:\0-Amélie\1-PROD\Multi cycle\Bas de pag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8"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7</a:t>
            </a:fld>
            <a:endParaRPr lang="fr-FR" dirty="0"/>
          </a:p>
        </p:txBody>
      </p:sp>
      <p:pic>
        <p:nvPicPr>
          <p:cNvPr id="10" name="Picture 2" descr="C:\0-Amélie\1-PROD\Multi cycle\Entete suit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626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Arial" panose="020B0604020202020204" pitchFamily="34" charset="0"/>
                <a:cs typeface="Arial" panose="020B0604020202020204" pitchFamily="34" charset="0"/>
              </a:rPr>
              <a:t>Les objectifs d’apprentissage de 2008 </a:t>
            </a:r>
            <a:br>
              <a:rPr lang="fr-FR" sz="4000" dirty="0" smtClean="0">
                <a:latin typeface="Arial" panose="020B0604020202020204" pitchFamily="34" charset="0"/>
                <a:cs typeface="Arial" panose="020B0604020202020204" pitchFamily="34" charset="0"/>
              </a:rPr>
            </a:br>
            <a:r>
              <a:rPr lang="fr-FR" sz="4000" dirty="0" smtClean="0">
                <a:latin typeface="Arial" panose="020B0604020202020204" pitchFamily="34" charset="0"/>
                <a:cs typeface="Arial" panose="020B0604020202020204" pitchFamily="34" charset="0"/>
              </a:rPr>
              <a:t>à l’école primaire</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2734293"/>
            <a:ext cx="10515600" cy="2918361"/>
          </a:xfrm>
        </p:spPr>
        <p:txBody>
          <a:bodyPr>
            <a:normAutofit/>
          </a:bodyPr>
          <a:lstStyle/>
          <a:p>
            <a:r>
              <a:rPr lang="fr-FR" sz="2400" dirty="0" smtClean="0">
                <a:solidFill>
                  <a:srgbClr val="7030A0"/>
                </a:solidFill>
                <a:latin typeface="Arial" panose="020B0604020202020204" pitchFamily="34" charset="0"/>
                <a:cs typeface="Arial" panose="020B0604020202020204" pitchFamily="34" charset="0"/>
              </a:rPr>
              <a:t>Susciter la curiosité de l’élève, développer son désir d’apprendre, stimuler sa créativité, notamment en lien avec une pratique sensible</a:t>
            </a:r>
          </a:p>
          <a:p>
            <a:r>
              <a:rPr lang="fr-FR" sz="2400" dirty="0" smtClean="0">
                <a:solidFill>
                  <a:srgbClr val="7030A0"/>
                </a:solidFill>
                <a:latin typeface="Arial" panose="020B0604020202020204" pitchFamily="34" charset="0"/>
                <a:cs typeface="Arial" panose="020B0604020202020204" pitchFamily="34" charset="0"/>
              </a:rPr>
              <a:t>Développer chez lui l’aptitude à voir et regarder, à entendre et écouter, observer, décrire et comprendre</a:t>
            </a:r>
          </a:p>
          <a:p>
            <a:r>
              <a:rPr lang="fr-FR" sz="2400" dirty="0" smtClean="0">
                <a:solidFill>
                  <a:srgbClr val="7030A0"/>
                </a:solidFill>
                <a:latin typeface="Arial" panose="020B0604020202020204" pitchFamily="34" charset="0"/>
                <a:cs typeface="Arial" panose="020B0604020202020204" pitchFamily="34" charset="0"/>
              </a:rPr>
              <a:t>Enrichir sa mémoire de quelques exemples diversifiés et précis d’œuvres constituant autant de repères historiques</a:t>
            </a:r>
          </a:p>
          <a:p>
            <a:r>
              <a:rPr lang="fr-FR" sz="2400" dirty="0" smtClean="0">
                <a:solidFill>
                  <a:srgbClr val="7030A0"/>
                </a:solidFill>
                <a:latin typeface="Arial" panose="020B0604020202020204" pitchFamily="34" charset="0"/>
                <a:cs typeface="Arial" panose="020B0604020202020204" pitchFamily="34" charset="0"/>
              </a:rPr>
              <a:t>Mettre en évidence l’importance des arts de la France et de l’Europe</a:t>
            </a:r>
          </a:p>
          <a:p>
            <a:endParaRPr lang="fr-FR" sz="2400" dirty="0">
              <a:solidFill>
                <a:schemeClr val="accent1">
                  <a:lumMod val="75000"/>
                </a:schemeClr>
              </a:solidFill>
            </a:endParaRPr>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8</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8000" y="479426"/>
            <a:ext cx="11176000" cy="938278"/>
          </a:xfrm>
        </p:spPr>
        <p:txBody>
          <a:bodyPr>
            <a:noAutofit/>
          </a:bodyPr>
          <a:lstStyle/>
          <a:p>
            <a:pPr algn="ctr"/>
            <a:r>
              <a:rPr lang="fr-FR" sz="4000" dirty="0" smtClean="0">
                <a:latin typeface="Arial" panose="020B0604020202020204" pitchFamily="34" charset="0"/>
                <a:cs typeface="Arial" panose="020B0604020202020204" pitchFamily="34" charset="0"/>
              </a:rPr>
              <a:t>Les objectifs d’apprentissage de 2008 au collège</a:t>
            </a:r>
            <a:endParaRPr lang="fr-FR" sz="40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1" y="1347531"/>
            <a:ext cx="10515600" cy="5106658"/>
          </a:xfrm>
        </p:spPr>
        <p:txBody>
          <a:bodyPr>
            <a:noAutofit/>
          </a:bodyPr>
          <a:lstStyle/>
          <a:p>
            <a:pPr>
              <a:spcBef>
                <a:spcPts val="600"/>
              </a:spcBef>
              <a:spcAft>
                <a:spcPts val="600"/>
              </a:spcAft>
            </a:pPr>
            <a:r>
              <a:rPr lang="fr-FR" altLang="fr-FR" sz="2400" dirty="0">
                <a:solidFill>
                  <a:srgbClr val="7030A0"/>
                </a:solidFill>
                <a:latin typeface="Arial" panose="020B0604020202020204" pitchFamily="34" charset="0"/>
                <a:cs typeface="Arial" panose="020B0604020202020204" pitchFamily="34" charset="0"/>
              </a:rPr>
              <a:t>Permettre aux élèves </a:t>
            </a:r>
            <a:r>
              <a:rPr lang="fr-FR" altLang="fr-FR" sz="2400" dirty="0" smtClean="0">
                <a:solidFill>
                  <a:srgbClr val="7030A0"/>
                </a:solidFill>
                <a:latin typeface="Arial" panose="020B0604020202020204" pitchFamily="34" charset="0"/>
                <a:cs typeface="Arial" panose="020B0604020202020204" pitchFamily="34" charset="0"/>
              </a:rPr>
              <a:t>d’être </a:t>
            </a:r>
            <a:r>
              <a:rPr lang="fr-FR" altLang="fr-FR" sz="2400" dirty="0">
                <a:solidFill>
                  <a:srgbClr val="7030A0"/>
                </a:solidFill>
                <a:latin typeface="Arial" panose="020B0604020202020204" pitchFamily="34" charset="0"/>
                <a:cs typeface="Arial" panose="020B0604020202020204" pitchFamily="34" charset="0"/>
              </a:rPr>
              <a:t>en contact avec les </a:t>
            </a:r>
            <a:r>
              <a:rPr lang="fr-FR" altLang="fr-FR" sz="2400" dirty="0" smtClean="0">
                <a:solidFill>
                  <a:srgbClr val="7030A0"/>
                </a:solidFill>
                <a:latin typeface="Arial" panose="020B0604020202020204" pitchFamily="34" charset="0"/>
                <a:cs typeface="Arial" panose="020B0604020202020204" pitchFamily="34" charset="0"/>
              </a:rPr>
              <a:t>œuvres</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a:solidFill>
                  <a:srgbClr val="7030A0"/>
                </a:solidFill>
                <a:latin typeface="Arial" panose="020B0604020202020204" pitchFamily="34" charset="0"/>
                <a:cs typeface="Arial" panose="020B0604020202020204" pitchFamily="34" charset="0"/>
              </a:rPr>
              <a:t>Leur permettre de découvrir les institutions culturelles et </a:t>
            </a:r>
            <a:r>
              <a:rPr lang="fr-FR" altLang="fr-FR" sz="2400" dirty="0" smtClean="0">
                <a:solidFill>
                  <a:srgbClr val="7030A0"/>
                </a:solidFill>
                <a:latin typeface="Arial" panose="020B0604020202020204" pitchFamily="34" charset="0"/>
                <a:cs typeface="Arial" panose="020B0604020202020204" pitchFamily="34" charset="0"/>
              </a:rPr>
              <a:t>artistiques</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a:solidFill>
                  <a:srgbClr val="7030A0"/>
                </a:solidFill>
                <a:latin typeface="Arial" panose="020B0604020202020204" pitchFamily="34" charset="0"/>
                <a:cs typeface="Arial" panose="020B0604020202020204" pitchFamily="34" charset="0"/>
              </a:rPr>
              <a:t>Les amener à construire une culture artistique personnelle fondée sur des œuvres de </a:t>
            </a:r>
            <a:r>
              <a:rPr lang="fr-FR" altLang="fr-FR" sz="2400" dirty="0" smtClean="0">
                <a:solidFill>
                  <a:srgbClr val="7030A0"/>
                </a:solidFill>
                <a:latin typeface="Arial" panose="020B0604020202020204" pitchFamily="34" charset="0"/>
                <a:cs typeface="Arial" panose="020B0604020202020204" pitchFamily="34" charset="0"/>
              </a:rPr>
              <a:t>référence</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a:solidFill>
                  <a:srgbClr val="7030A0"/>
                </a:solidFill>
                <a:latin typeface="Arial" panose="020B0604020202020204" pitchFamily="34" charset="0"/>
                <a:cs typeface="Arial" panose="020B0604020202020204" pitchFamily="34" charset="0"/>
              </a:rPr>
              <a:t>Leur permettre d ’accéder progressivement au rang « d ’amateurs éclairés </a:t>
            </a:r>
            <a:r>
              <a:rPr lang="fr-FR" altLang="fr-FR" sz="2400" dirty="0" smtClean="0">
                <a:solidFill>
                  <a:srgbClr val="7030A0"/>
                </a:solidFill>
                <a:latin typeface="Arial" panose="020B0604020202020204" pitchFamily="34" charset="0"/>
                <a:cs typeface="Arial" panose="020B0604020202020204" pitchFamily="34" charset="0"/>
              </a:rPr>
              <a:t>»</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a:solidFill>
                  <a:srgbClr val="7030A0"/>
                </a:solidFill>
                <a:latin typeface="Arial" panose="020B0604020202020204" pitchFamily="34" charset="0"/>
                <a:cs typeface="Arial" panose="020B0604020202020204" pitchFamily="34" charset="0"/>
              </a:rPr>
              <a:t>Développer la curiosité et favoriser la créativité </a:t>
            </a:r>
            <a:r>
              <a:rPr lang="fr-FR" altLang="fr-FR" sz="2400" dirty="0" smtClean="0">
                <a:solidFill>
                  <a:srgbClr val="7030A0"/>
                </a:solidFill>
                <a:latin typeface="Arial" panose="020B0604020202020204" pitchFamily="34" charset="0"/>
                <a:cs typeface="Arial" panose="020B0604020202020204" pitchFamily="34" charset="0"/>
              </a:rPr>
              <a:t>des élèves</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a:solidFill>
                  <a:srgbClr val="7030A0"/>
                </a:solidFill>
                <a:latin typeface="Arial" panose="020B0604020202020204" pitchFamily="34" charset="0"/>
                <a:cs typeface="Arial" panose="020B0604020202020204" pitchFamily="34" charset="0"/>
              </a:rPr>
              <a:t>Aiguiser </a:t>
            </a:r>
            <a:r>
              <a:rPr lang="fr-FR" altLang="fr-FR" sz="2400" dirty="0" smtClean="0">
                <a:solidFill>
                  <a:srgbClr val="7030A0"/>
                </a:solidFill>
                <a:latin typeface="Arial" panose="020B0604020202020204" pitchFamily="34" charset="0"/>
                <a:cs typeface="Arial" panose="020B0604020202020204" pitchFamily="34" charset="0"/>
              </a:rPr>
              <a:t>leurs </a:t>
            </a:r>
            <a:r>
              <a:rPr lang="fr-FR" altLang="fr-FR" sz="2400" dirty="0">
                <a:solidFill>
                  <a:srgbClr val="7030A0"/>
                </a:solidFill>
                <a:latin typeface="Arial" panose="020B0604020202020204" pitchFamily="34" charset="0"/>
                <a:cs typeface="Arial" panose="020B0604020202020204" pitchFamily="34" charset="0"/>
              </a:rPr>
              <a:t>capacités d’analyse de l’œuvre </a:t>
            </a:r>
            <a:r>
              <a:rPr lang="fr-FR" altLang="fr-FR" sz="2400" dirty="0" smtClean="0">
                <a:solidFill>
                  <a:srgbClr val="7030A0"/>
                </a:solidFill>
                <a:latin typeface="Arial" panose="020B0604020202020204" pitchFamily="34" charset="0"/>
                <a:cs typeface="Arial" panose="020B0604020202020204" pitchFamily="34" charset="0"/>
              </a:rPr>
              <a:t>d’art</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smtClean="0">
                <a:solidFill>
                  <a:srgbClr val="7030A0"/>
                </a:solidFill>
                <a:latin typeface="Arial" panose="020B0604020202020204" pitchFamily="34" charset="0"/>
                <a:cs typeface="Arial" panose="020B0604020202020204" pitchFamily="34" charset="0"/>
              </a:rPr>
              <a:t>Les aider </a:t>
            </a:r>
            <a:r>
              <a:rPr lang="fr-FR" altLang="fr-FR" sz="2400" dirty="0">
                <a:solidFill>
                  <a:srgbClr val="7030A0"/>
                </a:solidFill>
                <a:latin typeface="Arial" panose="020B0604020202020204" pitchFamily="34" charset="0"/>
                <a:cs typeface="Arial" panose="020B0604020202020204" pitchFamily="34" charset="0"/>
              </a:rPr>
              <a:t>à se construire une culture personnelle fondée sur la découverte et l’analyse d’œuvres </a:t>
            </a:r>
            <a:r>
              <a:rPr lang="fr-FR" altLang="fr-FR" sz="2400" dirty="0" smtClean="0">
                <a:solidFill>
                  <a:srgbClr val="7030A0"/>
                </a:solidFill>
                <a:latin typeface="Arial" panose="020B0604020202020204" pitchFamily="34" charset="0"/>
                <a:cs typeface="Arial" panose="020B0604020202020204" pitchFamily="34" charset="0"/>
              </a:rPr>
              <a:t>significatives </a:t>
            </a:r>
            <a:endParaRPr lang="fr-FR" altLang="fr-FR" sz="2400" dirty="0">
              <a:solidFill>
                <a:srgbClr val="7030A0"/>
              </a:solidFill>
              <a:latin typeface="Arial" panose="020B0604020202020204" pitchFamily="34" charset="0"/>
              <a:cs typeface="Arial" panose="020B0604020202020204" pitchFamily="34" charset="0"/>
            </a:endParaRPr>
          </a:p>
          <a:p>
            <a:pPr>
              <a:spcBef>
                <a:spcPts val="600"/>
              </a:spcBef>
              <a:spcAft>
                <a:spcPts val="600"/>
              </a:spcAft>
            </a:pPr>
            <a:r>
              <a:rPr lang="fr-FR" altLang="fr-FR" sz="2400" dirty="0" smtClean="0">
                <a:solidFill>
                  <a:srgbClr val="7030A0"/>
                </a:solidFill>
                <a:latin typeface="Arial" panose="020B0604020202020204" pitchFamily="34" charset="0"/>
                <a:cs typeface="Arial" panose="020B0604020202020204" pitchFamily="34" charset="0"/>
              </a:rPr>
              <a:t>Leur </a:t>
            </a:r>
            <a:r>
              <a:rPr lang="fr-FR" altLang="fr-FR" sz="2400" dirty="0">
                <a:solidFill>
                  <a:srgbClr val="7030A0"/>
                </a:solidFill>
                <a:latin typeface="Arial" panose="020B0604020202020204" pitchFamily="34" charset="0"/>
                <a:cs typeface="Arial" panose="020B0604020202020204" pitchFamily="34" charset="0"/>
              </a:rPr>
              <a:t>faire prendre conscience des métiers liés aux différentes domaines artistiques et </a:t>
            </a:r>
            <a:r>
              <a:rPr lang="fr-FR" altLang="fr-FR" sz="2400" dirty="0" smtClean="0">
                <a:solidFill>
                  <a:srgbClr val="7030A0"/>
                </a:solidFill>
                <a:latin typeface="Arial" panose="020B0604020202020204" pitchFamily="34" charset="0"/>
                <a:cs typeface="Arial" panose="020B0604020202020204" pitchFamily="34" charset="0"/>
              </a:rPr>
              <a:t>culturels</a:t>
            </a:r>
            <a:endParaRPr lang="fr-FR" altLang="fr-FR" sz="2400" dirty="0">
              <a:solidFill>
                <a:srgbClr val="7030A0"/>
              </a:solidFill>
              <a:latin typeface="Arial" panose="020B0604020202020204" pitchFamily="34" charset="0"/>
              <a:cs typeface="Arial" panose="020B0604020202020204" pitchFamily="34" charset="0"/>
            </a:endParaRPr>
          </a:p>
          <a:p>
            <a:endParaRPr lang="fr-FR" sz="2400" dirty="0"/>
          </a:p>
        </p:txBody>
      </p:sp>
      <p:pic>
        <p:nvPicPr>
          <p:cNvPr id="5" name="Picture 3" descr="C:\0-Amélie\1-PROD\Multi cycle\Bas de 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454189"/>
            <a:ext cx="12192000" cy="40381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4"/>
          <p:cNvSpPr>
            <a:spLocks noGrp="1"/>
          </p:cNvSpPr>
          <p:nvPr>
            <p:ph type="sldNum" sz="quarter" idx="12"/>
          </p:nvPr>
        </p:nvSpPr>
        <p:spPr>
          <a:xfrm>
            <a:off x="11696700" y="6492875"/>
            <a:ext cx="428625" cy="365125"/>
          </a:xfrm>
        </p:spPr>
        <p:txBody>
          <a:bodyPr/>
          <a:lstStyle/>
          <a:p>
            <a:fld id="{64C0862D-7137-4349-8E71-7B05DC992551}" type="slidenum">
              <a:rPr lang="fr-FR" smtClean="0"/>
              <a:pPr/>
              <a:t>9</a:t>
            </a:fld>
            <a:endParaRPr lang="fr-FR" dirty="0"/>
          </a:p>
        </p:txBody>
      </p:sp>
      <p:pic>
        <p:nvPicPr>
          <p:cNvPr id="8" name="Picture 2" descr="C:\0-Amélie\1-PROD\Multi cycle\Entete sui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1" cy="406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014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TotalTime>
  <Words>1111</Words>
  <Application>Microsoft Office PowerPoint</Application>
  <PresentationFormat>Personnalisé</PresentationFormat>
  <Paragraphs>168</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 Histoire des arts,  présentation des éléments d’évolution entre les attendus  des textes officiels  de 2008 et ceux de 2016</vt:lpstr>
      <vt:lpstr>Présentation PowerPoint</vt:lpstr>
      <vt:lpstr>Les textes officiels consultés  </vt:lpstr>
      <vt:lpstr>À quels niveaux scolaires, cet enseignement est-il délivré ?</vt:lpstr>
      <vt:lpstr>À partir de 2008, cet enseignement est confié aux enseignants suivants</vt:lpstr>
      <vt:lpstr>Dans le texte en vigueur en 2016 au cycle 3</vt:lpstr>
      <vt:lpstr>Au  cycle 4, cet enseignement est assuré dans le cadre </vt:lpstr>
      <vt:lpstr>Les objectifs d’apprentissage de 2008  à l’école primaire</vt:lpstr>
      <vt:lpstr>Les objectifs d’apprentissage de 2008 au collège</vt:lpstr>
      <vt:lpstr>En 2016, au cycle 3, les objectifs généraux sont regroupés en trois grands groupes</vt:lpstr>
      <vt:lpstr>Les compétences travaillées  au cycle 3 en 2016</vt:lpstr>
      <vt:lpstr>Au cycle 4, des objectifs regroupés en trois grands champs </vt:lpstr>
      <vt:lpstr>Les compétences travaillées  au cycle 4 en 2016</vt:lpstr>
      <vt:lpstr>À partir de 2008,  une classification en six domaines artistiques</vt:lpstr>
      <vt:lpstr> En 2016, l’histoire des arts intègre autant que possible l’ensemble des expressions artistiques du passé et du présent, savantes et populaires, occidentales et extra occidentales. </vt:lpstr>
      <vt:lpstr>La mise en œuvre de cet enseignement</vt:lpstr>
      <vt:lpstr>… dans le texte de 2008</vt:lpstr>
      <vt:lpstr>… dans les textes en application en 2016</vt:lpstr>
      <vt:lpstr>Exemples d’activités proposées au cycle 3, à partir d’un extrait des programmes</vt:lpstr>
      <vt:lpstr>Démarches pédagogiques proposées par le programme au cycle 4</vt:lpstr>
      <vt:lpstr>Démarches pédagogiques proposées par le programme au cycle 4</vt:lpstr>
      <vt:lpstr>Démarches pédagogiques proposées par le programme au cycle 4</vt:lpstr>
    </vt:vector>
  </TitlesOfParts>
  <Company>ACADEMIE DE LYON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des comparaisons entre les attendus en Hda entre 2008 et 2016</dc:title>
  <dc:creator>sgoldstein</dc:creator>
  <cp:lastModifiedBy>Utilisateur</cp:lastModifiedBy>
  <cp:revision>112</cp:revision>
  <dcterms:created xsi:type="dcterms:W3CDTF">2016-01-14T11:03:58Z</dcterms:created>
  <dcterms:modified xsi:type="dcterms:W3CDTF">2016-08-30T13:40:21Z</dcterms:modified>
</cp:coreProperties>
</file>