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F0673-2CEE-4DC7-AEB2-9D120EBA697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8A979-C775-4112-8890-B8985BB89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02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78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83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38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20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49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72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96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61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25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94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62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8868-90ED-4FEF-87B0-2E2ED5EE495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846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2263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4653136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Objectif 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Repérer parmi plusieurs mots, le mot qui s’associe à une image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Connaissance et compétence associée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identifier les mots de manière de plus en plus aisée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ctrTitle"/>
          </p:nvPr>
        </p:nvSpPr>
        <p:spPr>
          <a:xfrm>
            <a:off x="827584" y="1443642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le bon mot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5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2915816" y="980728"/>
            <a:ext cx="6057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Repérer parmi plusieurs </a:t>
            </a:r>
            <a:r>
              <a:rPr lang="fr-FR" sz="2800" dirty="0" smtClean="0">
                <a:solidFill>
                  <a:schemeClr val="bg1"/>
                </a:solidFill>
              </a:rPr>
              <a:t>mots, </a:t>
            </a:r>
            <a:r>
              <a:rPr lang="fr-FR" sz="2800" dirty="0">
                <a:solidFill>
                  <a:schemeClr val="bg1"/>
                </a:solidFill>
              </a:rPr>
              <a:t>le mot qui s’associe à l’image et dénombrer le nombre de fois qu’il est écrit.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915816" y="2509736"/>
            <a:ext cx="523136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Plus de mots et pas d’organisation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des </a:t>
            </a:r>
            <a:r>
              <a:rPr lang="fr-FR" sz="2800" dirty="0">
                <a:solidFill>
                  <a:schemeClr val="bg1"/>
                </a:solidFill>
              </a:rPr>
              <a:t>mots </a:t>
            </a:r>
            <a:r>
              <a:rPr lang="fr-FR" sz="2800" dirty="0" smtClean="0">
                <a:solidFill>
                  <a:schemeClr val="bg1"/>
                </a:solidFill>
              </a:rPr>
              <a:t>visible.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Image </a:t>
            </a:r>
            <a:r>
              <a:rPr lang="fr-FR" sz="2800" dirty="0">
                <a:solidFill>
                  <a:schemeClr val="bg1"/>
                </a:solidFill>
              </a:rPr>
              <a:t>sur le côté. </a:t>
            </a:r>
          </a:p>
          <a:p>
            <a:r>
              <a:rPr lang="fr-FR" sz="2800" dirty="0">
                <a:solidFill>
                  <a:schemeClr val="bg1"/>
                </a:solidFill>
              </a:rPr>
              <a:t>Différentes graphies.</a:t>
            </a:r>
          </a:p>
          <a:p>
            <a:r>
              <a:rPr lang="fr-FR" sz="2800" dirty="0">
                <a:solidFill>
                  <a:schemeClr val="bg1"/>
                </a:solidFill>
              </a:rPr>
              <a:t>Durée </a:t>
            </a:r>
            <a:r>
              <a:rPr lang="fr-FR" sz="2800" dirty="0" smtClean="0">
                <a:solidFill>
                  <a:schemeClr val="bg1"/>
                </a:solidFill>
              </a:rPr>
              <a:t>lente </a:t>
            </a:r>
            <a:r>
              <a:rPr lang="fr-FR" sz="2800" dirty="0">
                <a:solidFill>
                  <a:schemeClr val="bg1"/>
                </a:solidFill>
              </a:rPr>
              <a:t>d’apparition des mots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5191101"/>
            <a:ext cx="4257761" cy="98455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Sablier de</a:t>
            </a:r>
          </a:p>
          <a:p>
            <a:pPr algn="ctr"/>
            <a:r>
              <a:rPr lang="fr-FR" dirty="0" smtClean="0"/>
              <a:t>12 secondes avec un décompte toutes les 3 secondes</a:t>
            </a:r>
            <a:endParaRPr lang="fr-FR" dirty="0"/>
          </a:p>
        </p:txBody>
      </p:sp>
      <p:sp>
        <p:nvSpPr>
          <p:cNvPr id="16" name="Organigramme : Joindre 15"/>
          <p:cNvSpPr/>
          <p:nvPr/>
        </p:nvSpPr>
        <p:spPr>
          <a:xfrm>
            <a:off x="2190610" y="5191101"/>
            <a:ext cx="457200" cy="914400"/>
          </a:xfrm>
          <a:prstGeom prst="flowChartCol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Rectangle à quatre flèches 2"/>
          <p:cNvSpPr/>
          <p:nvPr/>
        </p:nvSpPr>
        <p:spPr>
          <a:xfrm>
            <a:off x="832013" y="980728"/>
            <a:ext cx="1715779" cy="1715779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8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03548" y="548680"/>
            <a:ext cx="8136904" cy="1656184"/>
          </a:xfrm>
          <a:noFill/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Regarde bien l’image qui va apparaître.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2693" y="2564904"/>
            <a:ext cx="7423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</a:rPr>
              <a:t>Le mot qui correspond est écrit plusieurs fois.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23555" y="5134643"/>
            <a:ext cx="8398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Combien de fois apparait-il?. 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12" name="Rectangle à quatre flèches 11"/>
          <p:cNvSpPr/>
          <p:nvPr/>
        </p:nvSpPr>
        <p:spPr>
          <a:xfrm>
            <a:off x="8608119" y="6067684"/>
            <a:ext cx="355611" cy="355611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82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rganigramme : Joindre 36"/>
          <p:cNvSpPr/>
          <p:nvPr/>
        </p:nvSpPr>
        <p:spPr>
          <a:xfrm>
            <a:off x="1380331" y="4905064"/>
            <a:ext cx="706329" cy="1412658"/>
          </a:xfrm>
          <a:prstGeom prst="flowChartCol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970256" y="235346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phoque</a:t>
            </a:r>
            <a:endParaRPr lang="fr-FR" sz="4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499526" y="3861048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Arial Black" panose="020B0A04020102020204" pitchFamily="34" charset="0"/>
              </a:rPr>
              <a:t>poulpe</a:t>
            </a:r>
            <a:endParaRPr lang="fr-FR" sz="4400" dirty="0">
              <a:latin typeface="Arial Black" panose="020B0A0402010202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806496" y="2895134"/>
            <a:ext cx="2478701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pupille</a:t>
            </a:r>
            <a:endParaRPr lang="fr-FR" sz="44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5469979" y="1738085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Algerian" panose="04020705040A02060702" pitchFamily="82" charset="0"/>
              </a:rPr>
              <a:t>épopée</a:t>
            </a:r>
            <a:endParaRPr lang="fr-FR" sz="4400" dirty="0">
              <a:latin typeface="Algerian" panose="04020705040A02060702" pitchFamily="8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366583" y="254462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Bradley Hand ITC" panose="03070402050302030203" pitchFamily="66" charset="0"/>
              </a:rPr>
              <a:t>poupée</a:t>
            </a:r>
            <a:endParaRPr lang="fr-FR" sz="4400" dirty="0">
              <a:latin typeface="Bradley Hand ITC" panose="03070402050302030203" pitchFamily="66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70193" y="1149009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poulpe</a:t>
            </a:r>
            <a:endParaRPr lang="fr-FR" sz="4400" dirty="0"/>
          </a:p>
        </p:txBody>
      </p:sp>
      <p:pic>
        <p:nvPicPr>
          <p:cNvPr id="26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à quatre flèches 37"/>
          <p:cNvSpPr/>
          <p:nvPr/>
        </p:nvSpPr>
        <p:spPr>
          <a:xfrm>
            <a:off x="8608119" y="6067684"/>
            <a:ext cx="355611" cy="355611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146053" y="4071504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monstre</a:t>
            </a:r>
            <a:endParaRPr lang="fr-FR" sz="44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3146053" y="2991384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montrer</a:t>
            </a:r>
            <a:endParaRPr lang="fr-FR" sz="4400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2933005" y="2007796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moteur</a:t>
            </a:r>
            <a:endParaRPr lang="fr-FR" sz="4400" dirty="0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018" y="2060848"/>
            <a:ext cx="2221098" cy="2314099"/>
          </a:xfrm>
          <a:prstGeom prst="rect">
            <a:avLst/>
          </a:prstGeom>
        </p:spPr>
      </p:pic>
      <p:sp>
        <p:nvSpPr>
          <p:cNvPr id="43" name="Rectangle à coins arrondis 42"/>
          <p:cNvSpPr/>
          <p:nvPr/>
        </p:nvSpPr>
        <p:spPr>
          <a:xfrm>
            <a:off x="1080470" y="3781985"/>
            <a:ext cx="2124933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poupée</a:t>
            </a:r>
            <a:endParaRPr lang="fr-FR" sz="4400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5220072" y="1052736"/>
            <a:ext cx="22623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phoque</a:t>
            </a:r>
            <a:endParaRPr lang="fr-FR" sz="4400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3499526" y="4448093"/>
            <a:ext cx="247073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Arial Black" panose="020B0A04020102020204" pitchFamily="34" charset="0"/>
              </a:rPr>
              <a:t>poulpe</a:t>
            </a:r>
            <a:endParaRPr lang="fr-FR" sz="4400" dirty="0">
              <a:latin typeface="Arial Black" panose="020B0A04020102020204" pitchFamily="34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1409459" y="2642388"/>
            <a:ext cx="193044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pupille</a:t>
            </a:r>
            <a:endParaRPr lang="fr-FR" sz="4400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5220072" y="2004632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Algerian" panose="04020705040A02060702" pitchFamily="82" charset="0"/>
              </a:rPr>
              <a:t>épopée</a:t>
            </a:r>
            <a:endParaRPr lang="fr-FR" sz="4400" dirty="0">
              <a:latin typeface="Algerian" panose="04020705040A02060702" pitchFamily="8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6299132" y="4796189"/>
            <a:ext cx="1907151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Bradley Hand ITC" panose="03070402050302030203" pitchFamily="66" charset="0"/>
              </a:rPr>
              <a:t>poupée</a:t>
            </a:r>
            <a:endParaRPr lang="fr-FR" sz="4400" dirty="0">
              <a:latin typeface="Bradley Hand ITC" panose="03070402050302030203" pitchFamily="66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 rot="20138763">
            <a:off x="2858879" y="1305326"/>
            <a:ext cx="2159688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poussée</a:t>
            </a:r>
            <a:endParaRPr lang="fr-FR" sz="44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1131900" y="974542"/>
            <a:ext cx="1909519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poulpe</a:t>
            </a:r>
            <a:endParaRPr lang="fr-FR" sz="4400" dirty="0"/>
          </a:p>
        </p:txBody>
      </p:sp>
      <p:sp>
        <p:nvSpPr>
          <p:cNvPr id="51" name="Rectangle à coins arrondis 50"/>
          <p:cNvSpPr/>
          <p:nvPr/>
        </p:nvSpPr>
        <p:spPr>
          <a:xfrm rot="1212500">
            <a:off x="5694879" y="3237548"/>
            <a:ext cx="16537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poule</a:t>
            </a:r>
            <a:endParaRPr lang="fr-FR" sz="4400" dirty="0"/>
          </a:p>
        </p:txBody>
      </p:sp>
      <p:sp>
        <p:nvSpPr>
          <p:cNvPr id="32" name="Rectangle 31"/>
          <p:cNvSpPr/>
          <p:nvPr/>
        </p:nvSpPr>
        <p:spPr>
          <a:xfrm>
            <a:off x="1409459" y="5963090"/>
            <a:ext cx="648072" cy="3600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409459" y="5625415"/>
            <a:ext cx="648072" cy="36004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409459" y="5265375"/>
            <a:ext cx="64807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409459" y="4905335"/>
            <a:ext cx="64807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7890474" y="6323130"/>
            <a:ext cx="131804" cy="14776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8397717" y="6308038"/>
            <a:ext cx="177949" cy="177949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4063105" y="5347604"/>
            <a:ext cx="1907151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Blackadder ITC" panose="04020505051007020D02" pitchFamily="82" charset="0"/>
              </a:rPr>
              <a:t>poulet</a:t>
            </a:r>
            <a:endParaRPr lang="fr-FR" sz="4400" dirty="0">
              <a:latin typeface="Blackadder ITC" panose="04020505051007020D02" pitchFamily="82" charset="0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345172" y="597907"/>
            <a:ext cx="8502842" cy="5835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</a:rPr>
              <a:t>Combien de fois?</a:t>
            </a:r>
            <a:endParaRPr lang="fr-F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8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75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75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75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7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32" grpId="0" animBg="1"/>
      <p:bldP spid="33" grpId="0" animBg="1"/>
      <p:bldP spid="34" grpId="0" animBg="1"/>
      <p:bldP spid="35" grpId="0" animBg="1"/>
      <p:bldP spid="53" grpId="0" animBg="1"/>
      <p:bldP spid="54" grpId="0" animBg="1"/>
      <p:bldP spid="56" grpId="0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à quatre flèches 19"/>
          <p:cNvSpPr/>
          <p:nvPr/>
        </p:nvSpPr>
        <p:spPr>
          <a:xfrm>
            <a:off x="8608119" y="6067684"/>
            <a:ext cx="355611" cy="355611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018" y="2060848"/>
            <a:ext cx="2221098" cy="2314099"/>
          </a:xfrm>
          <a:prstGeom prst="rect">
            <a:avLst/>
          </a:prstGeom>
        </p:spPr>
      </p:pic>
      <p:sp>
        <p:nvSpPr>
          <p:cNvPr id="18" name="Rectangle à coins arrondis 17"/>
          <p:cNvSpPr/>
          <p:nvPr/>
        </p:nvSpPr>
        <p:spPr>
          <a:xfrm>
            <a:off x="1080470" y="3781985"/>
            <a:ext cx="2124933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poupée</a:t>
            </a:r>
            <a:endParaRPr lang="fr-FR" sz="44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220072" y="1052736"/>
            <a:ext cx="2262352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phoque</a:t>
            </a:r>
            <a:endParaRPr lang="fr-FR" sz="44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499526" y="4448093"/>
            <a:ext cx="2470730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Arial Black" panose="020B0A04020102020204" pitchFamily="34" charset="0"/>
              </a:rPr>
              <a:t>poulpe</a:t>
            </a:r>
            <a:endParaRPr lang="fr-FR" sz="4400" dirty="0">
              <a:latin typeface="Arial Black" panose="020B0A04020102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409459" y="2642388"/>
            <a:ext cx="1930442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pupille</a:t>
            </a:r>
            <a:endParaRPr lang="fr-FR" sz="44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220072" y="2004632"/>
            <a:ext cx="2736304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Algerian" panose="04020705040A02060702" pitchFamily="82" charset="0"/>
              </a:rPr>
              <a:t>épopée</a:t>
            </a:r>
            <a:endParaRPr lang="fr-FR" sz="4400" dirty="0">
              <a:latin typeface="Algerian" panose="04020705040A02060702" pitchFamily="8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6299132" y="4796189"/>
            <a:ext cx="1907151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Bradley Hand ITC" panose="03070402050302030203" pitchFamily="66" charset="0"/>
              </a:rPr>
              <a:t>poupée</a:t>
            </a:r>
            <a:endParaRPr lang="fr-FR" sz="4400" dirty="0">
              <a:latin typeface="Bradley Hand ITC" panose="03070402050302030203" pitchFamily="66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 rot="20138763">
            <a:off x="2858879" y="1305326"/>
            <a:ext cx="2159688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poussée</a:t>
            </a:r>
            <a:endParaRPr lang="fr-FR" sz="4400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1131900" y="974542"/>
            <a:ext cx="1909519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poulpe</a:t>
            </a:r>
            <a:endParaRPr lang="fr-FR" sz="4400" dirty="0"/>
          </a:p>
        </p:txBody>
      </p:sp>
      <p:sp>
        <p:nvSpPr>
          <p:cNvPr id="29" name="Rectangle à coins arrondis 28"/>
          <p:cNvSpPr/>
          <p:nvPr/>
        </p:nvSpPr>
        <p:spPr>
          <a:xfrm rot="1212500">
            <a:off x="5694879" y="3237548"/>
            <a:ext cx="1653704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poule</a:t>
            </a:r>
            <a:endParaRPr lang="fr-FR" sz="4400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4063105" y="5347604"/>
            <a:ext cx="1907151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Blackadder ITC" panose="04020505051007020D02" pitchFamily="82" charset="0"/>
              </a:rPr>
              <a:t>poulet</a:t>
            </a:r>
            <a:endParaRPr lang="fr-FR" sz="4400" dirty="0">
              <a:latin typeface="Blackadder ITC" panose="04020505051007020D02" pitchFamily="82" charset="0"/>
            </a:endParaRPr>
          </a:p>
        </p:txBody>
      </p:sp>
      <p:sp>
        <p:nvSpPr>
          <p:cNvPr id="40" name="Étoile à 5 branches 39"/>
          <p:cNvSpPr/>
          <p:nvPr/>
        </p:nvSpPr>
        <p:spPr>
          <a:xfrm>
            <a:off x="8259107" y="6238816"/>
            <a:ext cx="182222" cy="182222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504056" y="764705"/>
            <a:ext cx="8495426" cy="53239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bg1"/>
                </a:solidFill>
              </a:rPr>
              <a:t>Écris le mot sur ton </a:t>
            </a:r>
            <a:r>
              <a:rPr lang="fr-FR" sz="6000" dirty="0" smtClean="0">
                <a:solidFill>
                  <a:schemeClr val="bg1"/>
                </a:solidFill>
              </a:rPr>
              <a:t>ardoise.</a:t>
            </a:r>
            <a:endParaRPr lang="fr-FR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7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15816" y="1484784"/>
            <a:ext cx="6057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Repérer parmi plusieurs mots, le mot qui s’associe à l’image et dénombrer le nombre de fois qu’il est écrit.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15816" y="3013792"/>
            <a:ext cx="5591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Durée longue d’apparition des mots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987824" y="4725144"/>
            <a:ext cx="4257761" cy="98455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Sablier de</a:t>
            </a:r>
          </a:p>
          <a:p>
            <a:pPr algn="ctr"/>
            <a:r>
              <a:rPr lang="fr-FR" dirty="0" smtClean="0"/>
              <a:t>12 secondes avec un décompte toutes les 3 secondes</a:t>
            </a:r>
            <a:endParaRPr lang="fr-FR" dirty="0"/>
          </a:p>
        </p:txBody>
      </p:sp>
      <p:pic>
        <p:nvPicPr>
          <p:cNvPr id="10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Étoile à 5 branches 1"/>
          <p:cNvSpPr/>
          <p:nvPr/>
        </p:nvSpPr>
        <p:spPr>
          <a:xfrm>
            <a:off x="827584" y="1412776"/>
            <a:ext cx="1810553" cy="1810553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Joindre 11"/>
          <p:cNvSpPr/>
          <p:nvPr/>
        </p:nvSpPr>
        <p:spPr>
          <a:xfrm>
            <a:off x="2190610" y="4725144"/>
            <a:ext cx="457200" cy="914400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3548" y="548680"/>
            <a:ext cx="8136904" cy="1656184"/>
          </a:xfrm>
          <a:noFill/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Regarde bien l’image qui va apparaître.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2693" y="2564904"/>
            <a:ext cx="7423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</a:rPr>
              <a:t>Le mot qui correspond est écrit plusieurs fois.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23555" y="5134643"/>
            <a:ext cx="8398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Combien de fois apparait-il?. </a:t>
            </a:r>
            <a:endParaRPr lang="fr-FR" sz="5400" dirty="0">
              <a:solidFill>
                <a:schemeClr val="bg1"/>
              </a:solidFill>
            </a:endParaRPr>
          </a:p>
        </p:txBody>
      </p:sp>
      <p:pic>
        <p:nvPicPr>
          <p:cNvPr id="6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Étoile à 5 branches 8"/>
          <p:cNvSpPr/>
          <p:nvPr/>
        </p:nvSpPr>
        <p:spPr>
          <a:xfrm>
            <a:off x="8532440" y="6196645"/>
            <a:ext cx="288032" cy="288032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6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rganigramme : Joindre 43"/>
          <p:cNvSpPr/>
          <p:nvPr/>
        </p:nvSpPr>
        <p:spPr>
          <a:xfrm>
            <a:off x="1158495" y="5000211"/>
            <a:ext cx="706329" cy="1412657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453" y="2104793"/>
            <a:ext cx="2520280" cy="2494758"/>
          </a:xfrm>
          <a:prstGeom prst="rect">
            <a:avLst/>
          </a:prstGeom>
        </p:spPr>
      </p:pic>
      <p:sp>
        <p:nvSpPr>
          <p:cNvPr id="22" name="Rectangle à coins arrondis 21"/>
          <p:cNvSpPr/>
          <p:nvPr/>
        </p:nvSpPr>
        <p:spPr>
          <a:xfrm>
            <a:off x="1187624" y="1272727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chapeau</a:t>
            </a:r>
            <a:endParaRPr lang="fr-FR" sz="4400" dirty="0"/>
          </a:p>
        </p:txBody>
      </p:sp>
      <p:pic>
        <p:nvPicPr>
          <p:cNvPr id="1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Étoile à 5 branches 28"/>
          <p:cNvSpPr/>
          <p:nvPr/>
        </p:nvSpPr>
        <p:spPr>
          <a:xfrm>
            <a:off x="8532440" y="6196645"/>
            <a:ext cx="288032" cy="288032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5076056" y="1277144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chameau</a:t>
            </a:r>
            <a:endParaRPr lang="fr-FR" sz="44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3267394" y="4947308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chameau</a:t>
            </a:r>
            <a:endParaRPr lang="fr-FR" sz="4400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1000346" y="4105000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chameau</a:t>
            </a:r>
            <a:endParaRPr lang="fr-FR" sz="4400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6120000" y="2852936"/>
            <a:ext cx="241244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chameau</a:t>
            </a:r>
            <a:endParaRPr lang="fr-FR" sz="44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5856733" y="4105000"/>
            <a:ext cx="2623606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chapiteau</a:t>
            </a:r>
            <a:endParaRPr lang="fr-FR" sz="4400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1115616" y="2784902"/>
            <a:ext cx="2096616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charme</a:t>
            </a:r>
            <a:endParaRPr lang="fr-FR" sz="4400" dirty="0"/>
          </a:p>
        </p:txBody>
      </p:sp>
      <p:sp>
        <p:nvSpPr>
          <p:cNvPr id="25" name="Rectangle 24"/>
          <p:cNvSpPr/>
          <p:nvPr/>
        </p:nvSpPr>
        <p:spPr>
          <a:xfrm>
            <a:off x="1187624" y="6057966"/>
            <a:ext cx="648072" cy="3600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187624" y="5720291"/>
            <a:ext cx="648072" cy="36004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187624" y="5360251"/>
            <a:ext cx="64807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1187624" y="5000211"/>
            <a:ext cx="64807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 flipH="1">
            <a:off x="7961020" y="6322858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 flipH="1">
            <a:off x="8238773" y="6322858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345172" y="597907"/>
            <a:ext cx="8502842" cy="5835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</a:rPr>
              <a:t>Combien de fois?</a:t>
            </a:r>
            <a:endParaRPr lang="fr-F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0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8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25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25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25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25" grpId="0" animBg="1"/>
      <p:bldP spid="26" grpId="0" animBg="1"/>
      <p:bldP spid="27" grpId="0" animBg="1"/>
      <p:bldP spid="30" grpId="0" animBg="1"/>
      <p:bldP spid="39" grpId="0" animBg="1"/>
      <p:bldP spid="40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Étoile à 5 branches 25"/>
          <p:cNvSpPr/>
          <p:nvPr/>
        </p:nvSpPr>
        <p:spPr>
          <a:xfrm>
            <a:off x="8532440" y="6196645"/>
            <a:ext cx="288032" cy="288032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453" y="2104793"/>
            <a:ext cx="2520280" cy="2494758"/>
          </a:xfrm>
          <a:prstGeom prst="rect">
            <a:avLst/>
          </a:prstGeom>
        </p:spPr>
      </p:pic>
      <p:sp>
        <p:nvSpPr>
          <p:cNvPr id="28" name="Rectangle à coins arrondis 27"/>
          <p:cNvSpPr/>
          <p:nvPr/>
        </p:nvSpPr>
        <p:spPr>
          <a:xfrm>
            <a:off x="1187624" y="1272727"/>
            <a:ext cx="2736304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chapeau</a:t>
            </a:r>
            <a:endParaRPr lang="fr-FR" sz="4400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5076056" y="1277144"/>
            <a:ext cx="2736304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chameau</a:t>
            </a:r>
            <a:endParaRPr lang="fr-FR" sz="4400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1000346" y="4105000"/>
            <a:ext cx="2736304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chameau</a:t>
            </a:r>
            <a:endParaRPr lang="fr-FR" sz="4400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3267394" y="4947308"/>
            <a:ext cx="2736304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chameau</a:t>
            </a:r>
            <a:endParaRPr lang="fr-FR" sz="4400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6120000" y="2852936"/>
            <a:ext cx="2412440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chameau</a:t>
            </a:r>
            <a:endParaRPr lang="fr-FR" sz="44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5856733" y="4105000"/>
            <a:ext cx="2623606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chapiteau</a:t>
            </a:r>
            <a:endParaRPr lang="fr-FR" sz="4400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1115616" y="2784902"/>
            <a:ext cx="2096616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charme</a:t>
            </a:r>
            <a:endParaRPr lang="fr-FR" sz="4400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504056" y="1057391"/>
            <a:ext cx="8028384" cy="5031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bg1"/>
                </a:solidFill>
              </a:rPr>
              <a:t>Écris le mot sur ton </a:t>
            </a:r>
            <a:r>
              <a:rPr lang="fr-FR" sz="6000" dirty="0" smtClean="0">
                <a:solidFill>
                  <a:schemeClr val="bg1"/>
                </a:solidFill>
              </a:rPr>
              <a:t>ardoise.</a:t>
            </a:r>
            <a:endParaRPr lang="fr-FR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1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7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767156" y="1104234"/>
            <a:ext cx="59092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Repérer parmi plusieurs mots , le mot qui s’associe à l’image et dénombrer le nombre de fois qu’il est écrit.</a:t>
            </a:r>
          </a:p>
        </p:txBody>
      </p:sp>
      <p:pic>
        <p:nvPicPr>
          <p:cNvPr id="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2915816" y="1484784"/>
            <a:ext cx="6057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Repérer parmi plusieurs </a:t>
            </a:r>
            <a:r>
              <a:rPr lang="fr-FR" sz="2800" dirty="0" smtClean="0">
                <a:solidFill>
                  <a:schemeClr val="bg1"/>
                </a:solidFill>
              </a:rPr>
              <a:t>mots, </a:t>
            </a:r>
            <a:r>
              <a:rPr lang="fr-FR" sz="2800" dirty="0">
                <a:solidFill>
                  <a:schemeClr val="bg1"/>
                </a:solidFill>
              </a:rPr>
              <a:t>le mot qui s’associe à l’image et dénombrer le nombre de fois qu’il est écrit.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915816" y="3013792"/>
            <a:ext cx="52265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Plus de mots. Image sur le côté. </a:t>
            </a:r>
          </a:p>
          <a:p>
            <a:r>
              <a:rPr lang="fr-FR" sz="2800" dirty="0">
                <a:solidFill>
                  <a:schemeClr val="bg1"/>
                </a:solidFill>
              </a:rPr>
              <a:t>Durée </a:t>
            </a:r>
            <a:r>
              <a:rPr lang="fr-FR" sz="2800" dirty="0" smtClean="0">
                <a:solidFill>
                  <a:schemeClr val="bg1"/>
                </a:solidFill>
              </a:rPr>
              <a:t>lente </a:t>
            </a:r>
            <a:r>
              <a:rPr lang="fr-FR" sz="2800" dirty="0">
                <a:solidFill>
                  <a:schemeClr val="bg1"/>
                </a:solidFill>
              </a:rPr>
              <a:t>d’apparition des mots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987824" y="4725144"/>
            <a:ext cx="4257761" cy="984551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Sablier de</a:t>
            </a:r>
          </a:p>
          <a:p>
            <a:pPr algn="ctr"/>
            <a:r>
              <a:rPr lang="fr-FR" dirty="0" smtClean="0"/>
              <a:t>12 secondes avec un décompte toutes les 3 secondes</a:t>
            </a:r>
            <a:endParaRPr lang="fr-FR" dirty="0"/>
          </a:p>
        </p:txBody>
      </p:sp>
      <p:sp>
        <p:nvSpPr>
          <p:cNvPr id="16" name="Organigramme : Joindre 15"/>
          <p:cNvSpPr/>
          <p:nvPr/>
        </p:nvSpPr>
        <p:spPr>
          <a:xfrm>
            <a:off x="2190610" y="4725144"/>
            <a:ext cx="457200" cy="914400"/>
          </a:xfrm>
          <a:prstGeom prst="flowChartCol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riangle isocèle 1"/>
          <p:cNvSpPr/>
          <p:nvPr/>
        </p:nvSpPr>
        <p:spPr>
          <a:xfrm>
            <a:off x="775602" y="1771360"/>
            <a:ext cx="1872208" cy="1613972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1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03548" y="548680"/>
            <a:ext cx="8136904" cy="1656184"/>
          </a:xfrm>
          <a:noFill/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Regarde bien l’image qui va apparaître.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2693" y="2564904"/>
            <a:ext cx="7423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</a:rPr>
              <a:t>Le mot qui correspond est écrit plusieurs fois.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23555" y="5134643"/>
            <a:ext cx="8398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Combien de fois apparait-il?. 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12" name="Triangle isocèle 11"/>
          <p:cNvSpPr/>
          <p:nvPr/>
        </p:nvSpPr>
        <p:spPr>
          <a:xfrm>
            <a:off x="8440920" y="6165304"/>
            <a:ext cx="359526" cy="30993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56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rganigramme : Joindre 26"/>
          <p:cNvSpPr/>
          <p:nvPr/>
        </p:nvSpPr>
        <p:spPr>
          <a:xfrm>
            <a:off x="1590544" y="4736824"/>
            <a:ext cx="706329" cy="1412658"/>
          </a:xfrm>
          <a:prstGeom prst="flowChartCol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2221098" cy="2494758"/>
          </a:xfrm>
          <a:prstGeom prst="rect">
            <a:avLst/>
          </a:prstGeom>
        </p:spPr>
      </p:pic>
      <p:pic>
        <p:nvPicPr>
          <p:cNvPr id="2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riangle isocèle 36"/>
          <p:cNvSpPr/>
          <p:nvPr/>
        </p:nvSpPr>
        <p:spPr>
          <a:xfrm>
            <a:off x="8440920" y="6165304"/>
            <a:ext cx="359526" cy="30993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868144" y="4581128"/>
            <a:ext cx="2422123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moniteur</a:t>
            </a:r>
            <a:endParaRPr lang="fr-FR" sz="4400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2820127" y="4941168"/>
            <a:ext cx="252028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monsieur</a:t>
            </a:r>
            <a:endParaRPr lang="fr-FR" sz="4400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5868144" y="1700808"/>
            <a:ext cx="218544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montre</a:t>
            </a:r>
            <a:endParaRPr lang="fr-FR" sz="4400" dirty="0"/>
          </a:p>
        </p:txBody>
      </p:sp>
      <p:sp>
        <p:nvSpPr>
          <p:cNvPr id="54" name="Rectangle à coins arrondis 53"/>
          <p:cNvSpPr/>
          <p:nvPr/>
        </p:nvSpPr>
        <p:spPr>
          <a:xfrm>
            <a:off x="6039580" y="3501008"/>
            <a:ext cx="2313938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monstre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3244585" y="2720983"/>
            <a:ext cx="225076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montrer</a:t>
            </a:r>
            <a:endParaRPr lang="fr-FR" sz="4400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5795059" y="2636912"/>
            <a:ext cx="2121985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monter</a:t>
            </a:r>
            <a:endParaRPr lang="fr-FR" sz="4400" dirty="0"/>
          </a:p>
        </p:txBody>
      </p:sp>
      <p:sp>
        <p:nvSpPr>
          <p:cNvPr id="57" name="Rectangle à coins arrondis 56"/>
          <p:cNvSpPr/>
          <p:nvPr/>
        </p:nvSpPr>
        <p:spPr>
          <a:xfrm>
            <a:off x="3118061" y="3651056"/>
            <a:ext cx="228676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monstre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2987824" y="1790910"/>
            <a:ext cx="208823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moteur</a:t>
            </a:r>
            <a:endParaRPr lang="fr-FR" sz="4400" dirty="0"/>
          </a:p>
        </p:txBody>
      </p:sp>
      <p:sp>
        <p:nvSpPr>
          <p:cNvPr id="59" name="Rectangle à coins arrondis 58"/>
          <p:cNvSpPr/>
          <p:nvPr/>
        </p:nvSpPr>
        <p:spPr>
          <a:xfrm>
            <a:off x="1642542" y="908720"/>
            <a:ext cx="216024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montre</a:t>
            </a:r>
            <a:endParaRPr lang="fr-FR" sz="4400" dirty="0"/>
          </a:p>
        </p:txBody>
      </p:sp>
      <p:sp>
        <p:nvSpPr>
          <p:cNvPr id="60" name="Rectangle à coins arrondis 59"/>
          <p:cNvSpPr/>
          <p:nvPr/>
        </p:nvSpPr>
        <p:spPr>
          <a:xfrm>
            <a:off x="5388801" y="908720"/>
            <a:ext cx="226620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monstre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19672" y="5794850"/>
            <a:ext cx="648072" cy="3600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619672" y="5457175"/>
            <a:ext cx="648072" cy="36004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619672" y="5097135"/>
            <a:ext cx="64807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619672" y="4737095"/>
            <a:ext cx="64807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 flipH="1">
            <a:off x="8168930" y="6283060"/>
            <a:ext cx="206342" cy="1903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 flipH="1">
            <a:off x="7936516" y="6283060"/>
            <a:ext cx="171420" cy="1921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345172" y="597907"/>
            <a:ext cx="8502842" cy="5835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</a:rPr>
              <a:t>Combien de fois?</a:t>
            </a:r>
            <a:endParaRPr lang="fr-F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3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8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19" grpId="0" animBg="1"/>
      <p:bldP spid="20" grpId="0" animBg="1"/>
      <p:bldP spid="21" grpId="0" animBg="1"/>
      <p:bldP spid="23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riangle isocèle 24"/>
          <p:cNvSpPr/>
          <p:nvPr/>
        </p:nvSpPr>
        <p:spPr>
          <a:xfrm>
            <a:off x="8440920" y="6165304"/>
            <a:ext cx="359526" cy="30993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2221098" cy="2494758"/>
          </a:xfrm>
          <a:prstGeom prst="rect">
            <a:avLst/>
          </a:prstGeom>
        </p:spPr>
      </p:pic>
      <p:sp>
        <p:nvSpPr>
          <p:cNvPr id="31" name="Rectangle à coins arrondis 30"/>
          <p:cNvSpPr/>
          <p:nvPr/>
        </p:nvSpPr>
        <p:spPr>
          <a:xfrm>
            <a:off x="5868144" y="4581128"/>
            <a:ext cx="2422123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moniteur</a:t>
            </a:r>
            <a:endParaRPr lang="fr-FR" sz="4400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2820127" y="4941168"/>
            <a:ext cx="2520280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monsieur</a:t>
            </a:r>
            <a:endParaRPr lang="fr-FR" sz="44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5868144" y="1700808"/>
            <a:ext cx="2185444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montre</a:t>
            </a:r>
            <a:endParaRPr lang="fr-FR" sz="4400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6039580" y="3501008"/>
            <a:ext cx="2313938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monstre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3244585" y="2720983"/>
            <a:ext cx="2250760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montrer</a:t>
            </a:r>
            <a:endParaRPr lang="fr-FR" sz="4400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5795059" y="2636912"/>
            <a:ext cx="2121985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monter</a:t>
            </a:r>
            <a:endParaRPr lang="fr-FR" sz="44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3118061" y="3651056"/>
            <a:ext cx="2286764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monstre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2987824" y="1790910"/>
            <a:ext cx="2088232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moteur</a:t>
            </a:r>
            <a:endParaRPr lang="fr-FR" sz="44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1642542" y="908720"/>
            <a:ext cx="2160240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montre</a:t>
            </a:r>
            <a:endParaRPr lang="fr-FR" sz="44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5388801" y="908720"/>
            <a:ext cx="2266200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monstre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387833" y="774440"/>
            <a:ext cx="8495426" cy="53239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bg1"/>
                </a:solidFill>
              </a:rPr>
              <a:t>Écris le mot sur ton </a:t>
            </a:r>
            <a:r>
              <a:rPr lang="fr-FR" sz="6000" dirty="0" smtClean="0">
                <a:solidFill>
                  <a:schemeClr val="bg1"/>
                </a:solidFill>
              </a:rPr>
              <a:t>ardoise.</a:t>
            </a:r>
            <a:endParaRPr lang="fr-FR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5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7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363</Words>
  <Application>Microsoft Office PowerPoint</Application>
  <PresentationFormat>Affichage à l'écran (4:3)</PresentationFormat>
  <Paragraphs>111</Paragraphs>
  <Slides>13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Activité : le bon mot Matériel nécessaire : </vt:lpstr>
      <vt:lpstr>Présentation PowerPoint</vt:lpstr>
      <vt:lpstr>Regarde bien l’image qui va apparaître.</vt:lpstr>
      <vt:lpstr>Présentation PowerPoint</vt:lpstr>
      <vt:lpstr>Présentation PowerPoint</vt:lpstr>
      <vt:lpstr>Présentation PowerPoint</vt:lpstr>
      <vt:lpstr>Regarde bien l’image qui va apparaître.</vt:lpstr>
      <vt:lpstr>Présentation PowerPoint</vt:lpstr>
      <vt:lpstr>Présentation PowerPoint</vt:lpstr>
      <vt:lpstr>Présentation PowerPoint</vt:lpstr>
      <vt:lpstr>Regarde bien l’image qui va apparaître.</vt:lpstr>
      <vt:lpstr>Présentation PowerPoint</vt:lpstr>
      <vt:lpstr>Présentation PowerPoint</vt:lpstr>
    </vt:vector>
  </TitlesOfParts>
  <Company>Rectorat de 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: Repérer le bon mot Matériel nécessaire :</dc:title>
  <dc:creator>dsden56</dc:creator>
  <cp:lastModifiedBy>Utilisateur</cp:lastModifiedBy>
  <cp:revision>39</cp:revision>
  <dcterms:created xsi:type="dcterms:W3CDTF">2016-09-29T23:09:57Z</dcterms:created>
  <dcterms:modified xsi:type="dcterms:W3CDTF">2017-01-12T14:17:58Z</dcterms:modified>
</cp:coreProperties>
</file>