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8" r:id="rId10"/>
    <p:sldId id="265" r:id="rId11"/>
    <p:sldId id="266" r:id="rId12"/>
    <p:sldId id="267" r:id="rId13"/>
    <p:sldId id="269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82" y="-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7F0673-2CEE-4DC7-AEB2-9D120EBA697D}" type="datetimeFigureOut">
              <a:rPr lang="fr-FR" smtClean="0"/>
              <a:t>12/01/2017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38A979-C775-4112-8890-B8985BB89C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30288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424D55-15B0-4F8C-8D17-2BDC60927577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41738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B3010C-DB7F-46B6-B206-2357D1907D35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16474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B3010C-DB7F-46B6-B206-2357D1907D35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59954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B3010C-DB7F-46B6-B206-2357D1907D35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16474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B3010C-DB7F-46B6-B206-2357D1907D35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16474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B3010C-DB7F-46B6-B206-2357D1907D35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59954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B3010C-DB7F-46B6-B206-2357D1907D35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16474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B3010C-DB7F-46B6-B206-2357D1907D35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16474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B3010C-DB7F-46B6-B206-2357D1907D35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59954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B3010C-DB7F-46B6-B206-2357D1907D35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1647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18868-90ED-4FEF-87B0-2E2ED5EE4950}" type="datetimeFigureOut">
              <a:rPr lang="fr-FR" smtClean="0"/>
              <a:t>12/01/2017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4B47C-E4AC-4E84-AD80-9C77DAB217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9787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18868-90ED-4FEF-87B0-2E2ED5EE4950}" type="datetimeFigureOut">
              <a:rPr lang="fr-FR" smtClean="0"/>
              <a:t>12/01/2017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4B47C-E4AC-4E84-AD80-9C77DAB217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3830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18868-90ED-4FEF-87B0-2E2ED5EE4950}" type="datetimeFigureOut">
              <a:rPr lang="fr-FR" smtClean="0"/>
              <a:t>12/01/2017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4B47C-E4AC-4E84-AD80-9C77DAB217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9383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18868-90ED-4FEF-87B0-2E2ED5EE4950}" type="datetimeFigureOut">
              <a:rPr lang="fr-FR" smtClean="0"/>
              <a:t>12/01/2017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4B47C-E4AC-4E84-AD80-9C77DAB217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2207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18868-90ED-4FEF-87B0-2E2ED5EE4950}" type="datetimeFigureOut">
              <a:rPr lang="fr-FR" smtClean="0"/>
              <a:t>12/01/2017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4B47C-E4AC-4E84-AD80-9C77DAB217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9495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18868-90ED-4FEF-87B0-2E2ED5EE4950}" type="datetimeFigureOut">
              <a:rPr lang="fr-FR" smtClean="0"/>
              <a:t>12/01/2017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4B47C-E4AC-4E84-AD80-9C77DAB217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7720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18868-90ED-4FEF-87B0-2E2ED5EE4950}" type="datetimeFigureOut">
              <a:rPr lang="fr-FR" smtClean="0"/>
              <a:t>12/01/2017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4B47C-E4AC-4E84-AD80-9C77DAB217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9962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18868-90ED-4FEF-87B0-2E2ED5EE4950}" type="datetimeFigureOut">
              <a:rPr lang="fr-FR" smtClean="0"/>
              <a:t>12/01/2017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4B47C-E4AC-4E84-AD80-9C77DAB217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1612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18868-90ED-4FEF-87B0-2E2ED5EE4950}" type="datetimeFigureOut">
              <a:rPr lang="fr-FR" smtClean="0"/>
              <a:t>12/01/2017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4B47C-E4AC-4E84-AD80-9C77DAB217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7256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18868-90ED-4FEF-87B0-2E2ED5EE4950}" type="datetimeFigureOut">
              <a:rPr lang="fr-FR" smtClean="0"/>
              <a:t>12/01/2017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4B47C-E4AC-4E84-AD80-9C77DAB217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4946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18868-90ED-4FEF-87B0-2E2ED5EE4950}" type="datetimeFigureOut">
              <a:rPr lang="fr-FR" smtClean="0"/>
              <a:t>12/01/2017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4B47C-E4AC-4E84-AD80-9C77DAB217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7627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18868-90ED-4FEF-87B0-2E2ED5EE4950}" type="datetimeFigureOut">
              <a:rPr lang="fr-FR" smtClean="0"/>
              <a:t>12/01/2017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E4B47C-E4AC-4E84-AD80-9C77DAB217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38468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audio" Target="../media/audio1.wav"/><Relationship Id="rId3" Type="http://schemas.openxmlformats.org/officeDocument/2006/relationships/audio" Target="../media/audio1.wav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2.png"/><Relationship Id="rId4" Type="http://schemas.openxmlformats.org/officeDocument/2006/relationships/audio" Target="../media/audio2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audio" Target="../media/audio1.wav"/><Relationship Id="rId3" Type="http://schemas.openxmlformats.org/officeDocument/2006/relationships/audio" Target="../media/audio1.wav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5.png"/><Relationship Id="rId4" Type="http://schemas.openxmlformats.org/officeDocument/2006/relationships/audio" Target="../media/audio2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audio" Target="../media/audio1.wav"/><Relationship Id="rId3" Type="http://schemas.openxmlformats.org/officeDocument/2006/relationships/audio" Target="../media/audio1.wav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6.png"/><Relationship Id="rId4" Type="http://schemas.openxmlformats.org/officeDocument/2006/relationships/audio" Target="../media/audio2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524555" y="2702263"/>
            <a:ext cx="2310913" cy="2310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23528" y="4653136"/>
            <a:ext cx="8352928" cy="1752600"/>
          </a:xfrm>
          <a:ln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r>
              <a:rPr lang="fr-FR" b="1" dirty="0" smtClean="0">
                <a:solidFill>
                  <a:schemeClr val="bg1"/>
                </a:solidFill>
              </a:rPr>
              <a:t>Objectif :</a:t>
            </a:r>
          </a:p>
          <a:p>
            <a:r>
              <a:rPr lang="fr-FR" dirty="0" smtClean="0">
                <a:solidFill>
                  <a:schemeClr val="bg1"/>
                </a:solidFill>
              </a:rPr>
              <a:t>Repérer parmi plusieurs mots, le mot qui s’associe à une image</a:t>
            </a:r>
          </a:p>
          <a:p>
            <a:r>
              <a:rPr lang="fr-FR" b="1" dirty="0" smtClean="0">
                <a:solidFill>
                  <a:schemeClr val="bg1"/>
                </a:solidFill>
              </a:rPr>
              <a:t>Connaissance et compétence associée </a:t>
            </a:r>
            <a:r>
              <a:rPr lang="fr-FR" dirty="0" smtClean="0">
                <a:solidFill>
                  <a:schemeClr val="bg1"/>
                </a:solidFill>
              </a:rPr>
              <a:t>:</a:t>
            </a:r>
          </a:p>
          <a:p>
            <a:r>
              <a:rPr lang="fr-FR" dirty="0" smtClean="0">
                <a:solidFill>
                  <a:schemeClr val="bg1"/>
                </a:solidFill>
              </a:rPr>
              <a:t> identifier les mots de manière de plus en plus aisée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0" name="Titre 1"/>
          <p:cNvSpPr>
            <a:spLocks noGrp="1"/>
          </p:cNvSpPr>
          <p:nvPr>
            <p:ph type="ctrTitle"/>
          </p:nvPr>
        </p:nvSpPr>
        <p:spPr>
          <a:xfrm>
            <a:off x="827584" y="1443642"/>
            <a:ext cx="7772400" cy="1470025"/>
          </a:xfrm>
        </p:spPr>
        <p:txBody>
          <a:bodyPr/>
          <a:lstStyle/>
          <a:p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</a:rPr>
              <a:t>Activité </a:t>
            </a:r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: le bon mot</a:t>
            </a:r>
            <a:b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</a:rPr>
              <a:t>Matériel nécessaire </a:t>
            </a:r>
            <a:r>
              <a:rPr lang="fr-FR" dirty="0" smtClean="0">
                <a:solidFill>
                  <a:schemeClr val="accent5">
                    <a:lumMod val="75000"/>
                  </a:schemeClr>
                </a:solidFill>
              </a:rPr>
              <a:t>: </a:t>
            </a:r>
            <a:endParaRPr lang="fr-FR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11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0-Amélie\1-PROD\Cycle 2\Français\Identifier les mots\tetiere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964" y="44624"/>
            <a:ext cx="8593164" cy="1451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5520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ZoneTexte 12"/>
          <p:cNvSpPr txBox="1"/>
          <p:nvPr/>
        </p:nvSpPr>
        <p:spPr>
          <a:xfrm>
            <a:off x="2915816" y="980728"/>
            <a:ext cx="60579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chemeClr val="bg1"/>
                </a:solidFill>
              </a:rPr>
              <a:t>Repérer parmi plusieurs </a:t>
            </a:r>
            <a:r>
              <a:rPr lang="fr-FR" sz="2800" dirty="0" smtClean="0">
                <a:solidFill>
                  <a:schemeClr val="bg1"/>
                </a:solidFill>
              </a:rPr>
              <a:t>mots, </a:t>
            </a:r>
            <a:r>
              <a:rPr lang="fr-FR" sz="2800" dirty="0">
                <a:solidFill>
                  <a:schemeClr val="bg1"/>
                </a:solidFill>
              </a:rPr>
              <a:t>le mot qui s’associe à l’image et dénombrer le nombre de fois qu’il est écrit.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2915816" y="2509736"/>
            <a:ext cx="5231369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chemeClr val="bg1"/>
                </a:solidFill>
              </a:rPr>
              <a:t>Plus de mots et pas d’organisation </a:t>
            </a:r>
            <a:endParaRPr lang="fr-FR" sz="2800" dirty="0" smtClean="0">
              <a:solidFill>
                <a:schemeClr val="bg1"/>
              </a:solidFill>
            </a:endParaRPr>
          </a:p>
          <a:p>
            <a:r>
              <a:rPr lang="fr-FR" sz="2800" dirty="0" smtClean="0">
                <a:solidFill>
                  <a:schemeClr val="bg1"/>
                </a:solidFill>
              </a:rPr>
              <a:t>des </a:t>
            </a:r>
            <a:r>
              <a:rPr lang="fr-FR" sz="2800" dirty="0">
                <a:solidFill>
                  <a:schemeClr val="bg1"/>
                </a:solidFill>
              </a:rPr>
              <a:t>mots </a:t>
            </a:r>
            <a:r>
              <a:rPr lang="fr-FR" sz="2800" dirty="0" smtClean="0">
                <a:solidFill>
                  <a:schemeClr val="bg1"/>
                </a:solidFill>
              </a:rPr>
              <a:t>visible.</a:t>
            </a:r>
            <a:endParaRPr lang="fr-FR" sz="2800" dirty="0">
              <a:solidFill>
                <a:schemeClr val="bg1"/>
              </a:solidFill>
            </a:endParaRPr>
          </a:p>
          <a:p>
            <a:r>
              <a:rPr lang="fr-FR" sz="2800" dirty="0" smtClean="0">
                <a:solidFill>
                  <a:schemeClr val="bg1"/>
                </a:solidFill>
              </a:rPr>
              <a:t>Image </a:t>
            </a:r>
            <a:r>
              <a:rPr lang="fr-FR" sz="2800" dirty="0">
                <a:solidFill>
                  <a:schemeClr val="bg1"/>
                </a:solidFill>
              </a:rPr>
              <a:t>sur le côté. </a:t>
            </a:r>
          </a:p>
          <a:p>
            <a:r>
              <a:rPr lang="fr-FR" sz="2800" dirty="0">
                <a:solidFill>
                  <a:schemeClr val="bg1"/>
                </a:solidFill>
              </a:rPr>
              <a:t>Différentes graphies.</a:t>
            </a:r>
          </a:p>
          <a:p>
            <a:r>
              <a:rPr lang="fr-FR" sz="2800" dirty="0">
                <a:solidFill>
                  <a:schemeClr val="bg1"/>
                </a:solidFill>
              </a:rPr>
              <a:t>Durée </a:t>
            </a:r>
            <a:r>
              <a:rPr lang="fr-FR" sz="2800" dirty="0" smtClean="0">
                <a:solidFill>
                  <a:schemeClr val="bg1"/>
                </a:solidFill>
              </a:rPr>
              <a:t>lente </a:t>
            </a:r>
            <a:r>
              <a:rPr lang="fr-FR" sz="2800" dirty="0">
                <a:solidFill>
                  <a:schemeClr val="bg1"/>
                </a:solidFill>
              </a:rPr>
              <a:t>d’apparition des mots</a:t>
            </a:r>
          </a:p>
        </p:txBody>
      </p:sp>
      <p:sp>
        <p:nvSpPr>
          <p:cNvPr id="15" name="Rectangle à coins arrondis 14"/>
          <p:cNvSpPr/>
          <p:nvPr/>
        </p:nvSpPr>
        <p:spPr>
          <a:xfrm>
            <a:off x="2987824" y="5191101"/>
            <a:ext cx="4257761" cy="984551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Sablier de</a:t>
            </a:r>
          </a:p>
          <a:p>
            <a:pPr algn="ctr"/>
            <a:r>
              <a:rPr lang="fr-FR" dirty="0" smtClean="0"/>
              <a:t>12 secondes avec un décompte toutes les 3 secondes</a:t>
            </a:r>
            <a:endParaRPr lang="fr-FR" dirty="0"/>
          </a:p>
        </p:txBody>
      </p:sp>
      <p:sp>
        <p:nvSpPr>
          <p:cNvPr id="16" name="Organigramme : Joindre 15"/>
          <p:cNvSpPr/>
          <p:nvPr/>
        </p:nvSpPr>
        <p:spPr>
          <a:xfrm>
            <a:off x="2190610" y="5191101"/>
            <a:ext cx="457200" cy="914400"/>
          </a:xfrm>
          <a:prstGeom prst="flowChartCol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" name="Rectangle à quatre flèches 2"/>
          <p:cNvSpPr/>
          <p:nvPr/>
        </p:nvSpPr>
        <p:spPr>
          <a:xfrm>
            <a:off x="832013" y="980728"/>
            <a:ext cx="1715779" cy="1715779"/>
          </a:xfrm>
          <a:prstGeom prst="quadArrowCallo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584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re 1"/>
          <p:cNvSpPr>
            <a:spLocks noGrp="1"/>
          </p:cNvSpPr>
          <p:nvPr>
            <p:ph type="ctrTitle"/>
          </p:nvPr>
        </p:nvSpPr>
        <p:spPr>
          <a:xfrm>
            <a:off x="503548" y="548680"/>
            <a:ext cx="8136904" cy="1656184"/>
          </a:xfrm>
          <a:noFill/>
        </p:spPr>
        <p:txBody>
          <a:bodyPr>
            <a:norm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Regarde bien l’image qui va apparaître.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732693" y="2564904"/>
            <a:ext cx="74233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 smtClean="0">
                <a:solidFill>
                  <a:schemeClr val="bg1"/>
                </a:solidFill>
              </a:rPr>
              <a:t>Le mot qui correspond est écrit plusieurs fois.</a:t>
            </a:r>
            <a:endParaRPr lang="fr-FR" sz="6000" dirty="0">
              <a:solidFill>
                <a:schemeClr val="bg1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623555" y="5134643"/>
            <a:ext cx="839858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5400" dirty="0" smtClean="0">
                <a:solidFill>
                  <a:schemeClr val="bg1"/>
                </a:solidFill>
              </a:rPr>
              <a:t>Combien de fois apparait-il?. </a:t>
            </a:r>
            <a:endParaRPr lang="fr-FR" sz="5400" dirty="0">
              <a:solidFill>
                <a:schemeClr val="bg1"/>
              </a:solidFill>
            </a:endParaRPr>
          </a:p>
        </p:txBody>
      </p:sp>
      <p:sp>
        <p:nvSpPr>
          <p:cNvPr id="12" name="Rectangle à quatre flèches 11"/>
          <p:cNvSpPr/>
          <p:nvPr/>
        </p:nvSpPr>
        <p:spPr>
          <a:xfrm>
            <a:off x="8608119" y="6067684"/>
            <a:ext cx="355611" cy="355611"/>
          </a:xfrm>
          <a:prstGeom prst="quadArrowCallo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1829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6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Organigramme : Joindre 36"/>
          <p:cNvSpPr/>
          <p:nvPr/>
        </p:nvSpPr>
        <p:spPr>
          <a:xfrm>
            <a:off x="1380331" y="4905064"/>
            <a:ext cx="706329" cy="1412658"/>
          </a:xfrm>
          <a:prstGeom prst="flowChartCol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5970256" y="235346"/>
            <a:ext cx="2736304" cy="720080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 smtClean="0"/>
              <a:t>phoque</a:t>
            </a:r>
            <a:endParaRPr lang="fr-FR" sz="4400" dirty="0"/>
          </a:p>
        </p:txBody>
      </p:sp>
      <p:sp>
        <p:nvSpPr>
          <p:cNvPr id="16" name="Rectangle à coins arrondis 15"/>
          <p:cNvSpPr/>
          <p:nvPr/>
        </p:nvSpPr>
        <p:spPr>
          <a:xfrm>
            <a:off x="3499526" y="3861048"/>
            <a:ext cx="2736304" cy="720080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 smtClean="0">
                <a:latin typeface="Arial Black" panose="020B0A04020102020204" pitchFamily="34" charset="0"/>
              </a:rPr>
              <a:t>poulpe</a:t>
            </a:r>
            <a:endParaRPr lang="fr-FR" sz="4400" dirty="0">
              <a:latin typeface="Arial Black" panose="020B0A04020102020204" pitchFamily="34" charset="0"/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2806496" y="2895134"/>
            <a:ext cx="2478701" cy="720080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 smtClean="0"/>
              <a:t>pupille</a:t>
            </a:r>
            <a:endParaRPr lang="fr-FR" sz="4400" dirty="0"/>
          </a:p>
        </p:txBody>
      </p:sp>
      <p:sp>
        <p:nvSpPr>
          <p:cNvPr id="21" name="Rectangle à coins arrondis 20"/>
          <p:cNvSpPr/>
          <p:nvPr/>
        </p:nvSpPr>
        <p:spPr>
          <a:xfrm>
            <a:off x="5469979" y="1738085"/>
            <a:ext cx="2736304" cy="720080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 smtClean="0">
                <a:latin typeface="Algerian" panose="04020705040A02060702" pitchFamily="82" charset="0"/>
              </a:rPr>
              <a:t>épopée</a:t>
            </a:r>
            <a:endParaRPr lang="fr-FR" sz="4400" dirty="0">
              <a:latin typeface="Algerian" panose="04020705040A02060702" pitchFamily="82" charset="0"/>
            </a:endParaRPr>
          </a:p>
        </p:txBody>
      </p:sp>
      <p:sp>
        <p:nvSpPr>
          <p:cNvPr id="22" name="Rectangle à coins arrondis 21"/>
          <p:cNvSpPr/>
          <p:nvPr/>
        </p:nvSpPr>
        <p:spPr>
          <a:xfrm>
            <a:off x="1366583" y="254462"/>
            <a:ext cx="2736304" cy="720080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 smtClean="0">
                <a:latin typeface="Bradley Hand ITC" panose="03070402050302030203" pitchFamily="66" charset="0"/>
              </a:rPr>
              <a:t>poupée</a:t>
            </a:r>
            <a:endParaRPr lang="fr-FR" sz="4400" dirty="0">
              <a:latin typeface="Bradley Hand ITC" panose="03070402050302030203" pitchFamily="66" charset="0"/>
            </a:endParaRPr>
          </a:p>
        </p:txBody>
      </p:sp>
      <p:sp>
        <p:nvSpPr>
          <p:cNvPr id="24" name="Rectangle à coins arrondis 23"/>
          <p:cNvSpPr/>
          <p:nvPr/>
        </p:nvSpPr>
        <p:spPr>
          <a:xfrm>
            <a:off x="70193" y="1149009"/>
            <a:ext cx="2736304" cy="720080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 smtClean="0"/>
              <a:t>poulpe</a:t>
            </a:r>
            <a:endParaRPr lang="fr-FR" sz="4400" dirty="0"/>
          </a:p>
        </p:txBody>
      </p:sp>
      <p:pic>
        <p:nvPicPr>
          <p:cNvPr id="26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Rectangle à quatre flèches 37"/>
          <p:cNvSpPr/>
          <p:nvPr/>
        </p:nvSpPr>
        <p:spPr>
          <a:xfrm>
            <a:off x="8608119" y="6067684"/>
            <a:ext cx="355611" cy="355611"/>
          </a:xfrm>
          <a:prstGeom prst="quadArrowCallo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Rectangle à coins arrondis 38"/>
          <p:cNvSpPr/>
          <p:nvPr/>
        </p:nvSpPr>
        <p:spPr>
          <a:xfrm>
            <a:off x="3146053" y="4071504"/>
            <a:ext cx="2736304" cy="720080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 smtClean="0"/>
              <a:t>monstre</a:t>
            </a:r>
            <a:endParaRPr lang="fr-FR" sz="4400" dirty="0"/>
          </a:p>
        </p:txBody>
      </p:sp>
      <p:sp>
        <p:nvSpPr>
          <p:cNvPr id="40" name="Rectangle à coins arrondis 39"/>
          <p:cNvSpPr/>
          <p:nvPr/>
        </p:nvSpPr>
        <p:spPr>
          <a:xfrm>
            <a:off x="3146053" y="2991384"/>
            <a:ext cx="2736304" cy="720080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 smtClean="0"/>
              <a:t>montrer</a:t>
            </a:r>
            <a:endParaRPr lang="fr-FR" sz="4400" dirty="0"/>
          </a:p>
        </p:txBody>
      </p:sp>
      <p:sp>
        <p:nvSpPr>
          <p:cNvPr id="41" name="Rectangle à coins arrondis 40"/>
          <p:cNvSpPr/>
          <p:nvPr/>
        </p:nvSpPr>
        <p:spPr>
          <a:xfrm>
            <a:off x="2933005" y="2007796"/>
            <a:ext cx="2736304" cy="720080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 smtClean="0"/>
              <a:t>moteur</a:t>
            </a:r>
            <a:endParaRPr lang="fr-FR" sz="4400" dirty="0"/>
          </a:p>
        </p:txBody>
      </p:sp>
      <p:pic>
        <p:nvPicPr>
          <p:cNvPr id="42" name="Image 4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4018" y="2060848"/>
            <a:ext cx="2221098" cy="2314099"/>
          </a:xfrm>
          <a:prstGeom prst="rect">
            <a:avLst/>
          </a:prstGeom>
        </p:spPr>
      </p:pic>
      <p:sp>
        <p:nvSpPr>
          <p:cNvPr id="43" name="Rectangle à coins arrondis 42"/>
          <p:cNvSpPr/>
          <p:nvPr/>
        </p:nvSpPr>
        <p:spPr>
          <a:xfrm>
            <a:off x="1080470" y="3781985"/>
            <a:ext cx="2124933" cy="72008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 smtClean="0"/>
              <a:t>poupée</a:t>
            </a:r>
            <a:endParaRPr lang="fr-FR" sz="4400" dirty="0"/>
          </a:p>
        </p:txBody>
      </p:sp>
      <p:sp>
        <p:nvSpPr>
          <p:cNvPr id="44" name="Rectangle à coins arrondis 43"/>
          <p:cNvSpPr/>
          <p:nvPr/>
        </p:nvSpPr>
        <p:spPr>
          <a:xfrm>
            <a:off x="5220072" y="1052736"/>
            <a:ext cx="2262352" cy="72008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 smtClean="0"/>
              <a:t>phoque</a:t>
            </a:r>
            <a:endParaRPr lang="fr-FR" sz="4400" dirty="0"/>
          </a:p>
        </p:txBody>
      </p:sp>
      <p:sp>
        <p:nvSpPr>
          <p:cNvPr id="45" name="Rectangle à coins arrondis 44"/>
          <p:cNvSpPr/>
          <p:nvPr/>
        </p:nvSpPr>
        <p:spPr>
          <a:xfrm>
            <a:off x="3499526" y="4448093"/>
            <a:ext cx="2470730" cy="72008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 smtClean="0">
                <a:latin typeface="Arial Black" panose="020B0A04020102020204" pitchFamily="34" charset="0"/>
              </a:rPr>
              <a:t>poulpe</a:t>
            </a:r>
            <a:endParaRPr lang="fr-FR" sz="4400" dirty="0">
              <a:latin typeface="Arial Black" panose="020B0A04020102020204" pitchFamily="34" charset="0"/>
            </a:endParaRPr>
          </a:p>
        </p:txBody>
      </p:sp>
      <p:sp>
        <p:nvSpPr>
          <p:cNvPr id="46" name="Rectangle à coins arrondis 45"/>
          <p:cNvSpPr/>
          <p:nvPr/>
        </p:nvSpPr>
        <p:spPr>
          <a:xfrm>
            <a:off x="1409459" y="2642388"/>
            <a:ext cx="1930442" cy="72008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 smtClean="0"/>
              <a:t>pupille</a:t>
            </a:r>
            <a:endParaRPr lang="fr-FR" sz="4400" dirty="0"/>
          </a:p>
        </p:txBody>
      </p:sp>
      <p:sp>
        <p:nvSpPr>
          <p:cNvPr id="47" name="Rectangle à coins arrondis 46"/>
          <p:cNvSpPr/>
          <p:nvPr/>
        </p:nvSpPr>
        <p:spPr>
          <a:xfrm>
            <a:off x="5220072" y="2004632"/>
            <a:ext cx="2736304" cy="72008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 smtClean="0">
                <a:latin typeface="Algerian" panose="04020705040A02060702" pitchFamily="82" charset="0"/>
              </a:rPr>
              <a:t>épopée</a:t>
            </a:r>
            <a:endParaRPr lang="fr-FR" sz="4400" dirty="0">
              <a:latin typeface="Algerian" panose="04020705040A02060702" pitchFamily="82" charset="0"/>
            </a:endParaRPr>
          </a:p>
        </p:txBody>
      </p:sp>
      <p:sp>
        <p:nvSpPr>
          <p:cNvPr id="48" name="Rectangle à coins arrondis 47"/>
          <p:cNvSpPr/>
          <p:nvPr/>
        </p:nvSpPr>
        <p:spPr>
          <a:xfrm>
            <a:off x="6299132" y="4796189"/>
            <a:ext cx="1907151" cy="72008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 smtClean="0">
                <a:latin typeface="Bradley Hand ITC" panose="03070402050302030203" pitchFamily="66" charset="0"/>
              </a:rPr>
              <a:t>poupée</a:t>
            </a:r>
            <a:endParaRPr lang="fr-FR" sz="4400" dirty="0">
              <a:latin typeface="Bradley Hand ITC" panose="03070402050302030203" pitchFamily="66" charset="0"/>
            </a:endParaRPr>
          </a:p>
        </p:txBody>
      </p:sp>
      <p:sp>
        <p:nvSpPr>
          <p:cNvPr id="49" name="Rectangle à coins arrondis 48"/>
          <p:cNvSpPr/>
          <p:nvPr/>
        </p:nvSpPr>
        <p:spPr>
          <a:xfrm rot="20138763">
            <a:off x="2858879" y="1305326"/>
            <a:ext cx="2159688" cy="72008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 smtClean="0"/>
              <a:t>poussée</a:t>
            </a:r>
            <a:endParaRPr lang="fr-FR" sz="4400" dirty="0"/>
          </a:p>
        </p:txBody>
      </p:sp>
      <p:sp>
        <p:nvSpPr>
          <p:cNvPr id="50" name="Rectangle à coins arrondis 49"/>
          <p:cNvSpPr/>
          <p:nvPr/>
        </p:nvSpPr>
        <p:spPr>
          <a:xfrm>
            <a:off x="1131900" y="974542"/>
            <a:ext cx="1909519" cy="72008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 smtClean="0"/>
              <a:t>poulpe</a:t>
            </a:r>
            <a:endParaRPr lang="fr-FR" sz="4400" dirty="0"/>
          </a:p>
        </p:txBody>
      </p:sp>
      <p:sp>
        <p:nvSpPr>
          <p:cNvPr id="51" name="Rectangle à coins arrondis 50"/>
          <p:cNvSpPr/>
          <p:nvPr/>
        </p:nvSpPr>
        <p:spPr>
          <a:xfrm rot="1212500">
            <a:off x="5694879" y="3237548"/>
            <a:ext cx="1653704" cy="72008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 smtClean="0"/>
              <a:t>poule</a:t>
            </a:r>
            <a:endParaRPr lang="fr-FR" sz="4400" dirty="0"/>
          </a:p>
        </p:txBody>
      </p:sp>
      <p:sp>
        <p:nvSpPr>
          <p:cNvPr id="32" name="Rectangle 31"/>
          <p:cNvSpPr/>
          <p:nvPr/>
        </p:nvSpPr>
        <p:spPr>
          <a:xfrm>
            <a:off x="1409459" y="5963090"/>
            <a:ext cx="648072" cy="360040"/>
          </a:xfrm>
          <a:prstGeom prst="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1409459" y="5625415"/>
            <a:ext cx="648072" cy="360040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Rectangle 33"/>
          <p:cNvSpPr/>
          <p:nvPr/>
        </p:nvSpPr>
        <p:spPr>
          <a:xfrm>
            <a:off x="1409459" y="5265375"/>
            <a:ext cx="648072" cy="36004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Rectangle 34"/>
          <p:cNvSpPr/>
          <p:nvPr/>
        </p:nvSpPr>
        <p:spPr>
          <a:xfrm>
            <a:off x="1409459" y="4905335"/>
            <a:ext cx="648072" cy="36004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Ellipse 52"/>
          <p:cNvSpPr/>
          <p:nvPr/>
        </p:nvSpPr>
        <p:spPr>
          <a:xfrm>
            <a:off x="7890474" y="6323130"/>
            <a:ext cx="131804" cy="14776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Étoile à 5 branches 53"/>
          <p:cNvSpPr/>
          <p:nvPr/>
        </p:nvSpPr>
        <p:spPr>
          <a:xfrm>
            <a:off x="8397717" y="6308038"/>
            <a:ext cx="177949" cy="177949"/>
          </a:xfrm>
          <a:prstGeom prst="star5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Rectangle à coins arrondis 55"/>
          <p:cNvSpPr/>
          <p:nvPr/>
        </p:nvSpPr>
        <p:spPr>
          <a:xfrm>
            <a:off x="4063105" y="5347604"/>
            <a:ext cx="1907151" cy="72008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 smtClean="0">
                <a:latin typeface="Blackadder ITC" panose="04020505051007020D02" pitchFamily="82" charset="0"/>
              </a:rPr>
              <a:t>poulet</a:t>
            </a:r>
            <a:endParaRPr lang="fr-FR" sz="4400" dirty="0">
              <a:latin typeface="Blackadder ITC" panose="04020505051007020D02" pitchFamily="82" charset="0"/>
            </a:endParaRPr>
          </a:p>
        </p:txBody>
      </p:sp>
      <p:sp>
        <p:nvSpPr>
          <p:cNvPr id="58" name="Rectangle à coins arrondis 57"/>
          <p:cNvSpPr/>
          <p:nvPr/>
        </p:nvSpPr>
        <p:spPr>
          <a:xfrm>
            <a:off x="345172" y="597907"/>
            <a:ext cx="8502842" cy="583507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000" b="1" dirty="0" smtClean="0">
                <a:solidFill>
                  <a:schemeClr val="bg1"/>
                </a:solidFill>
              </a:rPr>
              <a:t>Combien de fois?</a:t>
            </a:r>
            <a:endParaRPr lang="fr-FR" sz="6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2867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/>
        <p:sndAc>
          <p:stSnd>
            <p:snd r:embed="rId3" name="laser.wav"/>
          </p:stSnd>
        </p:sndAc>
      </p:transition>
    </mc:Choice>
    <mc:Fallback xmlns="">
      <p:transition spd="slow">
        <p:cover/>
        <p:sndAc>
          <p:stSnd>
            <p:snd r:embed="rId8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7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7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7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7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7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75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75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7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7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27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" dur="275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75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75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875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175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4750"/>
                            </p:stCondLst>
                            <p:childTnLst>
                              <p:par>
                                <p:cTn id="6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2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675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4" grpId="0" animBg="1"/>
      <p:bldP spid="41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32" grpId="0" animBg="1"/>
      <p:bldP spid="33" grpId="0" animBg="1"/>
      <p:bldP spid="34" grpId="0" animBg="1"/>
      <p:bldP spid="35" grpId="0" animBg="1"/>
      <p:bldP spid="53" grpId="0" animBg="1"/>
      <p:bldP spid="54" grpId="0" animBg="1"/>
      <p:bldP spid="56" grpId="0" animBg="1"/>
      <p:bldP spid="5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ctangle à quatre flèches 19"/>
          <p:cNvSpPr/>
          <p:nvPr/>
        </p:nvSpPr>
        <p:spPr>
          <a:xfrm>
            <a:off x="8608119" y="6067684"/>
            <a:ext cx="355611" cy="355611"/>
          </a:xfrm>
          <a:prstGeom prst="quadArrowCallo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6" name="Image 1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4018" y="2060848"/>
            <a:ext cx="2221098" cy="2314099"/>
          </a:xfrm>
          <a:prstGeom prst="rect">
            <a:avLst/>
          </a:prstGeom>
        </p:spPr>
      </p:pic>
      <p:sp>
        <p:nvSpPr>
          <p:cNvPr id="18" name="Rectangle à coins arrondis 17"/>
          <p:cNvSpPr/>
          <p:nvPr/>
        </p:nvSpPr>
        <p:spPr>
          <a:xfrm>
            <a:off x="1080470" y="3781985"/>
            <a:ext cx="2124933" cy="720080"/>
          </a:xfrm>
          <a:prstGeom prst="roundRect">
            <a:avLst/>
          </a:prstGeom>
          <a:solidFill>
            <a:srgbClr val="92D05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 smtClean="0"/>
              <a:t>poupée</a:t>
            </a:r>
            <a:endParaRPr lang="fr-FR" sz="4400" dirty="0"/>
          </a:p>
        </p:txBody>
      </p:sp>
      <p:sp>
        <p:nvSpPr>
          <p:cNvPr id="19" name="Rectangle à coins arrondis 18"/>
          <p:cNvSpPr/>
          <p:nvPr/>
        </p:nvSpPr>
        <p:spPr>
          <a:xfrm>
            <a:off x="5220072" y="1052736"/>
            <a:ext cx="2262352" cy="720080"/>
          </a:xfrm>
          <a:prstGeom prst="roundRect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 smtClean="0"/>
              <a:t>phoque</a:t>
            </a:r>
            <a:endParaRPr lang="fr-FR" sz="4400" dirty="0"/>
          </a:p>
        </p:txBody>
      </p:sp>
      <p:sp>
        <p:nvSpPr>
          <p:cNvPr id="21" name="Rectangle à coins arrondis 20"/>
          <p:cNvSpPr/>
          <p:nvPr/>
        </p:nvSpPr>
        <p:spPr>
          <a:xfrm>
            <a:off x="3499526" y="4448093"/>
            <a:ext cx="2470730" cy="720080"/>
          </a:xfrm>
          <a:prstGeom prst="roundRect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 smtClean="0">
                <a:latin typeface="Arial Black" panose="020B0A04020102020204" pitchFamily="34" charset="0"/>
              </a:rPr>
              <a:t>poulpe</a:t>
            </a:r>
            <a:endParaRPr lang="fr-FR" sz="4400" dirty="0">
              <a:latin typeface="Arial Black" panose="020B0A04020102020204" pitchFamily="34" charset="0"/>
            </a:endParaRPr>
          </a:p>
        </p:txBody>
      </p:sp>
      <p:sp>
        <p:nvSpPr>
          <p:cNvPr id="22" name="Rectangle à coins arrondis 21"/>
          <p:cNvSpPr/>
          <p:nvPr/>
        </p:nvSpPr>
        <p:spPr>
          <a:xfrm>
            <a:off x="1409459" y="2642388"/>
            <a:ext cx="1930442" cy="720080"/>
          </a:xfrm>
          <a:prstGeom prst="roundRect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 smtClean="0"/>
              <a:t>pupille</a:t>
            </a:r>
            <a:endParaRPr lang="fr-FR" sz="4400" dirty="0"/>
          </a:p>
        </p:txBody>
      </p:sp>
      <p:sp>
        <p:nvSpPr>
          <p:cNvPr id="23" name="Rectangle à coins arrondis 22"/>
          <p:cNvSpPr/>
          <p:nvPr/>
        </p:nvSpPr>
        <p:spPr>
          <a:xfrm>
            <a:off x="5220072" y="2004632"/>
            <a:ext cx="2736304" cy="720080"/>
          </a:xfrm>
          <a:prstGeom prst="roundRect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 smtClean="0">
                <a:latin typeface="Algerian" panose="04020705040A02060702" pitchFamily="82" charset="0"/>
              </a:rPr>
              <a:t>épopée</a:t>
            </a:r>
            <a:endParaRPr lang="fr-FR" sz="4400" dirty="0">
              <a:latin typeface="Algerian" panose="04020705040A02060702" pitchFamily="82" charset="0"/>
            </a:endParaRPr>
          </a:p>
        </p:txBody>
      </p:sp>
      <p:sp>
        <p:nvSpPr>
          <p:cNvPr id="24" name="Rectangle à coins arrondis 23"/>
          <p:cNvSpPr/>
          <p:nvPr/>
        </p:nvSpPr>
        <p:spPr>
          <a:xfrm>
            <a:off x="6299132" y="4796189"/>
            <a:ext cx="1907151" cy="720080"/>
          </a:xfrm>
          <a:prstGeom prst="roundRect">
            <a:avLst/>
          </a:prstGeom>
          <a:solidFill>
            <a:srgbClr val="92D05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 smtClean="0">
                <a:latin typeface="Bradley Hand ITC" panose="03070402050302030203" pitchFamily="66" charset="0"/>
              </a:rPr>
              <a:t>poupée</a:t>
            </a:r>
            <a:endParaRPr lang="fr-FR" sz="4400" dirty="0">
              <a:latin typeface="Bradley Hand ITC" panose="03070402050302030203" pitchFamily="66" charset="0"/>
            </a:endParaRPr>
          </a:p>
        </p:txBody>
      </p:sp>
      <p:sp>
        <p:nvSpPr>
          <p:cNvPr id="25" name="Rectangle à coins arrondis 24"/>
          <p:cNvSpPr/>
          <p:nvPr/>
        </p:nvSpPr>
        <p:spPr>
          <a:xfrm rot="20138763">
            <a:off x="2858879" y="1305326"/>
            <a:ext cx="2159688" cy="720080"/>
          </a:xfrm>
          <a:prstGeom prst="roundRect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 smtClean="0"/>
              <a:t>poussée</a:t>
            </a:r>
            <a:endParaRPr lang="fr-FR" sz="4400" dirty="0"/>
          </a:p>
        </p:txBody>
      </p:sp>
      <p:sp>
        <p:nvSpPr>
          <p:cNvPr id="28" name="Rectangle à coins arrondis 27"/>
          <p:cNvSpPr/>
          <p:nvPr/>
        </p:nvSpPr>
        <p:spPr>
          <a:xfrm>
            <a:off x="1131900" y="974542"/>
            <a:ext cx="1909519" cy="720080"/>
          </a:xfrm>
          <a:prstGeom prst="roundRect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 smtClean="0"/>
              <a:t>poulpe</a:t>
            </a:r>
            <a:endParaRPr lang="fr-FR" sz="4400" dirty="0"/>
          </a:p>
        </p:txBody>
      </p:sp>
      <p:sp>
        <p:nvSpPr>
          <p:cNvPr id="29" name="Rectangle à coins arrondis 28"/>
          <p:cNvSpPr/>
          <p:nvPr/>
        </p:nvSpPr>
        <p:spPr>
          <a:xfrm rot="1212500">
            <a:off x="5694879" y="3237548"/>
            <a:ext cx="1653704" cy="720080"/>
          </a:xfrm>
          <a:prstGeom prst="roundRect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 smtClean="0"/>
              <a:t>poule</a:t>
            </a:r>
            <a:endParaRPr lang="fr-FR" sz="4400" dirty="0"/>
          </a:p>
        </p:txBody>
      </p:sp>
      <p:sp>
        <p:nvSpPr>
          <p:cNvPr id="30" name="Rectangle à coins arrondis 29"/>
          <p:cNvSpPr/>
          <p:nvPr/>
        </p:nvSpPr>
        <p:spPr>
          <a:xfrm>
            <a:off x="4063105" y="5347604"/>
            <a:ext cx="1907151" cy="720080"/>
          </a:xfrm>
          <a:prstGeom prst="roundRect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 smtClean="0">
                <a:latin typeface="Blackadder ITC" panose="04020505051007020D02" pitchFamily="82" charset="0"/>
              </a:rPr>
              <a:t>poulet</a:t>
            </a:r>
            <a:endParaRPr lang="fr-FR" sz="4400" dirty="0">
              <a:latin typeface="Blackadder ITC" panose="04020505051007020D02" pitchFamily="82" charset="0"/>
            </a:endParaRPr>
          </a:p>
        </p:txBody>
      </p:sp>
      <p:sp>
        <p:nvSpPr>
          <p:cNvPr id="40" name="Étoile à 5 branches 39"/>
          <p:cNvSpPr/>
          <p:nvPr/>
        </p:nvSpPr>
        <p:spPr>
          <a:xfrm>
            <a:off x="8259107" y="6238816"/>
            <a:ext cx="182222" cy="182222"/>
          </a:xfrm>
          <a:prstGeom prst="star5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Rectangle à coins arrondis 40"/>
          <p:cNvSpPr/>
          <p:nvPr/>
        </p:nvSpPr>
        <p:spPr>
          <a:xfrm>
            <a:off x="504056" y="764705"/>
            <a:ext cx="8495426" cy="532393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000" dirty="0">
                <a:solidFill>
                  <a:schemeClr val="bg1"/>
                </a:solidFill>
              </a:rPr>
              <a:t>Écris le mot sur ton </a:t>
            </a:r>
            <a:r>
              <a:rPr lang="fr-FR" sz="6000" dirty="0" smtClean="0">
                <a:solidFill>
                  <a:schemeClr val="bg1"/>
                </a:solidFill>
              </a:rPr>
              <a:t>ardoise.</a:t>
            </a:r>
            <a:endParaRPr lang="fr-FR" sz="6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197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/>
        <p:sndAc>
          <p:stSnd>
            <p:snd r:embed="rId3" name="laser.wav"/>
          </p:stSnd>
        </p:sndAc>
      </p:transition>
    </mc:Choice>
    <mc:Fallback xmlns="">
      <p:transition spd="slow">
        <p:cover/>
        <p:sndAc>
          <p:stSnd>
            <p:snd r:embed="rId7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2915816" y="1484784"/>
            <a:ext cx="60579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Repérer parmi plusieurs mots, le mot qui s’associe à l’image et dénombrer le nombre de fois qu’il est écrit.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2915816" y="3013792"/>
            <a:ext cx="55912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Durée longue d’apparition des mots 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2987824" y="4725144"/>
            <a:ext cx="4257761" cy="984551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Sablier de</a:t>
            </a:r>
          </a:p>
          <a:p>
            <a:pPr algn="ctr"/>
            <a:r>
              <a:rPr lang="fr-FR" dirty="0" smtClean="0"/>
              <a:t>12 secondes avec un décompte toutes les 3 secondes</a:t>
            </a:r>
            <a:endParaRPr lang="fr-FR" dirty="0"/>
          </a:p>
        </p:txBody>
      </p:sp>
      <p:pic>
        <p:nvPicPr>
          <p:cNvPr id="10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Étoile à 5 branches 1"/>
          <p:cNvSpPr/>
          <p:nvPr/>
        </p:nvSpPr>
        <p:spPr>
          <a:xfrm>
            <a:off x="827584" y="1412776"/>
            <a:ext cx="1810553" cy="1810553"/>
          </a:xfrm>
          <a:prstGeom prst="star5">
            <a:avLst/>
          </a:prstGeo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Organigramme : Joindre 11"/>
          <p:cNvSpPr/>
          <p:nvPr/>
        </p:nvSpPr>
        <p:spPr>
          <a:xfrm>
            <a:off x="2190610" y="4725144"/>
            <a:ext cx="457200" cy="914400"/>
          </a:xfrm>
          <a:prstGeom prst="flowChartCollat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5849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03548" y="548680"/>
            <a:ext cx="8136904" cy="1656184"/>
          </a:xfrm>
          <a:noFill/>
        </p:spPr>
        <p:txBody>
          <a:bodyPr>
            <a:norm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Regarde bien l’image qui va apparaître.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732693" y="2564904"/>
            <a:ext cx="74233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 smtClean="0">
                <a:solidFill>
                  <a:schemeClr val="bg1"/>
                </a:solidFill>
              </a:rPr>
              <a:t>Le mot qui correspond est écrit plusieurs fois.</a:t>
            </a:r>
            <a:endParaRPr lang="fr-FR" sz="6000" dirty="0">
              <a:solidFill>
                <a:schemeClr val="bg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23555" y="5134643"/>
            <a:ext cx="839858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5400" dirty="0" smtClean="0">
                <a:solidFill>
                  <a:schemeClr val="bg1"/>
                </a:solidFill>
              </a:rPr>
              <a:t>Combien de fois apparait-il?. </a:t>
            </a:r>
            <a:endParaRPr lang="fr-FR" sz="5400" dirty="0">
              <a:solidFill>
                <a:schemeClr val="bg1"/>
              </a:solidFill>
            </a:endParaRPr>
          </a:p>
        </p:txBody>
      </p:sp>
      <p:pic>
        <p:nvPicPr>
          <p:cNvPr id="6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Étoile à 5 branches 8"/>
          <p:cNvSpPr/>
          <p:nvPr/>
        </p:nvSpPr>
        <p:spPr>
          <a:xfrm>
            <a:off x="8532440" y="6196645"/>
            <a:ext cx="288032" cy="288032"/>
          </a:xfrm>
          <a:prstGeom prst="star5">
            <a:avLst/>
          </a:prstGeo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1768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6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Organigramme : Joindre 43"/>
          <p:cNvSpPr/>
          <p:nvPr/>
        </p:nvSpPr>
        <p:spPr>
          <a:xfrm>
            <a:off x="1158495" y="5000211"/>
            <a:ext cx="706329" cy="1412657"/>
          </a:xfrm>
          <a:prstGeom prst="flowChartCollat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pic>
        <p:nvPicPr>
          <p:cNvPr id="31" name="Image 3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6453" y="2104793"/>
            <a:ext cx="2520280" cy="2494758"/>
          </a:xfrm>
          <a:prstGeom prst="rect">
            <a:avLst/>
          </a:prstGeom>
        </p:spPr>
      </p:pic>
      <p:sp>
        <p:nvSpPr>
          <p:cNvPr id="22" name="Rectangle à coins arrondis 21"/>
          <p:cNvSpPr/>
          <p:nvPr/>
        </p:nvSpPr>
        <p:spPr>
          <a:xfrm>
            <a:off x="1187624" y="1272727"/>
            <a:ext cx="2736304" cy="72008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 smtClean="0"/>
              <a:t>chapeau</a:t>
            </a:r>
            <a:endParaRPr lang="fr-FR" sz="4400" dirty="0"/>
          </a:p>
        </p:txBody>
      </p:sp>
      <p:pic>
        <p:nvPicPr>
          <p:cNvPr id="19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Étoile à 5 branches 28"/>
          <p:cNvSpPr/>
          <p:nvPr/>
        </p:nvSpPr>
        <p:spPr>
          <a:xfrm>
            <a:off x="8532440" y="6196645"/>
            <a:ext cx="288032" cy="288032"/>
          </a:xfrm>
          <a:prstGeom prst="star5">
            <a:avLst/>
          </a:prstGeo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à coins arrondis 31"/>
          <p:cNvSpPr/>
          <p:nvPr/>
        </p:nvSpPr>
        <p:spPr>
          <a:xfrm>
            <a:off x="5076056" y="1277144"/>
            <a:ext cx="2736304" cy="72008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 smtClean="0"/>
              <a:t>chameau</a:t>
            </a:r>
            <a:endParaRPr lang="fr-FR" sz="4400" dirty="0"/>
          </a:p>
        </p:txBody>
      </p:sp>
      <p:sp>
        <p:nvSpPr>
          <p:cNvPr id="33" name="Rectangle à coins arrondis 32"/>
          <p:cNvSpPr/>
          <p:nvPr/>
        </p:nvSpPr>
        <p:spPr>
          <a:xfrm>
            <a:off x="3267394" y="4947308"/>
            <a:ext cx="2736304" cy="72008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 smtClean="0"/>
              <a:t>chameau</a:t>
            </a:r>
            <a:endParaRPr lang="fr-FR" sz="4400" dirty="0"/>
          </a:p>
        </p:txBody>
      </p:sp>
      <p:sp>
        <p:nvSpPr>
          <p:cNvPr id="34" name="Rectangle à coins arrondis 33"/>
          <p:cNvSpPr/>
          <p:nvPr/>
        </p:nvSpPr>
        <p:spPr>
          <a:xfrm>
            <a:off x="1000346" y="4105000"/>
            <a:ext cx="2736304" cy="72008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 smtClean="0"/>
              <a:t>chameau</a:t>
            </a:r>
            <a:endParaRPr lang="fr-FR" sz="4400" dirty="0"/>
          </a:p>
        </p:txBody>
      </p:sp>
      <p:sp>
        <p:nvSpPr>
          <p:cNvPr id="35" name="Rectangle à coins arrondis 34"/>
          <p:cNvSpPr/>
          <p:nvPr/>
        </p:nvSpPr>
        <p:spPr>
          <a:xfrm>
            <a:off x="6120000" y="2852936"/>
            <a:ext cx="2412440" cy="72008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 smtClean="0"/>
              <a:t>chameau</a:t>
            </a:r>
            <a:endParaRPr lang="fr-FR" sz="4400" dirty="0"/>
          </a:p>
        </p:txBody>
      </p:sp>
      <p:sp>
        <p:nvSpPr>
          <p:cNvPr id="37" name="Rectangle à coins arrondis 36"/>
          <p:cNvSpPr/>
          <p:nvPr/>
        </p:nvSpPr>
        <p:spPr>
          <a:xfrm>
            <a:off x="5856733" y="4105000"/>
            <a:ext cx="2623606" cy="72008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 smtClean="0"/>
              <a:t>chapiteau</a:t>
            </a:r>
            <a:endParaRPr lang="fr-FR" sz="4400" dirty="0"/>
          </a:p>
        </p:txBody>
      </p:sp>
      <p:sp>
        <p:nvSpPr>
          <p:cNvPr id="38" name="Rectangle à coins arrondis 37"/>
          <p:cNvSpPr/>
          <p:nvPr/>
        </p:nvSpPr>
        <p:spPr>
          <a:xfrm>
            <a:off x="1115616" y="2784902"/>
            <a:ext cx="2096616" cy="72008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 smtClean="0"/>
              <a:t>charme</a:t>
            </a:r>
            <a:endParaRPr lang="fr-FR" sz="4400" dirty="0"/>
          </a:p>
        </p:txBody>
      </p:sp>
      <p:sp>
        <p:nvSpPr>
          <p:cNvPr id="25" name="Rectangle 24"/>
          <p:cNvSpPr/>
          <p:nvPr/>
        </p:nvSpPr>
        <p:spPr>
          <a:xfrm>
            <a:off x="1187624" y="6057966"/>
            <a:ext cx="648072" cy="360040"/>
          </a:xfrm>
          <a:prstGeom prst="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/>
          <p:cNvSpPr/>
          <p:nvPr/>
        </p:nvSpPr>
        <p:spPr>
          <a:xfrm>
            <a:off x="1187624" y="5720291"/>
            <a:ext cx="648072" cy="360040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/>
          <p:cNvSpPr/>
          <p:nvPr/>
        </p:nvSpPr>
        <p:spPr>
          <a:xfrm>
            <a:off x="1187624" y="5360251"/>
            <a:ext cx="648072" cy="36004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29"/>
          <p:cNvSpPr/>
          <p:nvPr/>
        </p:nvSpPr>
        <p:spPr>
          <a:xfrm>
            <a:off x="1187624" y="5000211"/>
            <a:ext cx="648072" cy="36004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Rectangle à coins arrondis 38"/>
          <p:cNvSpPr/>
          <p:nvPr/>
        </p:nvSpPr>
        <p:spPr>
          <a:xfrm flipH="1">
            <a:off x="7961020" y="6322858"/>
            <a:ext cx="148661" cy="18002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Rectangle à coins arrondis 39"/>
          <p:cNvSpPr/>
          <p:nvPr/>
        </p:nvSpPr>
        <p:spPr>
          <a:xfrm flipH="1">
            <a:off x="8238773" y="6322858"/>
            <a:ext cx="148661" cy="18002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Rectangle à coins arrondis 44"/>
          <p:cNvSpPr/>
          <p:nvPr/>
        </p:nvSpPr>
        <p:spPr>
          <a:xfrm>
            <a:off x="345172" y="597907"/>
            <a:ext cx="8502842" cy="583507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000" b="1" dirty="0" smtClean="0">
                <a:solidFill>
                  <a:schemeClr val="bg1"/>
                </a:solidFill>
              </a:rPr>
              <a:t>Combien de fois?</a:t>
            </a:r>
            <a:endParaRPr lang="fr-FR" sz="6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1802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/>
        <p:sndAc>
          <p:stSnd>
            <p:snd r:embed="rId3" name="laser.wav"/>
          </p:stSnd>
        </p:sndAc>
      </p:transition>
    </mc:Choice>
    <mc:Fallback xmlns="">
      <p:transition spd="slow">
        <p:cover/>
        <p:sndAc>
          <p:stSnd>
            <p:snd r:embed="rId8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7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7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7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7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7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7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25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25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25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225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250"/>
                            </p:stCondLst>
                            <p:childTnLst>
                              <p:par>
                                <p:cTn id="4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725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32" grpId="0" animBg="1"/>
      <p:bldP spid="33" grpId="0" animBg="1"/>
      <p:bldP spid="34" grpId="0" animBg="1"/>
      <p:bldP spid="35" grpId="0" animBg="1"/>
      <p:bldP spid="37" grpId="0" animBg="1"/>
      <p:bldP spid="38" grpId="0" animBg="1"/>
      <p:bldP spid="25" grpId="0" animBg="1"/>
      <p:bldP spid="26" grpId="0" animBg="1"/>
      <p:bldP spid="27" grpId="0" animBg="1"/>
      <p:bldP spid="30" grpId="0" animBg="1"/>
      <p:bldP spid="39" grpId="0" animBg="1"/>
      <p:bldP spid="40" grpId="0" animBg="1"/>
      <p:bldP spid="4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Étoile à 5 branches 25"/>
          <p:cNvSpPr/>
          <p:nvPr/>
        </p:nvSpPr>
        <p:spPr>
          <a:xfrm>
            <a:off x="8532440" y="6196645"/>
            <a:ext cx="288032" cy="288032"/>
          </a:xfrm>
          <a:prstGeom prst="star5">
            <a:avLst/>
          </a:prstGeo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7" name="Image 2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6453" y="2104793"/>
            <a:ext cx="2520280" cy="2494758"/>
          </a:xfrm>
          <a:prstGeom prst="rect">
            <a:avLst/>
          </a:prstGeom>
        </p:spPr>
      </p:pic>
      <p:sp>
        <p:nvSpPr>
          <p:cNvPr id="28" name="Rectangle à coins arrondis 27"/>
          <p:cNvSpPr/>
          <p:nvPr/>
        </p:nvSpPr>
        <p:spPr>
          <a:xfrm>
            <a:off x="1187624" y="1272727"/>
            <a:ext cx="2736304" cy="720080"/>
          </a:xfrm>
          <a:prstGeom prst="roundRect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 smtClean="0"/>
              <a:t>chapeau</a:t>
            </a:r>
            <a:endParaRPr lang="fr-FR" sz="4400" dirty="0"/>
          </a:p>
        </p:txBody>
      </p:sp>
      <p:sp>
        <p:nvSpPr>
          <p:cNvPr id="29" name="Rectangle à coins arrondis 28"/>
          <p:cNvSpPr/>
          <p:nvPr/>
        </p:nvSpPr>
        <p:spPr>
          <a:xfrm>
            <a:off x="5076056" y="1277144"/>
            <a:ext cx="2736304" cy="720080"/>
          </a:xfrm>
          <a:prstGeom prst="roundRect">
            <a:avLst/>
          </a:prstGeom>
          <a:solidFill>
            <a:srgbClr val="92D05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 smtClean="0"/>
              <a:t>chameau</a:t>
            </a:r>
            <a:endParaRPr lang="fr-FR" sz="4400" dirty="0"/>
          </a:p>
        </p:txBody>
      </p:sp>
      <p:sp>
        <p:nvSpPr>
          <p:cNvPr id="31" name="Rectangle à coins arrondis 30"/>
          <p:cNvSpPr/>
          <p:nvPr/>
        </p:nvSpPr>
        <p:spPr>
          <a:xfrm>
            <a:off x="1000346" y="4105000"/>
            <a:ext cx="2736304" cy="720080"/>
          </a:xfrm>
          <a:prstGeom prst="roundRect">
            <a:avLst/>
          </a:prstGeom>
          <a:solidFill>
            <a:srgbClr val="92D05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 smtClean="0"/>
              <a:t>chameau</a:t>
            </a:r>
            <a:endParaRPr lang="fr-FR" sz="4400" dirty="0"/>
          </a:p>
        </p:txBody>
      </p:sp>
      <p:sp>
        <p:nvSpPr>
          <p:cNvPr id="30" name="Rectangle à coins arrondis 29"/>
          <p:cNvSpPr/>
          <p:nvPr/>
        </p:nvSpPr>
        <p:spPr>
          <a:xfrm>
            <a:off x="3267394" y="4947308"/>
            <a:ext cx="2736304" cy="720080"/>
          </a:xfrm>
          <a:prstGeom prst="roundRect">
            <a:avLst/>
          </a:prstGeom>
          <a:solidFill>
            <a:srgbClr val="92D05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 smtClean="0"/>
              <a:t>chameau</a:t>
            </a:r>
            <a:endParaRPr lang="fr-FR" sz="4400" dirty="0"/>
          </a:p>
        </p:txBody>
      </p:sp>
      <p:sp>
        <p:nvSpPr>
          <p:cNvPr id="32" name="Rectangle à coins arrondis 31"/>
          <p:cNvSpPr/>
          <p:nvPr/>
        </p:nvSpPr>
        <p:spPr>
          <a:xfrm>
            <a:off x="6120000" y="2852936"/>
            <a:ext cx="2412440" cy="720080"/>
          </a:xfrm>
          <a:prstGeom prst="roundRect">
            <a:avLst/>
          </a:prstGeom>
          <a:solidFill>
            <a:srgbClr val="92D05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 smtClean="0"/>
              <a:t>chameau</a:t>
            </a:r>
            <a:endParaRPr lang="fr-FR" sz="4400" dirty="0"/>
          </a:p>
        </p:txBody>
      </p:sp>
      <p:sp>
        <p:nvSpPr>
          <p:cNvPr id="33" name="Rectangle à coins arrondis 32"/>
          <p:cNvSpPr/>
          <p:nvPr/>
        </p:nvSpPr>
        <p:spPr>
          <a:xfrm>
            <a:off x="5856733" y="4105000"/>
            <a:ext cx="2623606" cy="720080"/>
          </a:xfrm>
          <a:prstGeom prst="roundRect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 smtClean="0"/>
              <a:t>chapiteau</a:t>
            </a:r>
            <a:endParaRPr lang="fr-FR" sz="4400" dirty="0"/>
          </a:p>
        </p:txBody>
      </p:sp>
      <p:sp>
        <p:nvSpPr>
          <p:cNvPr id="34" name="Rectangle à coins arrondis 33"/>
          <p:cNvSpPr/>
          <p:nvPr/>
        </p:nvSpPr>
        <p:spPr>
          <a:xfrm>
            <a:off x="1115616" y="2784902"/>
            <a:ext cx="2096616" cy="720080"/>
          </a:xfrm>
          <a:prstGeom prst="roundRect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 smtClean="0"/>
              <a:t>charme</a:t>
            </a:r>
            <a:endParaRPr lang="fr-FR" sz="4400" dirty="0"/>
          </a:p>
        </p:txBody>
      </p:sp>
      <p:sp>
        <p:nvSpPr>
          <p:cNvPr id="35" name="Rectangle à coins arrondis 34"/>
          <p:cNvSpPr/>
          <p:nvPr/>
        </p:nvSpPr>
        <p:spPr>
          <a:xfrm>
            <a:off x="504056" y="1057391"/>
            <a:ext cx="8028384" cy="503124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000" dirty="0">
                <a:solidFill>
                  <a:schemeClr val="bg1"/>
                </a:solidFill>
              </a:rPr>
              <a:t>Écris le mot sur ton </a:t>
            </a:r>
            <a:r>
              <a:rPr lang="fr-FR" sz="6000" dirty="0" smtClean="0">
                <a:solidFill>
                  <a:schemeClr val="bg1"/>
                </a:solidFill>
              </a:rPr>
              <a:t>ardoise.</a:t>
            </a:r>
            <a:endParaRPr lang="fr-FR" sz="6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210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/>
        <p:sndAc>
          <p:stSnd>
            <p:snd r:embed="rId3" name="laser.wav"/>
          </p:stSnd>
        </p:sndAc>
      </p:transition>
    </mc:Choice>
    <mc:Fallback xmlns="">
      <p:transition spd="slow">
        <p:cover/>
        <p:sndAc>
          <p:stSnd>
            <p:snd r:embed="rId7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2767156" y="1104234"/>
            <a:ext cx="590929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Repérer parmi plusieurs mots , le mot qui s’associe à l’image et dénombrer le nombre de fois qu’il est écrit.</a:t>
            </a:r>
          </a:p>
        </p:txBody>
      </p:sp>
      <p:pic>
        <p:nvPicPr>
          <p:cNvPr id="9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ZoneTexte 11"/>
          <p:cNvSpPr txBox="1"/>
          <p:nvPr/>
        </p:nvSpPr>
        <p:spPr>
          <a:xfrm>
            <a:off x="2915816" y="1484784"/>
            <a:ext cx="60579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chemeClr val="bg1"/>
                </a:solidFill>
              </a:rPr>
              <a:t>Repérer parmi plusieurs </a:t>
            </a:r>
            <a:r>
              <a:rPr lang="fr-FR" sz="2800" dirty="0" smtClean="0">
                <a:solidFill>
                  <a:schemeClr val="bg1"/>
                </a:solidFill>
              </a:rPr>
              <a:t>mots, </a:t>
            </a:r>
            <a:r>
              <a:rPr lang="fr-FR" sz="2800" dirty="0">
                <a:solidFill>
                  <a:schemeClr val="bg1"/>
                </a:solidFill>
              </a:rPr>
              <a:t>le mot qui s’associe à l’image et dénombrer le nombre de fois qu’il est écrit.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2915816" y="3013792"/>
            <a:ext cx="522655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chemeClr val="bg1"/>
                </a:solidFill>
              </a:rPr>
              <a:t>Plus de mots. Image sur le côté. </a:t>
            </a:r>
          </a:p>
          <a:p>
            <a:r>
              <a:rPr lang="fr-FR" sz="2800" dirty="0">
                <a:solidFill>
                  <a:schemeClr val="bg1"/>
                </a:solidFill>
              </a:rPr>
              <a:t>Durée </a:t>
            </a:r>
            <a:r>
              <a:rPr lang="fr-FR" sz="2800" dirty="0" smtClean="0">
                <a:solidFill>
                  <a:schemeClr val="bg1"/>
                </a:solidFill>
              </a:rPr>
              <a:t>lente </a:t>
            </a:r>
            <a:r>
              <a:rPr lang="fr-FR" sz="2800" dirty="0">
                <a:solidFill>
                  <a:schemeClr val="bg1"/>
                </a:solidFill>
              </a:rPr>
              <a:t>d’apparition des mots</a:t>
            </a:r>
          </a:p>
        </p:txBody>
      </p:sp>
      <p:sp>
        <p:nvSpPr>
          <p:cNvPr id="14" name="Rectangle à coins arrondis 13"/>
          <p:cNvSpPr/>
          <p:nvPr/>
        </p:nvSpPr>
        <p:spPr>
          <a:xfrm>
            <a:off x="2987824" y="4725144"/>
            <a:ext cx="4257761" cy="984551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Sablier de</a:t>
            </a:r>
          </a:p>
          <a:p>
            <a:pPr algn="ctr"/>
            <a:r>
              <a:rPr lang="fr-FR" dirty="0" smtClean="0"/>
              <a:t>12 secondes avec un décompte toutes les 3 secondes</a:t>
            </a:r>
            <a:endParaRPr lang="fr-FR" dirty="0"/>
          </a:p>
        </p:txBody>
      </p:sp>
      <p:sp>
        <p:nvSpPr>
          <p:cNvPr id="16" name="Organigramme : Joindre 15"/>
          <p:cNvSpPr/>
          <p:nvPr/>
        </p:nvSpPr>
        <p:spPr>
          <a:xfrm>
            <a:off x="2190610" y="4725144"/>
            <a:ext cx="457200" cy="914400"/>
          </a:xfrm>
          <a:prstGeom prst="flowChartCollat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" name="Triangle isocèle 1"/>
          <p:cNvSpPr/>
          <p:nvPr/>
        </p:nvSpPr>
        <p:spPr>
          <a:xfrm>
            <a:off x="775602" y="1771360"/>
            <a:ext cx="1872208" cy="1613972"/>
          </a:xfrm>
          <a:prstGeom prst="triangl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7106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re 1"/>
          <p:cNvSpPr>
            <a:spLocks noGrp="1"/>
          </p:cNvSpPr>
          <p:nvPr>
            <p:ph type="ctrTitle"/>
          </p:nvPr>
        </p:nvSpPr>
        <p:spPr>
          <a:xfrm>
            <a:off x="503548" y="548680"/>
            <a:ext cx="8136904" cy="1656184"/>
          </a:xfrm>
          <a:noFill/>
        </p:spPr>
        <p:txBody>
          <a:bodyPr>
            <a:norm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Regarde bien l’image qui va apparaître.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732693" y="2564904"/>
            <a:ext cx="74233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 smtClean="0">
                <a:solidFill>
                  <a:schemeClr val="bg1"/>
                </a:solidFill>
              </a:rPr>
              <a:t>Le mot qui correspond est écrit plusieurs fois.</a:t>
            </a:r>
            <a:endParaRPr lang="fr-FR" sz="6000" dirty="0">
              <a:solidFill>
                <a:schemeClr val="bg1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623555" y="5134643"/>
            <a:ext cx="839858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5400" dirty="0" smtClean="0">
                <a:solidFill>
                  <a:schemeClr val="bg1"/>
                </a:solidFill>
              </a:rPr>
              <a:t>Combien de fois apparait-il?. </a:t>
            </a:r>
            <a:endParaRPr lang="fr-FR" sz="5400" dirty="0">
              <a:solidFill>
                <a:schemeClr val="bg1"/>
              </a:solidFill>
            </a:endParaRPr>
          </a:p>
        </p:txBody>
      </p:sp>
      <p:sp>
        <p:nvSpPr>
          <p:cNvPr id="12" name="Triangle isocèle 11"/>
          <p:cNvSpPr/>
          <p:nvPr/>
        </p:nvSpPr>
        <p:spPr>
          <a:xfrm>
            <a:off x="8440920" y="6165304"/>
            <a:ext cx="359526" cy="309936"/>
          </a:xfrm>
          <a:prstGeom prst="triangl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3561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6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rganigramme : Joindre 26"/>
          <p:cNvSpPr/>
          <p:nvPr/>
        </p:nvSpPr>
        <p:spPr>
          <a:xfrm>
            <a:off x="1590544" y="4736824"/>
            <a:ext cx="706329" cy="1412658"/>
          </a:xfrm>
          <a:prstGeom prst="flowChartCollat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pic>
        <p:nvPicPr>
          <p:cNvPr id="52" name="Image 5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628800"/>
            <a:ext cx="2221098" cy="2494758"/>
          </a:xfrm>
          <a:prstGeom prst="rect">
            <a:avLst/>
          </a:prstGeom>
        </p:spPr>
      </p:pic>
      <p:pic>
        <p:nvPicPr>
          <p:cNvPr id="25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Triangle isocèle 36"/>
          <p:cNvSpPr/>
          <p:nvPr/>
        </p:nvSpPr>
        <p:spPr>
          <a:xfrm>
            <a:off x="8440920" y="6165304"/>
            <a:ext cx="359526" cy="309936"/>
          </a:xfrm>
          <a:prstGeom prst="triangl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Rectangle à coins arrondis 49"/>
          <p:cNvSpPr/>
          <p:nvPr/>
        </p:nvSpPr>
        <p:spPr>
          <a:xfrm>
            <a:off x="5868144" y="4581128"/>
            <a:ext cx="2422123" cy="72008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 smtClean="0"/>
              <a:t>moniteur</a:t>
            </a:r>
            <a:endParaRPr lang="fr-FR" sz="4400" dirty="0"/>
          </a:p>
        </p:txBody>
      </p:sp>
      <p:sp>
        <p:nvSpPr>
          <p:cNvPr id="51" name="Rectangle à coins arrondis 50"/>
          <p:cNvSpPr/>
          <p:nvPr/>
        </p:nvSpPr>
        <p:spPr>
          <a:xfrm>
            <a:off x="2820127" y="4941168"/>
            <a:ext cx="2520280" cy="72008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 smtClean="0"/>
              <a:t>monsieur</a:t>
            </a:r>
            <a:endParaRPr lang="fr-FR" sz="4400" dirty="0"/>
          </a:p>
        </p:txBody>
      </p:sp>
      <p:sp>
        <p:nvSpPr>
          <p:cNvPr id="53" name="Rectangle à coins arrondis 52"/>
          <p:cNvSpPr/>
          <p:nvPr/>
        </p:nvSpPr>
        <p:spPr>
          <a:xfrm>
            <a:off x="5868144" y="1700808"/>
            <a:ext cx="2185444" cy="72008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 smtClean="0"/>
              <a:t>montre</a:t>
            </a:r>
            <a:endParaRPr lang="fr-FR" sz="4400" dirty="0"/>
          </a:p>
        </p:txBody>
      </p:sp>
      <p:sp>
        <p:nvSpPr>
          <p:cNvPr id="54" name="Rectangle à coins arrondis 53"/>
          <p:cNvSpPr/>
          <p:nvPr/>
        </p:nvSpPr>
        <p:spPr>
          <a:xfrm>
            <a:off x="6039580" y="3501008"/>
            <a:ext cx="2313938" cy="72008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 smtClean="0">
                <a:solidFill>
                  <a:schemeClr val="tx1"/>
                </a:solidFill>
              </a:rPr>
              <a:t>monstre</a:t>
            </a:r>
            <a:endParaRPr lang="fr-FR" sz="4400" dirty="0">
              <a:solidFill>
                <a:schemeClr val="tx1"/>
              </a:solidFill>
            </a:endParaRPr>
          </a:p>
        </p:txBody>
      </p:sp>
      <p:sp>
        <p:nvSpPr>
          <p:cNvPr id="55" name="Rectangle à coins arrondis 54"/>
          <p:cNvSpPr/>
          <p:nvPr/>
        </p:nvSpPr>
        <p:spPr>
          <a:xfrm>
            <a:off x="3244585" y="2720983"/>
            <a:ext cx="2250760" cy="72008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 smtClean="0"/>
              <a:t>montrer</a:t>
            </a:r>
            <a:endParaRPr lang="fr-FR" sz="4400" dirty="0"/>
          </a:p>
        </p:txBody>
      </p:sp>
      <p:sp>
        <p:nvSpPr>
          <p:cNvPr id="56" name="Rectangle à coins arrondis 55"/>
          <p:cNvSpPr/>
          <p:nvPr/>
        </p:nvSpPr>
        <p:spPr>
          <a:xfrm>
            <a:off x="5795059" y="2636912"/>
            <a:ext cx="2121985" cy="72008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 smtClean="0"/>
              <a:t>monter</a:t>
            </a:r>
            <a:endParaRPr lang="fr-FR" sz="4400" dirty="0"/>
          </a:p>
        </p:txBody>
      </p:sp>
      <p:sp>
        <p:nvSpPr>
          <p:cNvPr id="57" name="Rectangle à coins arrondis 56"/>
          <p:cNvSpPr/>
          <p:nvPr/>
        </p:nvSpPr>
        <p:spPr>
          <a:xfrm>
            <a:off x="3118061" y="3651056"/>
            <a:ext cx="2286764" cy="72008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 smtClean="0">
                <a:solidFill>
                  <a:schemeClr val="tx1"/>
                </a:solidFill>
              </a:rPr>
              <a:t>monstre</a:t>
            </a:r>
            <a:endParaRPr lang="fr-FR" sz="4400" dirty="0">
              <a:solidFill>
                <a:schemeClr val="tx1"/>
              </a:solidFill>
            </a:endParaRPr>
          </a:p>
        </p:txBody>
      </p:sp>
      <p:sp>
        <p:nvSpPr>
          <p:cNvPr id="58" name="Rectangle à coins arrondis 57"/>
          <p:cNvSpPr/>
          <p:nvPr/>
        </p:nvSpPr>
        <p:spPr>
          <a:xfrm>
            <a:off x="2987824" y="1790910"/>
            <a:ext cx="2088232" cy="72008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 smtClean="0"/>
              <a:t>moteur</a:t>
            </a:r>
            <a:endParaRPr lang="fr-FR" sz="4400" dirty="0"/>
          </a:p>
        </p:txBody>
      </p:sp>
      <p:sp>
        <p:nvSpPr>
          <p:cNvPr id="59" name="Rectangle à coins arrondis 58"/>
          <p:cNvSpPr/>
          <p:nvPr/>
        </p:nvSpPr>
        <p:spPr>
          <a:xfrm>
            <a:off x="1642542" y="908720"/>
            <a:ext cx="2160240" cy="72008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 smtClean="0"/>
              <a:t>montre</a:t>
            </a:r>
            <a:endParaRPr lang="fr-FR" sz="4400" dirty="0"/>
          </a:p>
        </p:txBody>
      </p:sp>
      <p:sp>
        <p:nvSpPr>
          <p:cNvPr id="60" name="Rectangle à coins arrondis 59"/>
          <p:cNvSpPr/>
          <p:nvPr/>
        </p:nvSpPr>
        <p:spPr>
          <a:xfrm>
            <a:off x="5388801" y="908720"/>
            <a:ext cx="2266200" cy="72008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 smtClean="0">
                <a:solidFill>
                  <a:schemeClr val="tx1"/>
                </a:solidFill>
              </a:rPr>
              <a:t>monstre</a:t>
            </a:r>
            <a:endParaRPr lang="fr-FR" sz="4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619672" y="5794850"/>
            <a:ext cx="648072" cy="360040"/>
          </a:xfrm>
          <a:prstGeom prst="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1619672" y="5457175"/>
            <a:ext cx="648072" cy="360040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20"/>
          <p:cNvSpPr/>
          <p:nvPr/>
        </p:nvSpPr>
        <p:spPr>
          <a:xfrm>
            <a:off x="1619672" y="5097135"/>
            <a:ext cx="648072" cy="36004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22"/>
          <p:cNvSpPr/>
          <p:nvPr/>
        </p:nvSpPr>
        <p:spPr>
          <a:xfrm>
            <a:off x="1619672" y="4737095"/>
            <a:ext cx="648072" cy="36004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Ellipse 27"/>
          <p:cNvSpPr/>
          <p:nvPr/>
        </p:nvSpPr>
        <p:spPr>
          <a:xfrm flipH="1">
            <a:off x="8168930" y="6283060"/>
            <a:ext cx="206342" cy="190304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Ellipse 28"/>
          <p:cNvSpPr/>
          <p:nvPr/>
        </p:nvSpPr>
        <p:spPr>
          <a:xfrm flipH="1">
            <a:off x="7936516" y="6283060"/>
            <a:ext cx="171420" cy="19218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à coins arrondis 29"/>
          <p:cNvSpPr/>
          <p:nvPr/>
        </p:nvSpPr>
        <p:spPr>
          <a:xfrm>
            <a:off x="345172" y="597907"/>
            <a:ext cx="8502842" cy="583507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000" b="1" dirty="0" smtClean="0">
                <a:solidFill>
                  <a:schemeClr val="bg1"/>
                </a:solidFill>
              </a:rPr>
              <a:t>Combien de fois?</a:t>
            </a:r>
            <a:endParaRPr lang="fr-FR" sz="6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6339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/>
        <p:sndAc>
          <p:stSnd>
            <p:snd r:embed="rId3" name="laser.wav"/>
          </p:stSnd>
        </p:sndAc>
      </p:transition>
    </mc:Choice>
    <mc:Fallback xmlns="">
      <p:transition spd="slow">
        <p:cover/>
        <p:sndAc>
          <p:stSnd>
            <p:snd r:embed="rId8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8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1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4000"/>
                            </p:stCondLst>
                            <p:childTnLst>
                              <p:par>
                                <p:cTn id="5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60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51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19" grpId="0" animBg="1"/>
      <p:bldP spid="20" grpId="0" animBg="1"/>
      <p:bldP spid="21" grpId="0" animBg="1"/>
      <p:bldP spid="23" grpId="0" animBg="1"/>
      <p:bldP spid="28" grpId="0" animBg="1"/>
      <p:bldP spid="29" grpId="0" animBg="1"/>
      <p:bldP spid="3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riangle isocèle 24"/>
          <p:cNvSpPr/>
          <p:nvPr/>
        </p:nvSpPr>
        <p:spPr>
          <a:xfrm>
            <a:off x="8440920" y="6165304"/>
            <a:ext cx="359526" cy="309936"/>
          </a:xfrm>
          <a:prstGeom prst="triangl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8" name="Image 1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628800"/>
            <a:ext cx="2221098" cy="2494758"/>
          </a:xfrm>
          <a:prstGeom prst="rect">
            <a:avLst/>
          </a:prstGeom>
        </p:spPr>
      </p:pic>
      <p:sp>
        <p:nvSpPr>
          <p:cNvPr id="31" name="Rectangle à coins arrondis 30"/>
          <p:cNvSpPr/>
          <p:nvPr/>
        </p:nvSpPr>
        <p:spPr>
          <a:xfrm>
            <a:off x="5868144" y="4581128"/>
            <a:ext cx="2422123" cy="720080"/>
          </a:xfrm>
          <a:prstGeom prst="roundRect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 smtClean="0"/>
              <a:t>moniteur</a:t>
            </a:r>
            <a:endParaRPr lang="fr-FR" sz="4400" dirty="0"/>
          </a:p>
        </p:txBody>
      </p:sp>
      <p:sp>
        <p:nvSpPr>
          <p:cNvPr id="32" name="Rectangle à coins arrondis 31"/>
          <p:cNvSpPr/>
          <p:nvPr/>
        </p:nvSpPr>
        <p:spPr>
          <a:xfrm>
            <a:off x="2820127" y="4941168"/>
            <a:ext cx="2520280" cy="720080"/>
          </a:xfrm>
          <a:prstGeom prst="roundRect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 smtClean="0"/>
              <a:t>monsieur</a:t>
            </a:r>
            <a:endParaRPr lang="fr-FR" sz="4400" dirty="0"/>
          </a:p>
        </p:txBody>
      </p:sp>
      <p:sp>
        <p:nvSpPr>
          <p:cNvPr id="33" name="Rectangle à coins arrondis 32"/>
          <p:cNvSpPr/>
          <p:nvPr/>
        </p:nvSpPr>
        <p:spPr>
          <a:xfrm>
            <a:off x="5868144" y="1700808"/>
            <a:ext cx="2185444" cy="720080"/>
          </a:xfrm>
          <a:prstGeom prst="roundRect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 smtClean="0"/>
              <a:t>montre</a:t>
            </a:r>
            <a:endParaRPr lang="fr-FR" sz="4400" dirty="0"/>
          </a:p>
        </p:txBody>
      </p:sp>
      <p:sp>
        <p:nvSpPr>
          <p:cNvPr id="34" name="Rectangle à coins arrondis 33"/>
          <p:cNvSpPr/>
          <p:nvPr/>
        </p:nvSpPr>
        <p:spPr>
          <a:xfrm>
            <a:off x="6039580" y="3501008"/>
            <a:ext cx="2313938" cy="720080"/>
          </a:xfrm>
          <a:prstGeom prst="roundRect">
            <a:avLst/>
          </a:prstGeom>
          <a:solidFill>
            <a:srgbClr val="92D05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 smtClean="0">
                <a:solidFill>
                  <a:schemeClr val="tx1"/>
                </a:solidFill>
              </a:rPr>
              <a:t>monstre</a:t>
            </a:r>
            <a:endParaRPr lang="fr-FR" sz="4400" dirty="0">
              <a:solidFill>
                <a:schemeClr val="tx1"/>
              </a:solidFill>
            </a:endParaRPr>
          </a:p>
        </p:txBody>
      </p:sp>
      <p:sp>
        <p:nvSpPr>
          <p:cNvPr id="35" name="Rectangle à coins arrondis 34"/>
          <p:cNvSpPr/>
          <p:nvPr/>
        </p:nvSpPr>
        <p:spPr>
          <a:xfrm>
            <a:off x="3244585" y="2720983"/>
            <a:ext cx="2250760" cy="720080"/>
          </a:xfrm>
          <a:prstGeom prst="roundRect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 smtClean="0"/>
              <a:t>montrer</a:t>
            </a:r>
            <a:endParaRPr lang="fr-FR" sz="4400" dirty="0"/>
          </a:p>
        </p:txBody>
      </p:sp>
      <p:sp>
        <p:nvSpPr>
          <p:cNvPr id="36" name="Rectangle à coins arrondis 35"/>
          <p:cNvSpPr/>
          <p:nvPr/>
        </p:nvSpPr>
        <p:spPr>
          <a:xfrm>
            <a:off x="5795059" y="2636912"/>
            <a:ext cx="2121985" cy="720080"/>
          </a:xfrm>
          <a:prstGeom prst="roundRect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 smtClean="0"/>
              <a:t>monter</a:t>
            </a:r>
            <a:endParaRPr lang="fr-FR" sz="4400" dirty="0"/>
          </a:p>
        </p:txBody>
      </p:sp>
      <p:sp>
        <p:nvSpPr>
          <p:cNvPr id="37" name="Rectangle à coins arrondis 36"/>
          <p:cNvSpPr/>
          <p:nvPr/>
        </p:nvSpPr>
        <p:spPr>
          <a:xfrm>
            <a:off x="3118061" y="3651056"/>
            <a:ext cx="2286764" cy="720080"/>
          </a:xfrm>
          <a:prstGeom prst="roundRect">
            <a:avLst/>
          </a:prstGeom>
          <a:solidFill>
            <a:srgbClr val="92D05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 smtClean="0">
                <a:solidFill>
                  <a:schemeClr val="tx1"/>
                </a:solidFill>
              </a:rPr>
              <a:t>monstre</a:t>
            </a:r>
            <a:endParaRPr lang="fr-FR" sz="4400" dirty="0">
              <a:solidFill>
                <a:schemeClr val="tx1"/>
              </a:solidFill>
            </a:endParaRPr>
          </a:p>
        </p:txBody>
      </p:sp>
      <p:sp>
        <p:nvSpPr>
          <p:cNvPr id="38" name="Rectangle à coins arrondis 37"/>
          <p:cNvSpPr/>
          <p:nvPr/>
        </p:nvSpPr>
        <p:spPr>
          <a:xfrm>
            <a:off x="2987824" y="1790910"/>
            <a:ext cx="2088232" cy="720080"/>
          </a:xfrm>
          <a:prstGeom prst="roundRect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 smtClean="0"/>
              <a:t>moteur</a:t>
            </a:r>
            <a:endParaRPr lang="fr-FR" sz="4400" dirty="0"/>
          </a:p>
        </p:txBody>
      </p:sp>
      <p:sp>
        <p:nvSpPr>
          <p:cNvPr id="39" name="Rectangle à coins arrondis 38"/>
          <p:cNvSpPr/>
          <p:nvPr/>
        </p:nvSpPr>
        <p:spPr>
          <a:xfrm>
            <a:off x="1642542" y="908720"/>
            <a:ext cx="2160240" cy="720080"/>
          </a:xfrm>
          <a:prstGeom prst="roundRect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 smtClean="0"/>
              <a:t>montre</a:t>
            </a:r>
            <a:endParaRPr lang="fr-FR" sz="4400" dirty="0"/>
          </a:p>
        </p:txBody>
      </p:sp>
      <p:sp>
        <p:nvSpPr>
          <p:cNvPr id="40" name="Rectangle à coins arrondis 39"/>
          <p:cNvSpPr/>
          <p:nvPr/>
        </p:nvSpPr>
        <p:spPr>
          <a:xfrm>
            <a:off x="5388801" y="908720"/>
            <a:ext cx="2266200" cy="720080"/>
          </a:xfrm>
          <a:prstGeom prst="roundRect">
            <a:avLst/>
          </a:prstGeom>
          <a:solidFill>
            <a:srgbClr val="92D05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 smtClean="0">
                <a:solidFill>
                  <a:schemeClr val="tx1"/>
                </a:solidFill>
              </a:rPr>
              <a:t>monstre</a:t>
            </a:r>
            <a:endParaRPr lang="fr-FR" sz="4400" dirty="0">
              <a:solidFill>
                <a:schemeClr val="tx1"/>
              </a:solidFill>
            </a:endParaRPr>
          </a:p>
        </p:txBody>
      </p:sp>
      <p:sp>
        <p:nvSpPr>
          <p:cNvPr id="41" name="Rectangle à coins arrondis 40"/>
          <p:cNvSpPr/>
          <p:nvPr/>
        </p:nvSpPr>
        <p:spPr>
          <a:xfrm>
            <a:off x="387833" y="774440"/>
            <a:ext cx="8495426" cy="532393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000" dirty="0">
                <a:solidFill>
                  <a:schemeClr val="bg1"/>
                </a:solidFill>
              </a:rPr>
              <a:t>Écris le mot sur ton </a:t>
            </a:r>
            <a:r>
              <a:rPr lang="fr-FR" sz="6000" dirty="0" smtClean="0">
                <a:solidFill>
                  <a:schemeClr val="bg1"/>
                </a:solidFill>
              </a:rPr>
              <a:t>ardoise.</a:t>
            </a:r>
            <a:endParaRPr lang="fr-FR" sz="6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659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/>
        <p:sndAc>
          <p:stSnd>
            <p:snd r:embed="rId3" name="laser.wav"/>
          </p:stSnd>
        </p:sndAc>
      </p:transition>
    </mc:Choice>
    <mc:Fallback xmlns="">
      <p:transition spd="slow">
        <p:cover/>
        <p:sndAc>
          <p:stSnd>
            <p:snd r:embed="rId7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363</Words>
  <Application>Microsoft Office PowerPoint</Application>
  <PresentationFormat>Affichage à l'écran (4:3)</PresentationFormat>
  <Paragraphs>111</Paragraphs>
  <Slides>13</Slides>
  <Notes>10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Thème Office</vt:lpstr>
      <vt:lpstr>Activité : le bon mot Matériel nécessaire : </vt:lpstr>
      <vt:lpstr>Présentation PowerPoint</vt:lpstr>
      <vt:lpstr>Regarde bien l’image qui va apparaître.</vt:lpstr>
      <vt:lpstr>Présentation PowerPoint</vt:lpstr>
      <vt:lpstr>Présentation PowerPoint</vt:lpstr>
      <vt:lpstr>Présentation PowerPoint</vt:lpstr>
      <vt:lpstr>Regarde bien l’image qui va apparaître.</vt:lpstr>
      <vt:lpstr>Présentation PowerPoint</vt:lpstr>
      <vt:lpstr>Présentation PowerPoint</vt:lpstr>
      <vt:lpstr>Présentation PowerPoint</vt:lpstr>
      <vt:lpstr>Regarde bien l’image qui va apparaître.</vt:lpstr>
      <vt:lpstr>Présentation PowerPoint</vt:lpstr>
      <vt:lpstr>Présentation PowerPoint</vt:lpstr>
    </vt:vector>
  </TitlesOfParts>
  <Company>Rectorat de RENNES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Activité : Repérer le bon mot Matériel nécessaire :</dc:title>
  <dc:creator>dsden56</dc:creator>
  <cp:lastModifiedBy>Utilisateur</cp:lastModifiedBy>
  <cp:revision>39</cp:revision>
  <dcterms:created xsi:type="dcterms:W3CDTF">2016-09-29T23:09:57Z</dcterms:created>
  <dcterms:modified xsi:type="dcterms:W3CDTF">2017-01-12T14:17:58Z</dcterms:modified>
</cp:coreProperties>
</file>