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8"/>
  </p:notesMasterIdLst>
  <p:sldIdLst>
    <p:sldId id="256" r:id="rId2"/>
    <p:sldId id="286" r:id="rId3"/>
    <p:sldId id="266" r:id="rId4"/>
    <p:sldId id="303" r:id="rId5"/>
    <p:sldId id="306" r:id="rId6"/>
    <p:sldId id="299" r:id="rId7"/>
    <p:sldId id="312" r:id="rId8"/>
    <p:sldId id="300" r:id="rId9"/>
    <p:sldId id="315" r:id="rId10"/>
    <p:sldId id="271" r:id="rId11"/>
    <p:sldId id="276" r:id="rId12"/>
    <p:sldId id="317" r:id="rId13"/>
    <p:sldId id="295" r:id="rId14"/>
    <p:sldId id="301" r:id="rId15"/>
    <p:sldId id="313" r:id="rId16"/>
    <p:sldId id="314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 Black" panose="020B0604020202020204" charset="0"/>
      <p:bold r:id="rId23"/>
      <p:italic r:id="rId24"/>
      <p:boldItalic r:id="rId25"/>
    </p:embeddedFont>
    <p:embeddedFont>
      <p:font typeface="Pass Culture Black" panose="020B0604020202020204" charset="0"/>
      <p:bold r:id="rId26"/>
      <p:italic r:id="rId27"/>
      <p:boldItalic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  <p:embeddedFont>
      <p:font typeface="Montserrat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ine Bonnet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0090"/>
    <a:srgbClr val="870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69" autoAdjust="0"/>
    <p:restoredTop sz="96395" autoAdjust="0"/>
  </p:normalViewPr>
  <p:slideViewPr>
    <p:cSldViewPr snapToGrid="0">
      <p:cViewPr varScale="1">
        <p:scale>
          <a:sx n="99" d="100"/>
          <a:sy n="99" d="100"/>
        </p:scale>
        <p:origin x="228" y="18"/>
      </p:cViewPr>
      <p:guideLst>
        <p:guide orient="horz" pos="119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53d180c1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g1253d180c1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d23dcf6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3d23dcf6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64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1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d23dcf68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13d23dcf68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68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369797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3369797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185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8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3d23dcf68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13d23dcf68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79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2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87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5507ac2b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g125507ac2b8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</a:rPr>
              <a:t>A compléter par </a:t>
            </a:r>
            <a:r>
              <a:rPr lang="fr-FR" smtClean="0">
                <a:solidFill>
                  <a:schemeClr val="dk1"/>
                </a:solidFill>
              </a:rPr>
              <a:t>l’établissement scolaire</a:t>
            </a: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9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</a:rPr>
              <a:t>A compléter par</a:t>
            </a:r>
            <a:r>
              <a:rPr lang="fr-FR" baseline="0" dirty="0" smtClean="0">
                <a:solidFill>
                  <a:schemeClr val="dk1"/>
                </a:solidFill>
              </a:rPr>
              <a:t> l’établissement scolaire 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4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1b8751901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11b8751901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fr-FR" dirty="0" smtClean="0">
                <a:solidFill>
                  <a:schemeClr val="dk1"/>
                </a:solidFill>
              </a:rPr>
              <a:t>Des mails automatiques au chef d’établissement et au rédacteur de projet confirment chaque</a:t>
            </a:r>
            <a:r>
              <a:rPr lang="fr-FR" baseline="0" dirty="0" smtClean="0">
                <a:solidFill>
                  <a:schemeClr val="dk1"/>
                </a:solidFill>
              </a:rPr>
              <a:t> étape.</a:t>
            </a:r>
            <a:endParaRPr lang="fr-FR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r-FR" dirty="0" smtClean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dirty="0" smtClean="0">
                <a:solidFill>
                  <a:schemeClr val="dk1"/>
                </a:solidFill>
              </a:rPr>
              <a:t>Sur ADAGE, les offres sont accessibles par</a:t>
            </a:r>
            <a:r>
              <a:rPr lang="fr-FR" baseline="0" dirty="0" smtClean="0">
                <a:solidFill>
                  <a:schemeClr val="dk1"/>
                </a:solidFill>
              </a:rPr>
              <a:t> Ressources &gt; Offres pass Culture ou par Ressources &gt; Partenaires culturels en choisissant un partenaire.</a:t>
            </a: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7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 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111600" y="83100"/>
            <a:ext cx="8920800" cy="4977300"/>
          </a:xfrm>
          <a:prstGeom prst="roundRect">
            <a:avLst>
              <a:gd name="adj" fmla="val 235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620"/>
            <a:ext cx="9143999" cy="5152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4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egifrance.gouv.fr/jorf/id/JORFTEXT000044294126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pass.culture.fr/faq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duscol.education.fr/3013/le-pass-culture-un-dispositif-pour-les-eleves-et-leurs-professeurs" TargetMode="External"/><Relationship Id="rId5" Type="http://schemas.openxmlformats.org/officeDocument/2006/relationships/hyperlink" Target="https://eduscol.education.fr/3004/l-application-adage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eduscol.education.fr/1851/education-artistique-et-culturelle" TargetMode="External"/><Relationship Id="rId9" Type="http://schemas.openxmlformats.org/officeDocument/2006/relationships/hyperlink" Target="https://www.legifrance.gouv.fr/jorf/id/JORFTEXT00004429415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/>
        </p:nvSpPr>
        <p:spPr>
          <a:xfrm>
            <a:off x="358225" y="1616180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Présentation du pass </a:t>
            </a:r>
            <a:r>
              <a:rPr lang="fr-FR" sz="3000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Culture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358225" y="2561610"/>
            <a:ext cx="7641600" cy="922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spcBef>
                <a:spcPts val="500"/>
              </a:spcBef>
              <a:buClr>
                <a:schemeClr val="lt1"/>
              </a:buClr>
              <a:buSzPts val="2000"/>
            </a:pPr>
            <a:r>
              <a:rPr lang="fr-FR" sz="1200" dirty="0" smtClean="0">
                <a:solidFill>
                  <a:schemeClr val="lt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Année </a:t>
            </a:r>
            <a:r>
              <a:rPr lang="fr-FR" sz="1200" dirty="0">
                <a:solidFill>
                  <a:schemeClr val="lt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scolaire </a:t>
            </a:r>
            <a:r>
              <a:rPr lang="fr-FR" sz="1200" dirty="0" smtClean="0">
                <a:solidFill>
                  <a:schemeClr val="lt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2022-23</a:t>
            </a:r>
            <a:endParaRPr lang="fr-FR" sz="1200" dirty="0">
              <a:solidFill>
                <a:schemeClr val="lt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6E6F23C7-B5F9-4ECA-B931-AAA7D4A546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4801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 individuelle 15-17 ans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A2F5962C-3727-1F91-4E43-F63E060843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155;p21">
            <a:extLst>
              <a:ext uri="{FF2B5EF4-FFF2-40B4-BE49-F238E27FC236}">
                <a16:creationId xmlns:a16="http://schemas.microsoft.com/office/drawing/2014/main" id="{0BE6C594-A2D8-A2BE-316C-552BBB77F335}"/>
              </a:ext>
            </a:extLst>
          </p:cNvPr>
          <p:cNvSpPr/>
          <p:nvPr/>
        </p:nvSpPr>
        <p:spPr>
          <a:xfrm>
            <a:off x="72898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156;p21">
            <a:extLst>
              <a:ext uri="{FF2B5EF4-FFF2-40B4-BE49-F238E27FC236}">
                <a16:creationId xmlns:a16="http://schemas.microsoft.com/office/drawing/2014/main" id="{038CB951-B1C4-8DE5-3B8D-C84C6876D681}"/>
              </a:ext>
            </a:extLst>
          </p:cNvPr>
          <p:cNvSpPr txBox="1"/>
          <p:nvPr/>
        </p:nvSpPr>
        <p:spPr>
          <a:xfrm>
            <a:off x="760313" y="221735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 vivant, de cinéma, de concert, de médiathèque, de festivals…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8" name="Google Shape;157;p21">
            <a:extLst>
              <a:ext uri="{FF2B5EF4-FFF2-40B4-BE49-F238E27FC236}">
                <a16:creationId xmlns:a16="http://schemas.microsoft.com/office/drawing/2014/main" id="{73BBC32D-6CBA-FDD1-D3E6-0422A306D6C9}"/>
              </a:ext>
            </a:extLst>
          </p:cNvPr>
          <p:cNvSpPr txBox="1"/>
          <p:nvPr/>
        </p:nvSpPr>
        <p:spPr>
          <a:xfrm>
            <a:off x="503088" y="1686600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Places et abonnements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69" name="Groupe 268">
            <a:extLst>
              <a:ext uri="{FF2B5EF4-FFF2-40B4-BE49-F238E27FC236}">
                <a16:creationId xmlns:a16="http://schemas.microsoft.com/office/drawing/2014/main" id="{316E98BB-E180-421C-6819-B0C72F325804}"/>
              </a:ext>
            </a:extLst>
          </p:cNvPr>
          <p:cNvGrpSpPr/>
          <p:nvPr/>
        </p:nvGrpSpPr>
        <p:grpSpPr>
          <a:xfrm>
            <a:off x="1219001" y="970625"/>
            <a:ext cx="822600" cy="822600"/>
            <a:chOff x="1194563" y="944200"/>
            <a:chExt cx="822600" cy="822600"/>
          </a:xfrm>
        </p:grpSpPr>
        <p:sp>
          <p:nvSpPr>
            <p:cNvPr id="270" name="Google Shape;158;p21">
              <a:extLst>
                <a:ext uri="{FF2B5EF4-FFF2-40B4-BE49-F238E27FC236}">
                  <a16:creationId xmlns:a16="http://schemas.microsoft.com/office/drawing/2014/main" id="{2C441417-A852-E9BC-9AF4-895C80296BEA}"/>
                </a:ext>
              </a:extLst>
            </p:cNvPr>
            <p:cNvSpPr/>
            <p:nvPr/>
          </p:nvSpPr>
          <p:spPr>
            <a:xfrm>
              <a:off x="11945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71" name="Google Shape;159;p21">
              <a:extLst>
                <a:ext uri="{FF2B5EF4-FFF2-40B4-BE49-F238E27FC236}">
                  <a16:creationId xmlns:a16="http://schemas.microsoft.com/office/drawing/2014/main" id="{312A2807-0FAA-FDAA-0BED-4EB5DB9CD541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1737207">
              <a:off x="1469883" y="1150245"/>
              <a:ext cx="258458" cy="4105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2" name="Google Shape;160;p21">
            <a:extLst>
              <a:ext uri="{FF2B5EF4-FFF2-40B4-BE49-F238E27FC236}">
                <a16:creationId xmlns:a16="http://schemas.microsoft.com/office/drawing/2014/main" id="{DA1CD6DF-63AE-C4D5-3077-64AEA9B6D4C9}"/>
              </a:ext>
            </a:extLst>
          </p:cNvPr>
          <p:cNvSpPr/>
          <p:nvPr/>
        </p:nvSpPr>
        <p:spPr>
          <a:xfrm>
            <a:off x="270868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162;p21">
            <a:extLst>
              <a:ext uri="{FF2B5EF4-FFF2-40B4-BE49-F238E27FC236}">
                <a16:creationId xmlns:a16="http://schemas.microsoft.com/office/drawing/2014/main" id="{85EFEA61-22C4-0F15-FC86-2A3B51F5C281}"/>
              </a:ext>
            </a:extLst>
          </p:cNvPr>
          <p:cNvSpPr txBox="1"/>
          <p:nvPr/>
        </p:nvSpPr>
        <p:spPr>
          <a:xfrm>
            <a:off x="2740050" y="204480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livres, BD, DVD, CD, disques vinyles, instruments de musique…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4" name="Google Shape;163;p21">
            <a:extLst>
              <a:ext uri="{FF2B5EF4-FFF2-40B4-BE49-F238E27FC236}">
                <a16:creationId xmlns:a16="http://schemas.microsoft.com/office/drawing/2014/main" id="{3B5890E6-C7F6-B99A-A89F-1E56FDF35C72}"/>
              </a:ext>
            </a:extLst>
          </p:cNvPr>
          <p:cNvSpPr txBox="1"/>
          <p:nvPr/>
        </p:nvSpPr>
        <p:spPr>
          <a:xfrm>
            <a:off x="2507213" y="1793225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Biens culturels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5" name="Google Shape;164;p21">
            <a:extLst>
              <a:ext uri="{FF2B5EF4-FFF2-40B4-BE49-F238E27FC236}">
                <a16:creationId xmlns:a16="http://schemas.microsoft.com/office/drawing/2014/main" id="{50CB33F6-46F5-9CDD-87E4-AA257DFF47DD}"/>
              </a:ext>
            </a:extLst>
          </p:cNvPr>
          <p:cNvSpPr/>
          <p:nvPr/>
        </p:nvSpPr>
        <p:spPr>
          <a:xfrm>
            <a:off x="4705951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166;p21">
            <a:extLst>
              <a:ext uri="{FF2B5EF4-FFF2-40B4-BE49-F238E27FC236}">
                <a16:creationId xmlns:a16="http://schemas.microsoft.com/office/drawing/2014/main" id="{45196E68-9B02-6A0A-3456-E6E5F652C2B6}"/>
              </a:ext>
            </a:extLst>
          </p:cNvPr>
          <p:cNvSpPr txBox="1"/>
          <p:nvPr/>
        </p:nvSpPr>
        <p:spPr>
          <a:xfrm>
            <a:off x="4589238" y="2235350"/>
            <a:ext cx="193830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 err="1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ebooks</a:t>
            </a: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, abonnements 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 dirty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à la presse en </a:t>
            </a:r>
            <a:r>
              <a:rPr lang="fr-FR" sz="800" dirty="0" smtClean="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ligne...</a:t>
            </a:r>
            <a:endParaRPr sz="800" dirty="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7" name="Google Shape;167;p21">
            <a:extLst>
              <a:ext uri="{FF2B5EF4-FFF2-40B4-BE49-F238E27FC236}">
                <a16:creationId xmlns:a16="http://schemas.microsoft.com/office/drawing/2014/main" id="{DB57A914-4014-3645-0558-9CCA7F4252AB}"/>
              </a:ext>
            </a:extLst>
          </p:cNvPr>
          <p:cNvSpPr txBox="1"/>
          <p:nvPr/>
        </p:nvSpPr>
        <p:spPr>
          <a:xfrm>
            <a:off x="4455588" y="177557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Services</a:t>
            </a:r>
            <a:b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numériques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78" name="Google Shape;168;p21">
            <a:extLst>
              <a:ext uri="{FF2B5EF4-FFF2-40B4-BE49-F238E27FC236}">
                <a16:creationId xmlns:a16="http://schemas.microsoft.com/office/drawing/2014/main" id="{B2CFB2FD-610E-5B43-027F-FCED9E08DA4E}"/>
              </a:ext>
            </a:extLst>
          </p:cNvPr>
          <p:cNvSpPr/>
          <p:nvPr/>
        </p:nvSpPr>
        <p:spPr>
          <a:xfrm>
            <a:off x="6661238" y="140507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170;p21">
            <a:extLst>
              <a:ext uri="{FF2B5EF4-FFF2-40B4-BE49-F238E27FC236}">
                <a16:creationId xmlns:a16="http://schemas.microsoft.com/office/drawing/2014/main" id="{53144F24-8FFA-908B-6080-464DC673F710}"/>
              </a:ext>
            </a:extLst>
          </p:cNvPr>
          <p:cNvSpPr txBox="1"/>
          <p:nvPr/>
        </p:nvSpPr>
        <p:spPr>
          <a:xfrm>
            <a:off x="6568963" y="2027150"/>
            <a:ext cx="1938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avec les artistes, conférences,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dédicaces, répétitions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spectacles, découverte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 métiers…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0" name="Google Shape;171;p21">
            <a:extLst>
              <a:ext uri="{FF2B5EF4-FFF2-40B4-BE49-F238E27FC236}">
                <a16:creationId xmlns:a16="http://schemas.microsoft.com/office/drawing/2014/main" id="{9F9E4022-834C-4931-64DF-16D315F00C7C}"/>
              </a:ext>
            </a:extLst>
          </p:cNvPr>
          <p:cNvSpPr txBox="1"/>
          <p:nvPr/>
        </p:nvSpPr>
        <p:spPr>
          <a:xfrm>
            <a:off x="6435313" y="1757062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Rencontres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81" name="Groupe 280">
            <a:extLst>
              <a:ext uri="{FF2B5EF4-FFF2-40B4-BE49-F238E27FC236}">
                <a16:creationId xmlns:a16="http://schemas.microsoft.com/office/drawing/2014/main" id="{4D78604F-6A4E-FCD8-65DD-3EA851E7D456}"/>
              </a:ext>
            </a:extLst>
          </p:cNvPr>
          <p:cNvGrpSpPr/>
          <p:nvPr/>
        </p:nvGrpSpPr>
        <p:grpSpPr>
          <a:xfrm>
            <a:off x="5171526" y="970625"/>
            <a:ext cx="822600" cy="822600"/>
            <a:chOff x="5147088" y="944200"/>
            <a:chExt cx="822600" cy="822600"/>
          </a:xfrm>
        </p:grpSpPr>
        <p:sp>
          <p:nvSpPr>
            <p:cNvPr id="282" name="Google Shape;165;p21">
              <a:extLst>
                <a:ext uri="{FF2B5EF4-FFF2-40B4-BE49-F238E27FC236}">
                  <a16:creationId xmlns:a16="http://schemas.microsoft.com/office/drawing/2014/main" id="{E9174E9E-FA14-9E7F-3CDA-53225B47C09D}"/>
                </a:ext>
              </a:extLst>
            </p:cNvPr>
            <p:cNvSpPr/>
            <p:nvPr/>
          </p:nvSpPr>
          <p:spPr>
            <a:xfrm>
              <a:off x="5147088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3" name="Google Shape;172;p21">
              <a:extLst>
                <a:ext uri="{FF2B5EF4-FFF2-40B4-BE49-F238E27FC236}">
                  <a16:creationId xmlns:a16="http://schemas.microsoft.com/office/drawing/2014/main" id="{61807329-33F4-06F0-7423-CD950377D636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359637" y="1209245"/>
              <a:ext cx="404438" cy="3379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roupe 283">
            <a:extLst>
              <a:ext uri="{FF2B5EF4-FFF2-40B4-BE49-F238E27FC236}">
                <a16:creationId xmlns:a16="http://schemas.microsoft.com/office/drawing/2014/main" id="{09B061E8-CD6A-AB79-2D57-283219CE0D83}"/>
              </a:ext>
            </a:extLst>
          </p:cNvPr>
          <p:cNvGrpSpPr/>
          <p:nvPr/>
        </p:nvGrpSpPr>
        <p:grpSpPr>
          <a:xfrm>
            <a:off x="7126813" y="970625"/>
            <a:ext cx="822600" cy="822600"/>
            <a:chOff x="7126813" y="944200"/>
            <a:chExt cx="822600" cy="822600"/>
          </a:xfrm>
        </p:grpSpPr>
        <p:sp>
          <p:nvSpPr>
            <p:cNvPr id="285" name="Google Shape;169;p21">
              <a:extLst>
                <a:ext uri="{FF2B5EF4-FFF2-40B4-BE49-F238E27FC236}">
                  <a16:creationId xmlns:a16="http://schemas.microsoft.com/office/drawing/2014/main" id="{C4720391-33BB-3350-549D-055AC24C0EF5}"/>
                </a:ext>
              </a:extLst>
            </p:cNvPr>
            <p:cNvSpPr/>
            <p:nvPr/>
          </p:nvSpPr>
          <p:spPr>
            <a:xfrm>
              <a:off x="712681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86" name="Google Shape;173;p21">
              <a:extLst>
                <a:ext uri="{FF2B5EF4-FFF2-40B4-BE49-F238E27FC236}">
                  <a16:creationId xmlns:a16="http://schemas.microsoft.com/office/drawing/2014/main" id="{5C6D02BB-4603-7C7B-222B-29E2384562CB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flipH="1">
              <a:off x="7325700" y="1165800"/>
              <a:ext cx="424875" cy="424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7" name="Google Shape;174;p21">
            <a:extLst>
              <a:ext uri="{FF2B5EF4-FFF2-40B4-BE49-F238E27FC236}">
                <a16:creationId xmlns:a16="http://schemas.microsoft.com/office/drawing/2014/main" id="{407EE300-44A5-502D-C38A-EC7201ACC98B}"/>
              </a:ext>
            </a:extLst>
          </p:cNvPr>
          <p:cNvSpPr/>
          <p:nvPr/>
        </p:nvSpPr>
        <p:spPr>
          <a:xfrm>
            <a:off x="1718838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175;p21">
            <a:extLst>
              <a:ext uri="{FF2B5EF4-FFF2-40B4-BE49-F238E27FC236}">
                <a16:creationId xmlns:a16="http://schemas.microsoft.com/office/drawing/2014/main" id="{DC4E5D77-FEBE-8ECC-00A6-57D1B2120519}"/>
              </a:ext>
            </a:extLst>
          </p:cNvPr>
          <p:cNvSpPr txBox="1"/>
          <p:nvPr/>
        </p:nvSpPr>
        <p:spPr>
          <a:xfrm>
            <a:off x="1750163" y="3977700"/>
            <a:ext cx="1691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musées, de lieux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historiques, de centres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d’art…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9" name="Google Shape;176;p21">
            <a:extLst>
              <a:ext uri="{FF2B5EF4-FFF2-40B4-BE49-F238E27FC236}">
                <a16:creationId xmlns:a16="http://schemas.microsoft.com/office/drawing/2014/main" id="{AD00B798-7A13-465B-3899-C1773841E635}"/>
              </a:ext>
            </a:extLst>
          </p:cNvPr>
          <p:cNvSpPr txBox="1"/>
          <p:nvPr/>
        </p:nvSpPr>
        <p:spPr>
          <a:xfrm>
            <a:off x="1492950" y="3743125"/>
            <a:ext cx="22056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Visites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0" name="Google Shape;178;p21">
            <a:extLst>
              <a:ext uri="{FF2B5EF4-FFF2-40B4-BE49-F238E27FC236}">
                <a16:creationId xmlns:a16="http://schemas.microsoft.com/office/drawing/2014/main" id="{F6904FE9-A292-8242-28D2-0B40C3F094E1}"/>
              </a:ext>
            </a:extLst>
          </p:cNvPr>
          <p:cNvSpPr/>
          <p:nvPr/>
        </p:nvSpPr>
        <p:spPr>
          <a:xfrm>
            <a:off x="5671363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180;p21">
            <a:extLst>
              <a:ext uri="{FF2B5EF4-FFF2-40B4-BE49-F238E27FC236}">
                <a16:creationId xmlns:a16="http://schemas.microsoft.com/office/drawing/2014/main" id="{766EA1B8-7F40-3DEB-2620-AFA462487D74}"/>
              </a:ext>
            </a:extLst>
          </p:cNvPr>
          <p:cNvSpPr txBox="1"/>
          <p:nvPr/>
        </p:nvSpPr>
        <p:spPr>
          <a:xfrm>
            <a:off x="5579088" y="4202900"/>
            <a:ext cx="1938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calligraphie, dessin,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peinture, street art…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2" name="Google Shape;181;p21">
            <a:extLst>
              <a:ext uri="{FF2B5EF4-FFF2-40B4-BE49-F238E27FC236}">
                <a16:creationId xmlns:a16="http://schemas.microsoft.com/office/drawing/2014/main" id="{62E11200-FB7F-968E-1C21-AC4816F2359C}"/>
              </a:ext>
            </a:extLst>
          </p:cNvPr>
          <p:cNvSpPr txBox="1"/>
          <p:nvPr/>
        </p:nvSpPr>
        <p:spPr>
          <a:xfrm>
            <a:off x="5445438" y="374312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Matériel</a:t>
            </a:r>
            <a:b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beaux arts</a:t>
            </a:r>
            <a:endParaRPr sz="130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93" name="Google Shape;182;p21">
            <a:extLst>
              <a:ext uri="{FF2B5EF4-FFF2-40B4-BE49-F238E27FC236}">
                <a16:creationId xmlns:a16="http://schemas.microsoft.com/office/drawing/2014/main" id="{E7E0A19D-FD71-C5DC-14F9-8E36621A6A42}"/>
              </a:ext>
            </a:extLst>
          </p:cNvPr>
          <p:cNvSpPr/>
          <p:nvPr/>
        </p:nvSpPr>
        <p:spPr>
          <a:xfrm>
            <a:off x="3695113" y="3372625"/>
            <a:ext cx="1753800" cy="1401300"/>
          </a:xfrm>
          <a:prstGeom prst="roundRect">
            <a:avLst>
              <a:gd name="adj" fmla="val 7757"/>
            </a:avLst>
          </a:prstGeom>
          <a:solidFill>
            <a:srgbClr val="FFFFFF"/>
          </a:solidFill>
          <a:ln>
            <a:noFill/>
          </a:ln>
          <a:effectLst>
            <a:outerShdw blurRad="142875" algn="bl" rotWithShape="0">
              <a:srgbClr val="000000">
                <a:alpha val="1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184;p21">
            <a:extLst>
              <a:ext uri="{FF2B5EF4-FFF2-40B4-BE49-F238E27FC236}">
                <a16:creationId xmlns:a16="http://schemas.microsoft.com/office/drawing/2014/main" id="{7002727F-8D6E-26A8-0FCD-38D59DB337DB}"/>
              </a:ext>
            </a:extLst>
          </p:cNvPr>
          <p:cNvSpPr txBox="1"/>
          <p:nvPr/>
        </p:nvSpPr>
        <p:spPr>
          <a:xfrm>
            <a:off x="3602838" y="4202900"/>
            <a:ext cx="193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 danse, de théâtre, de 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musique, de chant, de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FR" sz="8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dessin…</a:t>
            </a:r>
            <a:endParaRPr sz="8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5" name="Google Shape;185;p21">
            <a:extLst>
              <a:ext uri="{FF2B5EF4-FFF2-40B4-BE49-F238E27FC236}">
                <a16:creationId xmlns:a16="http://schemas.microsoft.com/office/drawing/2014/main" id="{EA5D17A9-5398-DB3F-1D11-3B99FDF1B023}"/>
              </a:ext>
            </a:extLst>
          </p:cNvPr>
          <p:cNvSpPr txBox="1"/>
          <p:nvPr/>
        </p:nvSpPr>
        <p:spPr>
          <a:xfrm>
            <a:off x="3469188" y="3743125"/>
            <a:ext cx="2205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Aft>
                <a:spcPts val="0"/>
              </a:spcAft>
              <a:buNone/>
            </a:pP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Cours et</a:t>
            </a:r>
            <a:b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r>
              <a:rPr lang="fr-FR" sz="1300" dirty="0">
                <a:solidFill>
                  <a:srgbClr val="87008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ateliers</a:t>
            </a:r>
            <a:endParaRPr sz="1300" dirty="0">
              <a:solidFill>
                <a:srgbClr val="87008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298" name="Groupe 297">
            <a:extLst>
              <a:ext uri="{FF2B5EF4-FFF2-40B4-BE49-F238E27FC236}">
                <a16:creationId xmlns:a16="http://schemas.microsoft.com/office/drawing/2014/main" id="{E63EA9D2-438A-530C-AF98-B28ECB71DFD2}"/>
              </a:ext>
            </a:extLst>
          </p:cNvPr>
          <p:cNvGrpSpPr/>
          <p:nvPr/>
        </p:nvGrpSpPr>
        <p:grpSpPr>
          <a:xfrm>
            <a:off x="2184413" y="2938175"/>
            <a:ext cx="822600" cy="822600"/>
            <a:chOff x="2184413" y="2911750"/>
            <a:chExt cx="822600" cy="822600"/>
          </a:xfrm>
        </p:grpSpPr>
        <p:sp>
          <p:nvSpPr>
            <p:cNvPr id="299" name="Google Shape;177;p21">
              <a:extLst>
                <a:ext uri="{FF2B5EF4-FFF2-40B4-BE49-F238E27FC236}">
                  <a16:creationId xmlns:a16="http://schemas.microsoft.com/office/drawing/2014/main" id="{89C379DD-599D-65FF-CF64-0BC036A60F7A}"/>
                </a:ext>
              </a:extLst>
            </p:cNvPr>
            <p:cNvSpPr/>
            <p:nvPr/>
          </p:nvSpPr>
          <p:spPr>
            <a:xfrm>
              <a:off x="2184413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0" name="Google Shape;186;p21">
              <a:extLst>
                <a:ext uri="{FF2B5EF4-FFF2-40B4-BE49-F238E27FC236}">
                  <a16:creationId xmlns:a16="http://schemas.microsoft.com/office/drawing/2014/main" id="{E83A8718-A11C-52A6-A996-6DBE2567F8C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83288" y="3118777"/>
              <a:ext cx="424876" cy="40853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1" name="Groupe 300">
            <a:extLst>
              <a:ext uri="{FF2B5EF4-FFF2-40B4-BE49-F238E27FC236}">
                <a16:creationId xmlns:a16="http://schemas.microsoft.com/office/drawing/2014/main" id="{724F9363-6CCE-662F-D675-364534E02A21}"/>
              </a:ext>
            </a:extLst>
          </p:cNvPr>
          <p:cNvGrpSpPr/>
          <p:nvPr/>
        </p:nvGrpSpPr>
        <p:grpSpPr>
          <a:xfrm>
            <a:off x="4160688" y="2938175"/>
            <a:ext cx="822600" cy="822600"/>
            <a:chOff x="4160688" y="2911750"/>
            <a:chExt cx="822600" cy="822600"/>
          </a:xfrm>
        </p:grpSpPr>
        <p:sp>
          <p:nvSpPr>
            <p:cNvPr id="302" name="Google Shape;183;p21">
              <a:extLst>
                <a:ext uri="{FF2B5EF4-FFF2-40B4-BE49-F238E27FC236}">
                  <a16:creationId xmlns:a16="http://schemas.microsoft.com/office/drawing/2014/main" id="{3E4969F2-644A-0DD5-CBEA-23E41BC9A9BA}"/>
                </a:ext>
              </a:extLst>
            </p:cNvPr>
            <p:cNvSpPr/>
            <p:nvPr/>
          </p:nvSpPr>
          <p:spPr>
            <a:xfrm>
              <a:off x="416068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3" name="Google Shape;187;p21">
              <a:extLst>
                <a:ext uri="{FF2B5EF4-FFF2-40B4-BE49-F238E27FC236}">
                  <a16:creationId xmlns:a16="http://schemas.microsoft.com/office/drawing/2014/main" id="{546CFB2A-16F2-BBA8-7373-971EEEABEF67}"/>
                </a:ext>
              </a:extLst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369798" y="3123187"/>
              <a:ext cx="404450" cy="39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roupe 303">
            <a:extLst>
              <a:ext uri="{FF2B5EF4-FFF2-40B4-BE49-F238E27FC236}">
                <a16:creationId xmlns:a16="http://schemas.microsoft.com/office/drawing/2014/main" id="{19F50249-B47D-EFD2-2E4E-9BBC9413EE12}"/>
              </a:ext>
            </a:extLst>
          </p:cNvPr>
          <p:cNvGrpSpPr/>
          <p:nvPr/>
        </p:nvGrpSpPr>
        <p:grpSpPr>
          <a:xfrm>
            <a:off x="6136938" y="2938175"/>
            <a:ext cx="822600" cy="822600"/>
            <a:chOff x="6136938" y="2911750"/>
            <a:chExt cx="822600" cy="822600"/>
          </a:xfrm>
        </p:grpSpPr>
        <p:sp>
          <p:nvSpPr>
            <p:cNvPr id="305" name="Google Shape;179;p21">
              <a:extLst>
                <a:ext uri="{FF2B5EF4-FFF2-40B4-BE49-F238E27FC236}">
                  <a16:creationId xmlns:a16="http://schemas.microsoft.com/office/drawing/2014/main" id="{D5E1082A-D911-290B-7798-3B989BD8FF94}"/>
                </a:ext>
              </a:extLst>
            </p:cNvPr>
            <p:cNvSpPr/>
            <p:nvPr/>
          </p:nvSpPr>
          <p:spPr>
            <a:xfrm>
              <a:off x="6136938" y="291175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6" name="Google Shape;188;p21">
              <a:extLst>
                <a:ext uri="{FF2B5EF4-FFF2-40B4-BE49-F238E27FC236}">
                  <a16:creationId xmlns:a16="http://schemas.microsoft.com/office/drawing/2014/main" id="{A14D6945-6C19-DFB0-CDC2-A44B931EACBE}"/>
                </a:ext>
              </a:extLst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309025" y="3159424"/>
              <a:ext cx="478450" cy="4138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8" name="Groupe 307">
            <a:extLst>
              <a:ext uri="{FF2B5EF4-FFF2-40B4-BE49-F238E27FC236}">
                <a16:creationId xmlns:a16="http://schemas.microsoft.com/office/drawing/2014/main" id="{97D63067-4CAA-1A72-81E9-51C28C802678}"/>
              </a:ext>
            </a:extLst>
          </p:cNvPr>
          <p:cNvGrpSpPr/>
          <p:nvPr/>
        </p:nvGrpSpPr>
        <p:grpSpPr>
          <a:xfrm>
            <a:off x="3198701" y="970625"/>
            <a:ext cx="822600" cy="822600"/>
            <a:chOff x="3174263" y="944200"/>
            <a:chExt cx="822600" cy="822600"/>
          </a:xfrm>
        </p:grpSpPr>
        <p:sp>
          <p:nvSpPr>
            <p:cNvPr id="309" name="Google Shape;161;p21">
              <a:extLst>
                <a:ext uri="{FF2B5EF4-FFF2-40B4-BE49-F238E27FC236}">
                  <a16:creationId xmlns:a16="http://schemas.microsoft.com/office/drawing/2014/main" id="{8328CBC0-F265-F313-C7F8-CD85FBDD907A}"/>
                </a:ext>
              </a:extLst>
            </p:cNvPr>
            <p:cNvSpPr/>
            <p:nvPr/>
          </p:nvSpPr>
          <p:spPr>
            <a:xfrm>
              <a:off x="3174263" y="944200"/>
              <a:ext cx="822600" cy="822600"/>
            </a:xfrm>
            <a:prstGeom prst="ellipse">
              <a:avLst/>
            </a:prstGeom>
            <a:solidFill>
              <a:srgbClr val="870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0" name="Google Shape;190;p21">
              <a:extLst>
                <a:ext uri="{FF2B5EF4-FFF2-40B4-BE49-F238E27FC236}">
                  <a16:creationId xmlns:a16="http://schemas.microsoft.com/office/drawing/2014/main" id="{AB276DCD-C0DE-C78A-BD12-3DBC8541729A}"/>
                </a:ext>
              </a:extLst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320349" y="1136063"/>
              <a:ext cx="523619" cy="4843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1929C226-3C93-9729-08D1-26467621C278}"/>
              </a:ext>
            </a:extLst>
          </p:cNvPr>
          <p:cNvSpPr txBox="1"/>
          <p:nvPr/>
        </p:nvSpPr>
        <p:spPr>
          <a:xfrm>
            <a:off x="1696299" y="210975"/>
            <a:ext cx="5751378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Services et biens accessibles aux jeunes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005201FD-129F-E029-DB93-FAF38FD7FC8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005201FD-129F-E029-DB93-FAF38FD7FC8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2236218" y="1651851"/>
            <a:ext cx="4620579" cy="2954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me munis de mes identifiants </a:t>
            </a:r>
            <a:r>
              <a:rPr lang="fr-FR" sz="1100" dirty="0" err="1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ÉduConnect</a:t>
            </a:r>
            <a:endParaRPr lang="fr-FR" sz="1100" dirty="0" smtClean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568901" y="485986"/>
            <a:ext cx="3955209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 smtClean="0">
                <a:solidFill>
                  <a:schemeClr val="tx1"/>
                </a:solidFill>
                <a:latin typeface="Montserrat" panose="020B0604020202020204" charset="0"/>
              </a:rPr>
              <a:t>Comment profiter de mon </a:t>
            </a:r>
            <a:r>
              <a:rPr lang="fr-FR" b="1" dirty="0" err="1" smtClean="0">
                <a:solidFill>
                  <a:schemeClr val="tx1"/>
                </a:solidFill>
                <a:latin typeface="Montserrat" panose="020B0604020202020204" charset="0"/>
              </a:rPr>
              <a:t>pass</a:t>
            </a:r>
            <a:r>
              <a:rPr lang="fr-FR" b="1" dirty="0" smtClean="0">
                <a:solidFill>
                  <a:schemeClr val="tx1"/>
                </a:solidFill>
                <a:latin typeface="Montserrat" panose="020B0604020202020204" charset="0"/>
              </a:rPr>
              <a:t> Culture ?</a:t>
            </a:r>
            <a:endParaRPr lang="fr-FR" b="1" dirty="0">
              <a:solidFill>
                <a:schemeClr val="tx1"/>
              </a:solidFill>
              <a:latin typeface="Montserrat" panose="020B060402020202020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36217" y="2113002"/>
            <a:ext cx="4620579" cy="341192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crée mon compte sur l’application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236217" y="2639245"/>
            <a:ext cx="4620579" cy="56914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saisis mes identifiants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ÉduConnect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lorsqu’ils me sont demandés</a:t>
            </a:r>
          </a:p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pour confirmer mon identité et débloquer mon crédit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236217" y="1224551"/>
            <a:ext cx="4620579" cy="2422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télécharge l’application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 sur mon téléphone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36217" y="3393442"/>
            <a:ext cx="4620580" cy="279791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J’utilise mon crédit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75414" y="46672"/>
            <a:ext cx="1843661" cy="1020895"/>
          </a:xfrm>
          <a:prstGeom prst="roundRect">
            <a:avLst/>
          </a:prstGeom>
          <a:solidFill>
            <a:srgbClr val="560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Jeunes</a:t>
            </a:r>
            <a:endParaRPr lang="fr-FR" dirty="0"/>
          </a:p>
        </p:txBody>
      </p:sp>
      <p:grpSp>
        <p:nvGrpSpPr>
          <p:cNvPr id="70" name="Groupe 69"/>
          <p:cNvGrpSpPr/>
          <p:nvPr/>
        </p:nvGrpSpPr>
        <p:grpSpPr>
          <a:xfrm>
            <a:off x="959494" y="3858284"/>
            <a:ext cx="7174028" cy="1024128"/>
            <a:chOff x="928351" y="2681478"/>
            <a:chExt cx="7174028" cy="1024128"/>
          </a:xfrm>
        </p:grpSpPr>
        <p:sp>
          <p:nvSpPr>
            <p:cNvPr id="71" name="Rectangle : coins arrondis 2">
              <a:extLst>
                <a:ext uri="{FF2B5EF4-FFF2-40B4-BE49-F238E27FC236}">
                  <a16:creationId xmlns:a16="http://schemas.microsoft.com/office/drawing/2014/main" id="{4B0B71DE-A068-632B-B317-70EB87ECF3A5}"/>
                </a:ext>
              </a:extLst>
            </p:cNvPr>
            <p:cNvSpPr/>
            <p:nvPr/>
          </p:nvSpPr>
          <p:spPr>
            <a:xfrm>
              <a:off x="928351" y="2681478"/>
              <a:ext cx="7174028" cy="1024128"/>
            </a:xfrm>
            <a:prstGeom prst="roundRect">
              <a:avLst>
                <a:gd name="adj" fmla="val 8025"/>
              </a:avLst>
            </a:prstGeom>
            <a:solidFill>
              <a:schemeClr val="bg1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Rectangle : coins arrondis 3">
              <a:extLst>
                <a:ext uri="{FF2B5EF4-FFF2-40B4-BE49-F238E27FC236}">
                  <a16:creationId xmlns:a16="http://schemas.microsoft.com/office/drawing/2014/main" id="{8A7AA65B-B70D-7652-B5DF-7655B09E89ED}"/>
                </a:ext>
              </a:extLst>
            </p:cNvPr>
            <p:cNvSpPr/>
            <p:nvPr/>
          </p:nvSpPr>
          <p:spPr>
            <a:xfrm>
              <a:off x="928351" y="2681478"/>
              <a:ext cx="1758568" cy="1024128"/>
            </a:xfrm>
            <a:prstGeom prst="roundRect">
              <a:avLst>
                <a:gd name="adj" fmla="val 8025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62EA5EEA-9339-6DDF-635A-597086612794}"/>
                </a:ext>
              </a:extLst>
            </p:cNvPr>
            <p:cNvSpPr txBox="1"/>
            <p:nvPr/>
          </p:nvSpPr>
          <p:spPr>
            <a:xfrm>
              <a:off x="965250" y="2978121"/>
              <a:ext cx="1699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Montserrat" pitchFamily="2" charset="77"/>
                </a:rPr>
                <a:t>Part individuelle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Tous les jeunes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134427A9-972A-2141-DFE8-DFDA4C74BCD2}"/>
                </a:ext>
              </a:extLst>
            </p:cNvPr>
            <p:cNvSpPr txBox="1"/>
            <p:nvPr/>
          </p:nvSpPr>
          <p:spPr>
            <a:xfrm>
              <a:off x="2855976" y="2834736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âge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D1856352-0C7B-3686-462B-4D0E4E0A2AE1}"/>
                </a:ext>
              </a:extLst>
            </p:cNvPr>
            <p:cNvSpPr txBox="1"/>
            <p:nvPr/>
          </p:nvSpPr>
          <p:spPr>
            <a:xfrm>
              <a:off x="2855976" y="3208954"/>
              <a:ext cx="8659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Montant 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76" name="Rectangle : coins arrondis 12">
              <a:extLst>
                <a:ext uri="{FF2B5EF4-FFF2-40B4-BE49-F238E27FC236}">
                  <a16:creationId xmlns:a16="http://schemas.microsoft.com/office/drawing/2014/main" id="{6377FC51-CC00-F3A0-13C6-3C8105999A4A}"/>
                </a:ext>
              </a:extLst>
            </p:cNvPr>
            <p:cNvSpPr/>
            <p:nvPr/>
          </p:nvSpPr>
          <p:spPr>
            <a:xfrm>
              <a:off x="3850246" y="28381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CC535044-34C6-D3AC-62F6-F08C11F3B12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3160565"/>
              <a:ext cx="4537535" cy="17911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544B74A3-1C01-E284-500E-791C5D25A997}"/>
                </a:ext>
              </a:extLst>
            </p:cNvPr>
            <p:cNvCxnSpPr/>
            <p:nvPr/>
          </p:nvCxnSpPr>
          <p:spPr>
            <a:xfrm>
              <a:off x="3721919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91F73871-271D-A21B-BC8B-947483F7EC11}"/>
                </a:ext>
              </a:extLst>
            </p:cNvPr>
            <p:cNvCxnSpPr/>
            <p:nvPr/>
          </p:nvCxnSpPr>
          <p:spPr>
            <a:xfrm>
              <a:off x="469160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9D7091A5-7DD3-87B6-F064-63C685D542C1}"/>
                </a:ext>
              </a:extLst>
            </p:cNvPr>
            <p:cNvSpPr txBox="1"/>
            <p:nvPr/>
          </p:nvSpPr>
          <p:spPr>
            <a:xfrm>
              <a:off x="3918115" y="2843880"/>
              <a:ext cx="5774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15 ans</a:t>
              </a:r>
            </a:p>
          </p:txBody>
        </p:sp>
        <p:sp>
          <p:nvSpPr>
            <p:cNvPr id="81" name="Rectangle : coins arrondis 53">
              <a:extLst>
                <a:ext uri="{FF2B5EF4-FFF2-40B4-BE49-F238E27FC236}">
                  <a16:creationId xmlns:a16="http://schemas.microsoft.com/office/drawing/2014/main" id="{5EE6F6B4-3C2E-977F-0ABD-9ACDC725C80A}"/>
                </a:ext>
              </a:extLst>
            </p:cNvPr>
            <p:cNvSpPr/>
            <p:nvPr/>
          </p:nvSpPr>
          <p:spPr>
            <a:xfrm>
              <a:off x="4806589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860D04D1-A3B6-A5AF-F1AF-2D3298955907}"/>
                </a:ext>
              </a:extLst>
            </p:cNvPr>
            <p:cNvSpPr txBox="1"/>
            <p:nvPr/>
          </p:nvSpPr>
          <p:spPr>
            <a:xfrm>
              <a:off x="4872053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16 ans</a:t>
              </a:r>
            </a:p>
          </p:txBody>
        </p: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5EDD914-0376-C0F3-B980-DFAD601F090E}"/>
                </a:ext>
              </a:extLst>
            </p:cNvPr>
            <p:cNvCxnSpPr/>
            <p:nvPr/>
          </p:nvCxnSpPr>
          <p:spPr>
            <a:xfrm>
              <a:off x="5631542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 : coins arrondis 56">
              <a:extLst>
                <a:ext uri="{FF2B5EF4-FFF2-40B4-BE49-F238E27FC236}">
                  <a16:creationId xmlns:a16="http://schemas.microsoft.com/office/drawing/2014/main" id="{BCC6F99A-F075-D378-9458-8482C059CF3C}"/>
                </a:ext>
              </a:extLst>
            </p:cNvPr>
            <p:cNvSpPr/>
            <p:nvPr/>
          </p:nvSpPr>
          <p:spPr>
            <a:xfrm>
              <a:off x="5752141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645DAAD9-C5B0-ED45-8243-911387E77257}"/>
                </a:ext>
              </a:extLst>
            </p:cNvPr>
            <p:cNvSpPr txBox="1"/>
            <p:nvPr/>
          </p:nvSpPr>
          <p:spPr>
            <a:xfrm>
              <a:off x="5823216" y="2847682"/>
              <a:ext cx="5709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17 ans</a:t>
              </a: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C51A0694-5FA4-4221-7D5A-7C53B40C6C62}"/>
                </a:ext>
              </a:extLst>
            </p:cNvPr>
            <p:cNvCxnSpPr/>
            <p:nvPr/>
          </p:nvCxnSpPr>
          <p:spPr>
            <a:xfrm>
              <a:off x="656647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 : coins arrondis 59">
              <a:extLst>
                <a:ext uri="{FF2B5EF4-FFF2-40B4-BE49-F238E27FC236}">
                  <a16:creationId xmlns:a16="http://schemas.microsoft.com/office/drawing/2014/main" id="{C2EDA2C1-7F6D-A8EA-AEEC-8A77A4F113D8}"/>
                </a:ext>
              </a:extLst>
            </p:cNvPr>
            <p:cNvSpPr/>
            <p:nvPr/>
          </p:nvSpPr>
          <p:spPr>
            <a:xfrm>
              <a:off x="6681457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5D5141C9-65FE-8B75-06F9-71AE3CFDFCAA}"/>
                </a:ext>
              </a:extLst>
            </p:cNvPr>
            <p:cNvSpPr txBox="1"/>
            <p:nvPr/>
          </p:nvSpPr>
          <p:spPr>
            <a:xfrm>
              <a:off x="6746921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18 ans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4AD7820-D1A9-FDEC-BFFF-8474FE3B9393}"/>
                </a:ext>
              </a:extLst>
            </p:cNvPr>
            <p:cNvSpPr txBox="1"/>
            <p:nvPr/>
          </p:nvSpPr>
          <p:spPr>
            <a:xfrm>
              <a:off x="3829952" y="3246301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C581D11A-0A77-D52F-0D3A-A1DF7EB9BDD4}"/>
                </a:ext>
              </a:extLst>
            </p:cNvPr>
            <p:cNvSpPr txBox="1"/>
            <p:nvPr/>
          </p:nvSpPr>
          <p:spPr>
            <a:xfrm>
              <a:off x="4794638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F3092C21-094B-64AD-ADD4-65A7719C365D}"/>
                </a:ext>
              </a:extLst>
            </p:cNvPr>
            <p:cNvSpPr txBox="1"/>
            <p:nvPr/>
          </p:nvSpPr>
          <p:spPr>
            <a:xfrm>
              <a:off x="5731046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2A98A705-2743-49AB-541D-E95346A741CC}"/>
                </a:ext>
              </a:extLst>
            </p:cNvPr>
            <p:cNvSpPr txBox="1"/>
            <p:nvPr/>
          </p:nvSpPr>
          <p:spPr>
            <a:xfrm>
              <a:off x="6612273" y="3246301"/>
              <a:ext cx="8515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300 euros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7093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e 44">
            <a:extLst>
              <a:ext uri="{FF2B5EF4-FFF2-40B4-BE49-F238E27FC236}">
                <a16:creationId xmlns:a16="http://schemas.microsoft.com/office/drawing/2014/main" id="{0DC4D3CD-4818-8E45-E032-0DBEA1DA5352}"/>
              </a:ext>
            </a:extLst>
          </p:cNvPr>
          <p:cNvGrpSpPr/>
          <p:nvPr/>
        </p:nvGrpSpPr>
        <p:grpSpPr>
          <a:xfrm>
            <a:off x="524901" y="1105769"/>
            <a:ext cx="2455165" cy="474242"/>
            <a:chOff x="3616508" y="1060171"/>
            <a:chExt cx="2065891" cy="474242"/>
          </a:xfrm>
        </p:grpSpPr>
        <p:sp>
          <p:nvSpPr>
            <p:cNvPr id="46" name="Rectangle : coins arrondis 45">
              <a:extLst>
                <a:ext uri="{FF2B5EF4-FFF2-40B4-BE49-F238E27FC236}">
                  <a16:creationId xmlns:a16="http://schemas.microsoft.com/office/drawing/2014/main" id="{95236245-AFE4-349F-7DB9-AB59A1E4095A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25364877-4261-DF4B-C205-7F16B6545993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pro pour les structures culturelles</a:t>
              </a:r>
            </a:p>
          </p:txBody>
        </p:sp>
      </p:grp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2146C86C-395F-6E22-4973-45117F25FB1A}"/>
              </a:ext>
            </a:extLst>
          </p:cNvPr>
          <p:cNvSpPr/>
          <p:nvPr/>
        </p:nvSpPr>
        <p:spPr>
          <a:xfrm>
            <a:off x="918488" y="1680607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4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05FCE7D-4D15-7E22-EE17-369714F6F70B}"/>
              </a:ext>
            </a:extLst>
          </p:cNvPr>
          <p:cNvSpPr/>
          <p:nvPr/>
        </p:nvSpPr>
        <p:spPr>
          <a:xfrm>
            <a:off x="630485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Proposer des biens et services culturels</a:t>
            </a:r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5EE6B24B-B42A-0DE2-A380-01DE610CE76C}"/>
              </a:ext>
            </a:extLst>
          </p:cNvPr>
          <p:cNvGrpSpPr/>
          <p:nvPr/>
        </p:nvGrpSpPr>
        <p:grpSpPr>
          <a:xfrm>
            <a:off x="3344418" y="1118347"/>
            <a:ext cx="2455165" cy="461664"/>
            <a:chOff x="3616508" y="1072749"/>
            <a:chExt cx="2065891" cy="461664"/>
          </a:xfrm>
        </p:grpSpPr>
        <p:sp>
          <p:nvSpPr>
            <p:cNvPr id="53" name="Rectangle : coins arrondis 52">
              <a:extLst>
                <a:ext uri="{FF2B5EF4-FFF2-40B4-BE49-F238E27FC236}">
                  <a16:creationId xmlns:a16="http://schemas.microsoft.com/office/drawing/2014/main" id="{D5499856-A159-4647-73F3-F33895101E45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4C0F4FAA-005D-38CA-9F61-0B34A3CFE14A}"/>
                </a:ext>
              </a:extLst>
            </p:cNvPr>
            <p:cNvSpPr txBox="1"/>
            <p:nvPr/>
          </p:nvSpPr>
          <p:spPr>
            <a:xfrm>
              <a:off x="3648875" y="1164202"/>
              <a:ext cx="2010443" cy="251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pour les jeunes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71012651-09FA-E8ED-9DC1-4F7DBC81ADDB}"/>
              </a:ext>
            </a:extLst>
          </p:cNvPr>
          <p:cNvSpPr/>
          <p:nvPr/>
        </p:nvSpPr>
        <p:spPr>
          <a:xfrm>
            <a:off x="3450002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Acheter des biens et services culturels</a:t>
            </a:r>
          </a:p>
        </p:txBody>
      </p:sp>
      <p:pic>
        <p:nvPicPr>
          <p:cNvPr id="58" name="Image 57">
            <a:extLst>
              <a:ext uri="{FF2B5EF4-FFF2-40B4-BE49-F238E27FC236}">
                <a16:creationId xmlns:a16="http://schemas.microsoft.com/office/drawing/2014/main" id="{5E4A7281-33F0-6E6D-ABCF-993CF38AB2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166"/>
          <a:stretch/>
        </p:blipFill>
        <p:spPr>
          <a:xfrm>
            <a:off x="3739830" y="1774590"/>
            <a:ext cx="1621222" cy="2333860"/>
          </a:xfrm>
          <a:prstGeom prst="rect">
            <a:avLst/>
          </a:prstGeom>
        </p:spPr>
      </p:pic>
      <p:pic>
        <p:nvPicPr>
          <p:cNvPr id="59" name="Google Shape;393;p76">
            <a:extLst>
              <a:ext uri="{FF2B5EF4-FFF2-40B4-BE49-F238E27FC236}">
                <a16:creationId xmlns:a16="http://schemas.microsoft.com/office/drawing/2014/main" id="{AC05ACCE-1D5C-556E-ED10-A03E868E4B7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32668"/>
          <a:stretch/>
        </p:blipFill>
        <p:spPr>
          <a:xfrm>
            <a:off x="3344418" y="1671464"/>
            <a:ext cx="2386170" cy="243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051590B3-18B3-7182-245C-C30D94C695E8}"/>
              </a:ext>
            </a:extLst>
          </p:cNvPr>
          <p:cNvGrpSpPr/>
          <p:nvPr/>
        </p:nvGrpSpPr>
        <p:grpSpPr>
          <a:xfrm>
            <a:off x="6142638" y="1118347"/>
            <a:ext cx="2455165" cy="461664"/>
            <a:chOff x="3616508" y="1072749"/>
            <a:chExt cx="2065891" cy="461664"/>
          </a:xfrm>
        </p:grpSpPr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69341F51-2471-00DC-7A52-EFF1E61BE66D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57A7F316-9B8A-A679-96FE-3A734018E590}"/>
                </a:ext>
              </a:extLst>
            </p:cNvPr>
            <p:cNvSpPr txBox="1"/>
            <p:nvPr/>
          </p:nvSpPr>
          <p:spPr>
            <a:xfrm>
              <a:off x="3633487" y="1151610"/>
              <a:ext cx="2010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ÉduConnect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pour les élèves</a:t>
              </a:r>
            </a:p>
          </p:txBody>
        </p:sp>
      </p:grpSp>
      <p:sp>
        <p:nvSpPr>
          <p:cNvPr id="63" name="Rectangle : coins arrondis 62">
            <a:extLst>
              <a:ext uri="{FF2B5EF4-FFF2-40B4-BE49-F238E27FC236}">
                <a16:creationId xmlns:a16="http://schemas.microsoft.com/office/drawing/2014/main" id="{C9C372CB-AB6F-26E4-EDE7-21670804AAD7}"/>
              </a:ext>
            </a:extLst>
          </p:cNvPr>
          <p:cNvSpPr/>
          <p:nvPr/>
        </p:nvSpPr>
        <p:spPr>
          <a:xfrm>
            <a:off x="6536225" y="1680607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7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326B3FFE-A4F1-4D61-2CA0-7364DCAB36FE}"/>
              </a:ext>
            </a:extLst>
          </p:cNvPr>
          <p:cNvSpPr/>
          <p:nvPr/>
        </p:nvSpPr>
        <p:spPr>
          <a:xfrm>
            <a:off x="6248222" y="4214613"/>
            <a:ext cx="2239853" cy="538281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Confirmer l’identité de l’élève pour débloquer son crédit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A5CC70C9-7C79-3538-52F1-FF64EE6267F0}"/>
              </a:ext>
            </a:extLst>
          </p:cNvPr>
          <p:cNvSpPr txBox="1"/>
          <p:nvPr/>
        </p:nvSpPr>
        <p:spPr>
          <a:xfrm>
            <a:off x="3133892" y="245876"/>
            <a:ext cx="2555963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applications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2D062C2D-B84E-E7F1-BDE1-3CDCF10C9716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9170" y="116656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75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50D7CE7-A216-DB08-68FF-68150C7CA4DF}"/>
              </a:ext>
            </a:extLst>
          </p:cNvPr>
          <p:cNvSpPr/>
          <p:nvPr/>
        </p:nvSpPr>
        <p:spPr>
          <a:xfrm>
            <a:off x="1167694" y="1540247"/>
            <a:ext cx="7043158" cy="1031503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72FF4D-233D-F000-1C49-7349D36ACEAE}"/>
              </a:ext>
            </a:extLst>
          </p:cNvPr>
          <p:cNvSpPr txBox="1"/>
          <p:nvPr/>
        </p:nvSpPr>
        <p:spPr>
          <a:xfrm>
            <a:off x="1478588" y="1794388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distribuer aux élèves les identifiants </a:t>
            </a:r>
            <a:r>
              <a:rPr lang="fr" b="1" dirty="0" err="1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ÉduConnect</a:t>
            </a:r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 indispensables pour débloquer leurs crédits.</a:t>
            </a:r>
            <a:endParaRPr lang="fr-FR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508944F-C5FB-9FE3-F985-B2A1AE565647}"/>
              </a:ext>
            </a:extLst>
          </p:cNvPr>
          <p:cNvSpPr/>
          <p:nvPr/>
        </p:nvSpPr>
        <p:spPr>
          <a:xfrm>
            <a:off x="1167694" y="2825891"/>
            <a:ext cx="7043158" cy="1031503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47C057-0699-373A-7BB7-D27BA16A517A}"/>
              </a:ext>
            </a:extLst>
          </p:cNvPr>
          <p:cNvSpPr txBox="1"/>
          <p:nvPr/>
        </p:nvSpPr>
        <p:spPr>
          <a:xfrm>
            <a:off x="1478588" y="3083505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rappeler aux familles et aux élèves l’existence d’une enveloppe de crédit individuel pour chaque jeune de 15 à 17 ans</a:t>
            </a:r>
            <a:r>
              <a:rPr lang="fr" b="1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lang="fr-FR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6DDA480-66CB-E5EC-9755-ED06A9F2F77E}"/>
              </a:ext>
            </a:extLst>
          </p:cNvPr>
          <p:cNvSpPr/>
          <p:nvPr/>
        </p:nvSpPr>
        <p:spPr>
          <a:xfrm>
            <a:off x="893833" y="1794388"/>
            <a:ext cx="521208" cy="521208"/>
          </a:xfrm>
          <a:prstGeom prst="ellipse">
            <a:avLst/>
          </a:prstGeom>
          <a:solidFill>
            <a:srgbClr val="8700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4BA142-A3D5-8234-571A-FD34ED49F2F4}"/>
              </a:ext>
            </a:extLst>
          </p:cNvPr>
          <p:cNvSpPr txBox="1"/>
          <p:nvPr/>
        </p:nvSpPr>
        <p:spPr>
          <a:xfrm>
            <a:off x="1010235" y="1843733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Pass Culture Black" pitchFamily="2" charset="77"/>
              </a:rPr>
              <a:t>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529E629-849D-0713-8D6A-9C1F33B98AE0}"/>
              </a:ext>
            </a:extLst>
          </p:cNvPr>
          <p:cNvSpPr/>
          <p:nvPr/>
        </p:nvSpPr>
        <p:spPr>
          <a:xfrm>
            <a:off x="893833" y="3061464"/>
            <a:ext cx="521208" cy="521208"/>
          </a:xfrm>
          <a:prstGeom prst="ellipse">
            <a:avLst/>
          </a:prstGeom>
          <a:solidFill>
            <a:srgbClr val="870087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B544E80-E3A2-33B7-EBC1-1D07CDB4BF34}"/>
              </a:ext>
            </a:extLst>
          </p:cNvPr>
          <p:cNvSpPr txBox="1"/>
          <p:nvPr/>
        </p:nvSpPr>
        <p:spPr>
          <a:xfrm>
            <a:off x="982803" y="310166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Pass Culture Black" pitchFamily="2" charset="77"/>
              </a:rPr>
              <a:t>2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2AB25D65-3914-3379-732E-CEA9896263D7}"/>
              </a:ext>
            </a:extLst>
          </p:cNvPr>
          <p:cNvSpPr txBox="1"/>
          <p:nvPr/>
        </p:nvSpPr>
        <p:spPr>
          <a:xfrm>
            <a:off x="3493700" y="210975"/>
            <a:ext cx="2156599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EDUCONNECT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" name="Google Shape;295;p66">
            <a:extLst>
              <a:ext uri="{FF2B5EF4-FFF2-40B4-BE49-F238E27FC236}">
                <a16:creationId xmlns:a16="http://schemas.microsoft.com/office/drawing/2014/main" id="{250AD437-4227-A774-B808-9B6D1EEEB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64868" y="4775278"/>
            <a:ext cx="33224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" sz="1050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* </a:t>
            </a:r>
            <a:r>
              <a:rPr lang="fr-FR" sz="1050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</a:t>
            </a:r>
            <a:r>
              <a:rPr lang="fr" sz="1050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ocumentation téléchargeable sur </a:t>
            </a:r>
            <a:r>
              <a:rPr lang="fr-FR" sz="1050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É</a:t>
            </a:r>
            <a:r>
              <a:rPr lang="fr" sz="1050" dirty="0" smtClean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duscol</a:t>
            </a:r>
            <a:endParaRPr lang="fr-FR" sz="1050" dirty="0">
              <a:solidFill>
                <a:srgbClr val="870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85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 smtClean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Ressources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A2F5962C-3727-1F91-4E43-F63E060843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50D7CE7-A216-DB08-68FF-68150C7CA4DF}"/>
              </a:ext>
            </a:extLst>
          </p:cNvPr>
          <p:cNvSpPr/>
          <p:nvPr/>
        </p:nvSpPr>
        <p:spPr>
          <a:xfrm>
            <a:off x="379170" y="1074656"/>
            <a:ext cx="8557439" cy="3930345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72FF4D-233D-F000-1C49-7349D36ACEAE}"/>
              </a:ext>
            </a:extLst>
          </p:cNvPr>
          <p:cNvSpPr txBox="1"/>
          <p:nvPr/>
        </p:nvSpPr>
        <p:spPr>
          <a:xfrm>
            <a:off x="733871" y="1154696"/>
            <a:ext cx="8004776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chemeClr val="dk1"/>
                </a:solidFill>
              </a:rPr>
              <a:t>Pages </a:t>
            </a:r>
            <a:r>
              <a:rPr lang="fr-FR" sz="1800" b="1" dirty="0" err="1">
                <a:solidFill>
                  <a:schemeClr val="dk1"/>
                </a:solidFill>
              </a:rPr>
              <a:t>éduscol.gouv</a:t>
            </a:r>
            <a:endParaRPr lang="fr-FR" sz="1800" b="1" dirty="0">
              <a:solidFill>
                <a:schemeClr val="dk1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Education artistique et culturelle : </a:t>
            </a:r>
            <a:r>
              <a:rPr lang="fr-FR" u="sng" dirty="0">
                <a:solidFill>
                  <a:schemeClr val="hlink"/>
                </a:solidFill>
                <a:hlinkClick r:id="rId4"/>
              </a:rPr>
              <a:t>https://eduscol.education.fr/1851/education-artistique-et-culturelle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Adage : </a:t>
            </a:r>
            <a:r>
              <a:rPr lang="fr-FR" u="sng" dirty="0">
                <a:solidFill>
                  <a:schemeClr val="hlink"/>
                </a:solidFill>
                <a:hlinkClick r:id="rId5"/>
              </a:rPr>
              <a:t>https://eduscol.education.fr/3004/l-application-adage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Pass Culture : </a:t>
            </a:r>
            <a:r>
              <a:rPr lang="fr-FR" u="sng" dirty="0">
                <a:solidFill>
                  <a:schemeClr val="hlink"/>
                </a:solidFill>
                <a:hlinkClick r:id="rId6"/>
              </a:rPr>
              <a:t>https://eduscol.education.fr/3013/le-pass-culture-un-dispositif-pour-les-eleves-et-leurs-professeurs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Pass culture : </a:t>
            </a:r>
            <a:r>
              <a:rPr lang="fr-FR" u="sng" dirty="0">
                <a:solidFill>
                  <a:schemeClr val="hlink"/>
                </a:solidFill>
                <a:hlinkClick r:id="rId7"/>
              </a:rPr>
              <a:t>https://pass.culture.fr/faq</a:t>
            </a:r>
            <a:r>
              <a:rPr lang="fr-FR" u="sng" dirty="0" smtClean="0">
                <a:solidFill>
                  <a:schemeClr val="hlink"/>
                </a:solidFill>
                <a:hlinkClick r:id="rId7"/>
              </a:rPr>
              <a:t>/</a:t>
            </a:r>
            <a:endParaRPr lang="fr-FR" u="sng" dirty="0" smtClean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endParaRPr lang="fr-FR" u="sng" dirty="0">
              <a:solidFill>
                <a:schemeClr val="hlink"/>
              </a:solidFill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fr-FR" sz="1800" b="1" dirty="0">
                <a:solidFill>
                  <a:schemeClr val="dk1"/>
                </a:solidFill>
              </a:rPr>
              <a:t>Décret et arrêté</a:t>
            </a: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Décret n° 2021-1453 du 6 novembre 2021 relatif à l'extension du « pass Culture » aux jeunes en âge d'être scolarisés au collège et au lycée : </a:t>
            </a:r>
            <a:r>
              <a:rPr lang="fr-FR" u="sng" dirty="0">
                <a:solidFill>
                  <a:schemeClr val="hlink"/>
                </a:solidFill>
                <a:hlinkClick r:id="rId8"/>
              </a:rPr>
              <a:t>https://www.legifrance.gouv.fr/jorf/id/JORFTEXT000044294126</a:t>
            </a:r>
            <a:endParaRPr lang="fr-FR" u="sng" dirty="0">
              <a:solidFill>
                <a:schemeClr val="hlink"/>
              </a:solidFill>
            </a:endParaRPr>
          </a:p>
          <a:p>
            <a:pPr lvl="0">
              <a:spcBef>
                <a:spcPts val="600"/>
              </a:spcBef>
              <a:buClr>
                <a:schemeClr val="dk1"/>
              </a:buClr>
              <a:buSzPts val="1100"/>
            </a:pPr>
            <a:r>
              <a:rPr lang="fr-FR" dirty="0">
                <a:solidFill>
                  <a:schemeClr val="dk1"/>
                </a:solidFill>
              </a:rPr>
              <a:t>Arrêté du 6 novembre 2021 portant application du décret n° 2021-1453 du 6 novembre 2021 relatif à l'extension du  pass Culture aux jeunes en âge d'être scolarisés au collège et au lycée : </a:t>
            </a:r>
            <a:r>
              <a:rPr lang="fr-FR" u="sng" dirty="0">
                <a:solidFill>
                  <a:schemeClr val="hlink"/>
                </a:solidFill>
                <a:hlinkClick r:id="rId9"/>
              </a:rPr>
              <a:t>https://www.legifrance.gouv.fr/jorf/id/JORFTEXT000044294159</a:t>
            </a:r>
            <a:endParaRPr lang="fr-FR" u="sng" dirty="0">
              <a:solidFill>
                <a:schemeClr val="hlink"/>
              </a:solidFill>
            </a:endParaRP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2AB25D65-3914-3379-732E-CEA9896263D7}"/>
              </a:ext>
            </a:extLst>
          </p:cNvPr>
          <p:cNvSpPr txBox="1"/>
          <p:nvPr/>
        </p:nvSpPr>
        <p:spPr>
          <a:xfrm>
            <a:off x="3493700" y="210975"/>
            <a:ext cx="2156599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 smtClean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RESSOURCES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2" name="Google Shape;295;p66">
            <a:extLst>
              <a:ext uri="{FF2B5EF4-FFF2-40B4-BE49-F238E27FC236}">
                <a16:creationId xmlns:a16="http://schemas.microsoft.com/office/drawing/2014/main" id="{250AD437-4227-A774-B808-9B6D1EEEBD48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5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920845" y="3212940"/>
            <a:ext cx="7174028" cy="1024128"/>
            <a:chOff x="928351" y="2681478"/>
            <a:chExt cx="7174028" cy="1024128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4B0B71DE-A068-632B-B317-70EB87ECF3A5}"/>
                </a:ext>
              </a:extLst>
            </p:cNvPr>
            <p:cNvSpPr/>
            <p:nvPr/>
          </p:nvSpPr>
          <p:spPr>
            <a:xfrm>
              <a:off x="928351" y="2681478"/>
              <a:ext cx="7174028" cy="1024128"/>
            </a:xfrm>
            <a:prstGeom prst="roundRect">
              <a:avLst>
                <a:gd name="adj" fmla="val 8025"/>
              </a:avLst>
            </a:prstGeom>
            <a:solidFill>
              <a:schemeClr val="bg1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:a16="http://schemas.microsoft.com/office/drawing/2014/main" id="{8A7AA65B-B70D-7652-B5DF-7655B09E89ED}"/>
                </a:ext>
              </a:extLst>
            </p:cNvPr>
            <p:cNvSpPr/>
            <p:nvPr/>
          </p:nvSpPr>
          <p:spPr>
            <a:xfrm>
              <a:off x="928351" y="2681478"/>
              <a:ext cx="1758568" cy="1024128"/>
            </a:xfrm>
            <a:prstGeom prst="roundRect">
              <a:avLst>
                <a:gd name="adj" fmla="val 8025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2EA5EEA-9339-6DDF-635A-597086612794}"/>
                </a:ext>
              </a:extLst>
            </p:cNvPr>
            <p:cNvSpPr txBox="1"/>
            <p:nvPr/>
          </p:nvSpPr>
          <p:spPr>
            <a:xfrm>
              <a:off x="965250" y="2978121"/>
              <a:ext cx="1699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Montserrat" pitchFamily="2" charset="77"/>
                </a:rPr>
                <a:t>Part individuelle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Tous les jeunes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34427A9-972A-2141-DFE8-DFDA4C74BCD2}"/>
                </a:ext>
              </a:extLst>
            </p:cNvPr>
            <p:cNvSpPr txBox="1"/>
            <p:nvPr/>
          </p:nvSpPr>
          <p:spPr>
            <a:xfrm>
              <a:off x="2855976" y="2834736"/>
              <a:ext cx="4331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âge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1856352-0C7B-3686-462B-4D0E4E0A2AE1}"/>
                </a:ext>
              </a:extLst>
            </p:cNvPr>
            <p:cNvSpPr txBox="1"/>
            <p:nvPr/>
          </p:nvSpPr>
          <p:spPr>
            <a:xfrm>
              <a:off x="2855976" y="3208954"/>
              <a:ext cx="8659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Montant 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6377FC51-CC00-F3A0-13C6-3C8105999A4A}"/>
                </a:ext>
              </a:extLst>
            </p:cNvPr>
            <p:cNvSpPr/>
            <p:nvPr/>
          </p:nvSpPr>
          <p:spPr>
            <a:xfrm>
              <a:off x="3850246" y="28381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C535044-34C6-D3AC-62F6-F08C11F3B12D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3160565"/>
              <a:ext cx="4537535" cy="17911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544B74A3-1C01-E284-500E-791C5D25A997}"/>
                </a:ext>
              </a:extLst>
            </p:cNvPr>
            <p:cNvCxnSpPr/>
            <p:nvPr/>
          </p:nvCxnSpPr>
          <p:spPr>
            <a:xfrm>
              <a:off x="3721919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91F73871-271D-A21B-BC8B-947483F7EC11}"/>
                </a:ext>
              </a:extLst>
            </p:cNvPr>
            <p:cNvCxnSpPr/>
            <p:nvPr/>
          </p:nvCxnSpPr>
          <p:spPr>
            <a:xfrm>
              <a:off x="469160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9D7091A5-7DD3-87B6-F064-63C685D542C1}"/>
                </a:ext>
              </a:extLst>
            </p:cNvPr>
            <p:cNvSpPr txBox="1"/>
            <p:nvPr/>
          </p:nvSpPr>
          <p:spPr>
            <a:xfrm>
              <a:off x="3918115" y="2843880"/>
              <a:ext cx="5774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15 ans</a:t>
              </a:r>
            </a:p>
          </p:txBody>
        </p:sp>
        <p:sp>
          <p:nvSpPr>
            <p:cNvPr id="54" name="Rectangle : coins arrondis 53">
              <a:extLst>
                <a:ext uri="{FF2B5EF4-FFF2-40B4-BE49-F238E27FC236}">
                  <a16:creationId xmlns:a16="http://schemas.microsoft.com/office/drawing/2014/main" id="{5EE6F6B4-3C2E-977F-0ABD-9ACDC725C80A}"/>
                </a:ext>
              </a:extLst>
            </p:cNvPr>
            <p:cNvSpPr/>
            <p:nvPr/>
          </p:nvSpPr>
          <p:spPr>
            <a:xfrm>
              <a:off x="4806589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860D04D1-A3B6-A5AF-F1AF-2D3298955907}"/>
                </a:ext>
              </a:extLst>
            </p:cNvPr>
            <p:cNvSpPr txBox="1"/>
            <p:nvPr/>
          </p:nvSpPr>
          <p:spPr>
            <a:xfrm>
              <a:off x="4872053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16 ans</a:t>
              </a: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E5EDD914-0376-C0F3-B980-DFAD601F090E}"/>
                </a:ext>
              </a:extLst>
            </p:cNvPr>
            <p:cNvCxnSpPr/>
            <p:nvPr/>
          </p:nvCxnSpPr>
          <p:spPr>
            <a:xfrm>
              <a:off x="5631542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 : coins arrondis 56">
              <a:extLst>
                <a:ext uri="{FF2B5EF4-FFF2-40B4-BE49-F238E27FC236}">
                  <a16:creationId xmlns:a16="http://schemas.microsoft.com/office/drawing/2014/main" id="{BCC6F99A-F075-D378-9458-8482C059CF3C}"/>
                </a:ext>
              </a:extLst>
            </p:cNvPr>
            <p:cNvSpPr/>
            <p:nvPr/>
          </p:nvSpPr>
          <p:spPr>
            <a:xfrm>
              <a:off x="5752141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645DAAD9-C5B0-ED45-8243-911387E77257}"/>
                </a:ext>
              </a:extLst>
            </p:cNvPr>
            <p:cNvSpPr txBox="1"/>
            <p:nvPr/>
          </p:nvSpPr>
          <p:spPr>
            <a:xfrm>
              <a:off x="5823216" y="2847682"/>
              <a:ext cx="5709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17 ans</a:t>
              </a: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C51A0694-5FA4-4221-7D5A-7C53B40C6C62}"/>
                </a:ext>
              </a:extLst>
            </p:cNvPr>
            <p:cNvCxnSpPr/>
            <p:nvPr/>
          </p:nvCxnSpPr>
          <p:spPr>
            <a:xfrm>
              <a:off x="6566470" y="2775175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C2EDA2C1-7F6D-A8EA-AEEC-8A77A4F113D8}"/>
                </a:ext>
              </a:extLst>
            </p:cNvPr>
            <p:cNvSpPr/>
            <p:nvPr/>
          </p:nvSpPr>
          <p:spPr>
            <a:xfrm>
              <a:off x="6681457" y="2841972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5D5141C9-65FE-8B75-06F9-71AE3CFDFCAA}"/>
                </a:ext>
              </a:extLst>
            </p:cNvPr>
            <p:cNvSpPr txBox="1"/>
            <p:nvPr/>
          </p:nvSpPr>
          <p:spPr>
            <a:xfrm>
              <a:off x="6746921" y="2847682"/>
              <a:ext cx="5822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18 ans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4AD7820-D1A9-FDEC-BFFF-8474FE3B9393}"/>
                </a:ext>
              </a:extLst>
            </p:cNvPr>
            <p:cNvSpPr txBox="1"/>
            <p:nvPr/>
          </p:nvSpPr>
          <p:spPr>
            <a:xfrm>
              <a:off x="3829952" y="3246301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C581D11A-0A77-D52F-0D3A-A1DF7EB9BDD4}"/>
                </a:ext>
              </a:extLst>
            </p:cNvPr>
            <p:cNvSpPr txBox="1"/>
            <p:nvPr/>
          </p:nvSpPr>
          <p:spPr>
            <a:xfrm>
              <a:off x="4794638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3092C21-094B-64AD-ADD4-65A7719C365D}"/>
                </a:ext>
              </a:extLst>
            </p:cNvPr>
            <p:cNvSpPr txBox="1"/>
            <p:nvPr/>
          </p:nvSpPr>
          <p:spPr>
            <a:xfrm>
              <a:off x="5731046" y="3246301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2A98A705-2743-49AB-541D-E95346A741CC}"/>
                </a:ext>
              </a:extLst>
            </p:cNvPr>
            <p:cNvSpPr txBox="1"/>
            <p:nvPr/>
          </p:nvSpPr>
          <p:spPr>
            <a:xfrm>
              <a:off x="6612273" y="3246301"/>
              <a:ext cx="8515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300 euros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928351" y="1457376"/>
            <a:ext cx="7179987" cy="1024128"/>
            <a:chOff x="928351" y="1457376"/>
            <a:chExt cx="7179987" cy="1024128"/>
          </a:xfrm>
        </p:grpSpPr>
        <p:sp>
          <p:nvSpPr>
            <p:cNvPr id="166" name="Rectangle : coins arrondis 165">
              <a:extLst>
                <a:ext uri="{FF2B5EF4-FFF2-40B4-BE49-F238E27FC236}">
                  <a16:creationId xmlns:a16="http://schemas.microsoft.com/office/drawing/2014/main" id="{51EB260A-6BC8-4193-4720-15FDE3620140}"/>
                </a:ext>
              </a:extLst>
            </p:cNvPr>
            <p:cNvSpPr/>
            <p:nvPr/>
          </p:nvSpPr>
          <p:spPr>
            <a:xfrm>
              <a:off x="934310" y="1457376"/>
              <a:ext cx="7174028" cy="1024128"/>
            </a:xfrm>
            <a:prstGeom prst="roundRect">
              <a:avLst>
                <a:gd name="adj" fmla="val 8025"/>
              </a:avLst>
            </a:prstGeom>
            <a:solidFill>
              <a:schemeClr val="bg1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67" name="Rectangle : coins arrondis 166">
              <a:extLst>
                <a:ext uri="{FF2B5EF4-FFF2-40B4-BE49-F238E27FC236}">
                  <a16:creationId xmlns:a16="http://schemas.microsoft.com/office/drawing/2014/main" id="{E82212B7-A944-3290-FC84-00AF9EAF85B7}"/>
                </a:ext>
              </a:extLst>
            </p:cNvPr>
            <p:cNvSpPr/>
            <p:nvPr/>
          </p:nvSpPr>
          <p:spPr>
            <a:xfrm>
              <a:off x="928351" y="1457376"/>
              <a:ext cx="1758568" cy="1024128"/>
            </a:xfrm>
            <a:prstGeom prst="roundRect">
              <a:avLst>
                <a:gd name="adj" fmla="val 8025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EA1AD170-C574-5085-5687-6CE64E9E5EDB}"/>
                </a:ext>
              </a:extLst>
            </p:cNvPr>
            <p:cNvSpPr txBox="1"/>
            <p:nvPr/>
          </p:nvSpPr>
          <p:spPr>
            <a:xfrm>
              <a:off x="975518" y="1584719"/>
              <a:ext cx="1662635" cy="723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  <a:latin typeface="Montserrat" pitchFamily="2" charset="77"/>
                </a:rPr>
                <a:t>Part collective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Élèves du </a:t>
              </a:r>
              <a:r>
                <a:rPr lang="fr-FR" sz="900" dirty="0" smtClean="0">
                  <a:solidFill>
                    <a:schemeClr val="bg1"/>
                  </a:solidFill>
                  <a:latin typeface="Montserrat Light" pitchFamily="2" charset="77"/>
                </a:rPr>
                <a:t>MENJ, </a:t>
              </a:r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du privé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sous contrat, du MAA, des</a:t>
              </a:r>
            </a:p>
            <a:p>
              <a:pPr algn="ctr"/>
              <a:r>
                <a:rPr lang="fr-FR" sz="900" dirty="0">
                  <a:solidFill>
                    <a:schemeClr val="bg1"/>
                  </a:solidFill>
                  <a:latin typeface="Montserrat Light" pitchFamily="2" charset="77"/>
                </a:rPr>
                <a:t>Armées, de la Mer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66CD2FE3-142A-735D-A654-34F6530FC50C}"/>
                </a:ext>
              </a:extLst>
            </p:cNvPr>
            <p:cNvSpPr txBox="1"/>
            <p:nvPr/>
          </p:nvSpPr>
          <p:spPr>
            <a:xfrm>
              <a:off x="2855976" y="1984852"/>
              <a:ext cx="8659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Montant 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171" name="Rectangle : coins arrondis 170">
              <a:extLst>
                <a:ext uri="{FF2B5EF4-FFF2-40B4-BE49-F238E27FC236}">
                  <a16:creationId xmlns:a16="http://schemas.microsoft.com/office/drawing/2014/main" id="{34AE61A7-3AD4-E14A-8F7E-DEF0712ABCDA}"/>
                </a:ext>
              </a:extLst>
            </p:cNvPr>
            <p:cNvSpPr/>
            <p:nvPr/>
          </p:nvSpPr>
          <p:spPr>
            <a:xfrm>
              <a:off x="3804110" y="1614068"/>
              <a:ext cx="574672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72" name="Connecteur droit 171">
              <a:extLst>
                <a:ext uri="{FF2B5EF4-FFF2-40B4-BE49-F238E27FC236}">
                  <a16:creationId xmlns:a16="http://schemas.microsoft.com/office/drawing/2014/main" id="{518D4E8B-6DB1-6C3A-04A6-5E95FBD611EA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1936463"/>
              <a:ext cx="4840625" cy="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Connecteur droit 172">
              <a:extLst>
                <a:ext uri="{FF2B5EF4-FFF2-40B4-BE49-F238E27FC236}">
                  <a16:creationId xmlns:a16="http://schemas.microsoft.com/office/drawing/2014/main" id="{1B6E8F0A-4A5C-70D4-B75E-6907A41D9D96}"/>
                </a:ext>
              </a:extLst>
            </p:cNvPr>
            <p:cNvCxnSpPr/>
            <p:nvPr/>
          </p:nvCxnSpPr>
          <p:spPr>
            <a:xfrm>
              <a:off x="3721919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eur droit 173">
              <a:extLst>
                <a:ext uri="{FF2B5EF4-FFF2-40B4-BE49-F238E27FC236}">
                  <a16:creationId xmlns:a16="http://schemas.microsoft.com/office/drawing/2014/main" id="{4B284631-1A79-393F-C641-8243D501218D}"/>
                </a:ext>
              </a:extLst>
            </p:cNvPr>
            <p:cNvCxnSpPr/>
            <p:nvPr/>
          </p:nvCxnSpPr>
          <p:spPr>
            <a:xfrm>
              <a:off x="4460402" y="1569240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E3C596F3-5D69-D01D-196C-A700F6223BBF}"/>
                </a:ext>
              </a:extLst>
            </p:cNvPr>
            <p:cNvSpPr txBox="1"/>
            <p:nvPr/>
          </p:nvSpPr>
          <p:spPr>
            <a:xfrm>
              <a:off x="3919413" y="1625192"/>
              <a:ext cx="3529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4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sp>
          <p:nvSpPr>
            <p:cNvPr id="176" name="Rectangle : coins arrondis 175">
              <a:extLst>
                <a:ext uri="{FF2B5EF4-FFF2-40B4-BE49-F238E27FC236}">
                  <a16:creationId xmlns:a16="http://schemas.microsoft.com/office/drawing/2014/main" id="{24F652C5-3004-AE8F-A789-7B77EFD8AE56}"/>
                </a:ext>
              </a:extLst>
            </p:cNvPr>
            <p:cNvSpPr/>
            <p:nvPr/>
          </p:nvSpPr>
          <p:spPr>
            <a:xfrm>
              <a:off x="4543190" y="1617870"/>
              <a:ext cx="592961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51B8176C-4CE9-8A23-5FD5-3DC1EE04150A}"/>
                </a:ext>
              </a:extLst>
            </p:cNvPr>
            <p:cNvSpPr txBox="1"/>
            <p:nvPr/>
          </p:nvSpPr>
          <p:spPr>
            <a:xfrm>
              <a:off x="4668068" y="1614068"/>
              <a:ext cx="3529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3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178" name="Connecteur droit 177">
              <a:extLst>
                <a:ext uri="{FF2B5EF4-FFF2-40B4-BE49-F238E27FC236}">
                  <a16:creationId xmlns:a16="http://schemas.microsoft.com/office/drawing/2014/main" id="{C4EFF6D6-228A-8F82-631C-2175F8D99FED}"/>
                </a:ext>
              </a:extLst>
            </p:cNvPr>
            <p:cNvCxnSpPr/>
            <p:nvPr/>
          </p:nvCxnSpPr>
          <p:spPr>
            <a:xfrm>
              <a:off x="5221535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ctangle : coins arrondis 178">
              <a:extLst>
                <a:ext uri="{FF2B5EF4-FFF2-40B4-BE49-F238E27FC236}">
                  <a16:creationId xmlns:a16="http://schemas.microsoft.com/office/drawing/2014/main" id="{EEF16288-1F86-10C0-4EF5-2C261586F665}"/>
                </a:ext>
              </a:extLst>
            </p:cNvPr>
            <p:cNvSpPr/>
            <p:nvPr/>
          </p:nvSpPr>
          <p:spPr>
            <a:xfrm>
              <a:off x="5296277" y="1575192"/>
              <a:ext cx="713473" cy="29659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88FE866A-7F33-9B31-D0A0-5F2865360224}"/>
                </a:ext>
              </a:extLst>
            </p:cNvPr>
            <p:cNvSpPr txBox="1"/>
            <p:nvPr/>
          </p:nvSpPr>
          <p:spPr>
            <a:xfrm>
              <a:off x="5465864" y="1531465"/>
              <a:ext cx="4122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2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de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181" name="Connecteur droit 180">
              <a:extLst>
                <a:ext uri="{FF2B5EF4-FFF2-40B4-BE49-F238E27FC236}">
                  <a16:creationId xmlns:a16="http://schemas.microsoft.com/office/drawing/2014/main" id="{6BC7802D-0302-01C1-D82A-D9E5479DE9AF}"/>
                </a:ext>
              </a:extLst>
            </p:cNvPr>
            <p:cNvCxnSpPr/>
            <p:nvPr/>
          </p:nvCxnSpPr>
          <p:spPr>
            <a:xfrm>
              <a:off x="6099359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 : coins arrondis 181">
              <a:extLst>
                <a:ext uri="{FF2B5EF4-FFF2-40B4-BE49-F238E27FC236}">
                  <a16:creationId xmlns:a16="http://schemas.microsoft.com/office/drawing/2014/main" id="{68E59C36-E371-C3CB-50CA-3461620EC533}"/>
                </a:ext>
              </a:extLst>
            </p:cNvPr>
            <p:cNvSpPr/>
            <p:nvPr/>
          </p:nvSpPr>
          <p:spPr>
            <a:xfrm>
              <a:off x="6173902" y="16178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FC3BCFDC-C358-9A3E-D2BE-364EEA32C8BF}"/>
                </a:ext>
              </a:extLst>
            </p:cNvPr>
            <p:cNvSpPr txBox="1"/>
            <p:nvPr/>
          </p:nvSpPr>
          <p:spPr>
            <a:xfrm>
              <a:off x="6353181" y="1623580"/>
              <a:ext cx="3545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1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re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184" name="Connecteur droit 183">
              <a:extLst>
                <a:ext uri="{FF2B5EF4-FFF2-40B4-BE49-F238E27FC236}">
                  <a16:creationId xmlns:a16="http://schemas.microsoft.com/office/drawing/2014/main" id="{B7994E60-02A6-0326-27E4-F017D17E0458}"/>
                </a:ext>
              </a:extLst>
            </p:cNvPr>
            <p:cNvCxnSpPr/>
            <p:nvPr/>
          </p:nvCxnSpPr>
          <p:spPr>
            <a:xfrm>
              <a:off x="6967255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47DB216B-7662-8EF3-0B5F-C207C0764AD1}"/>
                </a:ext>
              </a:extLst>
            </p:cNvPr>
            <p:cNvSpPr txBox="1"/>
            <p:nvPr/>
          </p:nvSpPr>
          <p:spPr>
            <a:xfrm>
              <a:off x="3714295" y="2030161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25 euros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49F0867D-CEB1-5DCD-9F0D-BC387DD1684E}"/>
                </a:ext>
              </a:extLst>
            </p:cNvPr>
            <p:cNvSpPr txBox="1"/>
            <p:nvPr/>
          </p:nvSpPr>
          <p:spPr>
            <a:xfrm>
              <a:off x="4466762" y="2022199"/>
              <a:ext cx="7393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25 euros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24255912-6944-0CDA-099C-8EED9F57626E}"/>
                </a:ext>
              </a:extLst>
            </p:cNvPr>
            <p:cNvSpPr txBox="1"/>
            <p:nvPr/>
          </p:nvSpPr>
          <p:spPr>
            <a:xfrm>
              <a:off x="5275182" y="2022199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B4BDFA6B-BF4F-C16A-99E0-03A679847B01}"/>
                </a:ext>
              </a:extLst>
            </p:cNvPr>
            <p:cNvSpPr txBox="1"/>
            <p:nvPr/>
          </p:nvSpPr>
          <p:spPr>
            <a:xfrm>
              <a:off x="6153610" y="2022199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EBC3E510-0539-0C94-5E30-6850282D82A3}"/>
                </a:ext>
              </a:extLst>
            </p:cNvPr>
            <p:cNvSpPr txBox="1"/>
            <p:nvPr/>
          </p:nvSpPr>
          <p:spPr>
            <a:xfrm>
              <a:off x="2855976" y="1518508"/>
              <a:ext cx="7809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Niveau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de classe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3926B421-A4BD-FFF9-0D94-3C202592B0F4}"/>
                </a:ext>
              </a:extLst>
            </p:cNvPr>
            <p:cNvSpPr txBox="1"/>
            <p:nvPr/>
          </p:nvSpPr>
          <p:spPr>
            <a:xfrm>
              <a:off x="5336021" y="1650337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ou CAP</a:t>
              </a:r>
            </a:p>
          </p:txBody>
        </p:sp>
        <p:sp>
          <p:nvSpPr>
            <p:cNvPr id="196" name="Rectangle : coins arrondis 195">
              <a:extLst>
                <a:ext uri="{FF2B5EF4-FFF2-40B4-BE49-F238E27FC236}">
                  <a16:creationId xmlns:a16="http://schemas.microsoft.com/office/drawing/2014/main" id="{D780E75F-7E5A-BA75-741B-EDB008F50D04}"/>
                </a:ext>
              </a:extLst>
            </p:cNvPr>
            <p:cNvSpPr/>
            <p:nvPr/>
          </p:nvSpPr>
          <p:spPr>
            <a:xfrm>
              <a:off x="7033438" y="16178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C42A7EBF-05CC-0939-D206-935D8F7F5C08}"/>
                </a:ext>
              </a:extLst>
            </p:cNvPr>
            <p:cNvSpPr txBox="1"/>
            <p:nvPr/>
          </p:nvSpPr>
          <p:spPr>
            <a:xfrm>
              <a:off x="7203099" y="1623580"/>
              <a:ext cx="373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err="1">
                  <a:solidFill>
                    <a:schemeClr val="bg1"/>
                  </a:solidFill>
                  <a:latin typeface="Montserrat Light" pitchFamily="2" charset="77"/>
                </a:rPr>
                <a:t>Tle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C63EC718-7042-00CE-9952-841592F0B935}"/>
                </a:ext>
              </a:extLst>
            </p:cNvPr>
            <p:cNvSpPr txBox="1"/>
            <p:nvPr/>
          </p:nvSpPr>
          <p:spPr>
            <a:xfrm>
              <a:off x="7013146" y="2022199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</p:grp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DAE84FB9-5816-DEFA-50D3-43C6DA41FAFC}"/>
              </a:ext>
            </a:extLst>
          </p:cNvPr>
          <p:cNvSpPr txBox="1"/>
          <p:nvPr/>
        </p:nvSpPr>
        <p:spPr>
          <a:xfrm>
            <a:off x="3439140" y="347127"/>
            <a:ext cx="2614918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Montants alloués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" name="Google Shape;295;p66">
            <a:extLst>
              <a:ext uri="{FF2B5EF4-FFF2-40B4-BE49-F238E27FC236}">
                <a16:creationId xmlns:a16="http://schemas.microsoft.com/office/drawing/2014/main" id="{3FC28D16-6350-EB55-1C66-14C7BE3181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0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Rectangle : coins arrondis 165">
            <a:extLst>
              <a:ext uri="{FF2B5EF4-FFF2-40B4-BE49-F238E27FC236}">
                <a16:creationId xmlns:a16="http://schemas.microsoft.com/office/drawing/2014/main" id="{51EB260A-6BC8-4193-4720-15FDE3620140}"/>
              </a:ext>
            </a:extLst>
          </p:cNvPr>
          <p:cNvSpPr/>
          <p:nvPr/>
        </p:nvSpPr>
        <p:spPr>
          <a:xfrm>
            <a:off x="928351" y="2544923"/>
            <a:ext cx="7174028" cy="302241"/>
          </a:xfrm>
          <a:prstGeom prst="roundRect">
            <a:avLst>
              <a:gd name="adj" fmla="val 802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>
                <a:solidFill>
                  <a:schemeClr val="tx1"/>
                </a:solidFill>
                <a:latin typeface="Montserrat Light" pitchFamily="2" charset="77"/>
                <a:ea typeface="Arial"/>
                <a:cs typeface="Arial"/>
              </a:rPr>
              <a:t>En moyenne, 800 euros par classe, par année scolaire, pour des activités EAC.</a:t>
            </a:r>
          </a:p>
        </p:txBody>
      </p:sp>
    </p:spTree>
    <p:extLst>
      <p:ext uri="{BB962C8B-B14F-4D97-AF65-F5344CB8AC3E}">
        <p14:creationId xmlns:p14="http://schemas.microsoft.com/office/powerpoint/2010/main" val="3675218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358225" y="2137375"/>
            <a:ext cx="7641600" cy="11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Part collective</a:t>
            </a:r>
            <a:endParaRPr sz="12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8" name="Google Shape;2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89750" y="4323126"/>
            <a:ext cx="1631677" cy="6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295;p66">
            <a:extLst>
              <a:ext uri="{FF2B5EF4-FFF2-40B4-BE49-F238E27FC236}">
                <a16:creationId xmlns:a16="http://schemas.microsoft.com/office/drawing/2014/main" id="{3F5D3688-87AB-D504-EDD2-423E05A8F3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225" y="0"/>
            <a:ext cx="1918631" cy="11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FF0B356-7756-B23E-2D3B-691BEB5C8EAA}"/>
              </a:ext>
            </a:extLst>
          </p:cNvPr>
          <p:cNvSpPr/>
          <p:nvPr/>
        </p:nvSpPr>
        <p:spPr>
          <a:xfrm>
            <a:off x="907091" y="1155322"/>
            <a:ext cx="3451862" cy="1663415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6CA41FA4-21FF-03E5-923A-A3BFF3F695A8}"/>
              </a:ext>
            </a:extLst>
          </p:cNvPr>
          <p:cNvGrpSpPr/>
          <p:nvPr/>
        </p:nvGrpSpPr>
        <p:grpSpPr>
          <a:xfrm>
            <a:off x="1120138" y="1018304"/>
            <a:ext cx="2054004" cy="276999"/>
            <a:chOff x="3578039" y="1060171"/>
            <a:chExt cx="1728335" cy="276999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B5F1F85C-105A-EED9-D0FE-24F8325E5BE6}"/>
                </a:ext>
              </a:extLst>
            </p:cNvPr>
            <p:cNvSpPr/>
            <p:nvPr/>
          </p:nvSpPr>
          <p:spPr>
            <a:xfrm>
              <a:off x="3578039" y="1072749"/>
              <a:ext cx="12864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B92EBFB-1F26-C17F-732A-BE3EE0F34532}"/>
                </a:ext>
              </a:extLst>
            </p:cNvPr>
            <p:cNvSpPr txBox="1"/>
            <p:nvPr/>
          </p:nvSpPr>
          <p:spPr>
            <a:xfrm>
              <a:off x="3633487" y="1060171"/>
              <a:ext cx="16728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Pour quoi faire ?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556A2DB-0F01-B24C-292A-7E925AA710F7}"/>
              </a:ext>
            </a:extLst>
          </p:cNvPr>
          <p:cNvSpPr txBox="1"/>
          <p:nvPr/>
        </p:nvSpPr>
        <p:spPr>
          <a:xfrm>
            <a:off x="1022795" y="1385014"/>
            <a:ext cx="3125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du </a:t>
            </a:r>
            <a:r>
              <a:rPr lang="fr-FR" sz="1200" dirty="0" err="1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pass</a:t>
            </a: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 Culture est</a:t>
            </a:r>
          </a:p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exclusivement dédiée </a:t>
            </a:r>
            <a:r>
              <a:rPr lang="fr-F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financement d’activités d’éducation artistique et culturelle effectuées en groupe et encadrées par des professeurs. </a:t>
            </a:r>
            <a:endParaRPr lang="fr-FR" sz="1200" dirty="0">
              <a:solidFill>
                <a:schemeClr val="dk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  <a:p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(cf. article 4-2 du décret)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4637896" y="1155322"/>
            <a:ext cx="3451862" cy="3709004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4850945" y="1007800"/>
            <a:ext cx="3064890" cy="276999"/>
            <a:chOff x="3578040" y="1048984"/>
            <a:chExt cx="2578941" cy="295006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2578941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8" y="1048984"/>
              <a:ext cx="2523493" cy="295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</a:rPr>
                <a:t>Domaines </a:t>
              </a:r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</a:rPr>
                <a:t>culturels éligibles</a:t>
              </a:r>
              <a:endParaRPr lang="fr-FR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pic>
        <p:nvPicPr>
          <p:cNvPr id="32" name="Google Shape;295;p66">
            <a:extLst>
              <a:ext uri="{FF2B5EF4-FFF2-40B4-BE49-F238E27FC236}">
                <a16:creationId xmlns:a16="http://schemas.microsoft.com/office/drawing/2014/main" id="{634A6D19-C8FF-9002-2868-DB2AE5211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4;p21">
            <a:extLst>
              <a:ext uri="{FF2B5EF4-FFF2-40B4-BE49-F238E27FC236}">
                <a16:creationId xmlns:a16="http://schemas.microsoft.com/office/drawing/2014/main" id="{D04ED513-A25A-FE5D-0511-43DD847C6642}"/>
              </a:ext>
            </a:extLst>
          </p:cNvPr>
          <p:cNvSpPr txBox="1"/>
          <p:nvPr/>
        </p:nvSpPr>
        <p:spPr>
          <a:xfrm>
            <a:off x="2180088" y="210975"/>
            <a:ext cx="4786706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</a:t>
            </a:r>
            <a:r>
              <a:rPr lang="fr-FR" sz="2000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part collective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907091" y="3092773"/>
            <a:ext cx="3451862" cy="1771553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1120141" y="2955755"/>
            <a:ext cx="1217992" cy="276999"/>
            <a:chOff x="3578040" y="1060171"/>
            <a:chExt cx="1024875" cy="276999"/>
          </a:xfrm>
        </p:grpSpPr>
        <p:sp>
          <p:nvSpPr>
            <p:cNvPr id="41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</a:rPr>
                <a:t>Quoi ?</a:t>
              </a:r>
              <a:endParaRPr lang="fr-FR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44" name="ZoneTexte 43">
            <a:extLst>
              <a:ext uri="{FF2B5EF4-FFF2-40B4-BE49-F238E27FC236}">
                <a16:creationId xmlns:a16="http://schemas.microsoft.com/office/drawing/2014/main" id="{6F5AB194-D15F-B2B9-0118-B1514944A9CE}"/>
              </a:ext>
            </a:extLst>
          </p:cNvPr>
          <p:cNvSpPr txBox="1"/>
          <p:nvPr/>
        </p:nvSpPr>
        <p:spPr>
          <a:xfrm>
            <a:off x="988601" y="3365201"/>
            <a:ext cx="312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Les offres collectives couvrent et combinent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spectacles, concerts, ateliers, rencontres, conférences, expositions, visites, etc.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32528" y="1385014"/>
            <a:ext cx="3183307" cy="3339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fontAlgn="t">
              <a:lnSpc>
                <a:spcPct val="114000"/>
              </a:lnSpc>
            </a:pPr>
            <a:r>
              <a:rPr lang="fr-FR" sz="1200" dirty="0" smtClean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Architecture</a:t>
            </a: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Arts du cirque et arts de la rue, Danse, Théâtre, expression dramatique, marionnettes,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Arts numériques, Arts visuels, arts plastiques, arts appliqués, Design,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Cinéma, audiovisuel, Photographie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Culture scientifique, technique et industrielle, Développement durable, Gastronomie et arts du goût, 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Univers du livre, de la lecture et des écritures, Bande dessinée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Musique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Patrimoine, Mémoire</a:t>
            </a:r>
          </a:p>
          <a:p>
            <a:pPr marL="72000" fontAlgn="t">
              <a:lnSpc>
                <a:spcPct val="114000"/>
              </a:lnSpc>
            </a:pP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</a:rPr>
              <a:t>Média 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1443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907091" y="1261386"/>
            <a:ext cx="3451862" cy="1511999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1120141" y="1124367"/>
            <a:ext cx="1217992" cy="260091"/>
            <a:chOff x="3578040" y="1060171"/>
            <a:chExt cx="1024875" cy="276999"/>
          </a:xfrm>
        </p:grpSpPr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</a:rPr>
                <a:t>Pour qui 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?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A7271CA4-D59C-F838-377F-92A12DF8D978}"/>
              </a:ext>
            </a:extLst>
          </p:cNvPr>
          <p:cNvSpPr txBox="1"/>
          <p:nvPr/>
        </p:nvSpPr>
        <p:spPr>
          <a:xfrm>
            <a:off x="1022794" y="1491077"/>
            <a:ext cx="323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La part collective concerne tous les domaines artistiques et culturels </a:t>
            </a:r>
            <a:r>
              <a:rPr lang="fr-FR" sz="1200" dirty="0" smtClean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donc </a:t>
            </a:r>
            <a:r>
              <a:rPr lang="fr-FR" sz="1200" b="1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tous les professeurs.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E9261D7-EF57-1D29-D42E-E37041CE8B16}"/>
              </a:ext>
            </a:extLst>
          </p:cNvPr>
          <p:cNvSpPr/>
          <p:nvPr/>
        </p:nvSpPr>
        <p:spPr>
          <a:xfrm>
            <a:off x="907091" y="3092775"/>
            <a:ext cx="7182667" cy="1568872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F830952F-DA22-EC0C-3C11-E4607DD2C1E7}"/>
              </a:ext>
            </a:extLst>
          </p:cNvPr>
          <p:cNvGrpSpPr/>
          <p:nvPr/>
        </p:nvGrpSpPr>
        <p:grpSpPr>
          <a:xfrm>
            <a:off x="1120141" y="2955755"/>
            <a:ext cx="1140262" cy="276999"/>
            <a:chOff x="3578040" y="1060171"/>
            <a:chExt cx="959469" cy="276999"/>
          </a:xfrm>
        </p:grpSpPr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F79E3464-4B97-70C1-95F5-B7A60BEEC6C4}"/>
                </a:ext>
              </a:extLst>
            </p:cNvPr>
            <p:cNvSpPr/>
            <p:nvPr/>
          </p:nvSpPr>
          <p:spPr>
            <a:xfrm>
              <a:off x="3578040" y="1072749"/>
              <a:ext cx="959469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24903169-260C-025D-B313-EECB76028513}"/>
                </a:ext>
              </a:extLst>
            </p:cNvPr>
            <p:cNvSpPr txBox="1"/>
            <p:nvPr/>
          </p:nvSpPr>
          <p:spPr>
            <a:xfrm>
              <a:off x="3633487" y="1060171"/>
              <a:ext cx="8424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</a:rPr>
                <a:t>Combien ?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B396E720-A080-2964-19E3-E2ED26D50A80}"/>
              </a:ext>
            </a:extLst>
          </p:cNvPr>
          <p:cNvSpPr txBox="1"/>
          <p:nvPr/>
        </p:nvSpPr>
        <p:spPr>
          <a:xfrm>
            <a:off x="6120652" y="3201987"/>
            <a:ext cx="1822875" cy="1358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lnSpc>
                <a:spcPct val="98181"/>
              </a:lnSpc>
              <a:buClr>
                <a:schemeClr val="dk1"/>
              </a:buClr>
              <a:buSzPts val="1100"/>
            </a:pPr>
            <a:r>
              <a:rPr lang="fr-FR" sz="1200" dirty="0" smtClean="0">
                <a:solidFill>
                  <a:schemeClr val="dk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Le </a:t>
            </a:r>
            <a:r>
              <a:rPr lang="fr-FR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crédit de </a:t>
            </a:r>
            <a:r>
              <a:rPr lang="fr-FR" sz="1200" dirty="0">
                <a:solidFill>
                  <a:schemeClr val="dk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dépense est attribué annuellement à l’EPLE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 la base de ses effectifs. Il n’y a pas de transfert de fonds. </a:t>
            </a:r>
            <a:endParaRPr lang="fr-FR" sz="1200" b="1" dirty="0">
              <a:solidFill>
                <a:schemeClr val="dk1"/>
              </a:solidFill>
              <a:latin typeface="Montserrat Light" pitchFamily="2" charset="77"/>
              <a:ea typeface="Montserrat"/>
              <a:cs typeface="Montserrat"/>
              <a:sym typeface="Montserrat"/>
            </a:endParaRPr>
          </a:p>
        </p:txBody>
      </p:sp>
      <p:pic>
        <p:nvPicPr>
          <p:cNvPr id="32" name="Google Shape;295;p66">
            <a:extLst>
              <a:ext uri="{FF2B5EF4-FFF2-40B4-BE49-F238E27FC236}">
                <a16:creationId xmlns:a16="http://schemas.microsoft.com/office/drawing/2014/main" id="{634A6D19-C8FF-9002-2868-DB2AE521104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54;p21">
            <a:extLst>
              <a:ext uri="{FF2B5EF4-FFF2-40B4-BE49-F238E27FC236}">
                <a16:creationId xmlns:a16="http://schemas.microsoft.com/office/drawing/2014/main" id="{D04ED513-A25A-FE5D-0511-43DD847C6642}"/>
              </a:ext>
            </a:extLst>
          </p:cNvPr>
          <p:cNvSpPr txBox="1"/>
          <p:nvPr/>
        </p:nvSpPr>
        <p:spPr>
          <a:xfrm>
            <a:off x="2180088" y="210975"/>
            <a:ext cx="4786706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 </a:t>
            </a:r>
            <a:r>
              <a:rPr lang="fr-FR" sz="2000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</a:t>
            </a: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Culture part collective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9" name="Rectangle : coins arrondis 14">
            <a:extLst>
              <a:ext uri="{FF2B5EF4-FFF2-40B4-BE49-F238E27FC236}">
                <a16:creationId xmlns:a16="http://schemas.microsoft.com/office/drawing/2014/main" id="{7F71D2CA-CF74-9189-2102-AC371AEC1A91}"/>
              </a:ext>
            </a:extLst>
          </p:cNvPr>
          <p:cNvSpPr/>
          <p:nvPr/>
        </p:nvSpPr>
        <p:spPr>
          <a:xfrm>
            <a:off x="4572003" y="1244916"/>
            <a:ext cx="3451862" cy="1550201"/>
          </a:xfrm>
          <a:prstGeom prst="roundRect">
            <a:avLst>
              <a:gd name="adj" fmla="val 3887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5977481C-203A-32F9-4FD3-B813D41C999D}"/>
              </a:ext>
            </a:extLst>
          </p:cNvPr>
          <p:cNvGrpSpPr/>
          <p:nvPr/>
        </p:nvGrpSpPr>
        <p:grpSpPr>
          <a:xfrm>
            <a:off x="4785053" y="1107898"/>
            <a:ext cx="1217992" cy="276999"/>
            <a:chOff x="3578040" y="1060171"/>
            <a:chExt cx="1024875" cy="276999"/>
          </a:xfrm>
        </p:grpSpPr>
        <p:sp>
          <p:nvSpPr>
            <p:cNvPr id="41" name="Rectangle : coins arrondis 17">
              <a:extLst>
                <a:ext uri="{FF2B5EF4-FFF2-40B4-BE49-F238E27FC236}">
                  <a16:creationId xmlns:a16="http://schemas.microsoft.com/office/drawing/2014/main" id="{342FAEF7-5C34-09CA-47FD-9ED9DF106462}"/>
                </a:ext>
              </a:extLst>
            </p:cNvPr>
            <p:cNvSpPr/>
            <p:nvPr/>
          </p:nvSpPr>
          <p:spPr>
            <a:xfrm>
              <a:off x="3578040" y="1072749"/>
              <a:ext cx="1024875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5FA376C-C9E3-F453-8A94-D602249AE37A}"/>
                </a:ext>
              </a:extLst>
            </p:cNvPr>
            <p:cNvSpPr txBox="1"/>
            <p:nvPr/>
          </p:nvSpPr>
          <p:spPr>
            <a:xfrm>
              <a:off x="3633487" y="1060171"/>
              <a:ext cx="9694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</a:rPr>
                <a:t>Comment ?</a:t>
              </a:r>
              <a:endParaRPr lang="fr-FR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sp>
        <p:nvSpPr>
          <p:cNvPr id="43" name="ZoneTexte 42">
            <a:extLst>
              <a:ext uri="{FF2B5EF4-FFF2-40B4-BE49-F238E27FC236}">
                <a16:creationId xmlns:a16="http://schemas.microsoft.com/office/drawing/2014/main" id="{A7271CA4-D59C-F838-377F-92A12DF8D978}"/>
              </a:ext>
            </a:extLst>
          </p:cNvPr>
          <p:cNvSpPr txBox="1"/>
          <p:nvPr/>
        </p:nvSpPr>
        <p:spPr>
          <a:xfrm>
            <a:off x="4687706" y="1474608"/>
            <a:ext cx="3238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buClr>
                <a:schemeClr val="dk1"/>
              </a:buClr>
              <a:buSzPts val="1100"/>
            </a:pP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 dispositif permet, </a:t>
            </a:r>
            <a:r>
              <a:rPr lang="fr-FR" sz="12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via ADAGE</a:t>
            </a: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, de proposer </a:t>
            </a:r>
            <a:r>
              <a:rPr lang="fr-FR" sz="1200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aux rédacteurs de projet</a:t>
            </a:r>
            <a:r>
              <a:rPr lang="fr-FR" sz="1200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 de réserver des offres collectives proposées par les acteurs culturels. 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1120141" y="3415124"/>
            <a:ext cx="4910902" cy="881842"/>
            <a:chOff x="2855976" y="1518508"/>
            <a:chExt cx="4910902" cy="881842"/>
          </a:xfrm>
        </p:grpSpPr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6CD2FE3-142A-735D-A654-34F6530FC50C}"/>
                </a:ext>
              </a:extLst>
            </p:cNvPr>
            <p:cNvSpPr txBox="1"/>
            <p:nvPr/>
          </p:nvSpPr>
          <p:spPr>
            <a:xfrm>
              <a:off x="2855976" y="1984852"/>
              <a:ext cx="8659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Montant 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par jeunes</a:t>
              </a:r>
            </a:p>
          </p:txBody>
        </p:sp>
        <p:sp>
          <p:nvSpPr>
            <p:cNvPr id="38" name="Rectangle : coins arrondis 170">
              <a:extLst>
                <a:ext uri="{FF2B5EF4-FFF2-40B4-BE49-F238E27FC236}">
                  <a16:creationId xmlns:a16="http://schemas.microsoft.com/office/drawing/2014/main" id="{34AE61A7-3AD4-E14A-8F7E-DEF0712ABCDA}"/>
                </a:ext>
              </a:extLst>
            </p:cNvPr>
            <p:cNvSpPr/>
            <p:nvPr/>
          </p:nvSpPr>
          <p:spPr>
            <a:xfrm>
              <a:off x="3804110" y="1614068"/>
              <a:ext cx="574672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18D4E8B-6DB1-6C3A-04A6-5E95FBD611EA}"/>
                </a:ext>
              </a:extLst>
            </p:cNvPr>
            <p:cNvCxnSpPr>
              <a:cxnSpLocks/>
            </p:cNvCxnSpPr>
            <p:nvPr/>
          </p:nvCxnSpPr>
          <p:spPr>
            <a:xfrm>
              <a:off x="2926253" y="1936463"/>
              <a:ext cx="4840625" cy="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B6E8F0A-4A5C-70D4-B75E-6907A41D9D96}"/>
                </a:ext>
              </a:extLst>
            </p:cNvPr>
            <p:cNvCxnSpPr/>
            <p:nvPr/>
          </p:nvCxnSpPr>
          <p:spPr>
            <a:xfrm>
              <a:off x="3721919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4B284631-1A79-393F-C641-8243D501218D}"/>
                </a:ext>
              </a:extLst>
            </p:cNvPr>
            <p:cNvCxnSpPr/>
            <p:nvPr/>
          </p:nvCxnSpPr>
          <p:spPr>
            <a:xfrm>
              <a:off x="4460402" y="1569240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3C596F3-5D69-D01D-196C-A700F6223BBF}"/>
                </a:ext>
              </a:extLst>
            </p:cNvPr>
            <p:cNvSpPr txBox="1"/>
            <p:nvPr/>
          </p:nvSpPr>
          <p:spPr>
            <a:xfrm>
              <a:off x="3919413" y="1625192"/>
              <a:ext cx="3529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4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sp>
          <p:nvSpPr>
            <p:cNvPr id="48" name="Rectangle : coins arrondis 175">
              <a:extLst>
                <a:ext uri="{FF2B5EF4-FFF2-40B4-BE49-F238E27FC236}">
                  <a16:creationId xmlns:a16="http://schemas.microsoft.com/office/drawing/2014/main" id="{24F652C5-3004-AE8F-A789-7B77EFD8AE56}"/>
                </a:ext>
              </a:extLst>
            </p:cNvPr>
            <p:cNvSpPr/>
            <p:nvPr/>
          </p:nvSpPr>
          <p:spPr>
            <a:xfrm>
              <a:off x="4543190" y="1617870"/>
              <a:ext cx="592961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1B8176C-4CE9-8A23-5FD5-3DC1EE04150A}"/>
                </a:ext>
              </a:extLst>
            </p:cNvPr>
            <p:cNvSpPr txBox="1"/>
            <p:nvPr/>
          </p:nvSpPr>
          <p:spPr>
            <a:xfrm>
              <a:off x="4668068" y="1614068"/>
              <a:ext cx="35298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3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C4EFF6D6-228A-8F82-631C-2175F8D99FED}"/>
                </a:ext>
              </a:extLst>
            </p:cNvPr>
            <p:cNvCxnSpPr/>
            <p:nvPr/>
          </p:nvCxnSpPr>
          <p:spPr>
            <a:xfrm>
              <a:off x="5221535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 : coins arrondis 178">
              <a:extLst>
                <a:ext uri="{FF2B5EF4-FFF2-40B4-BE49-F238E27FC236}">
                  <a16:creationId xmlns:a16="http://schemas.microsoft.com/office/drawing/2014/main" id="{EEF16288-1F86-10C0-4EF5-2C261586F665}"/>
                </a:ext>
              </a:extLst>
            </p:cNvPr>
            <p:cNvSpPr/>
            <p:nvPr/>
          </p:nvSpPr>
          <p:spPr>
            <a:xfrm>
              <a:off x="5296277" y="1575192"/>
              <a:ext cx="713473" cy="29659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8FE866A-7F33-9B31-D0A0-5F2865360224}"/>
                </a:ext>
              </a:extLst>
            </p:cNvPr>
            <p:cNvSpPr txBox="1"/>
            <p:nvPr/>
          </p:nvSpPr>
          <p:spPr>
            <a:xfrm>
              <a:off x="5465864" y="1531465"/>
              <a:ext cx="4122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2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de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BC7802D-0302-01C1-D82A-D9E5479DE9AF}"/>
                </a:ext>
              </a:extLst>
            </p:cNvPr>
            <p:cNvCxnSpPr/>
            <p:nvPr/>
          </p:nvCxnSpPr>
          <p:spPr>
            <a:xfrm>
              <a:off x="6099359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 : coins arrondis 181">
              <a:extLst>
                <a:ext uri="{FF2B5EF4-FFF2-40B4-BE49-F238E27FC236}">
                  <a16:creationId xmlns:a16="http://schemas.microsoft.com/office/drawing/2014/main" id="{68E59C36-E371-C3CB-50CA-3461620EC533}"/>
                </a:ext>
              </a:extLst>
            </p:cNvPr>
            <p:cNvSpPr/>
            <p:nvPr/>
          </p:nvSpPr>
          <p:spPr>
            <a:xfrm>
              <a:off x="6173902" y="16178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FC3BCFDC-C358-9A3E-D2BE-364EEA32C8BF}"/>
                </a:ext>
              </a:extLst>
            </p:cNvPr>
            <p:cNvSpPr txBox="1"/>
            <p:nvPr/>
          </p:nvSpPr>
          <p:spPr>
            <a:xfrm>
              <a:off x="6353181" y="1623580"/>
              <a:ext cx="35458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1</a:t>
              </a:r>
              <a:r>
                <a:rPr lang="fr-FR" sz="1050" baseline="30000" dirty="0" smtClean="0">
                  <a:solidFill>
                    <a:schemeClr val="bg1"/>
                  </a:solidFill>
                  <a:latin typeface="Montserrat Light" pitchFamily="2" charset="77"/>
                </a:rPr>
                <a:t>re</a:t>
              </a:r>
              <a:r>
                <a:rPr lang="fr-FR" sz="1050" dirty="0" smtClean="0">
                  <a:solidFill>
                    <a:schemeClr val="bg1"/>
                  </a:solidFill>
                  <a:latin typeface="Montserrat Light" pitchFamily="2" charset="77"/>
                </a:rPr>
                <a:t> 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7994E60-02A6-0326-27E4-F017D17E0458}"/>
                </a:ext>
              </a:extLst>
            </p:cNvPr>
            <p:cNvCxnSpPr/>
            <p:nvPr/>
          </p:nvCxnSpPr>
          <p:spPr>
            <a:xfrm>
              <a:off x="6967255" y="1551073"/>
              <a:ext cx="0" cy="770780"/>
            </a:xfrm>
            <a:prstGeom prst="line">
              <a:avLst/>
            </a:prstGeom>
            <a:ln>
              <a:solidFill>
                <a:srgbClr val="8700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7DB216B-7662-8EF3-0B5F-C207C0764AD1}"/>
                </a:ext>
              </a:extLst>
            </p:cNvPr>
            <p:cNvSpPr txBox="1"/>
            <p:nvPr/>
          </p:nvSpPr>
          <p:spPr>
            <a:xfrm>
              <a:off x="3714295" y="2030161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25 euros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49F0867D-CEB1-5DCD-9F0D-BC387DD1684E}"/>
                </a:ext>
              </a:extLst>
            </p:cNvPr>
            <p:cNvSpPr txBox="1"/>
            <p:nvPr/>
          </p:nvSpPr>
          <p:spPr>
            <a:xfrm>
              <a:off x="4466762" y="2022199"/>
              <a:ext cx="73930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25 euros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4255912-6944-0CDA-099C-8EED9F57626E}"/>
                </a:ext>
              </a:extLst>
            </p:cNvPr>
            <p:cNvSpPr txBox="1"/>
            <p:nvPr/>
          </p:nvSpPr>
          <p:spPr>
            <a:xfrm>
              <a:off x="5275182" y="2022199"/>
              <a:ext cx="75533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30 euros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4BDFA6B-BF4F-C16A-99E0-03A679847B01}"/>
                </a:ext>
              </a:extLst>
            </p:cNvPr>
            <p:cNvSpPr txBox="1"/>
            <p:nvPr/>
          </p:nvSpPr>
          <p:spPr>
            <a:xfrm>
              <a:off x="6153610" y="2022199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EBC3E510-0539-0C94-5E30-6850282D82A3}"/>
                </a:ext>
              </a:extLst>
            </p:cNvPr>
            <p:cNvSpPr txBox="1"/>
            <p:nvPr/>
          </p:nvSpPr>
          <p:spPr>
            <a:xfrm>
              <a:off x="2855976" y="1518508"/>
              <a:ext cx="78098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Niveau</a:t>
              </a:r>
            </a:p>
            <a:p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de classe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926B421-A4BD-FFF9-0D94-3C202592B0F4}"/>
                </a:ext>
              </a:extLst>
            </p:cNvPr>
            <p:cNvSpPr txBox="1"/>
            <p:nvPr/>
          </p:nvSpPr>
          <p:spPr>
            <a:xfrm>
              <a:off x="5336021" y="1650337"/>
              <a:ext cx="67197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ontserrat Light" pitchFamily="2" charset="77"/>
                </a:rPr>
                <a:t>ou CAP</a:t>
              </a:r>
            </a:p>
          </p:txBody>
        </p:sp>
        <p:sp>
          <p:nvSpPr>
            <p:cNvPr id="63" name="Rectangle : coins arrondis 195">
              <a:extLst>
                <a:ext uri="{FF2B5EF4-FFF2-40B4-BE49-F238E27FC236}">
                  <a16:creationId xmlns:a16="http://schemas.microsoft.com/office/drawing/2014/main" id="{D780E75F-7E5A-BA75-741B-EDB008F50D04}"/>
                </a:ext>
              </a:extLst>
            </p:cNvPr>
            <p:cNvSpPr/>
            <p:nvPr/>
          </p:nvSpPr>
          <p:spPr>
            <a:xfrm>
              <a:off x="7033438" y="1617870"/>
              <a:ext cx="713473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C42A7EBF-05CC-0939-D206-935D8F7F5C08}"/>
                </a:ext>
              </a:extLst>
            </p:cNvPr>
            <p:cNvSpPr txBox="1"/>
            <p:nvPr/>
          </p:nvSpPr>
          <p:spPr>
            <a:xfrm>
              <a:off x="7203099" y="1623580"/>
              <a:ext cx="3738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 err="1">
                  <a:solidFill>
                    <a:schemeClr val="bg1"/>
                  </a:solidFill>
                  <a:latin typeface="Montserrat Light" pitchFamily="2" charset="77"/>
                </a:rPr>
                <a:t>Tle</a:t>
              </a:r>
              <a:endParaRPr lang="fr-FR" sz="1050" dirty="0">
                <a:solidFill>
                  <a:schemeClr val="bg1"/>
                </a:solidFill>
                <a:latin typeface="Montserrat Light" pitchFamily="2" charset="77"/>
              </a:endParaRP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C63EC718-7042-00CE-9952-841592F0B935}"/>
                </a:ext>
              </a:extLst>
            </p:cNvPr>
            <p:cNvSpPr txBox="1"/>
            <p:nvPr/>
          </p:nvSpPr>
          <p:spPr>
            <a:xfrm>
              <a:off x="7013146" y="2022199"/>
              <a:ext cx="75373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tx1"/>
                  </a:solidFill>
                  <a:latin typeface="Montserrat Light" pitchFamily="2" charset="77"/>
                </a:rPr>
                <a:t>20 euros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41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B5EDDCB9-9630-CCB2-F84F-523D4FDEB663}"/>
              </a:ext>
            </a:extLst>
          </p:cNvPr>
          <p:cNvGrpSpPr/>
          <p:nvPr/>
        </p:nvGrpSpPr>
        <p:grpSpPr>
          <a:xfrm>
            <a:off x="1879087" y="1066012"/>
            <a:ext cx="2455165" cy="474242"/>
            <a:chOff x="3616508" y="1060171"/>
            <a:chExt cx="2065891" cy="474242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794E8D9-8E1D-A29D-A72A-8FF441EB72DC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2E8FD30F-BD5C-6C66-9D2E-8F7D4DFAAFC8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ADAGE pour les professeurs et chefs d’établissement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D3FAF9-D54D-EFDD-0D37-A2517E677FEE}"/>
              </a:ext>
            </a:extLst>
          </p:cNvPr>
          <p:cNvGrpSpPr/>
          <p:nvPr/>
        </p:nvGrpSpPr>
        <p:grpSpPr>
          <a:xfrm>
            <a:off x="4887463" y="1066012"/>
            <a:ext cx="2455165" cy="474242"/>
            <a:chOff x="3616508" y="1060171"/>
            <a:chExt cx="2065891" cy="474242"/>
          </a:xfrm>
        </p:grpSpPr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4787B858-1CBB-23CE-3FA7-6CE7E991D6D5}"/>
                </a:ext>
              </a:extLst>
            </p:cNvPr>
            <p:cNvSpPr/>
            <p:nvPr/>
          </p:nvSpPr>
          <p:spPr>
            <a:xfrm>
              <a:off x="3616508" y="1072749"/>
              <a:ext cx="2065891" cy="461664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9324392-29EE-FE18-AD9D-B5D19DB4A809}"/>
                </a:ext>
              </a:extLst>
            </p:cNvPr>
            <p:cNvSpPr txBox="1"/>
            <p:nvPr/>
          </p:nvSpPr>
          <p:spPr>
            <a:xfrm>
              <a:off x="3633487" y="1060171"/>
              <a:ext cx="20104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Pass</a:t>
              </a: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</a:rPr>
                <a:t> Culture pro pour les structures culturelles</a:t>
              </a:r>
            </a:p>
          </p:txBody>
        </p:sp>
      </p:grp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81D9401-85A3-9B50-C31F-A5B0C7252B7E}"/>
              </a:ext>
            </a:extLst>
          </p:cNvPr>
          <p:cNvSpPr/>
          <p:nvPr/>
        </p:nvSpPr>
        <p:spPr>
          <a:xfrm>
            <a:off x="2256598" y="1744731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4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80895CC-6D0F-7FB9-3560-FE3BC85DB04C}"/>
              </a:ext>
            </a:extLst>
          </p:cNvPr>
          <p:cNvSpPr/>
          <p:nvPr/>
        </p:nvSpPr>
        <p:spPr>
          <a:xfrm>
            <a:off x="5281050" y="1744731"/>
            <a:ext cx="1667990" cy="2430880"/>
          </a:xfrm>
          <a:prstGeom prst="roundRect">
            <a:avLst>
              <a:gd name="adj" fmla="val 4650"/>
            </a:avLst>
          </a:prstGeom>
          <a:blipFill>
            <a:blip r:embed="rId5"/>
            <a:stretch>
              <a:fillRect/>
            </a:stretch>
          </a:blipFill>
          <a:ln w="0">
            <a:solidFill>
              <a:srgbClr val="AD016B">
                <a:alpha val="0"/>
              </a:srgbClr>
            </a:solidFill>
          </a:ln>
          <a:effectLst>
            <a:outerShdw blurRad="487052" sx="102468" sy="102468" algn="ctr" rotWithShape="0">
              <a:prstClr val="black">
                <a:alpha val="1716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1F388C-E1E3-14A4-D679-FDC8D2A2102F}"/>
              </a:ext>
            </a:extLst>
          </p:cNvPr>
          <p:cNvSpPr/>
          <p:nvPr/>
        </p:nvSpPr>
        <p:spPr>
          <a:xfrm>
            <a:off x="4993047" y="4203010"/>
            <a:ext cx="2239853" cy="651320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AD016B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Proposer des offres collectives aux professeurs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DDA0B4-1694-0BDF-1556-DD40E1C5A938}"/>
              </a:ext>
            </a:extLst>
          </p:cNvPr>
          <p:cNvSpPr/>
          <p:nvPr/>
        </p:nvSpPr>
        <p:spPr>
          <a:xfrm>
            <a:off x="1556234" y="4206647"/>
            <a:ext cx="3068717" cy="653877"/>
          </a:xfrm>
          <a:prstGeom prst="rect">
            <a:avLst/>
          </a:prstGeom>
          <a:solidFill>
            <a:schemeClr val="bg1">
              <a:alpha val="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Sélectionner les offres pour les classes</a:t>
            </a:r>
          </a:p>
          <a:p>
            <a:pPr algn="ctr"/>
            <a:r>
              <a:rPr lang="fr-FR" sz="1200" dirty="0">
                <a:ln>
                  <a:solidFill>
                    <a:srgbClr val="2E60B3"/>
                  </a:solidFill>
                </a:ln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Calibri"/>
              </a:rPr>
              <a:t>Gérer le crédit de dépense</a:t>
            </a: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3ADB0919-AFEA-B52D-F6A9-69361A674B01}"/>
              </a:ext>
            </a:extLst>
          </p:cNvPr>
          <p:cNvSpPr txBox="1"/>
          <p:nvPr/>
        </p:nvSpPr>
        <p:spPr>
          <a:xfrm>
            <a:off x="3204024" y="210975"/>
            <a:ext cx="2735952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Les applications</a:t>
            </a:r>
            <a:endParaRPr sz="2000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6" name="Google Shape;295;p66">
            <a:extLst>
              <a:ext uri="{FF2B5EF4-FFF2-40B4-BE49-F238E27FC236}">
                <a16:creationId xmlns:a16="http://schemas.microsoft.com/office/drawing/2014/main" id="{F9EA2CD0-0B82-9DA0-0DBB-80E7281F63A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556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6DA56006-6842-1F09-4649-5FD6FC47316B}"/>
              </a:ext>
            </a:extLst>
          </p:cNvPr>
          <p:cNvSpPr/>
          <p:nvPr/>
        </p:nvSpPr>
        <p:spPr>
          <a:xfrm>
            <a:off x="1387236" y="1287556"/>
            <a:ext cx="6482567" cy="1191520"/>
          </a:xfrm>
          <a:prstGeom prst="roundRect">
            <a:avLst>
              <a:gd name="adj" fmla="val 7835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ECBCA5-6B78-4A99-D3EC-3C1940EA0B5E}"/>
              </a:ext>
            </a:extLst>
          </p:cNvPr>
          <p:cNvGrpSpPr/>
          <p:nvPr/>
        </p:nvGrpSpPr>
        <p:grpSpPr>
          <a:xfrm>
            <a:off x="1593029" y="1113962"/>
            <a:ext cx="4711263" cy="332399"/>
            <a:chOff x="3571933" y="1023595"/>
            <a:chExt cx="3964275" cy="332399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D0DE9163-8422-4431-0FA0-C5E0FD7EDB58}"/>
                </a:ext>
              </a:extLst>
            </p:cNvPr>
            <p:cNvSpPr/>
            <p:nvPr/>
          </p:nvSpPr>
          <p:spPr>
            <a:xfrm>
              <a:off x="3578039" y="1072749"/>
              <a:ext cx="3958169" cy="253916"/>
            </a:xfrm>
            <a:prstGeom prst="roundRect">
              <a:avLst>
                <a:gd name="adj" fmla="val 22430"/>
              </a:avLst>
            </a:prstGeom>
            <a:solidFill>
              <a:srgbClr val="870087"/>
            </a:solidFill>
            <a:ln>
              <a:noFill/>
            </a:ln>
            <a:effectLst>
              <a:outerShdw blurRad="501378" sx="99025" sy="99025" algn="ctr" rotWithShape="0">
                <a:prstClr val="black">
                  <a:alpha val="14298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E98366C-F78D-0C7E-8E70-2753CE021F67}"/>
                </a:ext>
              </a:extLst>
            </p:cNvPr>
            <p:cNvSpPr txBox="1"/>
            <p:nvPr/>
          </p:nvSpPr>
          <p:spPr>
            <a:xfrm>
              <a:off x="3571933" y="1023595"/>
              <a:ext cx="3958169" cy="332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  <a:buSzPts val="1900"/>
              </a:pPr>
              <a:r>
                <a:rPr lang="fr-FR" sz="1200" b="1" dirty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Crédit de dépenses pour l’année </a:t>
              </a:r>
              <a:r>
                <a:rPr lang="fr-FR" sz="1200" b="1" dirty="0" smtClean="0">
                  <a:solidFill>
                    <a:schemeClr val="bg1"/>
                  </a:solidFill>
                  <a:latin typeface="Montserrat" pitchFamily="2" charset="77"/>
                  <a:ea typeface="Montserrat"/>
                  <a:cs typeface="Montserrat"/>
                  <a:sym typeface="Montserrat"/>
                </a:rPr>
                <a:t>2022-23</a:t>
              </a:r>
              <a:endParaRPr lang="fr-FR" sz="1200" b="1" dirty="0">
                <a:solidFill>
                  <a:schemeClr val="bg1"/>
                </a:solidFill>
                <a:latin typeface="Montserrat" pitchFamily="2" charset="77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9" name="Google Shape;441;p79">
            <a:extLst>
              <a:ext uri="{FF2B5EF4-FFF2-40B4-BE49-F238E27FC236}">
                <a16:creationId xmlns:a16="http://schemas.microsoft.com/office/drawing/2014/main" id="{17C83F24-E321-A99E-67D0-7A2E860F7A77}"/>
              </a:ext>
            </a:extLst>
          </p:cNvPr>
          <p:cNvSpPr txBox="1">
            <a:spLocks/>
          </p:cNvSpPr>
          <p:nvPr/>
        </p:nvSpPr>
        <p:spPr>
          <a:xfrm>
            <a:off x="2004190" y="1727759"/>
            <a:ext cx="5248657" cy="54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  <a:p>
            <a:pPr>
              <a:buSzPts val="1900"/>
            </a:pPr>
            <a:endParaRPr lang="fr-FR" sz="2900" b="1" dirty="0">
              <a:solidFill>
                <a:srgbClr val="900F74"/>
              </a:solidFill>
              <a:latin typeface="Montserrat Black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2F06CED-4A76-8F8E-4A17-1874E37C8A54}"/>
              </a:ext>
            </a:extLst>
          </p:cNvPr>
          <p:cNvSpPr txBox="1"/>
          <p:nvPr/>
        </p:nvSpPr>
        <p:spPr>
          <a:xfrm>
            <a:off x="865499" y="2603516"/>
            <a:ext cx="7552944" cy="932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SzPts val="1900"/>
            </a:pPr>
            <a:r>
              <a:rPr lang="fr-FR" sz="1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Ce montant est à consommer entre le 1er septembre 2022 et le 31 août 2023</a:t>
            </a:r>
          </a:p>
          <a:p>
            <a:pPr>
              <a:lnSpc>
                <a:spcPct val="130000"/>
              </a:lnSpc>
              <a:buSzPts val="1900"/>
            </a:pPr>
            <a:r>
              <a:rPr lang="fr-FR" sz="1400" dirty="0" smtClean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Consulter </a:t>
            </a:r>
            <a:r>
              <a:rPr lang="fr-FR" sz="1400" dirty="0">
                <a:solidFill>
                  <a:schemeClr val="tx1"/>
                </a:solidFill>
                <a:latin typeface="Montserrat"/>
                <a:ea typeface="Montserrat"/>
                <a:cs typeface="Montserrat"/>
                <a:sym typeface="Montserrat"/>
              </a:rPr>
              <a:t>le crédit de dépense de votre établissement scolaire dans votre intranet ARENA,  </a:t>
            </a:r>
            <a:r>
              <a:rPr lang="fr-FR" sz="1400" b="1" dirty="0">
                <a:solidFill>
                  <a:srgbClr val="870087"/>
                </a:solidFill>
                <a:latin typeface="Montserrat"/>
                <a:ea typeface="Montserrat"/>
                <a:cs typeface="Montserrat"/>
                <a:sym typeface="Montserrat"/>
              </a:rPr>
              <a:t>ADAGE &gt; Établissement &gt; Suivi pass Culture</a:t>
            </a:r>
            <a:endParaRPr lang="fr-FR" sz="2800" b="1" dirty="0">
              <a:solidFill>
                <a:srgbClr val="87008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9E7A919-D759-0CA7-C6C0-32322D683F58}"/>
              </a:ext>
            </a:extLst>
          </p:cNvPr>
          <p:cNvSpPr/>
          <p:nvPr/>
        </p:nvSpPr>
        <p:spPr>
          <a:xfrm>
            <a:off x="865499" y="3723067"/>
            <a:ext cx="7379208" cy="933662"/>
          </a:xfrm>
          <a:prstGeom prst="roundRect">
            <a:avLst>
              <a:gd name="adj" fmla="val 8772"/>
            </a:avLst>
          </a:prstGeom>
          <a:blipFill>
            <a:blip r:embed="rId3"/>
            <a:stretch>
              <a:fillRect/>
            </a:stretch>
          </a:blipFill>
          <a:ln w="0">
            <a:solidFill>
              <a:schemeClr val="accent1">
                <a:shade val="50000"/>
                <a:alpha val="0"/>
              </a:schemeClr>
            </a:solidFill>
          </a:ln>
          <a:effectLst>
            <a:outerShdw blurRad="559998" sx="102000" sy="102000" algn="ctr" rotWithShape="0">
              <a:prstClr val="black">
                <a:alpha val="7191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Google Shape;78;p17">
            <a:extLst>
              <a:ext uri="{FF2B5EF4-FFF2-40B4-BE49-F238E27FC236}">
                <a16:creationId xmlns:a16="http://schemas.microsoft.com/office/drawing/2014/main" id="{79D3B4C7-3B2E-3FCE-ED2F-708BAC76C187}"/>
              </a:ext>
            </a:extLst>
          </p:cNvPr>
          <p:cNvSpPr txBox="1"/>
          <p:nvPr/>
        </p:nvSpPr>
        <p:spPr>
          <a:xfrm>
            <a:off x="2384379" y="245600"/>
            <a:ext cx="4055201" cy="37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fr-FR" sz="2000" dirty="0">
                <a:solidFill>
                  <a:srgbClr val="202124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Crédit de dépenses 2022-23</a:t>
            </a:r>
            <a:endParaRPr sz="2000" dirty="0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3" name="Google Shape;295;p66">
            <a:extLst>
              <a:ext uri="{FF2B5EF4-FFF2-40B4-BE49-F238E27FC236}">
                <a16:creationId xmlns:a16="http://schemas.microsoft.com/office/drawing/2014/main" id="{D447AC8E-985C-E143-1F7A-463B1B909A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55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35CAC1F4-A8DC-E0B3-685B-76CD45054004}"/>
              </a:ext>
            </a:extLst>
          </p:cNvPr>
          <p:cNvSpPr/>
          <p:nvPr/>
        </p:nvSpPr>
        <p:spPr>
          <a:xfrm>
            <a:off x="1121973" y="1255718"/>
            <a:ext cx="6943035" cy="719386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A88B3E-0AC9-E9D8-4431-40E617C7CE52}"/>
              </a:ext>
            </a:extLst>
          </p:cNvPr>
          <p:cNvSpPr txBox="1"/>
          <p:nvPr/>
        </p:nvSpPr>
        <p:spPr>
          <a:xfrm>
            <a:off x="1396292" y="1461522"/>
            <a:ext cx="6668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L</a:t>
            </a:r>
            <a:r>
              <a:rPr lang="fr-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a part collective du </a:t>
            </a:r>
            <a:r>
              <a:rPr lang="fr-FR" sz="1400" b="1" dirty="0" err="1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pass</a:t>
            </a:r>
            <a:r>
              <a:rPr lang="fr-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 Culture concerne tous les professeurs</a:t>
            </a:r>
            <a:r>
              <a:rPr lang="fr" sz="1400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.</a:t>
            </a:r>
            <a:endParaRPr lang="fr-FR" b="1" dirty="0">
              <a:solidFill>
                <a:srgbClr val="870087"/>
              </a:solidFill>
              <a:latin typeface="Montserrat Black" pitchFamily="2" charset="77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0642A0-9DE6-C1CF-8ED4-C221F3A95C52}"/>
              </a:ext>
            </a:extLst>
          </p:cNvPr>
          <p:cNvSpPr/>
          <p:nvPr/>
        </p:nvSpPr>
        <p:spPr>
          <a:xfrm>
            <a:off x="1121973" y="2126333"/>
            <a:ext cx="6943035" cy="1024694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03227-F032-1B60-8C49-79D81616A9BB}"/>
              </a:ext>
            </a:extLst>
          </p:cNvPr>
          <p:cNvSpPr txBox="1"/>
          <p:nvPr/>
        </p:nvSpPr>
        <p:spPr>
          <a:xfrm>
            <a:off x="1396292" y="2377070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L</a:t>
            </a:r>
            <a:r>
              <a:rPr lang="fr" b="1" dirty="0" smtClean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e professeur référent culture de l’établissement scolaire est  </a:t>
            </a:r>
          </a:p>
          <a:p>
            <a:pPr algn="ctr"/>
            <a:r>
              <a:rPr lang="fr" b="1" dirty="0" smtClean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... </a:t>
            </a:r>
            <a:endParaRPr lang="fr-FR" dirty="0">
              <a:solidFill>
                <a:schemeClr val="tx1"/>
              </a:solidFill>
              <a:latin typeface="Montserrat Black" pitchFamily="2" charset="77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FFA371F-C184-4060-C832-3819A9AE918F}"/>
              </a:ext>
            </a:extLst>
          </p:cNvPr>
          <p:cNvSpPr/>
          <p:nvPr/>
        </p:nvSpPr>
        <p:spPr>
          <a:xfrm>
            <a:off x="1121973" y="3249110"/>
            <a:ext cx="6943035" cy="719386"/>
          </a:xfrm>
          <a:prstGeom prst="roundRect">
            <a:avLst>
              <a:gd name="adj" fmla="val 18194"/>
            </a:avLst>
          </a:prstGeom>
          <a:solidFill>
            <a:schemeClr val="bg1"/>
          </a:solidFill>
          <a:ln>
            <a:noFill/>
          </a:ln>
          <a:effectLst>
            <a:outerShdw blurRad="501378" sx="99025" sy="99025" algn="ctr" rotWithShape="0">
              <a:prstClr val="black">
                <a:alpha val="14298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26E910-DF46-5521-0A5E-C42AE07F5C2F}"/>
              </a:ext>
            </a:extLst>
          </p:cNvPr>
          <p:cNvSpPr txBox="1"/>
          <p:nvPr/>
        </p:nvSpPr>
        <p:spPr>
          <a:xfrm>
            <a:off x="1326341" y="3347193"/>
            <a:ext cx="66257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" dirty="0">
                <a:solidFill>
                  <a:schemeClr val="tx1"/>
                </a:solidFill>
                <a:latin typeface="Montserrat Light" pitchFamily="2" charset="77"/>
                <a:ea typeface="Montserrat"/>
                <a:cs typeface="Montserrat"/>
                <a:sym typeface="Montserrat"/>
              </a:rPr>
              <a:t>Les DAAC assurent les séances de formation nécessaires auprès des chefs d’établissement et des référents culture durant toute l’année scolaire.</a:t>
            </a:r>
            <a:endParaRPr lang="fr-FR" dirty="0">
              <a:solidFill>
                <a:schemeClr val="tx1"/>
              </a:solidFill>
              <a:latin typeface="Montserrat Black" pitchFamily="2" charset="77"/>
            </a:endParaRPr>
          </a:p>
        </p:txBody>
      </p:sp>
      <p:sp>
        <p:nvSpPr>
          <p:cNvPr id="2" name="Google Shape;154;p21">
            <a:extLst>
              <a:ext uri="{FF2B5EF4-FFF2-40B4-BE49-F238E27FC236}">
                <a16:creationId xmlns:a16="http://schemas.microsoft.com/office/drawing/2014/main" id="{85A9C039-5F62-D6FE-100B-BB85B44CA53F}"/>
              </a:ext>
            </a:extLst>
          </p:cNvPr>
          <p:cNvSpPr txBox="1"/>
          <p:nvPr/>
        </p:nvSpPr>
        <p:spPr>
          <a:xfrm>
            <a:off x="2684003" y="210975"/>
            <a:ext cx="3775994" cy="374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  <a:buSzPts val="1900"/>
            </a:pPr>
            <a:r>
              <a:rPr lang="fr-FR" sz="2000" b="1" dirty="0">
                <a:solidFill>
                  <a:schemeClr val="tx1"/>
                </a:solidFill>
                <a:latin typeface="Montserrat Black" pitchFamily="2" charset="77"/>
                <a:ea typeface="Montserrat"/>
                <a:cs typeface="Montserrat"/>
                <a:sym typeface="Montserrat"/>
              </a:rPr>
              <a:t>Formation et information</a:t>
            </a:r>
          </a:p>
        </p:txBody>
      </p:sp>
      <p:pic>
        <p:nvPicPr>
          <p:cNvPr id="4" name="Google Shape;295;p66">
            <a:extLst>
              <a:ext uri="{FF2B5EF4-FFF2-40B4-BE49-F238E27FC236}">
                <a16:creationId xmlns:a16="http://schemas.microsoft.com/office/drawing/2014/main" id="{156FC45D-4641-3030-1357-0B58155178A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9170" y="121511"/>
            <a:ext cx="1339292" cy="825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18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75449" y="2006657"/>
            <a:ext cx="2750516" cy="981807"/>
          </a:xfrm>
          <a:prstGeom prst="rect">
            <a:avLst/>
          </a:prstGeom>
          <a:solidFill>
            <a:srgbClr val="FCD0DF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</a:t>
            </a:r>
            <a:r>
              <a:rPr lang="fr-FR" sz="1100" dirty="0" err="1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cette offre sur ADAGE</a:t>
            </a:r>
          </a:p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contacte la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structure culturelle 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pour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adapter 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l’offre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si 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nécessaire et finaliser le projet.</a:t>
            </a:r>
            <a:endParaRPr lang="fr-FR" sz="1100" dirty="0">
              <a:solidFill>
                <a:schemeClr val="dk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8134" y="2027567"/>
            <a:ext cx="4288417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contacte la structure culturelle.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Je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co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-construis avec la structure une offre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adaptée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.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Une fois l’offre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créée, je la </a:t>
            </a:r>
            <a:r>
              <a:rPr lang="fr-FR" sz="1100" dirty="0" err="1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sur ADAGE.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5449" y="661969"/>
            <a:ext cx="7201102" cy="387083"/>
          </a:xfrm>
          <a:prstGeom prst="rect">
            <a:avLst/>
          </a:prstGeom>
          <a:solidFill>
            <a:srgbClr val="D40F5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fr-FR" sz="1100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Prérequis : se connecter avec le </a:t>
            </a:r>
            <a:r>
              <a:rPr lang="fr-FR" sz="1100" b="1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profil de « rédacteur de projet » </a:t>
            </a:r>
            <a:r>
              <a:rPr lang="fr-FR" sz="1100" dirty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sur </a:t>
            </a:r>
            <a:r>
              <a:rPr lang="fr-FR" sz="1100" dirty="0" smtClean="0">
                <a:solidFill>
                  <a:schemeClr val="bg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ADAGE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9277" y="212258"/>
            <a:ext cx="7199956" cy="2689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Comment réserver une offre </a:t>
            </a:r>
            <a:r>
              <a:rPr lang="fr-FR" b="1" dirty="0" err="1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pass</a:t>
            </a:r>
            <a:r>
              <a:rPr lang="fr-FR" b="1" dirty="0">
                <a:solidFill>
                  <a:srgbClr val="870087"/>
                </a:solidFill>
                <a:latin typeface="Montserrat Black" pitchFamily="2" charset="77"/>
                <a:ea typeface="Montserrat"/>
                <a:cs typeface="Montserrat"/>
              </a:rPr>
              <a:t> Culture sur ADAGE pour mes élèves 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450" y="3446574"/>
            <a:ext cx="7201102" cy="49010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Dans l’onglet 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« 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Recensement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 » 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d’ADAGE, j’associe l’offre pass Culture </a:t>
            </a:r>
            <a:r>
              <a:rPr lang="fr-FR" sz="1100" dirty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à 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un enseignement artistique, un projet, une action ou un évènement culture.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5449" y="4253882"/>
            <a:ext cx="7201102" cy="3924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Dans l’onglet « Etablissement », l’offre est soumise au chef d’établissement pour confirmation</a:t>
            </a:r>
            <a:r>
              <a:rPr lang="fr-FR" sz="1100" dirty="0" smtClean="0">
                <a:solidFill>
                  <a:srgbClr val="E80F59"/>
                </a:solidFill>
                <a:latin typeface="Montserrat" panose="020B0604020202020204" charset="0"/>
                <a:ea typeface="Montserrat"/>
                <a:cs typeface="Montserrat"/>
              </a:rPr>
              <a:t>*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de réservation. 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832341" y="1051514"/>
            <a:ext cx="1" cy="964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149092" y="1076108"/>
            <a:ext cx="1615" cy="964139"/>
          </a:xfrm>
          <a:prstGeom prst="straightConnector1">
            <a:avLst/>
          </a:prstGeom>
          <a:ln>
            <a:solidFill>
              <a:srgbClr val="F14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01913" y="1341885"/>
            <a:ext cx="2109328" cy="330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J’ai identifié une 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offre </a:t>
            </a:r>
            <a:r>
              <a:rPr lang="fr-FR" sz="1100" dirty="0" err="1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pass</a:t>
            </a:r>
            <a:r>
              <a:rPr lang="fr-FR" sz="1100" dirty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 Culture sur </a:t>
            </a:r>
            <a:r>
              <a:rPr lang="fr-FR" sz="11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ADAGE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cxnSp>
        <p:nvCxnSpPr>
          <p:cNvPr id="20" name="Connecteur droit avec flèche 19"/>
          <p:cNvCxnSpPr>
            <a:stCxn id="15" idx="2"/>
            <a:endCxn id="16" idx="0"/>
          </p:cNvCxnSpPr>
          <p:nvPr/>
        </p:nvCxnSpPr>
        <p:spPr>
          <a:xfrm flipH="1">
            <a:off x="4376000" y="3936681"/>
            <a:ext cx="1" cy="317201"/>
          </a:xfrm>
          <a:prstGeom prst="straightConnector1">
            <a:avLst/>
          </a:prstGeom>
          <a:ln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2" idx="2"/>
          </p:cNvCxnSpPr>
          <p:nvPr/>
        </p:nvCxnSpPr>
        <p:spPr>
          <a:xfrm>
            <a:off x="5832343" y="3289451"/>
            <a:ext cx="8488" cy="15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58420" y="1238767"/>
            <a:ext cx="3607296" cy="5679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Je souhaite conduire un projet avec une structure culturelle, mais je n’ai pas identifié d’offre </a:t>
            </a:r>
            <a:r>
              <a:rPr lang="fr-FR" sz="1100" dirty="0" err="1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pass</a:t>
            </a:r>
            <a:r>
              <a:rPr lang="fr-FR" sz="1100" dirty="0" smtClean="0">
                <a:solidFill>
                  <a:schemeClr val="tx1"/>
                </a:solidFill>
                <a:latin typeface="Montserrat" panose="020B0604020202020204" charset="0"/>
                <a:ea typeface="Montserrat"/>
                <a:cs typeface="Montserrat"/>
              </a:rPr>
              <a:t> Culture correspondante</a:t>
            </a:r>
            <a:endParaRPr lang="fr-FR" sz="1100" dirty="0">
              <a:solidFill>
                <a:schemeClr val="tx1"/>
              </a:solidFill>
              <a:latin typeface="Montserrat" panose="020B0604020202020204" charset="0"/>
              <a:ea typeface="Montserrat"/>
              <a:cs typeface="Montserrat"/>
            </a:endParaRPr>
          </a:p>
        </p:txBody>
      </p:sp>
      <p:cxnSp>
        <p:nvCxnSpPr>
          <p:cNvPr id="23" name="Connecteur droit avec flèche 22"/>
          <p:cNvCxnSpPr>
            <a:stCxn id="11" idx="2"/>
          </p:cNvCxnSpPr>
          <p:nvPr/>
        </p:nvCxnSpPr>
        <p:spPr>
          <a:xfrm>
            <a:off x="2150707" y="2988464"/>
            <a:ext cx="11741" cy="396000"/>
          </a:xfrm>
          <a:prstGeom prst="straightConnector1">
            <a:avLst/>
          </a:prstGeom>
          <a:ln>
            <a:solidFill>
              <a:srgbClr val="F14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07182" y="4812823"/>
            <a:ext cx="2675965" cy="228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r>
              <a:rPr lang="fr-FR" sz="800" dirty="0" err="1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Préreserver</a:t>
            </a:r>
            <a:r>
              <a:rPr lang="fr-FR" sz="800" dirty="0" smtClean="0">
                <a:solidFill>
                  <a:schemeClr val="dk1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* : poser une option sur une offre.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129700" y="4801281"/>
            <a:ext cx="6563619" cy="240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800" dirty="0" smtClean="0">
                <a:solidFill>
                  <a:srgbClr val="D40F5E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Confirmation* de réservation : étape obligatoire qui permet d’engager le budget pour la réalisation de l’offre.</a:t>
            </a:r>
          </a:p>
        </p:txBody>
      </p:sp>
    </p:spTree>
    <p:extLst>
      <p:ext uri="{BB962C8B-B14F-4D97-AF65-F5344CB8AC3E}">
        <p14:creationId xmlns:p14="http://schemas.microsoft.com/office/powerpoint/2010/main" val="40662420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</TotalTime>
  <Words>1073</Words>
  <Application>Microsoft Office PowerPoint</Application>
  <PresentationFormat>Affichage à l'écran (16:9)</PresentationFormat>
  <Paragraphs>181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Montserrat Black</vt:lpstr>
      <vt:lpstr>Pass Culture Black</vt:lpstr>
      <vt:lpstr>Montserrat</vt:lpstr>
      <vt:lpstr>Montserrat Light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CURNIER</dc:creator>
  <cp:lastModifiedBy>PASCALE CURNIER</cp:lastModifiedBy>
  <cp:revision>74</cp:revision>
  <dcterms:modified xsi:type="dcterms:W3CDTF">2022-08-29T12:08:05Z</dcterms:modified>
</cp:coreProperties>
</file>