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0"/>
  </p:notesMasterIdLst>
  <p:sldIdLst>
    <p:sldId id="326" r:id="rId5"/>
    <p:sldId id="331" r:id="rId6"/>
    <p:sldId id="329" r:id="rId7"/>
    <p:sldId id="332" r:id="rId8"/>
    <p:sldId id="333" r:id="rId9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26"/>
            <p14:sldId id="331"/>
            <p14:sldId id="329"/>
            <p14:sldId id="332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60"/>
  </p:normalViewPr>
  <p:slideViewPr>
    <p:cSldViewPr showGuides="1">
      <p:cViewPr varScale="1">
        <p:scale>
          <a:sx n="97" d="100"/>
          <a:sy n="97" d="100"/>
        </p:scale>
        <p:origin x="600" y="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08/09/2021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83518"/>
            <a:ext cx="3526747" cy="35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15" y="401919"/>
            <a:ext cx="1774236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48" y="76155"/>
            <a:ext cx="720000" cy="7158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bug.eu/senior_pack.aspx?cc=fr&amp;ss=3&amp;t=Covid-19" TargetMode="External"/><Relationship Id="rId2" Type="http://schemas.openxmlformats.org/officeDocument/2006/relationships/hyperlink" Target="https://eduscol.education.fr/2792/vaccination-des-jeunes-de-12-18-an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RÉUNION DE RENTRÉE</a:t>
            </a:r>
            <a:endParaRPr lang="fr-FR" dirty="0"/>
          </a:p>
          <a:p>
            <a:pPr lvl="1"/>
            <a:r>
              <a:rPr lang="fr-FR" dirty="0" smtClean="0"/>
              <a:t>La vaccination, un levier pour un retour à un fonctionnement le plus habituel possible des établissements scolaires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07/09/2021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1" cy="951670"/>
          </a:xfrm>
        </p:spPr>
        <p:txBody>
          <a:bodyPr/>
          <a:lstStyle/>
          <a:p>
            <a:r>
              <a:rPr lang="fr-FR" sz="2200" dirty="0" smtClean="0"/>
              <a:t>La vaccination, un moyen efficace pour réduire la circulation de la Covid-19 et limiter l’apparition de nouveaux variants</a:t>
            </a:r>
            <a:endParaRPr lang="fr-FR" sz="2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13770" y="1857772"/>
            <a:ext cx="8316457" cy="2018434"/>
          </a:xfrm>
        </p:spPr>
        <p:txBody>
          <a:bodyPr/>
          <a:lstStyle/>
          <a:p>
            <a:pPr lvl="0"/>
            <a:r>
              <a:rPr lang="fr-FR" sz="1400" dirty="0">
                <a:solidFill>
                  <a:srgbClr val="000000"/>
                </a:solidFill>
              </a:rPr>
              <a:t>La vaccination contribue à </a:t>
            </a:r>
            <a:r>
              <a:rPr lang="fr-FR" sz="1400" b="1" dirty="0" smtClean="0">
                <a:solidFill>
                  <a:srgbClr val="000000"/>
                </a:solidFill>
              </a:rPr>
              <a:t>se protéger soi-même </a:t>
            </a:r>
            <a:r>
              <a:rPr lang="fr-FR" sz="1400" dirty="0">
                <a:solidFill>
                  <a:srgbClr val="000000"/>
                </a:solidFill>
              </a:rPr>
              <a:t>en : </a:t>
            </a:r>
            <a:endParaRPr lang="fr-FR" sz="1400" b="1" dirty="0">
              <a:solidFill>
                <a:srgbClr val="00000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évitant </a:t>
            </a:r>
            <a:r>
              <a:rPr lang="fr-FR" sz="1400" dirty="0" smtClean="0">
                <a:solidFill>
                  <a:srgbClr val="000000"/>
                </a:solidFill>
              </a:rPr>
              <a:t>de développer une </a:t>
            </a:r>
            <a:r>
              <a:rPr lang="fr-FR" sz="1400" dirty="0">
                <a:solidFill>
                  <a:srgbClr val="000000"/>
                </a:solidFill>
              </a:rPr>
              <a:t>forme grave de la Covid-19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0000"/>
                </a:solidFill>
              </a:rPr>
              <a:t>limitant </a:t>
            </a:r>
            <a:r>
              <a:rPr lang="fr-FR" sz="1400" dirty="0">
                <a:solidFill>
                  <a:srgbClr val="000000"/>
                </a:solidFill>
              </a:rPr>
              <a:t>les risques qui augmentent avec l’âge et les facteurs de comorbidités</a:t>
            </a:r>
          </a:p>
          <a:p>
            <a:pPr lvl="0"/>
            <a:r>
              <a:rPr lang="fr-FR" sz="1400" dirty="0">
                <a:solidFill>
                  <a:srgbClr val="000000"/>
                </a:solidFill>
              </a:rPr>
              <a:t> </a:t>
            </a:r>
          </a:p>
          <a:p>
            <a:pPr lvl="0"/>
            <a:r>
              <a:rPr lang="fr-FR" sz="1400" dirty="0">
                <a:solidFill>
                  <a:srgbClr val="000000"/>
                </a:solidFill>
              </a:rPr>
              <a:t>Elle contribue également à </a:t>
            </a:r>
            <a:r>
              <a:rPr lang="fr-FR" sz="1400" b="1" dirty="0">
                <a:solidFill>
                  <a:srgbClr val="000000"/>
                </a:solidFill>
              </a:rPr>
              <a:t>protéger les autres</a:t>
            </a:r>
            <a:r>
              <a:rPr lang="fr-FR" sz="1400" dirty="0">
                <a:solidFill>
                  <a:srgbClr val="000000"/>
                </a:solidFill>
              </a:rPr>
              <a:t> en :</a:t>
            </a:r>
            <a:endParaRPr lang="fr-FR" sz="1400" b="1" dirty="0">
              <a:solidFill>
                <a:srgbClr val="00000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0000"/>
                </a:solidFill>
              </a:rPr>
              <a:t>réduisant le risque de contaminer </a:t>
            </a:r>
            <a:r>
              <a:rPr lang="fr-FR" sz="1400" dirty="0">
                <a:solidFill>
                  <a:srgbClr val="000000"/>
                </a:solidFill>
              </a:rPr>
              <a:t>un proche, un membre de la communauté scolaire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protégeant les personnes vulnérables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soulageant le système hospitalier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endParaRPr lang="fr-FR" cap="all" dirty="0" smtClean="0">
              <a:solidFill>
                <a:srgbClr val="000000"/>
              </a:solidFill>
            </a:endParaRPr>
          </a:p>
          <a:p>
            <a:pPr lvl="0" algn="r"/>
            <a:r>
              <a:rPr lang="fr-FR" cap="all" dirty="0" smtClean="0">
                <a:solidFill>
                  <a:srgbClr val="000000"/>
                </a:solidFill>
              </a:rPr>
              <a:t>07/09/2021</a:t>
            </a:r>
            <a:endParaRPr lang="fr-FR" cap="all" dirty="0">
              <a:solidFill>
                <a:srgbClr val="000000"/>
              </a:solidFill>
            </a:endParaRPr>
          </a:p>
          <a:p>
            <a:pPr algn="r"/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59999" y="987574"/>
            <a:ext cx="8424000" cy="519622"/>
          </a:xfrm>
        </p:spPr>
        <p:txBody>
          <a:bodyPr/>
          <a:lstStyle/>
          <a:p>
            <a:r>
              <a:rPr lang="fr-FR" sz="2200" dirty="0" smtClean="0"/>
              <a:t>La vaccination, un outil au service de la réussite des élèves</a:t>
            </a:r>
            <a:endParaRPr lang="fr-FR" sz="2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59999" y="1636564"/>
            <a:ext cx="8316457" cy="2574000"/>
          </a:xfrm>
        </p:spPr>
        <p:txBody>
          <a:bodyPr/>
          <a:lstStyle/>
          <a:p>
            <a:r>
              <a:rPr lang="fr-FR" sz="1400" dirty="0" smtClean="0"/>
              <a:t>La vaccination est un moyen de limiter le risque de fermeture d’une classe et d’éviction temporaire de l’établissement.</a:t>
            </a:r>
          </a:p>
          <a:p>
            <a:endParaRPr lang="fr-FR" sz="1400" dirty="0" smtClean="0"/>
          </a:p>
          <a:p>
            <a:r>
              <a:rPr lang="fr-FR" sz="1400" dirty="0" smtClean="0"/>
              <a:t>Elle contribue à </a:t>
            </a:r>
            <a:r>
              <a:rPr lang="fr-FR" sz="1400" b="1" dirty="0" smtClean="0"/>
              <a:t>offrir des conditions favorables de travail à l’ensemble de la communauté scolaire</a:t>
            </a:r>
            <a:r>
              <a:rPr lang="fr-FR" sz="1400" dirty="0" smtClean="0"/>
              <a:t> en permettant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D’accueillir tous les élèves au sein de l’établissement (sauf les élèves symptomatiques et leurs contacts à risque élevé)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D’assurer les cours en présentiel et d’offrir ainsi des conditions optimales d’apprentissage aux élèves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D’effectuer un suivi renforcé des élèves, de les rassurer quant à leur réussite scolaire, aux examens à passer ou encore à leur orientation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De favoriser leur bien-être psychologique et social grâce à un retour à une vie en collectivité </a:t>
            </a:r>
          </a:p>
          <a:p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endParaRPr lang="fr-FR" cap="all" dirty="0" smtClean="0">
              <a:solidFill>
                <a:srgbClr val="000000"/>
              </a:solidFill>
            </a:endParaRPr>
          </a:p>
          <a:p>
            <a:pPr lvl="0" algn="r"/>
            <a:r>
              <a:rPr lang="fr-FR" cap="all" dirty="0" smtClean="0">
                <a:solidFill>
                  <a:srgbClr val="000000"/>
                </a:solidFill>
              </a:rPr>
              <a:t>07/09/2021</a:t>
            </a:r>
            <a:endParaRPr lang="fr-FR" cap="all" dirty="0">
              <a:solidFill>
                <a:srgbClr val="000000"/>
              </a:solidFill>
            </a:endParaRPr>
          </a:p>
          <a:p>
            <a:pPr algn="r"/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0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60000" y="901685"/>
            <a:ext cx="8424000" cy="360040"/>
          </a:xfrm>
        </p:spPr>
        <p:txBody>
          <a:bodyPr/>
          <a:lstStyle/>
          <a:p>
            <a:pPr algn="just"/>
            <a:r>
              <a:rPr lang="fr-FR" sz="2000" dirty="0" smtClean="0"/>
              <a:t>Aider les élèves à se forger une opinion éclairée sur la vaccination</a:t>
            </a:r>
            <a:endParaRPr lang="fr-FR" sz="20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60000" y="1261726"/>
            <a:ext cx="8316457" cy="3521773"/>
          </a:xfrm>
        </p:spPr>
        <p:txBody>
          <a:bodyPr/>
          <a:lstStyle/>
          <a:p>
            <a:r>
              <a:rPr lang="fr-FR" sz="1400" dirty="0" smtClean="0"/>
              <a:t>Les élèves de 12 ans et plus sont éligibles à la vaccination contre la Covid-19. </a:t>
            </a:r>
          </a:p>
          <a:p>
            <a:r>
              <a:rPr lang="fr-FR" sz="1400" dirty="0" smtClean="0"/>
              <a:t>L’autorisation d’un des titulaires de l’autorité parentale est nécessaire pour les moins de 16 ans (par dérogation à l’article 371-1 du code civil, la vaccination contre la Covid-19 peut être pratiquée, à sa demande, sur le mineur de plus de 16 ans).</a:t>
            </a:r>
          </a:p>
          <a:p>
            <a:r>
              <a:rPr lang="fr-FR" sz="1400" dirty="0"/>
              <a:t>L’accord de l’élève est nécessaire dans tous les cas.</a:t>
            </a:r>
          </a:p>
          <a:p>
            <a:r>
              <a:rPr lang="fr-FR" sz="1400" dirty="0" smtClean="0"/>
              <a:t>L’Éducation nationale doit contribuer à informer les élèves sur la vaccination.</a:t>
            </a:r>
          </a:p>
          <a:p>
            <a:endParaRPr lang="fr-FR" sz="1000" dirty="0" smtClean="0"/>
          </a:p>
          <a:p>
            <a:r>
              <a:rPr lang="fr-FR" sz="1400" b="1" dirty="0" smtClean="0"/>
              <a:t>Comment les informer 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 smtClean="0"/>
              <a:t>Utiliser les ressources et outils disponibles sur éduscol </a:t>
            </a:r>
            <a:r>
              <a:rPr lang="fr-FR" sz="1400" dirty="0"/>
              <a:t>(</a:t>
            </a:r>
            <a:r>
              <a:rPr lang="fr-FR" sz="1400" dirty="0" smtClean="0">
                <a:hlinkClick r:id="rId2"/>
              </a:rPr>
              <a:t>Sensibiliser </a:t>
            </a:r>
            <a:r>
              <a:rPr lang="fr-FR" sz="1400" dirty="0">
                <a:hlinkClick r:id="rId2"/>
              </a:rPr>
              <a:t>les jeunes de 12 à 18 ans à la </a:t>
            </a:r>
            <a:r>
              <a:rPr lang="fr-FR" sz="1400" dirty="0" smtClean="0">
                <a:hlinkClick r:id="rId2"/>
              </a:rPr>
              <a:t>vaccination</a:t>
            </a:r>
            <a:r>
              <a:rPr lang="fr-FR" sz="1400" dirty="0" smtClean="0"/>
              <a:t>) ainsi que sur le </a:t>
            </a:r>
            <a:r>
              <a:rPr lang="fr-FR" sz="1400" dirty="0" smtClean="0">
                <a:hlinkClick r:id="rId3"/>
              </a:rPr>
              <a:t>site e-Bug</a:t>
            </a:r>
            <a:r>
              <a:rPr lang="fr-FR" sz="14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Se saisir de cet objet pédagogique pour travailler autour </a:t>
            </a:r>
            <a:r>
              <a:rPr lang="fr-FR" sz="1400" dirty="0" smtClean="0">
                <a:solidFill>
                  <a:srgbClr val="000000"/>
                </a:solidFill>
              </a:rPr>
              <a:t>de l’acquisition de compétences psychosociales, de </a:t>
            </a:r>
            <a:r>
              <a:rPr lang="fr-FR" sz="1400" dirty="0">
                <a:solidFill>
                  <a:srgbClr val="000000"/>
                </a:solidFill>
              </a:rPr>
              <a:t>l’exercice de l’esprit critique et de la notion de </a:t>
            </a:r>
            <a:r>
              <a:rPr lang="fr-FR" sz="1400" dirty="0" smtClean="0">
                <a:solidFill>
                  <a:srgbClr val="000000"/>
                </a:solidFill>
              </a:rPr>
              <a:t>responsabilisation.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0000"/>
                </a:solidFill>
              </a:rPr>
              <a:t>Aider </a:t>
            </a:r>
            <a:r>
              <a:rPr lang="fr-FR" sz="1400" dirty="0">
                <a:solidFill>
                  <a:srgbClr val="000000"/>
                </a:solidFill>
              </a:rPr>
              <a:t>les </a:t>
            </a:r>
            <a:r>
              <a:rPr lang="fr-FR" sz="1400" dirty="0" smtClean="0">
                <a:solidFill>
                  <a:srgbClr val="000000"/>
                </a:solidFill>
              </a:rPr>
              <a:t>élèves </a:t>
            </a:r>
            <a:r>
              <a:rPr lang="fr-FR" sz="1400" dirty="0">
                <a:solidFill>
                  <a:srgbClr val="000000"/>
                </a:solidFill>
              </a:rPr>
              <a:t>à comprendre les </a:t>
            </a:r>
            <a:r>
              <a:rPr lang="fr-FR" sz="1400" dirty="0" smtClean="0"/>
              <a:t>enjeux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de </a:t>
            </a:r>
            <a:r>
              <a:rPr lang="fr-FR" sz="1400" dirty="0">
                <a:solidFill>
                  <a:srgbClr val="000000"/>
                </a:solidFill>
              </a:rPr>
              <a:t>la </a:t>
            </a:r>
            <a:r>
              <a:rPr lang="fr-FR" sz="1400" dirty="0" smtClean="0">
                <a:solidFill>
                  <a:srgbClr val="000000"/>
                </a:solidFill>
              </a:rPr>
              <a:t>vaccination </a:t>
            </a:r>
            <a:r>
              <a:rPr lang="fr-FR" sz="1400" dirty="0">
                <a:solidFill>
                  <a:srgbClr val="000000"/>
                </a:solidFill>
              </a:rPr>
              <a:t>en s’appuyant sur des arguments </a:t>
            </a:r>
            <a:r>
              <a:rPr lang="fr-FR" sz="1400" dirty="0" smtClean="0">
                <a:solidFill>
                  <a:srgbClr val="000000"/>
                </a:solidFill>
              </a:rPr>
              <a:t>scientifiques</a:t>
            </a:r>
            <a:r>
              <a:rPr lang="fr-FR" sz="1400" dirty="0" smtClean="0"/>
              <a:t>.</a:t>
            </a:r>
            <a:endParaRPr lang="fr-FR" sz="1400" dirty="0" smtClean="0"/>
          </a:p>
          <a:p>
            <a:pPr lvl="0"/>
            <a:endParaRPr lang="fr-F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endParaRPr lang="fr-FR" cap="all" dirty="0" smtClean="0">
              <a:solidFill>
                <a:srgbClr val="000000"/>
              </a:solidFill>
            </a:endParaRPr>
          </a:p>
          <a:p>
            <a:pPr lvl="0" algn="r"/>
            <a:r>
              <a:rPr lang="fr-FR" cap="all" dirty="0" smtClean="0">
                <a:solidFill>
                  <a:srgbClr val="000000"/>
                </a:solidFill>
              </a:rPr>
              <a:t>07/09/2021</a:t>
            </a:r>
            <a:endParaRPr lang="fr-FR" cap="all" dirty="0">
              <a:solidFill>
                <a:srgbClr val="000000"/>
              </a:solidFill>
            </a:endParaRPr>
          </a:p>
          <a:p>
            <a:pPr algn="r"/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Direction générale de l’enseignement scolaire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21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279A5-87A2-445D-95C3-916EB9C5F0E3}">
  <ds:schemaRefs>
    <ds:schemaRef ds:uri="2c7ddd52-0a06-43b1-a35c-dcb15ea2e3f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1637</TotalTime>
  <Words>434</Words>
  <Application>Microsoft Office PowerPoint</Application>
  <PresentationFormat>Affichage à l'écran (16:9)</PresentationFormat>
  <Paragraphs>48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Arial</vt:lpstr>
      <vt:lpstr>MINISTÈRIEL</vt:lpstr>
      <vt:lpstr>Présentation PowerPoint</vt:lpstr>
      <vt:lpstr>Présentation PowerPoint</vt:lpstr>
      <vt:lpstr>La vaccination, un moyen efficace pour réduire la circulation de la Covid-19 et limiter l’apparition de nouveaux variants</vt:lpstr>
      <vt:lpstr>La vaccination, un outil au service de la réussite des élèves</vt:lpstr>
      <vt:lpstr>Aider les élèves à se forger une opinion éclairée sur la vaccination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ALEXANDRA GUILLAUME</cp:lastModifiedBy>
  <cp:revision>58</cp:revision>
  <cp:lastPrinted>2021-08-16T15:31:49Z</cp:lastPrinted>
  <dcterms:created xsi:type="dcterms:W3CDTF">2020-03-05T15:21:24Z</dcterms:created>
  <dcterms:modified xsi:type="dcterms:W3CDTF">2021-09-08T16:45:33Z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