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14"/>
  </p:notesMasterIdLst>
  <p:handoutMasterIdLst>
    <p:handoutMasterId r:id="rId15"/>
  </p:handoutMasterIdLst>
  <p:sldIdLst>
    <p:sldId id="256" r:id="rId2"/>
    <p:sldId id="307" r:id="rId3"/>
    <p:sldId id="308" r:id="rId4"/>
    <p:sldId id="309" r:id="rId5"/>
    <p:sldId id="317" r:id="rId6"/>
    <p:sldId id="311" r:id="rId7"/>
    <p:sldId id="316" r:id="rId8"/>
    <p:sldId id="314" r:id="rId9"/>
    <p:sldId id="315" r:id="rId10"/>
    <p:sldId id="319" r:id="rId11"/>
    <p:sldId id="313" r:id="rId12"/>
    <p:sldId id="306" r:id="rId13"/>
  </p:sldIdLst>
  <p:sldSz cx="9906000" cy="6858000" type="A4"/>
  <p:notesSz cx="7099300" cy="10234613"/>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6087" autoAdjust="0"/>
  </p:normalViewPr>
  <p:slideViewPr>
    <p:cSldViewPr>
      <p:cViewPr varScale="1">
        <p:scale>
          <a:sx n="115" d="100"/>
          <a:sy n="115" d="100"/>
        </p:scale>
        <p:origin x="1832" y="192"/>
      </p:cViewPr>
      <p:guideLst>
        <p:guide orient="horz" pos="2160"/>
        <p:guide pos="3120"/>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37" d="100"/>
          <a:sy n="37" d="100"/>
        </p:scale>
        <p:origin x="-2443" y="-77"/>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1440" tIns="45720" rIns="91440" bIns="45720" rtlCol="0"/>
          <a:lstStyle>
            <a:lvl1pPr algn="r">
              <a:defRPr sz="1200"/>
            </a:lvl1pPr>
          </a:lstStyle>
          <a:p>
            <a:fld id="{A8C09192-73CF-4917-835D-FB6052060447}" type="datetimeFigureOut">
              <a:rPr lang="fr-FR" smtClean="0"/>
              <a:t>09/10/2018</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1440" tIns="45720" rIns="91440" bIns="45720" rtlCol="0" anchor="b"/>
          <a:lstStyle>
            <a:lvl1pPr algn="r">
              <a:defRPr sz="1200"/>
            </a:lvl1pPr>
          </a:lstStyle>
          <a:p>
            <a:fld id="{8C880064-D1E1-4579-A4AA-425E5C1230CA}" type="slidenum">
              <a:rPr lang="fr-FR" smtClean="0"/>
              <a:t>‹N°›</a:t>
            </a:fld>
            <a:endParaRPr lang="fr-FR"/>
          </a:p>
        </p:txBody>
      </p:sp>
    </p:spTree>
    <p:extLst>
      <p:ext uri="{BB962C8B-B14F-4D97-AF65-F5344CB8AC3E}">
        <p14:creationId xmlns:p14="http://schemas.microsoft.com/office/powerpoint/2010/main" val="2048871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defRPr sz="1300"/>
            </a:lvl1pPr>
          </a:lstStyle>
          <a:p>
            <a:pPr>
              <a:defRPr/>
            </a:pPr>
            <a:endParaRPr lang="fr-FR"/>
          </a:p>
        </p:txBody>
      </p:sp>
      <p:sp>
        <p:nvSpPr>
          <p:cNvPr id="1843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defRPr sz="1300"/>
            </a:lvl1pPr>
          </a:lstStyle>
          <a:p>
            <a:pPr>
              <a:defRPr/>
            </a:pPr>
            <a:fld id="{D4ED9803-F7FC-49AE-8E27-727C8E0A8CD3}" type="datetimeFigureOut">
              <a:rPr lang="fr-FR"/>
              <a:pPr>
                <a:defRPr/>
              </a:pPr>
              <a:t>09/10/2018</a:t>
            </a:fld>
            <a:endParaRPr lang="fr-FR"/>
          </a:p>
        </p:txBody>
      </p:sp>
      <p:sp>
        <p:nvSpPr>
          <p:cNvPr id="13316" name="Rectangle 4"/>
          <p:cNvSpPr>
            <a:spLocks noGrp="1" noRot="1" noChangeAspect="1" noChangeArrowheads="1" noTextEdit="1"/>
          </p:cNvSpPr>
          <p:nvPr>
            <p:ph type="sldImg" idx="2"/>
          </p:nvPr>
        </p:nvSpPr>
        <p:spPr bwMode="auto">
          <a:xfrm>
            <a:off x="779463" y="768350"/>
            <a:ext cx="5540375" cy="3836988"/>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1843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defRPr sz="1300"/>
            </a:lvl1pPr>
          </a:lstStyle>
          <a:p>
            <a:pPr>
              <a:defRPr/>
            </a:pPr>
            <a:endParaRPr lang="fr-FR"/>
          </a:p>
        </p:txBody>
      </p:sp>
      <p:sp>
        <p:nvSpPr>
          <p:cNvPr id="1843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defRPr sz="1300"/>
            </a:lvl1pPr>
          </a:lstStyle>
          <a:p>
            <a:pPr>
              <a:defRPr/>
            </a:pPr>
            <a:fld id="{C72F64FB-B452-42B2-AD96-88A12F613B93}" type="slidenum">
              <a:rPr lang="fr-FR"/>
              <a:pPr>
                <a:defRPr/>
              </a:pPr>
              <a:t>‹N°›</a:t>
            </a:fld>
            <a:endParaRPr lang="fr-FR"/>
          </a:p>
        </p:txBody>
      </p:sp>
    </p:spTree>
    <p:extLst>
      <p:ext uri="{BB962C8B-B14F-4D97-AF65-F5344CB8AC3E}">
        <p14:creationId xmlns:p14="http://schemas.microsoft.com/office/powerpoint/2010/main" val="33921047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742950" y="2130428"/>
            <a:ext cx="8420100" cy="1470025"/>
          </a:xfrm>
        </p:spPr>
        <p:txBody>
          <a:bodyPr/>
          <a:lstStyle/>
          <a:p>
            <a:r>
              <a:rPr lang="fr-FR"/>
              <a:t>Modifiez le style du titre</a:t>
            </a:r>
          </a:p>
        </p:txBody>
      </p:sp>
      <p:sp>
        <p:nvSpPr>
          <p:cNvPr id="3" name="Sous-titr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CC4A8291-3AD5-412A-9C89-0F1B81F542CE}" type="datetime1">
              <a:rPr lang="fr-FR"/>
              <a:pPr>
                <a:defRPr/>
              </a:pPr>
              <a:t>09/10/2018</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AC547DB-661B-4FE3-AF99-532019A17A92}"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6A230313-4A15-4316-99E9-CE986B4CFCEF}" type="datetime1">
              <a:rPr lang="fr-FR"/>
              <a:pPr>
                <a:defRPr/>
              </a:pPr>
              <a:t>09/10/2018</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C3BA61D-1499-4012-A5C7-FBA48693B9D9}"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780337" y="274641"/>
            <a:ext cx="2414588"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536576" y="274641"/>
            <a:ext cx="7078663"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CC3FD224-D1E2-4E26-862E-C5F5EF865A8D}" type="datetime1">
              <a:rPr lang="fr-FR"/>
              <a:pPr>
                <a:defRPr/>
              </a:pPr>
              <a:t>09/10/2018</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1F58839-53AB-40E1-BC1A-B5A412B0612B}"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E59E05F3-5004-4A08-9232-142F07BC15D2}" type="datetime1">
              <a:rPr lang="fr-FR"/>
              <a:pPr>
                <a:defRPr/>
              </a:pPr>
              <a:t>09/10/2018</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84E2056-CC42-47DA-B976-C264F8C6D510}"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82506" y="4406903"/>
            <a:ext cx="84201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B90B52D7-C50D-4188-8E16-74538AA5929E}" type="datetime1">
              <a:rPr lang="fr-FR"/>
              <a:pPr>
                <a:defRPr/>
              </a:pPr>
              <a:t>09/10/2018</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5C08898-7498-4F2A-882B-B92FAF55C349}"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536575"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5448300"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9B54CBFC-674B-4C96-BAC9-F97BF60541A4}" type="datetime1">
              <a:rPr lang="fr-FR"/>
              <a:pPr>
                <a:defRPr/>
              </a:pPr>
              <a:t>09/10/2018</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449A7A8C-E434-4679-9F97-C7E7B9EF33DD}"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95300" y="274638"/>
            <a:ext cx="8915400" cy="114300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A3F78075-1620-4387-A06F-73198DACC3F4}" type="datetime1">
              <a:rPr lang="fr-FR"/>
              <a:pPr>
                <a:defRPr/>
              </a:pPr>
              <a:t>09/10/2018</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5742128C-6A16-4C33-8530-860B56AD2D97}"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E2CEF662-7B98-441F-ABAD-86B189BC137D}" type="datetime1">
              <a:rPr lang="fr-FR"/>
              <a:pPr>
                <a:defRPr/>
              </a:pPr>
              <a:t>09/10/2018</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787A66C-C17B-4A7D-BD10-3EF5EA12BA64}"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F2F121FB-DF19-44CF-8186-B98EBD8F0099}" type="datetime1">
              <a:rPr lang="fr-FR"/>
              <a:pPr>
                <a:defRPr/>
              </a:pPr>
              <a:t>09/10/2018</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4B92435A-9B2D-4771-936C-17AEED19518C}"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95300" y="273050"/>
            <a:ext cx="3259006"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872972" y="273053"/>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CDEFF24-442F-4B94-B09B-85431CFE42C2}" type="datetime1">
              <a:rPr lang="fr-FR"/>
              <a:pPr>
                <a:defRPr/>
              </a:pPr>
              <a:t>09/10/2018</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964F1FA2-114F-4708-88D0-52282A74733F}"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941645" y="4800600"/>
            <a:ext cx="59436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A176E0CA-0175-4E96-A477-C534C8DC468C}" type="datetime1">
              <a:rPr lang="fr-FR"/>
              <a:pPr>
                <a:defRPr/>
              </a:pPr>
              <a:t>09/10/2018</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48818F80-8797-4FD8-BA05-C794952DAE09}" type="slidenum">
              <a:rPr lang="fr-FR"/>
              <a:pPr>
                <a:defRPr/>
              </a:pPr>
              <a:t>‹N°›</a:t>
            </a:fld>
            <a:endParaRPr lang="fr-F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t>Modifiez le style du titre</a:t>
            </a:r>
          </a:p>
        </p:txBody>
      </p:sp>
      <p:sp>
        <p:nvSpPr>
          <p:cNvPr id="1027" name="Espace réservé du texte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B259B80-7E1D-49BE-AEA6-907A6F481351}" type="datetime1">
              <a:rPr lang="fr-FR"/>
              <a:pPr>
                <a:defRPr/>
              </a:pPr>
              <a:t>09/10/2018</a:t>
            </a:fld>
            <a:endParaRPr lang="fr-FR"/>
          </a:p>
        </p:txBody>
      </p:sp>
      <p:sp>
        <p:nvSpPr>
          <p:cNvPr id="5" name="Espace réservé du pied de page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fr-FR"/>
          </a:p>
        </p:txBody>
      </p:sp>
      <p:sp>
        <p:nvSpPr>
          <p:cNvPr id="6" name="Espace réservé du numéro de diapositive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3C98DA6-86F3-4F49-B940-0A40D51D33A2}" type="slidenum">
              <a:rPr lang="fr-FR"/>
              <a:pPr>
                <a:defRPr/>
              </a:pPr>
              <a:t>‹N°›</a:t>
            </a:fld>
            <a:endParaRPr lang="fr-FR"/>
          </a:p>
        </p:txBody>
      </p:sp>
      <p:sp>
        <p:nvSpPr>
          <p:cNvPr id="2" name="ZoneTexte 1"/>
          <p:cNvSpPr txBox="1"/>
          <p:nvPr userDrawn="1"/>
        </p:nvSpPr>
        <p:spPr>
          <a:xfrm rot="16200000">
            <a:off x="-3244334" y="3167391"/>
            <a:ext cx="6858000" cy="523220"/>
          </a:xfrm>
          <a:prstGeom prst="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fr-FR" sz="2800" b="1" dirty="0">
                <a:solidFill>
                  <a:schemeClr val="bg1"/>
                </a:solidFill>
                <a:effectLst>
                  <a:outerShdw blurRad="38100" dist="38100" dir="2700000" algn="tl">
                    <a:srgbClr val="000000">
                      <a:alpha val="43137"/>
                    </a:srgbClr>
                  </a:outerShdw>
                </a:effectLst>
                <a:latin typeface="+mn-lt"/>
              </a:rPr>
              <a:t>BTS MAINTENANCE DES SYST</a:t>
            </a:r>
            <a:r>
              <a:rPr lang="fr-FR" sz="2400" b="1" dirty="0">
                <a:solidFill>
                  <a:schemeClr val="bg1"/>
                </a:solidFill>
                <a:effectLst>
                  <a:outerShdw blurRad="38100" dist="38100" dir="2700000" algn="tl">
                    <a:srgbClr val="000000">
                      <a:alpha val="43137"/>
                    </a:srgbClr>
                  </a:outerShdw>
                </a:effectLst>
                <a:latin typeface="Arial"/>
                <a:cs typeface="Arial"/>
              </a:rPr>
              <a:t>È</a:t>
            </a:r>
            <a:r>
              <a:rPr lang="fr-FR" sz="2800" b="1" dirty="0">
                <a:solidFill>
                  <a:schemeClr val="bg1"/>
                </a:solidFill>
                <a:effectLst>
                  <a:outerShdw blurRad="38100" dist="38100" dir="2700000" algn="tl">
                    <a:srgbClr val="000000">
                      <a:alpha val="43137"/>
                    </a:srgbClr>
                  </a:outerShdw>
                </a:effectLst>
                <a:latin typeface="+mn-lt"/>
              </a:rPr>
              <a:t>MES</a:t>
            </a:r>
          </a:p>
        </p:txBody>
      </p:sp>
    </p:spTree>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5"/>
          <p:cNvSpPr>
            <a:spLocks noGrp="1"/>
          </p:cNvSpPr>
          <p:nvPr>
            <p:ph type="sldNum" sz="quarter" idx="12"/>
          </p:nvPr>
        </p:nvSpPr>
        <p:spPr/>
        <p:txBody>
          <a:bodyPr/>
          <a:lstStyle/>
          <a:p>
            <a:pPr>
              <a:defRPr/>
            </a:pPr>
            <a:fld id="{12A13009-2F95-4680-9DBC-E7DD6010E3D3}" type="slidenum">
              <a:rPr lang="fr-FR"/>
              <a:pPr>
                <a:defRPr/>
              </a:pPr>
              <a:t>1</a:t>
            </a:fld>
            <a:endParaRPr lang="fr-FR"/>
          </a:p>
        </p:txBody>
      </p:sp>
      <p:sp>
        <p:nvSpPr>
          <p:cNvPr id="7" name="Titre 1"/>
          <p:cNvSpPr>
            <a:spLocks noGrp="1"/>
          </p:cNvSpPr>
          <p:nvPr>
            <p:ph type="ctrTitle"/>
          </p:nvPr>
        </p:nvSpPr>
        <p:spPr>
          <a:xfrm>
            <a:off x="488504" y="2564904"/>
            <a:ext cx="9417496" cy="1470025"/>
          </a:xfr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r>
              <a:rPr lang="fr-FR" b="1" dirty="0">
                <a:ln w="11430"/>
                <a:solidFill>
                  <a:schemeClr val="accent2">
                    <a:lumMod val="75000"/>
                  </a:schemeClr>
                </a:solidFill>
                <a:effectLst>
                  <a:outerShdw blurRad="50800" dist="39000" dir="5460000" algn="tl">
                    <a:srgbClr val="000000">
                      <a:alpha val="38000"/>
                    </a:srgbClr>
                  </a:outerShdw>
                </a:effectLst>
              </a:rPr>
              <a:t>Actualisation du BTS MS 3 options</a:t>
            </a:r>
          </a:p>
        </p:txBody>
      </p:sp>
      <p:sp>
        <p:nvSpPr>
          <p:cNvPr id="2" name="ZoneTexte 1"/>
          <p:cNvSpPr txBox="1"/>
          <p:nvPr/>
        </p:nvSpPr>
        <p:spPr>
          <a:xfrm>
            <a:off x="1856656" y="3717032"/>
            <a:ext cx="6514232" cy="461665"/>
          </a:xfrm>
          <a:prstGeom prst="rect">
            <a:avLst/>
          </a:prstGeom>
          <a:noFill/>
        </p:spPr>
        <p:txBody>
          <a:bodyPr wrap="square" rtlCol="0">
            <a:spAutoFit/>
          </a:bodyPr>
          <a:lstStyle/>
          <a:p>
            <a:pPr algn="ctr"/>
            <a:r>
              <a:rPr lang="fr-FR" sz="2400" b="1" dirty="0">
                <a:ln w="11430"/>
                <a:solidFill>
                  <a:srgbClr val="FF0000"/>
                </a:solidFill>
                <a:effectLst>
                  <a:outerShdw blurRad="50800" dist="39000" dir="5460000" algn="tl">
                    <a:srgbClr val="000000">
                      <a:alpha val="38000"/>
                    </a:srgbClr>
                  </a:outerShdw>
                </a:effectLst>
                <a:latin typeface="+mj-lt"/>
                <a:ea typeface="+mj-ea"/>
                <a:cs typeface="+mj-cs"/>
              </a:rPr>
              <a:t>Mise en œuvre du référentiel à partir de la RS 18</a:t>
            </a:r>
          </a:p>
        </p:txBody>
      </p:sp>
      <p:pic>
        <p:nvPicPr>
          <p:cNvPr id="9" name="Picture 6" descr="http://img707.imageshack.us/img707/9386/eolienne.jpg"/>
          <p:cNvPicPr>
            <a:picLocks noChangeAspect="1" noChangeArrowheads="1"/>
          </p:cNvPicPr>
          <p:nvPr/>
        </p:nvPicPr>
        <p:blipFill rotWithShape="1">
          <a:blip r:embed="rId2">
            <a:extLst/>
          </a:blip>
          <a:srcRect b="8228"/>
          <a:stretch/>
        </p:blipFill>
        <p:spPr bwMode="auto">
          <a:xfrm>
            <a:off x="3709616" y="4221088"/>
            <a:ext cx="2808311" cy="2088232"/>
          </a:xfrm>
          <a:prstGeom prst="rect">
            <a:avLst/>
          </a:prstGeom>
          <a:ln>
            <a:noFill/>
          </a:ln>
          <a:effectLst>
            <a:softEdge rad="112500"/>
          </a:effectLst>
          <a:extLst/>
        </p:spPr>
      </p:pic>
      <p:pic>
        <p:nvPicPr>
          <p:cNvPr id="11" name="Picture 2" descr="http://www.lyceecolbert-tg.org/uploads/pics/BTS-maintenance.jpg"/>
          <p:cNvPicPr>
            <a:picLocks noChangeAspect="1" noChangeArrowheads="1"/>
          </p:cNvPicPr>
          <p:nvPr/>
        </p:nvPicPr>
        <p:blipFill>
          <a:blip r:embed="rId3">
            <a:extLst/>
          </a:blip>
          <a:srcRect/>
          <a:stretch>
            <a:fillRect/>
          </a:stretch>
        </p:blipFill>
        <p:spPr bwMode="auto">
          <a:xfrm>
            <a:off x="848544" y="476672"/>
            <a:ext cx="2907691" cy="2016008"/>
          </a:xfrm>
          <a:prstGeom prst="rect">
            <a:avLst/>
          </a:prstGeom>
          <a:ln>
            <a:noFill/>
          </a:ln>
          <a:effectLst>
            <a:softEdge rad="112500"/>
          </a:effectLst>
          <a:extLst/>
        </p:spPr>
      </p:pic>
      <p:pic>
        <p:nvPicPr>
          <p:cNvPr id="12" name="Picture 4" descr="http://www.lesmetiers.net/upload/docs/image/jpeg/2010-08/technicien_frigoriste_480x270.jpg"/>
          <p:cNvPicPr>
            <a:picLocks noChangeAspect="1" noChangeArrowheads="1"/>
          </p:cNvPicPr>
          <p:nvPr/>
        </p:nvPicPr>
        <p:blipFill rotWithShape="1">
          <a:blip r:embed="rId4">
            <a:extLst/>
          </a:blip>
          <a:srcRect l="20148"/>
          <a:stretch/>
        </p:blipFill>
        <p:spPr bwMode="auto">
          <a:xfrm>
            <a:off x="6609184" y="492090"/>
            <a:ext cx="2808312" cy="1944216"/>
          </a:xfrm>
          <a:prstGeom prst="rect">
            <a:avLst/>
          </a:prstGeom>
          <a:ln>
            <a:noFill/>
          </a:ln>
          <a:effectLst>
            <a:softEdge rad="112500"/>
          </a:effectLst>
          <a:extLst/>
        </p:spPr>
      </p:pic>
      <p:pic>
        <p:nvPicPr>
          <p:cNvPr id="13" name="Image 12" descr="logoIGEN.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3340" y="6341979"/>
            <a:ext cx="1068528" cy="435326"/>
          </a:xfrm>
          <a:prstGeom prst="rect">
            <a:avLst/>
          </a:prstGeom>
        </p:spPr>
      </p:pic>
      <p:pic>
        <p:nvPicPr>
          <p:cNvPr id="14" name="Image 13" descr="2017_MEN_horizontal_logo.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2520" y="6126192"/>
            <a:ext cx="1656184" cy="64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9F9CA61-092D-614B-98B3-ADBB87DEEE84}"/>
              </a:ext>
            </a:extLst>
          </p:cNvPr>
          <p:cNvSpPr>
            <a:spLocks noGrp="1"/>
          </p:cNvSpPr>
          <p:nvPr>
            <p:ph type="sldNum" sz="quarter" idx="12"/>
          </p:nvPr>
        </p:nvSpPr>
        <p:spPr/>
        <p:txBody>
          <a:bodyPr/>
          <a:lstStyle/>
          <a:p>
            <a:pPr>
              <a:defRPr/>
            </a:pPr>
            <a:fld id="{4B92435A-9B2D-4771-936C-17AEED19518C}" type="slidenum">
              <a:rPr lang="fr-FR" smtClean="0"/>
              <a:pPr>
                <a:defRPr/>
              </a:pPr>
              <a:t>10</a:t>
            </a:fld>
            <a:endParaRPr lang="fr-FR"/>
          </a:p>
        </p:txBody>
      </p:sp>
      <p:pic>
        <p:nvPicPr>
          <p:cNvPr id="3" name="Image 2">
            <a:extLst>
              <a:ext uri="{FF2B5EF4-FFF2-40B4-BE49-F238E27FC236}">
                <a16:creationId xmlns:a16="http://schemas.microsoft.com/office/drawing/2014/main" id="{D981A630-7CE1-EB41-94BB-921300EBFC49}"/>
              </a:ext>
            </a:extLst>
          </p:cNvPr>
          <p:cNvPicPr>
            <a:picLocks noChangeAspect="1"/>
          </p:cNvPicPr>
          <p:nvPr/>
        </p:nvPicPr>
        <p:blipFill>
          <a:blip r:embed="rId2"/>
          <a:stretch>
            <a:fillRect/>
          </a:stretch>
        </p:blipFill>
        <p:spPr>
          <a:xfrm>
            <a:off x="431800" y="116632"/>
            <a:ext cx="9474200" cy="6350000"/>
          </a:xfrm>
          <a:prstGeom prst="rect">
            <a:avLst/>
          </a:prstGeom>
        </p:spPr>
      </p:pic>
    </p:spTree>
    <p:extLst>
      <p:ext uri="{BB962C8B-B14F-4D97-AF65-F5344CB8AC3E}">
        <p14:creationId xmlns:p14="http://schemas.microsoft.com/office/powerpoint/2010/main" val="236162861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11</a:t>
            </a:fld>
            <a:endParaRPr lang="fr-FR"/>
          </a:p>
        </p:txBody>
      </p:sp>
      <p:sp>
        <p:nvSpPr>
          <p:cNvPr id="3" name="ZoneTexte 2"/>
          <p:cNvSpPr txBox="1"/>
          <p:nvPr/>
        </p:nvSpPr>
        <p:spPr>
          <a:xfrm>
            <a:off x="654785" y="692695"/>
            <a:ext cx="8978735" cy="5786199"/>
          </a:xfrm>
          <a:prstGeom prst="rect">
            <a:avLst/>
          </a:prstGeom>
          <a:noFill/>
        </p:spPr>
        <p:txBody>
          <a:bodyPr wrap="square" rtlCol="0">
            <a:spAutoFit/>
          </a:bodyPr>
          <a:lstStyle/>
          <a:p>
            <a:r>
              <a:rPr lang="fr-FR" sz="1600" b="1" dirty="0"/>
              <a:t>31. Forme ponctuelle : sous-épreuve orale de 20 minutes</a:t>
            </a:r>
            <a:endParaRPr lang="fr-FR" sz="1600" dirty="0"/>
          </a:p>
          <a:p>
            <a:r>
              <a:rPr lang="fr-FR" sz="1600" b="1" dirty="0"/>
              <a:t> </a:t>
            </a:r>
            <a:endParaRPr lang="fr-FR" sz="1600" dirty="0"/>
          </a:p>
          <a:p>
            <a:r>
              <a:rPr lang="fr-FR" sz="1400" dirty="0"/>
              <a:t>Cette épreuve peut être jumelée avec la deuxième situation d’évaluation de l’épreuve d’anglais E2.</a:t>
            </a:r>
          </a:p>
          <a:p>
            <a:r>
              <a:rPr lang="fr-FR" sz="1400" dirty="0"/>
              <a:t> </a:t>
            </a:r>
          </a:p>
          <a:p>
            <a:pPr algn="just"/>
            <a:r>
              <a:rPr lang="fr-FR" sz="1400" dirty="0"/>
              <a:t>La sous-épreuve ponctuelle est une sous- épreuve orale se déroulant au cours de la deuxième année de formation, d’une durée de 20 minutes se décomposant en </a:t>
            </a:r>
            <a:r>
              <a:rPr lang="fr-FR" sz="1400" b="1" dirty="0"/>
              <a:t>dix minutes d’exposé</a:t>
            </a:r>
            <a:r>
              <a:rPr lang="fr-FR" sz="1400" dirty="0"/>
              <a:t>, suivie de </a:t>
            </a:r>
            <a:r>
              <a:rPr lang="fr-FR" sz="1400" b="1" dirty="0"/>
              <a:t>dix minutes d’entretien avec le jury</a:t>
            </a:r>
            <a:r>
              <a:rPr lang="fr-FR" sz="1400" dirty="0"/>
              <a:t>. Le candidat présente à l’aide d’un support numérique au travers d’un exposé structuré, son rapport de stage en entreprise.</a:t>
            </a:r>
          </a:p>
          <a:p>
            <a:pPr algn="just"/>
            <a:r>
              <a:rPr lang="fr-FR" sz="1400" b="1" u="sng" dirty="0"/>
              <a:t>Pendant les dix minutes de son exposé </a:t>
            </a:r>
            <a:r>
              <a:rPr lang="fr-FR" sz="1400" dirty="0"/>
              <a:t>:</a:t>
            </a:r>
          </a:p>
          <a:p>
            <a:pPr algn="just"/>
            <a:r>
              <a:rPr lang="fr-FR" sz="1400" dirty="0"/>
              <a:t>Dans un premier temps, le candidat présente l’entreprise et sa fonction maintenance. Il décrit globalement l’organisation technique et humaine, la nature des compétences des intervenants et les exigences à respecter dans le milieu professionnel.</a:t>
            </a:r>
          </a:p>
          <a:p>
            <a:pPr algn="just"/>
            <a:r>
              <a:rPr lang="fr-FR" sz="1400" dirty="0"/>
              <a:t>Dans un deuxième temps, le candidat </a:t>
            </a:r>
            <a:r>
              <a:rPr lang="fr-FR" sz="1400" b="1" dirty="0"/>
              <a:t>présente une tâche de maintenance préventive </a:t>
            </a:r>
            <a:r>
              <a:rPr lang="fr-FR" sz="1400" dirty="0"/>
              <a:t>qu’il a réalisée. Il explicite cette intervention en développant les techniques, les moyens, les stratégies et la logistique retenus pour résoudre la problématique de l’intervention réalisée.</a:t>
            </a:r>
          </a:p>
          <a:p>
            <a:pPr algn="just"/>
            <a:r>
              <a:rPr lang="fr-FR" sz="1400" dirty="0"/>
              <a:t>Le candidat expose pendant dix minutes sans être interrompu. À la fin de sa présentation, le jury interroge le candidat sous forme de questions-réponses pendant une durée de dix minutes.</a:t>
            </a:r>
          </a:p>
          <a:p>
            <a:pPr algn="just"/>
            <a:r>
              <a:rPr lang="fr-FR" sz="1400" dirty="0"/>
              <a:t>Les questions au cours de cet entretien ont pour objectif :</a:t>
            </a:r>
          </a:p>
          <a:p>
            <a:pPr marL="285750" indent="-285750" algn="just">
              <a:buFont typeface="Wingdings" panose="05000000000000000000" pitchFamily="2" charset="2"/>
              <a:buChar char="Ø"/>
            </a:pPr>
            <a:r>
              <a:rPr lang="fr-FR" sz="1400" dirty="0"/>
              <a:t>de préciser les tâches accomplies par le candidat en entreprise, en ce qui concerne la méthodologie et le déroulement de la maintenance préventive ;</a:t>
            </a:r>
          </a:p>
          <a:p>
            <a:pPr marL="285750" indent="-285750" algn="just">
              <a:buFont typeface="Wingdings" panose="05000000000000000000" pitchFamily="2" charset="2"/>
              <a:buChar char="Ø"/>
            </a:pPr>
            <a:r>
              <a:rPr lang="fr-FR" sz="1400" dirty="0"/>
              <a:t>d’apprécier sa qualité de communication et d’explicitation de situations techniques ;</a:t>
            </a:r>
          </a:p>
          <a:p>
            <a:pPr marL="285750" indent="-285750" algn="just">
              <a:buFont typeface="Wingdings" panose="05000000000000000000" pitchFamily="2" charset="2"/>
              <a:buChar char="Ø"/>
            </a:pPr>
            <a:r>
              <a:rPr lang="fr-FR" sz="1400" dirty="0"/>
              <a:t>de favoriser l’échange en utilisant un vocabulaire technique.</a:t>
            </a:r>
          </a:p>
          <a:p>
            <a:endParaRPr lang="fr-FR" sz="1400" b="1" i="1" dirty="0"/>
          </a:p>
          <a:p>
            <a:r>
              <a:rPr lang="fr-FR" sz="1400" b="1" i="1" dirty="0"/>
              <a:t>Si l’épreuve E61 de soutenance de rapport de stage est jumelée avec la deuxième situation de l’épreuve d’anglais E2, le jury sera constitué du professeur d’anglais et du jury de l’épreuve E61</a:t>
            </a:r>
          </a:p>
          <a:p>
            <a:endParaRPr lang="fr-FR" sz="1600" dirty="0"/>
          </a:p>
        </p:txBody>
      </p:sp>
      <p:sp>
        <p:nvSpPr>
          <p:cNvPr id="4" name="Titre 1"/>
          <p:cNvSpPr txBox="1">
            <a:spLocks/>
          </p:cNvSpPr>
          <p:nvPr/>
        </p:nvSpPr>
        <p:spPr>
          <a:xfrm>
            <a:off x="503870" y="30252"/>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Une sous-épreuve U61 jumelé avec le CCF de U2</a:t>
            </a:r>
          </a:p>
        </p:txBody>
      </p:sp>
    </p:spTree>
    <p:extLst>
      <p:ext uri="{BB962C8B-B14F-4D97-AF65-F5344CB8AC3E}">
        <p14:creationId xmlns:p14="http://schemas.microsoft.com/office/powerpoint/2010/main" val="196688219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12</a:t>
            </a:fld>
            <a:endParaRPr lang="fr-FR" dirty="0"/>
          </a:p>
        </p:txBody>
      </p:sp>
      <p:sp>
        <p:nvSpPr>
          <p:cNvPr id="3" name="Titre 1"/>
          <p:cNvSpPr txBox="1">
            <a:spLocks/>
          </p:cNvSpPr>
          <p:nvPr/>
        </p:nvSpPr>
        <p:spPr bwMode="auto">
          <a:xfrm>
            <a:off x="776536" y="3140968"/>
            <a:ext cx="8713216"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Merci de votre attention</a:t>
            </a:r>
          </a:p>
        </p:txBody>
      </p:sp>
    </p:spTree>
    <p:extLst>
      <p:ext uri="{BB962C8B-B14F-4D97-AF65-F5344CB8AC3E}">
        <p14:creationId xmlns:p14="http://schemas.microsoft.com/office/powerpoint/2010/main" val="4150489651"/>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2</a:t>
            </a:fld>
            <a:endParaRPr lang="fr-FR"/>
          </a:p>
        </p:txBody>
      </p:sp>
      <p:pic>
        <p:nvPicPr>
          <p:cNvPr id="1031"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7291" t="11168" r="25616" b="11094"/>
          <a:stretch/>
        </p:blipFill>
        <p:spPr bwMode="auto">
          <a:xfrm>
            <a:off x="23967" y="1052736"/>
            <a:ext cx="4836512" cy="4989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32" name="AutoShape 8"/>
          <p:cNvCxnSpPr>
            <a:cxnSpLocks noChangeShapeType="1"/>
          </p:cNvCxnSpPr>
          <p:nvPr/>
        </p:nvCxnSpPr>
        <p:spPr bwMode="auto">
          <a:xfrm flipV="1">
            <a:off x="200472" y="4869160"/>
            <a:ext cx="998537" cy="195262"/>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033" name="AutoShape 9"/>
          <p:cNvCxnSpPr>
            <a:cxnSpLocks noChangeShapeType="1"/>
          </p:cNvCxnSpPr>
          <p:nvPr/>
        </p:nvCxnSpPr>
        <p:spPr bwMode="auto">
          <a:xfrm>
            <a:off x="200472" y="4869160"/>
            <a:ext cx="947737" cy="195262"/>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sp>
        <p:nvSpPr>
          <p:cNvPr id="18" name="Titre 1"/>
          <p:cNvSpPr txBox="1">
            <a:spLocks/>
          </p:cNvSpPr>
          <p:nvPr/>
        </p:nvSpPr>
        <p:spPr>
          <a:xfrm>
            <a:off x="503870" y="30252"/>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Une réorganisation rationnelle du RAP en 6 activités</a:t>
            </a:r>
          </a:p>
        </p:txBody>
      </p:sp>
      <p:sp>
        <p:nvSpPr>
          <p:cNvPr id="9" name="ZoneTexte 8"/>
          <p:cNvSpPr txBox="1"/>
          <p:nvPr/>
        </p:nvSpPr>
        <p:spPr>
          <a:xfrm>
            <a:off x="699740" y="765264"/>
            <a:ext cx="3749204" cy="338554"/>
          </a:xfrm>
          <a:prstGeom prst="rect">
            <a:avLst/>
          </a:prstGeom>
          <a:noFill/>
        </p:spPr>
        <p:txBody>
          <a:bodyPr wrap="square" rtlCol="0">
            <a:spAutoFit/>
          </a:bodyPr>
          <a:lstStyle/>
          <a:p>
            <a:pPr algn="ctr"/>
            <a:r>
              <a:rPr lang="fr-FR" sz="1600" dirty="0">
                <a:latin typeface="+mn-lt"/>
              </a:rPr>
              <a:t>Référentiel 2014</a:t>
            </a:r>
          </a:p>
        </p:txBody>
      </p:sp>
      <p:sp>
        <p:nvSpPr>
          <p:cNvPr id="20" name="ZoneTexte 19"/>
          <p:cNvSpPr txBox="1"/>
          <p:nvPr/>
        </p:nvSpPr>
        <p:spPr>
          <a:xfrm>
            <a:off x="5601072" y="778401"/>
            <a:ext cx="3749204" cy="338554"/>
          </a:xfrm>
          <a:prstGeom prst="rect">
            <a:avLst/>
          </a:prstGeom>
          <a:noFill/>
        </p:spPr>
        <p:txBody>
          <a:bodyPr wrap="square" rtlCol="0">
            <a:spAutoFit/>
          </a:bodyPr>
          <a:lstStyle/>
          <a:p>
            <a:pPr algn="ctr"/>
            <a:r>
              <a:rPr lang="fr-FR" sz="1600" dirty="0">
                <a:latin typeface="+mn-lt"/>
              </a:rPr>
              <a:t>Référentiel 2018</a:t>
            </a:r>
          </a:p>
        </p:txBody>
      </p:sp>
      <p:pic>
        <p:nvPicPr>
          <p:cNvPr id="3" name="Image 2">
            <a:extLst>
              <a:ext uri="{FF2B5EF4-FFF2-40B4-BE49-F238E27FC236}">
                <a16:creationId xmlns:a16="http://schemas.microsoft.com/office/drawing/2014/main" id="{BDE18C54-BEC5-BD45-A194-E31768FEE22C}"/>
              </a:ext>
            </a:extLst>
          </p:cNvPr>
          <p:cNvPicPr>
            <a:picLocks noChangeAspect="1"/>
          </p:cNvPicPr>
          <p:nvPr/>
        </p:nvPicPr>
        <p:blipFill>
          <a:blip r:embed="rId3"/>
          <a:stretch>
            <a:fillRect/>
          </a:stretch>
        </p:blipFill>
        <p:spPr>
          <a:xfrm>
            <a:off x="4915920" y="1141015"/>
            <a:ext cx="4933624" cy="4863644"/>
          </a:xfrm>
          <a:prstGeom prst="rect">
            <a:avLst/>
          </a:prstGeom>
        </p:spPr>
      </p:pic>
      <p:cxnSp>
        <p:nvCxnSpPr>
          <p:cNvPr id="1034" name="AutoShape 10"/>
          <p:cNvCxnSpPr>
            <a:cxnSpLocks noChangeShapeType="1"/>
          </p:cNvCxnSpPr>
          <p:nvPr/>
        </p:nvCxnSpPr>
        <p:spPr bwMode="auto">
          <a:xfrm flipV="1">
            <a:off x="3152800" y="3969060"/>
            <a:ext cx="3024336" cy="1095362"/>
          </a:xfrm>
          <a:prstGeom prst="straightConnector1">
            <a:avLst/>
          </a:prstGeom>
          <a:noFill/>
          <a:ln w="76200">
            <a:solidFill>
              <a:srgbClr val="C00000"/>
            </a:solidFill>
            <a:round/>
            <a:headEnd/>
            <a:tailEnd type="triangle" w="med" len="med"/>
          </a:ln>
          <a:extLst>
            <a:ext uri="{909E8E84-426E-40DD-AFC4-6F175D3DCCD1}">
              <a14:hiddenFill xmlns:a14="http://schemas.microsoft.com/office/drawing/2010/main">
                <a:noFill/>
              </a14:hiddenFill>
            </a:ext>
          </a:extLst>
        </p:spPr>
      </p:cxnSp>
      <p:cxnSp>
        <p:nvCxnSpPr>
          <p:cNvPr id="1035" name="AutoShape 11"/>
          <p:cNvCxnSpPr>
            <a:cxnSpLocks noChangeShapeType="1"/>
          </p:cNvCxnSpPr>
          <p:nvPr/>
        </p:nvCxnSpPr>
        <p:spPr bwMode="auto">
          <a:xfrm flipV="1">
            <a:off x="2216696" y="3068960"/>
            <a:ext cx="3960440" cy="1800200"/>
          </a:xfrm>
          <a:prstGeom prst="straightConnector1">
            <a:avLst/>
          </a:prstGeom>
          <a:noFill/>
          <a:ln w="76200">
            <a:solidFill>
              <a:srgbClr val="C00000"/>
            </a:solidFill>
            <a:round/>
            <a:headEnd/>
            <a:tailEnd type="triangle" w="med" len="med"/>
          </a:ln>
          <a:extLst>
            <a:ext uri="{909E8E84-426E-40DD-AFC4-6F175D3DCCD1}">
              <a14:hiddenFill xmlns:a14="http://schemas.microsoft.com/office/drawing/2010/main">
                <a:noFill/>
              </a14:hiddenFill>
            </a:ext>
          </a:extLst>
        </p:spPr>
      </p:cxnSp>
      <p:cxnSp>
        <p:nvCxnSpPr>
          <p:cNvPr id="13" name="AutoShape 11"/>
          <p:cNvCxnSpPr>
            <a:cxnSpLocks noChangeShapeType="1"/>
          </p:cNvCxnSpPr>
          <p:nvPr/>
        </p:nvCxnSpPr>
        <p:spPr bwMode="auto">
          <a:xfrm>
            <a:off x="3800872" y="2564904"/>
            <a:ext cx="2592288" cy="2592288"/>
          </a:xfrm>
          <a:prstGeom prst="straightConnector1">
            <a:avLst/>
          </a:prstGeom>
          <a:noFill/>
          <a:ln w="28575">
            <a:solidFill>
              <a:srgbClr val="C00000"/>
            </a:solidFill>
            <a:prstDash val="dash"/>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190670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anim calcmode="lin" valueType="num">
                                      <p:cBhvr>
                                        <p:cTn id="7" dur="500" fill="hold"/>
                                        <p:tgtEl>
                                          <p:spTgt spid="1033"/>
                                        </p:tgtEl>
                                        <p:attrNameLst>
                                          <p:attrName>ppt_w</p:attrName>
                                        </p:attrNameLst>
                                      </p:cBhvr>
                                      <p:tavLst>
                                        <p:tav tm="0">
                                          <p:val>
                                            <p:fltVal val="0"/>
                                          </p:val>
                                        </p:tav>
                                        <p:tav tm="100000">
                                          <p:val>
                                            <p:strVal val="#ppt_w"/>
                                          </p:val>
                                        </p:tav>
                                      </p:tavLst>
                                    </p:anim>
                                    <p:anim calcmode="lin" valueType="num">
                                      <p:cBhvr>
                                        <p:cTn id="8" dur="500" fill="hold"/>
                                        <p:tgtEl>
                                          <p:spTgt spid="1033"/>
                                        </p:tgtEl>
                                        <p:attrNameLst>
                                          <p:attrName>ppt_h</p:attrName>
                                        </p:attrNameLst>
                                      </p:cBhvr>
                                      <p:tavLst>
                                        <p:tav tm="0">
                                          <p:val>
                                            <p:fltVal val="0"/>
                                          </p:val>
                                        </p:tav>
                                        <p:tav tm="100000">
                                          <p:val>
                                            <p:strVal val="#ppt_h"/>
                                          </p:val>
                                        </p:tav>
                                      </p:tavLst>
                                    </p:anim>
                                    <p:animEffect transition="in" filter="fade">
                                      <p:cBhvr>
                                        <p:cTn id="9" dur="500"/>
                                        <p:tgtEl>
                                          <p:spTgt spid="1033"/>
                                        </p:tgtEl>
                                      </p:cBhvr>
                                    </p:animEffect>
                                  </p:childTnLst>
                                </p:cTn>
                              </p:par>
                              <p:par>
                                <p:cTn id="10" presetID="53" presetClass="entr" presetSubtype="16" fill="hold" nodeType="withEffect">
                                  <p:stCondLst>
                                    <p:cond delay="0"/>
                                  </p:stCondLst>
                                  <p:childTnLst>
                                    <p:set>
                                      <p:cBhvr>
                                        <p:cTn id="11" dur="1" fill="hold">
                                          <p:stCondLst>
                                            <p:cond delay="0"/>
                                          </p:stCondLst>
                                        </p:cTn>
                                        <p:tgtEl>
                                          <p:spTgt spid="1032"/>
                                        </p:tgtEl>
                                        <p:attrNameLst>
                                          <p:attrName>style.visibility</p:attrName>
                                        </p:attrNameLst>
                                      </p:cBhvr>
                                      <p:to>
                                        <p:strVal val="visible"/>
                                      </p:to>
                                    </p:set>
                                    <p:anim calcmode="lin" valueType="num">
                                      <p:cBhvr>
                                        <p:cTn id="12" dur="500" fill="hold"/>
                                        <p:tgtEl>
                                          <p:spTgt spid="1032"/>
                                        </p:tgtEl>
                                        <p:attrNameLst>
                                          <p:attrName>ppt_w</p:attrName>
                                        </p:attrNameLst>
                                      </p:cBhvr>
                                      <p:tavLst>
                                        <p:tav tm="0">
                                          <p:val>
                                            <p:fltVal val="0"/>
                                          </p:val>
                                        </p:tav>
                                        <p:tav tm="100000">
                                          <p:val>
                                            <p:strVal val="#ppt_w"/>
                                          </p:val>
                                        </p:tav>
                                      </p:tavLst>
                                    </p:anim>
                                    <p:anim calcmode="lin" valueType="num">
                                      <p:cBhvr>
                                        <p:cTn id="13" dur="500" fill="hold"/>
                                        <p:tgtEl>
                                          <p:spTgt spid="1032"/>
                                        </p:tgtEl>
                                        <p:attrNameLst>
                                          <p:attrName>ppt_h</p:attrName>
                                        </p:attrNameLst>
                                      </p:cBhvr>
                                      <p:tavLst>
                                        <p:tav tm="0">
                                          <p:val>
                                            <p:fltVal val="0"/>
                                          </p:val>
                                        </p:tav>
                                        <p:tav tm="100000">
                                          <p:val>
                                            <p:strVal val="#ppt_h"/>
                                          </p:val>
                                        </p:tav>
                                      </p:tavLst>
                                    </p:anim>
                                    <p:animEffect transition="in" filter="fade">
                                      <p:cBhvr>
                                        <p:cTn id="14" dur="500"/>
                                        <p:tgtEl>
                                          <p:spTgt spid="103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35"/>
                                        </p:tgtEl>
                                        <p:attrNameLst>
                                          <p:attrName>style.visibility</p:attrName>
                                        </p:attrNameLst>
                                      </p:cBhvr>
                                      <p:to>
                                        <p:strVal val="visible"/>
                                      </p:to>
                                    </p:set>
                                    <p:animEffect transition="in" filter="wipe(down)">
                                      <p:cBhvr>
                                        <p:cTn id="19" dur="500"/>
                                        <p:tgtEl>
                                          <p:spTgt spid="1035"/>
                                        </p:tgtEl>
                                      </p:cBhvr>
                                    </p:animEffect>
                                  </p:childTnLst>
                                </p:cTn>
                              </p:par>
                              <p:par>
                                <p:cTn id="20" presetID="22" presetClass="entr" presetSubtype="4" fill="hold" nodeType="withEffect">
                                  <p:stCondLst>
                                    <p:cond delay="0"/>
                                  </p:stCondLst>
                                  <p:childTnLst>
                                    <p:set>
                                      <p:cBhvr>
                                        <p:cTn id="21" dur="1" fill="hold">
                                          <p:stCondLst>
                                            <p:cond delay="0"/>
                                          </p:stCondLst>
                                        </p:cTn>
                                        <p:tgtEl>
                                          <p:spTgt spid="1034"/>
                                        </p:tgtEl>
                                        <p:attrNameLst>
                                          <p:attrName>style.visibility</p:attrName>
                                        </p:attrNameLst>
                                      </p:cBhvr>
                                      <p:to>
                                        <p:strVal val="visible"/>
                                      </p:to>
                                    </p:set>
                                    <p:animEffect transition="in" filter="wipe(down)">
                                      <p:cBhvr>
                                        <p:cTn id="22" dur="500"/>
                                        <p:tgtEl>
                                          <p:spTgt spid="10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3</a:t>
            </a:fld>
            <a:endParaRPr lang="fr-F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5940" t="16361" r="13784" b="15308"/>
          <a:stretch/>
        </p:blipFill>
        <p:spPr bwMode="auto">
          <a:xfrm>
            <a:off x="540822" y="834568"/>
            <a:ext cx="9123886"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txBox="1">
            <a:spLocks/>
          </p:cNvSpPr>
          <p:nvPr/>
        </p:nvSpPr>
        <p:spPr>
          <a:xfrm>
            <a:off x="503870" y="30252"/>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Une réorganisation du diplôme en blocs de compétences</a:t>
            </a:r>
          </a:p>
        </p:txBody>
      </p:sp>
    </p:spTree>
    <p:extLst>
      <p:ext uri="{BB962C8B-B14F-4D97-AF65-F5344CB8AC3E}">
        <p14:creationId xmlns:p14="http://schemas.microsoft.com/office/powerpoint/2010/main" val="182936399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4</a:t>
            </a:fld>
            <a:endParaRPr lang="fr-F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0727" t="8336" r="8171" b="8897"/>
          <a:stretch/>
        </p:blipFill>
        <p:spPr bwMode="auto">
          <a:xfrm>
            <a:off x="487034" y="851291"/>
            <a:ext cx="9417496" cy="6006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txBox="1">
            <a:spLocks/>
          </p:cNvSpPr>
          <p:nvPr/>
        </p:nvSpPr>
        <p:spPr>
          <a:xfrm>
            <a:off x="503870" y="30252"/>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Une pondération des compétences dans la réalisation des tâches</a:t>
            </a:r>
          </a:p>
        </p:txBody>
      </p:sp>
    </p:spTree>
    <p:extLst>
      <p:ext uri="{BB962C8B-B14F-4D97-AF65-F5344CB8AC3E}">
        <p14:creationId xmlns:p14="http://schemas.microsoft.com/office/powerpoint/2010/main" val="353202673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FE78CC6-B713-F54D-8281-5FE28A29045A}"/>
              </a:ext>
            </a:extLst>
          </p:cNvPr>
          <p:cNvSpPr>
            <a:spLocks noGrp="1"/>
          </p:cNvSpPr>
          <p:nvPr>
            <p:ph type="sldNum" sz="quarter" idx="12"/>
          </p:nvPr>
        </p:nvSpPr>
        <p:spPr/>
        <p:txBody>
          <a:bodyPr/>
          <a:lstStyle/>
          <a:p>
            <a:pPr>
              <a:defRPr/>
            </a:pPr>
            <a:fld id="{4B92435A-9B2D-4771-936C-17AEED19518C}" type="slidenum">
              <a:rPr lang="fr-FR" smtClean="0"/>
              <a:pPr>
                <a:defRPr/>
              </a:pPr>
              <a:t>5</a:t>
            </a:fld>
            <a:endParaRPr lang="fr-FR"/>
          </a:p>
        </p:txBody>
      </p:sp>
      <p:sp>
        <p:nvSpPr>
          <p:cNvPr id="4" name="Titre 1">
            <a:extLst>
              <a:ext uri="{FF2B5EF4-FFF2-40B4-BE49-F238E27FC236}">
                <a16:creationId xmlns:a16="http://schemas.microsoft.com/office/drawing/2014/main" id="{E9AF3FBC-B742-3547-822A-A6F44C51E651}"/>
              </a:ext>
            </a:extLst>
          </p:cNvPr>
          <p:cNvSpPr txBox="1">
            <a:spLocks/>
          </p:cNvSpPr>
          <p:nvPr/>
        </p:nvSpPr>
        <p:spPr>
          <a:xfrm>
            <a:off x="200472" y="-99392"/>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2400" b="1" dirty="0">
                <a:ln w="11430"/>
                <a:solidFill>
                  <a:schemeClr val="accent2">
                    <a:lumMod val="75000"/>
                  </a:schemeClr>
                </a:solidFill>
                <a:effectLst>
                  <a:outerShdw blurRad="50800" dist="39000" dir="5460000" algn="tl">
                    <a:srgbClr val="000000">
                      <a:alpha val="38000"/>
                    </a:srgbClr>
                  </a:outerShdw>
                </a:effectLst>
              </a:rPr>
              <a:t>Répartition des compétences dans les unités</a:t>
            </a:r>
          </a:p>
        </p:txBody>
      </p:sp>
      <p:pic>
        <p:nvPicPr>
          <p:cNvPr id="5" name="Image 4">
            <a:extLst>
              <a:ext uri="{FF2B5EF4-FFF2-40B4-BE49-F238E27FC236}">
                <a16:creationId xmlns:a16="http://schemas.microsoft.com/office/drawing/2014/main" id="{E76564CE-3CF9-2A40-ABFB-72D0EC8DA170}"/>
              </a:ext>
            </a:extLst>
          </p:cNvPr>
          <p:cNvPicPr>
            <a:picLocks noChangeAspect="1"/>
          </p:cNvPicPr>
          <p:nvPr/>
        </p:nvPicPr>
        <p:blipFill>
          <a:blip r:embed="rId2"/>
          <a:stretch>
            <a:fillRect/>
          </a:stretch>
        </p:blipFill>
        <p:spPr>
          <a:xfrm rot="5400000">
            <a:off x="3322977" y="-2217920"/>
            <a:ext cx="3816425" cy="9349622"/>
          </a:xfrm>
          <a:prstGeom prst="rect">
            <a:avLst/>
          </a:prstGeom>
        </p:spPr>
      </p:pic>
      <p:sp>
        <p:nvSpPr>
          <p:cNvPr id="8" name="Titre 1">
            <a:extLst>
              <a:ext uri="{FF2B5EF4-FFF2-40B4-BE49-F238E27FC236}">
                <a16:creationId xmlns:a16="http://schemas.microsoft.com/office/drawing/2014/main" id="{DC498CF3-34CD-AC47-9A8B-3D88D5961DDD}"/>
              </a:ext>
            </a:extLst>
          </p:cNvPr>
          <p:cNvSpPr txBox="1">
            <a:spLocks/>
          </p:cNvSpPr>
          <p:nvPr/>
        </p:nvSpPr>
        <p:spPr>
          <a:xfrm>
            <a:off x="21311" y="4209375"/>
            <a:ext cx="9417681" cy="7350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2400" b="1" dirty="0">
                <a:ln w="11430"/>
                <a:solidFill>
                  <a:schemeClr val="accent2">
                    <a:lumMod val="75000"/>
                  </a:schemeClr>
                </a:solidFill>
                <a:effectLst>
                  <a:outerShdw blurRad="50800" dist="39000" dir="5460000" algn="tl">
                    <a:srgbClr val="000000">
                      <a:alpha val="38000"/>
                    </a:srgbClr>
                  </a:outerShdw>
                </a:effectLst>
              </a:rPr>
              <a:t>Migration des compétences dans les unités certificatives</a:t>
            </a:r>
          </a:p>
        </p:txBody>
      </p:sp>
      <p:pic>
        <p:nvPicPr>
          <p:cNvPr id="9" name="Image 8">
            <a:extLst>
              <a:ext uri="{FF2B5EF4-FFF2-40B4-BE49-F238E27FC236}">
                <a16:creationId xmlns:a16="http://schemas.microsoft.com/office/drawing/2014/main" id="{3631C8AF-5725-A94D-8AAF-619803554CDA}"/>
              </a:ext>
            </a:extLst>
          </p:cNvPr>
          <p:cNvPicPr>
            <a:picLocks noChangeAspect="1"/>
          </p:cNvPicPr>
          <p:nvPr/>
        </p:nvPicPr>
        <p:blipFill>
          <a:blip r:embed="rId3"/>
          <a:stretch>
            <a:fillRect/>
          </a:stretch>
        </p:blipFill>
        <p:spPr>
          <a:xfrm rot="5400000">
            <a:off x="4475105" y="926726"/>
            <a:ext cx="1512167" cy="9253019"/>
          </a:xfrm>
          <a:prstGeom prst="rect">
            <a:avLst/>
          </a:prstGeom>
        </p:spPr>
      </p:pic>
      <p:sp>
        <p:nvSpPr>
          <p:cNvPr id="10" name="AutoShape 10">
            <a:extLst>
              <a:ext uri="{FF2B5EF4-FFF2-40B4-BE49-F238E27FC236}">
                <a16:creationId xmlns:a16="http://schemas.microsoft.com/office/drawing/2014/main" id="{252AE253-6A21-6D4A-9EC7-79713B999E06}"/>
              </a:ext>
            </a:extLst>
          </p:cNvPr>
          <p:cNvSpPr>
            <a:spLocks noChangeArrowheads="1"/>
          </p:cNvSpPr>
          <p:nvPr/>
        </p:nvSpPr>
        <p:spPr bwMode="auto">
          <a:xfrm>
            <a:off x="3276873" y="5881142"/>
            <a:ext cx="307975" cy="28416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11" name="AutoShape 12">
            <a:extLst>
              <a:ext uri="{FF2B5EF4-FFF2-40B4-BE49-F238E27FC236}">
                <a16:creationId xmlns:a16="http://schemas.microsoft.com/office/drawing/2014/main" id="{5D28CA84-113B-3241-BE38-D9EFF29DED2E}"/>
              </a:ext>
            </a:extLst>
          </p:cNvPr>
          <p:cNvSpPr>
            <a:spLocks noChangeArrowheads="1"/>
          </p:cNvSpPr>
          <p:nvPr/>
        </p:nvSpPr>
        <p:spPr bwMode="auto">
          <a:xfrm rot="10800000">
            <a:off x="3656857" y="5661248"/>
            <a:ext cx="307975" cy="28416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12" name="AutoShape 12">
            <a:extLst>
              <a:ext uri="{FF2B5EF4-FFF2-40B4-BE49-F238E27FC236}">
                <a16:creationId xmlns:a16="http://schemas.microsoft.com/office/drawing/2014/main" id="{9FE4BAFA-AEFD-2845-9AD3-32C7D8D4C380}"/>
              </a:ext>
            </a:extLst>
          </p:cNvPr>
          <p:cNvSpPr>
            <a:spLocks noChangeArrowheads="1"/>
          </p:cNvSpPr>
          <p:nvPr/>
        </p:nvSpPr>
        <p:spPr bwMode="auto">
          <a:xfrm rot="10800000">
            <a:off x="3656857" y="5445224"/>
            <a:ext cx="307975" cy="28416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13" name="AutoShape 10">
            <a:extLst>
              <a:ext uri="{FF2B5EF4-FFF2-40B4-BE49-F238E27FC236}">
                <a16:creationId xmlns:a16="http://schemas.microsoft.com/office/drawing/2014/main" id="{9227967C-9400-744A-843B-BFF29B3868E5}"/>
              </a:ext>
            </a:extLst>
          </p:cNvPr>
          <p:cNvSpPr>
            <a:spLocks noChangeArrowheads="1"/>
          </p:cNvSpPr>
          <p:nvPr/>
        </p:nvSpPr>
        <p:spPr bwMode="auto">
          <a:xfrm>
            <a:off x="4088904" y="5881142"/>
            <a:ext cx="307975" cy="28416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14" name="AutoShape 13">
            <a:extLst>
              <a:ext uri="{FF2B5EF4-FFF2-40B4-BE49-F238E27FC236}">
                <a16:creationId xmlns:a16="http://schemas.microsoft.com/office/drawing/2014/main" id="{E1E161B7-D67B-6944-9FAB-C93FA5A603EE}"/>
              </a:ext>
            </a:extLst>
          </p:cNvPr>
          <p:cNvSpPr>
            <a:spLocks noChangeArrowheads="1"/>
          </p:cNvSpPr>
          <p:nvPr/>
        </p:nvSpPr>
        <p:spPr bwMode="auto">
          <a:xfrm rot="10800000">
            <a:off x="7021289" y="5301208"/>
            <a:ext cx="307975" cy="572845"/>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dirty="0"/>
          </a:p>
        </p:txBody>
      </p:sp>
      <p:sp>
        <p:nvSpPr>
          <p:cNvPr id="15" name="AutoShape 13">
            <a:extLst>
              <a:ext uri="{FF2B5EF4-FFF2-40B4-BE49-F238E27FC236}">
                <a16:creationId xmlns:a16="http://schemas.microsoft.com/office/drawing/2014/main" id="{C1824A15-FCDA-F849-8E42-AA28ED6B00CA}"/>
              </a:ext>
            </a:extLst>
          </p:cNvPr>
          <p:cNvSpPr>
            <a:spLocks noChangeArrowheads="1"/>
          </p:cNvSpPr>
          <p:nvPr/>
        </p:nvSpPr>
        <p:spPr bwMode="auto">
          <a:xfrm rot="10800000">
            <a:off x="7381329" y="5373216"/>
            <a:ext cx="307975" cy="507926"/>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dirty="0"/>
          </a:p>
        </p:txBody>
      </p:sp>
      <p:sp>
        <p:nvSpPr>
          <p:cNvPr id="16" name="ZoneTexte 15">
            <a:extLst>
              <a:ext uri="{FF2B5EF4-FFF2-40B4-BE49-F238E27FC236}">
                <a16:creationId xmlns:a16="http://schemas.microsoft.com/office/drawing/2014/main" id="{FA039901-34A5-7B48-BA3B-7C6A4640270A}"/>
              </a:ext>
            </a:extLst>
          </p:cNvPr>
          <p:cNvSpPr txBox="1"/>
          <p:nvPr/>
        </p:nvSpPr>
        <p:spPr>
          <a:xfrm>
            <a:off x="1558256" y="6352775"/>
            <a:ext cx="6696744" cy="276999"/>
          </a:xfrm>
          <a:prstGeom prst="rect">
            <a:avLst/>
          </a:prstGeom>
          <a:noFill/>
        </p:spPr>
        <p:txBody>
          <a:bodyPr wrap="square" rtlCol="0">
            <a:spAutoFit/>
          </a:bodyPr>
          <a:lstStyle/>
          <a:p>
            <a:r>
              <a:rPr lang="fr-FR" sz="1200" dirty="0"/>
              <a:t>1 : Option A et B.          2 : Option C.     3 : Option B.            </a:t>
            </a:r>
          </a:p>
        </p:txBody>
      </p:sp>
    </p:spTree>
    <p:extLst>
      <p:ext uri="{BB962C8B-B14F-4D97-AF65-F5344CB8AC3E}">
        <p14:creationId xmlns:p14="http://schemas.microsoft.com/office/powerpoint/2010/main" val="427310652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6</a:t>
            </a:fld>
            <a:endParaRPr lang="fr-FR"/>
          </a:p>
        </p:txBody>
      </p:sp>
      <p:sp>
        <p:nvSpPr>
          <p:cNvPr id="4" name="Titre 1"/>
          <p:cNvSpPr txBox="1">
            <a:spLocks/>
          </p:cNvSpPr>
          <p:nvPr/>
        </p:nvSpPr>
        <p:spPr>
          <a:xfrm>
            <a:off x="6901439" y="30252"/>
            <a:ext cx="3020112" cy="87846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Règlement d’examen</a:t>
            </a:r>
          </a:p>
        </p:txBody>
      </p:sp>
      <p:sp>
        <p:nvSpPr>
          <p:cNvPr id="3" name="ZoneTexte 2"/>
          <p:cNvSpPr txBox="1"/>
          <p:nvPr/>
        </p:nvSpPr>
        <p:spPr>
          <a:xfrm>
            <a:off x="7078679" y="1772816"/>
            <a:ext cx="2376264" cy="1754326"/>
          </a:xfrm>
          <a:prstGeom prst="rect">
            <a:avLst/>
          </a:prstGeom>
          <a:noFill/>
        </p:spPr>
        <p:txBody>
          <a:bodyPr wrap="square" rtlCol="0">
            <a:spAutoFit/>
          </a:bodyPr>
          <a:lstStyle/>
          <a:p>
            <a:r>
              <a:rPr lang="fr-FR" b="1" dirty="0">
                <a:latin typeface="+mn-lt"/>
              </a:rPr>
              <a:t>Nouveautés :</a:t>
            </a:r>
          </a:p>
          <a:p>
            <a:pPr marL="285750" indent="-285750">
              <a:buFont typeface="Wingdings" panose="05000000000000000000" pitchFamily="2" charset="2"/>
              <a:buChar char="Ø"/>
            </a:pPr>
            <a:r>
              <a:rPr lang="fr-FR" dirty="0">
                <a:latin typeface="+mn-lt"/>
              </a:rPr>
              <a:t>Une seule épreuve écrite U4</a:t>
            </a:r>
          </a:p>
          <a:p>
            <a:pPr marL="285750" indent="-285750">
              <a:buFont typeface="Wingdings" panose="05000000000000000000" pitchFamily="2" charset="2"/>
              <a:buChar char="Ø"/>
            </a:pPr>
            <a:r>
              <a:rPr lang="fr-FR" dirty="0">
                <a:latin typeface="+mn-lt"/>
              </a:rPr>
              <a:t>Le CCF2 d’anglais associé à la soutenance de U61</a:t>
            </a:r>
          </a:p>
        </p:txBody>
      </p:sp>
      <p:sp>
        <p:nvSpPr>
          <p:cNvPr id="6" name="Flèche vers le bas 5"/>
          <p:cNvSpPr/>
          <p:nvPr/>
        </p:nvSpPr>
        <p:spPr>
          <a:xfrm rot="16200000">
            <a:off x="721753" y="1790041"/>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 name="Flèche vers le bas 6"/>
          <p:cNvSpPr/>
          <p:nvPr/>
        </p:nvSpPr>
        <p:spPr>
          <a:xfrm rot="16200000">
            <a:off x="721752" y="3302209"/>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445AA983-3BC0-5F49-A639-57BC1096FBCC}"/>
              </a:ext>
            </a:extLst>
          </p:cNvPr>
          <p:cNvPicPr>
            <a:picLocks noChangeAspect="1"/>
          </p:cNvPicPr>
          <p:nvPr/>
        </p:nvPicPr>
        <p:blipFill>
          <a:blip r:embed="rId2"/>
          <a:stretch>
            <a:fillRect/>
          </a:stretch>
        </p:blipFill>
        <p:spPr>
          <a:xfrm>
            <a:off x="1208583" y="-103728"/>
            <a:ext cx="5890717" cy="6989113"/>
          </a:xfrm>
          <a:prstGeom prst="rect">
            <a:avLst/>
          </a:prstGeom>
        </p:spPr>
      </p:pic>
    </p:spTree>
    <p:extLst>
      <p:ext uri="{BB962C8B-B14F-4D97-AF65-F5344CB8AC3E}">
        <p14:creationId xmlns:p14="http://schemas.microsoft.com/office/powerpoint/2010/main" val="46345868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7</a:t>
            </a:fld>
            <a:endParaRPr lang="fr-FR"/>
          </a:p>
        </p:txBody>
      </p:sp>
      <p:graphicFrame>
        <p:nvGraphicFramePr>
          <p:cNvPr id="3" name="Tableau 2"/>
          <p:cNvGraphicFramePr>
            <a:graphicFrameLocks noGrp="1"/>
          </p:cNvGraphicFramePr>
          <p:nvPr>
            <p:extLst>
              <p:ext uri="{D42A27DB-BD31-4B8C-83A1-F6EECF244321}">
                <p14:modId xmlns:p14="http://schemas.microsoft.com/office/powerpoint/2010/main" val="2849542419"/>
              </p:ext>
            </p:extLst>
          </p:nvPr>
        </p:nvGraphicFramePr>
        <p:xfrm>
          <a:off x="1208584" y="836712"/>
          <a:ext cx="7743825" cy="1535430"/>
        </p:xfrm>
        <a:graphic>
          <a:graphicData uri="http://schemas.openxmlformats.org/drawingml/2006/table">
            <a:tbl>
              <a:tblPr firstRow="1" firstCol="1" lastRow="1" lastCol="1" bandRow="1" bandCol="1">
                <a:tableStyleId>{5C22544A-7EE6-4342-B048-85BDC9FD1C3A}</a:tableStyleId>
              </a:tblPr>
              <a:tblGrid>
                <a:gridCol w="1889450">
                  <a:extLst>
                    <a:ext uri="{9D8B030D-6E8A-4147-A177-3AD203B41FA5}">
                      <a16:colId xmlns:a16="http://schemas.microsoft.com/office/drawing/2014/main" val="20000"/>
                    </a:ext>
                  </a:extLst>
                </a:gridCol>
                <a:gridCol w="361891">
                  <a:extLst>
                    <a:ext uri="{9D8B030D-6E8A-4147-A177-3AD203B41FA5}">
                      <a16:colId xmlns:a16="http://schemas.microsoft.com/office/drawing/2014/main" val="20001"/>
                    </a:ext>
                  </a:extLst>
                </a:gridCol>
                <a:gridCol w="361891">
                  <a:extLst>
                    <a:ext uri="{9D8B030D-6E8A-4147-A177-3AD203B41FA5}">
                      <a16:colId xmlns:a16="http://schemas.microsoft.com/office/drawing/2014/main" val="20002"/>
                    </a:ext>
                  </a:extLst>
                </a:gridCol>
                <a:gridCol w="994882">
                  <a:extLst>
                    <a:ext uri="{9D8B030D-6E8A-4147-A177-3AD203B41FA5}">
                      <a16:colId xmlns:a16="http://schemas.microsoft.com/office/drawing/2014/main" val="20003"/>
                    </a:ext>
                  </a:extLst>
                </a:gridCol>
                <a:gridCol w="625372">
                  <a:extLst>
                    <a:ext uri="{9D8B030D-6E8A-4147-A177-3AD203B41FA5}">
                      <a16:colId xmlns:a16="http://schemas.microsoft.com/office/drawing/2014/main" val="20004"/>
                    </a:ext>
                  </a:extLst>
                </a:gridCol>
                <a:gridCol w="989803">
                  <a:extLst>
                    <a:ext uri="{9D8B030D-6E8A-4147-A177-3AD203B41FA5}">
                      <a16:colId xmlns:a16="http://schemas.microsoft.com/office/drawing/2014/main" val="20005"/>
                    </a:ext>
                  </a:extLst>
                </a:gridCol>
                <a:gridCol w="969399">
                  <a:extLst>
                    <a:ext uri="{9D8B030D-6E8A-4147-A177-3AD203B41FA5}">
                      <a16:colId xmlns:a16="http://schemas.microsoft.com/office/drawing/2014/main" val="20006"/>
                    </a:ext>
                  </a:extLst>
                </a:gridCol>
                <a:gridCol w="650855">
                  <a:extLst>
                    <a:ext uri="{9D8B030D-6E8A-4147-A177-3AD203B41FA5}">
                      <a16:colId xmlns:a16="http://schemas.microsoft.com/office/drawing/2014/main" val="20007"/>
                    </a:ext>
                  </a:extLst>
                </a:gridCol>
                <a:gridCol w="900282">
                  <a:extLst>
                    <a:ext uri="{9D8B030D-6E8A-4147-A177-3AD203B41FA5}">
                      <a16:colId xmlns:a16="http://schemas.microsoft.com/office/drawing/2014/main" val="20008"/>
                    </a:ext>
                  </a:extLst>
                </a:gridCol>
              </a:tblGrid>
              <a:tr h="396240">
                <a:tc>
                  <a:txBody>
                    <a:bodyPr/>
                    <a:lstStyle/>
                    <a:p>
                      <a:pPr marL="71755" marR="36195">
                        <a:lnSpc>
                          <a:spcPts val="500"/>
                        </a:lnSpc>
                        <a:spcBef>
                          <a:spcPts val="5"/>
                        </a:spcBef>
                        <a:spcAft>
                          <a:spcPts val="0"/>
                        </a:spcAft>
                      </a:pPr>
                      <a:r>
                        <a:rPr lang="fr-FR" sz="1200" dirty="0">
                          <a:solidFill>
                            <a:schemeClr val="tx1"/>
                          </a:solidFill>
                          <a:effectLst/>
                        </a:rPr>
                        <a:t> </a:t>
                      </a:r>
                    </a:p>
                    <a:p>
                      <a:pPr marL="71755" marR="36195">
                        <a:lnSpc>
                          <a:spcPts val="1030"/>
                        </a:lnSpc>
                        <a:spcAft>
                          <a:spcPts val="0"/>
                        </a:spcAft>
                      </a:pPr>
                      <a:r>
                        <a:rPr lang="fr-FR" sz="1200" dirty="0">
                          <a:solidFill>
                            <a:schemeClr val="tx1"/>
                          </a:solidFill>
                          <a:effectLst/>
                        </a:rPr>
                        <a:t>E4 – Analyse technique d’un bien</a:t>
                      </a:r>
                      <a:endParaRPr lang="fr-FR" sz="1200" dirty="0">
                        <a:solidFill>
                          <a:schemeClr val="tx1"/>
                        </a:solidFill>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spcAft>
                          <a:spcPts val="0"/>
                        </a:spcAft>
                      </a:pPr>
                      <a:r>
                        <a:rPr lang="fr-FR" sz="1400" b="0">
                          <a:solidFill>
                            <a:schemeClr val="tx1"/>
                          </a:solidFill>
                          <a:effectLst/>
                        </a:rPr>
                        <a:t> </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spcAft>
                          <a:spcPts val="0"/>
                        </a:spcAft>
                      </a:pPr>
                      <a:r>
                        <a:rPr lang="fr-FR" sz="1400" b="0">
                          <a:solidFill>
                            <a:schemeClr val="tx1"/>
                          </a:solidFill>
                          <a:effectLst/>
                        </a:rPr>
                        <a:t>6</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1755" marR="36195" algn="ctr">
                        <a:spcBef>
                          <a:spcPts val="495"/>
                        </a:spcBef>
                        <a:spcAft>
                          <a:spcPts val="0"/>
                        </a:spcAft>
                      </a:pPr>
                      <a:r>
                        <a:rPr lang="fr-FR" sz="1200" b="0" dirty="0">
                          <a:solidFill>
                            <a:schemeClr val="tx1"/>
                          </a:solidFill>
                          <a:effectLst/>
                        </a:rPr>
                        <a:t> forme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1755" marR="36195" algn="ctr">
                        <a:spcAft>
                          <a:spcPts val="0"/>
                        </a:spcAft>
                      </a:pPr>
                      <a:r>
                        <a:rPr lang="fr-FR" sz="1200" b="0" dirty="0">
                          <a:solidFill>
                            <a:schemeClr val="tx1"/>
                          </a:solidFill>
                          <a:effectLst/>
                        </a:rPr>
                        <a:t>durée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1755" marR="36195" algn="ctr">
                        <a:spcAft>
                          <a:spcPts val="0"/>
                        </a:spcAft>
                      </a:pPr>
                      <a:r>
                        <a:rPr lang="fr-FR" sz="1200" b="0" dirty="0">
                          <a:solidFill>
                            <a:schemeClr val="tx1"/>
                          </a:solidFill>
                          <a:effectLst/>
                        </a:rPr>
                        <a:t>forme </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1755" marR="36195" algn="ctr">
                        <a:spcAft>
                          <a:spcPts val="0"/>
                        </a:spcAft>
                      </a:pPr>
                      <a:r>
                        <a:rPr lang="fr-FR" sz="1200" b="0" dirty="0">
                          <a:solidFill>
                            <a:schemeClr val="tx1"/>
                          </a:solidFill>
                          <a:effectLst/>
                        </a:rPr>
                        <a:t>forme </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195" marR="36195" algn="ctr">
                        <a:spcAft>
                          <a:spcPts val="0"/>
                        </a:spcAft>
                      </a:pPr>
                      <a:r>
                        <a:rPr lang="fr-FR" sz="1200" b="0" dirty="0">
                          <a:solidFill>
                            <a:schemeClr val="tx1"/>
                          </a:solidFill>
                          <a:effectLst/>
                        </a:rPr>
                        <a:t>durée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195" marR="36195" algn="ctr">
                        <a:spcAft>
                          <a:spcPts val="0"/>
                        </a:spcAft>
                      </a:pPr>
                      <a:r>
                        <a:rPr lang="fr-FR" sz="1400" b="0" dirty="0">
                          <a:solidFill>
                            <a:schemeClr val="tx1"/>
                          </a:solidFill>
                          <a:effectLst/>
                        </a:rPr>
                        <a:t> </a:t>
                      </a:r>
                      <a:r>
                        <a:rPr lang="fr-FR" sz="1200" b="0" dirty="0">
                          <a:solidFill>
                            <a:schemeClr val="tx1"/>
                          </a:solidFill>
                          <a:effectLst/>
                        </a:rPr>
                        <a:t>compétence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476250">
                <a:tc>
                  <a:txBody>
                    <a:bodyPr/>
                    <a:lstStyle/>
                    <a:p>
                      <a:pPr marL="71755" marR="36195">
                        <a:spcAft>
                          <a:spcPts val="0"/>
                        </a:spcAft>
                      </a:pPr>
                      <a:r>
                        <a:rPr lang="fr-FR" sz="1200">
                          <a:solidFill>
                            <a:schemeClr val="tx1"/>
                          </a:solidFill>
                          <a:effectLst/>
                        </a:rPr>
                        <a:t>Sous-épreuve :</a:t>
                      </a:r>
                    </a:p>
                    <a:p>
                      <a:pPr marL="71755" marR="36195">
                        <a:spcAft>
                          <a:spcPts val="0"/>
                        </a:spcAft>
                      </a:pPr>
                      <a:r>
                        <a:rPr lang="fr-FR" sz="1200">
                          <a:solidFill>
                            <a:schemeClr val="tx1"/>
                          </a:solidFill>
                          <a:effectLst/>
                        </a:rPr>
                        <a:t>Analyse fonctionnelle et structurelle</a:t>
                      </a:r>
                      <a:endParaRPr lang="fr-FR" sz="120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a:solidFill>
                            <a:schemeClr val="tx1"/>
                          </a:solidFill>
                          <a:effectLst/>
                        </a:rPr>
                        <a:t>U41</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000"/>
                        </a:lnSpc>
                        <a:spcBef>
                          <a:spcPts val="25"/>
                        </a:spcBef>
                        <a:spcAft>
                          <a:spcPts val="0"/>
                        </a:spcAft>
                      </a:pPr>
                      <a:r>
                        <a:rPr lang="fr-FR" sz="1400" b="0">
                          <a:solidFill>
                            <a:schemeClr val="tx1"/>
                          </a:solidFill>
                          <a:effectLst/>
                        </a:rPr>
                        <a:t>2</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a:solidFill>
                            <a:schemeClr val="tx1"/>
                          </a:solidFill>
                          <a:effectLst/>
                        </a:rPr>
                        <a:t>Ponctuelle </a:t>
                      </a:r>
                      <a:br>
                        <a:rPr lang="fr-FR" sz="1200" b="0">
                          <a:solidFill>
                            <a:schemeClr val="tx1"/>
                          </a:solidFill>
                          <a:effectLst/>
                        </a:rPr>
                      </a:br>
                      <a:r>
                        <a:rPr lang="fr-FR" sz="1200" b="0">
                          <a:solidFill>
                            <a:schemeClr val="tx1"/>
                          </a:solidFill>
                          <a:effectLst/>
                        </a:rPr>
                        <a:t>écrite</a:t>
                      </a:r>
                      <a:endParaRPr lang="fr-FR" sz="12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lgn="ctr">
                        <a:spcAft>
                          <a:spcPts val="0"/>
                        </a:spcAft>
                      </a:pPr>
                      <a:r>
                        <a:rPr lang="fr-FR" sz="1400" b="0" dirty="0">
                          <a:solidFill>
                            <a:schemeClr val="tx1"/>
                          </a:solidFill>
                          <a:effectLst/>
                        </a:rPr>
                        <a:t>2 h</a:t>
                      </a:r>
                      <a:endParaRPr lang="fr-FR" sz="14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a:solidFill>
                            <a:schemeClr val="tx1"/>
                          </a:solidFill>
                          <a:effectLst/>
                        </a:rPr>
                        <a:t>Ponctuelle </a:t>
                      </a:r>
                      <a:br>
                        <a:rPr lang="fr-FR" sz="1200" b="0">
                          <a:solidFill>
                            <a:schemeClr val="tx1"/>
                          </a:solidFill>
                          <a:effectLst/>
                        </a:rPr>
                      </a:br>
                      <a:r>
                        <a:rPr lang="fr-FR" sz="1200" b="0">
                          <a:solidFill>
                            <a:schemeClr val="tx1"/>
                          </a:solidFill>
                          <a:effectLst/>
                        </a:rPr>
                        <a:t>écrite</a:t>
                      </a:r>
                      <a:endParaRPr lang="fr-FR" sz="12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a:solidFill>
                            <a:schemeClr val="tx1"/>
                          </a:solidFill>
                          <a:effectLst/>
                        </a:rPr>
                        <a:t>2 h</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a:solidFill>
                            <a:schemeClr val="tx1"/>
                          </a:solidFill>
                          <a:effectLst/>
                        </a:rPr>
                        <a:t>C22</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90550">
                <a:tc>
                  <a:txBody>
                    <a:bodyPr/>
                    <a:lstStyle/>
                    <a:p>
                      <a:pPr marL="71755" marR="36195">
                        <a:spcAft>
                          <a:spcPts val="0"/>
                        </a:spcAft>
                      </a:pPr>
                      <a:r>
                        <a:rPr lang="fr-FR" sz="1200" dirty="0">
                          <a:solidFill>
                            <a:schemeClr val="tx1"/>
                          </a:solidFill>
                          <a:effectLst/>
                        </a:rPr>
                        <a:t>Sous-épreuve :</a:t>
                      </a:r>
                    </a:p>
                    <a:p>
                      <a:pPr marL="71755" marR="36195">
                        <a:spcAft>
                          <a:spcPts val="0"/>
                        </a:spcAft>
                      </a:pPr>
                      <a:r>
                        <a:rPr lang="fr-FR" sz="1200" dirty="0">
                          <a:solidFill>
                            <a:schemeClr val="tx1"/>
                          </a:solidFill>
                          <a:effectLst/>
                        </a:rPr>
                        <a:t>Analyse des solutions technologiques</a:t>
                      </a:r>
                      <a:endParaRPr lang="fr-FR" sz="120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a:solidFill>
                            <a:schemeClr val="tx1"/>
                          </a:solidFill>
                          <a:effectLst/>
                        </a:rPr>
                        <a:t>U42</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a:solidFill>
                            <a:schemeClr val="tx1"/>
                          </a:solidFill>
                          <a:effectLst/>
                        </a:rPr>
                        <a:t>4</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lgn="ctr">
                        <a:spcAft>
                          <a:spcPts val="0"/>
                        </a:spcAft>
                      </a:pPr>
                      <a:r>
                        <a:rPr lang="fr-FR" sz="1400" b="0">
                          <a:solidFill>
                            <a:schemeClr val="tx1"/>
                          </a:solidFill>
                          <a:effectLst/>
                        </a:rPr>
                        <a:t>4 h</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a:solidFill>
                            <a:schemeClr val="tx1"/>
                          </a:solidFill>
                          <a:effectLst/>
                        </a:rPr>
                        <a:t>Ponctuelle </a:t>
                      </a:r>
                      <a:br>
                        <a:rPr lang="fr-FR" sz="1200" b="0">
                          <a:solidFill>
                            <a:schemeClr val="tx1"/>
                          </a:solidFill>
                          <a:effectLst/>
                        </a:rPr>
                      </a:br>
                      <a:r>
                        <a:rPr lang="fr-FR" sz="1200" b="0">
                          <a:solidFill>
                            <a:schemeClr val="tx1"/>
                          </a:solidFill>
                          <a:effectLst/>
                        </a:rPr>
                        <a:t>écrite</a:t>
                      </a:r>
                      <a:endParaRPr lang="fr-FR" sz="12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a:solidFill>
                            <a:schemeClr val="tx1"/>
                          </a:solidFill>
                          <a:effectLst/>
                        </a:rPr>
                        <a:t>4 h</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dirty="0">
                          <a:solidFill>
                            <a:schemeClr val="tx1"/>
                          </a:solidFill>
                          <a:effectLst/>
                        </a:rPr>
                        <a:t>C23 et C24</a:t>
                      </a:r>
                      <a:endParaRPr lang="fr-FR" sz="14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4" name="Tableau 3"/>
          <p:cNvGraphicFramePr>
            <a:graphicFrameLocks noGrp="1"/>
          </p:cNvGraphicFramePr>
          <p:nvPr>
            <p:extLst>
              <p:ext uri="{D42A27DB-BD31-4B8C-83A1-F6EECF244321}">
                <p14:modId xmlns:p14="http://schemas.microsoft.com/office/powerpoint/2010/main" val="3594137972"/>
              </p:ext>
            </p:extLst>
          </p:nvPr>
        </p:nvGraphicFramePr>
        <p:xfrm>
          <a:off x="1208584" y="3392924"/>
          <a:ext cx="7743825" cy="612140"/>
        </p:xfrm>
        <a:graphic>
          <a:graphicData uri="http://schemas.openxmlformats.org/drawingml/2006/table">
            <a:tbl>
              <a:tblPr firstRow="1" firstCol="1" lastRow="1" lastCol="1" bandRow="1" bandCol="1">
                <a:tableStyleId>{5C22544A-7EE6-4342-B048-85BDC9FD1C3A}</a:tableStyleId>
              </a:tblPr>
              <a:tblGrid>
                <a:gridCol w="1872208">
                  <a:extLst>
                    <a:ext uri="{9D8B030D-6E8A-4147-A177-3AD203B41FA5}">
                      <a16:colId xmlns:a16="http://schemas.microsoft.com/office/drawing/2014/main" val="20000"/>
                    </a:ext>
                  </a:extLst>
                </a:gridCol>
                <a:gridCol w="360040">
                  <a:extLst>
                    <a:ext uri="{9D8B030D-6E8A-4147-A177-3AD203B41FA5}">
                      <a16:colId xmlns:a16="http://schemas.microsoft.com/office/drawing/2014/main" val="20001"/>
                    </a:ext>
                  </a:extLst>
                </a:gridCol>
                <a:gridCol w="360040">
                  <a:extLst>
                    <a:ext uri="{9D8B030D-6E8A-4147-A177-3AD203B41FA5}">
                      <a16:colId xmlns:a16="http://schemas.microsoft.com/office/drawing/2014/main" val="20002"/>
                    </a:ext>
                  </a:extLst>
                </a:gridCol>
                <a:gridCol w="1008112">
                  <a:extLst>
                    <a:ext uri="{9D8B030D-6E8A-4147-A177-3AD203B41FA5}">
                      <a16:colId xmlns:a16="http://schemas.microsoft.com/office/drawing/2014/main" val="20003"/>
                    </a:ext>
                  </a:extLst>
                </a:gridCol>
                <a:gridCol w="648072">
                  <a:extLst>
                    <a:ext uri="{9D8B030D-6E8A-4147-A177-3AD203B41FA5}">
                      <a16:colId xmlns:a16="http://schemas.microsoft.com/office/drawing/2014/main" val="20004"/>
                    </a:ext>
                  </a:extLst>
                </a:gridCol>
                <a:gridCol w="936104">
                  <a:extLst>
                    <a:ext uri="{9D8B030D-6E8A-4147-A177-3AD203B41FA5}">
                      <a16:colId xmlns:a16="http://schemas.microsoft.com/office/drawing/2014/main" val="20005"/>
                    </a:ext>
                  </a:extLst>
                </a:gridCol>
                <a:gridCol w="1008112">
                  <a:extLst>
                    <a:ext uri="{9D8B030D-6E8A-4147-A177-3AD203B41FA5}">
                      <a16:colId xmlns:a16="http://schemas.microsoft.com/office/drawing/2014/main" val="20006"/>
                    </a:ext>
                  </a:extLst>
                </a:gridCol>
                <a:gridCol w="648072">
                  <a:extLst>
                    <a:ext uri="{9D8B030D-6E8A-4147-A177-3AD203B41FA5}">
                      <a16:colId xmlns:a16="http://schemas.microsoft.com/office/drawing/2014/main" val="20007"/>
                    </a:ext>
                  </a:extLst>
                </a:gridCol>
                <a:gridCol w="903065">
                  <a:extLst>
                    <a:ext uri="{9D8B030D-6E8A-4147-A177-3AD203B41FA5}">
                      <a16:colId xmlns:a16="http://schemas.microsoft.com/office/drawing/2014/main" val="20008"/>
                    </a:ext>
                  </a:extLst>
                </a:gridCol>
              </a:tblGrid>
              <a:tr h="581660">
                <a:tc>
                  <a:txBody>
                    <a:bodyPr/>
                    <a:lstStyle/>
                    <a:p>
                      <a:pPr marL="71755" marR="36195" algn="l">
                        <a:lnSpc>
                          <a:spcPts val="500"/>
                        </a:lnSpc>
                        <a:spcBef>
                          <a:spcPts val="5"/>
                        </a:spcBef>
                        <a:spcAft>
                          <a:spcPts val="0"/>
                        </a:spcAft>
                      </a:pPr>
                      <a:r>
                        <a:rPr lang="fr-FR" sz="500" dirty="0">
                          <a:solidFill>
                            <a:schemeClr val="tx1"/>
                          </a:solidFill>
                          <a:effectLst/>
                        </a:rPr>
                        <a:t> </a:t>
                      </a:r>
                      <a:endParaRPr lang="fr-FR" sz="1400" dirty="0">
                        <a:solidFill>
                          <a:schemeClr val="tx1"/>
                        </a:solidFill>
                        <a:effectLst/>
                      </a:endParaRPr>
                    </a:p>
                    <a:p>
                      <a:pPr marL="36195" marR="36195" algn="l">
                        <a:spcAft>
                          <a:spcPts val="0"/>
                        </a:spcAft>
                      </a:pPr>
                      <a:r>
                        <a:rPr lang="fr-FR" sz="1200" dirty="0">
                          <a:solidFill>
                            <a:schemeClr val="tx1"/>
                          </a:solidFill>
                          <a:effectLst/>
                        </a:rPr>
                        <a:t>E4 – Analyse technique en vue de l’intégration d’un bien</a:t>
                      </a:r>
                      <a:endParaRPr lang="fr-FR" sz="1800" dirty="0">
                        <a:solidFill>
                          <a:schemeClr val="tx1"/>
                        </a:solidFill>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a:solidFill>
                            <a:schemeClr val="tx1"/>
                          </a:solidFill>
                          <a:effectLst/>
                        </a:rPr>
                        <a:t>U4</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a:solidFill>
                            <a:schemeClr val="tx1"/>
                          </a:solidFill>
                          <a:effectLst/>
                        </a:rPr>
                        <a:t>6</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algn="ctr">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sz="1400" b="0" dirty="0">
                          <a:solidFill>
                            <a:schemeClr val="tx1"/>
                          </a:solidFill>
                          <a:effectLst/>
                        </a:rPr>
                        <a:t>4 h</a:t>
                      </a:r>
                      <a:endParaRPr lang="fr-FR" sz="14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algn="ctr">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1755" marR="36195" algn="ctr">
                        <a:spcAft>
                          <a:spcPts val="0"/>
                        </a:spcAft>
                      </a:pPr>
                      <a:r>
                        <a:rPr lang="fr-FR" sz="1200" b="0" dirty="0">
                          <a:solidFill>
                            <a:schemeClr val="tx1"/>
                          </a:solidFill>
                          <a:effectLst/>
                        </a:rPr>
                        <a:t>Ponctuelle </a:t>
                      </a:r>
                      <a:br>
                        <a:rPr lang="fr-FR" sz="1200" b="0" dirty="0">
                          <a:solidFill>
                            <a:schemeClr val="tx1"/>
                          </a:solidFill>
                          <a:effectLst/>
                        </a:rPr>
                      </a:br>
                      <a:r>
                        <a:rPr lang="fr-FR" sz="1200" b="0" dirty="0">
                          <a:solidFill>
                            <a:schemeClr val="tx1"/>
                          </a:solidFill>
                          <a:effectLst/>
                        </a:rPr>
                        <a:t>écrite</a:t>
                      </a:r>
                      <a:endParaRPr lang="fr-FR" sz="12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a:solidFill>
                            <a:schemeClr val="tx1"/>
                          </a:solidFill>
                          <a:effectLst/>
                        </a:rPr>
                        <a:t>4 h</a:t>
                      </a:r>
                      <a:endParaRPr lang="fr-FR" sz="1400" b="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6195" marR="36195" algn="ctr">
                        <a:spcAft>
                          <a:spcPts val="0"/>
                        </a:spcAft>
                      </a:pPr>
                      <a:r>
                        <a:rPr lang="fr-FR" sz="1400" b="0" dirty="0">
                          <a:solidFill>
                            <a:schemeClr val="tx1"/>
                          </a:solidFill>
                          <a:effectLst/>
                        </a:rPr>
                        <a:t> C22, C23, C24</a:t>
                      </a:r>
                      <a:endParaRPr lang="fr-FR" sz="1400" b="0" dirty="0">
                        <a:solidFill>
                          <a:schemeClr val="tx1"/>
                        </a:solidFill>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
        <p:nvSpPr>
          <p:cNvPr id="5" name="Titre 1"/>
          <p:cNvSpPr txBox="1">
            <a:spLocks/>
          </p:cNvSpPr>
          <p:nvPr/>
        </p:nvSpPr>
        <p:spPr>
          <a:xfrm>
            <a:off x="488504" y="30252"/>
            <a:ext cx="9433047" cy="87846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FR" sz="3200" b="1" dirty="0">
                <a:ln w="11430"/>
                <a:solidFill>
                  <a:schemeClr val="accent2">
                    <a:lumMod val="75000"/>
                  </a:schemeClr>
                </a:solidFill>
                <a:effectLst>
                  <a:outerShdw blurRad="50800" dist="39000" dir="5460000" algn="tl">
                    <a:srgbClr val="000000">
                      <a:alpha val="38000"/>
                    </a:srgbClr>
                  </a:outerShdw>
                </a:effectLst>
              </a:rPr>
              <a:t>Evolution de l’épreuve écrite E4</a:t>
            </a:r>
          </a:p>
        </p:txBody>
      </p:sp>
      <p:sp>
        <p:nvSpPr>
          <p:cNvPr id="6" name="Flèche vers le bas 5"/>
          <p:cNvSpPr/>
          <p:nvPr/>
        </p:nvSpPr>
        <p:spPr>
          <a:xfrm>
            <a:off x="4808984" y="2420888"/>
            <a:ext cx="504056" cy="864096"/>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 name="ZoneTexte 6"/>
          <p:cNvSpPr txBox="1"/>
          <p:nvPr/>
        </p:nvSpPr>
        <p:spPr>
          <a:xfrm>
            <a:off x="848544" y="4293096"/>
            <a:ext cx="8496944" cy="738664"/>
          </a:xfrm>
          <a:prstGeom prst="rect">
            <a:avLst/>
          </a:prstGeom>
          <a:noFill/>
        </p:spPr>
        <p:txBody>
          <a:bodyPr wrap="square" rtlCol="0">
            <a:spAutoFit/>
          </a:bodyPr>
          <a:lstStyle/>
          <a:p>
            <a:r>
              <a:rPr lang="fr-FR" sz="1400" dirty="0"/>
              <a:t>Compte tenu de la spécificité de chaque option, le sujet sera :</a:t>
            </a:r>
          </a:p>
          <a:p>
            <a:r>
              <a:rPr lang="fr-FR" sz="1400" dirty="0"/>
              <a:t>-	commun pour les options A et C : « systèmes de production » et « systèmes éoliens » </a:t>
            </a:r>
          </a:p>
          <a:p>
            <a:r>
              <a:rPr lang="fr-FR" sz="1400" dirty="0"/>
              <a:t>-	spécifique pour l’option B : « systèmes énergétiques et fluidiques »</a:t>
            </a:r>
          </a:p>
        </p:txBody>
      </p:sp>
      <p:sp>
        <p:nvSpPr>
          <p:cNvPr id="10" name="ZoneTexte 9"/>
          <p:cNvSpPr txBox="1"/>
          <p:nvPr/>
        </p:nvSpPr>
        <p:spPr>
          <a:xfrm>
            <a:off x="848544" y="5229200"/>
            <a:ext cx="8496944" cy="954107"/>
          </a:xfrm>
          <a:prstGeom prst="rect">
            <a:avLst/>
          </a:prstGeom>
          <a:noFill/>
        </p:spPr>
        <p:txBody>
          <a:bodyPr wrap="square" rtlCol="0">
            <a:spAutoFit/>
          </a:bodyPr>
          <a:lstStyle/>
          <a:p>
            <a:r>
              <a:rPr lang="fr-FR" sz="1400" dirty="0"/>
              <a:t>Compte tenu de la spécificité de chaque option, le sujet sera :</a:t>
            </a:r>
          </a:p>
          <a:p>
            <a:r>
              <a:rPr lang="fr-FR" sz="1400" dirty="0"/>
              <a:t>-	commun pour les options A et C : « systèmes de production » et « systèmes éoliens » </a:t>
            </a:r>
            <a:r>
              <a:rPr lang="fr-FR" sz="1400" dirty="0">
                <a:solidFill>
                  <a:srgbClr val="FF0000"/>
                </a:solidFill>
              </a:rPr>
              <a:t>de par leur proximité , cependant pour certaines session, il pourra être spécifique</a:t>
            </a:r>
            <a:r>
              <a:rPr lang="fr-FR" sz="1400" dirty="0"/>
              <a:t>.</a:t>
            </a:r>
          </a:p>
          <a:p>
            <a:r>
              <a:rPr lang="fr-FR" sz="1400" dirty="0"/>
              <a:t>-	spécifique pour l’option B : « systèmes énergétiques et fluidiques »</a:t>
            </a:r>
          </a:p>
        </p:txBody>
      </p:sp>
    </p:spTree>
    <p:extLst>
      <p:ext uri="{BB962C8B-B14F-4D97-AF65-F5344CB8AC3E}">
        <p14:creationId xmlns:p14="http://schemas.microsoft.com/office/powerpoint/2010/main" val="124408973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8</a:t>
            </a:fld>
            <a:endParaRPr lang="fr-FR"/>
          </a:p>
        </p:txBody>
      </p:sp>
      <p:sp>
        <p:nvSpPr>
          <p:cNvPr id="4" name="Flèche vers le bas 3"/>
          <p:cNvSpPr/>
          <p:nvPr/>
        </p:nvSpPr>
        <p:spPr>
          <a:xfrm rot="16200000">
            <a:off x="615119" y="4635911"/>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 name="Flèche vers le bas 4"/>
          <p:cNvSpPr/>
          <p:nvPr/>
        </p:nvSpPr>
        <p:spPr>
          <a:xfrm rot="16200000">
            <a:off x="649746" y="1790041"/>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 name="Flèche vers le bas 5"/>
          <p:cNvSpPr/>
          <p:nvPr/>
        </p:nvSpPr>
        <p:spPr>
          <a:xfrm rot="16200000">
            <a:off x="649746" y="3302209"/>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B1328352-C4CC-4C40-BCC4-EA4CFA3052DB}"/>
              </a:ext>
            </a:extLst>
          </p:cNvPr>
          <p:cNvPicPr>
            <a:picLocks noChangeAspect="1"/>
          </p:cNvPicPr>
          <p:nvPr/>
        </p:nvPicPr>
        <p:blipFill>
          <a:blip r:embed="rId2"/>
          <a:stretch>
            <a:fillRect/>
          </a:stretch>
        </p:blipFill>
        <p:spPr>
          <a:xfrm>
            <a:off x="1208585" y="-30705"/>
            <a:ext cx="5890715" cy="6844081"/>
          </a:xfrm>
          <a:prstGeom prst="rect">
            <a:avLst/>
          </a:prstGeom>
        </p:spPr>
      </p:pic>
    </p:spTree>
    <p:extLst>
      <p:ext uri="{BB962C8B-B14F-4D97-AF65-F5344CB8AC3E}">
        <p14:creationId xmlns:p14="http://schemas.microsoft.com/office/powerpoint/2010/main" val="568477374"/>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4B92435A-9B2D-4771-936C-17AEED19518C}" type="slidenum">
              <a:rPr lang="fr-FR" smtClean="0"/>
              <a:pPr>
                <a:defRPr/>
              </a:pPr>
              <a:t>9</a:t>
            </a:fld>
            <a:endParaRPr lang="fr-FR"/>
          </a:p>
        </p:txBody>
      </p:sp>
      <p:sp>
        <p:nvSpPr>
          <p:cNvPr id="4" name="Flèche vers le bas 3"/>
          <p:cNvSpPr/>
          <p:nvPr/>
        </p:nvSpPr>
        <p:spPr>
          <a:xfrm rot="16200000">
            <a:off x="649747" y="1790041"/>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 name="Flèche vers le bas 4"/>
          <p:cNvSpPr/>
          <p:nvPr/>
        </p:nvSpPr>
        <p:spPr>
          <a:xfrm rot="16200000">
            <a:off x="649746" y="3446225"/>
            <a:ext cx="397597" cy="576064"/>
          </a:xfrm>
          <a:prstGeom prst="down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4EF1E9CC-3B08-714E-953E-F57114D1C267}"/>
              </a:ext>
            </a:extLst>
          </p:cNvPr>
          <p:cNvPicPr>
            <a:picLocks noChangeAspect="1"/>
          </p:cNvPicPr>
          <p:nvPr/>
        </p:nvPicPr>
        <p:blipFill>
          <a:blip r:embed="rId2"/>
          <a:stretch>
            <a:fillRect/>
          </a:stretch>
        </p:blipFill>
        <p:spPr>
          <a:xfrm>
            <a:off x="1208584" y="-44624"/>
            <a:ext cx="6207953" cy="6858000"/>
          </a:xfrm>
          <a:prstGeom prst="rect">
            <a:avLst/>
          </a:prstGeom>
        </p:spPr>
      </p:pic>
    </p:spTree>
    <p:extLst>
      <p:ext uri="{BB962C8B-B14F-4D97-AF65-F5344CB8AC3E}">
        <p14:creationId xmlns:p14="http://schemas.microsoft.com/office/powerpoint/2010/main" val="301861508"/>
      </p:ext>
    </p:extLst>
  </p:cSld>
  <p:clrMapOvr>
    <a:masterClrMapping/>
  </p:clrMapOvr>
  <p:transition spd="med">
    <p:fade/>
  </p:transition>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4828</TotalTime>
  <Words>210</Words>
  <Application>Microsoft Macintosh PowerPoint</Application>
  <PresentationFormat>Format A4 (210 x 297 mm)</PresentationFormat>
  <Paragraphs>90</Paragraphs>
  <Slides>12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12</vt:i4>
      </vt:variant>
    </vt:vector>
  </HeadingPairs>
  <TitlesOfParts>
    <vt:vector size="17" baseType="lpstr">
      <vt:lpstr>Arial</vt:lpstr>
      <vt:lpstr>Calibri</vt:lpstr>
      <vt:lpstr>Times New Roman</vt:lpstr>
      <vt:lpstr>Wingdings</vt:lpstr>
      <vt:lpstr>Thème Office</vt:lpstr>
      <vt:lpstr>Actualisation du BTS MS 3 options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Rénovation du BTS maintenance industrielle</dc:title>
  <dc:creator>Dominique Petrella</dc:creator>
  <cp:lastModifiedBy>Benoît GOULET</cp:lastModifiedBy>
  <cp:revision>199</cp:revision>
  <cp:lastPrinted>2013-12-07T08:24:26Z</cp:lastPrinted>
  <dcterms:created xsi:type="dcterms:W3CDTF">2013-06-06T06:04:00Z</dcterms:created>
  <dcterms:modified xsi:type="dcterms:W3CDTF">2018-10-09T09:55:45Z</dcterms:modified>
</cp:coreProperties>
</file>