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4354" r:id="rId4"/>
    <p:sldMasterId id="2147484364" r:id="rId5"/>
  </p:sldMasterIdLst>
  <p:notesMasterIdLst>
    <p:notesMasterId r:id="rId32"/>
  </p:notesMasterIdLst>
  <p:handoutMasterIdLst>
    <p:handoutMasterId r:id="rId33"/>
  </p:handoutMasterIdLst>
  <p:sldIdLst>
    <p:sldId id="258" r:id="rId6"/>
    <p:sldId id="256" r:id="rId7"/>
    <p:sldId id="416" r:id="rId8"/>
    <p:sldId id="425" r:id="rId9"/>
    <p:sldId id="426" r:id="rId10"/>
    <p:sldId id="419" r:id="rId11"/>
    <p:sldId id="292" r:id="rId12"/>
    <p:sldId id="294" r:id="rId13"/>
    <p:sldId id="293" r:id="rId14"/>
    <p:sldId id="368" r:id="rId15"/>
    <p:sldId id="369" r:id="rId16"/>
    <p:sldId id="430" r:id="rId17"/>
    <p:sldId id="401" r:id="rId18"/>
    <p:sldId id="269" r:id="rId19"/>
    <p:sldId id="420" r:id="rId20"/>
    <p:sldId id="421" r:id="rId21"/>
    <p:sldId id="422" r:id="rId22"/>
    <p:sldId id="423" r:id="rId23"/>
    <p:sldId id="424" r:id="rId24"/>
    <p:sldId id="432" r:id="rId25"/>
    <p:sldId id="427" r:id="rId26"/>
    <p:sldId id="428" r:id="rId27"/>
    <p:sldId id="429" r:id="rId28"/>
    <p:sldId id="434" r:id="rId29"/>
    <p:sldId id="436" r:id="rId30"/>
    <p:sldId id="435"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4110">
          <p15:clr>
            <a:srgbClr val="A4A3A4"/>
          </p15:clr>
        </p15:guide>
        <p15:guide id="2" pos="286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E4"/>
    <a:srgbClr val="448C77"/>
    <a:srgbClr val="E8E8E8"/>
    <a:srgbClr val="C9E9DC"/>
    <a:srgbClr val="FFFEC5"/>
    <a:srgbClr val="E7E200"/>
    <a:srgbClr val="B8B400"/>
    <a:srgbClr val="706D00"/>
    <a:srgbClr val="FAF400"/>
    <a:srgbClr val="7BA8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260" autoAdjust="0"/>
  </p:normalViewPr>
  <p:slideViewPr>
    <p:cSldViewPr snapToGrid="0">
      <p:cViewPr>
        <p:scale>
          <a:sx n="107" d="100"/>
          <a:sy n="107" d="100"/>
        </p:scale>
        <p:origin x="-1672" y="-104"/>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ichelrage:Desktop:donn&#233;es%20chaudronerie%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ichelrage:Desktop:donn&#233;es%20chaudronerie%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ichelrage:Desktop:donn&#233;es%20chaudronerie%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Feuil1!$A$3</c:f>
              <c:strCache>
                <c:ptCount val="1"/>
                <c:pt idx="0">
                  <c:v>1CAP</c:v>
                </c:pt>
              </c:strCache>
            </c:strRef>
          </c:tx>
          <c:cat>
            <c:numRef>
              <c:f>Feuil1!$C$2:$V$2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Feuil1!$C$3:$V$3</c:f>
              <c:numCache>
                <c:formatCode>General</c:formatCode>
                <c:ptCount val="20"/>
                <c:pt idx="0">
                  <c:v>510.0</c:v>
                </c:pt>
                <c:pt idx="1">
                  <c:v>528.0</c:v>
                </c:pt>
                <c:pt idx="2">
                  <c:v>536.0</c:v>
                </c:pt>
                <c:pt idx="3">
                  <c:v>572.0</c:v>
                </c:pt>
                <c:pt idx="4">
                  <c:v>581.0</c:v>
                </c:pt>
                <c:pt idx="5">
                  <c:v>578.0</c:v>
                </c:pt>
                <c:pt idx="6">
                  <c:v>616.0</c:v>
                </c:pt>
                <c:pt idx="7">
                  <c:v>584.0</c:v>
                </c:pt>
                <c:pt idx="8">
                  <c:v>509.0</c:v>
                </c:pt>
                <c:pt idx="9">
                  <c:v>496.0</c:v>
                </c:pt>
                <c:pt idx="10">
                  <c:v>465.0</c:v>
                </c:pt>
                <c:pt idx="11">
                  <c:v>448.0</c:v>
                </c:pt>
                <c:pt idx="12">
                  <c:v>756.0</c:v>
                </c:pt>
                <c:pt idx="13">
                  <c:v>792.0</c:v>
                </c:pt>
                <c:pt idx="14">
                  <c:v>807.0</c:v>
                </c:pt>
                <c:pt idx="15">
                  <c:v>801.0</c:v>
                </c:pt>
                <c:pt idx="16">
                  <c:v>821.0</c:v>
                </c:pt>
                <c:pt idx="17">
                  <c:v>840.0</c:v>
                </c:pt>
                <c:pt idx="18">
                  <c:v>837.0</c:v>
                </c:pt>
                <c:pt idx="19">
                  <c:v>878.0</c:v>
                </c:pt>
              </c:numCache>
            </c:numRef>
          </c:val>
          <c:smooth val="0"/>
          <c:extLst xmlns:c16r2="http://schemas.microsoft.com/office/drawing/2015/06/chart">
            <c:ext xmlns:c16="http://schemas.microsoft.com/office/drawing/2014/chart" uri="{C3380CC4-5D6E-409C-BE32-E72D297353CC}">
              <c16:uniqueId val="{00000000-9B7A-4924-9B64-0101D5D4E1C1}"/>
            </c:ext>
          </c:extLst>
        </c:ser>
        <c:ser>
          <c:idx val="1"/>
          <c:order val="1"/>
          <c:tx>
            <c:strRef>
              <c:f>Feuil1!$A$5</c:f>
              <c:strCache>
                <c:ptCount val="1"/>
                <c:pt idx="0">
                  <c:v>Snd Bac Pro</c:v>
                </c:pt>
              </c:strCache>
            </c:strRef>
          </c:tx>
          <c:cat>
            <c:numRef>
              <c:f>Feuil1!$C$2:$V$2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Feuil1!$C$5:$V$5</c:f>
              <c:numCache>
                <c:formatCode>General</c:formatCode>
                <c:ptCount val="20"/>
                <c:pt idx="0">
                  <c:v>5602.0</c:v>
                </c:pt>
                <c:pt idx="1">
                  <c:v>5455.0</c:v>
                </c:pt>
                <c:pt idx="2">
                  <c:v>4970.0</c:v>
                </c:pt>
                <c:pt idx="3">
                  <c:v>4114.0</c:v>
                </c:pt>
                <c:pt idx="4">
                  <c:v>3737.0</c:v>
                </c:pt>
                <c:pt idx="5">
                  <c:v>3328.0</c:v>
                </c:pt>
                <c:pt idx="6">
                  <c:v>3144.0</c:v>
                </c:pt>
                <c:pt idx="7">
                  <c:v>2890.0</c:v>
                </c:pt>
                <c:pt idx="8">
                  <c:v>2841.0</c:v>
                </c:pt>
                <c:pt idx="9">
                  <c:v>2773.0</c:v>
                </c:pt>
                <c:pt idx="10">
                  <c:v>2663.0</c:v>
                </c:pt>
                <c:pt idx="11">
                  <c:v>2117.0</c:v>
                </c:pt>
                <c:pt idx="12">
                  <c:v>2212.0</c:v>
                </c:pt>
                <c:pt idx="13">
                  <c:v>2144.0</c:v>
                </c:pt>
                <c:pt idx="14">
                  <c:v>2095.0</c:v>
                </c:pt>
                <c:pt idx="15">
                  <c:v>2152.0</c:v>
                </c:pt>
                <c:pt idx="16">
                  <c:v>2286.0</c:v>
                </c:pt>
                <c:pt idx="17">
                  <c:v>2352.0</c:v>
                </c:pt>
                <c:pt idx="18">
                  <c:v>2392.0</c:v>
                </c:pt>
                <c:pt idx="19">
                  <c:v>2388.0</c:v>
                </c:pt>
              </c:numCache>
            </c:numRef>
          </c:val>
          <c:smooth val="0"/>
          <c:extLst xmlns:c16r2="http://schemas.microsoft.com/office/drawing/2015/06/chart">
            <c:ext xmlns:c16="http://schemas.microsoft.com/office/drawing/2014/chart" uri="{C3380CC4-5D6E-409C-BE32-E72D297353CC}">
              <c16:uniqueId val="{00000001-9B7A-4924-9B64-0101D5D4E1C1}"/>
            </c:ext>
          </c:extLst>
        </c:ser>
        <c:ser>
          <c:idx val="2"/>
          <c:order val="2"/>
          <c:tx>
            <c:strRef>
              <c:f>Feuil1!$A$6</c:f>
              <c:strCache>
                <c:ptCount val="1"/>
                <c:pt idx="0">
                  <c:v>T Bac Pro</c:v>
                </c:pt>
              </c:strCache>
            </c:strRef>
          </c:tx>
          <c:cat>
            <c:numRef>
              <c:f>Feuil1!$C$2:$V$2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Feuil1!$C$6:$V$6</c:f>
              <c:numCache>
                <c:formatCode>General</c:formatCode>
                <c:ptCount val="20"/>
                <c:pt idx="2">
                  <c:v>991.0</c:v>
                </c:pt>
                <c:pt idx="3">
                  <c:v>959.0</c:v>
                </c:pt>
                <c:pt idx="4">
                  <c:v>945.0</c:v>
                </c:pt>
                <c:pt idx="5">
                  <c:v>823.0</c:v>
                </c:pt>
                <c:pt idx="6">
                  <c:v>849.0</c:v>
                </c:pt>
                <c:pt idx="7">
                  <c:v>853.0</c:v>
                </c:pt>
                <c:pt idx="8">
                  <c:v>879.0</c:v>
                </c:pt>
                <c:pt idx="9">
                  <c:v>790.0</c:v>
                </c:pt>
                <c:pt idx="10">
                  <c:v>738.0</c:v>
                </c:pt>
                <c:pt idx="11">
                  <c:v>787.0</c:v>
                </c:pt>
                <c:pt idx="12">
                  <c:v>828.0</c:v>
                </c:pt>
                <c:pt idx="13">
                  <c:v>1178.0</c:v>
                </c:pt>
                <c:pt idx="14">
                  <c:v>2142.0</c:v>
                </c:pt>
                <c:pt idx="15">
                  <c:v>1702.0</c:v>
                </c:pt>
                <c:pt idx="16">
                  <c:v>1706.0</c:v>
                </c:pt>
                <c:pt idx="17">
                  <c:v>1844.0</c:v>
                </c:pt>
                <c:pt idx="18">
                  <c:v>2021.0</c:v>
                </c:pt>
                <c:pt idx="19">
                  <c:v>2058.0</c:v>
                </c:pt>
              </c:numCache>
            </c:numRef>
          </c:val>
          <c:smooth val="0"/>
          <c:extLst xmlns:c16r2="http://schemas.microsoft.com/office/drawing/2015/06/chart">
            <c:ext xmlns:c16="http://schemas.microsoft.com/office/drawing/2014/chart" uri="{C3380CC4-5D6E-409C-BE32-E72D297353CC}">
              <c16:uniqueId val="{00000002-9B7A-4924-9B64-0101D5D4E1C1}"/>
            </c:ext>
          </c:extLst>
        </c:ser>
        <c:ser>
          <c:idx val="3"/>
          <c:order val="3"/>
          <c:tx>
            <c:strRef>
              <c:f>Feuil1!$A$8</c:f>
              <c:strCache>
                <c:ptCount val="1"/>
                <c:pt idx="0">
                  <c:v>1 BTS</c:v>
                </c:pt>
              </c:strCache>
            </c:strRef>
          </c:tx>
          <c:cat>
            <c:numRef>
              <c:f>Feuil1!$C$2:$V$2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Feuil1!$C$8:$V$8</c:f>
              <c:numCache>
                <c:formatCode>General</c:formatCode>
                <c:ptCount val="20"/>
                <c:pt idx="0">
                  <c:v>420.0</c:v>
                </c:pt>
                <c:pt idx="1">
                  <c:v>397.0</c:v>
                </c:pt>
                <c:pt idx="2">
                  <c:v>439.0</c:v>
                </c:pt>
                <c:pt idx="3">
                  <c:v>458.0</c:v>
                </c:pt>
                <c:pt idx="4">
                  <c:v>421.0</c:v>
                </c:pt>
                <c:pt idx="5">
                  <c:v>430.0</c:v>
                </c:pt>
                <c:pt idx="6">
                  <c:v>413.0</c:v>
                </c:pt>
                <c:pt idx="7">
                  <c:v>415.0</c:v>
                </c:pt>
                <c:pt idx="8">
                  <c:v>419.0</c:v>
                </c:pt>
                <c:pt idx="9">
                  <c:v>396.0</c:v>
                </c:pt>
                <c:pt idx="10">
                  <c:v>386.0</c:v>
                </c:pt>
                <c:pt idx="11">
                  <c:v>367.0</c:v>
                </c:pt>
                <c:pt idx="12">
                  <c:v>397.0</c:v>
                </c:pt>
                <c:pt idx="13">
                  <c:v>401.0</c:v>
                </c:pt>
                <c:pt idx="14">
                  <c:v>411.0</c:v>
                </c:pt>
                <c:pt idx="15">
                  <c:v>472.0</c:v>
                </c:pt>
                <c:pt idx="16">
                  <c:v>410.0</c:v>
                </c:pt>
                <c:pt idx="17">
                  <c:v>443.0</c:v>
                </c:pt>
                <c:pt idx="18">
                  <c:v>478.0</c:v>
                </c:pt>
                <c:pt idx="19">
                  <c:v>462.0</c:v>
                </c:pt>
              </c:numCache>
            </c:numRef>
          </c:val>
          <c:smooth val="0"/>
          <c:extLst xmlns:c16r2="http://schemas.microsoft.com/office/drawing/2015/06/chart">
            <c:ext xmlns:c16="http://schemas.microsoft.com/office/drawing/2014/chart" uri="{C3380CC4-5D6E-409C-BE32-E72D297353CC}">
              <c16:uniqueId val="{00000003-9B7A-4924-9B64-0101D5D4E1C1}"/>
            </c:ext>
          </c:extLst>
        </c:ser>
        <c:dLbls>
          <c:showLegendKey val="0"/>
          <c:showVal val="0"/>
          <c:showCatName val="0"/>
          <c:showSerName val="0"/>
          <c:showPercent val="0"/>
          <c:showBubbleSize val="0"/>
        </c:dLbls>
        <c:marker val="1"/>
        <c:smooth val="0"/>
        <c:axId val="2079049000"/>
        <c:axId val="2079049352"/>
      </c:lineChart>
      <c:catAx>
        <c:axId val="2079049000"/>
        <c:scaling>
          <c:orientation val="minMax"/>
        </c:scaling>
        <c:delete val="0"/>
        <c:axPos val="b"/>
        <c:numFmt formatCode="General" sourceLinked="1"/>
        <c:majorTickMark val="out"/>
        <c:minorTickMark val="none"/>
        <c:tickLblPos val="nextTo"/>
        <c:crossAx val="2079049352"/>
        <c:crosses val="autoZero"/>
        <c:auto val="1"/>
        <c:lblAlgn val="ctr"/>
        <c:lblOffset val="100"/>
        <c:noMultiLvlLbl val="0"/>
      </c:catAx>
      <c:valAx>
        <c:axId val="2079049352"/>
        <c:scaling>
          <c:orientation val="minMax"/>
        </c:scaling>
        <c:delete val="0"/>
        <c:axPos val="l"/>
        <c:majorGridlines/>
        <c:numFmt formatCode="General" sourceLinked="1"/>
        <c:majorTickMark val="out"/>
        <c:minorTickMark val="none"/>
        <c:tickLblPos val="nextTo"/>
        <c:crossAx val="2079049000"/>
        <c:crosses val="autoZero"/>
        <c:crossBetween val="between"/>
      </c:valAx>
    </c:plotArea>
    <c:legend>
      <c:legendPos val="r"/>
      <c:layout>
        <c:manualLayout>
          <c:xMode val="edge"/>
          <c:yMode val="edge"/>
          <c:x val="0.821531693237788"/>
          <c:y val="0.202798300188868"/>
          <c:w val="0.161933685609006"/>
          <c:h val="0.22402788579046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Feuil1!$A$21</c:f>
              <c:strCache>
                <c:ptCount val="1"/>
                <c:pt idx="0">
                  <c:v>1CAP</c:v>
                </c:pt>
              </c:strCache>
            </c:strRef>
          </c:tx>
          <c:cat>
            <c:numRef>
              <c:f>Feuil1!$C$20:$U$20</c:f>
              <c:numCache>
                <c:formatCode>General</c:formatCode>
                <c:ptCount val="19"/>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numCache>
            </c:numRef>
          </c:cat>
          <c:val>
            <c:numRef>
              <c:f>Feuil1!$C$21:$U$21</c:f>
              <c:numCache>
                <c:formatCode>General</c:formatCode>
                <c:ptCount val="19"/>
                <c:pt idx="0">
                  <c:v>345.0</c:v>
                </c:pt>
                <c:pt idx="1">
                  <c:v>354.0</c:v>
                </c:pt>
                <c:pt idx="2">
                  <c:v>233.0</c:v>
                </c:pt>
                <c:pt idx="3">
                  <c:v>246.0</c:v>
                </c:pt>
                <c:pt idx="4">
                  <c:v>178.0</c:v>
                </c:pt>
                <c:pt idx="5">
                  <c:v>165.0</c:v>
                </c:pt>
                <c:pt idx="6">
                  <c:v>99.0</c:v>
                </c:pt>
                <c:pt idx="7">
                  <c:v>105.0</c:v>
                </c:pt>
                <c:pt idx="8">
                  <c:v>112.0</c:v>
                </c:pt>
                <c:pt idx="9">
                  <c:v>90.0</c:v>
                </c:pt>
                <c:pt idx="10">
                  <c:v>85.0</c:v>
                </c:pt>
                <c:pt idx="11">
                  <c:v>83.0</c:v>
                </c:pt>
                <c:pt idx="12">
                  <c:v>296.0</c:v>
                </c:pt>
                <c:pt idx="13">
                  <c:v>290.0</c:v>
                </c:pt>
                <c:pt idx="14">
                  <c:v>288.0</c:v>
                </c:pt>
                <c:pt idx="15">
                  <c:v>267.0</c:v>
                </c:pt>
                <c:pt idx="16">
                  <c:v>280.0</c:v>
                </c:pt>
                <c:pt idx="17">
                  <c:v>245.0</c:v>
                </c:pt>
                <c:pt idx="18">
                  <c:v>222.0</c:v>
                </c:pt>
              </c:numCache>
            </c:numRef>
          </c:val>
          <c:smooth val="0"/>
          <c:extLst xmlns:c16r2="http://schemas.microsoft.com/office/drawing/2015/06/chart">
            <c:ext xmlns:c16="http://schemas.microsoft.com/office/drawing/2014/chart" uri="{C3380CC4-5D6E-409C-BE32-E72D297353CC}">
              <c16:uniqueId val="{00000000-40D3-4ADB-9C67-4EE9A44B3919}"/>
            </c:ext>
          </c:extLst>
        </c:ser>
        <c:ser>
          <c:idx val="1"/>
          <c:order val="1"/>
          <c:tx>
            <c:strRef>
              <c:f>Feuil1!$A$23</c:f>
              <c:strCache>
                <c:ptCount val="1"/>
                <c:pt idx="0">
                  <c:v>Snd Bac Pro</c:v>
                </c:pt>
              </c:strCache>
            </c:strRef>
          </c:tx>
          <c:cat>
            <c:numRef>
              <c:f>Feuil1!$C$20:$U$20</c:f>
              <c:numCache>
                <c:formatCode>General</c:formatCode>
                <c:ptCount val="19"/>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numCache>
            </c:numRef>
          </c:cat>
          <c:val>
            <c:numRef>
              <c:f>Feuil1!$C$23:$U$23</c:f>
              <c:numCache>
                <c:formatCode>General</c:formatCode>
                <c:ptCount val="19"/>
                <c:pt idx="0">
                  <c:v>750.0</c:v>
                </c:pt>
                <c:pt idx="1">
                  <c:v>840.0</c:v>
                </c:pt>
                <c:pt idx="2">
                  <c:v>961.0</c:v>
                </c:pt>
                <c:pt idx="3">
                  <c:v>961.0</c:v>
                </c:pt>
                <c:pt idx="4">
                  <c:v>908.0</c:v>
                </c:pt>
                <c:pt idx="5">
                  <c:v>877.0</c:v>
                </c:pt>
                <c:pt idx="6">
                  <c:v>746.0</c:v>
                </c:pt>
                <c:pt idx="7">
                  <c:v>643.0</c:v>
                </c:pt>
                <c:pt idx="8">
                  <c:v>709.0</c:v>
                </c:pt>
                <c:pt idx="9">
                  <c:v>866.0</c:v>
                </c:pt>
                <c:pt idx="10">
                  <c:v>863.0</c:v>
                </c:pt>
                <c:pt idx="11">
                  <c:v>879.0</c:v>
                </c:pt>
                <c:pt idx="12">
                  <c:v>336.0</c:v>
                </c:pt>
                <c:pt idx="13">
                  <c:v>341.0</c:v>
                </c:pt>
                <c:pt idx="14">
                  <c:v>599.0</c:v>
                </c:pt>
                <c:pt idx="15">
                  <c:v>633.0</c:v>
                </c:pt>
                <c:pt idx="16">
                  <c:v>640.0</c:v>
                </c:pt>
                <c:pt idx="17">
                  <c:v>557.0</c:v>
                </c:pt>
                <c:pt idx="18">
                  <c:v>476.0</c:v>
                </c:pt>
              </c:numCache>
            </c:numRef>
          </c:val>
          <c:smooth val="0"/>
          <c:extLst xmlns:c16r2="http://schemas.microsoft.com/office/drawing/2015/06/chart">
            <c:ext xmlns:c16="http://schemas.microsoft.com/office/drawing/2014/chart" uri="{C3380CC4-5D6E-409C-BE32-E72D297353CC}">
              <c16:uniqueId val="{00000001-40D3-4ADB-9C67-4EE9A44B3919}"/>
            </c:ext>
          </c:extLst>
        </c:ser>
        <c:ser>
          <c:idx val="2"/>
          <c:order val="2"/>
          <c:tx>
            <c:strRef>
              <c:f>Feuil1!$A$24</c:f>
              <c:strCache>
                <c:ptCount val="1"/>
                <c:pt idx="0">
                  <c:v>T Bac Pro</c:v>
                </c:pt>
              </c:strCache>
            </c:strRef>
          </c:tx>
          <c:cat>
            <c:numRef>
              <c:f>Feuil1!$C$20:$U$20</c:f>
              <c:numCache>
                <c:formatCode>General</c:formatCode>
                <c:ptCount val="19"/>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numCache>
            </c:numRef>
          </c:cat>
          <c:val>
            <c:numRef>
              <c:f>Feuil1!$C$24:$U$24</c:f>
              <c:numCache>
                <c:formatCode>General</c:formatCode>
                <c:ptCount val="19"/>
                <c:pt idx="2">
                  <c:v>370.0</c:v>
                </c:pt>
                <c:pt idx="3">
                  <c:v>373.0</c:v>
                </c:pt>
                <c:pt idx="4">
                  <c:v>392.0</c:v>
                </c:pt>
                <c:pt idx="5">
                  <c:v>472.0</c:v>
                </c:pt>
                <c:pt idx="6">
                  <c:v>497.0</c:v>
                </c:pt>
                <c:pt idx="7">
                  <c:v>542.0</c:v>
                </c:pt>
                <c:pt idx="8">
                  <c:v>577.0</c:v>
                </c:pt>
                <c:pt idx="9">
                  <c:v>599.0</c:v>
                </c:pt>
                <c:pt idx="10">
                  <c:v>586.0</c:v>
                </c:pt>
                <c:pt idx="11">
                  <c:v>646.0</c:v>
                </c:pt>
                <c:pt idx="12">
                  <c:v>765.0</c:v>
                </c:pt>
                <c:pt idx="13">
                  <c:v>883.0</c:v>
                </c:pt>
                <c:pt idx="14">
                  <c:v>1221.0</c:v>
                </c:pt>
                <c:pt idx="15">
                  <c:v>952.0</c:v>
                </c:pt>
                <c:pt idx="16">
                  <c:v>948.0</c:v>
                </c:pt>
                <c:pt idx="17">
                  <c:v>1054.0</c:v>
                </c:pt>
                <c:pt idx="18">
                  <c:v>1045.0</c:v>
                </c:pt>
              </c:numCache>
            </c:numRef>
          </c:val>
          <c:smooth val="0"/>
          <c:extLst xmlns:c16r2="http://schemas.microsoft.com/office/drawing/2015/06/chart">
            <c:ext xmlns:c16="http://schemas.microsoft.com/office/drawing/2014/chart" uri="{C3380CC4-5D6E-409C-BE32-E72D297353CC}">
              <c16:uniqueId val="{00000002-40D3-4ADB-9C67-4EE9A44B3919}"/>
            </c:ext>
          </c:extLst>
        </c:ser>
        <c:ser>
          <c:idx val="3"/>
          <c:order val="3"/>
          <c:tx>
            <c:strRef>
              <c:f>Feuil1!$A$25</c:f>
              <c:strCache>
                <c:ptCount val="1"/>
                <c:pt idx="0">
                  <c:v>1 BTS</c:v>
                </c:pt>
              </c:strCache>
            </c:strRef>
          </c:tx>
          <c:cat>
            <c:numRef>
              <c:f>Feuil1!$C$20:$U$20</c:f>
              <c:numCache>
                <c:formatCode>General</c:formatCode>
                <c:ptCount val="19"/>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numCache>
            </c:numRef>
          </c:cat>
          <c:val>
            <c:numRef>
              <c:f>Feuil1!$C$25:$U$25</c:f>
              <c:numCache>
                <c:formatCode>General</c:formatCode>
                <c:ptCount val="19"/>
                <c:pt idx="0">
                  <c:v>53.0</c:v>
                </c:pt>
                <c:pt idx="1">
                  <c:v>52.0</c:v>
                </c:pt>
                <c:pt idx="2">
                  <c:v>68.0</c:v>
                </c:pt>
                <c:pt idx="3">
                  <c:v>101.0</c:v>
                </c:pt>
                <c:pt idx="4">
                  <c:v>134.0</c:v>
                </c:pt>
                <c:pt idx="5">
                  <c:v>144.0</c:v>
                </c:pt>
                <c:pt idx="6">
                  <c:v>138.0</c:v>
                </c:pt>
                <c:pt idx="7">
                  <c:v>130.0</c:v>
                </c:pt>
                <c:pt idx="8">
                  <c:v>169.0</c:v>
                </c:pt>
                <c:pt idx="9">
                  <c:v>151.0</c:v>
                </c:pt>
                <c:pt idx="10">
                  <c:v>185.0</c:v>
                </c:pt>
                <c:pt idx="11">
                  <c:v>209.0</c:v>
                </c:pt>
                <c:pt idx="12">
                  <c:v>163.0</c:v>
                </c:pt>
                <c:pt idx="13">
                  <c:v>305.0</c:v>
                </c:pt>
                <c:pt idx="14">
                  <c:v>389.0</c:v>
                </c:pt>
                <c:pt idx="15">
                  <c:v>479.0</c:v>
                </c:pt>
                <c:pt idx="16">
                  <c:v>379.0</c:v>
                </c:pt>
                <c:pt idx="17">
                  <c:v>371.0</c:v>
                </c:pt>
                <c:pt idx="18">
                  <c:v>425.0</c:v>
                </c:pt>
              </c:numCache>
            </c:numRef>
          </c:val>
          <c:smooth val="0"/>
          <c:extLst xmlns:c16r2="http://schemas.microsoft.com/office/drawing/2015/06/chart">
            <c:ext xmlns:c16="http://schemas.microsoft.com/office/drawing/2014/chart" uri="{C3380CC4-5D6E-409C-BE32-E72D297353CC}">
              <c16:uniqueId val="{00000003-40D3-4ADB-9C67-4EE9A44B3919}"/>
            </c:ext>
          </c:extLst>
        </c:ser>
        <c:dLbls>
          <c:showLegendKey val="0"/>
          <c:showVal val="0"/>
          <c:showCatName val="0"/>
          <c:showSerName val="0"/>
          <c:showPercent val="0"/>
          <c:showBubbleSize val="0"/>
        </c:dLbls>
        <c:marker val="1"/>
        <c:smooth val="0"/>
        <c:axId val="2079251544"/>
        <c:axId val="2079254664"/>
      </c:lineChart>
      <c:catAx>
        <c:axId val="2079251544"/>
        <c:scaling>
          <c:orientation val="minMax"/>
        </c:scaling>
        <c:delete val="0"/>
        <c:axPos val="b"/>
        <c:numFmt formatCode="General" sourceLinked="1"/>
        <c:majorTickMark val="out"/>
        <c:minorTickMark val="none"/>
        <c:tickLblPos val="nextTo"/>
        <c:crossAx val="2079254664"/>
        <c:crosses val="autoZero"/>
        <c:auto val="1"/>
        <c:lblAlgn val="ctr"/>
        <c:lblOffset val="100"/>
        <c:noMultiLvlLbl val="0"/>
      </c:catAx>
      <c:valAx>
        <c:axId val="2079254664"/>
        <c:scaling>
          <c:orientation val="minMax"/>
        </c:scaling>
        <c:delete val="0"/>
        <c:axPos val="l"/>
        <c:majorGridlines/>
        <c:numFmt formatCode="General" sourceLinked="1"/>
        <c:majorTickMark val="out"/>
        <c:minorTickMark val="none"/>
        <c:tickLblPos val="nextTo"/>
        <c:crossAx val="2079251544"/>
        <c:crosses val="autoZero"/>
        <c:crossBetween val="between"/>
      </c:valAx>
    </c:plotArea>
    <c:legend>
      <c:legendPos val="r"/>
      <c:layout>
        <c:manualLayout>
          <c:xMode val="edge"/>
          <c:yMode val="edge"/>
          <c:x val="0.832188213167854"/>
          <c:y val="0.310401818306725"/>
          <c:w val="0.16592927568679"/>
          <c:h val="0.225403896737504"/>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6891294838145"/>
          <c:y val="0.0648148148148148"/>
          <c:w val="0.749442913385827"/>
          <c:h val="0.783642096821231"/>
        </c:manualLayout>
      </c:layout>
      <c:lineChart>
        <c:grouping val="standard"/>
        <c:varyColors val="0"/>
        <c:ser>
          <c:idx val="0"/>
          <c:order val="0"/>
          <c:tx>
            <c:strRef>
              <c:f>Feuil1!$A$8</c:f>
              <c:strCache>
                <c:ptCount val="1"/>
                <c:pt idx="0">
                  <c:v>1 BTS</c:v>
                </c:pt>
              </c:strCache>
            </c:strRef>
          </c:tx>
          <c:cat>
            <c:numRef>
              <c:f>Feuil1!$C$12:$V$12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Feuil1!$C$8:$V$8</c:f>
              <c:numCache>
                <c:formatCode>General</c:formatCode>
                <c:ptCount val="20"/>
                <c:pt idx="0">
                  <c:v>420.0</c:v>
                </c:pt>
                <c:pt idx="1">
                  <c:v>397.0</c:v>
                </c:pt>
                <c:pt idx="2">
                  <c:v>439.0</c:v>
                </c:pt>
                <c:pt idx="3">
                  <c:v>458.0</c:v>
                </c:pt>
                <c:pt idx="4">
                  <c:v>421.0</c:v>
                </c:pt>
                <c:pt idx="5">
                  <c:v>430.0</c:v>
                </c:pt>
                <c:pt idx="6">
                  <c:v>413.0</c:v>
                </c:pt>
                <c:pt idx="7">
                  <c:v>415.0</c:v>
                </c:pt>
                <c:pt idx="8">
                  <c:v>419.0</c:v>
                </c:pt>
                <c:pt idx="9">
                  <c:v>396.0</c:v>
                </c:pt>
                <c:pt idx="10">
                  <c:v>386.0</c:v>
                </c:pt>
                <c:pt idx="11">
                  <c:v>367.0</c:v>
                </c:pt>
                <c:pt idx="12">
                  <c:v>397.0</c:v>
                </c:pt>
                <c:pt idx="13">
                  <c:v>401.0</c:v>
                </c:pt>
                <c:pt idx="14">
                  <c:v>411.0</c:v>
                </c:pt>
                <c:pt idx="15">
                  <c:v>472.0</c:v>
                </c:pt>
                <c:pt idx="16">
                  <c:v>410.0</c:v>
                </c:pt>
                <c:pt idx="17">
                  <c:v>443.0</c:v>
                </c:pt>
                <c:pt idx="18">
                  <c:v>478.0</c:v>
                </c:pt>
                <c:pt idx="19">
                  <c:v>462.0</c:v>
                </c:pt>
              </c:numCache>
            </c:numRef>
          </c:val>
          <c:smooth val="0"/>
          <c:extLst xmlns:c16r2="http://schemas.microsoft.com/office/drawing/2015/06/chart">
            <c:ext xmlns:c16="http://schemas.microsoft.com/office/drawing/2014/chart" uri="{C3380CC4-5D6E-409C-BE32-E72D297353CC}">
              <c16:uniqueId val="{00000000-394B-4E04-A056-BCB0EE5F23A4}"/>
            </c:ext>
          </c:extLst>
        </c:ser>
        <c:ser>
          <c:idx val="3"/>
          <c:order val="1"/>
          <c:tx>
            <c:strRef>
              <c:f>Feuil1!$B$13</c:f>
              <c:strCache>
                <c:ptCount val="1"/>
                <c:pt idx="0">
                  <c:v>Bac pro en BTS 1</c:v>
                </c:pt>
              </c:strCache>
            </c:strRef>
          </c:tx>
          <c:cat>
            <c:numRef>
              <c:f>Feuil1!$C$12:$V$12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Feuil1!$C$13:$V$13</c:f>
              <c:numCache>
                <c:formatCode>General</c:formatCode>
                <c:ptCount val="20"/>
                <c:pt idx="0">
                  <c:v>58.0</c:v>
                </c:pt>
                <c:pt idx="1">
                  <c:v>51.0</c:v>
                </c:pt>
                <c:pt idx="2">
                  <c:v>74.0</c:v>
                </c:pt>
                <c:pt idx="3">
                  <c:v>92.0</c:v>
                </c:pt>
                <c:pt idx="4">
                  <c:v>68.0</c:v>
                </c:pt>
                <c:pt idx="5">
                  <c:v>118.0</c:v>
                </c:pt>
                <c:pt idx="6">
                  <c:v>113.0</c:v>
                </c:pt>
                <c:pt idx="7">
                  <c:v>111.0</c:v>
                </c:pt>
                <c:pt idx="8">
                  <c:v>131.0</c:v>
                </c:pt>
                <c:pt idx="9">
                  <c:v>123.0</c:v>
                </c:pt>
                <c:pt idx="10">
                  <c:v>129.0</c:v>
                </c:pt>
                <c:pt idx="11">
                  <c:v>134.0</c:v>
                </c:pt>
                <c:pt idx="12">
                  <c:v>142.0</c:v>
                </c:pt>
                <c:pt idx="13">
                  <c:v>172.0</c:v>
                </c:pt>
                <c:pt idx="14">
                  <c:v>179.0</c:v>
                </c:pt>
                <c:pt idx="15">
                  <c:v>264.0</c:v>
                </c:pt>
                <c:pt idx="16">
                  <c:v>249.0</c:v>
                </c:pt>
                <c:pt idx="17">
                  <c:v>271.0</c:v>
                </c:pt>
                <c:pt idx="18">
                  <c:v>309.0</c:v>
                </c:pt>
                <c:pt idx="19">
                  <c:v>285.0</c:v>
                </c:pt>
              </c:numCache>
            </c:numRef>
          </c:val>
          <c:smooth val="0"/>
          <c:extLst xmlns:c16r2="http://schemas.microsoft.com/office/drawing/2015/06/chart">
            <c:ext xmlns:c16="http://schemas.microsoft.com/office/drawing/2014/chart" uri="{C3380CC4-5D6E-409C-BE32-E72D297353CC}">
              <c16:uniqueId val="{00000001-394B-4E04-A056-BCB0EE5F23A4}"/>
            </c:ext>
          </c:extLst>
        </c:ser>
        <c:ser>
          <c:idx val="4"/>
          <c:order val="2"/>
          <c:tx>
            <c:strRef>
              <c:f>Feuil1!$B$14</c:f>
              <c:strCache>
                <c:ptCount val="1"/>
                <c:pt idx="0">
                  <c:v>Bac STI / STI2D</c:v>
                </c:pt>
              </c:strCache>
            </c:strRef>
          </c:tx>
          <c:cat>
            <c:numRef>
              <c:f>Feuil1!$C$12:$V$12</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Feuil1!$C$14:$V$14</c:f>
              <c:numCache>
                <c:formatCode>General</c:formatCode>
                <c:ptCount val="20"/>
                <c:pt idx="0">
                  <c:v>302.0</c:v>
                </c:pt>
                <c:pt idx="1">
                  <c:v>309.0</c:v>
                </c:pt>
                <c:pt idx="2">
                  <c:v>316.0</c:v>
                </c:pt>
                <c:pt idx="3">
                  <c:v>318.0</c:v>
                </c:pt>
                <c:pt idx="4">
                  <c:v>317.0</c:v>
                </c:pt>
                <c:pt idx="5">
                  <c:v>280.0</c:v>
                </c:pt>
                <c:pt idx="6">
                  <c:v>272.0</c:v>
                </c:pt>
                <c:pt idx="7">
                  <c:v>270.0</c:v>
                </c:pt>
                <c:pt idx="8">
                  <c:v>258.0</c:v>
                </c:pt>
                <c:pt idx="9">
                  <c:v>227.0</c:v>
                </c:pt>
                <c:pt idx="10">
                  <c:v>226.0</c:v>
                </c:pt>
                <c:pt idx="11">
                  <c:v>207.0</c:v>
                </c:pt>
                <c:pt idx="12">
                  <c:v>210.0</c:v>
                </c:pt>
                <c:pt idx="13">
                  <c:v>173.0</c:v>
                </c:pt>
                <c:pt idx="14">
                  <c:v>203.0</c:v>
                </c:pt>
                <c:pt idx="15">
                  <c:v>177.0</c:v>
                </c:pt>
                <c:pt idx="16">
                  <c:v>93.0</c:v>
                </c:pt>
                <c:pt idx="17">
                  <c:v>111.0</c:v>
                </c:pt>
                <c:pt idx="18">
                  <c:v>118.0</c:v>
                </c:pt>
                <c:pt idx="19">
                  <c:v>118.0</c:v>
                </c:pt>
              </c:numCache>
            </c:numRef>
          </c:val>
          <c:smooth val="0"/>
          <c:extLst xmlns:c16r2="http://schemas.microsoft.com/office/drawing/2015/06/chart">
            <c:ext xmlns:c16="http://schemas.microsoft.com/office/drawing/2014/chart" uri="{C3380CC4-5D6E-409C-BE32-E72D297353CC}">
              <c16:uniqueId val="{00000002-394B-4E04-A056-BCB0EE5F23A4}"/>
            </c:ext>
          </c:extLst>
        </c:ser>
        <c:dLbls>
          <c:showLegendKey val="0"/>
          <c:showVal val="0"/>
          <c:showCatName val="0"/>
          <c:showSerName val="0"/>
          <c:showPercent val="0"/>
          <c:showBubbleSize val="0"/>
        </c:dLbls>
        <c:marker val="1"/>
        <c:smooth val="0"/>
        <c:axId val="2145704168"/>
        <c:axId val="2145707144"/>
      </c:lineChart>
      <c:catAx>
        <c:axId val="2145704168"/>
        <c:scaling>
          <c:orientation val="minMax"/>
        </c:scaling>
        <c:delete val="0"/>
        <c:axPos val="b"/>
        <c:numFmt formatCode="General" sourceLinked="1"/>
        <c:majorTickMark val="out"/>
        <c:minorTickMark val="none"/>
        <c:tickLblPos val="nextTo"/>
        <c:crossAx val="2145707144"/>
        <c:crosses val="autoZero"/>
        <c:auto val="1"/>
        <c:lblAlgn val="ctr"/>
        <c:lblOffset val="100"/>
        <c:noMultiLvlLbl val="0"/>
      </c:catAx>
      <c:valAx>
        <c:axId val="2145707144"/>
        <c:scaling>
          <c:orientation val="minMax"/>
          <c:max val="500.0"/>
        </c:scaling>
        <c:delete val="0"/>
        <c:axPos val="l"/>
        <c:majorGridlines/>
        <c:numFmt formatCode="General" sourceLinked="1"/>
        <c:majorTickMark val="out"/>
        <c:minorTickMark val="none"/>
        <c:tickLblPos val="nextTo"/>
        <c:crossAx val="2145704168"/>
        <c:crosses val="autoZero"/>
        <c:crossBetween val="between"/>
      </c:valAx>
    </c:plotArea>
    <c:legend>
      <c:legendPos val="r"/>
      <c:layout>
        <c:manualLayout>
          <c:xMode val="edge"/>
          <c:yMode val="edge"/>
          <c:x val="0.454099973569627"/>
          <c:y val="0.0258759762303434"/>
          <c:w val="0.231765650046771"/>
          <c:h val="0.133346588871708"/>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0E0EB-91AC-F244-86F4-D201CC74D7C4}" type="doc">
      <dgm:prSet loTypeId="urn:microsoft.com/office/officeart/2009/3/layout/RandomtoResultProcess" loCatId="" qsTypeId="urn:microsoft.com/office/officeart/2005/8/quickstyle/simple3" qsCatId="simple" csTypeId="urn:microsoft.com/office/officeart/2005/8/colors/accent1_2" csCatId="accent1"/>
      <dgm:spPr/>
      <dgm:t>
        <a:bodyPr/>
        <a:lstStyle/>
        <a:p>
          <a:endParaRPr lang="fr-FR"/>
        </a:p>
      </dgm:t>
    </dgm:pt>
    <dgm:pt modelId="{9F22F2FE-3860-364F-BA4E-50286F6B82FD}">
      <dgm:prSet/>
      <dgm:spPr/>
      <dgm:t>
        <a:bodyPr/>
        <a:lstStyle/>
        <a:p>
          <a:pPr rtl="0"/>
          <a:r>
            <a:rPr lang="fr-FR" smtClean="0"/>
            <a:t>Cette pratique pédagogique peut aussi se faire en lycée professionnel en utilisant les heures d’EGLS</a:t>
          </a:r>
          <a:endParaRPr lang="fr-FR"/>
        </a:p>
      </dgm:t>
    </dgm:pt>
    <dgm:pt modelId="{42FBDAA1-800F-3245-97CB-2B9F640CDD54}" type="parTrans" cxnId="{A8A4312D-0333-6844-A0AF-1C13B7D4E04F}">
      <dgm:prSet/>
      <dgm:spPr/>
      <dgm:t>
        <a:bodyPr/>
        <a:lstStyle/>
        <a:p>
          <a:endParaRPr lang="fr-FR"/>
        </a:p>
      </dgm:t>
    </dgm:pt>
    <dgm:pt modelId="{B9A7F838-C500-6345-972F-8CC91A81DE51}" type="sibTrans" cxnId="{A8A4312D-0333-6844-A0AF-1C13B7D4E04F}">
      <dgm:prSet/>
      <dgm:spPr/>
      <dgm:t>
        <a:bodyPr/>
        <a:lstStyle/>
        <a:p>
          <a:endParaRPr lang="fr-FR"/>
        </a:p>
      </dgm:t>
    </dgm:pt>
    <dgm:pt modelId="{E03CB5CE-1F09-1545-8C47-CD314ED5D24D}" type="pres">
      <dgm:prSet presAssocID="{EF50E0EB-91AC-F244-86F4-D201CC74D7C4}" presName="Name0" presStyleCnt="0">
        <dgm:presLayoutVars>
          <dgm:dir/>
          <dgm:animOne val="branch"/>
          <dgm:animLvl val="lvl"/>
        </dgm:presLayoutVars>
      </dgm:prSet>
      <dgm:spPr/>
      <dgm:t>
        <a:bodyPr/>
        <a:lstStyle/>
        <a:p>
          <a:endParaRPr lang="fr-FR"/>
        </a:p>
      </dgm:t>
    </dgm:pt>
    <dgm:pt modelId="{E50017E5-B97E-994B-A23B-7C3D59E40BC1}" type="pres">
      <dgm:prSet presAssocID="{9F22F2FE-3860-364F-BA4E-50286F6B82FD}" presName="chaos" presStyleCnt="0"/>
      <dgm:spPr/>
    </dgm:pt>
    <dgm:pt modelId="{A2190950-65EB-D642-A139-09065FDE6A1F}" type="pres">
      <dgm:prSet presAssocID="{9F22F2FE-3860-364F-BA4E-50286F6B82FD}" presName="parTx1" presStyleLbl="revTx" presStyleIdx="0" presStyleCnt="1"/>
      <dgm:spPr/>
      <dgm:t>
        <a:bodyPr/>
        <a:lstStyle/>
        <a:p>
          <a:endParaRPr lang="fr-FR"/>
        </a:p>
      </dgm:t>
    </dgm:pt>
    <dgm:pt modelId="{EC41CCA9-35A4-BC45-BB10-21C08756FEA0}" type="pres">
      <dgm:prSet presAssocID="{9F22F2FE-3860-364F-BA4E-50286F6B82FD}" presName="c1" presStyleLbl="node1" presStyleIdx="0" presStyleCnt="18"/>
      <dgm:spPr/>
    </dgm:pt>
    <dgm:pt modelId="{554C95B7-51FC-ED43-9A6A-D2477AFF8530}" type="pres">
      <dgm:prSet presAssocID="{9F22F2FE-3860-364F-BA4E-50286F6B82FD}" presName="c2" presStyleLbl="node1" presStyleIdx="1" presStyleCnt="18"/>
      <dgm:spPr/>
    </dgm:pt>
    <dgm:pt modelId="{CEDB8C22-2656-DF40-B7AC-FCCA53071439}" type="pres">
      <dgm:prSet presAssocID="{9F22F2FE-3860-364F-BA4E-50286F6B82FD}" presName="c3" presStyleLbl="node1" presStyleIdx="2" presStyleCnt="18"/>
      <dgm:spPr/>
    </dgm:pt>
    <dgm:pt modelId="{A7B03A6C-7AEF-124C-956D-2C385353F720}" type="pres">
      <dgm:prSet presAssocID="{9F22F2FE-3860-364F-BA4E-50286F6B82FD}" presName="c4" presStyleLbl="node1" presStyleIdx="3" presStyleCnt="18"/>
      <dgm:spPr/>
    </dgm:pt>
    <dgm:pt modelId="{9213AE3E-B24F-F44D-976D-1E073CB13818}" type="pres">
      <dgm:prSet presAssocID="{9F22F2FE-3860-364F-BA4E-50286F6B82FD}" presName="c5" presStyleLbl="node1" presStyleIdx="4" presStyleCnt="18"/>
      <dgm:spPr/>
    </dgm:pt>
    <dgm:pt modelId="{1FA0EA98-9C75-5F44-9D5E-99160545759F}" type="pres">
      <dgm:prSet presAssocID="{9F22F2FE-3860-364F-BA4E-50286F6B82FD}" presName="c6" presStyleLbl="node1" presStyleIdx="5" presStyleCnt="18"/>
      <dgm:spPr/>
    </dgm:pt>
    <dgm:pt modelId="{F60959A5-0B73-5445-8B77-DCEBBF1A7A00}" type="pres">
      <dgm:prSet presAssocID="{9F22F2FE-3860-364F-BA4E-50286F6B82FD}" presName="c7" presStyleLbl="node1" presStyleIdx="6" presStyleCnt="18"/>
      <dgm:spPr/>
    </dgm:pt>
    <dgm:pt modelId="{2E2158F8-97B7-4A42-BAA9-462B89B1538C}" type="pres">
      <dgm:prSet presAssocID="{9F22F2FE-3860-364F-BA4E-50286F6B82FD}" presName="c8" presStyleLbl="node1" presStyleIdx="7" presStyleCnt="18"/>
      <dgm:spPr/>
    </dgm:pt>
    <dgm:pt modelId="{F74DFA78-5796-5F43-BAF0-BB854F6F487E}" type="pres">
      <dgm:prSet presAssocID="{9F22F2FE-3860-364F-BA4E-50286F6B82FD}" presName="c9" presStyleLbl="node1" presStyleIdx="8" presStyleCnt="18"/>
      <dgm:spPr/>
    </dgm:pt>
    <dgm:pt modelId="{48F4E246-8479-E944-BD92-0B8A915BA817}" type="pres">
      <dgm:prSet presAssocID="{9F22F2FE-3860-364F-BA4E-50286F6B82FD}" presName="c10" presStyleLbl="node1" presStyleIdx="9" presStyleCnt="18"/>
      <dgm:spPr>
        <a:prstGeom prst="ellipse">
          <a:avLst/>
        </a:prstGeom>
      </dgm:spPr>
    </dgm:pt>
    <dgm:pt modelId="{71D0BCBB-A0F9-5341-9172-4F6E22E4E259}" type="pres">
      <dgm:prSet presAssocID="{9F22F2FE-3860-364F-BA4E-50286F6B82FD}" presName="c11" presStyleLbl="node1" presStyleIdx="10" presStyleCnt="18"/>
      <dgm:spPr/>
    </dgm:pt>
    <dgm:pt modelId="{9EBB9180-0106-5248-BD6A-ABAE98F99CB9}" type="pres">
      <dgm:prSet presAssocID="{9F22F2FE-3860-364F-BA4E-50286F6B82FD}" presName="c12" presStyleLbl="node1" presStyleIdx="11" presStyleCnt="18"/>
      <dgm:spPr/>
    </dgm:pt>
    <dgm:pt modelId="{423C26FE-CC1D-7C4B-91DE-B23814B0A87C}" type="pres">
      <dgm:prSet presAssocID="{9F22F2FE-3860-364F-BA4E-50286F6B82FD}" presName="c13" presStyleLbl="node1" presStyleIdx="12" presStyleCnt="18"/>
      <dgm:spPr/>
    </dgm:pt>
    <dgm:pt modelId="{AA627C2C-31A4-9641-9933-AA60BE38B3D6}" type="pres">
      <dgm:prSet presAssocID="{9F22F2FE-3860-364F-BA4E-50286F6B82FD}" presName="c14" presStyleLbl="node1" presStyleIdx="13" presStyleCnt="18"/>
      <dgm:spPr/>
    </dgm:pt>
    <dgm:pt modelId="{3E4D9D59-181C-814F-A3BF-7953B308E685}" type="pres">
      <dgm:prSet presAssocID="{9F22F2FE-3860-364F-BA4E-50286F6B82FD}" presName="c15" presStyleLbl="node1" presStyleIdx="14" presStyleCnt="18"/>
      <dgm:spPr/>
    </dgm:pt>
    <dgm:pt modelId="{90D90E3B-39A4-8144-8D86-382D1A4BE727}" type="pres">
      <dgm:prSet presAssocID="{9F22F2FE-3860-364F-BA4E-50286F6B82FD}" presName="c16" presStyleLbl="node1" presStyleIdx="15" presStyleCnt="18"/>
      <dgm:spPr/>
    </dgm:pt>
    <dgm:pt modelId="{BB585D8C-02C3-714F-88C2-1DAAB08EFDB3}" type="pres">
      <dgm:prSet presAssocID="{9F22F2FE-3860-364F-BA4E-50286F6B82FD}" presName="c17" presStyleLbl="node1" presStyleIdx="16" presStyleCnt="18"/>
      <dgm:spPr/>
    </dgm:pt>
    <dgm:pt modelId="{780FABB0-AAF8-9045-AC6B-B51D0852D1C6}" type="pres">
      <dgm:prSet presAssocID="{9F22F2FE-3860-364F-BA4E-50286F6B82FD}" presName="c18" presStyleLbl="node1" presStyleIdx="17" presStyleCnt="18"/>
      <dgm:spPr/>
    </dgm:pt>
  </dgm:ptLst>
  <dgm:cxnLst>
    <dgm:cxn modelId="{A7D84ACF-2E53-4B43-96C6-8A50B5AC7574}" type="presOf" srcId="{EF50E0EB-91AC-F244-86F4-D201CC74D7C4}" destId="{E03CB5CE-1F09-1545-8C47-CD314ED5D24D}" srcOrd="0" destOrd="0" presId="urn:microsoft.com/office/officeart/2009/3/layout/RandomtoResultProcess"/>
    <dgm:cxn modelId="{1C2D5CAE-4A73-C44E-9885-CD99E960CF36}" type="presOf" srcId="{9F22F2FE-3860-364F-BA4E-50286F6B82FD}" destId="{A2190950-65EB-D642-A139-09065FDE6A1F}" srcOrd="0" destOrd="0" presId="urn:microsoft.com/office/officeart/2009/3/layout/RandomtoResultProcess"/>
    <dgm:cxn modelId="{A8A4312D-0333-6844-A0AF-1C13B7D4E04F}" srcId="{EF50E0EB-91AC-F244-86F4-D201CC74D7C4}" destId="{9F22F2FE-3860-364F-BA4E-50286F6B82FD}" srcOrd="0" destOrd="0" parTransId="{42FBDAA1-800F-3245-97CB-2B9F640CDD54}" sibTransId="{B9A7F838-C500-6345-972F-8CC91A81DE51}"/>
    <dgm:cxn modelId="{FFF26083-96EB-C343-B9AF-020243C1E58D}" type="presParOf" srcId="{E03CB5CE-1F09-1545-8C47-CD314ED5D24D}" destId="{E50017E5-B97E-994B-A23B-7C3D59E40BC1}" srcOrd="0" destOrd="0" presId="urn:microsoft.com/office/officeart/2009/3/layout/RandomtoResultProcess"/>
    <dgm:cxn modelId="{59C8C891-EC13-C346-AF84-028D11DB42D3}" type="presParOf" srcId="{E50017E5-B97E-994B-A23B-7C3D59E40BC1}" destId="{A2190950-65EB-D642-A139-09065FDE6A1F}" srcOrd="0" destOrd="0" presId="urn:microsoft.com/office/officeart/2009/3/layout/RandomtoResultProcess"/>
    <dgm:cxn modelId="{82B54291-FDCA-7F47-8DA7-AC5321BCF21E}" type="presParOf" srcId="{E50017E5-B97E-994B-A23B-7C3D59E40BC1}" destId="{EC41CCA9-35A4-BC45-BB10-21C08756FEA0}" srcOrd="1" destOrd="0" presId="urn:microsoft.com/office/officeart/2009/3/layout/RandomtoResultProcess"/>
    <dgm:cxn modelId="{AEF762A7-89FB-C945-9DF5-BA2ABC3C88E1}" type="presParOf" srcId="{E50017E5-B97E-994B-A23B-7C3D59E40BC1}" destId="{554C95B7-51FC-ED43-9A6A-D2477AFF8530}" srcOrd="2" destOrd="0" presId="urn:microsoft.com/office/officeart/2009/3/layout/RandomtoResultProcess"/>
    <dgm:cxn modelId="{7D9332E9-7568-CA40-992F-D11C8C5A2951}" type="presParOf" srcId="{E50017E5-B97E-994B-A23B-7C3D59E40BC1}" destId="{CEDB8C22-2656-DF40-B7AC-FCCA53071439}" srcOrd="3" destOrd="0" presId="urn:microsoft.com/office/officeart/2009/3/layout/RandomtoResultProcess"/>
    <dgm:cxn modelId="{9B695A98-95FC-2D43-B0F0-9320443EF3BC}" type="presParOf" srcId="{E50017E5-B97E-994B-A23B-7C3D59E40BC1}" destId="{A7B03A6C-7AEF-124C-956D-2C385353F720}" srcOrd="4" destOrd="0" presId="urn:microsoft.com/office/officeart/2009/3/layout/RandomtoResultProcess"/>
    <dgm:cxn modelId="{C5DC2425-DA3C-9F4E-ADE9-454A24847535}" type="presParOf" srcId="{E50017E5-B97E-994B-A23B-7C3D59E40BC1}" destId="{9213AE3E-B24F-F44D-976D-1E073CB13818}" srcOrd="5" destOrd="0" presId="urn:microsoft.com/office/officeart/2009/3/layout/RandomtoResultProcess"/>
    <dgm:cxn modelId="{AE4A8B38-FEB0-D947-A151-621259C22910}" type="presParOf" srcId="{E50017E5-B97E-994B-A23B-7C3D59E40BC1}" destId="{1FA0EA98-9C75-5F44-9D5E-99160545759F}" srcOrd="6" destOrd="0" presId="urn:microsoft.com/office/officeart/2009/3/layout/RandomtoResultProcess"/>
    <dgm:cxn modelId="{A36BD891-A0BB-B341-831A-A349EEA40786}" type="presParOf" srcId="{E50017E5-B97E-994B-A23B-7C3D59E40BC1}" destId="{F60959A5-0B73-5445-8B77-DCEBBF1A7A00}" srcOrd="7" destOrd="0" presId="urn:microsoft.com/office/officeart/2009/3/layout/RandomtoResultProcess"/>
    <dgm:cxn modelId="{34752BF3-F7E1-8A44-95F0-3986C93EFE03}" type="presParOf" srcId="{E50017E5-B97E-994B-A23B-7C3D59E40BC1}" destId="{2E2158F8-97B7-4A42-BAA9-462B89B1538C}" srcOrd="8" destOrd="0" presId="urn:microsoft.com/office/officeart/2009/3/layout/RandomtoResultProcess"/>
    <dgm:cxn modelId="{6077A9B4-4076-4249-B849-F4A56CF649D7}" type="presParOf" srcId="{E50017E5-B97E-994B-A23B-7C3D59E40BC1}" destId="{F74DFA78-5796-5F43-BAF0-BB854F6F487E}" srcOrd="9" destOrd="0" presId="urn:microsoft.com/office/officeart/2009/3/layout/RandomtoResultProcess"/>
    <dgm:cxn modelId="{CE1B2378-43DB-E248-A570-035515CC30E0}" type="presParOf" srcId="{E50017E5-B97E-994B-A23B-7C3D59E40BC1}" destId="{48F4E246-8479-E944-BD92-0B8A915BA817}" srcOrd="10" destOrd="0" presId="urn:microsoft.com/office/officeart/2009/3/layout/RandomtoResultProcess"/>
    <dgm:cxn modelId="{317D4CDB-9720-1946-9D48-75D37E872E7B}" type="presParOf" srcId="{E50017E5-B97E-994B-A23B-7C3D59E40BC1}" destId="{71D0BCBB-A0F9-5341-9172-4F6E22E4E259}" srcOrd="11" destOrd="0" presId="urn:microsoft.com/office/officeart/2009/3/layout/RandomtoResultProcess"/>
    <dgm:cxn modelId="{47D5EBC1-7B23-1240-9957-2D8324E26608}" type="presParOf" srcId="{E50017E5-B97E-994B-A23B-7C3D59E40BC1}" destId="{9EBB9180-0106-5248-BD6A-ABAE98F99CB9}" srcOrd="12" destOrd="0" presId="urn:microsoft.com/office/officeart/2009/3/layout/RandomtoResultProcess"/>
    <dgm:cxn modelId="{2C23F599-82D2-894E-A7DD-CAE76B23E7E8}" type="presParOf" srcId="{E50017E5-B97E-994B-A23B-7C3D59E40BC1}" destId="{423C26FE-CC1D-7C4B-91DE-B23814B0A87C}" srcOrd="13" destOrd="0" presId="urn:microsoft.com/office/officeart/2009/3/layout/RandomtoResultProcess"/>
    <dgm:cxn modelId="{9A9A79D3-E6D4-314C-90D7-1E3096516BB7}" type="presParOf" srcId="{E50017E5-B97E-994B-A23B-7C3D59E40BC1}" destId="{AA627C2C-31A4-9641-9933-AA60BE38B3D6}" srcOrd="14" destOrd="0" presId="urn:microsoft.com/office/officeart/2009/3/layout/RandomtoResultProcess"/>
    <dgm:cxn modelId="{1D7372A6-4C5A-864B-89E1-50AD9B2453C0}" type="presParOf" srcId="{E50017E5-B97E-994B-A23B-7C3D59E40BC1}" destId="{3E4D9D59-181C-814F-A3BF-7953B308E685}" srcOrd="15" destOrd="0" presId="urn:microsoft.com/office/officeart/2009/3/layout/RandomtoResultProcess"/>
    <dgm:cxn modelId="{86964032-6E5F-1348-B294-88215CD854DB}" type="presParOf" srcId="{E50017E5-B97E-994B-A23B-7C3D59E40BC1}" destId="{90D90E3B-39A4-8144-8D86-382D1A4BE727}" srcOrd="16" destOrd="0" presId="urn:microsoft.com/office/officeart/2009/3/layout/RandomtoResultProcess"/>
    <dgm:cxn modelId="{8B6DEA3F-A545-7647-9BC3-59EFDAAA48C6}" type="presParOf" srcId="{E50017E5-B97E-994B-A23B-7C3D59E40BC1}" destId="{BB585D8C-02C3-714F-88C2-1DAAB08EFDB3}" srcOrd="17" destOrd="0" presId="urn:microsoft.com/office/officeart/2009/3/layout/RandomtoResultProcess"/>
    <dgm:cxn modelId="{51210EDC-6296-674A-8C42-419DD0F0146D}" type="presParOf" srcId="{E50017E5-B97E-994B-A23B-7C3D59E40BC1}" destId="{780FABB0-AAF8-9045-AC6B-B51D0852D1C6}" srcOrd="18" destOrd="0" presId="urn:microsoft.com/office/officeart/2009/3/layout/RandomtoResultProcess"/>
  </dgm:cxnLst>
  <dgm:bg>
    <a:solidFill>
      <a:schemeClr val="bg1">
        <a:alpha val="77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EF49A-073A-5344-AC2A-47598BB7167B}"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fr-FR"/>
        </a:p>
      </dgm:t>
    </dgm:pt>
    <dgm:pt modelId="{5C1E3348-EE65-874E-A4E7-D84BD498B7A2}">
      <dgm:prSet phldrT="[Texte]" custT="1"/>
      <dgm:spPr/>
      <dgm:t>
        <a:bodyPr/>
        <a:lstStyle/>
        <a:p>
          <a:r>
            <a:rPr lang="fr-FR" sz="1400" dirty="0" smtClean="0"/>
            <a:t>Activités de formation conçues pour faire apprendre des savoirs, acquérir des éléments d’une ou plusieurs compétences, des savoir-être</a:t>
          </a:r>
          <a:endParaRPr lang="fr-FR" sz="1400" dirty="0"/>
        </a:p>
      </dgm:t>
    </dgm:pt>
    <dgm:pt modelId="{D36346CF-84BF-204B-9ADD-11D15D5F1915}" type="parTrans" cxnId="{DF394E73-04B5-F441-97E0-81505498826B}">
      <dgm:prSet/>
      <dgm:spPr/>
      <dgm:t>
        <a:bodyPr/>
        <a:lstStyle/>
        <a:p>
          <a:endParaRPr lang="fr-FR"/>
        </a:p>
      </dgm:t>
    </dgm:pt>
    <dgm:pt modelId="{A6F3AB41-DD8C-3148-94CA-19B0F5F7AFB8}" type="sibTrans" cxnId="{DF394E73-04B5-F441-97E0-81505498826B}">
      <dgm:prSet/>
      <dgm:spPr/>
      <dgm:t>
        <a:bodyPr/>
        <a:lstStyle/>
        <a:p>
          <a:endParaRPr lang="fr-FR"/>
        </a:p>
      </dgm:t>
    </dgm:pt>
    <dgm:pt modelId="{DB8B9596-BA8B-B749-9895-B340F4D9886F}">
      <dgm:prSet phldrT="[Texte]" custT="1"/>
      <dgm:spPr>
        <a:scene3d>
          <a:camera prst="orthographicFront"/>
          <a:lightRig rig="threePt" dir="t"/>
        </a:scene3d>
        <a:sp3d>
          <a:bevelT w="165100" prst="coolSlant"/>
        </a:sp3d>
      </dgm:spPr>
      <dgm:t>
        <a:bodyPr/>
        <a:lstStyle/>
        <a:p>
          <a:r>
            <a:rPr lang="fr-FR" sz="1800" b="1" dirty="0" smtClean="0"/>
            <a:t>La référence est la tâche professionnelle </a:t>
          </a:r>
          <a:endParaRPr lang="fr-FR" sz="1800" b="1" dirty="0"/>
        </a:p>
      </dgm:t>
    </dgm:pt>
    <dgm:pt modelId="{62B1D429-12C2-2848-ABFE-90F18C977CA7}" type="parTrans" cxnId="{A795BF69-3BB1-834E-90B1-68D29CBBD788}">
      <dgm:prSet/>
      <dgm:spPr/>
      <dgm:t>
        <a:bodyPr/>
        <a:lstStyle/>
        <a:p>
          <a:endParaRPr lang="fr-FR"/>
        </a:p>
      </dgm:t>
    </dgm:pt>
    <dgm:pt modelId="{93088C14-4759-7C4B-B106-4754ABF99220}" type="sibTrans" cxnId="{A795BF69-3BB1-834E-90B1-68D29CBBD788}">
      <dgm:prSet/>
      <dgm:spPr/>
      <dgm:t>
        <a:bodyPr/>
        <a:lstStyle/>
        <a:p>
          <a:endParaRPr lang="fr-FR"/>
        </a:p>
      </dgm:t>
    </dgm:pt>
    <dgm:pt modelId="{66C3A75D-BE68-9440-959E-94E962F65D91}">
      <dgm:prSet phldrT="[Texte]" custT="1"/>
      <dgm:spPr>
        <a:solidFill>
          <a:schemeClr val="accent6">
            <a:lumMod val="40000"/>
            <a:lumOff val="60000"/>
          </a:schemeClr>
        </a:solidFill>
      </dgm:spPr>
      <dgm:t>
        <a:bodyPr/>
        <a:lstStyle/>
        <a:p>
          <a:r>
            <a:rPr lang="fr-FR" sz="1400" dirty="0" smtClean="0">
              <a:solidFill>
                <a:schemeClr val="accent6">
                  <a:lumMod val="50000"/>
                </a:schemeClr>
              </a:solidFill>
            </a:rPr>
            <a:t>Activités de formation conçues pour professionnaliser </a:t>
          </a:r>
          <a:endParaRPr lang="fr-FR" sz="1400" dirty="0">
            <a:solidFill>
              <a:schemeClr val="accent6">
                <a:lumMod val="50000"/>
              </a:schemeClr>
            </a:solidFill>
          </a:endParaRPr>
        </a:p>
      </dgm:t>
    </dgm:pt>
    <dgm:pt modelId="{8E74726D-0666-884A-BEE4-FD81D484B0ED}" type="parTrans" cxnId="{FC29F71D-86C8-154A-B0B1-E09D22318785}">
      <dgm:prSet/>
      <dgm:spPr/>
      <dgm:t>
        <a:bodyPr/>
        <a:lstStyle/>
        <a:p>
          <a:endParaRPr lang="fr-FR"/>
        </a:p>
      </dgm:t>
    </dgm:pt>
    <dgm:pt modelId="{39B689D0-6150-4A49-A500-D196499B3892}" type="sibTrans" cxnId="{FC29F71D-86C8-154A-B0B1-E09D22318785}">
      <dgm:prSet/>
      <dgm:spPr/>
      <dgm:t>
        <a:bodyPr/>
        <a:lstStyle/>
        <a:p>
          <a:endParaRPr lang="fr-FR"/>
        </a:p>
      </dgm:t>
    </dgm:pt>
    <dgm:pt modelId="{EB200986-0FC6-7F44-BAA3-91B67D476DA2}">
      <dgm:prSet phldrT="[Texte]" custT="1"/>
      <dgm:spPr/>
      <dgm:t>
        <a:bodyPr/>
        <a:lstStyle/>
        <a:p>
          <a:r>
            <a:rPr lang="fr-FR" sz="1800" b="1" dirty="0" smtClean="0">
              <a:solidFill>
                <a:srgbClr val="984807"/>
              </a:solidFill>
            </a:rPr>
            <a:t>La référence est l’activité professionnelle </a:t>
          </a:r>
          <a:endParaRPr lang="fr-FR" sz="1800" b="1" dirty="0">
            <a:solidFill>
              <a:srgbClr val="984807"/>
            </a:solidFill>
          </a:endParaRPr>
        </a:p>
      </dgm:t>
    </dgm:pt>
    <dgm:pt modelId="{21A617BE-75F7-A849-BC6F-CFD2B09DB4ED}" type="parTrans" cxnId="{C5875795-9971-EC4F-82EE-4091562E9DF0}">
      <dgm:prSet/>
      <dgm:spPr/>
      <dgm:t>
        <a:bodyPr/>
        <a:lstStyle/>
        <a:p>
          <a:endParaRPr lang="fr-FR"/>
        </a:p>
      </dgm:t>
    </dgm:pt>
    <dgm:pt modelId="{D56F7B7A-6E35-D146-B5BC-967F91176627}" type="sibTrans" cxnId="{C5875795-9971-EC4F-82EE-4091562E9DF0}">
      <dgm:prSet/>
      <dgm:spPr/>
      <dgm:t>
        <a:bodyPr/>
        <a:lstStyle/>
        <a:p>
          <a:endParaRPr lang="fr-FR"/>
        </a:p>
      </dgm:t>
    </dgm:pt>
    <dgm:pt modelId="{7D5C8C65-F5B6-834D-AA11-8A3B963A6B8E}" type="pres">
      <dgm:prSet presAssocID="{A7CEF49A-073A-5344-AC2A-47598BB7167B}" presName="Name0" presStyleCnt="0">
        <dgm:presLayoutVars>
          <dgm:dir/>
          <dgm:animOne val="branch"/>
          <dgm:animLvl val="lvl"/>
        </dgm:presLayoutVars>
      </dgm:prSet>
      <dgm:spPr/>
      <dgm:t>
        <a:bodyPr/>
        <a:lstStyle/>
        <a:p>
          <a:endParaRPr lang="fr-FR"/>
        </a:p>
      </dgm:t>
    </dgm:pt>
    <dgm:pt modelId="{AA28B7C9-A174-814E-B3BB-061123C8D666}" type="pres">
      <dgm:prSet presAssocID="{5C1E3348-EE65-874E-A4E7-D84BD498B7A2}" presName="chaos" presStyleCnt="0"/>
      <dgm:spPr/>
    </dgm:pt>
    <dgm:pt modelId="{56484670-AE5D-E147-A667-ED0E0F6BF14C}" type="pres">
      <dgm:prSet presAssocID="{5C1E3348-EE65-874E-A4E7-D84BD498B7A2}" presName="parTx1" presStyleLbl="revTx" presStyleIdx="0" presStyleCnt="3"/>
      <dgm:spPr/>
      <dgm:t>
        <a:bodyPr/>
        <a:lstStyle/>
        <a:p>
          <a:endParaRPr lang="fr-FR"/>
        </a:p>
      </dgm:t>
    </dgm:pt>
    <dgm:pt modelId="{4D65BDB6-E8A7-ED43-86C8-A86CDCDA5A9D}" type="pres">
      <dgm:prSet presAssocID="{5C1E3348-EE65-874E-A4E7-D84BD498B7A2}" presName="desTx1" presStyleLbl="revTx" presStyleIdx="1" presStyleCnt="3" custScaleY="59767" custLinFactNeighborX="-478" custLinFactNeighborY="-41782">
        <dgm:presLayoutVars>
          <dgm:bulletEnabled val="1"/>
        </dgm:presLayoutVars>
      </dgm:prSet>
      <dgm:spPr/>
      <dgm:t>
        <a:bodyPr/>
        <a:lstStyle/>
        <a:p>
          <a:endParaRPr lang="fr-FR"/>
        </a:p>
      </dgm:t>
    </dgm:pt>
    <dgm:pt modelId="{9AD759ED-2746-F54A-8277-113796523E78}" type="pres">
      <dgm:prSet presAssocID="{5C1E3348-EE65-874E-A4E7-D84BD498B7A2}" presName="c1" presStyleLbl="node1" presStyleIdx="0" presStyleCnt="19"/>
      <dgm:spPr/>
    </dgm:pt>
    <dgm:pt modelId="{56F2728F-2899-9744-9679-DC526F0FB9F1}" type="pres">
      <dgm:prSet presAssocID="{5C1E3348-EE65-874E-A4E7-D84BD498B7A2}" presName="c2" presStyleLbl="node1" presStyleIdx="1" presStyleCnt="19"/>
      <dgm:spPr/>
    </dgm:pt>
    <dgm:pt modelId="{F8A2B8B7-D180-3C4F-B8BE-A15C9E2522DB}" type="pres">
      <dgm:prSet presAssocID="{5C1E3348-EE65-874E-A4E7-D84BD498B7A2}" presName="c3" presStyleLbl="node1" presStyleIdx="2" presStyleCnt="19"/>
      <dgm:spPr/>
    </dgm:pt>
    <dgm:pt modelId="{6805F824-5B8F-3F47-B3FB-F3C317BC8926}" type="pres">
      <dgm:prSet presAssocID="{5C1E3348-EE65-874E-A4E7-D84BD498B7A2}" presName="c4" presStyleLbl="node1" presStyleIdx="3" presStyleCnt="19"/>
      <dgm:spPr/>
    </dgm:pt>
    <dgm:pt modelId="{094845A6-A2F4-F246-9C25-0D5EE5374C38}" type="pres">
      <dgm:prSet presAssocID="{5C1E3348-EE65-874E-A4E7-D84BD498B7A2}" presName="c5" presStyleLbl="node1" presStyleIdx="4" presStyleCnt="19"/>
      <dgm:spPr/>
    </dgm:pt>
    <dgm:pt modelId="{3167FB64-446F-8B4F-A8F8-3419B55DEC25}" type="pres">
      <dgm:prSet presAssocID="{5C1E3348-EE65-874E-A4E7-D84BD498B7A2}" presName="c6" presStyleLbl="node1" presStyleIdx="5" presStyleCnt="19"/>
      <dgm:spPr/>
    </dgm:pt>
    <dgm:pt modelId="{ABBF353F-F7D0-F04E-8C6F-BEC2B07007E9}" type="pres">
      <dgm:prSet presAssocID="{5C1E3348-EE65-874E-A4E7-D84BD498B7A2}" presName="c7" presStyleLbl="node1" presStyleIdx="6" presStyleCnt="19" custLinFactNeighborX="18825" custLinFactNeighborY="-3765"/>
      <dgm:spPr/>
    </dgm:pt>
    <dgm:pt modelId="{9EEEDE4D-A6BA-A541-A7D4-441F00F09794}" type="pres">
      <dgm:prSet presAssocID="{5C1E3348-EE65-874E-A4E7-D84BD498B7A2}" presName="c8" presStyleLbl="node1" presStyleIdx="7" presStyleCnt="19" custLinFactNeighborX="53244" custLinFactNeighborY="-11832"/>
      <dgm:spPr/>
    </dgm:pt>
    <dgm:pt modelId="{5CC3052C-FFE8-D046-A252-3D17357D5169}" type="pres">
      <dgm:prSet presAssocID="{5C1E3348-EE65-874E-A4E7-D84BD498B7A2}" presName="c9" presStyleLbl="node1" presStyleIdx="8" presStyleCnt="19" custLinFactNeighborX="70992"/>
      <dgm:spPr/>
    </dgm:pt>
    <dgm:pt modelId="{175BE291-BA6F-6D40-A702-667FF982A58F}" type="pres">
      <dgm:prSet presAssocID="{5C1E3348-EE65-874E-A4E7-D84BD498B7A2}" presName="c10" presStyleLbl="node1" presStyleIdx="9" presStyleCnt="19" custLinFactNeighborY="-6903"/>
      <dgm:spPr/>
    </dgm:pt>
    <dgm:pt modelId="{CA4805BA-EFA0-0B4F-9466-1B78F3BB8147}" type="pres">
      <dgm:prSet presAssocID="{5C1E3348-EE65-874E-A4E7-D84BD498B7A2}" presName="c11" presStyleLbl="node1" presStyleIdx="10" presStyleCnt="19" custLinFactNeighborX="-41412"/>
      <dgm:spPr/>
    </dgm:pt>
    <dgm:pt modelId="{D89E2310-3B63-244D-899D-3C95E4138B5B}" type="pres">
      <dgm:prSet presAssocID="{5C1E3348-EE65-874E-A4E7-D84BD498B7A2}" presName="c12" presStyleLbl="node1" presStyleIdx="11" presStyleCnt="19" custLinFactNeighborX="-37644" custLinFactNeighborY="30117"/>
      <dgm:spPr/>
    </dgm:pt>
    <dgm:pt modelId="{4B6B5C28-7147-794F-96E9-320A327A7FAA}" type="pres">
      <dgm:prSet presAssocID="{5C1E3348-EE65-874E-A4E7-D84BD498B7A2}" presName="c13" presStyleLbl="node1" presStyleIdx="12" presStyleCnt="19"/>
      <dgm:spPr/>
    </dgm:pt>
    <dgm:pt modelId="{355F0926-C9B1-2444-A7A9-73D2F601BA81}" type="pres">
      <dgm:prSet presAssocID="{5C1E3348-EE65-874E-A4E7-D84BD498B7A2}" presName="c14" presStyleLbl="node1" presStyleIdx="13" presStyleCnt="19"/>
      <dgm:spPr/>
    </dgm:pt>
    <dgm:pt modelId="{4A038BF7-DBD6-C748-9C0C-8D171693C9EA}" type="pres">
      <dgm:prSet presAssocID="{5C1E3348-EE65-874E-A4E7-D84BD498B7A2}" presName="c15" presStyleLbl="node1" presStyleIdx="14" presStyleCnt="19"/>
      <dgm:spPr/>
    </dgm:pt>
    <dgm:pt modelId="{3126E9AD-C240-D447-8347-4BF42A1DED04}" type="pres">
      <dgm:prSet presAssocID="{5C1E3348-EE65-874E-A4E7-D84BD498B7A2}" presName="c16" presStyleLbl="node1" presStyleIdx="15" presStyleCnt="19"/>
      <dgm:spPr/>
    </dgm:pt>
    <dgm:pt modelId="{F2660CF5-FB7C-F44B-9139-09479B6652C9}" type="pres">
      <dgm:prSet presAssocID="{5C1E3348-EE65-874E-A4E7-D84BD498B7A2}" presName="c17" presStyleLbl="node1" presStyleIdx="16" presStyleCnt="19"/>
      <dgm:spPr/>
    </dgm:pt>
    <dgm:pt modelId="{254F1953-715C-B046-87AF-5F800DCF22B1}" type="pres">
      <dgm:prSet presAssocID="{5C1E3348-EE65-874E-A4E7-D84BD498B7A2}" presName="c18" presStyleLbl="node1" presStyleIdx="17" presStyleCnt="19" custLinFactNeighborX="7530" custLinFactNeighborY="18825"/>
      <dgm:spPr/>
    </dgm:pt>
    <dgm:pt modelId="{A9154183-FDEA-C145-9FB4-D8D591A412C0}" type="pres">
      <dgm:prSet presAssocID="{A6F3AB41-DD8C-3148-94CA-19B0F5F7AFB8}" presName="chevronComposite1" presStyleCnt="0"/>
      <dgm:spPr/>
    </dgm:pt>
    <dgm:pt modelId="{9391900B-6F53-9A42-8FC6-368CC0C3044A}" type="pres">
      <dgm:prSet presAssocID="{A6F3AB41-DD8C-3148-94CA-19B0F5F7AFB8}" presName="chevron1" presStyleLbl="sibTrans2D1" presStyleIdx="0" presStyleCnt="2" custLinFactNeighborX="21794"/>
      <dgm:spPr/>
      <dgm:t>
        <a:bodyPr/>
        <a:lstStyle/>
        <a:p>
          <a:endParaRPr lang="fr-FR"/>
        </a:p>
      </dgm:t>
    </dgm:pt>
    <dgm:pt modelId="{9705501B-C943-1242-BD0C-7BE35DE0F2DC}" type="pres">
      <dgm:prSet presAssocID="{A6F3AB41-DD8C-3148-94CA-19B0F5F7AFB8}" presName="spChevron1" presStyleCnt="0"/>
      <dgm:spPr/>
    </dgm:pt>
    <dgm:pt modelId="{7D21B8A3-7009-9E4D-8ABC-D3802B24992B}" type="pres">
      <dgm:prSet presAssocID="{A6F3AB41-DD8C-3148-94CA-19B0F5F7AFB8}" presName="overlap" presStyleCnt="0"/>
      <dgm:spPr/>
    </dgm:pt>
    <dgm:pt modelId="{51F2C794-75A7-ED45-A8FC-64DE0E6C98C9}" type="pres">
      <dgm:prSet presAssocID="{A6F3AB41-DD8C-3148-94CA-19B0F5F7AFB8}" presName="chevronComposite2" presStyleCnt="0"/>
      <dgm:spPr/>
    </dgm:pt>
    <dgm:pt modelId="{D4BC3DB6-5630-8B4D-B1C2-1151BF46D8D5}" type="pres">
      <dgm:prSet presAssocID="{A6F3AB41-DD8C-3148-94CA-19B0F5F7AFB8}" presName="chevron2" presStyleLbl="sibTrans2D1" presStyleIdx="1" presStyleCnt="2" custLinFactNeighborX="21794"/>
      <dgm:spPr>
        <a:solidFill>
          <a:schemeClr val="accent6">
            <a:lumMod val="20000"/>
            <a:lumOff val="80000"/>
          </a:schemeClr>
        </a:solidFill>
      </dgm:spPr>
    </dgm:pt>
    <dgm:pt modelId="{3861C1FF-635C-F04F-8C6E-CE216AEB9CC4}" type="pres">
      <dgm:prSet presAssocID="{A6F3AB41-DD8C-3148-94CA-19B0F5F7AFB8}" presName="spChevron2" presStyleCnt="0"/>
      <dgm:spPr/>
    </dgm:pt>
    <dgm:pt modelId="{DCB36722-4915-AE44-8996-68186C8108D0}" type="pres">
      <dgm:prSet presAssocID="{66C3A75D-BE68-9440-959E-94E962F65D91}" presName="last" presStyleCnt="0"/>
      <dgm:spPr/>
    </dgm:pt>
    <dgm:pt modelId="{6E376C6A-9BBC-3C4A-A9FB-A8B672605031}" type="pres">
      <dgm:prSet presAssocID="{66C3A75D-BE68-9440-959E-94E962F65D91}" presName="circleTx" presStyleLbl="node1" presStyleIdx="18" presStyleCnt="19" custLinFactNeighborX="17143"/>
      <dgm:spPr/>
      <dgm:t>
        <a:bodyPr/>
        <a:lstStyle/>
        <a:p>
          <a:endParaRPr lang="fr-FR"/>
        </a:p>
      </dgm:t>
    </dgm:pt>
    <dgm:pt modelId="{EFA55A80-02A7-4743-BA40-FF308A88E196}" type="pres">
      <dgm:prSet presAssocID="{66C3A75D-BE68-9440-959E-94E962F65D91}" presName="desTxN" presStyleLbl="revTx" presStyleIdx="2" presStyleCnt="3" custScaleX="113828" custScaleY="53577" custLinFactNeighborX="12662" custLinFactNeighborY="-43329">
        <dgm:presLayoutVars>
          <dgm:bulletEnabled val="1"/>
        </dgm:presLayoutVars>
      </dgm:prSet>
      <dgm:spPr/>
      <dgm:t>
        <a:bodyPr/>
        <a:lstStyle/>
        <a:p>
          <a:endParaRPr lang="fr-FR"/>
        </a:p>
      </dgm:t>
    </dgm:pt>
    <dgm:pt modelId="{5FFDFBC0-1633-9249-BBB2-A4AB5D27B9D9}" type="pres">
      <dgm:prSet presAssocID="{66C3A75D-BE68-9440-959E-94E962F65D91}" presName="spN" presStyleCnt="0"/>
      <dgm:spPr/>
    </dgm:pt>
  </dgm:ptLst>
  <dgm:cxnLst>
    <dgm:cxn modelId="{C73C3395-1D22-9A4F-ABA8-230EDD351025}" type="presOf" srcId="{66C3A75D-BE68-9440-959E-94E962F65D91}" destId="{6E376C6A-9BBC-3C4A-A9FB-A8B672605031}" srcOrd="0" destOrd="0" presId="urn:microsoft.com/office/officeart/2009/3/layout/RandomtoResultProcess"/>
    <dgm:cxn modelId="{4EE013DF-CCB0-5042-AB91-1624940317BE}" type="presOf" srcId="{A7CEF49A-073A-5344-AC2A-47598BB7167B}" destId="{7D5C8C65-F5B6-834D-AA11-8A3B963A6B8E}" srcOrd="0" destOrd="0" presId="urn:microsoft.com/office/officeart/2009/3/layout/RandomtoResultProcess"/>
    <dgm:cxn modelId="{DF394E73-04B5-F441-97E0-81505498826B}" srcId="{A7CEF49A-073A-5344-AC2A-47598BB7167B}" destId="{5C1E3348-EE65-874E-A4E7-D84BD498B7A2}" srcOrd="0" destOrd="0" parTransId="{D36346CF-84BF-204B-9ADD-11D15D5F1915}" sibTransId="{A6F3AB41-DD8C-3148-94CA-19B0F5F7AFB8}"/>
    <dgm:cxn modelId="{FC29F71D-86C8-154A-B0B1-E09D22318785}" srcId="{A7CEF49A-073A-5344-AC2A-47598BB7167B}" destId="{66C3A75D-BE68-9440-959E-94E962F65D91}" srcOrd="1" destOrd="0" parTransId="{8E74726D-0666-884A-BEE4-FD81D484B0ED}" sibTransId="{39B689D0-6150-4A49-A500-D196499B3892}"/>
    <dgm:cxn modelId="{664F2C03-91FC-684E-AD3C-A12F332A8978}" type="presOf" srcId="{EB200986-0FC6-7F44-BAA3-91B67D476DA2}" destId="{EFA55A80-02A7-4743-BA40-FF308A88E196}" srcOrd="0" destOrd="0" presId="urn:microsoft.com/office/officeart/2009/3/layout/RandomtoResultProcess"/>
    <dgm:cxn modelId="{A795BF69-3BB1-834E-90B1-68D29CBBD788}" srcId="{5C1E3348-EE65-874E-A4E7-D84BD498B7A2}" destId="{DB8B9596-BA8B-B749-9895-B340F4D9886F}" srcOrd="0" destOrd="0" parTransId="{62B1D429-12C2-2848-ABFE-90F18C977CA7}" sibTransId="{93088C14-4759-7C4B-B106-4754ABF99220}"/>
    <dgm:cxn modelId="{C5875795-9971-EC4F-82EE-4091562E9DF0}" srcId="{66C3A75D-BE68-9440-959E-94E962F65D91}" destId="{EB200986-0FC6-7F44-BAA3-91B67D476DA2}" srcOrd="0" destOrd="0" parTransId="{21A617BE-75F7-A849-BC6F-CFD2B09DB4ED}" sibTransId="{D56F7B7A-6E35-D146-B5BC-967F91176627}"/>
    <dgm:cxn modelId="{F5A3FB58-398D-9543-9EE2-43481F3DCDB0}" type="presOf" srcId="{DB8B9596-BA8B-B749-9895-B340F4D9886F}" destId="{4D65BDB6-E8A7-ED43-86C8-A86CDCDA5A9D}" srcOrd="0" destOrd="0" presId="urn:microsoft.com/office/officeart/2009/3/layout/RandomtoResultProcess"/>
    <dgm:cxn modelId="{D9461E16-C7C9-654A-A7A7-FA2340EF6321}" type="presOf" srcId="{5C1E3348-EE65-874E-A4E7-D84BD498B7A2}" destId="{56484670-AE5D-E147-A667-ED0E0F6BF14C}" srcOrd="0" destOrd="0" presId="urn:microsoft.com/office/officeart/2009/3/layout/RandomtoResultProcess"/>
    <dgm:cxn modelId="{1B842419-F5EB-9B4A-BB79-2B925424133E}" type="presParOf" srcId="{7D5C8C65-F5B6-834D-AA11-8A3B963A6B8E}" destId="{AA28B7C9-A174-814E-B3BB-061123C8D666}" srcOrd="0" destOrd="0" presId="urn:microsoft.com/office/officeart/2009/3/layout/RandomtoResultProcess"/>
    <dgm:cxn modelId="{E1472A52-3A0D-2347-A5D6-FC5A874FF2A6}" type="presParOf" srcId="{AA28B7C9-A174-814E-B3BB-061123C8D666}" destId="{56484670-AE5D-E147-A667-ED0E0F6BF14C}" srcOrd="0" destOrd="0" presId="urn:microsoft.com/office/officeart/2009/3/layout/RandomtoResultProcess"/>
    <dgm:cxn modelId="{A45952FF-C899-BC41-9A8A-2161A1FFD568}" type="presParOf" srcId="{AA28B7C9-A174-814E-B3BB-061123C8D666}" destId="{4D65BDB6-E8A7-ED43-86C8-A86CDCDA5A9D}" srcOrd="1" destOrd="0" presId="urn:microsoft.com/office/officeart/2009/3/layout/RandomtoResultProcess"/>
    <dgm:cxn modelId="{3B6D67DC-DF4D-FB4E-8AEA-5D50CE83AF62}" type="presParOf" srcId="{AA28B7C9-A174-814E-B3BB-061123C8D666}" destId="{9AD759ED-2746-F54A-8277-113796523E78}" srcOrd="2" destOrd="0" presId="urn:microsoft.com/office/officeart/2009/3/layout/RandomtoResultProcess"/>
    <dgm:cxn modelId="{14767029-BB01-EF4E-BAF3-DC2A6AD89F1F}" type="presParOf" srcId="{AA28B7C9-A174-814E-B3BB-061123C8D666}" destId="{56F2728F-2899-9744-9679-DC526F0FB9F1}" srcOrd="3" destOrd="0" presId="urn:microsoft.com/office/officeart/2009/3/layout/RandomtoResultProcess"/>
    <dgm:cxn modelId="{D4AC5E3E-E502-E643-AB34-6787E2FC495D}" type="presParOf" srcId="{AA28B7C9-A174-814E-B3BB-061123C8D666}" destId="{F8A2B8B7-D180-3C4F-B8BE-A15C9E2522DB}" srcOrd="4" destOrd="0" presId="urn:microsoft.com/office/officeart/2009/3/layout/RandomtoResultProcess"/>
    <dgm:cxn modelId="{2B41134B-81DB-7F4D-9686-8D0938242C3B}" type="presParOf" srcId="{AA28B7C9-A174-814E-B3BB-061123C8D666}" destId="{6805F824-5B8F-3F47-B3FB-F3C317BC8926}" srcOrd="5" destOrd="0" presId="urn:microsoft.com/office/officeart/2009/3/layout/RandomtoResultProcess"/>
    <dgm:cxn modelId="{D9A04032-8EBD-744C-99C8-11839C6E1BD3}" type="presParOf" srcId="{AA28B7C9-A174-814E-B3BB-061123C8D666}" destId="{094845A6-A2F4-F246-9C25-0D5EE5374C38}" srcOrd="6" destOrd="0" presId="urn:microsoft.com/office/officeart/2009/3/layout/RandomtoResultProcess"/>
    <dgm:cxn modelId="{7EE04BF7-D25D-2944-96BB-2A5BA6BC3264}" type="presParOf" srcId="{AA28B7C9-A174-814E-B3BB-061123C8D666}" destId="{3167FB64-446F-8B4F-A8F8-3419B55DEC25}" srcOrd="7" destOrd="0" presId="urn:microsoft.com/office/officeart/2009/3/layout/RandomtoResultProcess"/>
    <dgm:cxn modelId="{9BA22D56-C62C-E645-AB24-B65832710B05}" type="presParOf" srcId="{AA28B7C9-A174-814E-B3BB-061123C8D666}" destId="{ABBF353F-F7D0-F04E-8C6F-BEC2B07007E9}" srcOrd="8" destOrd="0" presId="urn:microsoft.com/office/officeart/2009/3/layout/RandomtoResultProcess"/>
    <dgm:cxn modelId="{288423A4-8A4E-8846-B04A-FAA7DF950252}" type="presParOf" srcId="{AA28B7C9-A174-814E-B3BB-061123C8D666}" destId="{9EEEDE4D-A6BA-A541-A7D4-441F00F09794}" srcOrd="9" destOrd="0" presId="urn:microsoft.com/office/officeart/2009/3/layout/RandomtoResultProcess"/>
    <dgm:cxn modelId="{F0A8F921-BB09-6D4F-B3C9-D8FE9C3D3948}" type="presParOf" srcId="{AA28B7C9-A174-814E-B3BB-061123C8D666}" destId="{5CC3052C-FFE8-D046-A252-3D17357D5169}" srcOrd="10" destOrd="0" presId="urn:microsoft.com/office/officeart/2009/3/layout/RandomtoResultProcess"/>
    <dgm:cxn modelId="{01243A01-9E8B-D44C-8B12-0232523F2B35}" type="presParOf" srcId="{AA28B7C9-A174-814E-B3BB-061123C8D666}" destId="{175BE291-BA6F-6D40-A702-667FF982A58F}" srcOrd="11" destOrd="0" presId="urn:microsoft.com/office/officeart/2009/3/layout/RandomtoResultProcess"/>
    <dgm:cxn modelId="{B9E3C731-0685-234B-B6EC-7F1BD9C7161A}" type="presParOf" srcId="{AA28B7C9-A174-814E-B3BB-061123C8D666}" destId="{CA4805BA-EFA0-0B4F-9466-1B78F3BB8147}" srcOrd="12" destOrd="0" presId="urn:microsoft.com/office/officeart/2009/3/layout/RandomtoResultProcess"/>
    <dgm:cxn modelId="{6FE979BF-215E-0943-B8C8-4C92FABFF200}" type="presParOf" srcId="{AA28B7C9-A174-814E-B3BB-061123C8D666}" destId="{D89E2310-3B63-244D-899D-3C95E4138B5B}" srcOrd="13" destOrd="0" presId="urn:microsoft.com/office/officeart/2009/3/layout/RandomtoResultProcess"/>
    <dgm:cxn modelId="{B35FFE05-2077-CB4E-89C1-4103053BD8EF}" type="presParOf" srcId="{AA28B7C9-A174-814E-B3BB-061123C8D666}" destId="{4B6B5C28-7147-794F-96E9-320A327A7FAA}" srcOrd="14" destOrd="0" presId="urn:microsoft.com/office/officeart/2009/3/layout/RandomtoResultProcess"/>
    <dgm:cxn modelId="{EECBFB7E-FE15-1B47-8BD8-F65A6F6F2739}" type="presParOf" srcId="{AA28B7C9-A174-814E-B3BB-061123C8D666}" destId="{355F0926-C9B1-2444-A7A9-73D2F601BA81}" srcOrd="15" destOrd="0" presId="urn:microsoft.com/office/officeart/2009/3/layout/RandomtoResultProcess"/>
    <dgm:cxn modelId="{F088B165-F7D0-D34F-9140-596D80E70FF9}" type="presParOf" srcId="{AA28B7C9-A174-814E-B3BB-061123C8D666}" destId="{4A038BF7-DBD6-C748-9C0C-8D171693C9EA}" srcOrd="16" destOrd="0" presId="urn:microsoft.com/office/officeart/2009/3/layout/RandomtoResultProcess"/>
    <dgm:cxn modelId="{847EF62C-38D7-D64A-B5FF-08B04DA244BF}" type="presParOf" srcId="{AA28B7C9-A174-814E-B3BB-061123C8D666}" destId="{3126E9AD-C240-D447-8347-4BF42A1DED04}" srcOrd="17" destOrd="0" presId="urn:microsoft.com/office/officeart/2009/3/layout/RandomtoResultProcess"/>
    <dgm:cxn modelId="{5B5E0149-B7D1-674C-A889-F6F2C5F0F76E}" type="presParOf" srcId="{AA28B7C9-A174-814E-B3BB-061123C8D666}" destId="{F2660CF5-FB7C-F44B-9139-09479B6652C9}" srcOrd="18" destOrd="0" presId="urn:microsoft.com/office/officeart/2009/3/layout/RandomtoResultProcess"/>
    <dgm:cxn modelId="{A540A206-F6EC-3C4B-99EB-939683B78A42}" type="presParOf" srcId="{AA28B7C9-A174-814E-B3BB-061123C8D666}" destId="{254F1953-715C-B046-87AF-5F800DCF22B1}" srcOrd="19" destOrd="0" presId="urn:microsoft.com/office/officeart/2009/3/layout/RandomtoResultProcess"/>
    <dgm:cxn modelId="{5EBA2617-05E8-774D-B4C6-FB8AAD110123}" type="presParOf" srcId="{7D5C8C65-F5B6-834D-AA11-8A3B963A6B8E}" destId="{A9154183-FDEA-C145-9FB4-D8D591A412C0}" srcOrd="1" destOrd="0" presId="urn:microsoft.com/office/officeart/2009/3/layout/RandomtoResultProcess"/>
    <dgm:cxn modelId="{953DE422-D304-BD4E-A817-B2498C79F90E}" type="presParOf" srcId="{A9154183-FDEA-C145-9FB4-D8D591A412C0}" destId="{9391900B-6F53-9A42-8FC6-368CC0C3044A}" srcOrd="0" destOrd="0" presId="urn:microsoft.com/office/officeart/2009/3/layout/RandomtoResultProcess"/>
    <dgm:cxn modelId="{71E2E139-0B00-8140-9C9F-7F94401E03FD}" type="presParOf" srcId="{A9154183-FDEA-C145-9FB4-D8D591A412C0}" destId="{9705501B-C943-1242-BD0C-7BE35DE0F2DC}" srcOrd="1" destOrd="0" presId="urn:microsoft.com/office/officeart/2009/3/layout/RandomtoResultProcess"/>
    <dgm:cxn modelId="{89349D61-055E-B145-B769-A1429EC5E6E9}" type="presParOf" srcId="{7D5C8C65-F5B6-834D-AA11-8A3B963A6B8E}" destId="{7D21B8A3-7009-9E4D-8ABC-D3802B24992B}" srcOrd="2" destOrd="0" presId="urn:microsoft.com/office/officeart/2009/3/layout/RandomtoResultProcess"/>
    <dgm:cxn modelId="{1BFBAB40-FDE8-7B4F-B94D-F361EE7748A1}" type="presParOf" srcId="{7D5C8C65-F5B6-834D-AA11-8A3B963A6B8E}" destId="{51F2C794-75A7-ED45-A8FC-64DE0E6C98C9}" srcOrd="3" destOrd="0" presId="urn:microsoft.com/office/officeart/2009/3/layout/RandomtoResultProcess"/>
    <dgm:cxn modelId="{83DF9912-B698-384E-840F-46D348818959}" type="presParOf" srcId="{51F2C794-75A7-ED45-A8FC-64DE0E6C98C9}" destId="{D4BC3DB6-5630-8B4D-B1C2-1151BF46D8D5}" srcOrd="0" destOrd="0" presId="urn:microsoft.com/office/officeart/2009/3/layout/RandomtoResultProcess"/>
    <dgm:cxn modelId="{004C5CAA-438D-8C4B-BAFC-620F4A17109D}" type="presParOf" srcId="{51F2C794-75A7-ED45-A8FC-64DE0E6C98C9}" destId="{3861C1FF-635C-F04F-8C6E-CE216AEB9CC4}" srcOrd="1" destOrd="0" presId="urn:microsoft.com/office/officeart/2009/3/layout/RandomtoResultProcess"/>
    <dgm:cxn modelId="{21E30602-1413-CB4D-B794-61C6026CC524}" type="presParOf" srcId="{7D5C8C65-F5B6-834D-AA11-8A3B963A6B8E}" destId="{DCB36722-4915-AE44-8996-68186C8108D0}" srcOrd="4" destOrd="0" presId="urn:microsoft.com/office/officeart/2009/3/layout/RandomtoResultProcess"/>
    <dgm:cxn modelId="{BFD642E1-CF2D-B74D-AB77-261F038FFC88}" type="presParOf" srcId="{DCB36722-4915-AE44-8996-68186C8108D0}" destId="{6E376C6A-9BBC-3C4A-A9FB-A8B672605031}" srcOrd="0" destOrd="0" presId="urn:microsoft.com/office/officeart/2009/3/layout/RandomtoResultProcess"/>
    <dgm:cxn modelId="{AF68C39E-CD01-4240-98A7-2B5A7B473A29}" type="presParOf" srcId="{DCB36722-4915-AE44-8996-68186C8108D0}" destId="{EFA55A80-02A7-4743-BA40-FF308A88E196}" srcOrd="1" destOrd="0" presId="urn:microsoft.com/office/officeart/2009/3/layout/RandomtoResultProcess"/>
    <dgm:cxn modelId="{2E2E18EE-3088-AB43-87AB-9871343ABAD1}" type="presParOf" srcId="{DCB36722-4915-AE44-8996-68186C8108D0}" destId="{5FFDFBC0-1633-9249-BBB2-A4AB5D27B9D9}"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90950-65EB-D642-A139-09065FDE6A1F}">
      <dsp:nvSpPr>
        <dsp:cNvPr id="0" name=""/>
        <dsp:cNvSpPr/>
      </dsp:nvSpPr>
      <dsp:spPr>
        <a:xfrm>
          <a:off x="1752317" y="1665844"/>
          <a:ext cx="4549790" cy="1499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fr-FR" sz="2600" kern="1200" smtClean="0"/>
            <a:t>Cette pratique pédagogique peut aussi se faire en lycée professionnel en utilisant les heures d’EGLS</a:t>
          </a:r>
          <a:endParaRPr lang="fr-FR" sz="2600" kern="1200"/>
        </a:p>
      </dsp:txBody>
      <dsp:txXfrm>
        <a:off x="1752317" y="1665844"/>
        <a:ext cx="4549790" cy="1499362"/>
      </dsp:txXfrm>
    </dsp:sp>
    <dsp:sp modelId="{EC41CCA9-35A4-BC45-BB10-21C08756FEA0}">
      <dsp:nvSpPr>
        <dsp:cNvPr id="0" name=""/>
        <dsp:cNvSpPr/>
      </dsp:nvSpPr>
      <dsp:spPr>
        <a:xfrm>
          <a:off x="1747146" y="1209831"/>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4C95B7-51FC-ED43-9A6A-D2477AFF8530}">
      <dsp:nvSpPr>
        <dsp:cNvPr id="0" name=""/>
        <dsp:cNvSpPr/>
      </dsp:nvSpPr>
      <dsp:spPr>
        <a:xfrm>
          <a:off x="2000487" y="703150"/>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B8C22-2656-DF40-B7AC-FCCA53071439}">
      <dsp:nvSpPr>
        <dsp:cNvPr id="0" name=""/>
        <dsp:cNvSpPr/>
      </dsp:nvSpPr>
      <dsp:spPr>
        <a:xfrm>
          <a:off x="2608504" y="804486"/>
          <a:ext cx="568723" cy="5687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B03A6C-7AEF-124C-956D-2C385353F720}">
      <dsp:nvSpPr>
        <dsp:cNvPr id="0" name=""/>
        <dsp:cNvSpPr/>
      </dsp:nvSpPr>
      <dsp:spPr>
        <a:xfrm>
          <a:off x="3115186" y="247137"/>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13AE3E-B24F-F44D-976D-1E073CB13818}">
      <dsp:nvSpPr>
        <dsp:cNvPr id="0" name=""/>
        <dsp:cNvSpPr/>
      </dsp:nvSpPr>
      <dsp:spPr>
        <a:xfrm>
          <a:off x="3773871" y="44464"/>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A0EA98-9C75-5F44-9D5E-99160545759F}">
      <dsp:nvSpPr>
        <dsp:cNvPr id="0" name=""/>
        <dsp:cNvSpPr/>
      </dsp:nvSpPr>
      <dsp:spPr>
        <a:xfrm>
          <a:off x="4584561" y="399141"/>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0959A5-0B73-5445-8B77-DCEBBF1A7A00}">
      <dsp:nvSpPr>
        <dsp:cNvPr id="0" name=""/>
        <dsp:cNvSpPr/>
      </dsp:nvSpPr>
      <dsp:spPr>
        <a:xfrm>
          <a:off x="5091242" y="652482"/>
          <a:ext cx="568723" cy="5687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2158F8-97B7-4A42-BAA9-462B89B1538C}">
      <dsp:nvSpPr>
        <dsp:cNvPr id="0" name=""/>
        <dsp:cNvSpPr/>
      </dsp:nvSpPr>
      <dsp:spPr>
        <a:xfrm>
          <a:off x="5800596" y="1209831"/>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4DFA78-5796-5F43-BAF0-BB854F6F487E}">
      <dsp:nvSpPr>
        <dsp:cNvPr id="0" name=""/>
        <dsp:cNvSpPr/>
      </dsp:nvSpPr>
      <dsp:spPr>
        <a:xfrm>
          <a:off x="6104605" y="1767181"/>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F4E246-8479-E944-BD92-0B8A915BA817}">
      <dsp:nvSpPr>
        <dsp:cNvPr id="0" name=""/>
        <dsp:cNvSpPr/>
      </dsp:nvSpPr>
      <dsp:spPr>
        <a:xfrm>
          <a:off x="3469863" y="703150"/>
          <a:ext cx="930638" cy="9306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D0BCBB-A0F9-5341-9172-4F6E22E4E259}">
      <dsp:nvSpPr>
        <dsp:cNvPr id="0" name=""/>
        <dsp:cNvSpPr/>
      </dsp:nvSpPr>
      <dsp:spPr>
        <a:xfrm>
          <a:off x="1493806" y="2628539"/>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BB9180-0106-5248-BD6A-ABAE98F99CB9}">
      <dsp:nvSpPr>
        <dsp:cNvPr id="0" name=""/>
        <dsp:cNvSpPr/>
      </dsp:nvSpPr>
      <dsp:spPr>
        <a:xfrm>
          <a:off x="1797814" y="3084552"/>
          <a:ext cx="568723" cy="5687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3C26FE-CC1D-7C4B-91DE-B23814B0A87C}">
      <dsp:nvSpPr>
        <dsp:cNvPr id="0" name=""/>
        <dsp:cNvSpPr/>
      </dsp:nvSpPr>
      <dsp:spPr>
        <a:xfrm>
          <a:off x="2557836" y="3489897"/>
          <a:ext cx="827234" cy="8272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627C2C-31A4-9641-9933-AA60BE38B3D6}">
      <dsp:nvSpPr>
        <dsp:cNvPr id="0" name=""/>
        <dsp:cNvSpPr/>
      </dsp:nvSpPr>
      <dsp:spPr>
        <a:xfrm>
          <a:off x="3621867" y="4148582"/>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4D9D59-181C-814F-A3BF-7953B308E685}">
      <dsp:nvSpPr>
        <dsp:cNvPr id="0" name=""/>
        <dsp:cNvSpPr/>
      </dsp:nvSpPr>
      <dsp:spPr>
        <a:xfrm>
          <a:off x="3824539" y="3489897"/>
          <a:ext cx="568723" cy="5687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D90E3B-39A4-8144-8D86-382D1A4BE727}">
      <dsp:nvSpPr>
        <dsp:cNvPr id="0" name=""/>
        <dsp:cNvSpPr/>
      </dsp:nvSpPr>
      <dsp:spPr>
        <a:xfrm>
          <a:off x="4331221" y="4199250"/>
          <a:ext cx="361915" cy="36191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B585D8C-02C3-714F-88C2-1DAAB08EFDB3}">
      <dsp:nvSpPr>
        <dsp:cNvPr id="0" name=""/>
        <dsp:cNvSpPr/>
      </dsp:nvSpPr>
      <dsp:spPr>
        <a:xfrm>
          <a:off x="4787234" y="3388560"/>
          <a:ext cx="827234" cy="8272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0FABB0-AAF8-9045-AC6B-B51D0852D1C6}">
      <dsp:nvSpPr>
        <dsp:cNvPr id="0" name=""/>
        <dsp:cNvSpPr/>
      </dsp:nvSpPr>
      <dsp:spPr>
        <a:xfrm>
          <a:off x="5901932" y="3185888"/>
          <a:ext cx="568723" cy="5687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84670-AE5D-E147-A667-ED0E0F6BF14C}">
      <dsp:nvSpPr>
        <dsp:cNvPr id="0" name=""/>
        <dsp:cNvSpPr/>
      </dsp:nvSpPr>
      <dsp:spPr>
        <a:xfrm>
          <a:off x="733794" y="899528"/>
          <a:ext cx="2522475" cy="83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Activités de formation conçues pour faire apprendre des savoirs, acquérir des éléments d’une ou plusieurs compétences, des savoir-être</a:t>
          </a:r>
          <a:endParaRPr lang="fr-FR" sz="1400" kern="1200" dirty="0"/>
        </a:p>
      </dsp:txBody>
      <dsp:txXfrm>
        <a:off x="733794" y="899528"/>
        <a:ext cx="2522475" cy="831270"/>
      </dsp:txXfrm>
    </dsp:sp>
    <dsp:sp modelId="{4D65BDB6-E8A7-ED43-86C8-A86CDCDA5A9D}">
      <dsp:nvSpPr>
        <dsp:cNvPr id="0" name=""/>
        <dsp:cNvSpPr/>
      </dsp:nvSpPr>
      <dsp:spPr>
        <a:xfrm>
          <a:off x="721737" y="2314974"/>
          <a:ext cx="2522475" cy="930808"/>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t>La référence est la tâche professionnelle </a:t>
          </a:r>
          <a:endParaRPr lang="fr-FR" sz="1800" b="1" kern="1200" dirty="0"/>
        </a:p>
      </dsp:txBody>
      <dsp:txXfrm>
        <a:off x="721737" y="2314974"/>
        <a:ext cx="2522475" cy="930808"/>
      </dsp:txXfrm>
    </dsp:sp>
    <dsp:sp modelId="{9AD759ED-2746-F54A-8277-113796523E78}">
      <dsp:nvSpPr>
        <dsp:cNvPr id="0" name=""/>
        <dsp:cNvSpPr/>
      </dsp:nvSpPr>
      <dsp:spPr>
        <a:xfrm>
          <a:off x="730928" y="646708"/>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F2728F-2899-9744-9679-DC526F0FB9F1}">
      <dsp:nvSpPr>
        <dsp:cNvPr id="0" name=""/>
        <dsp:cNvSpPr/>
      </dsp:nvSpPr>
      <dsp:spPr>
        <a:xfrm>
          <a:off x="871384" y="365795"/>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A2B8B7-D180-3C4F-B8BE-A15C9E2522DB}">
      <dsp:nvSpPr>
        <dsp:cNvPr id="0" name=""/>
        <dsp:cNvSpPr/>
      </dsp:nvSpPr>
      <dsp:spPr>
        <a:xfrm>
          <a:off x="1208479" y="421978"/>
          <a:ext cx="315309" cy="3153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05F824-5B8F-3F47-B3FB-F3C317BC8926}">
      <dsp:nvSpPr>
        <dsp:cNvPr id="0" name=""/>
        <dsp:cNvSpPr/>
      </dsp:nvSpPr>
      <dsp:spPr>
        <a:xfrm>
          <a:off x="1489391" y="112975"/>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4845A6-A2F4-F246-9C25-0D5EE5374C38}">
      <dsp:nvSpPr>
        <dsp:cNvPr id="0" name=""/>
        <dsp:cNvSpPr/>
      </dsp:nvSpPr>
      <dsp:spPr>
        <a:xfrm>
          <a:off x="1854576" y="610"/>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67FB64-446F-8B4F-A8F8-3419B55DEC25}">
      <dsp:nvSpPr>
        <dsp:cNvPr id="0" name=""/>
        <dsp:cNvSpPr/>
      </dsp:nvSpPr>
      <dsp:spPr>
        <a:xfrm>
          <a:off x="2304035" y="197248"/>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BF353F-F7D0-F04E-8C6F-BEC2B07007E9}">
      <dsp:nvSpPr>
        <dsp:cNvPr id="0" name=""/>
        <dsp:cNvSpPr/>
      </dsp:nvSpPr>
      <dsp:spPr>
        <a:xfrm>
          <a:off x="2644305" y="325833"/>
          <a:ext cx="315309" cy="3153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EEDE4D-A6BA-A541-A7D4-441F00F09794}">
      <dsp:nvSpPr>
        <dsp:cNvPr id="0" name=""/>
        <dsp:cNvSpPr/>
      </dsp:nvSpPr>
      <dsp:spPr>
        <a:xfrm>
          <a:off x="3085059" y="622966"/>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C3052C-FFE8-D046-A252-3D17357D5169}">
      <dsp:nvSpPr>
        <dsp:cNvPr id="0" name=""/>
        <dsp:cNvSpPr/>
      </dsp:nvSpPr>
      <dsp:spPr>
        <a:xfrm>
          <a:off x="3289218" y="955711"/>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5BE291-BA6F-6D40-A702-667FF982A58F}">
      <dsp:nvSpPr>
        <dsp:cNvPr id="0" name=""/>
        <dsp:cNvSpPr/>
      </dsp:nvSpPr>
      <dsp:spPr>
        <a:xfrm>
          <a:off x="1686029" y="330179"/>
          <a:ext cx="515960" cy="51596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4805BA-EFA0-0B4F-9466-1B78F3BB8147}">
      <dsp:nvSpPr>
        <dsp:cNvPr id="0" name=""/>
        <dsp:cNvSpPr/>
      </dsp:nvSpPr>
      <dsp:spPr>
        <a:xfrm>
          <a:off x="507378" y="1433261"/>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9E2310-3B63-244D-899D-3C95E4138B5B}">
      <dsp:nvSpPr>
        <dsp:cNvPr id="0" name=""/>
        <dsp:cNvSpPr/>
      </dsp:nvSpPr>
      <dsp:spPr>
        <a:xfrm>
          <a:off x="640324" y="1781044"/>
          <a:ext cx="315309" cy="3153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6B5C28-7147-794F-96E9-320A327A7FAA}">
      <dsp:nvSpPr>
        <dsp:cNvPr id="0" name=""/>
        <dsp:cNvSpPr/>
      </dsp:nvSpPr>
      <dsp:spPr>
        <a:xfrm>
          <a:off x="1180387" y="1910812"/>
          <a:ext cx="458631" cy="45863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5F0926-C9B1-2444-A7A9-73D2F601BA81}">
      <dsp:nvSpPr>
        <dsp:cNvPr id="0" name=""/>
        <dsp:cNvSpPr/>
      </dsp:nvSpPr>
      <dsp:spPr>
        <a:xfrm>
          <a:off x="1770303" y="2275997"/>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038BF7-DBD6-C748-9C0C-8D171693C9EA}">
      <dsp:nvSpPr>
        <dsp:cNvPr id="0" name=""/>
        <dsp:cNvSpPr/>
      </dsp:nvSpPr>
      <dsp:spPr>
        <a:xfrm>
          <a:off x="1882667" y="1910812"/>
          <a:ext cx="315309" cy="3153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26E9AD-C240-D447-8347-4BF42A1DED04}">
      <dsp:nvSpPr>
        <dsp:cNvPr id="0" name=""/>
        <dsp:cNvSpPr/>
      </dsp:nvSpPr>
      <dsp:spPr>
        <a:xfrm>
          <a:off x="2163579" y="2304089"/>
          <a:ext cx="200651" cy="2006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660CF5-FB7C-F44B-9139-09479B6652C9}">
      <dsp:nvSpPr>
        <dsp:cNvPr id="0" name=""/>
        <dsp:cNvSpPr/>
      </dsp:nvSpPr>
      <dsp:spPr>
        <a:xfrm>
          <a:off x="2416400" y="1854629"/>
          <a:ext cx="458631" cy="45863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4F1953-715C-B046-87AF-5F800DCF22B1}">
      <dsp:nvSpPr>
        <dsp:cNvPr id="0" name=""/>
        <dsp:cNvSpPr/>
      </dsp:nvSpPr>
      <dsp:spPr>
        <a:xfrm>
          <a:off x="3058150" y="1801621"/>
          <a:ext cx="315309" cy="31530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91900B-6F53-9A42-8FC6-368CC0C3044A}">
      <dsp:nvSpPr>
        <dsp:cNvPr id="0" name=""/>
        <dsp:cNvSpPr/>
      </dsp:nvSpPr>
      <dsp:spPr>
        <a:xfrm>
          <a:off x="3551533" y="421511"/>
          <a:ext cx="926018" cy="1767871"/>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BC3DB6-5630-8B4D-B1C2-1151BF46D8D5}">
      <dsp:nvSpPr>
        <dsp:cNvPr id="0" name=""/>
        <dsp:cNvSpPr/>
      </dsp:nvSpPr>
      <dsp:spPr>
        <a:xfrm>
          <a:off x="4309185" y="421511"/>
          <a:ext cx="926018" cy="1767871"/>
        </a:xfrm>
        <a:prstGeom prst="chevron">
          <a:avLst>
            <a:gd name="adj" fmla="val 6231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376C6A-9BBC-3C4A-A9FB-A8B672605031}">
      <dsp:nvSpPr>
        <dsp:cNvPr id="0" name=""/>
        <dsp:cNvSpPr/>
      </dsp:nvSpPr>
      <dsp:spPr>
        <a:xfrm>
          <a:off x="5765419" y="296094"/>
          <a:ext cx="2146680" cy="2146680"/>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accent6">
                  <a:lumMod val="50000"/>
                </a:schemeClr>
              </a:solidFill>
            </a:rPr>
            <a:t>Activités de formation conçues pour professionnaliser </a:t>
          </a:r>
          <a:endParaRPr lang="fr-FR" sz="1400" kern="1200" dirty="0">
            <a:solidFill>
              <a:schemeClr val="accent6">
                <a:lumMod val="50000"/>
              </a:schemeClr>
            </a:solidFill>
          </a:endParaRPr>
        </a:p>
      </dsp:txBody>
      <dsp:txXfrm>
        <a:off x="6079793" y="610468"/>
        <a:ext cx="1517932" cy="1517932"/>
      </dsp:txXfrm>
    </dsp:sp>
    <dsp:sp modelId="{EFA55A80-02A7-4743-BA40-FF308A88E196}">
      <dsp:nvSpPr>
        <dsp:cNvPr id="0" name=""/>
        <dsp:cNvSpPr/>
      </dsp:nvSpPr>
      <dsp:spPr>
        <a:xfrm>
          <a:off x="5353167" y="2339082"/>
          <a:ext cx="2874733" cy="83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984807"/>
              </a:solidFill>
            </a:rPr>
            <a:t>La référence est l’activité professionnelle </a:t>
          </a:r>
          <a:endParaRPr lang="fr-FR" sz="1800" b="1" kern="1200" dirty="0">
            <a:solidFill>
              <a:srgbClr val="984807"/>
            </a:solidFill>
          </a:endParaRPr>
        </a:p>
      </dsp:txBody>
      <dsp:txXfrm>
        <a:off x="5353167" y="2339082"/>
        <a:ext cx="2874733" cy="834405"/>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11/12/17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a:t>
            </a:fld>
            <a:endParaRPr lang="fr-FR"/>
          </a:p>
        </p:txBody>
      </p:sp>
    </p:spTree>
    <p:extLst>
      <p:ext uri="{BB962C8B-B14F-4D97-AF65-F5344CB8AC3E}">
        <p14:creationId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a:t>
            </a:fld>
            <a:endParaRPr lang="fr-FR"/>
          </a:p>
        </p:txBody>
      </p:sp>
    </p:spTree>
    <p:extLst>
      <p:ext uri="{BB962C8B-B14F-4D97-AF65-F5344CB8AC3E}">
        <p14:creationId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325512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BB9EC40-B9AC-7E46-A0D6-A8C85203311E}" type="datetimeFigureOut">
              <a:rPr lang="fr-FR" smtClean="0"/>
              <a:pPr/>
              <a:t>11/12/17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76CEEF1-FB23-9A46-B7C4-C82176BF4881}" type="slidenum">
              <a:rPr lang="fr-FR" smtClean="0"/>
              <a:pPr/>
              <a:t>‹#›</a:t>
            </a:fld>
            <a:endParaRPr lang="fr-FR"/>
          </a:p>
        </p:txBody>
      </p:sp>
    </p:spTree>
    <p:extLst>
      <p:ext uri="{BB962C8B-B14F-4D97-AF65-F5344CB8AC3E}">
        <p14:creationId xmlns:p14="http://schemas.microsoft.com/office/powerpoint/2010/main" val="203285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80127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46687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40881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81381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solidFill>
                  <a:srgbClr val="1F497D"/>
                </a:solidFill>
              </a:rPr>
              <a:t>Titre de la page de contenu</a:t>
            </a:r>
            <a:endParaRPr lang="fr-FR" dirty="0">
              <a:solidFill>
                <a:srgbClr val="1F497D"/>
              </a:solidFill>
            </a:endParaRPr>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3546254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353501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42334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48629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521606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5721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380814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91031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713376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solidFill>
                  <a:srgbClr val="1F497D"/>
                </a:solidFill>
              </a:rPr>
              <a:t>Titre de la page de contenu</a:t>
            </a:r>
            <a:endParaRPr lang="fr-FR" dirty="0">
              <a:solidFill>
                <a:srgbClr val="1F497D"/>
              </a:solidFill>
            </a:endParaRPr>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rgbClr val="4F81BD"/>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993664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05709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867188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409441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17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42259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28699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70379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87005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4162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4.xml"/><Relationship Id="rId11"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theme" Target="../theme/theme5.xml"/><Relationship Id="rId11" Type="http://schemas.openxmlformats.org/officeDocument/2006/relationships/image" Target="../media/image1.jpe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accent1">
              <a:lumMod val="40000"/>
              <a:lumOff val="60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fr-FR" sz="3200" b="1" dirty="0">
              <a:solidFill>
                <a:srgbClr val="404040"/>
              </a:solidFill>
              <a:latin typeface="Calibri" charset="0"/>
            </a:endParaRP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endParaRPr lang="fr-FR" sz="1500" dirty="0">
              <a:solidFill>
                <a:srgbClr val="0062A8"/>
              </a:solidFill>
              <a:latin typeface="Calibri" charset="0"/>
            </a:endParaRP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fr-FR" dirty="0">
              <a:solidFill>
                <a:schemeClr val="tx1">
                  <a:lumMod val="65000"/>
                  <a:lumOff val="35000"/>
                </a:schemeClr>
              </a:solidFill>
            </a:endParaRPr>
          </a:p>
        </p:txBody>
      </p: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7" r:id="rId1"/>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a:solidFill>
            <a:srgbClr val="B9CDE5"/>
          </a:solidFill>
        </p:grpSpPr>
        <p:sp>
          <p:nvSpPr>
            <p:cNvPr id="2056" name="Rectangle 18"/>
            <p:cNvSpPr>
              <a:spLocks noChangeArrowheads="1"/>
            </p:cNvSpPr>
            <p:nvPr userDrawn="1"/>
          </p:nvSpPr>
          <p:spPr bwMode="gray">
            <a:xfrm>
              <a:off x="0" y="0"/>
              <a:ext cx="5760" cy="17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chemeClr val="accent1"/>
                </a:solidFill>
                <a:latin typeface="Calibri" charset="0"/>
                <a:cs typeface="Calibri" charset="0"/>
              </a:rPr>
              <a:t>PNF</a:t>
            </a:r>
            <a:r>
              <a:rPr lang="fr-FR" sz="900" baseline="0" dirty="0" smtClean="0">
                <a:solidFill>
                  <a:schemeClr val="accent1"/>
                </a:solidFill>
                <a:latin typeface="Calibri" charset="0"/>
                <a:cs typeface="Calibri" charset="0"/>
              </a:rPr>
              <a:t> – Evolutions de la filière chaudronnerie – Paris 12 décembre 2017</a:t>
            </a:r>
            <a:endParaRPr lang="fr-FR" sz="900" dirty="0" smtClean="0">
              <a:solidFill>
                <a:schemeClr val="accent1"/>
              </a:solidFill>
              <a:latin typeface="Calibri" charset="0"/>
              <a:cs typeface="Calibri" charset="0"/>
            </a:endParaRPr>
          </a:p>
          <a:p>
            <a:pPr eaLnBrk="1" hangingPunct="1"/>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8" r:id="rId6"/>
    <p:sldLayoutId id="2147484349" r:id="rId7"/>
    <p:sldLayoutId id="2147484352" r:id="rId8"/>
    <p:sldLayoutId id="2147484353" r:id="rId9"/>
    <p:sldLayoutId id="2147484376" r:id="rId10"/>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solidFill>
                <a:prstClr val="black"/>
              </a:solidFill>
            </a:endParaRP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rgbClr val="4F81BD"/>
                </a:solidFill>
                <a:latin typeface="Calibri" charset="0"/>
                <a:cs typeface="Calibri" charset="0"/>
              </a:rPr>
              <a:t>Page </a:t>
            </a:r>
            <a:fld id="{185E1E9F-DBCA-EE4F-B135-4285061FF2EB}" type="slidenum">
              <a:rPr lang="fr-FR" sz="900">
                <a:solidFill>
                  <a:srgbClr val="4F81BD"/>
                </a:solidFill>
                <a:latin typeface="Calibri" charset="0"/>
                <a:cs typeface="Calibri" charset="0"/>
              </a:rPr>
              <a:pPr algn="r" eaLnBrk="1" hangingPunct="1"/>
              <a:t>‹#›</a:t>
            </a:fld>
            <a:endParaRPr lang="fr-FR" sz="900">
              <a:solidFill>
                <a:srgbClr val="4F81BD"/>
              </a:solidFill>
              <a:latin typeface="Calibri" charset="0"/>
              <a:cs typeface="Calibri" charset="0"/>
            </a:endParaRPr>
          </a:p>
        </p:txBody>
      </p:sp>
      <p:pic>
        <p:nvPicPr>
          <p:cNvPr id="5128" name="Imag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91591"/>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solidFill>
                <a:prstClr val="black"/>
              </a:solidFill>
            </a:endParaRP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rgbClr val="4F81BD"/>
                </a:solidFill>
                <a:latin typeface="Calibri" charset="0"/>
                <a:cs typeface="Calibri" charset="0"/>
              </a:rPr>
              <a:t>Page </a:t>
            </a:r>
            <a:fld id="{185E1E9F-DBCA-EE4F-B135-4285061FF2EB}" type="slidenum">
              <a:rPr lang="fr-FR" sz="900">
                <a:solidFill>
                  <a:srgbClr val="4F81BD"/>
                </a:solidFill>
                <a:latin typeface="Calibri" charset="0"/>
                <a:cs typeface="Calibri" charset="0"/>
              </a:rPr>
              <a:pPr algn="r" eaLnBrk="1" hangingPunct="1"/>
              <a:t>‹#›</a:t>
            </a:fld>
            <a:endParaRPr lang="fr-FR" sz="900">
              <a:solidFill>
                <a:srgbClr val="4F81BD"/>
              </a:solidFill>
              <a:latin typeface="Calibri" charset="0"/>
              <a:cs typeface="Calibri" charset="0"/>
            </a:endParaRPr>
          </a:p>
        </p:txBody>
      </p:sp>
      <p:pic>
        <p:nvPicPr>
          <p:cNvPr id="5128" name="Imag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405695"/>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2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Plan National de Formation</a:t>
            </a:r>
            <a:r>
              <a:rPr lang="fr-FR" dirty="0" smtClean="0"/>
              <a:t/>
            </a:r>
            <a:br>
              <a:rPr lang="fr-FR" dirty="0" smtClean="0"/>
            </a:br>
            <a:r>
              <a:rPr lang="fr-FR" dirty="0" smtClean="0"/>
              <a:t/>
            </a:r>
            <a:br>
              <a:rPr lang="fr-FR" dirty="0" smtClean="0"/>
            </a:br>
            <a:endParaRPr lang="fr-FR" dirty="0"/>
          </a:p>
        </p:txBody>
      </p:sp>
      <p:sp>
        <p:nvSpPr>
          <p:cNvPr id="3" name="Sous-titre 2"/>
          <p:cNvSpPr>
            <a:spLocks noGrp="1"/>
          </p:cNvSpPr>
          <p:nvPr>
            <p:ph type="subTitle" idx="1"/>
          </p:nvPr>
        </p:nvSpPr>
        <p:spPr>
          <a:xfrm>
            <a:off x="0" y="3886200"/>
            <a:ext cx="9144000" cy="1752600"/>
          </a:xfrm>
        </p:spPr>
        <p:txBody>
          <a:bodyPr/>
          <a:lstStyle/>
          <a:p>
            <a:r>
              <a:rPr lang="fr-FR" b="1" dirty="0" smtClean="0"/>
              <a:t>« Filière chaudronnerie »</a:t>
            </a:r>
          </a:p>
          <a:p>
            <a:endParaRPr lang="fr-FR" dirty="0"/>
          </a:p>
        </p:txBody>
      </p:sp>
    </p:spTree>
    <p:extLst>
      <p:ext uri="{BB962C8B-B14F-4D97-AF65-F5344CB8AC3E}">
        <p14:creationId xmlns:p14="http://schemas.microsoft.com/office/powerpoint/2010/main" val="1780597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100" dirty="0" smtClean="0"/>
              <a:t>Les principes des blocs de compétences</a:t>
            </a:r>
            <a:endParaRPr lang="fr-FR" sz="3100" dirty="0"/>
          </a:p>
        </p:txBody>
      </p:sp>
      <p:grpSp>
        <p:nvGrpSpPr>
          <p:cNvPr id="5" name="Groupe 4"/>
          <p:cNvGrpSpPr/>
          <p:nvPr/>
        </p:nvGrpSpPr>
        <p:grpSpPr>
          <a:xfrm>
            <a:off x="215516" y="1890627"/>
            <a:ext cx="8712968" cy="4355744"/>
            <a:chOff x="70449" y="1225046"/>
            <a:chExt cx="8225826" cy="3643676"/>
          </a:xfrm>
        </p:grpSpPr>
        <p:sp>
          <p:nvSpPr>
            <p:cNvPr id="6" name="Rectangle à coins arrondis 5"/>
            <p:cNvSpPr/>
            <p:nvPr/>
          </p:nvSpPr>
          <p:spPr>
            <a:xfrm>
              <a:off x="1781638" y="3288630"/>
              <a:ext cx="1183992" cy="881683"/>
            </a:xfrm>
            <a:prstGeom prst="roundRect">
              <a:avLst>
                <a:gd name="adj" fmla="val 13173"/>
              </a:avLst>
            </a:prstGeom>
            <a:solidFill>
              <a:schemeClr val="bg1">
                <a:lumMod val="95000"/>
              </a:schemeClr>
            </a:solidFill>
            <a:ln w="15875">
              <a:solidFill>
                <a:schemeClr val="accent5">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7" name="Rectangle 6"/>
            <p:cNvSpPr/>
            <p:nvPr/>
          </p:nvSpPr>
          <p:spPr>
            <a:xfrm>
              <a:off x="1885970" y="3343454"/>
              <a:ext cx="487664" cy="335805"/>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dirty="0" smtClean="0"/>
                <a:t>U1</a:t>
              </a:r>
              <a:endParaRPr lang="fr-FR" sz="1200" dirty="0"/>
            </a:p>
          </p:txBody>
        </p:sp>
        <p:sp>
          <p:nvSpPr>
            <p:cNvPr id="8" name="Rectangle 7"/>
            <p:cNvSpPr/>
            <p:nvPr/>
          </p:nvSpPr>
          <p:spPr>
            <a:xfrm>
              <a:off x="1903955" y="3790329"/>
              <a:ext cx="469679" cy="335805"/>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dirty="0" smtClean="0"/>
                <a:t>U3</a:t>
              </a:r>
              <a:endParaRPr lang="fr-FR" sz="1200" dirty="0"/>
            </a:p>
          </p:txBody>
        </p:sp>
        <p:sp>
          <p:nvSpPr>
            <p:cNvPr id="9" name="Rectangle 8"/>
            <p:cNvSpPr/>
            <p:nvPr/>
          </p:nvSpPr>
          <p:spPr>
            <a:xfrm>
              <a:off x="2470734" y="3343454"/>
              <a:ext cx="384102" cy="335805"/>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dirty="0" smtClean="0"/>
                <a:t>U2</a:t>
              </a:r>
              <a:endParaRPr lang="fr-FR" sz="1200" dirty="0"/>
            </a:p>
          </p:txBody>
        </p:sp>
        <p:sp>
          <p:nvSpPr>
            <p:cNvPr id="10" name="Rectangle 9"/>
            <p:cNvSpPr/>
            <p:nvPr/>
          </p:nvSpPr>
          <p:spPr>
            <a:xfrm>
              <a:off x="2470734" y="3790329"/>
              <a:ext cx="394279" cy="335805"/>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dirty="0" smtClean="0"/>
                <a:t>U4</a:t>
              </a:r>
              <a:endParaRPr lang="fr-FR" sz="1200" dirty="0"/>
            </a:p>
          </p:txBody>
        </p:sp>
        <p:sp>
          <p:nvSpPr>
            <p:cNvPr id="11" name="ZoneTexte 10"/>
            <p:cNvSpPr txBox="1"/>
            <p:nvPr/>
          </p:nvSpPr>
          <p:spPr>
            <a:xfrm>
              <a:off x="5549135" y="3575584"/>
              <a:ext cx="2419009" cy="338553"/>
            </a:xfrm>
            <a:prstGeom prst="rect">
              <a:avLst/>
            </a:prstGeom>
            <a:noFill/>
          </p:spPr>
          <p:txBody>
            <a:bodyPr wrap="square" rtlCol="0">
              <a:spAutoFit/>
            </a:bodyPr>
            <a:lstStyle/>
            <a:p>
              <a:pPr algn="ctr"/>
              <a:r>
                <a:rPr lang="fr-FR" sz="1600" b="1" dirty="0" smtClean="0">
                  <a:solidFill>
                    <a:schemeClr val="accent5">
                      <a:lumMod val="75000"/>
                    </a:schemeClr>
                  </a:solidFill>
                  <a:ea typeface="Times New Roman" charset="0"/>
                  <a:cs typeface="Times New Roman" charset="0"/>
                </a:rPr>
                <a:t>Diplôme professionnel</a:t>
              </a:r>
              <a:endParaRPr lang="fr-FR" sz="1600" b="1" dirty="0">
                <a:solidFill>
                  <a:schemeClr val="accent5">
                    <a:lumMod val="75000"/>
                  </a:schemeClr>
                </a:solidFill>
                <a:ea typeface="Times New Roman" charset="0"/>
                <a:cs typeface="Times New Roman" charset="0"/>
              </a:endParaRPr>
            </a:p>
          </p:txBody>
        </p:sp>
        <p:pic>
          <p:nvPicPr>
            <p:cNvPr id="12" name="Image 1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5055" y="3476772"/>
              <a:ext cx="478668" cy="484995"/>
            </a:xfrm>
            <a:prstGeom prst="rect">
              <a:avLst/>
            </a:prstGeom>
          </p:spPr>
        </p:pic>
        <p:sp>
          <p:nvSpPr>
            <p:cNvPr id="13" name="Rectangle 12"/>
            <p:cNvSpPr/>
            <p:nvPr/>
          </p:nvSpPr>
          <p:spPr>
            <a:xfrm>
              <a:off x="670105" y="1225046"/>
              <a:ext cx="7311370" cy="335200"/>
            </a:xfrm>
            <a:prstGeom prst="rect">
              <a:avLst/>
            </a:prstGeom>
            <a:pattFill prst="ltUpDiag">
              <a:fgClr>
                <a:schemeClr val="bg1">
                  <a:lumMod val="85000"/>
                </a:schemeClr>
              </a:fgClr>
              <a:bgClr>
                <a:schemeClr val="bg1"/>
              </a:bgClr>
            </a:pattFill>
            <a:ln>
              <a:noFill/>
            </a:ln>
          </p:spPr>
          <p:style>
            <a:lnRef idx="2">
              <a:schemeClr val="accent4"/>
            </a:lnRef>
            <a:fillRef idx="1">
              <a:schemeClr val="lt1"/>
            </a:fillRef>
            <a:effectRef idx="0">
              <a:schemeClr val="accent4"/>
            </a:effectRef>
            <a:fontRef idx="minor">
              <a:schemeClr val="dk1"/>
            </a:fontRef>
          </p:style>
          <p:txBody>
            <a:bodyPr vert="horz" rtlCol="0" anchor="ctr"/>
            <a:lstStyle/>
            <a:p>
              <a:pPr algn="ctr"/>
              <a:r>
                <a:rPr lang="fr-FR" sz="1600" b="1" dirty="0" smtClean="0">
                  <a:solidFill>
                    <a:schemeClr val="tx1">
                      <a:lumMod val="50000"/>
                      <a:lumOff val="50000"/>
                    </a:schemeClr>
                  </a:solidFill>
                  <a:ea typeface="Times New Roman" charset="0"/>
                  <a:cs typeface="Times New Roman" charset="0"/>
                </a:rPr>
                <a:t> A un bloc de compétences correspond une unité certificative</a:t>
              </a:r>
              <a:endParaRPr lang="fr-FR" b="1" dirty="0" smtClean="0">
                <a:solidFill>
                  <a:schemeClr val="tx1">
                    <a:lumMod val="50000"/>
                    <a:lumOff val="50000"/>
                  </a:schemeClr>
                </a:solidFill>
                <a:ea typeface="Times New Roman" charset="0"/>
                <a:cs typeface="Times New Roman" charset="0"/>
              </a:endParaRPr>
            </a:p>
          </p:txBody>
        </p:sp>
        <p:pic>
          <p:nvPicPr>
            <p:cNvPr id="14" name="Image 1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77069" y="3498618"/>
              <a:ext cx="435544" cy="441301"/>
            </a:xfrm>
            <a:prstGeom prst="rect">
              <a:avLst/>
            </a:prstGeom>
          </p:spPr>
        </p:pic>
        <p:sp>
          <p:nvSpPr>
            <p:cNvPr id="15" name="ZoneTexte 14"/>
            <p:cNvSpPr txBox="1"/>
            <p:nvPr/>
          </p:nvSpPr>
          <p:spPr>
            <a:xfrm>
              <a:off x="5324818" y="4170314"/>
              <a:ext cx="2922595" cy="584775"/>
            </a:xfrm>
            <a:prstGeom prst="rect">
              <a:avLst/>
            </a:prstGeom>
            <a:noFill/>
          </p:spPr>
          <p:txBody>
            <a:bodyPr wrap="none" rtlCol="0">
              <a:spAutoFit/>
            </a:bodyPr>
            <a:lstStyle/>
            <a:p>
              <a:pPr algn="ctr"/>
              <a:r>
                <a:rPr lang="fr-FR" sz="1600" b="1" dirty="0" smtClean="0">
                  <a:solidFill>
                    <a:schemeClr val="accent6">
                      <a:lumMod val="75000"/>
                    </a:schemeClr>
                  </a:solidFill>
                  <a:ea typeface="Times New Roman" charset="0"/>
                  <a:cs typeface="Times New Roman" charset="0"/>
                </a:rPr>
                <a:t>Délivrance d’une attestation</a:t>
              </a:r>
            </a:p>
            <a:p>
              <a:pPr algn="ctr"/>
              <a:r>
                <a:rPr lang="fr-FR" sz="1600" b="1" dirty="0" smtClean="0">
                  <a:solidFill>
                    <a:schemeClr val="accent6">
                      <a:lumMod val="75000"/>
                    </a:schemeClr>
                  </a:solidFill>
                  <a:ea typeface="Times New Roman" charset="0"/>
                  <a:cs typeface="Times New Roman" charset="0"/>
                </a:rPr>
                <a:t> bloc de compétences</a:t>
              </a:r>
            </a:p>
          </p:txBody>
        </p:sp>
        <p:pic>
          <p:nvPicPr>
            <p:cNvPr id="16" name="Image 1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57344" y="4290931"/>
              <a:ext cx="455270" cy="353755"/>
            </a:xfrm>
            <a:prstGeom prst="rect">
              <a:avLst/>
            </a:prstGeom>
          </p:spPr>
        </p:pic>
        <p:sp>
          <p:nvSpPr>
            <p:cNvPr id="17" name="Rectangle à coins arrondis 16"/>
            <p:cNvSpPr/>
            <p:nvPr/>
          </p:nvSpPr>
          <p:spPr>
            <a:xfrm>
              <a:off x="6258519" y="1786648"/>
              <a:ext cx="1722956" cy="8607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lumMod val="75000"/>
                      <a:lumOff val="25000"/>
                    </a:schemeClr>
                  </a:solidFill>
                </a:rPr>
                <a:t>U</a:t>
              </a:r>
              <a:r>
                <a:rPr lang="fr-FR" sz="1600" b="1" dirty="0" smtClean="0">
                  <a:solidFill>
                    <a:schemeClr val="tx1">
                      <a:lumMod val="75000"/>
                      <a:lumOff val="25000"/>
                    </a:schemeClr>
                  </a:solidFill>
                </a:rPr>
                <a:t>ne unité certificative</a:t>
              </a:r>
            </a:p>
            <a:p>
              <a:pPr algn="ctr"/>
              <a:r>
                <a:rPr lang="fr-FR" sz="1600" b="1" dirty="0" smtClean="0">
                  <a:solidFill>
                    <a:schemeClr val="tx1">
                      <a:lumMod val="75000"/>
                      <a:lumOff val="25000"/>
                    </a:schemeClr>
                  </a:solidFill>
                </a:rPr>
                <a:t> du diplôme</a:t>
              </a:r>
              <a:endParaRPr lang="fr-FR" sz="1600" b="1" dirty="0">
                <a:solidFill>
                  <a:schemeClr val="tx1">
                    <a:lumMod val="75000"/>
                    <a:lumOff val="25000"/>
                  </a:schemeClr>
                </a:solidFill>
              </a:endParaRPr>
            </a:p>
          </p:txBody>
        </p:sp>
        <p:sp>
          <p:nvSpPr>
            <p:cNvPr id="18" name="Rectangle à coins arrondis 17"/>
            <p:cNvSpPr/>
            <p:nvPr/>
          </p:nvSpPr>
          <p:spPr>
            <a:xfrm>
              <a:off x="3365551" y="1759827"/>
              <a:ext cx="1920476" cy="86861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U</a:t>
              </a:r>
              <a:r>
                <a:rPr lang="fr-FR" sz="1600" b="1" dirty="0" smtClean="0">
                  <a:solidFill>
                    <a:schemeClr val="bg1"/>
                  </a:solidFill>
                </a:rPr>
                <a:t>n bloc de compétences</a:t>
              </a:r>
              <a:endParaRPr lang="fr-FR" sz="1600" b="1" dirty="0">
                <a:solidFill>
                  <a:schemeClr val="bg1"/>
                </a:solidFill>
              </a:endParaRPr>
            </a:p>
          </p:txBody>
        </p:sp>
        <p:sp>
          <p:nvSpPr>
            <p:cNvPr id="19" name="ZoneTexte 18"/>
            <p:cNvSpPr txBox="1"/>
            <p:nvPr/>
          </p:nvSpPr>
          <p:spPr>
            <a:xfrm>
              <a:off x="3580199" y="2226912"/>
              <a:ext cx="184731" cy="369333"/>
            </a:xfrm>
            <a:prstGeom prst="rect">
              <a:avLst/>
            </a:prstGeom>
            <a:noFill/>
          </p:spPr>
          <p:txBody>
            <a:bodyPr wrap="none" rtlCol="0">
              <a:spAutoFit/>
            </a:bodyPr>
            <a:lstStyle/>
            <a:p>
              <a:endParaRPr lang="fr-FR" b="1" dirty="0">
                <a:solidFill>
                  <a:schemeClr val="accent6">
                    <a:lumMod val="50000"/>
                  </a:schemeClr>
                </a:solidFill>
              </a:endParaRPr>
            </a:p>
          </p:txBody>
        </p:sp>
        <p:cxnSp>
          <p:nvCxnSpPr>
            <p:cNvPr id="20" name="Connecteur droit 19"/>
            <p:cNvCxnSpPr/>
            <p:nvPr/>
          </p:nvCxnSpPr>
          <p:spPr>
            <a:xfrm>
              <a:off x="6999702" y="2715689"/>
              <a:ext cx="0" cy="2027568"/>
            </a:xfrm>
            <a:prstGeom prst="line">
              <a:avLst/>
            </a:prstGeom>
            <a:ln w="31750">
              <a:solidFill>
                <a:schemeClr val="bg1"/>
              </a:solidFill>
              <a:prstDash val="sysDot"/>
            </a:ln>
          </p:spPr>
          <p:style>
            <a:lnRef idx="1">
              <a:schemeClr val="dk1"/>
            </a:lnRef>
            <a:fillRef idx="0">
              <a:schemeClr val="dk1"/>
            </a:fillRef>
            <a:effectRef idx="0">
              <a:schemeClr val="dk1"/>
            </a:effectRef>
            <a:fontRef idx="minor">
              <a:schemeClr val="tx1"/>
            </a:fontRef>
          </p:style>
        </p:cxnSp>
        <p:cxnSp>
          <p:nvCxnSpPr>
            <p:cNvPr id="21" name="Connecteur droit 20"/>
            <p:cNvCxnSpPr>
              <a:stCxn id="6" idx="3"/>
              <a:endCxn id="14" idx="1"/>
            </p:cNvCxnSpPr>
            <p:nvPr/>
          </p:nvCxnSpPr>
          <p:spPr>
            <a:xfrm flipV="1">
              <a:off x="2965630" y="3719268"/>
              <a:ext cx="1811439" cy="10204"/>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à coins arrondis 21"/>
            <p:cNvSpPr/>
            <p:nvPr/>
          </p:nvSpPr>
          <p:spPr>
            <a:xfrm>
              <a:off x="546323" y="1685925"/>
              <a:ext cx="1865368" cy="9473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lumMod val="75000"/>
                      <a:lumOff val="25000"/>
                    </a:schemeClr>
                  </a:solidFill>
                </a:rPr>
                <a:t>Une activité professionnelle (ensemble de tâches)</a:t>
              </a:r>
              <a:endParaRPr lang="fr-FR" sz="1600" b="1" dirty="0">
                <a:solidFill>
                  <a:schemeClr val="tx1">
                    <a:lumMod val="75000"/>
                    <a:lumOff val="25000"/>
                  </a:schemeClr>
                </a:solidFill>
              </a:endParaRPr>
            </a:p>
          </p:txBody>
        </p:sp>
        <p:sp>
          <p:nvSpPr>
            <p:cNvPr id="23" name="Flèche droite 22"/>
            <p:cNvSpPr/>
            <p:nvPr/>
          </p:nvSpPr>
          <p:spPr>
            <a:xfrm>
              <a:off x="2620411" y="2050654"/>
              <a:ext cx="489204" cy="2658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Flèche droite 23"/>
            <p:cNvSpPr/>
            <p:nvPr/>
          </p:nvSpPr>
          <p:spPr>
            <a:xfrm>
              <a:off x="5549135" y="2050654"/>
              <a:ext cx="489204" cy="2658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Rectangle 24"/>
            <p:cNvSpPr/>
            <p:nvPr/>
          </p:nvSpPr>
          <p:spPr>
            <a:xfrm>
              <a:off x="70449" y="2745569"/>
              <a:ext cx="8225826" cy="335200"/>
            </a:xfrm>
            <a:prstGeom prst="rect">
              <a:avLst/>
            </a:prstGeom>
            <a:pattFill prst="ltUpDiag">
              <a:fgClr>
                <a:schemeClr val="bg1">
                  <a:lumMod val="85000"/>
                </a:schemeClr>
              </a:fgClr>
              <a:bgClr>
                <a:schemeClr val="bg1"/>
              </a:bgClr>
            </a:pattFill>
            <a:ln>
              <a:noFill/>
            </a:ln>
          </p:spPr>
          <p:style>
            <a:lnRef idx="2">
              <a:schemeClr val="accent4"/>
            </a:lnRef>
            <a:fillRef idx="1">
              <a:schemeClr val="lt1"/>
            </a:fillRef>
            <a:effectRef idx="0">
              <a:schemeClr val="accent4"/>
            </a:effectRef>
            <a:fontRef idx="minor">
              <a:schemeClr val="dk1"/>
            </a:fontRef>
          </p:style>
          <p:txBody>
            <a:bodyPr vert="horz" rtlCol="0" anchor="ctr"/>
            <a:lstStyle/>
            <a:p>
              <a:pPr algn="ctr"/>
              <a:r>
                <a:rPr lang="fr-FR" sz="1600" b="1" dirty="0" smtClean="0">
                  <a:solidFill>
                    <a:schemeClr val="tx1">
                      <a:lumMod val="50000"/>
                      <a:lumOff val="50000"/>
                    </a:schemeClr>
                  </a:solidFill>
                  <a:ea typeface="Times New Roman" charset="0"/>
                  <a:cs typeface="Times New Roman" charset="0"/>
                </a:rPr>
                <a:t> Une attestation de blocs de compétences est délivrée quand note obtenue à l’unité ≥ 10 pour les stagiaires de la formation continue et dans le cadre de la VAE</a:t>
              </a:r>
              <a:endParaRPr lang="fr-FR" b="1" dirty="0" smtClean="0">
                <a:solidFill>
                  <a:schemeClr val="tx1">
                    <a:lumMod val="50000"/>
                    <a:lumOff val="50000"/>
                  </a:schemeClr>
                </a:solidFill>
                <a:ea typeface="Times New Roman" charset="0"/>
                <a:cs typeface="Times New Roman" charset="0"/>
              </a:endParaRPr>
            </a:p>
          </p:txBody>
        </p:sp>
        <p:sp>
          <p:nvSpPr>
            <p:cNvPr id="26" name="Ellipse 25"/>
            <p:cNvSpPr/>
            <p:nvPr/>
          </p:nvSpPr>
          <p:spPr>
            <a:xfrm>
              <a:off x="2795560" y="4068622"/>
              <a:ext cx="1797609" cy="8001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65000"/>
                      <a:lumOff val="35000"/>
                    </a:schemeClr>
                  </a:solidFill>
                  <a:ea typeface="Arial Black" charset="0"/>
                  <a:cs typeface="Arial Black" charset="0"/>
                </a:rPr>
                <a:t>Si note de l’unité ≥ 10 </a:t>
              </a:r>
              <a:endParaRPr lang="fr-FR" dirty="0">
                <a:solidFill>
                  <a:schemeClr val="tx1">
                    <a:lumMod val="65000"/>
                    <a:lumOff val="35000"/>
                  </a:schemeClr>
                </a:solidFill>
                <a:ea typeface="Arial Black" charset="0"/>
                <a:cs typeface="Arial Black" charset="0"/>
              </a:endParaRPr>
            </a:p>
          </p:txBody>
        </p:sp>
      </p:grpSp>
    </p:spTree>
    <p:extLst>
      <p:ext uri="{BB962C8B-B14F-4D97-AF65-F5344CB8AC3E}">
        <p14:creationId xmlns:p14="http://schemas.microsoft.com/office/powerpoint/2010/main" val="17330642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100" dirty="0" smtClean="0"/>
              <a:t>Les principes des blocs de compétences</a:t>
            </a:r>
            <a:endParaRPr lang="fr-FR" sz="3100" dirty="0"/>
          </a:p>
        </p:txBody>
      </p:sp>
      <p:grpSp>
        <p:nvGrpSpPr>
          <p:cNvPr id="28" name="Groupe 27"/>
          <p:cNvGrpSpPr/>
          <p:nvPr/>
        </p:nvGrpSpPr>
        <p:grpSpPr>
          <a:xfrm>
            <a:off x="623760" y="1772624"/>
            <a:ext cx="7608181" cy="4542562"/>
            <a:chOff x="971600" y="1484784"/>
            <a:chExt cx="7608181" cy="4542562"/>
          </a:xfrm>
        </p:grpSpPr>
        <p:sp>
          <p:nvSpPr>
            <p:cNvPr id="29" name="Rectangle à coins arrondis 28"/>
            <p:cNvSpPr/>
            <p:nvPr/>
          </p:nvSpPr>
          <p:spPr>
            <a:xfrm>
              <a:off x="2331838" y="5607940"/>
              <a:ext cx="6247943" cy="4194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b="1" dirty="0" smtClean="0"/>
                <a:t>Bloc 1 = unité 1 </a:t>
              </a:r>
              <a:endParaRPr lang="fr-FR" b="1" dirty="0"/>
            </a:p>
          </p:txBody>
        </p:sp>
        <p:sp>
          <p:nvSpPr>
            <p:cNvPr id="30" name="Flèche vers le bas 29"/>
            <p:cNvSpPr/>
            <p:nvPr/>
          </p:nvSpPr>
          <p:spPr>
            <a:xfrm>
              <a:off x="2750939" y="1484785"/>
              <a:ext cx="355600" cy="3944381"/>
            </a:xfrm>
            <a:prstGeom prst="downArrow">
              <a:avLst>
                <a:gd name="adj1" fmla="val 50000"/>
                <a:gd name="adj2" fmla="val 6488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31" name="Rectangle à coins arrondis 30"/>
            <p:cNvSpPr/>
            <p:nvPr/>
          </p:nvSpPr>
          <p:spPr>
            <a:xfrm>
              <a:off x="2080507" y="2874826"/>
              <a:ext cx="6247942" cy="837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solidFill>
                    <a:srgbClr val="000000"/>
                  </a:solidFill>
                </a:rPr>
                <a:t>Activités 1</a:t>
              </a:r>
              <a:endParaRPr lang="fr-FR" b="1" dirty="0">
                <a:solidFill>
                  <a:srgbClr val="000000"/>
                </a:solidFill>
              </a:endParaRPr>
            </a:p>
          </p:txBody>
        </p:sp>
        <p:sp>
          <p:nvSpPr>
            <p:cNvPr id="32" name="ZoneTexte 31"/>
            <p:cNvSpPr txBox="1"/>
            <p:nvPr/>
          </p:nvSpPr>
          <p:spPr>
            <a:xfrm>
              <a:off x="3462138" y="2012846"/>
              <a:ext cx="1037853" cy="3416320"/>
            </a:xfrm>
            <a:prstGeom prst="rect">
              <a:avLst/>
            </a:prstGeom>
            <a:solidFill>
              <a:schemeClr val="bg1">
                <a:lumMod val="85000"/>
              </a:schemeClr>
            </a:solidFill>
          </p:spPr>
          <p:txBody>
            <a:bodyPr wrap="square" rtlCol="0">
              <a:spAutoFit/>
            </a:bodyPr>
            <a:lstStyle/>
            <a:p>
              <a:pPr algn="ctr"/>
              <a:r>
                <a:rPr lang="fr-FR" dirty="0" smtClean="0"/>
                <a:t>Tâches</a:t>
              </a:r>
            </a:p>
            <a:p>
              <a:pPr algn="ctr"/>
              <a:endParaRPr lang="fr-FR" dirty="0"/>
            </a:p>
            <a:p>
              <a:pPr algn="ctr"/>
              <a:endParaRPr lang="fr-FR" dirty="0" smtClean="0"/>
            </a:p>
            <a:p>
              <a:pPr algn="ctr"/>
              <a:r>
                <a:rPr lang="fr-FR" dirty="0" smtClean="0"/>
                <a:t>A1T1</a:t>
              </a:r>
            </a:p>
            <a:p>
              <a:pPr algn="ctr"/>
              <a:r>
                <a:rPr lang="fr-FR" dirty="0" smtClean="0"/>
                <a:t>A1T2</a:t>
              </a:r>
            </a:p>
            <a:p>
              <a:pPr algn="ctr"/>
              <a:r>
                <a:rPr lang="fr-FR" dirty="0" smtClean="0"/>
                <a:t>A1T3</a:t>
              </a:r>
            </a:p>
            <a:p>
              <a:pPr algn="ctr"/>
              <a:r>
                <a:rPr lang="fr-FR" dirty="0" smtClean="0"/>
                <a:t>.</a:t>
              </a:r>
            </a:p>
            <a:p>
              <a:pPr algn="ctr"/>
              <a:r>
                <a:rPr lang="fr-FR" dirty="0" smtClean="0"/>
                <a:t>.</a:t>
              </a:r>
            </a:p>
            <a:p>
              <a:pPr algn="ctr"/>
              <a:r>
                <a:rPr lang="fr-FR" dirty="0" smtClean="0"/>
                <a:t>.</a:t>
              </a:r>
            </a:p>
            <a:p>
              <a:pPr algn="ctr"/>
              <a:r>
                <a:rPr lang="fr-FR" dirty="0" smtClean="0"/>
                <a:t>A4T5</a:t>
              </a:r>
            </a:p>
            <a:p>
              <a:pPr algn="ctr"/>
              <a:endParaRPr lang="fr-FR" dirty="0"/>
            </a:p>
            <a:p>
              <a:pPr algn="ctr"/>
              <a:endParaRPr lang="fr-FR" dirty="0"/>
            </a:p>
          </p:txBody>
        </p:sp>
        <p:sp>
          <p:nvSpPr>
            <p:cNvPr id="33" name="ZoneTexte 32"/>
            <p:cNvSpPr txBox="1"/>
            <p:nvPr/>
          </p:nvSpPr>
          <p:spPr>
            <a:xfrm>
              <a:off x="4509796" y="1484785"/>
              <a:ext cx="3752507" cy="400110"/>
            </a:xfrm>
            <a:prstGeom prst="rect">
              <a:avLst/>
            </a:prstGeom>
            <a:noFill/>
          </p:spPr>
          <p:txBody>
            <a:bodyPr wrap="square" rtlCol="0">
              <a:spAutoFit/>
            </a:bodyPr>
            <a:lstStyle/>
            <a:p>
              <a:pPr algn="ctr"/>
              <a:r>
                <a:rPr lang="fr-FR" sz="2000" dirty="0" smtClean="0"/>
                <a:t>Compétences contextualisées</a:t>
              </a:r>
              <a:endParaRPr lang="fr-FR" sz="2000" dirty="0"/>
            </a:p>
          </p:txBody>
        </p:sp>
        <p:sp>
          <p:nvSpPr>
            <p:cNvPr id="34" name="ZoneTexte 33"/>
            <p:cNvSpPr txBox="1"/>
            <p:nvPr/>
          </p:nvSpPr>
          <p:spPr>
            <a:xfrm>
              <a:off x="4503673" y="1924026"/>
              <a:ext cx="3452703" cy="369332"/>
            </a:xfrm>
            <a:prstGeom prst="rect">
              <a:avLst/>
            </a:prstGeom>
            <a:solidFill>
              <a:schemeClr val="accent3">
                <a:lumMod val="40000"/>
                <a:lumOff val="60000"/>
              </a:schemeClr>
            </a:solidFill>
          </p:spPr>
          <p:txBody>
            <a:bodyPr wrap="square" rtlCol="0">
              <a:spAutoFit/>
            </a:bodyPr>
            <a:lstStyle/>
            <a:p>
              <a:r>
                <a:rPr lang="fr-FR" dirty="0" smtClean="0"/>
                <a:t>    C1    C2    C3                   </a:t>
              </a:r>
              <a:r>
                <a:rPr lang="fr-FR" dirty="0" err="1" smtClean="0"/>
                <a:t>Cn</a:t>
              </a:r>
              <a:endParaRPr lang="fr-FR" dirty="0"/>
            </a:p>
          </p:txBody>
        </p:sp>
        <p:cxnSp>
          <p:nvCxnSpPr>
            <p:cNvPr id="35" name="Connecteur droit 34"/>
            <p:cNvCxnSpPr/>
            <p:nvPr/>
          </p:nvCxnSpPr>
          <p:spPr>
            <a:xfrm>
              <a:off x="4503673" y="2960504"/>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4503673" y="3288534"/>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4503673" y="4909730"/>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4531868" y="3599263"/>
              <a:ext cx="3730435"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4519168" y="4666551"/>
              <a:ext cx="3743135"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4958119" y="2570357"/>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5432720" y="2570357"/>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5907321" y="2570357"/>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a:off x="6788430" y="2570357"/>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6329049" y="2570357"/>
              <a:ext cx="0" cy="325454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7251096" y="2570357"/>
              <a:ext cx="0" cy="325454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H="1">
              <a:off x="7625872" y="2570357"/>
              <a:ext cx="6535" cy="3254543"/>
            </a:xfrm>
            <a:prstGeom prst="line">
              <a:avLst/>
            </a:prstGeom>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4846396" y="2859382"/>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a:off x="4884496" y="4618164"/>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a:off x="5328016" y="3513586"/>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llipse 49"/>
            <p:cNvSpPr/>
            <p:nvPr/>
          </p:nvSpPr>
          <p:spPr>
            <a:xfrm>
              <a:off x="5802617" y="3189347"/>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Ellipse 50"/>
            <p:cNvSpPr/>
            <p:nvPr/>
          </p:nvSpPr>
          <p:spPr>
            <a:xfrm>
              <a:off x="5802617" y="2859382"/>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a:off x="6683726" y="3513586"/>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Ellipse 52"/>
            <p:cNvSpPr/>
            <p:nvPr/>
          </p:nvSpPr>
          <p:spPr>
            <a:xfrm>
              <a:off x="7527703" y="2874827"/>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Ellipse 53"/>
            <p:cNvSpPr/>
            <p:nvPr/>
          </p:nvSpPr>
          <p:spPr>
            <a:xfrm>
              <a:off x="6717659" y="4846764"/>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p:nvPr/>
          </p:nvSpPr>
          <p:spPr>
            <a:xfrm>
              <a:off x="7564767" y="4389564"/>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p:cNvSpPr txBox="1"/>
            <p:nvPr/>
          </p:nvSpPr>
          <p:spPr>
            <a:xfrm>
              <a:off x="971600" y="1484784"/>
              <a:ext cx="1695547" cy="1200329"/>
            </a:xfrm>
            <a:prstGeom prst="rect">
              <a:avLst/>
            </a:prstGeom>
            <a:noFill/>
          </p:spPr>
          <p:txBody>
            <a:bodyPr wrap="square" rtlCol="0">
              <a:spAutoFit/>
            </a:bodyPr>
            <a:lstStyle/>
            <a:p>
              <a:pPr algn="r"/>
              <a:r>
                <a:rPr lang="fr-FR" b="1" i="1" dirty="0" smtClean="0">
                  <a:solidFill>
                    <a:srgbClr val="244D79"/>
                  </a:solidFill>
                </a:rPr>
                <a:t>Écriture séquentielle</a:t>
              </a:r>
            </a:p>
            <a:p>
              <a:pPr algn="r"/>
              <a:r>
                <a:rPr lang="fr-FR" b="1" i="1" dirty="0" smtClean="0">
                  <a:solidFill>
                    <a:srgbClr val="244D79"/>
                  </a:solidFill>
                </a:rPr>
                <a:t> des </a:t>
              </a:r>
            </a:p>
            <a:p>
              <a:pPr algn="r"/>
              <a:r>
                <a:rPr lang="fr-FR" b="1" i="1" dirty="0" smtClean="0">
                  <a:solidFill>
                    <a:srgbClr val="244D79"/>
                  </a:solidFill>
                </a:rPr>
                <a:t>activités</a:t>
              </a:r>
              <a:endParaRPr lang="fr-FR" b="1" i="1" dirty="0">
                <a:solidFill>
                  <a:srgbClr val="244D79"/>
                </a:solidFill>
              </a:endParaRPr>
            </a:p>
          </p:txBody>
        </p:sp>
        <p:sp>
          <p:nvSpPr>
            <p:cNvPr id="57" name="Ellipse 56"/>
            <p:cNvSpPr/>
            <p:nvPr/>
          </p:nvSpPr>
          <p:spPr>
            <a:xfrm>
              <a:off x="4846396" y="5725713"/>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Ellipse 79"/>
            <p:cNvSpPr/>
            <p:nvPr/>
          </p:nvSpPr>
          <p:spPr>
            <a:xfrm>
              <a:off x="5328016" y="5719517"/>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Ellipse 80"/>
            <p:cNvSpPr/>
            <p:nvPr/>
          </p:nvSpPr>
          <p:spPr>
            <a:xfrm>
              <a:off x="5802617" y="5725713"/>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Ellipse 81"/>
            <p:cNvSpPr/>
            <p:nvPr/>
          </p:nvSpPr>
          <p:spPr>
            <a:xfrm>
              <a:off x="6683726" y="5719517"/>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3" name="Ellipse 82"/>
            <p:cNvSpPr/>
            <p:nvPr/>
          </p:nvSpPr>
          <p:spPr>
            <a:xfrm>
              <a:off x="7527703" y="5741158"/>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79352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100" dirty="0" smtClean="0"/>
              <a:t>Les principes des blocs de compétences</a:t>
            </a:r>
            <a:endParaRPr lang="fr-FR" sz="3100" dirty="0"/>
          </a:p>
        </p:txBody>
      </p:sp>
      <p:sp>
        <p:nvSpPr>
          <p:cNvPr id="3" name="Espace réservé du contenu 2"/>
          <p:cNvSpPr>
            <a:spLocks noGrp="1"/>
          </p:cNvSpPr>
          <p:nvPr>
            <p:ph idx="1"/>
          </p:nvPr>
        </p:nvSpPr>
        <p:spPr/>
        <p:txBody>
          <a:bodyPr/>
          <a:lstStyle/>
          <a:p>
            <a:pPr lvl="0" algn="just">
              <a:buSzTx/>
            </a:pPr>
            <a:r>
              <a:rPr lang="fr-FR" dirty="0" smtClean="0"/>
              <a:t>Les blocs de compétences professionnelles ont pour base les activités correspondant au métier visé</a:t>
            </a:r>
          </a:p>
          <a:p>
            <a:pPr lvl="0" algn="just">
              <a:buSzTx/>
            </a:pPr>
            <a:r>
              <a:rPr lang="fr-FR" dirty="0" smtClean="0"/>
              <a:t>Ils regroupent les compétences nécessaires pour exercer ces activités</a:t>
            </a:r>
          </a:p>
          <a:p>
            <a:pPr lvl="0" algn="just">
              <a:buSzTx/>
            </a:pPr>
            <a:r>
              <a:rPr lang="fr-FR" dirty="0" smtClean="0"/>
              <a:t>Un bloc = une unité (à chaque bloc de compétences correspond une unité et une seule)</a:t>
            </a:r>
          </a:p>
          <a:p>
            <a:pPr lvl="0" algn="just">
              <a:buSzTx/>
            </a:pPr>
            <a:r>
              <a:rPr lang="fr-FR" dirty="0" smtClean="0"/>
              <a:t> Les blocs de compétences se définissent comme des éléments identifiés d’une certification professionnelle s’entendant comme un ensemble homogène et cohérent de compétences</a:t>
            </a:r>
          </a:p>
          <a:p>
            <a:pPr algn="just"/>
            <a:r>
              <a:rPr lang="fr-FR" dirty="0" smtClean="0"/>
              <a:t>Ces compétences doivent être évaluées, validées et tracées </a:t>
            </a:r>
          </a:p>
        </p:txBody>
      </p:sp>
    </p:spTree>
    <p:extLst>
      <p:ext uri="{BB962C8B-B14F-4D97-AF65-F5344CB8AC3E}">
        <p14:creationId xmlns:p14="http://schemas.microsoft.com/office/powerpoint/2010/main" val="2095361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100" dirty="0" smtClean="0"/>
              <a:t>Unités </a:t>
            </a:r>
            <a:br>
              <a:rPr lang="fr-FR" sz="3100" dirty="0" smtClean="0"/>
            </a:br>
            <a:r>
              <a:rPr lang="fr-FR" sz="3100" dirty="0" smtClean="0"/>
              <a:t>professionnelles</a:t>
            </a:r>
            <a:endParaRPr lang="fr-FR" sz="3100" dirty="0"/>
          </a:p>
        </p:txBody>
      </p:sp>
      <p:sp>
        <p:nvSpPr>
          <p:cNvPr id="7" name="Rectangle 6"/>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1045469863"/>
              </p:ext>
            </p:extLst>
          </p:nvPr>
        </p:nvGraphicFramePr>
        <p:xfrm>
          <a:off x="0" y="0"/>
          <a:ext cx="9097065" cy="6857997"/>
        </p:xfrm>
        <a:graphic>
          <a:graphicData uri="http://schemas.openxmlformats.org/drawingml/2006/table">
            <a:tbl>
              <a:tblPr/>
              <a:tblGrid>
                <a:gridCol w="710993">
                  <a:extLst>
                    <a:ext uri="{9D8B030D-6E8A-4147-A177-3AD203B41FA5}">
                      <a16:colId xmlns="" xmlns:a16="http://schemas.microsoft.com/office/drawing/2014/main" val="20000"/>
                    </a:ext>
                  </a:extLst>
                </a:gridCol>
                <a:gridCol w="3049411">
                  <a:extLst>
                    <a:ext uri="{9D8B030D-6E8A-4147-A177-3AD203B41FA5}">
                      <a16:colId xmlns="" xmlns:a16="http://schemas.microsoft.com/office/drawing/2014/main" val="20001"/>
                    </a:ext>
                  </a:extLst>
                </a:gridCol>
                <a:gridCol w="378873">
                  <a:extLst>
                    <a:ext uri="{9D8B030D-6E8A-4147-A177-3AD203B41FA5}">
                      <a16:colId xmlns="" xmlns:a16="http://schemas.microsoft.com/office/drawing/2014/main" val="20002"/>
                    </a:ext>
                  </a:extLst>
                </a:gridCol>
                <a:gridCol w="551700">
                  <a:extLst>
                    <a:ext uri="{9D8B030D-6E8A-4147-A177-3AD203B41FA5}">
                      <a16:colId xmlns="" xmlns:a16="http://schemas.microsoft.com/office/drawing/2014/main" val="20003"/>
                    </a:ext>
                  </a:extLst>
                </a:gridCol>
                <a:gridCol w="551700">
                  <a:extLst>
                    <a:ext uri="{9D8B030D-6E8A-4147-A177-3AD203B41FA5}">
                      <a16:colId xmlns="" xmlns:a16="http://schemas.microsoft.com/office/drawing/2014/main" val="20004"/>
                    </a:ext>
                  </a:extLst>
                </a:gridCol>
                <a:gridCol w="642398">
                  <a:extLst>
                    <a:ext uri="{9D8B030D-6E8A-4147-A177-3AD203B41FA5}">
                      <a16:colId xmlns="" xmlns:a16="http://schemas.microsoft.com/office/drawing/2014/main" val="20005"/>
                    </a:ext>
                  </a:extLst>
                </a:gridCol>
                <a:gridCol w="794798">
                  <a:extLst>
                    <a:ext uri="{9D8B030D-6E8A-4147-A177-3AD203B41FA5}">
                      <a16:colId xmlns="" xmlns:a16="http://schemas.microsoft.com/office/drawing/2014/main" val="20006"/>
                    </a:ext>
                  </a:extLst>
                </a:gridCol>
                <a:gridCol w="642398">
                  <a:extLst>
                    <a:ext uri="{9D8B030D-6E8A-4147-A177-3AD203B41FA5}">
                      <a16:colId xmlns="" xmlns:a16="http://schemas.microsoft.com/office/drawing/2014/main" val="20007"/>
                    </a:ext>
                  </a:extLst>
                </a:gridCol>
                <a:gridCol w="489998">
                  <a:extLst>
                    <a:ext uri="{9D8B030D-6E8A-4147-A177-3AD203B41FA5}">
                      <a16:colId xmlns="" xmlns:a16="http://schemas.microsoft.com/office/drawing/2014/main" val="20008"/>
                    </a:ext>
                  </a:extLst>
                </a:gridCol>
                <a:gridCol w="642398">
                  <a:extLst>
                    <a:ext uri="{9D8B030D-6E8A-4147-A177-3AD203B41FA5}">
                      <a16:colId xmlns="" xmlns:a16="http://schemas.microsoft.com/office/drawing/2014/main" val="20009"/>
                    </a:ext>
                  </a:extLst>
                </a:gridCol>
                <a:gridCol w="642398">
                  <a:extLst>
                    <a:ext uri="{9D8B030D-6E8A-4147-A177-3AD203B41FA5}">
                      <a16:colId xmlns="" xmlns:a16="http://schemas.microsoft.com/office/drawing/2014/main" val="20010"/>
                    </a:ext>
                  </a:extLst>
                </a:gridCol>
              </a:tblGrid>
              <a:tr h="1276017">
                <a:tc>
                  <a:txBody>
                    <a:bodyPr/>
                    <a:lstStyle/>
                    <a:p>
                      <a:pPr algn="ctr">
                        <a:spcAft>
                          <a:spcPts val="0"/>
                        </a:spcAft>
                      </a:pPr>
                      <a:r>
                        <a:rPr lang="fr-FR" sz="1050" kern="0" dirty="0">
                          <a:solidFill>
                            <a:srgbClr val="000000"/>
                          </a:solidFill>
                          <a:latin typeface="Calibri"/>
                          <a:ea typeface="Times New Roman"/>
                          <a:cs typeface="Times New Roman"/>
                        </a:rPr>
                        <a:t>Activités</a:t>
                      </a:r>
                      <a:endParaRPr lang="fr-FR" sz="105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1050" kern="0" dirty="0">
                          <a:solidFill>
                            <a:srgbClr val="000000"/>
                          </a:solidFill>
                          <a:latin typeface="Calibri"/>
                          <a:ea typeface="Times New Roman"/>
                          <a:cs typeface="Times New Roman"/>
                        </a:rPr>
                        <a:t>Tâches</a:t>
                      </a:r>
                      <a:endParaRPr lang="fr-FR" sz="105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spcAft>
                          <a:spcPts val="0"/>
                        </a:spcAft>
                      </a:pPr>
                      <a:r>
                        <a:rPr lang="fr-FR" sz="1050" kern="0" dirty="0">
                          <a:solidFill>
                            <a:srgbClr val="000000"/>
                          </a:solidFill>
                          <a:latin typeface="Calibri"/>
                          <a:ea typeface="Times New Roman"/>
                          <a:cs typeface="Times New Roman"/>
                        </a:rPr>
                        <a:t>C1 Décoder et interpréter les documents</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kern="0" dirty="0">
                          <a:solidFill>
                            <a:srgbClr val="000000"/>
                          </a:solidFill>
                          <a:latin typeface="Calibri"/>
                          <a:ea typeface="Times New Roman"/>
                          <a:cs typeface="Times New Roman"/>
                        </a:rPr>
                        <a:t>C2 Analyser et déterminer les données opératoires</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kern="0" dirty="0">
                          <a:solidFill>
                            <a:srgbClr val="000000"/>
                          </a:solidFill>
                          <a:latin typeface="Calibri"/>
                          <a:ea typeface="Times New Roman"/>
                          <a:cs typeface="Times New Roman"/>
                        </a:rPr>
                        <a:t>C3 Communiquer par écrit et oralement y compris en langue anglaise</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kern="0" dirty="0">
                          <a:solidFill>
                            <a:srgbClr val="000000"/>
                          </a:solidFill>
                          <a:latin typeface="Calibri"/>
                          <a:ea typeface="Times New Roman"/>
                          <a:cs typeface="Times New Roman"/>
                        </a:rPr>
                        <a:t>C4 Effectuer le montage et/ou le démontage de tout ou partie d'une ligne de tuyauterie</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kern="0" dirty="0">
                          <a:solidFill>
                            <a:srgbClr val="000000"/>
                          </a:solidFill>
                          <a:latin typeface="Calibri"/>
                          <a:ea typeface="Times New Roman"/>
                          <a:cs typeface="Times New Roman"/>
                        </a:rPr>
                        <a:t>C5 Réaliser tout ou partie d'une ligne de tuyauterie en préfabrication</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spcAft>
                          <a:spcPts val="0"/>
                        </a:spcAft>
                      </a:pPr>
                      <a:r>
                        <a:rPr lang="fr-FR" sz="1050" kern="0" dirty="0">
                          <a:solidFill>
                            <a:srgbClr val="000000"/>
                          </a:solidFill>
                          <a:latin typeface="Calibri"/>
                          <a:ea typeface="Times New Roman"/>
                          <a:cs typeface="Times New Roman"/>
                        </a:rPr>
                        <a:t>C6 Réaliser tout ou partie d'une ligne de tuyauterie sur site</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50" kern="0" dirty="0">
                          <a:solidFill>
                            <a:srgbClr val="000000"/>
                          </a:solidFill>
                          <a:latin typeface="Calibri"/>
                          <a:ea typeface="Times New Roman"/>
                          <a:cs typeface="Times New Roman"/>
                        </a:rPr>
                        <a:t>C7 Contrôler la qualité et la conformité de tout ou partie d'une ligne de tuyauterie</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spcAft>
                          <a:spcPts val="0"/>
                        </a:spcAft>
                      </a:pPr>
                      <a:r>
                        <a:rPr lang="fr-FR" sz="1050" kern="0" dirty="0">
                          <a:solidFill>
                            <a:srgbClr val="000000"/>
                          </a:solidFill>
                          <a:latin typeface="Calibri"/>
                          <a:ea typeface="Times New Roman"/>
                          <a:cs typeface="Times New Roman"/>
                        </a:rPr>
                        <a:t>C8 Respecter les procédures liées à la sécurité et au respect de l'environnement</a:t>
                      </a:r>
                      <a:endParaRPr lang="fr-FR" sz="1050" kern="800" dirty="0">
                        <a:latin typeface="Times New Roman"/>
                        <a:ea typeface="Arial Unicode MS"/>
                        <a:cs typeface="Tahoma"/>
                      </a:endParaRPr>
                    </a:p>
                  </a:txBody>
                  <a:tcPr marL="16399" marR="1639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48037">
                <a:tc rowSpan="4">
                  <a:txBody>
                    <a:bodyPr/>
                    <a:lstStyle/>
                    <a:p>
                      <a:pPr algn="ctr">
                        <a:spcAft>
                          <a:spcPts val="0"/>
                        </a:spcAft>
                      </a:pPr>
                      <a:r>
                        <a:rPr lang="fr-FR" sz="1000" kern="0" dirty="0">
                          <a:solidFill>
                            <a:srgbClr val="000000"/>
                          </a:solidFill>
                          <a:latin typeface="Calibri"/>
                          <a:ea typeface="Times New Roman"/>
                          <a:cs typeface="Times New Roman"/>
                        </a:rPr>
                        <a:t>Préparation de l’intervention</a:t>
                      </a:r>
                      <a:endParaRPr lang="fr-FR" sz="1000" kern="800" dirty="0">
                        <a:latin typeface="Times New Roman"/>
                        <a:ea typeface="Arial Unicode MS"/>
                        <a:cs typeface="Tahoma"/>
                      </a:endParaRPr>
                    </a:p>
                  </a:txBody>
                  <a:tcPr marL="16399" marR="1639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dirty="0">
                          <a:latin typeface="Arial"/>
                          <a:ea typeface="Times New Roman"/>
                          <a:cs typeface="Tahoma"/>
                        </a:rPr>
                        <a:t>Prendre en compte le contexte de l’intervention et ses risques</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latin typeface="Arial"/>
                          <a:ea typeface="Times New Roman"/>
                          <a:cs typeface="Tahoma"/>
                        </a:rPr>
                        <a:t>A1-T1</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Identifier les contraintes de réalisation </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A1-T2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8302">
                <a:tc vMerge="1">
                  <a:txBody>
                    <a:bodyPr/>
                    <a:lstStyle/>
                    <a:p>
                      <a:endParaRPr lang="fr-FR"/>
                    </a:p>
                  </a:txBody>
                  <a:tcPr/>
                </a:tc>
                <a:tc>
                  <a:txBody>
                    <a:bodyPr/>
                    <a:lstStyle/>
                    <a:p>
                      <a:pPr>
                        <a:spcAft>
                          <a:spcPts val="0"/>
                        </a:spcAft>
                      </a:pPr>
                      <a:r>
                        <a:rPr lang="fr-FR" sz="900" kern="0" dirty="0">
                          <a:latin typeface="Arial"/>
                          <a:ea typeface="Times New Roman"/>
                          <a:cs typeface="Tahoma"/>
                        </a:rPr>
                        <a:t>Vérifier les moyens de mise en œuvre, les approvisionnements et l’environnement de travail</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A1-T3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1</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1226">
                <a:tc vMerge="1">
                  <a:txBody>
                    <a:bodyPr/>
                    <a:lstStyle/>
                    <a:p>
                      <a:endParaRPr lang="fr-FR"/>
                    </a:p>
                  </a:txBody>
                  <a:tcPr/>
                </a:tc>
                <a:tc>
                  <a:txBody>
                    <a:bodyPr/>
                    <a:lstStyle/>
                    <a:p>
                      <a:pPr>
                        <a:spcAft>
                          <a:spcPts val="0"/>
                        </a:spcAft>
                      </a:pPr>
                      <a:r>
                        <a:rPr lang="fr-FR" sz="900" kern="0" dirty="0">
                          <a:solidFill>
                            <a:srgbClr val="00000A"/>
                          </a:solidFill>
                          <a:latin typeface="Arial"/>
                          <a:ea typeface="Times New Roman"/>
                          <a:cs typeface="Tahoma"/>
                        </a:rPr>
                        <a:t>Réaliser un croquis, interpréter des plans isométriques</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A1-T4</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74150">
                <a:tc rowSpan="5">
                  <a:txBody>
                    <a:bodyPr/>
                    <a:lstStyle/>
                    <a:p>
                      <a:pPr algn="ctr">
                        <a:spcAft>
                          <a:spcPts val="0"/>
                        </a:spcAft>
                      </a:pPr>
                      <a:r>
                        <a:rPr lang="fr-FR" sz="1000" kern="0" dirty="0">
                          <a:solidFill>
                            <a:srgbClr val="000000"/>
                          </a:solidFill>
                          <a:latin typeface="Calibri"/>
                          <a:ea typeface="Times New Roman"/>
                          <a:cs typeface="Times New Roman"/>
                        </a:rPr>
                        <a:t>Préfabrication des sous-ensembles isométriques en atelier </a:t>
                      </a:r>
                      <a:endParaRPr lang="fr-FR" sz="1000" kern="800" dirty="0">
                        <a:latin typeface="Times New Roman"/>
                        <a:ea typeface="Arial Unicode MS"/>
                        <a:cs typeface="Tahoma"/>
                      </a:endParaRPr>
                    </a:p>
                  </a:txBody>
                  <a:tcPr marL="16399" marR="1639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spcAft>
                          <a:spcPts val="0"/>
                        </a:spcAft>
                      </a:pPr>
                      <a:r>
                        <a:rPr lang="fr-FR" sz="900" kern="0" dirty="0">
                          <a:latin typeface="Arial"/>
                          <a:ea typeface="Times New Roman"/>
                          <a:cs typeface="Tahoma"/>
                        </a:rPr>
                        <a:t>Organiser le poste de travail</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A2-T1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1</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Respecter les procédures de sécurité</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A2-T2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48037">
                <a:tc vMerge="1">
                  <a:txBody>
                    <a:bodyPr/>
                    <a:lstStyle/>
                    <a:p>
                      <a:endParaRPr lang="fr-FR"/>
                    </a:p>
                  </a:txBody>
                  <a:tcPr/>
                </a:tc>
                <a:tc>
                  <a:txBody>
                    <a:bodyPr/>
                    <a:lstStyle/>
                    <a:p>
                      <a:pPr>
                        <a:spcAft>
                          <a:spcPts val="0"/>
                        </a:spcAft>
                      </a:pPr>
                      <a:r>
                        <a:rPr lang="fr-FR" sz="900" kern="0" dirty="0">
                          <a:latin typeface="Arial"/>
                          <a:ea typeface="Times New Roman"/>
                          <a:cs typeface="Tahoma"/>
                        </a:rPr>
                        <a:t>Réaliser les opérations de préfabrication en atelier et assurer le conditionnement</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latin typeface="Arial"/>
                          <a:ea typeface="Times New Roman"/>
                          <a:cs typeface="Tahoma"/>
                        </a:rPr>
                        <a:t>A2-T3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1226">
                <a:tc vMerge="1">
                  <a:txBody>
                    <a:bodyPr/>
                    <a:lstStyle/>
                    <a:p>
                      <a:endParaRPr lang="fr-FR"/>
                    </a:p>
                  </a:txBody>
                  <a:tcPr/>
                </a:tc>
                <a:tc>
                  <a:txBody>
                    <a:bodyPr/>
                    <a:lstStyle/>
                    <a:p>
                      <a:pPr>
                        <a:spcAft>
                          <a:spcPts val="0"/>
                        </a:spcAft>
                      </a:pPr>
                      <a:r>
                        <a:rPr lang="fr-FR" sz="900" kern="0" dirty="0">
                          <a:latin typeface="Arial"/>
                          <a:ea typeface="Times New Roman"/>
                          <a:cs typeface="Tahoma"/>
                        </a:rPr>
                        <a:t>Effectuer les contrôles de conformité et mesurer les écarts </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A2-T4</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Assurer la traçabilité</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A2-T5</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74150">
                <a:tc rowSpan="9">
                  <a:txBody>
                    <a:bodyPr/>
                    <a:lstStyle/>
                    <a:p>
                      <a:pPr algn="ctr">
                        <a:spcAft>
                          <a:spcPts val="0"/>
                        </a:spcAft>
                      </a:pPr>
                      <a:r>
                        <a:rPr lang="fr-FR" sz="1000" kern="0" dirty="0">
                          <a:solidFill>
                            <a:srgbClr val="000000"/>
                          </a:solidFill>
                          <a:latin typeface="Calibri"/>
                          <a:ea typeface="Times New Roman"/>
                          <a:cs typeface="Times New Roman"/>
                        </a:rPr>
                        <a:t>Réalisation, montage sur site et gestion du chantier dans le respect des règles de prévention liées aux risques professionnels et environnementaux</a:t>
                      </a:r>
                      <a:endParaRPr lang="fr-FR" sz="1000" kern="800" dirty="0">
                        <a:latin typeface="Times New Roman"/>
                        <a:ea typeface="Arial Unicode MS"/>
                        <a:cs typeface="Tahoma"/>
                      </a:endParaRPr>
                    </a:p>
                  </a:txBody>
                  <a:tcPr marL="16399" marR="1639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dirty="0">
                          <a:latin typeface="Arial"/>
                          <a:ea typeface="Times New Roman"/>
                          <a:cs typeface="Tahoma"/>
                        </a:rPr>
                        <a:t>Effectuer des relevés de côtes</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435376">
                <a:tc vMerge="1">
                  <a:txBody>
                    <a:bodyPr/>
                    <a:lstStyle/>
                    <a:p>
                      <a:endParaRPr lang="fr-FR"/>
                    </a:p>
                  </a:txBody>
                  <a:tcPr/>
                </a:tc>
                <a:tc>
                  <a:txBody>
                    <a:bodyPr/>
                    <a:lstStyle/>
                    <a:p>
                      <a:pPr algn="just">
                        <a:spcAft>
                          <a:spcPts val="0"/>
                        </a:spcAft>
                      </a:pPr>
                      <a:r>
                        <a:rPr lang="fr-FR" sz="900" kern="0" dirty="0">
                          <a:solidFill>
                            <a:srgbClr val="000000"/>
                          </a:solidFill>
                          <a:latin typeface="Arial"/>
                          <a:ea typeface="Times New Roman"/>
                          <a:cs typeface="Tahoma"/>
                        </a:rPr>
                        <a:t>Démonter les éléments à remplacer de l’installation et constater les écarts par rapport aux données techniques.</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61226">
                <a:tc vMerge="1">
                  <a:txBody>
                    <a:bodyPr/>
                    <a:lstStyle/>
                    <a:p>
                      <a:endParaRPr lang="fr-FR"/>
                    </a:p>
                  </a:txBody>
                  <a:tcPr/>
                </a:tc>
                <a:tc>
                  <a:txBody>
                    <a:bodyPr/>
                    <a:lstStyle/>
                    <a:p>
                      <a:pPr>
                        <a:spcAft>
                          <a:spcPts val="0"/>
                        </a:spcAft>
                      </a:pPr>
                      <a:r>
                        <a:rPr lang="fr-FR" sz="900" kern="0" dirty="0">
                          <a:latin typeface="Arial"/>
                          <a:ea typeface="Times New Roman"/>
                          <a:cs typeface="Tahoma"/>
                        </a:rPr>
                        <a:t>Adapter les éléments préfabriqués au contexte du site</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Intégrer les éléments et leur </a:t>
                      </a:r>
                      <a:r>
                        <a:rPr lang="fr-FR" sz="900" kern="0" dirty="0" err="1">
                          <a:latin typeface="Arial"/>
                          <a:ea typeface="Times New Roman"/>
                          <a:cs typeface="Tahoma"/>
                        </a:rPr>
                        <a:t>supportage</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A3-T4</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3</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Trier et gérer les déchets de l’intervention</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A3-T5</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Maintenir à niveau les matériels</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A3-T6</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74150">
                <a:tc vMerge="1">
                  <a:txBody>
                    <a:bodyPr/>
                    <a:lstStyle/>
                    <a:p>
                      <a:endParaRPr lang="fr-FR"/>
                    </a:p>
                  </a:txBody>
                  <a:tcPr/>
                </a:tc>
                <a:tc>
                  <a:txBody>
                    <a:bodyPr/>
                    <a:lstStyle/>
                    <a:p>
                      <a:pPr>
                        <a:spcAft>
                          <a:spcPts val="0"/>
                        </a:spcAft>
                      </a:pPr>
                      <a:r>
                        <a:rPr lang="fr-FR" sz="900" kern="0" dirty="0">
                          <a:latin typeface="Arial"/>
                          <a:ea typeface="Times New Roman"/>
                          <a:cs typeface="Tahoma"/>
                        </a:rPr>
                        <a:t>Renseigner la documentation</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A3-T7</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85034">
                <a:tc vMerge="1">
                  <a:txBody>
                    <a:bodyPr/>
                    <a:lstStyle/>
                    <a:p>
                      <a:endParaRPr lang="fr-FR"/>
                    </a:p>
                  </a:txBody>
                  <a:tcPr/>
                </a:tc>
                <a:tc>
                  <a:txBody>
                    <a:bodyPr/>
                    <a:lstStyle/>
                    <a:p>
                      <a:pPr>
                        <a:spcAft>
                          <a:spcPts val="0"/>
                        </a:spcAft>
                      </a:pPr>
                      <a:r>
                        <a:rPr lang="fr-FR" sz="900" kern="0" dirty="0">
                          <a:latin typeface="Arial"/>
                          <a:ea typeface="Times New Roman"/>
                          <a:cs typeface="Tahoma"/>
                        </a:rPr>
                        <a:t>Participer à la (</a:t>
                      </a:r>
                      <a:r>
                        <a:rPr lang="fr-FR" sz="900" kern="0" dirty="0" err="1">
                          <a:latin typeface="Arial"/>
                          <a:ea typeface="Times New Roman"/>
                          <a:cs typeface="Tahoma"/>
                        </a:rPr>
                        <a:t>re</a:t>
                      </a:r>
                      <a:r>
                        <a:rPr lang="fr-FR" sz="900" kern="0" dirty="0">
                          <a:latin typeface="Arial"/>
                          <a:ea typeface="Times New Roman"/>
                          <a:cs typeface="Tahoma"/>
                        </a:rPr>
                        <a:t>)mise en service de l’installation</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A3-T8</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dirty="0">
                          <a:solidFill>
                            <a:srgbClr val="FF0000"/>
                          </a:solidFill>
                          <a:latin typeface="Arial"/>
                          <a:ea typeface="Times New Roman"/>
                          <a:cs typeface="Tahoma"/>
                        </a:rPr>
                        <a:t>2</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348037">
                <a:tc vMerge="1">
                  <a:txBody>
                    <a:bodyPr/>
                    <a:lstStyle/>
                    <a:p>
                      <a:endParaRPr lang="fr-FR"/>
                    </a:p>
                  </a:txBody>
                  <a:tcPr/>
                </a:tc>
                <a:tc>
                  <a:txBody>
                    <a:bodyPr/>
                    <a:lstStyle/>
                    <a:p>
                      <a:pPr>
                        <a:spcAft>
                          <a:spcPts val="0"/>
                        </a:spcAft>
                      </a:pPr>
                      <a:r>
                        <a:rPr lang="fr-FR" sz="900" kern="0" dirty="0">
                          <a:latin typeface="Arial"/>
                          <a:ea typeface="Times New Roman"/>
                          <a:cs typeface="Tahoma"/>
                        </a:rPr>
                        <a:t>Participer à la réception des travaux et au retour d’expérience</a:t>
                      </a:r>
                      <a:endParaRPr lang="fr-FR" sz="900" kern="800" dirty="0">
                        <a:latin typeface="Times New Roman"/>
                        <a:ea typeface="Arial Unicode MS"/>
                        <a:cs typeface="Tahoma"/>
                      </a:endParaRPr>
                    </a:p>
                  </a:txBody>
                  <a:tcPr marL="16399" marR="16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A3-T9</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dirty="0">
                        <a:latin typeface="Cambria"/>
                        <a:ea typeface="Times New Roman"/>
                        <a:cs typeface="Times New Roman"/>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FF0000"/>
                          </a:solidFill>
                          <a:latin typeface="Arial"/>
                          <a:ea typeface="Times New Roman"/>
                          <a:cs typeface="Tahoma"/>
                        </a:rPr>
                        <a:t>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174018">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dirty="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dirty="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9"/>
                  </a:ext>
                </a:extLst>
              </a:tr>
              <a:tr h="348037">
                <a:tc>
                  <a:txBody>
                    <a:bodyPr/>
                    <a:lstStyle/>
                    <a:p>
                      <a:endParaRPr lang="fr-FR" sz="900" dirty="0">
                        <a:latin typeface="Cambria"/>
                        <a:ea typeface="Times New Roman"/>
                        <a:cs typeface="Times New Roman"/>
                      </a:endParaRPr>
                    </a:p>
                  </a:txBody>
                  <a:tcPr marL="16399" marR="163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fr-FR" sz="900" kern="0" dirty="0">
                          <a:latin typeface="Arial"/>
                          <a:ea typeface="Times New Roman"/>
                          <a:cs typeface="Tahoma"/>
                        </a:rPr>
                        <a:t>Analyse et exploitation des données préparatoires à une intervention</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latin typeface="Arial"/>
                          <a:ea typeface="Times New Roman"/>
                          <a:cs typeface="Tahoma"/>
                        </a:rPr>
                        <a:t>U1</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a:latin typeface="Arial"/>
                          <a:ea typeface="Times New Roman"/>
                          <a:cs typeface="Tahoma"/>
                        </a:rPr>
                        <a:t> </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fr-FR" sz="900" b="1" kern="0">
                          <a:latin typeface="Arial"/>
                          <a:ea typeface="Times New Roman"/>
                          <a:cs typeface="Tahoma"/>
                        </a:rPr>
                        <a:t> </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endParaRPr lang="fr-FR" sz="900">
                        <a:latin typeface="Cambria"/>
                        <a:ea typeface="Times New Roman"/>
                        <a:cs typeface="Times New Roman"/>
                      </a:endParaRPr>
                    </a:p>
                  </a:txBody>
                  <a:tcPr marL="16399" marR="163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a:noFill/>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a:noFill/>
                    </a:lnT>
                    <a:lnB>
                      <a:noFill/>
                    </a:lnB>
                  </a:tcPr>
                </a:tc>
                <a:tc>
                  <a:txBody>
                    <a:bodyPr/>
                    <a:lstStyle/>
                    <a:p>
                      <a:endParaRPr lang="fr-FR" sz="900">
                        <a:latin typeface="Cambria"/>
                        <a:ea typeface="Times New Roman"/>
                        <a:cs typeface="Times New Roman"/>
                      </a:endParaRPr>
                    </a:p>
                  </a:txBody>
                  <a:tcPr marL="16399" marR="163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fr-FR" sz="900">
                        <a:latin typeface="Cambria"/>
                        <a:ea typeface="Times New Roman"/>
                        <a:cs typeface="Times New Roman"/>
                      </a:endParaRPr>
                    </a:p>
                  </a:txBody>
                  <a:tcPr marL="16399" marR="16399" marT="0" marB="0" anchor="b">
                    <a:lnL>
                      <a:noFill/>
                    </a:lnL>
                    <a:lnR>
                      <a:noFill/>
                    </a:lnR>
                    <a:lnT>
                      <a:noFill/>
                    </a:lnT>
                    <a:lnB>
                      <a:noFill/>
                    </a:lnB>
                  </a:tcPr>
                </a:tc>
                <a:extLst>
                  <a:ext uri="{0D108BD9-81ED-4DB2-BD59-A6C34878D82A}">
                    <a16:rowId xmlns="" xmlns:a16="http://schemas.microsoft.com/office/drawing/2014/main" val="10020"/>
                  </a:ext>
                </a:extLst>
              </a:tr>
              <a:tr h="348037">
                <a:tc>
                  <a:txBody>
                    <a:bodyPr/>
                    <a:lstStyle/>
                    <a:p>
                      <a:endParaRPr lang="fr-FR" sz="900" dirty="0">
                        <a:latin typeface="Cambria"/>
                        <a:ea typeface="Times New Roman"/>
                        <a:cs typeface="Times New Roman"/>
                      </a:endParaRPr>
                    </a:p>
                  </a:txBody>
                  <a:tcPr marL="16399" marR="163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fr-FR" sz="900" kern="0" dirty="0">
                          <a:latin typeface="Arial"/>
                          <a:ea typeface="Times New Roman"/>
                          <a:cs typeface="Tahoma"/>
                        </a:rPr>
                        <a:t>Préfabrication et contrôle de tout ou partie d’une ligne de tuyauterie</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fr-FR" sz="900" b="1" kern="0">
                          <a:latin typeface="Arial"/>
                          <a:ea typeface="Times New Roman"/>
                          <a:cs typeface="Tahoma"/>
                        </a:rPr>
                        <a:t>U2</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348037">
                <a:tc>
                  <a:txBody>
                    <a:bodyPr/>
                    <a:lstStyle/>
                    <a:p>
                      <a:endParaRPr lang="fr-FR" sz="900">
                        <a:latin typeface="Cambria"/>
                        <a:ea typeface="Times New Roman"/>
                        <a:cs typeface="Times New Roman"/>
                      </a:endParaRPr>
                    </a:p>
                  </a:txBody>
                  <a:tcPr marL="16399" marR="163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fr-FR" sz="900" kern="0" dirty="0">
                          <a:latin typeface="Arial"/>
                          <a:ea typeface="Times New Roman"/>
                          <a:cs typeface="Tahoma"/>
                        </a:rPr>
                        <a:t>Réalisation, montage et gestion du chantier effectués en milieu professionnel</a:t>
                      </a:r>
                      <a:endParaRPr lang="fr-FR" sz="900" kern="800" dirty="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0">
                          <a:solidFill>
                            <a:srgbClr val="000000"/>
                          </a:solidFill>
                          <a:latin typeface="Calibri"/>
                          <a:ea typeface="Times New Roman"/>
                          <a:cs typeface="Times New Roman"/>
                        </a:rPr>
                        <a:t>U3</a:t>
                      </a:r>
                      <a:endParaRPr lang="fr-FR" sz="900" kern="800">
                        <a:latin typeface="Times New Roman"/>
                        <a:ea typeface="Arial Unicode MS"/>
                        <a:cs typeface="Tahoma"/>
                      </a:endParaRPr>
                    </a:p>
                  </a:txBody>
                  <a:tcPr marL="16399" marR="163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fr-FR" sz="900" kern="0">
                          <a:solidFill>
                            <a:srgbClr val="000000"/>
                          </a:solidFill>
                          <a:latin typeface="Calibri"/>
                          <a:ea typeface="Times New Roman"/>
                          <a:cs typeface="Times New Roman"/>
                        </a:rPr>
                        <a:t> </a:t>
                      </a:r>
                      <a:endParaRPr lang="fr-FR" sz="900" kern="80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0" dirty="0">
                          <a:solidFill>
                            <a:srgbClr val="000000"/>
                          </a:solidFill>
                          <a:latin typeface="Calibri"/>
                          <a:ea typeface="Times New Roman"/>
                          <a:cs typeface="Times New Roman"/>
                        </a:rPr>
                        <a:t> </a:t>
                      </a:r>
                      <a:endParaRPr lang="fr-FR" sz="900" kern="800" dirty="0">
                        <a:latin typeface="Times New Roman"/>
                        <a:ea typeface="Arial Unicode MS"/>
                        <a:cs typeface="Tahoma"/>
                      </a:endParaRPr>
                    </a:p>
                  </a:txBody>
                  <a:tcPr marL="16399" marR="163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22"/>
                  </a:ext>
                </a:extLst>
              </a:tr>
            </a:tbl>
          </a:graphicData>
        </a:graphic>
      </p:graphicFrame>
      <p:sp>
        <p:nvSpPr>
          <p:cNvPr id="3" name="Ellipse 2"/>
          <p:cNvSpPr/>
          <p:nvPr/>
        </p:nvSpPr>
        <p:spPr>
          <a:xfrm>
            <a:off x="3556000" y="2377440"/>
            <a:ext cx="751840" cy="1178560"/>
          </a:xfrm>
          <a:prstGeom prst="ellipse">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9" name="Grouper 18"/>
          <p:cNvGrpSpPr/>
          <p:nvPr/>
        </p:nvGrpSpPr>
        <p:grpSpPr>
          <a:xfrm>
            <a:off x="4197736" y="2397760"/>
            <a:ext cx="3178424" cy="1178560"/>
            <a:chOff x="4197736" y="2397760"/>
            <a:chExt cx="3178424" cy="1178560"/>
          </a:xfrm>
        </p:grpSpPr>
        <p:sp>
          <p:nvSpPr>
            <p:cNvPr id="8" name="Ellipse 7"/>
            <p:cNvSpPr/>
            <p:nvPr/>
          </p:nvSpPr>
          <p:spPr>
            <a:xfrm>
              <a:off x="6624320" y="2397760"/>
              <a:ext cx="751840" cy="1178560"/>
            </a:xfrm>
            <a:prstGeom prst="ellipse">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 name="Connecteur en arc 4"/>
            <p:cNvCxnSpPr>
              <a:stCxn id="3" idx="7"/>
              <a:endCxn id="8" idx="1"/>
            </p:cNvCxnSpPr>
            <p:nvPr/>
          </p:nvCxnSpPr>
          <p:spPr>
            <a:xfrm rot="16200000" flipH="1">
              <a:off x="5455920" y="1291852"/>
              <a:ext cx="20320" cy="2536688"/>
            </a:xfrm>
            <a:prstGeom prst="curvedConnector3">
              <a:avLst>
                <a:gd name="adj1" fmla="val -1974390"/>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grpSp>
      <p:grpSp>
        <p:nvGrpSpPr>
          <p:cNvPr id="20" name="Grouper 19"/>
          <p:cNvGrpSpPr/>
          <p:nvPr/>
        </p:nvGrpSpPr>
        <p:grpSpPr>
          <a:xfrm>
            <a:off x="4197736" y="3017520"/>
            <a:ext cx="4153784" cy="629920"/>
            <a:chOff x="4197736" y="3017520"/>
            <a:chExt cx="4153784" cy="629920"/>
          </a:xfrm>
        </p:grpSpPr>
        <p:sp>
          <p:nvSpPr>
            <p:cNvPr id="9" name="Ellipse 8"/>
            <p:cNvSpPr/>
            <p:nvPr/>
          </p:nvSpPr>
          <p:spPr>
            <a:xfrm>
              <a:off x="7894320" y="3017520"/>
              <a:ext cx="457200" cy="629920"/>
            </a:xfrm>
            <a:prstGeom prst="ellipse">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en arc 10"/>
            <p:cNvCxnSpPr>
              <a:stCxn id="3" idx="5"/>
              <a:endCxn id="9" idx="4"/>
            </p:cNvCxnSpPr>
            <p:nvPr/>
          </p:nvCxnSpPr>
          <p:spPr>
            <a:xfrm rot="16200000" flipH="1">
              <a:off x="6028310" y="1552830"/>
              <a:ext cx="264036" cy="3925184"/>
            </a:xfrm>
            <a:prstGeom prst="curvedConnector3">
              <a:avLst>
                <a:gd name="adj1" fmla="val 186579"/>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er 20"/>
          <p:cNvGrpSpPr/>
          <p:nvPr/>
        </p:nvGrpSpPr>
        <p:grpSpPr>
          <a:xfrm>
            <a:off x="6309360" y="3576320"/>
            <a:ext cx="2560320" cy="3119120"/>
            <a:chOff x="6309360" y="3576320"/>
            <a:chExt cx="2560320" cy="3119120"/>
          </a:xfrm>
        </p:grpSpPr>
        <p:cxnSp>
          <p:nvCxnSpPr>
            <p:cNvPr id="13" name="Connecteur droit avec flèche 12"/>
            <p:cNvCxnSpPr>
              <a:stCxn id="8" idx="4"/>
            </p:cNvCxnSpPr>
            <p:nvPr/>
          </p:nvCxnSpPr>
          <p:spPr>
            <a:xfrm>
              <a:off x="7000240" y="3576320"/>
              <a:ext cx="10160" cy="2631440"/>
            </a:xfrm>
            <a:prstGeom prst="straightConnector1">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8117840" y="3698240"/>
              <a:ext cx="10160" cy="2519680"/>
            </a:xfrm>
            <a:prstGeom prst="straightConnector1">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6309360" y="6004560"/>
              <a:ext cx="2560320" cy="690880"/>
            </a:xfrm>
            <a:prstGeom prst="ellipse">
              <a:avLst/>
            </a:prstGeom>
            <a:no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8" name="Connecteur droit avec flèche 17"/>
          <p:cNvCxnSpPr>
            <a:stCxn id="16" idx="2"/>
          </p:cNvCxnSpPr>
          <p:nvPr/>
        </p:nvCxnSpPr>
        <p:spPr>
          <a:xfrm flipH="1" flipV="1">
            <a:off x="4145280" y="6339840"/>
            <a:ext cx="2164080" cy="10160"/>
          </a:xfrm>
          <a:prstGeom prst="straightConnector1">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463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060848"/>
            <a:ext cx="78123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fr-FR" dirty="0" smtClean="0">
                <a:solidFill>
                  <a:schemeClr val="accent6">
                    <a:lumMod val="75000"/>
                  </a:schemeClr>
                </a:solidFill>
              </a:rPr>
              <a:t>Les points clés des changements</a:t>
            </a:r>
            <a:endParaRPr lang="fr-FR" dirty="0">
              <a:solidFill>
                <a:schemeClr val="accent6">
                  <a:lumMod val="75000"/>
                </a:schemeClr>
              </a:solidFill>
            </a:endParaRPr>
          </a:p>
        </p:txBody>
      </p:sp>
    </p:spTree>
    <p:extLst>
      <p:ext uri="{BB962C8B-B14F-4D97-AF65-F5344CB8AC3E}">
        <p14:creationId xmlns:p14="http://schemas.microsoft.com/office/powerpoint/2010/main" val="13937068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010400" y="6356350"/>
            <a:ext cx="2133600" cy="365125"/>
          </a:xfrm>
          <a:prstGeom prst="rect">
            <a:avLst/>
          </a:prstGeom>
        </p:spPr>
        <p:txBody>
          <a:bodyPr/>
          <a:lstStyle/>
          <a:p>
            <a:fld id="{5FBC8D34-BEFC-6B45-95FD-88DF8388AD58}" type="slidenum">
              <a:rPr lang="fr-FR" smtClean="0"/>
              <a:t>15</a:t>
            </a:fld>
            <a:endParaRPr lang="fr-FR"/>
          </a:p>
        </p:txBody>
      </p:sp>
      <p:sp>
        <p:nvSpPr>
          <p:cNvPr id="6" name="Titre 1"/>
          <p:cNvSpPr txBox="1">
            <a:spLocks/>
          </p:cNvSpPr>
          <p:nvPr/>
        </p:nvSpPr>
        <p:spPr bwMode="gray">
          <a:xfrm>
            <a:off x="755576" y="404664"/>
            <a:ext cx="766233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r>
              <a:rPr lang="fr-FR" dirty="0" smtClean="0">
                <a:solidFill>
                  <a:schemeClr val="accent2">
                    <a:lumMod val="75000"/>
                  </a:schemeClr>
                </a:solidFill>
              </a:rPr>
              <a:t>L’organisation globale des formations</a:t>
            </a:r>
            <a:endParaRPr lang="fr-FR" dirty="0">
              <a:solidFill>
                <a:schemeClr val="accent2">
                  <a:lumMod val="75000"/>
                </a:schemeClr>
              </a:solidFill>
            </a:endParaRPr>
          </a:p>
        </p:txBody>
      </p:sp>
      <p:sp>
        <p:nvSpPr>
          <p:cNvPr id="7" name="ZoneTexte 6"/>
          <p:cNvSpPr txBox="1"/>
          <p:nvPr/>
        </p:nvSpPr>
        <p:spPr>
          <a:xfrm>
            <a:off x="890217" y="1533872"/>
            <a:ext cx="7715202" cy="4801315"/>
          </a:xfrm>
          <a:prstGeom prst="rect">
            <a:avLst/>
          </a:prstGeom>
          <a:noFill/>
        </p:spPr>
        <p:txBody>
          <a:bodyPr wrap="square" rtlCol="0">
            <a:spAutoFit/>
          </a:bodyPr>
          <a:lstStyle/>
          <a:p>
            <a:pPr marL="342900" indent="-342900">
              <a:buFont typeface="+mj-lt"/>
              <a:buAutoNum type="arabicPeriod"/>
            </a:pPr>
            <a:r>
              <a:rPr lang="fr-FR" dirty="0" smtClean="0">
                <a:latin typeface="Arial"/>
                <a:cs typeface="Arial"/>
              </a:rPr>
              <a:t>La recherche d’un </a:t>
            </a:r>
            <a:r>
              <a:rPr lang="fr-FR" dirty="0">
                <a:latin typeface="Arial"/>
                <a:cs typeface="Arial"/>
              </a:rPr>
              <a:t>équilibre entre enseignements généraux et professionnels, renforçant les compétences en communication (français et anglais) et en mathématiques (renforcements différenciés, des bases du calcul et d’approfondissements nécessaires aux poursuites </a:t>
            </a:r>
            <a:r>
              <a:rPr lang="fr-FR" dirty="0" smtClean="0">
                <a:latin typeface="Arial"/>
                <a:cs typeface="Arial"/>
              </a:rPr>
              <a:t>d’études post BTS).</a:t>
            </a:r>
            <a:br>
              <a:rPr lang="fr-FR" dirty="0" smtClean="0">
                <a:latin typeface="Arial"/>
                <a:cs typeface="Arial"/>
              </a:rPr>
            </a:br>
            <a:endParaRPr lang="fr-FR" dirty="0" smtClean="0">
              <a:latin typeface="Arial"/>
              <a:cs typeface="Arial"/>
            </a:endParaRPr>
          </a:p>
          <a:p>
            <a:pPr marL="342900" indent="-342900">
              <a:buFont typeface="+mj-lt"/>
              <a:buAutoNum type="arabicPeriod"/>
            </a:pPr>
            <a:r>
              <a:rPr lang="fr-FR" dirty="0" smtClean="0">
                <a:latin typeface="Arial"/>
                <a:cs typeface="Arial"/>
              </a:rPr>
              <a:t>Un renforcement des stages en entreprise par la création d’un stage de découverte de 2 semaines en début de formation de BTS.</a:t>
            </a:r>
          </a:p>
          <a:p>
            <a:endParaRPr lang="fr-FR" dirty="0" smtClean="0">
              <a:latin typeface="Arial"/>
              <a:cs typeface="Arial"/>
            </a:endParaRPr>
          </a:p>
          <a:p>
            <a:pPr marL="342900" indent="-342900">
              <a:buFont typeface="+mj-lt"/>
              <a:buAutoNum type="arabicPeriod"/>
            </a:pPr>
            <a:r>
              <a:rPr lang="fr-FR" dirty="0" smtClean="0"/>
              <a:t>La volonté de développer concrètement les compétences collaboratives à travers des projets techniques de réalisation en CAP et baccalauréat professionnel et de conception de produits et processus en BTS.</a:t>
            </a:r>
          </a:p>
          <a:p>
            <a:endParaRPr lang="fr-FR" dirty="0" smtClean="0"/>
          </a:p>
          <a:p>
            <a:pPr marL="342900" indent="-342900">
              <a:buFont typeface="+mj-lt"/>
              <a:buAutoNum type="arabicPeriod"/>
            </a:pPr>
            <a:r>
              <a:rPr lang="fr-FR" dirty="0" smtClean="0"/>
              <a:t>Des modalités d’évaluation unifiées</a:t>
            </a:r>
          </a:p>
          <a:p>
            <a:endParaRPr lang="fr-FR" dirty="0" smtClean="0"/>
          </a:p>
          <a:p>
            <a:pPr marL="342900" indent="-342900">
              <a:buFont typeface="+mj-lt"/>
              <a:buAutoNum type="arabicPeriod"/>
            </a:pPr>
            <a:r>
              <a:rPr lang="fr-FR" dirty="0" smtClean="0"/>
              <a:t>Une gestion globale des enseignements et des lieux de formation</a:t>
            </a:r>
            <a:endParaRPr lang="fr-FR" dirty="0"/>
          </a:p>
        </p:txBody>
      </p:sp>
      <p:sp>
        <p:nvSpPr>
          <p:cNvPr id="9" name="ZoneTexte 8"/>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24076778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8550" y="882169"/>
            <a:ext cx="4067505" cy="369332"/>
          </a:xfrm>
          <a:prstGeom prst="rect">
            <a:avLst/>
          </a:prstGeom>
          <a:noFill/>
        </p:spPr>
        <p:txBody>
          <a:bodyPr wrap="square" rtlCol="0">
            <a:spAutoFit/>
          </a:bodyPr>
          <a:lstStyle/>
          <a:p>
            <a:r>
              <a:rPr lang="fr-FR" b="1" dirty="0" smtClean="0"/>
              <a:t>Des enseignements généraux</a:t>
            </a:r>
            <a:endParaRPr lang="fr-FR" b="1" dirty="0"/>
          </a:p>
        </p:txBody>
      </p:sp>
      <p:sp>
        <p:nvSpPr>
          <p:cNvPr id="5" name="ZoneTexte 4"/>
          <p:cNvSpPr txBox="1"/>
          <p:nvPr/>
        </p:nvSpPr>
        <p:spPr>
          <a:xfrm>
            <a:off x="1008550" y="2956882"/>
            <a:ext cx="4067505" cy="369332"/>
          </a:xfrm>
          <a:prstGeom prst="rect">
            <a:avLst/>
          </a:prstGeom>
          <a:noFill/>
        </p:spPr>
        <p:txBody>
          <a:bodyPr wrap="square" rtlCol="0">
            <a:spAutoFit/>
          </a:bodyPr>
          <a:lstStyle/>
          <a:p>
            <a:r>
              <a:rPr lang="fr-FR" b="1" dirty="0" smtClean="0"/>
              <a:t>Des enseignements professionnels</a:t>
            </a:r>
            <a:endParaRPr lang="fr-FR" b="1" dirty="0"/>
          </a:p>
        </p:txBody>
      </p:sp>
      <p:sp>
        <p:nvSpPr>
          <p:cNvPr id="3" name="ZoneTexte 2"/>
          <p:cNvSpPr txBox="1"/>
          <p:nvPr/>
        </p:nvSpPr>
        <p:spPr>
          <a:xfrm rot="21213426">
            <a:off x="1526836" y="1650691"/>
            <a:ext cx="2932026" cy="1077218"/>
          </a:xfrm>
          <a:prstGeom prst="rect">
            <a:avLst/>
          </a:prstGeom>
          <a:solidFill>
            <a:schemeClr val="bg1"/>
          </a:solidFill>
          <a:ln>
            <a:solidFill>
              <a:srgbClr val="FF5758"/>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i="1" dirty="0" smtClean="0">
                <a:solidFill>
                  <a:srgbClr val="FF5758"/>
                </a:solidFill>
              </a:rPr>
              <a:t>Communs à plusieurs BTS de la mécanique : CPRP, Fonderie, Forge, </a:t>
            </a:r>
            <a:r>
              <a:rPr lang="fr-FR" sz="1600" b="1" i="1" dirty="0" err="1" smtClean="0">
                <a:solidFill>
                  <a:srgbClr val="FF5758"/>
                </a:solidFill>
              </a:rPr>
              <a:t>Europlastique</a:t>
            </a:r>
            <a:r>
              <a:rPr lang="fr-FR" sz="1600" b="1" i="1" dirty="0">
                <a:solidFill>
                  <a:srgbClr val="FF5758"/>
                </a:solidFill>
              </a:rPr>
              <a:t>.</a:t>
            </a:r>
          </a:p>
        </p:txBody>
      </p:sp>
      <p:sp>
        <p:nvSpPr>
          <p:cNvPr id="6" name="Rectangle 5"/>
          <p:cNvSpPr/>
          <p:nvPr/>
        </p:nvSpPr>
        <p:spPr>
          <a:xfrm>
            <a:off x="5276067" y="1160821"/>
            <a:ext cx="3395288" cy="300825"/>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r>
              <a:rPr lang="fr-FR" sz="1600" b="1" dirty="0" smtClean="0"/>
              <a:t>Culture générale expression</a:t>
            </a:r>
            <a:endParaRPr lang="fr-FR" sz="1600" b="1" dirty="0"/>
          </a:p>
        </p:txBody>
      </p:sp>
      <p:sp>
        <p:nvSpPr>
          <p:cNvPr id="7" name="Rectangle 6"/>
          <p:cNvSpPr/>
          <p:nvPr/>
        </p:nvSpPr>
        <p:spPr>
          <a:xfrm>
            <a:off x="5276066" y="1572418"/>
            <a:ext cx="3395290" cy="380491"/>
          </a:xfrm>
          <a:prstGeom prst="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r>
              <a:rPr lang="fr-FR" sz="1600" b="1" dirty="0" smtClean="0"/>
              <a:t>LV étrangère anglais</a:t>
            </a:r>
            <a:endParaRPr lang="fr-FR" sz="1600" b="1" dirty="0"/>
          </a:p>
        </p:txBody>
      </p:sp>
      <p:sp>
        <p:nvSpPr>
          <p:cNvPr id="8" name="Rectangle 7"/>
          <p:cNvSpPr/>
          <p:nvPr/>
        </p:nvSpPr>
        <p:spPr>
          <a:xfrm>
            <a:off x="5276066" y="2058924"/>
            <a:ext cx="3395290" cy="398041"/>
          </a:xfrm>
          <a:prstGeom prst="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r>
              <a:rPr lang="fr-FR" sz="1600" b="1" dirty="0" smtClean="0"/>
              <a:t>Mathématiques</a:t>
            </a:r>
            <a:endParaRPr lang="fr-FR" sz="1600" b="1" dirty="0"/>
          </a:p>
        </p:txBody>
      </p:sp>
      <p:sp>
        <p:nvSpPr>
          <p:cNvPr id="9" name="Rectangle 8"/>
          <p:cNvSpPr/>
          <p:nvPr/>
        </p:nvSpPr>
        <p:spPr>
          <a:xfrm>
            <a:off x="5276067" y="2562980"/>
            <a:ext cx="3395290" cy="398041"/>
          </a:xfrm>
          <a:prstGeom prst="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r>
              <a:rPr lang="fr-FR" sz="1600" b="1" dirty="0" smtClean="0"/>
              <a:t>Physique Chimie</a:t>
            </a:r>
            <a:endParaRPr lang="fr-FR" sz="1600" b="1" dirty="0"/>
          </a:p>
        </p:txBody>
      </p:sp>
      <p:sp>
        <p:nvSpPr>
          <p:cNvPr id="10" name="ZoneTexte 9"/>
          <p:cNvSpPr txBox="1"/>
          <p:nvPr/>
        </p:nvSpPr>
        <p:spPr>
          <a:xfrm rot="21149938">
            <a:off x="1532904" y="3602466"/>
            <a:ext cx="3053308" cy="1077218"/>
          </a:xfrm>
          <a:prstGeom prst="rect">
            <a:avLst/>
          </a:prstGeom>
          <a:ln>
            <a:solidFill>
              <a:srgbClr val="FF5758"/>
            </a:solidFill>
          </a:ln>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i="1" dirty="0" smtClean="0">
                <a:solidFill>
                  <a:srgbClr val="FF5758"/>
                </a:solidFill>
              </a:rPr>
              <a:t>Savoirs communs à plusieurs BTS de la mécanique : CPRP, Fonderie, Forge, </a:t>
            </a:r>
            <a:r>
              <a:rPr lang="fr-FR" sz="1600" b="1" i="1" dirty="0" err="1" smtClean="0">
                <a:solidFill>
                  <a:srgbClr val="FF5758"/>
                </a:solidFill>
              </a:rPr>
              <a:t>Europlastique</a:t>
            </a:r>
            <a:r>
              <a:rPr lang="fr-FR" sz="1600" b="1" i="1" dirty="0" smtClean="0">
                <a:solidFill>
                  <a:srgbClr val="FF5758"/>
                </a:solidFill>
              </a:rPr>
              <a:t>….</a:t>
            </a:r>
            <a:endParaRPr lang="fr-FR" sz="1600" b="1" i="1" dirty="0">
              <a:solidFill>
                <a:srgbClr val="FF5758"/>
              </a:solidFill>
            </a:endParaRPr>
          </a:p>
        </p:txBody>
      </p:sp>
      <p:sp>
        <p:nvSpPr>
          <p:cNvPr id="12" name="Rectangle 11"/>
          <p:cNvSpPr/>
          <p:nvPr/>
        </p:nvSpPr>
        <p:spPr>
          <a:xfrm>
            <a:off x="5276066" y="3284984"/>
            <a:ext cx="3395288" cy="1299036"/>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r>
              <a:rPr lang="fr-FR" sz="1600" b="1" dirty="0" smtClean="0"/>
              <a:t>Enseignements professionnels relatifs à chaque métier :</a:t>
            </a:r>
          </a:p>
          <a:p>
            <a:pPr marL="285750" indent="-285750">
              <a:buFont typeface="Arial"/>
              <a:buChar char="•"/>
            </a:pPr>
            <a:r>
              <a:rPr lang="fr-FR" sz="1600" dirty="0" smtClean="0"/>
              <a:t>des savoirs partagés entre BTS</a:t>
            </a:r>
          </a:p>
          <a:p>
            <a:pPr marL="285750" indent="-285750">
              <a:buFont typeface="Arial"/>
              <a:buChar char="•"/>
            </a:pPr>
            <a:r>
              <a:rPr lang="fr-FR" sz="1600" dirty="0"/>
              <a:t>d</a:t>
            </a:r>
            <a:r>
              <a:rPr lang="fr-FR" sz="1600" dirty="0" smtClean="0"/>
              <a:t>es savoirs spécifiques complémentaires</a:t>
            </a:r>
            <a:endParaRPr lang="fr-FR" sz="1600" dirty="0"/>
          </a:p>
        </p:txBody>
      </p:sp>
      <p:cxnSp>
        <p:nvCxnSpPr>
          <p:cNvPr id="22" name="Connecteur droit 21"/>
          <p:cNvCxnSpPr/>
          <p:nvPr/>
        </p:nvCxnSpPr>
        <p:spPr>
          <a:xfrm>
            <a:off x="1071485" y="3356992"/>
            <a:ext cx="3954844" cy="0"/>
          </a:xfrm>
          <a:prstGeom prst="line">
            <a:avLst/>
          </a:prstGeom>
          <a:ln w="38100" cmpd="sng">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5026329" y="3356992"/>
            <a:ext cx="0" cy="1656705"/>
          </a:xfrm>
          <a:prstGeom prst="line">
            <a:avLst/>
          </a:prstGeom>
          <a:ln w="38100" cmpd="sng">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1190539" y="1284670"/>
            <a:ext cx="3835790" cy="18080"/>
          </a:xfrm>
          <a:prstGeom prst="line">
            <a:avLst/>
          </a:prstGeom>
          <a:ln w="381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5026329" y="1304837"/>
            <a:ext cx="0" cy="1692115"/>
          </a:xfrm>
          <a:prstGeom prst="line">
            <a:avLst/>
          </a:prstGeom>
          <a:ln w="381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1012322" y="5044507"/>
            <a:ext cx="4067505" cy="369332"/>
          </a:xfrm>
          <a:prstGeom prst="rect">
            <a:avLst/>
          </a:prstGeom>
          <a:noFill/>
        </p:spPr>
        <p:txBody>
          <a:bodyPr wrap="square" rtlCol="0">
            <a:spAutoFit/>
          </a:bodyPr>
          <a:lstStyle/>
          <a:p>
            <a:r>
              <a:rPr lang="fr-FR" b="1" dirty="0" smtClean="0">
                <a:solidFill>
                  <a:srgbClr val="FF0000"/>
                </a:solidFill>
              </a:rPr>
              <a:t>Une volonté de personnalisation</a:t>
            </a:r>
            <a:endParaRPr lang="fr-FR" b="1" dirty="0">
              <a:solidFill>
                <a:srgbClr val="FF0000"/>
              </a:solidFill>
            </a:endParaRPr>
          </a:p>
        </p:txBody>
      </p:sp>
      <p:cxnSp>
        <p:nvCxnSpPr>
          <p:cNvPr id="29" name="Connecteur droit 28"/>
          <p:cNvCxnSpPr/>
          <p:nvPr/>
        </p:nvCxnSpPr>
        <p:spPr>
          <a:xfrm>
            <a:off x="1071485" y="5444617"/>
            <a:ext cx="3958616" cy="0"/>
          </a:xfrm>
          <a:prstGeom prst="line">
            <a:avLst/>
          </a:prstGeom>
          <a:ln w="38100" cmpd="sng">
            <a:solidFill>
              <a:srgbClr val="FF5758"/>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H="1">
            <a:off x="5026329" y="5444617"/>
            <a:ext cx="3772" cy="1161760"/>
          </a:xfrm>
          <a:prstGeom prst="line">
            <a:avLst/>
          </a:prstGeom>
          <a:ln w="38100" cmpd="sng">
            <a:solidFill>
              <a:srgbClr val="FF5758"/>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276067" y="5444617"/>
            <a:ext cx="3395290" cy="418711"/>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sz="1400" b="1" i="1" dirty="0" smtClean="0"/>
              <a:t>L’accompagnement personnalisé</a:t>
            </a:r>
            <a:endParaRPr lang="fr-FR" sz="1400" b="1" i="1" dirty="0"/>
          </a:p>
        </p:txBody>
      </p:sp>
      <p:sp>
        <p:nvSpPr>
          <p:cNvPr id="33" name="Rectangle 32"/>
          <p:cNvSpPr/>
          <p:nvPr/>
        </p:nvSpPr>
        <p:spPr>
          <a:xfrm>
            <a:off x="5276064" y="4618996"/>
            <a:ext cx="3395290" cy="620331"/>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sz="1400" b="1" i="1" dirty="0" smtClean="0"/>
              <a:t>Les </a:t>
            </a:r>
            <a:r>
              <a:rPr lang="fr-FR" sz="1400" b="1" i="1" dirty="0" err="1" smtClean="0"/>
              <a:t>co</a:t>
            </a:r>
            <a:r>
              <a:rPr lang="fr-FR" sz="1400" b="1" i="1" dirty="0" smtClean="0"/>
              <a:t>-enseignements en anglais (1h) et mathématiques (0,5h)</a:t>
            </a:r>
            <a:endParaRPr lang="fr-FR" sz="1400" b="1" i="1" dirty="0"/>
          </a:p>
        </p:txBody>
      </p:sp>
      <p:sp>
        <p:nvSpPr>
          <p:cNvPr id="36" name="Ellipse 35"/>
          <p:cNvSpPr>
            <a:spLocks noChangeAspect="1"/>
          </p:cNvSpPr>
          <p:nvPr/>
        </p:nvSpPr>
        <p:spPr>
          <a:xfrm>
            <a:off x="4014886" y="1917250"/>
            <a:ext cx="868907" cy="8636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9,5 h</a:t>
            </a:r>
            <a:endParaRPr lang="fr-FR" sz="1400" b="1" dirty="0">
              <a:solidFill>
                <a:schemeClr val="tx1"/>
              </a:solidFill>
            </a:endParaRPr>
          </a:p>
        </p:txBody>
      </p:sp>
      <p:sp>
        <p:nvSpPr>
          <p:cNvPr id="37" name="Ellipse 36"/>
          <p:cNvSpPr>
            <a:spLocks noChangeAspect="1"/>
          </p:cNvSpPr>
          <p:nvPr/>
        </p:nvSpPr>
        <p:spPr>
          <a:xfrm>
            <a:off x="3995936" y="4149079"/>
            <a:ext cx="988663" cy="9827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20,5 h</a:t>
            </a:r>
            <a:endParaRPr lang="fr-FR" sz="1400" b="1" dirty="0">
              <a:solidFill>
                <a:schemeClr val="tx1"/>
              </a:solidFill>
            </a:endParaRPr>
          </a:p>
        </p:txBody>
      </p:sp>
      <p:sp>
        <p:nvSpPr>
          <p:cNvPr id="27" name="ZoneTexte 26"/>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BTS CRCI</a:t>
            </a:r>
          </a:p>
        </p:txBody>
      </p:sp>
      <p:sp>
        <p:nvSpPr>
          <p:cNvPr id="39" name="ZoneTexte 38"/>
          <p:cNvSpPr txBox="1"/>
          <p:nvPr/>
        </p:nvSpPr>
        <p:spPr>
          <a:xfrm rot="21149938">
            <a:off x="1342389" y="5772279"/>
            <a:ext cx="2932026" cy="338554"/>
          </a:xfrm>
          <a:prstGeom prst="rect">
            <a:avLst/>
          </a:prstGeom>
          <a:ln>
            <a:solidFill>
              <a:srgbClr val="FF5758"/>
            </a:solidFill>
          </a:ln>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i="1" dirty="0" smtClean="0">
                <a:solidFill>
                  <a:srgbClr val="FF5758"/>
                </a:solidFill>
              </a:rPr>
              <a:t>Des évolutions importantes</a:t>
            </a:r>
            <a:endParaRPr lang="fr-FR" sz="1600" b="1" i="1" dirty="0">
              <a:solidFill>
                <a:srgbClr val="FF5758"/>
              </a:solidFill>
            </a:endParaRPr>
          </a:p>
        </p:txBody>
      </p:sp>
      <p:sp>
        <p:nvSpPr>
          <p:cNvPr id="38" name="Ellipse 37"/>
          <p:cNvSpPr>
            <a:spLocks noChangeAspect="1"/>
          </p:cNvSpPr>
          <p:nvPr/>
        </p:nvSpPr>
        <p:spPr>
          <a:xfrm>
            <a:off x="4067944" y="5553125"/>
            <a:ext cx="858399" cy="8532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1,5 h</a:t>
            </a:r>
          </a:p>
        </p:txBody>
      </p:sp>
      <p:sp>
        <p:nvSpPr>
          <p:cNvPr id="31" name="Rectangle 30"/>
          <p:cNvSpPr/>
          <p:nvPr/>
        </p:nvSpPr>
        <p:spPr>
          <a:xfrm>
            <a:off x="1043608" y="260648"/>
            <a:ext cx="7056784" cy="400110"/>
          </a:xfrm>
          <a:prstGeom prst="rect">
            <a:avLst/>
          </a:prstGeom>
        </p:spPr>
        <p:txBody>
          <a:bodyPr wrap="square">
            <a:spAutoFit/>
          </a:bodyPr>
          <a:lstStyle/>
          <a:p>
            <a:r>
              <a:rPr lang="fr-FR" sz="2000" b="1" dirty="0" smtClean="0">
                <a:solidFill>
                  <a:srgbClr val="285586"/>
                </a:solidFill>
              </a:rPr>
              <a:t>L’organisation des enseignements en BTS</a:t>
            </a:r>
            <a:endParaRPr lang="fr-FR" sz="2000" b="1" dirty="0">
              <a:solidFill>
                <a:srgbClr val="285586"/>
              </a:solidFill>
            </a:endParaRPr>
          </a:p>
        </p:txBody>
      </p:sp>
      <p:sp>
        <p:nvSpPr>
          <p:cNvPr id="34" name="Rectangle 33"/>
          <p:cNvSpPr/>
          <p:nvPr/>
        </p:nvSpPr>
        <p:spPr>
          <a:xfrm>
            <a:off x="5276064" y="5898304"/>
            <a:ext cx="3395290" cy="418711"/>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sz="1400" b="1" i="1" smtClean="0"/>
              <a:t>Stage découverte</a:t>
            </a:r>
            <a:endParaRPr lang="fr-FR" sz="1400" b="1" i="1" dirty="0"/>
          </a:p>
        </p:txBody>
      </p:sp>
    </p:spTree>
    <p:extLst>
      <p:ext uri="{BB962C8B-B14F-4D97-AF65-F5344CB8AC3E}">
        <p14:creationId xmlns:p14="http://schemas.microsoft.com/office/powerpoint/2010/main" val="408517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97152"/>
            <a:ext cx="8532440" cy="20608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827887" y="5576415"/>
            <a:ext cx="3314584" cy="1082728"/>
          </a:xfrm>
          <a:prstGeom prst="rect">
            <a:avLst/>
          </a:prstGeom>
          <a:gradFill flip="none" rotWithShape="1">
            <a:gsLst>
              <a:gs pos="0">
                <a:schemeClr val="accent1">
                  <a:tint val="50000"/>
                  <a:satMod val="300000"/>
                  <a:alpha val="32000"/>
                </a:schemeClr>
              </a:gs>
              <a:gs pos="35000">
                <a:schemeClr val="accent1">
                  <a:tint val="37000"/>
                  <a:satMod val="300000"/>
                  <a:alpha val="32000"/>
                </a:schemeClr>
              </a:gs>
              <a:gs pos="100000">
                <a:schemeClr val="accent1">
                  <a:tint val="15000"/>
                  <a:satMod val="350000"/>
                  <a:alpha val="32000"/>
                </a:schemeClr>
              </a:gs>
            </a:gsLst>
            <a:lin ang="16200000" scaled="1"/>
            <a:tileRect/>
          </a:gradFill>
          <a:ln>
            <a:prstDash val="sysDash"/>
          </a:ln>
        </p:spPr>
        <p:style>
          <a:lnRef idx="1">
            <a:schemeClr val="accent1"/>
          </a:lnRef>
          <a:fillRef idx="2">
            <a:schemeClr val="accent1"/>
          </a:fillRef>
          <a:effectRef idx="1">
            <a:schemeClr val="accent1"/>
          </a:effectRef>
          <a:fontRef idx="minor">
            <a:schemeClr val="dk1"/>
          </a:fontRef>
        </p:style>
        <p:txBody>
          <a:bodyPr vert="horz" rtlCol="0" anchor="ctr"/>
          <a:lstStyle/>
          <a:p>
            <a:pPr algn="ctr"/>
            <a:endParaRPr lang="fr-FR" b="1" dirty="0" smtClean="0"/>
          </a:p>
        </p:txBody>
      </p:sp>
      <p:cxnSp>
        <p:nvCxnSpPr>
          <p:cNvPr id="5" name="Connecteur droit avec flèche 4"/>
          <p:cNvCxnSpPr>
            <a:stCxn id="3" idx="1"/>
            <a:endCxn id="6" idx="6"/>
          </p:cNvCxnSpPr>
          <p:nvPr/>
        </p:nvCxnSpPr>
        <p:spPr>
          <a:xfrm flipV="1">
            <a:off x="827887" y="6089097"/>
            <a:ext cx="7091470" cy="28682"/>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sp>
        <p:nvSpPr>
          <p:cNvPr id="6" name="Ellipse 5"/>
          <p:cNvSpPr>
            <a:spLocks/>
          </p:cNvSpPr>
          <p:nvPr/>
        </p:nvSpPr>
        <p:spPr>
          <a:xfrm>
            <a:off x="7305558" y="5784044"/>
            <a:ext cx="613799" cy="610105"/>
          </a:xfrm>
          <a:prstGeom prst="ellipse">
            <a:avLst/>
          </a:prstGeom>
          <a:solidFill>
            <a:srgbClr val="FFA78B"/>
          </a:solidFill>
          <a:ln>
            <a:solidFill>
              <a:srgbClr val="FF575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800" b="1" dirty="0" smtClean="0">
                <a:solidFill>
                  <a:schemeClr val="tx1"/>
                </a:solidFill>
              </a:rPr>
              <a:t>Unité certif</a:t>
            </a:r>
            <a:endParaRPr lang="fr-FR" sz="800" b="1" dirty="0">
              <a:solidFill>
                <a:schemeClr val="tx1"/>
              </a:solidFill>
            </a:endParaRPr>
          </a:p>
        </p:txBody>
      </p:sp>
      <p:sp>
        <p:nvSpPr>
          <p:cNvPr id="7" name="Rectangle 6"/>
          <p:cNvSpPr/>
          <p:nvPr/>
        </p:nvSpPr>
        <p:spPr>
          <a:xfrm>
            <a:off x="827887" y="5000352"/>
            <a:ext cx="4914558" cy="4543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1</a:t>
            </a:r>
            <a:r>
              <a:rPr lang="fr-FR" baseline="30000" dirty="0" smtClean="0">
                <a:solidFill>
                  <a:srgbClr val="000000"/>
                </a:solidFill>
              </a:rPr>
              <a:t>ère</a:t>
            </a:r>
            <a:r>
              <a:rPr lang="fr-FR" dirty="0" smtClean="0">
                <a:solidFill>
                  <a:srgbClr val="000000"/>
                </a:solidFill>
              </a:rPr>
              <a:t> année </a:t>
            </a:r>
            <a:endParaRPr lang="fr-FR" dirty="0">
              <a:solidFill>
                <a:srgbClr val="000000"/>
              </a:solidFill>
            </a:endParaRPr>
          </a:p>
        </p:txBody>
      </p:sp>
      <p:sp>
        <p:nvSpPr>
          <p:cNvPr id="8" name="Rectangle 7"/>
          <p:cNvSpPr/>
          <p:nvPr/>
        </p:nvSpPr>
        <p:spPr>
          <a:xfrm>
            <a:off x="5742445" y="5000352"/>
            <a:ext cx="2417719" cy="4543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2</a:t>
            </a:r>
            <a:r>
              <a:rPr lang="fr-FR" baseline="30000" dirty="0" smtClean="0">
                <a:solidFill>
                  <a:srgbClr val="000000"/>
                </a:solidFill>
              </a:rPr>
              <a:t>ème</a:t>
            </a:r>
            <a:r>
              <a:rPr lang="fr-FR" dirty="0" smtClean="0">
                <a:solidFill>
                  <a:srgbClr val="000000"/>
                </a:solidFill>
              </a:rPr>
              <a:t>  </a:t>
            </a:r>
            <a:r>
              <a:rPr lang="fr-FR" dirty="0">
                <a:solidFill>
                  <a:srgbClr val="000000"/>
                </a:solidFill>
              </a:rPr>
              <a:t>année </a:t>
            </a:r>
          </a:p>
        </p:txBody>
      </p:sp>
      <p:cxnSp>
        <p:nvCxnSpPr>
          <p:cNvPr id="10" name="Connecteur droit avec flèche 9"/>
          <p:cNvCxnSpPr/>
          <p:nvPr/>
        </p:nvCxnSpPr>
        <p:spPr>
          <a:xfrm>
            <a:off x="827887" y="5422785"/>
            <a:ext cx="7946077" cy="0"/>
          </a:xfrm>
          <a:prstGeom prst="straightConnector1">
            <a:avLst/>
          </a:prstGeom>
          <a:ln w="38100" cmpd="sng">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4156442" y="5090599"/>
            <a:ext cx="0" cy="1604156"/>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827887" y="5216376"/>
            <a:ext cx="0" cy="144016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297758" y="5576416"/>
            <a:ext cx="482674" cy="1082728"/>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400" b="1" dirty="0" smtClean="0"/>
              <a:t>Stage découverte</a:t>
            </a:r>
          </a:p>
        </p:txBody>
      </p:sp>
      <p:sp>
        <p:nvSpPr>
          <p:cNvPr id="14" name="Rectangle 13"/>
          <p:cNvSpPr/>
          <p:nvPr/>
        </p:nvSpPr>
        <p:spPr>
          <a:xfrm>
            <a:off x="4593514" y="5576415"/>
            <a:ext cx="3364840" cy="1082729"/>
          </a:xfrm>
          <a:prstGeom prst="rect">
            <a:avLst/>
          </a:prstGeom>
          <a:gradFill flip="none" rotWithShape="1">
            <a:gsLst>
              <a:gs pos="0">
                <a:schemeClr val="accent4">
                  <a:tint val="50000"/>
                  <a:satMod val="300000"/>
                  <a:alpha val="22000"/>
                </a:schemeClr>
              </a:gs>
              <a:gs pos="35000">
                <a:schemeClr val="accent4">
                  <a:tint val="37000"/>
                  <a:satMod val="300000"/>
                  <a:alpha val="22000"/>
                </a:schemeClr>
              </a:gs>
              <a:gs pos="100000">
                <a:schemeClr val="accent4">
                  <a:tint val="15000"/>
                  <a:satMod val="350000"/>
                  <a:alpha val="22000"/>
                </a:schemeClr>
              </a:gs>
            </a:gsLst>
            <a:lin ang="16200000" scaled="1"/>
            <a:tileRect/>
          </a:gradFill>
          <a:ln>
            <a:prstDash val="sysDash"/>
          </a:ln>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b="1" dirty="0" smtClean="0"/>
          </a:p>
        </p:txBody>
      </p:sp>
      <p:sp>
        <p:nvSpPr>
          <p:cNvPr id="15" name="Rectangle 14"/>
          <p:cNvSpPr/>
          <p:nvPr/>
        </p:nvSpPr>
        <p:spPr>
          <a:xfrm>
            <a:off x="3145429" y="5588287"/>
            <a:ext cx="997041" cy="1082727"/>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fr-FR" sz="1400" b="1" dirty="0" smtClean="0"/>
              <a:t>Stage industriel</a:t>
            </a:r>
          </a:p>
        </p:txBody>
      </p:sp>
      <p:sp>
        <p:nvSpPr>
          <p:cNvPr id="2" name="ZoneTexte 1"/>
          <p:cNvSpPr txBox="1"/>
          <p:nvPr/>
        </p:nvSpPr>
        <p:spPr>
          <a:xfrm>
            <a:off x="1113465" y="1559467"/>
            <a:ext cx="154833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fr-FR" sz="2000" b="1" i="1" dirty="0" smtClean="0"/>
          </a:p>
          <a:p>
            <a:r>
              <a:rPr lang="fr-FR" sz="2000" b="1" i="1" dirty="0" smtClean="0"/>
              <a:t>Un stage de découverte</a:t>
            </a:r>
          </a:p>
          <a:p>
            <a:endParaRPr lang="fr-FR" sz="2000" b="1" i="1" dirty="0" smtClean="0"/>
          </a:p>
          <a:p>
            <a:endParaRPr lang="fr-FR" sz="2000" b="1" i="1" dirty="0"/>
          </a:p>
        </p:txBody>
      </p:sp>
      <p:sp>
        <p:nvSpPr>
          <p:cNvPr id="17" name="ZoneTexte 16"/>
          <p:cNvSpPr txBox="1"/>
          <p:nvPr/>
        </p:nvSpPr>
        <p:spPr>
          <a:xfrm>
            <a:off x="2758891" y="1476881"/>
            <a:ext cx="6015073" cy="2062103"/>
          </a:xfrm>
          <a:prstGeom prst="rect">
            <a:avLst/>
          </a:prstGeom>
          <a:noFill/>
        </p:spPr>
        <p:txBody>
          <a:bodyPr wrap="square" rtlCol="0">
            <a:spAutoFit/>
          </a:bodyPr>
          <a:lstStyle/>
          <a:p>
            <a:pPr marL="285750" indent="-285750">
              <a:buFont typeface="Arial"/>
              <a:buChar char="•"/>
            </a:pPr>
            <a:r>
              <a:rPr lang="fr-FR" sz="1600" dirty="0" smtClean="0"/>
              <a:t>Une à deux semaines (choix de l’établissement)</a:t>
            </a:r>
          </a:p>
          <a:p>
            <a:pPr marL="285750" indent="-285750">
              <a:buFont typeface="Arial"/>
              <a:buChar char="•"/>
            </a:pPr>
            <a:r>
              <a:rPr lang="fr-FR" sz="1600" dirty="0" smtClean="0"/>
              <a:t>Pour les bacheliers STI2D, durant le 1</a:t>
            </a:r>
            <a:r>
              <a:rPr lang="fr-FR" sz="1600" baseline="30000" dirty="0" smtClean="0"/>
              <a:t>er</a:t>
            </a:r>
            <a:r>
              <a:rPr lang="fr-FR" sz="1600" dirty="0" smtClean="0"/>
              <a:t> semestre (sous condition d’activités de renforcement avec les bacheliers professionnels)</a:t>
            </a:r>
          </a:p>
          <a:p>
            <a:pPr marL="285750" indent="-285750">
              <a:buFont typeface="Arial"/>
              <a:buChar char="•"/>
            </a:pPr>
            <a:r>
              <a:rPr lang="fr-FR" sz="1600" dirty="0" smtClean="0"/>
              <a:t>Non évalué</a:t>
            </a:r>
          </a:p>
          <a:p>
            <a:pPr marL="285750" indent="-285750">
              <a:buFont typeface="Arial"/>
              <a:buChar char="•"/>
            </a:pPr>
            <a:r>
              <a:rPr lang="fr-FR" sz="1600" dirty="0" smtClean="0"/>
              <a:t>Dans tout type d’entreprise de production chaudronnée</a:t>
            </a:r>
          </a:p>
          <a:p>
            <a:pPr marL="285750" indent="-285750">
              <a:buFont typeface="Arial"/>
              <a:buChar char="•"/>
            </a:pPr>
            <a:r>
              <a:rPr lang="fr-FR" sz="1600" dirty="0" smtClean="0"/>
              <a:t>Pour découvrir l’entreprise, les moyens et les méthodes de production, la transformation des matériaux…</a:t>
            </a:r>
          </a:p>
        </p:txBody>
      </p:sp>
      <p:sp>
        <p:nvSpPr>
          <p:cNvPr id="18" name="ZoneTexte 17"/>
          <p:cNvSpPr txBox="1"/>
          <p:nvPr/>
        </p:nvSpPr>
        <p:spPr>
          <a:xfrm>
            <a:off x="1113465" y="3574127"/>
            <a:ext cx="1548336"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000" b="1" i="1" dirty="0" smtClean="0"/>
              <a:t>Un stage industriel métier</a:t>
            </a:r>
          </a:p>
          <a:p>
            <a:pPr algn="ctr"/>
            <a:endParaRPr lang="fr-FR" sz="2000" b="1" i="1" dirty="0" smtClean="0"/>
          </a:p>
        </p:txBody>
      </p:sp>
      <p:sp>
        <p:nvSpPr>
          <p:cNvPr id="19" name="ZoneTexte 18"/>
          <p:cNvSpPr txBox="1"/>
          <p:nvPr/>
        </p:nvSpPr>
        <p:spPr>
          <a:xfrm>
            <a:off x="2758891" y="3574127"/>
            <a:ext cx="6015073" cy="1354217"/>
          </a:xfrm>
          <a:prstGeom prst="rect">
            <a:avLst/>
          </a:prstGeom>
          <a:noFill/>
        </p:spPr>
        <p:txBody>
          <a:bodyPr wrap="square" rtlCol="0">
            <a:spAutoFit/>
          </a:bodyPr>
          <a:lstStyle/>
          <a:p>
            <a:pPr marL="285750" indent="-285750">
              <a:buFont typeface="Arial"/>
              <a:buChar char="•"/>
            </a:pPr>
            <a:r>
              <a:rPr lang="fr-FR" sz="1600" dirty="0" smtClean="0"/>
              <a:t>De 6 à 10 semaines (choix de l’établissement)</a:t>
            </a:r>
          </a:p>
          <a:p>
            <a:pPr marL="285750" indent="-285750">
              <a:buFont typeface="Arial"/>
              <a:buChar char="•"/>
            </a:pPr>
            <a:r>
              <a:rPr lang="fr-FR" sz="1600" dirty="0" smtClean="0"/>
              <a:t>Évalué lors d’une soutenance </a:t>
            </a:r>
          </a:p>
          <a:p>
            <a:pPr marL="285750" indent="-285750">
              <a:buFont typeface="Arial"/>
              <a:buChar char="•"/>
            </a:pPr>
            <a:r>
              <a:rPr lang="fr-FR" sz="1600" dirty="0" smtClean="0"/>
              <a:t>Pour découvrir la vie du bureau d’études, des ateliers de production, de ses méthodes de gestion de projet…</a:t>
            </a:r>
          </a:p>
          <a:p>
            <a:pPr marL="285750" indent="-285750">
              <a:buFont typeface="Arial"/>
              <a:buChar char="•"/>
            </a:pPr>
            <a:r>
              <a:rPr lang="fr-FR" sz="1600" b="1" i="1" dirty="0" smtClean="0">
                <a:solidFill>
                  <a:srgbClr val="FF5758"/>
                </a:solidFill>
              </a:rPr>
              <a:t>Pour préparer l’unité U22 du CCF d’anglais</a:t>
            </a:r>
          </a:p>
        </p:txBody>
      </p:sp>
      <p:sp>
        <p:nvSpPr>
          <p:cNvPr id="20" name="ZoneTexte 19"/>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BTS CRCI</a:t>
            </a:r>
          </a:p>
        </p:txBody>
      </p:sp>
      <p:sp>
        <p:nvSpPr>
          <p:cNvPr id="26" name="Rectangle 25"/>
          <p:cNvSpPr/>
          <p:nvPr/>
        </p:nvSpPr>
        <p:spPr>
          <a:xfrm>
            <a:off x="1043608" y="569888"/>
            <a:ext cx="7056784" cy="400110"/>
          </a:xfrm>
          <a:prstGeom prst="rect">
            <a:avLst/>
          </a:prstGeom>
        </p:spPr>
        <p:txBody>
          <a:bodyPr wrap="square">
            <a:spAutoFit/>
          </a:bodyPr>
          <a:lstStyle/>
          <a:p>
            <a:r>
              <a:rPr lang="fr-FR" sz="2000" b="1" dirty="0" smtClean="0">
                <a:solidFill>
                  <a:srgbClr val="285586"/>
                </a:solidFill>
              </a:rPr>
              <a:t>Les stages en entreprise</a:t>
            </a:r>
            <a:endParaRPr lang="fr-FR" sz="2000" b="1" dirty="0">
              <a:solidFill>
                <a:srgbClr val="285586"/>
              </a:solidFill>
            </a:endParaRPr>
          </a:p>
        </p:txBody>
      </p:sp>
      <p:cxnSp>
        <p:nvCxnSpPr>
          <p:cNvPr id="23" name="Connecteur droit 22"/>
          <p:cNvCxnSpPr/>
          <p:nvPr/>
        </p:nvCxnSpPr>
        <p:spPr>
          <a:xfrm>
            <a:off x="4593711" y="5100557"/>
            <a:ext cx="0" cy="1604156"/>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24" name="Grouper 23"/>
          <p:cNvGrpSpPr/>
          <p:nvPr/>
        </p:nvGrpSpPr>
        <p:grpSpPr>
          <a:xfrm>
            <a:off x="4876478" y="5572591"/>
            <a:ext cx="2053432" cy="1096541"/>
            <a:chOff x="4876478" y="5572591"/>
            <a:chExt cx="2053432" cy="1096541"/>
          </a:xfrm>
        </p:grpSpPr>
        <p:sp>
          <p:nvSpPr>
            <p:cNvPr id="25" name="Rectangle 24"/>
            <p:cNvSpPr/>
            <p:nvPr/>
          </p:nvSpPr>
          <p:spPr>
            <a:xfrm>
              <a:off x="4876478" y="5572591"/>
              <a:ext cx="156209" cy="109654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400" b="1" dirty="0" smtClean="0"/>
            </a:p>
          </p:txBody>
        </p:sp>
        <p:sp>
          <p:nvSpPr>
            <p:cNvPr id="27" name="Rectangle 26"/>
            <p:cNvSpPr/>
            <p:nvPr/>
          </p:nvSpPr>
          <p:spPr>
            <a:xfrm>
              <a:off x="5290008" y="5572591"/>
              <a:ext cx="156209" cy="109654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400" b="1" dirty="0" smtClean="0"/>
            </a:p>
          </p:txBody>
        </p:sp>
        <p:sp>
          <p:nvSpPr>
            <p:cNvPr id="28" name="Rectangle 27"/>
            <p:cNvSpPr/>
            <p:nvPr/>
          </p:nvSpPr>
          <p:spPr>
            <a:xfrm>
              <a:off x="5717311" y="5572591"/>
              <a:ext cx="156209" cy="109654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400" b="1" dirty="0" smtClean="0"/>
            </a:p>
          </p:txBody>
        </p:sp>
        <p:sp>
          <p:nvSpPr>
            <p:cNvPr id="29" name="Rectangle 28"/>
            <p:cNvSpPr/>
            <p:nvPr/>
          </p:nvSpPr>
          <p:spPr>
            <a:xfrm>
              <a:off x="6251441" y="5572591"/>
              <a:ext cx="156209" cy="109654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400" b="1" dirty="0" smtClean="0"/>
            </a:p>
          </p:txBody>
        </p:sp>
        <p:sp>
          <p:nvSpPr>
            <p:cNvPr id="30" name="Rectangle 29"/>
            <p:cNvSpPr/>
            <p:nvPr/>
          </p:nvSpPr>
          <p:spPr>
            <a:xfrm>
              <a:off x="6773701" y="5572591"/>
              <a:ext cx="156209" cy="109654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400" b="1" dirty="0" smtClean="0"/>
            </a:p>
          </p:txBody>
        </p:sp>
      </p:grpSp>
    </p:spTree>
    <p:extLst>
      <p:ext uri="{BB962C8B-B14F-4D97-AF65-F5344CB8AC3E}">
        <p14:creationId xmlns:p14="http://schemas.microsoft.com/office/powerpoint/2010/main" val="360855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662 -0.00232 L 0.22025 -0.00417 " pathEditMode="relative" rAng="0" ptsTypes="AA">
                                      <p:cBhvr>
                                        <p:cTn id="6" dur="2000" fill="hold"/>
                                        <p:tgtEl>
                                          <p:spTgt spid="15"/>
                                        </p:tgtEl>
                                        <p:attrNameLst>
                                          <p:attrName>ppt_x</p:attrName>
                                          <p:attrName>ppt_y</p:attrName>
                                        </p:attrNameLst>
                                      </p:cBhvr>
                                      <p:rCtr x="8181" y="-93"/>
                                    </p:animMotion>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859" y="1558196"/>
            <a:ext cx="302407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a:t>Enseignement professionnel </a:t>
            </a:r>
            <a:r>
              <a:rPr lang="fr-FR" b="1" dirty="0" smtClean="0"/>
              <a:t>en Anglais</a:t>
            </a:r>
            <a:endParaRPr lang="fr-FR" b="1" dirty="0"/>
          </a:p>
        </p:txBody>
      </p:sp>
      <p:sp>
        <p:nvSpPr>
          <p:cNvPr id="3" name="Rectangle 2"/>
          <p:cNvSpPr/>
          <p:nvPr/>
        </p:nvSpPr>
        <p:spPr>
          <a:xfrm>
            <a:off x="4204652" y="1419889"/>
            <a:ext cx="4572000" cy="830997"/>
          </a:xfrm>
          <a:prstGeom prst="rect">
            <a:avLst/>
          </a:prstGeom>
        </p:spPr>
        <p:txBody>
          <a:bodyPr>
            <a:spAutoFit/>
          </a:bodyPr>
          <a:lstStyle/>
          <a:p>
            <a:r>
              <a:rPr lang="fr-FR" sz="1600" b="1" dirty="0">
                <a:solidFill>
                  <a:srgbClr val="FF5758"/>
                </a:solidFill>
              </a:rPr>
              <a:t>U</a:t>
            </a:r>
            <a:r>
              <a:rPr lang="fr-FR" sz="1600" b="1" dirty="0" smtClean="0">
                <a:solidFill>
                  <a:srgbClr val="FF5758"/>
                </a:solidFill>
              </a:rPr>
              <a:t>ne </a:t>
            </a:r>
            <a:r>
              <a:rPr lang="fr-FR" sz="1600" b="1" dirty="0">
                <a:solidFill>
                  <a:srgbClr val="FF5758"/>
                </a:solidFill>
              </a:rPr>
              <a:t>heure </a:t>
            </a:r>
            <a:r>
              <a:rPr lang="fr-FR" sz="1600" dirty="0">
                <a:solidFill>
                  <a:srgbClr val="FF5758"/>
                </a:solidFill>
              </a:rPr>
              <a:t>d’enseignement </a:t>
            </a:r>
            <a:r>
              <a:rPr lang="fr-FR" sz="1600" dirty="0" smtClean="0">
                <a:solidFill>
                  <a:srgbClr val="FF5758"/>
                </a:solidFill>
              </a:rPr>
              <a:t>hebdomadaire, pouvant être annualisées, en </a:t>
            </a:r>
            <a:r>
              <a:rPr lang="fr-FR" sz="1600" dirty="0" err="1">
                <a:solidFill>
                  <a:srgbClr val="FF5758"/>
                </a:solidFill>
              </a:rPr>
              <a:t>co</a:t>
            </a:r>
            <a:r>
              <a:rPr lang="fr-FR" sz="1600" dirty="0" smtClean="0">
                <a:solidFill>
                  <a:srgbClr val="FF5758"/>
                </a:solidFill>
              </a:rPr>
              <a:t>-intervention entre un enseignant SII et l’enseignant d’anglais</a:t>
            </a:r>
            <a:endParaRPr lang="fr-FR" sz="1600" dirty="0">
              <a:solidFill>
                <a:srgbClr val="FF5758"/>
              </a:solidFill>
            </a:endParaRPr>
          </a:p>
        </p:txBody>
      </p:sp>
      <p:sp>
        <p:nvSpPr>
          <p:cNvPr id="8" name="Rectangle 7"/>
          <p:cNvSpPr/>
          <p:nvPr/>
        </p:nvSpPr>
        <p:spPr>
          <a:xfrm>
            <a:off x="961859" y="3443942"/>
            <a:ext cx="302407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t>Mathématiques et enseignement professionnel</a:t>
            </a:r>
            <a:endParaRPr lang="fr-FR" b="1" dirty="0"/>
          </a:p>
        </p:txBody>
      </p:sp>
      <p:sp>
        <p:nvSpPr>
          <p:cNvPr id="9" name="Rectangle 8"/>
          <p:cNvSpPr/>
          <p:nvPr/>
        </p:nvSpPr>
        <p:spPr>
          <a:xfrm>
            <a:off x="4204652" y="3356992"/>
            <a:ext cx="4572000" cy="1077218"/>
          </a:xfrm>
          <a:prstGeom prst="rect">
            <a:avLst/>
          </a:prstGeom>
        </p:spPr>
        <p:txBody>
          <a:bodyPr>
            <a:spAutoFit/>
          </a:bodyPr>
          <a:lstStyle/>
          <a:p>
            <a:r>
              <a:rPr lang="fr-FR" sz="1600" b="1" dirty="0" smtClean="0">
                <a:solidFill>
                  <a:srgbClr val="FF5758"/>
                </a:solidFill>
              </a:rPr>
              <a:t>Une demi-heure </a:t>
            </a:r>
            <a:r>
              <a:rPr lang="fr-FR" sz="1600" dirty="0">
                <a:solidFill>
                  <a:srgbClr val="FF5758"/>
                </a:solidFill>
              </a:rPr>
              <a:t>d’enseignement </a:t>
            </a:r>
            <a:r>
              <a:rPr lang="fr-FR" sz="1600" dirty="0" smtClean="0">
                <a:solidFill>
                  <a:srgbClr val="FF5758"/>
                </a:solidFill>
              </a:rPr>
              <a:t>hebdomadaire, pouvant être annualisées, en </a:t>
            </a:r>
            <a:r>
              <a:rPr lang="fr-FR" sz="1600" dirty="0" err="1">
                <a:solidFill>
                  <a:srgbClr val="FF5758"/>
                </a:solidFill>
              </a:rPr>
              <a:t>co</a:t>
            </a:r>
            <a:r>
              <a:rPr lang="fr-FR" sz="1600" dirty="0">
                <a:solidFill>
                  <a:srgbClr val="FF5758"/>
                </a:solidFill>
              </a:rPr>
              <a:t>-</a:t>
            </a:r>
            <a:r>
              <a:rPr lang="fr-FR" sz="1600" dirty="0" smtClean="0">
                <a:solidFill>
                  <a:srgbClr val="FF5758"/>
                </a:solidFill>
              </a:rPr>
              <a:t>intervention entre l’enseignant de mathématiques et un </a:t>
            </a:r>
            <a:r>
              <a:rPr lang="fr-FR" sz="1600" dirty="0">
                <a:solidFill>
                  <a:srgbClr val="FF5758"/>
                </a:solidFill>
              </a:rPr>
              <a:t>enseignant SII </a:t>
            </a:r>
          </a:p>
        </p:txBody>
      </p:sp>
      <p:sp>
        <p:nvSpPr>
          <p:cNvPr id="10" name="Rectangle 9"/>
          <p:cNvSpPr/>
          <p:nvPr/>
        </p:nvSpPr>
        <p:spPr>
          <a:xfrm>
            <a:off x="961858" y="4417656"/>
            <a:ext cx="7814793" cy="1815882"/>
          </a:xfrm>
          <a:prstGeom prst="rect">
            <a:avLst/>
          </a:prstGeom>
        </p:spPr>
        <p:txBody>
          <a:bodyPr wrap="square">
            <a:spAutoFit/>
          </a:bodyPr>
          <a:lstStyle/>
          <a:p>
            <a:r>
              <a:rPr lang="fr-FR" sz="1600" b="1" i="1" dirty="0" smtClean="0"/>
              <a:t>Recommandations</a:t>
            </a:r>
            <a:r>
              <a:rPr lang="fr-FR" sz="1600" i="1" dirty="0" smtClean="0"/>
              <a:t>: Privilégier la </a:t>
            </a:r>
            <a:r>
              <a:rPr lang="fr-FR" sz="1600" i="1" dirty="0" err="1" smtClean="0"/>
              <a:t>co</a:t>
            </a:r>
            <a:r>
              <a:rPr lang="fr-FR" sz="1600" i="1" dirty="0" smtClean="0"/>
              <a:t>-intervention lors des phases de présentation et de lancement de nouveaux chapitres et de nouveaux concepts mathématiques.</a:t>
            </a:r>
          </a:p>
          <a:p>
            <a:r>
              <a:rPr lang="fr-FR" sz="1600" i="1" dirty="0" smtClean="0"/>
              <a:t>Insister sur le fait qu’il s’agit bien d’un enseignement de mathématique qui s’appuie sur des situations professionnelles partagées avec l’enseignant SII.</a:t>
            </a:r>
          </a:p>
          <a:p>
            <a:r>
              <a:rPr lang="fr-FR" sz="1600" i="1" dirty="0" smtClean="0"/>
              <a:t>Le rythme proposé d’une demi-heure hebdomadaire (pouvant être réparti autrement durant l’année) indique bien qu’il s’agit de </a:t>
            </a:r>
            <a:r>
              <a:rPr lang="fr-FR" sz="1600" i="1" dirty="0" err="1" smtClean="0"/>
              <a:t>co</a:t>
            </a:r>
            <a:r>
              <a:rPr lang="fr-FR" sz="1600" i="1" dirty="0" smtClean="0"/>
              <a:t>-interventions ponctuelles devant être préparées en amont par les enseignants.</a:t>
            </a:r>
            <a:endParaRPr lang="fr-FR" sz="1600" i="1" dirty="0"/>
          </a:p>
        </p:txBody>
      </p:sp>
      <p:sp>
        <p:nvSpPr>
          <p:cNvPr id="11" name="Rectangle 10"/>
          <p:cNvSpPr/>
          <p:nvPr/>
        </p:nvSpPr>
        <p:spPr>
          <a:xfrm>
            <a:off x="961859" y="2207766"/>
            <a:ext cx="7814793" cy="1077218"/>
          </a:xfrm>
          <a:prstGeom prst="rect">
            <a:avLst/>
          </a:prstGeom>
        </p:spPr>
        <p:txBody>
          <a:bodyPr wrap="square">
            <a:spAutoFit/>
          </a:bodyPr>
          <a:lstStyle/>
          <a:p>
            <a:r>
              <a:rPr lang="fr-FR" sz="1600" b="1" i="1" dirty="0" smtClean="0"/>
              <a:t>Recommandations</a:t>
            </a:r>
            <a:r>
              <a:rPr lang="fr-FR" sz="1600" i="1" dirty="0" smtClean="0"/>
              <a:t>: Se place dans la continuité des pratiques de STI2D (sans les évaluations spécifiques à l’ETLV). Se centre sur les activités professionnelles des étudiants pour faciliter le dialogue en anglais. Peut servir de support à la préparation des dossiers préparés par les étudiants pour le CCF U22 d’anglais.</a:t>
            </a:r>
          </a:p>
        </p:txBody>
      </p:sp>
      <p:sp>
        <p:nvSpPr>
          <p:cNvPr id="12" name="Rectangle 11"/>
          <p:cNvSpPr/>
          <p:nvPr/>
        </p:nvSpPr>
        <p:spPr>
          <a:xfrm>
            <a:off x="1043608" y="620688"/>
            <a:ext cx="7056784" cy="400110"/>
          </a:xfrm>
          <a:prstGeom prst="rect">
            <a:avLst/>
          </a:prstGeom>
        </p:spPr>
        <p:txBody>
          <a:bodyPr wrap="square">
            <a:spAutoFit/>
          </a:bodyPr>
          <a:lstStyle/>
          <a:p>
            <a:r>
              <a:rPr lang="fr-FR" sz="2000" b="1" dirty="0" smtClean="0">
                <a:solidFill>
                  <a:srgbClr val="285586"/>
                </a:solidFill>
              </a:rPr>
              <a:t>Les </a:t>
            </a:r>
            <a:r>
              <a:rPr lang="fr-FR" sz="2000" b="1" dirty="0" err="1" smtClean="0">
                <a:solidFill>
                  <a:srgbClr val="285586"/>
                </a:solidFill>
              </a:rPr>
              <a:t>co</a:t>
            </a:r>
            <a:r>
              <a:rPr lang="fr-FR" sz="2000" b="1" dirty="0" smtClean="0">
                <a:solidFill>
                  <a:srgbClr val="285586"/>
                </a:solidFill>
              </a:rPr>
              <a:t>-enseignements</a:t>
            </a:r>
            <a:endParaRPr lang="fr-FR" sz="2000" b="1" dirty="0">
              <a:solidFill>
                <a:srgbClr val="285586"/>
              </a:solidFill>
            </a:endParaRPr>
          </a:p>
        </p:txBody>
      </p:sp>
      <p:graphicFrame>
        <p:nvGraphicFramePr>
          <p:cNvPr id="6" name="Diagramme 5"/>
          <p:cNvGraphicFramePr/>
          <p:nvPr>
            <p:extLst>
              <p:ext uri="{D42A27DB-BD31-4B8C-83A1-F6EECF244321}">
                <p14:modId xmlns:p14="http://schemas.microsoft.com/office/powerpoint/2010/main" val="1297778976"/>
              </p:ext>
            </p:extLst>
          </p:nvPr>
        </p:nvGraphicFramePr>
        <p:xfrm>
          <a:off x="913956" y="1531254"/>
          <a:ext cx="7964463" cy="4605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393862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BTS CRCI</a:t>
            </a:r>
            <a:endParaRPr lang="fr-FR" sz="2000" i="1" dirty="0" smtClean="0">
              <a:solidFill>
                <a:srgbClr val="FFFFFF"/>
              </a:solidFill>
            </a:endParaRPr>
          </a:p>
        </p:txBody>
      </p:sp>
      <p:sp>
        <p:nvSpPr>
          <p:cNvPr id="2" name="ZoneTexte 1"/>
          <p:cNvSpPr txBox="1"/>
          <p:nvPr/>
        </p:nvSpPr>
        <p:spPr>
          <a:xfrm>
            <a:off x="1043609" y="1772816"/>
            <a:ext cx="7848871" cy="1661993"/>
          </a:xfrm>
          <a:prstGeom prst="rect">
            <a:avLst/>
          </a:prstGeom>
          <a:noFill/>
        </p:spPr>
        <p:txBody>
          <a:bodyPr wrap="square" rtlCol="0">
            <a:spAutoFit/>
          </a:bodyPr>
          <a:lstStyle/>
          <a:p>
            <a:r>
              <a:rPr lang="fr-FR" b="1" dirty="0" smtClean="0">
                <a:solidFill>
                  <a:srgbClr val="285586"/>
                </a:solidFill>
              </a:rPr>
              <a:t>Première année: 1,5 heures d’accompagnement personnalisé</a:t>
            </a:r>
          </a:p>
          <a:p>
            <a:endParaRPr lang="fr-FR" b="1" dirty="0">
              <a:solidFill>
                <a:srgbClr val="285586"/>
              </a:solidFill>
            </a:endParaRPr>
          </a:p>
          <a:p>
            <a:r>
              <a:rPr lang="fr-FR" sz="1600" i="1" dirty="0" smtClean="0"/>
              <a:t>« Une </a:t>
            </a:r>
            <a:r>
              <a:rPr lang="fr-FR" sz="1600" i="1" dirty="0"/>
              <a:t>part significative de l’horaire d’accompagnement personnalisé est consacrée à une maîtrise des fondamentaux en mathématiques. </a:t>
            </a:r>
            <a:endParaRPr lang="fr-FR" sz="1600" i="1" dirty="0" smtClean="0"/>
          </a:p>
          <a:p>
            <a:r>
              <a:rPr lang="fr-FR" sz="1600" i="1" dirty="0"/>
              <a:t>L’heure et demie hebdomadaire peut être annualisée. »</a:t>
            </a:r>
          </a:p>
          <a:p>
            <a:r>
              <a:rPr lang="fr-FR" b="1" dirty="0" smtClean="0">
                <a:solidFill>
                  <a:srgbClr val="285586"/>
                </a:solidFill>
              </a:rPr>
              <a:t> </a:t>
            </a:r>
            <a:endParaRPr lang="fr-FR" b="1" dirty="0">
              <a:solidFill>
                <a:srgbClr val="285586"/>
              </a:solidFill>
            </a:endParaRPr>
          </a:p>
        </p:txBody>
      </p:sp>
      <p:sp>
        <p:nvSpPr>
          <p:cNvPr id="6" name="ZoneTexte 5"/>
          <p:cNvSpPr txBox="1"/>
          <p:nvPr/>
        </p:nvSpPr>
        <p:spPr>
          <a:xfrm>
            <a:off x="1115616" y="3717032"/>
            <a:ext cx="7848871" cy="1908215"/>
          </a:xfrm>
          <a:prstGeom prst="rect">
            <a:avLst/>
          </a:prstGeom>
          <a:noFill/>
        </p:spPr>
        <p:txBody>
          <a:bodyPr wrap="square" rtlCol="0">
            <a:spAutoFit/>
          </a:bodyPr>
          <a:lstStyle/>
          <a:p>
            <a:r>
              <a:rPr lang="fr-FR" b="1" dirty="0" smtClean="0">
                <a:solidFill>
                  <a:srgbClr val="285586"/>
                </a:solidFill>
              </a:rPr>
              <a:t>Deuxième année: 1,5 heures d’accompagnement personnalisé</a:t>
            </a:r>
          </a:p>
          <a:p>
            <a:endParaRPr lang="fr-FR" b="1" dirty="0">
              <a:solidFill>
                <a:srgbClr val="285586"/>
              </a:solidFill>
            </a:endParaRPr>
          </a:p>
          <a:p>
            <a:r>
              <a:rPr lang="fr-FR" sz="1600" i="1" dirty="0" smtClean="0"/>
              <a:t>« </a:t>
            </a:r>
            <a:r>
              <a:rPr lang="fr-FR" sz="1600" i="1" dirty="0"/>
              <a:t>U</a:t>
            </a:r>
            <a:r>
              <a:rPr lang="fr-FR" sz="1600" i="1" dirty="0" smtClean="0"/>
              <a:t>ne </a:t>
            </a:r>
            <a:r>
              <a:rPr lang="fr-FR" sz="1600" i="1" dirty="0"/>
              <a:t>part significative de l’horaire d’accompagnement personnalisé est consacrée, pour les étudiants concernés, à un approfondissement des disciplines scientifiques en vue d’une poursuite </a:t>
            </a:r>
            <a:r>
              <a:rPr lang="fr-FR" sz="1600" i="1" dirty="0" smtClean="0"/>
              <a:t>d’étude. </a:t>
            </a:r>
          </a:p>
          <a:p>
            <a:r>
              <a:rPr lang="fr-FR" sz="1600" i="1" dirty="0" smtClean="0"/>
              <a:t>L’heure et demie hebdomadaire peut </a:t>
            </a:r>
            <a:r>
              <a:rPr lang="fr-FR" sz="1600" i="1" dirty="0"/>
              <a:t>être </a:t>
            </a:r>
            <a:r>
              <a:rPr lang="fr-FR" sz="1600" i="1" dirty="0" smtClean="0"/>
              <a:t>annualisée. »</a:t>
            </a:r>
            <a:endParaRPr lang="fr-FR" sz="1600" i="1" dirty="0"/>
          </a:p>
          <a:p>
            <a:r>
              <a:rPr lang="fr-FR" b="1" dirty="0" smtClean="0">
                <a:solidFill>
                  <a:srgbClr val="285586"/>
                </a:solidFill>
              </a:rPr>
              <a:t> </a:t>
            </a:r>
            <a:endParaRPr lang="fr-FR" b="1" dirty="0">
              <a:solidFill>
                <a:srgbClr val="285586"/>
              </a:solidFill>
            </a:endParaRPr>
          </a:p>
        </p:txBody>
      </p:sp>
      <p:sp>
        <p:nvSpPr>
          <p:cNvPr id="3" name="Rectangle 2"/>
          <p:cNvSpPr/>
          <p:nvPr/>
        </p:nvSpPr>
        <p:spPr>
          <a:xfrm>
            <a:off x="1043608" y="620688"/>
            <a:ext cx="7056784" cy="400110"/>
          </a:xfrm>
          <a:prstGeom prst="rect">
            <a:avLst/>
          </a:prstGeom>
        </p:spPr>
        <p:txBody>
          <a:bodyPr wrap="square">
            <a:spAutoFit/>
          </a:bodyPr>
          <a:lstStyle/>
          <a:p>
            <a:r>
              <a:rPr lang="fr-FR" sz="2000" b="1" dirty="0" smtClean="0">
                <a:solidFill>
                  <a:srgbClr val="285586"/>
                </a:solidFill>
              </a:rPr>
              <a:t>L’accompagnement </a:t>
            </a:r>
            <a:r>
              <a:rPr lang="fr-FR" sz="2000" b="1" dirty="0">
                <a:solidFill>
                  <a:srgbClr val="285586"/>
                </a:solidFill>
              </a:rPr>
              <a:t>personnalisé</a:t>
            </a:r>
          </a:p>
        </p:txBody>
      </p:sp>
    </p:spTree>
    <p:extLst>
      <p:ext uri="{BB962C8B-B14F-4D97-AF65-F5344CB8AC3E}">
        <p14:creationId xmlns:p14="http://schemas.microsoft.com/office/powerpoint/2010/main" val="56880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Etat de la filière</a:t>
            </a:r>
            <a:endParaRPr lang="fr-FR" dirty="0">
              <a:solidFill>
                <a:schemeClr val="accent6">
                  <a:lumMod val="75000"/>
                </a:schemeClr>
              </a:solidFill>
            </a:endParaRPr>
          </a:p>
        </p:txBody>
      </p:sp>
    </p:spTree>
    <p:extLst>
      <p:ext uri="{BB962C8B-B14F-4D97-AF65-F5344CB8AC3E}">
        <p14:creationId xmlns:p14="http://schemas.microsoft.com/office/powerpoint/2010/main" val="1393706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L’organisation des lieux et des enseignements</a:t>
            </a:r>
            <a:endParaRPr lang="fr-FR" dirty="0"/>
          </a:p>
        </p:txBody>
      </p:sp>
      <p:sp>
        <p:nvSpPr>
          <p:cNvPr id="3" name="Espace réservé du contenu 2"/>
          <p:cNvSpPr>
            <a:spLocks noGrp="1"/>
          </p:cNvSpPr>
          <p:nvPr>
            <p:ph idx="1"/>
          </p:nvPr>
        </p:nvSpPr>
        <p:spPr/>
        <p:txBody>
          <a:bodyPr/>
          <a:lstStyle/>
          <a:p>
            <a:r>
              <a:rPr lang="fr-FR" dirty="0" smtClean="0"/>
              <a:t>L’organisation des enseignements est globale </a:t>
            </a:r>
          </a:p>
          <a:p>
            <a:pPr lvl="1"/>
            <a:r>
              <a:rPr lang="fr-FR" dirty="0" smtClean="0"/>
              <a:t>Il n’existe qu’une seule discipline qui doit faire l’objet d’une progression pédagogique unique sur la totalité de la durée de la formation</a:t>
            </a:r>
          </a:p>
          <a:p>
            <a:pPr lvl="1"/>
            <a:r>
              <a:rPr lang="fr-FR" dirty="0" smtClean="0"/>
              <a:t>Cette progression partagée inclue les périodes en entreprises</a:t>
            </a:r>
          </a:p>
          <a:p>
            <a:pPr lvl="1"/>
            <a:r>
              <a:rPr lang="fr-FR" dirty="0" smtClean="0"/>
              <a:t>la confection des emplois du temps doit suivre la même logique</a:t>
            </a:r>
          </a:p>
          <a:p>
            <a:pPr lvl="1"/>
            <a:endParaRPr lang="fr-FR" dirty="0"/>
          </a:p>
          <a:p>
            <a:r>
              <a:rPr lang="fr-FR" dirty="0" smtClean="0"/>
              <a:t>L’organisation des lieux doit faire apparaître</a:t>
            </a:r>
          </a:p>
          <a:p>
            <a:pPr lvl="1"/>
            <a:r>
              <a:rPr lang="fr-FR" dirty="0" smtClean="0"/>
              <a:t>Une structuration du plateau technique qui relève de la même logique que celle des ateliers d’entreprise</a:t>
            </a:r>
          </a:p>
          <a:p>
            <a:pPr lvl="1"/>
            <a:r>
              <a:rPr lang="fr-FR" dirty="0" smtClean="0"/>
              <a:t>Une structuration d’une « salle laboratoire » favorisant la démarche de projet et la continuité de la chaine numérique présente du CAP au BTS : une seule salle capable d’accueillir une classe entière, organisée en ilots</a:t>
            </a:r>
          </a:p>
          <a:p>
            <a:pPr lvl="1"/>
            <a:r>
              <a:rPr lang="fr-FR" dirty="0" smtClean="0"/>
              <a:t>Une zone de simulation physique de chantier pour le baccalauréat pour enseigner la réhabilitation et organiser l’épreuve E32.</a:t>
            </a:r>
            <a:endParaRPr lang="fr-FR" dirty="0"/>
          </a:p>
        </p:txBody>
      </p:sp>
      <p:sp>
        <p:nvSpPr>
          <p:cNvPr id="4" name="ZoneTexte 3"/>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1810886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a:stretch>
            <a:fillRect/>
          </a:stretch>
        </p:blipFill>
        <p:spPr>
          <a:xfrm>
            <a:off x="0" y="1560432"/>
            <a:ext cx="9144000" cy="4676880"/>
          </a:xfrm>
          <a:prstGeom prst="rect">
            <a:avLst/>
          </a:prstGeom>
        </p:spPr>
      </p:pic>
      <p:sp>
        <p:nvSpPr>
          <p:cNvPr id="2" name="Titre 1"/>
          <p:cNvSpPr>
            <a:spLocks noGrp="1"/>
          </p:cNvSpPr>
          <p:nvPr>
            <p:ph type="title"/>
          </p:nvPr>
        </p:nvSpPr>
        <p:spPr>
          <a:xfrm>
            <a:off x="876300" y="7938"/>
            <a:ext cx="7810500" cy="614362"/>
          </a:xfrm>
        </p:spPr>
        <p:txBody>
          <a:bodyPr>
            <a:normAutofit/>
          </a:bodyPr>
          <a:lstStyle/>
          <a:p>
            <a:r>
              <a:rPr lang="fr-FR" sz="2800" dirty="0" smtClean="0"/>
              <a:t>Exemple de grille</a:t>
            </a:r>
            <a:endParaRPr lang="fr-FR" sz="2800" dirty="0"/>
          </a:p>
        </p:txBody>
      </p:sp>
      <p:grpSp>
        <p:nvGrpSpPr>
          <p:cNvPr id="3" name="Grouper 2"/>
          <p:cNvGrpSpPr/>
          <p:nvPr/>
        </p:nvGrpSpPr>
        <p:grpSpPr>
          <a:xfrm>
            <a:off x="1763688" y="764704"/>
            <a:ext cx="4460025" cy="1719477"/>
            <a:chOff x="1897295" y="346852"/>
            <a:chExt cx="4460025" cy="1719477"/>
          </a:xfrm>
        </p:grpSpPr>
        <p:sp>
          <p:nvSpPr>
            <p:cNvPr id="8" name="Ellipse 7"/>
            <p:cNvSpPr/>
            <p:nvPr/>
          </p:nvSpPr>
          <p:spPr>
            <a:xfrm>
              <a:off x="1897295" y="1642996"/>
              <a:ext cx="4460025" cy="42333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2041311" y="346852"/>
              <a:ext cx="2736304" cy="369332"/>
            </a:xfrm>
            <a:prstGeom prst="rect">
              <a:avLst/>
            </a:prstGeom>
            <a:noFill/>
          </p:spPr>
          <p:txBody>
            <a:bodyPr wrap="square" rtlCol="0">
              <a:spAutoFit/>
            </a:bodyPr>
            <a:lstStyle/>
            <a:p>
              <a:pPr algn="ctr"/>
              <a:r>
                <a:rPr lang="fr-FR" dirty="0" smtClean="0">
                  <a:solidFill>
                    <a:srgbClr val="FF0000"/>
                  </a:solidFill>
                </a:rPr>
                <a:t>Compétences à évaluer</a:t>
              </a:r>
              <a:endParaRPr lang="fr-FR" dirty="0">
                <a:solidFill>
                  <a:srgbClr val="FF0000"/>
                </a:solidFill>
              </a:endParaRPr>
            </a:p>
          </p:txBody>
        </p:sp>
      </p:grpSp>
      <p:grpSp>
        <p:nvGrpSpPr>
          <p:cNvPr id="16" name="Grouper 15"/>
          <p:cNvGrpSpPr/>
          <p:nvPr/>
        </p:nvGrpSpPr>
        <p:grpSpPr>
          <a:xfrm>
            <a:off x="191276" y="764704"/>
            <a:ext cx="2107762" cy="2736305"/>
            <a:chOff x="836198" y="731552"/>
            <a:chExt cx="1562683" cy="2285788"/>
          </a:xfrm>
        </p:grpSpPr>
        <p:sp>
          <p:nvSpPr>
            <p:cNvPr id="6" name="Ellipse 5"/>
            <p:cNvSpPr/>
            <p:nvPr/>
          </p:nvSpPr>
          <p:spPr>
            <a:xfrm>
              <a:off x="850677" y="2054903"/>
              <a:ext cx="1548204" cy="96243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836198" y="731552"/>
              <a:ext cx="1562100" cy="539916"/>
            </a:xfrm>
            <a:prstGeom prst="rect">
              <a:avLst/>
            </a:prstGeom>
            <a:noFill/>
          </p:spPr>
          <p:txBody>
            <a:bodyPr wrap="square" rtlCol="0">
              <a:spAutoFit/>
            </a:bodyPr>
            <a:lstStyle/>
            <a:p>
              <a:pPr algn="ctr"/>
              <a:r>
                <a:rPr lang="fr-FR" dirty="0" smtClean="0">
                  <a:solidFill>
                    <a:srgbClr val="FF0000"/>
                  </a:solidFill>
                </a:rPr>
                <a:t>Compétences détaillées</a:t>
              </a:r>
              <a:endParaRPr lang="fr-FR" sz="1400" i="1" dirty="0">
                <a:solidFill>
                  <a:srgbClr val="FF0000"/>
                </a:solidFill>
              </a:endParaRPr>
            </a:p>
          </p:txBody>
        </p:sp>
      </p:grpSp>
      <p:grpSp>
        <p:nvGrpSpPr>
          <p:cNvPr id="17" name="Grouper 16"/>
          <p:cNvGrpSpPr/>
          <p:nvPr/>
        </p:nvGrpSpPr>
        <p:grpSpPr>
          <a:xfrm>
            <a:off x="1835697" y="764704"/>
            <a:ext cx="5400599" cy="2664296"/>
            <a:chOff x="2191297" y="218604"/>
            <a:chExt cx="5400599" cy="2664296"/>
          </a:xfrm>
        </p:grpSpPr>
        <p:sp>
          <p:nvSpPr>
            <p:cNvPr id="10" name="Ellipse 9"/>
            <p:cNvSpPr/>
            <p:nvPr/>
          </p:nvSpPr>
          <p:spPr>
            <a:xfrm>
              <a:off x="2191297" y="1802781"/>
              <a:ext cx="4279656" cy="108011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p:cNvSpPr txBox="1"/>
            <p:nvPr/>
          </p:nvSpPr>
          <p:spPr>
            <a:xfrm>
              <a:off x="5071616" y="218604"/>
              <a:ext cx="2520280" cy="646331"/>
            </a:xfrm>
            <a:prstGeom prst="rect">
              <a:avLst/>
            </a:prstGeom>
            <a:noFill/>
          </p:spPr>
          <p:txBody>
            <a:bodyPr wrap="square" rtlCol="0">
              <a:spAutoFit/>
            </a:bodyPr>
            <a:lstStyle/>
            <a:p>
              <a:pPr algn="ctr"/>
              <a:r>
                <a:rPr lang="fr-FR" dirty="0" smtClean="0">
                  <a:solidFill>
                    <a:srgbClr val="FF0000"/>
                  </a:solidFill>
                </a:rPr>
                <a:t>Critères et Indicateurs </a:t>
              </a:r>
              <a:r>
                <a:rPr lang="fr-FR" dirty="0">
                  <a:solidFill>
                    <a:srgbClr val="FF0000"/>
                  </a:solidFill>
                </a:rPr>
                <a:t>de performance</a:t>
              </a:r>
            </a:p>
          </p:txBody>
        </p:sp>
      </p:grpSp>
      <p:grpSp>
        <p:nvGrpSpPr>
          <p:cNvPr id="18" name="Grouper 17"/>
          <p:cNvGrpSpPr/>
          <p:nvPr/>
        </p:nvGrpSpPr>
        <p:grpSpPr>
          <a:xfrm>
            <a:off x="6809619" y="764704"/>
            <a:ext cx="2334381" cy="4235921"/>
            <a:chOff x="6555619" y="2704"/>
            <a:chExt cx="2334381" cy="4235921"/>
          </a:xfrm>
        </p:grpSpPr>
        <p:sp>
          <p:nvSpPr>
            <p:cNvPr id="12" name="Ellipse 11"/>
            <p:cNvSpPr/>
            <p:nvPr/>
          </p:nvSpPr>
          <p:spPr>
            <a:xfrm>
              <a:off x="6555619" y="1446146"/>
              <a:ext cx="967619" cy="279247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6862840" y="2704"/>
              <a:ext cx="2027160" cy="646331"/>
            </a:xfrm>
            <a:prstGeom prst="rect">
              <a:avLst/>
            </a:prstGeom>
            <a:noFill/>
          </p:spPr>
          <p:txBody>
            <a:bodyPr wrap="square" rtlCol="0">
              <a:spAutoFit/>
            </a:bodyPr>
            <a:lstStyle/>
            <a:p>
              <a:pPr algn="ctr"/>
              <a:r>
                <a:rPr lang="fr-FR" dirty="0" smtClean="0">
                  <a:solidFill>
                    <a:srgbClr val="FF0000"/>
                  </a:solidFill>
                </a:rPr>
                <a:t>Performances mesurées</a:t>
              </a:r>
              <a:endParaRPr lang="fr-FR" dirty="0">
                <a:solidFill>
                  <a:srgbClr val="FF0000"/>
                </a:solidFill>
              </a:endParaRPr>
            </a:p>
          </p:txBody>
        </p:sp>
      </p:grpSp>
      <p:grpSp>
        <p:nvGrpSpPr>
          <p:cNvPr id="19" name="Grouper 18"/>
          <p:cNvGrpSpPr/>
          <p:nvPr/>
        </p:nvGrpSpPr>
        <p:grpSpPr>
          <a:xfrm>
            <a:off x="7740352" y="2106546"/>
            <a:ext cx="1512168" cy="3925857"/>
            <a:chOff x="7231650" y="1446146"/>
            <a:chExt cx="1318126" cy="3925857"/>
          </a:xfrm>
        </p:grpSpPr>
        <p:sp>
          <p:nvSpPr>
            <p:cNvPr id="14" name="Ellipse 13"/>
            <p:cNvSpPr/>
            <p:nvPr/>
          </p:nvSpPr>
          <p:spPr>
            <a:xfrm>
              <a:off x="7523238" y="1446146"/>
              <a:ext cx="967619" cy="301699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7231650" y="4541006"/>
              <a:ext cx="1318126" cy="830997"/>
            </a:xfrm>
            <a:prstGeom prst="rect">
              <a:avLst/>
            </a:prstGeom>
            <a:noFill/>
          </p:spPr>
          <p:txBody>
            <a:bodyPr wrap="square" rtlCol="0">
              <a:spAutoFit/>
            </a:bodyPr>
            <a:lstStyle/>
            <a:p>
              <a:pPr algn="ctr"/>
              <a:r>
                <a:rPr lang="fr-FR" sz="1600" dirty="0" smtClean="0">
                  <a:solidFill>
                    <a:srgbClr val="FF0000"/>
                  </a:solidFill>
                </a:rPr>
                <a:t>Pondérations et notes partielles</a:t>
              </a:r>
              <a:endParaRPr lang="fr-FR" sz="1600" dirty="0">
                <a:solidFill>
                  <a:srgbClr val="FF0000"/>
                </a:solidFill>
              </a:endParaRPr>
            </a:p>
          </p:txBody>
        </p:sp>
      </p:grpSp>
      <p:cxnSp>
        <p:nvCxnSpPr>
          <p:cNvPr id="22" name="Connecteur droit avec flèche 21"/>
          <p:cNvCxnSpPr>
            <a:stCxn id="9" idx="2"/>
            <a:endCxn id="6" idx="0"/>
          </p:cNvCxnSpPr>
          <p:nvPr/>
        </p:nvCxnSpPr>
        <p:spPr>
          <a:xfrm>
            <a:off x="1244764" y="1411035"/>
            <a:ext cx="10158" cy="9378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endCxn id="8" idx="0"/>
          </p:cNvCxnSpPr>
          <p:nvPr/>
        </p:nvCxnSpPr>
        <p:spPr>
          <a:xfrm flipH="1">
            <a:off x="3993701" y="1124744"/>
            <a:ext cx="2235" cy="9361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flipH="1">
            <a:off x="5940152" y="1412776"/>
            <a:ext cx="2236" cy="12961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a:endCxn id="12" idx="0"/>
          </p:cNvCxnSpPr>
          <p:nvPr/>
        </p:nvCxnSpPr>
        <p:spPr>
          <a:xfrm flipH="1">
            <a:off x="7293429" y="1340768"/>
            <a:ext cx="521167" cy="8673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2108143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19512" y="1616573"/>
            <a:ext cx="2107742" cy="5476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Compétence 1 </a:t>
            </a:r>
            <a:endParaRPr lang="fr-FR" dirty="0"/>
          </a:p>
        </p:txBody>
      </p:sp>
      <p:sp>
        <p:nvSpPr>
          <p:cNvPr id="61" name="Rectangle 60"/>
          <p:cNvSpPr/>
          <p:nvPr/>
        </p:nvSpPr>
        <p:spPr>
          <a:xfrm>
            <a:off x="1278935" y="2798614"/>
            <a:ext cx="3276021"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1.1</a:t>
            </a:r>
            <a:endParaRPr lang="fr-FR" dirty="0">
              <a:solidFill>
                <a:srgbClr val="000000"/>
              </a:solidFill>
            </a:endParaRPr>
          </a:p>
        </p:txBody>
      </p:sp>
      <p:sp>
        <p:nvSpPr>
          <p:cNvPr id="71" name="Rectangle 70"/>
          <p:cNvSpPr/>
          <p:nvPr/>
        </p:nvSpPr>
        <p:spPr>
          <a:xfrm>
            <a:off x="1278936" y="3405794"/>
            <a:ext cx="3276021" cy="66482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1.2</a:t>
            </a:r>
            <a:endParaRPr lang="fr-FR" dirty="0">
              <a:solidFill>
                <a:srgbClr val="000000"/>
              </a:solidFill>
            </a:endParaRPr>
          </a:p>
        </p:txBody>
      </p:sp>
      <p:cxnSp>
        <p:nvCxnSpPr>
          <p:cNvPr id="84" name="Connecteur en angle 83"/>
          <p:cNvCxnSpPr>
            <a:endCxn id="61" idx="1"/>
          </p:cNvCxnSpPr>
          <p:nvPr/>
        </p:nvCxnSpPr>
        <p:spPr>
          <a:xfrm rot="16200000" flipH="1">
            <a:off x="530847" y="2251088"/>
            <a:ext cx="834958" cy="661217"/>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Connecteur en angle 84"/>
          <p:cNvCxnSpPr>
            <a:endCxn id="71" idx="1"/>
          </p:cNvCxnSpPr>
          <p:nvPr/>
        </p:nvCxnSpPr>
        <p:spPr>
          <a:xfrm rot="16200000" flipH="1">
            <a:off x="453365" y="2912637"/>
            <a:ext cx="989924" cy="66121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555776" y="1718058"/>
            <a:ext cx="779450" cy="4011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40 %</a:t>
            </a:r>
            <a:endParaRPr lang="fr-FR" dirty="0"/>
          </a:p>
        </p:txBody>
      </p:sp>
      <p:sp>
        <p:nvSpPr>
          <p:cNvPr id="43" name="Rectangle 42"/>
          <p:cNvSpPr/>
          <p:nvPr/>
        </p:nvSpPr>
        <p:spPr>
          <a:xfrm>
            <a:off x="3416289" y="1716689"/>
            <a:ext cx="3243943"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Pondération fixe de C1</a:t>
            </a:r>
            <a:endParaRPr lang="fr-FR" dirty="0">
              <a:solidFill>
                <a:srgbClr val="000000"/>
              </a:solidFill>
            </a:endParaRPr>
          </a:p>
        </p:txBody>
      </p:sp>
      <p:sp>
        <p:nvSpPr>
          <p:cNvPr id="46" name="Rectangle 45"/>
          <p:cNvSpPr/>
          <p:nvPr/>
        </p:nvSpPr>
        <p:spPr>
          <a:xfrm>
            <a:off x="899592" y="5733256"/>
            <a:ext cx="1219731" cy="3315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Activités</a:t>
            </a:r>
            <a:endParaRPr lang="fr-FR" b="1" dirty="0">
              <a:solidFill>
                <a:schemeClr val="tx1"/>
              </a:solidFill>
            </a:endParaRPr>
          </a:p>
        </p:txBody>
      </p:sp>
      <p:sp>
        <p:nvSpPr>
          <p:cNvPr id="47" name="Rectangle 46"/>
          <p:cNvSpPr/>
          <p:nvPr/>
        </p:nvSpPr>
        <p:spPr>
          <a:xfrm>
            <a:off x="419512" y="1038354"/>
            <a:ext cx="2107742" cy="4011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Programme</a:t>
            </a:r>
            <a:endParaRPr lang="fr-FR" b="1" dirty="0">
              <a:solidFill>
                <a:schemeClr val="tx1"/>
              </a:solidFill>
            </a:endParaRPr>
          </a:p>
        </p:txBody>
      </p:sp>
      <p:sp>
        <p:nvSpPr>
          <p:cNvPr id="48" name="Rectangle 47"/>
          <p:cNvSpPr/>
          <p:nvPr/>
        </p:nvSpPr>
        <p:spPr>
          <a:xfrm>
            <a:off x="4554957" y="1053716"/>
            <a:ext cx="4238206" cy="4011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Poids réels des compétences</a:t>
            </a:r>
            <a:endParaRPr lang="fr-FR" b="1" dirty="0">
              <a:solidFill>
                <a:schemeClr val="tx1"/>
              </a:solidFill>
            </a:endParaRPr>
          </a:p>
        </p:txBody>
      </p:sp>
      <p:sp>
        <p:nvSpPr>
          <p:cNvPr id="73" name="Rectangle 72"/>
          <p:cNvSpPr/>
          <p:nvPr/>
        </p:nvSpPr>
        <p:spPr>
          <a:xfrm>
            <a:off x="6098301" y="2787158"/>
            <a:ext cx="354152" cy="26049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4" name="Rectangle 73"/>
          <p:cNvSpPr/>
          <p:nvPr/>
        </p:nvSpPr>
        <p:spPr>
          <a:xfrm>
            <a:off x="4681692" y="2787158"/>
            <a:ext cx="354152" cy="26049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5" name="Rectangle 74"/>
          <p:cNvSpPr/>
          <p:nvPr/>
        </p:nvSpPr>
        <p:spPr>
          <a:xfrm>
            <a:off x="5035844" y="2787158"/>
            <a:ext cx="354152" cy="26049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6" name="Rectangle 75"/>
          <p:cNvSpPr/>
          <p:nvPr/>
        </p:nvSpPr>
        <p:spPr>
          <a:xfrm>
            <a:off x="5389997" y="2787158"/>
            <a:ext cx="354152" cy="2604924"/>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7" name="Rectangle 76"/>
          <p:cNvSpPr/>
          <p:nvPr/>
        </p:nvSpPr>
        <p:spPr>
          <a:xfrm>
            <a:off x="5744149" y="2787158"/>
            <a:ext cx="354152" cy="2604924"/>
          </a:xfrm>
          <a:prstGeom prst="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8" name="ZoneTexte 77"/>
          <p:cNvSpPr txBox="1"/>
          <p:nvPr/>
        </p:nvSpPr>
        <p:spPr>
          <a:xfrm>
            <a:off x="4681692" y="2733116"/>
            <a:ext cx="636763" cy="2462213"/>
          </a:xfrm>
          <a:prstGeom prst="rect">
            <a:avLst/>
          </a:prstGeom>
          <a:noFill/>
          <a:ln>
            <a:noFill/>
          </a:ln>
        </p:spPr>
        <p:txBody>
          <a:bodyPr wrap="square" rtlCol="0">
            <a:spAutoFit/>
          </a:bodyPr>
          <a:lstStyle/>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r>
              <a:rPr lang="fr-FR" sz="1400" dirty="0" smtClean="0">
                <a:solidFill>
                  <a:srgbClr val="FF0000"/>
                </a:solidFill>
              </a:rPr>
              <a:t>✘</a:t>
            </a:r>
          </a:p>
          <a:p>
            <a:endParaRPr lang="fr-FR" sz="1400" dirty="0">
              <a:solidFill>
                <a:srgbClr val="FF0000"/>
              </a:solidFill>
            </a:endParaRPr>
          </a:p>
          <a:p>
            <a:endParaRPr lang="fr-FR" sz="1400" dirty="0" smtClean="0">
              <a:solidFill>
                <a:srgbClr val="FF0000"/>
              </a:solidFill>
            </a:endParaRPr>
          </a:p>
        </p:txBody>
      </p:sp>
      <p:sp>
        <p:nvSpPr>
          <p:cNvPr id="79" name="ZoneTexte 78"/>
          <p:cNvSpPr txBox="1"/>
          <p:nvPr/>
        </p:nvSpPr>
        <p:spPr>
          <a:xfrm>
            <a:off x="5775430" y="5088258"/>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0" name="ZoneTexte 79"/>
          <p:cNvSpPr txBox="1"/>
          <p:nvPr/>
        </p:nvSpPr>
        <p:spPr>
          <a:xfrm>
            <a:off x="5766423" y="4641496"/>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1" name="ZoneTexte 80"/>
          <p:cNvSpPr txBox="1"/>
          <p:nvPr/>
        </p:nvSpPr>
        <p:spPr>
          <a:xfrm>
            <a:off x="5035844" y="2981329"/>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2" name="ZoneTexte 81"/>
          <p:cNvSpPr txBox="1"/>
          <p:nvPr/>
        </p:nvSpPr>
        <p:spPr>
          <a:xfrm>
            <a:off x="5389997" y="3603422"/>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3" name="Rectangle 82"/>
          <p:cNvSpPr/>
          <p:nvPr/>
        </p:nvSpPr>
        <p:spPr>
          <a:xfrm>
            <a:off x="4681691" y="240603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N</a:t>
            </a:r>
            <a:endParaRPr lang="fr-FR" sz="1400" dirty="0">
              <a:solidFill>
                <a:srgbClr val="000000"/>
              </a:solidFill>
            </a:endParaRPr>
          </a:p>
        </p:txBody>
      </p:sp>
      <p:sp>
        <p:nvSpPr>
          <p:cNvPr id="87" name="Rectangle 86"/>
          <p:cNvSpPr/>
          <p:nvPr/>
        </p:nvSpPr>
        <p:spPr>
          <a:xfrm>
            <a:off x="5035844" y="240603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0</a:t>
            </a:r>
            <a:endParaRPr lang="fr-FR" sz="1400" dirty="0">
              <a:solidFill>
                <a:srgbClr val="000000"/>
              </a:solidFill>
            </a:endParaRPr>
          </a:p>
        </p:txBody>
      </p:sp>
      <p:sp>
        <p:nvSpPr>
          <p:cNvPr id="91" name="Rectangle 90"/>
          <p:cNvSpPr/>
          <p:nvPr/>
        </p:nvSpPr>
        <p:spPr>
          <a:xfrm>
            <a:off x="5389996" y="240603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1</a:t>
            </a:r>
            <a:endParaRPr lang="fr-FR" sz="1400" dirty="0">
              <a:solidFill>
                <a:srgbClr val="000000"/>
              </a:solidFill>
            </a:endParaRPr>
          </a:p>
        </p:txBody>
      </p:sp>
      <p:sp>
        <p:nvSpPr>
          <p:cNvPr id="92" name="Rectangle 91"/>
          <p:cNvSpPr/>
          <p:nvPr/>
        </p:nvSpPr>
        <p:spPr>
          <a:xfrm>
            <a:off x="5744149" y="240603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a:t>
            </a:r>
            <a:endParaRPr lang="fr-FR" sz="1400" dirty="0">
              <a:solidFill>
                <a:srgbClr val="000000"/>
              </a:solidFill>
            </a:endParaRPr>
          </a:p>
        </p:txBody>
      </p:sp>
      <p:sp>
        <p:nvSpPr>
          <p:cNvPr id="93" name="Rectangle 92"/>
          <p:cNvSpPr/>
          <p:nvPr/>
        </p:nvSpPr>
        <p:spPr>
          <a:xfrm>
            <a:off x="6098300" y="240603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3</a:t>
            </a:r>
            <a:endParaRPr lang="fr-FR" sz="1400" dirty="0">
              <a:solidFill>
                <a:srgbClr val="000000"/>
              </a:solidFill>
            </a:endParaRPr>
          </a:p>
        </p:txBody>
      </p:sp>
      <p:sp>
        <p:nvSpPr>
          <p:cNvPr id="94" name="ZoneTexte 93"/>
          <p:cNvSpPr txBox="1"/>
          <p:nvPr/>
        </p:nvSpPr>
        <p:spPr>
          <a:xfrm>
            <a:off x="6144996" y="4887552"/>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95" name="Rectangle 94"/>
          <p:cNvSpPr/>
          <p:nvPr/>
        </p:nvSpPr>
        <p:spPr>
          <a:xfrm>
            <a:off x="1278935" y="4252274"/>
            <a:ext cx="3276021" cy="113980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1.3</a:t>
            </a:r>
            <a:endParaRPr lang="fr-FR" dirty="0">
              <a:solidFill>
                <a:srgbClr val="000000"/>
              </a:solidFill>
            </a:endParaRPr>
          </a:p>
        </p:txBody>
      </p:sp>
      <p:cxnSp>
        <p:nvCxnSpPr>
          <p:cNvPr id="97" name="Connecteur en angle 96"/>
          <p:cNvCxnSpPr>
            <a:endCxn id="95" idx="1"/>
          </p:cNvCxnSpPr>
          <p:nvPr/>
        </p:nvCxnSpPr>
        <p:spPr>
          <a:xfrm rot="16200000" flipH="1">
            <a:off x="415891" y="3959134"/>
            <a:ext cx="1064868" cy="66121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3233377" y="2737566"/>
            <a:ext cx="1414044" cy="2893100"/>
          </a:xfrm>
          <a:prstGeom prst="rect">
            <a:avLst/>
          </a:prstGeom>
          <a:noFill/>
        </p:spPr>
        <p:txBody>
          <a:bodyPr wrap="square" rtlCol="0">
            <a:spAutoFit/>
          </a:bodyPr>
          <a:lstStyle/>
          <a:p>
            <a:r>
              <a:rPr lang="fr-FR" sz="1400" dirty="0" smtClean="0"/>
              <a:t>Indicateur 111</a:t>
            </a:r>
          </a:p>
          <a:p>
            <a:r>
              <a:rPr lang="fr-FR" sz="1400" dirty="0" smtClean="0"/>
              <a:t>Indicateur 112</a:t>
            </a:r>
          </a:p>
          <a:p>
            <a:endParaRPr lang="fr-FR" sz="1400" dirty="0"/>
          </a:p>
          <a:p>
            <a:r>
              <a:rPr lang="fr-FR" sz="1400" dirty="0" smtClean="0"/>
              <a:t>Indicateur 121</a:t>
            </a:r>
          </a:p>
          <a:p>
            <a:r>
              <a:rPr lang="fr-FR" sz="1400" dirty="0" smtClean="0"/>
              <a:t>Indicateur 122</a:t>
            </a:r>
          </a:p>
          <a:p>
            <a:r>
              <a:rPr lang="fr-FR" sz="1400" dirty="0" smtClean="0"/>
              <a:t>Indicateur 123</a:t>
            </a:r>
          </a:p>
          <a:p>
            <a:endParaRPr lang="fr-FR" sz="1400" dirty="0"/>
          </a:p>
          <a:p>
            <a:r>
              <a:rPr lang="fr-FR" sz="1400" dirty="0" smtClean="0"/>
              <a:t>Indicateur 131</a:t>
            </a:r>
          </a:p>
          <a:p>
            <a:r>
              <a:rPr lang="fr-FR" sz="1400" dirty="0" smtClean="0"/>
              <a:t>Indicateur 132</a:t>
            </a:r>
          </a:p>
          <a:p>
            <a:r>
              <a:rPr lang="fr-FR" sz="1400" dirty="0" smtClean="0"/>
              <a:t>Indicateur 133</a:t>
            </a:r>
          </a:p>
          <a:p>
            <a:r>
              <a:rPr lang="fr-FR" sz="1400" dirty="0" smtClean="0"/>
              <a:t>Indicateur 134</a:t>
            </a:r>
          </a:p>
          <a:p>
            <a:r>
              <a:rPr lang="fr-FR" sz="1400" dirty="0" smtClean="0"/>
              <a:t>Indicateur 135</a:t>
            </a:r>
          </a:p>
          <a:p>
            <a:endParaRPr lang="fr-FR" sz="1400" dirty="0"/>
          </a:p>
        </p:txBody>
      </p:sp>
      <p:sp>
        <p:nvSpPr>
          <p:cNvPr id="98" name="ZoneTexte 97"/>
          <p:cNvSpPr txBox="1"/>
          <p:nvPr/>
        </p:nvSpPr>
        <p:spPr>
          <a:xfrm>
            <a:off x="6144996" y="3844051"/>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9" name="ZoneTexte 8"/>
          <p:cNvSpPr txBox="1"/>
          <p:nvPr/>
        </p:nvSpPr>
        <p:spPr>
          <a:xfrm>
            <a:off x="2411760" y="5445224"/>
            <a:ext cx="4385501" cy="923330"/>
          </a:xfrm>
          <a:prstGeom prst="rect">
            <a:avLst/>
          </a:prstGeom>
          <a:noFill/>
          <a:ln>
            <a:solidFill>
              <a:srgbClr val="FF6600"/>
            </a:solidFill>
          </a:ln>
        </p:spPr>
        <p:txBody>
          <a:bodyPr wrap="square" rtlCol="0">
            <a:spAutoFit/>
          </a:bodyPr>
          <a:lstStyle/>
          <a:p>
            <a:r>
              <a:rPr lang="fr-FR" dirty="0" smtClean="0"/>
              <a:t>Les indicateurs retenus déterminent la nature des tâches confiées à l’étudiant </a:t>
            </a:r>
            <a:r>
              <a:rPr lang="fr-FR" b="1" dirty="0" smtClean="0"/>
              <a:t>donc le poids réel des compétences</a:t>
            </a:r>
            <a:endParaRPr lang="fr-FR" b="1" dirty="0"/>
          </a:p>
        </p:txBody>
      </p:sp>
      <p:sp>
        <p:nvSpPr>
          <p:cNvPr id="13" name="Flèche vers le bas 12"/>
          <p:cNvSpPr/>
          <p:nvPr/>
        </p:nvSpPr>
        <p:spPr>
          <a:xfrm>
            <a:off x="7637628" y="1494366"/>
            <a:ext cx="288213" cy="5122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 name="Titre 1"/>
          <p:cNvSpPr txBox="1">
            <a:spLocks/>
          </p:cNvSpPr>
          <p:nvPr/>
        </p:nvSpPr>
        <p:spPr>
          <a:xfrm>
            <a:off x="914400" y="7938"/>
            <a:ext cx="8229600" cy="6278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a:t>S</a:t>
            </a:r>
            <a:r>
              <a:rPr lang="fr-FR" sz="2800" dirty="0" smtClean="0"/>
              <a:t>olution </a:t>
            </a:r>
            <a:r>
              <a:rPr lang="fr-FR" sz="2800" dirty="0"/>
              <a:t>de calcul </a:t>
            </a:r>
            <a:r>
              <a:rPr lang="fr-FR" sz="2800" dirty="0" smtClean="0"/>
              <a:t>retenue</a:t>
            </a:r>
            <a:endParaRPr lang="fr-FR" sz="2800" dirty="0"/>
          </a:p>
        </p:txBody>
      </p:sp>
      <p:sp>
        <p:nvSpPr>
          <p:cNvPr id="112" name="ZoneTexte 111"/>
          <p:cNvSpPr txBox="1"/>
          <p:nvPr/>
        </p:nvSpPr>
        <p:spPr>
          <a:xfrm>
            <a:off x="6926999" y="2016212"/>
            <a:ext cx="2110026" cy="646331"/>
          </a:xfrm>
          <a:prstGeom prst="rect">
            <a:avLst/>
          </a:prstGeom>
          <a:noFill/>
          <a:ln>
            <a:solidFill>
              <a:srgbClr val="FF0000"/>
            </a:solidFill>
          </a:ln>
        </p:spPr>
        <p:txBody>
          <a:bodyPr wrap="square" rtlCol="0">
            <a:spAutoFit/>
          </a:bodyPr>
          <a:lstStyle/>
          <a:p>
            <a:r>
              <a:rPr lang="fr-FR" dirty="0" smtClean="0"/>
              <a:t>Pondération fixe des indicateurs</a:t>
            </a:r>
            <a:endParaRPr lang="fr-FR" dirty="0"/>
          </a:p>
        </p:txBody>
      </p:sp>
      <p:sp>
        <p:nvSpPr>
          <p:cNvPr id="2" name="Rectangle 1"/>
          <p:cNvSpPr/>
          <p:nvPr/>
        </p:nvSpPr>
        <p:spPr>
          <a:xfrm>
            <a:off x="6790919" y="2748284"/>
            <a:ext cx="136080" cy="2643798"/>
          </a:xfrm>
          <a:prstGeom prst="rect">
            <a:avLst/>
          </a:prstGeom>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 name="ZoneTexte 2"/>
          <p:cNvSpPr txBox="1"/>
          <p:nvPr/>
        </p:nvSpPr>
        <p:spPr>
          <a:xfrm>
            <a:off x="7020272" y="2798614"/>
            <a:ext cx="2123727" cy="3416320"/>
          </a:xfrm>
          <a:prstGeom prst="rect">
            <a:avLst/>
          </a:prstGeom>
          <a:noFill/>
        </p:spPr>
        <p:txBody>
          <a:bodyPr wrap="square" rtlCol="0">
            <a:spAutoFit/>
          </a:bodyPr>
          <a:lstStyle/>
          <a:p>
            <a:r>
              <a:rPr lang="fr-FR" dirty="0" smtClean="0"/>
              <a:t>Certains indicateurs ne sont pas pris en compte: ici, 4 parmi les 10.</a:t>
            </a:r>
          </a:p>
          <a:p>
            <a:r>
              <a:rPr lang="fr-FR" dirty="0" smtClean="0"/>
              <a:t>Le poids des 6 indicateurs reste fixe, on réalise une simple moyenne pondérée des indicateurs restants.</a:t>
            </a:r>
            <a:endParaRPr lang="fr-FR" dirty="0"/>
          </a:p>
        </p:txBody>
      </p:sp>
      <p:cxnSp>
        <p:nvCxnSpPr>
          <p:cNvPr id="5" name="Connecteur droit avec flèche 4"/>
          <p:cNvCxnSpPr/>
          <p:nvPr/>
        </p:nvCxnSpPr>
        <p:spPr>
          <a:xfrm>
            <a:off x="5096933" y="2904067"/>
            <a:ext cx="1710267"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a:xfrm>
            <a:off x="5089119" y="3530601"/>
            <a:ext cx="1710267"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cteur droit avec flèche 50"/>
          <p:cNvCxnSpPr/>
          <p:nvPr/>
        </p:nvCxnSpPr>
        <p:spPr>
          <a:xfrm>
            <a:off x="5080652" y="4394200"/>
            <a:ext cx="1710267"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p:nvPr/>
        </p:nvCxnSpPr>
        <p:spPr>
          <a:xfrm>
            <a:off x="5080652" y="4588935"/>
            <a:ext cx="1710267"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6732724" y="2736358"/>
            <a:ext cx="636763" cy="3108544"/>
          </a:xfrm>
          <a:prstGeom prst="rect">
            <a:avLst/>
          </a:prstGeom>
          <a:noFill/>
          <a:ln>
            <a:noFill/>
          </a:ln>
        </p:spPr>
        <p:txBody>
          <a:bodyPr wrap="square" rtlCol="0">
            <a:spAutoFit/>
          </a:bodyPr>
          <a:lstStyle/>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3</a:t>
            </a:r>
          </a:p>
          <a:p>
            <a:r>
              <a:rPr lang="fr-FR" sz="1400" dirty="0" smtClean="0">
                <a:solidFill>
                  <a:srgbClr val="000000"/>
                </a:solidFill>
              </a:rPr>
              <a:t>1</a:t>
            </a:r>
          </a:p>
          <a:p>
            <a:r>
              <a:rPr lang="fr-FR" sz="1400" dirty="0" smtClean="0">
                <a:solidFill>
                  <a:srgbClr val="000000"/>
                </a:solidFill>
              </a:rPr>
              <a:t>1</a:t>
            </a:r>
          </a:p>
          <a:p>
            <a:endParaRPr lang="fr-FR" sz="1400" dirty="0">
              <a:solidFill>
                <a:srgbClr val="000000"/>
              </a:solidFill>
            </a:endParaRPr>
          </a:p>
          <a:p>
            <a:endParaRPr lang="fr-FR" sz="1400" dirty="0" smtClean="0">
              <a:solidFill>
                <a:srgbClr val="000000"/>
              </a:solidFill>
            </a:endParaRPr>
          </a:p>
        </p:txBody>
      </p:sp>
      <p:sp>
        <p:nvSpPr>
          <p:cNvPr id="44" name="ZoneTexte 43"/>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3291953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19512" y="1342923"/>
            <a:ext cx="2107742" cy="5476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Compétence 1 </a:t>
            </a:r>
            <a:endParaRPr lang="fr-FR" dirty="0"/>
          </a:p>
        </p:txBody>
      </p:sp>
      <p:sp>
        <p:nvSpPr>
          <p:cNvPr id="61" name="Rectangle 60"/>
          <p:cNvSpPr/>
          <p:nvPr/>
        </p:nvSpPr>
        <p:spPr>
          <a:xfrm>
            <a:off x="1278935" y="2524964"/>
            <a:ext cx="3276021"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1.1</a:t>
            </a:r>
            <a:endParaRPr lang="fr-FR" dirty="0">
              <a:solidFill>
                <a:srgbClr val="000000"/>
              </a:solidFill>
            </a:endParaRPr>
          </a:p>
        </p:txBody>
      </p:sp>
      <p:sp>
        <p:nvSpPr>
          <p:cNvPr id="71" name="Rectangle 70"/>
          <p:cNvSpPr/>
          <p:nvPr/>
        </p:nvSpPr>
        <p:spPr>
          <a:xfrm>
            <a:off x="1278936" y="3132144"/>
            <a:ext cx="3276021" cy="66482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1.2</a:t>
            </a:r>
            <a:endParaRPr lang="fr-FR" dirty="0">
              <a:solidFill>
                <a:srgbClr val="000000"/>
              </a:solidFill>
            </a:endParaRPr>
          </a:p>
        </p:txBody>
      </p:sp>
      <p:cxnSp>
        <p:nvCxnSpPr>
          <p:cNvPr id="84" name="Connecteur en angle 83"/>
          <p:cNvCxnSpPr>
            <a:endCxn id="61" idx="1"/>
          </p:cNvCxnSpPr>
          <p:nvPr/>
        </p:nvCxnSpPr>
        <p:spPr>
          <a:xfrm rot="16200000" flipH="1">
            <a:off x="530847" y="1977438"/>
            <a:ext cx="834958" cy="661217"/>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Connecteur en angle 84"/>
          <p:cNvCxnSpPr>
            <a:endCxn id="71" idx="1"/>
          </p:cNvCxnSpPr>
          <p:nvPr/>
        </p:nvCxnSpPr>
        <p:spPr>
          <a:xfrm rot="16200000" flipH="1">
            <a:off x="453365" y="2638987"/>
            <a:ext cx="989924" cy="66121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555776" y="1444408"/>
            <a:ext cx="779450" cy="4011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4</a:t>
            </a:r>
            <a:r>
              <a:rPr lang="fr-FR" dirty="0" smtClean="0"/>
              <a:t>0 %</a:t>
            </a:r>
            <a:endParaRPr lang="fr-FR" dirty="0"/>
          </a:p>
        </p:txBody>
      </p:sp>
      <p:sp>
        <p:nvSpPr>
          <p:cNvPr id="43" name="Rectangle 42"/>
          <p:cNvSpPr/>
          <p:nvPr/>
        </p:nvSpPr>
        <p:spPr>
          <a:xfrm>
            <a:off x="3416289" y="1443039"/>
            <a:ext cx="3131533"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Pondération fixe de C1</a:t>
            </a:r>
            <a:endParaRPr lang="fr-FR" dirty="0">
              <a:solidFill>
                <a:srgbClr val="000000"/>
              </a:solidFill>
            </a:endParaRPr>
          </a:p>
        </p:txBody>
      </p:sp>
      <p:sp>
        <p:nvSpPr>
          <p:cNvPr id="47" name="Rectangle 46"/>
          <p:cNvSpPr/>
          <p:nvPr/>
        </p:nvSpPr>
        <p:spPr>
          <a:xfrm>
            <a:off x="419512" y="764704"/>
            <a:ext cx="2107742" cy="4011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Programme</a:t>
            </a:r>
            <a:endParaRPr lang="fr-FR" b="1" dirty="0">
              <a:solidFill>
                <a:schemeClr val="tx1"/>
              </a:solidFill>
            </a:endParaRPr>
          </a:p>
        </p:txBody>
      </p:sp>
      <p:sp>
        <p:nvSpPr>
          <p:cNvPr id="48" name="Rectangle 47"/>
          <p:cNvSpPr/>
          <p:nvPr/>
        </p:nvSpPr>
        <p:spPr>
          <a:xfrm>
            <a:off x="4554957" y="780066"/>
            <a:ext cx="4238206" cy="4011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Poids réels des compétences</a:t>
            </a:r>
            <a:endParaRPr lang="fr-FR" b="1" dirty="0">
              <a:solidFill>
                <a:schemeClr val="tx1"/>
              </a:solidFill>
            </a:endParaRPr>
          </a:p>
        </p:txBody>
      </p:sp>
      <p:sp>
        <p:nvSpPr>
          <p:cNvPr id="73" name="Rectangle 72"/>
          <p:cNvSpPr/>
          <p:nvPr/>
        </p:nvSpPr>
        <p:spPr>
          <a:xfrm>
            <a:off x="6098301" y="2513508"/>
            <a:ext cx="354152" cy="26049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4" name="Rectangle 73"/>
          <p:cNvSpPr/>
          <p:nvPr/>
        </p:nvSpPr>
        <p:spPr>
          <a:xfrm>
            <a:off x="4681692" y="2513508"/>
            <a:ext cx="354152" cy="26049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5" name="Rectangle 74"/>
          <p:cNvSpPr/>
          <p:nvPr/>
        </p:nvSpPr>
        <p:spPr>
          <a:xfrm>
            <a:off x="5035844" y="2513508"/>
            <a:ext cx="354152" cy="26049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6" name="Rectangle 75"/>
          <p:cNvSpPr/>
          <p:nvPr/>
        </p:nvSpPr>
        <p:spPr>
          <a:xfrm>
            <a:off x="5389997" y="2513508"/>
            <a:ext cx="354152" cy="2604924"/>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7" name="Rectangle 76"/>
          <p:cNvSpPr/>
          <p:nvPr/>
        </p:nvSpPr>
        <p:spPr>
          <a:xfrm>
            <a:off x="5744149" y="2513508"/>
            <a:ext cx="354152" cy="2604924"/>
          </a:xfrm>
          <a:prstGeom prst="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8" name="ZoneTexte 77"/>
          <p:cNvSpPr txBox="1"/>
          <p:nvPr/>
        </p:nvSpPr>
        <p:spPr>
          <a:xfrm>
            <a:off x="4681692" y="2459466"/>
            <a:ext cx="636763" cy="2462213"/>
          </a:xfrm>
          <a:prstGeom prst="rect">
            <a:avLst/>
          </a:prstGeom>
          <a:noFill/>
          <a:ln>
            <a:noFill/>
          </a:ln>
        </p:spPr>
        <p:txBody>
          <a:bodyPr wrap="square" rtlCol="0">
            <a:spAutoFit/>
          </a:bodyPr>
          <a:lstStyle/>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r>
              <a:rPr lang="fr-FR" sz="1400" dirty="0" smtClean="0">
                <a:solidFill>
                  <a:srgbClr val="FF0000"/>
                </a:solidFill>
              </a:rPr>
              <a:t>✘</a:t>
            </a:r>
          </a:p>
          <a:p>
            <a:endParaRPr lang="fr-FR" sz="1400" dirty="0">
              <a:solidFill>
                <a:srgbClr val="FF0000"/>
              </a:solidFill>
            </a:endParaRPr>
          </a:p>
          <a:p>
            <a:endParaRPr lang="fr-FR" sz="1400" dirty="0" smtClean="0">
              <a:solidFill>
                <a:srgbClr val="FF0000"/>
              </a:solidFill>
            </a:endParaRPr>
          </a:p>
        </p:txBody>
      </p:sp>
      <p:sp>
        <p:nvSpPr>
          <p:cNvPr id="79" name="ZoneTexte 78"/>
          <p:cNvSpPr txBox="1"/>
          <p:nvPr/>
        </p:nvSpPr>
        <p:spPr>
          <a:xfrm>
            <a:off x="5775430" y="4814608"/>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0" name="ZoneTexte 79"/>
          <p:cNvSpPr txBox="1"/>
          <p:nvPr/>
        </p:nvSpPr>
        <p:spPr>
          <a:xfrm>
            <a:off x="5766423" y="4367846"/>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1" name="ZoneTexte 80"/>
          <p:cNvSpPr txBox="1"/>
          <p:nvPr/>
        </p:nvSpPr>
        <p:spPr>
          <a:xfrm>
            <a:off x="5035844" y="2707679"/>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2" name="ZoneTexte 81"/>
          <p:cNvSpPr txBox="1"/>
          <p:nvPr/>
        </p:nvSpPr>
        <p:spPr>
          <a:xfrm>
            <a:off x="5389997" y="3329772"/>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3" name="Rectangle 82"/>
          <p:cNvSpPr/>
          <p:nvPr/>
        </p:nvSpPr>
        <p:spPr>
          <a:xfrm>
            <a:off x="4681691" y="213238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N</a:t>
            </a:r>
            <a:endParaRPr lang="fr-FR" sz="1400" dirty="0">
              <a:solidFill>
                <a:srgbClr val="000000"/>
              </a:solidFill>
            </a:endParaRPr>
          </a:p>
        </p:txBody>
      </p:sp>
      <p:sp>
        <p:nvSpPr>
          <p:cNvPr id="87" name="Rectangle 86"/>
          <p:cNvSpPr/>
          <p:nvPr/>
        </p:nvSpPr>
        <p:spPr>
          <a:xfrm>
            <a:off x="5035844" y="213238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0</a:t>
            </a:r>
            <a:endParaRPr lang="fr-FR" sz="1400" dirty="0">
              <a:solidFill>
                <a:srgbClr val="000000"/>
              </a:solidFill>
            </a:endParaRPr>
          </a:p>
        </p:txBody>
      </p:sp>
      <p:sp>
        <p:nvSpPr>
          <p:cNvPr id="91" name="Rectangle 90"/>
          <p:cNvSpPr/>
          <p:nvPr/>
        </p:nvSpPr>
        <p:spPr>
          <a:xfrm>
            <a:off x="5389996" y="213238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1</a:t>
            </a:r>
            <a:endParaRPr lang="fr-FR" sz="1400" dirty="0">
              <a:solidFill>
                <a:srgbClr val="000000"/>
              </a:solidFill>
            </a:endParaRPr>
          </a:p>
        </p:txBody>
      </p:sp>
      <p:sp>
        <p:nvSpPr>
          <p:cNvPr id="92" name="Rectangle 91"/>
          <p:cNvSpPr/>
          <p:nvPr/>
        </p:nvSpPr>
        <p:spPr>
          <a:xfrm>
            <a:off x="5744149" y="213238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a:t>
            </a:r>
            <a:endParaRPr lang="fr-FR" sz="1400" dirty="0">
              <a:solidFill>
                <a:srgbClr val="000000"/>
              </a:solidFill>
            </a:endParaRPr>
          </a:p>
        </p:txBody>
      </p:sp>
      <p:sp>
        <p:nvSpPr>
          <p:cNvPr id="93" name="Rectangle 92"/>
          <p:cNvSpPr/>
          <p:nvPr/>
        </p:nvSpPr>
        <p:spPr>
          <a:xfrm>
            <a:off x="6098300" y="2132387"/>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3</a:t>
            </a:r>
            <a:endParaRPr lang="fr-FR" sz="1400" dirty="0">
              <a:solidFill>
                <a:srgbClr val="000000"/>
              </a:solidFill>
            </a:endParaRPr>
          </a:p>
        </p:txBody>
      </p:sp>
      <p:sp>
        <p:nvSpPr>
          <p:cNvPr id="94" name="ZoneTexte 93"/>
          <p:cNvSpPr txBox="1"/>
          <p:nvPr/>
        </p:nvSpPr>
        <p:spPr>
          <a:xfrm>
            <a:off x="6144996" y="4613902"/>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95" name="Rectangle 94"/>
          <p:cNvSpPr/>
          <p:nvPr/>
        </p:nvSpPr>
        <p:spPr>
          <a:xfrm>
            <a:off x="1278935" y="3978624"/>
            <a:ext cx="3276021" cy="113980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1.3</a:t>
            </a:r>
            <a:endParaRPr lang="fr-FR" dirty="0">
              <a:solidFill>
                <a:srgbClr val="000000"/>
              </a:solidFill>
            </a:endParaRPr>
          </a:p>
        </p:txBody>
      </p:sp>
      <p:cxnSp>
        <p:nvCxnSpPr>
          <p:cNvPr id="97" name="Connecteur en angle 96"/>
          <p:cNvCxnSpPr>
            <a:endCxn id="95" idx="1"/>
          </p:cNvCxnSpPr>
          <p:nvPr/>
        </p:nvCxnSpPr>
        <p:spPr>
          <a:xfrm rot="16200000" flipH="1">
            <a:off x="415891" y="3685484"/>
            <a:ext cx="1064868" cy="66121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3233377" y="2463916"/>
            <a:ext cx="1414044" cy="2893100"/>
          </a:xfrm>
          <a:prstGeom prst="rect">
            <a:avLst/>
          </a:prstGeom>
          <a:noFill/>
        </p:spPr>
        <p:txBody>
          <a:bodyPr wrap="square" rtlCol="0">
            <a:spAutoFit/>
          </a:bodyPr>
          <a:lstStyle/>
          <a:p>
            <a:r>
              <a:rPr lang="fr-FR" sz="1400" dirty="0" smtClean="0"/>
              <a:t>Indicateur 111</a:t>
            </a:r>
          </a:p>
          <a:p>
            <a:r>
              <a:rPr lang="fr-FR" sz="1400" dirty="0" smtClean="0"/>
              <a:t>Indicateur 112</a:t>
            </a:r>
          </a:p>
          <a:p>
            <a:endParaRPr lang="fr-FR" sz="1400" dirty="0"/>
          </a:p>
          <a:p>
            <a:r>
              <a:rPr lang="fr-FR" sz="1400" dirty="0" smtClean="0"/>
              <a:t>Indicateur 121</a:t>
            </a:r>
          </a:p>
          <a:p>
            <a:r>
              <a:rPr lang="fr-FR" sz="1400" dirty="0" smtClean="0"/>
              <a:t>Indicateur 122</a:t>
            </a:r>
          </a:p>
          <a:p>
            <a:r>
              <a:rPr lang="fr-FR" sz="1400" dirty="0" smtClean="0"/>
              <a:t>Indicateur 123</a:t>
            </a:r>
          </a:p>
          <a:p>
            <a:endParaRPr lang="fr-FR" sz="1400" dirty="0"/>
          </a:p>
          <a:p>
            <a:r>
              <a:rPr lang="fr-FR" sz="1400" dirty="0" smtClean="0"/>
              <a:t>Indicateur 131</a:t>
            </a:r>
          </a:p>
          <a:p>
            <a:r>
              <a:rPr lang="fr-FR" sz="1400" dirty="0" smtClean="0"/>
              <a:t>Indicateur 132</a:t>
            </a:r>
          </a:p>
          <a:p>
            <a:r>
              <a:rPr lang="fr-FR" sz="1400" dirty="0" smtClean="0"/>
              <a:t>Indicateur 133</a:t>
            </a:r>
          </a:p>
          <a:p>
            <a:r>
              <a:rPr lang="fr-FR" sz="1400" dirty="0" smtClean="0"/>
              <a:t>Indicateur 134</a:t>
            </a:r>
          </a:p>
          <a:p>
            <a:r>
              <a:rPr lang="fr-FR" sz="1400" dirty="0" smtClean="0"/>
              <a:t>Indicateur 135</a:t>
            </a:r>
          </a:p>
          <a:p>
            <a:endParaRPr lang="fr-FR" sz="1400" dirty="0"/>
          </a:p>
        </p:txBody>
      </p:sp>
      <p:sp>
        <p:nvSpPr>
          <p:cNvPr id="98" name="ZoneTexte 97"/>
          <p:cNvSpPr txBox="1"/>
          <p:nvPr/>
        </p:nvSpPr>
        <p:spPr>
          <a:xfrm>
            <a:off x="6144996" y="3570401"/>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13" name="Flèche vers le bas 12"/>
          <p:cNvSpPr/>
          <p:nvPr/>
        </p:nvSpPr>
        <p:spPr>
          <a:xfrm>
            <a:off x="7637628" y="1220716"/>
            <a:ext cx="288213" cy="5122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ZoneTexte 111"/>
          <p:cNvSpPr txBox="1"/>
          <p:nvPr/>
        </p:nvSpPr>
        <p:spPr>
          <a:xfrm>
            <a:off x="6683137" y="1844163"/>
            <a:ext cx="2110026" cy="584776"/>
          </a:xfrm>
          <a:prstGeom prst="rect">
            <a:avLst/>
          </a:prstGeom>
          <a:noFill/>
          <a:ln>
            <a:solidFill>
              <a:srgbClr val="FF0000"/>
            </a:solidFill>
          </a:ln>
        </p:spPr>
        <p:txBody>
          <a:bodyPr wrap="square" rtlCol="0">
            <a:spAutoFit/>
          </a:bodyPr>
          <a:lstStyle/>
          <a:p>
            <a:r>
              <a:rPr lang="fr-FR" sz="1600" dirty="0" smtClean="0"/>
              <a:t>Pondération fixe des indicateurs</a:t>
            </a:r>
            <a:endParaRPr lang="fr-FR" sz="1600" dirty="0"/>
          </a:p>
        </p:txBody>
      </p:sp>
      <p:cxnSp>
        <p:nvCxnSpPr>
          <p:cNvPr id="45" name="Connecteur droit avec flèche 44"/>
          <p:cNvCxnSpPr/>
          <p:nvPr/>
        </p:nvCxnSpPr>
        <p:spPr>
          <a:xfrm>
            <a:off x="5373715" y="2859017"/>
            <a:ext cx="1417204"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49" name="Connecteur droit avec flèche 48"/>
          <p:cNvCxnSpPr/>
          <p:nvPr/>
        </p:nvCxnSpPr>
        <p:spPr>
          <a:xfrm>
            <a:off x="5744148" y="3500593"/>
            <a:ext cx="1054586"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a:off x="6452453" y="3737704"/>
            <a:ext cx="345982"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a:off x="6098300" y="4531594"/>
            <a:ext cx="692619"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a:off x="6359135" y="4767791"/>
            <a:ext cx="431784" cy="1294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a:off x="6098300" y="4984149"/>
            <a:ext cx="708901"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8184042" y="2485084"/>
            <a:ext cx="609121"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0</a:t>
            </a:r>
          </a:p>
        </p:txBody>
      </p:sp>
      <p:sp>
        <p:nvSpPr>
          <p:cNvPr id="51" name="ZoneTexte 50"/>
          <p:cNvSpPr txBox="1"/>
          <p:nvPr/>
        </p:nvSpPr>
        <p:spPr>
          <a:xfrm>
            <a:off x="107504" y="5679937"/>
            <a:ext cx="8735937" cy="646331"/>
          </a:xfrm>
          <a:prstGeom prst="rect">
            <a:avLst/>
          </a:prstGeom>
          <a:noFill/>
          <a:ln>
            <a:solidFill>
              <a:srgbClr val="FF0000"/>
            </a:solidFill>
          </a:ln>
        </p:spPr>
        <p:txBody>
          <a:bodyPr wrap="square" rtlCol="0">
            <a:spAutoFit/>
          </a:bodyPr>
          <a:lstStyle/>
          <a:p>
            <a:pPr algn="r"/>
            <a:r>
              <a:rPr lang="fr-FR" dirty="0" smtClean="0"/>
              <a:t>Note obtenue à C1 ramenée sur 20 avec la pondération de 40% : </a:t>
            </a:r>
          </a:p>
          <a:p>
            <a:pPr algn="r"/>
            <a:r>
              <a:rPr lang="fr-FR" dirty="0" smtClean="0">
                <a:solidFill>
                  <a:srgbClr val="FF0000"/>
                </a:solidFill>
              </a:rPr>
              <a:t>(5,97/10)°20*0,4 = 4,8</a:t>
            </a:r>
            <a:endParaRPr lang="fr-FR" sz="2000" b="1" dirty="0">
              <a:solidFill>
                <a:srgbClr val="FF0000"/>
              </a:solidFill>
            </a:endParaRPr>
          </a:p>
        </p:txBody>
      </p:sp>
      <p:sp>
        <p:nvSpPr>
          <p:cNvPr id="52" name="Rectangle 51"/>
          <p:cNvSpPr/>
          <p:nvPr/>
        </p:nvSpPr>
        <p:spPr>
          <a:xfrm>
            <a:off x="6790919" y="2524964"/>
            <a:ext cx="136080" cy="401124"/>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8" name="Rectangle 57"/>
          <p:cNvSpPr/>
          <p:nvPr/>
        </p:nvSpPr>
        <p:spPr>
          <a:xfrm>
            <a:off x="6807201" y="3144442"/>
            <a:ext cx="136080" cy="663985"/>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9" name="Rectangle 58"/>
          <p:cNvSpPr/>
          <p:nvPr/>
        </p:nvSpPr>
        <p:spPr>
          <a:xfrm>
            <a:off x="6823483" y="3978623"/>
            <a:ext cx="119798" cy="1143761"/>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0" name="ZoneTexte 59"/>
          <p:cNvSpPr txBox="1"/>
          <p:nvPr/>
        </p:nvSpPr>
        <p:spPr>
          <a:xfrm>
            <a:off x="6943281" y="2538032"/>
            <a:ext cx="1197419" cy="338554"/>
          </a:xfrm>
          <a:prstGeom prst="rect">
            <a:avLst/>
          </a:prstGeom>
          <a:noFill/>
        </p:spPr>
        <p:txBody>
          <a:bodyPr wrap="square" rtlCol="0">
            <a:spAutoFit/>
          </a:bodyPr>
          <a:lstStyle/>
          <a:p>
            <a:r>
              <a:rPr lang="fr-FR" sz="1600" dirty="0" smtClean="0"/>
              <a:t>0 </a:t>
            </a:r>
            <a:endParaRPr lang="fr-FR" sz="1600" dirty="0"/>
          </a:p>
        </p:txBody>
      </p:sp>
      <p:sp>
        <p:nvSpPr>
          <p:cNvPr id="62" name="ZoneTexte 61"/>
          <p:cNvSpPr txBox="1"/>
          <p:nvPr/>
        </p:nvSpPr>
        <p:spPr>
          <a:xfrm>
            <a:off x="6926999" y="3099728"/>
            <a:ext cx="1213701" cy="338554"/>
          </a:xfrm>
          <a:prstGeom prst="rect">
            <a:avLst/>
          </a:prstGeom>
          <a:noFill/>
        </p:spPr>
        <p:txBody>
          <a:bodyPr wrap="square" rtlCol="0">
            <a:spAutoFit/>
          </a:bodyPr>
          <a:lstStyle/>
          <a:p>
            <a:r>
              <a:rPr lang="fr-FR" sz="1600" dirty="0" smtClean="0"/>
              <a:t>(0,33 + 2) </a:t>
            </a:r>
            <a:endParaRPr lang="fr-FR" sz="1600" dirty="0"/>
          </a:p>
        </p:txBody>
      </p:sp>
      <p:sp>
        <p:nvSpPr>
          <p:cNvPr id="64" name="ZoneTexte 63"/>
          <p:cNvSpPr txBox="1"/>
          <p:nvPr/>
        </p:nvSpPr>
        <p:spPr>
          <a:xfrm>
            <a:off x="6943281" y="4142847"/>
            <a:ext cx="1197419" cy="830997"/>
          </a:xfrm>
          <a:prstGeom prst="rect">
            <a:avLst/>
          </a:prstGeom>
          <a:noFill/>
        </p:spPr>
        <p:txBody>
          <a:bodyPr wrap="square" rtlCol="0">
            <a:spAutoFit/>
          </a:bodyPr>
          <a:lstStyle/>
          <a:p>
            <a:r>
              <a:rPr lang="fr-FR" sz="1600" dirty="0" smtClean="0"/>
              <a:t>(1,98 + 1 + 0,66)</a:t>
            </a:r>
          </a:p>
          <a:p>
            <a:endParaRPr lang="fr-FR" sz="1600" dirty="0"/>
          </a:p>
        </p:txBody>
      </p:sp>
      <p:sp>
        <p:nvSpPr>
          <p:cNvPr id="65" name="Rectangle 64"/>
          <p:cNvSpPr/>
          <p:nvPr/>
        </p:nvSpPr>
        <p:spPr>
          <a:xfrm>
            <a:off x="8184042" y="3144442"/>
            <a:ext cx="609121" cy="65253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2,33</a:t>
            </a:r>
            <a:endParaRPr lang="fr-FR" sz="1400" dirty="0">
              <a:solidFill>
                <a:srgbClr val="000000"/>
              </a:solidFill>
            </a:endParaRPr>
          </a:p>
        </p:txBody>
      </p:sp>
      <p:sp>
        <p:nvSpPr>
          <p:cNvPr id="66" name="Rectangle 65"/>
          <p:cNvSpPr/>
          <p:nvPr/>
        </p:nvSpPr>
        <p:spPr>
          <a:xfrm>
            <a:off x="8184042" y="3978624"/>
            <a:ext cx="609121" cy="113980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3,64</a:t>
            </a:r>
            <a:endParaRPr lang="fr-FR" sz="1400" dirty="0">
              <a:solidFill>
                <a:srgbClr val="000000"/>
              </a:solidFill>
            </a:endParaRPr>
          </a:p>
        </p:txBody>
      </p:sp>
      <p:sp>
        <p:nvSpPr>
          <p:cNvPr id="67" name="Rectangle 66"/>
          <p:cNvSpPr/>
          <p:nvPr/>
        </p:nvSpPr>
        <p:spPr>
          <a:xfrm>
            <a:off x="8184042" y="5217908"/>
            <a:ext cx="609121" cy="37313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i="1" dirty="0" smtClean="0">
                <a:solidFill>
                  <a:srgbClr val="FF0000"/>
                </a:solidFill>
              </a:rPr>
              <a:t>5,97</a:t>
            </a:r>
            <a:endParaRPr lang="fr-FR" sz="1600" b="1" i="1" dirty="0">
              <a:solidFill>
                <a:srgbClr val="FF0000"/>
              </a:solidFill>
            </a:endParaRPr>
          </a:p>
        </p:txBody>
      </p:sp>
      <p:sp>
        <p:nvSpPr>
          <p:cNvPr id="68" name="ZoneTexte 67"/>
          <p:cNvSpPr txBox="1"/>
          <p:nvPr/>
        </p:nvSpPr>
        <p:spPr>
          <a:xfrm>
            <a:off x="4152900" y="5255416"/>
            <a:ext cx="3987800" cy="338554"/>
          </a:xfrm>
          <a:prstGeom prst="rect">
            <a:avLst/>
          </a:prstGeom>
          <a:noFill/>
        </p:spPr>
        <p:txBody>
          <a:bodyPr wrap="square" rtlCol="0">
            <a:spAutoFit/>
          </a:bodyPr>
          <a:lstStyle/>
          <a:p>
            <a:pPr algn="r"/>
            <a:r>
              <a:rPr lang="fr-FR" sz="1600" b="1" dirty="0" smtClean="0">
                <a:solidFill>
                  <a:srgbClr val="FF0000"/>
                </a:solidFill>
              </a:rPr>
              <a:t>Somme des notes des 3 compétences</a:t>
            </a:r>
            <a:endParaRPr lang="fr-FR" sz="1600" b="1" dirty="0">
              <a:solidFill>
                <a:srgbClr val="FF0000"/>
              </a:solidFill>
            </a:endParaRPr>
          </a:p>
        </p:txBody>
      </p:sp>
      <p:sp>
        <p:nvSpPr>
          <p:cNvPr id="69" name="Titre 1"/>
          <p:cNvSpPr txBox="1">
            <a:spLocks/>
          </p:cNvSpPr>
          <p:nvPr/>
        </p:nvSpPr>
        <p:spPr>
          <a:xfrm>
            <a:off x="914400" y="20638"/>
            <a:ext cx="8229600" cy="6278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a:t>Solution de calcul retenue</a:t>
            </a:r>
          </a:p>
        </p:txBody>
      </p:sp>
      <p:sp>
        <p:nvSpPr>
          <p:cNvPr id="70" name="ZoneTexte 69"/>
          <p:cNvSpPr txBox="1"/>
          <p:nvPr/>
        </p:nvSpPr>
        <p:spPr>
          <a:xfrm>
            <a:off x="6724724" y="2461934"/>
            <a:ext cx="636763" cy="3108544"/>
          </a:xfrm>
          <a:prstGeom prst="rect">
            <a:avLst/>
          </a:prstGeom>
          <a:noFill/>
          <a:ln>
            <a:noFill/>
          </a:ln>
        </p:spPr>
        <p:txBody>
          <a:bodyPr wrap="square" rtlCol="0">
            <a:spAutoFit/>
          </a:bodyPr>
          <a:lstStyle/>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3</a:t>
            </a:r>
          </a:p>
          <a:p>
            <a:r>
              <a:rPr lang="fr-FR" sz="1400" dirty="0" smtClean="0">
                <a:solidFill>
                  <a:srgbClr val="000000"/>
                </a:solidFill>
              </a:rPr>
              <a:t>1</a:t>
            </a:r>
          </a:p>
          <a:p>
            <a:r>
              <a:rPr lang="fr-FR" sz="1400" dirty="0" smtClean="0">
                <a:solidFill>
                  <a:srgbClr val="000000"/>
                </a:solidFill>
              </a:rPr>
              <a:t>1</a:t>
            </a:r>
          </a:p>
          <a:p>
            <a:endParaRPr lang="fr-FR" sz="1400" dirty="0">
              <a:solidFill>
                <a:srgbClr val="000000"/>
              </a:solidFill>
            </a:endParaRPr>
          </a:p>
          <a:p>
            <a:endParaRPr lang="fr-FR" sz="1400" dirty="0" smtClean="0">
              <a:solidFill>
                <a:srgbClr val="000000"/>
              </a:solidFill>
            </a:endParaRPr>
          </a:p>
        </p:txBody>
      </p:sp>
      <p:sp>
        <p:nvSpPr>
          <p:cNvPr id="72" name="ZoneTexte 7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Rénovation Filière chaudronnerie</a:t>
            </a:r>
          </a:p>
        </p:txBody>
      </p:sp>
    </p:spTree>
    <p:extLst>
      <p:ext uri="{BB962C8B-B14F-4D97-AF65-F5344CB8AC3E}">
        <p14:creationId xmlns:p14="http://schemas.microsoft.com/office/powerpoint/2010/main" val="3025634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liés à l’évaluation, le rôle des inspecteurs</a:t>
            </a:r>
            <a:endParaRPr lang="fr-FR" dirty="0"/>
          </a:p>
        </p:txBody>
      </p:sp>
      <p:sp>
        <p:nvSpPr>
          <p:cNvPr id="3" name="Espace réservé du contenu 2"/>
          <p:cNvSpPr>
            <a:spLocks noGrp="1"/>
          </p:cNvSpPr>
          <p:nvPr>
            <p:ph idx="1"/>
          </p:nvPr>
        </p:nvSpPr>
        <p:spPr>
          <a:xfrm>
            <a:off x="684213" y="1595188"/>
            <a:ext cx="8182336" cy="4648530"/>
          </a:xfrm>
        </p:spPr>
        <p:txBody>
          <a:bodyPr/>
          <a:lstStyle/>
          <a:p>
            <a:r>
              <a:rPr lang="fr-FR" sz="1800" b="1" dirty="0" smtClean="0"/>
              <a:t>Il n’existe pas d’épreuve écrite nationale </a:t>
            </a:r>
            <a:r>
              <a:rPr lang="fr-FR" sz="1800" dirty="0" smtClean="0"/>
              <a:t>afin de rendre le contexte certificatif identique à celui de l’activité professionnelle de référence</a:t>
            </a:r>
          </a:p>
          <a:p>
            <a:r>
              <a:rPr lang="fr-FR" sz="1800" dirty="0" smtClean="0"/>
              <a:t>Une épreuve pour tous les référentiels à, comme support, </a:t>
            </a:r>
            <a:r>
              <a:rPr lang="fr-FR" sz="1800" b="1" dirty="0" smtClean="0"/>
              <a:t>un projet avec deux phases d’évaluation</a:t>
            </a:r>
          </a:p>
          <a:p>
            <a:pPr lvl="1"/>
            <a:r>
              <a:rPr lang="fr-FR" dirty="0" smtClean="0"/>
              <a:t>la première se déroule au fil de l’eau, tout au long du projet et non pas uniquement lors des revues de projets qui doivent rester des instants de recadrage techniques, d’apports de solutions, d’échanges, </a:t>
            </a:r>
            <a:r>
              <a:rPr lang="fr-FR" dirty="0" err="1" smtClean="0"/>
              <a:t>etc</a:t>
            </a:r>
            <a:r>
              <a:rPr lang="fr-FR" dirty="0" smtClean="0"/>
              <a:t> …</a:t>
            </a:r>
          </a:p>
          <a:p>
            <a:pPr lvl="1"/>
            <a:r>
              <a:rPr lang="fr-FR" dirty="0" smtClean="0"/>
              <a:t>une évaluation finale lors d’une présentation soit à l’équipe pédagogique (CCF) soit à un jury mode ponctuel oral</a:t>
            </a:r>
          </a:p>
          <a:p>
            <a:pPr lvl="1"/>
            <a:r>
              <a:rPr lang="fr-FR" dirty="0" smtClean="0"/>
              <a:t>l’inspecteur valide les projets (supports, répartition des tâches) pour chaque groupe d’élèves</a:t>
            </a:r>
            <a:r>
              <a:rPr lang="fr-FR" b="1" dirty="0" smtClean="0"/>
              <a:t>. </a:t>
            </a:r>
            <a:r>
              <a:rPr lang="fr-FR" sz="1800" b="1" dirty="0" smtClean="0"/>
              <a:t>Aucun projet identique dans un établissement, pas de projet académique.</a:t>
            </a:r>
          </a:p>
          <a:p>
            <a:r>
              <a:rPr lang="fr-FR" sz="1800" dirty="0" smtClean="0"/>
              <a:t>Pour les épreuves en mode CCF, la notion de « situation d’évaluation » disparaît au profit d’un bilan de compétences établi sur des situations de formation aux activités de référence du bloc de compétences</a:t>
            </a:r>
          </a:p>
          <a:p>
            <a:pPr lvl="1"/>
            <a:r>
              <a:rPr lang="fr-FR" dirty="0" smtClean="0"/>
              <a:t>L’inspecteur n’a aucune validation à faire à priori pour les scolaires ou habilités</a:t>
            </a:r>
          </a:p>
          <a:p>
            <a:endParaRPr lang="fr-FR" dirty="0"/>
          </a:p>
        </p:txBody>
      </p:sp>
    </p:spTree>
    <p:extLst>
      <p:ext uri="{BB962C8B-B14F-4D97-AF65-F5344CB8AC3E}">
        <p14:creationId xmlns:p14="http://schemas.microsoft.com/office/powerpoint/2010/main" val="773692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la formation à l’évaluation certificative</a:t>
            </a:r>
            <a:endParaRPr lang="fr-FR" dirty="0"/>
          </a:p>
        </p:txBody>
      </p:sp>
      <p:graphicFrame>
        <p:nvGraphicFramePr>
          <p:cNvPr id="8" name="Diagramme 7"/>
          <p:cNvGraphicFramePr/>
          <p:nvPr>
            <p:extLst>
              <p:ext uri="{D42A27DB-BD31-4B8C-83A1-F6EECF244321}">
                <p14:modId xmlns:p14="http://schemas.microsoft.com/office/powerpoint/2010/main" val="568934525"/>
              </p:ext>
            </p:extLst>
          </p:nvPr>
        </p:nvGraphicFramePr>
        <p:xfrm>
          <a:off x="367956" y="1302038"/>
          <a:ext cx="8498593" cy="389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r 3"/>
          <p:cNvGrpSpPr/>
          <p:nvPr/>
        </p:nvGrpSpPr>
        <p:grpSpPr>
          <a:xfrm>
            <a:off x="94973" y="4368228"/>
            <a:ext cx="4662418" cy="1860650"/>
            <a:chOff x="94973" y="4368228"/>
            <a:chExt cx="4662418" cy="1860650"/>
          </a:xfrm>
        </p:grpSpPr>
        <p:pic>
          <p:nvPicPr>
            <p:cNvPr id="3" name="Image 2" descr="Bulletin 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6169" y="4368228"/>
              <a:ext cx="1861222" cy="1623248"/>
            </a:xfrm>
            <a:prstGeom prst="rect">
              <a:avLst/>
            </a:prstGeom>
          </p:spPr>
        </p:pic>
        <p:grpSp>
          <p:nvGrpSpPr>
            <p:cNvPr id="25" name="Grouper 24"/>
            <p:cNvGrpSpPr/>
            <p:nvPr/>
          </p:nvGrpSpPr>
          <p:grpSpPr>
            <a:xfrm>
              <a:off x="94973" y="4501678"/>
              <a:ext cx="3568810" cy="1727200"/>
              <a:chOff x="522276" y="4454197"/>
              <a:chExt cx="3568810" cy="1727200"/>
            </a:xfrm>
          </p:grpSpPr>
          <p:grpSp>
            <p:nvGrpSpPr>
              <p:cNvPr id="10" name="Groupe 14"/>
              <p:cNvGrpSpPr>
                <a:grpSpLocks/>
              </p:cNvGrpSpPr>
              <p:nvPr/>
            </p:nvGrpSpPr>
            <p:grpSpPr bwMode="auto">
              <a:xfrm>
                <a:off x="2387699" y="4454197"/>
                <a:ext cx="1703387" cy="1727200"/>
                <a:chOff x="4222111" y="2204864"/>
                <a:chExt cx="4590248" cy="4653136"/>
              </a:xfrm>
            </p:grpSpPr>
            <p:sp>
              <p:nvSpPr>
                <p:cNvPr id="11" name="Text Box 3"/>
                <p:cNvSpPr txBox="1">
                  <a:spLocks noChangeArrowheads="1"/>
                </p:cNvSpPr>
                <p:nvPr/>
              </p:nvSpPr>
              <p:spPr bwMode="auto">
                <a:xfrm>
                  <a:off x="7155757" y="2824505"/>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latin typeface="Calibri" charset="0"/>
                    <a:cs typeface="Calibri" charset="0"/>
                  </a:endParaRPr>
                </a:p>
              </p:txBody>
            </p:sp>
            <p:sp>
              <p:nvSpPr>
                <p:cNvPr id="12" name="Text Box 3"/>
                <p:cNvSpPr txBox="1">
                  <a:spLocks noChangeArrowheads="1"/>
                </p:cNvSpPr>
                <p:nvPr/>
              </p:nvSpPr>
              <p:spPr bwMode="auto">
                <a:xfrm>
                  <a:off x="7155757" y="2824505"/>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latin typeface="Calibri" charset="0"/>
                    <a:cs typeface="Calibri" charset="0"/>
                  </a:endParaRPr>
                </a:p>
              </p:txBody>
            </p:sp>
            <p:sp>
              <p:nvSpPr>
                <p:cNvPr id="13"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latin typeface="Calibri" charset="0"/>
                    <a:cs typeface="Calibri" charset="0"/>
                  </a:endParaRPr>
                </a:p>
              </p:txBody>
            </p:sp>
            <p:sp>
              <p:nvSpPr>
                <p:cNvPr id="14"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latin typeface="Calibri" charset="0"/>
                    <a:cs typeface="Calibri" charset="0"/>
                  </a:endParaRPr>
                </a:p>
              </p:txBody>
            </p:sp>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2111" y="2204864"/>
                  <a:ext cx="1800000" cy="250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0597" y="2932306"/>
                  <a:ext cx="1800000" cy="280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4655" y="3415055"/>
                  <a:ext cx="1800000" cy="290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408" y="3869083"/>
                  <a:ext cx="1800000" cy="281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0272" y="4334183"/>
                  <a:ext cx="1792087" cy="25238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0" name="ZoneTexte 19"/>
              <p:cNvSpPr txBox="1"/>
              <p:nvPr/>
            </p:nvSpPr>
            <p:spPr>
              <a:xfrm>
                <a:off x="522276" y="4805976"/>
                <a:ext cx="2132012" cy="1077218"/>
              </a:xfrm>
              <a:prstGeom prst="rect">
                <a:avLst/>
              </a:prstGeom>
              <a:noFill/>
            </p:spPr>
            <p:txBody>
              <a:bodyPr>
                <a:spAutoFit/>
              </a:bodyPr>
              <a:lstStyle/>
              <a:p>
                <a:pPr algn="ctr">
                  <a:defRPr/>
                </a:pPr>
                <a:r>
                  <a:rPr lang="fr-FR" sz="1600" dirty="0">
                    <a:solidFill>
                      <a:schemeClr val="accent3">
                        <a:lumMod val="50000"/>
                      </a:schemeClr>
                    </a:solidFill>
                    <a:latin typeface="Calibri"/>
                    <a:cs typeface="Calibri"/>
                  </a:rPr>
                  <a:t>Outil </a:t>
                </a:r>
                <a:r>
                  <a:rPr lang="fr-FR" sz="1600" dirty="0" smtClean="0">
                    <a:solidFill>
                      <a:schemeClr val="accent3">
                        <a:lumMod val="50000"/>
                      </a:schemeClr>
                    </a:solidFill>
                    <a:latin typeface="Calibri"/>
                    <a:cs typeface="Calibri"/>
                  </a:rPr>
                  <a:t>numérique de</a:t>
                </a:r>
                <a:endParaRPr lang="fr-FR" sz="1600" dirty="0">
                  <a:solidFill>
                    <a:schemeClr val="accent3">
                      <a:lumMod val="50000"/>
                    </a:schemeClr>
                  </a:solidFill>
                  <a:latin typeface="Calibri"/>
                  <a:cs typeface="Calibri"/>
                </a:endParaRPr>
              </a:p>
              <a:p>
                <a:pPr algn="ctr">
                  <a:defRPr/>
                </a:pPr>
                <a:r>
                  <a:rPr lang="fr-FR" sz="1600" dirty="0">
                    <a:solidFill>
                      <a:schemeClr val="accent3">
                        <a:lumMod val="50000"/>
                      </a:schemeClr>
                    </a:solidFill>
                    <a:latin typeface="Calibri"/>
                    <a:cs typeface="Calibri"/>
                  </a:rPr>
                  <a:t> positionnement : </a:t>
                </a:r>
              </a:p>
              <a:p>
                <a:pPr algn="ctr">
                  <a:defRPr/>
                </a:pPr>
                <a:r>
                  <a:rPr lang="fr-FR" sz="1600" dirty="0">
                    <a:solidFill>
                      <a:schemeClr val="accent3">
                        <a:lumMod val="50000"/>
                      </a:schemeClr>
                    </a:solidFill>
                    <a:latin typeface="Calibri"/>
                    <a:cs typeface="Calibri"/>
                  </a:rPr>
                  <a:t>l</a:t>
                </a:r>
                <a:r>
                  <a:rPr lang="fr-FR" sz="1600" dirty="0" smtClean="0">
                    <a:solidFill>
                      <a:schemeClr val="accent3">
                        <a:lumMod val="50000"/>
                      </a:schemeClr>
                    </a:solidFill>
                    <a:latin typeface="Calibri"/>
                    <a:cs typeface="Calibri"/>
                  </a:rPr>
                  <a:t>ivret </a:t>
                </a:r>
                <a:r>
                  <a:rPr lang="fr-FR" sz="1600" dirty="0">
                    <a:solidFill>
                      <a:schemeClr val="accent3">
                        <a:lumMod val="50000"/>
                      </a:schemeClr>
                    </a:solidFill>
                    <a:latin typeface="Calibri"/>
                    <a:cs typeface="Calibri"/>
                  </a:rPr>
                  <a:t>personnel de compétences</a:t>
                </a:r>
              </a:p>
            </p:txBody>
          </p:sp>
        </p:grpSp>
      </p:grpSp>
      <p:grpSp>
        <p:nvGrpSpPr>
          <p:cNvPr id="23" name="Grouper 22"/>
          <p:cNvGrpSpPr/>
          <p:nvPr/>
        </p:nvGrpSpPr>
        <p:grpSpPr>
          <a:xfrm>
            <a:off x="4866539" y="4896680"/>
            <a:ext cx="677184" cy="777269"/>
            <a:chOff x="4166209" y="4896680"/>
            <a:chExt cx="677184" cy="777269"/>
          </a:xfrm>
        </p:grpSpPr>
        <p:sp>
          <p:nvSpPr>
            <p:cNvPr id="21" name="Chevron 20"/>
            <p:cNvSpPr/>
            <p:nvPr/>
          </p:nvSpPr>
          <p:spPr>
            <a:xfrm>
              <a:off x="4166209" y="4896680"/>
              <a:ext cx="370026" cy="777269"/>
            </a:xfrm>
            <a:prstGeom prst="chevron">
              <a:avLst>
                <a:gd name="adj" fmla="val 6231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2" name="Chevron 21"/>
            <p:cNvSpPr/>
            <p:nvPr/>
          </p:nvSpPr>
          <p:spPr>
            <a:xfrm>
              <a:off x="4473367" y="4896680"/>
              <a:ext cx="370026" cy="777269"/>
            </a:xfrm>
            <a:prstGeom prst="chevron">
              <a:avLst>
                <a:gd name="adj" fmla="val 62310"/>
              </a:avLst>
            </a:prstGeom>
            <a:solidFill>
              <a:srgbClr val="FCD5B5"/>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grpSp>
        <p:nvGrpSpPr>
          <p:cNvPr id="26" name="Grouper 25"/>
          <p:cNvGrpSpPr/>
          <p:nvPr/>
        </p:nvGrpSpPr>
        <p:grpSpPr>
          <a:xfrm>
            <a:off x="5779066" y="4403841"/>
            <a:ext cx="2878285" cy="1887360"/>
            <a:chOff x="5779066" y="4403841"/>
            <a:chExt cx="2878285" cy="1887360"/>
          </a:xfrm>
        </p:grpSpPr>
        <p:pic>
          <p:nvPicPr>
            <p:cNvPr id="9" name="Image 8" descr="grille évaluati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79066" y="4403841"/>
              <a:ext cx="2878285" cy="1887360"/>
            </a:xfrm>
            <a:prstGeom prst="rect">
              <a:avLst/>
            </a:prstGeom>
          </p:spPr>
        </p:pic>
        <p:sp>
          <p:nvSpPr>
            <p:cNvPr id="24" name="ZoneTexte 23"/>
            <p:cNvSpPr txBox="1"/>
            <p:nvPr/>
          </p:nvSpPr>
          <p:spPr>
            <a:xfrm>
              <a:off x="6457050" y="4875285"/>
              <a:ext cx="1594972" cy="707886"/>
            </a:xfrm>
            <a:prstGeom prst="rect">
              <a:avLst/>
            </a:prstGeom>
            <a:noFill/>
          </p:spPr>
          <p:txBody>
            <a:bodyPr wrap="square">
              <a:spAutoFit/>
            </a:bodyPr>
            <a:lstStyle/>
            <a:p>
              <a:pPr algn="ctr">
                <a:defRPr/>
              </a:pPr>
              <a:r>
                <a:rPr lang="fr-FR" sz="2000" b="1" dirty="0">
                  <a:solidFill>
                    <a:schemeClr val="accent3">
                      <a:lumMod val="50000"/>
                    </a:schemeClr>
                  </a:solidFill>
                  <a:latin typeface="Calibri"/>
                  <a:cs typeface="Calibri"/>
                </a:rPr>
                <a:t>Outil </a:t>
              </a:r>
              <a:r>
                <a:rPr lang="fr-FR" sz="2000" b="1" dirty="0" smtClean="0">
                  <a:solidFill>
                    <a:schemeClr val="accent3">
                      <a:lumMod val="50000"/>
                    </a:schemeClr>
                  </a:solidFill>
                  <a:latin typeface="Calibri"/>
                  <a:cs typeface="Calibri"/>
                </a:rPr>
                <a:t>de certification</a:t>
              </a:r>
              <a:endParaRPr lang="fr-FR" sz="2000" b="1" dirty="0">
                <a:solidFill>
                  <a:schemeClr val="accent3">
                    <a:lumMod val="50000"/>
                  </a:schemeClr>
                </a:solidFill>
                <a:latin typeface="Calibri"/>
                <a:cs typeface="Calibri"/>
              </a:endParaRPr>
            </a:p>
          </p:txBody>
        </p:sp>
      </p:grpSp>
    </p:spTree>
    <p:extLst>
      <p:ext uri="{BB962C8B-B14F-4D97-AF65-F5344CB8AC3E}">
        <p14:creationId xmlns:p14="http://schemas.microsoft.com/office/powerpoint/2010/main" val="3197696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graphicEl>
                                              <a:dgm id="{175BE291-BA6F-6D40-A702-667FF982A58F}"/>
                                            </p:graphicEl>
                                          </p:spTgt>
                                        </p:tgtEl>
                                        <p:attrNameLst>
                                          <p:attrName>style.visibility</p:attrName>
                                        </p:attrNameLst>
                                      </p:cBhvr>
                                      <p:to>
                                        <p:strVal val="visible"/>
                                      </p:to>
                                    </p:set>
                                    <p:animEffect transition="in" filter="checkerboard(across)">
                                      <p:cBhvr>
                                        <p:cTn id="7" dur="500"/>
                                        <p:tgtEl>
                                          <p:spTgt spid="8">
                                            <p:graphicEl>
                                              <a:dgm id="{175BE291-BA6F-6D40-A702-667FF982A58F}"/>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graphicEl>
                                              <a:dgm id="{3167FB64-446F-8B4F-A8F8-3419B55DEC25}"/>
                                            </p:graphicEl>
                                          </p:spTgt>
                                        </p:tgtEl>
                                        <p:attrNameLst>
                                          <p:attrName>style.visibility</p:attrName>
                                        </p:attrNameLst>
                                      </p:cBhvr>
                                      <p:to>
                                        <p:strVal val="visible"/>
                                      </p:to>
                                    </p:set>
                                    <p:animEffect transition="in" filter="checkerboard(across)">
                                      <p:cBhvr>
                                        <p:cTn id="10" dur="500"/>
                                        <p:tgtEl>
                                          <p:spTgt spid="8">
                                            <p:graphicEl>
                                              <a:dgm id="{3167FB64-446F-8B4F-A8F8-3419B55DEC25}"/>
                                            </p:graphic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graphicEl>
                                              <a:dgm id="{9EEEDE4D-A6BA-A541-A7D4-441F00F09794}"/>
                                            </p:graphicEl>
                                          </p:spTgt>
                                        </p:tgtEl>
                                        <p:attrNameLst>
                                          <p:attrName>style.visibility</p:attrName>
                                        </p:attrNameLst>
                                      </p:cBhvr>
                                      <p:to>
                                        <p:strVal val="visible"/>
                                      </p:to>
                                    </p:set>
                                    <p:animEffect transition="in" filter="checkerboard(across)">
                                      <p:cBhvr>
                                        <p:cTn id="13" dur="500"/>
                                        <p:tgtEl>
                                          <p:spTgt spid="8">
                                            <p:graphicEl>
                                              <a:dgm id="{9EEEDE4D-A6BA-A541-A7D4-441F00F09794}"/>
                                            </p:graphic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graphicEl>
                                              <a:dgm id="{CA4805BA-EFA0-0B4F-9466-1B78F3BB8147}"/>
                                            </p:graphicEl>
                                          </p:spTgt>
                                        </p:tgtEl>
                                        <p:attrNameLst>
                                          <p:attrName>style.visibility</p:attrName>
                                        </p:attrNameLst>
                                      </p:cBhvr>
                                      <p:to>
                                        <p:strVal val="visible"/>
                                      </p:to>
                                    </p:set>
                                    <p:animEffect transition="in" filter="checkerboard(across)">
                                      <p:cBhvr>
                                        <p:cTn id="16" dur="500"/>
                                        <p:tgtEl>
                                          <p:spTgt spid="8">
                                            <p:graphicEl>
                                              <a:dgm id="{CA4805BA-EFA0-0B4F-9466-1B78F3BB8147}"/>
                                            </p:graphic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graphicEl>
                                              <a:dgm id="{254F1953-715C-B046-87AF-5F800DCF22B1}"/>
                                            </p:graphicEl>
                                          </p:spTgt>
                                        </p:tgtEl>
                                        <p:attrNameLst>
                                          <p:attrName>style.visibility</p:attrName>
                                        </p:attrNameLst>
                                      </p:cBhvr>
                                      <p:to>
                                        <p:strVal val="visible"/>
                                      </p:to>
                                    </p:set>
                                    <p:animEffect transition="in" filter="checkerboard(across)">
                                      <p:cBhvr>
                                        <p:cTn id="19" dur="500"/>
                                        <p:tgtEl>
                                          <p:spTgt spid="8">
                                            <p:graphicEl>
                                              <a:dgm id="{254F1953-715C-B046-87AF-5F800DCF22B1}"/>
                                            </p:graphic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graphicEl>
                                              <a:dgm id="{D89E2310-3B63-244D-899D-3C95E4138B5B}"/>
                                            </p:graphicEl>
                                          </p:spTgt>
                                        </p:tgtEl>
                                        <p:attrNameLst>
                                          <p:attrName>style.visibility</p:attrName>
                                        </p:attrNameLst>
                                      </p:cBhvr>
                                      <p:to>
                                        <p:strVal val="visible"/>
                                      </p:to>
                                    </p:set>
                                    <p:animEffect transition="in" filter="checkerboard(across)">
                                      <p:cBhvr>
                                        <p:cTn id="22" dur="500"/>
                                        <p:tgtEl>
                                          <p:spTgt spid="8">
                                            <p:graphicEl>
                                              <a:dgm id="{D89E2310-3B63-244D-899D-3C95E4138B5B}"/>
                                            </p:graphic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graphicEl>
                                              <a:dgm id="{6805F824-5B8F-3F47-B3FB-F3C317BC8926}"/>
                                            </p:graphicEl>
                                          </p:spTgt>
                                        </p:tgtEl>
                                        <p:attrNameLst>
                                          <p:attrName>style.visibility</p:attrName>
                                        </p:attrNameLst>
                                      </p:cBhvr>
                                      <p:to>
                                        <p:strVal val="visible"/>
                                      </p:to>
                                    </p:set>
                                    <p:animEffect transition="in" filter="checkerboard(across)">
                                      <p:cBhvr>
                                        <p:cTn id="25" dur="500"/>
                                        <p:tgtEl>
                                          <p:spTgt spid="8">
                                            <p:graphicEl>
                                              <a:dgm id="{6805F824-5B8F-3F47-B3FB-F3C317BC8926}"/>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graphicEl>
                                              <a:dgm id="{355F0926-C9B1-2444-A7A9-73D2F601BA81}"/>
                                            </p:graphicEl>
                                          </p:spTgt>
                                        </p:tgtEl>
                                        <p:attrNameLst>
                                          <p:attrName>style.visibility</p:attrName>
                                        </p:attrNameLst>
                                      </p:cBhvr>
                                      <p:to>
                                        <p:strVal val="visible"/>
                                      </p:to>
                                    </p:set>
                                    <p:animEffect transition="in" filter="checkerboard(across)">
                                      <p:cBhvr>
                                        <p:cTn id="28" dur="500"/>
                                        <p:tgtEl>
                                          <p:spTgt spid="8">
                                            <p:graphicEl>
                                              <a:dgm id="{355F0926-C9B1-2444-A7A9-73D2F601BA81}"/>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
                                            <p:graphicEl>
                                              <a:dgm id="{56F2728F-2899-9744-9679-DC526F0FB9F1}"/>
                                            </p:graphicEl>
                                          </p:spTgt>
                                        </p:tgtEl>
                                        <p:attrNameLst>
                                          <p:attrName>style.visibility</p:attrName>
                                        </p:attrNameLst>
                                      </p:cBhvr>
                                      <p:to>
                                        <p:strVal val="visible"/>
                                      </p:to>
                                    </p:set>
                                    <p:animEffect transition="in" filter="checkerboard(across)">
                                      <p:cBhvr>
                                        <p:cTn id="31" dur="500"/>
                                        <p:tgtEl>
                                          <p:spTgt spid="8">
                                            <p:graphicEl>
                                              <a:dgm id="{56F2728F-2899-9744-9679-DC526F0FB9F1}"/>
                                            </p:graphic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
                                            <p:graphicEl>
                                              <a:dgm id="{3126E9AD-C240-D447-8347-4BF42A1DED04}"/>
                                            </p:graphicEl>
                                          </p:spTgt>
                                        </p:tgtEl>
                                        <p:attrNameLst>
                                          <p:attrName>style.visibility</p:attrName>
                                        </p:attrNameLst>
                                      </p:cBhvr>
                                      <p:to>
                                        <p:strVal val="visible"/>
                                      </p:to>
                                    </p:set>
                                    <p:animEffect transition="in" filter="checkerboard(across)">
                                      <p:cBhvr>
                                        <p:cTn id="34" dur="500"/>
                                        <p:tgtEl>
                                          <p:spTgt spid="8">
                                            <p:graphicEl>
                                              <a:dgm id="{3126E9AD-C240-D447-8347-4BF42A1DED04}"/>
                                            </p:graphic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8">
                                            <p:graphicEl>
                                              <a:dgm id="{F2660CF5-FB7C-F44B-9139-09479B6652C9}"/>
                                            </p:graphicEl>
                                          </p:spTgt>
                                        </p:tgtEl>
                                        <p:attrNameLst>
                                          <p:attrName>style.visibility</p:attrName>
                                        </p:attrNameLst>
                                      </p:cBhvr>
                                      <p:to>
                                        <p:strVal val="visible"/>
                                      </p:to>
                                    </p:set>
                                    <p:animEffect transition="in" filter="checkerboard(across)">
                                      <p:cBhvr>
                                        <p:cTn id="37" dur="500"/>
                                        <p:tgtEl>
                                          <p:spTgt spid="8">
                                            <p:graphicEl>
                                              <a:dgm id="{F2660CF5-FB7C-F44B-9139-09479B6652C9}"/>
                                            </p:graphic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8">
                                            <p:graphicEl>
                                              <a:dgm id="{F8A2B8B7-D180-3C4F-B8BE-A15C9E2522DB}"/>
                                            </p:graphicEl>
                                          </p:spTgt>
                                        </p:tgtEl>
                                        <p:attrNameLst>
                                          <p:attrName>style.visibility</p:attrName>
                                        </p:attrNameLst>
                                      </p:cBhvr>
                                      <p:to>
                                        <p:strVal val="visible"/>
                                      </p:to>
                                    </p:set>
                                    <p:animEffect transition="in" filter="checkerboard(across)">
                                      <p:cBhvr>
                                        <p:cTn id="40" dur="500"/>
                                        <p:tgtEl>
                                          <p:spTgt spid="8">
                                            <p:graphicEl>
                                              <a:dgm id="{F8A2B8B7-D180-3C4F-B8BE-A15C9E2522DB}"/>
                                            </p:graphic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8">
                                            <p:graphicEl>
                                              <a:dgm id="{4B6B5C28-7147-794F-96E9-320A327A7FAA}"/>
                                            </p:graphicEl>
                                          </p:spTgt>
                                        </p:tgtEl>
                                        <p:attrNameLst>
                                          <p:attrName>style.visibility</p:attrName>
                                        </p:attrNameLst>
                                      </p:cBhvr>
                                      <p:to>
                                        <p:strVal val="visible"/>
                                      </p:to>
                                    </p:set>
                                    <p:animEffect transition="in" filter="checkerboard(across)">
                                      <p:cBhvr>
                                        <p:cTn id="43" dur="500"/>
                                        <p:tgtEl>
                                          <p:spTgt spid="8">
                                            <p:graphicEl>
                                              <a:dgm id="{4B6B5C28-7147-794F-96E9-320A327A7FAA}"/>
                                            </p:graphicEl>
                                          </p:spTgt>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8">
                                            <p:graphicEl>
                                              <a:dgm id="{094845A6-A2F4-F246-9C25-0D5EE5374C38}"/>
                                            </p:graphicEl>
                                          </p:spTgt>
                                        </p:tgtEl>
                                        <p:attrNameLst>
                                          <p:attrName>style.visibility</p:attrName>
                                        </p:attrNameLst>
                                      </p:cBhvr>
                                      <p:to>
                                        <p:strVal val="visible"/>
                                      </p:to>
                                    </p:set>
                                    <p:animEffect transition="in" filter="checkerboard(across)">
                                      <p:cBhvr>
                                        <p:cTn id="46" dur="500"/>
                                        <p:tgtEl>
                                          <p:spTgt spid="8">
                                            <p:graphicEl>
                                              <a:dgm id="{094845A6-A2F4-F246-9C25-0D5EE5374C38}"/>
                                            </p:graphicEl>
                                          </p:spTgt>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8">
                                            <p:graphicEl>
                                              <a:dgm id="{9AD759ED-2746-F54A-8277-113796523E78}"/>
                                            </p:graphicEl>
                                          </p:spTgt>
                                        </p:tgtEl>
                                        <p:attrNameLst>
                                          <p:attrName>style.visibility</p:attrName>
                                        </p:attrNameLst>
                                      </p:cBhvr>
                                      <p:to>
                                        <p:strVal val="visible"/>
                                      </p:to>
                                    </p:set>
                                    <p:animEffect transition="in" filter="checkerboard(across)">
                                      <p:cBhvr>
                                        <p:cTn id="49" dur="500"/>
                                        <p:tgtEl>
                                          <p:spTgt spid="8">
                                            <p:graphicEl>
                                              <a:dgm id="{9AD759ED-2746-F54A-8277-113796523E78}"/>
                                            </p:graphicEl>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8">
                                            <p:graphicEl>
                                              <a:dgm id="{4A038BF7-DBD6-C748-9C0C-8D171693C9EA}"/>
                                            </p:graphicEl>
                                          </p:spTgt>
                                        </p:tgtEl>
                                        <p:attrNameLst>
                                          <p:attrName>style.visibility</p:attrName>
                                        </p:attrNameLst>
                                      </p:cBhvr>
                                      <p:to>
                                        <p:strVal val="visible"/>
                                      </p:to>
                                    </p:set>
                                    <p:animEffect transition="in" filter="checkerboard(across)">
                                      <p:cBhvr>
                                        <p:cTn id="52" dur="500"/>
                                        <p:tgtEl>
                                          <p:spTgt spid="8">
                                            <p:graphicEl>
                                              <a:dgm id="{4A038BF7-DBD6-C748-9C0C-8D171693C9EA}"/>
                                            </p:graphic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8">
                                            <p:graphicEl>
                                              <a:dgm id="{5CC3052C-FFE8-D046-A252-3D17357D5169}"/>
                                            </p:graphicEl>
                                          </p:spTgt>
                                        </p:tgtEl>
                                        <p:attrNameLst>
                                          <p:attrName>style.visibility</p:attrName>
                                        </p:attrNameLst>
                                      </p:cBhvr>
                                      <p:to>
                                        <p:strVal val="visible"/>
                                      </p:to>
                                    </p:set>
                                    <p:animEffect transition="in" filter="checkerboard(across)">
                                      <p:cBhvr>
                                        <p:cTn id="55" dur="500"/>
                                        <p:tgtEl>
                                          <p:spTgt spid="8">
                                            <p:graphicEl>
                                              <a:dgm id="{5CC3052C-FFE8-D046-A252-3D17357D5169}"/>
                                            </p:graphicEl>
                                          </p:spTgt>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8">
                                            <p:graphicEl>
                                              <a:dgm id="{ABBF353F-F7D0-F04E-8C6F-BEC2B07007E9}"/>
                                            </p:graphicEl>
                                          </p:spTgt>
                                        </p:tgtEl>
                                        <p:attrNameLst>
                                          <p:attrName>style.visibility</p:attrName>
                                        </p:attrNameLst>
                                      </p:cBhvr>
                                      <p:to>
                                        <p:strVal val="visible"/>
                                      </p:to>
                                    </p:set>
                                    <p:animEffect transition="in" filter="checkerboard(across)">
                                      <p:cBhvr>
                                        <p:cTn id="58" dur="500"/>
                                        <p:tgtEl>
                                          <p:spTgt spid="8">
                                            <p:graphicEl>
                                              <a:dgm id="{ABBF353F-F7D0-F04E-8C6F-BEC2B07007E9}"/>
                                            </p:graphicEl>
                                          </p:spTgt>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8">
                                            <p:graphicEl>
                                              <a:dgm id="{56484670-AE5D-E147-A667-ED0E0F6BF14C}"/>
                                            </p:graphicEl>
                                          </p:spTgt>
                                        </p:tgtEl>
                                        <p:attrNameLst>
                                          <p:attrName>style.visibility</p:attrName>
                                        </p:attrNameLst>
                                      </p:cBhvr>
                                      <p:to>
                                        <p:strVal val="visible"/>
                                      </p:to>
                                    </p:set>
                                    <p:animEffect transition="in" filter="checkerboard(across)">
                                      <p:cBhvr>
                                        <p:cTn id="61" dur="500"/>
                                        <p:tgtEl>
                                          <p:spTgt spid="8">
                                            <p:graphicEl>
                                              <a:dgm id="{56484670-AE5D-E147-A667-ED0E0F6BF14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8">
                                            <p:graphicEl>
                                              <a:dgm id="{4D65BDB6-E8A7-ED43-86C8-A86CDCDA5A9D}"/>
                                            </p:graphicEl>
                                          </p:spTgt>
                                        </p:tgtEl>
                                        <p:attrNameLst>
                                          <p:attrName>style.visibility</p:attrName>
                                        </p:attrNameLst>
                                      </p:cBhvr>
                                      <p:to>
                                        <p:strVal val="visible"/>
                                      </p:to>
                                    </p:set>
                                    <p:animEffect transition="in" filter="checkerboard(across)">
                                      <p:cBhvr>
                                        <p:cTn id="66" dur="500"/>
                                        <p:tgtEl>
                                          <p:spTgt spid="8">
                                            <p:graphicEl>
                                              <a:dgm id="{4D65BDB6-E8A7-ED43-86C8-A86CDCDA5A9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8">
                                            <p:graphicEl>
                                              <a:dgm id="{D4BC3DB6-5630-8B4D-B1C2-1151BF46D8D5}"/>
                                            </p:graphicEl>
                                          </p:spTgt>
                                        </p:tgtEl>
                                        <p:attrNameLst>
                                          <p:attrName>style.visibility</p:attrName>
                                        </p:attrNameLst>
                                      </p:cBhvr>
                                      <p:to>
                                        <p:strVal val="visible"/>
                                      </p:to>
                                    </p:set>
                                    <p:animEffect transition="in" filter="checkerboard(across)">
                                      <p:cBhvr>
                                        <p:cTn id="71" dur="500"/>
                                        <p:tgtEl>
                                          <p:spTgt spid="8">
                                            <p:graphicEl>
                                              <a:dgm id="{D4BC3DB6-5630-8B4D-B1C2-1151BF46D8D5}"/>
                                            </p:graphic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8">
                                            <p:graphicEl>
                                              <a:dgm id="{9391900B-6F53-9A42-8FC6-368CC0C3044A}"/>
                                            </p:graphicEl>
                                          </p:spTgt>
                                        </p:tgtEl>
                                        <p:attrNameLst>
                                          <p:attrName>style.visibility</p:attrName>
                                        </p:attrNameLst>
                                      </p:cBhvr>
                                      <p:to>
                                        <p:strVal val="visible"/>
                                      </p:to>
                                    </p:set>
                                    <p:animEffect transition="in" filter="checkerboard(across)">
                                      <p:cBhvr>
                                        <p:cTn id="74" dur="500"/>
                                        <p:tgtEl>
                                          <p:spTgt spid="8">
                                            <p:graphicEl>
                                              <a:dgm id="{9391900B-6F53-9A42-8FC6-368CC0C3044A}"/>
                                            </p:graphic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8">
                                            <p:graphicEl>
                                              <a:dgm id="{6E376C6A-9BBC-3C4A-A9FB-A8B672605031}"/>
                                            </p:graphicEl>
                                          </p:spTgt>
                                        </p:tgtEl>
                                        <p:attrNameLst>
                                          <p:attrName>style.visibility</p:attrName>
                                        </p:attrNameLst>
                                      </p:cBhvr>
                                      <p:to>
                                        <p:strVal val="visible"/>
                                      </p:to>
                                    </p:set>
                                    <p:animEffect transition="in" filter="checkerboard(across)">
                                      <p:cBhvr>
                                        <p:cTn id="77" dur="500"/>
                                        <p:tgtEl>
                                          <p:spTgt spid="8">
                                            <p:graphicEl>
                                              <a:dgm id="{6E376C6A-9BBC-3C4A-A9FB-A8B67260503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8">
                                            <p:graphicEl>
                                              <a:dgm id="{EFA55A80-02A7-4743-BA40-FF308A88E196}"/>
                                            </p:graphicEl>
                                          </p:spTgt>
                                        </p:tgtEl>
                                        <p:attrNameLst>
                                          <p:attrName>style.visibility</p:attrName>
                                        </p:attrNameLst>
                                      </p:cBhvr>
                                      <p:to>
                                        <p:strVal val="visible"/>
                                      </p:to>
                                    </p:set>
                                    <p:animEffect transition="in" filter="checkerboard(across)">
                                      <p:cBhvr>
                                        <p:cTn id="82" dur="500"/>
                                        <p:tgtEl>
                                          <p:spTgt spid="8">
                                            <p:graphicEl>
                                              <a:dgm id="{EFA55A80-02A7-4743-BA40-FF308A88E196}"/>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checkerboard(across)">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500"/>
                                        <p:tgtEl>
                                          <p:spTgt spid="4"/>
                                        </p:tgtEl>
                                        <p:attrNameLst>
                                          <p:attrName>ppt_y</p:attrName>
                                        </p:attrNameLst>
                                      </p:cBhvr>
                                      <p:tavLst>
                                        <p:tav tm="0">
                                          <p:val>
                                            <p:strVal val="#ppt_y+#ppt_h*1.125000"/>
                                          </p:val>
                                        </p:tav>
                                        <p:tav tm="100000">
                                          <p:val>
                                            <p:strVal val="#ppt_y"/>
                                          </p:val>
                                        </p:tav>
                                      </p:tavLst>
                                    </p:anim>
                                    <p:animEffect transition="in" filter="wipe(up)">
                                      <p:cBhvr>
                                        <p:cTn id="9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 vous remercie et vous souhaite un très bon séminaire</a:t>
            </a:r>
            <a:endParaRPr lang="fr-FR" dirty="0"/>
          </a:p>
        </p:txBody>
      </p:sp>
    </p:spTree>
    <p:extLst>
      <p:ext uri="{BB962C8B-B14F-4D97-AF65-F5344CB8AC3E}">
        <p14:creationId xmlns:p14="http://schemas.microsoft.com/office/powerpoint/2010/main" val="7444016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p:cNvGraphicFramePr>
            <a:graphicFrameLocks/>
          </p:cNvGraphicFramePr>
          <p:nvPr>
            <p:extLst>
              <p:ext uri="{D42A27DB-BD31-4B8C-83A1-F6EECF244321}">
                <p14:modId xmlns:p14="http://schemas.microsoft.com/office/powerpoint/2010/main" val="1374329392"/>
              </p:ext>
            </p:extLst>
          </p:nvPr>
        </p:nvGraphicFramePr>
        <p:xfrm>
          <a:off x="683568" y="1916832"/>
          <a:ext cx="691276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noFill/>
          <a:ln>
            <a:noFill/>
          </a:ln>
        </p:spPr>
        <p:txBody>
          <a:bodyPr vert="horz" wrap="square" lIns="0" tIns="0" rIns="0" bIns="0" numCol="1" anchor="ctr" anchorCtr="0" compatLnSpc="1">
            <a:prstTxWarp prst="textNoShape">
              <a:avLst/>
            </a:prstTxWarp>
          </a:bodyPr>
          <a:lstStyle/>
          <a:p>
            <a:r>
              <a:rPr lang="fr-FR" sz="3100" dirty="0"/>
              <a:t>Evolution des effectifs voie scolaire</a:t>
            </a:r>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a:p>
        </p:txBody>
      </p:sp>
      <p:grpSp>
        <p:nvGrpSpPr>
          <p:cNvPr id="8" name="Grouper 7"/>
          <p:cNvGrpSpPr/>
          <p:nvPr/>
        </p:nvGrpSpPr>
        <p:grpSpPr>
          <a:xfrm>
            <a:off x="592462" y="1556792"/>
            <a:ext cx="2743200" cy="3893472"/>
            <a:chOff x="1943419" y="1644120"/>
            <a:chExt cx="2743200" cy="3893472"/>
          </a:xfrm>
        </p:grpSpPr>
        <p:sp>
          <p:nvSpPr>
            <p:cNvPr id="9" name="ZoneTexte 8"/>
            <p:cNvSpPr txBox="1"/>
            <p:nvPr/>
          </p:nvSpPr>
          <p:spPr>
            <a:xfrm>
              <a:off x="1943419" y="1677986"/>
              <a:ext cx="2743200" cy="321733"/>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t>Expérimentation bac pro 3 ans</a:t>
              </a:r>
              <a:endParaRPr lang="fr-FR" sz="1400" dirty="0"/>
            </a:p>
          </p:txBody>
        </p:sp>
        <p:cxnSp>
          <p:nvCxnSpPr>
            <p:cNvPr id="10" name="Connecteur droit 9"/>
            <p:cNvCxnSpPr/>
            <p:nvPr/>
          </p:nvCxnSpPr>
          <p:spPr>
            <a:xfrm flipV="1">
              <a:off x="4679723" y="1644120"/>
              <a:ext cx="6896" cy="389347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er 10"/>
          <p:cNvGrpSpPr/>
          <p:nvPr/>
        </p:nvGrpSpPr>
        <p:grpSpPr>
          <a:xfrm>
            <a:off x="4327329" y="2132856"/>
            <a:ext cx="1574800" cy="3312368"/>
            <a:chOff x="6715760" y="1929929"/>
            <a:chExt cx="1574800" cy="4312245"/>
          </a:xfrm>
        </p:grpSpPr>
        <p:sp>
          <p:nvSpPr>
            <p:cNvPr id="12" name="ZoneTexte 11"/>
            <p:cNvSpPr txBox="1"/>
            <p:nvPr/>
          </p:nvSpPr>
          <p:spPr>
            <a:xfrm>
              <a:off x="6715760" y="1929929"/>
              <a:ext cx="1574800" cy="355600"/>
            </a:xfrm>
            <a:prstGeom prst="rect">
              <a:avLst/>
            </a:prstGeom>
            <a:solidFill>
              <a:schemeClr val="accent6">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smtClean="0"/>
                <a:t>Filière rénovée</a:t>
              </a:r>
              <a:endParaRPr lang="fr-FR" sz="1400" dirty="0"/>
            </a:p>
          </p:txBody>
        </p:sp>
        <p:cxnSp>
          <p:nvCxnSpPr>
            <p:cNvPr id="13" name="Connecteur droit 12"/>
            <p:cNvCxnSpPr/>
            <p:nvPr/>
          </p:nvCxnSpPr>
          <p:spPr>
            <a:xfrm flipV="1">
              <a:off x="6715760" y="1929929"/>
              <a:ext cx="0" cy="431224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er 13"/>
          <p:cNvGrpSpPr/>
          <p:nvPr/>
        </p:nvGrpSpPr>
        <p:grpSpPr>
          <a:xfrm>
            <a:off x="4836073" y="2564904"/>
            <a:ext cx="787400" cy="2880321"/>
            <a:chOff x="6715760" y="1914044"/>
            <a:chExt cx="787400" cy="3432093"/>
          </a:xfrm>
        </p:grpSpPr>
        <p:sp>
          <p:nvSpPr>
            <p:cNvPr id="15" name="ZoneTexte 14"/>
            <p:cNvSpPr txBox="1"/>
            <p:nvPr/>
          </p:nvSpPr>
          <p:spPr>
            <a:xfrm>
              <a:off x="6715760" y="1914045"/>
              <a:ext cx="787400" cy="355600"/>
            </a:xfrm>
            <a:prstGeom prst="rect">
              <a:avLst/>
            </a:prstGeom>
            <a:solidFill>
              <a:schemeClr val="accent6">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smtClean="0"/>
                <a:t>STI2D</a:t>
              </a:r>
              <a:endParaRPr lang="fr-FR" sz="1400" dirty="0"/>
            </a:p>
          </p:txBody>
        </p:sp>
        <p:cxnSp>
          <p:nvCxnSpPr>
            <p:cNvPr id="16" name="Connecteur droit 15"/>
            <p:cNvCxnSpPr/>
            <p:nvPr/>
          </p:nvCxnSpPr>
          <p:spPr>
            <a:xfrm flipV="1">
              <a:off x="6715760" y="1914044"/>
              <a:ext cx="0" cy="343209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2" name="Grouper 21"/>
          <p:cNvGrpSpPr/>
          <p:nvPr/>
        </p:nvGrpSpPr>
        <p:grpSpPr>
          <a:xfrm>
            <a:off x="3923928" y="1536874"/>
            <a:ext cx="4251631" cy="3908350"/>
            <a:chOff x="6201339" y="1556792"/>
            <a:chExt cx="4251631" cy="3908350"/>
          </a:xfrm>
        </p:grpSpPr>
        <p:sp>
          <p:nvSpPr>
            <p:cNvPr id="23" name="ZoneTexte 22"/>
            <p:cNvSpPr txBox="1"/>
            <p:nvPr/>
          </p:nvSpPr>
          <p:spPr>
            <a:xfrm>
              <a:off x="6633387" y="1556792"/>
              <a:ext cx="3819583" cy="504056"/>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t>Période de généralisation du bac pro 3 ans</a:t>
              </a:r>
            </a:p>
            <a:p>
              <a:pPr algn="ctr"/>
              <a:r>
                <a:rPr lang="fr-FR" sz="1400" dirty="0"/>
                <a:t>R</a:t>
              </a:r>
              <a:r>
                <a:rPr lang="fr-FR" sz="1400" dirty="0" smtClean="0"/>
                <a:t>efonte de la carte des formations</a:t>
              </a:r>
              <a:endParaRPr lang="fr-FR" sz="1400" dirty="0"/>
            </a:p>
          </p:txBody>
        </p:sp>
        <p:sp>
          <p:nvSpPr>
            <p:cNvPr id="24" name="Rectangle 23"/>
            <p:cNvSpPr/>
            <p:nvPr/>
          </p:nvSpPr>
          <p:spPr>
            <a:xfrm>
              <a:off x="6201339" y="1556792"/>
              <a:ext cx="426720" cy="3908350"/>
            </a:xfrm>
            <a:prstGeom prst="rect">
              <a:avLst/>
            </a:prstGeom>
            <a:solidFill>
              <a:schemeClr val="accent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 name="ZoneTexte 17"/>
          <p:cNvSpPr txBox="1"/>
          <p:nvPr/>
        </p:nvSpPr>
        <p:spPr>
          <a:xfrm>
            <a:off x="6156176" y="5329852"/>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462</a:t>
            </a:r>
            <a:endParaRPr lang="fr-FR" sz="1100" dirty="0"/>
          </a:p>
        </p:txBody>
      </p:sp>
      <p:sp>
        <p:nvSpPr>
          <p:cNvPr id="19" name="ZoneTexte 18"/>
          <p:cNvSpPr txBox="1"/>
          <p:nvPr/>
        </p:nvSpPr>
        <p:spPr>
          <a:xfrm>
            <a:off x="6156176" y="5085184"/>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smtClean="0"/>
              <a:t>878</a:t>
            </a:r>
            <a:endParaRPr lang="fr-FR" sz="1100" dirty="0"/>
          </a:p>
        </p:txBody>
      </p:sp>
      <p:sp>
        <p:nvSpPr>
          <p:cNvPr id="20" name="ZoneTexte 19"/>
          <p:cNvSpPr txBox="1"/>
          <p:nvPr/>
        </p:nvSpPr>
        <p:spPr>
          <a:xfrm>
            <a:off x="6156176" y="4365104"/>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2058</a:t>
            </a:r>
            <a:endParaRPr lang="fr-FR" sz="1100" dirty="0"/>
          </a:p>
        </p:txBody>
      </p:sp>
      <p:sp>
        <p:nvSpPr>
          <p:cNvPr id="21" name="ZoneTexte 20"/>
          <p:cNvSpPr txBox="1"/>
          <p:nvPr/>
        </p:nvSpPr>
        <p:spPr>
          <a:xfrm>
            <a:off x="6156176" y="4149080"/>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2388</a:t>
            </a:r>
            <a:endParaRPr lang="fr-FR" sz="1100" dirty="0"/>
          </a:p>
        </p:txBody>
      </p:sp>
    </p:spTree>
    <p:extLst>
      <p:ext uri="{BB962C8B-B14F-4D97-AF65-F5344CB8AC3E}">
        <p14:creationId xmlns:p14="http://schemas.microsoft.com/office/powerpoint/2010/main" val="8535625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p:spPr>
        <p:txBody>
          <a:bodyPr vert="horz" wrap="square" lIns="0" tIns="0" rIns="0" bIns="0" numCol="1" anchor="ctr" anchorCtr="0" compatLnSpc="1">
            <a:prstTxWarp prst="textNoShape">
              <a:avLst/>
            </a:prstTxWarp>
          </a:bodyPr>
          <a:lstStyle/>
          <a:p>
            <a:r>
              <a:rPr lang="fr-FR" sz="3100" dirty="0"/>
              <a:t>Evolution des effectifs apprentis</a:t>
            </a:r>
          </a:p>
        </p:txBody>
      </p:sp>
      <p:grpSp>
        <p:nvGrpSpPr>
          <p:cNvPr id="8" name="Grouper 7"/>
          <p:cNvGrpSpPr/>
          <p:nvPr/>
        </p:nvGrpSpPr>
        <p:grpSpPr>
          <a:xfrm>
            <a:off x="592462" y="1556792"/>
            <a:ext cx="2743200" cy="3893472"/>
            <a:chOff x="1943419" y="1644120"/>
            <a:chExt cx="2743200" cy="3893472"/>
          </a:xfrm>
        </p:grpSpPr>
        <p:sp>
          <p:nvSpPr>
            <p:cNvPr id="9" name="ZoneTexte 8"/>
            <p:cNvSpPr txBox="1"/>
            <p:nvPr/>
          </p:nvSpPr>
          <p:spPr>
            <a:xfrm>
              <a:off x="1943419" y="1677986"/>
              <a:ext cx="2743200" cy="321733"/>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t>Expérimentation bac pro 3 ans</a:t>
              </a:r>
              <a:endParaRPr lang="fr-FR" sz="1400" dirty="0"/>
            </a:p>
          </p:txBody>
        </p:sp>
        <p:cxnSp>
          <p:nvCxnSpPr>
            <p:cNvPr id="10" name="Connecteur droit 9"/>
            <p:cNvCxnSpPr/>
            <p:nvPr/>
          </p:nvCxnSpPr>
          <p:spPr>
            <a:xfrm flipV="1">
              <a:off x="4679723" y="1644120"/>
              <a:ext cx="6896" cy="389347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er 10"/>
          <p:cNvGrpSpPr/>
          <p:nvPr/>
        </p:nvGrpSpPr>
        <p:grpSpPr>
          <a:xfrm>
            <a:off x="4327329" y="2132856"/>
            <a:ext cx="1574800" cy="3312368"/>
            <a:chOff x="6715760" y="1929929"/>
            <a:chExt cx="1574800" cy="4312245"/>
          </a:xfrm>
        </p:grpSpPr>
        <p:sp>
          <p:nvSpPr>
            <p:cNvPr id="12" name="ZoneTexte 11"/>
            <p:cNvSpPr txBox="1"/>
            <p:nvPr/>
          </p:nvSpPr>
          <p:spPr>
            <a:xfrm>
              <a:off x="6715760" y="1929929"/>
              <a:ext cx="1574800" cy="355600"/>
            </a:xfrm>
            <a:prstGeom prst="rect">
              <a:avLst/>
            </a:prstGeom>
            <a:solidFill>
              <a:schemeClr val="accent6">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smtClean="0"/>
                <a:t>Filière rénovée</a:t>
              </a:r>
              <a:endParaRPr lang="fr-FR" sz="1400" dirty="0"/>
            </a:p>
          </p:txBody>
        </p:sp>
        <p:cxnSp>
          <p:nvCxnSpPr>
            <p:cNvPr id="13" name="Connecteur droit 12"/>
            <p:cNvCxnSpPr/>
            <p:nvPr/>
          </p:nvCxnSpPr>
          <p:spPr>
            <a:xfrm flipV="1">
              <a:off x="6715760" y="1929929"/>
              <a:ext cx="0" cy="431224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er 13"/>
          <p:cNvGrpSpPr/>
          <p:nvPr/>
        </p:nvGrpSpPr>
        <p:grpSpPr>
          <a:xfrm>
            <a:off x="4836073" y="2564904"/>
            <a:ext cx="787400" cy="2880321"/>
            <a:chOff x="6715760" y="1914044"/>
            <a:chExt cx="787400" cy="3432093"/>
          </a:xfrm>
        </p:grpSpPr>
        <p:sp>
          <p:nvSpPr>
            <p:cNvPr id="15" name="ZoneTexte 14"/>
            <p:cNvSpPr txBox="1"/>
            <p:nvPr/>
          </p:nvSpPr>
          <p:spPr>
            <a:xfrm>
              <a:off x="6715760" y="1914045"/>
              <a:ext cx="787400" cy="355600"/>
            </a:xfrm>
            <a:prstGeom prst="rect">
              <a:avLst/>
            </a:prstGeom>
            <a:solidFill>
              <a:schemeClr val="accent6">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smtClean="0"/>
                <a:t>STI2D</a:t>
              </a:r>
              <a:endParaRPr lang="fr-FR" sz="1400" dirty="0"/>
            </a:p>
          </p:txBody>
        </p:sp>
        <p:cxnSp>
          <p:nvCxnSpPr>
            <p:cNvPr id="16" name="Connecteur droit 15"/>
            <p:cNvCxnSpPr/>
            <p:nvPr/>
          </p:nvCxnSpPr>
          <p:spPr>
            <a:xfrm flipV="1">
              <a:off x="6715760" y="1914044"/>
              <a:ext cx="0" cy="343209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2" name="Grouper 21"/>
          <p:cNvGrpSpPr/>
          <p:nvPr/>
        </p:nvGrpSpPr>
        <p:grpSpPr>
          <a:xfrm>
            <a:off x="3923928" y="1536874"/>
            <a:ext cx="4251631" cy="3908350"/>
            <a:chOff x="6201339" y="1556792"/>
            <a:chExt cx="4251631" cy="3908350"/>
          </a:xfrm>
        </p:grpSpPr>
        <p:sp>
          <p:nvSpPr>
            <p:cNvPr id="23" name="ZoneTexte 22"/>
            <p:cNvSpPr txBox="1"/>
            <p:nvPr/>
          </p:nvSpPr>
          <p:spPr>
            <a:xfrm>
              <a:off x="6633387" y="1556792"/>
              <a:ext cx="3819583" cy="504056"/>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t>Période de généralisation du bac pro 3 ans</a:t>
              </a:r>
            </a:p>
            <a:p>
              <a:pPr algn="ctr"/>
              <a:r>
                <a:rPr lang="fr-FR" sz="1400" dirty="0"/>
                <a:t>R</a:t>
              </a:r>
              <a:r>
                <a:rPr lang="fr-FR" sz="1400" dirty="0" smtClean="0"/>
                <a:t>efonte de la carte des formations</a:t>
              </a:r>
              <a:endParaRPr lang="fr-FR" sz="1400" dirty="0"/>
            </a:p>
          </p:txBody>
        </p:sp>
        <p:sp>
          <p:nvSpPr>
            <p:cNvPr id="24" name="Rectangle 23"/>
            <p:cNvSpPr/>
            <p:nvPr/>
          </p:nvSpPr>
          <p:spPr>
            <a:xfrm>
              <a:off x="6201339" y="1556792"/>
              <a:ext cx="426720" cy="3908350"/>
            </a:xfrm>
            <a:prstGeom prst="rect">
              <a:avLst/>
            </a:prstGeom>
            <a:solidFill>
              <a:schemeClr val="accent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 name="ZoneTexte 17"/>
          <p:cNvSpPr txBox="1"/>
          <p:nvPr/>
        </p:nvSpPr>
        <p:spPr>
          <a:xfrm>
            <a:off x="5990103" y="5095396"/>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222</a:t>
            </a:r>
            <a:endParaRPr lang="fr-FR" sz="1100" dirty="0"/>
          </a:p>
        </p:txBody>
      </p:sp>
      <p:sp>
        <p:nvSpPr>
          <p:cNvPr id="19" name="ZoneTexte 18"/>
          <p:cNvSpPr txBox="1"/>
          <p:nvPr/>
        </p:nvSpPr>
        <p:spPr>
          <a:xfrm>
            <a:off x="5990103" y="4586965"/>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smtClean="0"/>
              <a:t>425</a:t>
            </a:r>
            <a:endParaRPr lang="fr-FR" sz="1100" dirty="0"/>
          </a:p>
        </p:txBody>
      </p:sp>
      <p:sp>
        <p:nvSpPr>
          <p:cNvPr id="20" name="ZoneTexte 19"/>
          <p:cNvSpPr txBox="1"/>
          <p:nvPr/>
        </p:nvSpPr>
        <p:spPr>
          <a:xfrm>
            <a:off x="5990103" y="4413949"/>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476</a:t>
            </a:r>
            <a:endParaRPr lang="fr-FR" sz="1100" dirty="0"/>
          </a:p>
        </p:txBody>
      </p:sp>
      <p:sp>
        <p:nvSpPr>
          <p:cNvPr id="21" name="ZoneTexte 20"/>
          <p:cNvSpPr txBox="1"/>
          <p:nvPr/>
        </p:nvSpPr>
        <p:spPr>
          <a:xfrm>
            <a:off x="5990103" y="2955580"/>
            <a:ext cx="50405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smtClean="0"/>
              <a:t>1045</a:t>
            </a:r>
            <a:endParaRPr lang="fr-FR" sz="1100" dirty="0"/>
          </a:p>
        </p:txBody>
      </p:sp>
      <p:graphicFrame>
        <p:nvGraphicFramePr>
          <p:cNvPr id="25" name="Graphique 24"/>
          <p:cNvGraphicFramePr>
            <a:graphicFrameLocks/>
          </p:cNvGraphicFramePr>
          <p:nvPr>
            <p:extLst>
              <p:ext uri="{D42A27DB-BD31-4B8C-83A1-F6EECF244321}">
                <p14:modId xmlns:p14="http://schemas.microsoft.com/office/powerpoint/2010/main" val="2009098466"/>
              </p:ext>
            </p:extLst>
          </p:nvPr>
        </p:nvGraphicFramePr>
        <p:xfrm>
          <a:off x="663423" y="1988616"/>
          <a:ext cx="6746308" cy="4294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7740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596640" y="4866640"/>
            <a:ext cx="2042160" cy="4572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2" name="Grouper 11"/>
          <p:cNvGrpSpPr/>
          <p:nvPr/>
        </p:nvGrpSpPr>
        <p:grpSpPr>
          <a:xfrm>
            <a:off x="2119231" y="3121893"/>
            <a:ext cx="706975" cy="1719048"/>
            <a:chOff x="2043028" y="3121893"/>
            <a:chExt cx="706975" cy="1719048"/>
          </a:xfrm>
        </p:grpSpPr>
        <p:sp>
          <p:nvSpPr>
            <p:cNvPr id="5" name="Ellipse 4"/>
            <p:cNvSpPr/>
            <p:nvPr/>
          </p:nvSpPr>
          <p:spPr>
            <a:xfrm>
              <a:off x="2062503" y="4353983"/>
              <a:ext cx="687500" cy="48695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p:cNvSpPr/>
            <p:nvPr/>
          </p:nvSpPr>
          <p:spPr>
            <a:xfrm>
              <a:off x="2043028" y="3121893"/>
              <a:ext cx="687500" cy="48695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e haut 10"/>
            <p:cNvSpPr/>
            <p:nvPr/>
          </p:nvSpPr>
          <p:spPr>
            <a:xfrm>
              <a:off x="2329865" y="3628319"/>
              <a:ext cx="93462" cy="725664"/>
            </a:xfrm>
            <a:prstGeom prst="up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noFill/>
          <a:ln>
            <a:noFill/>
          </a:ln>
        </p:spPr>
        <p:txBody>
          <a:bodyPr vert="horz" wrap="square" lIns="0" tIns="0" rIns="0" bIns="0" numCol="1" anchor="ctr" anchorCtr="0" compatLnSpc="1">
            <a:prstTxWarp prst="textNoShape">
              <a:avLst/>
            </a:prstTxWarp>
          </a:bodyPr>
          <a:lstStyle/>
          <a:p>
            <a:r>
              <a:rPr lang="fr-FR" sz="3100" dirty="0"/>
              <a:t>Bilan des flux entrants et sortants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3478305"/>
              </p:ext>
            </p:extLst>
          </p:nvPr>
        </p:nvGraphicFramePr>
        <p:xfrm>
          <a:off x="684213" y="1773238"/>
          <a:ext cx="8129166" cy="3870960"/>
        </p:xfrm>
        <a:graphic>
          <a:graphicData uri="http://schemas.openxmlformats.org/drawingml/2006/table">
            <a:tbl>
              <a:tblPr firstRow="1" bandRow="1">
                <a:tableStyleId>{69012ECD-51FC-41F1-AA8D-1B2483CD663E}</a:tableStyleId>
              </a:tblPr>
              <a:tblGrid>
                <a:gridCol w="1371086">
                  <a:extLst>
                    <a:ext uri="{9D8B030D-6E8A-4147-A177-3AD203B41FA5}">
                      <a16:colId xmlns="" xmlns:a16="http://schemas.microsoft.com/office/drawing/2014/main" val="20000"/>
                    </a:ext>
                  </a:extLst>
                </a:gridCol>
                <a:gridCol w="844760">
                  <a:extLst>
                    <a:ext uri="{9D8B030D-6E8A-4147-A177-3AD203B41FA5}">
                      <a16:colId xmlns="" xmlns:a16="http://schemas.microsoft.com/office/drawing/2014/main" val="20001"/>
                    </a:ext>
                  </a:extLst>
                </a:gridCol>
                <a:gridCol w="844760">
                  <a:extLst>
                    <a:ext uri="{9D8B030D-6E8A-4147-A177-3AD203B41FA5}">
                      <a16:colId xmlns="" xmlns:a16="http://schemas.microsoft.com/office/drawing/2014/main" val="20002"/>
                    </a:ext>
                  </a:extLst>
                </a:gridCol>
                <a:gridCol w="844760">
                  <a:extLst>
                    <a:ext uri="{9D8B030D-6E8A-4147-A177-3AD203B41FA5}">
                      <a16:colId xmlns="" xmlns:a16="http://schemas.microsoft.com/office/drawing/2014/main" val="20003"/>
                    </a:ext>
                  </a:extLst>
                </a:gridCol>
                <a:gridCol w="844760">
                  <a:extLst>
                    <a:ext uri="{9D8B030D-6E8A-4147-A177-3AD203B41FA5}">
                      <a16:colId xmlns="" xmlns:a16="http://schemas.microsoft.com/office/drawing/2014/main" val="20004"/>
                    </a:ext>
                  </a:extLst>
                </a:gridCol>
                <a:gridCol w="844760">
                  <a:extLst>
                    <a:ext uri="{9D8B030D-6E8A-4147-A177-3AD203B41FA5}">
                      <a16:colId xmlns="" xmlns:a16="http://schemas.microsoft.com/office/drawing/2014/main" val="20005"/>
                    </a:ext>
                  </a:extLst>
                </a:gridCol>
                <a:gridCol w="844760">
                  <a:extLst>
                    <a:ext uri="{9D8B030D-6E8A-4147-A177-3AD203B41FA5}">
                      <a16:colId xmlns="" xmlns:a16="http://schemas.microsoft.com/office/drawing/2014/main" val="20006"/>
                    </a:ext>
                  </a:extLst>
                </a:gridCol>
                <a:gridCol w="844760">
                  <a:extLst>
                    <a:ext uri="{9D8B030D-6E8A-4147-A177-3AD203B41FA5}">
                      <a16:colId xmlns="" xmlns:a16="http://schemas.microsoft.com/office/drawing/2014/main" val="20007"/>
                    </a:ext>
                  </a:extLst>
                </a:gridCol>
                <a:gridCol w="844760">
                  <a:extLst>
                    <a:ext uri="{9D8B030D-6E8A-4147-A177-3AD203B41FA5}">
                      <a16:colId xmlns="" xmlns:a16="http://schemas.microsoft.com/office/drawing/2014/main" val="20008"/>
                    </a:ext>
                  </a:extLst>
                </a:gridCol>
              </a:tblGrid>
              <a:tr h="370840">
                <a:tc rowSpan="2">
                  <a:txBody>
                    <a:bodyPr/>
                    <a:lstStyle/>
                    <a:p>
                      <a:r>
                        <a:rPr lang="fr-FR" dirty="0" smtClean="0"/>
                        <a:t>Effectifs 2015</a:t>
                      </a:r>
                      <a:endParaRPr lang="fr-FR" dirty="0"/>
                    </a:p>
                  </a:txBody>
                  <a:tcPr anchor="ctr"/>
                </a:tc>
                <a:tc gridSpan="2">
                  <a:txBody>
                    <a:bodyPr/>
                    <a:lstStyle/>
                    <a:p>
                      <a:pPr algn="ctr"/>
                      <a:r>
                        <a:rPr lang="fr-FR" dirty="0" smtClean="0"/>
                        <a:t>CAP</a:t>
                      </a:r>
                      <a:endParaRPr lang="fr-FR" dirty="0"/>
                    </a:p>
                  </a:txBody>
                  <a:tcPr/>
                </a:tc>
                <a:tc hMerge="1">
                  <a:txBody>
                    <a:bodyPr/>
                    <a:lstStyle/>
                    <a:p>
                      <a:endParaRPr lang="fr-FR" dirty="0"/>
                    </a:p>
                  </a:txBody>
                  <a:tcPr/>
                </a:tc>
                <a:tc gridSpan="2">
                  <a:txBody>
                    <a:bodyPr/>
                    <a:lstStyle/>
                    <a:p>
                      <a:pPr algn="ctr"/>
                      <a:r>
                        <a:rPr lang="fr-FR" dirty="0" smtClean="0"/>
                        <a:t>Bac pro</a:t>
                      </a:r>
                      <a:endParaRPr lang="fr-FR" dirty="0"/>
                    </a:p>
                  </a:txBody>
                  <a:tcPr/>
                </a:tc>
                <a:tc hMerge="1">
                  <a:txBody>
                    <a:bodyPr/>
                    <a:lstStyle/>
                    <a:p>
                      <a:endParaRPr lang="fr-FR" dirty="0"/>
                    </a:p>
                  </a:txBody>
                  <a:tcPr/>
                </a:tc>
                <a:tc rowSpan="2">
                  <a:txBody>
                    <a:bodyPr/>
                    <a:lstStyle/>
                    <a:p>
                      <a:pPr algn="ctr"/>
                      <a:r>
                        <a:rPr lang="fr-FR" dirty="0" smtClean="0"/>
                        <a:t>Total</a:t>
                      </a:r>
                      <a:endParaRPr lang="fr-FR" dirty="0"/>
                    </a:p>
                  </a:txBody>
                  <a:tcPr anchor="ctr"/>
                </a:tc>
                <a:tc gridSpan="2">
                  <a:txBody>
                    <a:bodyPr/>
                    <a:lstStyle/>
                    <a:p>
                      <a:pPr algn="ctr"/>
                      <a:r>
                        <a:rPr lang="fr-FR" dirty="0" smtClean="0"/>
                        <a:t>BTS</a:t>
                      </a:r>
                      <a:endParaRPr lang="fr-FR" dirty="0"/>
                    </a:p>
                  </a:txBody>
                  <a:tcPr/>
                </a:tc>
                <a:tc hMerge="1">
                  <a:txBody>
                    <a:bodyPr/>
                    <a:lstStyle/>
                    <a:p>
                      <a:endParaRPr lang="fr-FR" dirty="0"/>
                    </a:p>
                  </a:txBody>
                  <a:tcPr/>
                </a:tc>
                <a:tc rowSpan="2">
                  <a:txBody>
                    <a:bodyPr/>
                    <a:lstStyle/>
                    <a:p>
                      <a:pPr algn="ctr"/>
                      <a:r>
                        <a:rPr lang="fr-FR" dirty="0" smtClean="0"/>
                        <a:t>Total</a:t>
                      </a:r>
                      <a:endParaRPr lang="fr-FR" dirty="0"/>
                    </a:p>
                  </a:txBody>
                  <a:tcPr anchor="ctr"/>
                </a:tc>
                <a:extLst>
                  <a:ext uri="{0D108BD9-81ED-4DB2-BD59-A6C34878D82A}">
                    <a16:rowId xmlns="" xmlns:a16="http://schemas.microsoft.com/office/drawing/2014/main" val="10000"/>
                  </a:ext>
                </a:extLst>
              </a:tr>
              <a:tr h="370840">
                <a:tc vMerge="1">
                  <a:txBody>
                    <a:bodyPr/>
                    <a:lstStyle/>
                    <a:p>
                      <a:endParaRPr lang="fr-FR" dirty="0"/>
                    </a:p>
                  </a:txBody>
                  <a:tcPr/>
                </a:tc>
                <a:tc>
                  <a:txBody>
                    <a:bodyPr/>
                    <a:lstStyle/>
                    <a:p>
                      <a:pPr algn="ctr"/>
                      <a:r>
                        <a:rPr lang="fr-FR" dirty="0" err="1" smtClean="0"/>
                        <a:t>Sco</a:t>
                      </a:r>
                      <a:endParaRPr lang="fr-FR" dirty="0"/>
                    </a:p>
                  </a:txBody>
                  <a:tcPr/>
                </a:tc>
                <a:tc>
                  <a:txBody>
                    <a:bodyPr/>
                    <a:lstStyle/>
                    <a:p>
                      <a:pPr algn="ctr"/>
                      <a:r>
                        <a:rPr lang="fr-FR" dirty="0" smtClean="0"/>
                        <a:t>App</a:t>
                      </a:r>
                      <a:endParaRPr lang="fr-FR" dirty="0"/>
                    </a:p>
                  </a:txBody>
                  <a:tcPr/>
                </a:tc>
                <a:tc>
                  <a:txBody>
                    <a:bodyPr/>
                    <a:lstStyle/>
                    <a:p>
                      <a:pPr algn="ctr"/>
                      <a:r>
                        <a:rPr lang="fr-FR" dirty="0" err="1" smtClean="0"/>
                        <a:t>Sco</a:t>
                      </a:r>
                      <a:endParaRPr lang="fr-FR" dirty="0"/>
                    </a:p>
                  </a:txBody>
                  <a:tcPr/>
                </a:tc>
                <a:tc>
                  <a:txBody>
                    <a:bodyPr/>
                    <a:lstStyle/>
                    <a:p>
                      <a:pPr algn="ctr"/>
                      <a:r>
                        <a:rPr lang="fr-FR" dirty="0" smtClean="0"/>
                        <a:t>App</a:t>
                      </a:r>
                      <a:endParaRPr lang="fr-FR" dirty="0"/>
                    </a:p>
                  </a:txBody>
                  <a:tcPr/>
                </a:tc>
                <a:tc vMerge="1">
                  <a:txBody>
                    <a:bodyPr/>
                    <a:lstStyle/>
                    <a:p>
                      <a:pPr algn="ctr"/>
                      <a:endParaRPr lang="fr-FR" dirty="0"/>
                    </a:p>
                  </a:txBody>
                  <a:tcPr/>
                </a:tc>
                <a:tc>
                  <a:txBody>
                    <a:bodyPr/>
                    <a:lstStyle/>
                    <a:p>
                      <a:pPr algn="ctr"/>
                      <a:endParaRPr lang="fr-FR" dirty="0"/>
                    </a:p>
                  </a:txBody>
                  <a:tcPr/>
                </a:tc>
                <a:tc>
                  <a:txBody>
                    <a:bodyPr/>
                    <a:lstStyle/>
                    <a:p>
                      <a:pPr algn="ctr"/>
                      <a:endParaRPr lang="fr-FR" dirty="0"/>
                    </a:p>
                  </a:txBody>
                  <a:tcPr/>
                </a:tc>
                <a:tc vMerge="1">
                  <a:txBody>
                    <a:bodyPr/>
                    <a:lstStyle/>
                    <a:p>
                      <a:pPr algn="ctr"/>
                      <a:endParaRPr lang="fr-FR" dirty="0"/>
                    </a:p>
                  </a:txBody>
                  <a:tcPr/>
                </a:tc>
                <a:extLst>
                  <a:ext uri="{0D108BD9-81ED-4DB2-BD59-A6C34878D82A}">
                    <a16:rowId xmlns="" xmlns:a16="http://schemas.microsoft.com/office/drawing/2014/main" val="10001"/>
                  </a:ext>
                </a:extLst>
              </a:tr>
              <a:tr h="370840">
                <a:tc>
                  <a:txBody>
                    <a:bodyPr/>
                    <a:lstStyle/>
                    <a:p>
                      <a:pPr algn="ctr"/>
                      <a:r>
                        <a:rPr lang="fr-FR" dirty="0" smtClean="0"/>
                        <a:t>Effectifs 1</a:t>
                      </a:r>
                      <a:r>
                        <a:rPr lang="fr-FR" baseline="30000" dirty="0" smtClean="0"/>
                        <a:t>ère</a:t>
                      </a:r>
                      <a:r>
                        <a:rPr lang="fr-FR" baseline="0" dirty="0" smtClean="0"/>
                        <a:t> année</a:t>
                      </a:r>
                      <a:endParaRPr lang="fr-FR" dirty="0"/>
                    </a:p>
                  </a:txBody>
                  <a:tcPr/>
                </a:tc>
                <a:tc>
                  <a:txBody>
                    <a:bodyPr/>
                    <a:lstStyle/>
                    <a:p>
                      <a:pPr algn="ctr"/>
                      <a:r>
                        <a:rPr lang="fr-FR" dirty="0" smtClean="0"/>
                        <a:t>837</a:t>
                      </a:r>
                      <a:endParaRPr lang="fr-FR" dirty="0"/>
                    </a:p>
                  </a:txBody>
                  <a:tcPr anchor="ctr"/>
                </a:tc>
                <a:tc>
                  <a:txBody>
                    <a:bodyPr/>
                    <a:lstStyle/>
                    <a:p>
                      <a:pPr algn="ctr"/>
                      <a:r>
                        <a:rPr lang="fr-FR" dirty="0" smtClean="0"/>
                        <a:t>222</a:t>
                      </a:r>
                      <a:endParaRPr lang="fr-FR" dirty="0"/>
                    </a:p>
                  </a:txBody>
                  <a:tcPr anchor="ctr"/>
                </a:tc>
                <a:tc>
                  <a:txBody>
                    <a:bodyPr/>
                    <a:lstStyle/>
                    <a:p>
                      <a:pPr algn="ctr"/>
                      <a:r>
                        <a:rPr lang="fr-FR" dirty="0" smtClean="0"/>
                        <a:t>2392</a:t>
                      </a:r>
                      <a:endParaRPr lang="fr-FR" dirty="0"/>
                    </a:p>
                  </a:txBody>
                  <a:tcPr anchor="ctr"/>
                </a:tc>
                <a:tc>
                  <a:txBody>
                    <a:bodyPr/>
                    <a:lstStyle/>
                    <a:p>
                      <a:pPr algn="ctr"/>
                      <a:r>
                        <a:rPr lang="fr-FR" dirty="0" smtClean="0"/>
                        <a:t>476</a:t>
                      </a:r>
                      <a:endParaRPr lang="fr-FR" dirty="0"/>
                    </a:p>
                  </a:txBody>
                  <a:tcPr anchor="ctr"/>
                </a:tc>
                <a:tc>
                  <a:txBody>
                    <a:bodyPr/>
                    <a:lstStyle/>
                    <a:p>
                      <a:pPr algn="ctr"/>
                      <a:r>
                        <a:rPr lang="fr-FR" dirty="0" smtClean="0"/>
                        <a:t>3927</a:t>
                      </a:r>
                      <a:endParaRPr lang="fr-FR" dirty="0"/>
                    </a:p>
                  </a:txBody>
                  <a:tcPr anchor="ctr">
                    <a:solidFill>
                      <a:schemeClr val="accent1">
                        <a:lumMod val="40000"/>
                        <a:lumOff val="60000"/>
                      </a:schemeClr>
                    </a:solidFill>
                  </a:tcPr>
                </a:tc>
                <a:tc>
                  <a:txBody>
                    <a:bodyPr/>
                    <a:lstStyle/>
                    <a:p>
                      <a:pPr algn="ctr"/>
                      <a:r>
                        <a:rPr lang="fr-FR" dirty="0" smtClean="0"/>
                        <a:t>478</a:t>
                      </a:r>
                      <a:endParaRPr lang="fr-FR" dirty="0"/>
                    </a:p>
                  </a:txBody>
                  <a:tcPr anchor="ctr"/>
                </a:tc>
                <a:tc>
                  <a:txBody>
                    <a:bodyPr/>
                    <a:lstStyle/>
                    <a:p>
                      <a:pPr algn="ctr"/>
                      <a:r>
                        <a:rPr lang="fr-FR" dirty="0" smtClean="0"/>
                        <a:t>425</a:t>
                      </a:r>
                      <a:endParaRPr lang="fr-FR" dirty="0"/>
                    </a:p>
                  </a:txBody>
                  <a:tcPr anchor="ctr"/>
                </a:tc>
                <a:tc>
                  <a:txBody>
                    <a:bodyPr/>
                    <a:lstStyle/>
                    <a:p>
                      <a:pPr algn="ctr"/>
                      <a:r>
                        <a:rPr lang="fr-FR" dirty="0" smtClean="0"/>
                        <a:t>903</a:t>
                      </a:r>
                      <a:endParaRPr lang="fr-FR" dirty="0"/>
                    </a:p>
                  </a:txBody>
                  <a:tcPr anchor="ctr">
                    <a:solidFill>
                      <a:srgbClr val="B9CDE5"/>
                    </a:solidFill>
                  </a:tcPr>
                </a:tc>
                <a:extLst>
                  <a:ext uri="{0D108BD9-81ED-4DB2-BD59-A6C34878D82A}">
                    <a16:rowId xmlns="" xmlns:a16="http://schemas.microsoft.com/office/drawing/2014/main" val="10002"/>
                  </a:ext>
                </a:extLst>
              </a:tr>
              <a:tr h="370840">
                <a:tc rowSpan="2">
                  <a:txBody>
                    <a:bodyPr/>
                    <a:lstStyle/>
                    <a:p>
                      <a:pPr algn="ctr"/>
                      <a:r>
                        <a:rPr lang="fr-FR" dirty="0" smtClean="0"/>
                        <a:t>Effectifs terminale   </a:t>
                      </a:r>
                      <a:endParaRPr lang="fr-FR" dirty="0"/>
                    </a:p>
                  </a:txBody>
                  <a:tcPr/>
                </a:tc>
                <a:tc>
                  <a:txBody>
                    <a:bodyPr/>
                    <a:lstStyle/>
                    <a:p>
                      <a:pPr algn="ctr"/>
                      <a:r>
                        <a:rPr lang="fr-FR" dirty="0" smtClean="0"/>
                        <a:t>676</a:t>
                      </a:r>
                      <a:endParaRPr lang="fr-FR" dirty="0"/>
                    </a:p>
                  </a:txBody>
                  <a:tcPr anchor="ctr"/>
                </a:tc>
                <a:tc>
                  <a:txBody>
                    <a:bodyPr/>
                    <a:lstStyle/>
                    <a:p>
                      <a:pPr algn="ctr"/>
                      <a:r>
                        <a:rPr lang="fr-FR" dirty="0" smtClean="0"/>
                        <a:t>238</a:t>
                      </a:r>
                      <a:endParaRPr lang="fr-FR" dirty="0"/>
                    </a:p>
                  </a:txBody>
                  <a:tcPr anchor="ctr"/>
                </a:tc>
                <a:tc>
                  <a:txBody>
                    <a:bodyPr/>
                    <a:lstStyle/>
                    <a:p>
                      <a:pPr algn="ctr"/>
                      <a:r>
                        <a:rPr lang="fr-FR" dirty="0" smtClean="0"/>
                        <a:t>2021</a:t>
                      </a:r>
                      <a:endParaRPr lang="fr-FR" dirty="0"/>
                    </a:p>
                  </a:txBody>
                  <a:tcPr anchor="ctr"/>
                </a:tc>
                <a:tc>
                  <a:txBody>
                    <a:bodyPr/>
                    <a:lstStyle/>
                    <a:p>
                      <a:pPr algn="ctr"/>
                      <a:r>
                        <a:rPr lang="fr-FR" dirty="0" smtClean="0"/>
                        <a:t>1045</a:t>
                      </a:r>
                      <a:endParaRPr lang="fr-FR" dirty="0"/>
                    </a:p>
                  </a:txBody>
                  <a:tcPr anchor="ctr"/>
                </a:tc>
                <a:tc>
                  <a:txBody>
                    <a:bodyPr/>
                    <a:lstStyle/>
                    <a:p>
                      <a:pPr algn="ctr"/>
                      <a:r>
                        <a:rPr lang="fr-FR" dirty="0" smtClean="0"/>
                        <a:t>3980</a:t>
                      </a:r>
                      <a:endParaRPr lang="fr-FR" dirty="0"/>
                    </a:p>
                  </a:txBody>
                  <a:tcPr anchor="ctr">
                    <a:solidFill>
                      <a:schemeClr val="accent1">
                        <a:lumMod val="40000"/>
                        <a:lumOff val="60000"/>
                      </a:schemeClr>
                    </a:solidFill>
                  </a:tcPr>
                </a:tc>
                <a:tc>
                  <a:txBody>
                    <a:bodyPr/>
                    <a:lstStyle/>
                    <a:p>
                      <a:pPr algn="ctr"/>
                      <a:r>
                        <a:rPr lang="fr-FR" dirty="0" smtClean="0"/>
                        <a:t>391</a:t>
                      </a:r>
                      <a:endParaRPr lang="fr-FR" dirty="0"/>
                    </a:p>
                  </a:txBody>
                  <a:tcPr anchor="ctr"/>
                </a:tc>
                <a:tc>
                  <a:txBody>
                    <a:bodyPr/>
                    <a:lstStyle/>
                    <a:p>
                      <a:pPr algn="ctr"/>
                      <a:r>
                        <a:rPr lang="fr-FR" dirty="0" smtClean="0"/>
                        <a:t>348</a:t>
                      </a:r>
                      <a:endParaRPr lang="fr-FR" dirty="0"/>
                    </a:p>
                  </a:txBody>
                  <a:tcPr anchor="ctr"/>
                </a:tc>
                <a:tc>
                  <a:txBody>
                    <a:bodyPr/>
                    <a:lstStyle/>
                    <a:p>
                      <a:pPr algn="ctr"/>
                      <a:r>
                        <a:rPr lang="fr-FR" dirty="0" smtClean="0"/>
                        <a:t>739</a:t>
                      </a:r>
                      <a:endParaRPr lang="fr-FR" dirty="0"/>
                    </a:p>
                  </a:txBody>
                  <a:tcPr anchor="ctr">
                    <a:solidFill>
                      <a:srgbClr val="B9CDE5"/>
                    </a:solidFill>
                  </a:tcPr>
                </a:tc>
                <a:extLst>
                  <a:ext uri="{0D108BD9-81ED-4DB2-BD59-A6C34878D82A}">
                    <a16:rowId xmlns="" xmlns:a16="http://schemas.microsoft.com/office/drawing/2014/main" val="10003"/>
                  </a:ext>
                </a:extLst>
              </a:tr>
              <a:tr h="370840">
                <a:tc vMerge="1">
                  <a:txBody>
                    <a:bodyPr/>
                    <a:lstStyle/>
                    <a:p>
                      <a:endParaRPr lang="fr-FR" dirty="0"/>
                    </a:p>
                  </a:txBody>
                  <a:tcPr/>
                </a:tc>
                <a:tc gridSpan="2">
                  <a:txBody>
                    <a:bodyPr/>
                    <a:lstStyle/>
                    <a:p>
                      <a:pPr algn="ctr"/>
                      <a:r>
                        <a:rPr lang="fr-FR" dirty="0" smtClean="0"/>
                        <a:t>914</a:t>
                      </a:r>
                      <a:endParaRPr lang="fr-FR" dirty="0"/>
                    </a:p>
                  </a:txBody>
                  <a:tcPr anchor="ctr">
                    <a:noFill/>
                  </a:tcPr>
                </a:tc>
                <a:tc hMerge="1">
                  <a:txBody>
                    <a:bodyPr/>
                    <a:lstStyle/>
                    <a:p>
                      <a:endParaRPr lang="fr-FR" dirty="0"/>
                    </a:p>
                  </a:txBody>
                  <a:tcPr/>
                </a:tc>
                <a:tc gridSpan="2">
                  <a:txBody>
                    <a:bodyPr/>
                    <a:lstStyle/>
                    <a:p>
                      <a:pPr algn="ctr"/>
                      <a:r>
                        <a:rPr lang="fr-FR" dirty="0" smtClean="0"/>
                        <a:t>3066</a:t>
                      </a:r>
                      <a:endParaRPr lang="fr-FR" dirty="0"/>
                    </a:p>
                  </a:txBody>
                  <a:tcPr anchor="ctr">
                    <a:solidFill>
                      <a:srgbClr val="B9CDE5"/>
                    </a:solidFill>
                  </a:tcPr>
                </a:tc>
                <a:tc hMerge="1">
                  <a:txBody>
                    <a:bodyPr/>
                    <a:lstStyle/>
                    <a:p>
                      <a:endParaRPr lang="fr-FR" dirty="0"/>
                    </a:p>
                  </a:txBody>
                  <a:tcPr/>
                </a:tc>
                <a:tc>
                  <a:txBody>
                    <a:bodyPr/>
                    <a:lstStyle/>
                    <a:p>
                      <a:pPr algn="ctr"/>
                      <a:endParaRPr lang="fr-FR" dirty="0"/>
                    </a:p>
                  </a:txBody>
                  <a:tcPr anchor="ctr"/>
                </a:tc>
                <a:tc gridSpan="2">
                  <a:txBody>
                    <a:bodyPr/>
                    <a:lstStyle/>
                    <a:p>
                      <a:pPr algn="ctr"/>
                      <a:endParaRPr lang="fr-FR" dirty="0"/>
                    </a:p>
                  </a:txBody>
                  <a:tcPr anchor="ctr">
                    <a:noFill/>
                  </a:tcPr>
                </a:tc>
                <a:tc hMerge="1">
                  <a:txBody>
                    <a:bodyPr/>
                    <a:lstStyle/>
                    <a:p>
                      <a:pPr algn="ctr"/>
                      <a:endParaRPr lang="fr-FR" dirty="0"/>
                    </a:p>
                  </a:txBody>
                  <a:tcPr anchor="ctr"/>
                </a:tc>
                <a:tc>
                  <a:txBody>
                    <a:bodyPr/>
                    <a:lstStyle/>
                    <a:p>
                      <a:pPr algn="ctr"/>
                      <a:endParaRPr lang="fr-FR" dirty="0"/>
                    </a:p>
                  </a:txBody>
                  <a:tcPr anchor="ctr"/>
                </a:tc>
                <a:extLst>
                  <a:ext uri="{0D108BD9-81ED-4DB2-BD59-A6C34878D82A}">
                    <a16:rowId xmlns="" xmlns:a16="http://schemas.microsoft.com/office/drawing/2014/main" val="10004"/>
                  </a:ext>
                </a:extLst>
              </a:tr>
              <a:tr h="294133">
                <a:tc gridSpan="9">
                  <a:txBody>
                    <a:bodyPr/>
                    <a:lstStyle/>
                    <a:p>
                      <a:pPr algn="ctr"/>
                      <a:endParaRPr lang="fr-FR" dirty="0"/>
                    </a:p>
                  </a:txBody>
                  <a:tcP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extLst>
                  <a:ext uri="{0D108BD9-81ED-4DB2-BD59-A6C34878D82A}">
                    <a16:rowId xmlns="" xmlns:a16="http://schemas.microsoft.com/office/drawing/2014/main" val="10005"/>
                  </a:ext>
                </a:extLst>
              </a:tr>
              <a:tr h="370840">
                <a:tc>
                  <a:txBody>
                    <a:bodyPr/>
                    <a:lstStyle/>
                    <a:p>
                      <a:pPr algn="ctr"/>
                      <a:r>
                        <a:rPr lang="fr-FR" dirty="0" smtClean="0"/>
                        <a:t>Entrants cohorte</a:t>
                      </a:r>
                      <a:endParaRPr lang="fr-FR" dirty="0"/>
                    </a:p>
                  </a:txBody>
                  <a:tcPr/>
                </a:tc>
                <a:tc>
                  <a:txBody>
                    <a:bodyPr/>
                    <a:lstStyle/>
                    <a:p>
                      <a:pPr algn="ctr"/>
                      <a:r>
                        <a:rPr lang="fr-FR" dirty="0" smtClean="0"/>
                        <a:t>840</a:t>
                      </a:r>
                      <a:endParaRPr lang="fr-FR" dirty="0"/>
                    </a:p>
                  </a:txBody>
                  <a:tcPr anchor="ctr"/>
                </a:tc>
                <a:tc>
                  <a:txBody>
                    <a:bodyPr/>
                    <a:lstStyle/>
                    <a:p>
                      <a:pPr algn="ctr"/>
                      <a:r>
                        <a:rPr lang="fr-FR" dirty="0" smtClean="0"/>
                        <a:t>245</a:t>
                      </a:r>
                      <a:endParaRPr lang="fr-FR" dirty="0"/>
                    </a:p>
                  </a:txBody>
                  <a:tcPr anchor="ctr"/>
                </a:tc>
                <a:tc>
                  <a:txBody>
                    <a:bodyPr/>
                    <a:lstStyle/>
                    <a:p>
                      <a:pPr algn="ctr"/>
                      <a:r>
                        <a:rPr lang="fr-FR" dirty="0" smtClean="0"/>
                        <a:t>2286</a:t>
                      </a:r>
                      <a:endParaRPr lang="fr-FR" dirty="0"/>
                    </a:p>
                  </a:txBody>
                  <a:tcPr anchor="ctr"/>
                </a:tc>
                <a:tc>
                  <a:txBody>
                    <a:bodyPr/>
                    <a:lstStyle/>
                    <a:p>
                      <a:pPr algn="ctr"/>
                      <a:r>
                        <a:rPr lang="fr-FR" dirty="0" smtClean="0"/>
                        <a:t>640</a:t>
                      </a:r>
                      <a:endParaRPr lang="fr-FR" dirty="0"/>
                    </a:p>
                  </a:txBody>
                  <a:tcPr anchor="ctr"/>
                </a:tc>
                <a:tc>
                  <a:txBody>
                    <a:bodyPr/>
                    <a:lstStyle/>
                    <a:p>
                      <a:pPr algn="ctr"/>
                      <a:endParaRPr lang="fr-FR" dirty="0"/>
                    </a:p>
                  </a:txBody>
                  <a:tcPr anchor="ctr"/>
                </a:tc>
                <a:tc>
                  <a:txBody>
                    <a:bodyPr/>
                    <a:lstStyle/>
                    <a:p>
                      <a:pPr algn="ctr"/>
                      <a:r>
                        <a:rPr lang="fr-FR" dirty="0" smtClean="0"/>
                        <a:t>443</a:t>
                      </a:r>
                      <a:endParaRPr lang="fr-FR" dirty="0"/>
                    </a:p>
                  </a:txBody>
                  <a:tcPr anchor="ctr"/>
                </a:tc>
                <a:tc>
                  <a:txBody>
                    <a:bodyPr/>
                    <a:lstStyle/>
                    <a:p>
                      <a:pPr algn="ctr"/>
                      <a:r>
                        <a:rPr lang="fr-FR" dirty="0" smtClean="0"/>
                        <a:t>371</a:t>
                      </a:r>
                      <a:endParaRPr lang="fr-FR" dirty="0"/>
                    </a:p>
                  </a:txBody>
                  <a:tcPr anchor="ctr"/>
                </a:tc>
                <a:tc>
                  <a:txBody>
                    <a:bodyPr/>
                    <a:lstStyle/>
                    <a:p>
                      <a:pPr algn="ctr"/>
                      <a:endParaRPr lang="fr-FR" dirty="0"/>
                    </a:p>
                  </a:txBody>
                  <a:tcPr anchor="ctr"/>
                </a:tc>
                <a:extLst>
                  <a:ext uri="{0D108BD9-81ED-4DB2-BD59-A6C34878D82A}">
                    <a16:rowId xmlns="" xmlns:a16="http://schemas.microsoft.com/office/drawing/2014/main" val="10006"/>
                  </a:ext>
                </a:extLst>
              </a:tr>
              <a:tr h="370840">
                <a:tc rowSpan="2">
                  <a:txBody>
                    <a:bodyPr/>
                    <a:lstStyle/>
                    <a:p>
                      <a:pPr algn="ctr"/>
                      <a:r>
                        <a:rPr lang="fr-FR" dirty="0" smtClean="0"/>
                        <a:t>écart</a:t>
                      </a:r>
                      <a:endParaRPr lang="fr-FR" dirty="0"/>
                    </a:p>
                  </a:txBody>
                  <a:tcPr anchor="ctr"/>
                </a:tc>
                <a:tc>
                  <a:txBody>
                    <a:bodyPr/>
                    <a:lstStyle/>
                    <a:p>
                      <a:pPr algn="ctr"/>
                      <a:r>
                        <a:rPr lang="fr-FR" dirty="0" smtClean="0"/>
                        <a:t>164</a:t>
                      </a:r>
                      <a:endParaRPr lang="fr-FR" dirty="0"/>
                    </a:p>
                  </a:txBody>
                  <a:tcPr anchor="ctr"/>
                </a:tc>
                <a:tc>
                  <a:txBody>
                    <a:bodyPr/>
                    <a:lstStyle/>
                    <a:p>
                      <a:pPr algn="ctr"/>
                      <a:r>
                        <a:rPr lang="fr-FR" dirty="0" smtClean="0"/>
                        <a:t>7</a:t>
                      </a:r>
                      <a:endParaRPr lang="fr-FR" dirty="0"/>
                    </a:p>
                  </a:txBody>
                  <a:tcPr anchor="ctr"/>
                </a:tc>
                <a:tc>
                  <a:txBody>
                    <a:bodyPr/>
                    <a:lstStyle/>
                    <a:p>
                      <a:pPr algn="ctr"/>
                      <a:r>
                        <a:rPr lang="fr-FR" dirty="0" smtClean="0"/>
                        <a:t>265</a:t>
                      </a:r>
                      <a:endParaRPr lang="fr-FR" dirty="0"/>
                    </a:p>
                  </a:txBody>
                  <a:tcPr anchor="ctr"/>
                </a:tc>
                <a:tc>
                  <a:txBody>
                    <a:bodyPr/>
                    <a:lstStyle/>
                    <a:p>
                      <a:pPr algn="ctr"/>
                      <a:r>
                        <a:rPr lang="fr-FR" dirty="0" smtClean="0"/>
                        <a:t>+445</a:t>
                      </a:r>
                      <a:endParaRPr lang="fr-FR" dirty="0"/>
                    </a:p>
                  </a:txBody>
                  <a:tcPr anchor="ctr"/>
                </a:tc>
                <a:tc>
                  <a:txBody>
                    <a:bodyPr/>
                    <a:lstStyle/>
                    <a:p>
                      <a:pPr algn="ctr"/>
                      <a:r>
                        <a:rPr lang="fr-FR" dirty="0" smtClean="0"/>
                        <a:t>9</a:t>
                      </a:r>
                      <a:endParaRPr lang="fr-FR" dirty="0"/>
                    </a:p>
                  </a:txBody>
                  <a:tcPr anchor="ctr"/>
                </a:tc>
                <a:tc>
                  <a:txBody>
                    <a:bodyPr/>
                    <a:lstStyle/>
                    <a:p>
                      <a:pPr algn="ctr"/>
                      <a:r>
                        <a:rPr lang="fr-FR" dirty="0" smtClean="0"/>
                        <a:t>52</a:t>
                      </a:r>
                      <a:endParaRPr lang="fr-FR" dirty="0"/>
                    </a:p>
                  </a:txBody>
                  <a:tcPr anchor="ctr"/>
                </a:tc>
                <a:tc>
                  <a:txBody>
                    <a:bodyPr/>
                    <a:lstStyle/>
                    <a:p>
                      <a:pPr algn="ctr"/>
                      <a:r>
                        <a:rPr lang="fr-FR" dirty="0" smtClean="0"/>
                        <a:t>23</a:t>
                      </a:r>
                      <a:endParaRPr lang="fr-FR" dirty="0"/>
                    </a:p>
                  </a:txBody>
                  <a:tcPr anchor="ctr"/>
                </a:tc>
                <a:tc>
                  <a:txBody>
                    <a:bodyPr/>
                    <a:lstStyle/>
                    <a:p>
                      <a:pPr algn="ctr"/>
                      <a:endParaRPr lang="fr-FR" dirty="0"/>
                    </a:p>
                  </a:txBody>
                  <a:tcPr anchor="ctr"/>
                </a:tc>
                <a:extLst>
                  <a:ext uri="{0D108BD9-81ED-4DB2-BD59-A6C34878D82A}">
                    <a16:rowId xmlns="" xmlns:a16="http://schemas.microsoft.com/office/drawing/2014/main" val="10007"/>
                  </a:ext>
                </a:extLst>
              </a:tr>
              <a:tr h="370840">
                <a:tc vMerge="1">
                  <a:txBody>
                    <a:bodyPr/>
                    <a:lstStyle/>
                    <a:p>
                      <a:pPr algn="ctr"/>
                      <a:endParaRPr lang="fr-FR" dirty="0"/>
                    </a:p>
                  </a:txBody>
                  <a:tcPr/>
                </a:tc>
                <a:tc>
                  <a:txBody>
                    <a:bodyPr/>
                    <a:lstStyle/>
                    <a:p>
                      <a:pPr algn="ctr"/>
                      <a:r>
                        <a:rPr lang="fr-FR" dirty="0" smtClean="0"/>
                        <a:t>19,5%</a:t>
                      </a:r>
                      <a:endParaRPr lang="fr-FR" dirty="0"/>
                    </a:p>
                  </a:txBody>
                  <a:tcPr anchor="ctr"/>
                </a:tc>
                <a:tc>
                  <a:txBody>
                    <a:bodyPr/>
                    <a:lstStyle/>
                    <a:p>
                      <a:pPr algn="ctr"/>
                      <a:r>
                        <a:rPr lang="fr-FR" dirty="0" smtClean="0"/>
                        <a:t>3%</a:t>
                      </a:r>
                      <a:endParaRPr lang="fr-FR" dirty="0"/>
                    </a:p>
                  </a:txBody>
                  <a:tcPr anchor="ctr"/>
                </a:tc>
                <a:tc>
                  <a:txBody>
                    <a:bodyPr/>
                    <a:lstStyle/>
                    <a:p>
                      <a:pPr algn="ctr"/>
                      <a:r>
                        <a:rPr lang="fr-FR" dirty="0" smtClean="0"/>
                        <a:t>11,6%</a:t>
                      </a:r>
                      <a:endParaRPr lang="fr-FR" dirty="0"/>
                    </a:p>
                  </a:txBody>
                  <a:tcPr anchor="ctr"/>
                </a:tc>
                <a:tc>
                  <a:txBody>
                    <a:bodyPr/>
                    <a:lstStyle/>
                    <a:p>
                      <a:pPr algn="ctr"/>
                      <a:r>
                        <a:rPr lang="fr-FR" dirty="0" smtClean="0"/>
                        <a:t>+70%</a:t>
                      </a:r>
                      <a:endParaRPr lang="fr-FR" dirty="0"/>
                    </a:p>
                  </a:txBody>
                  <a:tcPr anchor="ctr"/>
                </a:tc>
                <a:tc>
                  <a:txBody>
                    <a:bodyPr/>
                    <a:lstStyle/>
                    <a:p>
                      <a:pPr algn="ctr"/>
                      <a:endParaRPr lang="fr-FR" dirty="0"/>
                    </a:p>
                  </a:txBody>
                  <a:tcPr anchor="ctr"/>
                </a:tc>
                <a:tc>
                  <a:txBody>
                    <a:bodyPr/>
                    <a:lstStyle/>
                    <a:p>
                      <a:pPr algn="ctr"/>
                      <a:r>
                        <a:rPr lang="fr-FR" dirty="0" smtClean="0"/>
                        <a:t>11,7%</a:t>
                      </a:r>
                      <a:endParaRPr lang="fr-FR" dirty="0"/>
                    </a:p>
                  </a:txBody>
                  <a:tcPr anchor="ctr"/>
                </a:tc>
                <a:tc>
                  <a:txBody>
                    <a:bodyPr/>
                    <a:lstStyle/>
                    <a:p>
                      <a:pPr algn="ctr"/>
                      <a:r>
                        <a:rPr lang="fr-FR" dirty="0" smtClean="0"/>
                        <a:t>6,2%</a:t>
                      </a:r>
                      <a:endParaRPr lang="fr-FR" dirty="0"/>
                    </a:p>
                  </a:txBody>
                  <a:tcPr anchor="ctr"/>
                </a:tc>
                <a:tc>
                  <a:txBody>
                    <a:bodyPr/>
                    <a:lstStyle/>
                    <a:p>
                      <a:pPr algn="ctr"/>
                      <a:endParaRPr lang="fr-FR" dirty="0"/>
                    </a:p>
                  </a:txBody>
                  <a:tcPr anchor="ctr"/>
                </a:tc>
                <a:extLst>
                  <a:ext uri="{0D108BD9-81ED-4DB2-BD59-A6C34878D82A}">
                    <a16:rowId xmlns="" xmlns:a16="http://schemas.microsoft.com/office/drawing/2014/main" val="10008"/>
                  </a:ext>
                </a:extLst>
              </a:tr>
            </a:tbl>
          </a:graphicData>
        </a:graphic>
      </p:graphicFrame>
      <p:sp>
        <p:nvSpPr>
          <p:cNvPr id="3" name="ZoneTexte 2"/>
          <p:cNvSpPr txBox="1"/>
          <p:nvPr/>
        </p:nvSpPr>
        <p:spPr>
          <a:xfrm>
            <a:off x="1320800" y="5699760"/>
            <a:ext cx="7183120" cy="646331"/>
          </a:xfrm>
          <a:prstGeom prst="rect">
            <a:avLst/>
          </a:prstGeom>
          <a:solidFill>
            <a:srgbClr val="FCD5B5"/>
          </a:solidFill>
        </p:spPr>
        <p:txBody>
          <a:bodyPr wrap="square" rtlCol="0">
            <a:spAutoFit/>
          </a:bodyPr>
          <a:lstStyle/>
          <a:p>
            <a:r>
              <a:rPr lang="fr-FR" dirty="0" smtClean="0"/>
              <a:t>On retrouve dans la base apprentissage 218 apprentis en première qui étaient sous statut solaire en seconde et 114 en terminale</a:t>
            </a:r>
            <a:endParaRPr lang="fr-FR" dirty="0"/>
          </a:p>
        </p:txBody>
      </p:sp>
    </p:spTree>
    <p:extLst>
      <p:ext uri="{BB962C8B-B14F-4D97-AF65-F5344CB8AC3E}">
        <p14:creationId xmlns:p14="http://schemas.microsoft.com/office/powerpoint/2010/main" val="1002145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p:spPr>
        <p:txBody>
          <a:bodyPr vert="horz" wrap="square" lIns="0" tIns="0" rIns="0" bIns="0" numCol="1" anchor="ctr" anchorCtr="0" compatLnSpc="1">
            <a:prstTxWarp prst="textNoShape">
              <a:avLst/>
            </a:prstTxWarp>
          </a:bodyPr>
          <a:lstStyle/>
          <a:p>
            <a:r>
              <a:rPr lang="fr-FR" sz="3100" dirty="0"/>
              <a:t>Origine des entrants en BTS (scolaires)</a:t>
            </a:r>
          </a:p>
        </p:txBody>
      </p:sp>
      <p:graphicFrame>
        <p:nvGraphicFramePr>
          <p:cNvPr id="5" name="Graphique 4"/>
          <p:cNvGraphicFramePr>
            <a:graphicFrameLocks/>
          </p:cNvGraphicFramePr>
          <p:nvPr>
            <p:extLst>
              <p:ext uri="{D42A27DB-BD31-4B8C-83A1-F6EECF244321}">
                <p14:modId xmlns:p14="http://schemas.microsoft.com/office/powerpoint/2010/main" val="3597179851"/>
              </p:ext>
            </p:extLst>
          </p:nvPr>
        </p:nvGraphicFramePr>
        <p:xfrm>
          <a:off x="1494461" y="2219274"/>
          <a:ext cx="6231467" cy="4119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4063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060848"/>
            <a:ext cx="6408712"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dirty="0" smtClean="0">
                <a:solidFill>
                  <a:schemeClr val="accent6">
                    <a:lumMod val="75000"/>
                  </a:schemeClr>
                </a:solidFill>
              </a:rPr>
              <a:t>Architecture </a:t>
            </a:r>
            <a:r>
              <a:rPr lang="fr-FR" dirty="0">
                <a:solidFill>
                  <a:schemeClr val="accent6">
                    <a:lumMod val="75000"/>
                  </a:schemeClr>
                </a:solidFill>
              </a:rPr>
              <a:t>des diplômes</a:t>
            </a:r>
          </a:p>
        </p:txBody>
      </p:sp>
    </p:spTree>
    <p:extLst>
      <p:ext uri="{BB962C8B-B14F-4D97-AF65-F5344CB8AC3E}">
        <p14:creationId xmlns:p14="http://schemas.microsoft.com/office/powerpoint/2010/main" val="13937068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llipse 51"/>
          <p:cNvSpPr/>
          <p:nvPr/>
        </p:nvSpPr>
        <p:spPr>
          <a:xfrm>
            <a:off x="6660232" y="2492896"/>
            <a:ext cx="2088232" cy="1152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MC 4 </a:t>
            </a:r>
            <a:r>
              <a:rPr lang="fr-FR" sz="1200" b="1" dirty="0" smtClean="0"/>
              <a:t>Technicien(ne) en Chaudronnerie Aéronautique et Spatiale</a:t>
            </a:r>
            <a:endParaRPr lang="fr-FR" sz="1200" b="1" dirty="0"/>
          </a:p>
        </p:txBody>
      </p:sp>
      <p:sp>
        <p:nvSpPr>
          <p:cNvPr id="4" name="Titre 3"/>
          <p:cNvSpPr>
            <a:spLocks noGrp="1"/>
          </p:cNvSpPr>
          <p:nvPr>
            <p:ph type="title"/>
          </p:nvPr>
        </p:nvSpPr>
        <p:spPr/>
        <p:txBody>
          <a:bodyPr/>
          <a:lstStyle/>
          <a:p>
            <a:r>
              <a:rPr lang="fr-FR" sz="3100" dirty="0" smtClean="0"/>
              <a:t>Les diplômes </a:t>
            </a:r>
            <a:endParaRPr lang="fr-FR" sz="3100" dirty="0"/>
          </a:p>
        </p:txBody>
      </p:sp>
      <p:sp>
        <p:nvSpPr>
          <p:cNvPr id="31" name="Ellipse 30"/>
          <p:cNvSpPr/>
          <p:nvPr/>
        </p:nvSpPr>
        <p:spPr>
          <a:xfrm>
            <a:off x="107504" y="5150218"/>
            <a:ext cx="1368152"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CAP RCI</a:t>
            </a:r>
            <a:endParaRPr lang="fr-FR" b="1" dirty="0"/>
          </a:p>
        </p:txBody>
      </p:sp>
      <p:grpSp>
        <p:nvGrpSpPr>
          <p:cNvPr id="68" name="Groupe 67"/>
          <p:cNvGrpSpPr/>
          <p:nvPr/>
        </p:nvGrpSpPr>
        <p:grpSpPr>
          <a:xfrm>
            <a:off x="107504" y="1700314"/>
            <a:ext cx="1671459" cy="792088"/>
            <a:chOff x="107504" y="1707288"/>
            <a:chExt cx="1671459" cy="792088"/>
          </a:xfrm>
        </p:grpSpPr>
        <p:sp>
          <p:nvSpPr>
            <p:cNvPr id="33" name="Ellipse 32"/>
            <p:cNvSpPr/>
            <p:nvPr/>
          </p:nvSpPr>
          <p:spPr>
            <a:xfrm>
              <a:off x="107504" y="1707288"/>
              <a:ext cx="1368152"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BTS CRCI</a:t>
              </a:r>
              <a:endParaRPr lang="fr-FR" b="1" dirty="0"/>
            </a:p>
          </p:txBody>
        </p:sp>
        <p:sp>
          <p:nvSpPr>
            <p:cNvPr id="41" name="Ellipse 40"/>
            <p:cNvSpPr/>
            <p:nvPr/>
          </p:nvSpPr>
          <p:spPr>
            <a:xfrm>
              <a:off x="1043609" y="2139336"/>
              <a:ext cx="735354" cy="36004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smtClean="0">
                  <a:solidFill>
                    <a:schemeClr val="tx1"/>
                  </a:solidFill>
                </a:rPr>
                <a:t>2009</a:t>
              </a:r>
              <a:endParaRPr lang="fr-FR" sz="900" b="1" dirty="0">
                <a:solidFill>
                  <a:schemeClr val="tx1"/>
                </a:solidFill>
              </a:endParaRPr>
            </a:p>
          </p:txBody>
        </p:sp>
      </p:grpSp>
      <p:sp>
        <p:nvSpPr>
          <p:cNvPr id="42" name="Ellipse 41"/>
          <p:cNvSpPr/>
          <p:nvPr/>
        </p:nvSpPr>
        <p:spPr>
          <a:xfrm>
            <a:off x="1043609" y="5564264"/>
            <a:ext cx="735354" cy="36004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2009</a:t>
            </a:r>
          </a:p>
        </p:txBody>
      </p:sp>
      <p:grpSp>
        <p:nvGrpSpPr>
          <p:cNvPr id="53" name="Groupe 52"/>
          <p:cNvGrpSpPr/>
          <p:nvPr/>
        </p:nvGrpSpPr>
        <p:grpSpPr>
          <a:xfrm>
            <a:off x="107504" y="2833386"/>
            <a:ext cx="1671459" cy="792088"/>
            <a:chOff x="107504" y="2840360"/>
            <a:chExt cx="1671459" cy="792088"/>
          </a:xfrm>
        </p:grpSpPr>
        <p:sp>
          <p:nvSpPr>
            <p:cNvPr id="32" name="Ellipse 31"/>
            <p:cNvSpPr/>
            <p:nvPr/>
          </p:nvSpPr>
          <p:spPr>
            <a:xfrm>
              <a:off x="107504" y="2840360"/>
              <a:ext cx="1368152"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Bac Pro TCI</a:t>
              </a:r>
              <a:endParaRPr lang="fr-FR" sz="1600" b="1" dirty="0"/>
            </a:p>
          </p:txBody>
        </p:sp>
        <p:sp>
          <p:nvSpPr>
            <p:cNvPr id="43" name="Ellipse 42"/>
            <p:cNvSpPr/>
            <p:nvPr/>
          </p:nvSpPr>
          <p:spPr>
            <a:xfrm>
              <a:off x="1043609" y="3272408"/>
              <a:ext cx="735354" cy="36004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2009</a:t>
              </a:r>
            </a:p>
          </p:txBody>
        </p:sp>
      </p:grpSp>
      <p:grpSp>
        <p:nvGrpSpPr>
          <p:cNvPr id="72" name="Groupe 71"/>
          <p:cNvGrpSpPr/>
          <p:nvPr/>
        </p:nvGrpSpPr>
        <p:grpSpPr>
          <a:xfrm>
            <a:off x="107504" y="3998090"/>
            <a:ext cx="1671459" cy="837220"/>
            <a:chOff x="107504" y="4005064"/>
            <a:chExt cx="1671459" cy="837220"/>
          </a:xfrm>
        </p:grpSpPr>
        <p:sp>
          <p:nvSpPr>
            <p:cNvPr id="2" name="Ellipse 1"/>
            <p:cNvSpPr/>
            <p:nvPr/>
          </p:nvSpPr>
          <p:spPr>
            <a:xfrm>
              <a:off x="107504" y="4005064"/>
              <a:ext cx="1368152"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t>MC 5 Soudage </a:t>
              </a:r>
              <a:endParaRPr lang="fr-FR" sz="1400" b="1" dirty="0"/>
            </a:p>
          </p:txBody>
        </p:sp>
        <p:sp>
          <p:nvSpPr>
            <p:cNvPr id="44" name="Ellipse 43"/>
            <p:cNvSpPr/>
            <p:nvPr/>
          </p:nvSpPr>
          <p:spPr>
            <a:xfrm>
              <a:off x="1043609" y="4482244"/>
              <a:ext cx="735354" cy="36004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2002</a:t>
              </a:r>
            </a:p>
          </p:txBody>
        </p:sp>
      </p:grpSp>
      <p:grpSp>
        <p:nvGrpSpPr>
          <p:cNvPr id="59" name="Groupe 58"/>
          <p:cNvGrpSpPr/>
          <p:nvPr/>
        </p:nvGrpSpPr>
        <p:grpSpPr>
          <a:xfrm>
            <a:off x="2502191" y="3764175"/>
            <a:ext cx="6261548" cy="2277380"/>
            <a:chOff x="2502190" y="2564904"/>
            <a:chExt cx="6261548" cy="2277380"/>
          </a:xfrm>
        </p:grpSpPr>
        <p:sp>
          <p:nvSpPr>
            <p:cNvPr id="51" name="Rectangle à coins arrondis 50"/>
            <p:cNvSpPr/>
            <p:nvPr/>
          </p:nvSpPr>
          <p:spPr>
            <a:xfrm>
              <a:off x="2502190" y="2564904"/>
              <a:ext cx="6246273" cy="2277380"/>
            </a:xfrm>
            <a:prstGeom prst="roundRect">
              <a:avLst/>
            </a:prstGeom>
            <a:solidFill>
              <a:schemeClr val="accent6">
                <a:lumMod val="20000"/>
                <a:lumOff val="80000"/>
              </a:schemeClr>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58" name="Groupe 57"/>
            <p:cNvGrpSpPr/>
            <p:nvPr/>
          </p:nvGrpSpPr>
          <p:grpSpPr>
            <a:xfrm>
              <a:off x="2502191" y="2793971"/>
              <a:ext cx="6261547" cy="1912193"/>
              <a:chOff x="2502191" y="2793971"/>
              <a:chExt cx="6261547" cy="1912193"/>
            </a:xfrm>
          </p:grpSpPr>
          <p:grpSp>
            <p:nvGrpSpPr>
              <p:cNvPr id="46" name="Groupe 45"/>
              <p:cNvGrpSpPr/>
              <p:nvPr/>
            </p:nvGrpSpPr>
            <p:grpSpPr>
              <a:xfrm>
                <a:off x="2502191" y="3708815"/>
                <a:ext cx="6261547" cy="997349"/>
                <a:chOff x="2727592" y="5301208"/>
                <a:chExt cx="6261547" cy="864096"/>
              </a:xfrm>
            </p:grpSpPr>
            <p:sp>
              <p:nvSpPr>
                <p:cNvPr id="36" name="Rectangle à coins arrondis 35"/>
                <p:cNvSpPr/>
                <p:nvPr/>
              </p:nvSpPr>
              <p:spPr>
                <a:xfrm>
                  <a:off x="2727592" y="5301208"/>
                  <a:ext cx="6174264" cy="864096"/>
                </a:xfrm>
                <a:prstGeom prst="roundRect">
                  <a:avLst/>
                </a:prstGeom>
                <a:solidFill>
                  <a:schemeClr val="accent6">
                    <a:lumMod val="20000"/>
                    <a:lumOff val="80000"/>
                  </a:schemeClr>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7" name="Ellipse 36"/>
                <p:cNvSpPr/>
                <p:nvPr/>
              </p:nvSpPr>
              <p:spPr>
                <a:xfrm>
                  <a:off x="2987824" y="5787262"/>
                  <a:ext cx="4320480" cy="32403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bg1">
                          <a:lumMod val="50000"/>
                        </a:schemeClr>
                      </a:solidFill>
                    </a:rPr>
                    <a:t>1ère année commune</a:t>
                  </a:r>
                </a:p>
              </p:txBody>
            </p:sp>
            <p:sp>
              <p:nvSpPr>
                <p:cNvPr id="38" name="Ellipse 37"/>
                <p:cNvSpPr/>
                <p:nvPr/>
              </p:nvSpPr>
              <p:spPr>
                <a:xfrm>
                  <a:off x="2990906" y="5355214"/>
                  <a:ext cx="2080028" cy="43204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chemeClr val="bg1">
                          <a:lumMod val="50000"/>
                        </a:schemeClr>
                      </a:solidFill>
                    </a:rPr>
                    <a:t>Option chaudronnerie</a:t>
                  </a:r>
                  <a:endParaRPr lang="fr-FR" sz="1400" b="1" dirty="0">
                    <a:solidFill>
                      <a:schemeClr val="bg1">
                        <a:lumMod val="50000"/>
                      </a:schemeClr>
                    </a:solidFill>
                  </a:endParaRPr>
                </a:p>
              </p:txBody>
            </p:sp>
            <p:sp>
              <p:nvSpPr>
                <p:cNvPr id="39" name="Ellipse 38"/>
                <p:cNvSpPr/>
                <p:nvPr/>
              </p:nvSpPr>
              <p:spPr>
                <a:xfrm>
                  <a:off x="5140194" y="5337212"/>
                  <a:ext cx="2080028" cy="43204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chemeClr val="bg1">
                          <a:lumMod val="50000"/>
                        </a:schemeClr>
                      </a:solidFill>
                    </a:rPr>
                    <a:t>Option Soudage</a:t>
                  </a:r>
                  <a:endParaRPr lang="fr-FR" sz="1400" b="1" dirty="0">
                    <a:solidFill>
                      <a:schemeClr val="bg1">
                        <a:lumMod val="50000"/>
                      </a:schemeClr>
                    </a:solidFill>
                  </a:endParaRPr>
                </a:p>
              </p:txBody>
            </p:sp>
            <p:sp>
              <p:nvSpPr>
                <p:cNvPr id="40" name="Ellipse 39"/>
                <p:cNvSpPr/>
                <p:nvPr/>
              </p:nvSpPr>
              <p:spPr>
                <a:xfrm>
                  <a:off x="7308304" y="5355213"/>
                  <a:ext cx="1152128" cy="77281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t>CAP </a:t>
                  </a:r>
                  <a:r>
                    <a:rPr lang="fr-FR" sz="1600" b="1" dirty="0" smtClean="0"/>
                    <a:t>RICS</a:t>
                  </a:r>
                  <a:endParaRPr lang="fr-FR" sz="1600" b="1" dirty="0"/>
                </a:p>
              </p:txBody>
            </p:sp>
            <p:sp>
              <p:nvSpPr>
                <p:cNvPr id="45" name="Ellipse 44"/>
                <p:cNvSpPr/>
                <p:nvPr/>
              </p:nvSpPr>
              <p:spPr>
                <a:xfrm>
                  <a:off x="8253785" y="5720986"/>
                  <a:ext cx="735354" cy="36004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2017</a:t>
                  </a:r>
                </a:p>
              </p:txBody>
            </p:sp>
          </p:grpSp>
          <p:grpSp>
            <p:nvGrpSpPr>
              <p:cNvPr id="54" name="Groupe 53"/>
              <p:cNvGrpSpPr/>
              <p:nvPr/>
            </p:nvGrpSpPr>
            <p:grpSpPr>
              <a:xfrm>
                <a:off x="4949440" y="2793971"/>
                <a:ext cx="1671459" cy="792088"/>
                <a:chOff x="524064" y="2840360"/>
                <a:chExt cx="1671459" cy="792088"/>
              </a:xfrm>
            </p:grpSpPr>
            <p:sp>
              <p:nvSpPr>
                <p:cNvPr id="55" name="Ellipse 54"/>
                <p:cNvSpPr/>
                <p:nvPr/>
              </p:nvSpPr>
              <p:spPr>
                <a:xfrm>
                  <a:off x="524064" y="2840360"/>
                  <a:ext cx="1368152" cy="79208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Bac Pro TCI</a:t>
                  </a:r>
                  <a:endParaRPr lang="fr-FR" sz="1600" b="1" dirty="0"/>
                </a:p>
              </p:txBody>
            </p:sp>
            <p:sp>
              <p:nvSpPr>
                <p:cNvPr id="56" name="Ellipse 55"/>
                <p:cNvSpPr/>
                <p:nvPr/>
              </p:nvSpPr>
              <p:spPr>
                <a:xfrm>
                  <a:off x="1460169" y="3272408"/>
                  <a:ext cx="735354" cy="36004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smtClean="0">
                      <a:solidFill>
                        <a:schemeClr val="tx1"/>
                      </a:solidFill>
                    </a:rPr>
                    <a:t>2018</a:t>
                  </a:r>
                  <a:endParaRPr lang="fr-FR" sz="900" b="1" dirty="0">
                    <a:solidFill>
                      <a:schemeClr val="tx1"/>
                    </a:solidFill>
                  </a:endParaRPr>
                </a:p>
              </p:txBody>
            </p:sp>
          </p:grpSp>
        </p:grpSp>
      </p:grpSp>
      <p:sp>
        <p:nvSpPr>
          <p:cNvPr id="66" name="Ellipse 65"/>
          <p:cNvSpPr/>
          <p:nvPr/>
        </p:nvSpPr>
        <p:spPr>
          <a:xfrm>
            <a:off x="2483768" y="2491042"/>
            <a:ext cx="2016224" cy="1152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t>MC 4 </a:t>
            </a:r>
            <a:r>
              <a:rPr lang="fr-FR" sz="1400" b="1" dirty="0" smtClean="0"/>
              <a:t>Technicien(ne) </a:t>
            </a:r>
            <a:r>
              <a:rPr lang="fr-FR" sz="1400" b="1" dirty="0"/>
              <a:t>en Soudage </a:t>
            </a:r>
          </a:p>
        </p:txBody>
      </p:sp>
      <p:sp>
        <p:nvSpPr>
          <p:cNvPr id="70" name="Ellipse 69"/>
          <p:cNvSpPr/>
          <p:nvPr/>
        </p:nvSpPr>
        <p:spPr>
          <a:xfrm>
            <a:off x="4879464" y="1641432"/>
            <a:ext cx="1368152" cy="79208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BTS CRCI</a:t>
            </a:r>
            <a:endParaRPr lang="fr-FR" b="1" dirty="0"/>
          </a:p>
        </p:txBody>
      </p:sp>
      <p:sp>
        <p:nvSpPr>
          <p:cNvPr id="71" name="Ellipse 70"/>
          <p:cNvSpPr/>
          <p:nvPr/>
        </p:nvSpPr>
        <p:spPr>
          <a:xfrm>
            <a:off x="5872302" y="2073480"/>
            <a:ext cx="735354" cy="360040"/>
          </a:xfrm>
          <a:prstGeom prst="ellipse">
            <a:avLst/>
          </a:prstGeom>
          <a:solidFill>
            <a:srgbClr val="B9CDE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smtClean="0">
                <a:solidFill>
                  <a:schemeClr val="tx1"/>
                </a:solidFill>
              </a:rPr>
              <a:t>2018</a:t>
            </a:r>
            <a:endParaRPr lang="fr-FR" sz="900" b="1" dirty="0">
              <a:solidFill>
                <a:schemeClr val="tx1"/>
              </a:solidFill>
            </a:endParaRPr>
          </a:p>
        </p:txBody>
      </p:sp>
      <p:sp>
        <p:nvSpPr>
          <p:cNvPr id="73" name="Ellipse 72"/>
          <p:cNvSpPr/>
          <p:nvPr/>
        </p:nvSpPr>
        <p:spPr>
          <a:xfrm>
            <a:off x="3923928" y="3265448"/>
            <a:ext cx="735354" cy="36004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2016</a:t>
            </a:r>
          </a:p>
        </p:txBody>
      </p:sp>
      <p:cxnSp>
        <p:nvCxnSpPr>
          <p:cNvPr id="76" name="Connecteur droit 75"/>
          <p:cNvCxnSpPr/>
          <p:nvPr/>
        </p:nvCxnSpPr>
        <p:spPr>
          <a:xfrm>
            <a:off x="175320" y="3918269"/>
            <a:ext cx="1336543" cy="91704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flipV="1">
            <a:off x="175320" y="3918269"/>
            <a:ext cx="1376536" cy="85246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74" name="Ellipse 73"/>
          <p:cNvSpPr/>
          <p:nvPr/>
        </p:nvSpPr>
        <p:spPr>
          <a:xfrm>
            <a:off x="8229134" y="3284984"/>
            <a:ext cx="735354" cy="36004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2017</a:t>
            </a:r>
          </a:p>
        </p:txBody>
      </p:sp>
      <p:grpSp>
        <p:nvGrpSpPr>
          <p:cNvPr id="6" name="Groupe 5"/>
          <p:cNvGrpSpPr/>
          <p:nvPr/>
        </p:nvGrpSpPr>
        <p:grpSpPr>
          <a:xfrm>
            <a:off x="2029898" y="1641432"/>
            <a:ext cx="2960228" cy="4458016"/>
            <a:chOff x="2029898" y="1641432"/>
            <a:chExt cx="2960228" cy="4458016"/>
          </a:xfrm>
        </p:grpSpPr>
        <p:sp>
          <p:nvSpPr>
            <p:cNvPr id="84" name="Accolade fermante 83"/>
            <p:cNvSpPr/>
            <p:nvPr/>
          </p:nvSpPr>
          <p:spPr>
            <a:xfrm>
              <a:off x="2029898" y="1641432"/>
              <a:ext cx="244391" cy="4458016"/>
            </a:xfrm>
            <a:prstGeom prst="rightBrace">
              <a:avLst/>
            </a:prstGeom>
            <a:solidFill>
              <a:schemeClr val="accent1">
                <a:lumMod val="60000"/>
                <a:lumOff val="40000"/>
              </a:schemeClr>
            </a:solidFill>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 name="Accolade ouvrante 4"/>
            <p:cNvSpPr/>
            <p:nvPr/>
          </p:nvSpPr>
          <p:spPr>
            <a:xfrm rot="3638894">
              <a:off x="3520357" y="3107613"/>
              <a:ext cx="366497" cy="2573041"/>
            </a:xfrm>
            <a:prstGeom prst="leftBrace">
              <a:avLst/>
            </a:prstGeom>
          </p:spPr>
          <p:style>
            <a:lnRef idx="2">
              <a:schemeClr val="accent6"/>
            </a:lnRef>
            <a:fillRef idx="0">
              <a:schemeClr val="accent6"/>
            </a:fillRef>
            <a:effectRef idx="1">
              <a:schemeClr val="accent6"/>
            </a:effectRef>
            <a:fontRef idx="minor">
              <a:schemeClr val="tx1"/>
            </a:fontRef>
          </p:style>
          <p:txBody>
            <a:bodyPr vert="vert270" rtlCol="0" anchor="ctr"/>
            <a:lstStyle/>
            <a:p>
              <a:pPr algn="ctr"/>
              <a:r>
                <a:rPr lang="fr-FR" sz="1600" dirty="0" smtClean="0">
                  <a:solidFill>
                    <a:schemeClr val="bg1">
                      <a:lumMod val="50000"/>
                    </a:schemeClr>
                  </a:solidFill>
                </a:rPr>
                <a:t>Certification intermédiaire</a:t>
              </a:r>
              <a:endParaRPr lang="fr-FR" sz="1600" dirty="0">
                <a:solidFill>
                  <a:schemeClr val="bg1">
                    <a:lumMod val="50000"/>
                  </a:schemeClr>
                </a:solidFill>
              </a:endParaRPr>
            </a:p>
          </p:txBody>
        </p:sp>
      </p:grpSp>
      <p:sp>
        <p:nvSpPr>
          <p:cNvPr id="50" name="Ellipse 49"/>
          <p:cNvSpPr/>
          <p:nvPr/>
        </p:nvSpPr>
        <p:spPr>
          <a:xfrm>
            <a:off x="4572000" y="2492896"/>
            <a:ext cx="2016224" cy="1152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t>MC 4 </a:t>
            </a:r>
            <a:r>
              <a:rPr lang="fr-FR" sz="1400" b="1" dirty="0" smtClean="0"/>
              <a:t>Technicien(ne) </a:t>
            </a:r>
            <a:r>
              <a:rPr lang="fr-FR" sz="1400" b="1" dirty="0"/>
              <a:t>en </a:t>
            </a:r>
            <a:r>
              <a:rPr lang="fr-FR" sz="1400" b="1" dirty="0" smtClean="0"/>
              <a:t>Tuyauterie </a:t>
            </a:r>
            <a:endParaRPr lang="fr-FR" sz="1400" b="1" dirty="0"/>
          </a:p>
        </p:txBody>
      </p:sp>
      <p:sp>
        <p:nvSpPr>
          <p:cNvPr id="57" name="Ellipse 56"/>
          <p:cNvSpPr/>
          <p:nvPr/>
        </p:nvSpPr>
        <p:spPr>
          <a:xfrm>
            <a:off x="6068894" y="3284984"/>
            <a:ext cx="735354" cy="36004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smtClean="0">
                <a:solidFill>
                  <a:schemeClr val="tx1"/>
                </a:solidFill>
              </a:rPr>
              <a:t>2017</a:t>
            </a:r>
            <a:endParaRPr lang="fr-FR" sz="9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Ecritures en blocs de compétences</a:t>
            </a:r>
            <a:endParaRPr lang="fr-FR" dirty="0">
              <a:solidFill>
                <a:schemeClr val="accent6">
                  <a:lumMod val="75000"/>
                </a:schemeClr>
              </a:solidFill>
            </a:endParaRPr>
          </a:p>
        </p:txBody>
      </p:sp>
    </p:spTree>
    <p:extLst>
      <p:ext uri="{BB962C8B-B14F-4D97-AF65-F5344CB8AC3E}">
        <p14:creationId xmlns:p14="http://schemas.microsoft.com/office/powerpoint/2010/main" val="13937068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22588</TotalTime>
  <Words>1918</Words>
  <Application>Microsoft Macintosh PowerPoint</Application>
  <PresentationFormat>Présentation à l'écran (4:3)</PresentationFormat>
  <Paragraphs>501</Paragraphs>
  <Slides>26</Slides>
  <Notes>0</Notes>
  <HiddenSlides>1</HiddenSlides>
  <MMClips>0</MMClips>
  <ScaleCrop>false</ScaleCrop>
  <HeadingPairs>
    <vt:vector size="4" baseType="variant">
      <vt:variant>
        <vt:lpstr>Thème</vt:lpstr>
      </vt:variant>
      <vt:variant>
        <vt:i4>5</vt:i4>
      </vt:variant>
      <vt:variant>
        <vt:lpstr>Titres des diapositives</vt:lpstr>
      </vt:variant>
      <vt:variant>
        <vt:i4>26</vt:i4>
      </vt:variant>
    </vt:vector>
  </HeadingPairs>
  <TitlesOfParts>
    <vt:vector size="31" baseType="lpstr">
      <vt:lpstr>Page de couverture</vt:lpstr>
      <vt:lpstr>Page de partie </vt:lpstr>
      <vt:lpstr>Pages de contenu</vt:lpstr>
      <vt:lpstr>1_Pages de contenu</vt:lpstr>
      <vt:lpstr>2_Pages de contenu</vt:lpstr>
      <vt:lpstr>Plan National de Formation  </vt:lpstr>
      <vt:lpstr>Etat de la filière</vt:lpstr>
      <vt:lpstr>Evolution des effectifs voie scolaire</vt:lpstr>
      <vt:lpstr>Evolution des effectifs apprentis</vt:lpstr>
      <vt:lpstr>Bilan des flux entrants et sortants</vt:lpstr>
      <vt:lpstr>Origine des entrants en BTS (scolaires)</vt:lpstr>
      <vt:lpstr>Architecture des diplômes</vt:lpstr>
      <vt:lpstr>Les diplômes </vt:lpstr>
      <vt:lpstr>Ecritures en blocs de compétences</vt:lpstr>
      <vt:lpstr>Les principes des blocs de compétences</vt:lpstr>
      <vt:lpstr>Les principes des blocs de compétences</vt:lpstr>
      <vt:lpstr>Les principes des blocs de compétences</vt:lpstr>
      <vt:lpstr>Unités  professionnelles</vt:lpstr>
      <vt:lpstr>Les points clés des changements</vt:lpstr>
      <vt:lpstr>Présentation PowerPoint</vt:lpstr>
      <vt:lpstr>Présentation PowerPoint</vt:lpstr>
      <vt:lpstr>Présentation PowerPoint</vt:lpstr>
      <vt:lpstr>Présentation PowerPoint</vt:lpstr>
      <vt:lpstr>Présentation PowerPoint</vt:lpstr>
      <vt:lpstr>L’organisation des lieux et des enseignements</vt:lpstr>
      <vt:lpstr>Exemple de grille</vt:lpstr>
      <vt:lpstr>Présentation PowerPoint</vt:lpstr>
      <vt:lpstr>Présentation PowerPoint</vt:lpstr>
      <vt:lpstr>Les principes liés à l’évaluation, le rôle des inspecteurs</vt:lpstr>
      <vt:lpstr>De la formation à l’évaluation certificative</vt:lpstr>
      <vt:lpstr>Je vous remercie et vous souhaite un très bon séminaire</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creator>STSI</dc:creator>
  <cp:lastModifiedBy>Michel Rage</cp:lastModifiedBy>
  <cp:revision>595</cp:revision>
  <cp:lastPrinted>2011-10-28T07:48:52Z</cp:lastPrinted>
  <dcterms:created xsi:type="dcterms:W3CDTF">2011-10-28T07:12:19Z</dcterms:created>
  <dcterms:modified xsi:type="dcterms:W3CDTF">2017-12-11T13:54:01Z</dcterms:modified>
</cp:coreProperties>
</file>