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8.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61" r:id="rId5"/>
    <p:sldMasterId id="2147483663" r:id="rId6"/>
  </p:sldMasterIdLst>
  <p:notesMasterIdLst>
    <p:notesMasterId r:id="rId40"/>
  </p:notesMasterIdLst>
  <p:handoutMasterIdLst>
    <p:handoutMasterId r:id="rId41"/>
  </p:handoutMasterIdLst>
  <p:sldIdLst>
    <p:sldId id="271" r:id="rId7"/>
    <p:sldId id="291" r:id="rId8"/>
    <p:sldId id="292" r:id="rId9"/>
    <p:sldId id="293" r:id="rId10"/>
    <p:sldId id="294" r:id="rId11"/>
    <p:sldId id="285" r:id="rId12"/>
    <p:sldId id="286" r:id="rId13"/>
    <p:sldId id="287" r:id="rId14"/>
    <p:sldId id="288" r:id="rId15"/>
    <p:sldId id="295" r:id="rId16"/>
    <p:sldId id="316" r:id="rId17"/>
    <p:sldId id="296" r:id="rId18"/>
    <p:sldId id="297" r:id="rId19"/>
    <p:sldId id="318" r:id="rId20"/>
    <p:sldId id="319" r:id="rId21"/>
    <p:sldId id="320" r:id="rId22"/>
    <p:sldId id="321" r:id="rId23"/>
    <p:sldId id="322" r:id="rId24"/>
    <p:sldId id="323" r:id="rId25"/>
    <p:sldId id="324" r:id="rId26"/>
    <p:sldId id="325" r:id="rId27"/>
    <p:sldId id="327" r:id="rId28"/>
    <p:sldId id="328" r:id="rId29"/>
    <p:sldId id="307" r:id="rId30"/>
    <p:sldId id="308" r:id="rId31"/>
    <p:sldId id="309" r:id="rId32"/>
    <p:sldId id="310" r:id="rId33"/>
    <p:sldId id="311" r:id="rId34"/>
    <p:sldId id="312" r:id="rId35"/>
    <p:sldId id="313" r:id="rId36"/>
    <p:sldId id="314" r:id="rId37"/>
    <p:sldId id="315" r:id="rId38"/>
    <p:sldId id="317" r:id="rId3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83086"/>
    <a:srgbClr val="1A86D0"/>
    <a:srgbClr val="1FA1E5"/>
    <a:srgbClr val="9B008A"/>
    <a:srgbClr val="7800FF"/>
    <a:srgbClr val="8800D1"/>
    <a:srgbClr val="7B00AC"/>
    <a:srgbClr val="6E008E"/>
    <a:srgbClr val="821164"/>
    <a:srgbClr val="070A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7" autoAdjust="0"/>
    <p:restoredTop sz="83897" autoAdjust="0"/>
  </p:normalViewPr>
  <p:slideViewPr>
    <p:cSldViewPr snapToGrid="0" snapToObjects="1">
      <p:cViewPr varScale="1">
        <p:scale>
          <a:sx n="59" d="100"/>
          <a:sy n="59" d="100"/>
        </p:scale>
        <p:origin x="-153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47C9E-1FF0-418C-A028-FAEA58E1D410}"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fr-FR"/>
        </a:p>
      </dgm:t>
    </dgm:pt>
    <dgm:pt modelId="{9978F6B3-01C2-4253-AF4F-E66B6EB64680}">
      <dgm:prSet phldrT="[Texte]" custT="1"/>
      <dgm:spPr/>
      <dgm:t>
        <a:bodyPr/>
        <a:lstStyle/>
        <a:p>
          <a:r>
            <a:rPr lang="fr-FR" sz="1900" b="1" dirty="0" smtClean="0"/>
            <a:t>Domaine1</a:t>
          </a:r>
        </a:p>
        <a:p>
          <a:r>
            <a:rPr lang="fr-FR" sz="1900" b="1" dirty="0" smtClean="0"/>
            <a:t>Les langages pour penser et communiquer</a:t>
          </a:r>
          <a:endParaRPr lang="fr-FR" sz="1900" b="1" dirty="0"/>
        </a:p>
      </dgm:t>
    </dgm:pt>
    <dgm:pt modelId="{AAF80D9A-5BB2-44DB-B457-754439897B67}" type="parTrans" cxnId="{ED5F9742-1B6F-48A4-BFFB-CAA480A6E1E9}">
      <dgm:prSet/>
      <dgm:spPr/>
      <dgm:t>
        <a:bodyPr/>
        <a:lstStyle/>
        <a:p>
          <a:endParaRPr lang="fr-FR" sz="1900" b="1"/>
        </a:p>
      </dgm:t>
    </dgm:pt>
    <dgm:pt modelId="{B7408BC4-F7C3-4E82-A7E4-D8CD8CA7F0A4}" type="sibTrans" cxnId="{ED5F9742-1B6F-48A4-BFFB-CAA480A6E1E9}">
      <dgm:prSet/>
      <dgm:spPr/>
      <dgm:t>
        <a:bodyPr/>
        <a:lstStyle/>
        <a:p>
          <a:endParaRPr lang="fr-FR" sz="1900" b="1"/>
        </a:p>
      </dgm:t>
    </dgm:pt>
    <dgm:pt modelId="{B3FE41E1-203B-4DCB-AA69-7C6FAC00796D}">
      <dgm:prSet phldrT="[Texte]" custT="1"/>
      <dgm:spPr/>
      <dgm:t>
        <a:bodyPr/>
        <a:lstStyle/>
        <a:p>
          <a:r>
            <a:rPr lang="fr-FR" sz="1900" b="1" dirty="0" smtClean="0"/>
            <a:t>Domaine 2</a:t>
          </a:r>
        </a:p>
        <a:p>
          <a:r>
            <a:rPr lang="fr-FR" sz="1900" b="1" dirty="0" smtClean="0"/>
            <a:t>Les méthodes et outils pour apprendre</a:t>
          </a:r>
          <a:endParaRPr lang="fr-FR" sz="1900" b="1" dirty="0"/>
        </a:p>
      </dgm:t>
    </dgm:pt>
    <dgm:pt modelId="{C079EFE9-F3D5-4785-94A9-F80BF7755AA0}" type="parTrans" cxnId="{B4133F56-A3D0-440E-902C-3F61E9715B1F}">
      <dgm:prSet/>
      <dgm:spPr/>
      <dgm:t>
        <a:bodyPr/>
        <a:lstStyle/>
        <a:p>
          <a:endParaRPr lang="fr-FR" sz="1900" b="1"/>
        </a:p>
      </dgm:t>
    </dgm:pt>
    <dgm:pt modelId="{C4262102-A964-41E8-9214-EFC36EDFE46A}" type="sibTrans" cxnId="{B4133F56-A3D0-440E-902C-3F61E9715B1F}">
      <dgm:prSet/>
      <dgm:spPr/>
      <dgm:t>
        <a:bodyPr/>
        <a:lstStyle/>
        <a:p>
          <a:endParaRPr lang="fr-FR" sz="1900" b="1"/>
        </a:p>
      </dgm:t>
    </dgm:pt>
    <dgm:pt modelId="{0018C6FF-E13D-4D49-B17E-55AF3021D443}">
      <dgm:prSet phldrT="[Texte]" custT="1"/>
      <dgm:spPr/>
      <dgm:t>
        <a:bodyPr/>
        <a:lstStyle/>
        <a:p>
          <a:pPr algn="ctr"/>
          <a:r>
            <a:rPr lang="fr-FR" sz="1900" b="1" dirty="0" smtClean="0"/>
            <a:t>Domaine 3</a:t>
          </a:r>
        </a:p>
        <a:p>
          <a:pPr algn="ctr"/>
          <a:r>
            <a:rPr lang="fr-FR" sz="1900" b="1" dirty="0" smtClean="0"/>
            <a:t>La formation de la personne et du citoyen</a:t>
          </a:r>
          <a:endParaRPr lang="fr-FR" sz="1900" b="1" dirty="0"/>
        </a:p>
      </dgm:t>
    </dgm:pt>
    <dgm:pt modelId="{99A563F8-3570-47C9-8732-FA9264752BE9}" type="parTrans" cxnId="{BBE6BCDC-BCCE-4FA8-A8DF-12A26762149C}">
      <dgm:prSet/>
      <dgm:spPr/>
      <dgm:t>
        <a:bodyPr/>
        <a:lstStyle/>
        <a:p>
          <a:endParaRPr lang="fr-FR" sz="1900" b="1"/>
        </a:p>
      </dgm:t>
    </dgm:pt>
    <dgm:pt modelId="{2530A333-FD35-45BC-A9C7-664B7A3A0E6D}" type="sibTrans" cxnId="{BBE6BCDC-BCCE-4FA8-A8DF-12A26762149C}">
      <dgm:prSet/>
      <dgm:spPr/>
      <dgm:t>
        <a:bodyPr/>
        <a:lstStyle/>
        <a:p>
          <a:endParaRPr lang="fr-FR" sz="1900" b="1"/>
        </a:p>
      </dgm:t>
    </dgm:pt>
    <dgm:pt modelId="{3925B555-5E33-4846-A529-1380DB5E07E6}">
      <dgm:prSet custT="1"/>
      <dgm:spPr/>
      <dgm:t>
        <a:bodyPr/>
        <a:lstStyle/>
        <a:p>
          <a:r>
            <a:rPr lang="fr-FR" sz="1900" b="1" dirty="0" smtClean="0"/>
            <a:t>Domaine 4</a:t>
          </a:r>
        </a:p>
        <a:p>
          <a:r>
            <a:rPr lang="fr-FR" sz="1900" b="1" dirty="0" smtClean="0"/>
            <a:t>Les systèmes naturels et les systèmes techniques</a:t>
          </a:r>
          <a:endParaRPr lang="fr-FR" sz="1900" b="1" dirty="0"/>
        </a:p>
      </dgm:t>
    </dgm:pt>
    <dgm:pt modelId="{B73475B5-5700-43D0-90D7-B4C4918EE40D}" type="parTrans" cxnId="{8F5C660A-D552-4FBC-BCDC-623DCA975761}">
      <dgm:prSet/>
      <dgm:spPr/>
      <dgm:t>
        <a:bodyPr/>
        <a:lstStyle/>
        <a:p>
          <a:endParaRPr lang="fr-FR" sz="1900" b="1"/>
        </a:p>
      </dgm:t>
    </dgm:pt>
    <dgm:pt modelId="{98493C82-54A4-4EDF-9E0E-4A3032B9399A}" type="sibTrans" cxnId="{8F5C660A-D552-4FBC-BCDC-623DCA975761}">
      <dgm:prSet/>
      <dgm:spPr/>
      <dgm:t>
        <a:bodyPr/>
        <a:lstStyle/>
        <a:p>
          <a:endParaRPr lang="fr-FR" sz="1900" b="1"/>
        </a:p>
      </dgm:t>
    </dgm:pt>
    <dgm:pt modelId="{611F1AF4-77BA-4344-ADA0-8A0AEBA5C4F4}">
      <dgm:prSet custT="1"/>
      <dgm:spPr/>
      <dgm:t>
        <a:bodyPr/>
        <a:lstStyle/>
        <a:p>
          <a:r>
            <a:rPr lang="fr-FR" sz="1900" b="1" dirty="0" smtClean="0"/>
            <a:t>Domaine 5</a:t>
          </a:r>
        </a:p>
        <a:p>
          <a:r>
            <a:rPr lang="fr-FR" sz="1900" b="1" dirty="0" smtClean="0"/>
            <a:t>Les représentations du monde  et l’activité humaine</a:t>
          </a:r>
          <a:endParaRPr lang="fr-FR" sz="1900" b="1" dirty="0"/>
        </a:p>
      </dgm:t>
    </dgm:pt>
    <dgm:pt modelId="{FC892F64-EBC6-4FCE-98F0-9FDB91AB0BEF}" type="parTrans" cxnId="{8678DB72-50AE-4E58-9514-35D63C601945}">
      <dgm:prSet/>
      <dgm:spPr/>
      <dgm:t>
        <a:bodyPr/>
        <a:lstStyle/>
        <a:p>
          <a:endParaRPr lang="fr-FR" sz="1900" b="1"/>
        </a:p>
      </dgm:t>
    </dgm:pt>
    <dgm:pt modelId="{91784A04-DDC6-40CA-BF00-7AEFC5DE4C46}" type="sibTrans" cxnId="{8678DB72-50AE-4E58-9514-35D63C601945}">
      <dgm:prSet/>
      <dgm:spPr/>
      <dgm:t>
        <a:bodyPr/>
        <a:lstStyle/>
        <a:p>
          <a:endParaRPr lang="fr-FR" sz="1900" b="1"/>
        </a:p>
      </dgm:t>
    </dgm:pt>
    <dgm:pt modelId="{9BDEF550-67FE-4CAB-9896-38094BD46BA4}" type="pres">
      <dgm:prSet presAssocID="{B6447C9E-1FF0-418C-A028-FAEA58E1D410}" presName="Name0" presStyleCnt="0">
        <dgm:presLayoutVars>
          <dgm:dir/>
          <dgm:resizeHandles val="exact"/>
        </dgm:presLayoutVars>
      </dgm:prSet>
      <dgm:spPr/>
      <dgm:t>
        <a:bodyPr/>
        <a:lstStyle/>
        <a:p>
          <a:endParaRPr lang="fr-FR"/>
        </a:p>
      </dgm:t>
    </dgm:pt>
    <dgm:pt modelId="{F53D8DFF-A23D-43FD-95BE-C4E76F290CE3}" type="pres">
      <dgm:prSet presAssocID="{9978F6B3-01C2-4253-AF4F-E66B6EB64680}" presName="node" presStyleLbl="node1" presStyleIdx="0" presStyleCnt="5" custScaleX="108017">
        <dgm:presLayoutVars>
          <dgm:bulletEnabled val="1"/>
        </dgm:presLayoutVars>
      </dgm:prSet>
      <dgm:spPr/>
      <dgm:t>
        <a:bodyPr/>
        <a:lstStyle/>
        <a:p>
          <a:endParaRPr lang="fr-FR"/>
        </a:p>
      </dgm:t>
    </dgm:pt>
    <dgm:pt modelId="{D43A074D-F541-4EE5-9F2A-9C3339C39350}" type="pres">
      <dgm:prSet presAssocID="{B7408BC4-F7C3-4E82-A7E4-D8CD8CA7F0A4}" presName="sibTrans" presStyleCnt="0"/>
      <dgm:spPr/>
    </dgm:pt>
    <dgm:pt modelId="{B68C6FF0-40CE-4CBC-AE89-5EDD0ACAE01A}" type="pres">
      <dgm:prSet presAssocID="{B3FE41E1-203B-4DCB-AA69-7C6FAC00796D}" presName="node" presStyleLbl="node1" presStyleIdx="1" presStyleCnt="5" custScaleX="90244">
        <dgm:presLayoutVars>
          <dgm:bulletEnabled val="1"/>
        </dgm:presLayoutVars>
      </dgm:prSet>
      <dgm:spPr/>
      <dgm:t>
        <a:bodyPr/>
        <a:lstStyle/>
        <a:p>
          <a:endParaRPr lang="fr-FR"/>
        </a:p>
      </dgm:t>
    </dgm:pt>
    <dgm:pt modelId="{AE1077EA-30B2-41C3-AD7B-7A6588E237CD}" type="pres">
      <dgm:prSet presAssocID="{C4262102-A964-41E8-9214-EFC36EDFE46A}" presName="sibTrans" presStyleCnt="0"/>
      <dgm:spPr/>
    </dgm:pt>
    <dgm:pt modelId="{F12C0E65-7299-439C-B036-E7EEE2DE65D4}" type="pres">
      <dgm:prSet presAssocID="{0018C6FF-E13D-4D49-B17E-55AF3021D443}" presName="node" presStyleLbl="node1" presStyleIdx="2" presStyleCnt="5" custScaleX="77486">
        <dgm:presLayoutVars>
          <dgm:bulletEnabled val="1"/>
        </dgm:presLayoutVars>
      </dgm:prSet>
      <dgm:spPr/>
      <dgm:t>
        <a:bodyPr/>
        <a:lstStyle/>
        <a:p>
          <a:endParaRPr lang="fr-FR"/>
        </a:p>
      </dgm:t>
    </dgm:pt>
    <dgm:pt modelId="{796A2A16-AF1B-4C65-9160-D330B0D65533}" type="pres">
      <dgm:prSet presAssocID="{2530A333-FD35-45BC-A9C7-664B7A3A0E6D}" presName="sibTrans" presStyleCnt="0"/>
      <dgm:spPr/>
    </dgm:pt>
    <dgm:pt modelId="{78453069-60D8-45D2-BE3F-D20A5D4A8EC6}" type="pres">
      <dgm:prSet presAssocID="{3925B555-5E33-4846-A529-1380DB5E07E6}" presName="node" presStyleLbl="node1" presStyleIdx="3" presStyleCnt="5" custScaleX="81209">
        <dgm:presLayoutVars>
          <dgm:bulletEnabled val="1"/>
        </dgm:presLayoutVars>
      </dgm:prSet>
      <dgm:spPr/>
      <dgm:t>
        <a:bodyPr/>
        <a:lstStyle/>
        <a:p>
          <a:endParaRPr lang="fr-FR"/>
        </a:p>
      </dgm:t>
    </dgm:pt>
    <dgm:pt modelId="{A323D7D6-C63D-4F24-BBD5-E2A8D76DEAE3}" type="pres">
      <dgm:prSet presAssocID="{98493C82-54A4-4EDF-9E0E-4A3032B9399A}" presName="sibTrans" presStyleCnt="0"/>
      <dgm:spPr/>
    </dgm:pt>
    <dgm:pt modelId="{3F018020-C2D1-49E8-9335-B03B37412881}" type="pres">
      <dgm:prSet presAssocID="{611F1AF4-77BA-4344-ADA0-8A0AEBA5C4F4}" presName="node" presStyleLbl="node1" presStyleIdx="4" presStyleCnt="5">
        <dgm:presLayoutVars>
          <dgm:bulletEnabled val="1"/>
        </dgm:presLayoutVars>
      </dgm:prSet>
      <dgm:spPr/>
      <dgm:t>
        <a:bodyPr/>
        <a:lstStyle/>
        <a:p>
          <a:endParaRPr lang="fr-FR"/>
        </a:p>
      </dgm:t>
    </dgm:pt>
  </dgm:ptLst>
  <dgm:cxnLst>
    <dgm:cxn modelId="{D17AE2DE-F6A4-4B0D-B4B8-33D446E77D0B}" type="presOf" srcId="{B6447C9E-1FF0-418C-A028-FAEA58E1D410}" destId="{9BDEF550-67FE-4CAB-9896-38094BD46BA4}" srcOrd="0" destOrd="0" presId="urn:microsoft.com/office/officeart/2005/8/layout/hList6"/>
    <dgm:cxn modelId="{ED5F9742-1B6F-48A4-BFFB-CAA480A6E1E9}" srcId="{B6447C9E-1FF0-418C-A028-FAEA58E1D410}" destId="{9978F6B3-01C2-4253-AF4F-E66B6EB64680}" srcOrd="0" destOrd="0" parTransId="{AAF80D9A-5BB2-44DB-B457-754439897B67}" sibTransId="{B7408BC4-F7C3-4E82-A7E4-D8CD8CA7F0A4}"/>
    <dgm:cxn modelId="{78FE0A6C-0600-4524-909D-2B2E3819C2EA}" type="presOf" srcId="{3925B555-5E33-4846-A529-1380DB5E07E6}" destId="{78453069-60D8-45D2-BE3F-D20A5D4A8EC6}" srcOrd="0" destOrd="0" presId="urn:microsoft.com/office/officeart/2005/8/layout/hList6"/>
    <dgm:cxn modelId="{B4133F56-A3D0-440E-902C-3F61E9715B1F}" srcId="{B6447C9E-1FF0-418C-A028-FAEA58E1D410}" destId="{B3FE41E1-203B-4DCB-AA69-7C6FAC00796D}" srcOrd="1" destOrd="0" parTransId="{C079EFE9-F3D5-4785-94A9-F80BF7755AA0}" sibTransId="{C4262102-A964-41E8-9214-EFC36EDFE46A}"/>
    <dgm:cxn modelId="{8F5C660A-D552-4FBC-BCDC-623DCA975761}" srcId="{B6447C9E-1FF0-418C-A028-FAEA58E1D410}" destId="{3925B555-5E33-4846-A529-1380DB5E07E6}" srcOrd="3" destOrd="0" parTransId="{B73475B5-5700-43D0-90D7-B4C4918EE40D}" sibTransId="{98493C82-54A4-4EDF-9E0E-4A3032B9399A}"/>
    <dgm:cxn modelId="{FC961A71-E053-4D32-B920-24C93FCEE912}" type="presOf" srcId="{0018C6FF-E13D-4D49-B17E-55AF3021D443}" destId="{F12C0E65-7299-439C-B036-E7EEE2DE65D4}" srcOrd="0" destOrd="0" presId="urn:microsoft.com/office/officeart/2005/8/layout/hList6"/>
    <dgm:cxn modelId="{148C61F9-8DC9-4CCA-BAE1-983B925CBA78}" type="presOf" srcId="{9978F6B3-01C2-4253-AF4F-E66B6EB64680}" destId="{F53D8DFF-A23D-43FD-95BE-C4E76F290CE3}" srcOrd="0" destOrd="0" presId="urn:microsoft.com/office/officeart/2005/8/layout/hList6"/>
    <dgm:cxn modelId="{0ED8D42A-68A8-4E18-AE7B-0ACF20798042}" type="presOf" srcId="{B3FE41E1-203B-4DCB-AA69-7C6FAC00796D}" destId="{B68C6FF0-40CE-4CBC-AE89-5EDD0ACAE01A}" srcOrd="0" destOrd="0" presId="urn:microsoft.com/office/officeart/2005/8/layout/hList6"/>
    <dgm:cxn modelId="{8678DB72-50AE-4E58-9514-35D63C601945}" srcId="{B6447C9E-1FF0-418C-A028-FAEA58E1D410}" destId="{611F1AF4-77BA-4344-ADA0-8A0AEBA5C4F4}" srcOrd="4" destOrd="0" parTransId="{FC892F64-EBC6-4FCE-98F0-9FDB91AB0BEF}" sibTransId="{91784A04-DDC6-40CA-BF00-7AEFC5DE4C46}"/>
    <dgm:cxn modelId="{E3E9B013-98D8-4DB8-80BB-7F8C2143F512}" type="presOf" srcId="{611F1AF4-77BA-4344-ADA0-8A0AEBA5C4F4}" destId="{3F018020-C2D1-49E8-9335-B03B37412881}" srcOrd="0" destOrd="0" presId="urn:microsoft.com/office/officeart/2005/8/layout/hList6"/>
    <dgm:cxn modelId="{BBE6BCDC-BCCE-4FA8-A8DF-12A26762149C}" srcId="{B6447C9E-1FF0-418C-A028-FAEA58E1D410}" destId="{0018C6FF-E13D-4D49-B17E-55AF3021D443}" srcOrd="2" destOrd="0" parTransId="{99A563F8-3570-47C9-8732-FA9264752BE9}" sibTransId="{2530A333-FD35-45BC-A9C7-664B7A3A0E6D}"/>
    <dgm:cxn modelId="{150654A3-0C9D-40E5-A884-35053E795578}" type="presParOf" srcId="{9BDEF550-67FE-4CAB-9896-38094BD46BA4}" destId="{F53D8DFF-A23D-43FD-95BE-C4E76F290CE3}" srcOrd="0" destOrd="0" presId="urn:microsoft.com/office/officeart/2005/8/layout/hList6"/>
    <dgm:cxn modelId="{167F46FC-A68E-41C4-A536-7F877685BF60}" type="presParOf" srcId="{9BDEF550-67FE-4CAB-9896-38094BD46BA4}" destId="{D43A074D-F541-4EE5-9F2A-9C3339C39350}" srcOrd="1" destOrd="0" presId="urn:microsoft.com/office/officeart/2005/8/layout/hList6"/>
    <dgm:cxn modelId="{ECB7BD82-4EC6-4096-8344-12D9A86F0D1D}" type="presParOf" srcId="{9BDEF550-67FE-4CAB-9896-38094BD46BA4}" destId="{B68C6FF0-40CE-4CBC-AE89-5EDD0ACAE01A}" srcOrd="2" destOrd="0" presId="urn:microsoft.com/office/officeart/2005/8/layout/hList6"/>
    <dgm:cxn modelId="{C11FA68A-43FD-4187-8F5A-170603101860}" type="presParOf" srcId="{9BDEF550-67FE-4CAB-9896-38094BD46BA4}" destId="{AE1077EA-30B2-41C3-AD7B-7A6588E237CD}" srcOrd="3" destOrd="0" presId="urn:microsoft.com/office/officeart/2005/8/layout/hList6"/>
    <dgm:cxn modelId="{7C6DC279-B8A5-4FD8-918D-79EE495BAF2A}" type="presParOf" srcId="{9BDEF550-67FE-4CAB-9896-38094BD46BA4}" destId="{F12C0E65-7299-439C-B036-E7EEE2DE65D4}" srcOrd="4" destOrd="0" presId="urn:microsoft.com/office/officeart/2005/8/layout/hList6"/>
    <dgm:cxn modelId="{5BB23DEF-5F06-490C-977B-5B7880EAB73E}" type="presParOf" srcId="{9BDEF550-67FE-4CAB-9896-38094BD46BA4}" destId="{796A2A16-AF1B-4C65-9160-D330B0D65533}" srcOrd="5" destOrd="0" presId="urn:microsoft.com/office/officeart/2005/8/layout/hList6"/>
    <dgm:cxn modelId="{6903C9AD-D80E-451C-89C9-73E895722221}" type="presParOf" srcId="{9BDEF550-67FE-4CAB-9896-38094BD46BA4}" destId="{78453069-60D8-45D2-BE3F-D20A5D4A8EC6}" srcOrd="6" destOrd="0" presId="urn:microsoft.com/office/officeart/2005/8/layout/hList6"/>
    <dgm:cxn modelId="{21BE9824-39B4-427C-9095-59D42DEEB6B0}" type="presParOf" srcId="{9BDEF550-67FE-4CAB-9896-38094BD46BA4}" destId="{A323D7D6-C63D-4F24-BBD5-E2A8D76DEAE3}" srcOrd="7" destOrd="0" presId="urn:microsoft.com/office/officeart/2005/8/layout/hList6"/>
    <dgm:cxn modelId="{C7DB4F74-1853-4E47-B91B-87DE2DE5936F}" type="presParOf" srcId="{9BDEF550-67FE-4CAB-9896-38094BD46BA4}" destId="{3F018020-C2D1-49E8-9335-B03B37412881}"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200" b="0" dirty="0" smtClean="0">
              <a:solidFill>
                <a:schemeClr val="tx1"/>
              </a:solidFill>
            </a:rPr>
            <a:t>Dimension</a:t>
          </a:r>
          <a:r>
            <a:rPr lang="fr-FR" sz="1200" b="1" dirty="0" smtClean="0">
              <a:solidFill>
                <a:schemeClr val="tx1"/>
              </a:solidFill>
            </a:rPr>
            <a:t> </a:t>
          </a:r>
          <a:r>
            <a:rPr lang="fr-FR" sz="1400" b="1" dirty="0" smtClean="0">
              <a:solidFill>
                <a:schemeClr val="tx1"/>
              </a:solidFill>
            </a:rPr>
            <a:t>scientifique et technique</a:t>
          </a:r>
        </a:p>
        <a:p>
          <a:r>
            <a:rPr lang="fr-FR" sz="1600" b="1" dirty="0" smtClean="0">
              <a:solidFill>
                <a:schemeClr val="tx1"/>
              </a:solidFill>
            </a:rPr>
            <a:t> </a:t>
          </a:r>
          <a:endParaRPr lang="fr-FR" sz="1600" b="1" dirty="0">
            <a:solidFill>
              <a:schemeClr val="tx1"/>
            </a:solidFill>
          </a:endParaRP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smtClean="0">
              <a:solidFill>
                <a:schemeClr val="tx1"/>
              </a:solidFill>
            </a:rPr>
            <a:t>Dimension</a:t>
          </a:r>
          <a:r>
            <a:rPr lang="fr-FR" sz="1700" b="1" dirty="0" smtClean="0">
              <a:solidFill>
                <a:schemeClr val="tx1"/>
              </a:solidFill>
            </a:rPr>
            <a:t> </a:t>
          </a:r>
          <a:r>
            <a:rPr lang="fr-FR" sz="1400" b="1" dirty="0" smtClean="0">
              <a:solidFill>
                <a:schemeClr val="tx1"/>
              </a:solidFill>
            </a:rPr>
            <a:t>socioculturelle</a:t>
          </a:r>
          <a:r>
            <a:rPr lang="fr-FR" sz="1600" dirty="0" smtClean="0">
              <a:solidFill>
                <a:schemeClr val="tx1"/>
              </a:solidFill>
            </a:rPr>
            <a:t> </a:t>
          </a:r>
          <a:endParaRPr lang="fr-FR" sz="1600" dirty="0">
            <a:solidFill>
              <a:schemeClr val="tx1"/>
            </a:solidFill>
          </a:endParaRP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smtClean="0">
              <a:solidFill>
                <a:schemeClr val="tx1"/>
              </a:solidFill>
            </a:rPr>
            <a:t>Dimension </a:t>
          </a:r>
          <a:r>
            <a:rPr lang="fr-FR" sz="1400" b="1" baseline="0" dirty="0" smtClean="0">
              <a:solidFill>
                <a:schemeClr val="tx1"/>
              </a:solidFill>
            </a:rPr>
            <a:t>ingénierie-design</a:t>
          </a:r>
        </a:p>
        <a:p>
          <a:pPr algn="l">
            <a:spcAft>
              <a:spcPts val="0"/>
            </a:spcAft>
          </a:pPr>
          <a:r>
            <a:rPr lang="fr-FR" sz="1400" b="1" baseline="0" dirty="0" smtClean="0">
              <a:solidFill>
                <a:schemeClr val="tx1"/>
              </a:solidFill>
            </a:rPr>
            <a:t>Métiers d’arts et d’industrie</a:t>
          </a:r>
        </a:p>
        <a:p>
          <a:pPr algn="ctr">
            <a:spcAft>
              <a:spcPts val="0"/>
            </a:spcAft>
          </a:pPr>
          <a:endParaRPr lang="fr-FR" sz="1200" b="1" baseline="0" dirty="0" smtClean="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t>
        <a:bodyPr/>
        <a:lstStyle/>
        <a:p>
          <a:endParaRPr lang="fr-FR"/>
        </a:p>
      </dgm:t>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t>
        <a:bodyPr/>
        <a:lstStyle/>
        <a:p>
          <a:endParaRPr lang="fr-FR"/>
        </a:p>
      </dgm:t>
    </dgm:pt>
    <dgm:pt modelId="{4EC56D41-A0D2-49E4-89E2-7E20D92B96E5}" type="pres">
      <dgm:prSet presAssocID="{0D5BEDC3-A63A-4300-8ADD-56A47DE8D6D1}" presName="wedge2" presStyleLbl="node1" presStyleIdx="1" presStyleCnt="3" custScaleX="100000" custScaleY="100000" custLinFactNeighborX="-1017" custLinFactNeighborY="1246"/>
      <dgm:spPr/>
      <dgm:t>
        <a:bodyPr/>
        <a:lstStyle/>
        <a:p>
          <a:endParaRPr lang="fr-FR"/>
        </a:p>
      </dgm:t>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t>
        <a:bodyPr/>
        <a:lstStyle/>
        <a:p>
          <a:endParaRPr lang="fr-FR"/>
        </a:p>
      </dgm:t>
    </dgm:pt>
    <dgm:pt modelId="{9B848C34-4BFB-4D45-923A-E6F682FCFCCA}" type="pres">
      <dgm:prSet presAssocID="{0D5BEDC3-A63A-4300-8ADD-56A47DE8D6D1}" presName="wedge3" presStyleLbl="node1" presStyleIdx="2" presStyleCnt="3" custLinFactNeighborX="-2266" custLinFactNeighborY="-2112"/>
      <dgm:spPr/>
      <dgm:t>
        <a:bodyPr/>
        <a:lstStyle/>
        <a:p>
          <a:endParaRPr lang="fr-FR"/>
        </a:p>
      </dgm:t>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t>
        <a:bodyPr/>
        <a:lstStyle/>
        <a:p>
          <a:endParaRPr lang="fr-FR"/>
        </a:p>
      </dgm:t>
    </dgm:pt>
  </dgm:ptLst>
  <dgm:cxnLst>
    <dgm:cxn modelId="{04030040-BE1E-4400-AE32-96B130D6F92E}" type="presOf" srcId="{FAC96BBC-E70B-4A01-A869-009A30B96857}" destId="{9B848C34-4BFB-4D45-923A-E6F682FCFCCA}" srcOrd="0" destOrd="0" presId="urn:microsoft.com/office/officeart/2005/8/layout/chart3"/>
    <dgm:cxn modelId="{A1FC07AC-54E3-4CA7-8A43-F06D24EC5F05}" type="presOf" srcId="{457B5753-BE04-4427-BF43-78D2E082050F}" destId="{135D9BB0-4F71-44C6-BEE3-E199E561AD2B}" srcOrd="1" destOrd="0" presId="urn:microsoft.com/office/officeart/2005/8/layout/chart3"/>
    <dgm:cxn modelId="{B4C6A225-21FB-4529-B4F6-30464B4CB1F9}" type="presOf" srcId="{D049336E-53B7-4724-ADAD-EBF81DBC3F0F}" destId="{925AD94C-CB63-4D15-B3A9-F9288EE460F7}" srcOrd="1" destOrd="0" presId="urn:microsoft.com/office/officeart/2005/8/layout/chart3"/>
    <dgm:cxn modelId="{8702E5B0-2944-4138-B2FB-B660059C486E}" type="presOf" srcId="{0D5BEDC3-A63A-4300-8ADD-56A47DE8D6D1}" destId="{70580A2D-BDFA-41EF-83F5-DF3072504320}" srcOrd="0" destOrd="0" presId="urn:microsoft.com/office/officeart/2005/8/layout/chart3"/>
    <dgm:cxn modelId="{F72EF51C-7A5F-49C0-8FCC-5C9B4900D768}" type="presOf" srcId="{D049336E-53B7-4724-ADAD-EBF81DBC3F0F}" destId="{4EC56D41-A0D2-49E4-89E2-7E20D92B96E5}" srcOrd="0"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B35DFC59-C31F-490B-A61B-E6A23EB5DA30}" type="presOf" srcId="{FAC96BBC-E70B-4A01-A869-009A30B96857}" destId="{6C06388F-54D5-427C-8AC6-496EBCE30733}" srcOrd="1"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E6CD6287-21E3-41B0-AE28-AA6440E53175}" type="presOf" srcId="{457B5753-BE04-4427-BF43-78D2E082050F}" destId="{4F669CC3-7B5B-4B7B-A754-47B608F8F562}" srcOrd="0"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B2C58765-349F-499A-8BB6-EA62B2141C91}" type="presParOf" srcId="{70580A2D-BDFA-41EF-83F5-DF3072504320}" destId="{4F669CC3-7B5B-4B7B-A754-47B608F8F562}" srcOrd="0" destOrd="0" presId="urn:microsoft.com/office/officeart/2005/8/layout/chart3"/>
    <dgm:cxn modelId="{B8734E39-49E9-4210-8E90-275B465D431C}" type="presParOf" srcId="{70580A2D-BDFA-41EF-83F5-DF3072504320}" destId="{135D9BB0-4F71-44C6-BEE3-E199E561AD2B}" srcOrd="1" destOrd="0" presId="urn:microsoft.com/office/officeart/2005/8/layout/chart3"/>
    <dgm:cxn modelId="{4F0438E4-0733-4AD0-9CCA-772CF8E360DB}" type="presParOf" srcId="{70580A2D-BDFA-41EF-83F5-DF3072504320}" destId="{4EC56D41-A0D2-49E4-89E2-7E20D92B96E5}" srcOrd="2" destOrd="0" presId="urn:microsoft.com/office/officeart/2005/8/layout/chart3"/>
    <dgm:cxn modelId="{54CDBAD0-2150-4CA2-9215-0C27CF7940F0}" type="presParOf" srcId="{70580A2D-BDFA-41EF-83F5-DF3072504320}" destId="{925AD94C-CB63-4D15-B3A9-F9288EE460F7}" srcOrd="3" destOrd="0" presId="urn:microsoft.com/office/officeart/2005/8/layout/chart3"/>
    <dgm:cxn modelId="{0EEAE589-4E09-49FF-964C-B38569076BD9}" type="presParOf" srcId="{70580A2D-BDFA-41EF-83F5-DF3072504320}" destId="{9B848C34-4BFB-4D45-923A-E6F682FCFCCA}" srcOrd="4" destOrd="0" presId="urn:microsoft.com/office/officeart/2005/8/layout/chart3"/>
    <dgm:cxn modelId="{591CCC8C-7BAB-4CD7-B5BA-450A35C807F0}"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017AF8-AC81-4FB6-A91A-2F0E8DA9C428}"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fr-FR"/>
        </a:p>
      </dgm:t>
    </dgm:pt>
    <dgm:pt modelId="{873BE0E5-F304-4794-8028-A07E8B781FA2}">
      <dgm:prSet phldrT="[Texte]"/>
      <dgm:spPr/>
      <dgm:t>
        <a:bodyPr/>
        <a:lstStyle/>
        <a:p>
          <a:r>
            <a:rPr lang="fr-FR" dirty="0" smtClean="0"/>
            <a:t>Dimension d’ingénierie-design</a:t>
          </a:r>
          <a:endParaRPr lang="fr-FR" dirty="0"/>
        </a:p>
      </dgm:t>
    </dgm:pt>
    <dgm:pt modelId="{CFCA9919-1E7A-4DEE-A410-939D4F9702CC}" type="parTrans" cxnId="{5C7DBEC5-2BFE-43E2-9FC8-231FF6F42A41}">
      <dgm:prSet/>
      <dgm:spPr/>
      <dgm:t>
        <a:bodyPr/>
        <a:lstStyle/>
        <a:p>
          <a:endParaRPr lang="fr-FR"/>
        </a:p>
      </dgm:t>
    </dgm:pt>
    <dgm:pt modelId="{8EF7DBDA-C5A0-48B0-86E9-8D74EC7A2FA2}" type="sibTrans" cxnId="{5C7DBEC5-2BFE-43E2-9FC8-231FF6F42A41}">
      <dgm:prSet/>
      <dgm:spPr/>
      <dgm:t>
        <a:bodyPr/>
        <a:lstStyle/>
        <a:p>
          <a:endParaRPr lang="fr-FR"/>
        </a:p>
      </dgm:t>
    </dgm:pt>
    <dgm:pt modelId="{696AB4B8-ACAC-4266-ABB9-E6BD12DB0279}">
      <dgm:prSet phldrT="[Texte]" custT="1"/>
      <dgm:spPr/>
      <dgm:t>
        <a:bodyPr/>
        <a:lstStyle/>
        <a:p>
          <a:r>
            <a:rPr lang="fr-FR" sz="1400" dirty="0" smtClean="0"/>
            <a:t>Dimension  scientifique</a:t>
          </a:r>
          <a:endParaRPr lang="fr-FR" sz="1400" dirty="0"/>
        </a:p>
      </dgm:t>
    </dgm:pt>
    <dgm:pt modelId="{4F6B3767-E679-4D24-99C7-76397089ACC9}" type="parTrans" cxnId="{FFAAC8D7-476E-4650-AB59-0BD67689EB79}">
      <dgm:prSet/>
      <dgm:spPr/>
      <dgm:t>
        <a:bodyPr/>
        <a:lstStyle/>
        <a:p>
          <a:endParaRPr lang="fr-FR"/>
        </a:p>
      </dgm:t>
    </dgm:pt>
    <dgm:pt modelId="{2E2FF677-DF56-49C0-A71B-30B47BB0F73B}" type="sibTrans" cxnId="{FFAAC8D7-476E-4650-AB59-0BD67689EB79}">
      <dgm:prSet/>
      <dgm:spPr/>
      <dgm:t>
        <a:bodyPr/>
        <a:lstStyle/>
        <a:p>
          <a:endParaRPr lang="fr-FR"/>
        </a:p>
      </dgm:t>
    </dgm:pt>
    <dgm:pt modelId="{CA45FE42-C076-4B45-9B14-0356822E3B05}">
      <dgm:prSet phldrT="[Texte]"/>
      <dgm:spPr/>
      <dgm:t>
        <a:bodyPr/>
        <a:lstStyle/>
        <a:p>
          <a:r>
            <a:rPr lang="fr-FR" dirty="0" smtClean="0"/>
            <a:t>Dimension socio-culturelle</a:t>
          </a:r>
          <a:endParaRPr lang="fr-FR" dirty="0"/>
        </a:p>
      </dgm:t>
    </dgm:pt>
    <dgm:pt modelId="{262547DB-F553-4F9E-A781-583C4D081FCF}" type="parTrans" cxnId="{907FE7A7-643D-42D0-84DC-5F8589E30497}">
      <dgm:prSet/>
      <dgm:spPr/>
      <dgm:t>
        <a:bodyPr/>
        <a:lstStyle/>
        <a:p>
          <a:endParaRPr lang="fr-FR"/>
        </a:p>
      </dgm:t>
    </dgm:pt>
    <dgm:pt modelId="{251A1F78-47E4-48A5-A817-62504B40768C}" type="sibTrans" cxnId="{907FE7A7-643D-42D0-84DC-5F8589E30497}">
      <dgm:prSet/>
      <dgm:spPr/>
      <dgm:t>
        <a:bodyPr/>
        <a:lstStyle/>
        <a:p>
          <a:endParaRPr lang="fr-FR"/>
        </a:p>
      </dgm:t>
    </dgm:pt>
    <dgm:pt modelId="{DB3BBB9E-C287-448C-B8E4-454A990464B3}" type="pres">
      <dgm:prSet presAssocID="{14017AF8-AC81-4FB6-A91A-2F0E8DA9C428}" presName="Name0" presStyleCnt="0">
        <dgm:presLayoutVars>
          <dgm:chMax val="1"/>
          <dgm:chPref val="1"/>
        </dgm:presLayoutVars>
      </dgm:prSet>
      <dgm:spPr/>
      <dgm:t>
        <a:bodyPr/>
        <a:lstStyle/>
        <a:p>
          <a:endParaRPr lang="fr-FR"/>
        </a:p>
      </dgm:t>
    </dgm:pt>
    <dgm:pt modelId="{F880E348-95B8-4E94-ADF7-93187F66DBDF}" type="pres">
      <dgm:prSet presAssocID="{873BE0E5-F304-4794-8028-A07E8B781FA2}" presName="Parent" presStyleLbl="node0" presStyleIdx="0" presStyleCnt="1" custScaleX="47259" custScaleY="47259" custLinFactNeighborX="10894" custLinFactNeighborY="22535">
        <dgm:presLayoutVars>
          <dgm:chMax val="5"/>
          <dgm:chPref val="5"/>
        </dgm:presLayoutVars>
      </dgm:prSet>
      <dgm:spPr/>
      <dgm:t>
        <a:bodyPr/>
        <a:lstStyle/>
        <a:p>
          <a:endParaRPr lang="fr-FR"/>
        </a:p>
      </dgm:t>
    </dgm:pt>
    <dgm:pt modelId="{BFDD7B08-20EA-4C48-B3D7-259E9D14F1B5}" type="pres">
      <dgm:prSet presAssocID="{873BE0E5-F304-4794-8028-A07E8B781FA2}" presName="Accent1" presStyleLbl="node1" presStyleIdx="0" presStyleCnt="13"/>
      <dgm:spPr/>
    </dgm:pt>
    <dgm:pt modelId="{136113EE-0D41-42B8-9BF8-A5AFA9E6A770}" type="pres">
      <dgm:prSet presAssocID="{873BE0E5-F304-4794-8028-A07E8B781FA2}" presName="Accent2" presStyleLbl="node1" presStyleIdx="1" presStyleCnt="13"/>
      <dgm:spPr/>
    </dgm:pt>
    <dgm:pt modelId="{87727828-97B9-4FB4-B79B-C3601C225533}" type="pres">
      <dgm:prSet presAssocID="{873BE0E5-F304-4794-8028-A07E8B781FA2}" presName="Accent3" presStyleLbl="node1" presStyleIdx="2" presStyleCnt="13"/>
      <dgm:spPr/>
    </dgm:pt>
    <dgm:pt modelId="{47C5DB05-5655-4DE7-8CAA-B34D963FE590}" type="pres">
      <dgm:prSet presAssocID="{873BE0E5-F304-4794-8028-A07E8B781FA2}" presName="Accent4" presStyleLbl="node1" presStyleIdx="3" presStyleCnt="13"/>
      <dgm:spPr/>
    </dgm:pt>
    <dgm:pt modelId="{E83BCBF5-85C2-4725-9B98-2B4DE410D4EF}" type="pres">
      <dgm:prSet presAssocID="{873BE0E5-F304-4794-8028-A07E8B781FA2}" presName="Accent5" presStyleLbl="node1" presStyleIdx="4" presStyleCnt="13"/>
      <dgm:spPr/>
    </dgm:pt>
    <dgm:pt modelId="{7B0B5C63-9591-46FC-B5A3-31421D0F5360}" type="pres">
      <dgm:prSet presAssocID="{873BE0E5-F304-4794-8028-A07E8B781FA2}" presName="Accent6" presStyleLbl="node1" presStyleIdx="5" presStyleCnt="13"/>
      <dgm:spPr/>
    </dgm:pt>
    <dgm:pt modelId="{596FBD4D-9DB9-4A45-A4E1-F57C3874A1F8}" type="pres">
      <dgm:prSet presAssocID="{696AB4B8-ACAC-4266-ABB9-E6BD12DB0279}" presName="Child1" presStyleLbl="node1" presStyleIdx="6" presStyleCnt="13" custScaleX="240211" custScaleY="236518" custLinFactNeighborX="66764" custLinFactNeighborY="-41230">
        <dgm:presLayoutVars>
          <dgm:chMax val="0"/>
          <dgm:chPref val="0"/>
        </dgm:presLayoutVars>
      </dgm:prSet>
      <dgm:spPr/>
      <dgm:t>
        <a:bodyPr/>
        <a:lstStyle/>
        <a:p>
          <a:endParaRPr lang="fr-FR"/>
        </a:p>
      </dgm:t>
    </dgm:pt>
    <dgm:pt modelId="{624938E2-1BED-4F06-BF7B-9BBA0793DF6B}" type="pres">
      <dgm:prSet presAssocID="{696AB4B8-ACAC-4266-ABB9-E6BD12DB0279}" presName="Accent7" presStyleCnt="0"/>
      <dgm:spPr/>
    </dgm:pt>
    <dgm:pt modelId="{F22C0066-E67F-46F7-9405-8DABC0F7D78C}" type="pres">
      <dgm:prSet presAssocID="{696AB4B8-ACAC-4266-ABB9-E6BD12DB0279}" presName="AccentHold1" presStyleLbl="node1" presStyleIdx="7" presStyleCnt="13"/>
      <dgm:spPr/>
    </dgm:pt>
    <dgm:pt modelId="{AB973A05-0C6B-4B34-BA80-CAF839C33AB5}" type="pres">
      <dgm:prSet presAssocID="{696AB4B8-ACAC-4266-ABB9-E6BD12DB0279}" presName="Accent8" presStyleCnt="0"/>
      <dgm:spPr/>
    </dgm:pt>
    <dgm:pt modelId="{CBE2D635-937D-4DB7-9527-98F45FE31546}" type="pres">
      <dgm:prSet presAssocID="{696AB4B8-ACAC-4266-ABB9-E6BD12DB0279}" presName="AccentHold2" presStyleLbl="node1" presStyleIdx="8" presStyleCnt="13"/>
      <dgm:spPr/>
    </dgm:pt>
    <dgm:pt modelId="{68BDD075-C566-49F5-A9DE-2B34EC222DA8}" type="pres">
      <dgm:prSet presAssocID="{CA45FE42-C076-4B45-9B14-0356822E3B05}" presName="Child2" presStyleLbl="node1" presStyleIdx="9" presStyleCnt="13" custLinFactX="-182" custLinFactNeighborX="-100000" custLinFactNeighborY="4306">
        <dgm:presLayoutVars>
          <dgm:chMax val="0"/>
          <dgm:chPref val="0"/>
        </dgm:presLayoutVars>
      </dgm:prSet>
      <dgm:spPr/>
      <dgm:t>
        <a:bodyPr/>
        <a:lstStyle/>
        <a:p>
          <a:endParaRPr lang="fr-FR"/>
        </a:p>
      </dgm:t>
    </dgm:pt>
    <dgm:pt modelId="{884603D0-7F73-4578-8E8C-14A3C9FB27B4}" type="pres">
      <dgm:prSet presAssocID="{CA45FE42-C076-4B45-9B14-0356822E3B05}" presName="Accent9" presStyleCnt="0"/>
      <dgm:spPr/>
    </dgm:pt>
    <dgm:pt modelId="{EB6BB6CB-08F0-4882-BF57-61BFFD7E02A5}" type="pres">
      <dgm:prSet presAssocID="{CA45FE42-C076-4B45-9B14-0356822E3B05}" presName="AccentHold1" presStyleLbl="node1" presStyleIdx="10" presStyleCnt="13"/>
      <dgm:spPr/>
    </dgm:pt>
    <dgm:pt modelId="{A351EAE8-0F74-4EC7-87CF-67E93A20509C}" type="pres">
      <dgm:prSet presAssocID="{CA45FE42-C076-4B45-9B14-0356822E3B05}" presName="Accent10" presStyleCnt="0"/>
      <dgm:spPr/>
    </dgm:pt>
    <dgm:pt modelId="{99B80DC4-E431-4A7D-BE57-900F147F54C8}" type="pres">
      <dgm:prSet presAssocID="{CA45FE42-C076-4B45-9B14-0356822E3B05}" presName="AccentHold2" presStyleLbl="node1" presStyleIdx="11" presStyleCnt="13"/>
      <dgm:spPr/>
    </dgm:pt>
    <dgm:pt modelId="{0F4F0A80-9597-4F6B-ABF7-F94B976669CA}" type="pres">
      <dgm:prSet presAssocID="{CA45FE42-C076-4B45-9B14-0356822E3B05}" presName="Accent11" presStyleCnt="0"/>
      <dgm:spPr/>
    </dgm:pt>
    <dgm:pt modelId="{B3ED84CD-47C1-4E59-A683-48CFFB8A6A76}" type="pres">
      <dgm:prSet presAssocID="{CA45FE42-C076-4B45-9B14-0356822E3B05}" presName="AccentHold3" presStyleLbl="node1" presStyleIdx="12" presStyleCnt="13"/>
      <dgm:spPr/>
    </dgm:pt>
  </dgm:ptLst>
  <dgm:cxnLst>
    <dgm:cxn modelId="{FFAAC8D7-476E-4650-AB59-0BD67689EB79}" srcId="{873BE0E5-F304-4794-8028-A07E8B781FA2}" destId="{696AB4B8-ACAC-4266-ABB9-E6BD12DB0279}" srcOrd="0" destOrd="0" parTransId="{4F6B3767-E679-4D24-99C7-76397089ACC9}" sibTransId="{2E2FF677-DF56-49C0-A71B-30B47BB0F73B}"/>
    <dgm:cxn modelId="{907FE7A7-643D-42D0-84DC-5F8589E30497}" srcId="{873BE0E5-F304-4794-8028-A07E8B781FA2}" destId="{CA45FE42-C076-4B45-9B14-0356822E3B05}" srcOrd="1" destOrd="0" parTransId="{262547DB-F553-4F9E-A781-583C4D081FCF}" sibTransId="{251A1F78-47E4-48A5-A817-62504B40768C}"/>
    <dgm:cxn modelId="{A71D5F54-2772-4991-89ED-2E6F3857D9C0}" type="presOf" srcId="{CA45FE42-C076-4B45-9B14-0356822E3B05}" destId="{68BDD075-C566-49F5-A9DE-2B34EC222DA8}" srcOrd="0" destOrd="0" presId="urn:microsoft.com/office/officeart/2009/3/layout/CircleRelationship"/>
    <dgm:cxn modelId="{5C7DBEC5-2BFE-43E2-9FC8-231FF6F42A41}" srcId="{14017AF8-AC81-4FB6-A91A-2F0E8DA9C428}" destId="{873BE0E5-F304-4794-8028-A07E8B781FA2}" srcOrd="0" destOrd="0" parTransId="{CFCA9919-1E7A-4DEE-A410-939D4F9702CC}" sibTransId="{8EF7DBDA-C5A0-48B0-86E9-8D74EC7A2FA2}"/>
    <dgm:cxn modelId="{EDD014D4-64D1-47D0-866B-3D9140288E2F}" type="presOf" srcId="{873BE0E5-F304-4794-8028-A07E8B781FA2}" destId="{F880E348-95B8-4E94-ADF7-93187F66DBDF}" srcOrd="0" destOrd="0" presId="urn:microsoft.com/office/officeart/2009/3/layout/CircleRelationship"/>
    <dgm:cxn modelId="{DAA5ECFF-9BB9-429D-B42D-D3B0A7F39210}" type="presOf" srcId="{14017AF8-AC81-4FB6-A91A-2F0E8DA9C428}" destId="{DB3BBB9E-C287-448C-B8E4-454A990464B3}" srcOrd="0" destOrd="0" presId="urn:microsoft.com/office/officeart/2009/3/layout/CircleRelationship"/>
    <dgm:cxn modelId="{3AA1DE2E-33F8-48D5-94D2-1D504C3D9AE5}" type="presOf" srcId="{696AB4B8-ACAC-4266-ABB9-E6BD12DB0279}" destId="{596FBD4D-9DB9-4A45-A4E1-F57C3874A1F8}" srcOrd="0" destOrd="0" presId="urn:microsoft.com/office/officeart/2009/3/layout/CircleRelationship"/>
    <dgm:cxn modelId="{48620196-A76F-4EF1-9458-675610C3C651}" type="presParOf" srcId="{DB3BBB9E-C287-448C-B8E4-454A990464B3}" destId="{F880E348-95B8-4E94-ADF7-93187F66DBDF}" srcOrd="0" destOrd="0" presId="urn:microsoft.com/office/officeart/2009/3/layout/CircleRelationship"/>
    <dgm:cxn modelId="{37016EDC-AF95-4239-9A08-BFB88FE519ED}" type="presParOf" srcId="{DB3BBB9E-C287-448C-B8E4-454A990464B3}" destId="{BFDD7B08-20EA-4C48-B3D7-259E9D14F1B5}" srcOrd="1" destOrd="0" presId="urn:microsoft.com/office/officeart/2009/3/layout/CircleRelationship"/>
    <dgm:cxn modelId="{5224306C-83C5-4B6D-BC34-7FE48502BBF0}" type="presParOf" srcId="{DB3BBB9E-C287-448C-B8E4-454A990464B3}" destId="{136113EE-0D41-42B8-9BF8-A5AFA9E6A770}" srcOrd="2" destOrd="0" presId="urn:microsoft.com/office/officeart/2009/3/layout/CircleRelationship"/>
    <dgm:cxn modelId="{9FDBDC41-D677-4AFA-B288-A1C0C55F99DB}" type="presParOf" srcId="{DB3BBB9E-C287-448C-B8E4-454A990464B3}" destId="{87727828-97B9-4FB4-B79B-C3601C225533}" srcOrd="3" destOrd="0" presId="urn:microsoft.com/office/officeart/2009/3/layout/CircleRelationship"/>
    <dgm:cxn modelId="{5C63CC38-3D40-4F72-B268-7940E523DC21}" type="presParOf" srcId="{DB3BBB9E-C287-448C-B8E4-454A990464B3}" destId="{47C5DB05-5655-4DE7-8CAA-B34D963FE590}" srcOrd="4" destOrd="0" presId="urn:microsoft.com/office/officeart/2009/3/layout/CircleRelationship"/>
    <dgm:cxn modelId="{83D33EA1-A8D1-4436-A150-D0B8B6A3D54E}" type="presParOf" srcId="{DB3BBB9E-C287-448C-B8E4-454A990464B3}" destId="{E83BCBF5-85C2-4725-9B98-2B4DE410D4EF}" srcOrd="5" destOrd="0" presId="urn:microsoft.com/office/officeart/2009/3/layout/CircleRelationship"/>
    <dgm:cxn modelId="{34BF1671-C911-4BC5-AC53-0096A43AB9AA}" type="presParOf" srcId="{DB3BBB9E-C287-448C-B8E4-454A990464B3}" destId="{7B0B5C63-9591-46FC-B5A3-31421D0F5360}" srcOrd="6" destOrd="0" presId="urn:microsoft.com/office/officeart/2009/3/layout/CircleRelationship"/>
    <dgm:cxn modelId="{C4632A21-7EBB-43E0-9E6C-962B3B5DEB25}" type="presParOf" srcId="{DB3BBB9E-C287-448C-B8E4-454A990464B3}" destId="{596FBD4D-9DB9-4A45-A4E1-F57C3874A1F8}" srcOrd="7" destOrd="0" presId="urn:microsoft.com/office/officeart/2009/3/layout/CircleRelationship"/>
    <dgm:cxn modelId="{E1C0E54C-8CF3-44B8-BEFE-713059A6481A}" type="presParOf" srcId="{DB3BBB9E-C287-448C-B8E4-454A990464B3}" destId="{624938E2-1BED-4F06-BF7B-9BBA0793DF6B}" srcOrd="8" destOrd="0" presId="urn:microsoft.com/office/officeart/2009/3/layout/CircleRelationship"/>
    <dgm:cxn modelId="{910219A7-8EFC-4C3B-B07D-B72C405C06F7}" type="presParOf" srcId="{624938E2-1BED-4F06-BF7B-9BBA0793DF6B}" destId="{F22C0066-E67F-46F7-9405-8DABC0F7D78C}" srcOrd="0" destOrd="0" presId="urn:microsoft.com/office/officeart/2009/3/layout/CircleRelationship"/>
    <dgm:cxn modelId="{B32E44C9-0772-4A73-8630-184A84A7F7B9}" type="presParOf" srcId="{DB3BBB9E-C287-448C-B8E4-454A990464B3}" destId="{AB973A05-0C6B-4B34-BA80-CAF839C33AB5}" srcOrd="9" destOrd="0" presId="urn:microsoft.com/office/officeart/2009/3/layout/CircleRelationship"/>
    <dgm:cxn modelId="{E5493729-F273-4CBC-890B-B8FE26125DFE}" type="presParOf" srcId="{AB973A05-0C6B-4B34-BA80-CAF839C33AB5}" destId="{CBE2D635-937D-4DB7-9527-98F45FE31546}" srcOrd="0" destOrd="0" presId="urn:microsoft.com/office/officeart/2009/3/layout/CircleRelationship"/>
    <dgm:cxn modelId="{D5E067E0-2888-49F2-8D15-BC4F17EDF738}" type="presParOf" srcId="{DB3BBB9E-C287-448C-B8E4-454A990464B3}" destId="{68BDD075-C566-49F5-A9DE-2B34EC222DA8}" srcOrd="10" destOrd="0" presId="urn:microsoft.com/office/officeart/2009/3/layout/CircleRelationship"/>
    <dgm:cxn modelId="{A0E371AA-0CA3-4CB9-BDCD-9C220A2392E2}" type="presParOf" srcId="{DB3BBB9E-C287-448C-B8E4-454A990464B3}" destId="{884603D0-7F73-4578-8E8C-14A3C9FB27B4}" srcOrd="11" destOrd="0" presId="urn:microsoft.com/office/officeart/2009/3/layout/CircleRelationship"/>
    <dgm:cxn modelId="{8F897477-829E-49AD-8BA6-728A6E7EC4AC}" type="presParOf" srcId="{884603D0-7F73-4578-8E8C-14A3C9FB27B4}" destId="{EB6BB6CB-08F0-4882-BF57-61BFFD7E02A5}" srcOrd="0" destOrd="0" presId="urn:microsoft.com/office/officeart/2009/3/layout/CircleRelationship"/>
    <dgm:cxn modelId="{B1AA295F-A165-479B-BE21-53BEABF79952}" type="presParOf" srcId="{DB3BBB9E-C287-448C-B8E4-454A990464B3}" destId="{A351EAE8-0F74-4EC7-87CF-67E93A20509C}" srcOrd="12" destOrd="0" presId="urn:microsoft.com/office/officeart/2009/3/layout/CircleRelationship"/>
    <dgm:cxn modelId="{2DFA3961-85CF-4717-96A6-B93AB89B03EF}" type="presParOf" srcId="{A351EAE8-0F74-4EC7-87CF-67E93A20509C}" destId="{99B80DC4-E431-4A7D-BE57-900F147F54C8}" srcOrd="0" destOrd="0" presId="urn:microsoft.com/office/officeart/2009/3/layout/CircleRelationship"/>
    <dgm:cxn modelId="{E68F016F-8808-4EAB-A1AF-CE2C3295A746}" type="presParOf" srcId="{DB3BBB9E-C287-448C-B8E4-454A990464B3}" destId="{0F4F0A80-9597-4F6B-ABF7-F94B976669CA}" srcOrd="13" destOrd="0" presId="urn:microsoft.com/office/officeart/2009/3/layout/CircleRelationship"/>
    <dgm:cxn modelId="{F42909F5-7D98-400B-9067-1B7E19B0A996}" type="presParOf" srcId="{0F4F0A80-9597-4F6B-ABF7-F94B976669CA}" destId="{B3ED84CD-47C1-4E59-A683-48CFFB8A6A76}" srcOrd="0" destOrd="0" presId="urn:microsoft.com/office/officeart/2009/3/layout/CircleRelationship"/>
  </dgm:cxnLst>
  <dgm:bg/>
  <dgm:whole>
    <a:ln w="38100">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017AF8-AC81-4FB6-A91A-2F0E8DA9C428}"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fr-FR"/>
        </a:p>
      </dgm:t>
    </dgm:pt>
    <dgm:pt modelId="{873BE0E5-F304-4794-8028-A07E8B781FA2}">
      <dgm:prSet phldrT="[Texte]" custT="1"/>
      <dgm:spPr/>
      <dgm:t>
        <a:bodyPr/>
        <a:lstStyle/>
        <a:p>
          <a:r>
            <a:rPr lang="fr-FR" sz="1400" dirty="0" smtClean="0"/>
            <a:t>Dimension  d’ingénierie design</a:t>
          </a:r>
          <a:endParaRPr lang="fr-FR" sz="1400" dirty="0"/>
        </a:p>
      </dgm:t>
    </dgm:pt>
    <dgm:pt modelId="{CFCA9919-1E7A-4DEE-A410-939D4F9702CC}" type="parTrans" cxnId="{5C7DBEC5-2BFE-43E2-9FC8-231FF6F42A41}">
      <dgm:prSet/>
      <dgm:spPr/>
      <dgm:t>
        <a:bodyPr/>
        <a:lstStyle/>
        <a:p>
          <a:endParaRPr lang="fr-FR"/>
        </a:p>
      </dgm:t>
    </dgm:pt>
    <dgm:pt modelId="{8EF7DBDA-C5A0-48B0-86E9-8D74EC7A2FA2}" type="sibTrans" cxnId="{5C7DBEC5-2BFE-43E2-9FC8-231FF6F42A41}">
      <dgm:prSet/>
      <dgm:spPr/>
      <dgm:t>
        <a:bodyPr/>
        <a:lstStyle/>
        <a:p>
          <a:endParaRPr lang="fr-FR"/>
        </a:p>
      </dgm:t>
    </dgm:pt>
    <dgm:pt modelId="{696AB4B8-ACAC-4266-ABB9-E6BD12DB0279}">
      <dgm:prSet phldrT="[Texte]"/>
      <dgm:spPr/>
      <dgm:t>
        <a:bodyPr/>
        <a:lstStyle/>
        <a:p>
          <a:r>
            <a:rPr lang="fr-FR" dirty="0" smtClean="0"/>
            <a:t>Dimension scientifique</a:t>
          </a:r>
          <a:endParaRPr lang="fr-FR" dirty="0"/>
        </a:p>
      </dgm:t>
    </dgm:pt>
    <dgm:pt modelId="{4F6B3767-E679-4D24-99C7-76397089ACC9}" type="parTrans" cxnId="{FFAAC8D7-476E-4650-AB59-0BD67689EB79}">
      <dgm:prSet/>
      <dgm:spPr/>
      <dgm:t>
        <a:bodyPr/>
        <a:lstStyle/>
        <a:p>
          <a:endParaRPr lang="fr-FR"/>
        </a:p>
      </dgm:t>
    </dgm:pt>
    <dgm:pt modelId="{2E2FF677-DF56-49C0-A71B-30B47BB0F73B}" type="sibTrans" cxnId="{FFAAC8D7-476E-4650-AB59-0BD67689EB79}">
      <dgm:prSet/>
      <dgm:spPr/>
      <dgm:t>
        <a:bodyPr/>
        <a:lstStyle/>
        <a:p>
          <a:endParaRPr lang="fr-FR"/>
        </a:p>
      </dgm:t>
    </dgm:pt>
    <dgm:pt modelId="{CA45FE42-C076-4B45-9B14-0356822E3B05}">
      <dgm:prSet phldrT="[Texte]"/>
      <dgm:spPr/>
      <dgm:t>
        <a:bodyPr/>
        <a:lstStyle/>
        <a:p>
          <a:r>
            <a:rPr lang="fr-FR" dirty="0" smtClean="0"/>
            <a:t>Dimension socio-culturelle</a:t>
          </a:r>
          <a:endParaRPr lang="fr-FR" dirty="0"/>
        </a:p>
      </dgm:t>
    </dgm:pt>
    <dgm:pt modelId="{262547DB-F553-4F9E-A781-583C4D081FCF}" type="parTrans" cxnId="{907FE7A7-643D-42D0-84DC-5F8589E30497}">
      <dgm:prSet/>
      <dgm:spPr/>
      <dgm:t>
        <a:bodyPr/>
        <a:lstStyle/>
        <a:p>
          <a:endParaRPr lang="fr-FR"/>
        </a:p>
      </dgm:t>
    </dgm:pt>
    <dgm:pt modelId="{251A1F78-47E4-48A5-A817-62504B40768C}" type="sibTrans" cxnId="{907FE7A7-643D-42D0-84DC-5F8589E30497}">
      <dgm:prSet/>
      <dgm:spPr/>
      <dgm:t>
        <a:bodyPr/>
        <a:lstStyle/>
        <a:p>
          <a:endParaRPr lang="fr-FR"/>
        </a:p>
      </dgm:t>
    </dgm:pt>
    <dgm:pt modelId="{DB3BBB9E-C287-448C-B8E4-454A990464B3}" type="pres">
      <dgm:prSet presAssocID="{14017AF8-AC81-4FB6-A91A-2F0E8DA9C428}" presName="Name0" presStyleCnt="0">
        <dgm:presLayoutVars>
          <dgm:chMax val="1"/>
          <dgm:chPref val="1"/>
        </dgm:presLayoutVars>
      </dgm:prSet>
      <dgm:spPr/>
      <dgm:t>
        <a:bodyPr/>
        <a:lstStyle/>
        <a:p>
          <a:endParaRPr lang="fr-FR"/>
        </a:p>
      </dgm:t>
    </dgm:pt>
    <dgm:pt modelId="{F880E348-95B8-4E94-ADF7-93187F66DBDF}" type="pres">
      <dgm:prSet presAssocID="{873BE0E5-F304-4794-8028-A07E8B781FA2}" presName="Parent" presStyleLbl="node0" presStyleIdx="0" presStyleCnt="1">
        <dgm:presLayoutVars>
          <dgm:chMax val="5"/>
          <dgm:chPref val="5"/>
        </dgm:presLayoutVars>
      </dgm:prSet>
      <dgm:spPr/>
      <dgm:t>
        <a:bodyPr/>
        <a:lstStyle/>
        <a:p>
          <a:endParaRPr lang="fr-FR"/>
        </a:p>
      </dgm:t>
    </dgm:pt>
    <dgm:pt modelId="{BFDD7B08-20EA-4C48-B3D7-259E9D14F1B5}" type="pres">
      <dgm:prSet presAssocID="{873BE0E5-F304-4794-8028-A07E8B781FA2}" presName="Accent1" presStyleLbl="node1" presStyleIdx="0" presStyleCnt="13"/>
      <dgm:spPr/>
    </dgm:pt>
    <dgm:pt modelId="{136113EE-0D41-42B8-9BF8-A5AFA9E6A770}" type="pres">
      <dgm:prSet presAssocID="{873BE0E5-F304-4794-8028-A07E8B781FA2}" presName="Accent2" presStyleLbl="node1" presStyleIdx="1" presStyleCnt="13"/>
      <dgm:spPr/>
    </dgm:pt>
    <dgm:pt modelId="{87727828-97B9-4FB4-B79B-C3601C225533}" type="pres">
      <dgm:prSet presAssocID="{873BE0E5-F304-4794-8028-A07E8B781FA2}" presName="Accent3" presStyleLbl="node1" presStyleIdx="2" presStyleCnt="13"/>
      <dgm:spPr/>
    </dgm:pt>
    <dgm:pt modelId="{47C5DB05-5655-4DE7-8CAA-B34D963FE590}" type="pres">
      <dgm:prSet presAssocID="{873BE0E5-F304-4794-8028-A07E8B781FA2}" presName="Accent4" presStyleLbl="node1" presStyleIdx="3" presStyleCnt="13"/>
      <dgm:spPr/>
    </dgm:pt>
    <dgm:pt modelId="{E83BCBF5-85C2-4725-9B98-2B4DE410D4EF}" type="pres">
      <dgm:prSet presAssocID="{873BE0E5-F304-4794-8028-A07E8B781FA2}" presName="Accent5" presStyleLbl="node1" presStyleIdx="4" presStyleCnt="13"/>
      <dgm:spPr/>
    </dgm:pt>
    <dgm:pt modelId="{7B0B5C63-9591-46FC-B5A3-31421D0F5360}" type="pres">
      <dgm:prSet presAssocID="{873BE0E5-F304-4794-8028-A07E8B781FA2}" presName="Accent6" presStyleLbl="node1" presStyleIdx="5" presStyleCnt="13"/>
      <dgm:spPr/>
    </dgm:pt>
    <dgm:pt modelId="{596FBD4D-9DB9-4A45-A4E1-F57C3874A1F8}" type="pres">
      <dgm:prSet presAssocID="{696AB4B8-ACAC-4266-ABB9-E6BD12DB0279}" presName="Child1" presStyleLbl="node1" presStyleIdx="6" presStyleCnt="13">
        <dgm:presLayoutVars>
          <dgm:chMax val="0"/>
          <dgm:chPref val="0"/>
        </dgm:presLayoutVars>
      </dgm:prSet>
      <dgm:spPr/>
      <dgm:t>
        <a:bodyPr/>
        <a:lstStyle/>
        <a:p>
          <a:endParaRPr lang="fr-FR"/>
        </a:p>
      </dgm:t>
    </dgm:pt>
    <dgm:pt modelId="{624938E2-1BED-4F06-BF7B-9BBA0793DF6B}" type="pres">
      <dgm:prSet presAssocID="{696AB4B8-ACAC-4266-ABB9-E6BD12DB0279}" presName="Accent7" presStyleCnt="0"/>
      <dgm:spPr/>
    </dgm:pt>
    <dgm:pt modelId="{F22C0066-E67F-46F7-9405-8DABC0F7D78C}" type="pres">
      <dgm:prSet presAssocID="{696AB4B8-ACAC-4266-ABB9-E6BD12DB0279}" presName="AccentHold1" presStyleLbl="node1" presStyleIdx="7" presStyleCnt="13"/>
      <dgm:spPr/>
    </dgm:pt>
    <dgm:pt modelId="{AB973A05-0C6B-4B34-BA80-CAF839C33AB5}" type="pres">
      <dgm:prSet presAssocID="{696AB4B8-ACAC-4266-ABB9-E6BD12DB0279}" presName="Accent8" presStyleCnt="0"/>
      <dgm:spPr/>
    </dgm:pt>
    <dgm:pt modelId="{CBE2D635-937D-4DB7-9527-98F45FE31546}" type="pres">
      <dgm:prSet presAssocID="{696AB4B8-ACAC-4266-ABB9-E6BD12DB0279}" presName="AccentHold2" presStyleLbl="node1" presStyleIdx="8" presStyleCnt="13"/>
      <dgm:spPr/>
    </dgm:pt>
    <dgm:pt modelId="{68BDD075-C566-49F5-A9DE-2B34EC222DA8}" type="pres">
      <dgm:prSet presAssocID="{CA45FE42-C076-4B45-9B14-0356822E3B05}" presName="Child2" presStyleLbl="node1" presStyleIdx="9" presStyleCnt="13" custLinFactNeighborX="-45269" custLinFactNeighborY="-13362">
        <dgm:presLayoutVars>
          <dgm:chMax val="0"/>
          <dgm:chPref val="0"/>
        </dgm:presLayoutVars>
      </dgm:prSet>
      <dgm:spPr/>
      <dgm:t>
        <a:bodyPr/>
        <a:lstStyle/>
        <a:p>
          <a:endParaRPr lang="fr-FR"/>
        </a:p>
      </dgm:t>
    </dgm:pt>
    <dgm:pt modelId="{884603D0-7F73-4578-8E8C-14A3C9FB27B4}" type="pres">
      <dgm:prSet presAssocID="{CA45FE42-C076-4B45-9B14-0356822E3B05}" presName="Accent9" presStyleCnt="0"/>
      <dgm:spPr/>
    </dgm:pt>
    <dgm:pt modelId="{EB6BB6CB-08F0-4882-BF57-61BFFD7E02A5}" type="pres">
      <dgm:prSet presAssocID="{CA45FE42-C076-4B45-9B14-0356822E3B05}" presName="AccentHold1" presStyleLbl="node1" presStyleIdx="10" presStyleCnt="13"/>
      <dgm:spPr/>
    </dgm:pt>
    <dgm:pt modelId="{A351EAE8-0F74-4EC7-87CF-67E93A20509C}" type="pres">
      <dgm:prSet presAssocID="{CA45FE42-C076-4B45-9B14-0356822E3B05}" presName="Accent10" presStyleCnt="0"/>
      <dgm:spPr/>
    </dgm:pt>
    <dgm:pt modelId="{99B80DC4-E431-4A7D-BE57-900F147F54C8}" type="pres">
      <dgm:prSet presAssocID="{CA45FE42-C076-4B45-9B14-0356822E3B05}" presName="AccentHold2" presStyleLbl="node1" presStyleIdx="11" presStyleCnt="13"/>
      <dgm:spPr/>
    </dgm:pt>
    <dgm:pt modelId="{0F4F0A80-9597-4F6B-ABF7-F94B976669CA}" type="pres">
      <dgm:prSet presAssocID="{CA45FE42-C076-4B45-9B14-0356822E3B05}" presName="Accent11" presStyleCnt="0"/>
      <dgm:spPr/>
    </dgm:pt>
    <dgm:pt modelId="{B3ED84CD-47C1-4E59-A683-48CFFB8A6A76}" type="pres">
      <dgm:prSet presAssocID="{CA45FE42-C076-4B45-9B14-0356822E3B05}" presName="AccentHold3" presStyleLbl="node1" presStyleIdx="12" presStyleCnt="13"/>
      <dgm:spPr/>
    </dgm:pt>
  </dgm:ptLst>
  <dgm:cxnLst>
    <dgm:cxn modelId="{FFAAC8D7-476E-4650-AB59-0BD67689EB79}" srcId="{873BE0E5-F304-4794-8028-A07E8B781FA2}" destId="{696AB4B8-ACAC-4266-ABB9-E6BD12DB0279}" srcOrd="0" destOrd="0" parTransId="{4F6B3767-E679-4D24-99C7-76397089ACC9}" sibTransId="{2E2FF677-DF56-49C0-A71B-30B47BB0F73B}"/>
    <dgm:cxn modelId="{BDD5CA7A-6A81-4FA8-BBE5-D0FBD66ACBF3}" type="presOf" srcId="{873BE0E5-F304-4794-8028-A07E8B781FA2}" destId="{F880E348-95B8-4E94-ADF7-93187F66DBDF}" srcOrd="0" destOrd="0" presId="urn:microsoft.com/office/officeart/2009/3/layout/CircleRelationship"/>
    <dgm:cxn modelId="{907FE7A7-643D-42D0-84DC-5F8589E30497}" srcId="{873BE0E5-F304-4794-8028-A07E8B781FA2}" destId="{CA45FE42-C076-4B45-9B14-0356822E3B05}" srcOrd="1" destOrd="0" parTransId="{262547DB-F553-4F9E-A781-583C4D081FCF}" sibTransId="{251A1F78-47E4-48A5-A817-62504B40768C}"/>
    <dgm:cxn modelId="{5C7DBEC5-2BFE-43E2-9FC8-231FF6F42A41}" srcId="{14017AF8-AC81-4FB6-A91A-2F0E8DA9C428}" destId="{873BE0E5-F304-4794-8028-A07E8B781FA2}" srcOrd="0" destOrd="0" parTransId="{CFCA9919-1E7A-4DEE-A410-939D4F9702CC}" sibTransId="{8EF7DBDA-C5A0-48B0-86E9-8D74EC7A2FA2}"/>
    <dgm:cxn modelId="{329C9456-A431-47C0-BC22-985F516CE198}" type="presOf" srcId="{696AB4B8-ACAC-4266-ABB9-E6BD12DB0279}" destId="{596FBD4D-9DB9-4A45-A4E1-F57C3874A1F8}" srcOrd="0" destOrd="0" presId="urn:microsoft.com/office/officeart/2009/3/layout/CircleRelationship"/>
    <dgm:cxn modelId="{83CF71A7-BDA7-440B-9D74-46C474BB6F2D}" type="presOf" srcId="{CA45FE42-C076-4B45-9B14-0356822E3B05}" destId="{68BDD075-C566-49F5-A9DE-2B34EC222DA8}" srcOrd="0" destOrd="0" presId="urn:microsoft.com/office/officeart/2009/3/layout/CircleRelationship"/>
    <dgm:cxn modelId="{04B80F7B-2B9B-4A3B-AD90-834C3590A96F}" type="presOf" srcId="{14017AF8-AC81-4FB6-A91A-2F0E8DA9C428}" destId="{DB3BBB9E-C287-448C-B8E4-454A990464B3}" srcOrd="0" destOrd="0" presId="urn:microsoft.com/office/officeart/2009/3/layout/CircleRelationship"/>
    <dgm:cxn modelId="{12B82192-0DB7-4538-9E54-505252493874}" type="presParOf" srcId="{DB3BBB9E-C287-448C-B8E4-454A990464B3}" destId="{F880E348-95B8-4E94-ADF7-93187F66DBDF}" srcOrd="0" destOrd="0" presId="urn:microsoft.com/office/officeart/2009/3/layout/CircleRelationship"/>
    <dgm:cxn modelId="{C75AE68C-EBBD-4D77-9350-1A7FF86E94C7}" type="presParOf" srcId="{DB3BBB9E-C287-448C-B8E4-454A990464B3}" destId="{BFDD7B08-20EA-4C48-B3D7-259E9D14F1B5}" srcOrd="1" destOrd="0" presId="urn:microsoft.com/office/officeart/2009/3/layout/CircleRelationship"/>
    <dgm:cxn modelId="{618F6429-C608-41D9-BC36-767E0801AC06}" type="presParOf" srcId="{DB3BBB9E-C287-448C-B8E4-454A990464B3}" destId="{136113EE-0D41-42B8-9BF8-A5AFA9E6A770}" srcOrd="2" destOrd="0" presId="urn:microsoft.com/office/officeart/2009/3/layout/CircleRelationship"/>
    <dgm:cxn modelId="{EBB11BA0-9194-45BE-8358-AC06578FEF66}" type="presParOf" srcId="{DB3BBB9E-C287-448C-B8E4-454A990464B3}" destId="{87727828-97B9-4FB4-B79B-C3601C225533}" srcOrd="3" destOrd="0" presId="urn:microsoft.com/office/officeart/2009/3/layout/CircleRelationship"/>
    <dgm:cxn modelId="{2CD7D058-1CFB-4164-A878-C6B3674030C5}" type="presParOf" srcId="{DB3BBB9E-C287-448C-B8E4-454A990464B3}" destId="{47C5DB05-5655-4DE7-8CAA-B34D963FE590}" srcOrd="4" destOrd="0" presId="urn:microsoft.com/office/officeart/2009/3/layout/CircleRelationship"/>
    <dgm:cxn modelId="{D48EFD8A-F819-42E7-B942-7F2B8E3EE23F}" type="presParOf" srcId="{DB3BBB9E-C287-448C-B8E4-454A990464B3}" destId="{E83BCBF5-85C2-4725-9B98-2B4DE410D4EF}" srcOrd="5" destOrd="0" presId="urn:microsoft.com/office/officeart/2009/3/layout/CircleRelationship"/>
    <dgm:cxn modelId="{80E78AEC-6E48-41F7-9FD3-E03A51C85CDD}" type="presParOf" srcId="{DB3BBB9E-C287-448C-B8E4-454A990464B3}" destId="{7B0B5C63-9591-46FC-B5A3-31421D0F5360}" srcOrd="6" destOrd="0" presId="urn:microsoft.com/office/officeart/2009/3/layout/CircleRelationship"/>
    <dgm:cxn modelId="{B25A64A1-8766-4B98-92EA-385A82D31635}" type="presParOf" srcId="{DB3BBB9E-C287-448C-B8E4-454A990464B3}" destId="{596FBD4D-9DB9-4A45-A4E1-F57C3874A1F8}" srcOrd="7" destOrd="0" presId="urn:microsoft.com/office/officeart/2009/3/layout/CircleRelationship"/>
    <dgm:cxn modelId="{16B85EB6-31B4-4EAF-9694-D32F061002D9}" type="presParOf" srcId="{DB3BBB9E-C287-448C-B8E4-454A990464B3}" destId="{624938E2-1BED-4F06-BF7B-9BBA0793DF6B}" srcOrd="8" destOrd="0" presId="urn:microsoft.com/office/officeart/2009/3/layout/CircleRelationship"/>
    <dgm:cxn modelId="{A13E75D9-54FC-437C-9353-07725B508EB5}" type="presParOf" srcId="{624938E2-1BED-4F06-BF7B-9BBA0793DF6B}" destId="{F22C0066-E67F-46F7-9405-8DABC0F7D78C}" srcOrd="0" destOrd="0" presId="urn:microsoft.com/office/officeart/2009/3/layout/CircleRelationship"/>
    <dgm:cxn modelId="{1C596B44-B216-4097-843B-D5C5C851A08C}" type="presParOf" srcId="{DB3BBB9E-C287-448C-B8E4-454A990464B3}" destId="{AB973A05-0C6B-4B34-BA80-CAF839C33AB5}" srcOrd="9" destOrd="0" presId="urn:microsoft.com/office/officeart/2009/3/layout/CircleRelationship"/>
    <dgm:cxn modelId="{181D9AFF-C2BA-4A96-87A8-109245B6E327}" type="presParOf" srcId="{AB973A05-0C6B-4B34-BA80-CAF839C33AB5}" destId="{CBE2D635-937D-4DB7-9527-98F45FE31546}" srcOrd="0" destOrd="0" presId="urn:microsoft.com/office/officeart/2009/3/layout/CircleRelationship"/>
    <dgm:cxn modelId="{64727B55-0DA8-4051-8730-00B45E88CB3F}" type="presParOf" srcId="{DB3BBB9E-C287-448C-B8E4-454A990464B3}" destId="{68BDD075-C566-49F5-A9DE-2B34EC222DA8}" srcOrd="10" destOrd="0" presId="urn:microsoft.com/office/officeart/2009/3/layout/CircleRelationship"/>
    <dgm:cxn modelId="{D60C85E1-8CAE-4BC8-9084-D25AE08D6E53}" type="presParOf" srcId="{DB3BBB9E-C287-448C-B8E4-454A990464B3}" destId="{884603D0-7F73-4578-8E8C-14A3C9FB27B4}" srcOrd="11" destOrd="0" presId="urn:microsoft.com/office/officeart/2009/3/layout/CircleRelationship"/>
    <dgm:cxn modelId="{E28A710B-6886-466E-B2F2-6E60A5EE9869}" type="presParOf" srcId="{884603D0-7F73-4578-8E8C-14A3C9FB27B4}" destId="{EB6BB6CB-08F0-4882-BF57-61BFFD7E02A5}" srcOrd="0" destOrd="0" presId="urn:microsoft.com/office/officeart/2009/3/layout/CircleRelationship"/>
    <dgm:cxn modelId="{5AD9261F-1A61-4822-BC0C-8C41FAFE46DE}" type="presParOf" srcId="{DB3BBB9E-C287-448C-B8E4-454A990464B3}" destId="{A351EAE8-0F74-4EC7-87CF-67E93A20509C}" srcOrd="12" destOrd="0" presId="urn:microsoft.com/office/officeart/2009/3/layout/CircleRelationship"/>
    <dgm:cxn modelId="{59C427A4-05A8-4BFD-87F7-E128E9F2265F}" type="presParOf" srcId="{A351EAE8-0F74-4EC7-87CF-67E93A20509C}" destId="{99B80DC4-E431-4A7D-BE57-900F147F54C8}" srcOrd="0" destOrd="0" presId="urn:microsoft.com/office/officeart/2009/3/layout/CircleRelationship"/>
    <dgm:cxn modelId="{B355483D-2E5D-411D-852B-DE4EEC3C2A2D}" type="presParOf" srcId="{DB3BBB9E-C287-448C-B8E4-454A990464B3}" destId="{0F4F0A80-9597-4F6B-ABF7-F94B976669CA}" srcOrd="13" destOrd="0" presId="urn:microsoft.com/office/officeart/2009/3/layout/CircleRelationship"/>
    <dgm:cxn modelId="{1C67BB60-6EA8-45DF-A7D6-D6B24C733AD3}" type="presParOf" srcId="{0F4F0A80-9597-4F6B-ABF7-F94B976669CA}" destId="{B3ED84CD-47C1-4E59-A683-48CFFB8A6A76}" srcOrd="0" destOrd="0" presId="urn:microsoft.com/office/officeart/2009/3/layout/CircleRelationship"/>
  </dgm:cxnLst>
  <dgm:bg/>
  <dgm:whole>
    <a:ln w="38100">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017AF8-AC81-4FB6-A91A-2F0E8DA9C428}"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fr-FR"/>
        </a:p>
      </dgm:t>
    </dgm:pt>
    <dgm:pt modelId="{873BE0E5-F304-4794-8028-A07E8B781FA2}">
      <dgm:prSet phldrT="[Texte]"/>
      <dgm:spPr/>
      <dgm:t>
        <a:bodyPr/>
        <a:lstStyle/>
        <a:p>
          <a:r>
            <a:rPr lang="fr-FR" dirty="0" smtClean="0"/>
            <a:t>Dimension  d’ingénierie design</a:t>
          </a:r>
          <a:endParaRPr lang="fr-FR" dirty="0"/>
        </a:p>
      </dgm:t>
    </dgm:pt>
    <dgm:pt modelId="{CFCA9919-1E7A-4DEE-A410-939D4F9702CC}" type="parTrans" cxnId="{5C7DBEC5-2BFE-43E2-9FC8-231FF6F42A41}">
      <dgm:prSet/>
      <dgm:spPr/>
      <dgm:t>
        <a:bodyPr/>
        <a:lstStyle/>
        <a:p>
          <a:endParaRPr lang="fr-FR"/>
        </a:p>
      </dgm:t>
    </dgm:pt>
    <dgm:pt modelId="{8EF7DBDA-C5A0-48B0-86E9-8D74EC7A2FA2}" type="sibTrans" cxnId="{5C7DBEC5-2BFE-43E2-9FC8-231FF6F42A41}">
      <dgm:prSet/>
      <dgm:spPr/>
      <dgm:t>
        <a:bodyPr/>
        <a:lstStyle/>
        <a:p>
          <a:endParaRPr lang="fr-FR"/>
        </a:p>
      </dgm:t>
    </dgm:pt>
    <dgm:pt modelId="{696AB4B8-ACAC-4266-ABB9-E6BD12DB0279}">
      <dgm:prSet phldrT="[Texte]"/>
      <dgm:spPr/>
      <dgm:t>
        <a:bodyPr/>
        <a:lstStyle/>
        <a:p>
          <a:r>
            <a:rPr lang="fr-FR" dirty="0" smtClean="0"/>
            <a:t>Dimension scientifique</a:t>
          </a:r>
          <a:endParaRPr lang="fr-FR" dirty="0"/>
        </a:p>
      </dgm:t>
    </dgm:pt>
    <dgm:pt modelId="{4F6B3767-E679-4D24-99C7-76397089ACC9}" type="parTrans" cxnId="{FFAAC8D7-476E-4650-AB59-0BD67689EB79}">
      <dgm:prSet/>
      <dgm:spPr/>
      <dgm:t>
        <a:bodyPr/>
        <a:lstStyle/>
        <a:p>
          <a:endParaRPr lang="fr-FR"/>
        </a:p>
      </dgm:t>
    </dgm:pt>
    <dgm:pt modelId="{2E2FF677-DF56-49C0-A71B-30B47BB0F73B}" type="sibTrans" cxnId="{FFAAC8D7-476E-4650-AB59-0BD67689EB79}">
      <dgm:prSet/>
      <dgm:spPr/>
      <dgm:t>
        <a:bodyPr/>
        <a:lstStyle/>
        <a:p>
          <a:endParaRPr lang="fr-FR"/>
        </a:p>
      </dgm:t>
    </dgm:pt>
    <dgm:pt modelId="{CA45FE42-C076-4B45-9B14-0356822E3B05}">
      <dgm:prSet phldrT="[Texte]" custT="1"/>
      <dgm:spPr/>
      <dgm:t>
        <a:bodyPr/>
        <a:lstStyle/>
        <a:p>
          <a:r>
            <a:rPr lang="fr-FR" sz="1400" dirty="0" smtClean="0"/>
            <a:t>Dimension socio-culturelle</a:t>
          </a:r>
          <a:endParaRPr lang="fr-FR" sz="1400" dirty="0"/>
        </a:p>
      </dgm:t>
    </dgm:pt>
    <dgm:pt modelId="{262547DB-F553-4F9E-A781-583C4D081FCF}" type="parTrans" cxnId="{907FE7A7-643D-42D0-84DC-5F8589E30497}">
      <dgm:prSet/>
      <dgm:spPr/>
      <dgm:t>
        <a:bodyPr/>
        <a:lstStyle/>
        <a:p>
          <a:endParaRPr lang="fr-FR"/>
        </a:p>
      </dgm:t>
    </dgm:pt>
    <dgm:pt modelId="{251A1F78-47E4-48A5-A817-62504B40768C}" type="sibTrans" cxnId="{907FE7A7-643D-42D0-84DC-5F8589E30497}">
      <dgm:prSet/>
      <dgm:spPr/>
      <dgm:t>
        <a:bodyPr/>
        <a:lstStyle/>
        <a:p>
          <a:endParaRPr lang="fr-FR"/>
        </a:p>
      </dgm:t>
    </dgm:pt>
    <dgm:pt modelId="{DB3BBB9E-C287-448C-B8E4-454A990464B3}" type="pres">
      <dgm:prSet presAssocID="{14017AF8-AC81-4FB6-A91A-2F0E8DA9C428}" presName="Name0" presStyleCnt="0">
        <dgm:presLayoutVars>
          <dgm:chMax val="1"/>
          <dgm:chPref val="1"/>
        </dgm:presLayoutVars>
      </dgm:prSet>
      <dgm:spPr/>
      <dgm:t>
        <a:bodyPr/>
        <a:lstStyle/>
        <a:p>
          <a:endParaRPr lang="fr-FR"/>
        </a:p>
      </dgm:t>
    </dgm:pt>
    <dgm:pt modelId="{F880E348-95B8-4E94-ADF7-93187F66DBDF}" type="pres">
      <dgm:prSet presAssocID="{873BE0E5-F304-4794-8028-A07E8B781FA2}" presName="Parent" presStyleLbl="node0" presStyleIdx="0" presStyleCnt="1" custScaleX="43290" custScaleY="43290" custLinFactNeighborX="7136" custLinFactNeighborY="17111">
        <dgm:presLayoutVars>
          <dgm:chMax val="5"/>
          <dgm:chPref val="5"/>
        </dgm:presLayoutVars>
      </dgm:prSet>
      <dgm:spPr/>
      <dgm:t>
        <a:bodyPr/>
        <a:lstStyle/>
        <a:p>
          <a:endParaRPr lang="fr-FR"/>
        </a:p>
      </dgm:t>
    </dgm:pt>
    <dgm:pt modelId="{BFDD7B08-20EA-4C48-B3D7-259E9D14F1B5}" type="pres">
      <dgm:prSet presAssocID="{873BE0E5-F304-4794-8028-A07E8B781FA2}" presName="Accent1" presStyleLbl="node1" presStyleIdx="0" presStyleCnt="13"/>
      <dgm:spPr/>
    </dgm:pt>
    <dgm:pt modelId="{136113EE-0D41-42B8-9BF8-A5AFA9E6A770}" type="pres">
      <dgm:prSet presAssocID="{873BE0E5-F304-4794-8028-A07E8B781FA2}" presName="Accent2" presStyleLbl="node1" presStyleIdx="1" presStyleCnt="13"/>
      <dgm:spPr/>
    </dgm:pt>
    <dgm:pt modelId="{87727828-97B9-4FB4-B79B-C3601C225533}" type="pres">
      <dgm:prSet presAssocID="{873BE0E5-F304-4794-8028-A07E8B781FA2}" presName="Accent3" presStyleLbl="node1" presStyleIdx="2" presStyleCnt="13"/>
      <dgm:spPr/>
    </dgm:pt>
    <dgm:pt modelId="{47C5DB05-5655-4DE7-8CAA-B34D963FE590}" type="pres">
      <dgm:prSet presAssocID="{873BE0E5-F304-4794-8028-A07E8B781FA2}" presName="Accent4" presStyleLbl="node1" presStyleIdx="3" presStyleCnt="13"/>
      <dgm:spPr/>
    </dgm:pt>
    <dgm:pt modelId="{E83BCBF5-85C2-4725-9B98-2B4DE410D4EF}" type="pres">
      <dgm:prSet presAssocID="{873BE0E5-F304-4794-8028-A07E8B781FA2}" presName="Accent5" presStyleLbl="node1" presStyleIdx="4" presStyleCnt="13"/>
      <dgm:spPr/>
    </dgm:pt>
    <dgm:pt modelId="{7B0B5C63-9591-46FC-B5A3-31421D0F5360}" type="pres">
      <dgm:prSet presAssocID="{873BE0E5-F304-4794-8028-A07E8B781FA2}" presName="Accent6" presStyleLbl="node1" presStyleIdx="5" presStyleCnt="13"/>
      <dgm:spPr/>
    </dgm:pt>
    <dgm:pt modelId="{596FBD4D-9DB9-4A45-A4E1-F57C3874A1F8}" type="pres">
      <dgm:prSet presAssocID="{696AB4B8-ACAC-4266-ABB9-E6BD12DB0279}" presName="Child1" presStyleLbl="node1" presStyleIdx="6" presStyleCnt="13" custLinFactNeighborX="67729" custLinFactNeighborY="-14847">
        <dgm:presLayoutVars>
          <dgm:chMax val="0"/>
          <dgm:chPref val="0"/>
        </dgm:presLayoutVars>
      </dgm:prSet>
      <dgm:spPr/>
      <dgm:t>
        <a:bodyPr/>
        <a:lstStyle/>
        <a:p>
          <a:endParaRPr lang="fr-FR"/>
        </a:p>
      </dgm:t>
    </dgm:pt>
    <dgm:pt modelId="{624938E2-1BED-4F06-BF7B-9BBA0793DF6B}" type="pres">
      <dgm:prSet presAssocID="{696AB4B8-ACAC-4266-ABB9-E6BD12DB0279}" presName="Accent7" presStyleCnt="0"/>
      <dgm:spPr/>
    </dgm:pt>
    <dgm:pt modelId="{F22C0066-E67F-46F7-9405-8DABC0F7D78C}" type="pres">
      <dgm:prSet presAssocID="{696AB4B8-ACAC-4266-ABB9-E6BD12DB0279}" presName="AccentHold1" presStyleLbl="node1" presStyleIdx="7" presStyleCnt="13"/>
      <dgm:spPr/>
    </dgm:pt>
    <dgm:pt modelId="{AB973A05-0C6B-4B34-BA80-CAF839C33AB5}" type="pres">
      <dgm:prSet presAssocID="{696AB4B8-ACAC-4266-ABB9-E6BD12DB0279}" presName="Accent8" presStyleCnt="0"/>
      <dgm:spPr/>
    </dgm:pt>
    <dgm:pt modelId="{CBE2D635-937D-4DB7-9527-98F45FE31546}" type="pres">
      <dgm:prSet presAssocID="{696AB4B8-ACAC-4266-ABB9-E6BD12DB0279}" presName="AccentHold2" presStyleLbl="node1" presStyleIdx="8" presStyleCnt="13"/>
      <dgm:spPr/>
    </dgm:pt>
    <dgm:pt modelId="{68BDD075-C566-49F5-A9DE-2B34EC222DA8}" type="pres">
      <dgm:prSet presAssocID="{CA45FE42-C076-4B45-9B14-0356822E3B05}" presName="Child2" presStyleLbl="node1" presStyleIdx="9" presStyleCnt="13" custScaleX="225365" custScaleY="225365" custLinFactNeighborX="-45638" custLinFactNeighborY="14168">
        <dgm:presLayoutVars>
          <dgm:chMax val="0"/>
          <dgm:chPref val="0"/>
        </dgm:presLayoutVars>
      </dgm:prSet>
      <dgm:spPr/>
      <dgm:t>
        <a:bodyPr/>
        <a:lstStyle/>
        <a:p>
          <a:endParaRPr lang="fr-FR"/>
        </a:p>
      </dgm:t>
    </dgm:pt>
    <dgm:pt modelId="{884603D0-7F73-4578-8E8C-14A3C9FB27B4}" type="pres">
      <dgm:prSet presAssocID="{CA45FE42-C076-4B45-9B14-0356822E3B05}" presName="Accent9" presStyleCnt="0"/>
      <dgm:spPr/>
    </dgm:pt>
    <dgm:pt modelId="{EB6BB6CB-08F0-4882-BF57-61BFFD7E02A5}" type="pres">
      <dgm:prSet presAssocID="{CA45FE42-C076-4B45-9B14-0356822E3B05}" presName="AccentHold1" presStyleLbl="node1" presStyleIdx="10" presStyleCnt="13" custLinFactNeighborX="-21239" custLinFactNeighborY="74067"/>
      <dgm:spPr/>
    </dgm:pt>
    <dgm:pt modelId="{A351EAE8-0F74-4EC7-87CF-67E93A20509C}" type="pres">
      <dgm:prSet presAssocID="{CA45FE42-C076-4B45-9B14-0356822E3B05}" presName="Accent10" presStyleCnt="0"/>
      <dgm:spPr/>
    </dgm:pt>
    <dgm:pt modelId="{99B80DC4-E431-4A7D-BE57-900F147F54C8}" type="pres">
      <dgm:prSet presAssocID="{CA45FE42-C076-4B45-9B14-0356822E3B05}" presName="AccentHold2" presStyleLbl="node1" presStyleIdx="11" presStyleCnt="13"/>
      <dgm:spPr/>
    </dgm:pt>
    <dgm:pt modelId="{0F4F0A80-9597-4F6B-ABF7-F94B976669CA}" type="pres">
      <dgm:prSet presAssocID="{CA45FE42-C076-4B45-9B14-0356822E3B05}" presName="Accent11" presStyleCnt="0"/>
      <dgm:spPr/>
    </dgm:pt>
    <dgm:pt modelId="{B3ED84CD-47C1-4E59-A683-48CFFB8A6A76}" type="pres">
      <dgm:prSet presAssocID="{CA45FE42-C076-4B45-9B14-0356822E3B05}" presName="AccentHold3" presStyleLbl="node1" presStyleIdx="12" presStyleCnt="13"/>
      <dgm:spPr/>
    </dgm:pt>
  </dgm:ptLst>
  <dgm:cxnLst>
    <dgm:cxn modelId="{CF7C0001-6E37-4CD2-9600-1E3E750B8E27}" type="presOf" srcId="{873BE0E5-F304-4794-8028-A07E8B781FA2}" destId="{F880E348-95B8-4E94-ADF7-93187F66DBDF}" srcOrd="0" destOrd="0" presId="urn:microsoft.com/office/officeart/2009/3/layout/CircleRelationship"/>
    <dgm:cxn modelId="{FFAAC8D7-476E-4650-AB59-0BD67689EB79}" srcId="{873BE0E5-F304-4794-8028-A07E8B781FA2}" destId="{696AB4B8-ACAC-4266-ABB9-E6BD12DB0279}" srcOrd="0" destOrd="0" parTransId="{4F6B3767-E679-4D24-99C7-76397089ACC9}" sibTransId="{2E2FF677-DF56-49C0-A71B-30B47BB0F73B}"/>
    <dgm:cxn modelId="{907FE7A7-643D-42D0-84DC-5F8589E30497}" srcId="{873BE0E5-F304-4794-8028-A07E8B781FA2}" destId="{CA45FE42-C076-4B45-9B14-0356822E3B05}" srcOrd="1" destOrd="0" parTransId="{262547DB-F553-4F9E-A781-583C4D081FCF}" sibTransId="{251A1F78-47E4-48A5-A817-62504B40768C}"/>
    <dgm:cxn modelId="{5C7DBEC5-2BFE-43E2-9FC8-231FF6F42A41}" srcId="{14017AF8-AC81-4FB6-A91A-2F0E8DA9C428}" destId="{873BE0E5-F304-4794-8028-A07E8B781FA2}" srcOrd="0" destOrd="0" parTransId="{CFCA9919-1E7A-4DEE-A410-939D4F9702CC}" sibTransId="{8EF7DBDA-C5A0-48B0-86E9-8D74EC7A2FA2}"/>
    <dgm:cxn modelId="{1376FCC6-E32D-4791-96D6-01B29C7D5F65}" type="presOf" srcId="{696AB4B8-ACAC-4266-ABB9-E6BD12DB0279}" destId="{596FBD4D-9DB9-4A45-A4E1-F57C3874A1F8}" srcOrd="0" destOrd="0" presId="urn:microsoft.com/office/officeart/2009/3/layout/CircleRelationship"/>
    <dgm:cxn modelId="{AB892062-5320-4C7A-A530-9AA2175167AC}" type="presOf" srcId="{CA45FE42-C076-4B45-9B14-0356822E3B05}" destId="{68BDD075-C566-49F5-A9DE-2B34EC222DA8}" srcOrd="0" destOrd="0" presId="urn:microsoft.com/office/officeart/2009/3/layout/CircleRelationship"/>
    <dgm:cxn modelId="{4E1D197D-AC39-4BAF-99A0-116C3E75A50D}" type="presOf" srcId="{14017AF8-AC81-4FB6-A91A-2F0E8DA9C428}" destId="{DB3BBB9E-C287-448C-B8E4-454A990464B3}" srcOrd="0" destOrd="0" presId="urn:microsoft.com/office/officeart/2009/3/layout/CircleRelationship"/>
    <dgm:cxn modelId="{09BD6620-5A69-4E70-B15A-4F624B3CE683}" type="presParOf" srcId="{DB3BBB9E-C287-448C-B8E4-454A990464B3}" destId="{F880E348-95B8-4E94-ADF7-93187F66DBDF}" srcOrd="0" destOrd="0" presId="urn:microsoft.com/office/officeart/2009/3/layout/CircleRelationship"/>
    <dgm:cxn modelId="{9C19F669-BC14-4C88-9799-490EB09A408F}" type="presParOf" srcId="{DB3BBB9E-C287-448C-B8E4-454A990464B3}" destId="{BFDD7B08-20EA-4C48-B3D7-259E9D14F1B5}" srcOrd="1" destOrd="0" presId="urn:microsoft.com/office/officeart/2009/3/layout/CircleRelationship"/>
    <dgm:cxn modelId="{FE2139BC-C9E6-4EFE-B405-5939C7DC7C24}" type="presParOf" srcId="{DB3BBB9E-C287-448C-B8E4-454A990464B3}" destId="{136113EE-0D41-42B8-9BF8-A5AFA9E6A770}" srcOrd="2" destOrd="0" presId="urn:microsoft.com/office/officeart/2009/3/layout/CircleRelationship"/>
    <dgm:cxn modelId="{B256C8E7-20E3-4AF6-8950-FED666258826}" type="presParOf" srcId="{DB3BBB9E-C287-448C-B8E4-454A990464B3}" destId="{87727828-97B9-4FB4-B79B-C3601C225533}" srcOrd="3" destOrd="0" presId="urn:microsoft.com/office/officeart/2009/3/layout/CircleRelationship"/>
    <dgm:cxn modelId="{D90421B1-5B34-436C-BDED-0B2230444098}" type="presParOf" srcId="{DB3BBB9E-C287-448C-B8E4-454A990464B3}" destId="{47C5DB05-5655-4DE7-8CAA-B34D963FE590}" srcOrd="4" destOrd="0" presId="urn:microsoft.com/office/officeart/2009/3/layout/CircleRelationship"/>
    <dgm:cxn modelId="{2883BFF6-1F2D-4E99-8F47-AAB96CC9CB97}" type="presParOf" srcId="{DB3BBB9E-C287-448C-B8E4-454A990464B3}" destId="{E83BCBF5-85C2-4725-9B98-2B4DE410D4EF}" srcOrd="5" destOrd="0" presId="urn:microsoft.com/office/officeart/2009/3/layout/CircleRelationship"/>
    <dgm:cxn modelId="{AFC11C6B-EFA0-4AE3-B0E6-ABD12FE145E2}" type="presParOf" srcId="{DB3BBB9E-C287-448C-B8E4-454A990464B3}" destId="{7B0B5C63-9591-46FC-B5A3-31421D0F5360}" srcOrd="6" destOrd="0" presId="urn:microsoft.com/office/officeart/2009/3/layout/CircleRelationship"/>
    <dgm:cxn modelId="{969FCC25-D216-43B8-9A81-80417E17FF22}" type="presParOf" srcId="{DB3BBB9E-C287-448C-B8E4-454A990464B3}" destId="{596FBD4D-9DB9-4A45-A4E1-F57C3874A1F8}" srcOrd="7" destOrd="0" presId="urn:microsoft.com/office/officeart/2009/3/layout/CircleRelationship"/>
    <dgm:cxn modelId="{2A028BCF-9FEC-4032-8CED-E5F042D6519B}" type="presParOf" srcId="{DB3BBB9E-C287-448C-B8E4-454A990464B3}" destId="{624938E2-1BED-4F06-BF7B-9BBA0793DF6B}" srcOrd="8" destOrd="0" presId="urn:microsoft.com/office/officeart/2009/3/layout/CircleRelationship"/>
    <dgm:cxn modelId="{978D869F-7BC0-45DB-9F45-3B2E9E411AAB}" type="presParOf" srcId="{624938E2-1BED-4F06-BF7B-9BBA0793DF6B}" destId="{F22C0066-E67F-46F7-9405-8DABC0F7D78C}" srcOrd="0" destOrd="0" presId="urn:microsoft.com/office/officeart/2009/3/layout/CircleRelationship"/>
    <dgm:cxn modelId="{CB0E18E6-7C47-41CC-8F46-51EAFA1DD6CD}" type="presParOf" srcId="{DB3BBB9E-C287-448C-B8E4-454A990464B3}" destId="{AB973A05-0C6B-4B34-BA80-CAF839C33AB5}" srcOrd="9" destOrd="0" presId="urn:microsoft.com/office/officeart/2009/3/layout/CircleRelationship"/>
    <dgm:cxn modelId="{954B7204-9F84-48B8-979B-E40A6A65B478}" type="presParOf" srcId="{AB973A05-0C6B-4B34-BA80-CAF839C33AB5}" destId="{CBE2D635-937D-4DB7-9527-98F45FE31546}" srcOrd="0" destOrd="0" presId="urn:microsoft.com/office/officeart/2009/3/layout/CircleRelationship"/>
    <dgm:cxn modelId="{61015925-BB0C-40C5-B0BE-A5450172C6E7}" type="presParOf" srcId="{DB3BBB9E-C287-448C-B8E4-454A990464B3}" destId="{68BDD075-C566-49F5-A9DE-2B34EC222DA8}" srcOrd="10" destOrd="0" presId="urn:microsoft.com/office/officeart/2009/3/layout/CircleRelationship"/>
    <dgm:cxn modelId="{655B28AA-E928-47F2-B677-7DBCD78223A4}" type="presParOf" srcId="{DB3BBB9E-C287-448C-B8E4-454A990464B3}" destId="{884603D0-7F73-4578-8E8C-14A3C9FB27B4}" srcOrd="11" destOrd="0" presId="urn:microsoft.com/office/officeart/2009/3/layout/CircleRelationship"/>
    <dgm:cxn modelId="{B896EE78-4AE0-4B2E-9084-24BA33C3D061}" type="presParOf" srcId="{884603D0-7F73-4578-8E8C-14A3C9FB27B4}" destId="{EB6BB6CB-08F0-4882-BF57-61BFFD7E02A5}" srcOrd="0" destOrd="0" presId="urn:microsoft.com/office/officeart/2009/3/layout/CircleRelationship"/>
    <dgm:cxn modelId="{61F00F29-152D-4350-BC84-1A66D3B25C07}" type="presParOf" srcId="{DB3BBB9E-C287-448C-B8E4-454A990464B3}" destId="{A351EAE8-0F74-4EC7-87CF-67E93A20509C}" srcOrd="12" destOrd="0" presId="urn:microsoft.com/office/officeart/2009/3/layout/CircleRelationship"/>
    <dgm:cxn modelId="{F9841CF6-6672-4524-AA45-33D126609F9F}" type="presParOf" srcId="{A351EAE8-0F74-4EC7-87CF-67E93A20509C}" destId="{99B80DC4-E431-4A7D-BE57-900F147F54C8}" srcOrd="0" destOrd="0" presId="urn:microsoft.com/office/officeart/2009/3/layout/CircleRelationship"/>
    <dgm:cxn modelId="{4B0A0676-C86A-45B9-A20E-F039F91C4657}" type="presParOf" srcId="{DB3BBB9E-C287-448C-B8E4-454A990464B3}" destId="{0F4F0A80-9597-4F6B-ABF7-F94B976669CA}" srcOrd="13" destOrd="0" presId="urn:microsoft.com/office/officeart/2009/3/layout/CircleRelationship"/>
    <dgm:cxn modelId="{41943663-60C5-4F61-B5A2-20EEBA1D9A0F}" type="presParOf" srcId="{0F4F0A80-9597-4F6B-ABF7-F94B976669CA}" destId="{B3ED84CD-47C1-4E59-A683-48CFFB8A6A76}" srcOrd="0" destOrd="0" presId="urn:microsoft.com/office/officeart/2009/3/layout/CircleRelationship"/>
  </dgm:cxnLst>
  <dgm:bg/>
  <dgm:whole>
    <a:ln w="38100">
      <a:noFill/>
    </a:ln>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D8DFF-A23D-43FD-95BE-C4E76F290CE3}">
      <dsp:nvSpPr>
        <dsp:cNvPr id="0" name=""/>
        <dsp:cNvSpPr/>
      </dsp:nvSpPr>
      <dsp:spPr>
        <a:xfrm rot="16200000">
          <a:off x="-1045139" y="1045899"/>
          <a:ext cx="4064000" cy="1972200"/>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ctr" anchorCtr="0">
          <a:noAutofit/>
        </a:bodyPr>
        <a:lstStyle/>
        <a:p>
          <a:pPr lvl="0" algn="ctr" defTabSz="844550">
            <a:lnSpc>
              <a:spcPct val="90000"/>
            </a:lnSpc>
            <a:spcBef>
              <a:spcPct val="0"/>
            </a:spcBef>
            <a:spcAft>
              <a:spcPct val="35000"/>
            </a:spcAft>
          </a:pPr>
          <a:r>
            <a:rPr lang="fr-FR" sz="1900" b="1" kern="1200" dirty="0" smtClean="0"/>
            <a:t>Domaine1</a:t>
          </a:r>
        </a:p>
        <a:p>
          <a:pPr lvl="0" algn="ctr" defTabSz="844550">
            <a:lnSpc>
              <a:spcPct val="90000"/>
            </a:lnSpc>
            <a:spcBef>
              <a:spcPct val="0"/>
            </a:spcBef>
            <a:spcAft>
              <a:spcPct val="35000"/>
            </a:spcAft>
          </a:pPr>
          <a:r>
            <a:rPr lang="fr-FR" sz="1900" b="1" kern="1200" dirty="0" smtClean="0"/>
            <a:t>Les langages pour penser et communiquer</a:t>
          </a:r>
          <a:endParaRPr lang="fr-FR" sz="1900" b="1" kern="1200" dirty="0"/>
        </a:p>
      </dsp:txBody>
      <dsp:txXfrm rot="5400000">
        <a:off x="761" y="812799"/>
        <a:ext cx="1972200" cy="2438400"/>
      </dsp:txXfrm>
    </dsp:sp>
    <dsp:sp modelId="{B68C6FF0-40CE-4CBC-AE89-5EDD0ACAE01A}">
      <dsp:nvSpPr>
        <dsp:cNvPr id="0" name=""/>
        <dsp:cNvSpPr/>
      </dsp:nvSpPr>
      <dsp:spPr>
        <a:xfrm rot="16200000">
          <a:off x="901745" y="1208151"/>
          <a:ext cx="4064000" cy="1647696"/>
        </a:xfrm>
        <a:prstGeom prst="flowChartManualOperation">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ctr" anchorCtr="0">
          <a:noAutofit/>
        </a:bodyPr>
        <a:lstStyle/>
        <a:p>
          <a:pPr lvl="0" algn="ctr" defTabSz="844550">
            <a:lnSpc>
              <a:spcPct val="90000"/>
            </a:lnSpc>
            <a:spcBef>
              <a:spcPct val="0"/>
            </a:spcBef>
            <a:spcAft>
              <a:spcPct val="35000"/>
            </a:spcAft>
          </a:pPr>
          <a:r>
            <a:rPr lang="fr-FR" sz="1900" b="1" kern="1200" dirty="0" smtClean="0"/>
            <a:t>Domaine 2</a:t>
          </a:r>
        </a:p>
        <a:p>
          <a:pPr lvl="0" algn="ctr" defTabSz="844550">
            <a:lnSpc>
              <a:spcPct val="90000"/>
            </a:lnSpc>
            <a:spcBef>
              <a:spcPct val="0"/>
            </a:spcBef>
            <a:spcAft>
              <a:spcPct val="35000"/>
            </a:spcAft>
          </a:pPr>
          <a:r>
            <a:rPr lang="fr-FR" sz="1900" b="1" kern="1200" dirty="0" smtClean="0"/>
            <a:t>Les méthodes et outils pour apprendre</a:t>
          </a:r>
          <a:endParaRPr lang="fr-FR" sz="1900" b="1" kern="1200" dirty="0"/>
        </a:p>
      </dsp:txBody>
      <dsp:txXfrm rot="5400000">
        <a:off x="2109897" y="812799"/>
        <a:ext cx="1647696" cy="2438400"/>
      </dsp:txXfrm>
    </dsp:sp>
    <dsp:sp modelId="{F12C0E65-7299-439C-B036-E7EEE2DE65D4}">
      <dsp:nvSpPr>
        <dsp:cNvPr id="0" name=""/>
        <dsp:cNvSpPr/>
      </dsp:nvSpPr>
      <dsp:spPr>
        <a:xfrm rot="16200000">
          <a:off x="2569909" y="1324620"/>
          <a:ext cx="4064000" cy="1414758"/>
        </a:xfrm>
        <a:prstGeom prst="flowChartManualOperation">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ctr" anchorCtr="0">
          <a:noAutofit/>
        </a:bodyPr>
        <a:lstStyle/>
        <a:p>
          <a:pPr lvl="0" algn="ctr" defTabSz="844550">
            <a:lnSpc>
              <a:spcPct val="90000"/>
            </a:lnSpc>
            <a:spcBef>
              <a:spcPct val="0"/>
            </a:spcBef>
            <a:spcAft>
              <a:spcPct val="35000"/>
            </a:spcAft>
          </a:pPr>
          <a:r>
            <a:rPr lang="fr-FR" sz="1900" b="1" kern="1200" dirty="0" smtClean="0"/>
            <a:t>Domaine 3</a:t>
          </a:r>
        </a:p>
        <a:p>
          <a:pPr lvl="0" algn="ctr" defTabSz="844550">
            <a:lnSpc>
              <a:spcPct val="90000"/>
            </a:lnSpc>
            <a:spcBef>
              <a:spcPct val="0"/>
            </a:spcBef>
            <a:spcAft>
              <a:spcPct val="35000"/>
            </a:spcAft>
          </a:pPr>
          <a:r>
            <a:rPr lang="fr-FR" sz="1900" b="1" kern="1200" dirty="0" smtClean="0"/>
            <a:t>La formation de la personne et du citoyen</a:t>
          </a:r>
          <a:endParaRPr lang="fr-FR" sz="1900" b="1" kern="1200" dirty="0"/>
        </a:p>
      </dsp:txBody>
      <dsp:txXfrm rot="5400000">
        <a:off x="3894530" y="812799"/>
        <a:ext cx="1414758" cy="2438400"/>
      </dsp:txXfrm>
    </dsp:sp>
    <dsp:sp modelId="{78453069-60D8-45D2-BE3F-D20A5D4A8EC6}">
      <dsp:nvSpPr>
        <dsp:cNvPr id="0" name=""/>
        <dsp:cNvSpPr/>
      </dsp:nvSpPr>
      <dsp:spPr>
        <a:xfrm rot="16200000">
          <a:off x="4155592" y="1290633"/>
          <a:ext cx="4064000" cy="1482733"/>
        </a:xfrm>
        <a:prstGeom prst="flowChartManualOperation">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ctr" anchorCtr="0">
          <a:noAutofit/>
        </a:bodyPr>
        <a:lstStyle/>
        <a:p>
          <a:pPr lvl="0" algn="ctr" defTabSz="844550">
            <a:lnSpc>
              <a:spcPct val="90000"/>
            </a:lnSpc>
            <a:spcBef>
              <a:spcPct val="0"/>
            </a:spcBef>
            <a:spcAft>
              <a:spcPct val="35000"/>
            </a:spcAft>
          </a:pPr>
          <a:r>
            <a:rPr lang="fr-FR" sz="1900" b="1" kern="1200" dirty="0" smtClean="0"/>
            <a:t>Domaine 4</a:t>
          </a:r>
        </a:p>
        <a:p>
          <a:pPr lvl="0" algn="ctr" defTabSz="844550">
            <a:lnSpc>
              <a:spcPct val="90000"/>
            </a:lnSpc>
            <a:spcBef>
              <a:spcPct val="0"/>
            </a:spcBef>
            <a:spcAft>
              <a:spcPct val="35000"/>
            </a:spcAft>
          </a:pPr>
          <a:r>
            <a:rPr lang="fr-FR" sz="1900" b="1" kern="1200" dirty="0" smtClean="0"/>
            <a:t>Les systèmes naturels et les systèmes techniques</a:t>
          </a:r>
          <a:endParaRPr lang="fr-FR" sz="1900" b="1" kern="1200" dirty="0"/>
        </a:p>
      </dsp:txBody>
      <dsp:txXfrm rot="5400000">
        <a:off x="5446225" y="812800"/>
        <a:ext cx="1482733" cy="2438400"/>
      </dsp:txXfrm>
    </dsp:sp>
    <dsp:sp modelId="{3F018020-C2D1-49E8-9335-B03B37412881}">
      <dsp:nvSpPr>
        <dsp:cNvPr id="0" name=""/>
        <dsp:cNvSpPr/>
      </dsp:nvSpPr>
      <dsp:spPr>
        <a:xfrm rot="16200000">
          <a:off x="5946808" y="1119087"/>
          <a:ext cx="4064000" cy="1825824"/>
        </a:xfrm>
        <a:prstGeom prst="flowChartManualOperati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ctr" anchorCtr="0">
          <a:noAutofit/>
        </a:bodyPr>
        <a:lstStyle/>
        <a:p>
          <a:pPr lvl="0" algn="ctr" defTabSz="844550">
            <a:lnSpc>
              <a:spcPct val="90000"/>
            </a:lnSpc>
            <a:spcBef>
              <a:spcPct val="0"/>
            </a:spcBef>
            <a:spcAft>
              <a:spcPct val="35000"/>
            </a:spcAft>
          </a:pPr>
          <a:r>
            <a:rPr lang="fr-FR" sz="1900" b="1" kern="1200" dirty="0" smtClean="0"/>
            <a:t>Domaine 5</a:t>
          </a:r>
        </a:p>
        <a:p>
          <a:pPr lvl="0" algn="ctr" defTabSz="844550">
            <a:lnSpc>
              <a:spcPct val="90000"/>
            </a:lnSpc>
            <a:spcBef>
              <a:spcPct val="0"/>
            </a:spcBef>
            <a:spcAft>
              <a:spcPct val="35000"/>
            </a:spcAft>
          </a:pPr>
          <a:r>
            <a:rPr lang="fr-FR" sz="1900" b="1" kern="1200" dirty="0" smtClean="0"/>
            <a:t>Les représentations du monde  et l’activité humaine</a:t>
          </a:r>
          <a:endParaRPr lang="fr-FR" sz="1900" b="1" kern="1200" dirty="0"/>
        </a:p>
      </dsp:txBody>
      <dsp:txXfrm rot="5400000">
        <a:off x="7065896" y="812799"/>
        <a:ext cx="1825824" cy="243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959140" y="239254"/>
          <a:ext cx="2764442" cy="2688336"/>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0" kern="1200" dirty="0" smtClean="0">
              <a:solidFill>
                <a:schemeClr val="tx1"/>
              </a:solidFill>
            </a:rPr>
            <a:t>Dimension</a:t>
          </a:r>
          <a:r>
            <a:rPr lang="fr-FR" sz="1200" b="1" kern="1200" dirty="0" smtClean="0">
              <a:solidFill>
                <a:schemeClr val="tx1"/>
              </a:solidFill>
            </a:rPr>
            <a:t> </a:t>
          </a:r>
          <a:r>
            <a:rPr lang="fr-FR" sz="1400" b="1" kern="1200" dirty="0" smtClean="0">
              <a:solidFill>
                <a:schemeClr val="tx1"/>
              </a:solidFill>
            </a:rPr>
            <a:t>scientifique et technique</a:t>
          </a:r>
        </a:p>
        <a:p>
          <a:pPr lvl="0" algn="ctr" defTabSz="533400">
            <a:lnSpc>
              <a:spcPct val="90000"/>
            </a:lnSpc>
            <a:spcBef>
              <a:spcPct val="0"/>
            </a:spcBef>
            <a:spcAft>
              <a:spcPct val="35000"/>
            </a:spcAft>
          </a:pPr>
          <a:r>
            <a:rPr lang="fr-FR" sz="1600" b="1" kern="1200" dirty="0" smtClean="0">
              <a:solidFill>
                <a:schemeClr val="tx1"/>
              </a:solidFill>
            </a:rPr>
            <a:t> </a:t>
          </a:r>
          <a:endParaRPr lang="fr-FR" sz="1600" b="1" kern="1200" dirty="0">
            <a:solidFill>
              <a:schemeClr val="tx1"/>
            </a:solidFill>
          </a:endParaRPr>
        </a:p>
      </dsp:txBody>
      <dsp:txXfrm>
        <a:off x="2462141" y="735316"/>
        <a:ext cx="937935" cy="896112"/>
      </dsp:txXfrm>
    </dsp:sp>
    <dsp:sp modelId="{4EC56D41-A0D2-49E4-89E2-7E20D92B96E5}">
      <dsp:nvSpPr>
        <dsp:cNvPr id="0" name=""/>
        <dsp:cNvSpPr/>
      </dsp:nvSpPr>
      <dsp:spPr>
        <a:xfrm>
          <a:off x="940476" y="329533"/>
          <a:ext cx="2688336" cy="2688336"/>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tx1"/>
              </a:solidFill>
            </a:rPr>
            <a:t>Dimension</a:t>
          </a:r>
          <a:r>
            <a:rPr lang="fr-FR" sz="1700" b="1" kern="1200" dirty="0" smtClean="0">
              <a:solidFill>
                <a:schemeClr val="tx1"/>
              </a:solidFill>
            </a:rPr>
            <a:t> </a:t>
          </a:r>
          <a:r>
            <a:rPr lang="fr-FR" sz="1400" b="1" kern="1200" dirty="0" smtClean="0">
              <a:solidFill>
                <a:schemeClr val="tx1"/>
              </a:solidFill>
            </a:rPr>
            <a:t>socioculturelle</a:t>
          </a:r>
          <a:r>
            <a:rPr lang="fr-FR" sz="1600" kern="1200" dirty="0" smtClean="0">
              <a:solidFill>
                <a:schemeClr val="tx1"/>
              </a:solidFill>
            </a:rPr>
            <a:t> </a:t>
          </a:r>
          <a:endParaRPr lang="fr-FR" sz="1600" kern="1200" dirty="0">
            <a:solidFill>
              <a:schemeClr val="tx1"/>
            </a:solidFill>
          </a:endParaRPr>
        </a:p>
      </dsp:txBody>
      <dsp:txXfrm>
        <a:off x="1676568" y="2025745"/>
        <a:ext cx="1216152" cy="832104"/>
      </dsp:txXfrm>
    </dsp:sp>
    <dsp:sp modelId="{9B848C34-4BFB-4D45-923A-E6F682FCFCCA}">
      <dsp:nvSpPr>
        <dsp:cNvPr id="0" name=""/>
        <dsp:cNvSpPr/>
      </dsp:nvSpPr>
      <dsp:spPr>
        <a:xfrm>
          <a:off x="906898" y="239259"/>
          <a:ext cx="2688336" cy="2688336"/>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lvl="0" algn="l" defTabSz="622300">
            <a:lnSpc>
              <a:spcPct val="90000"/>
            </a:lnSpc>
            <a:spcBef>
              <a:spcPct val="0"/>
            </a:spcBef>
            <a:spcAft>
              <a:spcPts val="0"/>
            </a:spcAft>
          </a:pPr>
          <a:r>
            <a:rPr lang="fr-FR" sz="1400" b="0" kern="1200" baseline="0" dirty="0" smtClean="0">
              <a:solidFill>
                <a:schemeClr val="tx1"/>
              </a:solidFill>
            </a:rPr>
            <a:t>Dimension </a:t>
          </a:r>
          <a:r>
            <a:rPr lang="fr-FR" sz="1400" b="1" kern="1200" baseline="0" dirty="0" smtClean="0">
              <a:solidFill>
                <a:schemeClr val="tx1"/>
              </a:solidFill>
            </a:rPr>
            <a:t>ingénierie-design</a:t>
          </a:r>
        </a:p>
        <a:p>
          <a:pPr lvl="0" algn="l" defTabSz="622300">
            <a:lnSpc>
              <a:spcPct val="90000"/>
            </a:lnSpc>
            <a:spcBef>
              <a:spcPct val="0"/>
            </a:spcBef>
            <a:spcAft>
              <a:spcPts val="0"/>
            </a:spcAft>
          </a:pPr>
          <a:r>
            <a:rPr lang="fr-FR" sz="1400" b="1" kern="1200" baseline="0" dirty="0" smtClean="0">
              <a:solidFill>
                <a:schemeClr val="tx1"/>
              </a:solidFill>
            </a:rPr>
            <a:t>Métiers d’arts et d’industrie</a:t>
          </a:r>
        </a:p>
        <a:p>
          <a:pPr lvl="0" algn="ctr" defTabSz="622300">
            <a:lnSpc>
              <a:spcPct val="90000"/>
            </a:lnSpc>
            <a:spcBef>
              <a:spcPct val="0"/>
            </a:spcBef>
            <a:spcAft>
              <a:spcPts val="0"/>
            </a:spcAft>
          </a:pPr>
          <a:endParaRPr lang="fr-FR" sz="1200" b="1" kern="1200" baseline="0" dirty="0" smtClean="0">
            <a:solidFill>
              <a:schemeClr val="tx1"/>
            </a:solidFill>
          </a:endParaRPr>
        </a:p>
        <a:p>
          <a:pPr lvl="0" algn="ctr" defTabSz="622300">
            <a:lnSpc>
              <a:spcPct val="90000"/>
            </a:lnSpc>
            <a:spcBef>
              <a:spcPct val="0"/>
            </a:spcBef>
            <a:spcAft>
              <a:spcPct val="35000"/>
            </a:spcAft>
          </a:pPr>
          <a:endParaRPr lang="fr-FR" sz="1100" kern="1200" dirty="0">
            <a:solidFill>
              <a:schemeClr val="tx1"/>
            </a:solidFill>
          </a:endParaRPr>
        </a:p>
      </dsp:txBody>
      <dsp:txXfrm>
        <a:off x="1194934" y="767325"/>
        <a:ext cx="912114" cy="896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0E348-95B8-4E94-ADF7-93187F66DBDF}">
      <dsp:nvSpPr>
        <dsp:cNvPr id="0" name=""/>
        <dsp:cNvSpPr/>
      </dsp:nvSpPr>
      <dsp:spPr>
        <a:xfrm>
          <a:off x="1355493" y="1423411"/>
          <a:ext cx="756532" cy="7565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smtClean="0"/>
            <a:t>Dimension d’ingénierie-design</a:t>
          </a:r>
          <a:endParaRPr lang="fr-FR" sz="700" kern="1200" dirty="0"/>
        </a:p>
      </dsp:txBody>
      <dsp:txXfrm>
        <a:off x="1466285" y="1534200"/>
        <a:ext cx="534948" cy="534938"/>
      </dsp:txXfrm>
    </dsp:sp>
    <dsp:sp modelId="{BFDD7B08-20EA-4C48-B3D7-259E9D14F1B5}">
      <dsp:nvSpPr>
        <dsp:cNvPr id="0" name=""/>
        <dsp:cNvSpPr/>
      </dsp:nvSpPr>
      <dsp:spPr>
        <a:xfrm>
          <a:off x="1672349" y="567605"/>
          <a:ext cx="178034" cy="17803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6113EE-0D41-42B8-9BF8-A5AFA9E6A770}">
      <dsp:nvSpPr>
        <dsp:cNvPr id="0" name=""/>
        <dsp:cNvSpPr/>
      </dsp:nvSpPr>
      <dsp:spPr>
        <a:xfrm>
          <a:off x="1250782" y="2122389"/>
          <a:ext cx="128911" cy="12903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727828-97B9-4FB4-B79B-C3601C225533}">
      <dsp:nvSpPr>
        <dsp:cNvPr id="0" name=""/>
        <dsp:cNvSpPr/>
      </dsp:nvSpPr>
      <dsp:spPr>
        <a:xfrm>
          <a:off x="2462787" y="1290204"/>
          <a:ext cx="128911" cy="12903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5DB05-5655-4DE7-8CAA-B34D963FE590}">
      <dsp:nvSpPr>
        <dsp:cNvPr id="0" name=""/>
        <dsp:cNvSpPr/>
      </dsp:nvSpPr>
      <dsp:spPr>
        <a:xfrm>
          <a:off x="1845918" y="2259653"/>
          <a:ext cx="178034" cy="17803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3BCBF5-85C2-4725-9B98-2B4DE410D4EF}">
      <dsp:nvSpPr>
        <dsp:cNvPr id="0" name=""/>
        <dsp:cNvSpPr/>
      </dsp:nvSpPr>
      <dsp:spPr>
        <a:xfrm>
          <a:off x="1287401" y="820627"/>
          <a:ext cx="128911" cy="12903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0B5C63-9591-46FC-B5A3-31421D0F5360}">
      <dsp:nvSpPr>
        <dsp:cNvPr id="0" name=""/>
        <dsp:cNvSpPr/>
      </dsp:nvSpPr>
      <dsp:spPr>
        <a:xfrm>
          <a:off x="881018" y="1558747"/>
          <a:ext cx="128911" cy="12903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FBD4D-9DB9-4A45-A4E1-F57C3874A1F8}">
      <dsp:nvSpPr>
        <dsp:cNvPr id="0" name=""/>
        <dsp:cNvSpPr/>
      </dsp:nvSpPr>
      <dsp:spPr>
        <a:xfrm>
          <a:off x="237044" y="217129"/>
          <a:ext cx="1563313" cy="153878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Dimension  scientifique</a:t>
          </a:r>
          <a:endParaRPr lang="fr-FR" sz="1400" kern="1200" dirty="0"/>
        </a:p>
      </dsp:txBody>
      <dsp:txXfrm>
        <a:off x="465986" y="442479"/>
        <a:ext cx="1105429" cy="1088087"/>
      </dsp:txXfrm>
    </dsp:sp>
    <dsp:sp modelId="{F22C0066-E67F-46F7-9405-8DABC0F7D78C}">
      <dsp:nvSpPr>
        <dsp:cNvPr id="0" name=""/>
        <dsp:cNvSpPr/>
      </dsp:nvSpPr>
      <dsp:spPr>
        <a:xfrm>
          <a:off x="1492230" y="826237"/>
          <a:ext cx="178034" cy="17803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E2D635-937D-4DB7-9527-98F45FE31546}">
      <dsp:nvSpPr>
        <dsp:cNvPr id="0" name=""/>
        <dsp:cNvSpPr/>
      </dsp:nvSpPr>
      <dsp:spPr>
        <a:xfrm>
          <a:off x="319822" y="1770814"/>
          <a:ext cx="321831" cy="32184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BDD075-C566-49F5-A9DE-2B34EC222DA8}">
      <dsp:nvSpPr>
        <dsp:cNvPr id="0" name=""/>
        <dsp:cNvSpPr/>
      </dsp:nvSpPr>
      <dsp:spPr>
        <a:xfrm>
          <a:off x="1871826" y="651348"/>
          <a:ext cx="650808" cy="65060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smtClean="0"/>
            <a:t>Dimension socio-culturelle</a:t>
          </a:r>
          <a:endParaRPr lang="fr-FR" sz="700" kern="1200" dirty="0"/>
        </a:p>
      </dsp:txBody>
      <dsp:txXfrm>
        <a:off x="1967135" y="746626"/>
        <a:ext cx="460190" cy="460044"/>
      </dsp:txXfrm>
    </dsp:sp>
    <dsp:sp modelId="{EB6BB6CB-08F0-4882-BF57-61BFFD7E02A5}">
      <dsp:nvSpPr>
        <dsp:cNvPr id="0" name=""/>
        <dsp:cNvSpPr/>
      </dsp:nvSpPr>
      <dsp:spPr>
        <a:xfrm>
          <a:off x="2233545" y="1072526"/>
          <a:ext cx="178034" cy="17803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B80DC4-E431-4A7D-BE57-900F147F54C8}">
      <dsp:nvSpPr>
        <dsp:cNvPr id="0" name=""/>
        <dsp:cNvSpPr/>
      </dsp:nvSpPr>
      <dsp:spPr>
        <a:xfrm>
          <a:off x="197461" y="2153806"/>
          <a:ext cx="128911" cy="12903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D84CD-47C1-4E59-A683-48CFFB8A6A76}">
      <dsp:nvSpPr>
        <dsp:cNvPr id="0" name=""/>
        <dsp:cNvSpPr/>
      </dsp:nvSpPr>
      <dsp:spPr>
        <a:xfrm>
          <a:off x="1483001" y="1970164"/>
          <a:ext cx="128911" cy="12903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0E348-95B8-4E94-ADF7-93187F66DBDF}">
      <dsp:nvSpPr>
        <dsp:cNvPr id="0" name=""/>
        <dsp:cNvSpPr/>
      </dsp:nvSpPr>
      <dsp:spPr>
        <a:xfrm>
          <a:off x="561493" y="599422"/>
          <a:ext cx="1600822" cy="16007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Dimension  d’ingénierie design</a:t>
          </a:r>
          <a:endParaRPr lang="fr-FR" sz="1400" kern="1200" dirty="0"/>
        </a:p>
      </dsp:txBody>
      <dsp:txXfrm>
        <a:off x="795928" y="833852"/>
        <a:ext cx="1131952" cy="1131927"/>
      </dsp:txXfrm>
    </dsp:sp>
    <dsp:sp modelId="{BFDD7B08-20EA-4C48-B3D7-259E9D14F1B5}">
      <dsp:nvSpPr>
        <dsp:cNvPr id="0" name=""/>
        <dsp:cNvSpPr/>
      </dsp:nvSpPr>
      <dsp:spPr>
        <a:xfrm>
          <a:off x="1474888" y="526488"/>
          <a:ext cx="178034" cy="17803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6113EE-0D41-42B8-9BF8-A5AFA9E6A770}">
      <dsp:nvSpPr>
        <dsp:cNvPr id="0" name=""/>
        <dsp:cNvSpPr/>
      </dsp:nvSpPr>
      <dsp:spPr>
        <a:xfrm>
          <a:off x="1053321" y="2081272"/>
          <a:ext cx="128911" cy="12903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727828-97B9-4FB4-B79B-C3601C225533}">
      <dsp:nvSpPr>
        <dsp:cNvPr id="0" name=""/>
        <dsp:cNvSpPr/>
      </dsp:nvSpPr>
      <dsp:spPr>
        <a:xfrm>
          <a:off x="2265325" y="1249087"/>
          <a:ext cx="128911" cy="12903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5DB05-5655-4DE7-8CAA-B34D963FE590}">
      <dsp:nvSpPr>
        <dsp:cNvPr id="0" name=""/>
        <dsp:cNvSpPr/>
      </dsp:nvSpPr>
      <dsp:spPr>
        <a:xfrm>
          <a:off x="1648456" y="2218536"/>
          <a:ext cx="178034" cy="17803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3BCBF5-85C2-4725-9B98-2B4DE410D4EF}">
      <dsp:nvSpPr>
        <dsp:cNvPr id="0" name=""/>
        <dsp:cNvSpPr/>
      </dsp:nvSpPr>
      <dsp:spPr>
        <a:xfrm>
          <a:off x="1089940" y="779510"/>
          <a:ext cx="128911" cy="12903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0B5C63-9591-46FC-B5A3-31421D0F5360}">
      <dsp:nvSpPr>
        <dsp:cNvPr id="0" name=""/>
        <dsp:cNvSpPr/>
      </dsp:nvSpPr>
      <dsp:spPr>
        <a:xfrm>
          <a:off x="683557" y="1517630"/>
          <a:ext cx="128911" cy="12903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FBD4D-9DB9-4A45-A4E1-F57C3874A1F8}">
      <dsp:nvSpPr>
        <dsp:cNvPr id="0" name=""/>
        <dsp:cNvSpPr/>
      </dsp:nvSpPr>
      <dsp:spPr>
        <a:xfrm>
          <a:off x="61329" y="888349"/>
          <a:ext cx="650808" cy="6506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smtClean="0"/>
            <a:t>Dimension scientifique</a:t>
          </a:r>
          <a:endParaRPr lang="fr-FR" sz="600" kern="1200" dirty="0"/>
        </a:p>
      </dsp:txBody>
      <dsp:txXfrm>
        <a:off x="156638" y="983627"/>
        <a:ext cx="460190" cy="460044"/>
      </dsp:txXfrm>
    </dsp:sp>
    <dsp:sp modelId="{F22C0066-E67F-46F7-9405-8DABC0F7D78C}">
      <dsp:nvSpPr>
        <dsp:cNvPr id="0" name=""/>
        <dsp:cNvSpPr/>
      </dsp:nvSpPr>
      <dsp:spPr>
        <a:xfrm>
          <a:off x="1294769" y="785120"/>
          <a:ext cx="178034" cy="17803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E2D635-937D-4DB7-9527-98F45FE31546}">
      <dsp:nvSpPr>
        <dsp:cNvPr id="0" name=""/>
        <dsp:cNvSpPr/>
      </dsp:nvSpPr>
      <dsp:spPr>
        <a:xfrm>
          <a:off x="122361" y="1729697"/>
          <a:ext cx="321831" cy="32184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BDD075-C566-49F5-A9DE-2B34EC222DA8}">
      <dsp:nvSpPr>
        <dsp:cNvPr id="0" name=""/>
        <dsp:cNvSpPr/>
      </dsp:nvSpPr>
      <dsp:spPr>
        <a:xfrm>
          <a:off x="2031743" y="495284"/>
          <a:ext cx="650808" cy="65060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smtClean="0"/>
            <a:t>Dimension socio-culturelle</a:t>
          </a:r>
          <a:endParaRPr lang="fr-FR" sz="600" kern="1200" dirty="0"/>
        </a:p>
      </dsp:txBody>
      <dsp:txXfrm>
        <a:off x="2127052" y="590562"/>
        <a:ext cx="460190" cy="460044"/>
      </dsp:txXfrm>
    </dsp:sp>
    <dsp:sp modelId="{EB6BB6CB-08F0-4882-BF57-61BFFD7E02A5}">
      <dsp:nvSpPr>
        <dsp:cNvPr id="0" name=""/>
        <dsp:cNvSpPr/>
      </dsp:nvSpPr>
      <dsp:spPr>
        <a:xfrm>
          <a:off x="2036083" y="1031410"/>
          <a:ext cx="178034" cy="17803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B80DC4-E431-4A7D-BE57-900F147F54C8}">
      <dsp:nvSpPr>
        <dsp:cNvPr id="0" name=""/>
        <dsp:cNvSpPr/>
      </dsp:nvSpPr>
      <dsp:spPr>
        <a:xfrm>
          <a:off x="0" y="2112690"/>
          <a:ext cx="128911" cy="12903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D84CD-47C1-4E59-A683-48CFFB8A6A76}">
      <dsp:nvSpPr>
        <dsp:cNvPr id="0" name=""/>
        <dsp:cNvSpPr/>
      </dsp:nvSpPr>
      <dsp:spPr>
        <a:xfrm>
          <a:off x="1285540" y="1929048"/>
          <a:ext cx="128911" cy="12903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0E348-95B8-4E94-ADF7-93187F66DBDF}">
      <dsp:nvSpPr>
        <dsp:cNvPr id="0" name=""/>
        <dsp:cNvSpPr/>
      </dsp:nvSpPr>
      <dsp:spPr>
        <a:xfrm>
          <a:off x="925669" y="1503278"/>
          <a:ext cx="692995" cy="6929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smtClean="0"/>
            <a:t>Dimension  d’ingénierie design</a:t>
          </a:r>
          <a:endParaRPr lang="fr-FR" sz="600" kern="1200" dirty="0"/>
        </a:p>
      </dsp:txBody>
      <dsp:txXfrm>
        <a:off x="1027156" y="1604763"/>
        <a:ext cx="490021" cy="490011"/>
      </dsp:txXfrm>
    </dsp:sp>
    <dsp:sp modelId="{BFDD7B08-20EA-4C48-B3D7-259E9D14F1B5}">
      <dsp:nvSpPr>
        <dsp:cNvPr id="0" name=""/>
        <dsp:cNvSpPr/>
      </dsp:nvSpPr>
      <dsp:spPr>
        <a:xfrm>
          <a:off x="1270916" y="702531"/>
          <a:ext cx="178034" cy="17803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6113EE-0D41-42B8-9BF8-A5AFA9E6A770}">
      <dsp:nvSpPr>
        <dsp:cNvPr id="0" name=""/>
        <dsp:cNvSpPr/>
      </dsp:nvSpPr>
      <dsp:spPr>
        <a:xfrm>
          <a:off x="849349" y="2257314"/>
          <a:ext cx="128911" cy="12903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727828-97B9-4FB4-B79B-C3601C225533}">
      <dsp:nvSpPr>
        <dsp:cNvPr id="0" name=""/>
        <dsp:cNvSpPr/>
      </dsp:nvSpPr>
      <dsp:spPr>
        <a:xfrm>
          <a:off x="2061354" y="1425129"/>
          <a:ext cx="128911" cy="12903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5DB05-5655-4DE7-8CAA-B34D963FE590}">
      <dsp:nvSpPr>
        <dsp:cNvPr id="0" name=""/>
        <dsp:cNvSpPr/>
      </dsp:nvSpPr>
      <dsp:spPr>
        <a:xfrm>
          <a:off x="1444485" y="2394578"/>
          <a:ext cx="178034" cy="17803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3BCBF5-85C2-4725-9B98-2B4DE410D4EF}">
      <dsp:nvSpPr>
        <dsp:cNvPr id="0" name=""/>
        <dsp:cNvSpPr/>
      </dsp:nvSpPr>
      <dsp:spPr>
        <a:xfrm>
          <a:off x="885968" y="955552"/>
          <a:ext cx="128911" cy="12903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0B5C63-9591-46FC-B5A3-31421D0F5360}">
      <dsp:nvSpPr>
        <dsp:cNvPr id="0" name=""/>
        <dsp:cNvSpPr/>
      </dsp:nvSpPr>
      <dsp:spPr>
        <a:xfrm>
          <a:off x="479585" y="1693673"/>
          <a:ext cx="128911" cy="12903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FBD4D-9DB9-4A45-A4E1-F57C3874A1F8}">
      <dsp:nvSpPr>
        <dsp:cNvPr id="0" name=""/>
        <dsp:cNvSpPr/>
      </dsp:nvSpPr>
      <dsp:spPr>
        <a:xfrm>
          <a:off x="298144" y="967796"/>
          <a:ext cx="650808" cy="6506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smtClean="0"/>
            <a:t>Dimension scientifique</a:t>
          </a:r>
          <a:endParaRPr lang="fr-FR" sz="600" kern="1200" dirty="0"/>
        </a:p>
      </dsp:txBody>
      <dsp:txXfrm>
        <a:off x="393453" y="1063074"/>
        <a:ext cx="460190" cy="460044"/>
      </dsp:txXfrm>
    </dsp:sp>
    <dsp:sp modelId="{F22C0066-E67F-46F7-9405-8DABC0F7D78C}">
      <dsp:nvSpPr>
        <dsp:cNvPr id="0" name=""/>
        <dsp:cNvSpPr/>
      </dsp:nvSpPr>
      <dsp:spPr>
        <a:xfrm>
          <a:off x="1090797" y="961163"/>
          <a:ext cx="178034" cy="17803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E2D635-937D-4DB7-9527-98F45FE31546}">
      <dsp:nvSpPr>
        <dsp:cNvPr id="0" name=""/>
        <dsp:cNvSpPr/>
      </dsp:nvSpPr>
      <dsp:spPr>
        <a:xfrm>
          <a:off x="-81609" y="1905740"/>
          <a:ext cx="321831" cy="32184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BDD075-C566-49F5-A9DE-2B34EC222DA8}">
      <dsp:nvSpPr>
        <dsp:cNvPr id="0" name=""/>
        <dsp:cNvSpPr/>
      </dsp:nvSpPr>
      <dsp:spPr>
        <a:xfrm>
          <a:off x="1417426" y="442623"/>
          <a:ext cx="1466694" cy="146622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Dimension socio-culturelle</a:t>
          </a:r>
          <a:endParaRPr lang="fr-FR" sz="1400" kern="1200" dirty="0"/>
        </a:p>
      </dsp:txBody>
      <dsp:txXfrm>
        <a:off x="1632218" y="657347"/>
        <a:ext cx="1037110" cy="1036777"/>
      </dsp:txXfrm>
    </dsp:sp>
    <dsp:sp modelId="{EB6BB6CB-08F0-4882-BF57-61BFFD7E02A5}">
      <dsp:nvSpPr>
        <dsp:cNvPr id="0" name=""/>
        <dsp:cNvSpPr/>
      </dsp:nvSpPr>
      <dsp:spPr>
        <a:xfrm>
          <a:off x="1794299" y="1339315"/>
          <a:ext cx="178034" cy="17803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B80DC4-E431-4A7D-BE57-900F147F54C8}">
      <dsp:nvSpPr>
        <dsp:cNvPr id="0" name=""/>
        <dsp:cNvSpPr/>
      </dsp:nvSpPr>
      <dsp:spPr>
        <a:xfrm>
          <a:off x="-203971" y="2288732"/>
          <a:ext cx="128911" cy="12903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D84CD-47C1-4E59-A683-48CFFB8A6A76}">
      <dsp:nvSpPr>
        <dsp:cNvPr id="0" name=""/>
        <dsp:cNvSpPr/>
      </dsp:nvSpPr>
      <dsp:spPr>
        <a:xfrm>
          <a:off x="1081568" y="2105090"/>
          <a:ext cx="128911" cy="12903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13/06/2017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13/06/2017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500" b="0" dirty="0" smtClean="0"/>
              <a:t>Un socle plus clair, qui est le programme des programmes</a:t>
            </a:r>
          </a:p>
          <a:p>
            <a:r>
              <a:rPr lang="fr-FR" sz="1500" b="0" dirty="0" smtClean="0"/>
              <a:t>Les savoirs ne sont pas premiers / compétences</a:t>
            </a:r>
          </a:p>
          <a:p>
            <a:r>
              <a:rPr lang="fr-FR" sz="1500" b="0" dirty="0" smtClean="0"/>
              <a:t>Informe le cycle 1 et le bac-3/bac+3</a:t>
            </a:r>
          </a:p>
          <a:p>
            <a:r>
              <a:rPr lang="fr-FR" sz="1500" b="0" dirty="0" smtClean="0"/>
              <a:t>Pb sur le cycle 3, enjambement</a:t>
            </a:r>
          </a:p>
        </p:txBody>
      </p:sp>
      <p:sp>
        <p:nvSpPr>
          <p:cNvPr id="4" name="Espace réservé du numéro de diapositive 3"/>
          <p:cNvSpPr>
            <a:spLocks noGrp="1"/>
          </p:cNvSpPr>
          <p:nvPr>
            <p:ph type="sldNum" sz="quarter" idx="10"/>
          </p:nvPr>
        </p:nvSpPr>
        <p:spPr/>
        <p:txBody>
          <a:bodyPr/>
          <a:lstStyle/>
          <a:p>
            <a:fld id="{08A69655-4406-457C-A7B3-FAC803047547}"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1246089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b="0" baseline="0" dirty="0" smtClean="0"/>
              <a:t>Thématique compliquée, non isolée des 2 autres</a:t>
            </a:r>
          </a:p>
          <a:p>
            <a:pPr>
              <a:defRPr/>
            </a:pPr>
            <a:r>
              <a:rPr lang="fr-FR" b="0" baseline="0" dirty="0" smtClean="0"/>
              <a:t>Quelles sont ses visées ?</a:t>
            </a:r>
          </a:p>
          <a:p>
            <a:pPr>
              <a:defRPr/>
            </a:pPr>
            <a:endParaRPr lang="fr-FR" b="0" baseline="0" dirty="0" smtClean="0"/>
          </a:p>
          <a:p>
            <a:pPr>
              <a:defRPr/>
            </a:pPr>
            <a:r>
              <a:rPr lang="fr-FR" b="0" baseline="0" dirty="0" smtClean="0"/>
              <a:t>Deux perspectives :</a:t>
            </a:r>
          </a:p>
          <a:p>
            <a:pPr>
              <a:defRPr/>
            </a:pPr>
            <a:r>
              <a:rPr lang="fr-FR" b="0" baseline="0" dirty="0" smtClean="0"/>
              <a:t>1) L’influence de la technoscience sur la société</a:t>
            </a:r>
          </a:p>
          <a:p>
            <a:pPr>
              <a:defRPr/>
            </a:pPr>
            <a:r>
              <a:rPr lang="fr-FR" b="0" baseline="0" dirty="0" smtClean="0"/>
              <a:t>2) Pilotage social de la technique</a:t>
            </a:r>
          </a:p>
          <a:p>
            <a:pPr>
              <a:defRPr/>
            </a:pPr>
            <a:endParaRPr lang="fr-FR" b="0" baseline="0" dirty="0" smtClean="0"/>
          </a:p>
          <a:p>
            <a:pPr>
              <a:defRPr/>
            </a:pPr>
            <a:r>
              <a:rPr lang="fr-FR" b="0" baseline="0" dirty="0" smtClean="0"/>
              <a:t>Travail d’investigation documentaire pour explorer la dimension demande sociale (vieillissement de la population) dans le cadre de la R/D chez Kodak.</a:t>
            </a:r>
          </a:p>
          <a:p>
            <a:pPr>
              <a:defRPr/>
            </a:pPr>
            <a:r>
              <a:rPr lang="fr-FR" b="0" baseline="0" dirty="0" smtClean="0"/>
              <a:t>La revue en ligne Paris-Tech </a:t>
            </a:r>
            <a:r>
              <a:rPr lang="fr-FR" b="0" baseline="0" dirty="0" err="1" smtClean="0"/>
              <a:t>Review</a:t>
            </a:r>
            <a:r>
              <a:rPr lang="fr-FR" b="0" baseline="0" dirty="0" smtClean="0"/>
              <a:t> peut être donnée à lire aux élèves assez facilement.</a:t>
            </a:r>
          </a:p>
          <a:p>
            <a:pPr>
              <a:defRPr/>
            </a:pPr>
            <a:r>
              <a:rPr lang="fr-FR" b="0" baseline="0" dirty="0" smtClean="0"/>
              <a:t>Puce RFID </a:t>
            </a:r>
            <a:r>
              <a:rPr lang="fr-FR" b="0" baseline="0" dirty="0" err="1" smtClean="0"/>
              <a:t>antikidnapping</a:t>
            </a:r>
            <a:endParaRPr lang="fr-FR" b="0" baseline="0" dirty="0" smtClean="0"/>
          </a:p>
          <a:p>
            <a:pPr>
              <a:defRPr/>
            </a:pPr>
            <a:r>
              <a:rPr lang="fr-FR" b="0" baseline="0" dirty="0" smtClean="0"/>
              <a:t>Miniaturisation Puce RFID poudre</a:t>
            </a:r>
          </a:p>
          <a:p>
            <a:pPr>
              <a:defRPr/>
            </a:pPr>
            <a:r>
              <a:rPr lang="fr-FR" b="0" baseline="0" dirty="0" smtClean="0"/>
              <a:t>Pour tracer documents, pour prothèse</a:t>
            </a:r>
          </a:p>
          <a:p>
            <a:pPr>
              <a:defRPr/>
            </a:pPr>
            <a:r>
              <a:rPr lang="fr-FR" b="0" baseline="0" dirty="0" smtClean="0"/>
              <a:t>------------------------------------------</a:t>
            </a:r>
          </a:p>
          <a:p>
            <a:pPr>
              <a:defRPr/>
            </a:pPr>
            <a:r>
              <a:rPr lang="fr-FR" b="0" baseline="0" dirty="0" smtClean="0"/>
              <a:t>La plus petite puce RFID a été lancée cette année par Hitachi. Aboutissement de la miniaturisation, ces puces RFID (Radio </a:t>
            </a:r>
            <a:r>
              <a:rPr lang="fr-FR" baseline="0" dirty="0" err="1" smtClean="0"/>
              <a:t>Frequency</a:t>
            </a:r>
            <a:r>
              <a:rPr lang="fr-FR" baseline="0" dirty="0" smtClean="0"/>
              <a:t> </a:t>
            </a:r>
            <a:r>
              <a:rPr lang="fr-FR" baseline="0" dirty="0" err="1" smtClean="0"/>
              <a:t>IDentification</a:t>
            </a:r>
            <a:r>
              <a:rPr lang="fr-FR" baseline="0" dirty="0" smtClean="0"/>
              <a:t>) mesurent seulement 0,05 x 0,05 millimètres. Le record précédent, la « mu-chip » d'Hitachi, était de seulement 0,4 x 0,4 millimètres. </a:t>
            </a:r>
          </a:p>
          <a:p>
            <a:pPr>
              <a:defRPr/>
            </a:pPr>
            <a:r>
              <a:rPr lang="fr-FR" baseline="0" dirty="0" smtClean="0"/>
              <a:t>Maintenant nouvelles puces RFID. De type "poudre", les puces sont soixante fois plus petites.</a:t>
            </a:r>
          </a:p>
          <a:p>
            <a:pPr>
              <a:defRPr/>
            </a:pPr>
            <a:endParaRPr lang="fr-FR" baseline="0" dirty="0" smtClean="0"/>
          </a:p>
          <a:p>
            <a:pPr>
              <a:defRPr/>
            </a:pPr>
            <a:r>
              <a:rPr lang="fr-FR" baseline="0" dirty="0" smtClean="0"/>
              <a:t>Les nouvelles puces RFID ont une ROM (mémoire) de 128 bits pour stocker un nombre unique de 38 chiffres, comme leurs prédécesseurs. Hitachi utilise la technologie de la miniaturisation des semi-conducteurs et des faisceaux d'électrons, pour écrire des données sur les substrats de la puce, afin d'atteindre cette nouvelle taille. Les micro-puces « Mu », de Hitachi, sont déjà en production, elles ont été utilisées pour empêcher la réalisation de faux billets, l'année dernière, à l'exposition internationale technologique d'Aichi. Les puces RFID en poudre, sont tellement petites, qu'elles peuvent s'intégrer facilement dans l'épaisseur d'une mince feuille de papier, comme celles utilisées dans les billets de banque et les documents certifiés.</a:t>
            </a:r>
          </a:p>
          <a:p>
            <a:pPr>
              <a:defRPr/>
            </a:pPr>
            <a:endParaRPr lang="fr-FR" baseline="0" dirty="0" smtClean="0"/>
          </a:p>
          <a:p>
            <a:pPr>
              <a:defRPr/>
            </a:pPr>
            <a:r>
              <a:rPr lang="fr-FR" baseline="0" dirty="0" smtClean="0"/>
              <a:t>Mais Kodak a franchi un pas de plus, et a récemment breveté une micro-puce digestible, qui est inoffensive et soluble. Ces puces seraient recouvertes avec de la gélatine, qui se dissoudrait progressivement dans l'estomac. Après avoir avalé la puce, le patient doit s'asseoir à côté d'un récepteur radio. Elles se dissolvent ensuite, lorsqu'elles sont exposées à l'acide gastrique, ce , pendant une période de temps précise, fournissant un moyen subtil de contrôler l'appareil digestif d'un patient. Kodak affirme que des puces radio similaires pourraient aussi être incorporées à un genou artificiel, à une articulation de hanche, de telle façon, qu'elles se désintègrent à un moment donné, en fonction de l'usure. Cela enverrait une alerte, quand à la nécessité d'une nouvelle chirurgie.</a:t>
            </a:r>
          </a:p>
          <a:p>
            <a:pPr>
              <a:defRPr/>
            </a:pPr>
            <a:endParaRPr lang="fr-FR" baseline="0" dirty="0" smtClean="0"/>
          </a:p>
          <a:p>
            <a:pPr>
              <a:defRPr/>
            </a:pPr>
            <a:r>
              <a:rPr lang="fr-FR" baseline="0" dirty="0" smtClean="0"/>
              <a:t>GPS. Pas facile. Cf. projet CIT. Revue Technologie n° 172, mars 2011. Rechercher un mode de communication tactile permettant au malvoyant de recevoir les données fournies par son GPS par le biais de sa canne blanche. Projet exploratoire.</a:t>
            </a:r>
          </a:p>
        </p:txBody>
      </p:sp>
      <p:sp>
        <p:nvSpPr>
          <p:cNvPr id="4" name="Espace réservé du numéro de diapositive 3"/>
          <p:cNvSpPr>
            <a:spLocks noGrp="1"/>
          </p:cNvSpPr>
          <p:nvPr>
            <p:ph type="sldNum" sz="quarter" idx="5"/>
          </p:nvPr>
        </p:nvSpPr>
        <p:spPr/>
        <p:txBody>
          <a:bodyPr/>
          <a:lstStyle/>
          <a:p>
            <a:pPr>
              <a:defRPr/>
            </a:pPr>
            <a:fld id="{3F62F0BF-294B-4C46-AAD0-905FB5FBB7CA}" type="slidenum">
              <a:rPr lang="fr-FR" smtClean="0">
                <a:solidFill>
                  <a:srgbClr val="000000"/>
                </a:solidFill>
              </a:rPr>
              <a:pPr>
                <a:defRPr/>
              </a:pPr>
              <a:t>11</a:t>
            </a:fld>
            <a:endParaRPr lang="fr-FR">
              <a:solidFill>
                <a:srgbClr val="000000"/>
              </a:solidFill>
            </a:endParaRPr>
          </a:p>
        </p:txBody>
      </p:sp>
    </p:spTree>
    <p:extLst>
      <p:ext uri="{BB962C8B-B14F-4D97-AF65-F5344CB8AC3E}">
        <p14:creationId xmlns:p14="http://schemas.microsoft.com/office/powerpoint/2010/main" val="163174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Clairement</a:t>
            </a:r>
            <a:r>
              <a:rPr lang="fr-FR" baseline="0" dirty="0" smtClean="0"/>
              <a:t> explicité dans le volet 1</a:t>
            </a:r>
            <a:endParaRPr lang="fr-FR" dirty="0" smtClean="0"/>
          </a:p>
          <a:p>
            <a:pPr>
              <a:defRPr/>
            </a:pPr>
            <a:r>
              <a:rPr lang="fr-FR" dirty="0" smtClean="0"/>
              <a:t>Approche de la complexité</a:t>
            </a:r>
            <a:r>
              <a:rPr lang="fr-FR" baseline="0" dirty="0" smtClean="0"/>
              <a:t> du réel technique</a:t>
            </a:r>
          </a:p>
          <a:p>
            <a:pPr>
              <a:defRPr/>
            </a:pPr>
            <a:r>
              <a:rPr lang="fr-FR" baseline="0" dirty="0" smtClean="0"/>
              <a:t>Modélisations numériques et simulations informatiques pour éprouver des solutions constructives</a:t>
            </a:r>
          </a:p>
          <a:p>
            <a:pPr>
              <a:defRPr/>
            </a:pPr>
            <a:r>
              <a:rPr lang="fr-FR" baseline="0" dirty="0" smtClean="0"/>
              <a:t>La démarche d’investigation mobilise des activités expérimentales</a:t>
            </a:r>
          </a:p>
          <a:p>
            <a:pPr>
              <a:defRPr/>
            </a:pPr>
            <a:endParaRPr lang="fr-FR" baseline="0" dirty="0" smtClean="0"/>
          </a:p>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3697F795-FE5A-6C4C-9692-175EBE20AEFB}" type="slidenum">
              <a:rPr lang="fr-FR" smtClean="0"/>
              <a:pPr>
                <a:defRPr/>
              </a:pPr>
              <a:t>12</a:t>
            </a:fld>
            <a:endParaRPr lang="fr-FR" dirty="0"/>
          </a:p>
        </p:txBody>
      </p:sp>
    </p:spTree>
    <p:extLst>
      <p:ext uri="{BB962C8B-B14F-4D97-AF65-F5344CB8AC3E}">
        <p14:creationId xmlns:p14="http://schemas.microsoft.com/office/powerpoint/2010/main" val="632300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Non</a:t>
            </a:r>
            <a:r>
              <a:rPr lang="fr-FR" baseline="0" dirty="0" smtClean="0"/>
              <a:t> défini comme une thématique comme les 3 précédentes</a:t>
            </a:r>
          </a:p>
          <a:p>
            <a:pPr>
              <a:defRPr/>
            </a:pPr>
            <a:r>
              <a:rPr lang="fr-FR" baseline="0" dirty="0" smtClean="0"/>
              <a:t>Ne pas former des élèves experts, clés de compréhension du monde numérique</a:t>
            </a:r>
          </a:p>
          <a:p>
            <a:pPr>
              <a:defRPr/>
            </a:pPr>
            <a:r>
              <a:rPr lang="fr-FR" baseline="0" dirty="0" smtClean="0"/>
              <a:t>Approche d’une pensée algorithmique, compétences dans la représentation de l’information</a:t>
            </a:r>
          </a:p>
          <a:p>
            <a:pPr>
              <a:defRPr/>
            </a:pPr>
            <a:r>
              <a:rPr lang="fr-FR" baseline="0" dirty="0" smtClean="0"/>
              <a:t>Son traitement et le contrôle des résultats</a:t>
            </a:r>
          </a:p>
          <a:p>
            <a:pPr>
              <a:defRPr/>
            </a:pPr>
            <a:r>
              <a:rPr lang="fr-FR" baseline="0" dirty="0" smtClean="0"/>
              <a:t>Démarche de projet</a:t>
            </a:r>
          </a:p>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3697F795-FE5A-6C4C-9692-175EBE20AEFB}" type="slidenum">
              <a:rPr lang="fr-FR" smtClean="0"/>
              <a:pPr>
                <a:defRPr/>
              </a:pPr>
              <a:t>13</a:t>
            </a:fld>
            <a:endParaRPr lang="fr-FR" dirty="0"/>
          </a:p>
        </p:txBody>
      </p:sp>
    </p:spTree>
    <p:extLst>
      <p:ext uri="{BB962C8B-B14F-4D97-AF65-F5344CB8AC3E}">
        <p14:creationId xmlns:p14="http://schemas.microsoft.com/office/powerpoint/2010/main" val="108976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5BE256E-8029-4D1F-99DF-C51E8C0E144C}" type="slidenum">
              <a:rPr lang="fr-FR" smtClean="0"/>
              <a:pPr/>
              <a:t>18</a:t>
            </a:fld>
            <a:endParaRPr lang="fr-FR"/>
          </a:p>
        </p:txBody>
      </p:sp>
    </p:spTree>
    <p:extLst>
      <p:ext uri="{BB962C8B-B14F-4D97-AF65-F5344CB8AC3E}">
        <p14:creationId xmlns:p14="http://schemas.microsoft.com/office/powerpoint/2010/main" val="2346965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b="1" dirty="0" smtClean="0"/>
              <a:t>Numérique</a:t>
            </a:r>
            <a:r>
              <a:rPr lang="fr-FR" dirty="0" smtClean="0"/>
              <a:t> : sens plus global ; pratiques sociales + infrastructures + supports d’inscription + contenus + modes de transmission</a:t>
            </a:r>
          </a:p>
          <a:p>
            <a:pPr marL="171450" indent="-171450">
              <a:buFont typeface="Symbol" charset="0"/>
              <a:buChar char=""/>
              <a:defRPr/>
            </a:pPr>
            <a:r>
              <a:rPr lang="fr-FR" dirty="0" smtClean="0"/>
              <a:t>Mutations organisationnelles et pédagogiques</a:t>
            </a:r>
          </a:p>
          <a:p>
            <a:pPr>
              <a:buFont typeface="Symbol" charset="0"/>
              <a:buNone/>
              <a:defRPr/>
            </a:pPr>
            <a:endParaRPr lang="fr-FR" dirty="0" smtClean="0"/>
          </a:p>
          <a:p>
            <a:pPr>
              <a:buFont typeface="Symbol" charset="0"/>
              <a:buNone/>
              <a:defRPr/>
            </a:pPr>
            <a:r>
              <a:rPr lang="fr-FR" b="1" dirty="0" smtClean="0"/>
              <a:t>Axe</a:t>
            </a:r>
            <a:r>
              <a:rPr lang="fr-FR" b="1" baseline="0" dirty="0" smtClean="0"/>
              <a:t> sociétal</a:t>
            </a:r>
          </a:p>
          <a:p>
            <a:pPr>
              <a:buFont typeface="Symbol" charset="0"/>
              <a:buNone/>
              <a:defRPr/>
            </a:pPr>
            <a:endParaRPr lang="fr-FR" b="1" baseline="0" dirty="0" smtClean="0"/>
          </a:p>
          <a:p>
            <a:pPr>
              <a:buFont typeface="Symbol" charset="0"/>
              <a:buNone/>
              <a:defRPr/>
            </a:pPr>
            <a:r>
              <a:rPr lang="fr-FR" b="1" dirty="0" smtClean="0"/>
              <a:t>Enjeu pour la Technologie-Collège : codage,</a:t>
            </a:r>
            <a:r>
              <a:rPr lang="fr-FR" b="1" baseline="0" dirty="0" smtClean="0"/>
              <a:t> usage ET compréhension.</a:t>
            </a:r>
            <a:r>
              <a:rPr lang="fr-FR" b="1" dirty="0" smtClean="0"/>
              <a:t> </a:t>
            </a:r>
            <a:r>
              <a:rPr lang="fr-FR" b="0" dirty="0" smtClean="0"/>
              <a:t>L'enjeu est de taille. Premier texte célèbre à ce sujet : «Code </a:t>
            </a:r>
            <a:r>
              <a:rPr lang="fr-FR" b="0" dirty="0" err="1" smtClean="0"/>
              <a:t>is</a:t>
            </a:r>
            <a:r>
              <a:rPr lang="fr-FR" b="0" dirty="0" smtClean="0"/>
              <a:t> </a:t>
            </a:r>
            <a:r>
              <a:rPr lang="fr-FR" b="0" dirty="0" err="1" smtClean="0"/>
              <a:t>law</a:t>
            </a:r>
            <a:r>
              <a:rPr lang="fr-FR" b="0" dirty="0" smtClean="0"/>
              <a:t>» («Le code, c'est la loi») (2002), </a:t>
            </a:r>
            <a:r>
              <a:rPr lang="fr-FR" b="0" dirty="0" err="1" smtClean="0"/>
              <a:t>Lessig</a:t>
            </a:r>
            <a:r>
              <a:rPr lang="fr-FR" b="0" dirty="0" smtClean="0"/>
              <a:t> (juriste américain) mettait en garde contre le risque de laisser à une catégorie d'individus l'entière définition des règles et de l'architecture de l'univers numérique.</a:t>
            </a:r>
          </a:p>
          <a:p>
            <a:pPr>
              <a:buFont typeface="Symbol" charset="0"/>
              <a:buNone/>
              <a:defRPr/>
            </a:pPr>
            <a:endParaRPr lang="fr-FR" b="0" dirty="0" smtClean="0"/>
          </a:p>
          <a:p>
            <a:pPr>
              <a:buFont typeface="Symbol" charset="0"/>
              <a:buNone/>
              <a:defRPr/>
            </a:pPr>
            <a:r>
              <a:rPr lang="fr-FR" b="0" dirty="0" smtClean="0"/>
              <a:t>Elèves utilisent Facebook, Twitter, Skype toute la journée mais ne comprennent pas ce qui se passe derrière. Très peu "</a:t>
            </a:r>
            <a:r>
              <a:rPr lang="fr-FR" b="0" dirty="0" err="1" smtClean="0"/>
              <a:t>hackent</a:t>
            </a:r>
            <a:r>
              <a:rPr lang="fr-FR" b="0" dirty="0" smtClean="0"/>
              <a:t>", détournent ou</a:t>
            </a:r>
          </a:p>
          <a:p>
            <a:pPr>
              <a:buFont typeface="Symbol" charset="0"/>
              <a:buNone/>
              <a:defRPr/>
            </a:pPr>
            <a:r>
              <a:rPr lang="fr-FR" b="0" dirty="0" smtClean="0"/>
              <a:t>enrichissent</a:t>
            </a:r>
            <a:r>
              <a:rPr lang="fr-FR" b="0" baseline="0" dirty="0" smtClean="0"/>
              <a:t> =&gt; </a:t>
            </a:r>
            <a:r>
              <a:rPr lang="fr-FR" b="1" baseline="0" dirty="0" smtClean="0"/>
              <a:t>les fameux fondamentaux : l</a:t>
            </a:r>
            <a:r>
              <a:rPr lang="fr-FR" b="1" dirty="0" smtClean="0"/>
              <a:t>ire, écrire, compter, coder</a:t>
            </a:r>
            <a:r>
              <a:rPr lang="fr-FR" b="1" baseline="0" dirty="0" smtClean="0"/>
              <a:t> ?</a:t>
            </a:r>
            <a:endParaRPr lang="fr-FR" b="1" dirty="0" smtClean="0"/>
          </a:p>
        </p:txBody>
      </p:sp>
      <p:sp>
        <p:nvSpPr>
          <p:cNvPr id="4" name="Espace réservé du numéro de diapositive 3"/>
          <p:cNvSpPr>
            <a:spLocks noGrp="1"/>
          </p:cNvSpPr>
          <p:nvPr>
            <p:ph type="sldNum" sz="quarter" idx="5"/>
          </p:nvPr>
        </p:nvSpPr>
        <p:spPr/>
        <p:txBody>
          <a:bodyPr/>
          <a:lstStyle/>
          <a:p>
            <a:pPr>
              <a:defRPr/>
            </a:pPr>
            <a:fld id="{64813296-7051-914E-A490-CD6B7CD6B4E4}" type="slidenum">
              <a:rPr lang="fr-FR" smtClean="0"/>
              <a:pPr>
                <a:defRPr/>
              </a:pPr>
              <a:t>19</a:t>
            </a:fld>
            <a:endParaRPr lang="fr-FR"/>
          </a:p>
        </p:txBody>
      </p:sp>
    </p:spTree>
    <p:extLst>
      <p:ext uri="{BB962C8B-B14F-4D97-AF65-F5344CB8AC3E}">
        <p14:creationId xmlns:p14="http://schemas.microsoft.com/office/powerpoint/2010/main" val="3072889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b="1" dirty="0" smtClean="0"/>
              <a:t>Compétences transversales </a:t>
            </a:r>
            <a:r>
              <a:rPr lang="fr-FR" dirty="0" smtClean="0"/>
              <a:t>: réflexive, communication, collaboration, capacité à apprendre à apprendre, innover, créer</a:t>
            </a:r>
          </a:p>
          <a:p>
            <a:pPr>
              <a:defRPr/>
            </a:pPr>
            <a:r>
              <a:rPr lang="fr-FR" b="1" dirty="0" smtClean="0"/>
              <a:t>Verticalité vs horizontalité</a:t>
            </a:r>
            <a:r>
              <a:rPr lang="fr-FR" dirty="0" smtClean="0"/>
              <a:t> : risque sur la (dé)mobilisation scolaire.</a:t>
            </a:r>
          </a:p>
          <a:p>
            <a:pPr>
              <a:defRPr/>
            </a:pPr>
            <a:r>
              <a:rPr lang="fr-FR" b="1" dirty="0" smtClean="0"/>
              <a:t>La verticalité </a:t>
            </a:r>
            <a:r>
              <a:rPr lang="fr-FR" dirty="0" smtClean="0"/>
              <a:t>« contribue à la </a:t>
            </a:r>
            <a:r>
              <a:rPr lang="fr-FR" dirty="0" err="1" smtClean="0"/>
              <a:t>co</a:t>
            </a:r>
            <a:r>
              <a:rPr lang="fr-FR" dirty="0" smtClean="0"/>
              <a:t>-construction de sens dans la mobilisation scolaire ».</a:t>
            </a:r>
          </a:p>
          <a:p>
            <a:pPr>
              <a:defRPr/>
            </a:pPr>
            <a:endParaRPr lang="fr-FR" dirty="0" smtClean="0"/>
          </a:p>
          <a:p>
            <a:pPr>
              <a:defRPr/>
            </a:pPr>
            <a:r>
              <a:rPr lang="fr-FR" b="1" dirty="0" smtClean="0"/>
              <a:t>Elève </a:t>
            </a:r>
            <a:r>
              <a:rPr lang="fr-FR" b="1" dirty="0" err="1" smtClean="0"/>
              <a:t>icono</a:t>
            </a:r>
            <a:r>
              <a:rPr lang="fr-FR" b="1" dirty="0" smtClean="0"/>
              <a:t>-zappeur-arborescent</a:t>
            </a:r>
            <a:r>
              <a:rPr lang="fr-FR" b="1" baseline="0" dirty="0" smtClean="0"/>
              <a:t> ≠ maître </a:t>
            </a:r>
            <a:r>
              <a:rPr lang="fr-FR" b="1" baseline="0" dirty="0" err="1" smtClean="0"/>
              <a:t>scripturo</a:t>
            </a:r>
            <a:r>
              <a:rPr lang="fr-FR" b="1" baseline="0" dirty="0" smtClean="0"/>
              <a:t>-linéaire-séquentiel (ESEN 2012, DT, MR)</a:t>
            </a:r>
          </a:p>
          <a:p>
            <a:pPr>
              <a:defRPr/>
            </a:pPr>
            <a:endParaRPr lang="fr-FR" baseline="0" dirty="0" smtClean="0"/>
          </a:p>
          <a:p>
            <a:pPr>
              <a:defRPr/>
            </a:pPr>
            <a:r>
              <a:rPr lang="fr-FR" dirty="0" smtClean="0"/>
              <a:t>Des mutants hybrides </a:t>
            </a:r>
            <a:r>
              <a:rPr lang="fr-FR" dirty="0" err="1" smtClean="0"/>
              <a:t>bionumériques</a:t>
            </a:r>
            <a:r>
              <a:rPr lang="fr-FR" dirty="0" smtClean="0"/>
              <a:t> </a:t>
            </a:r>
            <a:r>
              <a:rPr lang="fr-FR" dirty="0" err="1" smtClean="0"/>
              <a:t>géolocalisés</a:t>
            </a:r>
            <a:r>
              <a:rPr lang="fr-FR" dirty="0" smtClean="0"/>
              <a:t>.</a:t>
            </a:r>
            <a:r>
              <a:rPr lang="fr-FR" baseline="0" dirty="0" smtClean="0"/>
              <a:t> </a:t>
            </a:r>
            <a:r>
              <a:rPr lang="fr-FR" dirty="0" smtClean="0"/>
              <a:t>J. de Rosnay</a:t>
            </a:r>
            <a:r>
              <a:rPr lang="fr-FR" baseline="0" dirty="0" smtClean="0"/>
              <a:t> :</a:t>
            </a:r>
            <a:r>
              <a:rPr lang="fr-FR" dirty="0" smtClean="0"/>
              <a:t> « Connectés les uns aux autres en permanence, ils rejettent les modèles de leurs aînés (parents, enseignants, professeurs, politiques...), de même que leurs références intellectuelles ou culturelles, en particulier ces lieux physiques, fermés, que sont les salles de classes, les amphis ou les musées. Ils veulent vivre et créer ensemble, en temps réel, sans frontières, partager leurs expériences et leurs émotions, liées à la découverte, à l'apprentissage, se laisser porter par les flux, par le life streaming, courant et vague de vie sur laquelle ils surfent. C'est aussi pour cela qu'ils ont le besoin de prendre en permanence le "pouls", ou d'écouter battre le "cœur" de cet organisme vivant dont ils font partie en tant que cellules. D'ou les 80 SMS en moyenne par jour, envoyés par un(e) ado français(e), les réponses instantanées sur le </a:t>
            </a:r>
            <a:r>
              <a:rPr lang="fr-FR" dirty="0" err="1" smtClean="0"/>
              <a:t>wall</a:t>
            </a:r>
            <a:r>
              <a:rPr lang="fr-FR" dirty="0" smtClean="0"/>
              <a:t> de Facebook (</a:t>
            </a:r>
            <a:r>
              <a:rPr lang="fr-FR" dirty="0" smtClean="0">
                <a:sym typeface="Wingdings" panose="05000000000000000000" pitchFamily="2" charset="2"/>
              </a:rPr>
              <a:t> </a:t>
            </a:r>
            <a:r>
              <a:rPr lang="fr-FR" b="1" dirty="0" smtClean="0"/>
              <a:t>le nouveau terrain vague</a:t>
            </a:r>
            <a:r>
              <a:rPr lang="fr-FR" dirty="0" smtClean="0"/>
              <a:t>), sur twitter ou </a:t>
            </a:r>
            <a:r>
              <a:rPr lang="fr-FR" dirty="0" err="1" smtClean="0"/>
              <a:t>instagram</a:t>
            </a:r>
            <a:r>
              <a:rPr lang="fr-FR" dirty="0" smtClean="0"/>
              <a:t>. Et évidemment les "</a:t>
            </a:r>
            <a:r>
              <a:rPr lang="fr-FR" dirty="0" err="1" smtClean="0"/>
              <a:t>like</a:t>
            </a:r>
            <a:r>
              <a:rPr lang="fr-FR" dirty="0" smtClean="0"/>
              <a:t>" (j'aime, l'icône du pouce levé). »</a:t>
            </a:r>
          </a:p>
          <a:p>
            <a:pPr>
              <a:defRPr/>
            </a:pPr>
            <a:endParaRPr lang="fr-FR" dirty="0" smtClean="0"/>
          </a:p>
          <a:p>
            <a:pPr>
              <a:defRPr/>
            </a:pPr>
            <a:r>
              <a:rPr lang="fr-FR" dirty="0" smtClean="0"/>
              <a:t>Que faire</a:t>
            </a:r>
            <a:r>
              <a:rPr lang="fr-FR" baseline="0" dirty="0" smtClean="0"/>
              <a:t> d’élèves qui ont défendu leurs 40 avatars sur World of </a:t>
            </a:r>
            <a:r>
              <a:rPr lang="fr-FR" baseline="0" dirty="0" err="1" smtClean="0"/>
              <a:t>Warcraft</a:t>
            </a:r>
            <a:r>
              <a:rPr lang="fr-FR" baseline="0" dirty="0" smtClean="0"/>
              <a:t> jusqu’au milieu de la nuit ? </a:t>
            </a:r>
            <a:r>
              <a:rPr lang="fr-FR" b="1" baseline="0" dirty="0" smtClean="0"/>
              <a:t>Réaffirmation de l’Ecole </a:t>
            </a:r>
            <a:r>
              <a:rPr lang="fr-FR" baseline="0" dirty="0" smtClean="0"/>
              <a:t>pour structurer le chaos cérébral auquel ils sont livrés et surseoir aux pulsions de tous ordres auxquelles ils sont soumis.</a:t>
            </a:r>
          </a:p>
          <a:p>
            <a:pPr>
              <a:defRPr/>
            </a:pPr>
            <a:endParaRPr lang="fr-FR" baseline="0" dirty="0" smtClean="0"/>
          </a:p>
          <a:p>
            <a:pPr>
              <a:defRPr/>
            </a:pPr>
            <a:r>
              <a:rPr lang="fr-FR" baseline="0" dirty="0" smtClean="0"/>
              <a:t>Passage au CDI lors d’inspections…</a:t>
            </a:r>
          </a:p>
          <a:p>
            <a:pPr>
              <a:defRPr/>
            </a:pPr>
            <a:endParaRPr lang="fr-FR" baseline="0" dirty="0" smtClean="0"/>
          </a:p>
          <a:p>
            <a:pPr>
              <a:defRPr/>
            </a:pPr>
            <a:r>
              <a:rPr lang="fr-FR" baseline="0" dirty="0" err="1" smtClean="0"/>
              <a:t>Dokéo</a:t>
            </a:r>
            <a:r>
              <a:rPr lang="fr-FR" baseline="0" dirty="0" smtClean="0"/>
              <a:t> (Nathan) : premier livre en réalité augmentée. Filmés par une webcam, les objets du livre s'animent en 3D sur l'écran de l'ordinateur. Typique des nouvelles ressources pour les nouveaux publics scolaires de collège.</a:t>
            </a:r>
          </a:p>
          <a:p>
            <a:pPr>
              <a:defRPr/>
            </a:pPr>
            <a:endParaRPr lang="fr-FR" baseline="0" dirty="0" smtClean="0"/>
          </a:p>
          <a:p>
            <a:pPr>
              <a:defRPr/>
            </a:pPr>
            <a:endParaRPr lang="fr-FR" baseline="0" dirty="0" smtClean="0"/>
          </a:p>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3697F795-FE5A-6C4C-9692-175EBE20AEFB}" type="slidenum">
              <a:rPr lang="fr-FR" smtClean="0"/>
              <a:pPr>
                <a:defRPr/>
              </a:pPr>
              <a:t>20</a:t>
            </a:fld>
            <a:endParaRPr lang="fr-FR" dirty="0"/>
          </a:p>
        </p:txBody>
      </p:sp>
    </p:spTree>
    <p:extLst>
      <p:ext uri="{BB962C8B-B14F-4D97-AF65-F5344CB8AC3E}">
        <p14:creationId xmlns:p14="http://schemas.microsoft.com/office/powerpoint/2010/main" val="436074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 Le passage de l’oral à l’écrit, qui a bouleversé notre rapport au savoir; le passage de l’écrit à l’imprimerie, l’exigence d’une «tête bien pleine» faisant place à celle d’une «tête bien faite», pour citer Montaigne. De même, l’avènement des nouvelles technologies invite à repenser l’école ».</a:t>
            </a:r>
            <a:endParaRPr lang="fr-FR" dirty="0"/>
          </a:p>
        </p:txBody>
      </p:sp>
      <p:sp>
        <p:nvSpPr>
          <p:cNvPr id="4" name="Espace réservé du numéro de diapositive 3"/>
          <p:cNvSpPr>
            <a:spLocks noGrp="1"/>
          </p:cNvSpPr>
          <p:nvPr>
            <p:ph type="sldNum" sz="quarter" idx="5"/>
          </p:nvPr>
        </p:nvSpPr>
        <p:spPr/>
        <p:txBody>
          <a:bodyPr/>
          <a:lstStyle/>
          <a:p>
            <a:pPr>
              <a:defRPr/>
            </a:pPr>
            <a:fld id="{3F62F0BF-294B-4C46-AAD0-905FB5FBB7CA}" type="slidenum">
              <a:rPr lang="fr-FR" smtClean="0"/>
              <a:pPr>
                <a:defRPr/>
              </a:pPr>
              <a:t>21</a:t>
            </a:fld>
            <a:endParaRPr lang="fr-FR"/>
          </a:p>
        </p:txBody>
      </p:sp>
    </p:spTree>
    <p:extLst>
      <p:ext uri="{BB962C8B-B14F-4D97-AF65-F5344CB8AC3E}">
        <p14:creationId xmlns:p14="http://schemas.microsoft.com/office/powerpoint/2010/main" val="2173028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ne pas prendre au sens strict</a:t>
            </a:r>
          </a:p>
          <a:p>
            <a:r>
              <a:rPr lang="fr-FR" dirty="0" smtClean="0"/>
              <a:t>Cadre pour orienter</a:t>
            </a:r>
            <a:r>
              <a:rPr lang="fr-FR" baseline="0" dirty="0" smtClean="0"/>
              <a:t> la DP</a:t>
            </a:r>
            <a:endParaRPr lang="fr-FR" dirty="0" smtClean="0"/>
          </a:p>
          <a:p>
            <a:r>
              <a:rPr lang="fr-FR" dirty="0" smtClean="0"/>
              <a:t>L’étude technologies clés 2015 a pour objectif d’identifier des segments stratégiques de notre économie et de mener une analyse des forces et faiblesses du développement de ces technologies en France. Elle est destinée aux formateurs voulant offrir des perspectives, aux chefs d’entreprises et cadres à la recherche de relais de croissance et enfin aux décideurs publics, dans leurs choix et prises de décisions pour préparer l’avenir.</a:t>
            </a:r>
          </a:p>
          <a:p>
            <a:r>
              <a:rPr lang="fr-FR" dirty="0" smtClean="0"/>
              <a:t>http://www.entreprises.gouv.fr/politique-et-enjeux/technologies-cles-2015-mars-2011</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22</a:t>
            </a:fld>
            <a:endParaRPr lang="fr-FR"/>
          </a:p>
        </p:txBody>
      </p:sp>
    </p:spTree>
    <p:extLst>
      <p:ext uri="{BB962C8B-B14F-4D97-AF65-F5344CB8AC3E}">
        <p14:creationId xmlns:p14="http://schemas.microsoft.com/office/powerpoint/2010/main" val="728181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1536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8601624-0D8A-4740-A3C4-6848E50E3B66}" type="slidenum">
              <a:rPr lang="fr-FR" altLang="fr-FR" b="0" smtClean="0"/>
              <a:pPr/>
              <a:t>29</a:t>
            </a:fld>
            <a:endParaRPr lang="fr-FR" altLang="fr-FR" b="0" smtClean="0"/>
          </a:p>
        </p:txBody>
      </p:sp>
    </p:spTree>
    <p:extLst>
      <p:ext uri="{BB962C8B-B14F-4D97-AF65-F5344CB8AC3E}">
        <p14:creationId xmlns:p14="http://schemas.microsoft.com/office/powerpoint/2010/main" val="4098715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3697F795-FE5A-6C4C-9692-175EBE20AEFB}" type="slidenum">
              <a:rPr lang="fr-FR" smtClean="0"/>
              <a:pPr>
                <a:defRPr/>
              </a:pPr>
              <a:t>33</a:t>
            </a:fld>
            <a:endParaRPr lang="fr-FR" dirty="0"/>
          </a:p>
        </p:txBody>
      </p:sp>
    </p:spTree>
    <p:extLst>
      <p:ext uri="{BB962C8B-B14F-4D97-AF65-F5344CB8AC3E}">
        <p14:creationId xmlns:p14="http://schemas.microsoft.com/office/powerpoint/2010/main" val="250129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CSP : représentants</a:t>
            </a:r>
            <a:r>
              <a:rPr lang="fr-FR" baseline="0" dirty="0" smtClean="0"/>
              <a:t> de la société</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Eléments de charte</a:t>
            </a:r>
          </a:p>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3697F795-FE5A-6C4C-9692-175EBE20AEFB}" type="slidenum">
              <a:rPr lang="fr-FR" smtClean="0"/>
              <a:pPr>
                <a:defRPr/>
              </a:pPr>
              <a:t>3</a:t>
            </a:fld>
            <a:endParaRPr lang="fr-FR" dirty="0"/>
          </a:p>
        </p:txBody>
      </p:sp>
    </p:spTree>
    <p:extLst>
      <p:ext uri="{BB962C8B-B14F-4D97-AF65-F5344CB8AC3E}">
        <p14:creationId xmlns:p14="http://schemas.microsoft.com/office/powerpoint/2010/main" val="323180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Volet 1 : </a:t>
            </a:r>
            <a:r>
              <a:rPr lang="fr-FR" b="1" dirty="0" smtClean="0"/>
              <a:t>principaux enjeux et objectifs de formation du cycle</a:t>
            </a:r>
            <a:r>
              <a:rPr lang="fr-FR" dirty="0" smtClean="0"/>
              <a:t>, dans la perspective globale de la scolarité obligatoire et de l'acquisition progressive de la culture commune définie par le socle commun </a:t>
            </a:r>
            <a:r>
              <a:rPr lang="fr-FR" i="1" dirty="0" smtClean="0">
                <a:sym typeface="Wingdings" panose="05000000000000000000" pitchFamily="2" charset="2"/>
              </a:rPr>
              <a:t> § abstraction, modélisation, créativité</a:t>
            </a:r>
            <a:endParaRPr lang="fr-FR"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t>Volet 2 rassemble les contributions des champs disciplinaires ou disciplines à l'acquisition de chacun des cinq domaines de formation du socle commun </a:t>
            </a:r>
            <a:r>
              <a:rPr lang="fr-FR" sz="1200" b="1" dirty="0" smtClean="0"/>
              <a:t>CYCLE/SOCLE</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1" i="1" dirty="0" smtClean="0">
                <a:sym typeface="Wingdings" panose="05000000000000000000" pitchFamily="2" charset="2"/>
              </a:rPr>
              <a:t> </a:t>
            </a:r>
            <a:r>
              <a:rPr lang="fr-FR" sz="1200" b="0" i="1" dirty="0" smtClean="0">
                <a:sym typeface="Wingdings" panose="05000000000000000000" pitchFamily="2" charset="2"/>
              </a:rPr>
              <a:t>Domaine 5,</a:t>
            </a:r>
            <a:r>
              <a:rPr lang="fr-FR" sz="1200" b="0" i="1" baseline="0" dirty="0" smtClean="0">
                <a:sym typeface="Wingdings" panose="05000000000000000000" pitchFamily="2" charset="2"/>
              </a:rPr>
              <a:t> liens entre sciences, techniques et société</a:t>
            </a:r>
            <a:endParaRPr lang="fr-FR" sz="1200" b="0"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t>Volet 3 précise, par champ disciplinaire ou discipline</a:t>
            </a:r>
            <a:r>
              <a:rPr lang="fr-FR" sz="1200" b="1" dirty="0" smtClean="0"/>
              <a:t>, les niveaux de maîtrise attendus à la fin du cycle</a:t>
            </a:r>
            <a:r>
              <a:rPr lang="fr-FR" sz="1200" dirty="0" smtClean="0"/>
              <a:t>, les compétences et les connaissances à acquérir et mobiliser, des pistes de méthodes, de démarches et d'outils auxquels les enseignants peuvent recourir, des repères de progressivité pour organiser la formation des élèves durant les trois années du cycle.</a:t>
            </a:r>
          </a:p>
        </p:txBody>
      </p:sp>
      <p:sp>
        <p:nvSpPr>
          <p:cNvPr id="4" name="Espace réservé du numéro de diapositive 3"/>
          <p:cNvSpPr>
            <a:spLocks noGrp="1"/>
          </p:cNvSpPr>
          <p:nvPr>
            <p:ph type="sldNum" sz="quarter" idx="5"/>
          </p:nvPr>
        </p:nvSpPr>
        <p:spPr/>
        <p:txBody>
          <a:bodyPr/>
          <a:lstStyle/>
          <a:p>
            <a:pPr>
              <a:defRPr/>
            </a:pPr>
            <a:fld id="{3697F795-FE5A-6C4C-9692-175EBE20AEFB}" type="slidenum">
              <a:rPr lang="fr-FR" smtClean="0"/>
              <a:pPr>
                <a:defRPr/>
              </a:pPr>
              <a:t>4</a:t>
            </a:fld>
            <a:endParaRPr lang="fr-FR" dirty="0"/>
          </a:p>
        </p:txBody>
      </p:sp>
    </p:spTree>
    <p:extLst>
      <p:ext uri="{BB962C8B-B14F-4D97-AF65-F5344CB8AC3E}">
        <p14:creationId xmlns:p14="http://schemas.microsoft.com/office/powerpoint/2010/main" val="1426036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Texte introductif : pour tout public (fond bleu)</a:t>
            </a:r>
          </a:p>
          <a:p>
            <a:pPr>
              <a:defRPr/>
            </a:pPr>
            <a:r>
              <a:rPr lang="fr-FR" dirty="0" smtClean="0"/>
              <a:t>Discipline d’enseignement général,</a:t>
            </a:r>
            <a:r>
              <a:rPr lang="fr-FR" baseline="0" dirty="0" smtClean="0"/>
              <a:t> constitutive du socle</a:t>
            </a:r>
            <a:endParaRPr lang="fr-FR" dirty="0" smtClean="0"/>
          </a:p>
          <a:p>
            <a:pPr>
              <a:defRPr/>
            </a:pPr>
            <a:r>
              <a:rPr lang="fr-FR" dirty="0" smtClean="0"/>
              <a:t>Programmes non </a:t>
            </a:r>
            <a:r>
              <a:rPr lang="fr-FR" dirty="0" err="1" smtClean="0"/>
              <a:t>didactisés</a:t>
            </a:r>
            <a:r>
              <a:rPr lang="fr-FR" dirty="0" smtClean="0"/>
              <a:t> – A maîtriser en fin de cycle</a:t>
            </a:r>
          </a:p>
          <a:p>
            <a:pPr>
              <a:defRPr/>
            </a:pPr>
            <a:r>
              <a:rPr lang="fr-FR" dirty="0" err="1" smtClean="0"/>
              <a:t>Didactisation</a:t>
            </a:r>
            <a:r>
              <a:rPr lang="fr-FR" dirty="0" smtClean="0"/>
              <a:t> est l’affaire des professionnels</a:t>
            </a:r>
          </a:p>
          <a:p>
            <a:pPr>
              <a:defRPr/>
            </a:pPr>
            <a:r>
              <a:rPr lang="fr-FR" dirty="0" smtClean="0"/>
              <a:t>Travail à faire à partir des programmes</a:t>
            </a:r>
          </a:p>
          <a:p>
            <a:pPr>
              <a:defRPr/>
            </a:pPr>
            <a:r>
              <a:rPr lang="fr-FR" dirty="0" smtClean="0"/>
              <a:t>Ce que les élèves doivent apprendre. Et non, qu’est ce que les professeurs doivent dire ?</a:t>
            </a:r>
          </a:p>
          <a:p>
            <a:pPr>
              <a:defRPr/>
            </a:pPr>
            <a:r>
              <a:rPr lang="fr-FR" baseline="0" dirty="0" smtClean="0"/>
              <a:t>Peu prescriptif</a:t>
            </a:r>
          </a:p>
          <a:p>
            <a:pPr>
              <a:defRPr/>
            </a:pPr>
            <a:r>
              <a:rPr lang="fr-FR" baseline="0" dirty="0" smtClean="0"/>
              <a:t>BOUSSOLE</a:t>
            </a:r>
            <a:endParaRPr lang="fr-FR" dirty="0" smtClean="0"/>
          </a:p>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3697F795-FE5A-6C4C-9692-175EBE20AEFB}" type="slidenum">
              <a:rPr lang="fr-FR" smtClean="0"/>
              <a:pPr>
                <a:defRPr/>
              </a:pPr>
              <a:t>5</a:t>
            </a:fld>
            <a:endParaRPr lang="fr-FR" dirty="0"/>
          </a:p>
        </p:txBody>
      </p:sp>
    </p:spTree>
    <p:extLst>
      <p:ext uri="{BB962C8B-B14F-4D97-AF65-F5344CB8AC3E}">
        <p14:creationId xmlns:p14="http://schemas.microsoft.com/office/powerpoint/2010/main" val="3975625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ＭＳ Ｐゴシック" charset="0"/>
                <a:cs typeface="Arial" charset="0"/>
              </a:rPr>
              <a:t>Doyen IGEN STI, séminaire des</a:t>
            </a:r>
            <a:r>
              <a:rPr lang="fr-FR" sz="1200" kern="1200" baseline="0" dirty="0" smtClean="0">
                <a:solidFill>
                  <a:schemeClr val="tx1"/>
                </a:solidFill>
                <a:effectLst/>
                <a:latin typeface="Arial" charset="0"/>
                <a:ea typeface="ＭＳ Ｐゴシック" charset="0"/>
                <a:cs typeface="Arial" charset="0"/>
              </a:rPr>
              <a:t> IA-IPR STI, mai 2015</a:t>
            </a:r>
          </a:p>
          <a:p>
            <a:r>
              <a:rPr lang="fr-FR" sz="1200" i="1" kern="1200" baseline="0" dirty="0" smtClean="0">
                <a:solidFill>
                  <a:schemeClr val="tx1"/>
                </a:solidFill>
                <a:effectLst/>
                <a:latin typeface="Arial" charset="0"/>
                <a:ea typeface="ＭＳ Ｐゴシック" charset="0"/>
                <a:cs typeface="Arial" charset="0"/>
              </a:rPr>
              <a:t>Numéro 200 de la revue Technologie</a:t>
            </a:r>
          </a:p>
          <a:p>
            <a:r>
              <a:rPr lang="fr-FR" sz="1200" i="0" kern="1200" baseline="0" dirty="0" smtClean="0">
                <a:solidFill>
                  <a:schemeClr val="tx1"/>
                </a:solidFill>
                <a:effectLst/>
                <a:latin typeface="Arial" charset="0"/>
                <a:ea typeface="ＭＳ Ｐゴシック" charset="0"/>
                <a:cs typeface="Arial" charset="0"/>
              </a:rPr>
              <a:t>Structure, matrice nouvelle.</a:t>
            </a:r>
          </a:p>
          <a:p>
            <a:r>
              <a:rPr lang="fr-FR" sz="1200" i="0" kern="1200" baseline="0" dirty="0" smtClean="0">
                <a:solidFill>
                  <a:schemeClr val="tx1"/>
                </a:solidFill>
                <a:effectLst/>
                <a:latin typeface="Arial" charset="0"/>
                <a:ea typeface="ＭＳ Ｐゴシック" charset="0"/>
                <a:cs typeface="Arial" charset="0"/>
              </a:rPr>
              <a:t>---------------------------------------------------------------</a:t>
            </a:r>
          </a:p>
          <a:p>
            <a:endParaRPr lang="fr-FR" sz="1200" i="0" kern="1200" baseline="0" dirty="0" smtClean="0">
              <a:solidFill>
                <a:schemeClr val="tx1"/>
              </a:solidFill>
              <a:effectLst/>
              <a:latin typeface="Arial" charset="0"/>
              <a:ea typeface="ＭＳ Ｐゴシック" charset="0"/>
              <a:cs typeface="Arial" charset="0"/>
            </a:endParaRPr>
          </a:p>
          <a:p>
            <a:r>
              <a:rPr lang="fr-FR" sz="1200" kern="1200" dirty="0" smtClean="0">
                <a:solidFill>
                  <a:schemeClr val="tx1"/>
                </a:solidFill>
                <a:effectLst/>
                <a:latin typeface="Arial" charset="0"/>
                <a:ea typeface="ＭＳ Ｐゴシック" charset="0"/>
                <a:cs typeface="Arial" charset="0"/>
              </a:rPr>
              <a:t>« De par ces trois dimensions, la technologie participe à la construction et l’acquisition des compétences du socle. Discipline de synthèse et porteuse de démarches pédagogiques innovantes (pédagogie inversée, démarche de projet, pédagogie partagée, faire pour apprendre, etc.), elle nécessite également des apports de connaissances qui lui sont propres. Les outils numériques sont au cœur de l’enseignement de la technologie, de la modélisation du réel dans la dimension scientifique, de l’usage citoyen dans la dimension socioculturelle et de l’innovation et de la créativité dans la dimension de l’ingénierie-design-métiers d’arts et d’industries. L’informatique révèle toute sa puissance en installant une chaine numérique complète prenant en charge toutes les étapes de conception, de l’expression du besoin à la réalisation matérielle sur les machines. La perte du sens de la matière qui en découle est compensée par la réalisation « d’artefacts » par des systèmes d’impression 3D. »</a:t>
            </a:r>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solidFill>
                  <a:srgbClr val="000000"/>
                </a:solidFill>
              </a:rPr>
              <a:pPr/>
              <a:t>6</a:t>
            </a:fld>
            <a:endParaRPr lang="fr-FR">
              <a:solidFill>
                <a:srgbClr val="000000"/>
              </a:solidFill>
            </a:endParaRPr>
          </a:p>
        </p:txBody>
      </p:sp>
    </p:spTree>
    <p:extLst>
      <p:ext uri="{BB962C8B-B14F-4D97-AF65-F5344CB8AC3E}">
        <p14:creationId xmlns:p14="http://schemas.microsoft.com/office/powerpoint/2010/main" val="47564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3 dimensions à explorer en complémentarité.</a:t>
            </a:r>
          </a:p>
          <a:p>
            <a:r>
              <a:rPr lang="fr-FR" dirty="0" smtClean="0"/>
              <a:t>Il existe des polarisations </a:t>
            </a:r>
            <a:r>
              <a:rPr lang="fr-FR" i="1" dirty="0" smtClean="0"/>
              <a:t>(lire carrés)</a:t>
            </a:r>
          </a:p>
        </p:txBody>
      </p:sp>
      <p:sp>
        <p:nvSpPr>
          <p:cNvPr id="4" name="Espace réservé du numéro de diapositive 3"/>
          <p:cNvSpPr>
            <a:spLocks noGrp="1"/>
          </p:cNvSpPr>
          <p:nvPr>
            <p:ph type="sldNum" sz="quarter" idx="10"/>
          </p:nvPr>
        </p:nvSpPr>
        <p:spPr/>
        <p:txBody>
          <a:bodyPr/>
          <a:lstStyle/>
          <a:p>
            <a:fld id="{2BE2FAE7-E8FB-4320-B267-E826B0E072B3}" type="slidenum">
              <a:rPr lang="fr-FR" smtClean="0"/>
              <a:t>7</a:t>
            </a:fld>
            <a:endParaRPr lang="fr-FR"/>
          </a:p>
        </p:txBody>
      </p:sp>
    </p:spTree>
    <p:extLst>
      <p:ext uri="{BB962C8B-B14F-4D97-AF65-F5344CB8AC3E}">
        <p14:creationId xmlns:p14="http://schemas.microsoft.com/office/powerpoint/2010/main" val="30189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Milieu à faire appréhender aux élèves (cf. volet 3) mais on ne peut tout faire rentrer dans la classe</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A droite</a:t>
            </a:r>
            <a:r>
              <a:rPr lang="fr-FR" dirty="0" smtClean="0"/>
              <a:t>, containers pour l’habitation, design, pas de techno nouvelles dedans</a:t>
            </a:r>
          </a:p>
          <a:p>
            <a:r>
              <a:rPr lang="fr-FR" dirty="0" smtClean="0"/>
              <a:t>filet tennis de table partout, aire d'autoroute</a:t>
            </a:r>
          </a:p>
          <a:p>
            <a:r>
              <a:rPr lang="fr-FR" b="1" dirty="0" smtClean="0"/>
              <a:t>Au milieu </a:t>
            </a:r>
            <a:r>
              <a:rPr lang="fr-FR" dirty="0" smtClean="0"/>
              <a:t>: thermostat, </a:t>
            </a:r>
            <a:r>
              <a:rPr lang="fr-FR" dirty="0" err="1" smtClean="0"/>
              <a:t>designé</a:t>
            </a:r>
            <a:r>
              <a:rPr lang="fr-FR" dirty="0" smtClean="0"/>
              <a:t> dans le sens ergonomie (molette), facile à appréhender</a:t>
            </a:r>
          </a:p>
          <a:p>
            <a:r>
              <a:rPr lang="fr-FR" dirty="0" err="1" smtClean="0"/>
              <a:t>V’Lille</a:t>
            </a:r>
            <a:r>
              <a:rPr lang="fr-FR" dirty="0" smtClean="0"/>
              <a:t> (SURSYSTEME), info et program très prégnant, frontière design créativité et changement induits dans la Sté</a:t>
            </a:r>
          </a:p>
          <a:p>
            <a:r>
              <a:rPr lang="fr-FR" b="1" dirty="0" smtClean="0"/>
              <a:t>A gauche </a:t>
            </a:r>
            <a:r>
              <a:rPr lang="fr-FR" dirty="0" smtClean="0"/>
              <a:t>: beaucoup d’innovation, beaucoup de technologie embarquée, objets protégés, brevet, dépôt dessin et modèles</a:t>
            </a:r>
          </a:p>
          <a:p>
            <a:r>
              <a:rPr lang="fr-FR" dirty="0" smtClean="0"/>
              <a:t>Objets de + en + intelligents, robot aspi, tissus intelligents, voiture sans conducteur</a:t>
            </a:r>
          </a:p>
          <a:p>
            <a:r>
              <a:rPr lang="fr-FR" dirty="0" smtClean="0"/>
              <a:t>----------------------------------------------------</a:t>
            </a:r>
          </a:p>
          <a:p>
            <a:r>
              <a:rPr lang="fr-FR" dirty="0" smtClean="0"/>
              <a:t>Une combinaison de capteurs et de logiciels permet à la voiture de se localiser dans le monde réel et d’interagir avec des feux de circulation, les autres voitures, les personnes, les panneaux de signalisation et d’autres objets. Aujourd’hui, le nombre d’objets intelligents et connectés dépasse déjà le nombre d’êtres humains, et nous n’en sommes qu’au début. D’ici deux à trois ans on comptera plus de 50 milliards d’objets connectés, des thermostats et des chaussures aux dispositifs médicaux.</a:t>
            </a:r>
          </a:p>
          <a:p>
            <a:endParaRPr lang="fr-FR" dirty="0" smtClean="0"/>
          </a:p>
          <a:p>
            <a:r>
              <a:rPr lang="fr-FR" dirty="0" smtClean="0"/>
              <a:t>+ en + design, très ergo très simples d'utilisation, facile à appréhender</a:t>
            </a:r>
          </a:p>
          <a:p>
            <a:r>
              <a:rPr lang="fr-FR" dirty="0" smtClean="0"/>
              <a:t>Structurellement</a:t>
            </a:r>
            <a:r>
              <a:rPr lang="fr-FR" baseline="0" dirty="0" smtClean="0"/>
              <a:t> simple fonctionnellement compliqués</a:t>
            </a:r>
            <a:endParaRPr lang="fr-FR" dirty="0" smtClean="0"/>
          </a:p>
          <a:p>
            <a:r>
              <a:rPr lang="fr-FR" dirty="0" smtClean="0"/>
              <a:t>Dim socioculturelle très forte =&gt; Intéressant à croiser avec d'autres disciplines plus français ou LV</a:t>
            </a:r>
          </a:p>
          <a:p>
            <a:endParaRPr lang="fr-FR" dirty="0" smtClean="0"/>
          </a:p>
        </p:txBody>
      </p:sp>
      <p:sp>
        <p:nvSpPr>
          <p:cNvPr id="4" name="Espace réservé du numéro de diapositive 3"/>
          <p:cNvSpPr>
            <a:spLocks noGrp="1"/>
          </p:cNvSpPr>
          <p:nvPr>
            <p:ph type="sldNum" sz="quarter" idx="10"/>
          </p:nvPr>
        </p:nvSpPr>
        <p:spPr/>
        <p:txBody>
          <a:bodyPr/>
          <a:lstStyle/>
          <a:p>
            <a:fld id="{2BE2FAE7-E8FB-4320-B267-E826B0E072B3}" type="slidenum">
              <a:rPr lang="fr-FR" smtClean="0"/>
              <a:t>8</a:t>
            </a:fld>
            <a:endParaRPr lang="fr-FR"/>
          </a:p>
        </p:txBody>
      </p:sp>
    </p:spTree>
    <p:extLst>
      <p:ext uri="{BB962C8B-B14F-4D97-AF65-F5344CB8AC3E}">
        <p14:creationId xmlns:p14="http://schemas.microsoft.com/office/powerpoint/2010/main" val="367720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cadre étant posé</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Raspberry</a:t>
            </a:r>
            <a:r>
              <a:rPr lang="fr-FR" dirty="0" smtClean="0"/>
              <a:t> à droite, ordinateur à 30 €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Projet sur le design packaging sur filet de </a:t>
            </a:r>
            <a:r>
              <a:rPr lang="fr-FR" dirty="0" err="1" smtClean="0"/>
              <a:t>ping</a:t>
            </a:r>
            <a:r>
              <a:rPr lang="fr-FR" dirty="0" smtClean="0"/>
              <a:t> </a:t>
            </a:r>
            <a:r>
              <a:rPr lang="fr-FR" dirty="0" err="1" smtClean="0"/>
              <a:t>pong</a:t>
            </a:r>
            <a:endParaRPr lang="fr-FR" dirty="0" smtClean="0"/>
          </a:p>
          <a:p>
            <a:r>
              <a:rPr lang="fr-FR" dirty="0" smtClean="0"/>
              <a:t>Aménagement d’espace, prévu dans les documents ressources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Thermostat </a:t>
            </a:r>
            <a:r>
              <a:rPr lang="fr-FR" dirty="0" err="1" smtClean="0"/>
              <a:t>designé</a:t>
            </a:r>
            <a:r>
              <a:rPr lang="fr-FR" dirty="0" smtClean="0"/>
              <a:t> mais activité disponible depuis</a:t>
            </a:r>
            <a:r>
              <a:rPr lang="fr-FR" baseline="0" dirty="0" smtClean="0"/>
              <a:t> 4</a:t>
            </a:r>
            <a:r>
              <a:rPr lang="fr-FR" baseline="30000" dirty="0" smtClean="0"/>
              <a:t>e</a:t>
            </a:r>
            <a:r>
              <a:rPr lang="fr-FR" baseline="0" dirty="0" smtClean="0"/>
              <a:t> confort et domotique</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Dispositif d’ouverture du portail contrôlé par badges</a:t>
            </a:r>
            <a:r>
              <a:rPr lang="fr-FR" baseline="0" dirty="0" smtClean="0"/>
              <a:t> RFID – TRAAM Amiens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Prolongation possible en EE CIT, dispositif d’interactions médicamenteuses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Vraie responsabilité didactique sur le choix des objets</a:t>
            </a: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2BE2FAE7-E8FB-4320-B267-E826B0E072B3}" type="slidenum">
              <a:rPr lang="fr-FR" smtClean="0"/>
              <a:t>9</a:t>
            </a:fld>
            <a:endParaRPr lang="fr-FR"/>
          </a:p>
        </p:txBody>
      </p:sp>
    </p:spTree>
    <p:extLst>
      <p:ext uri="{BB962C8B-B14F-4D97-AF65-F5344CB8AC3E}">
        <p14:creationId xmlns:p14="http://schemas.microsoft.com/office/powerpoint/2010/main" val="368627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3 thématiques majeures + info et programmation –</a:t>
            </a:r>
            <a:r>
              <a:rPr lang="fr-FR" baseline="0" dirty="0" smtClean="0"/>
              <a:t> </a:t>
            </a:r>
            <a:r>
              <a:rPr lang="fr-FR" dirty="0" smtClean="0"/>
              <a:t>3 en SVT - 4 en PC</a:t>
            </a:r>
          </a:p>
          <a:p>
            <a:pPr>
              <a:defRPr/>
            </a:pPr>
            <a:r>
              <a:rPr lang="fr-FR" dirty="0" smtClean="0"/>
              <a:t>DIC : culture du faire et du travail collaboratif</a:t>
            </a:r>
          </a:p>
          <a:p>
            <a:pPr>
              <a:defRPr/>
            </a:pPr>
            <a:r>
              <a:rPr lang="fr-FR" dirty="0" smtClean="0"/>
              <a:t>Conception et réalisations d’objets, démarches de créativité, aspects prospectifs</a:t>
            </a:r>
          </a:p>
          <a:p>
            <a:pPr>
              <a:defRPr/>
            </a:pPr>
            <a:r>
              <a:rPr lang="fr-FR" dirty="0" smtClean="0"/>
              <a:t>OT et STS : visée de compréhension critique,</a:t>
            </a:r>
            <a:r>
              <a:rPr lang="fr-FR" baseline="0" dirty="0" smtClean="0"/>
              <a:t> culture, pour appréhender les technologies sans rejet ni fascination</a:t>
            </a:r>
            <a:endParaRPr lang="fr-FR" dirty="0" smtClean="0"/>
          </a:p>
          <a:p>
            <a:pPr>
              <a:defRPr/>
            </a:pPr>
            <a:r>
              <a:rPr lang="fr-FR" dirty="0" smtClean="0"/>
              <a:t>Compétences de communication sont mobilisées et développées</a:t>
            </a:r>
          </a:p>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3697F795-FE5A-6C4C-9692-175EBE20AEFB}" type="slidenum">
              <a:rPr lang="fr-FR" smtClean="0"/>
              <a:pPr>
                <a:defRPr/>
              </a:pPr>
              <a:t>10</a:t>
            </a:fld>
            <a:endParaRPr lang="fr-FR" dirty="0"/>
          </a:p>
        </p:txBody>
      </p:sp>
    </p:spTree>
    <p:extLst>
      <p:ext uri="{BB962C8B-B14F-4D97-AF65-F5344CB8AC3E}">
        <p14:creationId xmlns:p14="http://schemas.microsoft.com/office/powerpoint/2010/main" val="1262162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191717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68083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DE23104-1C08-41A4-8806-2F3B0C6C03AB}" type="datetimeFigureOut">
              <a:rPr lang="fr-FR" smtClean="0"/>
              <a:t>13/06/2017</a:t>
            </a:fld>
            <a:endParaRPr lang="fr-F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7C27B081-36F3-497D-8854-2EBD2F691A4D}" type="slidenum">
              <a:rPr lang="fr-FR" smtClean="0"/>
              <a:t>‹N°›</a:t>
            </a:fld>
            <a:endParaRPr lang="fr-FR"/>
          </a:p>
        </p:txBody>
      </p:sp>
    </p:spTree>
    <p:extLst>
      <p:ext uri="{BB962C8B-B14F-4D97-AF65-F5344CB8AC3E}">
        <p14:creationId xmlns:p14="http://schemas.microsoft.com/office/powerpoint/2010/main" val="122274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fr-FR" altLang="fr-FR"/>
          </a:p>
        </p:txBody>
      </p:sp>
      <p:sp>
        <p:nvSpPr>
          <p:cNvPr id="5" name="Espace réservé du numéro de diapositive 5"/>
          <p:cNvSpPr>
            <a:spLocks noGrp="1"/>
          </p:cNvSpPr>
          <p:nvPr>
            <p:ph type="sldNum" sz="quarter" idx="11"/>
          </p:nvPr>
        </p:nvSpPr>
        <p:spPr/>
        <p:txBody>
          <a:bodyPr/>
          <a:lstStyle>
            <a:lvl1pPr>
              <a:defRPr/>
            </a:lvl1pPr>
          </a:lstStyle>
          <a:p>
            <a:pPr>
              <a:defRPr/>
            </a:pPr>
            <a:fld id="{E22DBF29-6A47-4B71-92B4-F93977707A2E}" type="slidenum">
              <a:rPr lang="en-US"/>
              <a:pPr>
                <a:defRPr/>
              </a:pPr>
              <a:t>‹N°›</a:t>
            </a:fld>
            <a:endParaRPr lang="en-US" dirty="0"/>
          </a:p>
        </p:txBody>
      </p:sp>
      <p:sp>
        <p:nvSpPr>
          <p:cNvPr id="6" name="Espace réservé du pied de page 4"/>
          <p:cNvSpPr>
            <a:spLocks noGrp="1"/>
          </p:cNvSpPr>
          <p:nvPr>
            <p:ph type="ftr" sz="quarter" idx="12"/>
          </p:nvPr>
        </p:nvSpPr>
        <p:spPr>
          <a:xfrm>
            <a:off x="3028950" y="6356350"/>
            <a:ext cx="3086100" cy="365125"/>
          </a:xfrm>
          <a:prstGeom prst="rect">
            <a:avLst/>
          </a:prstGeom>
        </p:spPr>
        <p:txBody>
          <a:bodyPr/>
          <a:lstStyle>
            <a:lvl1pPr>
              <a:defRPr/>
            </a:lvl1pPr>
          </a:lstStyle>
          <a:p>
            <a:pPr>
              <a:defRPr/>
            </a:pPr>
            <a:r>
              <a:rPr lang="en-US"/>
              <a:t>Séminaire du 24 mars 2016</a:t>
            </a:r>
          </a:p>
        </p:txBody>
      </p:sp>
    </p:spTree>
    <p:extLst>
      <p:ext uri="{BB962C8B-B14F-4D97-AF65-F5344CB8AC3E}">
        <p14:creationId xmlns:p14="http://schemas.microsoft.com/office/powerpoint/2010/main" val="824600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BBAE8EF1-9E44-4684-A902-A921D1D7D62D}" type="datetimeFigureOut">
              <a:rPr lang="fr-FR" smtClean="0"/>
              <a:pPr/>
              <a:t>13/06/2017</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3478ED56-70EF-4223-9701-EC0FAF2403E2}" type="slidenum">
              <a:rPr lang="fr-FR" smtClean="0"/>
              <a:pPr/>
              <a:t>‹N°›</a:t>
            </a:fld>
            <a:endParaRPr lang="fr-FR"/>
          </a:p>
        </p:txBody>
      </p:sp>
    </p:spTree>
    <p:extLst>
      <p:ext uri="{BB962C8B-B14F-4D97-AF65-F5344CB8AC3E}">
        <p14:creationId xmlns:p14="http://schemas.microsoft.com/office/powerpoint/2010/main" val="3825993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402432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33979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6" name="Connecteur droit 15"/>
          <p:cNvCxnSpPr/>
          <p:nvPr userDrawn="1"/>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08/06/2017</a:t>
            </a:r>
          </a:p>
          <a:p>
            <a:endParaRPr lang="fr-FR" dirty="0"/>
          </a:p>
        </p:txBody>
      </p:sp>
      <p:pic>
        <p:nvPicPr>
          <p:cNvPr id="4" name="Image 3" descr="logoIGE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11524" y="6063238"/>
            <a:ext cx="1481328" cy="603504"/>
          </a:xfrm>
          <a:prstGeom prst="rect">
            <a:avLst/>
          </a:prstGeom>
        </p:spPr>
      </p:pic>
      <p:pic>
        <p:nvPicPr>
          <p:cNvPr id="11" name="Image 10" descr="2017_MEN_horizontal_logo.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 id="2147483681" r:id="rId3"/>
    <p:sldLayoutId id="2147483682" r:id="rId4"/>
    <p:sldLayoutId id="2147483684" r:id="rId5"/>
    <p:sldLayoutId id="2147483685" r:id="rId6"/>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cxnSp>
        <p:nvCxnSpPr>
          <p:cNvPr id="15" name="Connecteur droit 14"/>
          <p:cNvCxnSpPr/>
          <p:nvPr userDrawn="1"/>
        </p:nvCxnSpPr>
        <p:spPr>
          <a:xfrm>
            <a:off x="698885" y="3893512"/>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V="1">
            <a:off x="6995213" y="2866175"/>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H="1" flipV="1">
            <a:off x="699180" y="0"/>
            <a:ext cx="1" cy="388504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JJ/MM/AAAA</a:t>
            </a:r>
          </a:p>
          <a:p>
            <a:endParaRPr lang="fr-FR" dirty="0"/>
          </a:p>
        </p:txBody>
      </p:sp>
      <p:sp>
        <p:nvSpPr>
          <p:cNvPr id="12" name="Espace réservé du pied de page 4"/>
          <p:cNvSpPr txBox="1">
            <a:spLocks/>
          </p:cNvSpPr>
          <p:nvPr userDrawn="1"/>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pic>
        <p:nvPicPr>
          <p:cNvPr id="11" name="Image 10" descr="2017_MEN_horizontal_log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4400" kern="1200">
          <a:solidFill>
            <a:srgbClr val="683086"/>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cxnSp>
        <p:nvCxnSpPr>
          <p:cNvPr id="13" name="Connecteur droit 12"/>
          <p:cNvCxnSpPr/>
          <p:nvPr userDrawn="1"/>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JJ/MM/AAAA</a:t>
            </a:r>
          </a:p>
          <a:p>
            <a:endParaRPr lang="fr-FR" dirty="0"/>
          </a:p>
        </p:txBody>
      </p:sp>
      <p:sp>
        <p:nvSpPr>
          <p:cNvPr id="14" name="Espace réservé du pied de page 4"/>
          <p:cNvSpPr txBox="1">
            <a:spLocks/>
          </p:cNvSpPr>
          <p:nvPr userDrawn="1"/>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pic>
        <p:nvPicPr>
          <p:cNvPr id="11" name="Image 10" descr="2017_MEN_horizontal_logo.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timing>
    <p:tnLst>
      <p:par>
        <p:cTn id="1" dur="indefinite" restart="never" nodeType="tmRoot"/>
      </p:par>
    </p:tnLst>
  </p:timing>
  <p:hf hd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7.xml"/><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9.png"/><Relationship Id="rId3" Type="http://schemas.openxmlformats.org/officeDocument/2006/relationships/notesSlide" Target="../notesSlides/notesSlide10.xml"/><Relationship Id="rId7" Type="http://schemas.openxmlformats.org/officeDocument/2006/relationships/image" Target="../media/image26.jpeg"/><Relationship Id="rId12"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25.jpeg"/><Relationship Id="rId11" Type="http://schemas.openxmlformats.org/officeDocument/2006/relationships/image" Target="../media/image18.png"/><Relationship Id="rId5" Type="http://schemas.openxmlformats.org/officeDocument/2006/relationships/image" Target="../media/image24.jpeg"/><Relationship Id="rId15" Type="http://schemas.openxmlformats.org/officeDocument/2006/relationships/image" Target="../media/image32.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35.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0.jp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59.emf"/><Relationship Id="rId5" Type="http://schemas.openxmlformats.org/officeDocument/2006/relationships/tags" Target="../tags/tag30.xml"/><Relationship Id="rId10" Type="http://schemas.openxmlformats.org/officeDocument/2006/relationships/slideLayout" Target="../slideLayouts/slideLayout3.xml"/><Relationship Id="rId4" Type="http://schemas.openxmlformats.org/officeDocument/2006/relationships/tags" Target="../tags/tag29.xml"/><Relationship Id="rId9" Type="http://schemas.openxmlformats.org/officeDocument/2006/relationships/tags" Target="../tags/tag34.xml"/></Relationships>
</file>

<file path=ppt/slides/_rels/slide25.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61.emf"/><Relationship Id="rId5" Type="http://schemas.openxmlformats.org/officeDocument/2006/relationships/tags" Target="../tags/tag39.xml"/><Relationship Id="rId10" Type="http://schemas.openxmlformats.org/officeDocument/2006/relationships/image" Target="../media/image60.emf"/><Relationship Id="rId4" Type="http://schemas.openxmlformats.org/officeDocument/2006/relationships/tags" Target="../tags/tag38.xml"/><Relationship Id="rId9"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63.emf"/><Relationship Id="rId5" Type="http://schemas.openxmlformats.org/officeDocument/2006/relationships/tags" Target="../tags/tag47.xml"/><Relationship Id="rId10" Type="http://schemas.openxmlformats.org/officeDocument/2006/relationships/image" Target="../media/image62.emf"/><Relationship Id="rId4" Type="http://schemas.openxmlformats.org/officeDocument/2006/relationships/tags" Target="../tags/tag46.xml"/><Relationship Id="rId9"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Layout" Target="../slideLayouts/slideLayout3.xml"/><Relationship Id="rId4" Type="http://schemas.openxmlformats.org/officeDocument/2006/relationships/tags" Target="../tags/tag54.xml"/></Relationships>
</file>

<file path=ppt/slides/_rels/slide28.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image" Target="../media/image64.png"/><Relationship Id="rId5" Type="http://schemas.openxmlformats.org/officeDocument/2006/relationships/tags" Target="../tags/tag59.xml"/><Relationship Id="rId10" Type="http://schemas.openxmlformats.org/officeDocument/2006/relationships/slideLayout" Target="../slideLayouts/slideLayout3.xml"/><Relationship Id="rId4" Type="http://schemas.openxmlformats.org/officeDocument/2006/relationships/tags" Target="../tags/tag58.xml"/><Relationship Id="rId9" Type="http://schemas.openxmlformats.org/officeDocument/2006/relationships/tags" Target="../tags/tag63.xml"/></Relationships>
</file>

<file path=ppt/slides/_rels/slide29.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notesSlide" Target="../notesSlides/notesSlide18.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slideLayout" Target="../slideLayouts/slideLayout5.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image" Target="../media/image66.png"/><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77.xml"/><Relationship Id="rId7" Type="http://schemas.openxmlformats.org/officeDocument/2006/relationships/slideLayout" Target="../slideLayouts/slideLayout5.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83.xml"/><Relationship Id="rId7" Type="http://schemas.openxmlformats.org/officeDocument/2006/relationships/slideLayout" Target="../slideLayouts/slideLayout5.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s>
</file>

<file path=ppt/slides/_rels/slide32.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69.pn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slideLayout" Target="../slideLayouts/slideLayout5.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98.xml"/><Relationship Id="rId6" Type="http://schemas.openxmlformats.org/officeDocument/2006/relationships/hyperlink" Target="http://technologie.discipline.ac-lille.fr/" TargetMode="External"/><Relationship Id="rId5" Type="http://schemas.openxmlformats.org/officeDocument/2006/relationships/hyperlink" Target="http://eduscol.education.fr/sti/node/7157" TargetMode="External"/><Relationship Id="rId4" Type="http://schemas.openxmlformats.org/officeDocument/2006/relationships/hyperlink" Target="http://eduscol.education.fr/sti/node/6807"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e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diagramLayout" Target="../diagrams/layout2.xml"/><Relationship Id="rId18" Type="http://schemas.openxmlformats.org/officeDocument/2006/relationships/image" Target="../media/image6.jp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diagramData" Target="../diagrams/data2.xml"/><Relationship Id="rId17" Type="http://schemas.openxmlformats.org/officeDocument/2006/relationships/image" Target="../media/image5.jpeg"/><Relationship Id="rId2" Type="http://schemas.openxmlformats.org/officeDocument/2006/relationships/tags" Target="../tags/tag6.xml"/><Relationship Id="rId16" Type="http://schemas.microsoft.com/office/2007/relationships/diagramDrawing" Target="../diagrams/drawing2.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notesSlide" Target="../notesSlides/notesSlide5.xml"/><Relationship Id="rId5" Type="http://schemas.openxmlformats.org/officeDocument/2006/relationships/tags" Target="../tags/tag9.xml"/><Relationship Id="rId15" Type="http://schemas.openxmlformats.org/officeDocument/2006/relationships/diagramColors" Target="../diagrams/colors2.xml"/><Relationship Id="rId10" Type="http://schemas.openxmlformats.org/officeDocument/2006/relationships/slideLayout" Target="../slideLayouts/slideLayout3.xml"/><Relationship Id="rId19" Type="http://schemas.openxmlformats.org/officeDocument/2006/relationships/image" Target="../media/image7.jpe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notesSlide" Target="../notesSlides/notesSlide6.xml"/><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slideLayout" Target="../slideLayouts/slideLayout4.xml"/><Relationship Id="rId16" Type="http://schemas.openxmlformats.org/officeDocument/2006/relationships/diagramQuickStyle" Target="../diagrams/quickStyle5.xml"/><Relationship Id="rId1" Type="http://schemas.openxmlformats.org/officeDocument/2006/relationships/tags" Target="../tags/tag14.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diagramLayout" Target="../diagrams/layout5.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notesSlide" Target="../notesSlides/notesSlide7.xml"/><Relationship Id="rId7"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6.jpeg"/><Relationship Id="rId5" Type="http://schemas.openxmlformats.org/officeDocument/2006/relationships/image" Target="../media/image12.jpg"/><Relationship Id="rId10" Type="http://schemas.openxmlformats.org/officeDocument/2006/relationships/image" Target="../media/image20.png"/><Relationship Id="rId4" Type="http://schemas.openxmlformats.org/officeDocument/2006/relationships/image" Target="../media/image8.jpe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Conception de progressions et de séquences</a:t>
            </a:r>
            <a:endParaRPr lang="fr-FR" dirty="0"/>
          </a:p>
        </p:txBody>
      </p:sp>
      <p:sp>
        <p:nvSpPr>
          <p:cNvPr id="7" name="Titre 6"/>
          <p:cNvSpPr>
            <a:spLocks noGrp="1"/>
          </p:cNvSpPr>
          <p:nvPr>
            <p:ph type="ctrTitle"/>
          </p:nvPr>
        </p:nvSpPr>
        <p:spPr/>
        <p:txBody>
          <a:bodyPr/>
          <a:lstStyle/>
          <a:p>
            <a:r>
              <a:rPr lang="fr-FR" dirty="0" smtClean="0"/>
              <a:t>Socle, Technologie en collège</a:t>
            </a:r>
            <a:br>
              <a:rPr lang="fr-FR" dirty="0" smtClean="0"/>
            </a:br>
            <a:endParaRPr lang="fr-FR" dirty="0"/>
          </a:p>
        </p:txBody>
      </p:sp>
      <p:sp>
        <p:nvSpPr>
          <p:cNvPr id="8"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1</a:t>
            </a:fld>
            <a:endParaRPr lang="fr-FR" dirty="0"/>
          </a:p>
        </p:txBody>
      </p:sp>
    </p:spTree>
    <p:extLst>
      <p:ext uri="{BB962C8B-B14F-4D97-AF65-F5344CB8AC3E}">
        <p14:creationId xmlns:p14="http://schemas.microsoft.com/office/powerpoint/2010/main" val="513529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9868" y="44450"/>
            <a:ext cx="8094132" cy="1143000"/>
          </a:xfrm>
        </p:spPr>
        <p:txBody>
          <a:bodyPr/>
          <a:lstStyle/>
          <a:p>
            <a:pPr>
              <a:defRPr/>
            </a:pPr>
            <a:r>
              <a:rPr lang="fr-FR" dirty="0" smtClean="0"/>
              <a:t>Programme de Technologie</a:t>
            </a:r>
            <a:endParaRPr lang="fr-FR" dirty="0"/>
          </a:p>
        </p:txBody>
      </p:sp>
      <p:pic>
        <p:nvPicPr>
          <p:cNvPr id="5" name="Image 4"/>
          <p:cNvPicPr>
            <a:picLocks noChangeAspect="1"/>
          </p:cNvPicPr>
          <p:nvPr/>
        </p:nvPicPr>
        <p:blipFill>
          <a:blip r:embed="rId4"/>
          <a:stretch>
            <a:fillRect/>
          </a:stretch>
        </p:blipFill>
        <p:spPr>
          <a:xfrm>
            <a:off x="402321" y="1289976"/>
            <a:ext cx="8748040" cy="2366380"/>
          </a:xfrm>
          <a:prstGeom prst="rect">
            <a:avLst/>
          </a:prstGeom>
        </p:spPr>
      </p:pic>
      <p:pic>
        <p:nvPicPr>
          <p:cNvPr id="7" name="Image 6"/>
          <p:cNvPicPr>
            <a:picLocks noChangeAspect="1"/>
          </p:cNvPicPr>
          <p:nvPr/>
        </p:nvPicPr>
        <p:blipFill>
          <a:blip r:embed="rId5"/>
          <a:stretch>
            <a:fillRect/>
          </a:stretch>
        </p:blipFill>
        <p:spPr>
          <a:xfrm>
            <a:off x="402320" y="4030133"/>
            <a:ext cx="8490855" cy="2826622"/>
          </a:xfrm>
          <a:prstGeom prst="rect">
            <a:avLst/>
          </a:prstGeom>
        </p:spPr>
      </p:pic>
      <p:sp>
        <p:nvSpPr>
          <p:cNvPr id="6" name="ZoneTexte 8"/>
          <p:cNvSpPr txBox="1">
            <a:spLocks noChangeArrowheads="1"/>
          </p:cNvSpPr>
          <p:nvPr>
            <p:custDataLst>
              <p:tags r:id="rId1"/>
            </p:custDataLst>
          </p:nvPr>
        </p:nvSpPr>
        <p:spPr bwMode="auto">
          <a:xfrm rot="-5400000">
            <a:off x="-3249612" y="3244849"/>
            <a:ext cx="6858000" cy="368301"/>
          </a:xfrm>
          <a:prstGeom prst="rect">
            <a:avLst/>
          </a:prstGeom>
          <a:solidFill>
            <a:srgbClr val="00B0F0"/>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Programme</a:t>
            </a:r>
            <a:endParaRPr lang="fr-FR" altLang="fr-FR" dirty="0"/>
          </a:p>
        </p:txBody>
      </p:sp>
    </p:spTree>
    <p:extLst>
      <p:ext uri="{BB962C8B-B14F-4D97-AF65-F5344CB8AC3E}">
        <p14:creationId xmlns:p14="http://schemas.microsoft.com/office/powerpoint/2010/main" val="275171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143000" y="1747839"/>
            <a:ext cx="6858000" cy="4435468"/>
          </a:xfrm>
        </p:spPr>
        <p:txBody>
          <a:bodyPr/>
          <a:lstStyle/>
          <a:p>
            <a:pPr>
              <a:defRPr/>
            </a:pPr>
            <a:endParaRPr lang="fr-FR" sz="1800" dirty="0">
              <a:solidFill>
                <a:srgbClr val="000000"/>
              </a:solidFill>
            </a:endParaRPr>
          </a:p>
          <a:p>
            <a:pPr>
              <a:defRPr/>
            </a:pPr>
            <a:r>
              <a:rPr lang="fr-FR" sz="1350" dirty="0">
                <a:solidFill>
                  <a:srgbClr val="000000"/>
                </a:solidFill>
              </a:rPr>
              <a:t>	</a:t>
            </a:r>
            <a:endParaRPr lang="fr-FR" dirty="0"/>
          </a:p>
          <a:p>
            <a:pPr>
              <a:defRPr/>
            </a:pPr>
            <a:endParaRPr lang="fr-FR" dirty="0" smtClean="0"/>
          </a:p>
        </p:txBody>
      </p:sp>
      <p:sp>
        <p:nvSpPr>
          <p:cNvPr id="6" name="Titre 1"/>
          <p:cNvSpPr>
            <a:spLocks noGrp="1"/>
          </p:cNvSpPr>
          <p:nvPr>
            <p:ph type="title"/>
          </p:nvPr>
        </p:nvSpPr>
        <p:spPr>
          <a:xfrm>
            <a:off x="1985963" y="890588"/>
            <a:ext cx="5013278" cy="857250"/>
          </a:xfrm>
        </p:spPr>
        <p:txBody>
          <a:bodyPr/>
          <a:lstStyle/>
          <a:p>
            <a:r>
              <a:rPr lang="fr-FR" sz="1800" dirty="0"/>
              <a:t>Thématique « les objets techniques, les services et les changements</a:t>
            </a:r>
            <a:br>
              <a:rPr lang="fr-FR" sz="1800" dirty="0"/>
            </a:br>
            <a:r>
              <a:rPr lang="fr-FR" sz="1800" dirty="0"/>
              <a:t>induits dans la société » : exemple</a:t>
            </a:r>
            <a:endParaRPr lang="fr-FR" sz="1800" dirty="0">
              <a:latin typeface="Arial" charset="0"/>
              <a:ea typeface="ＭＳ Ｐゴシック" charset="0"/>
            </a:endParaRPr>
          </a:p>
        </p:txBody>
      </p:sp>
      <p:sp>
        <p:nvSpPr>
          <p:cNvPr id="4" name="Espace réservé du contenu 2"/>
          <p:cNvSpPr txBox="1">
            <a:spLocks/>
          </p:cNvSpPr>
          <p:nvPr/>
        </p:nvSpPr>
        <p:spPr bwMode="auto">
          <a:xfrm>
            <a:off x="771525" y="1747838"/>
            <a:ext cx="7229475" cy="397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SzPct val="120000"/>
              <a:buBlip>
                <a:blip r:embed="rId4"/>
              </a:buBlip>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Blip>
                <a:blip r:embed="rId5"/>
              </a:buBlip>
              <a:defRPr sz="2400">
                <a:solidFill>
                  <a:schemeClr val="tx1"/>
                </a:solidFill>
                <a:latin typeface="+mn-lt"/>
                <a:ea typeface="+mn-ea"/>
              </a:defRPr>
            </a:lvl2pPr>
            <a:lvl3pPr marL="1143000" indent="-228600" algn="l" rtl="0" eaLnBrk="0" fontAlgn="base" hangingPunct="0">
              <a:spcBef>
                <a:spcPct val="20000"/>
              </a:spcBef>
              <a:spcAft>
                <a:spcPct val="0"/>
              </a:spcAft>
              <a:buSzPct val="100000"/>
              <a:buBlip>
                <a:blip r:embed="rId6"/>
              </a:buBlip>
              <a:defRPr sz="20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7"/>
              </a:buBlip>
              <a:defRPr>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defRPr/>
            </a:pPr>
            <a:endParaRPr lang="fr-FR" sz="2100" kern="0" dirty="0">
              <a:solidFill>
                <a:srgbClr val="000000"/>
              </a:solidFill>
            </a:endParaRPr>
          </a:p>
        </p:txBody>
      </p:sp>
      <p:pic>
        <p:nvPicPr>
          <p:cNvPr id="3" name="Image 2"/>
          <p:cNvPicPr>
            <a:picLocks noChangeAspect="1"/>
          </p:cNvPicPr>
          <p:nvPr/>
        </p:nvPicPr>
        <p:blipFill>
          <a:blip r:embed="rId8"/>
          <a:stretch>
            <a:fillRect/>
          </a:stretch>
        </p:blipFill>
        <p:spPr>
          <a:xfrm>
            <a:off x="5380601" y="3965572"/>
            <a:ext cx="1618640" cy="1352842"/>
          </a:xfrm>
          <a:prstGeom prst="rect">
            <a:avLst/>
          </a:prstGeom>
        </p:spPr>
      </p:pic>
      <p:pic>
        <p:nvPicPr>
          <p:cNvPr id="7" name="Image 6"/>
          <p:cNvPicPr>
            <a:picLocks noChangeAspect="1"/>
          </p:cNvPicPr>
          <p:nvPr/>
        </p:nvPicPr>
        <p:blipFill>
          <a:blip r:embed="rId9"/>
          <a:stretch>
            <a:fillRect/>
          </a:stretch>
        </p:blipFill>
        <p:spPr>
          <a:xfrm>
            <a:off x="2224582" y="3932517"/>
            <a:ext cx="2903477" cy="1300441"/>
          </a:xfrm>
          <a:prstGeom prst="rect">
            <a:avLst/>
          </a:prstGeom>
        </p:spPr>
      </p:pic>
      <p:pic>
        <p:nvPicPr>
          <p:cNvPr id="8" name="Image 7"/>
          <p:cNvPicPr>
            <a:picLocks noChangeAspect="1"/>
          </p:cNvPicPr>
          <p:nvPr/>
        </p:nvPicPr>
        <p:blipFill>
          <a:blip r:embed="rId10"/>
          <a:stretch>
            <a:fillRect/>
          </a:stretch>
        </p:blipFill>
        <p:spPr>
          <a:xfrm>
            <a:off x="89742" y="3652018"/>
            <a:ext cx="1996182" cy="1996182"/>
          </a:xfrm>
          <a:prstGeom prst="rect">
            <a:avLst/>
          </a:prstGeom>
        </p:spPr>
      </p:pic>
      <p:sp>
        <p:nvSpPr>
          <p:cNvPr id="9" name="Rectangle 8"/>
          <p:cNvSpPr/>
          <p:nvPr/>
        </p:nvSpPr>
        <p:spPr>
          <a:xfrm>
            <a:off x="1" y="5723756"/>
            <a:ext cx="8896805" cy="300082"/>
          </a:xfrm>
          <a:prstGeom prst="rect">
            <a:avLst/>
          </a:prstGeom>
          <a:gradFill flip="none" rotWithShape="1">
            <a:gsLst>
              <a:gs pos="0">
                <a:srgbClr val="5B9BD5">
                  <a:lumMod val="5000"/>
                  <a:lumOff val="95000"/>
                </a:srgbClr>
              </a:gs>
              <a:gs pos="75000">
                <a:srgbClr val="5B9BD5">
                  <a:lumMod val="45000"/>
                  <a:lumOff val="55000"/>
                </a:srgbClr>
              </a:gs>
              <a:gs pos="65000">
                <a:srgbClr val="5B9BD5">
                  <a:lumMod val="45000"/>
                  <a:lumOff val="55000"/>
                </a:srgbClr>
              </a:gs>
              <a:gs pos="100000">
                <a:srgbClr val="5B9BD5">
                  <a:lumMod val="30000"/>
                  <a:lumOff val="70000"/>
                </a:srgbClr>
              </a:gs>
            </a:gsLst>
            <a:lin ang="13500000" scaled="1"/>
            <a:tileRect/>
          </a:gradFill>
        </p:spPr>
        <p:txBody>
          <a:bodyPr wrap="square">
            <a:spAutoFit/>
          </a:bodyPr>
          <a:lstStyle/>
          <a:p>
            <a:pPr lvl="0"/>
            <a:r>
              <a:rPr lang="fr-FR" sz="1350" kern="0" dirty="0">
                <a:solidFill>
                  <a:prstClr val="black"/>
                </a:solidFill>
                <a:latin typeface="Calibri"/>
              </a:rPr>
              <a:t>Evolution des objets. Impacts sociétaux et environnementaux dus aux objets. RFID. GPS. </a:t>
            </a:r>
            <a:r>
              <a:rPr lang="fr-FR" sz="1350" kern="0" dirty="0" err="1">
                <a:solidFill>
                  <a:prstClr val="black"/>
                </a:solidFill>
                <a:latin typeface="Calibri"/>
              </a:rPr>
              <a:t>WiFi</a:t>
            </a:r>
            <a:r>
              <a:rPr lang="fr-FR" sz="1350" kern="0" dirty="0">
                <a:solidFill>
                  <a:prstClr val="black"/>
                </a:solidFill>
                <a:latin typeface="Calibri"/>
              </a:rPr>
              <a:t>.                    Veille </a:t>
            </a:r>
          </a:p>
        </p:txBody>
      </p:sp>
      <p:pic>
        <p:nvPicPr>
          <p:cNvPr id="2" name="Image 1"/>
          <p:cNvPicPr>
            <a:picLocks noChangeAspect="1"/>
          </p:cNvPicPr>
          <p:nvPr/>
        </p:nvPicPr>
        <p:blipFill>
          <a:blip r:embed="rId11"/>
          <a:stretch>
            <a:fillRect/>
          </a:stretch>
        </p:blipFill>
        <p:spPr>
          <a:xfrm>
            <a:off x="1" y="2188948"/>
            <a:ext cx="4247756" cy="1540898"/>
          </a:xfrm>
          <a:prstGeom prst="rect">
            <a:avLst/>
          </a:prstGeom>
        </p:spPr>
      </p:pic>
      <p:pic>
        <p:nvPicPr>
          <p:cNvPr id="10" name="Image 9"/>
          <p:cNvPicPr>
            <a:picLocks noChangeAspect="1"/>
          </p:cNvPicPr>
          <p:nvPr/>
        </p:nvPicPr>
        <p:blipFill>
          <a:blip r:embed="rId12"/>
          <a:stretch>
            <a:fillRect/>
          </a:stretch>
        </p:blipFill>
        <p:spPr>
          <a:xfrm>
            <a:off x="0" y="2181283"/>
            <a:ext cx="1175106" cy="1170533"/>
          </a:xfrm>
          <a:prstGeom prst="rect">
            <a:avLst/>
          </a:prstGeom>
        </p:spPr>
      </p:pic>
      <p:sp>
        <p:nvSpPr>
          <p:cNvPr id="11" name="Titre 1"/>
          <p:cNvSpPr txBox="1">
            <a:spLocks/>
          </p:cNvSpPr>
          <p:nvPr/>
        </p:nvSpPr>
        <p:spPr bwMode="auto">
          <a:xfrm>
            <a:off x="4247756" y="2494566"/>
            <a:ext cx="250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defRPr>
            </a:lvl9pPr>
          </a:lstStyle>
          <a:p>
            <a:r>
              <a:rPr lang="fr-FR" sz="1800" kern="0" dirty="0"/>
              <a:t>Automate de gestion de piscine (TRAAM – Amiens) </a:t>
            </a:r>
            <a:endParaRPr lang="fr-FR" sz="1800" kern="0" dirty="0">
              <a:latin typeface="Arial" charset="0"/>
              <a:ea typeface="ＭＳ Ｐゴシック" charset="0"/>
            </a:endParaRPr>
          </a:p>
        </p:txBody>
      </p:sp>
      <p:pic>
        <p:nvPicPr>
          <p:cNvPr id="12" name="Image 11"/>
          <p:cNvPicPr>
            <a:picLocks noChangeAspect="1"/>
          </p:cNvPicPr>
          <p:nvPr/>
        </p:nvPicPr>
        <p:blipFill>
          <a:blip r:embed="rId13"/>
          <a:stretch>
            <a:fillRect/>
          </a:stretch>
        </p:blipFill>
        <p:spPr>
          <a:xfrm>
            <a:off x="7094001" y="857250"/>
            <a:ext cx="2050000" cy="1585715"/>
          </a:xfrm>
          <a:prstGeom prst="rect">
            <a:avLst/>
          </a:prstGeom>
        </p:spPr>
      </p:pic>
      <p:pic>
        <p:nvPicPr>
          <p:cNvPr id="13" name="Image 12"/>
          <p:cNvPicPr>
            <a:picLocks noChangeAspect="1"/>
          </p:cNvPicPr>
          <p:nvPr/>
        </p:nvPicPr>
        <p:blipFill>
          <a:blip r:embed="rId14"/>
          <a:stretch>
            <a:fillRect/>
          </a:stretch>
        </p:blipFill>
        <p:spPr>
          <a:xfrm>
            <a:off x="7085727" y="2458360"/>
            <a:ext cx="2057143" cy="1542857"/>
          </a:xfrm>
          <a:prstGeom prst="rect">
            <a:avLst/>
          </a:prstGeom>
        </p:spPr>
      </p:pic>
      <p:pic>
        <p:nvPicPr>
          <p:cNvPr id="14" name="Image 13"/>
          <p:cNvPicPr>
            <a:picLocks noChangeAspect="1"/>
          </p:cNvPicPr>
          <p:nvPr/>
        </p:nvPicPr>
        <p:blipFill rotWithShape="1">
          <a:blip r:embed="rId15"/>
          <a:srcRect l="11656" t="7730" r="12332" b="6086"/>
          <a:stretch/>
        </p:blipFill>
        <p:spPr>
          <a:xfrm>
            <a:off x="7231559" y="4176435"/>
            <a:ext cx="1791425" cy="1141979"/>
          </a:xfrm>
          <a:prstGeom prst="rect">
            <a:avLst/>
          </a:prstGeom>
        </p:spPr>
      </p:pic>
      <p:sp>
        <p:nvSpPr>
          <p:cNvPr id="15" name="Espace réservé du contenu 2"/>
          <p:cNvSpPr txBox="1">
            <a:spLocks/>
          </p:cNvSpPr>
          <p:nvPr/>
        </p:nvSpPr>
        <p:spPr bwMode="auto">
          <a:xfrm>
            <a:off x="705554" y="1861457"/>
            <a:ext cx="68580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SzPct val="120000"/>
              <a:buBlip>
                <a:blip r:embed="rId4"/>
              </a:buBlip>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Blip>
                <a:blip r:embed="rId5"/>
              </a:buBlip>
              <a:defRPr sz="2400">
                <a:solidFill>
                  <a:schemeClr val="tx1"/>
                </a:solidFill>
                <a:latin typeface="+mn-lt"/>
                <a:ea typeface="+mn-ea"/>
              </a:defRPr>
            </a:lvl2pPr>
            <a:lvl3pPr marL="1143000" indent="-228600" algn="l" rtl="0" eaLnBrk="0" fontAlgn="base" hangingPunct="0">
              <a:spcBef>
                <a:spcPct val="20000"/>
              </a:spcBef>
              <a:spcAft>
                <a:spcPct val="0"/>
              </a:spcAft>
              <a:buSzPct val="100000"/>
              <a:buBlip>
                <a:blip r:embed="rId6"/>
              </a:buBlip>
              <a:defRPr sz="20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7"/>
              </a:buBlip>
              <a:defRPr>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defRPr/>
            </a:pPr>
            <a:r>
              <a:rPr lang="fr-FR" sz="2100" kern="0" dirty="0">
                <a:solidFill>
                  <a:srgbClr val="000000"/>
                </a:solidFill>
              </a:rPr>
              <a:t>Objets et systèmes techniques </a:t>
            </a:r>
            <a:r>
              <a:rPr lang="fr-FR" sz="2100" kern="0" dirty="0">
                <a:solidFill>
                  <a:srgbClr val="000000"/>
                </a:solidFill>
                <a:sym typeface="Wingdings" panose="05000000000000000000" pitchFamily="2" charset="2"/>
              </a:rPr>
              <a:t> réalité sociale</a:t>
            </a:r>
            <a:endParaRPr lang="fr-FR" sz="2100" kern="0" dirty="0">
              <a:solidFill>
                <a:srgbClr val="000000"/>
              </a:solidFill>
            </a:endParaRPr>
          </a:p>
        </p:txBody>
      </p:sp>
      <p:sp>
        <p:nvSpPr>
          <p:cNvPr id="16" name="ZoneTexte 8"/>
          <p:cNvSpPr txBox="1">
            <a:spLocks noChangeArrowheads="1"/>
          </p:cNvSpPr>
          <p:nvPr>
            <p:custDataLst>
              <p:tags r:id="rId1"/>
            </p:custDataLst>
          </p:nvPr>
        </p:nvSpPr>
        <p:spPr bwMode="auto">
          <a:xfrm rot="-5400000">
            <a:off x="-3249612" y="3244849"/>
            <a:ext cx="6858000" cy="368301"/>
          </a:xfrm>
          <a:prstGeom prst="rect">
            <a:avLst/>
          </a:prstGeom>
          <a:solidFill>
            <a:srgbClr val="00B0F0"/>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Programme</a:t>
            </a:r>
            <a:endParaRPr lang="fr-FR" altLang="fr-FR" dirty="0"/>
          </a:p>
        </p:txBody>
      </p:sp>
    </p:spTree>
    <p:extLst>
      <p:ext uri="{BB962C8B-B14F-4D97-AF65-F5344CB8AC3E}">
        <p14:creationId xmlns:p14="http://schemas.microsoft.com/office/powerpoint/2010/main" val="4229320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4"/>
          <a:stretch>
            <a:fillRect/>
          </a:stretch>
        </p:blipFill>
        <p:spPr>
          <a:xfrm>
            <a:off x="356969" y="2116668"/>
            <a:ext cx="8738938" cy="3616588"/>
          </a:xfrm>
          <a:prstGeom prst="rect">
            <a:avLst/>
          </a:prstGeom>
        </p:spPr>
      </p:pic>
      <p:sp>
        <p:nvSpPr>
          <p:cNvPr id="5" name="Titre 1"/>
          <p:cNvSpPr>
            <a:spLocks noGrp="1"/>
          </p:cNvSpPr>
          <p:nvPr>
            <p:ph type="title"/>
          </p:nvPr>
        </p:nvSpPr>
        <p:spPr>
          <a:xfrm>
            <a:off x="1049868" y="44450"/>
            <a:ext cx="8094132" cy="1143000"/>
          </a:xfrm>
        </p:spPr>
        <p:txBody>
          <a:bodyPr/>
          <a:lstStyle/>
          <a:p>
            <a:pPr>
              <a:defRPr/>
            </a:pPr>
            <a:r>
              <a:rPr lang="fr-FR" dirty="0" smtClean="0"/>
              <a:t>Programme de Technologie</a:t>
            </a:r>
            <a:endParaRPr lang="fr-FR" dirty="0"/>
          </a:p>
        </p:txBody>
      </p:sp>
      <p:sp>
        <p:nvSpPr>
          <p:cNvPr id="6" name="ZoneTexte 8"/>
          <p:cNvSpPr txBox="1">
            <a:spLocks noChangeArrowheads="1"/>
          </p:cNvSpPr>
          <p:nvPr>
            <p:custDataLst>
              <p:tags r:id="rId1"/>
            </p:custDataLst>
          </p:nvPr>
        </p:nvSpPr>
        <p:spPr bwMode="auto">
          <a:xfrm rot="-5400000">
            <a:off x="-3249612" y="3244849"/>
            <a:ext cx="6858000" cy="368301"/>
          </a:xfrm>
          <a:prstGeom prst="rect">
            <a:avLst/>
          </a:prstGeom>
          <a:solidFill>
            <a:srgbClr val="00B0F0"/>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Programme</a:t>
            </a:r>
            <a:endParaRPr lang="fr-FR" altLang="fr-FR" dirty="0"/>
          </a:p>
        </p:txBody>
      </p:sp>
    </p:spTree>
    <p:extLst>
      <p:ext uri="{BB962C8B-B14F-4D97-AF65-F5344CB8AC3E}">
        <p14:creationId xmlns:p14="http://schemas.microsoft.com/office/powerpoint/2010/main" val="3984879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4"/>
          <a:stretch>
            <a:fillRect/>
          </a:stretch>
        </p:blipFill>
        <p:spPr>
          <a:xfrm>
            <a:off x="334605" y="1778000"/>
            <a:ext cx="8809395" cy="4874431"/>
          </a:xfrm>
          <a:prstGeom prst="rect">
            <a:avLst/>
          </a:prstGeom>
        </p:spPr>
      </p:pic>
      <p:sp>
        <p:nvSpPr>
          <p:cNvPr id="5" name="Titre 1"/>
          <p:cNvSpPr>
            <a:spLocks noGrp="1"/>
          </p:cNvSpPr>
          <p:nvPr>
            <p:ph type="title"/>
          </p:nvPr>
        </p:nvSpPr>
        <p:spPr>
          <a:xfrm>
            <a:off x="1049868" y="44450"/>
            <a:ext cx="8094132" cy="1143000"/>
          </a:xfrm>
        </p:spPr>
        <p:txBody>
          <a:bodyPr/>
          <a:lstStyle/>
          <a:p>
            <a:pPr>
              <a:defRPr/>
            </a:pPr>
            <a:r>
              <a:rPr lang="fr-FR" dirty="0" smtClean="0"/>
              <a:t>Programme de Technologie</a:t>
            </a:r>
            <a:endParaRPr lang="fr-FR" dirty="0"/>
          </a:p>
        </p:txBody>
      </p:sp>
      <p:sp>
        <p:nvSpPr>
          <p:cNvPr id="6" name="ZoneTexte 8"/>
          <p:cNvSpPr txBox="1">
            <a:spLocks noChangeArrowheads="1"/>
          </p:cNvSpPr>
          <p:nvPr>
            <p:custDataLst>
              <p:tags r:id="rId1"/>
            </p:custDataLst>
          </p:nvPr>
        </p:nvSpPr>
        <p:spPr bwMode="auto">
          <a:xfrm rot="-5400000">
            <a:off x="-3249612" y="3244849"/>
            <a:ext cx="6858000" cy="368301"/>
          </a:xfrm>
          <a:prstGeom prst="rect">
            <a:avLst/>
          </a:prstGeom>
          <a:solidFill>
            <a:srgbClr val="00B0F0"/>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Programme</a:t>
            </a:r>
            <a:endParaRPr lang="fr-FR" altLang="fr-FR" dirty="0"/>
          </a:p>
        </p:txBody>
      </p:sp>
    </p:spTree>
    <p:extLst>
      <p:ext uri="{BB962C8B-B14F-4D97-AF65-F5344CB8AC3E}">
        <p14:creationId xmlns:p14="http://schemas.microsoft.com/office/powerpoint/2010/main" val="3328064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434662" y="46702"/>
            <a:ext cx="7709338" cy="1569660"/>
          </a:xfrm>
          <a:prstGeom prst="rect">
            <a:avLst/>
          </a:prstGeom>
          <a:noFill/>
        </p:spPr>
        <p:txBody>
          <a:bodyPr wrap="square" rtlCol="0">
            <a:spAutoFit/>
          </a:bodyPr>
          <a:lstStyle/>
          <a:p>
            <a:pPr algn="ctr"/>
            <a:r>
              <a:rPr lang="fr-FR" sz="2400" b="1" dirty="0" smtClean="0">
                <a:latin typeface="+mj-lt"/>
              </a:rPr>
              <a:t>Éléments d’analyse entre le programme de technologie au cycle 4 et le référentiel de formation relatif aux sciences et à la technologie au cycle 4 pour les élèves bénéficiant de dispositifs </a:t>
            </a:r>
            <a:r>
              <a:rPr lang="fr-FR" sz="2400" b="1" dirty="0">
                <a:latin typeface="+mj-lt"/>
              </a:rPr>
              <a:t>particuliers </a:t>
            </a:r>
            <a:r>
              <a:rPr lang="fr-FR" sz="2400" b="1" dirty="0" smtClean="0">
                <a:latin typeface="+mj-lt"/>
              </a:rPr>
              <a:t>(BO n°37 </a:t>
            </a:r>
            <a:r>
              <a:rPr lang="fr-FR" sz="2400" b="1" dirty="0">
                <a:latin typeface="+mj-lt"/>
              </a:rPr>
              <a:t>du 13 octobre </a:t>
            </a:r>
            <a:r>
              <a:rPr lang="fr-FR" sz="2400" b="1" dirty="0" smtClean="0">
                <a:latin typeface="+mj-lt"/>
              </a:rPr>
              <a:t>2016) </a:t>
            </a:r>
            <a:endParaRPr lang="fr-FR" sz="2400" dirty="0">
              <a:latin typeface="+mj-lt"/>
            </a:endParaRPr>
          </a:p>
        </p:txBody>
      </p:sp>
      <p:pic>
        <p:nvPicPr>
          <p:cNvPr id="41987" name="Picture 3"/>
          <p:cNvPicPr>
            <a:picLocks noChangeAspect="1" noChangeArrowheads="1"/>
          </p:cNvPicPr>
          <p:nvPr/>
        </p:nvPicPr>
        <p:blipFill>
          <a:blip r:embed="rId3" cstate="print"/>
          <a:srcRect/>
          <a:stretch>
            <a:fillRect/>
          </a:stretch>
        </p:blipFill>
        <p:spPr bwMode="auto">
          <a:xfrm>
            <a:off x="246732" y="1916832"/>
            <a:ext cx="3609975" cy="533400"/>
          </a:xfrm>
          <a:prstGeom prst="rect">
            <a:avLst/>
          </a:prstGeom>
          <a:noFill/>
          <a:ln w="9525">
            <a:noFill/>
            <a:miter lim="800000"/>
            <a:headEnd/>
            <a:tailEnd/>
          </a:ln>
        </p:spPr>
      </p:pic>
      <p:pic>
        <p:nvPicPr>
          <p:cNvPr id="41988" name="Picture 4"/>
          <p:cNvPicPr>
            <a:picLocks noChangeAspect="1" noChangeArrowheads="1"/>
          </p:cNvPicPr>
          <p:nvPr/>
        </p:nvPicPr>
        <p:blipFill>
          <a:blip r:embed="rId4" cstate="print"/>
          <a:srcRect/>
          <a:stretch>
            <a:fillRect/>
          </a:stretch>
        </p:blipFill>
        <p:spPr bwMode="auto">
          <a:xfrm>
            <a:off x="379562" y="2445631"/>
            <a:ext cx="6134100" cy="3190875"/>
          </a:xfrm>
          <a:prstGeom prst="rect">
            <a:avLst/>
          </a:prstGeom>
          <a:noFill/>
          <a:ln w="9525">
            <a:noFill/>
            <a:miter lim="800000"/>
            <a:headEnd/>
            <a:tailEnd/>
          </a:ln>
        </p:spPr>
      </p:pic>
      <p:sp>
        <p:nvSpPr>
          <p:cNvPr id="16" name="Ellipse 15"/>
          <p:cNvSpPr/>
          <p:nvPr/>
        </p:nvSpPr>
        <p:spPr>
          <a:xfrm>
            <a:off x="288032" y="4556386"/>
            <a:ext cx="2987824" cy="894339"/>
          </a:xfrm>
          <a:prstGeom prst="ellipse">
            <a:avLst/>
          </a:prstGeom>
          <a:noFill/>
          <a:ln>
            <a:solidFill>
              <a:srgbClr val="FB2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989" name="Picture 5"/>
          <p:cNvPicPr>
            <a:picLocks noChangeAspect="1" noChangeArrowheads="1"/>
          </p:cNvPicPr>
          <p:nvPr/>
        </p:nvPicPr>
        <p:blipFill>
          <a:blip r:embed="rId5" cstate="print"/>
          <a:srcRect r="15763"/>
          <a:stretch>
            <a:fillRect/>
          </a:stretch>
        </p:blipFill>
        <p:spPr bwMode="auto">
          <a:xfrm>
            <a:off x="3275856" y="3141504"/>
            <a:ext cx="5868144" cy="3716495"/>
          </a:xfrm>
          <a:prstGeom prst="rect">
            <a:avLst/>
          </a:prstGeom>
          <a:noFill/>
          <a:ln w="9525">
            <a:noFill/>
            <a:miter lim="800000"/>
            <a:headEnd/>
            <a:tailEnd/>
          </a:ln>
        </p:spPr>
      </p:pic>
      <p:sp>
        <p:nvSpPr>
          <p:cNvPr id="18" name="Flèche courbée vers la droite 17"/>
          <p:cNvSpPr/>
          <p:nvPr/>
        </p:nvSpPr>
        <p:spPr>
          <a:xfrm>
            <a:off x="1691680" y="5445224"/>
            <a:ext cx="720080" cy="10801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Ellipse 18"/>
          <p:cNvSpPr/>
          <p:nvPr/>
        </p:nvSpPr>
        <p:spPr>
          <a:xfrm>
            <a:off x="3275856" y="6021288"/>
            <a:ext cx="4464496" cy="836712"/>
          </a:xfrm>
          <a:prstGeom prst="ellipse">
            <a:avLst/>
          </a:prstGeom>
          <a:noFill/>
          <a:ln w="57150">
            <a:solidFill>
              <a:srgbClr val="FB2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a:spLocks noChangeArrowheads="1"/>
          </p:cNvSpPr>
          <p:nvPr>
            <p:custDataLst>
              <p:tags r:id="rId1"/>
            </p:custDataLst>
          </p:nvPr>
        </p:nvSpPr>
        <p:spPr bwMode="auto">
          <a:xfrm rot="-5400000">
            <a:off x="-3249612" y="3244849"/>
            <a:ext cx="6858000" cy="368301"/>
          </a:xfrm>
          <a:prstGeom prst="rect">
            <a:avLst/>
          </a:prstGeom>
          <a:solidFill>
            <a:schemeClr val="bg1">
              <a:lumMod val="75000"/>
            </a:schemeClr>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Programme Technologie/référentiel Prépa Pro</a:t>
            </a:r>
            <a:endParaRPr lang="fr-FR" altLang="fr-FR" dirty="0"/>
          </a:p>
        </p:txBody>
      </p:sp>
    </p:spTree>
    <p:extLst>
      <p:ext uri="{BB962C8B-B14F-4D97-AF65-F5344CB8AC3E}">
        <p14:creationId xmlns:p14="http://schemas.microsoft.com/office/powerpoint/2010/main" val="3317109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cstate="print"/>
          <a:srcRect/>
          <a:stretch>
            <a:fillRect/>
          </a:stretch>
        </p:blipFill>
        <p:spPr bwMode="auto">
          <a:xfrm>
            <a:off x="1495425" y="4486275"/>
            <a:ext cx="7648575" cy="2371725"/>
          </a:xfrm>
          <a:prstGeom prst="rect">
            <a:avLst/>
          </a:prstGeom>
          <a:noFill/>
          <a:ln w="9525">
            <a:noFill/>
            <a:miter lim="800000"/>
            <a:headEnd/>
            <a:tailEnd/>
          </a:ln>
        </p:spPr>
      </p:pic>
      <p:pic>
        <p:nvPicPr>
          <p:cNvPr id="43010" name="Picture 2"/>
          <p:cNvPicPr>
            <a:picLocks noChangeAspect="1" noChangeArrowheads="1"/>
          </p:cNvPicPr>
          <p:nvPr/>
        </p:nvPicPr>
        <p:blipFill>
          <a:blip r:embed="rId4" cstate="print"/>
          <a:srcRect/>
          <a:stretch>
            <a:fillRect/>
          </a:stretch>
        </p:blipFill>
        <p:spPr bwMode="auto">
          <a:xfrm>
            <a:off x="281533" y="2564904"/>
            <a:ext cx="6162675" cy="1647825"/>
          </a:xfrm>
          <a:prstGeom prst="rect">
            <a:avLst/>
          </a:prstGeom>
          <a:noFill/>
          <a:ln w="9525">
            <a:noFill/>
            <a:miter lim="800000"/>
            <a:headEnd/>
            <a:tailEnd/>
          </a:ln>
        </p:spPr>
      </p:pic>
      <p:pic>
        <p:nvPicPr>
          <p:cNvPr id="41987" name="Picture 3"/>
          <p:cNvPicPr>
            <a:picLocks noChangeAspect="1" noChangeArrowheads="1"/>
          </p:cNvPicPr>
          <p:nvPr/>
        </p:nvPicPr>
        <p:blipFill>
          <a:blip r:embed="rId5" cstate="print"/>
          <a:srcRect/>
          <a:stretch>
            <a:fillRect/>
          </a:stretch>
        </p:blipFill>
        <p:spPr bwMode="auto">
          <a:xfrm>
            <a:off x="179388" y="1916832"/>
            <a:ext cx="3609975" cy="533400"/>
          </a:xfrm>
          <a:prstGeom prst="rect">
            <a:avLst/>
          </a:prstGeom>
          <a:noFill/>
          <a:ln w="9525">
            <a:noFill/>
            <a:miter lim="800000"/>
            <a:headEnd/>
            <a:tailEnd/>
          </a:ln>
        </p:spPr>
      </p:pic>
      <p:sp>
        <p:nvSpPr>
          <p:cNvPr id="16" name="Ellipse 15"/>
          <p:cNvSpPr/>
          <p:nvPr/>
        </p:nvSpPr>
        <p:spPr>
          <a:xfrm>
            <a:off x="0" y="2780928"/>
            <a:ext cx="2987824" cy="1296144"/>
          </a:xfrm>
          <a:prstGeom prst="ellipse">
            <a:avLst/>
          </a:prstGeom>
          <a:noFill/>
          <a:ln>
            <a:solidFill>
              <a:srgbClr val="FB2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courbée vers la droite 17"/>
          <p:cNvSpPr/>
          <p:nvPr/>
        </p:nvSpPr>
        <p:spPr>
          <a:xfrm>
            <a:off x="573772" y="3689849"/>
            <a:ext cx="928128" cy="2521170"/>
          </a:xfrm>
          <a:prstGeom prst="curvedRightArrow">
            <a:avLst>
              <a:gd name="adj1" fmla="val 0"/>
              <a:gd name="adj2" fmla="val 50000"/>
              <a:gd name="adj3" fmla="val 23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Ellipse 18"/>
          <p:cNvSpPr/>
          <p:nvPr/>
        </p:nvSpPr>
        <p:spPr>
          <a:xfrm>
            <a:off x="1691680" y="5589240"/>
            <a:ext cx="4752528" cy="1268760"/>
          </a:xfrm>
          <a:prstGeom prst="ellipse">
            <a:avLst/>
          </a:prstGeom>
          <a:noFill/>
          <a:ln w="57150">
            <a:solidFill>
              <a:srgbClr val="FB2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434662" y="46702"/>
            <a:ext cx="7709338" cy="1569660"/>
          </a:xfrm>
          <a:prstGeom prst="rect">
            <a:avLst/>
          </a:prstGeom>
          <a:noFill/>
        </p:spPr>
        <p:txBody>
          <a:bodyPr wrap="square" rtlCol="0">
            <a:spAutoFit/>
          </a:bodyPr>
          <a:lstStyle/>
          <a:p>
            <a:pPr algn="ctr"/>
            <a:r>
              <a:rPr lang="fr-FR" sz="2400" b="1" dirty="0" smtClean="0">
                <a:latin typeface="+mj-lt"/>
              </a:rPr>
              <a:t>Éléments d’analyse entre le programme de technologie au cycle 4 et le référentiel de formation relatif aux sciences et à la technologie au cycle 4 pour les élèves bénéficiant de dispositifs </a:t>
            </a:r>
            <a:r>
              <a:rPr lang="fr-FR" sz="2400" b="1" dirty="0">
                <a:latin typeface="+mj-lt"/>
              </a:rPr>
              <a:t>particuliers </a:t>
            </a:r>
            <a:r>
              <a:rPr lang="fr-FR" sz="2400" b="1" dirty="0" smtClean="0">
                <a:latin typeface="+mj-lt"/>
              </a:rPr>
              <a:t>(BO n°37 </a:t>
            </a:r>
            <a:r>
              <a:rPr lang="fr-FR" sz="2400" b="1" dirty="0">
                <a:latin typeface="+mj-lt"/>
              </a:rPr>
              <a:t>du 13 octobre </a:t>
            </a:r>
            <a:r>
              <a:rPr lang="fr-FR" sz="2400" b="1" dirty="0" smtClean="0">
                <a:latin typeface="+mj-lt"/>
              </a:rPr>
              <a:t>2016) </a:t>
            </a:r>
            <a:endParaRPr lang="fr-FR" sz="2400" dirty="0">
              <a:latin typeface="+mj-lt"/>
            </a:endParaRPr>
          </a:p>
        </p:txBody>
      </p:sp>
      <p:sp>
        <p:nvSpPr>
          <p:cNvPr id="9" name="ZoneTexte 8"/>
          <p:cNvSpPr txBox="1">
            <a:spLocks noChangeArrowheads="1"/>
          </p:cNvSpPr>
          <p:nvPr>
            <p:custDataLst>
              <p:tags r:id="rId1"/>
            </p:custDataLst>
          </p:nvPr>
        </p:nvSpPr>
        <p:spPr bwMode="auto">
          <a:xfrm rot="-5400000">
            <a:off x="-3249612" y="3244849"/>
            <a:ext cx="6858000" cy="368301"/>
          </a:xfrm>
          <a:prstGeom prst="rect">
            <a:avLst/>
          </a:prstGeom>
          <a:solidFill>
            <a:schemeClr val="bg1">
              <a:lumMod val="75000"/>
            </a:schemeClr>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Programme Technologie/référentiel Prépa Pro</a:t>
            </a:r>
            <a:endParaRPr lang="fr-FR" altLang="fr-FR" dirty="0"/>
          </a:p>
        </p:txBody>
      </p:sp>
      <p:sp>
        <p:nvSpPr>
          <p:cNvPr id="10" name="Ellipse 9"/>
          <p:cNvSpPr/>
          <p:nvPr/>
        </p:nvSpPr>
        <p:spPr>
          <a:xfrm>
            <a:off x="6280030" y="4941168"/>
            <a:ext cx="2674190" cy="1027478"/>
          </a:xfrm>
          <a:prstGeom prst="ellipse">
            <a:avLst/>
          </a:prstGeom>
          <a:noFill/>
          <a:ln w="57150">
            <a:solidFill>
              <a:srgbClr val="FB2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94323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b="14092"/>
          <a:stretch>
            <a:fillRect/>
          </a:stretch>
        </p:blipFill>
        <p:spPr bwMode="auto">
          <a:xfrm>
            <a:off x="611560" y="1628800"/>
            <a:ext cx="6467475" cy="720080"/>
          </a:xfrm>
          <a:prstGeom prst="rect">
            <a:avLst/>
          </a:prstGeom>
          <a:noFill/>
          <a:ln w="9525">
            <a:noFill/>
            <a:miter lim="800000"/>
            <a:headEnd/>
            <a:tailEnd/>
          </a:ln>
        </p:spPr>
      </p:pic>
      <p:sp>
        <p:nvSpPr>
          <p:cNvPr id="12" name="ZoneTexte 11"/>
          <p:cNvSpPr txBox="1"/>
          <p:nvPr/>
        </p:nvSpPr>
        <p:spPr>
          <a:xfrm>
            <a:off x="899592" y="2348880"/>
            <a:ext cx="5328592" cy="369332"/>
          </a:xfrm>
          <a:prstGeom prst="rect">
            <a:avLst/>
          </a:prstGeom>
          <a:noFill/>
        </p:spPr>
        <p:txBody>
          <a:bodyPr wrap="square" rtlCol="0">
            <a:spAutoFit/>
          </a:bodyPr>
          <a:lstStyle/>
          <a:p>
            <a:r>
              <a:rPr lang="fr-FR" dirty="0" smtClean="0"/>
              <a:t>Partie inchangée.</a:t>
            </a:r>
            <a:endParaRPr lang="fr-FR" dirty="0"/>
          </a:p>
        </p:txBody>
      </p:sp>
      <p:pic>
        <p:nvPicPr>
          <p:cNvPr id="44035" name="Picture 3"/>
          <p:cNvPicPr>
            <a:picLocks noChangeAspect="1" noChangeArrowheads="1"/>
          </p:cNvPicPr>
          <p:nvPr/>
        </p:nvPicPr>
        <p:blipFill>
          <a:blip r:embed="rId4" cstate="print"/>
          <a:srcRect r="6072"/>
          <a:stretch>
            <a:fillRect/>
          </a:stretch>
        </p:blipFill>
        <p:spPr bwMode="auto">
          <a:xfrm>
            <a:off x="683568" y="2708920"/>
            <a:ext cx="6012160" cy="723900"/>
          </a:xfrm>
          <a:prstGeom prst="rect">
            <a:avLst/>
          </a:prstGeom>
          <a:noFill/>
          <a:ln w="9525">
            <a:noFill/>
            <a:miter lim="800000"/>
            <a:headEnd/>
            <a:tailEnd/>
          </a:ln>
        </p:spPr>
      </p:pic>
      <p:pic>
        <p:nvPicPr>
          <p:cNvPr id="44036" name="Picture 4"/>
          <p:cNvPicPr>
            <a:picLocks noChangeAspect="1" noChangeArrowheads="1"/>
          </p:cNvPicPr>
          <p:nvPr/>
        </p:nvPicPr>
        <p:blipFill>
          <a:blip r:embed="rId5" cstate="print"/>
          <a:srcRect/>
          <a:stretch>
            <a:fillRect/>
          </a:stretch>
        </p:blipFill>
        <p:spPr bwMode="auto">
          <a:xfrm>
            <a:off x="594023" y="3307710"/>
            <a:ext cx="6191250" cy="2705100"/>
          </a:xfrm>
          <a:prstGeom prst="rect">
            <a:avLst/>
          </a:prstGeom>
          <a:noFill/>
          <a:ln w="9525">
            <a:noFill/>
            <a:miter lim="800000"/>
            <a:headEnd/>
            <a:tailEnd/>
          </a:ln>
        </p:spPr>
      </p:pic>
      <p:pic>
        <p:nvPicPr>
          <p:cNvPr id="44037" name="Picture 5"/>
          <p:cNvPicPr>
            <a:picLocks noChangeAspect="1" noChangeArrowheads="1"/>
          </p:cNvPicPr>
          <p:nvPr/>
        </p:nvPicPr>
        <p:blipFill>
          <a:blip r:embed="rId6" cstate="print"/>
          <a:srcRect/>
          <a:stretch>
            <a:fillRect/>
          </a:stretch>
        </p:blipFill>
        <p:spPr bwMode="auto">
          <a:xfrm>
            <a:off x="3719736" y="3576320"/>
            <a:ext cx="5424264" cy="3281680"/>
          </a:xfrm>
          <a:prstGeom prst="rect">
            <a:avLst/>
          </a:prstGeom>
          <a:noFill/>
          <a:ln w="9525">
            <a:noFill/>
            <a:miter lim="800000"/>
            <a:headEnd/>
            <a:tailEnd/>
          </a:ln>
        </p:spPr>
      </p:pic>
      <p:cxnSp>
        <p:nvCxnSpPr>
          <p:cNvPr id="20" name="Connecteur droit 19"/>
          <p:cNvCxnSpPr/>
          <p:nvPr/>
        </p:nvCxnSpPr>
        <p:spPr>
          <a:xfrm>
            <a:off x="611560" y="4725144"/>
            <a:ext cx="2555776" cy="108012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Connecteur droit 21"/>
          <p:cNvCxnSpPr/>
          <p:nvPr/>
        </p:nvCxnSpPr>
        <p:spPr>
          <a:xfrm flipH="1">
            <a:off x="949590" y="4785112"/>
            <a:ext cx="1800200" cy="864096"/>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Connecteur droit avec flèche 23"/>
          <p:cNvCxnSpPr/>
          <p:nvPr/>
        </p:nvCxnSpPr>
        <p:spPr>
          <a:xfrm>
            <a:off x="6084168" y="5949280"/>
            <a:ext cx="100811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ZoneTexte 13"/>
          <p:cNvSpPr txBox="1"/>
          <p:nvPr/>
        </p:nvSpPr>
        <p:spPr>
          <a:xfrm>
            <a:off x="1434662" y="46702"/>
            <a:ext cx="7709338" cy="1569660"/>
          </a:xfrm>
          <a:prstGeom prst="rect">
            <a:avLst/>
          </a:prstGeom>
          <a:noFill/>
        </p:spPr>
        <p:txBody>
          <a:bodyPr wrap="square" rtlCol="0">
            <a:spAutoFit/>
          </a:bodyPr>
          <a:lstStyle/>
          <a:p>
            <a:pPr algn="ctr"/>
            <a:r>
              <a:rPr lang="fr-FR" sz="2400" b="1" dirty="0" smtClean="0">
                <a:latin typeface="+mj-lt"/>
              </a:rPr>
              <a:t>Éléments d’analyse entre le programme de technologie au cycle 4 et le référentiel de formation relatif aux sciences et à la technologie au cycle 4 pour les élèves bénéficiant de dispositifs </a:t>
            </a:r>
            <a:r>
              <a:rPr lang="fr-FR" sz="2400" b="1" dirty="0">
                <a:latin typeface="+mj-lt"/>
              </a:rPr>
              <a:t>particuliers </a:t>
            </a:r>
            <a:r>
              <a:rPr lang="fr-FR" sz="2400" b="1" dirty="0" smtClean="0">
                <a:latin typeface="+mj-lt"/>
              </a:rPr>
              <a:t>(BO n°37 </a:t>
            </a:r>
            <a:r>
              <a:rPr lang="fr-FR" sz="2400" b="1" dirty="0">
                <a:latin typeface="+mj-lt"/>
              </a:rPr>
              <a:t>du 13 octobre </a:t>
            </a:r>
            <a:r>
              <a:rPr lang="fr-FR" sz="2400" b="1" dirty="0" smtClean="0">
                <a:latin typeface="+mj-lt"/>
              </a:rPr>
              <a:t>2016) </a:t>
            </a:r>
            <a:endParaRPr lang="fr-FR" sz="2400" dirty="0">
              <a:latin typeface="+mj-lt"/>
            </a:endParaRPr>
          </a:p>
        </p:txBody>
      </p:sp>
      <p:sp>
        <p:nvSpPr>
          <p:cNvPr id="13" name="ZoneTexte 12"/>
          <p:cNvSpPr txBox="1">
            <a:spLocks noChangeArrowheads="1"/>
          </p:cNvSpPr>
          <p:nvPr>
            <p:custDataLst>
              <p:tags r:id="rId1"/>
            </p:custDataLst>
          </p:nvPr>
        </p:nvSpPr>
        <p:spPr bwMode="auto">
          <a:xfrm rot="-5400000">
            <a:off x="-3249612" y="3244849"/>
            <a:ext cx="6858000" cy="368301"/>
          </a:xfrm>
          <a:prstGeom prst="rect">
            <a:avLst/>
          </a:prstGeom>
          <a:solidFill>
            <a:schemeClr val="bg1">
              <a:lumMod val="75000"/>
            </a:schemeClr>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Programme Technologie/référentiel Prépa Pro</a:t>
            </a:r>
            <a:endParaRPr lang="fr-FR" altLang="fr-FR" dirty="0"/>
          </a:p>
        </p:txBody>
      </p:sp>
      <p:sp>
        <p:nvSpPr>
          <p:cNvPr id="18" name="Flèche courbée vers la droite 17"/>
          <p:cNvSpPr/>
          <p:nvPr/>
        </p:nvSpPr>
        <p:spPr>
          <a:xfrm>
            <a:off x="251520" y="1916832"/>
            <a:ext cx="432048" cy="7200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602105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246112" y="1733514"/>
            <a:ext cx="5334000" cy="485775"/>
          </a:xfrm>
          <a:prstGeom prst="rect">
            <a:avLst/>
          </a:prstGeom>
          <a:noFill/>
          <a:ln w="9525">
            <a:noFill/>
            <a:miter lim="800000"/>
            <a:headEnd/>
            <a:tailEnd/>
          </a:ln>
        </p:spPr>
      </p:pic>
      <p:pic>
        <p:nvPicPr>
          <p:cNvPr id="45059" name="Picture 3"/>
          <p:cNvPicPr>
            <a:picLocks noChangeAspect="1" noChangeArrowheads="1"/>
          </p:cNvPicPr>
          <p:nvPr/>
        </p:nvPicPr>
        <p:blipFill>
          <a:blip r:embed="rId4" cstate="print"/>
          <a:srcRect/>
          <a:stretch>
            <a:fillRect/>
          </a:stretch>
        </p:blipFill>
        <p:spPr bwMode="auto">
          <a:xfrm>
            <a:off x="246112" y="2109108"/>
            <a:ext cx="6429375" cy="2552700"/>
          </a:xfrm>
          <a:prstGeom prst="rect">
            <a:avLst/>
          </a:prstGeom>
          <a:noFill/>
          <a:ln w="9525">
            <a:noFill/>
            <a:miter lim="800000"/>
            <a:headEnd/>
            <a:tailEnd/>
          </a:ln>
        </p:spPr>
      </p:pic>
      <p:pic>
        <p:nvPicPr>
          <p:cNvPr id="45060" name="Picture 4"/>
          <p:cNvPicPr>
            <a:picLocks noChangeAspect="1" noChangeArrowheads="1"/>
          </p:cNvPicPr>
          <p:nvPr/>
        </p:nvPicPr>
        <p:blipFill>
          <a:blip r:embed="rId5" cstate="print"/>
          <a:srcRect/>
          <a:stretch>
            <a:fillRect/>
          </a:stretch>
        </p:blipFill>
        <p:spPr bwMode="auto">
          <a:xfrm>
            <a:off x="1743075" y="4509120"/>
            <a:ext cx="7400925" cy="1609725"/>
          </a:xfrm>
          <a:prstGeom prst="rect">
            <a:avLst/>
          </a:prstGeom>
          <a:noFill/>
          <a:ln w="9525">
            <a:noFill/>
            <a:miter lim="800000"/>
            <a:headEnd/>
            <a:tailEnd/>
          </a:ln>
        </p:spPr>
      </p:pic>
      <p:cxnSp>
        <p:nvCxnSpPr>
          <p:cNvPr id="19" name="Connecteur droit 18"/>
          <p:cNvCxnSpPr/>
          <p:nvPr/>
        </p:nvCxnSpPr>
        <p:spPr>
          <a:xfrm flipV="1">
            <a:off x="755576" y="3597942"/>
            <a:ext cx="1944216" cy="288032"/>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Connecteur droit 22"/>
          <p:cNvCxnSpPr/>
          <p:nvPr/>
        </p:nvCxnSpPr>
        <p:spPr>
          <a:xfrm>
            <a:off x="899592" y="3656905"/>
            <a:ext cx="1800200" cy="360040"/>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Connecteur droit 25"/>
          <p:cNvCxnSpPr/>
          <p:nvPr/>
        </p:nvCxnSpPr>
        <p:spPr>
          <a:xfrm>
            <a:off x="3535511" y="3808788"/>
            <a:ext cx="2304256" cy="288032"/>
          </a:xfrm>
          <a:prstGeom prst="line">
            <a:avLst/>
          </a:prstGeom>
        </p:spPr>
        <p:style>
          <a:lnRef idx="2">
            <a:schemeClr val="accent2"/>
          </a:lnRef>
          <a:fillRef idx="0">
            <a:schemeClr val="accent2"/>
          </a:fillRef>
          <a:effectRef idx="1">
            <a:schemeClr val="accent2"/>
          </a:effectRef>
          <a:fontRef idx="minor">
            <a:schemeClr val="tx1"/>
          </a:fontRef>
        </p:style>
      </p:cxnSp>
      <p:cxnSp>
        <p:nvCxnSpPr>
          <p:cNvPr id="28" name="Connecteur droit 27"/>
          <p:cNvCxnSpPr/>
          <p:nvPr/>
        </p:nvCxnSpPr>
        <p:spPr>
          <a:xfrm flipV="1">
            <a:off x="3715345" y="3789040"/>
            <a:ext cx="1728192" cy="360040"/>
          </a:xfrm>
          <a:prstGeom prst="line">
            <a:avLst/>
          </a:prstGeom>
        </p:spPr>
        <p:style>
          <a:lnRef idx="2">
            <a:schemeClr val="accent2"/>
          </a:lnRef>
          <a:fillRef idx="0">
            <a:schemeClr val="accent2"/>
          </a:fillRef>
          <a:effectRef idx="1">
            <a:schemeClr val="accent2"/>
          </a:effectRef>
          <a:fontRef idx="minor">
            <a:schemeClr val="tx1"/>
          </a:fontRef>
        </p:style>
      </p:cxnSp>
      <p:sp>
        <p:nvSpPr>
          <p:cNvPr id="29" name="Flèche courbée vers la droite 28"/>
          <p:cNvSpPr/>
          <p:nvPr/>
        </p:nvSpPr>
        <p:spPr>
          <a:xfrm>
            <a:off x="611560" y="4221088"/>
            <a:ext cx="720080" cy="10801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ZoneTexte 12"/>
          <p:cNvSpPr txBox="1"/>
          <p:nvPr/>
        </p:nvSpPr>
        <p:spPr>
          <a:xfrm>
            <a:off x="1434662" y="46702"/>
            <a:ext cx="7709338" cy="1569660"/>
          </a:xfrm>
          <a:prstGeom prst="rect">
            <a:avLst/>
          </a:prstGeom>
          <a:noFill/>
        </p:spPr>
        <p:txBody>
          <a:bodyPr wrap="square" rtlCol="0">
            <a:spAutoFit/>
          </a:bodyPr>
          <a:lstStyle/>
          <a:p>
            <a:pPr algn="ctr"/>
            <a:r>
              <a:rPr lang="fr-FR" sz="2400" b="1" dirty="0" smtClean="0">
                <a:latin typeface="+mj-lt"/>
              </a:rPr>
              <a:t>Éléments d’analyse entre le programme de technologie au cycle 4 et le référentiel de formation relatif aux sciences et à la technologie au cycle 4 pour les élèves bénéficiant de dispositifs </a:t>
            </a:r>
            <a:r>
              <a:rPr lang="fr-FR" sz="2400" b="1" dirty="0">
                <a:latin typeface="+mj-lt"/>
              </a:rPr>
              <a:t>particuliers </a:t>
            </a:r>
            <a:r>
              <a:rPr lang="fr-FR" sz="2400" b="1" dirty="0" smtClean="0">
                <a:latin typeface="+mj-lt"/>
              </a:rPr>
              <a:t>(BO n°37 </a:t>
            </a:r>
            <a:r>
              <a:rPr lang="fr-FR" sz="2400" b="1" dirty="0">
                <a:latin typeface="+mj-lt"/>
              </a:rPr>
              <a:t>du 13 octobre </a:t>
            </a:r>
            <a:r>
              <a:rPr lang="fr-FR" sz="2400" b="1" dirty="0" smtClean="0">
                <a:latin typeface="+mj-lt"/>
              </a:rPr>
              <a:t>2016) </a:t>
            </a:r>
            <a:endParaRPr lang="fr-FR" sz="2400" dirty="0">
              <a:latin typeface="+mj-lt"/>
            </a:endParaRPr>
          </a:p>
        </p:txBody>
      </p:sp>
      <p:sp>
        <p:nvSpPr>
          <p:cNvPr id="11" name="ZoneTexte 10"/>
          <p:cNvSpPr txBox="1">
            <a:spLocks noChangeArrowheads="1"/>
          </p:cNvSpPr>
          <p:nvPr>
            <p:custDataLst>
              <p:tags r:id="rId1"/>
            </p:custDataLst>
          </p:nvPr>
        </p:nvSpPr>
        <p:spPr bwMode="auto">
          <a:xfrm rot="-5400000">
            <a:off x="-3249612" y="3244849"/>
            <a:ext cx="6858000" cy="368301"/>
          </a:xfrm>
          <a:prstGeom prst="rect">
            <a:avLst/>
          </a:prstGeom>
          <a:solidFill>
            <a:schemeClr val="bg1">
              <a:lumMod val="75000"/>
            </a:schemeClr>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Programme Technologie/référentiel Prépa Pro</a:t>
            </a:r>
            <a:endParaRPr lang="fr-FR" altLang="fr-FR" dirty="0"/>
          </a:p>
        </p:txBody>
      </p:sp>
    </p:spTree>
    <p:extLst>
      <p:ext uri="{BB962C8B-B14F-4D97-AF65-F5344CB8AC3E}">
        <p14:creationId xmlns:p14="http://schemas.microsoft.com/office/powerpoint/2010/main" val="1303686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4" cstate="print"/>
          <a:srcRect/>
          <a:stretch>
            <a:fillRect/>
          </a:stretch>
        </p:blipFill>
        <p:spPr bwMode="auto">
          <a:xfrm>
            <a:off x="298791" y="1636310"/>
            <a:ext cx="5334000" cy="485775"/>
          </a:xfrm>
          <a:prstGeom prst="rect">
            <a:avLst/>
          </a:prstGeom>
          <a:noFill/>
          <a:ln w="9525">
            <a:noFill/>
            <a:miter lim="800000"/>
            <a:headEnd/>
            <a:tailEnd/>
          </a:ln>
        </p:spPr>
      </p:pic>
      <p:pic>
        <p:nvPicPr>
          <p:cNvPr id="46082" name="Picture 2"/>
          <p:cNvPicPr>
            <a:picLocks noChangeAspect="1" noChangeArrowheads="1"/>
          </p:cNvPicPr>
          <p:nvPr/>
        </p:nvPicPr>
        <p:blipFill>
          <a:blip r:embed="rId5" cstate="print"/>
          <a:srcRect b="15365"/>
          <a:stretch>
            <a:fillRect/>
          </a:stretch>
        </p:blipFill>
        <p:spPr bwMode="auto">
          <a:xfrm>
            <a:off x="363539" y="2001278"/>
            <a:ext cx="6305550" cy="4869160"/>
          </a:xfrm>
          <a:prstGeom prst="rect">
            <a:avLst/>
          </a:prstGeom>
          <a:noFill/>
          <a:ln w="9525">
            <a:noFill/>
            <a:miter lim="800000"/>
            <a:headEnd/>
            <a:tailEnd/>
          </a:ln>
        </p:spPr>
      </p:pic>
      <p:pic>
        <p:nvPicPr>
          <p:cNvPr id="46083" name="Picture 3"/>
          <p:cNvPicPr>
            <a:picLocks noChangeAspect="1" noChangeArrowheads="1"/>
          </p:cNvPicPr>
          <p:nvPr/>
        </p:nvPicPr>
        <p:blipFill>
          <a:blip r:embed="rId6" cstate="print"/>
          <a:srcRect/>
          <a:stretch>
            <a:fillRect/>
          </a:stretch>
        </p:blipFill>
        <p:spPr bwMode="auto">
          <a:xfrm>
            <a:off x="3546976" y="2474615"/>
            <a:ext cx="5597024" cy="4383384"/>
          </a:xfrm>
          <a:prstGeom prst="rect">
            <a:avLst/>
          </a:prstGeom>
          <a:noFill/>
          <a:ln w="9525">
            <a:noFill/>
            <a:miter lim="800000"/>
            <a:headEnd/>
            <a:tailEnd/>
          </a:ln>
        </p:spPr>
      </p:pic>
      <p:cxnSp>
        <p:nvCxnSpPr>
          <p:cNvPr id="16" name="Connecteur droit 15"/>
          <p:cNvCxnSpPr/>
          <p:nvPr/>
        </p:nvCxnSpPr>
        <p:spPr>
          <a:xfrm>
            <a:off x="611560" y="4869160"/>
            <a:ext cx="1440160" cy="504056"/>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Connecteur droit 17"/>
          <p:cNvCxnSpPr/>
          <p:nvPr/>
        </p:nvCxnSpPr>
        <p:spPr>
          <a:xfrm flipH="1">
            <a:off x="611560" y="4869160"/>
            <a:ext cx="1152128" cy="576064"/>
          </a:xfrm>
          <a:prstGeom prst="line">
            <a:avLst/>
          </a:prstGeom>
        </p:spPr>
        <p:style>
          <a:lnRef idx="2">
            <a:schemeClr val="accent2"/>
          </a:lnRef>
          <a:fillRef idx="0">
            <a:schemeClr val="accent2"/>
          </a:fillRef>
          <a:effectRef idx="1">
            <a:schemeClr val="accent2"/>
          </a:effectRef>
          <a:fontRef idx="minor">
            <a:schemeClr val="tx1"/>
          </a:fontRef>
        </p:style>
      </p:cxnSp>
      <p:sp>
        <p:nvSpPr>
          <p:cNvPr id="11" name="ZoneTexte 10"/>
          <p:cNvSpPr txBox="1"/>
          <p:nvPr/>
        </p:nvSpPr>
        <p:spPr>
          <a:xfrm>
            <a:off x="1434662" y="46702"/>
            <a:ext cx="7709338" cy="1569660"/>
          </a:xfrm>
          <a:prstGeom prst="rect">
            <a:avLst/>
          </a:prstGeom>
          <a:noFill/>
        </p:spPr>
        <p:txBody>
          <a:bodyPr wrap="square" rtlCol="0">
            <a:spAutoFit/>
          </a:bodyPr>
          <a:lstStyle/>
          <a:p>
            <a:pPr algn="ctr"/>
            <a:r>
              <a:rPr lang="fr-FR" sz="2400" b="1" dirty="0" smtClean="0">
                <a:latin typeface="+mj-lt"/>
              </a:rPr>
              <a:t>Éléments d’analyse entre le programme de technologie au cycle 4 et le référentiel de formation relatif aux sciences et à la technologie au cycle 4 pour les élèves bénéficiant de dispositifs </a:t>
            </a:r>
            <a:r>
              <a:rPr lang="fr-FR" sz="2400" b="1" dirty="0">
                <a:latin typeface="+mj-lt"/>
              </a:rPr>
              <a:t>particuliers </a:t>
            </a:r>
            <a:r>
              <a:rPr lang="fr-FR" sz="2400" b="1" dirty="0" smtClean="0">
                <a:latin typeface="+mj-lt"/>
              </a:rPr>
              <a:t>(BO n°37 </a:t>
            </a:r>
            <a:r>
              <a:rPr lang="fr-FR" sz="2400" b="1" dirty="0">
                <a:latin typeface="+mj-lt"/>
              </a:rPr>
              <a:t>du 13 octobre </a:t>
            </a:r>
            <a:r>
              <a:rPr lang="fr-FR" sz="2400" b="1" dirty="0" smtClean="0">
                <a:latin typeface="+mj-lt"/>
              </a:rPr>
              <a:t>2016) </a:t>
            </a:r>
            <a:endParaRPr lang="fr-FR" sz="2400" dirty="0">
              <a:latin typeface="+mj-lt"/>
            </a:endParaRPr>
          </a:p>
        </p:txBody>
      </p:sp>
      <p:sp>
        <p:nvSpPr>
          <p:cNvPr id="8" name="ZoneTexte 7"/>
          <p:cNvSpPr txBox="1">
            <a:spLocks noChangeArrowheads="1"/>
          </p:cNvSpPr>
          <p:nvPr>
            <p:custDataLst>
              <p:tags r:id="rId1"/>
            </p:custDataLst>
          </p:nvPr>
        </p:nvSpPr>
        <p:spPr bwMode="auto">
          <a:xfrm rot="-5400000">
            <a:off x="-3249612" y="3244849"/>
            <a:ext cx="6858000" cy="368301"/>
          </a:xfrm>
          <a:prstGeom prst="rect">
            <a:avLst/>
          </a:prstGeom>
          <a:solidFill>
            <a:schemeClr val="bg1">
              <a:lumMod val="75000"/>
            </a:schemeClr>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Programme Technologie/référentiel Prépa Pro</a:t>
            </a:r>
            <a:endParaRPr lang="fr-FR" altLang="fr-FR" dirty="0"/>
          </a:p>
        </p:txBody>
      </p:sp>
    </p:spTree>
    <p:extLst>
      <p:ext uri="{BB962C8B-B14F-4D97-AF65-F5344CB8AC3E}">
        <p14:creationId xmlns:p14="http://schemas.microsoft.com/office/powerpoint/2010/main" val="1248570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98650" y="44450"/>
            <a:ext cx="6994525" cy="1143000"/>
          </a:xfrm>
        </p:spPr>
        <p:txBody>
          <a:bodyPr/>
          <a:lstStyle/>
          <a:p>
            <a:pPr>
              <a:defRPr/>
            </a:pPr>
            <a:r>
              <a:rPr lang="fr-FR" dirty="0" smtClean="0"/>
              <a:t>Numérique </a:t>
            </a:r>
            <a:endParaRPr lang="fr-FR" dirty="0"/>
          </a:p>
        </p:txBody>
      </p:sp>
      <p:sp>
        <p:nvSpPr>
          <p:cNvPr id="3" name="Espace réservé du contenu 2"/>
          <p:cNvSpPr>
            <a:spLocks noGrp="1"/>
          </p:cNvSpPr>
          <p:nvPr>
            <p:ph idx="1"/>
          </p:nvPr>
        </p:nvSpPr>
        <p:spPr>
          <a:xfrm>
            <a:off x="1402842" y="1465251"/>
            <a:ext cx="7200900" cy="3024187"/>
          </a:xfrm>
        </p:spPr>
        <p:txBody>
          <a:bodyPr>
            <a:normAutofit fontScale="62500" lnSpcReduction="20000"/>
          </a:bodyPr>
          <a:lstStyle/>
          <a:p>
            <a:pPr>
              <a:defRPr/>
            </a:pPr>
            <a:r>
              <a:rPr lang="fr-FR" dirty="0" smtClean="0"/>
              <a:t>Informatique : années 80</a:t>
            </a:r>
          </a:p>
          <a:p>
            <a:pPr>
              <a:defRPr/>
            </a:pPr>
            <a:r>
              <a:rPr lang="fr-FR" dirty="0" smtClean="0"/>
              <a:t>NTIC </a:t>
            </a:r>
          </a:p>
          <a:p>
            <a:pPr>
              <a:defRPr/>
            </a:pPr>
            <a:r>
              <a:rPr lang="fr-FR" dirty="0" smtClean="0"/>
              <a:t>TIC(E)</a:t>
            </a:r>
          </a:p>
          <a:p>
            <a:pPr>
              <a:defRPr/>
            </a:pPr>
            <a:r>
              <a:rPr lang="fr-FR" dirty="0" smtClean="0"/>
              <a:t>Numérique : sens plus global</a:t>
            </a:r>
          </a:p>
          <a:p>
            <a:pPr lvl="1">
              <a:defRPr/>
            </a:pPr>
            <a:r>
              <a:rPr lang="fr-FR" dirty="0" smtClean="0"/>
              <a:t>Pratiques sociales</a:t>
            </a:r>
          </a:p>
          <a:p>
            <a:pPr lvl="1">
              <a:defRPr/>
            </a:pPr>
            <a:r>
              <a:rPr lang="fr-FR" dirty="0" smtClean="0"/>
              <a:t>Infrastructures</a:t>
            </a:r>
          </a:p>
          <a:p>
            <a:pPr lvl="1">
              <a:defRPr/>
            </a:pPr>
            <a:r>
              <a:rPr lang="fr-FR" dirty="0" smtClean="0"/>
              <a:t>Supports d’inscription</a:t>
            </a:r>
          </a:p>
          <a:p>
            <a:pPr lvl="1">
              <a:defRPr/>
            </a:pPr>
            <a:r>
              <a:rPr lang="fr-FR" dirty="0" smtClean="0"/>
              <a:t>Contenus</a:t>
            </a:r>
          </a:p>
          <a:p>
            <a:pPr lvl="1">
              <a:defRPr/>
            </a:pPr>
            <a:r>
              <a:rPr lang="fr-FR" dirty="0" smtClean="0"/>
              <a:t>Modes de transmission</a:t>
            </a:r>
          </a:p>
          <a:p>
            <a:pPr lvl="1">
              <a:buFont typeface="Wingdings" panose="05000000000000000000" pitchFamily="2" charset="2"/>
              <a:buChar char="Ø"/>
              <a:defRPr/>
            </a:pPr>
            <a:r>
              <a:rPr lang="fr-FR" sz="2800" dirty="0" smtClean="0">
                <a:cs typeface="ＭＳ Ｐゴシック" charset="0"/>
              </a:rPr>
              <a:t>Enjeu </a:t>
            </a:r>
            <a:r>
              <a:rPr lang="fr-FR" sz="2800" dirty="0">
                <a:cs typeface="ＭＳ Ｐゴシック" charset="0"/>
              </a:rPr>
              <a:t>: codage</a:t>
            </a:r>
          </a:p>
        </p:txBody>
      </p:sp>
      <p:grpSp>
        <p:nvGrpSpPr>
          <p:cNvPr id="10" name="Grouper 9"/>
          <p:cNvGrpSpPr>
            <a:grpSpLocks/>
          </p:cNvGrpSpPr>
          <p:nvPr/>
        </p:nvGrpSpPr>
        <p:grpSpPr bwMode="auto">
          <a:xfrm>
            <a:off x="5635440" y="599873"/>
            <a:ext cx="1954381" cy="4464053"/>
            <a:chOff x="6738137" y="1628800"/>
            <a:chExt cx="1954891" cy="4464536"/>
          </a:xfrm>
        </p:grpSpPr>
        <p:grpSp>
          <p:nvGrpSpPr>
            <p:cNvPr id="7172" name="Grouper 6"/>
            <p:cNvGrpSpPr>
              <a:grpSpLocks/>
            </p:cNvGrpSpPr>
            <p:nvPr/>
          </p:nvGrpSpPr>
          <p:grpSpPr bwMode="auto">
            <a:xfrm>
              <a:off x="7308304" y="2060848"/>
              <a:ext cx="648072" cy="3600400"/>
              <a:chOff x="6300192" y="1772816"/>
              <a:chExt cx="648072" cy="4320480"/>
            </a:xfrm>
          </p:grpSpPr>
          <p:sp>
            <p:nvSpPr>
              <p:cNvPr id="5" name="Trapèze 4"/>
              <p:cNvSpPr/>
              <p:nvPr/>
            </p:nvSpPr>
            <p:spPr>
              <a:xfrm>
                <a:off x="6444208" y="1772816"/>
                <a:ext cx="360040" cy="3960440"/>
              </a:xfrm>
              <a:prstGeom prst="trapezoid">
                <a:avLst/>
              </a:prstGeom>
              <a:solidFill>
                <a:srgbClr val="333399"/>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6" name="Triangle isocèle 5"/>
              <p:cNvSpPr/>
              <p:nvPr/>
            </p:nvSpPr>
            <p:spPr>
              <a:xfrm rot="10800000">
                <a:off x="6300608" y="5661102"/>
                <a:ext cx="647868" cy="432481"/>
              </a:xfrm>
              <a:prstGeom prst="triangle">
                <a:avLst/>
              </a:prstGeom>
              <a:solidFill>
                <a:srgbClr val="3333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sp>
          <p:nvSpPr>
            <p:cNvPr id="7173" name="ZoneTexte 7"/>
            <p:cNvSpPr txBox="1">
              <a:spLocks noChangeArrowheads="1"/>
            </p:cNvSpPr>
            <p:nvPr/>
          </p:nvSpPr>
          <p:spPr bwMode="auto">
            <a:xfrm>
              <a:off x="6948264" y="1628800"/>
              <a:ext cx="1365605" cy="36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solidFill>
                    <a:srgbClr val="0000FF"/>
                  </a:solidFill>
                </a:rPr>
                <a:t>technologie</a:t>
              </a:r>
            </a:p>
          </p:txBody>
        </p:sp>
        <p:sp>
          <p:nvSpPr>
            <p:cNvPr id="7174" name="ZoneTexte 8"/>
            <p:cNvSpPr txBox="1">
              <a:spLocks noChangeArrowheads="1"/>
            </p:cNvSpPr>
            <p:nvPr/>
          </p:nvSpPr>
          <p:spPr bwMode="auto">
            <a:xfrm>
              <a:off x="6738137" y="5723964"/>
              <a:ext cx="1954891" cy="36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dirty="0" smtClean="0">
                  <a:solidFill>
                    <a:srgbClr val="0000FF"/>
                  </a:solidFill>
                </a:rPr>
                <a:t>Usages, métiers</a:t>
              </a:r>
              <a:endParaRPr lang="fr-FR" sz="1800" b="1" dirty="0">
                <a:solidFill>
                  <a:srgbClr val="0000FF"/>
                </a:solidFill>
              </a:endParaRPr>
            </a:p>
          </p:txBody>
        </p:sp>
      </p:grpSp>
    </p:spTree>
    <p:extLst>
      <p:ext uri="{BB962C8B-B14F-4D97-AF65-F5344CB8AC3E}">
        <p14:creationId xmlns:p14="http://schemas.microsoft.com/office/powerpoint/2010/main" val="119308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grpId="0" nodeType="withEffect">
                                  <p:stCondLst>
                                    <p:cond delay="100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grpId="0" nodeType="withEffect">
                                  <p:stCondLst>
                                    <p:cond delay="100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grpId="0" nodeType="withEffect">
                                  <p:stCondLst>
                                    <p:cond delay="100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48"/>
          <p:cNvSpPr txBox="1">
            <a:spLocks noChangeArrowheads="1"/>
          </p:cNvSpPr>
          <p:nvPr/>
        </p:nvSpPr>
        <p:spPr bwMode="auto">
          <a:xfrm>
            <a:off x="2051720" y="500042"/>
            <a:ext cx="5184576" cy="1138773"/>
          </a:xfrm>
          <a:prstGeom prst="rect">
            <a:avLst/>
          </a:prstGeom>
          <a:noFill/>
          <a:ln>
            <a:noFill/>
          </a:ln>
          <a:effectLst/>
          <a:extLst/>
        </p:spPr>
        <p:txBody>
          <a:bodyPr wrap="square">
            <a:spAutoFit/>
          </a:bodyPr>
          <a:lstStyle/>
          <a:p>
            <a:pPr marL="342900" indent="-342900" algn="ctr" fontAlgn="auto">
              <a:spcBef>
                <a:spcPct val="50000"/>
              </a:spcBef>
              <a:spcAft>
                <a:spcPts val="0"/>
              </a:spcAft>
              <a:defRPr/>
            </a:pPr>
            <a:r>
              <a:rPr lang="fr-FR" sz="3200" b="1" dirty="0" smtClean="0">
                <a:latin typeface="Calibri"/>
                <a:ea typeface="+mn-ea"/>
                <a:cs typeface="+mn-cs"/>
              </a:rPr>
              <a:t>Un nouveau socle</a:t>
            </a:r>
          </a:p>
          <a:p>
            <a:pPr marL="342900" indent="-342900" algn="ctr" fontAlgn="auto">
              <a:spcBef>
                <a:spcPct val="50000"/>
              </a:spcBef>
              <a:spcAft>
                <a:spcPts val="0"/>
              </a:spcAft>
              <a:defRPr/>
            </a:pPr>
            <a:r>
              <a:rPr lang="fr-FR" sz="2400" b="1" dirty="0" smtClean="0">
                <a:latin typeface="Calibri"/>
                <a:ea typeface="+mn-ea"/>
                <a:cs typeface="+mn-cs"/>
              </a:rPr>
              <a:t>programme des programmes</a:t>
            </a:r>
            <a:endParaRPr lang="fr-FR" sz="2400" b="1" dirty="0">
              <a:latin typeface="Calibri"/>
              <a:ea typeface="+mn-ea"/>
              <a:cs typeface="+mn-cs"/>
            </a:endParaRPr>
          </a:p>
        </p:txBody>
      </p:sp>
      <p:sp>
        <p:nvSpPr>
          <p:cNvPr id="50180" name="AutoShape 4" descr="Résultat de recherche d'images pour &quot;refondation de l'éco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Calibri"/>
            </a:endParaRPr>
          </a:p>
        </p:txBody>
      </p:sp>
      <p:sp>
        <p:nvSpPr>
          <p:cNvPr id="50182" name="AutoShape 6" descr="Résultat de recherche d'images pour &quot;refondation de l'éco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Calibri"/>
            </a:endParaRPr>
          </a:p>
        </p:txBody>
      </p:sp>
      <p:sp>
        <p:nvSpPr>
          <p:cNvPr id="50184" name="AutoShape 8" descr="Résultat de recherche d'images pour &quot;refondation de l'éco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Calibri"/>
            </a:endParaRPr>
          </a:p>
        </p:txBody>
      </p:sp>
      <p:graphicFrame>
        <p:nvGraphicFramePr>
          <p:cNvPr id="32" name="Diagramme 31"/>
          <p:cNvGraphicFramePr/>
          <p:nvPr/>
        </p:nvGraphicFramePr>
        <p:xfrm>
          <a:off x="251520" y="1700808"/>
          <a:ext cx="889248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ZoneTexte 8"/>
          <p:cNvSpPr txBox="1">
            <a:spLocks noChangeArrowheads="1"/>
          </p:cNvSpPr>
          <p:nvPr>
            <p:custDataLst>
              <p:tags r:id="rId1"/>
            </p:custDataLst>
          </p:nvPr>
        </p:nvSpPr>
        <p:spPr bwMode="auto">
          <a:xfrm rot="-5400000">
            <a:off x="-3249612" y="3244849"/>
            <a:ext cx="6858000" cy="36830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Socle</a:t>
            </a:r>
            <a:endParaRPr lang="fr-FR" altLang="fr-FR" dirty="0"/>
          </a:p>
        </p:txBody>
      </p:sp>
    </p:spTree>
    <p:extLst>
      <p:ext uri="{BB962C8B-B14F-4D97-AF65-F5344CB8AC3E}">
        <p14:creationId xmlns:p14="http://schemas.microsoft.com/office/powerpoint/2010/main" val="3318253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7824" y="44450"/>
            <a:ext cx="8015351" cy="1143000"/>
          </a:xfrm>
        </p:spPr>
        <p:txBody>
          <a:bodyPr/>
          <a:lstStyle/>
          <a:p>
            <a:pPr>
              <a:defRPr/>
            </a:pPr>
            <a:r>
              <a:rPr lang="fr-FR" dirty="0" smtClean="0"/>
              <a:t>Nouvelles façons d’apprendre</a:t>
            </a:r>
            <a:endParaRPr lang="fr-FR" dirty="0"/>
          </a:p>
        </p:txBody>
      </p:sp>
      <p:sp>
        <p:nvSpPr>
          <p:cNvPr id="3" name="Espace réservé du contenu 2"/>
          <p:cNvSpPr>
            <a:spLocks noGrp="1"/>
          </p:cNvSpPr>
          <p:nvPr>
            <p:ph idx="1"/>
          </p:nvPr>
        </p:nvSpPr>
        <p:spPr>
          <a:xfrm>
            <a:off x="658575" y="1483320"/>
            <a:ext cx="4846114" cy="1249263"/>
          </a:xfrm>
        </p:spPr>
        <p:txBody>
          <a:bodyPr>
            <a:noAutofit/>
          </a:bodyPr>
          <a:lstStyle/>
          <a:p>
            <a:pPr>
              <a:defRPr/>
            </a:pPr>
            <a:r>
              <a:rPr lang="fr-FR" sz="1800" dirty="0" smtClean="0"/>
              <a:t> Un nouveau public scolaire</a:t>
            </a:r>
          </a:p>
          <a:p>
            <a:pPr lvl="1">
              <a:defRPr/>
            </a:pPr>
            <a:r>
              <a:rPr lang="fr-FR" sz="1600" dirty="0" smtClean="0"/>
              <a:t>Connexion permanente</a:t>
            </a:r>
          </a:p>
          <a:p>
            <a:pPr lvl="1">
              <a:defRPr/>
            </a:pPr>
            <a:r>
              <a:rPr lang="fr-FR" sz="1600" dirty="0" smtClean="0"/>
              <a:t>Pensée plus réticulaire et visuelle</a:t>
            </a:r>
          </a:p>
          <a:p>
            <a:pPr lvl="1">
              <a:defRPr/>
            </a:pPr>
            <a:r>
              <a:rPr lang="fr-FR" sz="1600" dirty="0" smtClean="0"/>
              <a:t>Multitâche</a:t>
            </a:r>
          </a:p>
          <a:p>
            <a:pPr lvl="1">
              <a:defRPr/>
            </a:pPr>
            <a:r>
              <a:rPr lang="fr-FR" sz="1600" dirty="0" smtClean="0"/>
              <a:t>Compétences transversales</a:t>
            </a:r>
          </a:p>
          <a:p>
            <a:pPr lvl="1">
              <a:defRPr/>
            </a:pPr>
            <a:r>
              <a:rPr lang="fr-FR" sz="1600" dirty="0" smtClean="0"/>
              <a:t>Verticalité vs horizontalité</a:t>
            </a:r>
          </a:p>
          <a:p>
            <a:pPr>
              <a:defRPr/>
            </a:pPr>
            <a:endParaRPr lang="fr-FR" sz="1800" dirty="0"/>
          </a:p>
          <a:p>
            <a:pPr>
              <a:defRPr/>
            </a:pPr>
            <a:r>
              <a:rPr lang="fr-FR" sz="1800" dirty="0" smtClean="0"/>
              <a:t> Nouveaux lieux</a:t>
            </a:r>
          </a:p>
          <a:p>
            <a:pPr lvl="1">
              <a:defRPr/>
            </a:pPr>
            <a:r>
              <a:rPr lang="fr-FR" sz="1600" dirty="0" smtClean="0"/>
              <a:t>Du CDI au centre </a:t>
            </a:r>
            <a:r>
              <a:rPr lang="fr-FR" sz="1600" dirty="0"/>
              <a:t>de connaissances et de culture </a:t>
            </a:r>
            <a:r>
              <a:rPr lang="fr-FR" sz="1600" dirty="0" smtClean="0">
                <a:sym typeface="Wingdings" panose="05000000000000000000" pitchFamily="2" charset="2"/>
              </a:rPr>
              <a:t> quelles ressources pour la Technologie (ouvrages, </a:t>
            </a:r>
            <a:r>
              <a:rPr lang="fr-FR" sz="1600" dirty="0" err="1" smtClean="0">
                <a:sym typeface="Wingdings" panose="05000000000000000000" pitchFamily="2" charset="2"/>
              </a:rPr>
              <a:t>Dokéo</a:t>
            </a:r>
            <a:r>
              <a:rPr lang="fr-FR" sz="1600" dirty="0" smtClean="0">
                <a:sym typeface="Wingdings" panose="05000000000000000000" pitchFamily="2" charset="2"/>
              </a:rPr>
              <a:t>, bases de connaissances)</a:t>
            </a:r>
            <a:endParaRPr lang="fr-FR" sz="1600" dirty="0" smtClean="0"/>
          </a:p>
          <a:p>
            <a:pPr lvl="1">
              <a:defRPr/>
            </a:pPr>
            <a:r>
              <a:rPr lang="fr-FR" sz="1600" dirty="0" smtClean="0"/>
              <a:t>Nouvelle salle de classe : laboratoire, ilots</a:t>
            </a:r>
            <a:endParaRPr lang="fr-FR" sz="16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32" y="3292822"/>
            <a:ext cx="4023368" cy="2112268"/>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8900" y="964952"/>
            <a:ext cx="2705100" cy="2032000"/>
          </a:xfrm>
          <a:prstGeom prst="rect">
            <a:avLst/>
          </a:prstGeom>
        </p:spPr>
      </p:pic>
    </p:spTree>
    <p:extLst>
      <p:ext uri="{BB962C8B-B14F-4D97-AF65-F5344CB8AC3E}">
        <p14:creationId xmlns:p14="http://schemas.microsoft.com/office/powerpoint/2010/main" val="2602843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889" y="0"/>
            <a:ext cx="8381111" cy="1382014"/>
          </a:xfrm>
        </p:spPr>
        <p:txBody>
          <a:bodyPr/>
          <a:lstStyle/>
          <a:p>
            <a:r>
              <a:rPr lang="fr-FR" dirty="0" smtClean="0">
                <a:latin typeface="Arial" charset="0"/>
                <a:ea typeface="ＭＳ Ｐゴシック" charset="0"/>
              </a:rPr>
              <a:t>Numérique et éducation scientifique et technologique</a:t>
            </a:r>
            <a:endParaRPr lang="fr-FR" dirty="0">
              <a:latin typeface="Arial" charset="0"/>
              <a:ea typeface="ＭＳ Ｐゴシック" charset="0"/>
            </a:endParaRPr>
          </a:p>
        </p:txBody>
      </p:sp>
      <p:sp>
        <p:nvSpPr>
          <p:cNvPr id="3" name="Espace réservé du contenu 2"/>
          <p:cNvSpPr>
            <a:spLocks noGrp="1"/>
          </p:cNvSpPr>
          <p:nvPr>
            <p:ph idx="1"/>
          </p:nvPr>
        </p:nvSpPr>
        <p:spPr>
          <a:xfrm>
            <a:off x="762889" y="1386787"/>
            <a:ext cx="5544294" cy="4824562"/>
          </a:xfrm>
        </p:spPr>
        <p:txBody>
          <a:bodyPr>
            <a:normAutofit/>
          </a:bodyPr>
          <a:lstStyle/>
          <a:p>
            <a:pPr>
              <a:defRPr/>
            </a:pPr>
            <a:r>
              <a:rPr lang="fr-FR" dirty="0"/>
              <a:t> </a:t>
            </a:r>
            <a:r>
              <a:rPr lang="fr-FR" sz="2800" dirty="0" smtClean="0"/>
              <a:t>Une transition facile…</a:t>
            </a:r>
          </a:p>
          <a:p>
            <a:pPr marL="0" indent="0">
              <a:buNone/>
              <a:defRPr/>
            </a:pPr>
            <a:r>
              <a:rPr lang="fr-FR" sz="2800" dirty="0"/>
              <a:t>«</a:t>
            </a:r>
            <a:r>
              <a:rPr lang="fr-FR" sz="2800" dirty="0" err="1"/>
              <a:t>Poucette</a:t>
            </a:r>
            <a:r>
              <a:rPr lang="fr-FR" sz="2800" dirty="0"/>
              <a:t> tient son ordinateur en main, c’est-à-dire le </a:t>
            </a:r>
            <a:r>
              <a:rPr lang="fr-FR" sz="2800" dirty="0" smtClean="0"/>
              <a:t>monde : </a:t>
            </a:r>
            <a:r>
              <a:rPr lang="fr-FR" sz="2800" dirty="0"/>
              <a:t>les autres, les lieux, l’information. La devise de </a:t>
            </a:r>
            <a:r>
              <a:rPr lang="fr-FR" sz="2800" dirty="0" err="1" smtClean="0"/>
              <a:t>Poucette</a:t>
            </a:r>
            <a:r>
              <a:rPr lang="fr-FR" sz="2800" dirty="0" smtClean="0"/>
              <a:t> </a:t>
            </a:r>
            <a:r>
              <a:rPr lang="fr-FR" sz="2800" dirty="0"/>
              <a:t>ce pourrait </a:t>
            </a:r>
            <a:r>
              <a:rPr lang="fr-FR" sz="2800" dirty="0" smtClean="0"/>
              <a:t>être : « maintenant, </a:t>
            </a:r>
            <a:r>
              <a:rPr lang="fr-FR" sz="2800" dirty="0"/>
              <a:t>tenant en main le </a:t>
            </a:r>
            <a:r>
              <a:rPr lang="fr-FR" sz="2800" dirty="0" smtClean="0"/>
              <a:t>monde ».</a:t>
            </a:r>
            <a:r>
              <a:rPr lang="fr-FR" sz="2800" dirty="0"/>
              <a:t> </a:t>
            </a:r>
          </a:p>
          <a:p>
            <a:pPr marL="0" indent="0">
              <a:buNone/>
              <a:defRPr/>
            </a:pPr>
            <a:r>
              <a:rPr lang="fr-FR" sz="2800" dirty="0" smtClean="0"/>
              <a:t>Numérique : 3</a:t>
            </a:r>
            <a:r>
              <a:rPr lang="fr-FR" sz="2800" baseline="30000" dirty="0" smtClean="0"/>
              <a:t>ème</a:t>
            </a:r>
            <a:r>
              <a:rPr lang="fr-FR" sz="2800" dirty="0" smtClean="0"/>
              <a:t> extériorisation </a:t>
            </a:r>
            <a:r>
              <a:rPr lang="fr-FR" sz="2800" dirty="0"/>
              <a:t>de la mémoire</a:t>
            </a:r>
          </a:p>
          <a:p>
            <a:pPr marL="0" indent="0">
              <a:buNone/>
              <a:defRPr/>
            </a:pPr>
            <a:endParaRPr lang="fr-FR" dirty="0"/>
          </a:p>
          <a:p>
            <a:pPr marL="0" indent="0">
              <a:buFontTx/>
              <a:buNone/>
              <a:defRPr/>
            </a:pPr>
            <a:endParaRPr lang="fr-FR" dirty="0" smtClean="0"/>
          </a:p>
        </p:txBody>
      </p:sp>
      <p:pic>
        <p:nvPicPr>
          <p:cNvPr id="1026" name="Picture 2" descr="Première de couverture de &quot;Petite poucette&quot; de Michel Serres, 2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614117"/>
            <a:ext cx="238125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570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Image 3" descr="Technologies clés 2015.jpg"/>
          <p:cNvPicPr>
            <a:picLocks noChangeAspect="1"/>
          </p:cNvPicPr>
          <p:nvPr/>
        </p:nvPicPr>
        <p:blipFill>
          <a:blip r:embed="rId3" cstate="print"/>
          <a:srcRect/>
          <a:stretch>
            <a:fillRect/>
          </a:stretch>
        </p:blipFill>
        <p:spPr bwMode="auto">
          <a:xfrm>
            <a:off x="395288" y="1557338"/>
            <a:ext cx="8353425" cy="1847850"/>
          </a:xfrm>
          <a:prstGeom prst="rect">
            <a:avLst/>
          </a:prstGeom>
          <a:noFill/>
          <a:ln w="9525">
            <a:noFill/>
            <a:miter lim="800000"/>
            <a:headEnd/>
            <a:tailEnd/>
          </a:ln>
        </p:spPr>
      </p:pic>
      <p:sp>
        <p:nvSpPr>
          <p:cNvPr id="39938" name="Rectangle 4"/>
          <p:cNvSpPr>
            <a:spLocks noChangeArrowheads="1"/>
          </p:cNvSpPr>
          <p:nvPr/>
        </p:nvSpPr>
        <p:spPr bwMode="auto">
          <a:xfrm>
            <a:off x="755650" y="3500438"/>
            <a:ext cx="7993063" cy="831850"/>
          </a:xfrm>
          <a:prstGeom prst="rect">
            <a:avLst/>
          </a:prstGeom>
          <a:noFill/>
          <a:ln w="9525">
            <a:noFill/>
            <a:miter lim="800000"/>
            <a:headEnd/>
            <a:tailEnd/>
          </a:ln>
        </p:spPr>
        <p:txBody>
          <a:bodyPr>
            <a:spAutoFit/>
          </a:bodyPr>
          <a:lstStyle/>
          <a:p>
            <a:r>
              <a:rPr lang="fr-FR" sz="2400">
                <a:latin typeface="Calibri" pitchFamily="34" charset="0"/>
              </a:rPr>
              <a:t>Accompagner, en adaptant les formations, la forte évolution de l’industrie européenne.</a:t>
            </a:r>
          </a:p>
        </p:txBody>
      </p:sp>
      <p:sp>
        <p:nvSpPr>
          <p:cNvPr id="39939" name="Rectangle 5"/>
          <p:cNvSpPr>
            <a:spLocks noChangeArrowheads="1"/>
          </p:cNvSpPr>
          <p:nvPr/>
        </p:nvSpPr>
        <p:spPr bwMode="auto">
          <a:xfrm>
            <a:off x="755650" y="4508500"/>
            <a:ext cx="7777163" cy="831850"/>
          </a:xfrm>
          <a:prstGeom prst="rect">
            <a:avLst/>
          </a:prstGeom>
          <a:noFill/>
          <a:ln w="9525">
            <a:noFill/>
            <a:miter lim="800000"/>
            <a:headEnd/>
            <a:tailEnd/>
          </a:ln>
        </p:spPr>
        <p:txBody>
          <a:bodyPr>
            <a:spAutoFit/>
          </a:bodyPr>
          <a:lstStyle/>
          <a:p>
            <a:r>
              <a:rPr lang="fr-FR" sz="2400" dirty="0">
                <a:latin typeface="Calibri" pitchFamily="34" charset="0"/>
              </a:rPr>
              <a:t>Intégrer les dimensions industrielles du développement durable.</a:t>
            </a:r>
          </a:p>
        </p:txBody>
      </p:sp>
      <p:sp>
        <p:nvSpPr>
          <p:cNvPr id="8" name="ZoneTexte 7"/>
          <p:cNvSpPr txBox="1">
            <a:spLocks noChangeArrowheads="1"/>
          </p:cNvSpPr>
          <p:nvPr/>
        </p:nvSpPr>
        <p:spPr bwMode="auto">
          <a:xfrm>
            <a:off x="971550" y="404813"/>
            <a:ext cx="7056438" cy="641350"/>
          </a:xfrm>
          <a:prstGeom prst="rect">
            <a:avLst/>
          </a:prstGeom>
          <a:noFill/>
          <a:ln w="9525">
            <a:noFill/>
            <a:miter lim="800000"/>
            <a:headEnd/>
            <a:tailEnd/>
          </a:ln>
        </p:spPr>
        <p:txBody>
          <a:bodyPr>
            <a:spAutoFit/>
          </a:bodyPr>
          <a:lstStyle/>
          <a:p>
            <a:pPr algn="ctr">
              <a:defRPr/>
            </a:pPr>
            <a:r>
              <a:rPr lang="fr-FR" sz="3600" dirty="0" smtClean="0">
                <a:latin typeface="Calibri" pitchFamily="34" charset="0"/>
              </a:rPr>
              <a:t>Perspectives : DP, parcours avenir</a:t>
            </a:r>
            <a:endParaRPr lang="fr-FR" sz="3600" dirty="0">
              <a:latin typeface="Calibri" pitchFamily="34" charset="0"/>
            </a:endParaRPr>
          </a:p>
        </p:txBody>
      </p:sp>
    </p:spTree>
    <p:extLst>
      <p:ext uri="{BB962C8B-B14F-4D97-AF65-F5344CB8AC3E}">
        <p14:creationId xmlns:p14="http://schemas.microsoft.com/office/powerpoint/2010/main" val="3048149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1" name="Image 6" descr="Technologies clés 2015.jpg"/>
          <p:cNvPicPr>
            <a:picLocks noChangeAspect="1"/>
          </p:cNvPicPr>
          <p:nvPr/>
        </p:nvPicPr>
        <p:blipFill>
          <a:blip r:embed="rId2" cstate="print"/>
          <a:srcRect b="-3726"/>
          <a:stretch>
            <a:fillRect/>
          </a:stretch>
        </p:blipFill>
        <p:spPr bwMode="auto">
          <a:xfrm>
            <a:off x="377825" y="981075"/>
            <a:ext cx="8391525" cy="4535488"/>
          </a:xfrm>
          <a:prstGeom prst="rect">
            <a:avLst/>
          </a:prstGeom>
          <a:noFill/>
          <a:ln w="9525">
            <a:noFill/>
            <a:miter lim="800000"/>
            <a:headEnd/>
            <a:tailEnd/>
          </a:ln>
        </p:spPr>
      </p:pic>
      <p:sp>
        <p:nvSpPr>
          <p:cNvPr id="3" name="Rectangle 2"/>
          <p:cNvSpPr>
            <a:spLocks noChangeArrowheads="1"/>
          </p:cNvSpPr>
          <p:nvPr/>
        </p:nvSpPr>
        <p:spPr bwMode="auto">
          <a:xfrm>
            <a:off x="395288" y="5300663"/>
            <a:ext cx="7272337" cy="831850"/>
          </a:xfrm>
          <a:prstGeom prst="rect">
            <a:avLst/>
          </a:prstGeom>
          <a:noFill/>
          <a:ln w="9525">
            <a:noFill/>
            <a:miter lim="800000"/>
            <a:headEnd/>
            <a:tailEnd/>
          </a:ln>
        </p:spPr>
        <p:txBody>
          <a:bodyPr>
            <a:spAutoFit/>
          </a:bodyPr>
          <a:lstStyle/>
          <a:p>
            <a:r>
              <a:rPr lang="fr-FR" sz="1600" b="1">
                <a:latin typeface="Century Gothic" pitchFamily="34" charset="0"/>
              </a:rPr>
              <a:t>Une exigence de formation : proposer un élargissement des connaissances garantissant une adaptabilité renforcée des jeunes diplômés aux métiers nouveaux.</a:t>
            </a:r>
          </a:p>
        </p:txBody>
      </p:sp>
      <p:pic>
        <p:nvPicPr>
          <p:cNvPr id="40963" name="Image 5" descr="Académie.amiens-ssMEN.png"/>
          <p:cNvPicPr>
            <a:picLocks noChangeAspect="1"/>
          </p:cNvPicPr>
          <p:nvPr/>
        </p:nvPicPr>
        <p:blipFill>
          <a:blip r:embed="rId3" cstate="print"/>
          <a:srcRect/>
          <a:stretch>
            <a:fillRect/>
          </a:stretch>
        </p:blipFill>
        <p:spPr bwMode="auto">
          <a:xfrm>
            <a:off x="7885113" y="5805488"/>
            <a:ext cx="942975" cy="912812"/>
          </a:xfrm>
          <a:prstGeom prst="rect">
            <a:avLst/>
          </a:prstGeom>
          <a:noFill/>
          <a:ln w="9525">
            <a:noFill/>
            <a:miter lim="800000"/>
            <a:headEnd/>
            <a:tailEnd/>
          </a:ln>
        </p:spPr>
      </p:pic>
      <p:sp>
        <p:nvSpPr>
          <p:cNvPr id="7" name="Text Box 1"/>
          <p:cNvSpPr txBox="1">
            <a:spLocks noChangeArrowheads="1"/>
          </p:cNvSpPr>
          <p:nvPr/>
        </p:nvSpPr>
        <p:spPr bwMode="auto">
          <a:xfrm>
            <a:off x="458019" y="266998"/>
            <a:ext cx="8229600" cy="648072"/>
          </a:xfrm>
          <a:prstGeom prst="roundRect">
            <a:avLst>
              <a:gd name="adj" fmla="val 50000"/>
            </a:avLst>
          </a:prstGeom>
          <a:solidFill>
            <a:schemeClr val="accent3">
              <a:lumMod val="75000"/>
            </a:schemeClr>
          </a:solidFill>
          <a:ln>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lIns="90000" tIns="46800" rIns="90000" bIns="46800" anchor="ctr"/>
          <a:ls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fr-FR" sz="3200" b="1" spc="50" dirty="0"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Le contexte industriel</a:t>
            </a:r>
            <a:endParaRPr lang="fr-FR" sz="3200" b="1"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endParaRPr>
          </a:p>
        </p:txBody>
      </p:sp>
      <p:pic>
        <p:nvPicPr>
          <p:cNvPr id="1026" name="Picture 2"/>
          <p:cNvPicPr>
            <a:picLocks noChangeAspect="1" noChangeArrowheads="1"/>
          </p:cNvPicPr>
          <p:nvPr/>
        </p:nvPicPr>
        <p:blipFill>
          <a:blip r:embed="rId4" cstate="print"/>
          <a:srcRect/>
          <a:stretch>
            <a:fillRect/>
          </a:stretch>
        </p:blipFill>
        <p:spPr bwMode="auto">
          <a:xfrm>
            <a:off x="179388" y="333375"/>
            <a:ext cx="5572125" cy="6021388"/>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339975" y="0"/>
            <a:ext cx="3960813" cy="685165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2411413" y="692150"/>
            <a:ext cx="5686425" cy="5562600"/>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3990975" y="333375"/>
            <a:ext cx="5153025" cy="6343650"/>
          </a:xfrm>
          <a:prstGeom prst="rect">
            <a:avLst/>
          </a:prstGeom>
          <a:noFill/>
          <a:ln w="9525">
            <a:noFill/>
            <a:miter lim="800000"/>
            <a:headEnd/>
            <a:tailEnd/>
          </a:ln>
        </p:spPr>
      </p:pic>
    </p:spTree>
    <p:extLst>
      <p:ext uri="{BB962C8B-B14F-4D97-AF65-F5344CB8AC3E}">
        <p14:creationId xmlns:p14="http://schemas.microsoft.com/office/powerpoint/2010/main" val="152754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500" fill="hold"/>
                                        <p:tgtEl>
                                          <p:spTgt spid="1027"/>
                                        </p:tgtEl>
                                        <p:attrNameLst>
                                          <p:attrName>ppt_w</p:attrName>
                                        </p:attrNameLst>
                                      </p:cBhvr>
                                      <p:tavLst>
                                        <p:tav tm="0">
                                          <p:val>
                                            <p:fltVal val="0"/>
                                          </p:val>
                                        </p:tav>
                                        <p:tav tm="100000">
                                          <p:val>
                                            <p:strVal val="#ppt_w"/>
                                          </p:val>
                                        </p:tav>
                                      </p:tavLst>
                                    </p:anim>
                                    <p:anim calcmode="lin" valueType="num">
                                      <p:cBhvr>
                                        <p:cTn id="14" dur="500" fill="hold"/>
                                        <p:tgtEl>
                                          <p:spTgt spid="102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p:cTn id="25" dur="500" fill="hold"/>
                                        <p:tgtEl>
                                          <p:spTgt spid="1029"/>
                                        </p:tgtEl>
                                        <p:attrNameLst>
                                          <p:attrName>ppt_w</p:attrName>
                                        </p:attrNameLst>
                                      </p:cBhvr>
                                      <p:tavLst>
                                        <p:tav tm="0">
                                          <p:val>
                                            <p:fltVal val="0"/>
                                          </p:val>
                                        </p:tav>
                                        <p:tav tm="100000">
                                          <p:val>
                                            <p:strVal val="#ppt_w"/>
                                          </p:val>
                                        </p:tav>
                                      </p:tavLst>
                                    </p:anim>
                                    <p:anim calcmode="lin" valueType="num">
                                      <p:cBhvr>
                                        <p:cTn id="26" dur="500" fill="hold"/>
                                        <p:tgtEl>
                                          <p:spTgt spid="102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02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28650" y="115888"/>
            <a:ext cx="8264525" cy="936625"/>
          </a:xfrm>
        </p:spPr>
        <p:txBody>
          <a:bodyPr rtlCol="0">
            <a:normAutofit fontScale="90000"/>
          </a:bodyPr>
          <a:lstStyle/>
          <a:p>
            <a:pPr eaLnBrk="1" fontAlgn="auto" hangingPunct="1">
              <a:spcAft>
                <a:spcPts val="0"/>
              </a:spcAft>
              <a:defRPr/>
            </a:pPr>
            <a:r>
              <a:rPr lang="fr-FR" dirty="0" smtClean="0">
                <a:solidFill>
                  <a:schemeClr val="accent5">
                    <a:lumMod val="75000"/>
                  </a:schemeClr>
                </a:solidFill>
              </a:rPr>
              <a:t>L’entrée du programme se fait par les compétences</a:t>
            </a:r>
          </a:p>
        </p:txBody>
      </p:sp>
      <p:sp>
        <p:nvSpPr>
          <p:cNvPr id="9219" name="Espace réservé du contenu 2"/>
          <p:cNvSpPr>
            <a:spLocks noGrp="1"/>
          </p:cNvSpPr>
          <p:nvPr>
            <p:ph idx="1"/>
            <p:custDataLst>
              <p:tags r:id="rId2"/>
            </p:custDataLst>
          </p:nvPr>
        </p:nvSpPr>
        <p:spPr>
          <a:xfrm>
            <a:off x="719138" y="1469232"/>
            <a:ext cx="5383213" cy="1508125"/>
          </a:xfrm>
        </p:spPr>
        <p:txBody>
          <a:bodyPr>
            <a:normAutofit lnSpcReduction="10000"/>
          </a:bodyPr>
          <a:lstStyle/>
          <a:p>
            <a:pPr marL="0" indent="0" eaLnBrk="1" hangingPunct="1">
              <a:buFont typeface="Arial" panose="020B0604020202020204" pitchFamily="34" charset="0"/>
              <a:buNone/>
            </a:pPr>
            <a:r>
              <a:rPr lang="fr-FR" altLang="fr-FR" sz="2400" dirty="0" smtClean="0"/>
              <a:t>Le programme de technologie fait apparaitre 7 compétences travaillées principales, déclinées en sous-compétences.</a:t>
            </a:r>
          </a:p>
        </p:txBody>
      </p:sp>
      <p:pic>
        <p:nvPicPr>
          <p:cNvPr id="9220" name="Image 3"/>
          <p:cNvPicPr>
            <a:picLocks noChangeAspect="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1476375" y="4002088"/>
            <a:ext cx="7489825"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ZoneTexte 4"/>
          <p:cNvSpPr txBox="1">
            <a:spLocks noChangeArrowheads="1"/>
          </p:cNvSpPr>
          <p:nvPr>
            <p:custDataLst>
              <p:tags r:id="rId4"/>
            </p:custDataLst>
          </p:nvPr>
        </p:nvSpPr>
        <p:spPr bwMode="auto">
          <a:xfrm>
            <a:off x="611188" y="5075238"/>
            <a:ext cx="865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fr-FR" altLang="fr-FR">
                <a:solidFill>
                  <a:srgbClr val="FF0000"/>
                </a:solidFill>
              </a:rPr>
              <a:t>CT1.1</a:t>
            </a:r>
          </a:p>
          <a:p>
            <a:r>
              <a:rPr lang="fr-FR" altLang="fr-FR">
                <a:solidFill>
                  <a:srgbClr val="FF0000"/>
                </a:solidFill>
              </a:rPr>
              <a:t>CT1.2</a:t>
            </a:r>
          </a:p>
          <a:p>
            <a:r>
              <a:rPr lang="fr-FR" altLang="fr-FR">
                <a:solidFill>
                  <a:srgbClr val="FF0000"/>
                </a:solidFill>
              </a:rPr>
              <a:t>…</a:t>
            </a:r>
          </a:p>
        </p:txBody>
      </p:sp>
      <p:sp>
        <p:nvSpPr>
          <p:cNvPr id="7" name="Virage 6"/>
          <p:cNvSpPr/>
          <p:nvPr>
            <p:custDataLst>
              <p:tags r:id="rId5"/>
            </p:custDataLst>
          </p:nvPr>
        </p:nvSpPr>
        <p:spPr>
          <a:xfrm rot="5400000">
            <a:off x="5834856" y="2388395"/>
            <a:ext cx="1584325" cy="12176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8" name="Ellipse 7"/>
          <p:cNvSpPr/>
          <p:nvPr>
            <p:custDataLst>
              <p:tags r:id="rId6"/>
            </p:custDataLst>
          </p:nvPr>
        </p:nvSpPr>
        <p:spPr>
          <a:xfrm>
            <a:off x="1692275" y="5075238"/>
            <a:ext cx="5400675" cy="3698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Ellipse 9"/>
          <p:cNvSpPr/>
          <p:nvPr>
            <p:custDataLst>
              <p:tags r:id="rId7"/>
            </p:custDataLst>
          </p:nvPr>
        </p:nvSpPr>
        <p:spPr>
          <a:xfrm>
            <a:off x="971550" y="4576763"/>
            <a:ext cx="6727825" cy="436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226" name="ZoneTexte 10"/>
          <p:cNvSpPr txBox="1">
            <a:spLocks noChangeArrowheads="1"/>
          </p:cNvSpPr>
          <p:nvPr>
            <p:custDataLst>
              <p:tags r:id="rId8"/>
            </p:custDataLst>
          </p:nvPr>
        </p:nvSpPr>
        <p:spPr bwMode="auto">
          <a:xfrm>
            <a:off x="395288" y="4610100"/>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fr-FR" altLang="fr-FR">
                <a:solidFill>
                  <a:srgbClr val="FF0000"/>
                </a:solidFill>
              </a:rPr>
              <a:t>CT1</a:t>
            </a:r>
          </a:p>
        </p:txBody>
      </p:sp>
      <p:sp>
        <p:nvSpPr>
          <p:cNvPr id="13" name="ZoneTexte 8"/>
          <p:cNvSpPr txBox="1">
            <a:spLocks noChangeArrowheads="1"/>
          </p:cNvSpPr>
          <p:nvPr>
            <p:custDataLst>
              <p:tags r:id="rId9"/>
            </p:custDataLst>
          </p:nvPr>
        </p:nvSpPr>
        <p:spPr bwMode="auto">
          <a:xfrm rot="-5400000">
            <a:off x="-3249612" y="3244333"/>
            <a:ext cx="6858000" cy="369332"/>
          </a:xfrm>
          <a:prstGeom prst="rect">
            <a:avLst/>
          </a:prstGeom>
          <a:solidFill>
            <a:schemeClr val="accent6">
              <a:lumMod val="60000"/>
              <a:lumOff val="40000"/>
            </a:schemeClr>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Conception </a:t>
            </a:r>
            <a:r>
              <a:rPr lang="fr-FR" altLang="fr-FR" dirty="0"/>
              <a:t>de progressions et de </a:t>
            </a:r>
            <a:r>
              <a:rPr lang="fr-FR" altLang="fr-FR" dirty="0" smtClean="0"/>
              <a:t>séquences</a:t>
            </a:r>
            <a:endParaRPr lang="fr-FR" altLang="fr-FR" dirty="0"/>
          </a:p>
        </p:txBody>
      </p:sp>
    </p:spTree>
    <p:extLst>
      <p:ext uri="{BB962C8B-B14F-4D97-AF65-F5344CB8AC3E}">
        <p14:creationId xmlns:p14="http://schemas.microsoft.com/office/powerpoint/2010/main" val="2574491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990600" y="345017"/>
            <a:ext cx="8153400" cy="863600"/>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fr-FR" sz="2800" dirty="0" smtClean="0">
                <a:solidFill>
                  <a:schemeClr val="accent5">
                    <a:lumMod val="75000"/>
                  </a:schemeClr>
                </a:solidFill>
              </a:rPr>
              <a:t>Les compétences détaillées dans le programme sont associées à une thématique</a:t>
            </a:r>
          </a:p>
        </p:txBody>
      </p:sp>
      <p:pic>
        <p:nvPicPr>
          <p:cNvPr id="10243" name="Image 3"/>
          <p:cNvPicPr>
            <a:picLocks noChangeAspect="1"/>
          </p:cNvPicPr>
          <p:nvPr>
            <p:custDataLst>
              <p:tags r:id="rId2"/>
            </p:custDataLst>
          </p:nvPr>
        </p:nvPicPr>
        <p:blipFill>
          <a:blip r:embed="rId10">
            <a:extLst>
              <a:ext uri="{28A0092B-C50C-407E-A947-70E740481C1C}">
                <a14:useLocalDpi xmlns:a14="http://schemas.microsoft.com/office/drawing/2010/main" val="0"/>
              </a:ext>
            </a:extLst>
          </a:blip>
          <a:srcRect b="24301"/>
          <a:stretch>
            <a:fillRect/>
          </a:stretch>
        </p:blipFill>
        <p:spPr bwMode="auto">
          <a:xfrm>
            <a:off x="1638300" y="2492375"/>
            <a:ext cx="72548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Image 4"/>
          <p:cNvPicPr>
            <a:picLocks noChangeAspect="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668338" y="1920875"/>
            <a:ext cx="4318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p:cNvSpPr/>
          <p:nvPr>
            <p:custDataLst>
              <p:tags r:id="rId4"/>
            </p:custDataLst>
          </p:nvPr>
        </p:nvSpPr>
        <p:spPr>
          <a:xfrm>
            <a:off x="946150" y="5229225"/>
            <a:ext cx="3825875" cy="57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Ellipse 6"/>
          <p:cNvSpPr/>
          <p:nvPr>
            <p:custDataLst>
              <p:tags r:id="rId5"/>
            </p:custDataLst>
          </p:nvPr>
        </p:nvSpPr>
        <p:spPr>
          <a:xfrm>
            <a:off x="452438" y="1700213"/>
            <a:ext cx="4679950" cy="792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247" name="ZoneTexte 8"/>
          <p:cNvSpPr txBox="1">
            <a:spLocks noChangeArrowheads="1"/>
          </p:cNvSpPr>
          <p:nvPr>
            <p:custDataLst>
              <p:tags r:id="rId6"/>
            </p:custDataLst>
          </p:nvPr>
        </p:nvSpPr>
        <p:spPr bwMode="auto">
          <a:xfrm>
            <a:off x="1044575" y="5372100"/>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fr-FR" altLang="fr-FR">
                <a:solidFill>
                  <a:srgbClr val="FF0000"/>
                </a:solidFill>
              </a:rPr>
              <a:t>CT1.1</a:t>
            </a:r>
          </a:p>
        </p:txBody>
      </p:sp>
      <p:sp>
        <p:nvSpPr>
          <p:cNvPr id="19" name="Flèche angle droit à deux pointes 18"/>
          <p:cNvSpPr/>
          <p:nvPr>
            <p:custDataLst>
              <p:tags r:id="rId7"/>
            </p:custDataLst>
          </p:nvPr>
        </p:nvSpPr>
        <p:spPr>
          <a:xfrm rot="10800000" flipV="1">
            <a:off x="550863" y="2339975"/>
            <a:ext cx="349250" cy="3230563"/>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ZoneTexte 8"/>
          <p:cNvSpPr txBox="1">
            <a:spLocks noChangeArrowheads="1"/>
          </p:cNvSpPr>
          <p:nvPr>
            <p:custDataLst>
              <p:tags r:id="rId8"/>
            </p:custDataLst>
          </p:nvPr>
        </p:nvSpPr>
        <p:spPr bwMode="auto">
          <a:xfrm rot="-5400000">
            <a:off x="-3249612" y="3244333"/>
            <a:ext cx="6858000" cy="369332"/>
          </a:xfrm>
          <a:prstGeom prst="rect">
            <a:avLst/>
          </a:prstGeom>
          <a:solidFill>
            <a:schemeClr val="accent6">
              <a:lumMod val="60000"/>
              <a:lumOff val="40000"/>
            </a:schemeClr>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Conception </a:t>
            </a:r>
            <a:r>
              <a:rPr lang="fr-FR" altLang="fr-FR" dirty="0"/>
              <a:t>de progressions et de </a:t>
            </a:r>
            <a:r>
              <a:rPr lang="fr-FR" altLang="fr-FR" dirty="0" smtClean="0"/>
              <a:t>séquences</a:t>
            </a:r>
            <a:endParaRPr lang="fr-FR" altLang="fr-FR" dirty="0"/>
          </a:p>
        </p:txBody>
      </p:sp>
    </p:spTree>
    <p:extLst>
      <p:ext uri="{BB962C8B-B14F-4D97-AF65-F5344CB8AC3E}">
        <p14:creationId xmlns:p14="http://schemas.microsoft.com/office/powerpoint/2010/main" val="3635377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243013" y="404813"/>
            <a:ext cx="7632700" cy="1171575"/>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fr-FR" sz="2400" dirty="0" smtClean="0">
                <a:solidFill>
                  <a:schemeClr val="accent5">
                    <a:lumMod val="75000"/>
                  </a:schemeClr>
                </a:solidFill>
              </a:rPr>
              <a:t>Les compétences spécifiques au programme de technologie qui ne se retrouvent pas dans le socle sont repositionnées dans les compétences principales.</a:t>
            </a:r>
          </a:p>
        </p:txBody>
      </p:sp>
      <p:pic>
        <p:nvPicPr>
          <p:cNvPr id="11267" name="Image 3"/>
          <p:cNvPicPr>
            <a:picLocks noChangeAspect="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1243013" y="2951163"/>
            <a:ext cx="7866062"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e 4"/>
          <p:cNvSpPr/>
          <p:nvPr>
            <p:custDataLst>
              <p:tags r:id="rId3"/>
            </p:custDataLst>
          </p:nvPr>
        </p:nvSpPr>
        <p:spPr>
          <a:xfrm>
            <a:off x="431800" y="3816350"/>
            <a:ext cx="4932363" cy="1079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269" name="ZoneTexte 5"/>
          <p:cNvSpPr txBox="1">
            <a:spLocks noChangeArrowheads="1"/>
          </p:cNvSpPr>
          <p:nvPr>
            <p:custDataLst>
              <p:tags r:id="rId4"/>
            </p:custDataLst>
          </p:nvPr>
        </p:nvSpPr>
        <p:spPr bwMode="auto">
          <a:xfrm>
            <a:off x="379413" y="4211638"/>
            <a:ext cx="86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fr-FR" altLang="fr-FR">
                <a:solidFill>
                  <a:srgbClr val="FF0000"/>
                </a:solidFill>
              </a:rPr>
              <a:t>CS1.5</a:t>
            </a:r>
          </a:p>
        </p:txBody>
      </p:sp>
      <p:pic>
        <p:nvPicPr>
          <p:cNvPr id="11270" name="Image 6"/>
          <p:cNvPicPr>
            <a:picLocks noChangeAspect="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1284288" y="2217738"/>
            <a:ext cx="6249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Virage 7"/>
          <p:cNvSpPr/>
          <p:nvPr>
            <p:custDataLst>
              <p:tags r:id="rId6"/>
            </p:custDataLst>
          </p:nvPr>
        </p:nvSpPr>
        <p:spPr>
          <a:xfrm>
            <a:off x="611188" y="2217738"/>
            <a:ext cx="673100" cy="194468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1272" name="ZoneTexte 8"/>
          <p:cNvSpPr txBox="1">
            <a:spLocks noChangeArrowheads="1"/>
          </p:cNvSpPr>
          <p:nvPr>
            <p:custDataLst>
              <p:tags r:id="rId7"/>
            </p:custDataLst>
          </p:nvPr>
        </p:nvSpPr>
        <p:spPr bwMode="auto">
          <a:xfrm>
            <a:off x="4846638" y="5743575"/>
            <a:ext cx="4537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fr-FR" altLang="fr-FR" dirty="0"/>
              <a:t>Onglet programme du fichier </a:t>
            </a:r>
            <a:r>
              <a:rPr lang="fr-FR" altLang="fr-FR" dirty="0" err="1"/>
              <a:t>excel</a:t>
            </a:r>
            <a:endParaRPr lang="fr-FR" altLang="fr-FR" dirty="0"/>
          </a:p>
        </p:txBody>
      </p:sp>
      <p:sp>
        <p:nvSpPr>
          <p:cNvPr id="12" name="ZoneTexte 8"/>
          <p:cNvSpPr txBox="1">
            <a:spLocks noChangeArrowheads="1"/>
          </p:cNvSpPr>
          <p:nvPr>
            <p:custDataLst>
              <p:tags r:id="rId8"/>
            </p:custDataLst>
          </p:nvPr>
        </p:nvSpPr>
        <p:spPr bwMode="auto">
          <a:xfrm rot="-5400000">
            <a:off x="-3249612" y="3244333"/>
            <a:ext cx="6858000" cy="369332"/>
          </a:xfrm>
          <a:prstGeom prst="rect">
            <a:avLst/>
          </a:prstGeom>
          <a:solidFill>
            <a:schemeClr val="accent6">
              <a:lumMod val="60000"/>
              <a:lumOff val="40000"/>
            </a:schemeClr>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Conception </a:t>
            </a:r>
            <a:r>
              <a:rPr lang="fr-FR" altLang="fr-FR" dirty="0"/>
              <a:t>de progressions et de </a:t>
            </a:r>
            <a:r>
              <a:rPr lang="fr-FR" altLang="fr-FR" dirty="0" smtClean="0"/>
              <a:t>séquences</a:t>
            </a:r>
            <a:endParaRPr lang="fr-FR" altLang="fr-FR" dirty="0"/>
          </a:p>
        </p:txBody>
      </p:sp>
    </p:spTree>
    <p:extLst>
      <p:ext uri="{BB962C8B-B14F-4D97-AF65-F5344CB8AC3E}">
        <p14:creationId xmlns:p14="http://schemas.microsoft.com/office/powerpoint/2010/main" val="3368429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Espace réservé du contenu 2"/>
          <p:cNvSpPr>
            <a:spLocks noGrp="1"/>
          </p:cNvSpPr>
          <p:nvPr>
            <p:ph idx="1"/>
            <p:custDataLst>
              <p:tags r:id="rId1"/>
            </p:custDataLst>
          </p:nvPr>
        </p:nvSpPr>
        <p:spPr>
          <a:xfrm>
            <a:off x="881063" y="-1"/>
            <a:ext cx="7886700" cy="2232025"/>
          </a:xfrm>
        </p:spPr>
        <p:txBody>
          <a:bodyPr>
            <a:normAutofit fontScale="85000" lnSpcReduction="20000"/>
          </a:bodyPr>
          <a:lstStyle/>
          <a:p>
            <a:pPr eaLnBrk="1" hangingPunct="1"/>
            <a:r>
              <a:rPr lang="fr-FR" altLang="fr-FR" dirty="0" smtClean="0"/>
              <a:t>Classer les problématiques traitées actuellement par thème</a:t>
            </a:r>
          </a:p>
          <a:p>
            <a:pPr eaLnBrk="1" hangingPunct="1"/>
            <a:r>
              <a:rPr lang="fr-FR" altLang="fr-FR" dirty="0" smtClean="0"/>
              <a:t>En construire de nouvelles</a:t>
            </a:r>
          </a:p>
          <a:p>
            <a:pPr eaLnBrk="1" hangingPunct="1"/>
            <a:r>
              <a:rPr lang="fr-FR" altLang="fr-FR" dirty="0" smtClean="0"/>
              <a:t>Préciser les compétences traitées en priorité (d’autres compétences peuvent être mobilisées, mais ne seront pas évaluées dans la séquence).</a:t>
            </a:r>
          </a:p>
          <a:p>
            <a:pPr eaLnBrk="1" hangingPunct="1"/>
            <a:endParaRPr lang="fr-FR" altLang="fr-FR" dirty="0" smtClean="0"/>
          </a:p>
        </p:txBody>
      </p:sp>
      <p:graphicFrame>
        <p:nvGraphicFramePr>
          <p:cNvPr id="4" name="Tableau 3"/>
          <p:cNvGraphicFramePr>
            <a:graphicFrameLocks noGrp="1"/>
          </p:cNvGraphicFramePr>
          <p:nvPr>
            <p:custDataLst>
              <p:tags r:id="rId2"/>
            </p:custDataLst>
          </p:nvPr>
        </p:nvGraphicFramePr>
        <p:xfrm>
          <a:off x="693738" y="2276475"/>
          <a:ext cx="8064500" cy="4105277"/>
        </p:xfrm>
        <a:graphic>
          <a:graphicData uri="http://schemas.openxmlformats.org/drawingml/2006/table">
            <a:tbl>
              <a:tblPr/>
              <a:tblGrid>
                <a:gridCol w="1944121"/>
                <a:gridCol w="6120379"/>
              </a:tblGrid>
              <a:tr h="196989">
                <a:tc>
                  <a:txBody>
                    <a:bodyPr/>
                    <a:lstStyle/>
                    <a:p>
                      <a:pPr algn="ctr" fontAlgn="b"/>
                      <a:r>
                        <a:rPr lang="fr-FR" sz="1200" b="1" i="0" u="none" strike="noStrike" dirty="0">
                          <a:solidFill>
                            <a:srgbClr val="000000"/>
                          </a:solidFill>
                          <a:effectLst/>
                          <a:latin typeface="Arial" panose="020B0604020202020204" pitchFamily="34" charset="0"/>
                        </a:rPr>
                        <a:t>Thème de séquence</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fr-FR" sz="1200" b="1" i="0" u="none" strike="noStrike" dirty="0">
                          <a:solidFill>
                            <a:srgbClr val="000000"/>
                          </a:solidFill>
                          <a:effectLst/>
                          <a:latin typeface="Arial" panose="020B0604020202020204" pitchFamily="34" charset="0"/>
                        </a:rPr>
                        <a:t>Problématiques proposées                       Cycle 4</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44268">
                <a:tc rowSpan="8">
                  <a:txBody>
                    <a:bodyPr/>
                    <a:lstStyle/>
                    <a:p>
                      <a:pPr algn="l" fontAlgn="ctr"/>
                      <a:r>
                        <a:rPr lang="fr-FR" sz="1200" b="1" i="0" u="none" strike="noStrike" dirty="0">
                          <a:solidFill>
                            <a:srgbClr val="000000"/>
                          </a:solidFill>
                          <a:effectLst/>
                          <a:latin typeface="Arial" panose="020B0604020202020204" pitchFamily="34" charset="0"/>
                        </a:rPr>
                        <a:t>1) Aménager un espace</a:t>
                      </a:r>
                    </a:p>
                  </a:txBody>
                  <a:tcPr marL="7030" marR="7030"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fr-FR" sz="1200" b="0" i="0" u="none" strike="noStrike" dirty="0">
                          <a:solidFill>
                            <a:srgbClr val="000000"/>
                          </a:solidFill>
                          <a:effectLst/>
                          <a:latin typeface="Arial" panose="020B0604020202020204" pitchFamily="34" charset="0"/>
                        </a:rPr>
                        <a:t>Comment aménager une salle de spectacle accueillant tout public et en toute sécurité ?</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44268">
                <a:tc vMerge="1">
                  <a:txBody>
                    <a:bodyPr/>
                    <a:lstStyle/>
                    <a:p>
                      <a:endParaRPr lang="fr-FR"/>
                    </a:p>
                  </a:txBody>
                  <a:tcPr/>
                </a:tc>
                <a:tc>
                  <a:txBody>
                    <a:bodyPr/>
                    <a:lstStyle/>
                    <a:p>
                      <a:pPr algn="l" fontAlgn="b"/>
                      <a:r>
                        <a:rPr lang="fr-FR" sz="1200" b="0" i="0" u="none" strike="noStrike">
                          <a:solidFill>
                            <a:srgbClr val="000000"/>
                          </a:solidFill>
                          <a:effectLst/>
                          <a:latin typeface="Arial" panose="020B0604020202020204" pitchFamily="34" charset="0"/>
                        </a:rPr>
                        <a:t>Comment aménager un terrain de camping avec des mobilhomes ?</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44268">
                <a:tc vMerge="1">
                  <a:txBody>
                    <a:bodyPr/>
                    <a:lstStyle/>
                    <a:p>
                      <a:endParaRPr lang="fr-FR"/>
                    </a:p>
                  </a:txBody>
                  <a:tcPr/>
                </a:tc>
                <a:tc>
                  <a:txBody>
                    <a:bodyPr/>
                    <a:lstStyle/>
                    <a:p>
                      <a:pPr algn="l" fontAlgn="b"/>
                      <a:r>
                        <a:rPr lang="fr-FR" sz="1200" b="0" i="0" u="none" strike="noStrike">
                          <a:solidFill>
                            <a:srgbClr val="000000"/>
                          </a:solidFill>
                          <a:effectLst/>
                          <a:latin typeface="Arial" panose="020B0604020202020204" pitchFamily="34" charset="0"/>
                        </a:rPr>
                        <a:t>Comment aménager un stade ?</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44268">
                <a:tc vMerge="1">
                  <a:txBody>
                    <a:bodyPr/>
                    <a:lstStyle/>
                    <a:p>
                      <a:endParaRPr lang="fr-FR"/>
                    </a:p>
                  </a:txBody>
                  <a:tcPr/>
                </a:tc>
                <a:tc>
                  <a:txBody>
                    <a:bodyPr/>
                    <a:lstStyle/>
                    <a:p>
                      <a:pPr algn="l" fontAlgn="b"/>
                      <a:r>
                        <a:rPr lang="fr-FR" sz="1200" b="0" i="0" u="none" strike="noStrike">
                          <a:solidFill>
                            <a:srgbClr val="000000"/>
                          </a:solidFill>
                          <a:effectLst/>
                          <a:latin typeface="Arial" panose="020B0604020202020204" pitchFamily="34" charset="0"/>
                        </a:rPr>
                        <a:t>Comment aménager un espace urbain ?</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44268">
                <a:tc vMerge="1">
                  <a:txBody>
                    <a:bodyPr/>
                    <a:lstStyle/>
                    <a:p>
                      <a:endParaRPr lang="fr-FR"/>
                    </a:p>
                  </a:txBody>
                  <a:tcPr/>
                </a:tc>
                <a:tc>
                  <a:txBody>
                    <a:bodyPr/>
                    <a:lstStyle/>
                    <a:p>
                      <a:pPr algn="l" fontAlgn="b"/>
                      <a:r>
                        <a:rPr lang="fr-FR" sz="1200" b="0" i="0" u="none" strike="noStrike">
                          <a:solidFill>
                            <a:srgbClr val="000000"/>
                          </a:solidFill>
                          <a:effectLst/>
                          <a:latin typeface="Arial" panose="020B0604020202020204" pitchFamily="34" charset="0"/>
                        </a:rPr>
                        <a:t>Comment raccorder une route secondaire à une voie rapide ?</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44268">
                <a:tc vMerge="1">
                  <a:txBody>
                    <a:bodyPr/>
                    <a:lstStyle/>
                    <a:p>
                      <a:endParaRPr lang="fr-FR"/>
                    </a:p>
                  </a:txBody>
                  <a:tcPr/>
                </a:tc>
                <a:tc>
                  <a:txBody>
                    <a:bodyPr/>
                    <a:lstStyle/>
                    <a:p>
                      <a:pPr algn="l" fontAlgn="b"/>
                      <a:r>
                        <a:rPr lang="fr-FR" sz="1200" b="0" i="0" u="none" strike="noStrike">
                          <a:solidFill>
                            <a:srgbClr val="000000"/>
                          </a:solidFill>
                          <a:effectLst/>
                          <a:latin typeface="Arial" panose="020B0604020202020204" pitchFamily="34" charset="0"/>
                        </a:rPr>
                        <a:t>Comment intégrer un ouvrage bruyant en milieu urbain ?</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44268">
                <a:tc vMerge="1">
                  <a:txBody>
                    <a:bodyPr/>
                    <a:lstStyle/>
                    <a:p>
                      <a:endParaRPr lang="fr-FR"/>
                    </a:p>
                  </a:txBody>
                  <a:tcPr/>
                </a:tc>
                <a:tc>
                  <a:txBody>
                    <a:bodyPr/>
                    <a:lstStyle/>
                    <a:p>
                      <a:pPr algn="l" fontAlgn="b"/>
                      <a:r>
                        <a:rPr lang="fr-FR" sz="1200" b="0" i="0" u="none" strike="noStrike" dirty="0">
                          <a:solidFill>
                            <a:srgbClr val="000000"/>
                          </a:solidFill>
                          <a:effectLst/>
                          <a:latin typeface="Arial" panose="020B0604020202020204" pitchFamily="34" charset="0"/>
                        </a:rPr>
                        <a:t> </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44268">
                <a:tc vMerge="1">
                  <a:txBody>
                    <a:bodyPr/>
                    <a:lstStyle/>
                    <a:p>
                      <a:endParaRPr lang="fr-FR"/>
                    </a:p>
                  </a:txBody>
                  <a:tcPr/>
                </a:tc>
                <a:tc>
                  <a:txBody>
                    <a:bodyPr/>
                    <a:lstStyle/>
                    <a:p>
                      <a:pPr algn="l" fontAlgn="b"/>
                      <a:r>
                        <a:rPr lang="fr-FR" sz="1200" b="0" i="0" u="none" strike="noStrike" dirty="0">
                          <a:solidFill>
                            <a:srgbClr val="000000"/>
                          </a:solidFill>
                          <a:effectLst/>
                          <a:latin typeface="Arial" panose="020B0604020202020204" pitchFamily="34" charset="0"/>
                        </a:rPr>
                        <a:t> </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44268">
                <a:tc rowSpan="8">
                  <a:txBody>
                    <a:bodyPr/>
                    <a:lstStyle/>
                    <a:p>
                      <a:pPr algn="l" fontAlgn="ctr"/>
                      <a:r>
                        <a:rPr lang="fr-FR" sz="1200" b="1" i="0" u="none" strike="noStrike" dirty="0">
                          <a:solidFill>
                            <a:srgbClr val="000000"/>
                          </a:solidFill>
                          <a:effectLst/>
                          <a:latin typeface="Arial" panose="020B0604020202020204" pitchFamily="34" charset="0"/>
                        </a:rPr>
                        <a:t>2) Assurer le confort dans une habitation</a:t>
                      </a:r>
                    </a:p>
                  </a:txBody>
                  <a:tcPr marL="7030" marR="7030"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200" b="0" i="0" u="none" strike="noStrike" dirty="0">
                          <a:solidFill>
                            <a:srgbClr val="000000"/>
                          </a:solidFill>
                          <a:effectLst/>
                          <a:latin typeface="Arial" panose="020B0604020202020204" pitchFamily="34" charset="0"/>
                        </a:rPr>
                        <a:t>Comment programmer un éclairage automatique ?</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44268">
                <a:tc vMerge="1">
                  <a:txBody>
                    <a:bodyPr/>
                    <a:lstStyle/>
                    <a:p>
                      <a:endParaRPr lang="fr-FR"/>
                    </a:p>
                  </a:txBody>
                  <a:tcPr/>
                </a:tc>
                <a:tc>
                  <a:txBody>
                    <a:bodyPr/>
                    <a:lstStyle/>
                    <a:p>
                      <a:pPr algn="l" fontAlgn="b"/>
                      <a:r>
                        <a:rPr lang="fr-FR" sz="1200" b="0" i="0" u="none" strike="noStrike" dirty="0">
                          <a:solidFill>
                            <a:srgbClr val="000000"/>
                          </a:solidFill>
                          <a:effectLst/>
                          <a:latin typeface="Arial" panose="020B0604020202020204" pitchFamily="34" charset="0"/>
                        </a:rPr>
                        <a:t>Comment assurer la régulation d'une température ?</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44268">
                <a:tc vMerge="1">
                  <a:txBody>
                    <a:bodyPr/>
                    <a:lstStyle/>
                    <a:p>
                      <a:endParaRPr lang="fr-FR"/>
                    </a:p>
                  </a:txBody>
                  <a:tcPr/>
                </a:tc>
                <a:tc>
                  <a:txBody>
                    <a:bodyPr/>
                    <a:lstStyle/>
                    <a:p>
                      <a:pPr algn="l" fontAlgn="b"/>
                      <a:r>
                        <a:rPr lang="fr-FR" sz="1200" b="0" i="0" u="none" strike="noStrike" dirty="0">
                          <a:solidFill>
                            <a:srgbClr val="000000"/>
                          </a:solidFill>
                          <a:effectLst/>
                          <a:latin typeface="Arial" panose="020B0604020202020204" pitchFamily="34" charset="0"/>
                        </a:rPr>
                        <a:t>Comment contrôler un habitat à distance, gérer l’énergie et assurer la sécurité ?</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44268">
                <a:tc vMerge="1">
                  <a:txBody>
                    <a:bodyPr/>
                    <a:lstStyle/>
                    <a:p>
                      <a:endParaRPr lang="fr-FR"/>
                    </a:p>
                  </a:txBody>
                  <a:tcPr/>
                </a:tc>
                <a:tc>
                  <a:txBody>
                    <a:bodyPr/>
                    <a:lstStyle/>
                    <a:p>
                      <a:pPr algn="l" fontAlgn="b"/>
                      <a:r>
                        <a:rPr lang="fr-FR" sz="1200" b="0" i="0" u="none" strike="noStrike" dirty="0">
                          <a:solidFill>
                            <a:srgbClr val="000000"/>
                          </a:solidFill>
                          <a:effectLst/>
                          <a:latin typeface="Arial" panose="020B0604020202020204" pitchFamily="34" charset="0"/>
                        </a:rPr>
                        <a:t>Comment assurer la protection d'un bien par un système anti-intrusion ?</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44268">
                <a:tc vMerge="1">
                  <a:txBody>
                    <a:bodyPr/>
                    <a:lstStyle/>
                    <a:p>
                      <a:endParaRPr lang="fr-FR"/>
                    </a:p>
                  </a:txBody>
                  <a:tcPr/>
                </a:tc>
                <a:tc>
                  <a:txBody>
                    <a:bodyPr/>
                    <a:lstStyle/>
                    <a:p>
                      <a:pPr algn="l" fontAlgn="b"/>
                      <a:r>
                        <a:rPr lang="fr-FR" sz="1200" b="0" i="0" u="none" strike="noStrike" dirty="0">
                          <a:solidFill>
                            <a:srgbClr val="000000"/>
                          </a:solidFill>
                          <a:effectLst/>
                          <a:latin typeface="Arial" panose="020B0604020202020204" pitchFamily="34" charset="0"/>
                        </a:rPr>
                        <a:t>Comment assurer la sécurité incendie dans une habitation ?</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44268">
                <a:tc vMerge="1">
                  <a:txBody>
                    <a:bodyPr/>
                    <a:lstStyle/>
                    <a:p>
                      <a:endParaRPr lang="fr-FR"/>
                    </a:p>
                  </a:txBody>
                  <a:tcPr/>
                </a:tc>
                <a:tc>
                  <a:txBody>
                    <a:bodyPr/>
                    <a:lstStyle/>
                    <a:p>
                      <a:pPr algn="l" fontAlgn="b"/>
                      <a:r>
                        <a:rPr lang="fr-FR" sz="1200" b="0" i="0" u="none" strike="noStrike" dirty="0">
                          <a:solidFill>
                            <a:srgbClr val="000000"/>
                          </a:solidFill>
                          <a:effectLst/>
                          <a:latin typeface="Arial" panose="020B0604020202020204" pitchFamily="34" charset="0"/>
                        </a:rPr>
                        <a:t> </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44268">
                <a:tc vMerge="1">
                  <a:txBody>
                    <a:bodyPr/>
                    <a:lstStyle/>
                    <a:p>
                      <a:endParaRPr lang="fr-FR"/>
                    </a:p>
                  </a:txBody>
                  <a:tcPr/>
                </a:tc>
                <a:tc>
                  <a:txBody>
                    <a:bodyPr/>
                    <a:lstStyle/>
                    <a:p>
                      <a:pPr algn="l" fontAlgn="b"/>
                      <a:r>
                        <a:rPr lang="fr-FR" sz="1200" b="0" i="0" u="none" strike="noStrike" dirty="0">
                          <a:solidFill>
                            <a:srgbClr val="000000"/>
                          </a:solidFill>
                          <a:effectLst/>
                          <a:latin typeface="Arial" panose="020B0604020202020204" pitchFamily="34" charset="0"/>
                        </a:rPr>
                        <a:t> </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244268">
                <a:tc vMerge="1">
                  <a:txBody>
                    <a:bodyPr/>
                    <a:lstStyle/>
                    <a:p>
                      <a:endParaRPr lang="fr-FR"/>
                    </a:p>
                  </a:txBody>
                  <a:tcPr/>
                </a:tc>
                <a:tc>
                  <a:txBody>
                    <a:bodyPr/>
                    <a:lstStyle/>
                    <a:p>
                      <a:pPr algn="l" fontAlgn="b"/>
                      <a:r>
                        <a:rPr lang="fr-FR" sz="1200" b="0" i="0" u="none" strike="noStrike" dirty="0">
                          <a:solidFill>
                            <a:srgbClr val="000000"/>
                          </a:solidFill>
                          <a:effectLst/>
                          <a:latin typeface="Arial" panose="020B0604020202020204" pitchFamily="34" charset="0"/>
                        </a:rPr>
                        <a:t> </a:t>
                      </a:r>
                    </a:p>
                  </a:txBody>
                  <a:tcPr marL="7030" marR="7030"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bl>
          </a:graphicData>
        </a:graphic>
      </p:graphicFrame>
      <p:sp>
        <p:nvSpPr>
          <p:cNvPr id="12333" name="ZoneTexte 4"/>
          <p:cNvSpPr txBox="1">
            <a:spLocks noChangeArrowheads="1"/>
          </p:cNvSpPr>
          <p:nvPr>
            <p:custDataLst>
              <p:tags r:id="rId3"/>
            </p:custDataLst>
          </p:nvPr>
        </p:nvSpPr>
        <p:spPr bwMode="auto">
          <a:xfrm>
            <a:off x="2741613" y="5922045"/>
            <a:ext cx="60261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fr-FR" altLang="fr-FR" dirty="0"/>
              <a:t>Onglet problématiques compétences du fichier </a:t>
            </a:r>
            <a:r>
              <a:rPr lang="fr-FR" altLang="fr-FR" dirty="0" err="1"/>
              <a:t>excel</a:t>
            </a:r>
            <a:endParaRPr lang="fr-FR" altLang="fr-FR" dirty="0"/>
          </a:p>
        </p:txBody>
      </p:sp>
      <p:sp>
        <p:nvSpPr>
          <p:cNvPr id="3" name="Espace réservé du numéro de diapositive 2"/>
          <p:cNvSpPr>
            <a:spLocks noGrp="1"/>
          </p:cNvSpPr>
          <p:nvPr>
            <p:ph type="sldNum" sz="quarter" idx="4294967295"/>
          </p:nvPr>
        </p:nvSpPr>
        <p:spPr>
          <a:xfrm>
            <a:off x="6457950" y="6356350"/>
            <a:ext cx="2057400" cy="365125"/>
          </a:xfrm>
          <a:prstGeom prst="rect">
            <a:avLst/>
          </a:prstGeom>
        </p:spPr>
        <p:txBody>
          <a:bodyPr/>
          <a:lstStyle/>
          <a:p>
            <a:pPr>
              <a:defRPr/>
            </a:pPr>
            <a:fld id="{CC0D041A-81BD-46DA-9FD4-EB78AD3AAD65}" type="slidenum">
              <a:rPr lang="en-US"/>
              <a:pPr>
                <a:defRPr/>
              </a:pPr>
              <a:t>27</a:t>
            </a:fld>
            <a:endParaRPr lang="en-US" dirty="0"/>
          </a:p>
        </p:txBody>
      </p:sp>
      <p:sp>
        <p:nvSpPr>
          <p:cNvPr id="8" name="ZoneTexte 8"/>
          <p:cNvSpPr txBox="1">
            <a:spLocks noChangeArrowheads="1"/>
          </p:cNvSpPr>
          <p:nvPr>
            <p:custDataLst>
              <p:tags r:id="rId4"/>
            </p:custDataLst>
          </p:nvPr>
        </p:nvSpPr>
        <p:spPr bwMode="auto">
          <a:xfrm rot="-5400000">
            <a:off x="-3249612" y="3244333"/>
            <a:ext cx="6858000" cy="369332"/>
          </a:xfrm>
          <a:prstGeom prst="rect">
            <a:avLst/>
          </a:prstGeom>
          <a:solidFill>
            <a:schemeClr val="accent6">
              <a:lumMod val="60000"/>
              <a:lumOff val="40000"/>
            </a:schemeClr>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Conception </a:t>
            </a:r>
            <a:r>
              <a:rPr lang="fr-FR" altLang="fr-FR" dirty="0"/>
              <a:t>de progressions et de </a:t>
            </a:r>
            <a:r>
              <a:rPr lang="fr-FR" altLang="fr-FR" dirty="0" smtClean="0"/>
              <a:t>séquences</a:t>
            </a:r>
            <a:endParaRPr lang="fr-FR" altLang="fr-FR" dirty="0"/>
          </a:p>
        </p:txBody>
      </p:sp>
    </p:spTree>
    <p:extLst>
      <p:ext uri="{BB962C8B-B14F-4D97-AF65-F5344CB8AC3E}">
        <p14:creationId xmlns:p14="http://schemas.microsoft.com/office/powerpoint/2010/main" val="3757643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Image 8"/>
          <p:cNvPicPr>
            <a:picLocks noChangeAspect="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827088" y="1198563"/>
            <a:ext cx="8066087"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custDataLst>
              <p:tags r:id="rId2"/>
            </p:custDataLst>
          </p:nvPr>
        </p:nvSpPr>
        <p:spPr>
          <a:xfrm>
            <a:off x="889000" y="2209800"/>
            <a:ext cx="3889375" cy="1200150"/>
          </a:xfrm>
          <a:prstGeom prst="rect">
            <a:avLst/>
          </a:prstGeom>
          <a:solidFill>
            <a:schemeClr val="bg1"/>
          </a:solidFill>
          <a:ln>
            <a:solidFill>
              <a:srgbClr val="FF0000"/>
            </a:solidFill>
          </a:ln>
        </p:spPr>
        <p:txBody>
          <a:bodyPr>
            <a:spAutoFit/>
          </a:bodyPr>
          <a:lstStyle/>
          <a:p>
            <a:pPr>
              <a:defRPr/>
            </a:pPr>
            <a:r>
              <a:rPr lang="fr-FR" sz="2400" b="0" dirty="0">
                <a:latin typeface="+mn-lt"/>
              </a:rPr>
              <a:t>Pour chaque problématique, cibler 4 compétences maximum</a:t>
            </a:r>
          </a:p>
        </p:txBody>
      </p:sp>
      <p:sp>
        <p:nvSpPr>
          <p:cNvPr id="11" name="ZoneTexte 10"/>
          <p:cNvSpPr txBox="1"/>
          <p:nvPr>
            <p:custDataLst>
              <p:tags r:id="rId3"/>
            </p:custDataLst>
          </p:nvPr>
        </p:nvSpPr>
        <p:spPr>
          <a:xfrm>
            <a:off x="2771775" y="161925"/>
            <a:ext cx="3455988" cy="830263"/>
          </a:xfrm>
          <a:prstGeom prst="rect">
            <a:avLst/>
          </a:prstGeom>
          <a:noFill/>
          <a:ln>
            <a:solidFill>
              <a:srgbClr val="FF0000"/>
            </a:solidFill>
          </a:ln>
        </p:spPr>
        <p:txBody>
          <a:bodyPr>
            <a:spAutoFit/>
          </a:bodyPr>
          <a:lstStyle/>
          <a:p>
            <a:pPr>
              <a:defRPr/>
            </a:pPr>
            <a:r>
              <a:rPr lang="fr-FR" sz="2400" b="0" dirty="0">
                <a:latin typeface="+mn-lt"/>
              </a:rPr>
              <a:t>Vérifier que toutes les compétences sont ciblées</a:t>
            </a:r>
          </a:p>
        </p:txBody>
      </p:sp>
      <p:sp>
        <p:nvSpPr>
          <p:cNvPr id="12" name="Ellipse 11"/>
          <p:cNvSpPr/>
          <p:nvPr>
            <p:custDataLst>
              <p:tags r:id="rId4"/>
            </p:custDataLst>
          </p:nvPr>
        </p:nvSpPr>
        <p:spPr>
          <a:xfrm>
            <a:off x="5795963" y="5159375"/>
            <a:ext cx="3097212"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14" name="Connecteur droit 13"/>
          <p:cNvCxnSpPr/>
          <p:nvPr>
            <p:custDataLst>
              <p:tags r:id="rId5"/>
            </p:custDataLst>
          </p:nvPr>
        </p:nvCxnSpPr>
        <p:spPr>
          <a:xfrm flipH="1" flipV="1">
            <a:off x="4135438" y="4040188"/>
            <a:ext cx="4762"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a:stCxn id="10" idx="3"/>
            <a:endCxn id="12" idx="2"/>
          </p:cNvCxnSpPr>
          <p:nvPr>
            <p:custDataLst>
              <p:tags r:id="rId6"/>
            </p:custDataLst>
          </p:nvPr>
        </p:nvCxnSpPr>
        <p:spPr>
          <a:xfrm>
            <a:off x="4778375" y="2809875"/>
            <a:ext cx="1017588" cy="24574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Ellipse 17"/>
          <p:cNvSpPr/>
          <p:nvPr>
            <p:custDataLst>
              <p:tags r:id="rId7"/>
            </p:custDataLst>
          </p:nvPr>
        </p:nvSpPr>
        <p:spPr>
          <a:xfrm>
            <a:off x="6227763" y="4151313"/>
            <a:ext cx="288925" cy="1366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20" name="Connecteur droit 19"/>
          <p:cNvCxnSpPr>
            <a:stCxn id="11" idx="2"/>
            <a:endCxn id="18" idx="1"/>
          </p:cNvCxnSpPr>
          <p:nvPr>
            <p:custDataLst>
              <p:tags r:id="rId8"/>
            </p:custDataLst>
          </p:nvPr>
        </p:nvCxnSpPr>
        <p:spPr>
          <a:xfrm>
            <a:off x="4500563" y="992188"/>
            <a:ext cx="1770062" cy="33591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ZoneTexte 8"/>
          <p:cNvSpPr txBox="1">
            <a:spLocks noChangeArrowheads="1"/>
          </p:cNvSpPr>
          <p:nvPr>
            <p:custDataLst>
              <p:tags r:id="rId9"/>
            </p:custDataLst>
          </p:nvPr>
        </p:nvSpPr>
        <p:spPr bwMode="auto">
          <a:xfrm rot="-5400000">
            <a:off x="-3249612" y="3244333"/>
            <a:ext cx="6858000" cy="369332"/>
          </a:xfrm>
          <a:prstGeom prst="rect">
            <a:avLst/>
          </a:prstGeom>
          <a:solidFill>
            <a:schemeClr val="accent6">
              <a:lumMod val="60000"/>
              <a:lumOff val="40000"/>
            </a:schemeClr>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Conception </a:t>
            </a:r>
            <a:r>
              <a:rPr lang="fr-FR" altLang="fr-FR" dirty="0"/>
              <a:t>de progressions et de </a:t>
            </a:r>
            <a:r>
              <a:rPr lang="fr-FR" altLang="fr-FR" dirty="0" smtClean="0"/>
              <a:t>séquences</a:t>
            </a:r>
            <a:endParaRPr lang="fr-FR" altLang="fr-FR" dirty="0"/>
          </a:p>
        </p:txBody>
      </p:sp>
    </p:spTree>
    <p:extLst>
      <p:ext uri="{BB962C8B-B14F-4D97-AF65-F5344CB8AC3E}">
        <p14:creationId xmlns:p14="http://schemas.microsoft.com/office/powerpoint/2010/main" val="2722900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Image 1"/>
          <p:cNvPicPr>
            <a:picLocks noChangeAspect="1"/>
          </p:cNvPicPr>
          <p:nvPr>
            <p:custDataLst>
              <p:tags r:id="rId1"/>
            </p:custDataLst>
          </p:nvPr>
        </p:nvPicPr>
        <p:blipFill>
          <a:blip r:embed="rId14">
            <a:extLst>
              <a:ext uri="{28A0092B-C50C-407E-A947-70E740481C1C}">
                <a14:useLocalDpi xmlns:a14="http://schemas.microsoft.com/office/drawing/2010/main" val="0"/>
              </a:ext>
            </a:extLst>
          </a:blip>
          <a:srcRect/>
          <a:stretch>
            <a:fillRect/>
          </a:stretch>
        </p:blipFill>
        <p:spPr bwMode="auto">
          <a:xfrm>
            <a:off x="2195513" y="593725"/>
            <a:ext cx="6408737"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p:cNvSpPr/>
          <p:nvPr>
            <p:custDataLst>
              <p:tags r:id="rId2"/>
            </p:custDataLst>
          </p:nvPr>
        </p:nvSpPr>
        <p:spPr>
          <a:xfrm>
            <a:off x="6443663" y="4076700"/>
            <a:ext cx="431800"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7" name="Ellipse 6"/>
          <p:cNvSpPr/>
          <p:nvPr>
            <p:custDataLst>
              <p:tags r:id="rId3"/>
            </p:custDataLst>
          </p:nvPr>
        </p:nvSpPr>
        <p:spPr>
          <a:xfrm>
            <a:off x="6443663" y="4292600"/>
            <a:ext cx="431800"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5" name="Connecteur droit avec flèche 4"/>
          <p:cNvCxnSpPr>
            <a:stCxn id="6" idx="7"/>
          </p:cNvCxnSpPr>
          <p:nvPr>
            <p:custDataLst>
              <p:tags r:id="rId4"/>
            </p:custDataLst>
          </p:nvPr>
        </p:nvCxnSpPr>
        <p:spPr>
          <a:xfrm flipV="1">
            <a:off x="6813550" y="3970338"/>
            <a:ext cx="174625" cy="1381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stCxn id="7" idx="5"/>
          </p:cNvCxnSpPr>
          <p:nvPr>
            <p:custDataLst>
              <p:tags r:id="rId5"/>
            </p:custDataLst>
          </p:nvPr>
        </p:nvCxnSpPr>
        <p:spPr>
          <a:xfrm>
            <a:off x="6813550" y="4476750"/>
            <a:ext cx="279400" cy="6080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344" name="ZoneTexte 3"/>
          <p:cNvSpPr txBox="1">
            <a:spLocks noChangeArrowheads="1"/>
          </p:cNvSpPr>
          <p:nvPr>
            <p:custDataLst>
              <p:tags r:id="rId6"/>
            </p:custDataLst>
          </p:nvPr>
        </p:nvSpPr>
        <p:spPr bwMode="auto">
          <a:xfrm>
            <a:off x="433388" y="2395538"/>
            <a:ext cx="4752975" cy="1016000"/>
          </a:xfrm>
          <a:prstGeom prst="rect">
            <a:avLst/>
          </a:prstGeom>
          <a:solidFill>
            <a:schemeClr val="bg1"/>
          </a:solidFill>
          <a:ln w="9525">
            <a:solidFill>
              <a:srgbClr val="FF0000"/>
            </a:solidFill>
            <a:miter lim="800000"/>
            <a:headEnd/>
            <a:tailEnd/>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2000" b="0"/>
              <a:t>Positionner une séquence projet après une problématique pour associer une phase de réalisation</a:t>
            </a:r>
          </a:p>
        </p:txBody>
      </p:sp>
      <p:pic>
        <p:nvPicPr>
          <p:cNvPr id="14345" name="Image 12"/>
          <p:cNvPicPr>
            <a:picLocks noChangeAspect="1"/>
          </p:cNvPicPr>
          <p:nvPr>
            <p:custDataLst>
              <p:tags r:id="rId7"/>
            </p:custDataLst>
          </p:nvPr>
        </p:nvPicPr>
        <p:blipFill>
          <a:blip r:embed="rId15">
            <a:extLst>
              <a:ext uri="{28A0092B-C50C-407E-A947-70E740481C1C}">
                <a14:useLocalDpi xmlns:a14="http://schemas.microsoft.com/office/drawing/2010/main" val="0"/>
              </a:ext>
            </a:extLst>
          </a:blip>
          <a:srcRect/>
          <a:stretch>
            <a:fillRect/>
          </a:stretch>
        </p:blipFill>
        <p:spPr bwMode="auto">
          <a:xfrm>
            <a:off x="433388" y="5916613"/>
            <a:ext cx="70643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ZoneTexte 15"/>
          <p:cNvSpPr txBox="1">
            <a:spLocks noChangeArrowheads="1"/>
          </p:cNvSpPr>
          <p:nvPr>
            <p:custDataLst>
              <p:tags r:id="rId8"/>
            </p:custDataLst>
          </p:nvPr>
        </p:nvSpPr>
        <p:spPr bwMode="auto">
          <a:xfrm>
            <a:off x="971550" y="1260475"/>
            <a:ext cx="5256213" cy="1016000"/>
          </a:xfrm>
          <a:prstGeom prst="rect">
            <a:avLst/>
          </a:prstGeom>
          <a:solidFill>
            <a:schemeClr val="bg1"/>
          </a:solidFill>
          <a:ln w="9525">
            <a:solidFill>
              <a:srgbClr val="FF0000"/>
            </a:solidFill>
            <a:miter lim="800000"/>
            <a:headEnd/>
            <a:tailEnd/>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2000" b="0"/>
              <a:t>Construire chronologiquement la progression en déplaçant les étiquettes de séquence.</a:t>
            </a:r>
          </a:p>
          <a:p>
            <a:pPr eaLnBrk="1" hangingPunct="1"/>
            <a:endParaRPr lang="fr-FR" altLang="fr-FR" sz="2000" b="0"/>
          </a:p>
        </p:txBody>
      </p:sp>
      <p:cxnSp>
        <p:nvCxnSpPr>
          <p:cNvPr id="17" name="Connecteur droit avec flèche 16"/>
          <p:cNvCxnSpPr/>
          <p:nvPr>
            <p:custDataLst>
              <p:tags r:id="rId9"/>
            </p:custDataLst>
          </p:nvPr>
        </p:nvCxnSpPr>
        <p:spPr>
          <a:xfrm>
            <a:off x="6227763" y="2276475"/>
            <a:ext cx="431800" cy="18002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custDataLst>
              <p:tags r:id="rId10"/>
            </p:custDataLst>
          </p:nvPr>
        </p:nvCxnSpPr>
        <p:spPr>
          <a:xfrm>
            <a:off x="971550" y="3411538"/>
            <a:ext cx="936625" cy="25050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8"/>
          <p:cNvSpPr txBox="1">
            <a:spLocks noChangeArrowheads="1"/>
          </p:cNvSpPr>
          <p:nvPr>
            <p:custDataLst>
              <p:tags r:id="rId11"/>
            </p:custDataLst>
          </p:nvPr>
        </p:nvSpPr>
        <p:spPr bwMode="auto">
          <a:xfrm rot="-5400000">
            <a:off x="-3249612" y="3244333"/>
            <a:ext cx="6858000" cy="369332"/>
          </a:xfrm>
          <a:prstGeom prst="rect">
            <a:avLst/>
          </a:prstGeom>
          <a:solidFill>
            <a:schemeClr val="accent6">
              <a:lumMod val="60000"/>
              <a:lumOff val="40000"/>
            </a:schemeClr>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Conception </a:t>
            </a:r>
            <a:r>
              <a:rPr lang="fr-FR" altLang="fr-FR" dirty="0"/>
              <a:t>de progressions et de </a:t>
            </a:r>
            <a:r>
              <a:rPr lang="fr-FR" altLang="fr-FR" dirty="0" smtClean="0"/>
              <a:t>séquences</a:t>
            </a:r>
            <a:endParaRPr lang="fr-FR" altLang="fr-FR" dirty="0"/>
          </a:p>
        </p:txBody>
      </p:sp>
    </p:spTree>
    <p:extLst>
      <p:ext uri="{BB962C8B-B14F-4D97-AF65-F5344CB8AC3E}">
        <p14:creationId xmlns:p14="http://schemas.microsoft.com/office/powerpoint/2010/main" val="1618875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33753" y="20802"/>
            <a:ext cx="8569325" cy="4968875"/>
          </a:xfrm>
        </p:spPr>
        <p:txBody>
          <a:bodyPr/>
          <a:lstStyle/>
          <a:p>
            <a:pPr>
              <a:defRPr/>
            </a:pPr>
            <a:r>
              <a:rPr lang="fr-FR" dirty="0" smtClean="0"/>
              <a:t> </a:t>
            </a:r>
            <a:r>
              <a:rPr lang="fr-FR" sz="2400" dirty="0"/>
              <a:t>Conseil supérieur des </a:t>
            </a:r>
            <a:r>
              <a:rPr lang="fr-FR" sz="2400" dirty="0" smtClean="0"/>
              <a:t>programmes (loi </a:t>
            </a:r>
            <a:r>
              <a:rPr lang="fr-FR" sz="2400" dirty="0"/>
              <a:t>d’orientation et de programmation pour la </a:t>
            </a:r>
            <a:r>
              <a:rPr lang="fr-FR" sz="2400" dirty="0" smtClean="0"/>
              <a:t>refondation de </a:t>
            </a:r>
            <a:r>
              <a:rPr lang="fr-FR" sz="2400" dirty="0"/>
              <a:t>l’École de la République du 8 juillet </a:t>
            </a:r>
            <a:r>
              <a:rPr lang="fr-FR" sz="2400" dirty="0" smtClean="0"/>
              <a:t>2013)</a:t>
            </a:r>
          </a:p>
          <a:p>
            <a:pPr>
              <a:defRPr/>
            </a:pPr>
            <a:r>
              <a:rPr lang="fr-FR" sz="2400" dirty="0"/>
              <a:t>« </a:t>
            </a:r>
            <a:r>
              <a:rPr lang="fr-FR" sz="2400" dirty="0" smtClean="0"/>
              <a:t>Charte </a:t>
            </a:r>
            <a:r>
              <a:rPr lang="fr-FR" sz="2400" dirty="0"/>
              <a:t>des programmes </a:t>
            </a:r>
            <a:r>
              <a:rPr lang="fr-FR" sz="2400" dirty="0" smtClean="0"/>
              <a:t>»</a:t>
            </a:r>
            <a:r>
              <a:rPr lang="fr-FR" sz="2400" dirty="0"/>
              <a:t> </a:t>
            </a:r>
            <a:r>
              <a:rPr lang="fr-FR" sz="2400" dirty="0" smtClean="0"/>
              <a:t>(décret </a:t>
            </a:r>
            <a:r>
              <a:rPr lang="fr-FR" sz="2400" dirty="0"/>
              <a:t>du 24 juillet </a:t>
            </a:r>
            <a:r>
              <a:rPr lang="fr-FR" sz="2400" dirty="0" smtClean="0"/>
              <a:t>2013)</a:t>
            </a:r>
          </a:p>
          <a:p>
            <a:pPr lvl="1">
              <a:defRPr/>
            </a:pPr>
            <a:r>
              <a:rPr lang="fr-FR" sz="1600" dirty="0"/>
              <a:t>d</a:t>
            </a:r>
            <a:r>
              <a:rPr lang="fr-FR" sz="1600" dirty="0" smtClean="0"/>
              <a:t>oivent aider élèves </a:t>
            </a:r>
            <a:r>
              <a:rPr lang="fr-FR" sz="1600" dirty="0"/>
              <a:t>à se repérer dans la </a:t>
            </a:r>
            <a:r>
              <a:rPr lang="fr-FR" sz="1600" b="1" dirty="0"/>
              <a:t>complexité du monde </a:t>
            </a:r>
            <a:r>
              <a:rPr lang="fr-FR" sz="1600" dirty="0"/>
              <a:t>;</a:t>
            </a:r>
          </a:p>
          <a:p>
            <a:pPr lvl="1">
              <a:defRPr/>
            </a:pPr>
            <a:r>
              <a:rPr lang="fr-FR" sz="1600" dirty="0"/>
              <a:t>p</a:t>
            </a:r>
            <a:r>
              <a:rPr lang="fr-FR" sz="1600" dirty="0" smtClean="0"/>
              <a:t>articipent de l’ambition </a:t>
            </a:r>
            <a:r>
              <a:rPr lang="fr-FR" sz="1600" b="1" dirty="0"/>
              <a:t>d’une recherche de vérité</a:t>
            </a:r>
            <a:r>
              <a:rPr lang="fr-FR" sz="1600" dirty="0"/>
              <a:t>. Celle-ci, diverse selon les champs de savoir, se </a:t>
            </a:r>
            <a:r>
              <a:rPr lang="fr-FR" sz="1600" dirty="0" smtClean="0"/>
              <a:t>fonde sur </a:t>
            </a:r>
            <a:r>
              <a:rPr lang="fr-FR" sz="1600" dirty="0"/>
              <a:t>une démarche rationnelle. Elle est régulièrement mise à jour et se distingue </a:t>
            </a:r>
            <a:r>
              <a:rPr lang="fr-FR" sz="1600" b="1" dirty="0"/>
              <a:t>de l’opinion et du préjugé </a:t>
            </a:r>
            <a:r>
              <a:rPr lang="fr-FR" sz="1600" dirty="0"/>
              <a:t>;</a:t>
            </a:r>
          </a:p>
          <a:p>
            <a:pPr lvl="1">
              <a:defRPr/>
            </a:pPr>
            <a:r>
              <a:rPr lang="fr-FR" sz="1600" b="1" dirty="0" smtClean="0"/>
              <a:t>doivent relever du </a:t>
            </a:r>
            <a:r>
              <a:rPr lang="fr-FR" sz="1600" b="1" dirty="0"/>
              <a:t>caractère inclusif de l’École et bénéficier à la totalité des élèves ; ces savoirs ne </a:t>
            </a:r>
            <a:r>
              <a:rPr lang="fr-FR" sz="1600" b="1" dirty="0" smtClean="0"/>
              <a:t>sauraient être </a:t>
            </a:r>
            <a:r>
              <a:rPr lang="fr-FR" sz="1600" b="1" dirty="0"/>
              <a:t>définis d’une façon telle que leur enseignement nécessiterait en permanence pour tel ou tel élève </a:t>
            </a:r>
            <a:r>
              <a:rPr lang="fr-FR" sz="1600" b="1" dirty="0" smtClean="0"/>
              <a:t>des aides </a:t>
            </a:r>
            <a:r>
              <a:rPr lang="fr-FR" sz="1600" b="1" dirty="0"/>
              <a:t>ou compensations extérieures à la classe ;</a:t>
            </a:r>
          </a:p>
          <a:p>
            <a:pPr lvl="1">
              <a:defRPr/>
            </a:pPr>
            <a:r>
              <a:rPr lang="fr-FR" sz="1600" dirty="0" smtClean="0"/>
              <a:t>relève à </a:t>
            </a:r>
            <a:r>
              <a:rPr lang="fr-FR" sz="1600" dirty="0"/>
              <a:t>la fois d’une </a:t>
            </a:r>
            <a:r>
              <a:rPr lang="fr-FR" sz="1600" b="1" dirty="0"/>
              <a:t>mission d’instruction et d’une mission d’éducation </a:t>
            </a:r>
            <a:r>
              <a:rPr lang="fr-FR" sz="1600" dirty="0"/>
              <a:t>: l’objectif commun aux deux </a:t>
            </a:r>
            <a:r>
              <a:rPr lang="fr-FR" sz="1600" dirty="0" smtClean="0"/>
              <a:t>missions étant </a:t>
            </a:r>
            <a:r>
              <a:rPr lang="fr-FR" sz="1600" dirty="0"/>
              <a:t>l’apprentissage de la liberté de penser, de l’esprit critique et des conditions démocratiques de </a:t>
            </a:r>
            <a:r>
              <a:rPr lang="fr-FR" sz="1600" dirty="0" smtClean="0"/>
              <a:t>leur exercice</a:t>
            </a:r>
            <a:r>
              <a:rPr lang="fr-FR" sz="1600" dirty="0"/>
              <a:t>, elles se rejoignent pour inscrire la morale et la connaissance dans le cadre scolaire.</a:t>
            </a:r>
          </a:p>
          <a:p>
            <a:pPr marL="0" indent="0">
              <a:buNone/>
              <a:defRPr/>
            </a:pPr>
            <a:endParaRPr lang="fr-FR" dirty="0"/>
          </a:p>
        </p:txBody>
      </p:sp>
      <p:sp>
        <p:nvSpPr>
          <p:cNvPr id="5" name="ZoneTexte 8"/>
          <p:cNvSpPr txBox="1">
            <a:spLocks noChangeArrowheads="1"/>
          </p:cNvSpPr>
          <p:nvPr>
            <p:custDataLst>
              <p:tags r:id="rId1"/>
            </p:custDataLst>
          </p:nvPr>
        </p:nvSpPr>
        <p:spPr bwMode="auto">
          <a:xfrm rot="-5400000">
            <a:off x="-3249612" y="3244849"/>
            <a:ext cx="6858000" cy="36830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Socle</a:t>
            </a:r>
            <a:endParaRPr lang="fr-FR" altLang="fr-FR" dirty="0"/>
          </a:p>
        </p:txBody>
      </p:sp>
    </p:spTree>
    <p:extLst>
      <p:ext uri="{BB962C8B-B14F-4D97-AF65-F5344CB8AC3E}">
        <p14:creationId xmlns:p14="http://schemas.microsoft.com/office/powerpoint/2010/main" val="1070278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Image 1"/>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523875" y="765175"/>
            <a:ext cx="80962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p:cNvSpPr/>
          <p:nvPr>
            <p:custDataLst>
              <p:tags r:id="rId2"/>
            </p:custDataLst>
          </p:nvPr>
        </p:nvSpPr>
        <p:spPr>
          <a:xfrm>
            <a:off x="6011863" y="3789363"/>
            <a:ext cx="288925" cy="2376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6388" name="ZoneTexte 6"/>
          <p:cNvSpPr txBox="1">
            <a:spLocks noChangeArrowheads="1"/>
          </p:cNvSpPr>
          <p:nvPr>
            <p:custDataLst>
              <p:tags r:id="rId3"/>
            </p:custDataLst>
          </p:nvPr>
        </p:nvSpPr>
        <p:spPr bwMode="auto">
          <a:xfrm>
            <a:off x="509588" y="1268413"/>
            <a:ext cx="3994150" cy="1323975"/>
          </a:xfrm>
          <a:prstGeom prst="rect">
            <a:avLst/>
          </a:prstGeom>
          <a:solidFill>
            <a:schemeClr val="bg1"/>
          </a:solidFill>
          <a:ln w="9525">
            <a:solidFill>
              <a:srgbClr val="FF0000"/>
            </a:solidFill>
            <a:miter lim="800000"/>
            <a:headEnd/>
            <a:tailEnd/>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2000" b="0"/>
              <a:t>Vérifier que toutes les compétences soient développées au moins 2 fois dans le cycle, sinon modifier les problématiques</a:t>
            </a:r>
          </a:p>
        </p:txBody>
      </p:sp>
      <p:cxnSp>
        <p:nvCxnSpPr>
          <p:cNvPr id="5" name="Connecteur droit avec flèche 4"/>
          <p:cNvCxnSpPr>
            <a:stCxn id="16388" idx="3"/>
            <a:endCxn id="6" idx="1"/>
          </p:cNvCxnSpPr>
          <p:nvPr>
            <p:custDataLst>
              <p:tags r:id="rId4"/>
            </p:custDataLst>
          </p:nvPr>
        </p:nvCxnSpPr>
        <p:spPr>
          <a:xfrm>
            <a:off x="4503738" y="1930400"/>
            <a:ext cx="1550987" cy="22066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393" name="ZoneTexte 4"/>
          <p:cNvSpPr txBox="1">
            <a:spLocks noChangeArrowheads="1"/>
          </p:cNvSpPr>
          <p:nvPr>
            <p:custDataLst>
              <p:tags r:id="rId5"/>
            </p:custDataLst>
          </p:nvPr>
        </p:nvSpPr>
        <p:spPr bwMode="auto">
          <a:xfrm>
            <a:off x="3781425" y="6038850"/>
            <a:ext cx="49990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fr-FR" altLang="fr-FR"/>
              <a:t>Onglet progression_cycle 4 du fichier excel</a:t>
            </a:r>
          </a:p>
        </p:txBody>
      </p:sp>
      <p:sp>
        <p:nvSpPr>
          <p:cNvPr id="10" name="ZoneTexte 8"/>
          <p:cNvSpPr txBox="1">
            <a:spLocks noChangeArrowheads="1"/>
          </p:cNvSpPr>
          <p:nvPr>
            <p:custDataLst>
              <p:tags r:id="rId6"/>
            </p:custDataLst>
          </p:nvPr>
        </p:nvSpPr>
        <p:spPr bwMode="auto">
          <a:xfrm rot="-5400000">
            <a:off x="-3249612" y="3244333"/>
            <a:ext cx="6858000" cy="369332"/>
          </a:xfrm>
          <a:prstGeom prst="rect">
            <a:avLst/>
          </a:prstGeom>
          <a:solidFill>
            <a:schemeClr val="accent6">
              <a:lumMod val="60000"/>
              <a:lumOff val="40000"/>
            </a:schemeClr>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Conception </a:t>
            </a:r>
            <a:r>
              <a:rPr lang="fr-FR" altLang="fr-FR" dirty="0"/>
              <a:t>de progressions et de </a:t>
            </a:r>
            <a:r>
              <a:rPr lang="fr-FR" altLang="fr-FR" dirty="0" smtClean="0"/>
              <a:t>séquences</a:t>
            </a:r>
            <a:endParaRPr lang="fr-FR" altLang="fr-FR" dirty="0"/>
          </a:p>
        </p:txBody>
      </p:sp>
    </p:spTree>
    <p:extLst>
      <p:ext uri="{BB962C8B-B14F-4D97-AF65-F5344CB8AC3E}">
        <p14:creationId xmlns:p14="http://schemas.microsoft.com/office/powerpoint/2010/main" val="2802945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4"/>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395288" y="1525588"/>
            <a:ext cx="8737600"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ZoneTexte 5"/>
          <p:cNvSpPr txBox="1">
            <a:spLocks noChangeArrowheads="1"/>
          </p:cNvSpPr>
          <p:nvPr>
            <p:custDataLst>
              <p:tags r:id="rId2"/>
            </p:custDataLst>
          </p:nvPr>
        </p:nvSpPr>
        <p:spPr bwMode="auto">
          <a:xfrm>
            <a:off x="1331913" y="549275"/>
            <a:ext cx="3994150" cy="400050"/>
          </a:xfrm>
          <a:prstGeom prst="rect">
            <a:avLst/>
          </a:prstGeom>
          <a:solidFill>
            <a:schemeClr val="bg1"/>
          </a:solidFill>
          <a:ln w="9525">
            <a:solidFill>
              <a:srgbClr val="FF0000"/>
            </a:solidFill>
            <a:miter lim="800000"/>
            <a:headEnd/>
            <a:tailEnd/>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2000" b="0"/>
              <a:t>Indiquer le repère de la séquence</a:t>
            </a:r>
          </a:p>
        </p:txBody>
      </p:sp>
      <p:sp>
        <p:nvSpPr>
          <p:cNvPr id="7" name="Ellipse 6"/>
          <p:cNvSpPr/>
          <p:nvPr>
            <p:custDataLst>
              <p:tags r:id="rId3"/>
            </p:custDataLst>
          </p:nvPr>
        </p:nvSpPr>
        <p:spPr>
          <a:xfrm>
            <a:off x="395288" y="1525588"/>
            <a:ext cx="504825" cy="503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9" name="Connecteur droit avec flèche 8"/>
          <p:cNvCxnSpPr>
            <a:stCxn id="17411" idx="1"/>
            <a:endCxn id="7" idx="7"/>
          </p:cNvCxnSpPr>
          <p:nvPr>
            <p:custDataLst>
              <p:tags r:id="rId4"/>
            </p:custDataLst>
          </p:nvPr>
        </p:nvCxnSpPr>
        <p:spPr>
          <a:xfrm flipH="1">
            <a:off x="825500" y="749300"/>
            <a:ext cx="506413" cy="849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417" name="ZoneTexte 4"/>
          <p:cNvSpPr txBox="1">
            <a:spLocks noChangeArrowheads="1"/>
          </p:cNvSpPr>
          <p:nvPr>
            <p:custDataLst>
              <p:tags r:id="rId5"/>
            </p:custDataLst>
          </p:nvPr>
        </p:nvSpPr>
        <p:spPr bwMode="auto">
          <a:xfrm>
            <a:off x="2889083" y="4799347"/>
            <a:ext cx="55435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fr-FR" altLang="fr-FR"/>
              <a:t>Onglet générateur de séquences du fichier excel</a:t>
            </a:r>
          </a:p>
        </p:txBody>
      </p:sp>
      <p:sp>
        <p:nvSpPr>
          <p:cNvPr id="11" name="ZoneTexte 8"/>
          <p:cNvSpPr txBox="1">
            <a:spLocks noChangeArrowheads="1"/>
          </p:cNvSpPr>
          <p:nvPr>
            <p:custDataLst>
              <p:tags r:id="rId6"/>
            </p:custDataLst>
          </p:nvPr>
        </p:nvSpPr>
        <p:spPr bwMode="auto">
          <a:xfrm rot="-5400000">
            <a:off x="-3249612" y="3244333"/>
            <a:ext cx="6858000" cy="369332"/>
          </a:xfrm>
          <a:prstGeom prst="rect">
            <a:avLst/>
          </a:prstGeom>
          <a:solidFill>
            <a:schemeClr val="accent6">
              <a:lumMod val="60000"/>
              <a:lumOff val="40000"/>
            </a:schemeClr>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Conception </a:t>
            </a:r>
            <a:r>
              <a:rPr lang="fr-FR" altLang="fr-FR" dirty="0"/>
              <a:t>de progressions et de </a:t>
            </a:r>
            <a:r>
              <a:rPr lang="fr-FR" altLang="fr-FR" dirty="0" smtClean="0"/>
              <a:t>séquences</a:t>
            </a:r>
            <a:endParaRPr lang="fr-FR" altLang="fr-FR" dirty="0"/>
          </a:p>
        </p:txBody>
      </p:sp>
    </p:spTree>
    <p:extLst>
      <p:ext uri="{BB962C8B-B14F-4D97-AF65-F5344CB8AC3E}">
        <p14:creationId xmlns:p14="http://schemas.microsoft.com/office/powerpoint/2010/main" val="3613921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3"/>
          <p:cNvPicPr>
            <a:picLocks noChangeAspect="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1187450" y="1484313"/>
            <a:ext cx="76295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ZoneTexte 4"/>
          <p:cNvSpPr txBox="1">
            <a:spLocks noChangeArrowheads="1"/>
          </p:cNvSpPr>
          <p:nvPr>
            <p:custDataLst>
              <p:tags r:id="rId2"/>
            </p:custDataLst>
          </p:nvPr>
        </p:nvSpPr>
        <p:spPr bwMode="auto">
          <a:xfrm>
            <a:off x="1331913" y="549275"/>
            <a:ext cx="6769100" cy="400050"/>
          </a:xfrm>
          <a:prstGeom prst="rect">
            <a:avLst/>
          </a:prstGeom>
          <a:solidFill>
            <a:schemeClr val="bg1"/>
          </a:solidFill>
          <a:ln w="9525">
            <a:solidFill>
              <a:srgbClr val="FF0000"/>
            </a:solidFill>
            <a:miter lim="800000"/>
            <a:headEnd/>
            <a:tailEnd/>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fr-FR" altLang="fr-FR" sz="2000" b="0"/>
              <a:t>Compléter les différentes rubriques de la fiche séquence</a:t>
            </a:r>
          </a:p>
        </p:txBody>
      </p:sp>
      <p:sp>
        <p:nvSpPr>
          <p:cNvPr id="6" name="Ellipse 5"/>
          <p:cNvSpPr/>
          <p:nvPr>
            <p:custDataLst>
              <p:tags r:id="rId3"/>
            </p:custDataLst>
          </p:nvPr>
        </p:nvSpPr>
        <p:spPr>
          <a:xfrm>
            <a:off x="1116013" y="1454150"/>
            <a:ext cx="1727200"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Ellipse 6"/>
          <p:cNvSpPr/>
          <p:nvPr>
            <p:custDataLst>
              <p:tags r:id="rId4"/>
            </p:custDataLst>
          </p:nvPr>
        </p:nvSpPr>
        <p:spPr>
          <a:xfrm>
            <a:off x="4732338" y="1412875"/>
            <a:ext cx="1927225"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Ellipse 7"/>
          <p:cNvSpPr/>
          <p:nvPr>
            <p:custDataLst>
              <p:tags r:id="rId5"/>
            </p:custDataLst>
          </p:nvPr>
        </p:nvSpPr>
        <p:spPr>
          <a:xfrm>
            <a:off x="1187450" y="2278063"/>
            <a:ext cx="2952750"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Ellipse 8"/>
          <p:cNvSpPr/>
          <p:nvPr>
            <p:custDataLst>
              <p:tags r:id="rId6"/>
            </p:custDataLst>
          </p:nvPr>
        </p:nvSpPr>
        <p:spPr>
          <a:xfrm>
            <a:off x="4692650" y="2278063"/>
            <a:ext cx="1319213"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Ellipse 9"/>
          <p:cNvSpPr/>
          <p:nvPr>
            <p:custDataLst>
              <p:tags r:id="rId7"/>
            </p:custDataLst>
          </p:nvPr>
        </p:nvSpPr>
        <p:spPr>
          <a:xfrm>
            <a:off x="4732338" y="3100388"/>
            <a:ext cx="1639887" cy="473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Ellipse 10"/>
          <p:cNvSpPr/>
          <p:nvPr>
            <p:custDataLst>
              <p:tags r:id="rId8"/>
            </p:custDataLst>
          </p:nvPr>
        </p:nvSpPr>
        <p:spPr>
          <a:xfrm>
            <a:off x="1114425" y="3100388"/>
            <a:ext cx="1873250" cy="473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Ellipse 11"/>
          <p:cNvSpPr/>
          <p:nvPr>
            <p:custDataLst>
              <p:tags r:id="rId9"/>
            </p:custDataLst>
          </p:nvPr>
        </p:nvSpPr>
        <p:spPr>
          <a:xfrm>
            <a:off x="1114425" y="3871913"/>
            <a:ext cx="720725" cy="2562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Ellipse 12"/>
          <p:cNvSpPr/>
          <p:nvPr>
            <p:custDataLst>
              <p:tags r:id="rId10"/>
            </p:custDataLst>
          </p:nvPr>
        </p:nvSpPr>
        <p:spPr>
          <a:xfrm>
            <a:off x="1790700" y="3644900"/>
            <a:ext cx="7097713" cy="447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ZoneTexte 8"/>
          <p:cNvSpPr txBox="1">
            <a:spLocks noChangeArrowheads="1"/>
          </p:cNvSpPr>
          <p:nvPr>
            <p:custDataLst>
              <p:tags r:id="rId11"/>
            </p:custDataLst>
          </p:nvPr>
        </p:nvSpPr>
        <p:spPr bwMode="auto">
          <a:xfrm rot="-5400000">
            <a:off x="-3249612" y="3244333"/>
            <a:ext cx="6858000" cy="369332"/>
          </a:xfrm>
          <a:prstGeom prst="rect">
            <a:avLst/>
          </a:prstGeom>
          <a:solidFill>
            <a:schemeClr val="accent6">
              <a:lumMod val="60000"/>
              <a:lumOff val="40000"/>
            </a:schemeClr>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Conception </a:t>
            </a:r>
            <a:r>
              <a:rPr lang="fr-FR" altLang="fr-FR" dirty="0"/>
              <a:t>de progressions et de </a:t>
            </a:r>
            <a:r>
              <a:rPr lang="fr-FR" altLang="fr-FR" dirty="0" smtClean="0"/>
              <a:t>séquences</a:t>
            </a:r>
            <a:endParaRPr lang="fr-FR" altLang="fr-FR" dirty="0"/>
          </a:p>
        </p:txBody>
      </p:sp>
    </p:spTree>
    <p:extLst>
      <p:ext uri="{BB962C8B-B14F-4D97-AF65-F5344CB8AC3E}">
        <p14:creationId xmlns:p14="http://schemas.microsoft.com/office/powerpoint/2010/main" val="2156154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33753" y="20802"/>
            <a:ext cx="8569325" cy="4968875"/>
          </a:xfrm>
        </p:spPr>
        <p:txBody>
          <a:bodyPr/>
          <a:lstStyle/>
          <a:p>
            <a:pPr lvl="1">
              <a:defRPr/>
            </a:pPr>
            <a:endParaRPr lang="fr-FR" sz="1600" dirty="0" smtClean="0"/>
          </a:p>
          <a:p>
            <a:pPr lvl="1">
              <a:defRPr/>
            </a:pPr>
            <a:r>
              <a:rPr lang="fr-FR" sz="1600" dirty="0"/>
              <a:t>Séminaire STI : Lycée Jean Zay – Paris – 10 décembre </a:t>
            </a:r>
            <a:r>
              <a:rPr lang="fr-FR" sz="1600" dirty="0" smtClean="0"/>
              <a:t>2015</a:t>
            </a:r>
          </a:p>
          <a:p>
            <a:pPr marL="457200" lvl="1" indent="0">
              <a:buNone/>
              <a:defRPr/>
            </a:pPr>
            <a:r>
              <a:rPr lang="fr-FR" sz="1600" dirty="0">
                <a:hlinkClick r:id="rId4"/>
              </a:rPr>
              <a:t>http://</a:t>
            </a:r>
            <a:r>
              <a:rPr lang="fr-FR" sz="1600" dirty="0" smtClean="0">
                <a:hlinkClick r:id="rId4"/>
              </a:rPr>
              <a:t>eduscol.education.fr/sti/node/6807</a:t>
            </a:r>
            <a:endParaRPr lang="fr-FR" sz="1600" dirty="0" smtClean="0"/>
          </a:p>
          <a:p>
            <a:pPr marL="457200" lvl="1" indent="0">
              <a:buNone/>
              <a:defRPr/>
            </a:pPr>
            <a:endParaRPr lang="fr-FR" sz="1600" dirty="0"/>
          </a:p>
          <a:p>
            <a:pPr lvl="1">
              <a:defRPr/>
            </a:pPr>
            <a:endParaRPr lang="fr-FR" sz="1600" dirty="0" smtClean="0"/>
          </a:p>
          <a:p>
            <a:pPr lvl="1">
              <a:defRPr/>
            </a:pPr>
            <a:r>
              <a:rPr lang="fr-FR" sz="1600" dirty="0"/>
              <a:t>Séminaire STI : Lycée </a:t>
            </a:r>
            <a:r>
              <a:rPr lang="fr-FR" sz="1600" dirty="0" smtClean="0"/>
              <a:t>Diderot – </a:t>
            </a:r>
            <a:r>
              <a:rPr lang="fr-FR" sz="1600" dirty="0"/>
              <a:t>Paris – </a:t>
            </a:r>
            <a:r>
              <a:rPr lang="fr-FR" sz="1600" dirty="0" smtClean="0"/>
              <a:t>24 mars 2016</a:t>
            </a:r>
            <a:endParaRPr lang="fr-FR" sz="1600" dirty="0"/>
          </a:p>
          <a:p>
            <a:pPr marL="457200" lvl="1" indent="0">
              <a:buNone/>
              <a:defRPr/>
            </a:pPr>
            <a:r>
              <a:rPr lang="fr-FR" sz="1600" dirty="0">
                <a:hlinkClick r:id="rId5"/>
              </a:rPr>
              <a:t>http://</a:t>
            </a:r>
            <a:r>
              <a:rPr lang="fr-FR" sz="1600" dirty="0" smtClean="0">
                <a:hlinkClick r:id="rId5"/>
              </a:rPr>
              <a:t>eduscol.education.fr/sti/node/7157</a:t>
            </a:r>
            <a:endParaRPr lang="fr-FR" sz="1600" dirty="0" smtClean="0"/>
          </a:p>
          <a:p>
            <a:pPr marL="457200" lvl="1" indent="0">
              <a:buNone/>
              <a:defRPr/>
            </a:pPr>
            <a:endParaRPr lang="fr-FR" sz="1600" dirty="0"/>
          </a:p>
          <a:p>
            <a:pPr lvl="1">
              <a:defRPr/>
            </a:pPr>
            <a:r>
              <a:rPr lang="fr-FR" sz="1600" dirty="0" smtClean="0"/>
              <a:t>Site disciplinaire Technologie – Académie de Lille</a:t>
            </a:r>
          </a:p>
          <a:p>
            <a:pPr marL="457200" lvl="1" indent="0">
              <a:buNone/>
              <a:defRPr/>
            </a:pPr>
            <a:r>
              <a:rPr lang="fr-FR" sz="1600" dirty="0">
                <a:hlinkClick r:id="rId6"/>
              </a:rPr>
              <a:t>http://technologie.discipline.ac-lille.fr</a:t>
            </a:r>
            <a:r>
              <a:rPr lang="fr-FR" sz="1600" dirty="0" smtClean="0">
                <a:hlinkClick r:id="rId6"/>
              </a:rPr>
              <a:t>/</a:t>
            </a:r>
            <a:endParaRPr lang="fr-FR" sz="1600" dirty="0" smtClean="0"/>
          </a:p>
          <a:p>
            <a:pPr marL="457200" lvl="1" indent="0">
              <a:buNone/>
              <a:defRPr/>
            </a:pPr>
            <a:endParaRPr lang="fr-FR" sz="1600" dirty="0"/>
          </a:p>
        </p:txBody>
      </p:sp>
      <p:sp>
        <p:nvSpPr>
          <p:cNvPr id="5" name="ZoneTexte 8"/>
          <p:cNvSpPr txBox="1">
            <a:spLocks noChangeArrowheads="1"/>
          </p:cNvSpPr>
          <p:nvPr>
            <p:custDataLst>
              <p:tags r:id="rId1"/>
            </p:custDataLst>
          </p:nvPr>
        </p:nvSpPr>
        <p:spPr bwMode="auto">
          <a:xfrm rot="-5400000">
            <a:off x="-3249612" y="3244849"/>
            <a:ext cx="6858000" cy="368301"/>
          </a:xfrm>
          <a:prstGeom prst="rect">
            <a:avLst/>
          </a:prstGeom>
          <a:solidFill>
            <a:srgbClr val="FF0000"/>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Ressources</a:t>
            </a:r>
            <a:endParaRPr lang="fr-FR" altLang="fr-FR" dirty="0"/>
          </a:p>
        </p:txBody>
      </p:sp>
    </p:spTree>
    <p:extLst>
      <p:ext uri="{BB962C8B-B14F-4D97-AF65-F5344CB8AC3E}">
        <p14:creationId xmlns:p14="http://schemas.microsoft.com/office/powerpoint/2010/main" val="72283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893" y="26555"/>
            <a:ext cx="6994525" cy="682914"/>
          </a:xfrm>
        </p:spPr>
        <p:txBody>
          <a:bodyPr/>
          <a:lstStyle/>
          <a:p>
            <a:pPr>
              <a:defRPr/>
            </a:pPr>
            <a:r>
              <a:rPr lang="fr-FR" sz="3600" dirty="0"/>
              <a:t>Architecture</a:t>
            </a:r>
            <a:r>
              <a:rPr lang="fr-FR" dirty="0" smtClean="0"/>
              <a:t> </a:t>
            </a:r>
            <a:r>
              <a:rPr lang="fr-FR" sz="3600" dirty="0" smtClean="0"/>
              <a:t>socle/programme</a:t>
            </a:r>
            <a:endParaRPr lang="fr-FR" dirty="0"/>
          </a:p>
        </p:txBody>
      </p:sp>
      <p:graphicFrame>
        <p:nvGraphicFramePr>
          <p:cNvPr id="4" name="Objet 3"/>
          <p:cNvGraphicFramePr>
            <a:graphicFrameLocks noChangeAspect="1"/>
          </p:cNvGraphicFramePr>
          <p:nvPr>
            <p:extLst/>
          </p:nvPr>
        </p:nvGraphicFramePr>
        <p:xfrm>
          <a:off x="0" y="1484784"/>
          <a:ext cx="2871787" cy="4064000"/>
        </p:xfrm>
        <a:graphic>
          <a:graphicData uri="http://schemas.openxmlformats.org/presentationml/2006/ole">
            <mc:AlternateContent xmlns:mc="http://schemas.openxmlformats.org/markup-compatibility/2006">
              <mc:Choice xmlns:v="urn:schemas-microsoft-com:vml" Requires="v">
                <p:oleObj spid="_x0000_s1057" name="Acrobat Document" r:id="rId5" imgW="5667375" imgH="8019997" progId="AcroExch.Document.7">
                  <p:embed/>
                </p:oleObj>
              </mc:Choice>
              <mc:Fallback>
                <p:oleObj name="Acrobat Document" r:id="rId5" imgW="5667375" imgH="8019997" progId="AcroExch.Document.7">
                  <p:embed/>
                  <p:pic>
                    <p:nvPicPr>
                      <p:cNvPr id="0" name=""/>
                      <p:cNvPicPr/>
                      <p:nvPr/>
                    </p:nvPicPr>
                    <p:blipFill>
                      <a:blip r:embed="rId6"/>
                      <a:stretch>
                        <a:fillRect/>
                      </a:stretch>
                    </p:blipFill>
                    <p:spPr>
                      <a:xfrm>
                        <a:off x="0" y="1484784"/>
                        <a:ext cx="2871787" cy="4064000"/>
                      </a:xfrm>
                      <a:prstGeom prst="rect">
                        <a:avLst/>
                      </a:prstGeom>
                    </p:spPr>
                  </p:pic>
                </p:oleObj>
              </mc:Fallback>
            </mc:AlternateContent>
          </a:graphicData>
        </a:graphic>
      </p:graphicFrame>
      <p:pic>
        <p:nvPicPr>
          <p:cNvPr id="6" name="Image 5"/>
          <p:cNvPicPr>
            <a:picLocks noChangeAspect="1"/>
          </p:cNvPicPr>
          <p:nvPr/>
        </p:nvPicPr>
        <p:blipFill>
          <a:blip r:embed="rId7"/>
          <a:stretch>
            <a:fillRect/>
          </a:stretch>
        </p:blipFill>
        <p:spPr>
          <a:xfrm>
            <a:off x="3844638" y="727364"/>
            <a:ext cx="5060551" cy="5964382"/>
          </a:xfrm>
          <a:prstGeom prst="rect">
            <a:avLst/>
          </a:prstGeom>
        </p:spPr>
      </p:pic>
      <p:sp>
        <p:nvSpPr>
          <p:cNvPr id="7" name="ZoneTexte 8"/>
          <p:cNvSpPr txBox="1">
            <a:spLocks noChangeArrowheads="1"/>
          </p:cNvSpPr>
          <p:nvPr>
            <p:custDataLst>
              <p:tags r:id="rId2"/>
            </p:custDataLst>
          </p:nvPr>
        </p:nvSpPr>
        <p:spPr bwMode="auto">
          <a:xfrm rot="-5400000">
            <a:off x="-3249612" y="3244849"/>
            <a:ext cx="6858000" cy="36830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Socle et programme</a:t>
            </a:r>
            <a:endParaRPr lang="fr-FR" altLang="fr-FR" dirty="0"/>
          </a:p>
        </p:txBody>
      </p:sp>
    </p:spTree>
    <p:extLst>
      <p:ext uri="{BB962C8B-B14F-4D97-AF65-F5344CB8AC3E}">
        <p14:creationId xmlns:p14="http://schemas.microsoft.com/office/powerpoint/2010/main" val="206559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75856" y="1187450"/>
            <a:ext cx="5868144" cy="5040559"/>
          </a:xfrm>
        </p:spPr>
        <p:txBody>
          <a:bodyPr/>
          <a:lstStyle/>
          <a:p>
            <a:pPr>
              <a:defRPr/>
            </a:pPr>
            <a:r>
              <a:rPr lang="fr-FR" dirty="0" smtClean="0"/>
              <a:t> </a:t>
            </a:r>
            <a:r>
              <a:rPr lang="fr-FR" sz="2400" dirty="0"/>
              <a:t>T</a:t>
            </a:r>
            <a:r>
              <a:rPr lang="fr-FR" sz="2400" dirty="0" smtClean="0"/>
              <a:t>exte introductif</a:t>
            </a:r>
          </a:p>
          <a:p>
            <a:pPr>
              <a:defRPr/>
            </a:pPr>
            <a:r>
              <a:rPr lang="fr-FR" sz="2400" dirty="0"/>
              <a:t> </a:t>
            </a:r>
            <a:r>
              <a:rPr lang="fr-FR" sz="2400" dirty="0" smtClean="0"/>
              <a:t>7 compétences communes T-SVT-PC</a:t>
            </a:r>
          </a:p>
          <a:p>
            <a:pPr lvl="1">
              <a:defRPr/>
            </a:pPr>
            <a:r>
              <a:rPr lang="fr-FR" sz="2000" dirty="0"/>
              <a:t>Pratiquer des démarches scientifiques et </a:t>
            </a:r>
            <a:r>
              <a:rPr lang="fr-FR" sz="2000" dirty="0" smtClean="0"/>
              <a:t>technologiques</a:t>
            </a:r>
          </a:p>
          <a:p>
            <a:pPr lvl="1">
              <a:defRPr/>
            </a:pPr>
            <a:r>
              <a:rPr lang="fr-FR" sz="2000" dirty="0"/>
              <a:t>Concevoir, créer, </a:t>
            </a:r>
            <a:r>
              <a:rPr lang="fr-FR" sz="2000" dirty="0" smtClean="0"/>
              <a:t>réaliser</a:t>
            </a:r>
          </a:p>
          <a:p>
            <a:pPr lvl="1">
              <a:defRPr/>
            </a:pPr>
            <a:r>
              <a:rPr lang="fr-FR" sz="2000" dirty="0"/>
              <a:t>S’approprier des outils et des </a:t>
            </a:r>
            <a:r>
              <a:rPr lang="fr-FR" sz="2000" dirty="0" smtClean="0"/>
              <a:t>méthodes</a:t>
            </a:r>
          </a:p>
          <a:p>
            <a:pPr lvl="1">
              <a:defRPr/>
            </a:pPr>
            <a:r>
              <a:rPr lang="fr-FR" sz="2000" dirty="0"/>
              <a:t>Pratiquer des </a:t>
            </a:r>
            <a:r>
              <a:rPr lang="fr-FR" sz="2000" dirty="0" smtClean="0"/>
              <a:t>langages</a:t>
            </a:r>
          </a:p>
          <a:p>
            <a:pPr lvl="1">
              <a:defRPr/>
            </a:pPr>
            <a:r>
              <a:rPr lang="fr-FR" sz="2000" dirty="0"/>
              <a:t>Mobiliser des outils </a:t>
            </a:r>
            <a:r>
              <a:rPr lang="fr-FR" sz="2000" dirty="0" smtClean="0"/>
              <a:t>numériques</a:t>
            </a:r>
          </a:p>
          <a:p>
            <a:pPr lvl="1">
              <a:defRPr/>
            </a:pPr>
            <a:r>
              <a:rPr lang="fr-FR" sz="2000" dirty="0"/>
              <a:t>Adopter un comportement éthique et </a:t>
            </a:r>
            <a:r>
              <a:rPr lang="fr-FR" sz="2000" dirty="0" smtClean="0"/>
              <a:t>responsable</a:t>
            </a:r>
          </a:p>
          <a:p>
            <a:pPr lvl="1">
              <a:defRPr/>
            </a:pPr>
            <a:r>
              <a:rPr lang="fr-FR" sz="2000" dirty="0"/>
              <a:t>Se situer dans l’espace et dans le temps</a:t>
            </a:r>
          </a:p>
        </p:txBody>
      </p:sp>
      <p:graphicFrame>
        <p:nvGraphicFramePr>
          <p:cNvPr id="4" name="Objet 3"/>
          <p:cNvGraphicFramePr>
            <a:graphicFrameLocks noChangeAspect="1"/>
          </p:cNvGraphicFramePr>
          <p:nvPr>
            <p:extLst/>
          </p:nvPr>
        </p:nvGraphicFramePr>
        <p:xfrm>
          <a:off x="0" y="1484784"/>
          <a:ext cx="2871787" cy="4064000"/>
        </p:xfrm>
        <a:graphic>
          <a:graphicData uri="http://schemas.openxmlformats.org/presentationml/2006/ole">
            <mc:AlternateContent xmlns:mc="http://schemas.openxmlformats.org/markup-compatibility/2006">
              <mc:Choice xmlns:v="urn:schemas-microsoft-com:vml" Requires="v">
                <p:oleObj spid="_x0000_s2080" name="Acrobat Document" r:id="rId5" imgW="5667375" imgH="8019997" progId="AcroExch.Document.7">
                  <p:embed/>
                </p:oleObj>
              </mc:Choice>
              <mc:Fallback>
                <p:oleObj name="Acrobat Document" r:id="rId5" imgW="5667375" imgH="8019997" progId="AcroExch.Document.7">
                  <p:embed/>
                  <p:pic>
                    <p:nvPicPr>
                      <p:cNvPr id="0" name=""/>
                      <p:cNvPicPr/>
                      <p:nvPr/>
                    </p:nvPicPr>
                    <p:blipFill>
                      <a:blip r:embed="rId6"/>
                      <a:stretch>
                        <a:fillRect/>
                      </a:stretch>
                    </p:blipFill>
                    <p:spPr>
                      <a:xfrm>
                        <a:off x="0" y="1484784"/>
                        <a:ext cx="2871787" cy="4064000"/>
                      </a:xfrm>
                      <a:prstGeom prst="rect">
                        <a:avLst/>
                      </a:prstGeom>
                    </p:spPr>
                  </p:pic>
                </p:oleObj>
              </mc:Fallback>
            </mc:AlternateContent>
          </a:graphicData>
        </a:graphic>
      </p:graphicFrame>
      <p:sp>
        <p:nvSpPr>
          <p:cNvPr id="5" name="ZoneTexte 8"/>
          <p:cNvSpPr txBox="1">
            <a:spLocks noChangeArrowheads="1"/>
          </p:cNvSpPr>
          <p:nvPr>
            <p:custDataLst>
              <p:tags r:id="rId2"/>
            </p:custDataLst>
          </p:nvPr>
        </p:nvSpPr>
        <p:spPr bwMode="auto">
          <a:xfrm rot="-5400000">
            <a:off x="-3249612" y="3244849"/>
            <a:ext cx="6858000" cy="368301"/>
          </a:xfrm>
          <a:prstGeom prst="rect">
            <a:avLst/>
          </a:prstGeom>
          <a:solidFill>
            <a:srgbClr val="00B0F0"/>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Programme</a:t>
            </a:r>
            <a:endParaRPr lang="fr-FR" altLang="fr-FR" dirty="0"/>
          </a:p>
        </p:txBody>
      </p:sp>
      <p:sp>
        <p:nvSpPr>
          <p:cNvPr id="7" name="Titre 1"/>
          <p:cNvSpPr>
            <a:spLocks noGrp="1"/>
          </p:cNvSpPr>
          <p:nvPr>
            <p:ph type="title"/>
          </p:nvPr>
        </p:nvSpPr>
        <p:spPr>
          <a:xfrm>
            <a:off x="1049868" y="44450"/>
            <a:ext cx="8094132" cy="1143000"/>
          </a:xfrm>
        </p:spPr>
        <p:txBody>
          <a:bodyPr/>
          <a:lstStyle/>
          <a:p>
            <a:pPr>
              <a:defRPr/>
            </a:pPr>
            <a:r>
              <a:rPr lang="fr-FR" dirty="0" smtClean="0"/>
              <a:t>Programme de Technologie</a:t>
            </a:r>
            <a:endParaRPr lang="fr-FR" dirty="0"/>
          </a:p>
        </p:txBody>
      </p:sp>
    </p:spTree>
    <p:extLst>
      <p:ext uri="{BB962C8B-B14F-4D97-AF65-F5344CB8AC3E}">
        <p14:creationId xmlns:p14="http://schemas.microsoft.com/office/powerpoint/2010/main" val="4109263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478086" y="1288"/>
            <a:ext cx="5837114" cy="1143923"/>
          </a:xfrm>
        </p:spPr>
        <p:txBody>
          <a:bodyPr>
            <a:normAutofit/>
          </a:bodyPr>
          <a:lstStyle/>
          <a:p>
            <a:r>
              <a:rPr lang="fr-FR" sz="2800" dirty="0"/>
              <a:t>Les trois dimensions de la </a:t>
            </a:r>
            <a:r>
              <a:rPr lang="fr-FR" sz="2800" dirty="0" smtClean="0"/>
              <a:t>Technologie</a:t>
            </a:r>
            <a:endParaRPr lang="fr-FR" sz="2800" dirty="0"/>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392356403"/>
              </p:ext>
            </p:extLst>
          </p:nvPr>
        </p:nvGraphicFramePr>
        <p:xfrm>
          <a:off x="1959640" y="1559127"/>
          <a:ext cx="4800600" cy="3200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56" name="Groupe 55"/>
          <p:cNvGrpSpPr/>
          <p:nvPr>
            <p:custDataLst>
              <p:tags r:id="rId3"/>
            </p:custDataLst>
          </p:nvPr>
        </p:nvGrpSpPr>
        <p:grpSpPr>
          <a:xfrm>
            <a:off x="2268826" y="3827717"/>
            <a:ext cx="4653433" cy="921432"/>
            <a:chOff x="2279518" y="2416200"/>
            <a:chExt cx="6204577" cy="1228576"/>
          </a:xfrm>
        </p:grpSpPr>
        <p:sp>
          <p:nvSpPr>
            <p:cNvPr id="57" name="Rectangle 56"/>
            <p:cNvSpPr/>
            <p:nvPr/>
          </p:nvSpPr>
          <p:spPr>
            <a:xfrm>
              <a:off x="2279518" y="2772757"/>
              <a:ext cx="1092009" cy="728003"/>
            </a:xfrm>
            <a:prstGeom prst="rect">
              <a:avLst/>
            </a:prstGeom>
            <a:blipFill>
              <a:blip r:embed="rId17"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algn="ctr" defTabSz="400050" fontAlgn="base">
                <a:lnSpc>
                  <a:spcPct val="90000"/>
                </a:lnSpc>
                <a:spcBef>
                  <a:spcPct val="0"/>
                </a:spcBef>
                <a:spcAft>
                  <a:spcPct val="35000"/>
                </a:spcAft>
              </a:pPr>
              <a:r>
                <a:rPr lang="fr-FR" sz="900" dirty="0">
                  <a:solidFill>
                    <a:prstClr val="black">
                      <a:hueOff val="0"/>
                      <a:satOff val="0"/>
                      <a:lumOff val="0"/>
                      <a:alphaOff val="0"/>
                    </a:prstClr>
                  </a:solidFill>
                </a:rPr>
                <a:t>Replacer et interroger des objets, des systèmes et des pratiques dans leur environnement</a:t>
              </a:r>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5549104" y="1292766"/>
            <a:ext cx="1373154" cy="1761578"/>
            <a:chOff x="7197104" y="4604314"/>
            <a:chExt cx="1830872" cy="2348771"/>
          </a:xfrm>
        </p:grpSpPr>
        <p:pic>
          <p:nvPicPr>
            <p:cNvPr id="30" name="Image 29"/>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7524562"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9"/>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algn="ctr" defTabSz="400050" fontAlgn="base">
                  <a:lnSpc>
                    <a:spcPct val="90000"/>
                  </a:lnSpc>
                  <a:spcBef>
                    <a:spcPct val="0"/>
                  </a:spcBef>
                  <a:spcAft>
                    <a:spcPct val="35000"/>
                  </a:spcAft>
                </a:pPr>
                <a:r>
                  <a:rPr lang="fr-FR" sz="900" dirty="0">
                    <a:solidFill>
                      <a:prstClr val="black">
                        <a:hueOff val="0"/>
                        <a:satOff val="0"/>
                        <a:lumOff val="0"/>
                        <a:alphaOff val="0"/>
                      </a:prstClr>
                    </a:solidFill>
                  </a:rPr>
                  <a:t>Représenter, analyser, modéliser puis simuler les objets ou systèmes existants, comprendre et justifier les solutions constructives</a:t>
                </a:r>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1386207" y="1508789"/>
            <a:ext cx="1512168" cy="1785528"/>
            <a:chOff x="1259632" y="620688"/>
            <a:chExt cx="2016224" cy="2380704"/>
          </a:xfrm>
        </p:grpSpPr>
        <p:pic>
          <p:nvPicPr>
            <p:cNvPr id="51" name="Image 5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7"/>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algn="ctr" defTabSz="400050" fontAlgn="base">
                  <a:lnSpc>
                    <a:spcPct val="90000"/>
                  </a:lnSpc>
                  <a:spcBef>
                    <a:spcPct val="0"/>
                  </a:spcBef>
                  <a:spcAft>
                    <a:spcPct val="35000"/>
                  </a:spcAft>
                </a:pPr>
                <a:r>
                  <a:rPr lang="fr-FR" sz="900" dirty="0">
                    <a:solidFill>
                      <a:prstClr val="black">
                        <a:hueOff val="0"/>
                        <a:satOff val="0"/>
                        <a:lumOff val="0"/>
                        <a:alphaOff val="0"/>
                      </a:prstClr>
                    </a:solidFill>
                  </a:rPr>
                  <a:t>Imaginer, créer, concevoir, réaliser, exploiter ou maintenir les objets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3897921" y="2912945"/>
            <a:ext cx="882625" cy="7560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fr-FR" sz="1200" b="1" dirty="0">
                <a:solidFill>
                  <a:prstClr val="white"/>
                </a:solidFill>
              </a:rPr>
              <a:t>Objet </a:t>
            </a:r>
            <a:r>
              <a:rPr lang="fr-FR" sz="600" dirty="0">
                <a:solidFill>
                  <a:prstClr val="white"/>
                </a:solidFill>
              </a:rPr>
              <a:t>technique</a:t>
            </a:r>
          </a:p>
        </p:txBody>
      </p:sp>
      <p:sp>
        <p:nvSpPr>
          <p:cNvPr id="29" name="ZoneTexte 8"/>
          <p:cNvSpPr txBox="1">
            <a:spLocks noChangeArrowheads="1"/>
          </p:cNvSpPr>
          <p:nvPr>
            <p:custDataLst>
              <p:tags r:id="rId5"/>
            </p:custDataLst>
          </p:nvPr>
        </p:nvSpPr>
        <p:spPr bwMode="auto">
          <a:xfrm rot="-5400000">
            <a:off x="-3249612" y="3244849"/>
            <a:ext cx="6858000" cy="368301"/>
          </a:xfrm>
          <a:prstGeom prst="rect">
            <a:avLst/>
          </a:prstGeom>
          <a:solidFill>
            <a:srgbClr val="00B0F0"/>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Programme</a:t>
            </a:r>
            <a:endParaRPr lang="fr-FR" altLang="fr-FR" dirty="0"/>
          </a:p>
        </p:txBody>
      </p:sp>
    </p:spTree>
    <p:extLst>
      <p:ext uri="{BB962C8B-B14F-4D97-AF65-F5344CB8AC3E}">
        <p14:creationId xmlns:p14="http://schemas.microsoft.com/office/powerpoint/2010/main" val="1129083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nvPr>
        </p:nvGraphicFramePr>
        <p:xfrm>
          <a:off x="95786" y="1649926"/>
          <a:ext cx="2977166" cy="29230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a:off x="95787" y="4762548"/>
            <a:ext cx="8931499" cy="300082"/>
          </a:xfrm>
          <a:prstGeom prst="rect">
            <a:avLst/>
          </a:prstGeom>
          <a:solidFill>
            <a:srgbClr val="FFC000"/>
          </a:solidFill>
        </p:spPr>
        <p:txBody>
          <a:bodyPr wrap="square">
            <a:spAutoFit/>
          </a:bodyPr>
          <a:lstStyle/>
          <a:p>
            <a:pPr algn="ctr"/>
            <a:r>
              <a:rPr lang="fr-FR" sz="1350" dirty="0"/>
              <a:t>Innovation                                                        Design                                                        Créativité</a:t>
            </a:r>
          </a:p>
        </p:txBody>
      </p:sp>
      <p:sp>
        <p:nvSpPr>
          <p:cNvPr id="14" name="Ellipse 13"/>
          <p:cNvSpPr/>
          <p:nvPr/>
        </p:nvSpPr>
        <p:spPr>
          <a:xfrm>
            <a:off x="88317" y="1665374"/>
            <a:ext cx="2984633" cy="291482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nvGrpSpPr>
          <p:cNvPr id="2" name="Groupe 1"/>
          <p:cNvGrpSpPr/>
          <p:nvPr/>
        </p:nvGrpSpPr>
        <p:grpSpPr>
          <a:xfrm>
            <a:off x="693859" y="1649926"/>
            <a:ext cx="8340891" cy="3005217"/>
            <a:chOff x="693859" y="1649926"/>
            <a:chExt cx="8340891" cy="3005217"/>
          </a:xfrm>
        </p:grpSpPr>
        <p:graphicFrame>
          <p:nvGraphicFramePr>
            <p:cNvPr id="4" name="Diagramme 3"/>
            <p:cNvGraphicFramePr/>
            <p:nvPr>
              <p:extLst>
                <p:ext uri="{D42A27DB-BD31-4B8C-83A1-F6EECF244321}">
                  <p14:modId xmlns:p14="http://schemas.microsoft.com/office/powerpoint/2010/main" val="4050940545"/>
                </p:ext>
              </p:extLst>
            </p:nvPr>
          </p:nvGraphicFramePr>
          <p:xfrm>
            <a:off x="3072952" y="1649926"/>
            <a:ext cx="2977166" cy="29230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me 7"/>
            <p:cNvGraphicFramePr/>
            <p:nvPr>
              <p:extLst>
                <p:ext uri="{D42A27DB-BD31-4B8C-83A1-F6EECF244321}">
                  <p14:modId xmlns:p14="http://schemas.microsoft.com/office/powerpoint/2010/main" val="143790288"/>
                </p:ext>
              </p:extLst>
            </p:nvPr>
          </p:nvGraphicFramePr>
          <p:xfrm>
            <a:off x="5748136" y="1649926"/>
            <a:ext cx="2977166" cy="292305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5" name="Ellipse 14"/>
            <p:cNvSpPr/>
            <p:nvPr/>
          </p:nvSpPr>
          <p:spPr>
            <a:xfrm>
              <a:off x="3048138" y="1672591"/>
              <a:ext cx="2984633" cy="291482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Ellipse 15"/>
            <p:cNvSpPr/>
            <p:nvPr/>
          </p:nvSpPr>
          <p:spPr>
            <a:xfrm>
              <a:off x="6050117" y="1661765"/>
              <a:ext cx="2984633" cy="291482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ZoneTexte 17"/>
            <p:cNvSpPr txBox="1"/>
            <p:nvPr/>
          </p:nvSpPr>
          <p:spPr>
            <a:xfrm>
              <a:off x="693859" y="3916479"/>
              <a:ext cx="1778066" cy="738664"/>
            </a:xfrm>
            <a:prstGeom prst="rect">
              <a:avLst/>
            </a:prstGeom>
            <a:solidFill>
              <a:schemeClr val="bg1"/>
            </a:solidFill>
            <a:ln w="57150">
              <a:solidFill>
                <a:srgbClr val="0070C0"/>
              </a:solidFill>
            </a:ln>
          </p:spPr>
          <p:txBody>
            <a:bodyPr wrap="square" rtlCol="0">
              <a:spAutoFit/>
            </a:bodyPr>
            <a:lstStyle/>
            <a:p>
              <a:r>
                <a:rPr lang="fr-FR" sz="1050" b="1" dirty="0">
                  <a:solidFill>
                    <a:srgbClr val="0070C0"/>
                  </a:solidFill>
                </a:rPr>
                <a:t>Des objets et services de  plus en plus intelligents, connectés et autonomes dans leurs décisions </a:t>
              </a:r>
            </a:p>
          </p:txBody>
        </p:sp>
        <p:sp>
          <p:nvSpPr>
            <p:cNvPr id="19" name="ZoneTexte 18"/>
            <p:cNvSpPr txBox="1"/>
            <p:nvPr/>
          </p:nvSpPr>
          <p:spPr>
            <a:xfrm>
              <a:off x="3678491" y="3911738"/>
              <a:ext cx="1697039" cy="738664"/>
            </a:xfrm>
            <a:prstGeom prst="rect">
              <a:avLst/>
            </a:prstGeom>
            <a:solidFill>
              <a:schemeClr val="bg1"/>
            </a:solidFill>
            <a:ln w="57150">
              <a:solidFill>
                <a:srgbClr val="0070C0"/>
              </a:solidFill>
            </a:ln>
          </p:spPr>
          <p:txBody>
            <a:bodyPr wrap="square" rtlCol="0">
              <a:spAutoFit/>
            </a:bodyPr>
            <a:lstStyle/>
            <a:p>
              <a:r>
                <a:rPr lang="fr-FR" sz="1050" b="1" dirty="0">
                  <a:solidFill>
                    <a:srgbClr val="0070C0"/>
                  </a:solidFill>
                </a:rPr>
                <a:t>Des objets et services de  plus en plus ergonomiques et simples d’utilisation</a:t>
              </a:r>
            </a:p>
            <a:p>
              <a:endParaRPr lang="fr-FR" sz="1050" b="1" dirty="0">
                <a:solidFill>
                  <a:srgbClr val="0070C0"/>
                </a:solidFill>
              </a:endParaRPr>
            </a:p>
          </p:txBody>
        </p:sp>
        <p:sp>
          <p:nvSpPr>
            <p:cNvPr id="20" name="ZoneTexte 19"/>
            <p:cNvSpPr txBox="1"/>
            <p:nvPr/>
          </p:nvSpPr>
          <p:spPr>
            <a:xfrm>
              <a:off x="6685032" y="3911737"/>
              <a:ext cx="1908311" cy="415498"/>
            </a:xfrm>
            <a:prstGeom prst="rect">
              <a:avLst/>
            </a:prstGeom>
            <a:solidFill>
              <a:schemeClr val="bg1"/>
            </a:solidFill>
            <a:ln w="57150">
              <a:solidFill>
                <a:srgbClr val="0070C0"/>
              </a:solidFill>
            </a:ln>
          </p:spPr>
          <p:txBody>
            <a:bodyPr wrap="square" rtlCol="0">
              <a:spAutoFit/>
            </a:bodyPr>
            <a:lstStyle/>
            <a:p>
              <a:r>
                <a:rPr lang="fr-FR" sz="1050" b="1" dirty="0">
                  <a:solidFill>
                    <a:srgbClr val="0070C0"/>
                  </a:solidFill>
                </a:rPr>
                <a:t>Des objets </a:t>
              </a:r>
              <a:r>
                <a:rPr lang="fr-FR" sz="1050" b="1" dirty="0" smtClean="0">
                  <a:solidFill>
                    <a:srgbClr val="0070C0"/>
                  </a:solidFill>
                </a:rPr>
                <a:t>et services &lt;-&gt; société</a:t>
              </a:r>
              <a:endParaRPr lang="fr-FR" sz="1050" b="1" dirty="0">
                <a:solidFill>
                  <a:srgbClr val="0070C0"/>
                </a:solidFill>
              </a:endParaRPr>
            </a:p>
          </p:txBody>
        </p:sp>
      </p:grpSp>
      <p:sp>
        <p:nvSpPr>
          <p:cNvPr id="17" name="ZoneTexte 16"/>
          <p:cNvSpPr txBox="1"/>
          <p:nvPr/>
        </p:nvSpPr>
        <p:spPr>
          <a:xfrm>
            <a:off x="830033" y="579261"/>
            <a:ext cx="8179905" cy="323165"/>
          </a:xfrm>
          <a:prstGeom prst="rect">
            <a:avLst/>
          </a:prstGeom>
          <a:solidFill>
            <a:srgbClr val="D11920"/>
          </a:solidFill>
        </p:spPr>
        <p:txBody>
          <a:bodyPr wrap="square" rtlCol="0">
            <a:spAutoFit/>
          </a:bodyPr>
          <a:lstStyle/>
          <a:p>
            <a:r>
              <a:rPr lang="fr-FR" sz="1500" b="1" dirty="0">
                <a:solidFill>
                  <a:schemeClr val="bg1"/>
                </a:solidFill>
              </a:rPr>
              <a:t>L’étude des objets techniques et des services : 3 dimensions à explorer tous les ans pendant trois ans </a:t>
            </a:r>
          </a:p>
        </p:txBody>
      </p:sp>
      <p:sp>
        <p:nvSpPr>
          <p:cNvPr id="21" name="Rectangle 20"/>
          <p:cNvSpPr/>
          <p:nvPr/>
        </p:nvSpPr>
        <p:spPr>
          <a:xfrm>
            <a:off x="95787" y="5140848"/>
            <a:ext cx="8931499" cy="300082"/>
          </a:xfrm>
          <a:prstGeom prst="rect">
            <a:avLst/>
          </a:prstGeom>
          <a:solidFill>
            <a:srgbClr val="00B0F0"/>
          </a:solidFill>
        </p:spPr>
        <p:txBody>
          <a:bodyPr wrap="square">
            <a:spAutoFit/>
          </a:bodyPr>
          <a:lstStyle/>
          <a:p>
            <a:pPr algn="ctr"/>
            <a:r>
              <a:rPr lang="fr-FR" sz="1350" dirty="0"/>
              <a:t>Les objets techniques, les services et les changements induits dans la société</a:t>
            </a:r>
          </a:p>
        </p:txBody>
      </p:sp>
      <p:sp>
        <p:nvSpPr>
          <p:cNvPr id="22" name="Rectangle 21"/>
          <p:cNvSpPr/>
          <p:nvPr/>
        </p:nvSpPr>
        <p:spPr>
          <a:xfrm>
            <a:off x="113133" y="5527721"/>
            <a:ext cx="8896805" cy="300082"/>
          </a:xfrm>
          <a:prstGeom prst="rect">
            <a:avLst/>
          </a:prstGeom>
          <a:solidFill>
            <a:srgbClr val="92D050"/>
          </a:solidFill>
        </p:spPr>
        <p:txBody>
          <a:bodyPr wrap="square">
            <a:spAutoFit/>
          </a:bodyPr>
          <a:lstStyle/>
          <a:p>
            <a:pPr algn="ctr"/>
            <a:r>
              <a:rPr lang="fr-FR" sz="1350" dirty="0"/>
              <a:t>La modélisation et la simulation des objets et systèmes techniques</a:t>
            </a:r>
          </a:p>
        </p:txBody>
      </p:sp>
      <p:sp>
        <p:nvSpPr>
          <p:cNvPr id="23" name="ZoneTexte 8"/>
          <p:cNvSpPr txBox="1">
            <a:spLocks noChangeArrowheads="1"/>
          </p:cNvSpPr>
          <p:nvPr>
            <p:custDataLst>
              <p:tags r:id="rId1"/>
            </p:custDataLst>
          </p:nvPr>
        </p:nvSpPr>
        <p:spPr bwMode="auto">
          <a:xfrm rot="-5400000">
            <a:off x="-3249612" y="3244849"/>
            <a:ext cx="6858000" cy="368301"/>
          </a:xfrm>
          <a:prstGeom prst="rect">
            <a:avLst/>
          </a:prstGeom>
          <a:solidFill>
            <a:srgbClr val="00B0F0"/>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Programme</a:t>
            </a:r>
            <a:endParaRPr lang="fr-FR" altLang="fr-FR" dirty="0"/>
          </a:p>
        </p:txBody>
      </p:sp>
    </p:spTree>
    <p:extLst>
      <p:ext uri="{BB962C8B-B14F-4D97-AF65-F5344CB8AC3E}">
        <p14:creationId xmlns:p14="http://schemas.microsoft.com/office/powerpoint/2010/main" val="2945379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1750" y="1779221"/>
            <a:ext cx="1878372" cy="1139687"/>
          </a:xfrm>
          <a:prstGeom prst="rect">
            <a:avLst/>
          </a:prstGeom>
        </p:spPr>
      </p:pic>
      <p:pic>
        <p:nvPicPr>
          <p:cNvPr id="24" name="Imag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465" y="1779222"/>
            <a:ext cx="1018658" cy="604175"/>
          </a:xfrm>
          <a:prstGeom prst="rect">
            <a:avLst/>
          </a:prstGeom>
        </p:spPr>
      </p:pic>
      <p:pic>
        <p:nvPicPr>
          <p:cNvPr id="22" name="Imag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5051" y="2215307"/>
            <a:ext cx="857250" cy="1143000"/>
          </a:xfrm>
          <a:prstGeom prst="rect">
            <a:avLst/>
          </a:prstGeom>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1518" y="2771729"/>
            <a:ext cx="780788" cy="935722"/>
          </a:xfrm>
          <a:prstGeom prst="rect">
            <a:avLst/>
          </a:prstGeom>
        </p:spPr>
      </p:pic>
      <p:sp>
        <p:nvSpPr>
          <p:cNvPr id="11" name="Rectangle 10"/>
          <p:cNvSpPr/>
          <p:nvPr/>
        </p:nvSpPr>
        <p:spPr>
          <a:xfrm>
            <a:off x="95787" y="4762548"/>
            <a:ext cx="8931499" cy="300082"/>
          </a:xfrm>
          <a:prstGeom prst="rect">
            <a:avLst/>
          </a:prstGeom>
          <a:solidFill>
            <a:srgbClr val="FFC000"/>
          </a:solidFill>
        </p:spPr>
        <p:txBody>
          <a:bodyPr wrap="square">
            <a:spAutoFit/>
          </a:bodyPr>
          <a:lstStyle/>
          <a:p>
            <a:pPr algn="ctr"/>
            <a:r>
              <a:rPr lang="fr-FR" sz="1350" dirty="0"/>
              <a:t>Innovation                                                        Design                                                        Créativité</a:t>
            </a:r>
          </a:p>
        </p:txBody>
      </p:sp>
      <p:sp>
        <p:nvSpPr>
          <p:cNvPr id="12" name="Rectangle 11"/>
          <p:cNvSpPr/>
          <p:nvPr/>
        </p:nvSpPr>
        <p:spPr>
          <a:xfrm>
            <a:off x="95787" y="5140848"/>
            <a:ext cx="8931499" cy="300082"/>
          </a:xfrm>
          <a:prstGeom prst="rect">
            <a:avLst/>
          </a:prstGeom>
          <a:solidFill>
            <a:srgbClr val="00B0F0"/>
          </a:solidFill>
        </p:spPr>
        <p:txBody>
          <a:bodyPr wrap="square">
            <a:spAutoFit/>
          </a:bodyPr>
          <a:lstStyle/>
          <a:p>
            <a:pPr algn="ctr"/>
            <a:r>
              <a:rPr lang="fr-FR" sz="1350" dirty="0"/>
              <a:t>Les objets techniques, les services et les changements induits dans la société</a:t>
            </a:r>
          </a:p>
        </p:txBody>
      </p:sp>
      <p:sp>
        <p:nvSpPr>
          <p:cNvPr id="13" name="Rectangle 12"/>
          <p:cNvSpPr/>
          <p:nvPr/>
        </p:nvSpPr>
        <p:spPr>
          <a:xfrm>
            <a:off x="113133" y="5527721"/>
            <a:ext cx="8896805" cy="300082"/>
          </a:xfrm>
          <a:prstGeom prst="rect">
            <a:avLst/>
          </a:prstGeom>
          <a:solidFill>
            <a:srgbClr val="92D050"/>
          </a:solidFill>
        </p:spPr>
        <p:txBody>
          <a:bodyPr wrap="square">
            <a:spAutoFit/>
          </a:bodyPr>
          <a:lstStyle/>
          <a:p>
            <a:pPr algn="ctr"/>
            <a:r>
              <a:rPr lang="fr-FR" sz="1350" dirty="0"/>
              <a:t>La modélisation et la simulation des objets et systèmes techniques</a:t>
            </a:r>
          </a:p>
        </p:txBody>
      </p:sp>
      <p:sp>
        <p:nvSpPr>
          <p:cNvPr id="14" name="Ellipse 13"/>
          <p:cNvSpPr/>
          <p:nvPr/>
        </p:nvSpPr>
        <p:spPr>
          <a:xfrm>
            <a:off x="88317" y="1665374"/>
            <a:ext cx="2984633" cy="291482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ZoneTexte 17"/>
          <p:cNvSpPr txBox="1"/>
          <p:nvPr/>
        </p:nvSpPr>
        <p:spPr>
          <a:xfrm>
            <a:off x="693859" y="3916479"/>
            <a:ext cx="1778066" cy="738664"/>
          </a:xfrm>
          <a:prstGeom prst="rect">
            <a:avLst/>
          </a:prstGeom>
          <a:solidFill>
            <a:schemeClr val="bg1"/>
          </a:solidFill>
          <a:ln w="57150">
            <a:solidFill>
              <a:srgbClr val="0070C0"/>
            </a:solidFill>
          </a:ln>
        </p:spPr>
        <p:txBody>
          <a:bodyPr wrap="square" rtlCol="0">
            <a:spAutoFit/>
          </a:bodyPr>
          <a:lstStyle/>
          <a:p>
            <a:r>
              <a:rPr lang="fr-FR" sz="1050" b="1" dirty="0">
                <a:solidFill>
                  <a:srgbClr val="0070C0"/>
                </a:solidFill>
              </a:rPr>
              <a:t>Des objets et services de  plus en plus intelligents, connectés et autonomes dans leurs décisions </a:t>
            </a:r>
          </a:p>
        </p:txBody>
      </p:sp>
      <p:sp>
        <p:nvSpPr>
          <p:cNvPr id="17" name="ZoneTexte 16"/>
          <p:cNvSpPr txBox="1"/>
          <p:nvPr/>
        </p:nvSpPr>
        <p:spPr>
          <a:xfrm>
            <a:off x="830033" y="579826"/>
            <a:ext cx="8179905" cy="323165"/>
          </a:xfrm>
          <a:prstGeom prst="rect">
            <a:avLst/>
          </a:prstGeom>
          <a:solidFill>
            <a:srgbClr val="D11920"/>
          </a:solidFill>
        </p:spPr>
        <p:txBody>
          <a:bodyPr wrap="square" rtlCol="0">
            <a:spAutoFit/>
          </a:bodyPr>
          <a:lstStyle/>
          <a:p>
            <a:r>
              <a:rPr lang="fr-FR" sz="1500" b="1" dirty="0">
                <a:solidFill>
                  <a:schemeClr val="bg1"/>
                </a:solidFill>
              </a:rPr>
              <a:t>L’étude des objets techniques et des services : 3 dimensions à explorer tous les ans pendant trois ans </a:t>
            </a:r>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4554" y="2859294"/>
            <a:ext cx="1071563" cy="1071563"/>
          </a:xfrm>
          <a:prstGeom prst="rect">
            <a:avLst/>
          </a:prstGeom>
        </p:spPr>
      </p:pic>
      <p:sp>
        <p:nvSpPr>
          <p:cNvPr id="15" name="Ellipse 14"/>
          <p:cNvSpPr/>
          <p:nvPr/>
        </p:nvSpPr>
        <p:spPr>
          <a:xfrm>
            <a:off x="3048138" y="1672591"/>
            <a:ext cx="2984633" cy="291482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ZoneTexte 18"/>
          <p:cNvSpPr txBox="1"/>
          <p:nvPr/>
        </p:nvSpPr>
        <p:spPr>
          <a:xfrm>
            <a:off x="3678491" y="3911738"/>
            <a:ext cx="1697039" cy="738664"/>
          </a:xfrm>
          <a:prstGeom prst="rect">
            <a:avLst/>
          </a:prstGeom>
          <a:solidFill>
            <a:schemeClr val="bg1"/>
          </a:solidFill>
          <a:ln w="57150">
            <a:solidFill>
              <a:srgbClr val="0070C0"/>
            </a:solidFill>
          </a:ln>
        </p:spPr>
        <p:txBody>
          <a:bodyPr wrap="square" rtlCol="0">
            <a:spAutoFit/>
          </a:bodyPr>
          <a:lstStyle/>
          <a:p>
            <a:r>
              <a:rPr lang="fr-FR" sz="1050" b="1" dirty="0">
                <a:solidFill>
                  <a:srgbClr val="0070C0"/>
                </a:solidFill>
              </a:rPr>
              <a:t>Des objets et services de  plus en plus ergonomiques et simples d’utilisation</a:t>
            </a:r>
          </a:p>
          <a:p>
            <a:endParaRPr lang="fr-FR" sz="1050" b="1" dirty="0">
              <a:solidFill>
                <a:srgbClr val="0070C0"/>
              </a:solidFill>
            </a:endParaRPr>
          </a:p>
        </p:txBody>
      </p:sp>
      <p:sp>
        <p:nvSpPr>
          <p:cNvPr id="16" name="Ellipse 15"/>
          <p:cNvSpPr/>
          <p:nvPr/>
        </p:nvSpPr>
        <p:spPr>
          <a:xfrm>
            <a:off x="6050117" y="1661765"/>
            <a:ext cx="2984633" cy="291482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ZoneTexte 19"/>
          <p:cNvSpPr txBox="1"/>
          <p:nvPr/>
        </p:nvSpPr>
        <p:spPr>
          <a:xfrm>
            <a:off x="6685032" y="3911737"/>
            <a:ext cx="1908311" cy="738664"/>
          </a:xfrm>
          <a:prstGeom prst="rect">
            <a:avLst/>
          </a:prstGeom>
          <a:solidFill>
            <a:schemeClr val="bg1"/>
          </a:solidFill>
          <a:ln w="57150">
            <a:solidFill>
              <a:srgbClr val="0070C0"/>
            </a:solidFill>
          </a:ln>
        </p:spPr>
        <p:txBody>
          <a:bodyPr wrap="square" rtlCol="0">
            <a:spAutoFit/>
          </a:bodyPr>
          <a:lstStyle/>
          <a:p>
            <a:r>
              <a:rPr lang="fr-FR" sz="1050" b="1" dirty="0">
                <a:solidFill>
                  <a:srgbClr val="0070C0"/>
                </a:solidFill>
              </a:rPr>
              <a:t>Des objets et services qui bouleversent notre comportement et créent des ruptures d’usage </a:t>
            </a:r>
          </a:p>
        </p:txBody>
      </p:sp>
      <p:pic>
        <p:nvPicPr>
          <p:cNvPr id="3" name="Image 2"/>
          <p:cNvPicPr>
            <a:picLocks noChangeAspect="1"/>
          </p:cNvPicPr>
          <p:nvPr/>
        </p:nvPicPr>
        <p:blipFill>
          <a:blip r:embed="rId9"/>
          <a:stretch>
            <a:fillRect/>
          </a:stretch>
        </p:blipFill>
        <p:spPr>
          <a:xfrm>
            <a:off x="348927" y="3138056"/>
            <a:ext cx="832056" cy="516449"/>
          </a:xfrm>
          <a:prstGeom prst="rect">
            <a:avLst/>
          </a:prstGeom>
        </p:spPr>
      </p:pic>
      <p:pic>
        <p:nvPicPr>
          <p:cNvPr id="4" name="Image 3"/>
          <p:cNvPicPr>
            <a:picLocks noChangeAspect="1"/>
          </p:cNvPicPr>
          <p:nvPr/>
        </p:nvPicPr>
        <p:blipFill>
          <a:blip r:embed="rId10"/>
          <a:stretch>
            <a:fillRect/>
          </a:stretch>
        </p:blipFill>
        <p:spPr>
          <a:xfrm>
            <a:off x="3959673" y="1866394"/>
            <a:ext cx="704149" cy="905335"/>
          </a:xfrm>
          <a:prstGeom prst="rect">
            <a:avLst/>
          </a:prstGeom>
        </p:spPr>
      </p:pic>
      <p:pic>
        <p:nvPicPr>
          <p:cNvPr id="5" name="Image 4"/>
          <p:cNvPicPr>
            <a:picLocks noChangeAspect="1"/>
          </p:cNvPicPr>
          <p:nvPr/>
        </p:nvPicPr>
        <p:blipFill rotWithShape="1">
          <a:blip r:embed="rId11"/>
          <a:srcRect b="26123"/>
          <a:stretch/>
        </p:blipFill>
        <p:spPr>
          <a:xfrm>
            <a:off x="1273953" y="2702920"/>
            <a:ext cx="1510874" cy="627857"/>
          </a:xfrm>
          <a:prstGeom prst="rect">
            <a:avLst/>
          </a:prstGeom>
        </p:spPr>
      </p:pic>
      <p:sp>
        <p:nvSpPr>
          <p:cNvPr id="21" name="Rectangle 20"/>
          <p:cNvSpPr/>
          <p:nvPr/>
        </p:nvSpPr>
        <p:spPr>
          <a:xfrm>
            <a:off x="1370445" y="3408001"/>
            <a:ext cx="1426891" cy="300082"/>
          </a:xfrm>
          <a:prstGeom prst="rect">
            <a:avLst/>
          </a:prstGeom>
          <a:gradFill flip="none" rotWithShape="1">
            <a:gsLst>
              <a:gs pos="0">
                <a:srgbClr val="5B9BD5">
                  <a:lumMod val="5000"/>
                  <a:lumOff val="95000"/>
                </a:srgbClr>
              </a:gs>
              <a:gs pos="75000">
                <a:srgbClr val="5B9BD5">
                  <a:lumMod val="45000"/>
                  <a:lumOff val="55000"/>
                </a:srgbClr>
              </a:gs>
              <a:gs pos="65000">
                <a:srgbClr val="5B9BD5">
                  <a:lumMod val="45000"/>
                  <a:lumOff val="55000"/>
                </a:srgbClr>
              </a:gs>
              <a:gs pos="100000">
                <a:srgbClr val="5B9BD5">
                  <a:lumMod val="30000"/>
                  <a:lumOff val="70000"/>
                </a:srgbClr>
              </a:gs>
            </a:gsLst>
            <a:lin ang="13500000" scaled="1"/>
            <a:tileRect/>
          </a:gradFill>
        </p:spPr>
        <p:txBody>
          <a:bodyPr wrap="square">
            <a:spAutoFit/>
          </a:bodyPr>
          <a:lstStyle/>
          <a:p>
            <a:r>
              <a:rPr lang="fr-FR" sz="1350" kern="0" dirty="0">
                <a:solidFill>
                  <a:prstClr val="black"/>
                </a:solidFill>
                <a:ea typeface="ＭＳ Ｐゴシック"/>
              </a:rPr>
              <a:t>Objets connectés</a:t>
            </a:r>
          </a:p>
        </p:txBody>
      </p:sp>
      <p:sp>
        <p:nvSpPr>
          <p:cNvPr id="23" name="ZoneTexte 8"/>
          <p:cNvSpPr txBox="1">
            <a:spLocks noChangeArrowheads="1"/>
          </p:cNvSpPr>
          <p:nvPr>
            <p:custDataLst>
              <p:tags r:id="rId1"/>
            </p:custDataLst>
          </p:nvPr>
        </p:nvSpPr>
        <p:spPr bwMode="auto">
          <a:xfrm rot="-5400000">
            <a:off x="-3249612" y="3244849"/>
            <a:ext cx="6858000" cy="368301"/>
          </a:xfrm>
          <a:prstGeom prst="rect">
            <a:avLst/>
          </a:prstGeom>
          <a:solidFill>
            <a:srgbClr val="00B0F0"/>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Programme</a:t>
            </a:r>
            <a:endParaRPr lang="fr-FR" altLang="fr-FR" dirty="0"/>
          </a:p>
        </p:txBody>
      </p:sp>
    </p:spTree>
    <p:extLst>
      <p:ext uri="{BB962C8B-B14F-4D97-AF65-F5344CB8AC3E}">
        <p14:creationId xmlns:p14="http://schemas.microsoft.com/office/powerpoint/2010/main" val="2994475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1750" y="1779221"/>
            <a:ext cx="1878372" cy="1139687"/>
          </a:xfrm>
          <a:prstGeom prst="rect">
            <a:avLst/>
          </a:prstGeom>
        </p:spPr>
      </p:pic>
      <p:sp>
        <p:nvSpPr>
          <p:cNvPr id="11" name="Rectangle 10"/>
          <p:cNvSpPr/>
          <p:nvPr/>
        </p:nvSpPr>
        <p:spPr>
          <a:xfrm>
            <a:off x="95787" y="4762548"/>
            <a:ext cx="8931499" cy="300082"/>
          </a:xfrm>
          <a:prstGeom prst="rect">
            <a:avLst/>
          </a:prstGeom>
          <a:solidFill>
            <a:srgbClr val="FFC000"/>
          </a:solidFill>
        </p:spPr>
        <p:txBody>
          <a:bodyPr wrap="square">
            <a:spAutoFit/>
          </a:bodyPr>
          <a:lstStyle/>
          <a:p>
            <a:pPr algn="ctr"/>
            <a:r>
              <a:rPr lang="fr-FR" sz="1350" dirty="0"/>
              <a:t>Innovation                                                        Design                                                        Créativité</a:t>
            </a:r>
          </a:p>
        </p:txBody>
      </p:sp>
      <p:sp>
        <p:nvSpPr>
          <p:cNvPr id="14" name="Ellipse 13"/>
          <p:cNvSpPr/>
          <p:nvPr/>
        </p:nvSpPr>
        <p:spPr>
          <a:xfrm>
            <a:off x="88317" y="1665374"/>
            <a:ext cx="2984633" cy="291482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ZoneTexte 17"/>
          <p:cNvSpPr txBox="1"/>
          <p:nvPr/>
        </p:nvSpPr>
        <p:spPr>
          <a:xfrm>
            <a:off x="693859" y="3916479"/>
            <a:ext cx="1778066" cy="738664"/>
          </a:xfrm>
          <a:prstGeom prst="rect">
            <a:avLst/>
          </a:prstGeom>
          <a:solidFill>
            <a:schemeClr val="bg1"/>
          </a:solidFill>
          <a:ln w="57150">
            <a:solidFill>
              <a:srgbClr val="0070C0"/>
            </a:solidFill>
          </a:ln>
        </p:spPr>
        <p:txBody>
          <a:bodyPr wrap="square" rtlCol="0">
            <a:spAutoFit/>
          </a:bodyPr>
          <a:lstStyle/>
          <a:p>
            <a:r>
              <a:rPr lang="fr-FR" sz="1050" b="1" dirty="0">
                <a:solidFill>
                  <a:srgbClr val="0070C0"/>
                </a:solidFill>
              </a:rPr>
              <a:t>Des objets et services de  plus en plus intelligents, connectés et autonomes dans leurs décisions </a:t>
            </a: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4554" y="2859294"/>
            <a:ext cx="1071563" cy="1071563"/>
          </a:xfrm>
          <a:prstGeom prst="rect">
            <a:avLst/>
          </a:prstGeom>
        </p:spPr>
      </p:pic>
      <p:sp>
        <p:nvSpPr>
          <p:cNvPr id="15" name="Ellipse 14"/>
          <p:cNvSpPr/>
          <p:nvPr/>
        </p:nvSpPr>
        <p:spPr>
          <a:xfrm>
            <a:off x="3048138" y="1672591"/>
            <a:ext cx="2984633" cy="291482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ZoneTexte 18"/>
          <p:cNvSpPr txBox="1"/>
          <p:nvPr/>
        </p:nvSpPr>
        <p:spPr>
          <a:xfrm>
            <a:off x="3678491" y="3911738"/>
            <a:ext cx="1697039" cy="738664"/>
          </a:xfrm>
          <a:prstGeom prst="rect">
            <a:avLst/>
          </a:prstGeom>
          <a:solidFill>
            <a:schemeClr val="bg1"/>
          </a:solidFill>
          <a:ln w="57150">
            <a:solidFill>
              <a:srgbClr val="0070C0"/>
            </a:solidFill>
          </a:ln>
        </p:spPr>
        <p:txBody>
          <a:bodyPr wrap="square" rtlCol="0">
            <a:spAutoFit/>
          </a:bodyPr>
          <a:lstStyle/>
          <a:p>
            <a:r>
              <a:rPr lang="fr-FR" sz="1050" b="1" dirty="0">
                <a:solidFill>
                  <a:srgbClr val="0070C0"/>
                </a:solidFill>
              </a:rPr>
              <a:t>Des objets et services de  plus en plus ergonomiques et simples d’utilisation</a:t>
            </a:r>
          </a:p>
          <a:p>
            <a:endParaRPr lang="fr-FR" sz="1050" b="1" dirty="0">
              <a:solidFill>
                <a:srgbClr val="0070C0"/>
              </a:solidFill>
            </a:endParaRPr>
          </a:p>
        </p:txBody>
      </p:sp>
      <p:sp>
        <p:nvSpPr>
          <p:cNvPr id="16" name="Ellipse 15"/>
          <p:cNvSpPr/>
          <p:nvPr/>
        </p:nvSpPr>
        <p:spPr>
          <a:xfrm>
            <a:off x="6050117" y="1661765"/>
            <a:ext cx="2984633" cy="291482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ZoneTexte 19"/>
          <p:cNvSpPr txBox="1"/>
          <p:nvPr/>
        </p:nvSpPr>
        <p:spPr>
          <a:xfrm>
            <a:off x="6685032" y="3911737"/>
            <a:ext cx="1908311" cy="738664"/>
          </a:xfrm>
          <a:prstGeom prst="rect">
            <a:avLst/>
          </a:prstGeom>
          <a:solidFill>
            <a:schemeClr val="bg1"/>
          </a:solidFill>
          <a:ln w="57150">
            <a:solidFill>
              <a:srgbClr val="0070C0"/>
            </a:solidFill>
          </a:ln>
        </p:spPr>
        <p:txBody>
          <a:bodyPr wrap="square" rtlCol="0">
            <a:spAutoFit/>
          </a:bodyPr>
          <a:lstStyle/>
          <a:p>
            <a:r>
              <a:rPr lang="fr-FR" sz="1050" b="1" dirty="0">
                <a:solidFill>
                  <a:srgbClr val="0070C0"/>
                </a:solidFill>
              </a:rPr>
              <a:t>Des objets et services qui bouleversent notre comportement et créent des ruptures d’usage </a:t>
            </a:r>
          </a:p>
        </p:txBody>
      </p:sp>
      <p:pic>
        <p:nvPicPr>
          <p:cNvPr id="27" name="Picture 5" descr="Afficher l'image d'orig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9952" y="1957316"/>
            <a:ext cx="1286645" cy="84704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7"/>
          <a:stretch>
            <a:fillRect/>
          </a:stretch>
        </p:blipFill>
        <p:spPr>
          <a:xfrm>
            <a:off x="7467648" y="2608138"/>
            <a:ext cx="1424515" cy="1139612"/>
          </a:xfrm>
          <a:prstGeom prst="rect">
            <a:avLst/>
          </a:prstGeom>
        </p:spPr>
      </p:pic>
      <p:pic>
        <p:nvPicPr>
          <p:cNvPr id="6" name="Image 5"/>
          <p:cNvPicPr>
            <a:picLocks noChangeAspect="1"/>
          </p:cNvPicPr>
          <p:nvPr/>
        </p:nvPicPr>
        <p:blipFill>
          <a:blip r:embed="rId8"/>
          <a:stretch>
            <a:fillRect/>
          </a:stretch>
        </p:blipFill>
        <p:spPr>
          <a:xfrm>
            <a:off x="679424" y="2059552"/>
            <a:ext cx="1620326" cy="587783"/>
          </a:xfrm>
          <a:prstGeom prst="rect">
            <a:avLst/>
          </a:prstGeom>
        </p:spPr>
      </p:pic>
      <p:pic>
        <p:nvPicPr>
          <p:cNvPr id="8" name="Image 7"/>
          <p:cNvPicPr>
            <a:picLocks noChangeAspect="1"/>
          </p:cNvPicPr>
          <p:nvPr/>
        </p:nvPicPr>
        <p:blipFill>
          <a:blip r:embed="rId9"/>
          <a:stretch>
            <a:fillRect/>
          </a:stretch>
        </p:blipFill>
        <p:spPr>
          <a:xfrm>
            <a:off x="482367" y="2810352"/>
            <a:ext cx="1104025" cy="853985"/>
          </a:xfrm>
          <a:prstGeom prst="rect">
            <a:avLst/>
          </a:prstGeom>
        </p:spPr>
      </p:pic>
      <p:pic>
        <p:nvPicPr>
          <p:cNvPr id="3" name="Image 2"/>
          <p:cNvPicPr>
            <a:picLocks noChangeAspect="1"/>
          </p:cNvPicPr>
          <p:nvPr/>
        </p:nvPicPr>
        <p:blipFill>
          <a:blip r:embed="rId10"/>
          <a:stretch>
            <a:fillRect/>
          </a:stretch>
        </p:blipFill>
        <p:spPr>
          <a:xfrm>
            <a:off x="1740387" y="3041514"/>
            <a:ext cx="1019645" cy="603557"/>
          </a:xfrm>
          <a:prstGeom prst="rect">
            <a:avLst/>
          </a:prstGeom>
        </p:spPr>
      </p:pic>
      <p:sp>
        <p:nvSpPr>
          <p:cNvPr id="21" name="Rectangle 20"/>
          <p:cNvSpPr/>
          <p:nvPr/>
        </p:nvSpPr>
        <p:spPr>
          <a:xfrm>
            <a:off x="95787" y="5140848"/>
            <a:ext cx="8931499" cy="300082"/>
          </a:xfrm>
          <a:prstGeom prst="rect">
            <a:avLst/>
          </a:prstGeom>
          <a:solidFill>
            <a:srgbClr val="00B0F0"/>
          </a:solidFill>
        </p:spPr>
        <p:txBody>
          <a:bodyPr wrap="square">
            <a:spAutoFit/>
          </a:bodyPr>
          <a:lstStyle/>
          <a:p>
            <a:pPr algn="ctr"/>
            <a:r>
              <a:rPr lang="fr-FR" sz="1350" dirty="0"/>
              <a:t>Les objets techniques, les services et les changements induits dans la société</a:t>
            </a:r>
          </a:p>
        </p:txBody>
      </p:sp>
      <p:sp>
        <p:nvSpPr>
          <p:cNvPr id="22" name="Rectangle 21"/>
          <p:cNvSpPr/>
          <p:nvPr/>
        </p:nvSpPr>
        <p:spPr>
          <a:xfrm>
            <a:off x="113133" y="5527721"/>
            <a:ext cx="8896805" cy="300082"/>
          </a:xfrm>
          <a:prstGeom prst="rect">
            <a:avLst/>
          </a:prstGeom>
          <a:solidFill>
            <a:srgbClr val="92D050"/>
          </a:solidFill>
        </p:spPr>
        <p:txBody>
          <a:bodyPr wrap="square">
            <a:spAutoFit/>
          </a:bodyPr>
          <a:lstStyle/>
          <a:p>
            <a:pPr algn="ctr"/>
            <a:r>
              <a:rPr lang="fr-FR" sz="1350" dirty="0"/>
              <a:t>La modélisation et la simulation des objets et systèmes techniques</a:t>
            </a:r>
          </a:p>
        </p:txBody>
      </p:sp>
      <p:sp>
        <p:nvSpPr>
          <p:cNvPr id="23" name="ZoneTexte 22"/>
          <p:cNvSpPr txBox="1"/>
          <p:nvPr/>
        </p:nvSpPr>
        <p:spPr>
          <a:xfrm>
            <a:off x="830033" y="622448"/>
            <a:ext cx="8179905" cy="323165"/>
          </a:xfrm>
          <a:prstGeom prst="rect">
            <a:avLst/>
          </a:prstGeom>
          <a:solidFill>
            <a:srgbClr val="D11920"/>
          </a:solidFill>
        </p:spPr>
        <p:txBody>
          <a:bodyPr wrap="square" rtlCol="0">
            <a:spAutoFit/>
          </a:bodyPr>
          <a:lstStyle/>
          <a:p>
            <a:r>
              <a:rPr lang="fr-FR" sz="1500" b="1" dirty="0">
                <a:solidFill>
                  <a:schemeClr val="bg1"/>
                </a:solidFill>
              </a:rPr>
              <a:t>L’étude des objets techniques et des services : traduction possible en activités scolaires</a:t>
            </a:r>
          </a:p>
        </p:txBody>
      </p:sp>
      <p:sp>
        <p:nvSpPr>
          <p:cNvPr id="24" name="ZoneTexte 8"/>
          <p:cNvSpPr txBox="1">
            <a:spLocks noChangeArrowheads="1"/>
          </p:cNvSpPr>
          <p:nvPr>
            <p:custDataLst>
              <p:tags r:id="rId1"/>
            </p:custDataLst>
          </p:nvPr>
        </p:nvSpPr>
        <p:spPr bwMode="auto">
          <a:xfrm rot="-5400000">
            <a:off x="-3249612" y="3244849"/>
            <a:ext cx="6858000" cy="368301"/>
          </a:xfrm>
          <a:prstGeom prst="rect">
            <a:avLst/>
          </a:prstGeom>
          <a:solidFill>
            <a:srgbClr val="00B0F0"/>
          </a:solidFill>
          <a:ln>
            <a:noFill/>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fr-FR" altLang="fr-FR" dirty="0" smtClean="0"/>
              <a:t>Programme</a:t>
            </a:r>
            <a:endParaRPr lang="fr-FR" altLang="fr-FR" dirty="0"/>
          </a:p>
        </p:txBody>
      </p:sp>
    </p:spTree>
    <p:extLst>
      <p:ext uri="{BB962C8B-B14F-4D97-AF65-F5344CB8AC3E}">
        <p14:creationId xmlns:p14="http://schemas.microsoft.com/office/powerpoint/2010/main" val="2090083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7"/>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7"/>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7"/>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8"/>
</p:tagLst>
</file>

<file path=ppt/tags/tag71.xml><?xml version="1.0" encoding="utf-8"?>
<p:tagLst xmlns:a="http://schemas.openxmlformats.org/drawingml/2006/main" xmlns:r="http://schemas.openxmlformats.org/officeDocument/2006/relationships" xmlns:p="http://schemas.openxmlformats.org/presentationml/2006/main">
  <p:tag name="NUM" val="9"/>
</p:tagLst>
</file>

<file path=ppt/tags/tag72.xml><?xml version="1.0" encoding="utf-8"?>
<p:tagLst xmlns:a="http://schemas.openxmlformats.org/drawingml/2006/main" xmlns:r="http://schemas.openxmlformats.org/officeDocument/2006/relationships" xmlns:p="http://schemas.openxmlformats.org/presentationml/2006/main">
  <p:tag name="NUM" val="10"/>
</p:tagLst>
</file>

<file path=ppt/tags/tag73.xml><?xml version="1.0" encoding="utf-8"?>
<p:tagLst xmlns:a="http://schemas.openxmlformats.org/drawingml/2006/main" xmlns:r="http://schemas.openxmlformats.org/officeDocument/2006/relationships" xmlns:p="http://schemas.openxmlformats.org/presentationml/2006/main">
  <p:tag name="NUM" val="11"/>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10"/>
</p:tagLst>
</file>

<file path=ppt/tags/tag97.xml><?xml version="1.0" encoding="utf-8"?>
<p:tagLst xmlns:a="http://schemas.openxmlformats.org/drawingml/2006/main" xmlns:r="http://schemas.openxmlformats.org/officeDocument/2006/relationships" xmlns:p="http://schemas.openxmlformats.org/presentationml/2006/main">
  <p:tag name="NUM" val="7"/>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6A5D86C437A24C83C1B49F509B56B4" ma:contentTypeVersion="1" ma:contentTypeDescription="Crée un document." ma:contentTypeScope="" ma:versionID="b0d49e8b6fe21d55c3c8d973bf6fc59f">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F9A5E2-31E2-4E63-BA6B-DE52211595B3}">
  <ds:schemaRefs>
    <ds:schemaRef ds:uri="http://schemas.microsoft.com/office/2006/documentManagement/types"/>
    <ds:schemaRef ds:uri="http://purl.org/dc/terms/"/>
    <ds:schemaRef ds:uri="http://schemas.openxmlformats.org/package/2006/metadata/core-properties"/>
    <ds:schemaRef ds:uri="http://purl.org/dc/elements/1.1/"/>
    <ds:schemaRef ds:uri="http://schemas.microsoft.com/sharepoint/v3"/>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672D60F-A0FA-4913-A0C2-4C42DB111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DF3BBD-BA71-49D8-A4F6-9C4462E1E1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1567</TotalTime>
  <Words>2955</Words>
  <Application>Microsoft Office PowerPoint</Application>
  <PresentationFormat>Affichage à l'écran (4:3)</PresentationFormat>
  <Paragraphs>332</Paragraphs>
  <Slides>33</Slides>
  <Notes>19</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33</vt:i4>
      </vt:variant>
    </vt:vector>
  </HeadingPairs>
  <TitlesOfParts>
    <vt:vector size="37" baseType="lpstr">
      <vt:lpstr>page de presentation et de partie</vt:lpstr>
      <vt:lpstr>page de sous-partie</vt:lpstr>
      <vt:lpstr>pages de contenus</vt:lpstr>
      <vt:lpstr>Acrobat Document</vt:lpstr>
      <vt:lpstr>Socle, Technologie en collège </vt:lpstr>
      <vt:lpstr>Présentation PowerPoint</vt:lpstr>
      <vt:lpstr>Présentation PowerPoint</vt:lpstr>
      <vt:lpstr>Architecture socle/programme</vt:lpstr>
      <vt:lpstr>Programme de Technologie</vt:lpstr>
      <vt:lpstr>Les trois dimensions de la Technologie</vt:lpstr>
      <vt:lpstr>Présentation PowerPoint</vt:lpstr>
      <vt:lpstr>Présentation PowerPoint</vt:lpstr>
      <vt:lpstr>Présentation PowerPoint</vt:lpstr>
      <vt:lpstr>Programme de Technologie</vt:lpstr>
      <vt:lpstr>Thématique « les objets techniques, les services et les changements induits dans la société » : exemple</vt:lpstr>
      <vt:lpstr>Programme de Technologie</vt:lpstr>
      <vt:lpstr>Programme de Technologie</vt:lpstr>
      <vt:lpstr>Présentation PowerPoint</vt:lpstr>
      <vt:lpstr>Présentation PowerPoint</vt:lpstr>
      <vt:lpstr>Présentation PowerPoint</vt:lpstr>
      <vt:lpstr>Présentation PowerPoint</vt:lpstr>
      <vt:lpstr>Présentation PowerPoint</vt:lpstr>
      <vt:lpstr>Numérique </vt:lpstr>
      <vt:lpstr>Nouvelles façons d’apprendre</vt:lpstr>
      <vt:lpstr>Numérique et éducation scientifique et technologique</vt:lpstr>
      <vt:lpstr>Présentation PowerPoint</vt:lpstr>
      <vt:lpstr>Présentation PowerPoint</vt:lpstr>
      <vt:lpstr>L’entrée du programme se fait par les compétences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Administration centrale</cp:lastModifiedBy>
  <cp:revision>180</cp:revision>
  <cp:lastPrinted>2015-02-04T16:19:06Z</cp:lastPrinted>
  <dcterms:created xsi:type="dcterms:W3CDTF">2015-02-04T10:43:31Z</dcterms:created>
  <dcterms:modified xsi:type="dcterms:W3CDTF">2017-06-13T05:11:56Z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0x010100166A5D86C437A24C83C1B49F509B56B4</vt:lpwstr>
  </property>
</Properties>
</file>