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</p:sldMasterIdLst>
  <p:notesMasterIdLst>
    <p:notesMasterId r:id="rId16"/>
  </p:notesMasterIdLst>
  <p:handoutMasterIdLst>
    <p:handoutMasterId r:id="rId17"/>
  </p:handoutMasterIdLst>
  <p:sldIdLst>
    <p:sldId id="271" r:id="rId7"/>
    <p:sldId id="302" r:id="rId8"/>
    <p:sldId id="298" r:id="rId9"/>
    <p:sldId id="299" r:id="rId10"/>
    <p:sldId id="300" r:id="rId11"/>
    <p:sldId id="301" r:id="rId12"/>
    <p:sldId id="304" r:id="rId13"/>
    <p:sldId id="305" r:id="rId14"/>
    <p:sldId id="303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800D1"/>
    <a:srgbClr val="070A0F"/>
    <a:srgbClr val="7800FF"/>
    <a:srgbClr val="683086"/>
    <a:srgbClr val="1A86D0"/>
    <a:srgbClr val="1FA1E5"/>
    <a:srgbClr val="9B008A"/>
    <a:srgbClr val="7B00AC"/>
    <a:srgbClr val="6E008E"/>
    <a:srgbClr val="821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4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26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08/06/2017</a:t>
            </a:r>
          </a:p>
          <a:p>
            <a:endParaRPr lang="fr-FR" dirty="0"/>
          </a:p>
        </p:txBody>
      </p:sp>
      <p:pic>
        <p:nvPicPr>
          <p:cNvPr id="4" name="Image 3" descr="logoIG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4" y="6063238"/>
            <a:ext cx="1481328" cy="603504"/>
          </a:xfrm>
          <a:prstGeom prst="rect">
            <a:avLst/>
          </a:prstGeom>
        </p:spPr>
      </p:pic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6" y="6083484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08/06/2017</a:t>
            </a:r>
          </a:p>
          <a:p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57524" y="6095385"/>
            <a:ext cx="4259175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 STI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TROISIEME PREPARATOIRE</a:t>
            </a:r>
            <a:r>
              <a:rPr lang="fr-FR" baseline="0" dirty="0" smtClean="0">
                <a:solidFill>
                  <a:schemeClr val="tx1"/>
                </a:solidFill>
              </a:rPr>
              <a:t> A L’ENSEIGNEMENT PROFESSIONNEL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1" y="6149669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Technologie et découverte professionnelle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LES CLASSES de TROISIÈME </a:t>
            </a:r>
            <a:br>
              <a:rPr lang="fr-FR" sz="4000" dirty="0" smtClean="0"/>
            </a:br>
            <a:r>
              <a:rPr lang="fr-FR" sz="4000" dirty="0" smtClean="0"/>
              <a:t>PRÉPARATOIRES Á L’ENSEIGNEMENT PROFESSIONNEL</a:t>
            </a:r>
            <a:endParaRPr lang="fr-FR" sz="4000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OBJECTIFS, un attendu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4" y="1471083"/>
            <a:ext cx="8034336" cy="459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Des objectifs :</a:t>
            </a:r>
          </a:p>
          <a:p>
            <a:pPr marL="0" indent="0">
              <a:buNone/>
            </a:pPr>
            <a:endParaRPr lang="fr-FR" dirty="0" smtClean="0">
              <a:solidFill>
                <a:srgbClr val="683086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À partir de méthodes pédagogiques différentes ,</a:t>
            </a:r>
            <a:endParaRPr lang="fr-FR" b="1" dirty="0" smtClean="0">
              <a:solidFill>
                <a:srgbClr val="683086"/>
              </a:solidFill>
            </a:endParaRPr>
          </a:p>
          <a:p>
            <a:pPr marL="622300" indent="-266700">
              <a:tabLst>
                <a:tab pos="533400" algn="l"/>
              </a:tabLst>
            </a:pPr>
            <a:r>
              <a:rPr lang="fr-FR" b="1" dirty="0" smtClean="0"/>
              <a:t>accompagner des élèves vers la réussite scolaire ;</a:t>
            </a:r>
          </a:p>
          <a:p>
            <a:pPr marL="622300" indent="-266700">
              <a:tabLst>
                <a:tab pos="533400" algn="l"/>
              </a:tabLst>
            </a:pPr>
            <a:r>
              <a:rPr lang="fr-FR" b="1" dirty="0" smtClean="0"/>
              <a:t>construire un projet de formation et d’orientation;</a:t>
            </a:r>
          </a:p>
          <a:p>
            <a:pPr marL="622300" indent="-266700">
              <a:tabLst>
                <a:tab pos="533400" algn="l"/>
              </a:tabLst>
            </a:pPr>
            <a:r>
              <a:rPr lang="fr-FR" b="1" dirty="0"/>
              <a:t>c</a:t>
            </a:r>
            <a:r>
              <a:rPr lang="fr-FR" b="1" dirty="0" smtClean="0"/>
              <a:t>onstruire un projet personnel de poursuite d’études.</a:t>
            </a:r>
          </a:p>
          <a:p>
            <a:pPr marL="355600" indent="0">
              <a:buNone/>
              <a:tabLst>
                <a:tab pos="533400" algn="l"/>
              </a:tabLst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Un </a:t>
            </a:r>
            <a:r>
              <a:rPr lang="fr-FR" b="1" dirty="0" smtClean="0">
                <a:solidFill>
                  <a:schemeClr val="tx1"/>
                </a:solidFill>
              </a:rPr>
              <a:t>attendu </a:t>
            </a:r>
            <a:r>
              <a:rPr lang="fr-FR" b="1" dirty="0">
                <a:solidFill>
                  <a:schemeClr val="tx1"/>
                </a:solidFill>
              </a:rPr>
              <a:t>: </a:t>
            </a:r>
            <a:endParaRPr lang="fr-FR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000" b="1" dirty="0" smtClean="0">
              <a:solidFill>
                <a:schemeClr val="tx1"/>
              </a:solidFill>
            </a:endParaRPr>
          </a:p>
          <a:p>
            <a:pPr marL="622300" indent="-266700">
              <a:tabLst>
                <a:tab pos="533400" algn="l"/>
              </a:tabLst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élaborer </a:t>
            </a:r>
            <a:r>
              <a:rPr lang="fr-FR" b="1" dirty="0" smtClean="0"/>
              <a:t>un </a:t>
            </a:r>
            <a:r>
              <a:rPr lang="fr-FR" b="1" dirty="0"/>
              <a:t>projet de formation spécifique et </a:t>
            </a:r>
            <a:r>
              <a:rPr lang="fr-FR" b="1" dirty="0" smtClean="0"/>
              <a:t>pluridisciplinaire.</a:t>
            </a:r>
            <a:endParaRPr lang="fr-FR" b="1" dirty="0"/>
          </a:p>
          <a:p>
            <a:pPr marL="622300" indent="-266700">
              <a:tabLst>
                <a:tab pos="533400" algn="l"/>
              </a:tabLst>
            </a:pPr>
            <a:endParaRPr lang="fr-FR" b="1" dirty="0"/>
          </a:p>
          <a:p>
            <a:pPr marL="552450" lvl="1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endParaRPr lang="fr-FR" sz="1800" b="1" dirty="0" smtClean="0"/>
          </a:p>
          <a:p>
            <a:pPr marL="552450" lvl="1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endParaRPr lang="fr-F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1177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RECOMMANDATIONS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30629" y="1993597"/>
            <a:ext cx="9013371" cy="3086403"/>
          </a:xfrm>
        </p:spPr>
        <p:txBody>
          <a:bodyPr>
            <a:noAutofit/>
          </a:bodyPr>
          <a:lstStyle/>
          <a:p>
            <a:pPr marL="622300" indent="-266700">
              <a:spcBef>
                <a:spcPts val="0"/>
              </a:spcBef>
              <a:tabLst>
                <a:tab pos="533400" algn="l"/>
              </a:tabLst>
            </a:pPr>
            <a:r>
              <a:rPr lang="fr-FR" b="1" dirty="0" smtClean="0"/>
              <a:t>aider </a:t>
            </a:r>
            <a:r>
              <a:rPr lang="fr-FR" b="1" dirty="0"/>
              <a:t>les professeurs à distinguer l’enseignement de la technologie de l’enseignement de complément de découverte professionnelle (parcours avenir) </a:t>
            </a:r>
            <a:r>
              <a:rPr lang="fr-FR" b="1" dirty="0" smtClean="0"/>
              <a:t>;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/>
          </a:p>
          <a:p>
            <a:pPr marL="622300" indent="-266700">
              <a:spcBef>
                <a:spcPts val="0"/>
              </a:spcBef>
              <a:tabLst>
                <a:tab pos="533400" algn="l"/>
              </a:tabLst>
            </a:pPr>
            <a:r>
              <a:rPr lang="fr-FR" b="1" dirty="0"/>
              <a:t>d</a:t>
            </a:r>
            <a:r>
              <a:rPr lang="fr-FR" b="1" dirty="0" smtClean="0"/>
              <a:t>onner une existence  réelle et installer les enseignements de sciences et technologie, donc à l’enseignement de technologie (horaire alloué, compétences travaillées, contenus abordés, identification du professeur prenant en charge l’enseignement) ;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622300" indent="-266700">
              <a:spcBef>
                <a:spcPts val="0"/>
              </a:spcBef>
              <a:tabLst>
                <a:tab pos="533400" algn="l"/>
              </a:tabLst>
            </a:pPr>
            <a:r>
              <a:rPr lang="fr-FR" b="1" dirty="0"/>
              <a:t>p</a:t>
            </a:r>
            <a:r>
              <a:rPr lang="fr-FR" b="1" dirty="0" smtClean="0"/>
              <a:t>oursuivre l’accompagnement des professeurs en charge de cet enseignement de technologie.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	 un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pilotage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pédagogique en académie des corps d’inspection</a:t>
            </a:r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622300" indent="-266700">
              <a:spcBef>
                <a:spcPts val="0"/>
              </a:spcBef>
              <a:tabLst>
                <a:tab pos="533400" algn="l"/>
              </a:tabLst>
            </a:pPr>
            <a:endParaRPr lang="fr-FR" b="1" dirty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97506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RECOMMANDATIONS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2281313"/>
            <a:ext cx="9013371" cy="2375203"/>
          </a:xfrm>
        </p:spPr>
        <p:txBody>
          <a:bodyPr>
            <a:noAutofit/>
          </a:bodyPr>
          <a:lstStyle/>
          <a:p>
            <a:pPr marL="622300" indent="-266700">
              <a:spcBef>
                <a:spcPts val="0"/>
              </a:spcBef>
              <a:tabLst>
                <a:tab pos="533400" algn="l"/>
              </a:tabLst>
            </a:pPr>
            <a:endParaRPr lang="fr-FR" b="1" dirty="0"/>
          </a:p>
          <a:p>
            <a:pPr marL="622300" lvl="1" indent="-266700">
              <a:spcBef>
                <a:spcPts val="0"/>
              </a:spcBef>
              <a:buClrTx/>
              <a:buSzPct val="100000"/>
              <a:buFont typeface="Arial"/>
              <a:buChar char="■"/>
              <a:tabLst>
                <a:tab pos="533400" algn="l"/>
              </a:tabLst>
            </a:pPr>
            <a:r>
              <a:rPr lang="fr-FR" sz="2000" b="1" dirty="0" smtClean="0">
                <a:solidFill>
                  <a:srgbClr val="683086"/>
                </a:solidFill>
              </a:rPr>
              <a:t>Pour aider </a:t>
            </a:r>
            <a:r>
              <a:rPr lang="fr-FR" sz="2000" b="1" dirty="0">
                <a:solidFill>
                  <a:srgbClr val="683086"/>
                </a:solidFill>
              </a:rPr>
              <a:t>les professeurs à construire un projet collectif de formation pluridisciplinaire </a:t>
            </a:r>
            <a:r>
              <a:rPr lang="fr-FR" sz="2000" b="1" dirty="0" smtClean="0">
                <a:solidFill>
                  <a:srgbClr val="683086"/>
                </a:solidFill>
              </a:rPr>
              <a:t>:</a:t>
            </a:r>
          </a:p>
          <a:p>
            <a:pPr marL="622300" lvl="1" indent="-266700">
              <a:spcBef>
                <a:spcPts val="0"/>
              </a:spcBef>
              <a:buClrTx/>
              <a:buSzPct val="100000"/>
              <a:buFont typeface="Arial"/>
              <a:buChar char="■"/>
              <a:tabLst>
                <a:tab pos="533400" algn="l"/>
              </a:tabLst>
            </a:pPr>
            <a:endParaRPr lang="fr-FR" sz="2000" b="1" dirty="0">
              <a:solidFill>
                <a:srgbClr val="683086"/>
              </a:solidFill>
            </a:endParaRPr>
          </a:p>
          <a:p>
            <a:pPr marL="355600" lvl="1" indent="0" algn="ctr">
              <a:spcBef>
                <a:spcPts val="0"/>
              </a:spcBef>
              <a:buClrTx/>
              <a:buSzPct val="100000"/>
              <a:buNone/>
              <a:tabLst>
                <a:tab pos="533400" algn="l"/>
              </a:tabLst>
            </a:pPr>
            <a:r>
              <a:rPr lang="fr-FR" sz="2000" b="1" dirty="0" smtClean="0">
                <a:solidFill>
                  <a:srgbClr val="683086"/>
                </a:solidFill>
              </a:rPr>
              <a:t>Avec les services du rectorat, avec les chefs d’établissement concernés : </a:t>
            </a:r>
          </a:p>
          <a:p>
            <a:pPr marL="355600" lvl="1" indent="0">
              <a:spcBef>
                <a:spcPts val="0"/>
              </a:spcBef>
              <a:buClrTx/>
              <a:buSzPct val="100000"/>
              <a:buNone/>
              <a:tabLst>
                <a:tab pos="533400" algn="l"/>
              </a:tabLst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355600" lvl="1" indent="0" algn="ctr">
              <a:spcBef>
                <a:spcPts val="0"/>
              </a:spcBef>
              <a:buClrTx/>
              <a:buSzPct val="100000"/>
              <a:buNone/>
              <a:tabLst>
                <a:tab pos="533400" algn="l"/>
              </a:tabLst>
            </a:pP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Construire 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des équipes volontaires, stables, qui s’inscrivent dans la durée,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en </a:t>
            </a:r>
            <a:r>
              <a:rPr lang="fr-FR" sz="2000" b="1" dirty="0" smtClean="0">
                <a:solidFill>
                  <a:srgbClr val="683086"/>
                </a:solidFill>
              </a:rPr>
              <a:t>capacité de </a:t>
            </a:r>
            <a:r>
              <a:rPr lang="fr-FR" sz="2000" b="1" dirty="0">
                <a:solidFill>
                  <a:srgbClr val="683086"/>
                </a:solidFill>
              </a:rPr>
              <a:t>se fédérer </a:t>
            </a:r>
            <a:r>
              <a:rPr lang="fr-FR" sz="2000" b="1" dirty="0" smtClean="0">
                <a:solidFill>
                  <a:srgbClr val="683086"/>
                </a:solidFill>
              </a:rPr>
              <a:t>, </a:t>
            </a:r>
            <a:r>
              <a:rPr lang="fr-FR" sz="2000" b="1" dirty="0">
                <a:solidFill>
                  <a:srgbClr val="683086"/>
                </a:solidFill>
              </a:rPr>
              <a:t>à créer du lien et du sens entre les enseignements et parcours , </a:t>
            </a:r>
            <a:r>
              <a:rPr lang="fr-FR" sz="2000" b="1" dirty="0" smtClean="0">
                <a:solidFill>
                  <a:srgbClr val="683086"/>
                </a:solidFill>
              </a:rPr>
              <a:t>en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capacité 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de s’adapter aux contraintes ;</a:t>
            </a:r>
            <a:endParaRPr lang="fr-FR" sz="2000" b="1" dirty="0">
              <a:solidFill>
                <a:srgbClr val="683086"/>
              </a:solidFill>
              <a:sym typeface="Wingdings" panose="05000000000000000000" pitchFamily="2" charset="2"/>
            </a:endParaRPr>
          </a:p>
          <a:p>
            <a:pPr marL="355600" indent="0" algn="ctr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622300" indent="-266700">
              <a:spcBef>
                <a:spcPts val="0"/>
              </a:spcBef>
              <a:tabLst>
                <a:tab pos="533400" algn="l"/>
              </a:tabLst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622300" indent="-266700">
              <a:spcBef>
                <a:spcPts val="0"/>
              </a:spcBef>
              <a:tabLst>
                <a:tab pos="533400" algn="l"/>
              </a:tabLst>
            </a:pPr>
            <a:endParaRPr lang="fr-FR" b="1" dirty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42177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fr-FR" sz="2000" b="1" dirty="0" smtClean="0">
                <a:solidFill>
                  <a:srgbClr val="683086"/>
                </a:solidFill>
              </a:rPr>
              <a:t>Aider les professeurs à construire un projet collectif de formation pluridisciplinaire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483027"/>
            <a:ext cx="9013371" cy="2375203"/>
          </a:xfrm>
        </p:spPr>
        <p:txBody>
          <a:bodyPr>
            <a:noAutofit/>
          </a:bodyPr>
          <a:lstStyle/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427058" y="1607966"/>
            <a:ext cx="353423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activités et/ou le projet mené en découverte professionnelle avec la construction des compétences du parcours avenir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0457" y="1607966"/>
            <a:ext cx="354148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 interventions, visites, stages, partenariats pour </a:t>
            </a:r>
            <a:r>
              <a:rPr lang="fr-FR" b="1" dirty="0" err="1" smtClean="0">
                <a:solidFill>
                  <a:schemeClr val="bg1"/>
                </a:solidFill>
              </a:rPr>
              <a:t>pour</a:t>
            </a:r>
            <a:r>
              <a:rPr lang="fr-FR" b="1" dirty="0" smtClean="0">
                <a:solidFill>
                  <a:schemeClr val="bg1"/>
                </a:solidFill>
              </a:rPr>
              <a:t> conforter la découverte de différentes métiers et le projet de poursuite d’études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4488" y="4472620"/>
            <a:ext cx="35126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 questions et contenus à  traiter en Enseignement Pratique Interdisciplinaire 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et en Accompagnement personnalisé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74682" y="4443592"/>
            <a:ext cx="35126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contenus </a:t>
            </a:r>
            <a:r>
              <a:rPr lang="fr-FR" b="1" dirty="0">
                <a:solidFill>
                  <a:schemeClr val="bg1"/>
                </a:solidFill>
              </a:rPr>
              <a:t>à</a:t>
            </a:r>
            <a:r>
              <a:rPr lang="fr-FR" b="1" dirty="0" smtClean="0">
                <a:solidFill>
                  <a:schemeClr val="bg1"/>
                </a:solidFill>
              </a:rPr>
              <a:t> traiter ou à aborder en TECHNOLOGIE , en lien, par les différentes disciplines  ou au travers des différents parcours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Rectangle à quatre flèches 3"/>
          <p:cNvSpPr/>
          <p:nvPr/>
        </p:nvSpPr>
        <p:spPr>
          <a:xfrm rot="2571467">
            <a:off x="3947887" y="3222170"/>
            <a:ext cx="1393371" cy="1221421"/>
          </a:xfrm>
          <a:prstGeom prst="quad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7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fr-FR" sz="2000" b="1" dirty="0" smtClean="0">
                <a:solidFill>
                  <a:srgbClr val="683086"/>
                </a:solidFill>
              </a:rPr>
              <a:t>Aider les professeurs à construire un projet collectif de formation pluridisciplinaire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483027"/>
            <a:ext cx="9013371" cy="2375203"/>
          </a:xfrm>
        </p:spPr>
        <p:txBody>
          <a:bodyPr>
            <a:noAutofit/>
          </a:bodyPr>
          <a:lstStyle/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20273" r="22002" b="7644"/>
          <a:stretch/>
        </p:blipFill>
        <p:spPr bwMode="auto">
          <a:xfrm>
            <a:off x="275771" y="1315965"/>
            <a:ext cx="8621486" cy="544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 rot="20675582">
            <a:off x="3009836" y="1625877"/>
            <a:ext cx="442550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activités et/ou le projet mené en découverte professionnelle avec le repérage des compétences du parcours avenir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0675582">
            <a:off x="3188716" y="3574335"/>
            <a:ext cx="3541486" cy="923330"/>
          </a:xfrm>
          <a:prstGeom prst="rect">
            <a:avLst/>
          </a:prstGeom>
          <a:solidFill>
            <a:srgbClr val="8800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objets techniques étudiés , les contenus pouvant être abordés au regard des attendus de fin de cycle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20675582">
            <a:off x="5294642" y="5251252"/>
            <a:ext cx="365900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 interventions, visites, stages, partenariats pouvant être initiés pour conforter la découverte de différentes métiers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0675582">
            <a:off x="680984" y="5638743"/>
            <a:ext cx="397449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 contenus, les questions pouvant être abordés et traités en EPI, en AP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0675582">
            <a:off x="71408" y="3399600"/>
            <a:ext cx="280911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contenus pouvant être traités ou abordés, en lien, par les autres disciplines  : ici PC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0675582">
            <a:off x="6261027" y="4324898"/>
            <a:ext cx="24349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Liens avec la SVT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ACCOMPAGNEMENT  : RESSOURCES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60400" y="1471083"/>
            <a:ext cx="8483600" cy="4598988"/>
          </a:xfrm>
        </p:spPr>
        <p:txBody>
          <a:bodyPr>
            <a:noAutofit/>
          </a:bodyPr>
          <a:lstStyle/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Guide pédagogique et didactique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 d’accompagnement du programme 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de technologie 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Ressources d’accompagnement 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cycle 4, technologie, EDUSCOL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Parcours </a:t>
            </a:r>
            <a:r>
              <a:rPr lang="fr-FR" b="1" dirty="0" err="1" smtClean="0"/>
              <a:t>m@gistère</a:t>
            </a:r>
            <a:r>
              <a:rPr lang="fr-FR" b="1" dirty="0" smtClean="0"/>
              <a:t> pour enseigner 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l’informatique et la programmation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20110" r="17164" b="37058"/>
          <a:stretch/>
        </p:blipFill>
        <p:spPr bwMode="auto">
          <a:xfrm>
            <a:off x="5289086" y="1422404"/>
            <a:ext cx="3631014" cy="130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t="20718" r="30710" b="37153"/>
          <a:stretch/>
        </p:blipFill>
        <p:spPr bwMode="auto">
          <a:xfrm>
            <a:off x="5289086" y="2850180"/>
            <a:ext cx="3631014" cy="1468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3" r="1698" b="13896"/>
          <a:stretch/>
        </p:blipFill>
        <p:spPr bwMode="auto">
          <a:xfrm>
            <a:off x="5281999" y="4506517"/>
            <a:ext cx="3638101" cy="1708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ACCOMPAGNEMENT : RESSOURCES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09862" y="1471083"/>
            <a:ext cx="8934138" cy="4598988"/>
          </a:xfrm>
        </p:spPr>
        <p:txBody>
          <a:bodyPr>
            <a:noAutofit/>
          </a:bodyPr>
          <a:lstStyle/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Banque de ressources Numériques  Education (BRNE) : 4000 ressources, 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dont plus de 1700 ressources pour la Technologie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sz="800" b="1" dirty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fr-FR" b="1" dirty="0" smtClean="0"/>
              <a:t>Photographies, documents vidéos, animations 3D disponibles sur la plateforme </a:t>
            </a:r>
            <a:r>
              <a:rPr lang="fr-FR" b="1" dirty="0" err="1" smtClean="0"/>
              <a:t>tactiléo</a:t>
            </a:r>
            <a:r>
              <a:rPr lang="fr-FR" b="1" dirty="0"/>
              <a:t> </a:t>
            </a:r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/>
              <a:t>      http://sciences.maskott.com</a:t>
            </a:r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  <a:p>
            <a:pPr marL="355600" indent="0">
              <a:spcBef>
                <a:spcPts val="0"/>
              </a:spcBef>
              <a:buNone/>
              <a:tabLst>
                <a:tab pos="533400" algn="l"/>
              </a:tabLst>
            </a:pPr>
            <a:endParaRPr lang="fr-F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11270" r="19770" b="14754"/>
          <a:stretch/>
        </p:blipFill>
        <p:spPr bwMode="auto">
          <a:xfrm>
            <a:off x="660399" y="3094526"/>
            <a:ext cx="4372487" cy="29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 r="28335" b="4519"/>
          <a:stretch/>
        </p:blipFill>
        <p:spPr bwMode="auto">
          <a:xfrm>
            <a:off x="5266208" y="3207895"/>
            <a:ext cx="3785829" cy="28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attention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Merci à tous les auteurs des différentes présentations et ressources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33362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9504F0-1504-4C0A-8E14-04D758271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D8556E-1C7B-43F3-97F4-F1BCDA1A8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90EB7-2416-4515-9C0C-ADD429B5A792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483</Words>
  <Application>Microsoft Office PowerPoint</Application>
  <PresentationFormat>Affichage à l'écran (4:3)</PresentationFormat>
  <Paragraphs>80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page de presentation et de partie</vt:lpstr>
      <vt:lpstr>page de sous-partie</vt:lpstr>
      <vt:lpstr>pages de contenus</vt:lpstr>
      <vt:lpstr>LES CLASSES de TROISIÈME  PRÉPARATOIRES Á L’ENSEIGNEMENT PROFESSIONNEL</vt:lpstr>
      <vt:lpstr>DES OBJECTIFS, un attendu</vt:lpstr>
      <vt:lpstr>DES RECOMMANDATIONS </vt:lpstr>
      <vt:lpstr>DES RECOMMANDATIONS </vt:lpstr>
      <vt:lpstr>Aider les professeurs à construire un projet collectif de formation pluridisciplinaire :</vt:lpstr>
      <vt:lpstr>Aider les professeurs à construire un projet collectif de formation pluridisciplinaire :</vt:lpstr>
      <vt:lpstr>ACCOMPAGNEMENT  : RESSOURCES </vt:lpstr>
      <vt:lpstr>ACCOMPAGNEMENT : RESSOURCES </vt:lpstr>
      <vt:lpstr>Merci pour votre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Administration centrale</cp:lastModifiedBy>
  <cp:revision>203</cp:revision>
  <cp:lastPrinted>2017-03-06T18:26:42Z</cp:lastPrinted>
  <dcterms:created xsi:type="dcterms:W3CDTF">2015-02-04T10:43:31Z</dcterms:created>
  <dcterms:modified xsi:type="dcterms:W3CDTF">2017-06-13T05:08:37Z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