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6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7.xml" ContentType="application/vnd.openxmlformats-officedocument.theme+xml"/>
  <Override PartName="/ppt/slideLayouts/slideLayout52.xml" ContentType="application/vnd.openxmlformats-officedocument.presentationml.slideLayout+xml"/>
  <Override PartName="/ppt/theme/theme8.xml" ContentType="application/vnd.openxmlformats-officedocument.theme+xml"/>
  <Override PartName="/ppt/slideLayouts/slideLayout53.xml" ContentType="application/vnd.openxmlformats-officedocument.presentationml.slideLayout+xml"/>
  <Override PartName="/ppt/theme/theme9.xml" ContentType="application/vnd.openxmlformats-officedocument.theme+xml"/>
  <Override PartName="/ppt/slideLayouts/slideLayout54.xml" ContentType="application/vnd.openxmlformats-officedocument.presentationml.slideLayout+xml"/>
  <Override PartName="/ppt/theme/theme10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11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ppt/comments/comment7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3" r:id="rId1"/>
    <p:sldMasterId id="2147483996" r:id="rId2"/>
    <p:sldMasterId id="2147483972" r:id="rId3"/>
    <p:sldMasterId id="2147483650" r:id="rId4"/>
    <p:sldMasterId id="2147483648" r:id="rId5"/>
    <p:sldMasterId id="2147484008" r:id="rId6"/>
    <p:sldMasterId id="2147483922" r:id="rId7"/>
    <p:sldMasterId id="2147483857" r:id="rId8"/>
    <p:sldMasterId id="2147483859" r:id="rId9"/>
    <p:sldMasterId id="2147483871" r:id="rId10"/>
    <p:sldMasterId id="2147483984" r:id="rId11"/>
    <p:sldMasterId id="2147483960" r:id="rId12"/>
  </p:sldMasterIdLst>
  <p:notesMasterIdLst>
    <p:notesMasterId r:id="rId22"/>
  </p:notesMasterIdLst>
  <p:handoutMasterIdLst>
    <p:handoutMasterId r:id="rId23"/>
  </p:handoutMasterIdLst>
  <p:sldIdLst>
    <p:sldId id="270" r:id="rId13"/>
    <p:sldId id="308" r:id="rId14"/>
    <p:sldId id="309" r:id="rId15"/>
    <p:sldId id="310" r:id="rId16"/>
    <p:sldId id="311" r:id="rId17"/>
    <p:sldId id="313" r:id="rId18"/>
    <p:sldId id="314" r:id="rId19"/>
    <p:sldId id="315" r:id="rId20"/>
    <p:sldId id="316" r:id="rId21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ion centrale" initials="Ac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3E8"/>
    <a:srgbClr val="DEEEF8"/>
    <a:srgbClr val="D5E3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5" autoAdjust="0"/>
    <p:restoredTop sz="80570" autoAdjust="0"/>
  </p:normalViewPr>
  <p:slideViewPr>
    <p:cSldViewPr>
      <p:cViewPr>
        <p:scale>
          <a:sx n="100" d="100"/>
          <a:sy n="100" d="100"/>
        </p:scale>
        <p:origin x="-522" y="522"/>
      </p:cViewPr>
      <p:guideLst>
        <p:guide orient="horz" pos="4110"/>
        <p:guide pos="2860"/>
      </p:guideLst>
    </p:cSldViewPr>
  </p:slideViewPr>
  <p:outlineViewPr>
    <p:cViewPr>
      <p:scale>
        <a:sx n="33" d="100"/>
        <a:sy n="33" d="100"/>
      </p:scale>
      <p:origin x="0" y="163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10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29T11:05:53.970" idx="1">
    <p:pos x="2196" y="3222"/>
    <p:text/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29T11:05:53.970" idx="2">
    <p:pos x="2196" y="3222"/>
    <p:text/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29T11:05:53.970" idx="3">
    <p:pos x="2196" y="3222"/>
    <p:text/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29T11:05:53.970" idx="5">
    <p:pos x="2196" y="3222"/>
    <p:text/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29T11:05:53.970" idx="6">
    <p:pos x="2196" y="3222"/>
    <p:text/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29T11:05:53.970" idx="7">
    <p:pos x="2196" y="3222"/>
    <p:text/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29T11:05:53.970" idx="8">
    <p:pos x="2196" y="3222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-84" charset="-128"/>
                <a:cs typeface="Arial" pitchFamily="34" charset="0"/>
              </a:defRPr>
            </a:lvl1pPr>
          </a:lstStyle>
          <a:p>
            <a:pPr>
              <a:defRPr/>
            </a:pPr>
            <a:fld id="{5FB561DB-E3FF-4034-AAE1-B3DEE67B7840}" type="datetime1">
              <a:rPr lang="fr-FR" altLang="fr-FR"/>
              <a:pPr>
                <a:defRPr/>
              </a:pPr>
              <a:t>01/02/2017</a:t>
            </a:fld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-84" charset="-128"/>
                <a:cs typeface="Arial" pitchFamily="34" charset="0"/>
              </a:defRPr>
            </a:lvl1pPr>
          </a:lstStyle>
          <a:p>
            <a:pPr>
              <a:defRPr/>
            </a:pPr>
            <a:fld id="{F7D404EC-E97F-4CF0-B723-391C197066F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189401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 smtClean="0"/>
              <a:t>Cliquez pour modifier les styles du texte du masque</a:t>
            </a:r>
          </a:p>
          <a:p>
            <a:pPr lvl="1"/>
            <a:r>
              <a:rPr lang="fr-FR" altLang="fr-FR" noProof="0" smtClean="0"/>
              <a:t>Deuxième niveau</a:t>
            </a:r>
          </a:p>
          <a:p>
            <a:pPr lvl="2"/>
            <a:r>
              <a:rPr lang="fr-FR" altLang="fr-FR" noProof="0" smtClean="0"/>
              <a:t>Troisième niveau</a:t>
            </a:r>
          </a:p>
          <a:p>
            <a:pPr lvl="3"/>
            <a:r>
              <a:rPr lang="fr-FR" altLang="fr-FR" noProof="0" smtClean="0"/>
              <a:t>Quatrième niveau</a:t>
            </a:r>
          </a:p>
          <a:p>
            <a:pPr lvl="4"/>
            <a:r>
              <a:rPr lang="fr-FR" altLang="fr-FR" noProof="0" smtClean="0"/>
              <a:t>Cinquième niveau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-84" charset="-128"/>
                <a:cs typeface="Arial" pitchFamily="34" charset="0"/>
              </a:defRPr>
            </a:lvl1pPr>
          </a:lstStyle>
          <a:p>
            <a:pPr>
              <a:defRPr/>
            </a:pPr>
            <a:fld id="{B04C117C-65CF-4222-9E8B-0AA11234084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652434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7442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BAA2B-281E-4456-87A0-CD431396CB01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86177-9149-4E1E-9DD7-E05E8D83433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580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CCBFB-2062-45BB-94CB-F5D789D1C3E7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45BB4-A6F5-49EC-8414-98BE9E6684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797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FE354-1DAD-46A7-9967-DAB688E603CE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350D0-0B5F-44D8-816C-58BBA6C21A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6666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5499A-6A7F-4C39-A3BF-62763E649A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725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C05FE-B52E-4BB9-8E4E-E6A5D7E534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4659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EED77-FA4D-4E43-AAEF-D7CED21759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179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67697-9ED9-4880-A923-6A5E70B2D1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6889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3822D-7C77-4935-B480-6B790685EB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0594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A853C-5FD0-473F-B998-FF1A419D37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243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FA2BC-5468-479D-B0B7-30D5AF1C98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29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0803F-16C6-4E46-BBFE-DE0744EE1F60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B690E-8B4C-4F86-A578-ADD012BA58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8361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A2CEE-76CD-4A9D-A7F1-31A7843599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96136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B603D-0EBB-43FE-BEE0-E1DF1DA95DE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7392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0BD37-1146-4BFF-8F9E-520B2F913C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22059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B705E-68BD-4F9B-816E-1F0969EE5AF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1051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/>
          <p:cNvCxnSpPr/>
          <p:nvPr userDrawn="1"/>
        </p:nvCxnSpPr>
        <p:spPr>
          <a:xfrm>
            <a:off x="2555875" y="6308725"/>
            <a:ext cx="6048375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31640" y="2060848"/>
            <a:ext cx="5761037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/>
          <a:lstStyle/>
          <a:p>
            <a:pPr lvl="0"/>
            <a:r>
              <a:rPr lang="fr-FR" dirty="0" smtClean="0"/>
              <a:t>Titre de la partie </a:t>
            </a:r>
            <a:endParaRPr lang="fr-F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r">
              <a:defRPr sz="900">
                <a:solidFill>
                  <a:schemeClr val="accent1"/>
                </a:solidFill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13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8220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4660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4213" y="1773238"/>
            <a:ext cx="3811587" cy="42481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500"/>
            </a:lvl4pPr>
            <a:lvl5pPr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73238"/>
            <a:ext cx="3811588" cy="42481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500"/>
            </a:lvl4pPr>
            <a:lvl5pPr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0445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 smtClean="0"/>
              <a:t>Cliquez et modifiez le titre</a:t>
            </a:r>
            <a:endParaRPr lang="fr-FR" dirty="0"/>
          </a:p>
        </p:txBody>
      </p:sp>
      <p:sp>
        <p:nvSpPr>
          <p:cNvPr id="5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835696" y="2348880"/>
            <a:ext cx="5486400" cy="36107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3568" y="1772816"/>
            <a:ext cx="5486400" cy="3600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795606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 userDrawn="1"/>
        </p:nvSpPr>
        <p:spPr bwMode="gray">
          <a:xfrm>
            <a:off x="684213" y="131763"/>
            <a:ext cx="77755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lIns="0" tIns="0" rIns="0" bIns="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chemeClr val="tx2"/>
                </a:solidFill>
                <a:latin typeface="Calibri"/>
                <a:ea typeface="+mj-ea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alibri" charset="0"/>
                <a:ea typeface="Arial" charset="0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alibri" charset="0"/>
                <a:ea typeface="Arial" charset="0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alibri" charset="0"/>
                <a:ea typeface="Arial" charset="0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Calibri" charset="0"/>
                <a:ea typeface="Arial" charset="0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Titre de la page de contenu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1844824"/>
            <a:ext cx="5111750" cy="4209331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500"/>
            </a:lvl4pPr>
            <a:lvl5pPr>
              <a:defRPr sz="15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3568" y="1844824"/>
            <a:ext cx="2781945" cy="420933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698022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1D9E8-3013-4831-BBCD-2B7348B57CDC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540CA-072D-4067-AE60-C46C47004CC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499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F14F-599F-4113-981C-591CD3DFC24B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7A7B6-053E-44C8-A2ED-C43BD658EA9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63531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CCD03-8251-4906-8D79-897EFA7F1808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31692-5592-4ECC-BB51-4170ADB2875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65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AB480-0D32-44EA-9C82-16E6669010BF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7FA15-405D-4C5D-914D-D889CE65F1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8688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D203-055C-4F1B-A793-9E896531ADAC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E88A5-CEBC-4503-ABA7-F3503ADA64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8426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1266C-7A0C-4F90-B993-F82E67A812EA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490B3-8893-45A3-BFBD-CCE8B5B7DB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6539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0FB93-8CE1-4EA3-8A80-A017B0A85BED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E73F4-9A45-4942-B87A-7598CEAB3F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6258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3F957-2FE5-4FBA-86D3-329F1CF0F620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55558-D1CA-4651-8B57-64868C8D7D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39815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DA07F-4475-4CB4-9B2E-64787AFCB230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B916C-13B2-4370-B27F-6F0E7EF30C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50162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47843-637B-488E-94E8-07747E5D67EE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1FDCD-C496-433B-B078-979B52CAC5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7776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19DC4-A9BF-429D-8685-0CEAC33C0C4D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E8F61-1126-478E-9401-E48963094E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6157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DC02C-32DE-467A-AC36-36DDD97BC438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EF7AC-C9C6-42AF-8D6E-0380E96CFB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4220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34402-C336-427F-946A-3649A19AC710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7B139-09A9-40B7-BDC7-3255FC271EF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4205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C2430-419C-4DD0-9871-12AEE06D05B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819640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E4877-2D99-4273-A518-EAC15F5C6D8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79296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4495E-B087-4D05-9AC7-D9D4D34AC8E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0813951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64628-279F-4683-BD8D-F381CCD9A94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47813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1E0EC-E16C-4878-AA01-49E9A2FB691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906272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CCA94-377A-478E-AB16-16F5A9BC298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676864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5912E-2246-4510-B357-14FD39FB1E8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275452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F351D-B924-4A9F-8EE8-BAC5838CC44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332431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553FD-CCE1-4A90-8909-8D31839DCD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01262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9231D-7878-475C-9DA3-4FF8069B5A8C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AF76D-BD11-4CD9-B33E-1E27576294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1400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35D5-DA89-4B0B-80C5-F869E96FC70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157844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1629D-0BFB-4C52-95ED-DA79C762E3B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315869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201074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fr-FR"/>
              <a:t>Page </a:t>
            </a:r>
            <a:fld id="{54474B28-D905-4DE9-9693-2647C889917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067916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0819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68F8B-9D3D-4C68-9163-72BDD54D1B45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BD32F-8C97-4930-87BC-0937441CC3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0938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6B611-2112-4A33-9197-FBBBB31570A2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71129-B89E-4414-811D-63DA9A6B94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635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4DD55-D212-46F9-A95D-0392324E8BC1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9A48D-EA26-498A-B7EC-C8FECD618B1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6373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BC240-D127-4315-917E-C398215F5AA1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F39B5-7B2E-4BBD-BDA7-3C2532860C9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25501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94185-C3D9-4C9D-A15D-C9AE5A361FD3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18804-AF2A-4F3F-AD0A-1F2493201E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0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ABC5B-E33C-4755-B12D-F433CAE5E6F6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A1B29-69EB-46EC-9009-B747D9B60C4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42430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38B43-31D6-4076-BD8A-6EC08096625E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A1A10-3052-4598-9FBD-7DFF80FA21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0085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00F33-A7CA-4BB4-9F32-DFC36C00894F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D4737-E54D-4D36-8D8E-542D9A8FB07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607559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104F2-FB49-42C6-AD51-CF03DAA0AC06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ABE30-1AB7-4314-9A9B-EA0E7E3D38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8528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A5378-5520-4AD4-9242-A509EC8E5459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1D6AA-6189-41C1-B4D7-AF4DCDA698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28261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0614D-0035-4FAF-866E-ECCC3BD1E12A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0A04E-010C-4A42-8F3F-F019383437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1106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95537-E232-47FF-9497-A612E5DA2D7D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0D00A-AE53-4E38-BB97-02F89835CF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57381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72C97-AED4-4E68-8D4C-25A8818DF5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6253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F9372-B84D-4621-9217-2C0DAC6FE3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8264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1361F-8966-4AD8-A984-7DA6240D1C0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342679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AC15A-BFEA-4E69-9239-39BE35D3B7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224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3CD36-C773-4527-8E6A-C670603DC069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C7A98-A71B-4766-B2D7-74EDB63E07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14082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534DC-D09F-4882-B315-A5F62B2C8A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06528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FF83C-CAA0-4F13-9225-E246820DEB3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26466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BC571-59B9-4C85-9B11-BB9DF75DAE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428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80F52-F99D-44E1-B9F6-047D0C79BF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2321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46084-EA10-49A3-956F-DA6E0231708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51407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3DAB-B6EE-48B4-A38D-CCE1717260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41494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22362-7459-4DA0-A994-B50971508B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9231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1C5E4-95D9-49D3-A1B3-C6D26D5804EC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E8448-EC50-4F92-96D0-6EE0DADD8D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039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0A3CA-9422-4167-A461-17BE2D3056F4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3AD0A-3BC4-421B-926E-8F9034B2AF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93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5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5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4"/>
          <p:cNvGrpSpPr>
            <a:grpSpLocks/>
          </p:cNvGrpSpPr>
          <p:nvPr userDrawn="1"/>
        </p:nvGrpSpPr>
        <p:grpSpPr bwMode="auto">
          <a:xfrm>
            <a:off x="0" y="0"/>
            <a:ext cx="9144000" cy="5106988"/>
            <a:chOff x="0" y="0"/>
            <a:chExt cx="5760" cy="3217"/>
          </a:xfrm>
          <a:solidFill>
            <a:srgbClr val="D7E3E8"/>
          </a:solidFill>
        </p:grpSpPr>
        <p:sp>
          <p:nvSpPr>
            <p:cNvPr id="8" name="Freeform 10"/>
            <p:cNvSpPr>
              <a:spLocks/>
            </p:cNvSpPr>
            <p:nvPr/>
          </p:nvSpPr>
          <p:spPr bwMode="gray">
            <a:xfrm>
              <a:off x="0" y="2251"/>
              <a:ext cx="5760" cy="966"/>
            </a:xfrm>
            <a:custGeom>
              <a:avLst/>
              <a:gdLst>
                <a:gd name="T0" fmla="*/ 5760 w 5760"/>
                <a:gd name="T1" fmla="*/ 0 h 966"/>
                <a:gd name="T2" fmla="*/ 0 w 5760"/>
                <a:gd name="T3" fmla="*/ 0 h 966"/>
                <a:gd name="T4" fmla="*/ 0 w 5760"/>
                <a:gd name="T5" fmla="*/ 966 h 966"/>
                <a:gd name="T6" fmla="*/ 4834 w 5760"/>
                <a:gd name="T7" fmla="*/ 966 h 966"/>
                <a:gd name="T8" fmla="*/ 5760 w 5760"/>
                <a:gd name="T9" fmla="*/ 434 h 966"/>
                <a:gd name="T10" fmla="*/ 5760 w 5760"/>
                <a:gd name="T11" fmla="*/ 0 h 9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60" h="966">
                  <a:moveTo>
                    <a:pt x="5760" y="0"/>
                  </a:moveTo>
                  <a:lnTo>
                    <a:pt x="0" y="0"/>
                  </a:lnTo>
                  <a:lnTo>
                    <a:pt x="0" y="966"/>
                  </a:lnTo>
                  <a:lnTo>
                    <a:pt x="4834" y="966"/>
                  </a:lnTo>
                  <a:lnTo>
                    <a:pt x="5760" y="434"/>
                  </a:lnTo>
                  <a:lnTo>
                    <a:pt x="5760" y="0"/>
                  </a:lnTo>
                </a:path>
              </a:pathLst>
            </a:cu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gray">
            <a:xfrm>
              <a:off x="0" y="0"/>
              <a:ext cx="5760" cy="2568"/>
            </a:xfrm>
            <a:prstGeom prst="rect">
              <a:avLst/>
            </a:pr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 dirty="0"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10" name="Rectangle 3"/>
          <p:cNvSpPr txBox="1">
            <a:spLocks noChangeArrowheads="1"/>
          </p:cNvSpPr>
          <p:nvPr userDrawn="1"/>
        </p:nvSpPr>
        <p:spPr>
          <a:xfrm>
            <a:off x="1836738" y="1844675"/>
            <a:ext cx="6191250" cy="1079500"/>
          </a:xfrm>
          <a:prstGeom prst="rect">
            <a:avLst/>
          </a:prstGeom>
        </p:spPr>
        <p:txBody>
          <a:bodyPr/>
          <a:lstStyle>
            <a:lvl1pPr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9pPr>
          </a:lstStyle>
          <a:p>
            <a:pPr eaLnBrk="1" hangingPunct="1">
              <a:defRPr/>
            </a:pPr>
            <a:r>
              <a:rPr lang="fr-FR" altLang="fr-FR" sz="3200" b="1" smtClean="0">
                <a:solidFill>
                  <a:srgbClr val="404040"/>
                </a:solidFill>
                <a:latin typeface="Calibri" pitchFamily="34" charset="0"/>
              </a:rPr>
              <a:t>Titre de la présentation </a:t>
            </a:r>
          </a:p>
        </p:txBody>
      </p:sp>
      <p:sp>
        <p:nvSpPr>
          <p:cNvPr id="11" name="Rectangle 4"/>
          <p:cNvSpPr txBox="1">
            <a:spLocks noChangeArrowheads="1"/>
          </p:cNvSpPr>
          <p:nvPr userDrawn="1"/>
        </p:nvSpPr>
        <p:spPr>
          <a:xfrm>
            <a:off x="1908175" y="2852738"/>
            <a:ext cx="6191250" cy="315912"/>
          </a:xfrm>
          <a:prstGeom prst="rect">
            <a:avLst/>
          </a:prstGeom>
        </p:spPr>
        <p:txBody>
          <a:bodyPr/>
          <a:lstStyle>
            <a:lvl1pPr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fr-FR" altLang="fr-FR" sz="1500" smtClean="0">
                <a:solidFill>
                  <a:srgbClr val="0062A8"/>
                </a:solidFill>
                <a:latin typeface="Calibri" pitchFamily="34" charset="0"/>
              </a:rPr>
              <a:t>Sous-titre de la présentation </a:t>
            </a:r>
          </a:p>
        </p:txBody>
      </p:sp>
      <p:sp>
        <p:nvSpPr>
          <p:cNvPr id="16" name="Rectangle 4"/>
          <p:cNvSpPr txBox="1">
            <a:spLocks noChangeArrowheads="1"/>
          </p:cNvSpPr>
          <p:nvPr userDrawn="1"/>
        </p:nvSpPr>
        <p:spPr>
          <a:xfrm>
            <a:off x="1908175" y="4581525"/>
            <a:ext cx="6118225" cy="31591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1100" b="0" kern="1200">
                <a:solidFill>
                  <a:srgbClr val="0062A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Nom de la direction et du bureau &gt; date   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1979613" y="4581525"/>
            <a:ext cx="2305050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325" y="5949950"/>
            <a:ext cx="1550988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2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21388"/>
            <a:ext cx="1119188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70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1126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fld id="{F6F16585-5861-4AF8-BD08-DA59C0CC65B6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fld id="{A78CDE73-3E18-4E4D-9775-98E9B9C588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71" r:id="rId1"/>
    <p:sldLayoutId id="2147485972" r:id="rId2"/>
    <p:sldLayoutId id="2147485973" r:id="rId3"/>
    <p:sldLayoutId id="2147485974" r:id="rId4"/>
    <p:sldLayoutId id="2147485975" r:id="rId5"/>
    <p:sldLayoutId id="2147485976" r:id="rId6"/>
    <p:sldLayoutId id="2147485977" r:id="rId7"/>
    <p:sldLayoutId id="2147485978" r:id="rId8"/>
    <p:sldLayoutId id="2147485979" r:id="rId9"/>
    <p:sldLayoutId id="2147485980" r:id="rId10"/>
    <p:sldLayoutId id="21474859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1229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fld id="{8CD228E2-BC6B-4A9F-B2B2-3A9D9494E7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82" r:id="rId1"/>
    <p:sldLayoutId id="2147485983" r:id="rId2"/>
    <p:sldLayoutId id="2147485984" r:id="rId3"/>
    <p:sldLayoutId id="2147485985" r:id="rId4"/>
    <p:sldLayoutId id="2147485986" r:id="rId5"/>
    <p:sldLayoutId id="2147485987" r:id="rId6"/>
    <p:sldLayoutId id="2147485988" r:id="rId7"/>
    <p:sldLayoutId id="2147485989" r:id="rId8"/>
    <p:sldLayoutId id="2147485990" r:id="rId9"/>
    <p:sldLayoutId id="2147485991" r:id="rId10"/>
    <p:sldLayoutId id="214748599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fld id="{8D947160-06F3-4830-B7A5-57E4A4033508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fld id="{57CB74BC-3136-45B1-927C-32E6293940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23" r:id="rId1"/>
    <p:sldLayoutId id="2147485924" r:id="rId2"/>
    <p:sldLayoutId id="2147485925" r:id="rId3"/>
    <p:sldLayoutId id="2147485926" r:id="rId4"/>
    <p:sldLayoutId id="2147485927" r:id="rId5"/>
    <p:sldLayoutId id="2147485928" r:id="rId6"/>
    <p:sldLayoutId id="2147485929" r:id="rId7"/>
    <p:sldLayoutId id="2147485930" r:id="rId8"/>
    <p:sldLayoutId id="2147485931" r:id="rId9"/>
    <p:sldLayoutId id="2147485932" r:id="rId10"/>
    <p:sldLayoutId id="214748593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307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fld id="{1D88A274-D04D-44D2-A64D-556A09A68D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34" r:id="rId1"/>
    <p:sldLayoutId id="2147485935" r:id="rId2"/>
    <p:sldLayoutId id="2147485936" r:id="rId3"/>
    <p:sldLayoutId id="2147485937" r:id="rId4"/>
    <p:sldLayoutId id="2147485938" r:id="rId5"/>
    <p:sldLayoutId id="2147485939" r:id="rId6"/>
    <p:sldLayoutId id="2147485940" r:id="rId7"/>
    <p:sldLayoutId id="2147485941" r:id="rId8"/>
    <p:sldLayoutId id="2147485942" r:id="rId9"/>
    <p:sldLayoutId id="2147485943" r:id="rId10"/>
    <p:sldLayoutId id="214748594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1"/>
          <p:cNvGrpSpPr>
            <a:grpSpLocks/>
          </p:cNvGrpSpPr>
          <p:nvPr/>
        </p:nvGrpSpPr>
        <p:grpSpPr bwMode="auto">
          <a:xfrm>
            <a:off x="0" y="0"/>
            <a:ext cx="9144000" cy="3883025"/>
            <a:chOff x="0" y="0"/>
            <a:chExt cx="5760" cy="2446"/>
          </a:xfrm>
        </p:grpSpPr>
        <p:sp>
          <p:nvSpPr>
            <p:cNvPr id="2056" name="Rectangle 18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1780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-84" charset="-128"/>
                </a:defRPr>
              </a:lvl9pPr>
            </a:lstStyle>
            <a:p>
              <a:pPr eaLnBrk="1" hangingPunct="1">
                <a:defRPr/>
              </a:pPr>
              <a:endParaRPr lang="fr-FR" altLang="fr-FR" sz="1800" smtClean="0">
                <a:solidFill>
                  <a:srgbClr val="D9D9D9"/>
                </a:solidFill>
              </a:endParaRPr>
            </a:p>
          </p:txBody>
        </p:sp>
        <p:sp>
          <p:nvSpPr>
            <p:cNvPr id="4105" name="Freeform 20"/>
            <p:cNvSpPr>
              <a:spLocks/>
            </p:cNvSpPr>
            <p:nvPr userDrawn="1"/>
          </p:nvSpPr>
          <p:spPr bwMode="gray">
            <a:xfrm>
              <a:off x="0" y="1480"/>
              <a:ext cx="5760" cy="966"/>
            </a:xfrm>
            <a:custGeom>
              <a:avLst/>
              <a:gdLst>
                <a:gd name="T0" fmla="*/ 5760 w 5760"/>
                <a:gd name="T1" fmla="*/ 0 h 966"/>
                <a:gd name="T2" fmla="*/ 0 w 5760"/>
                <a:gd name="T3" fmla="*/ 0 h 966"/>
                <a:gd name="T4" fmla="*/ 0 w 5760"/>
                <a:gd name="T5" fmla="*/ 966 h 966"/>
                <a:gd name="T6" fmla="*/ 4834 w 5760"/>
                <a:gd name="T7" fmla="*/ 966 h 966"/>
                <a:gd name="T8" fmla="*/ 5760 w 5760"/>
                <a:gd name="T9" fmla="*/ 434 h 966"/>
                <a:gd name="T10" fmla="*/ 5760 w 5760"/>
                <a:gd name="T11" fmla="*/ 0 h 9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60" h="966">
                  <a:moveTo>
                    <a:pt x="5760" y="0"/>
                  </a:moveTo>
                  <a:lnTo>
                    <a:pt x="0" y="0"/>
                  </a:lnTo>
                  <a:lnTo>
                    <a:pt x="0" y="966"/>
                  </a:lnTo>
                  <a:lnTo>
                    <a:pt x="4834" y="966"/>
                  </a:lnTo>
                  <a:lnTo>
                    <a:pt x="5760" y="434"/>
                  </a:lnTo>
                  <a:lnTo>
                    <a:pt x="5760" y="0"/>
                  </a:lnTo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31913" y="2060575"/>
            <a:ext cx="57610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Titre de la partie 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7956550" y="6408738"/>
            <a:ext cx="6477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accent1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2" name="ZoneTexte 10"/>
          <p:cNvSpPr txBox="1">
            <a:spLocks noChangeArrowheads="1"/>
          </p:cNvSpPr>
          <p:nvPr userDrawn="1"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9pPr>
          </a:lstStyle>
          <a:p>
            <a:pPr eaLnBrk="1" hangingPunct="1">
              <a:defRPr/>
            </a:pPr>
            <a:r>
              <a:rPr lang="fr-FR" altLang="fr-FR" sz="9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Titre de la présentation &gt; date </a:t>
            </a:r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2555875" y="6308725"/>
            <a:ext cx="6048375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03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096000"/>
            <a:ext cx="12636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93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100" b="1">
          <a:solidFill>
            <a:schemeClr val="tx2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1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1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1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1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chemeClr val="hlink"/>
        </a:buClr>
        <a:buFont typeface="Wingdings" pitchFamily="2" charset="2"/>
        <a:defRPr sz="700" b="1">
          <a:solidFill>
            <a:schemeClr val="bg2"/>
          </a:solidFill>
          <a:latin typeface="+mn-lt"/>
          <a:ea typeface="ＭＳ Ｐゴシック" charset="0"/>
          <a:cs typeface="+mn-cs"/>
        </a:defRPr>
      </a:lvl1pPr>
      <a:lvl2pPr marL="4763" indent="-3175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defRPr sz="700">
          <a:solidFill>
            <a:schemeClr val="bg2"/>
          </a:solidFill>
          <a:latin typeface="+mn-lt"/>
          <a:ea typeface="+mn-ea"/>
          <a:cs typeface="+mn-cs"/>
        </a:defRPr>
      </a:lvl2pPr>
      <a:lvl3pPr marL="11113" indent="-4763" algn="l" rtl="0" eaLnBrk="0" fontAlgn="base" hangingPunct="0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3pPr>
      <a:lvl4pPr marL="17463" indent="-4763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Font typeface="Arial" charset="0"/>
        <a:defRPr sz="700">
          <a:solidFill>
            <a:schemeClr val="bg2"/>
          </a:solidFill>
          <a:latin typeface="+mn-lt"/>
          <a:ea typeface="+mn-ea"/>
          <a:cs typeface="+mn-cs"/>
        </a:defRPr>
      </a:lvl4pPr>
      <a:lvl5pPr marL="19050" indent="1809750" algn="l" rtl="0" eaLnBrk="0" fontAlgn="base" hangingPunct="0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5pPr>
      <a:lvl6pPr marL="476250" algn="r" rtl="0" fontAlgn="base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6pPr>
      <a:lvl7pPr marL="933450" algn="r" rtl="0" fontAlgn="base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7pPr>
      <a:lvl8pPr marL="1390650" algn="r" rtl="0" fontAlgn="base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8pPr>
      <a:lvl9pPr marL="1847850" algn="r" rtl="0" fontAlgn="base">
        <a:spcBef>
          <a:spcPct val="0"/>
        </a:spcBef>
        <a:spcAft>
          <a:spcPct val="0"/>
        </a:spcAft>
        <a:defRPr sz="70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14"/>
          <p:cNvSpPr>
            <a:spLocks/>
          </p:cNvSpPr>
          <p:nvPr/>
        </p:nvSpPr>
        <p:spPr bwMode="gray">
          <a:xfrm>
            <a:off x="0" y="0"/>
            <a:ext cx="9144000" cy="1533525"/>
          </a:xfrm>
          <a:custGeom>
            <a:avLst/>
            <a:gdLst>
              <a:gd name="T0" fmla="*/ 2147483647 w 5760"/>
              <a:gd name="T1" fmla="*/ 0 h 966"/>
              <a:gd name="T2" fmla="*/ 0 w 5760"/>
              <a:gd name="T3" fmla="*/ 0 h 966"/>
              <a:gd name="T4" fmla="*/ 0 w 5760"/>
              <a:gd name="T5" fmla="*/ 2147483647 h 966"/>
              <a:gd name="T6" fmla="*/ 2147483647 w 5760"/>
              <a:gd name="T7" fmla="*/ 2147483647 h 966"/>
              <a:gd name="T8" fmla="*/ 2147483647 w 5760"/>
              <a:gd name="T9" fmla="*/ 2147483647 h 966"/>
              <a:gd name="T10" fmla="*/ 2147483647 w 5760"/>
              <a:gd name="T11" fmla="*/ 0 h 9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60" h="966">
                <a:moveTo>
                  <a:pt x="5760" y="0"/>
                </a:moveTo>
                <a:lnTo>
                  <a:pt x="0" y="0"/>
                </a:lnTo>
                <a:lnTo>
                  <a:pt x="0" y="966"/>
                </a:lnTo>
                <a:lnTo>
                  <a:pt x="4834" y="966"/>
                </a:lnTo>
                <a:lnTo>
                  <a:pt x="5760" y="434"/>
                </a:lnTo>
                <a:lnTo>
                  <a:pt x="5760" y="0"/>
                </a:lnTo>
              </a:path>
            </a:pathLst>
          </a:custGeom>
          <a:solidFill>
            <a:srgbClr val="DEEE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684213" y="131763"/>
            <a:ext cx="77755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Titre de la page de contenu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684213" y="1773238"/>
            <a:ext cx="777557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 smtClean="0"/>
              <a:t>Texte premier niveau </a:t>
            </a:r>
          </a:p>
          <a:p>
            <a:pPr lvl="1"/>
            <a:r>
              <a:rPr lang="fr-FR" altLang="fr-FR" dirty="0" smtClean="0"/>
              <a:t>Texte deuxième niveau</a:t>
            </a:r>
          </a:p>
          <a:p>
            <a:pPr lvl="2"/>
            <a:r>
              <a:rPr lang="fr-FR" altLang="fr-FR" dirty="0" smtClean="0"/>
              <a:t>Texte troisième niveau</a:t>
            </a:r>
          </a:p>
          <a:p>
            <a:pPr lvl="3"/>
            <a:r>
              <a:rPr lang="fr-FR" altLang="fr-FR" dirty="0" smtClean="0"/>
              <a:t>Quatrième niveau</a:t>
            </a:r>
          </a:p>
          <a:p>
            <a:pPr lvl="4"/>
            <a:r>
              <a:rPr lang="fr-FR" altLang="fr-FR" dirty="0" smtClean="0"/>
              <a:t>Cinquième niveau</a:t>
            </a:r>
          </a:p>
        </p:txBody>
      </p:sp>
      <p:sp>
        <p:nvSpPr>
          <p:cNvPr id="6150" name="ZoneTexte 2"/>
          <p:cNvSpPr txBox="1">
            <a:spLocks noChangeArrowheads="1"/>
          </p:cNvSpPr>
          <p:nvPr userDrawn="1"/>
        </p:nvSpPr>
        <p:spPr bwMode="auto">
          <a:xfrm>
            <a:off x="2484438" y="6381750"/>
            <a:ext cx="5400675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9pPr>
          </a:lstStyle>
          <a:p>
            <a:pPr eaLnBrk="1" hangingPunct="1">
              <a:defRPr/>
            </a:pPr>
            <a:r>
              <a:rPr lang="fr-FR" altLang="fr-FR" sz="14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Parcours</a:t>
            </a:r>
            <a:r>
              <a:rPr lang="fr-FR" altLang="fr-FR" sz="1400" baseline="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avenir</a:t>
            </a:r>
            <a:r>
              <a:rPr lang="fr-FR" altLang="fr-FR" sz="14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&gt; février</a:t>
            </a:r>
            <a:r>
              <a:rPr lang="fr-FR" altLang="fr-FR" sz="1400" baseline="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2017</a:t>
            </a:r>
            <a:r>
              <a:rPr lang="fr-FR" altLang="fr-FR" sz="1400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eaLnBrk="1" hangingPunct="1">
              <a:defRPr/>
            </a:pPr>
            <a:endParaRPr lang="fr-FR" altLang="fr-FR" sz="900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5" name="Connecteur droit 4"/>
          <p:cNvCxnSpPr/>
          <p:nvPr userDrawn="1"/>
        </p:nvCxnSpPr>
        <p:spPr>
          <a:xfrm>
            <a:off x="2555875" y="6308725"/>
            <a:ext cx="6048375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numéro de diapositive 5"/>
          <p:cNvSpPr txBox="1">
            <a:spLocks/>
          </p:cNvSpPr>
          <p:nvPr userDrawn="1"/>
        </p:nvSpPr>
        <p:spPr>
          <a:xfrm>
            <a:off x="7885113" y="6356350"/>
            <a:ext cx="801687" cy="312738"/>
          </a:xfrm>
          <a:prstGeom prst="rect">
            <a:avLst/>
          </a:prstGeom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9pPr>
          </a:lstStyle>
          <a:p>
            <a:pPr algn="r" eaLnBrk="1" hangingPunct="1">
              <a:defRPr/>
            </a:pPr>
            <a:r>
              <a:rPr lang="fr-FR" altLang="fr-FR" sz="90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Page </a:t>
            </a:r>
            <a:fld id="{EB85B476-0502-4041-A013-C155C8F9ABA7}" type="slidenum">
              <a:rPr lang="fr-FR" altLang="fr-FR" sz="90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pPr algn="r" eaLnBrk="1" hangingPunct="1">
                <a:defRPr/>
              </a:pPr>
              <a:t>‹N°›</a:t>
            </a:fld>
            <a:endParaRPr lang="fr-FR" altLang="fr-FR" sz="90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8" name="Imag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6148388"/>
            <a:ext cx="1335087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45" r:id="rId1"/>
    <p:sldLayoutId id="2147485994" r:id="rId2"/>
    <p:sldLayoutId id="2147485995" r:id="rId3"/>
    <p:sldLayoutId id="2147485996" r:id="rId4"/>
    <p:sldLayoutId id="214748599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/>
          <a:ea typeface="+mj-ea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Calibri" charset="0"/>
          <a:ea typeface="Arial" charset="0"/>
          <a:cs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Arial" charset="0"/>
          <a:cs typeface="Arial" charset="0"/>
        </a:defRPr>
      </a:lvl9pPr>
    </p:titleStyle>
    <p:bodyStyle>
      <a:lvl1pPr marL="250825" indent="-250825" algn="l" rtl="0" eaLnBrk="0" fontAlgn="base" hangingPunct="0">
        <a:spcBef>
          <a:spcPct val="60000"/>
        </a:spcBef>
        <a:spcAft>
          <a:spcPct val="40000"/>
        </a:spcAft>
        <a:buClr>
          <a:schemeClr val="hlink"/>
        </a:buClr>
        <a:buFont typeface="Wingdings" pitchFamily="2" charset="2"/>
        <a:buChar char="n"/>
        <a:defRPr sz="2000">
          <a:solidFill>
            <a:schemeClr val="accent1"/>
          </a:solidFill>
          <a:latin typeface="Calibri"/>
          <a:ea typeface="+mn-ea"/>
          <a:cs typeface="Calibri"/>
        </a:defRPr>
      </a:lvl1pPr>
      <a:lvl2pPr marL="423863" indent="-1714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1500">
          <a:solidFill>
            <a:schemeClr val="tx1"/>
          </a:solidFill>
          <a:latin typeface="Calibri"/>
          <a:ea typeface="+mn-ea"/>
          <a:cs typeface="Calibri"/>
        </a:defRPr>
      </a:lvl2pPr>
      <a:lvl3pPr marL="425450" indent="3175" algn="l" rtl="0" eaLnBrk="0" fontAlgn="base" hangingPunct="0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Calibri"/>
          <a:ea typeface="+mn-ea"/>
          <a:cs typeface="Calibri"/>
        </a:defRPr>
      </a:lvl3pPr>
      <a:lvl4pPr marL="617538" indent="-1873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–"/>
        <a:defRPr sz="1100">
          <a:solidFill>
            <a:schemeClr val="tx1"/>
          </a:solidFill>
          <a:latin typeface="Calibri"/>
          <a:ea typeface="+mn-ea"/>
          <a:cs typeface="Calibri"/>
        </a:defRPr>
      </a:lvl4pPr>
      <a:lvl5pPr marL="619125" indent="1209675" algn="l" rtl="0" eaLnBrk="0" fontAlgn="base" hangingPunct="0">
        <a:spcBef>
          <a:spcPct val="20000"/>
        </a:spcBef>
        <a:spcAft>
          <a:spcPct val="0"/>
        </a:spcAft>
        <a:defRPr sz="1100">
          <a:solidFill>
            <a:schemeClr val="tx1"/>
          </a:solidFill>
          <a:latin typeface="Calibri"/>
          <a:ea typeface="+mn-ea"/>
          <a:cs typeface="Calibri"/>
        </a:defRPr>
      </a:lvl5pPr>
      <a:lvl6pPr marL="1076325" algn="l" rtl="0" fontAlgn="base">
        <a:spcBef>
          <a:spcPct val="20000"/>
        </a:spcBef>
        <a:spcAft>
          <a:spcPct val="0"/>
        </a:spcAft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1533525" algn="l" rtl="0" fontAlgn="base">
        <a:spcBef>
          <a:spcPct val="20000"/>
        </a:spcBef>
        <a:spcAft>
          <a:spcPct val="0"/>
        </a:spcAft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1990725" algn="l" rtl="0" fontAlgn="base">
        <a:spcBef>
          <a:spcPct val="20000"/>
        </a:spcBef>
        <a:spcAft>
          <a:spcPct val="0"/>
        </a:spcAft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2447925" algn="l" rtl="0" fontAlgn="base">
        <a:spcBef>
          <a:spcPct val="20000"/>
        </a:spcBef>
        <a:spcAft>
          <a:spcPct val="0"/>
        </a:spcAft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</a:p>
        </p:txBody>
      </p:sp>
      <p:sp>
        <p:nvSpPr>
          <p:cNvPr id="614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fld id="{E4354F84-D0EA-4B3D-8A6D-5F03CD6F3413}" type="datetimeFigureOut">
              <a:rPr lang="fr-FR"/>
              <a:pPr>
                <a:defRPr/>
              </a:pPr>
              <a:t>01/02/2017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fld id="{5520A837-5F45-4E2A-847E-37D86D0144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46" r:id="rId1"/>
    <p:sldLayoutId id="2147485947" r:id="rId2"/>
    <p:sldLayoutId id="2147485948" r:id="rId3"/>
    <p:sldLayoutId id="2147485949" r:id="rId4"/>
    <p:sldLayoutId id="2147485950" r:id="rId5"/>
    <p:sldLayoutId id="2147485951" r:id="rId6"/>
    <p:sldLayoutId id="2147485952" r:id="rId7"/>
    <p:sldLayoutId id="2147485953" r:id="rId8"/>
    <p:sldLayoutId id="2147485954" r:id="rId9"/>
    <p:sldLayoutId id="2147485955" r:id="rId10"/>
    <p:sldLayoutId id="21474859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et modifiez le titre</a:t>
            </a:r>
          </a:p>
        </p:txBody>
      </p:sp>
      <p:sp>
        <p:nvSpPr>
          <p:cNvPr id="717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  <a:ea typeface="ＭＳ Ｐゴシック" pitchFamily="-84" charset="-128"/>
              </a:defRPr>
            </a:lvl1pPr>
          </a:lstStyle>
          <a:p>
            <a:pPr>
              <a:defRPr/>
            </a:pPr>
            <a:fld id="{12EE5073-5050-4C5B-8E1D-15CBE44816D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57" r:id="rId1"/>
    <p:sldLayoutId id="2147485958" r:id="rId2"/>
    <p:sldLayoutId id="2147485959" r:id="rId3"/>
    <p:sldLayoutId id="2147485960" r:id="rId4"/>
    <p:sldLayoutId id="2147485961" r:id="rId5"/>
    <p:sldLayoutId id="2147485962" r:id="rId6"/>
    <p:sldLayoutId id="2147485963" r:id="rId7"/>
    <p:sldLayoutId id="2147485964" r:id="rId8"/>
    <p:sldLayoutId id="2147485965" r:id="rId9"/>
    <p:sldLayoutId id="2147485966" r:id="rId10"/>
    <p:sldLayoutId id="2147485967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8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4"/>
          <p:cNvGrpSpPr>
            <a:grpSpLocks/>
          </p:cNvGrpSpPr>
          <p:nvPr userDrawn="1"/>
        </p:nvGrpSpPr>
        <p:grpSpPr bwMode="auto">
          <a:xfrm>
            <a:off x="0" y="0"/>
            <a:ext cx="9144000" cy="5106988"/>
            <a:chOff x="0" y="0"/>
            <a:chExt cx="5760" cy="3217"/>
          </a:xfrm>
          <a:solidFill>
            <a:srgbClr val="D7E3E8"/>
          </a:solidFill>
        </p:grpSpPr>
        <p:sp>
          <p:nvSpPr>
            <p:cNvPr id="8" name="Freeform 10"/>
            <p:cNvSpPr>
              <a:spLocks/>
            </p:cNvSpPr>
            <p:nvPr/>
          </p:nvSpPr>
          <p:spPr bwMode="gray">
            <a:xfrm>
              <a:off x="0" y="2251"/>
              <a:ext cx="5760" cy="966"/>
            </a:xfrm>
            <a:custGeom>
              <a:avLst/>
              <a:gdLst>
                <a:gd name="T0" fmla="*/ 5760 w 5760"/>
                <a:gd name="T1" fmla="*/ 0 h 966"/>
                <a:gd name="T2" fmla="*/ 0 w 5760"/>
                <a:gd name="T3" fmla="*/ 0 h 966"/>
                <a:gd name="T4" fmla="*/ 0 w 5760"/>
                <a:gd name="T5" fmla="*/ 966 h 966"/>
                <a:gd name="T6" fmla="*/ 4834 w 5760"/>
                <a:gd name="T7" fmla="*/ 966 h 966"/>
                <a:gd name="T8" fmla="*/ 5760 w 5760"/>
                <a:gd name="T9" fmla="*/ 434 h 966"/>
                <a:gd name="T10" fmla="*/ 5760 w 5760"/>
                <a:gd name="T11" fmla="*/ 0 h 9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60" h="966">
                  <a:moveTo>
                    <a:pt x="5760" y="0"/>
                  </a:moveTo>
                  <a:lnTo>
                    <a:pt x="0" y="0"/>
                  </a:lnTo>
                  <a:lnTo>
                    <a:pt x="0" y="966"/>
                  </a:lnTo>
                  <a:lnTo>
                    <a:pt x="4834" y="966"/>
                  </a:lnTo>
                  <a:lnTo>
                    <a:pt x="5760" y="434"/>
                  </a:lnTo>
                  <a:lnTo>
                    <a:pt x="5760" y="0"/>
                  </a:lnTo>
                </a:path>
              </a:pathLst>
            </a:cu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gray">
            <a:xfrm>
              <a:off x="0" y="0"/>
              <a:ext cx="5760" cy="2568"/>
            </a:xfrm>
            <a:prstGeom prst="rect">
              <a:avLst/>
            </a:pr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 dirty="0"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11" name="Rectangle 4"/>
          <p:cNvSpPr txBox="1">
            <a:spLocks noChangeArrowheads="1"/>
          </p:cNvSpPr>
          <p:nvPr userDrawn="1"/>
        </p:nvSpPr>
        <p:spPr>
          <a:xfrm>
            <a:off x="1258888" y="2349500"/>
            <a:ext cx="6191250" cy="935038"/>
          </a:xfrm>
          <a:prstGeom prst="rect">
            <a:avLst/>
          </a:prstGeom>
        </p:spPr>
        <p:txBody>
          <a:bodyPr/>
          <a:lstStyle>
            <a:lvl1pPr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fr-FR" altLang="fr-FR" sz="1500" smtClean="0">
                <a:solidFill>
                  <a:srgbClr val="0062A8"/>
                </a:solidFill>
                <a:latin typeface="Calibri" pitchFamily="34" charset="0"/>
              </a:rPr>
              <a:t>Vous pouvez consulter cette présentation powerpoint </a:t>
            </a:r>
            <a:br>
              <a:rPr lang="fr-FR" altLang="fr-FR" sz="1500" smtClean="0">
                <a:solidFill>
                  <a:srgbClr val="0062A8"/>
                </a:solidFill>
                <a:latin typeface="Calibri" pitchFamily="34" charset="0"/>
              </a:rPr>
            </a:br>
            <a:r>
              <a:rPr lang="fr-FR" altLang="fr-FR" sz="1500" smtClean="0">
                <a:solidFill>
                  <a:srgbClr val="0062A8"/>
                </a:solidFill>
                <a:latin typeface="Calibri" pitchFamily="34" charset="0"/>
              </a:rPr>
              <a:t>sur « Adresse web »</a:t>
            </a:r>
          </a:p>
          <a:p>
            <a:pPr eaLnBrk="1" hangingPunct="1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fr-FR" altLang="fr-FR" sz="1500" smtClean="0">
                <a:solidFill>
                  <a:srgbClr val="0062A8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3" name="Rectangle 4"/>
          <p:cNvSpPr txBox="1">
            <a:spLocks noChangeArrowheads="1"/>
          </p:cNvSpPr>
          <p:nvPr userDrawn="1"/>
        </p:nvSpPr>
        <p:spPr>
          <a:xfrm>
            <a:off x="3203575" y="4192588"/>
            <a:ext cx="6119813" cy="31591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1100" b="0" kern="1200">
                <a:solidFill>
                  <a:srgbClr val="0062A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Contact </a:t>
            </a:r>
          </a:p>
          <a:p>
            <a:pPr>
              <a:defRPr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Adresse </a:t>
            </a:r>
          </a:p>
          <a:p>
            <a:pPr>
              <a:defRPr/>
            </a:pP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mail 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3275013" y="4221163"/>
            <a:ext cx="2233612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198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588" y="5661025"/>
            <a:ext cx="147955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68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oneTexte 7"/>
          <p:cNvSpPr txBox="1">
            <a:spLocks noChangeArrowheads="1"/>
          </p:cNvSpPr>
          <p:nvPr userDrawn="1"/>
        </p:nvSpPr>
        <p:spPr bwMode="auto">
          <a:xfrm>
            <a:off x="2484438" y="6381750"/>
            <a:ext cx="54006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-84" charset="-128"/>
              </a:defRPr>
            </a:lvl9pPr>
          </a:lstStyle>
          <a:p>
            <a:pPr eaLnBrk="1" hangingPunct="1">
              <a:defRPr/>
            </a:pPr>
            <a:r>
              <a:rPr lang="fr-FR" altLang="fr-FR" sz="90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Titre de la présentation &gt; date </a:t>
            </a:r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2555875" y="6308725"/>
            <a:ext cx="6048375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087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accent1"/>
                </a:solidFill>
                <a:latin typeface="Calibri" pitchFamily="34" charset="0"/>
                <a:ea typeface="ＭＳ Ｐゴシック" pitchFamily="-84" charset="-128"/>
                <a:cs typeface="Calibri" pitchFamily="34" charset="0"/>
              </a:defRPr>
            </a:lvl1pPr>
          </a:lstStyle>
          <a:p>
            <a:pPr>
              <a:defRPr/>
            </a:pPr>
            <a:r>
              <a:rPr lang="fr-FR" altLang="fr-FR"/>
              <a:t>Page </a:t>
            </a:r>
            <a:fld id="{1B793204-3852-4F77-BC45-ACD1D6814A7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  <p:pic>
        <p:nvPicPr>
          <p:cNvPr id="9221" name="Imag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6165850"/>
            <a:ext cx="1223963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69" r:id="rId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4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5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6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7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0" y="0"/>
            <a:ext cx="9144000" cy="5106988"/>
            <a:chOff x="0" y="0"/>
            <a:chExt cx="5760" cy="3217"/>
          </a:xfrm>
          <a:solidFill>
            <a:srgbClr val="D7E3E8"/>
          </a:solidFill>
        </p:grpSpPr>
        <p:sp>
          <p:nvSpPr>
            <p:cNvPr id="5" name="Freeform 10"/>
            <p:cNvSpPr>
              <a:spLocks/>
            </p:cNvSpPr>
            <p:nvPr/>
          </p:nvSpPr>
          <p:spPr bwMode="gray">
            <a:xfrm>
              <a:off x="0" y="2251"/>
              <a:ext cx="5760" cy="966"/>
            </a:xfrm>
            <a:custGeom>
              <a:avLst/>
              <a:gdLst>
                <a:gd name="T0" fmla="*/ 5760 w 5760"/>
                <a:gd name="T1" fmla="*/ 0 h 966"/>
                <a:gd name="T2" fmla="*/ 0 w 5760"/>
                <a:gd name="T3" fmla="*/ 0 h 966"/>
                <a:gd name="T4" fmla="*/ 0 w 5760"/>
                <a:gd name="T5" fmla="*/ 966 h 966"/>
                <a:gd name="T6" fmla="*/ 4834 w 5760"/>
                <a:gd name="T7" fmla="*/ 966 h 966"/>
                <a:gd name="T8" fmla="*/ 5760 w 5760"/>
                <a:gd name="T9" fmla="*/ 434 h 966"/>
                <a:gd name="T10" fmla="*/ 5760 w 5760"/>
                <a:gd name="T11" fmla="*/ 0 h 9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60" h="966">
                  <a:moveTo>
                    <a:pt x="5760" y="0"/>
                  </a:moveTo>
                  <a:lnTo>
                    <a:pt x="0" y="0"/>
                  </a:lnTo>
                  <a:lnTo>
                    <a:pt x="0" y="966"/>
                  </a:lnTo>
                  <a:lnTo>
                    <a:pt x="4834" y="966"/>
                  </a:lnTo>
                  <a:lnTo>
                    <a:pt x="5760" y="434"/>
                  </a:lnTo>
                  <a:lnTo>
                    <a:pt x="5760" y="0"/>
                  </a:lnTo>
                </a:path>
              </a:pathLst>
            </a:cu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gray">
            <a:xfrm>
              <a:off x="0" y="0"/>
              <a:ext cx="5760" cy="2568"/>
            </a:xfrm>
            <a:prstGeom prst="rect">
              <a:avLst/>
            </a:prstGeom>
            <a:solidFill>
              <a:srgbClr val="DEE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fr-FR" dirty="0">
                <a:ea typeface="ＭＳ Ｐゴシック" charset="0"/>
                <a:cs typeface="Arial" charset="0"/>
              </a:endParaRPr>
            </a:p>
          </p:txBody>
        </p:sp>
      </p:grpSp>
      <p:sp>
        <p:nvSpPr>
          <p:cNvPr id="19459" name="Rectangle 3"/>
          <p:cNvSpPr txBox="1">
            <a:spLocks noChangeArrowheads="1"/>
          </p:cNvSpPr>
          <p:nvPr/>
        </p:nvSpPr>
        <p:spPr bwMode="auto">
          <a:xfrm>
            <a:off x="539750" y="2279650"/>
            <a:ext cx="8135938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FR" altLang="fr-FR" sz="4000" b="1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Accompagner la mise en œuvre du Parcours Avenir</a:t>
            </a:r>
            <a:endParaRPr lang="fr-FR" altLang="fr-FR" sz="4000" b="1" dirty="0">
              <a:solidFill>
                <a:srgbClr val="404040"/>
              </a:solidFill>
              <a:latin typeface="Calibri" pitchFamily="34" charset="0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1908175" y="4581525"/>
            <a:ext cx="6118225" cy="31591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1100" b="0" kern="1200">
                <a:solidFill>
                  <a:srgbClr val="0062A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Jean-Pierre </a:t>
            </a:r>
            <a:r>
              <a:rPr lang="fr-FR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Collignon, février 2017  </a:t>
            </a:r>
            <a:endParaRPr lang="fr-F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1979613" y="4581525"/>
            <a:ext cx="2305050" cy="0"/>
          </a:xfrm>
          <a:prstGeom prst="line">
            <a:avLst/>
          </a:prstGeom>
          <a:ln w="6350" cmpd="sng">
            <a:solidFill>
              <a:srgbClr val="7F7F7F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323850" y="131763"/>
            <a:ext cx="8496622" cy="1352550"/>
          </a:xfrm>
        </p:spPr>
        <p:txBody>
          <a:bodyPr/>
          <a:lstStyle/>
          <a:p>
            <a:pPr algn="just" eaLnBrk="1" hangingPunct="1"/>
            <a:r>
              <a:rPr lang="fr-FR" altLang="fr-FR" sz="36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Parcours Avenir : trois </a:t>
            </a:r>
            <a:r>
              <a:rPr lang="fr-FR" altLang="fr-FR" sz="3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objectifs  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>
          <a:xfrm>
            <a:off x="539552" y="1556792"/>
            <a:ext cx="7992889" cy="4608512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Découvrir </a:t>
            </a:r>
            <a:r>
              <a:rPr lang="fr-F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le monde économique et </a:t>
            </a:r>
            <a:r>
              <a:rPr lang="fr-F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professionnel</a:t>
            </a:r>
            <a:r>
              <a:rPr lang="fr-F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  <a:endParaRPr lang="fr-FR" sz="28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fr-FR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Développer le </a:t>
            </a:r>
            <a:r>
              <a:rPr lang="fr-F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sens de l'engagement et de </a:t>
            </a:r>
            <a:r>
              <a:rPr lang="fr-F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l'initiative (esprit d’entreprendre)</a:t>
            </a:r>
            <a:r>
              <a:rPr lang="fr-F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.</a:t>
            </a:r>
            <a:endParaRPr lang="fr-FR" sz="28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b="1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Elaborer un </a:t>
            </a:r>
            <a:r>
              <a:rPr lang="fr-F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projet d'orientation, scolaire et </a:t>
            </a:r>
            <a:r>
              <a:rPr lang="fr-F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professionnelle, immédiate ou différée,</a:t>
            </a:r>
            <a:r>
              <a:rPr lang="fr-FR" sz="2800" dirty="0" smtClean="0">
                <a:latin typeface="Calibri" panose="020F0502020204030204" pitchFamily="34" charset="0"/>
                <a:ea typeface="Times New Roman"/>
              </a:rPr>
              <a:t> </a:t>
            </a:r>
            <a:r>
              <a:rPr lang="fr-FR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dégagé des stéréotypes sociaux et de genre</a:t>
            </a:r>
            <a:r>
              <a:rPr lang="fr-FR" sz="2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. Découvrir toutes les voies de formation (apprentissage).</a:t>
            </a:r>
          </a:p>
          <a:p>
            <a:pPr marL="252000" lvl="1" indent="0" algn="just">
              <a:spcBef>
                <a:spcPts val="0"/>
              </a:spcBef>
              <a:spcAft>
                <a:spcPts val="0"/>
              </a:spcAft>
              <a:buNone/>
            </a:pPr>
            <a:endParaRPr lang="fr-FR" altLang="fr-FR" sz="2000" dirty="0" smtClean="0">
              <a:solidFill>
                <a:schemeClr val="tx1"/>
              </a:solidFill>
              <a:latin typeface="Calibri" panose="020F0502020204030204" pitchFamily="34" charset="0"/>
              <a:cs typeface="Calibri" pitchFamily="34" charset="0"/>
            </a:endParaRPr>
          </a:p>
          <a:p>
            <a:pPr marL="252000" lvl="1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fr-FR" sz="2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itchFamily="34" charset="0"/>
              </a:rPr>
              <a:t>Rem : il concerne tous les élèves (collège, voies générale,  technologique et professionnelle).</a:t>
            </a:r>
            <a:endParaRPr lang="fr-FR" altLang="fr-FR" sz="2400" dirty="0">
              <a:latin typeface="Calibri" pitchFamily="34" charset="0"/>
              <a:cs typeface="Calibri" pitchFamily="34" charset="0"/>
            </a:endParaRPr>
          </a:p>
          <a:p>
            <a:pPr marL="254000" lvl="2" indent="0" algn="just">
              <a:defRPr/>
            </a:pPr>
            <a:endParaRPr lang="fr-FR" altLang="fr-FR" sz="2400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254000" lvl="2" indent="0" algn="just">
              <a:defRPr/>
            </a:pPr>
            <a:endParaRPr lang="fr-FR" altLang="fr-FR" sz="20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323850" y="131763"/>
            <a:ext cx="8496622" cy="1352550"/>
          </a:xfrm>
        </p:spPr>
        <p:txBody>
          <a:bodyPr/>
          <a:lstStyle/>
          <a:p>
            <a:pPr algn="just" eaLnBrk="1" hangingPunct="1"/>
            <a:r>
              <a:rPr lang="fr-FR" altLang="fr-FR" sz="36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Parcours Avenir : des points clés</a:t>
            </a:r>
            <a:r>
              <a:rPr lang="fr-FR" altLang="fr-FR" sz="3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1043875" y="1628800"/>
            <a:ext cx="6912122" cy="374387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2519716" y="2060848"/>
            <a:ext cx="39604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–"/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9pPr>
          </a:lstStyle>
          <a:p>
            <a:pPr algn="just" eaLnBrk="1" fontAlgn="auto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200" dirty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Un </a:t>
            </a:r>
            <a:r>
              <a:rPr lang="fr-FR" altLang="fr-FR" sz="1200" b="1" dirty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référentiel </a:t>
            </a:r>
            <a:r>
              <a:rPr lang="fr-FR" altLang="fr-FR" sz="1200" b="1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de compétences </a:t>
            </a:r>
            <a:r>
              <a:rPr lang="fr-FR" altLang="fr-FR" sz="1200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associant </a:t>
            </a:r>
            <a:r>
              <a:rPr lang="fr-FR" altLang="fr-FR" sz="1200" b="1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les différentes disciplines, en lien avec le socle commun pour le collège et avec le continuum « bac-3 à bac +3 » pour le lycée.</a:t>
            </a:r>
            <a:endParaRPr lang="fr-FR" altLang="fr-FR" sz="1200" b="1" dirty="0">
              <a:solidFill>
                <a:prstClr val="black"/>
              </a:solidFill>
              <a:ea typeface="MS PGothic" pitchFamily="34" charset="-128"/>
              <a:cs typeface="Arial" charset="0"/>
            </a:endParaRPr>
          </a:p>
        </p:txBody>
      </p:sp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2519716" y="2924944"/>
            <a:ext cx="40324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–"/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9pPr>
          </a:lstStyle>
          <a:p>
            <a:pPr algn="just" eaLnBrk="1" fontAlgn="auto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200" dirty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Des </a:t>
            </a:r>
            <a:r>
              <a:rPr lang="fr-FR" altLang="fr-FR" sz="1200" b="1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activités et des expériences vécues </a:t>
            </a:r>
            <a:r>
              <a:rPr lang="fr-FR" altLang="fr-FR" sz="1200" dirty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dans et hors la classe, </a:t>
            </a:r>
            <a:r>
              <a:rPr lang="fr-FR" altLang="fr-FR" sz="1200" b="1" dirty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dans et hors </a:t>
            </a:r>
            <a:r>
              <a:rPr lang="fr-FR" altLang="fr-FR" sz="1200" b="1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l’établissement</a:t>
            </a:r>
            <a:r>
              <a:rPr lang="fr-FR" altLang="fr-FR" sz="1200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: visites, stages, interventions extérieures, etc.</a:t>
            </a:r>
            <a:endParaRPr lang="fr-FR" altLang="fr-FR" sz="1200" dirty="0">
              <a:solidFill>
                <a:prstClr val="black"/>
              </a:solidFill>
              <a:ea typeface="MS PGothic" pitchFamily="34" charset="-128"/>
              <a:cs typeface="Arial" charset="0"/>
            </a:endParaRPr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5004864" y="3744672"/>
            <a:ext cx="24482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–"/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9pPr>
          </a:lstStyle>
          <a:p>
            <a:pPr algn="just" eaLnBrk="1" fontAlgn="auto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200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Un travail </a:t>
            </a:r>
            <a:r>
              <a:rPr lang="fr-FR" altLang="fr-FR" sz="1200" b="1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collectif mais un parcours individualisé</a:t>
            </a:r>
            <a:r>
              <a:rPr lang="fr-FR" altLang="fr-FR" sz="1200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 pour chaque élève.</a:t>
            </a:r>
            <a:endParaRPr lang="fr-FR" altLang="fr-FR" sz="1200" dirty="0">
              <a:solidFill>
                <a:prstClr val="black"/>
              </a:solidFill>
              <a:ea typeface="MS PGothic" pitchFamily="34" charset="-128"/>
              <a:cs typeface="Arial" charset="0"/>
            </a:endParaRP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1547570" y="3744672"/>
            <a:ext cx="295236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–"/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9pPr>
          </a:lstStyle>
          <a:p>
            <a:pPr algn="just" eaLnBrk="1" fontAlgn="auto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200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Un </a:t>
            </a:r>
            <a:r>
              <a:rPr lang="fr-FR" altLang="fr-FR" sz="1200" b="1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parcours</a:t>
            </a:r>
            <a:r>
              <a:rPr lang="fr-FR" altLang="fr-FR" sz="1200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 de formation </a:t>
            </a:r>
            <a:r>
              <a:rPr lang="fr-FR" altLang="fr-FR" sz="1200" b="1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de la 6</a:t>
            </a:r>
            <a:r>
              <a:rPr lang="fr-FR" altLang="fr-FR" sz="1200" b="1" baseline="30000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e</a:t>
            </a:r>
            <a:r>
              <a:rPr lang="fr-FR" altLang="fr-FR" sz="1200" b="1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 à la terminale pour tous les élèves et qui mobilise toute la communauté éducative.</a:t>
            </a:r>
            <a:endParaRPr lang="fr-FR" altLang="fr-FR" sz="1200" b="1" dirty="0">
              <a:solidFill>
                <a:prstClr val="black"/>
              </a:solidFill>
              <a:ea typeface="MS PGothic" pitchFamily="34" charset="-128"/>
              <a:cs typeface="Arial" charset="0"/>
            </a:endParaRPr>
          </a:p>
        </p:txBody>
      </p:sp>
      <p:sp>
        <p:nvSpPr>
          <p:cNvPr id="11" name="ZoneTexte 10"/>
          <p:cNvSpPr txBox="1">
            <a:spLocks noChangeArrowheads="1"/>
          </p:cNvSpPr>
          <p:nvPr/>
        </p:nvSpPr>
        <p:spPr bwMode="auto">
          <a:xfrm>
            <a:off x="3232095" y="4581919"/>
            <a:ext cx="30243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  <a:buFont typeface="Wingdings" pitchFamily="2" charset="2"/>
              <a:buChar char="n"/>
              <a:defRPr sz="2000">
                <a:solidFill>
                  <a:schemeClr val="accent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"/>
              <a:defRPr sz="15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5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–"/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Calibri" pitchFamily="34" charset="0"/>
                <a:ea typeface="Arial" charset="0"/>
                <a:cs typeface="Calibri" pitchFamily="34" charset="0"/>
              </a:defRPr>
            </a:lvl9pPr>
          </a:lstStyle>
          <a:p>
            <a:pPr algn="just" eaLnBrk="1" fontAlgn="auto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fr-FR" altLang="fr-FR" sz="1200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Une</a:t>
            </a:r>
            <a:r>
              <a:rPr lang="fr-FR" altLang="fr-FR" sz="1200" b="1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 pédagogie </a:t>
            </a:r>
            <a:r>
              <a:rPr lang="fr-FR" altLang="fr-FR" sz="1200" b="1" dirty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de l’action et de </a:t>
            </a:r>
            <a:r>
              <a:rPr lang="fr-FR" altLang="fr-FR" sz="1200" b="1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l’initiative </a:t>
            </a:r>
            <a:r>
              <a:rPr lang="fr-FR" altLang="fr-FR" sz="1200" dirty="0" smtClean="0">
                <a:solidFill>
                  <a:prstClr val="black"/>
                </a:solidFill>
                <a:ea typeface="MS PGothic" pitchFamily="34" charset="-128"/>
                <a:cs typeface="Arial" charset="0"/>
              </a:rPr>
              <a:t>: projets, recherches, débats, concours, etc.</a:t>
            </a:r>
            <a:endParaRPr lang="fr-FR" altLang="fr-FR" sz="1200" dirty="0">
              <a:solidFill>
                <a:prstClr val="black"/>
              </a:solidFill>
              <a:ea typeface="MS PGothic" pitchFamily="34" charset="-128"/>
              <a:cs typeface="Arial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863532" y="5661247"/>
            <a:ext cx="7452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atin typeface="Calibri" panose="020F0502020204030204" pitchFamily="34" charset="0"/>
              </a:rPr>
              <a:t>Des pratiques pédagogiques pas habituelles pour tous…</a:t>
            </a:r>
            <a:endParaRPr lang="fr-FR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39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3672086" cy="1352550"/>
          </a:xfrm>
        </p:spPr>
        <p:txBody>
          <a:bodyPr/>
          <a:lstStyle/>
          <a:p>
            <a:pPr algn="just" eaLnBrk="1" hangingPunct="1"/>
            <a:r>
              <a:rPr lang="fr-FR" altLang="fr-FR" sz="36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Notion de parcours </a:t>
            </a:r>
            <a:endParaRPr lang="fr-FR" altLang="fr-FR" sz="36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>
          <a:xfrm>
            <a:off x="539552" y="1556792"/>
            <a:ext cx="7992889" cy="4608512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2400" dirty="0" smtClean="0">
                <a:solidFill>
                  <a:schemeClr val="tx1"/>
                </a:solidFill>
              </a:rPr>
              <a:t>Le parcours de formation est construit à partir des </a:t>
            </a:r>
            <a:r>
              <a:rPr lang="fr-FR" sz="2400" b="1" dirty="0" smtClean="0">
                <a:solidFill>
                  <a:schemeClr val="tx1"/>
                </a:solidFill>
              </a:rPr>
              <a:t>compétences du référentiel </a:t>
            </a:r>
            <a:r>
              <a:rPr lang="fr-FR" sz="2400" dirty="0" smtClean="0">
                <a:solidFill>
                  <a:schemeClr val="tx1"/>
                </a:solidFill>
              </a:rPr>
              <a:t>en liaison avec les </a:t>
            </a:r>
            <a:r>
              <a:rPr lang="fr-FR" sz="2400" b="1" dirty="0" smtClean="0">
                <a:solidFill>
                  <a:schemeClr val="tx1"/>
                </a:solidFill>
              </a:rPr>
              <a:t>programmes disciplinaires</a:t>
            </a:r>
            <a:r>
              <a:rPr lang="fr-FR" sz="2400" dirty="0" smtClean="0">
                <a:solidFill>
                  <a:schemeClr val="tx1"/>
                </a:solidFill>
              </a:rPr>
              <a:t> et le </a:t>
            </a:r>
            <a:r>
              <a:rPr lang="fr-FR" sz="2400" b="1" dirty="0" smtClean="0">
                <a:solidFill>
                  <a:schemeClr val="tx1"/>
                </a:solidFill>
              </a:rPr>
              <a:t>socle commun </a:t>
            </a:r>
            <a:r>
              <a:rPr lang="fr-FR" sz="2400" dirty="0" smtClean="0">
                <a:solidFill>
                  <a:schemeClr val="tx1"/>
                </a:solidFill>
              </a:rPr>
              <a:t>pour le collège.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Il est </a:t>
            </a:r>
            <a:r>
              <a:rPr lang="fr-FR" altLang="fr-F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formalisé</a:t>
            </a: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fr-FR" altLang="fr-F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programmé de manière cohérente</a:t>
            </a: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et comporte des </a:t>
            </a:r>
            <a:r>
              <a:rPr lang="fr-FR" altLang="fr-F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situations d’apprentissage</a:t>
            </a: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et des </a:t>
            </a:r>
            <a:r>
              <a:rPr lang="fr-FR" altLang="fr-F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expériences vécues en particulier dans les milieux économiques</a:t>
            </a: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 Le parcours n’est pas un « empilage » d’activités. Il est </a:t>
            </a:r>
            <a:r>
              <a:rPr lang="fr-FR" altLang="fr-F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individualisé</a:t>
            </a: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fr-FR" altLang="fr-F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inter-cycles</a:t>
            </a: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et </a:t>
            </a:r>
            <a:r>
              <a:rPr lang="fr-FR" altLang="fr-F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inter-degrés</a:t>
            </a: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altLang="fr-FR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Parcours avenir n’est pas une discipline mais associe </a:t>
            </a:r>
            <a:r>
              <a:rPr lang="fr-FR" altLang="fr-FR" sz="24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plusieurs champs </a:t>
            </a:r>
            <a:r>
              <a:rPr lang="fr-FR" altLang="fr-F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disciplinaires</a:t>
            </a: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ainsi que d’autres acteurs (orientation en particulier).</a:t>
            </a:r>
            <a:endParaRPr lang="fr-FR" altLang="fr-FR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altLang="fr-FR" sz="2400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254000" lvl="2" indent="0" algn="just">
              <a:defRPr/>
            </a:pPr>
            <a:endParaRPr lang="fr-FR" altLang="fr-FR" sz="20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4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3672086" cy="1352550"/>
          </a:xfrm>
        </p:spPr>
        <p:txBody>
          <a:bodyPr/>
          <a:lstStyle/>
          <a:p>
            <a:pPr algn="just" eaLnBrk="1" hangingPunct="1"/>
            <a:r>
              <a:rPr lang="fr-FR" altLang="fr-FR" sz="36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Notion de parcours </a:t>
            </a:r>
            <a:endParaRPr lang="fr-FR" altLang="fr-FR" sz="36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>
          <a:xfrm>
            <a:off x="539552" y="1556792"/>
            <a:ext cx="7992889" cy="4608512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2400" dirty="0" smtClean="0">
                <a:solidFill>
                  <a:schemeClr val="tx1"/>
                </a:solidFill>
              </a:rPr>
              <a:t>Le parcours est mis en œuvre dans des contextes divers et complémentaires: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fr-FR" altLang="fr-FR" sz="1900" dirty="0">
                <a:latin typeface="Calibri" pitchFamily="34" charset="0"/>
                <a:cs typeface="Calibri" pitchFamily="34" charset="0"/>
              </a:rPr>
              <a:t>c</a:t>
            </a:r>
            <a:r>
              <a:rPr lang="fr-FR" altLang="fr-FR" sz="1900" dirty="0" smtClean="0">
                <a:latin typeface="Calibri" pitchFamily="34" charset="0"/>
                <a:cs typeface="Calibri" pitchFamily="34" charset="0"/>
              </a:rPr>
              <a:t>ours « classiques »; </a:t>
            </a:r>
            <a:r>
              <a:rPr lang="fr-FR" altLang="fr-FR" sz="1900" dirty="0">
                <a:latin typeface="Calibri" pitchFamily="34" charset="0"/>
                <a:cs typeface="Calibri" pitchFamily="34" charset="0"/>
              </a:rPr>
              <a:t>enseignements d’exploration</a:t>
            </a:r>
            <a:endParaRPr lang="fr-FR" altLang="fr-FR" sz="1900" dirty="0" smtClean="0">
              <a:latin typeface="Calibri" pitchFamily="34" charset="0"/>
              <a:cs typeface="Calibri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fr-FR" altLang="fr-FR" sz="1900" dirty="0" smtClean="0">
                <a:latin typeface="Calibri" pitchFamily="34" charset="0"/>
                <a:cs typeface="Calibri" pitchFamily="34" charset="0"/>
              </a:rPr>
              <a:t>Enseignements Pratiques Interdisciplinaires, Accompagnement </a:t>
            </a:r>
            <a:r>
              <a:rPr lang="fr-FR" altLang="fr-FR" sz="1900" dirty="0">
                <a:latin typeface="Calibri" pitchFamily="34" charset="0"/>
                <a:cs typeface="Calibri" pitchFamily="34" charset="0"/>
              </a:rPr>
              <a:t>P</a:t>
            </a:r>
            <a:r>
              <a:rPr lang="fr-FR" altLang="fr-FR" sz="1900" dirty="0" smtClean="0">
                <a:latin typeface="Calibri" pitchFamily="34" charset="0"/>
                <a:cs typeface="Calibri" pitchFamily="34" charset="0"/>
              </a:rPr>
              <a:t>ersonnalisé; TPE;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fr-FR" altLang="fr-FR" sz="1900" dirty="0">
                <a:latin typeface="Calibri" pitchFamily="34" charset="0"/>
                <a:cs typeface="Calibri" pitchFamily="34" charset="0"/>
              </a:rPr>
              <a:t>s</a:t>
            </a:r>
            <a:r>
              <a:rPr lang="fr-FR" altLang="fr-FR" sz="1900" dirty="0" smtClean="0">
                <a:latin typeface="Calibri" pitchFamily="34" charset="0"/>
                <a:cs typeface="Calibri" pitchFamily="34" charset="0"/>
              </a:rPr>
              <a:t>équences d’observation en milieu professionnel, stages, PFMP;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r>
              <a:rPr lang="fr-FR" altLang="fr-FR" sz="1900" dirty="0">
                <a:latin typeface="Calibri" pitchFamily="34" charset="0"/>
                <a:cs typeface="Calibri" pitchFamily="34" charset="0"/>
              </a:rPr>
              <a:t>e</a:t>
            </a:r>
            <a:r>
              <a:rPr lang="fr-FR" altLang="fr-FR" sz="1900" dirty="0" smtClean="0">
                <a:latin typeface="Calibri" pitchFamily="34" charset="0"/>
                <a:cs typeface="Calibri" pitchFamily="34" charset="0"/>
              </a:rPr>
              <a:t>tc.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altLang="fr-FR" dirty="0"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Les pratiques pédagogiques doivent être </a:t>
            </a:r>
            <a:r>
              <a:rPr lang="fr-FR" altLang="fr-FR" sz="2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mobilisatrices</a:t>
            </a:r>
            <a:r>
              <a:rPr lang="fr-FR" altLang="fr-FR" sz="24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altLang="fr-FR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altLang="fr-FR" sz="2400" dirty="0">
                <a:solidFill>
                  <a:schemeClr val="tx1"/>
                </a:solidFill>
                <a:cs typeface="Calibri" pitchFamily="34" charset="0"/>
              </a:rPr>
              <a:t>L’</a:t>
            </a:r>
            <a:r>
              <a:rPr lang="fr-FR" altLang="fr-FR" sz="2400" b="1" dirty="0">
                <a:solidFill>
                  <a:schemeClr val="tx1"/>
                </a:solidFill>
                <a:cs typeface="Calibri" pitchFamily="34" charset="0"/>
              </a:rPr>
              <a:t>acquisition des compétences </a:t>
            </a:r>
            <a:r>
              <a:rPr lang="fr-FR" altLang="fr-FR" sz="2400" dirty="0">
                <a:solidFill>
                  <a:schemeClr val="tx1"/>
                </a:solidFill>
                <a:cs typeface="Calibri" pitchFamily="34" charset="0"/>
              </a:rPr>
              <a:t>visées doit être </a:t>
            </a:r>
            <a:r>
              <a:rPr lang="fr-FR" altLang="fr-FR" sz="2400" b="1" dirty="0">
                <a:solidFill>
                  <a:schemeClr val="tx1"/>
                </a:solidFill>
                <a:cs typeface="Calibri" pitchFamily="34" charset="0"/>
              </a:rPr>
              <a:t>évaluée</a:t>
            </a:r>
            <a:r>
              <a:rPr lang="fr-FR" altLang="fr-FR" sz="2400" dirty="0">
                <a:solidFill>
                  <a:schemeClr val="tx1"/>
                </a:solidFill>
                <a:cs typeface="Calibri" pitchFamily="34" charset="0"/>
              </a:rPr>
              <a:t>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altLang="fr-FR" dirty="0">
              <a:solidFill>
                <a:schemeClr val="tx1"/>
              </a:solidFill>
              <a:cs typeface="Calibri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altLang="fr-FR" sz="2400" dirty="0" smtClean="0">
                <a:solidFill>
                  <a:schemeClr val="tx1"/>
                </a:solidFill>
                <a:cs typeface="Calibri" pitchFamily="34" charset="0"/>
              </a:rPr>
              <a:t>Le parcours pluriannuel </a:t>
            </a:r>
            <a:r>
              <a:rPr lang="fr-FR" altLang="fr-FR" sz="2400" dirty="0">
                <a:solidFill>
                  <a:schemeClr val="tx1"/>
                </a:solidFill>
                <a:cs typeface="Calibri" pitchFamily="34" charset="0"/>
              </a:rPr>
              <a:t>nécessite la mise en place d’une </a:t>
            </a:r>
            <a:r>
              <a:rPr lang="fr-FR" altLang="fr-FR" sz="2400" b="1" dirty="0">
                <a:solidFill>
                  <a:schemeClr val="tx1"/>
                </a:solidFill>
                <a:cs typeface="Calibri" pitchFamily="34" charset="0"/>
              </a:rPr>
              <a:t>traçabilité des </a:t>
            </a:r>
            <a:r>
              <a:rPr lang="fr-FR" altLang="fr-FR" sz="2400" b="1" dirty="0" smtClean="0">
                <a:solidFill>
                  <a:schemeClr val="tx1"/>
                </a:solidFill>
                <a:cs typeface="Calibri" pitchFamily="34" charset="0"/>
              </a:rPr>
              <a:t>acquis et des expériences </a:t>
            </a:r>
            <a:r>
              <a:rPr lang="fr-FR" altLang="fr-FR" sz="2400" dirty="0">
                <a:solidFill>
                  <a:schemeClr val="tx1"/>
                </a:solidFill>
                <a:cs typeface="Calibri" pitchFamily="34" charset="0"/>
              </a:rPr>
              <a:t>(Folios).</a:t>
            </a:r>
            <a:endParaRPr lang="fr-FR" altLang="fr-FR" sz="24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altLang="fr-F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endParaRPr lang="fr-FR" altLang="fr-FR" sz="1900" dirty="0">
              <a:latin typeface="Calibri" pitchFamily="34" charset="0"/>
              <a:cs typeface="Calibri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endParaRPr lang="fr-FR" altLang="fr-FR" sz="1900" dirty="0" smtClean="0">
              <a:latin typeface="Calibri" pitchFamily="34" charset="0"/>
              <a:cs typeface="Calibri" pitchFamily="34" charset="0"/>
            </a:endParaRPr>
          </a:p>
          <a:p>
            <a:pPr marL="252413" lvl="1" indent="0" algn="just">
              <a:spcBef>
                <a:spcPts val="0"/>
              </a:spcBef>
              <a:spcAft>
                <a:spcPts val="0"/>
              </a:spcAft>
              <a:buNone/>
            </a:pPr>
            <a:endParaRPr lang="fr-FR" altLang="fr-FR" sz="19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altLang="fr-FR" sz="2400" dirty="0" smtClean="0">
              <a:solidFill>
                <a:schemeClr val="accent1"/>
              </a:solidFill>
              <a:latin typeface="Calibri" pitchFamily="34" charset="0"/>
              <a:cs typeface="Calibri" pitchFamily="34" charset="0"/>
            </a:endParaRPr>
          </a:p>
          <a:p>
            <a:pPr marL="254000" lvl="2" indent="0" algn="just">
              <a:defRPr/>
            </a:pPr>
            <a:endParaRPr lang="fr-FR" altLang="fr-FR" sz="20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lvl="1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69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6912768" cy="1352550"/>
          </a:xfrm>
        </p:spPr>
        <p:txBody>
          <a:bodyPr/>
          <a:lstStyle/>
          <a:p>
            <a:pPr algn="just" eaLnBrk="1" hangingPunct="1"/>
            <a:r>
              <a:rPr lang="fr-FR" sz="3600" dirty="0"/>
              <a:t>Problèmes à </a:t>
            </a:r>
            <a:r>
              <a:rPr lang="fr-FR" sz="3600" dirty="0" smtClean="0"/>
              <a:t>résoudre</a:t>
            </a:r>
            <a:r>
              <a:rPr lang="fr-FR" altLang="fr-FR" sz="36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</a:t>
            </a:r>
            <a:endParaRPr lang="fr-FR" altLang="fr-FR" sz="36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>
          <a:xfrm>
            <a:off x="539552" y="1556792"/>
            <a:ext cx="7992889" cy="4464496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2400" dirty="0" smtClean="0">
                <a:solidFill>
                  <a:schemeClr val="tx1"/>
                </a:solidFill>
              </a:rPr>
              <a:t>Le </a:t>
            </a:r>
            <a:r>
              <a:rPr lang="fr-FR" sz="2400" b="1" dirty="0" smtClean="0">
                <a:solidFill>
                  <a:schemeClr val="tx1"/>
                </a:solidFill>
              </a:rPr>
              <a:t>lien avec les programmes disciplinaires dépassant les simples opportunités</a:t>
            </a:r>
            <a:r>
              <a:rPr lang="fr-FR" sz="24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sz="1000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2400" dirty="0">
                <a:solidFill>
                  <a:schemeClr val="tx1"/>
                </a:solidFill>
              </a:rPr>
              <a:t>La </a:t>
            </a:r>
            <a:r>
              <a:rPr lang="fr-FR" sz="2400" b="1" dirty="0">
                <a:solidFill>
                  <a:schemeClr val="tx1"/>
                </a:solidFill>
              </a:rPr>
              <a:t>mise en cohérence des disciplines impliquées</a:t>
            </a:r>
            <a:r>
              <a:rPr lang="fr-FR" sz="2400" dirty="0">
                <a:solidFill>
                  <a:schemeClr val="tx1"/>
                </a:solidFill>
              </a:rPr>
              <a:t>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sz="1000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2400" dirty="0" smtClean="0">
                <a:solidFill>
                  <a:schemeClr val="tx1"/>
                </a:solidFill>
              </a:rPr>
              <a:t>La </a:t>
            </a:r>
            <a:r>
              <a:rPr lang="fr-FR" sz="2400" b="1" dirty="0" smtClean="0">
                <a:solidFill>
                  <a:schemeClr val="tx1"/>
                </a:solidFill>
              </a:rPr>
              <a:t>coordination des enseignants</a:t>
            </a:r>
            <a:r>
              <a:rPr lang="fr-FR" sz="2400" dirty="0" smtClean="0">
                <a:solidFill>
                  <a:schemeClr val="tx1"/>
                </a:solidFill>
              </a:rPr>
              <a:t>, le </a:t>
            </a:r>
            <a:r>
              <a:rPr lang="fr-FR" sz="2400" b="1" dirty="0" smtClean="0">
                <a:solidFill>
                  <a:schemeClr val="tx1"/>
                </a:solidFill>
              </a:rPr>
              <a:t>travail en équipe </a:t>
            </a:r>
            <a:r>
              <a:rPr lang="fr-FR" sz="2400" dirty="0" smtClean="0">
                <a:solidFill>
                  <a:schemeClr val="tx1"/>
                </a:solidFill>
              </a:rPr>
              <a:t>avec les autres acteurs.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sz="1000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2400" dirty="0" smtClean="0">
                <a:solidFill>
                  <a:schemeClr val="tx1"/>
                </a:solidFill>
              </a:rPr>
              <a:t>La </a:t>
            </a:r>
            <a:r>
              <a:rPr lang="fr-FR" sz="2400" b="1" dirty="0" smtClean="0">
                <a:solidFill>
                  <a:schemeClr val="tx1"/>
                </a:solidFill>
              </a:rPr>
              <a:t>maîtrise de l’ingénierie des parcours </a:t>
            </a:r>
            <a:r>
              <a:rPr lang="fr-FR" sz="2400" dirty="0" smtClean="0">
                <a:solidFill>
                  <a:schemeClr val="tx1"/>
                </a:solidFill>
              </a:rPr>
              <a:t>par les différents acteurs impliqués, la </a:t>
            </a:r>
            <a:r>
              <a:rPr lang="fr-FR" sz="2400" b="1" dirty="0" smtClean="0">
                <a:solidFill>
                  <a:schemeClr val="tx1"/>
                </a:solidFill>
              </a:rPr>
              <a:t>continuité</a:t>
            </a:r>
            <a:r>
              <a:rPr lang="fr-FR" sz="2400" dirty="0" smtClean="0">
                <a:solidFill>
                  <a:schemeClr val="tx1"/>
                </a:solidFill>
              </a:rPr>
              <a:t> inter-cycles et inter-degrés.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sz="1000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2400" dirty="0" smtClean="0">
                <a:solidFill>
                  <a:schemeClr val="tx1"/>
                </a:solidFill>
              </a:rPr>
              <a:t>La mise en place de </a:t>
            </a:r>
            <a:r>
              <a:rPr lang="fr-FR" sz="2400" b="1" dirty="0" smtClean="0">
                <a:solidFill>
                  <a:schemeClr val="tx1"/>
                </a:solidFill>
              </a:rPr>
              <a:t>pratiques pédagogiques actives </a:t>
            </a:r>
            <a:r>
              <a:rPr lang="fr-FR" sz="2400" dirty="0" smtClean="0">
                <a:solidFill>
                  <a:schemeClr val="tx1"/>
                </a:solidFill>
              </a:rPr>
              <a:t>et de </a:t>
            </a:r>
            <a:r>
              <a:rPr lang="fr-FR" sz="2400" b="1" dirty="0" smtClean="0">
                <a:solidFill>
                  <a:schemeClr val="tx1"/>
                </a:solidFill>
              </a:rPr>
              <a:t>démarches réflexives</a:t>
            </a:r>
            <a:r>
              <a:rPr lang="fr-FR" sz="24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sz="1000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sz="2400" dirty="0" smtClean="0">
                <a:solidFill>
                  <a:schemeClr val="tx1"/>
                </a:solidFill>
              </a:rPr>
              <a:t>L’</a:t>
            </a:r>
            <a:r>
              <a:rPr lang="fr-FR" sz="2400" b="1" dirty="0" smtClean="0">
                <a:solidFill>
                  <a:schemeClr val="tx1"/>
                </a:solidFill>
              </a:rPr>
              <a:t>évaluation des compétences</a:t>
            </a:r>
            <a:r>
              <a:rPr lang="fr-FR" sz="2400" dirty="0" smtClean="0">
                <a:solidFill>
                  <a:schemeClr val="tx1"/>
                </a:solidFill>
              </a:rPr>
              <a:t> et la </a:t>
            </a:r>
            <a:r>
              <a:rPr lang="fr-FR" sz="2400" b="1" dirty="0" smtClean="0">
                <a:solidFill>
                  <a:schemeClr val="tx1"/>
                </a:solidFill>
              </a:rPr>
              <a:t>traçabilité</a:t>
            </a:r>
            <a:r>
              <a:rPr lang="fr-FR" sz="2400" dirty="0" smtClean="0">
                <a:solidFill>
                  <a:schemeClr val="tx1"/>
                </a:solidFill>
              </a:rPr>
              <a:t> des acquis.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altLang="fr-FR" sz="1000" dirty="0" smtClean="0">
              <a:solidFill>
                <a:schemeClr val="tx1"/>
              </a:solidFill>
              <a:cs typeface="Calibri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fr-FR" altLang="fr-F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endParaRPr lang="fr-FR" altLang="fr-FR" sz="1900" dirty="0" smtClean="0"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17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6912768" cy="1352550"/>
          </a:xfrm>
        </p:spPr>
        <p:txBody>
          <a:bodyPr/>
          <a:lstStyle/>
          <a:p>
            <a:pPr algn="just" eaLnBrk="1" hangingPunct="1"/>
            <a:r>
              <a:rPr lang="fr-FR" altLang="fr-FR" sz="3600" dirty="0" smtClean="0">
                <a:cs typeface="Arial" charset="0"/>
              </a:rPr>
              <a:t>Des instances et réseaux à animer</a:t>
            </a:r>
            <a:r>
              <a:rPr lang="fr-FR" altLang="fr-FR" sz="36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</a:t>
            </a:r>
            <a:endParaRPr lang="fr-FR" altLang="fr-FR" sz="36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>
          <a:xfrm>
            <a:off x="539552" y="1556792"/>
            <a:ext cx="7992889" cy="4392488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dirty="0">
                <a:solidFill>
                  <a:schemeClr val="tx1"/>
                </a:solidFill>
              </a:rPr>
              <a:t>Les </a:t>
            </a:r>
            <a:r>
              <a:rPr lang="fr-FR" b="1" dirty="0">
                <a:solidFill>
                  <a:schemeClr val="tx1"/>
                </a:solidFill>
              </a:rPr>
              <a:t>conseils </a:t>
            </a:r>
            <a:r>
              <a:rPr lang="fr-FR" b="1" dirty="0" smtClean="0">
                <a:solidFill>
                  <a:schemeClr val="tx1"/>
                </a:solidFill>
              </a:rPr>
              <a:t>d’enseignements</a:t>
            </a:r>
            <a:r>
              <a:rPr lang="fr-FR" dirty="0" smtClean="0">
                <a:solidFill>
                  <a:schemeClr val="tx1"/>
                </a:solidFill>
              </a:rPr>
              <a:t>, le </a:t>
            </a:r>
            <a:r>
              <a:rPr lang="fr-FR" b="1" dirty="0">
                <a:solidFill>
                  <a:schemeClr val="tx1"/>
                </a:solidFill>
              </a:rPr>
              <a:t>conseil </a:t>
            </a:r>
            <a:r>
              <a:rPr lang="fr-FR" b="1" dirty="0" smtClean="0">
                <a:solidFill>
                  <a:schemeClr val="tx1"/>
                </a:solidFill>
              </a:rPr>
              <a:t>pédagogique</a:t>
            </a:r>
            <a:r>
              <a:rPr lang="fr-FR" dirty="0" smtClean="0">
                <a:solidFill>
                  <a:schemeClr val="tx1"/>
                </a:solidFill>
              </a:rPr>
              <a:t>, le </a:t>
            </a:r>
            <a:r>
              <a:rPr lang="fr-FR" b="1" dirty="0" smtClean="0">
                <a:solidFill>
                  <a:schemeClr val="tx1"/>
                </a:solidFill>
              </a:rPr>
              <a:t>« groupe projet Parcours avenir »</a:t>
            </a:r>
            <a:r>
              <a:rPr lang="fr-FR" dirty="0" smtClean="0">
                <a:solidFill>
                  <a:schemeClr val="tx1"/>
                </a:solidFill>
              </a:rPr>
              <a:t> de l’établissement (ancrage disciplinaire, « carte » </a:t>
            </a:r>
            <a:r>
              <a:rPr lang="fr-FR" dirty="0">
                <a:solidFill>
                  <a:schemeClr val="tx1"/>
                </a:solidFill>
              </a:rPr>
              <a:t>du </a:t>
            </a:r>
            <a:r>
              <a:rPr lang="fr-FR" dirty="0" smtClean="0">
                <a:solidFill>
                  <a:schemeClr val="tx1"/>
                </a:solidFill>
              </a:rPr>
              <a:t>parcours, suivi du parcours). Information des </a:t>
            </a:r>
            <a:r>
              <a:rPr lang="fr-FR" b="1" dirty="0" smtClean="0">
                <a:solidFill>
                  <a:schemeClr val="tx1"/>
                </a:solidFill>
              </a:rPr>
              <a:t>parties prenantes </a:t>
            </a:r>
            <a:r>
              <a:rPr lang="fr-FR" dirty="0" smtClean="0">
                <a:solidFill>
                  <a:schemeClr val="tx1"/>
                </a:solidFill>
              </a:rPr>
              <a:t>au </a:t>
            </a:r>
            <a:r>
              <a:rPr lang="fr-FR" b="1" dirty="0" smtClean="0">
                <a:solidFill>
                  <a:schemeClr val="tx1"/>
                </a:solidFill>
              </a:rPr>
              <a:t>conseil d’administration</a:t>
            </a:r>
            <a:r>
              <a:rPr lang="fr-FR" dirty="0" smtClean="0">
                <a:solidFill>
                  <a:schemeClr val="tx1"/>
                </a:solidFill>
              </a:rPr>
              <a:t> de l’établissement.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sz="1000" dirty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dirty="0" smtClean="0">
                <a:solidFill>
                  <a:schemeClr val="tx1"/>
                </a:solidFill>
              </a:rPr>
              <a:t>L’</a:t>
            </a:r>
            <a:r>
              <a:rPr lang="fr-FR" b="1" dirty="0" smtClean="0">
                <a:solidFill>
                  <a:schemeClr val="tx1"/>
                </a:solidFill>
              </a:rPr>
              <a:t>animation et coordination au niveau du </a:t>
            </a:r>
            <a:r>
              <a:rPr lang="fr-FR" b="1" dirty="0">
                <a:solidFill>
                  <a:schemeClr val="tx1"/>
                </a:solidFill>
              </a:rPr>
              <a:t>bassin de </a:t>
            </a:r>
            <a:r>
              <a:rPr lang="fr-FR" b="1" dirty="0" smtClean="0">
                <a:solidFill>
                  <a:schemeClr val="tx1"/>
                </a:solidFill>
              </a:rPr>
              <a:t>formation </a:t>
            </a:r>
            <a:r>
              <a:rPr lang="fr-FR" dirty="0" smtClean="0">
                <a:solidFill>
                  <a:schemeClr val="tx1"/>
                </a:solidFill>
              </a:rPr>
              <a:t>: </a:t>
            </a:r>
            <a:r>
              <a:rPr lang="fr-FR" b="1" dirty="0" smtClean="0">
                <a:solidFill>
                  <a:schemeClr val="tx1"/>
                </a:solidFill>
              </a:rPr>
              <a:t>travail avec </a:t>
            </a:r>
            <a:r>
              <a:rPr lang="fr-FR" b="1" dirty="0">
                <a:solidFill>
                  <a:schemeClr val="tx1"/>
                </a:solidFill>
              </a:rPr>
              <a:t>les partenaires </a:t>
            </a:r>
            <a:r>
              <a:rPr lang="fr-FR" dirty="0">
                <a:solidFill>
                  <a:schemeClr val="tx1"/>
                </a:solidFill>
              </a:rPr>
              <a:t>(CLEE), </a:t>
            </a:r>
            <a:r>
              <a:rPr lang="fr-FR" dirty="0" smtClean="0">
                <a:solidFill>
                  <a:schemeClr val="tx1"/>
                </a:solidFill>
              </a:rPr>
              <a:t>création de </a:t>
            </a:r>
            <a:r>
              <a:rPr lang="fr-FR" b="1" dirty="0" smtClean="0">
                <a:solidFill>
                  <a:schemeClr val="tx1"/>
                </a:solidFill>
              </a:rPr>
              <a:t>bourses </a:t>
            </a:r>
            <a:r>
              <a:rPr lang="fr-FR" b="1" dirty="0">
                <a:solidFill>
                  <a:schemeClr val="tx1"/>
                </a:solidFill>
              </a:rPr>
              <a:t>de stages</a:t>
            </a:r>
            <a:r>
              <a:rPr lang="fr-FR" dirty="0" smtClean="0">
                <a:solidFill>
                  <a:schemeClr val="tx1"/>
                </a:solidFill>
              </a:rPr>
              <a:t>, travail en </a:t>
            </a:r>
            <a:r>
              <a:rPr lang="fr-FR" b="1" dirty="0" smtClean="0">
                <a:solidFill>
                  <a:schemeClr val="tx1"/>
                </a:solidFill>
              </a:rPr>
              <a:t>réseau des établissements </a:t>
            </a:r>
            <a:r>
              <a:rPr lang="fr-FR" dirty="0" smtClean="0">
                <a:solidFill>
                  <a:schemeClr val="tx1"/>
                </a:solidFill>
              </a:rPr>
              <a:t>(diversité des métiers et des formations à découvrir).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sz="1000" dirty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dirty="0" smtClean="0">
                <a:solidFill>
                  <a:schemeClr val="tx1"/>
                </a:solidFill>
              </a:rPr>
              <a:t>Les relations avec </a:t>
            </a:r>
            <a:r>
              <a:rPr lang="fr-FR" b="1" dirty="0" smtClean="0">
                <a:solidFill>
                  <a:schemeClr val="tx1"/>
                </a:solidFill>
              </a:rPr>
              <a:t>l’enseignement supérieur </a:t>
            </a:r>
            <a:r>
              <a:rPr lang="fr-FR" dirty="0" smtClean="0">
                <a:solidFill>
                  <a:schemeClr val="tx1"/>
                </a:solidFill>
              </a:rPr>
              <a:t>et les </a:t>
            </a:r>
            <a:r>
              <a:rPr lang="fr-FR" b="1" dirty="0" smtClean="0">
                <a:solidFill>
                  <a:schemeClr val="tx1"/>
                </a:solidFill>
              </a:rPr>
              <a:t>collectivités territoriales</a:t>
            </a:r>
            <a:r>
              <a:rPr lang="fr-FR" dirty="0" smtClean="0">
                <a:solidFill>
                  <a:schemeClr val="tx1"/>
                </a:solidFill>
              </a:rPr>
              <a:t> au-delà </a:t>
            </a:r>
            <a:r>
              <a:rPr lang="fr-FR" dirty="0">
                <a:solidFill>
                  <a:schemeClr val="tx1"/>
                </a:solidFill>
              </a:rPr>
              <a:t>du </a:t>
            </a:r>
            <a:r>
              <a:rPr lang="fr-FR" dirty="0" smtClean="0">
                <a:solidFill>
                  <a:schemeClr val="tx1"/>
                </a:solidFill>
              </a:rPr>
              <a:t>bassin (s’appuyer sur les « campus des métiers et des qualifications » quand ils existent), « cités </a:t>
            </a:r>
            <a:r>
              <a:rPr lang="fr-FR" dirty="0">
                <a:solidFill>
                  <a:schemeClr val="tx1"/>
                </a:solidFill>
              </a:rPr>
              <a:t>des </a:t>
            </a:r>
            <a:r>
              <a:rPr lang="fr-FR" dirty="0" smtClean="0">
                <a:solidFill>
                  <a:schemeClr val="tx1"/>
                </a:solidFill>
              </a:rPr>
              <a:t>métiers ».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sz="1000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fr-FR" b="1" dirty="0" smtClean="0">
                <a:solidFill>
                  <a:schemeClr val="tx1"/>
                </a:solidFill>
              </a:rPr>
              <a:t>Diagnostic initial </a:t>
            </a:r>
            <a:r>
              <a:rPr lang="fr-FR" dirty="0" smtClean="0">
                <a:solidFill>
                  <a:schemeClr val="tx1"/>
                </a:solidFill>
              </a:rPr>
              <a:t>au niveau de l’établissement et mise en place d’une démarche </a:t>
            </a:r>
            <a:r>
              <a:rPr lang="fr-FR" b="1" dirty="0" smtClean="0">
                <a:solidFill>
                  <a:schemeClr val="tx1"/>
                </a:solidFill>
              </a:rPr>
              <a:t>d’autoévaluation du dispositif Parcours avenir (</a:t>
            </a:r>
            <a:r>
              <a:rPr lang="fr-FR" b="1" dirty="0" err="1" smtClean="0">
                <a:solidFill>
                  <a:schemeClr val="tx1"/>
                </a:solidFill>
              </a:rPr>
              <a:t>QualEduc</a:t>
            </a:r>
            <a:r>
              <a:rPr lang="fr-FR" b="1" dirty="0" smtClean="0">
                <a:solidFill>
                  <a:schemeClr val="tx1"/>
                </a:solidFill>
              </a:rPr>
              <a:t>).</a:t>
            </a:r>
            <a:endParaRPr lang="fr-FR" b="1" dirty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altLang="fr-FR" dirty="0" smtClean="0">
              <a:solidFill>
                <a:schemeClr val="tx1"/>
              </a:solidFill>
              <a:cs typeface="Calibri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fr-FR" altLang="fr-F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endParaRPr lang="fr-FR" altLang="fr-FR" sz="1900" dirty="0" smtClean="0"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20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6912768" cy="1352550"/>
          </a:xfrm>
        </p:spPr>
        <p:txBody>
          <a:bodyPr/>
          <a:lstStyle/>
          <a:p>
            <a:pPr algn="just" eaLnBrk="1" hangingPunct="1"/>
            <a:r>
              <a:rPr lang="fr-FR" sz="3600" dirty="0" smtClean="0"/>
              <a:t>Place </a:t>
            </a:r>
            <a:r>
              <a:rPr lang="fr-FR" sz="3600" dirty="0"/>
              <a:t>et rôle des corps d’inspection</a:t>
            </a:r>
            <a:r>
              <a:rPr lang="fr-FR" altLang="fr-FR" sz="36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</a:t>
            </a:r>
            <a:endParaRPr lang="fr-FR" altLang="fr-FR" sz="36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>
          <a:xfrm>
            <a:off x="539552" y="1556792"/>
            <a:ext cx="8280920" cy="4392488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fr-FR" sz="2400" b="1" dirty="0">
                <a:solidFill>
                  <a:schemeClr val="tx1"/>
                </a:solidFill>
              </a:rPr>
              <a:t>Pilotage </a:t>
            </a:r>
            <a:r>
              <a:rPr lang="fr-FR" sz="2400" dirty="0" smtClean="0">
                <a:solidFill>
                  <a:schemeClr val="tx1"/>
                </a:solidFill>
              </a:rPr>
              <a:t>académique, </a:t>
            </a:r>
            <a:r>
              <a:rPr lang="fr-FR" sz="2400" b="1" dirty="0" smtClean="0">
                <a:solidFill>
                  <a:schemeClr val="tx1"/>
                </a:solidFill>
              </a:rPr>
              <a:t>groupe académique</a:t>
            </a:r>
            <a:r>
              <a:rPr lang="fr-FR" sz="2400" dirty="0" smtClean="0">
                <a:solidFill>
                  <a:schemeClr val="tx1"/>
                </a:solidFill>
              </a:rPr>
              <a:t>.</a:t>
            </a:r>
            <a:endParaRPr lang="fr-FR" sz="2400" dirty="0">
              <a:solidFill>
                <a:schemeClr val="tx1"/>
              </a:solidFill>
            </a:endParaRPr>
          </a:p>
          <a:p>
            <a:r>
              <a:rPr lang="fr-FR" sz="2400" smtClean="0">
                <a:solidFill>
                  <a:schemeClr val="tx1"/>
                </a:solidFill>
              </a:rPr>
              <a:t>Expliciter Parcours </a:t>
            </a:r>
            <a:r>
              <a:rPr lang="fr-FR" sz="2400" dirty="0" smtClean="0">
                <a:solidFill>
                  <a:schemeClr val="tx1"/>
                </a:solidFill>
              </a:rPr>
              <a:t>avenir lors des réunions d’équipe, de bassin : </a:t>
            </a:r>
          </a:p>
          <a:p>
            <a:pPr lvl="1"/>
            <a:r>
              <a:rPr lang="fr-FR" sz="2000" dirty="0" smtClean="0">
                <a:solidFill>
                  <a:schemeClr val="tx1"/>
                </a:solidFill>
              </a:rPr>
              <a:t>mise </a:t>
            </a:r>
            <a:r>
              <a:rPr lang="fr-FR" sz="2000" dirty="0">
                <a:solidFill>
                  <a:schemeClr val="tx1"/>
                </a:solidFill>
              </a:rPr>
              <a:t>en relation référentiel du </a:t>
            </a:r>
            <a:r>
              <a:rPr lang="fr-FR" sz="2000" dirty="0" smtClean="0">
                <a:solidFill>
                  <a:schemeClr val="tx1"/>
                </a:solidFill>
              </a:rPr>
              <a:t>Parcours avenir, programmes disciplinaires et socle commun;</a:t>
            </a:r>
          </a:p>
          <a:p>
            <a:pPr lvl="1"/>
            <a:r>
              <a:rPr lang="fr-FR" sz="2000" dirty="0"/>
              <a:t>l</a:t>
            </a:r>
            <a:r>
              <a:rPr lang="fr-FR" sz="2000" dirty="0" smtClean="0"/>
              <a:t>e concept global de parcours.</a:t>
            </a:r>
            <a:endParaRPr lang="fr-FR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chemeClr val="tx1"/>
                </a:solidFill>
              </a:rPr>
              <a:t>		Expertise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Création </a:t>
            </a:r>
            <a:r>
              <a:rPr lang="fr-FR" sz="2400" dirty="0">
                <a:solidFill>
                  <a:schemeClr val="tx1"/>
                </a:solidFill>
              </a:rPr>
              <a:t>de </a:t>
            </a:r>
            <a:r>
              <a:rPr lang="fr-FR" sz="2400" dirty="0" smtClean="0">
                <a:solidFill>
                  <a:schemeClr val="tx1"/>
                </a:solidFill>
              </a:rPr>
              <a:t>groupes de créations </a:t>
            </a:r>
            <a:r>
              <a:rPr lang="fr-FR" sz="2400" dirty="0">
                <a:solidFill>
                  <a:schemeClr val="tx1"/>
                </a:solidFill>
              </a:rPr>
              <a:t>de </a:t>
            </a:r>
            <a:r>
              <a:rPr lang="fr-FR" sz="2400" b="1" dirty="0">
                <a:solidFill>
                  <a:schemeClr val="tx1"/>
                </a:solidFill>
              </a:rPr>
              <a:t>ressources </a:t>
            </a:r>
            <a:r>
              <a:rPr lang="fr-FR" sz="2400" b="1" dirty="0" smtClean="0">
                <a:solidFill>
                  <a:schemeClr val="tx1"/>
                </a:solidFill>
              </a:rPr>
              <a:t>pédagogiques </a:t>
            </a:r>
            <a:r>
              <a:rPr lang="fr-FR" sz="2400" dirty="0" smtClean="0">
                <a:solidFill>
                  <a:schemeClr val="tx1"/>
                </a:solidFill>
              </a:rPr>
              <a:t>:</a:t>
            </a:r>
            <a:endParaRPr lang="fr-FR" sz="2400" dirty="0">
              <a:solidFill>
                <a:schemeClr val="tx1"/>
              </a:solidFill>
            </a:endParaRPr>
          </a:p>
          <a:p>
            <a:pPr marL="0" lvl="4" indent="0">
              <a:spcBef>
                <a:spcPct val="60000"/>
              </a:spcBef>
              <a:spcAft>
                <a:spcPct val="40000"/>
              </a:spcAft>
              <a:buClr>
                <a:schemeClr val="hlink"/>
              </a:buClr>
            </a:pPr>
            <a:r>
              <a:rPr lang="fr-FR" sz="2000" dirty="0" smtClean="0"/>
              <a:t>		Animation </a:t>
            </a:r>
            <a:r>
              <a:rPr lang="fr-FR" sz="2000" dirty="0"/>
              <a:t>pédagogique</a:t>
            </a:r>
          </a:p>
          <a:p>
            <a:pPr marL="0" indent="0">
              <a:buNone/>
            </a:pPr>
            <a:endParaRPr lang="fr-FR" dirty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altLang="fr-FR" dirty="0" smtClean="0">
              <a:solidFill>
                <a:schemeClr val="tx1"/>
              </a:solidFill>
              <a:cs typeface="Calibri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fr-FR" altLang="fr-F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endParaRPr lang="fr-FR" altLang="fr-FR" sz="1900" dirty="0" smtClean="0"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lèche droite 3"/>
          <p:cNvSpPr/>
          <p:nvPr/>
        </p:nvSpPr>
        <p:spPr>
          <a:xfrm>
            <a:off x="1162708" y="4149080"/>
            <a:ext cx="108012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>
            <a:off x="1187624" y="5445224"/>
            <a:ext cx="108012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42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6912768" cy="1352550"/>
          </a:xfrm>
        </p:spPr>
        <p:txBody>
          <a:bodyPr/>
          <a:lstStyle/>
          <a:p>
            <a:pPr algn="just" eaLnBrk="1" hangingPunct="1"/>
            <a:r>
              <a:rPr lang="fr-FR" sz="3600" dirty="0" smtClean="0"/>
              <a:t>Place </a:t>
            </a:r>
            <a:r>
              <a:rPr lang="fr-FR" sz="3600" dirty="0"/>
              <a:t>et rôle des corps d’inspection</a:t>
            </a:r>
            <a:r>
              <a:rPr lang="fr-FR" altLang="fr-FR" sz="3600" dirty="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 </a:t>
            </a:r>
            <a:endParaRPr lang="fr-FR" altLang="fr-FR" sz="36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>
          <a:xfrm>
            <a:off x="539552" y="1772816"/>
            <a:ext cx="8280920" cy="4392488"/>
          </a:xfrm>
          <a:ln>
            <a:solidFill>
              <a:schemeClr val="bg1"/>
            </a:solidFill>
          </a:ln>
        </p:spPr>
        <p:txBody>
          <a:bodyPr/>
          <a:lstStyle/>
          <a:p>
            <a:pPr algn="just"/>
            <a:r>
              <a:rPr lang="fr-FR" sz="2400" dirty="0" smtClean="0">
                <a:solidFill>
                  <a:schemeClr val="tx1"/>
                </a:solidFill>
              </a:rPr>
              <a:t>Répondre </a:t>
            </a:r>
            <a:r>
              <a:rPr lang="fr-FR" sz="2400" dirty="0">
                <a:solidFill>
                  <a:schemeClr val="tx1"/>
                </a:solidFill>
              </a:rPr>
              <a:t>aux </a:t>
            </a:r>
            <a:r>
              <a:rPr lang="fr-FR" sz="2400" b="1" dirty="0">
                <a:solidFill>
                  <a:schemeClr val="tx1"/>
                </a:solidFill>
              </a:rPr>
              <a:t>besoins de </a:t>
            </a:r>
            <a:r>
              <a:rPr lang="fr-FR" sz="2400" b="1" dirty="0" smtClean="0">
                <a:solidFill>
                  <a:schemeClr val="tx1"/>
                </a:solidFill>
              </a:rPr>
              <a:t>formation </a:t>
            </a:r>
            <a:r>
              <a:rPr lang="fr-FR" sz="2400" dirty="0" smtClean="0">
                <a:solidFill>
                  <a:schemeClr val="tx1"/>
                </a:solidFill>
              </a:rPr>
              <a:t>(en particulier sur l’ingénierie des parcours): </a:t>
            </a:r>
            <a:endParaRPr lang="fr-FR" sz="24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fr-FR" dirty="0">
                <a:solidFill>
                  <a:schemeClr val="tx1"/>
                </a:solidFill>
              </a:rPr>
              <a:t>		     </a:t>
            </a:r>
            <a:r>
              <a:rPr lang="fr-FR" dirty="0" smtClean="0">
                <a:solidFill>
                  <a:schemeClr val="tx1"/>
                </a:solidFill>
              </a:rPr>
              <a:t>PAF, CERPEP, PNF</a:t>
            </a:r>
            <a:endParaRPr lang="fr-FR" dirty="0">
              <a:solidFill>
                <a:schemeClr val="tx1"/>
              </a:solidFill>
            </a:endParaRPr>
          </a:p>
          <a:p>
            <a:pPr algn="just"/>
            <a:r>
              <a:rPr lang="fr-FR" sz="2400" dirty="0" smtClean="0">
                <a:solidFill>
                  <a:schemeClr val="tx1"/>
                </a:solidFill>
              </a:rPr>
              <a:t>Aider </a:t>
            </a:r>
            <a:r>
              <a:rPr lang="fr-FR" sz="2400" dirty="0">
                <a:solidFill>
                  <a:schemeClr val="tx1"/>
                </a:solidFill>
              </a:rPr>
              <a:t>à </a:t>
            </a:r>
            <a:r>
              <a:rPr lang="fr-FR" sz="2400" b="1" dirty="0">
                <a:solidFill>
                  <a:schemeClr val="tx1"/>
                </a:solidFill>
              </a:rPr>
              <a:t>trouver des </a:t>
            </a:r>
            <a:r>
              <a:rPr lang="fr-FR" sz="2400" b="1" dirty="0" smtClean="0">
                <a:solidFill>
                  <a:schemeClr val="tx1"/>
                </a:solidFill>
              </a:rPr>
              <a:t>partenaires</a:t>
            </a:r>
            <a:r>
              <a:rPr lang="fr-FR" sz="2400" b="1" dirty="0">
                <a:solidFill>
                  <a:schemeClr val="tx1"/>
                </a:solidFill>
              </a:rPr>
              <a:t> </a:t>
            </a:r>
            <a:r>
              <a:rPr lang="fr-FR" sz="2400" dirty="0" smtClean="0">
                <a:solidFill>
                  <a:schemeClr val="tx1"/>
                </a:solidFill>
              </a:rPr>
              <a:t>:</a:t>
            </a:r>
            <a:endParaRPr lang="fr-FR" sz="24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fr-FR" dirty="0" smtClean="0">
                <a:solidFill>
                  <a:schemeClr val="tx1"/>
                </a:solidFill>
              </a:rPr>
              <a:t>	</a:t>
            </a:r>
            <a:r>
              <a:rPr lang="fr-FR" dirty="0">
                <a:solidFill>
                  <a:schemeClr val="tx1"/>
                </a:solidFill>
              </a:rPr>
              <a:t>	      connaissance du </a:t>
            </a:r>
            <a:r>
              <a:rPr lang="fr-FR" dirty="0" smtClean="0">
                <a:solidFill>
                  <a:schemeClr val="tx1"/>
                </a:solidFill>
              </a:rPr>
              <a:t>territoire, du monde économique, des 			      </a:t>
            </a:r>
            <a:r>
              <a:rPr lang="fr-FR" smtClean="0">
                <a:solidFill>
                  <a:schemeClr val="tx1"/>
                </a:solidFill>
              </a:rPr>
              <a:t>dispositifs « utiles »</a:t>
            </a:r>
            <a:endParaRPr lang="fr-FR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fr-FR" sz="2400" b="1" dirty="0" smtClean="0">
                <a:solidFill>
                  <a:schemeClr val="tx1"/>
                </a:solidFill>
              </a:rPr>
              <a:t>Construire </a:t>
            </a:r>
            <a:r>
              <a:rPr lang="fr-FR" sz="2400" b="1" dirty="0">
                <a:solidFill>
                  <a:schemeClr val="tx1"/>
                </a:solidFill>
              </a:rPr>
              <a:t>une expertise collective</a:t>
            </a:r>
          </a:p>
          <a:p>
            <a:pPr marL="0" indent="0">
              <a:buNone/>
            </a:pPr>
            <a:endParaRPr lang="fr-FR" dirty="0"/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fr-FR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fr-FR" altLang="fr-FR" dirty="0" smtClean="0">
              <a:solidFill>
                <a:schemeClr val="tx1"/>
              </a:solidFill>
              <a:cs typeface="Calibri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fr-FR" altLang="fr-FR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</a:pPr>
            <a:endParaRPr lang="fr-FR" altLang="fr-FR" sz="1900" dirty="0" smtClean="0"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lvl="2">
              <a:defRPr/>
            </a:pPr>
            <a:endParaRPr lang="fr-FR" altLang="fr-FR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Flèche droite 5"/>
          <p:cNvSpPr/>
          <p:nvPr/>
        </p:nvSpPr>
        <p:spPr>
          <a:xfrm>
            <a:off x="1463391" y="2996952"/>
            <a:ext cx="108012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>
            <a:off x="1495736" y="4293096"/>
            <a:ext cx="1080120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07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ge de couvertur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5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G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age de partie ">
  <a:themeElements>
    <a:clrScheme name="1_Modèle par défaut 1">
      <a:dk1>
        <a:srgbClr val="000000"/>
      </a:dk1>
      <a:lt1>
        <a:srgbClr val="FFFFFF"/>
      </a:lt1>
      <a:dk2>
        <a:srgbClr val="3C3C3C"/>
      </a:dk2>
      <a:lt2>
        <a:srgbClr val="646464"/>
      </a:lt2>
      <a:accent1>
        <a:srgbClr val="0062A8"/>
      </a:accent1>
      <a:accent2>
        <a:srgbClr val="3671B2"/>
      </a:accent2>
      <a:accent3>
        <a:srgbClr val="FFFFFF"/>
      </a:accent3>
      <a:accent4>
        <a:srgbClr val="000000"/>
      </a:accent4>
      <a:accent5>
        <a:srgbClr val="AAB7D1"/>
      </a:accent5>
      <a:accent6>
        <a:srgbClr val="3066A1"/>
      </a:accent6>
      <a:hlink>
        <a:srgbClr val="C9E8F7"/>
      </a:hlink>
      <a:folHlink>
        <a:srgbClr val="DEEEF8"/>
      </a:folHlink>
    </a:clrScheme>
    <a:fontScheme name="1_Modèle par défaut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3C3C3C"/>
        </a:dk2>
        <a:lt2>
          <a:srgbClr val="646464"/>
        </a:lt2>
        <a:accent1>
          <a:srgbClr val="0062A8"/>
        </a:accent1>
        <a:accent2>
          <a:srgbClr val="3671B2"/>
        </a:accent2>
        <a:accent3>
          <a:srgbClr val="FFFFFF"/>
        </a:accent3>
        <a:accent4>
          <a:srgbClr val="000000"/>
        </a:accent4>
        <a:accent5>
          <a:srgbClr val="AAB7D1"/>
        </a:accent5>
        <a:accent6>
          <a:srgbClr val="3066A1"/>
        </a:accent6>
        <a:hlink>
          <a:srgbClr val="C9E8F7"/>
        </a:hlink>
        <a:folHlink>
          <a:srgbClr val="DEEE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ages de contenu">
  <a:themeElements>
    <a:clrScheme name="masque MENJVA_masque bleu ciel 1">
      <a:dk1>
        <a:srgbClr val="000000"/>
      </a:dk1>
      <a:lt1>
        <a:srgbClr val="FFFFFF"/>
      </a:lt1>
      <a:dk2>
        <a:srgbClr val="3C3C3C"/>
      </a:dk2>
      <a:lt2>
        <a:srgbClr val="646464"/>
      </a:lt2>
      <a:accent1>
        <a:srgbClr val="0062A8"/>
      </a:accent1>
      <a:accent2>
        <a:srgbClr val="3671B2"/>
      </a:accent2>
      <a:accent3>
        <a:srgbClr val="FFFFFF"/>
      </a:accent3>
      <a:accent4>
        <a:srgbClr val="000000"/>
      </a:accent4>
      <a:accent5>
        <a:srgbClr val="AAB7D1"/>
      </a:accent5>
      <a:accent6>
        <a:srgbClr val="3066A1"/>
      </a:accent6>
      <a:hlink>
        <a:srgbClr val="C9E8F7"/>
      </a:hlink>
      <a:folHlink>
        <a:srgbClr val="DEEEF8"/>
      </a:folHlink>
    </a:clrScheme>
    <a:fontScheme name="masque MENJVA_masque bleu cie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asque MENJVA_masque bleu ciel 1">
        <a:dk1>
          <a:srgbClr val="000000"/>
        </a:dk1>
        <a:lt1>
          <a:srgbClr val="FFFFFF"/>
        </a:lt1>
        <a:dk2>
          <a:srgbClr val="3C3C3C"/>
        </a:dk2>
        <a:lt2>
          <a:srgbClr val="646464"/>
        </a:lt2>
        <a:accent1>
          <a:srgbClr val="0062A8"/>
        </a:accent1>
        <a:accent2>
          <a:srgbClr val="3671B2"/>
        </a:accent2>
        <a:accent3>
          <a:srgbClr val="FFFFFF"/>
        </a:accent3>
        <a:accent4>
          <a:srgbClr val="000000"/>
        </a:accent4>
        <a:accent5>
          <a:srgbClr val="AAB7D1"/>
        </a:accent5>
        <a:accent6>
          <a:srgbClr val="3066A1"/>
        </a:accent6>
        <a:hlink>
          <a:srgbClr val="C9E8F7"/>
        </a:hlink>
        <a:folHlink>
          <a:srgbClr val="DEEE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age de fin de la présentation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MENJVA_masque bleu ciel</Template>
  <TotalTime>3884</TotalTime>
  <Words>429</Words>
  <Application>Microsoft Office PowerPoint</Application>
  <PresentationFormat>Affichage à l'écran (4:3)</PresentationFormat>
  <Paragraphs>102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12</vt:i4>
      </vt:variant>
      <vt:variant>
        <vt:lpstr>Titres des diapositives</vt:lpstr>
      </vt:variant>
      <vt:variant>
        <vt:i4>9</vt:i4>
      </vt:variant>
    </vt:vector>
  </HeadingPairs>
  <TitlesOfParts>
    <vt:vector size="21" baseType="lpstr">
      <vt:lpstr>Page de couverture</vt:lpstr>
      <vt:lpstr>IGEN</vt:lpstr>
      <vt:lpstr>4_Conception personnalisée</vt:lpstr>
      <vt:lpstr>Page de partie </vt:lpstr>
      <vt:lpstr>Pages de contenu</vt:lpstr>
      <vt:lpstr>6_Conception personnalisée</vt:lpstr>
      <vt:lpstr>2_Conception personnalisée</vt:lpstr>
      <vt:lpstr>Page de fin de la présentation</vt:lpstr>
      <vt:lpstr>Conception personnalisée</vt:lpstr>
      <vt:lpstr>1_Conception personnalisée</vt:lpstr>
      <vt:lpstr>5_Conception personnalisée</vt:lpstr>
      <vt:lpstr>3_Conception personnalisée</vt:lpstr>
      <vt:lpstr>Présentation PowerPoint</vt:lpstr>
      <vt:lpstr>Parcours Avenir : trois objectifs  </vt:lpstr>
      <vt:lpstr>Parcours Avenir : des points clés  </vt:lpstr>
      <vt:lpstr>Notion de parcours </vt:lpstr>
      <vt:lpstr>Notion de parcours </vt:lpstr>
      <vt:lpstr>Problèmes à résoudre </vt:lpstr>
      <vt:lpstr>Des instances et réseaux à animer </vt:lpstr>
      <vt:lpstr>Place et rôle des corps d’inspection </vt:lpstr>
      <vt:lpstr>Place et rôle des corps d’inspection </vt:lpstr>
    </vt:vector>
  </TitlesOfParts>
  <Company>MEN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de la présentation sur deux lignes</dc:title>
  <dc:creator>STSI</dc:creator>
  <cp:lastModifiedBy>Administration centrale</cp:lastModifiedBy>
  <cp:revision>468</cp:revision>
  <cp:lastPrinted>2015-12-16T15:02:46Z</cp:lastPrinted>
  <dcterms:created xsi:type="dcterms:W3CDTF">2011-10-28T07:12:19Z</dcterms:created>
  <dcterms:modified xsi:type="dcterms:W3CDTF">2017-02-01T06:08:55Z</dcterms:modified>
</cp:coreProperties>
</file>