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59" r:id="rId5"/>
    <p:sldId id="261" r:id="rId6"/>
    <p:sldId id="262" r:id="rId7"/>
    <p:sldId id="263" r:id="rId8"/>
    <p:sldId id="267" r:id="rId9"/>
    <p:sldId id="264" r:id="rId10"/>
    <p:sldId id="268" r:id="rId11"/>
    <p:sldId id="272" r:id="rId12"/>
    <p:sldId id="273" r:id="rId13"/>
    <p:sldId id="274" r:id="rId14"/>
    <p:sldId id="275" r:id="rId15"/>
    <p:sldId id="278" r:id="rId16"/>
    <p:sldId id="277" r:id="rId17"/>
    <p:sldId id="276" r:id="rId18"/>
    <p:sldId id="270" r:id="rId19"/>
    <p:sldId id="279" r:id="rId20"/>
    <p:sldId id="281" r:id="rId21"/>
    <p:sldId id="284" r:id="rId22"/>
    <p:sldId id="282" r:id="rId23"/>
    <p:sldId id="280" r:id="rId24"/>
    <p:sldId id="283" r:id="rId25"/>
    <p:sldId id="271"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6"/>
    <p:restoredTop sz="94640"/>
  </p:normalViewPr>
  <p:slideViewPr>
    <p:cSldViewPr>
      <p:cViewPr>
        <p:scale>
          <a:sx n="68" d="100"/>
          <a:sy n="68" d="100"/>
        </p:scale>
        <p:origin x="2544" y="6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21/03/2017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C32D8-6CE1-49F8-A297-2020061A85C9}" type="datetimeFigureOut">
              <a:rPr lang="fr-FR" smtClean="0"/>
              <a:pPr/>
              <a:t>21/03/2017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8C2B6A-585A-4FDA-8F79-084B1166EA1E}"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jpeg"/><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2555775" y="483637"/>
            <a:ext cx="6408713" cy="2585323"/>
          </a:xfrm>
          <a:prstGeom prst="rect">
            <a:avLst/>
          </a:prstGeom>
          <a:noFill/>
        </p:spPr>
        <p:txBody>
          <a:bodyPr wrap="square" rtlCol="0">
            <a:spAutoFit/>
          </a:bodyPr>
          <a:lstStyle/>
          <a:p>
            <a:r>
              <a:rPr lang="fr-FR" sz="5400" dirty="0">
                <a:latin typeface="+mj-lt"/>
                <a:ea typeface="Times New Roman" panose="02020603050405020304" pitchFamily="18" charset="0"/>
                <a:cs typeface="Times New Roman" panose="02020603050405020304" pitchFamily="18" charset="0"/>
              </a:rPr>
              <a:t>Une expérimentation dans le cadre de la liaison Bac Pro / BTS</a:t>
            </a:r>
            <a:endParaRPr lang="fr-FR" sz="5400" dirty="0">
              <a:solidFill>
                <a:schemeClr val="bg1">
                  <a:lumMod val="50000"/>
                </a:schemeClr>
              </a:solidFill>
              <a:latin typeface="+mj-lt"/>
            </a:endParaRPr>
          </a:p>
        </p:txBody>
      </p:sp>
      <p:sp>
        <p:nvSpPr>
          <p:cNvPr id="5" name="Rectangle 4"/>
          <p:cNvSpPr/>
          <p:nvPr/>
        </p:nvSpPr>
        <p:spPr>
          <a:xfrm>
            <a:off x="3074" y="0"/>
            <a:ext cx="2411760" cy="6858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p:cNvSpPr txBox="1"/>
          <p:nvPr/>
        </p:nvSpPr>
        <p:spPr>
          <a:xfrm>
            <a:off x="0" y="6128099"/>
            <a:ext cx="2411760" cy="523220"/>
          </a:xfrm>
          <a:prstGeom prst="rect">
            <a:avLst/>
          </a:prstGeom>
          <a:noFill/>
          <a:ln>
            <a:noFill/>
          </a:ln>
        </p:spPr>
        <p:txBody>
          <a:bodyPr wrap="square" rtlCol="0">
            <a:spAutoFit/>
          </a:bodyPr>
          <a:lstStyle/>
          <a:p>
            <a:pPr algn="r"/>
            <a:r>
              <a:rPr lang="fr-FR" sz="1400" dirty="0">
                <a:ln w="18415" cmpd="sng">
                  <a:solidFill>
                    <a:srgbClr val="FFFFFF"/>
                  </a:solidFill>
                  <a:prstDash val="solid"/>
                </a:ln>
                <a:solidFill>
                  <a:schemeClr val="bg1">
                    <a:lumMod val="95000"/>
                  </a:schemeClr>
                </a:solidFill>
              </a:rPr>
              <a:t>30  Mars 2017</a:t>
            </a:r>
          </a:p>
          <a:p>
            <a:pPr algn="r"/>
            <a:r>
              <a:rPr lang="fr-FR" sz="1400" dirty="0">
                <a:ln w="18415" cmpd="sng">
                  <a:solidFill>
                    <a:srgbClr val="FFFFFF"/>
                  </a:solidFill>
                  <a:prstDash val="solid"/>
                </a:ln>
                <a:solidFill>
                  <a:schemeClr val="bg1">
                    <a:lumMod val="95000"/>
                  </a:schemeClr>
                </a:solidFill>
              </a:rPr>
              <a:t>Lycée Diderot - Paris</a:t>
            </a:r>
          </a:p>
        </p:txBody>
      </p:sp>
      <p:sp>
        <p:nvSpPr>
          <p:cNvPr id="4" name="Rectangle 3"/>
          <p:cNvSpPr/>
          <p:nvPr/>
        </p:nvSpPr>
        <p:spPr>
          <a:xfrm>
            <a:off x="0" y="5389435"/>
            <a:ext cx="2403045" cy="738664"/>
          </a:xfrm>
          <a:prstGeom prst="rect">
            <a:avLst/>
          </a:prstGeom>
        </p:spPr>
        <p:txBody>
          <a:bodyPr wrap="square">
            <a:spAutoFit/>
          </a:bodyPr>
          <a:lstStyle/>
          <a:p>
            <a:pPr algn="r"/>
            <a:r>
              <a:rPr lang="fr-FR" sz="1400" b="1" dirty="0">
                <a:solidFill>
                  <a:schemeClr val="bg1"/>
                </a:solidFill>
                <a:latin typeface="Helvetica" charset="0"/>
              </a:rPr>
              <a:t>La construction du parcours avenir dans la filière bois</a:t>
            </a:r>
            <a:endParaRPr lang="fr-FR" sz="1400" b="1" dirty="0">
              <a:solidFill>
                <a:schemeClr val="bg1"/>
              </a:solidFill>
            </a:endParaRPr>
          </a:p>
        </p:txBody>
      </p:sp>
      <p:sp>
        <p:nvSpPr>
          <p:cNvPr id="7" name="ZoneTexte 6"/>
          <p:cNvSpPr txBox="1"/>
          <p:nvPr/>
        </p:nvSpPr>
        <p:spPr>
          <a:xfrm>
            <a:off x="2411760" y="3695535"/>
            <a:ext cx="4315156" cy="800219"/>
          </a:xfrm>
          <a:prstGeom prst="rect">
            <a:avLst/>
          </a:prstGeom>
          <a:noFill/>
        </p:spPr>
        <p:txBody>
          <a:bodyPr wrap="none" rtlCol="0">
            <a:spAutoFit/>
          </a:bodyPr>
          <a:lstStyle/>
          <a:p>
            <a:r>
              <a:rPr lang="fr-FR" sz="1400" dirty="0"/>
              <a:t>Jean CANAGUIER </a:t>
            </a:r>
            <a:r>
              <a:rPr lang="mr-IN" sz="1400" dirty="0"/>
              <a:t>–</a:t>
            </a:r>
            <a:r>
              <a:rPr lang="fr-FR" sz="1400" dirty="0"/>
              <a:t> DDFPT au lycée du Bois de Mouchard</a:t>
            </a:r>
          </a:p>
          <a:p>
            <a:r>
              <a:rPr lang="fr-FR" sz="1400" dirty="0"/>
              <a:t>Jean-Marc TOCHON </a:t>
            </a:r>
            <a:r>
              <a:rPr lang="mr-IN" sz="1400" dirty="0"/>
              <a:t>–</a:t>
            </a:r>
            <a:r>
              <a:rPr lang="fr-FR" sz="1400" dirty="0"/>
              <a:t> IA-IPR académie de Besançon</a:t>
            </a:r>
          </a:p>
          <a:p>
            <a:endParaRPr lang="fr-FR" dirty="0"/>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4902" y="3389173"/>
            <a:ext cx="1790700" cy="952500"/>
          </a:xfrm>
          <a:prstGeom prst="rect">
            <a:avLst/>
          </a:prstGeom>
        </p:spPr>
      </p:pic>
      <p:pic>
        <p:nvPicPr>
          <p:cNvPr id="10" name="Image 9"/>
          <p:cNvPicPr>
            <a:picLocks noChangeAspect="1"/>
          </p:cNvPicPr>
          <p:nvPr/>
        </p:nvPicPr>
        <p:blipFill rotWithShape="1">
          <a:blip r:embed="rId3" cstate="print">
            <a:extLst>
              <a:ext uri="{28A0092B-C50C-407E-A947-70E740481C1C}">
                <a14:useLocalDpi xmlns:a14="http://schemas.microsoft.com/office/drawing/2010/main" val="0"/>
              </a:ext>
            </a:extLst>
          </a:blip>
          <a:srcRect l="9376" t="9858" r="3283" b="15011"/>
          <a:stretch/>
        </p:blipFill>
        <p:spPr>
          <a:xfrm>
            <a:off x="6535068" y="5157192"/>
            <a:ext cx="2573436" cy="166028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7757" y="4710962"/>
            <a:ext cx="1579883" cy="2106511"/>
          </a:xfrm>
          <a:prstGeom prst="rect">
            <a:avLst/>
          </a:prstGeom>
        </p:spPr>
      </p:pic>
      <p:pic>
        <p:nvPicPr>
          <p:cNvPr id="12" name="Image 11"/>
          <p:cNvPicPr>
            <a:picLocks noChangeAspect="1"/>
          </p:cNvPicPr>
          <p:nvPr/>
        </p:nvPicPr>
        <p:blipFill rotWithShape="1">
          <a:blip r:embed="rId5" cstate="print">
            <a:extLst>
              <a:ext uri="{28A0092B-C50C-407E-A947-70E740481C1C}">
                <a14:useLocalDpi xmlns:a14="http://schemas.microsoft.com/office/drawing/2010/main" val="0"/>
              </a:ext>
            </a:extLst>
          </a:blip>
          <a:srcRect l="-400" t="32150" b="13656"/>
          <a:stretch/>
        </p:blipFill>
        <p:spPr>
          <a:xfrm>
            <a:off x="2446475" y="5081802"/>
            <a:ext cx="2411662" cy="173567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fontScale="90000"/>
          </a:bodyPr>
          <a:lstStyle/>
          <a:p>
            <a:r>
              <a:rPr lang="fr-FR" b="1" dirty="0">
                <a:solidFill>
                  <a:schemeClr val="accent5">
                    <a:lumMod val="60000"/>
                    <a:lumOff val="40000"/>
                  </a:schemeClr>
                </a:solidFill>
              </a:rPr>
              <a:t>Extraits des travaux des étudiants</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5" name="Image 4" descr="E:\SCBH1\PROJET CAR-PORT\Livret technique T1\2014-11-26 202732.jpg"/>
          <p:cNvPicPr/>
          <p:nvPr/>
        </p:nvPicPr>
        <p:blipFill rotWithShape="1">
          <a:blip r:embed="rId2" cstate="email">
            <a:extLst>
              <a:ext uri="{28A0092B-C50C-407E-A947-70E740481C1C}">
                <a14:useLocalDpi xmlns:a14="http://schemas.microsoft.com/office/drawing/2010/main"/>
              </a:ext>
            </a:extLst>
          </a:blip>
          <a:srcRect/>
          <a:stretch/>
        </p:blipFill>
        <p:spPr bwMode="auto">
          <a:xfrm rot="5400000">
            <a:off x="4913288" y="2690168"/>
            <a:ext cx="2269752" cy="4824536"/>
          </a:xfrm>
          <a:prstGeom prst="rect">
            <a:avLst/>
          </a:prstGeom>
          <a:noFill/>
          <a:ln>
            <a:noFill/>
          </a:ln>
          <a:extLst>
            <a:ext uri="{53640926-AAD7-44D8-BBD7-CCE9431645EC}">
              <a14:shadowObscured xmlns:a14="http://schemas.microsoft.com/office/drawing/2010/main"/>
            </a:ext>
          </a:extLst>
        </p:spPr>
      </p:pic>
      <p:sp>
        <p:nvSpPr>
          <p:cNvPr id="3" name="Rectangle 2"/>
          <p:cNvSpPr/>
          <p:nvPr/>
        </p:nvSpPr>
        <p:spPr>
          <a:xfrm>
            <a:off x="439527" y="838382"/>
            <a:ext cx="8132440" cy="3140796"/>
          </a:xfrm>
          <a:prstGeom prst="rect">
            <a:avLst/>
          </a:prstGeom>
        </p:spPr>
        <p:txBody>
          <a:bodyPr wrap="square">
            <a:spAutoFit/>
          </a:bodyPr>
          <a:lstStyle/>
          <a:p>
            <a:pPr algn="just">
              <a:spcBef>
                <a:spcPts val="1800"/>
              </a:spcBef>
              <a:spcAft>
                <a:spcPts val="3000"/>
              </a:spcAft>
            </a:pPr>
            <a:r>
              <a:rPr lang="fr-FR" sz="1400" b="1" kern="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Etude Architecturale</a:t>
            </a:r>
          </a:p>
          <a:p>
            <a:pPr indent="450215" algn="just">
              <a:lnSpc>
                <a:spcPct val="115000"/>
              </a:lnSpc>
              <a:spcBef>
                <a:spcPts val="600"/>
              </a:spcBef>
              <a:spcAft>
                <a:spcPts val="1000"/>
              </a:spcAft>
            </a:pPr>
            <a:r>
              <a:rPr lang="fr-FR" sz="1400" dirty="0">
                <a:latin typeface="Arial" panose="020B0604020202020204" pitchFamily="34" charset="0"/>
                <a:ea typeface="Calibri" panose="020F0502020204030204" pitchFamily="34" charset="0"/>
                <a:cs typeface="Times New Roman" panose="02020603050405020304" pitchFamily="18" charset="0"/>
              </a:rPr>
              <a:t>Nous avons choisi d’intégré ce modèle car il respecte les souhaits du client. Il est fonctionnel de par sa grande taille, facile à fabriquer et à monter. Il s’intègre particulièrement bien au lotissement déjà existant.</a:t>
            </a:r>
          </a:p>
          <a:p>
            <a:pPr indent="450215" algn="just">
              <a:lnSpc>
                <a:spcPct val="115000"/>
              </a:lnSpc>
              <a:spcBef>
                <a:spcPts val="600"/>
              </a:spcBef>
              <a:spcAft>
                <a:spcPts val="1000"/>
              </a:spcAft>
            </a:pPr>
            <a:r>
              <a:rPr lang="fr-FR" sz="1400" dirty="0">
                <a:latin typeface="Arial" panose="020B0604020202020204" pitchFamily="34" charset="0"/>
                <a:ea typeface="Calibri" panose="020F0502020204030204" pitchFamily="34" charset="0"/>
                <a:cs typeface="Times New Roman" panose="02020603050405020304" pitchFamily="18" charset="0"/>
              </a:rPr>
              <a:t>Nous avons ajouté des pare à vent pour mieux protéger les véhicules des intempéries tout en gardant un aspect ouvert.</a:t>
            </a:r>
          </a:p>
          <a:p>
            <a:pPr indent="450215" algn="just">
              <a:lnSpc>
                <a:spcPct val="115000"/>
              </a:lnSpc>
              <a:spcBef>
                <a:spcPts val="600"/>
              </a:spcBef>
              <a:spcAft>
                <a:spcPts val="1000"/>
              </a:spcAft>
            </a:pPr>
            <a:r>
              <a:rPr lang="fr-FR" sz="1400" dirty="0">
                <a:latin typeface="Arial" panose="020B0604020202020204" pitchFamily="34" charset="0"/>
                <a:ea typeface="Calibri" panose="020F0502020204030204" pitchFamily="34" charset="0"/>
                <a:cs typeface="Times New Roman" panose="02020603050405020304" pitchFamily="18" charset="0"/>
              </a:rPr>
              <a:t>La pose de tuiles rouges et l’utilisation de certains assemblages traditionnelles tranche avec l’aspect moderne du reste du lotissement. Malgré que ce car-port ne soit qu’un bâtiment de garage, nous souhaitions lui donner une forme plus avenante.</a:t>
            </a:r>
          </a:p>
        </p:txBody>
      </p:sp>
    </p:spTree>
    <p:extLst>
      <p:ext uri="{BB962C8B-B14F-4D97-AF65-F5344CB8AC3E}">
        <p14:creationId xmlns:p14="http://schemas.microsoft.com/office/powerpoint/2010/main" val="2245717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Dimensionnement couverture</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79512" y="836712"/>
            <a:ext cx="8496944" cy="1293111"/>
          </a:xfrm>
          <a:prstGeom prst="rect">
            <a:avLst/>
          </a:prstGeom>
        </p:spPr>
        <p:txBody>
          <a:bodyPr wrap="square">
            <a:spAutoFit/>
          </a:bodyPr>
          <a:lstStyle/>
          <a:p>
            <a:pPr indent="450215" algn="just">
              <a:lnSpc>
                <a:spcPct val="115000"/>
              </a:lnSpc>
              <a:spcBef>
                <a:spcPts val="600"/>
              </a:spcBef>
              <a:spcAft>
                <a:spcPts val="1200"/>
              </a:spcAft>
            </a:pPr>
            <a:r>
              <a:rPr lang="fr-FR" sz="1400" b="1"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Solution n°1</a:t>
            </a:r>
          </a:p>
          <a:p>
            <a:pPr indent="450215" algn="just">
              <a:lnSpc>
                <a:spcPct val="115000"/>
              </a:lnSpc>
              <a:spcBef>
                <a:spcPts val="600"/>
              </a:spcBef>
              <a:spcAft>
                <a:spcPts val="600"/>
              </a:spcAft>
            </a:pPr>
            <a:r>
              <a:rPr lang="fr-FR" sz="1400" dirty="0">
                <a:latin typeface="Arial" panose="020B0604020202020204" pitchFamily="34" charset="0"/>
                <a:ea typeface="Calibri" panose="020F0502020204030204" pitchFamily="34" charset="0"/>
                <a:cs typeface="Times New Roman" panose="02020603050405020304" pitchFamily="18" charset="0"/>
              </a:rPr>
              <a:t>Cette première méthode est celle utilisé principalement par la plupart des couvreurs sur chantiers. Avec les données du fabricant et en utilisant un pureau moyen, ils déterminent le nombre de rangs nécessaire pour couvrir le toit.</a:t>
            </a:r>
          </a:p>
        </p:txBody>
      </p:sp>
      <p:sp>
        <p:nvSpPr>
          <p:cNvPr id="6" name="Zone de texte 93"/>
          <p:cNvSpPr txBox="1"/>
          <p:nvPr/>
        </p:nvSpPr>
        <p:spPr>
          <a:xfrm>
            <a:off x="184274" y="2276872"/>
            <a:ext cx="3667646" cy="37433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457200" indent="450215" algn="just">
              <a:lnSpc>
                <a:spcPct val="115000"/>
              </a:lnSpc>
              <a:spcBef>
                <a:spcPts val="600"/>
              </a:spcBef>
              <a:spcAft>
                <a:spcPts val="0"/>
              </a:spcAft>
            </a:pPr>
            <a:r>
              <a:rPr lang="fr-FR" sz="1200" b="1" u="sng" dirty="0">
                <a:effectLst/>
                <a:latin typeface="Arial" panose="020B0604020202020204" pitchFamily="34" charset="0"/>
                <a:ea typeface="Calibri" panose="020F0502020204030204" pitchFamily="34" charset="0"/>
                <a:cs typeface="Arial" panose="020B0604020202020204" pitchFamily="34" charset="0"/>
              </a:rPr>
              <a:t>Première équation :</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dirty="0">
                <a:effectLst/>
                <a:latin typeface="Arial" panose="020B0604020202020204" pitchFamily="34" charset="0"/>
                <a:ea typeface="Calibri" panose="020F0502020204030204" pitchFamily="34" charset="0"/>
                <a:cs typeface="Arial" panose="020B0604020202020204" pitchFamily="34" charset="0"/>
              </a:rPr>
              <a:t>(x-(Première latte+ distance du faîtage))/pureaux max longueur=Z</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b="1" u="sng" dirty="0">
                <a:effectLst/>
                <a:latin typeface="Arial" panose="020B0604020202020204" pitchFamily="34" charset="0"/>
                <a:ea typeface="Calibri" panose="020F0502020204030204" pitchFamily="34" charset="0"/>
                <a:cs typeface="Arial" panose="020B0604020202020204" pitchFamily="34" charset="0"/>
              </a:rPr>
              <a:t>On prend l’arrondi supérieur pour ne pas dépasser le pureau max.</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dirty="0">
                <a:effectLst/>
                <a:latin typeface="Arial" panose="020B0604020202020204" pitchFamily="34" charset="0"/>
                <a:ea typeface="Calibri" panose="020F0502020204030204" pitchFamily="34" charset="0"/>
                <a:cs typeface="Arial" panose="020B0604020202020204" pitchFamily="34" charset="0"/>
              </a:rPr>
              <a:t>(x-(Première latte+ distance du faîtage))/z supérieure à l’unité=pureau de la hauteur.</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dirty="0">
                <a:effectLst/>
                <a:latin typeface="Arial" panose="020B0604020202020204" pitchFamily="34" charset="0"/>
                <a:ea typeface="Calibri" panose="020F0502020204030204" pitchFamily="34" charset="0"/>
                <a:cs typeface="Arial" panose="020B0604020202020204" pitchFamily="34" charset="0"/>
              </a:rPr>
              <a:t> </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b="1" u="sng" dirty="0">
                <a:effectLst/>
                <a:latin typeface="Arial" panose="020B0604020202020204" pitchFamily="34" charset="0"/>
                <a:ea typeface="Calibri" panose="020F0502020204030204" pitchFamily="34" charset="0"/>
                <a:cs typeface="Arial" panose="020B0604020202020204" pitchFamily="34" charset="0"/>
              </a:rPr>
              <a:t>Deuxième équation :</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dirty="0">
                <a:effectLst/>
                <a:latin typeface="Arial" panose="020B0604020202020204" pitchFamily="34" charset="0"/>
                <a:ea typeface="Calibri" panose="020F0502020204030204" pitchFamily="34" charset="0"/>
                <a:cs typeface="Arial" panose="020B0604020202020204" pitchFamily="34" charset="0"/>
              </a:rPr>
              <a:t>(y-(rive gauche+ rive droite))/pureau moyen largeur=nb de tuile moyen</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0"/>
              </a:spcAft>
            </a:pPr>
            <a:r>
              <a:rPr lang="fr-FR" sz="1200" b="1" u="sng" dirty="0">
                <a:effectLst/>
                <a:latin typeface="Arial" panose="020B0604020202020204" pitchFamily="34" charset="0"/>
                <a:ea typeface="Calibri" panose="020F0502020204030204" pitchFamily="34" charset="0"/>
                <a:cs typeface="Arial" panose="020B0604020202020204" pitchFamily="34" charset="0"/>
              </a:rPr>
              <a:t>On prend l’arrondie a l’unité le plus proche.</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0215" algn="just">
              <a:lnSpc>
                <a:spcPct val="115000"/>
              </a:lnSpc>
              <a:spcAft>
                <a:spcPts val="600"/>
              </a:spcAft>
            </a:pPr>
            <a:r>
              <a:rPr lang="fr-FR" sz="1200" dirty="0">
                <a:effectLst/>
                <a:latin typeface="Arial" panose="020B0604020202020204" pitchFamily="34" charset="0"/>
                <a:ea typeface="Calibri" panose="020F0502020204030204" pitchFamily="34" charset="0"/>
                <a:cs typeface="Arial" panose="020B0604020202020204" pitchFamily="34" charset="0"/>
              </a:rPr>
              <a:t>Largeur/nb de tuile moyen arrondi a l’unité la plus proche= pureaux de la largeur.</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7" name="Image 6"/>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2367686"/>
            <a:ext cx="2190750" cy="2089785"/>
          </a:xfrm>
          <a:prstGeom prst="rect">
            <a:avLst/>
          </a:prstGeom>
          <a:noFill/>
          <a:ln>
            <a:noFill/>
          </a:ln>
        </p:spPr>
      </p:pic>
      <p:sp>
        <p:nvSpPr>
          <p:cNvPr id="4" name="Rectangle 3"/>
          <p:cNvSpPr/>
          <p:nvPr/>
        </p:nvSpPr>
        <p:spPr>
          <a:xfrm>
            <a:off x="4073940" y="4773124"/>
            <a:ext cx="4572000" cy="814518"/>
          </a:xfrm>
          <a:prstGeom prst="rect">
            <a:avLst/>
          </a:prstGeom>
        </p:spPr>
        <p:txBody>
          <a:bodyPr>
            <a:spAutoFit/>
          </a:bodyPr>
          <a:lstStyle/>
          <a:p>
            <a:pPr indent="450215" algn="just">
              <a:lnSpc>
                <a:spcPct val="115000"/>
              </a:lnSpc>
              <a:spcBef>
                <a:spcPts val="600"/>
              </a:spcBef>
              <a:spcAft>
                <a:spcPts val="600"/>
              </a:spcAft>
            </a:pPr>
            <a:r>
              <a:rPr lang="fr-FR" sz="1400" dirty="0">
                <a:latin typeface="Arial" panose="020B0604020202020204" pitchFamily="34" charset="0"/>
                <a:ea typeface="Calibri" panose="020F0502020204030204" pitchFamily="34" charset="0"/>
                <a:cs typeface="Times New Roman" panose="02020603050405020304" pitchFamily="18" charset="0"/>
              </a:rPr>
              <a:t>Grace au logiciel Excel, nous pouvons calculer rapidement le nombre de rang ainsi que le nombre de tuiles et de rives nécessaire dans chaque rang.</a:t>
            </a:r>
          </a:p>
        </p:txBody>
      </p:sp>
    </p:spTree>
    <p:extLst>
      <p:ext uri="{BB962C8B-B14F-4D97-AF65-F5344CB8AC3E}">
        <p14:creationId xmlns:p14="http://schemas.microsoft.com/office/powerpoint/2010/main" val="441551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Règle de calcul</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5" name="Image 4"/>
          <p:cNvPicPr>
            <a:picLocks noChangeAspect="1"/>
          </p:cNvPicPr>
          <p:nvPr/>
        </p:nvPicPr>
        <p:blipFill>
          <a:blip r:embed="rId2"/>
          <a:stretch>
            <a:fillRect/>
          </a:stretch>
        </p:blipFill>
        <p:spPr>
          <a:xfrm>
            <a:off x="647581" y="779560"/>
            <a:ext cx="7318579" cy="5472608"/>
          </a:xfrm>
          <a:prstGeom prst="rect">
            <a:avLst/>
          </a:prstGeom>
        </p:spPr>
      </p:pic>
    </p:spTree>
    <p:extLst>
      <p:ext uri="{BB962C8B-B14F-4D97-AF65-F5344CB8AC3E}">
        <p14:creationId xmlns:p14="http://schemas.microsoft.com/office/powerpoint/2010/main" val="1192564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Panneaux photovoltaïques</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6" name="Image 5"/>
          <p:cNvPicPr/>
          <p:nvPr/>
        </p:nvPicPr>
        <p:blipFill>
          <a:blip r:embed="rId2">
            <a:extLst>
              <a:ext uri="{28A0092B-C50C-407E-A947-70E740481C1C}">
                <a14:useLocalDpi xmlns:a14="http://schemas.microsoft.com/office/drawing/2010/main"/>
              </a:ext>
            </a:extLst>
          </a:blip>
          <a:srcRect/>
          <a:stretch>
            <a:fillRect/>
          </a:stretch>
        </p:blipFill>
        <p:spPr bwMode="auto">
          <a:xfrm>
            <a:off x="467544" y="908720"/>
            <a:ext cx="4983546" cy="5343448"/>
          </a:xfrm>
          <a:prstGeom prst="rect">
            <a:avLst/>
          </a:prstGeom>
          <a:noFill/>
          <a:ln>
            <a:noFill/>
          </a:ln>
        </p:spPr>
      </p:pic>
      <p:sp>
        <p:nvSpPr>
          <p:cNvPr id="3" name="Rectangle 2"/>
          <p:cNvSpPr/>
          <p:nvPr/>
        </p:nvSpPr>
        <p:spPr>
          <a:xfrm>
            <a:off x="6390964" y="1100434"/>
            <a:ext cx="2339752" cy="5078313"/>
          </a:xfrm>
          <a:prstGeom prst="rect">
            <a:avLst/>
          </a:prstGeom>
        </p:spPr>
        <p:txBody>
          <a:bodyPr wrap="square">
            <a:spAutoFit/>
          </a:bodyPr>
          <a:lstStyle/>
          <a:p>
            <a:r>
              <a:rPr lang="fr-FR" dirty="0">
                <a:latin typeface="Arial" panose="020B0604020202020204" pitchFamily="34" charset="0"/>
                <a:ea typeface="Calibri" panose="020F0502020204030204" pitchFamily="34" charset="0"/>
              </a:rPr>
              <a:t>Le grand pan du toit est incliner à 25° et le car-port est orienter à 20° au sud d’après le document en annexe 3 et des caractéristiques de l’emplacement de notre car-port  les panneaux photovoltaïques auront un rendement de 95%. Donc leur puissance électrique maximale fournie sera de 3240/100*95=3078Wc.</a:t>
            </a:r>
            <a:endParaRPr lang="fr-FR" dirty="0"/>
          </a:p>
        </p:txBody>
      </p:sp>
    </p:spTree>
    <p:extLst>
      <p:ext uri="{BB962C8B-B14F-4D97-AF65-F5344CB8AC3E}">
        <p14:creationId xmlns:p14="http://schemas.microsoft.com/office/powerpoint/2010/main" val="3895731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Panneaux photovoltaïques</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6" name="Image 5"/>
          <p:cNvPicPr/>
          <p:nvPr/>
        </p:nvPicPr>
        <p:blipFill rotWithShape="1">
          <a:blip r:embed="rId2" cstate="email">
            <a:extLst>
              <a:ext uri="{28A0092B-C50C-407E-A947-70E740481C1C}">
                <a14:useLocalDpi xmlns:a14="http://schemas.microsoft.com/office/drawing/2010/main"/>
              </a:ext>
            </a:extLst>
          </a:blip>
          <a:srcRect/>
          <a:stretch/>
        </p:blipFill>
        <p:spPr bwMode="auto">
          <a:xfrm>
            <a:off x="246010" y="980729"/>
            <a:ext cx="3389886" cy="2400458"/>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3275856" y="887056"/>
            <a:ext cx="5616624" cy="2613023"/>
          </a:xfrm>
          <a:prstGeom prst="rect">
            <a:avLst/>
          </a:prstGeom>
        </p:spPr>
        <p:txBody>
          <a:bodyPr wrap="square">
            <a:spAutoFit/>
          </a:bodyPr>
          <a:lstStyle/>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Sachant que les car-ports se trouvent à Danjoutin en Franche-Comté on se trouve dans la zone d’ensoleillement n°2 comme nous l’indique le schéma précédent. Nous avons donc entre 1750 heures et 2000 heures de soleil par ans. La puissance des panneaux est de : 40*81=3240Wc soit 3,24KW. L’énergie produite serait de 3,24*1750=5670KWh/ans ou de 3,24*2000=6480KWh/ans suivant les conditions d’ensoleillement.</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Nous constatons que la valeur que nous avons calculée est différente de celle donnée par le constructeur dans le premier document. En effet, suivant l’orientation et l’inclinaison des panneaux solaires, ils ne produisent pas la même quantité d’énergie, la valeur donnée par le constructeur est donc un ordre de grandeur plus qu’une donnée concrète.</a:t>
            </a:r>
            <a:endParaRPr lang="fr-FR" sz="1200" dirty="0">
              <a:latin typeface="Arial" panose="020B0604020202020204" pitchFamily="34" charset="0"/>
              <a:ea typeface="Calibri" panose="020F0502020204030204" pitchFamily="34" charset="0"/>
              <a:cs typeface="Times New Roman" panose="02020603050405020304" pitchFamily="18" charset="0"/>
            </a:endParaRPr>
          </a:p>
          <a:p>
            <a:r>
              <a:rPr lang="fr-FR" sz="1200" dirty="0">
                <a:latin typeface="Arial" panose="020B0604020202020204" pitchFamily="34" charset="0"/>
                <a:ea typeface="Calibri" panose="020F0502020204030204" pitchFamily="34" charset="0"/>
              </a:rPr>
              <a:t>La moyenne annuelle pour 27 panneaux photovoltaïques est de 3402KWh/ans.</a:t>
            </a:r>
            <a:endParaRPr lang="fr-FR" sz="1200" dirty="0"/>
          </a:p>
        </p:txBody>
      </p:sp>
      <p:sp>
        <p:nvSpPr>
          <p:cNvPr id="4" name="Rectangle 3"/>
          <p:cNvSpPr/>
          <p:nvPr/>
        </p:nvSpPr>
        <p:spPr>
          <a:xfrm>
            <a:off x="246010" y="3758622"/>
            <a:ext cx="8646470" cy="2622706"/>
          </a:xfrm>
          <a:prstGeom prst="rect">
            <a:avLst/>
          </a:prstGeom>
        </p:spPr>
        <p:txBody>
          <a:bodyPr wrap="square">
            <a:spAutoFit/>
          </a:bodyPr>
          <a:lstStyle/>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Maintenant que nous connaissons la puissance que peut produire nos panneaux photovoltaïques dans des conditions moyenne d’ensoleillement, calculons le gain financier si cette électricité était vendue à EDF.</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EDF rachète la production d’électricité au tarif de 32 centimes d’euros par kW*h. Le gain financier pour une année serait donc de :</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fr-FR" sz="1200" dirty="0">
                <a:latin typeface="Arial" panose="020B0604020202020204" pitchFamily="34" charset="0"/>
                <a:ea typeface="Calibri" panose="020F0502020204030204" pitchFamily="34" charset="0"/>
                <a:cs typeface="Arial" panose="020B0604020202020204" pitchFamily="34" charset="0"/>
              </a:rPr>
              <a:t>3.078*1750*0.32=1723.68€</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fr-FR" sz="1200" dirty="0">
                <a:latin typeface="Arial" panose="020B0604020202020204" pitchFamily="34" charset="0"/>
                <a:ea typeface="Calibri" panose="020F0502020204030204" pitchFamily="34" charset="0"/>
                <a:cs typeface="Arial" panose="020B0604020202020204" pitchFamily="34" charset="0"/>
              </a:rPr>
              <a:t>3.078*2000*0.32=1969.92€</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Donc en une année, les panneaux photovoltaïques pourraient rapporter entre 1723.26 € et 1969.92 € suivant nos choix d’implantation et donc leur rentabilité.</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Partant du fait que le cout d’achat cet équipement s’élève à 12000€, la pose des panneaux serait amortie au bout de 6 à 7 ans environ.</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12000/1723.62=6.96 soit 7 années si les conditions d’ensoleillement sont au plus faible.</a:t>
            </a:r>
            <a:endParaRPr lang="fr-FR" sz="12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fr-FR" sz="1200" dirty="0">
                <a:latin typeface="Arial" panose="020B0604020202020204" pitchFamily="34" charset="0"/>
                <a:ea typeface="Calibri" panose="020F0502020204030204" pitchFamily="34" charset="0"/>
                <a:cs typeface="Arial" panose="020B0604020202020204" pitchFamily="34" charset="0"/>
              </a:rPr>
              <a:t>12000/1969.92=6.09 soit  6 ans et 1 mois si les conditions d’ensoleillements sont au maximum. </a:t>
            </a:r>
            <a:endParaRPr lang="fr-FR" sz="12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7273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Etude mécanique</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5" name="Groupe 4"/>
          <p:cNvGrpSpPr/>
          <p:nvPr/>
        </p:nvGrpSpPr>
        <p:grpSpPr>
          <a:xfrm>
            <a:off x="461991" y="1165487"/>
            <a:ext cx="3747769" cy="2551545"/>
            <a:chOff x="-160604" y="0"/>
            <a:chExt cx="7039958" cy="4796631"/>
          </a:xfrm>
        </p:grpSpPr>
        <p:grpSp>
          <p:nvGrpSpPr>
            <p:cNvPr id="6" name="Groupe 5"/>
            <p:cNvGrpSpPr/>
            <p:nvPr/>
          </p:nvGrpSpPr>
          <p:grpSpPr>
            <a:xfrm>
              <a:off x="436729" y="586853"/>
              <a:ext cx="5744207" cy="3486150"/>
              <a:chOff x="0" y="0"/>
              <a:chExt cx="5744382" cy="3486150"/>
            </a:xfrm>
          </p:grpSpPr>
          <p:cxnSp>
            <p:nvCxnSpPr>
              <p:cNvPr id="79" name="Connecteur droit 78"/>
              <p:cNvCxnSpPr/>
              <p:nvPr/>
            </p:nvCxnSpPr>
            <p:spPr>
              <a:xfrm flipV="1">
                <a:off x="247650" y="0"/>
                <a:ext cx="1219200" cy="56197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flipH="1" flipV="1">
                <a:off x="1466850" y="0"/>
                <a:ext cx="4277532" cy="19716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a:off x="1466850" y="0"/>
                <a:ext cx="0" cy="34861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a:off x="5743575" y="1971675"/>
                <a:ext cx="0" cy="98107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a:off x="0" y="561975"/>
                <a:ext cx="269557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Connecteur droit 83"/>
              <p:cNvCxnSpPr/>
              <p:nvPr/>
            </p:nvCxnSpPr>
            <p:spPr>
              <a:xfrm>
                <a:off x="4400550" y="1371600"/>
                <a:ext cx="1333500" cy="13335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Connecteur droit 84"/>
              <p:cNvCxnSpPr/>
              <p:nvPr/>
            </p:nvCxnSpPr>
            <p:spPr>
              <a:xfrm flipH="1">
                <a:off x="5124450" y="2114550"/>
                <a:ext cx="6197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e 6"/>
            <p:cNvGrpSpPr/>
            <p:nvPr/>
          </p:nvGrpSpPr>
          <p:grpSpPr>
            <a:xfrm>
              <a:off x="777923" y="559558"/>
              <a:ext cx="5603885" cy="3988434"/>
              <a:chOff x="0" y="0"/>
              <a:chExt cx="5604206" cy="3988579"/>
            </a:xfrm>
          </p:grpSpPr>
          <p:sp>
            <p:nvSpPr>
              <p:cNvPr id="54" name="Ellipse 53"/>
              <p:cNvSpPr/>
              <p:nvPr/>
            </p:nvSpPr>
            <p:spPr>
              <a:xfrm>
                <a:off x="0" y="409516"/>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5" name="Ellipse 54"/>
              <p:cNvSpPr/>
              <p:nvPr/>
            </p:nvSpPr>
            <p:spPr>
              <a:xfrm>
                <a:off x="942449" y="0"/>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6" name="Ellipse 55"/>
              <p:cNvSpPr/>
              <p:nvPr/>
            </p:nvSpPr>
            <p:spPr>
              <a:xfrm>
                <a:off x="1189281" y="0"/>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7" name="Ellipse 56"/>
              <p:cNvSpPr/>
              <p:nvPr/>
            </p:nvSpPr>
            <p:spPr>
              <a:xfrm>
                <a:off x="2075632" y="544152"/>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8" name="Ellipse 57"/>
              <p:cNvSpPr/>
              <p:nvPr/>
            </p:nvSpPr>
            <p:spPr>
              <a:xfrm>
                <a:off x="4095166" y="1458552"/>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9" name="Ellipse 58"/>
              <p:cNvSpPr/>
              <p:nvPr/>
            </p:nvSpPr>
            <p:spPr>
              <a:xfrm>
                <a:off x="5250788" y="2597344"/>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0" name="Ellipse 59"/>
              <p:cNvSpPr/>
              <p:nvPr/>
            </p:nvSpPr>
            <p:spPr>
              <a:xfrm>
                <a:off x="4880540" y="2070022"/>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1" name="Ellipse 60"/>
              <p:cNvSpPr/>
              <p:nvPr/>
            </p:nvSpPr>
            <p:spPr>
              <a:xfrm>
                <a:off x="5250788" y="2070022"/>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2" name="Ellipse 61"/>
              <p:cNvSpPr/>
              <p:nvPr/>
            </p:nvSpPr>
            <p:spPr>
              <a:xfrm>
                <a:off x="5250788" y="1862458"/>
                <a:ext cx="138989" cy="13898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nvGrpSpPr>
              <p:cNvPr id="63" name="Groupe 62"/>
              <p:cNvGrpSpPr/>
              <p:nvPr/>
            </p:nvGrpSpPr>
            <p:grpSpPr>
              <a:xfrm>
                <a:off x="964888" y="3511744"/>
                <a:ext cx="353418" cy="476835"/>
                <a:chOff x="0" y="0"/>
                <a:chExt cx="353418" cy="476835"/>
              </a:xfrm>
            </p:grpSpPr>
            <p:sp>
              <p:nvSpPr>
                <p:cNvPr id="72" name="Ellipse 71"/>
                <p:cNvSpPr/>
                <p:nvPr/>
              </p:nvSpPr>
              <p:spPr>
                <a:xfrm>
                  <a:off x="106587" y="0"/>
                  <a:ext cx="138430" cy="13843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73" name="Triangle isocèle 72"/>
                <p:cNvSpPr/>
                <p:nvPr/>
              </p:nvSpPr>
              <p:spPr>
                <a:xfrm>
                  <a:off x="0" y="100977"/>
                  <a:ext cx="351129" cy="302581"/>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74" name="Connecteur droit 73"/>
                <p:cNvCxnSpPr/>
                <p:nvPr/>
              </p:nvCxnSpPr>
              <p:spPr>
                <a:xfrm flipV="1">
                  <a:off x="0"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flipV="1">
                  <a:off x="67318"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flipV="1">
                  <a:off x="140246"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flipV="1">
                  <a:off x="207564" y="403907"/>
                  <a:ext cx="72390" cy="7239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flipV="1">
                  <a:off x="280491"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4" name="Groupe 63"/>
              <p:cNvGrpSpPr/>
              <p:nvPr/>
            </p:nvGrpSpPr>
            <p:grpSpPr>
              <a:xfrm>
                <a:off x="5250788" y="2939543"/>
                <a:ext cx="353418" cy="476835"/>
                <a:chOff x="0" y="0"/>
                <a:chExt cx="353418" cy="476835"/>
              </a:xfrm>
            </p:grpSpPr>
            <p:sp>
              <p:nvSpPr>
                <p:cNvPr id="65" name="Ellipse 64"/>
                <p:cNvSpPr/>
                <p:nvPr/>
              </p:nvSpPr>
              <p:spPr>
                <a:xfrm>
                  <a:off x="106587" y="0"/>
                  <a:ext cx="138430" cy="13843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6" name="Triangle isocèle 65"/>
                <p:cNvSpPr/>
                <p:nvPr/>
              </p:nvSpPr>
              <p:spPr>
                <a:xfrm>
                  <a:off x="0" y="100977"/>
                  <a:ext cx="351129" cy="302581"/>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67" name="Connecteur droit 66"/>
                <p:cNvCxnSpPr/>
                <p:nvPr/>
              </p:nvCxnSpPr>
              <p:spPr>
                <a:xfrm flipV="1">
                  <a:off x="0"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flipV="1">
                  <a:off x="67318"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Connecteur droit 68"/>
                <p:cNvCxnSpPr/>
                <p:nvPr/>
              </p:nvCxnSpPr>
              <p:spPr>
                <a:xfrm flipV="1">
                  <a:off x="140246"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flipV="1">
                  <a:off x="207564" y="403907"/>
                  <a:ext cx="72390" cy="7239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flipV="1">
                  <a:off x="280491" y="403907"/>
                  <a:ext cx="72927" cy="729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8" name="Groupe 7"/>
            <p:cNvGrpSpPr/>
            <p:nvPr/>
          </p:nvGrpSpPr>
          <p:grpSpPr>
            <a:xfrm>
              <a:off x="-160604" y="0"/>
              <a:ext cx="6885176" cy="4796631"/>
              <a:chOff x="-160605" y="0"/>
              <a:chExt cx="6885200" cy="4796631"/>
            </a:xfrm>
          </p:grpSpPr>
          <p:cxnSp>
            <p:nvCxnSpPr>
              <p:cNvPr id="40" name="Connecteur droit avec flèche 39"/>
              <p:cNvCxnSpPr/>
              <p:nvPr/>
            </p:nvCxnSpPr>
            <p:spPr>
              <a:xfrm>
                <a:off x="437566" y="4123215"/>
                <a:ext cx="61651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V="1">
                <a:off x="437566" y="0"/>
                <a:ext cx="0" cy="4123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302930" y="3960530"/>
                <a:ext cx="274320" cy="294005"/>
                <a:chOff x="0" y="0"/>
                <a:chExt cx="274320" cy="294005"/>
              </a:xfrm>
            </p:grpSpPr>
            <p:sp>
              <p:nvSpPr>
                <p:cNvPr id="52" name="Ellipse 51"/>
                <p:cNvSpPr/>
                <p:nvPr/>
              </p:nvSpPr>
              <p:spPr>
                <a:xfrm>
                  <a:off x="95367" y="100977"/>
                  <a:ext cx="89535" cy="95885"/>
                </a:xfrm>
                <a:prstGeom prst="ellipse">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53" name="Ellipse 52"/>
                <p:cNvSpPr/>
                <p:nvPr/>
              </p:nvSpPr>
              <p:spPr>
                <a:xfrm>
                  <a:off x="0" y="0"/>
                  <a:ext cx="274320" cy="294005"/>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grpSp>
            <p:nvGrpSpPr>
              <p:cNvPr id="43" name="Groupe 42"/>
              <p:cNvGrpSpPr/>
              <p:nvPr/>
            </p:nvGrpSpPr>
            <p:grpSpPr>
              <a:xfrm>
                <a:off x="6207384" y="4156763"/>
                <a:ext cx="517211" cy="639868"/>
                <a:chOff x="-98050" y="-50599"/>
                <a:chExt cx="517211" cy="639868"/>
              </a:xfrm>
            </p:grpSpPr>
            <p:sp>
              <p:nvSpPr>
                <p:cNvPr id="50" name="Zone de texte 136"/>
                <p:cNvSpPr txBox="1"/>
                <p:nvPr/>
              </p:nvSpPr>
              <p:spPr>
                <a:xfrm>
                  <a:off x="-98050" y="-50599"/>
                  <a:ext cx="517211" cy="6398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solidFill>
                        <a:srgbClr val="548DD4"/>
                      </a:solidFill>
                      <a:effectLst/>
                      <a:ea typeface="Calibri" panose="020F0502020204030204" pitchFamily="34" charset="0"/>
                      <a:cs typeface="Times New Roman" panose="02020603050405020304" pitchFamily="18" charset="0"/>
                    </a:rPr>
                    <a:t>x</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cxnSp>
              <p:nvCxnSpPr>
                <p:cNvPr id="51" name="Connecteur droit avec flèche 50"/>
                <p:cNvCxnSpPr/>
                <p:nvPr/>
              </p:nvCxnSpPr>
              <p:spPr>
                <a:xfrm>
                  <a:off x="78537" y="50488"/>
                  <a:ext cx="1851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44" name="Groupe 43"/>
              <p:cNvGrpSpPr/>
              <p:nvPr/>
            </p:nvGrpSpPr>
            <p:grpSpPr>
              <a:xfrm>
                <a:off x="-160605" y="4073187"/>
                <a:ext cx="724735" cy="626846"/>
                <a:chOff x="-160605" y="-50028"/>
                <a:chExt cx="724735" cy="626846"/>
              </a:xfrm>
            </p:grpSpPr>
            <p:sp>
              <p:nvSpPr>
                <p:cNvPr id="48" name="Zone de texte 139"/>
                <p:cNvSpPr txBox="1"/>
                <p:nvPr/>
              </p:nvSpPr>
              <p:spPr>
                <a:xfrm>
                  <a:off x="-160605" y="-50028"/>
                  <a:ext cx="724735" cy="62684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solidFill>
                        <a:srgbClr val="548DD4"/>
                      </a:solidFill>
                      <a:effectLst/>
                      <a:ea typeface="Calibri" panose="020F0502020204030204" pitchFamily="34" charset="0"/>
                      <a:cs typeface="Times New Roman" panose="02020603050405020304" pitchFamily="18" charset="0"/>
                    </a:rPr>
                    <a:t>z</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cxnSp>
              <p:nvCxnSpPr>
                <p:cNvPr id="49" name="Connecteur droit avec flèche 48"/>
                <p:cNvCxnSpPr/>
                <p:nvPr/>
              </p:nvCxnSpPr>
              <p:spPr>
                <a:xfrm>
                  <a:off x="78537" y="50488"/>
                  <a:ext cx="1851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45" name="Groupe 44"/>
              <p:cNvGrpSpPr/>
              <p:nvPr/>
            </p:nvGrpSpPr>
            <p:grpSpPr>
              <a:xfrm>
                <a:off x="38085" y="24889"/>
                <a:ext cx="449748" cy="1123991"/>
                <a:chOff x="-62892" y="-64868"/>
                <a:chExt cx="449748" cy="1123991"/>
              </a:xfrm>
            </p:grpSpPr>
            <p:sp>
              <p:nvSpPr>
                <p:cNvPr id="46" name="Zone de texte 142"/>
                <p:cNvSpPr txBox="1"/>
                <p:nvPr/>
              </p:nvSpPr>
              <p:spPr>
                <a:xfrm>
                  <a:off x="-62892" y="-64868"/>
                  <a:ext cx="449748" cy="112399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solidFill>
                        <a:srgbClr val="548DD4"/>
                      </a:solidFill>
                      <a:effectLst/>
                      <a:ea typeface="Calibri" panose="020F0502020204030204" pitchFamily="34" charset="0"/>
                      <a:cs typeface="Times New Roman" panose="02020603050405020304" pitchFamily="18" charset="0"/>
                    </a:rPr>
                    <a:t>y</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cxnSp>
              <p:nvCxnSpPr>
                <p:cNvPr id="47" name="Connecteur droit avec flèche 46"/>
                <p:cNvCxnSpPr/>
                <p:nvPr/>
              </p:nvCxnSpPr>
              <p:spPr>
                <a:xfrm>
                  <a:off x="78537" y="50488"/>
                  <a:ext cx="1851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grpSp>
          <p:nvGrpSpPr>
            <p:cNvPr id="9" name="Groupe 8"/>
            <p:cNvGrpSpPr/>
            <p:nvPr/>
          </p:nvGrpSpPr>
          <p:grpSpPr>
            <a:xfrm>
              <a:off x="671253" y="89755"/>
              <a:ext cx="6208101" cy="4308050"/>
              <a:chOff x="-215852" y="-237791"/>
              <a:chExt cx="6208101" cy="4308050"/>
            </a:xfrm>
          </p:grpSpPr>
          <p:grpSp>
            <p:nvGrpSpPr>
              <p:cNvPr id="11" name="Groupe 10"/>
              <p:cNvGrpSpPr/>
              <p:nvPr/>
            </p:nvGrpSpPr>
            <p:grpSpPr>
              <a:xfrm>
                <a:off x="1062395" y="2094402"/>
                <a:ext cx="2133819" cy="1553045"/>
                <a:chOff x="0" y="-130830"/>
                <a:chExt cx="2134479" cy="1553225"/>
              </a:xfrm>
            </p:grpSpPr>
            <p:cxnSp>
              <p:nvCxnSpPr>
                <p:cNvPr id="37" name="Connecteur droit avec flèche 36"/>
                <p:cNvCxnSpPr/>
                <p:nvPr/>
              </p:nvCxnSpPr>
              <p:spPr>
                <a:xfrm flipH="1" flipV="1">
                  <a:off x="0" y="0"/>
                  <a:ext cx="339486" cy="328175"/>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336589" y="336589"/>
                  <a:ext cx="32274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Zone de texte 148"/>
                <p:cNvSpPr txBox="1"/>
                <p:nvPr/>
              </p:nvSpPr>
              <p:spPr>
                <a:xfrm>
                  <a:off x="306656" y="-130830"/>
                  <a:ext cx="1827823" cy="1553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dirty="0">
                      <a:effectLst/>
                      <a:ea typeface="Calibri" panose="020F0502020204030204" pitchFamily="34" charset="0"/>
                      <a:cs typeface="Times New Roman" panose="02020603050405020304" pitchFamily="18" charset="0"/>
                    </a:rPr>
                    <a:t>1</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2" name="Groupe 11"/>
              <p:cNvGrpSpPr/>
              <p:nvPr/>
            </p:nvGrpSpPr>
            <p:grpSpPr>
              <a:xfrm>
                <a:off x="5333119" y="2411582"/>
                <a:ext cx="659130" cy="1658677"/>
                <a:chOff x="0" y="-210075"/>
                <a:chExt cx="659334" cy="1658869"/>
              </a:xfrm>
            </p:grpSpPr>
            <p:cxnSp>
              <p:nvCxnSpPr>
                <p:cNvPr id="34" name="Connecteur droit avec flèche 33"/>
                <p:cNvCxnSpPr/>
                <p:nvPr/>
              </p:nvCxnSpPr>
              <p:spPr>
                <a:xfrm flipH="1" flipV="1">
                  <a:off x="0" y="0"/>
                  <a:ext cx="339486" cy="328175"/>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336589" y="336589"/>
                  <a:ext cx="32274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Zone de texte 152"/>
                <p:cNvSpPr txBox="1"/>
                <p:nvPr/>
              </p:nvSpPr>
              <p:spPr>
                <a:xfrm>
                  <a:off x="166725" y="-210075"/>
                  <a:ext cx="491612" cy="165886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effectLst/>
                      <a:ea typeface="Calibri" panose="020F0502020204030204" pitchFamily="34" charset="0"/>
                      <a:cs typeface="Times New Roman" panose="02020603050405020304" pitchFamily="18" charset="0"/>
                    </a:rPr>
                    <a:t>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4" name="Groupe 13"/>
              <p:cNvGrpSpPr/>
              <p:nvPr/>
            </p:nvGrpSpPr>
            <p:grpSpPr>
              <a:xfrm>
                <a:off x="1368957" y="856259"/>
                <a:ext cx="2054104" cy="2267657"/>
                <a:chOff x="0" y="0"/>
                <a:chExt cx="2054740" cy="2267920"/>
              </a:xfrm>
            </p:grpSpPr>
            <p:cxnSp>
              <p:nvCxnSpPr>
                <p:cNvPr id="31" name="Connecteur droit avec flèche 30"/>
                <p:cNvCxnSpPr/>
                <p:nvPr/>
              </p:nvCxnSpPr>
              <p:spPr>
                <a:xfrm flipH="1" flipV="1">
                  <a:off x="0" y="0"/>
                  <a:ext cx="339486" cy="328175"/>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36589" y="336589"/>
                  <a:ext cx="32274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Zone de texte 156"/>
                <p:cNvSpPr txBox="1"/>
                <p:nvPr/>
              </p:nvSpPr>
              <p:spPr>
                <a:xfrm>
                  <a:off x="248989" y="155686"/>
                  <a:ext cx="1805751" cy="21122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dirty="0">
                      <a:effectLst/>
                      <a:ea typeface="Calibri" panose="020F0502020204030204" pitchFamily="34" charset="0"/>
                      <a:cs typeface="Times New Roman" panose="02020603050405020304" pitchFamily="18" charset="0"/>
                    </a:rPr>
                    <a:t>5</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5" name="Groupe 14"/>
              <p:cNvGrpSpPr/>
              <p:nvPr/>
            </p:nvGrpSpPr>
            <p:grpSpPr>
              <a:xfrm>
                <a:off x="1723089" y="-145255"/>
                <a:ext cx="1095749" cy="725275"/>
                <a:chOff x="0" y="-283051"/>
                <a:chExt cx="1095928" cy="726227"/>
              </a:xfrm>
            </p:grpSpPr>
            <p:cxnSp>
              <p:nvCxnSpPr>
                <p:cNvPr id="28" name="Connecteur droit avec flèche 27"/>
                <p:cNvCxnSpPr/>
                <p:nvPr/>
              </p:nvCxnSpPr>
              <p:spPr>
                <a:xfrm flipH="1">
                  <a:off x="0" y="218783"/>
                  <a:ext cx="238113" cy="224393"/>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235612" y="230003"/>
                  <a:ext cx="32264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Zone de texte 164"/>
                <p:cNvSpPr txBox="1"/>
                <p:nvPr/>
              </p:nvSpPr>
              <p:spPr>
                <a:xfrm>
                  <a:off x="233645" y="-283051"/>
                  <a:ext cx="862283" cy="60007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ea typeface="Calibri" panose="020F0502020204030204" pitchFamily="34" charset="0"/>
                      <a:cs typeface="Times New Roman" panose="02020603050405020304" pitchFamily="18" charset="0"/>
                    </a:rPr>
                    <a:t>3</a:t>
                  </a:r>
                  <a:endParaRPr lang="fr-FR" sz="100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6" name="Groupe 15"/>
              <p:cNvGrpSpPr/>
              <p:nvPr/>
            </p:nvGrpSpPr>
            <p:grpSpPr>
              <a:xfrm>
                <a:off x="5058270" y="1618550"/>
                <a:ext cx="806414" cy="1855710"/>
                <a:chOff x="0" y="-305790"/>
                <a:chExt cx="806545" cy="1858145"/>
              </a:xfrm>
            </p:grpSpPr>
            <p:cxnSp>
              <p:nvCxnSpPr>
                <p:cNvPr id="25" name="Connecteur droit avec flèche 24"/>
                <p:cNvCxnSpPr/>
                <p:nvPr/>
              </p:nvCxnSpPr>
              <p:spPr>
                <a:xfrm flipH="1">
                  <a:off x="0" y="218783"/>
                  <a:ext cx="238113" cy="224393"/>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35612" y="230003"/>
                  <a:ext cx="32264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Zone de texte 168"/>
                <p:cNvSpPr txBox="1"/>
                <p:nvPr/>
              </p:nvSpPr>
              <p:spPr>
                <a:xfrm>
                  <a:off x="221158" y="-305790"/>
                  <a:ext cx="585387" cy="185814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effectLst/>
                      <a:ea typeface="Calibri" panose="020F0502020204030204" pitchFamily="34" charset="0"/>
                      <a:cs typeface="Times New Roman" panose="02020603050405020304" pitchFamily="18" charset="0"/>
                    </a:rPr>
                    <a:t>6</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7" name="Groupe 16"/>
              <p:cNvGrpSpPr/>
              <p:nvPr/>
            </p:nvGrpSpPr>
            <p:grpSpPr>
              <a:xfrm>
                <a:off x="-215852" y="-237791"/>
                <a:ext cx="1390720" cy="685202"/>
                <a:chOff x="-215852" y="-237791"/>
                <a:chExt cx="1390720" cy="685202"/>
              </a:xfrm>
            </p:grpSpPr>
            <p:cxnSp>
              <p:nvCxnSpPr>
                <p:cNvPr id="22" name="Connecteur droit avec flèche 21"/>
                <p:cNvCxnSpPr/>
                <p:nvPr/>
              </p:nvCxnSpPr>
              <p:spPr>
                <a:xfrm>
                  <a:off x="322418" y="221994"/>
                  <a:ext cx="248421" cy="22352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0" y="227279"/>
                  <a:ext cx="32259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Zone de texte 172"/>
                <p:cNvSpPr txBox="1"/>
                <p:nvPr/>
              </p:nvSpPr>
              <p:spPr>
                <a:xfrm>
                  <a:off x="-215852" y="-237791"/>
                  <a:ext cx="1390720" cy="68520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effectLst/>
                      <a:ea typeface="Calibri" panose="020F0502020204030204" pitchFamily="34" charset="0"/>
                      <a:cs typeface="Times New Roman" panose="02020603050405020304" pitchFamily="18" charset="0"/>
                    </a:rPr>
                    <a:t>4</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grpSp>
          <p:grpSp>
            <p:nvGrpSpPr>
              <p:cNvPr id="18" name="Groupe 17"/>
              <p:cNvGrpSpPr/>
              <p:nvPr/>
            </p:nvGrpSpPr>
            <p:grpSpPr>
              <a:xfrm>
                <a:off x="3950042" y="2210839"/>
                <a:ext cx="728029" cy="1437423"/>
                <a:chOff x="-130402" y="-204657"/>
                <a:chExt cx="728029" cy="1437423"/>
              </a:xfrm>
            </p:grpSpPr>
            <p:cxnSp>
              <p:nvCxnSpPr>
                <p:cNvPr id="19" name="Connecteur droit avec flèche 18"/>
                <p:cNvCxnSpPr/>
                <p:nvPr/>
              </p:nvCxnSpPr>
              <p:spPr>
                <a:xfrm flipV="1">
                  <a:off x="327704" y="0"/>
                  <a:ext cx="269923" cy="254045"/>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0" y="258992"/>
                  <a:ext cx="322592"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Zone de texte 176"/>
                <p:cNvSpPr txBox="1"/>
                <p:nvPr/>
              </p:nvSpPr>
              <p:spPr>
                <a:xfrm>
                  <a:off x="-130402" y="-204657"/>
                  <a:ext cx="579823" cy="143742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just">
                    <a:lnSpc>
                      <a:spcPct val="115000"/>
                    </a:lnSpc>
                    <a:spcBef>
                      <a:spcPts val="600"/>
                    </a:spcBef>
                    <a:spcAft>
                      <a:spcPts val="600"/>
                    </a:spcAft>
                  </a:pPr>
                  <a:r>
                    <a:rPr lang="fr-FR" sz="1000">
                      <a:effectLst/>
                      <a:ea typeface="Calibri" panose="020F0502020204030204" pitchFamily="34" charset="0"/>
                      <a:cs typeface="Times New Roman" panose="02020603050405020304" pitchFamily="18" charset="0"/>
                    </a:rPr>
                    <a:t>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p:txBody>
            </p:sp>
          </p:grpSp>
        </p:grpSp>
      </p:grpSp>
      <p:pic>
        <p:nvPicPr>
          <p:cNvPr id="3" name="Image 2"/>
          <p:cNvPicPr>
            <a:picLocks noChangeAspect="1"/>
          </p:cNvPicPr>
          <p:nvPr/>
        </p:nvPicPr>
        <p:blipFill>
          <a:blip r:embed="rId2"/>
          <a:stretch>
            <a:fillRect/>
          </a:stretch>
        </p:blipFill>
        <p:spPr>
          <a:xfrm>
            <a:off x="4632690" y="897238"/>
            <a:ext cx="3734321" cy="2819794"/>
          </a:xfrm>
          <a:prstGeom prst="rect">
            <a:avLst/>
          </a:prstGeom>
        </p:spPr>
      </p:pic>
      <p:pic>
        <p:nvPicPr>
          <p:cNvPr id="4" name="Image 3"/>
          <p:cNvPicPr>
            <a:picLocks noChangeAspect="1"/>
          </p:cNvPicPr>
          <p:nvPr/>
        </p:nvPicPr>
        <p:blipFill>
          <a:blip r:embed="rId3"/>
          <a:stretch>
            <a:fillRect/>
          </a:stretch>
        </p:blipFill>
        <p:spPr>
          <a:xfrm>
            <a:off x="494372" y="3786982"/>
            <a:ext cx="3734321" cy="2638793"/>
          </a:xfrm>
          <a:prstGeom prst="rect">
            <a:avLst/>
          </a:prstGeom>
        </p:spPr>
      </p:pic>
      <p:pic>
        <p:nvPicPr>
          <p:cNvPr id="271" name="Image 270"/>
          <p:cNvPicPr>
            <a:picLocks noChangeAspect="1"/>
          </p:cNvPicPr>
          <p:nvPr/>
        </p:nvPicPr>
        <p:blipFill>
          <a:blip r:embed="rId4"/>
          <a:stretch>
            <a:fillRect/>
          </a:stretch>
        </p:blipFill>
        <p:spPr>
          <a:xfrm>
            <a:off x="4780353" y="3596986"/>
            <a:ext cx="3464055" cy="2742869"/>
          </a:xfrm>
          <a:prstGeom prst="rect">
            <a:avLst/>
          </a:prstGeom>
        </p:spPr>
      </p:pic>
    </p:spTree>
    <p:extLst>
      <p:ext uri="{BB962C8B-B14F-4D97-AF65-F5344CB8AC3E}">
        <p14:creationId xmlns:p14="http://schemas.microsoft.com/office/powerpoint/2010/main" val="2515003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Validation d’une solution</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23528" y="836712"/>
            <a:ext cx="8392888" cy="701731"/>
          </a:xfrm>
          <a:prstGeom prst="rect">
            <a:avLst/>
          </a:prstGeom>
        </p:spPr>
        <p:txBody>
          <a:bodyPr wrap="square">
            <a:spAutoFit/>
          </a:bodyPr>
          <a:lstStyle/>
          <a:p>
            <a:pPr indent="540385" algn="just"/>
            <a:r>
              <a:rPr lang="fr-FR" sz="12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Validation d’une solution technique</a:t>
            </a:r>
          </a:p>
          <a:p>
            <a:pPr indent="450215" algn="just">
              <a:lnSpc>
                <a:spcPct val="115000"/>
              </a:lnSpc>
            </a:pPr>
            <a:r>
              <a:rPr lang="fr-FR" sz="1200" dirty="0">
                <a:latin typeface="Arial" panose="020B0604020202020204" pitchFamily="34" charset="0"/>
                <a:ea typeface="Calibri" panose="020F0502020204030204" pitchFamily="34" charset="0"/>
                <a:cs typeface="Times New Roman" panose="02020603050405020304" pitchFamily="18" charset="0"/>
              </a:rPr>
              <a:t>On souhaite, par une démarche expérimentale, valider le dimensionnement d’un des assemblages du car-port. </a:t>
            </a:r>
          </a:p>
          <a:p>
            <a:pPr indent="450215" algn="just">
              <a:lnSpc>
                <a:spcPct val="115000"/>
              </a:lnSpc>
            </a:pPr>
            <a:r>
              <a:rPr lang="fr-FR" sz="1200" b="1" dirty="0">
                <a:latin typeface="Arial" panose="020B0604020202020204" pitchFamily="34" charset="0"/>
                <a:ea typeface="Calibri" panose="020F0502020204030204" pitchFamily="34" charset="0"/>
                <a:cs typeface="Times New Roman" panose="02020603050405020304" pitchFamily="18" charset="0"/>
              </a:rPr>
              <a:t>Assemblage concerné :</a:t>
            </a:r>
            <a:r>
              <a:rPr lang="fr-FR" sz="1200" dirty="0">
                <a:latin typeface="Arial" panose="020B0604020202020204" pitchFamily="34" charset="0"/>
                <a:ea typeface="Calibri" panose="020F0502020204030204" pitchFamily="34" charset="0"/>
                <a:cs typeface="Times New Roman" panose="02020603050405020304" pitchFamily="18" charset="0"/>
              </a:rPr>
              <a:t> assemblage jambe de force/arbalétrier (assemblage par embrèvement).</a:t>
            </a:r>
          </a:p>
        </p:txBody>
      </p:sp>
      <p:pic>
        <p:nvPicPr>
          <p:cNvPr id="6" name="Image 5"/>
          <p:cNvPicPr/>
          <p:nvPr/>
        </p:nvPicPr>
        <p:blipFill rotWithShape="1">
          <a:blip r:embed="rId2" cstate="email">
            <a:extLst>
              <a:ext uri="{28A0092B-C50C-407E-A947-70E740481C1C}">
                <a14:useLocalDpi xmlns:a14="http://schemas.microsoft.com/office/drawing/2010/main"/>
              </a:ext>
            </a:extLst>
          </a:blip>
          <a:srcRect/>
          <a:stretch/>
        </p:blipFill>
        <p:spPr bwMode="auto">
          <a:xfrm>
            <a:off x="971600" y="1661991"/>
            <a:ext cx="1905000" cy="1343025"/>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3059832" y="1628800"/>
            <a:ext cx="5544616" cy="1366528"/>
          </a:xfrm>
          <a:prstGeom prst="rect">
            <a:avLst/>
          </a:prstGeom>
        </p:spPr>
        <p:txBody>
          <a:bodyPr wrap="square">
            <a:spAutoFit/>
          </a:bodyPr>
          <a:lstStyle/>
          <a:p>
            <a:pPr indent="450215" algn="just">
              <a:lnSpc>
                <a:spcPct val="115000"/>
              </a:lnSpc>
            </a:pPr>
            <a:r>
              <a:rPr lang="fr-FR" sz="1200" b="1" dirty="0">
                <a:latin typeface="Arial" panose="020B0604020202020204" pitchFamily="34" charset="0"/>
                <a:ea typeface="Calibri" panose="020F0502020204030204" pitchFamily="34" charset="0"/>
                <a:cs typeface="Times New Roman" panose="02020603050405020304" pitchFamily="18" charset="0"/>
              </a:rPr>
              <a:t>Problématique 1 :</a:t>
            </a:r>
            <a:r>
              <a:rPr lang="fr-FR" sz="1200" dirty="0">
                <a:latin typeface="Arial" panose="020B0604020202020204" pitchFamily="34" charset="0"/>
                <a:ea typeface="Calibri" panose="020F0502020204030204" pitchFamily="34" charset="0"/>
                <a:cs typeface="Times New Roman" panose="02020603050405020304" pitchFamily="18" charset="0"/>
              </a:rPr>
              <a:t> on souhaite évaluer la capacité résistante de l'assemblage (Rd), par expérimentation, et la confronter à l'effort à reprendre déterminé par le calcul (</a:t>
            </a:r>
            <a:r>
              <a:rPr lang="fr-FR" sz="1200" dirty="0" err="1">
                <a:latin typeface="Arial" panose="020B0604020202020204" pitchFamily="34" charset="0"/>
                <a:ea typeface="Calibri" panose="020F0502020204030204" pitchFamily="34" charset="0"/>
                <a:cs typeface="Times New Roman" panose="02020603050405020304" pitchFamily="18" charset="0"/>
              </a:rPr>
              <a:t>Fd</a:t>
            </a:r>
            <a:r>
              <a:rPr lang="fr-FR" sz="1200" dirty="0">
                <a:latin typeface="Arial" panose="020B0604020202020204" pitchFamily="34" charset="0"/>
                <a:ea typeface="Calibri" panose="020F0502020204030204" pitchFamily="34" charset="0"/>
                <a:cs typeface="Times New Roman" panose="02020603050405020304" pitchFamily="18" charset="0"/>
              </a:rPr>
              <a:t>), afin de déterminer le taux de travail de cet assemblage.</a:t>
            </a:r>
          </a:p>
          <a:p>
            <a:pPr indent="450215" algn="just">
              <a:lnSpc>
                <a:spcPct val="115000"/>
              </a:lnSpc>
            </a:pPr>
            <a:r>
              <a:rPr lang="fr-FR" sz="1200" b="1" dirty="0">
                <a:latin typeface="Arial" panose="020B0604020202020204" pitchFamily="34" charset="0"/>
                <a:ea typeface="Calibri" panose="020F0502020204030204" pitchFamily="34" charset="0"/>
                <a:cs typeface="Times New Roman" panose="02020603050405020304" pitchFamily="18" charset="0"/>
              </a:rPr>
              <a:t>Problématique 2 :</a:t>
            </a:r>
            <a:r>
              <a:rPr lang="fr-FR" sz="1200" dirty="0">
                <a:latin typeface="Arial" panose="020B0604020202020204" pitchFamily="34" charset="0"/>
                <a:ea typeface="Calibri" panose="020F0502020204030204" pitchFamily="34" charset="0"/>
                <a:cs typeface="Times New Roman" panose="02020603050405020304" pitchFamily="18" charset="0"/>
              </a:rPr>
              <a:t> on souhaite étudier l’influence de la profondeur de l’embrèvement sur le comportement de l'assemblage.</a:t>
            </a:r>
          </a:p>
        </p:txBody>
      </p:sp>
      <p:sp>
        <p:nvSpPr>
          <p:cNvPr id="5" name="Rectangle 4"/>
          <p:cNvSpPr/>
          <p:nvPr/>
        </p:nvSpPr>
        <p:spPr>
          <a:xfrm>
            <a:off x="720080" y="3103179"/>
            <a:ext cx="4572000" cy="3120854"/>
          </a:xfrm>
          <a:prstGeom prst="rect">
            <a:avLst/>
          </a:prstGeom>
        </p:spPr>
        <p:txBody>
          <a:bodyPr>
            <a:spAutoFit/>
          </a:bodyPr>
          <a:lstStyle/>
          <a:p>
            <a:pPr indent="450215" algn="just">
              <a:lnSpc>
                <a:spcPct val="115000"/>
              </a:lnSpc>
              <a:spcBef>
                <a:spcPts val="600"/>
              </a:spcBef>
              <a:spcAft>
                <a:spcPts val="1200"/>
              </a:spcAft>
            </a:pPr>
            <a:r>
              <a:rPr lang="fr-FR" sz="1200" b="1"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Protocole d’expérience</a:t>
            </a:r>
          </a:p>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L’assemblage à réaliser est un embrèvement simple : entre un arbalétrier (200*100) et une jambe de force (100*160). Partant du principe que le tenon ne reprend aucune force de compression mais qu’il est juste nécessaire au maintien de la jambe de force dans l’arbalétrier, il sera négligé.</a:t>
            </a:r>
          </a:p>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Nous aurons besoin pour cette expérience de :</a:t>
            </a:r>
          </a:p>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Pour la réalisation de l’assemblage une scie circulaire, une scie à ruban et un ébauchoir (dans notre cas une k2).</a:t>
            </a:r>
          </a:p>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Pour l’expérience d’un gabarit comme indiqué sur le schéma :</a:t>
            </a:r>
          </a:p>
        </p:txBody>
      </p:sp>
      <p:pic>
        <p:nvPicPr>
          <p:cNvPr id="9" name="Image 8"/>
          <p:cNvPicPr/>
          <p:nvPr/>
        </p:nvPicPr>
        <p:blipFill>
          <a:blip r:embed="rId3" cstate="email">
            <a:extLst>
              <a:ext uri="{28A0092B-C50C-407E-A947-70E740481C1C}">
                <a14:useLocalDpi xmlns:a14="http://schemas.microsoft.com/office/drawing/2010/main"/>
              </a:ext>
            </a:extLst>
          </a:blip>
          <a:srcRect/>
          <a:stretch>
            <a:fillRect/>
          </a:stretch>
        </p:blipFill>
        <p:spPr bwMode="auto">
          <a:xfrm>
            <a:off x="5580112" y="3674515"/>
            <a:ext cx="2664296" cy="2274765"/>
          </a:xfrm>
          <a:prstGeom prst="rect">
            <a:avLst/>
          </a:prstGeom>
          <a:noFill/>
          <a:ln>
            <a:noFill/>
          </a:ln>
        </p:spPr>
      </p:pic>
    </p:spTree>
    <p:extLst>
      <p:ext uri="{BB962C8B-B14F-4D97-AF65-F5344CB8AC3E}">
        <p14:creationId xmlns:p14="http://schemas.microsoft.com/office/powerpoint/2010/main" val="2897201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Expérimentation</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11560" y="1027464"/>
            <a:ext cx="7920880" cy="1095685"/>
          </a:xfrm>
          <a:prstGeom prst="rect">
            <a:avLst/>
          </a:prstGeom>
        </p:spPr>
        <p:txBody>
          <a:bodyPr wrap="square">
            <a:spAutoFit/>
          </a:bodyPr>
          <a:lstStyle/>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Le nombre d’échantillon sera au minimum de 3 pour voir comment évolue la pression jusqu’à rupture de l’assemblage en fonction de la profondeur de l’embrèvement.</a:t>
            </a:r>
          </a:p>
          <a:p>
            <a:pPr indent="450215" algn="just">
              <a:lnSpc>
                <a:spcPct val="115000"/>
              </a:lnSpc>
              <a:spcBef>
                <a:spcPts val="600"/>
              </a:spcBef>
              <a:spcAft>
                <a:spcPts val="600"/>
              </a:spcAft>
            </a:pPr>
            <a:r>
              <a:rPr lang="fr-FR" sz="1200" dirty="0">
                <a:latin typeface="Arial" panose="020B0604020202020204" pitchFamily="34" charset="0"/>
                <a:ea typeface="Calibri" panose="020F0502020204030204" pitchFamily="34" charset="0"/>
                <a:cs typeface="Times New Roman" panose="02020603050405020304" pitchFamily="18" charset="0"/>
              </a:rPr>
              <a:t>Donc lors de l’expérience il faudra noter la force exercer sur la jambe de force jusqu’à obtenir une rupture (totale ou partielle).</a:t>
            </a:r>
          </a:p>
        </p:txBody>
      </p:sp>
      <p:pic>
        <p:nvPicPr>
          <p:cNvPr id="6" name="Image 5" descr="H:\SCBH1\PROJET CAR-PORT\Livret technique T8\Photo0020.jpg"/>
          <p:cNvPicPr/>
          <p:nvPr/>
        </p:nvPicPr>
        <p:blipFill rotWithShape="1">
          <a:blip r:embed="rId2" cstate="email">
            <a:extLst>
              <a:ext uri="{28A0092B-C50C-407E-A947-70E740481C1C}">
                <a14:useLocalDpi xmlns:a14="http://schemas.microsoft.com/office/drawing/2010/main"/>
              </a:ext>
            </a:extLst>
          </a:blip>
          <a:srcRect/>
          <a:stretch/>
        </p:blipFill>
        <p:spPr bwMode="auto">
          <a:xfrm>
            <a:off x="755576" y="2256494"/>
            <a:ext cx="2879090" cy="3846830"/>
          </a:xfrm>
          <a:prstGeom prst="rect">
            <a:avLst/>
          </a:prstGeom>
          <a:noFill/>
          <a:ln>
            <a:noFill/>
          </a:ln>
          <a:extLst>
            <a:ext uri="{53640926-AAD7-44D8-BBD7-CCE9431645EC}">
              <a14:shadowObscured xmlns:a14="http://schemas.microsoft.com/office/drawing/2010/main"/>
            </a:ext>
          </a:extLst>
        </p:spPr>
      </p:pic>
      <p:pic>
        <p:nvPicPr>
          <p:cNvPr id="7" name="Image 6"/>
          <p:cNvPicPr/>
          <p:nvPr/>
        </p:nvPicPr>
        <p:blipFill>
          <a:blip r:embed="rId3" cstate="email">
            <a:extLst>
              <a:ext uri="{28A0092B-C50C-407E-A947-70E740481C1C}">
                <a14:useLocalDpi xmlns:a14="http://schemas.microsoft.com/office/drawing/2010/main"/>
              </a:ext>
            </a:extLst>
          </a:blip>
          <a:srcRect/>
          <a:stretch>
            <a:fillRect/>
          </a:stretch>
        </p:blipFill>
        <p:spPr bwMode="auto">
          <a:xfrm>
            <a:off x="3826646" y="1970628"/>
            <a:ext cx="3042506" cy="2099567"/>
          </a:xfrm>
          <a:prstGeom prst="rect">
            <a:avLst/>
          </a:prstGeom>
          <a:noFill/>
        </p:spPr>
      </p:pic>
      <p:pic>
        <p:nvPicPr>
          <p:cNvPr id="8" name="Image 7"/>
          <p:cNvPicPr/>
          <p:nvPr/>
        </p:nvPicPr>
        <p:blipFill>
          <a:blip r:embed="rId4" cstate="email">
            <a:extLst>
              <a:ext uri="{28A0092B-C50C-407E-A947-70E740481C1C}">
                <a14:useLocalDpi xmlns:a14="http://schemas.microsoft.com/office/drawing/2010/main"/>
              </a:ext>
            </a:extLst>
          </a:blip>
          <a:srcRect/>
          <a:stretch>
            <a:fillRect/>
          </a:stretch>
        </p:blipFill>
        <p:spPr bwMode="auto">
          <a:xfrm>
            <a:off x="5418516" y="4284957"/>
            <a:ext cx="3113924" cy="2111227"/>
          </a:xfrm>
          <a:prstGeom prst="rect">
            <a:avLst/>
          </a:prstGeom>
          <a:noFill/>
        </p:spPr>
      </p:pic>
    </p:spTree>
    <p:extLst>
      <p:ext uri="{BB962C8B-B14F-4D97-AF65-F5344CB8AC3E}">
        <p14:creationId xmlns:p14="http://schemas.microsoft.com/office/powerpoint/2010/main" val="2071912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itre 1"/>
          <p:cNvSpPr txBox="1">
            <a:spLocks/>
          </p:cNvSpPr>
          <p:nvPr/>
        </p:nvSpPr>
        <p:spPr>
          <a:xfrm>
            <a:off x="472008" y="-243408"/>
            <a:ext cx="7772400" cy="11521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Traitement d’une affaire</a:t>
            </a:r>
          </a:p>
        </p:txBody>
      </p:sp>
      <p:graphicFrame>
        <p:nvGraphicFramePr>
          <p:cNvPr id="21" name="Tableau 20"/>
          <p:cNvGraphicFramePr>
            <a:graphicFrameLocks noGrp="1"/>
          </p:cNvGraphicFramePr>
          <p:nvPr>
            <p:extLst>
              <p:ext uri="{D42A27DB-BD31-4B8C-83A1-F6EECF244321}">
                <p14:modId xmlns:p14="http://schemas.microsoft.com/office/powerpoint/2010/main" val="1095613221"/>
              </p:ext>
            </p:extLst>
          </p:nvPr>
        </p:nvGraphicFramePr>
        <p:xfrm>
          <a:off x="395536" y="1124744"/>
          <a:ext cx="8280919" cy="4824537"/>
        </p:xfrm>
        <a:graphic>
          <a:graphicData uri="http://schemas.openxmlformats.org/drawingml/2006/table">
            <a:tbl>
              <a:tblPr firstRow="1" firstCol="1" bandRow="1">
                <a:tableStyleId>{5C22544A-7EE6-4342-B048-85BDC9FD1C3A}</a:tableStyleId>
              </a:tblPr>
              <a:tblGrid>
                <a:gridCol w="1586394">
                  <a:extLst>
                    <a:ext uri="{9D8B030D-6E8A-4147-A177-3AD203B41FA5}">
                      <a16:colId xmlns="" xmlns:a16="http://schemas.microsoft.com/office/drawing/2014/main" val="179065651"/>
                    </a:ext>
                  </a:extLst>
                </a:gridCol>
                <a:gridCol w="941045">
                  <a:extLst>
                    <a:ext uri="{9D8B030D-6E8A-4147-A177-3AD203B41FA5}">
                      <a16:colId xmlns="" xmlns:a16="http://schemas.microsoft.com/office/drawing/2014/main" val="4221493581"/>
                    </a:ext>
                  </a:extLst>
                </a:gridCol>
                <a:gridCol w="868172">
                  <a:extLst>
                    <a:ext uri="{9D8B030D-6E8A-4147-A177-3AD203B41FA5}">
                      <a16:colId xmlns="" xmlns:a16="http://schemas.microsoft.com/office/drawing/2014/main" val="915184523"/>
                    </a:ext>
                  </a:extLst>
                </a:gridCol>
                <a:gridCol w="966971">
                  <a:extLst>
                    <a:ext uri="{9D8B030D-6E8A-4147-A177-3AD203B41FA5}">
                      <a16:colId xmlns="" xmlns:a16="http://schemas.microsoft.com/office/drawing/2014/main" val="1498465182"/>
                    </a:ext>
                  </a:extLst>
                </a:gridCol>
                <a:gridCol w="957162">
                  <a:extLst>
                    <a:ext uri="{9D8B030D-6E8A-4147-A177-3AD203B41FA5}">
                      <a16:colId xmlns="" xmlns:a16="http://schemas.microsoft.com/office/drawing/2014/main" val="1537177448"/>
                    </a:ext>
                  </a:extLst>
                </a:gridCol>
                <a:gridCol w="959964">
                  <a:extLst>
                    <a:ext uri="{9D8B030D-6E8A-4147-A177-3AD203B41FA5}">
                      <a16:colId xmlns="" xmlns:a16="http://schemas.microsoft.com/office/drawing/2014/main" val="1548075352"/>
                    </a:ext>
                  </a:extLst>
                </a:gridCol>
                <a:gridCol w="959964">
                  <a:extLst>
                    <a:ext uri="{9D8B030D-6E8A-4147-A177-3AD203B41FA5}">
                      <a16:colId xmlns="" xmlns:a16="http://schemas.microsoft.com/office/drawing/2014/main" val="1279304639"/>
                    </a:ext>
                  </a:extLst>
                </a:gridCol>
                <a:gridCol w="1041247">
                  <a:extLst>
                    <a:ext uri="{9D8B030D-6E8A-4147-A177-3AD203B41FA5}">
                      <a16:colId xmlns="" xmlns:a16="http://schemas.microsoft.com/office/drawing/2014/main" val="535353944"/>
                    </a:ext>
                  </a:extLst>
                </a:gridCol>
              </a:tblGrid>
              <a:tr h="440620">
                <a:tc>
                  <a:txBody>
                    <a:bodyPr/>
                    <a:lstStyle/>
                    <a:p>
                      <a:pPr indent="450215" algn="ctr">
                        <a:lnSpc>
                          <a:spcPct val="115000"/>
                        </a:lnSpc>
                        <a:spcBef>
                          <a:spcPts val="600"/>
                        </a:spcBef>
                        <a:spcAft>
                          <a:spcPts val="0"/>
                        </a:spcAft>
                      </a:pPr>
                      <a:r>
                        <a:rPr lang="fr-FR" sz="1000">
                          <a:effectLst/>
                        </a:rPr>
                        <a:t>Nom des pièces a exécuté</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Chevron</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Panne</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Arbalétrier</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Entrait / blochet</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Poteau</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Jambe de force</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ctr">
                        <a:lnSpc>
                          <a:spcPct val="115000"/>
                        </a:lnSpc>
                        <a:spcBef>
                          <a:spcPts val="600"/>
                        </a:spcBef>
                        <a:spcAft>
                          <a:spcPts val="0"/>
                        </a:spcAft>
                      </a:pPr>
                      <a:r>
                        <a:rPr lang="fr-FR" sz="1000">
                          <a:effectLst/>
                        </a:rPr>
                        <a:t>total</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 xmlns:a16="http://schemas.microsoft.com/office/drawing/2014/main" val="1373557835"/>
                  </a:ext>
                </a:extLst>
              </a:tr>
              <a:tr h="381490">
                <a:tc>
                  <a:txBody>
                    <a:bodyPr/>
                    <a:lstStyle/>
                    <a:p>
                      <a:pPr indent="450215" algn="l">
                        <a:lnSpc>
                          <a:spcPct val="115000"/>
                        </a:lnSpc>
                        <a:spcBef>
                          <a:spcPts val="600"/>
                        </a:spcBef>
                        <a:spcAft>
                          <a:spcPts val="0"/>
                        </a:spcAft>
                      </a:pPr>
                      <a:r>
                        <a:rPr lang="fr-FR" sz="1000">
                          <a:effectLst/>
                        </a:rPr>
                        <a:t>Code de la barre.</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3373622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1853882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1853863</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3036667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1853902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1853875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4071868904"/>
                  </a:ext>
                </a:extLst>
              </a:tr>
              <a:tr h="381490">
                <a:tc>
                  <a:txBody>
                    <a:bodyPr/>
                    <a:lstStyle/>
                    <a:p>
                      <a:pPr indent="450215" algn="l">
                        <a:lnSpc>
                          <a:spcPct val="115000"/>
                        </a:lnSpc>
                        <a:spcBef>
                          <a:spcPts val="600"/>
                        </a:spcBef>
                        <a:spcAft>
                          <a:spcPts val="0"/>
                        </a:spcAft>
                      </a:pPr>
                      <a:r>
                        <a:rPr lang="fr-FR" sz="1000">
                          <a:effectLst/>
                        </a:rPr>
                        <a:t>Dimension (en m)</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0,06*0,1</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0,12*0,24</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0,1*0,2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0,08*0,18</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0,16*0,16</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0,12*0,16</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2764355025"/>
                  </a:ext>
                </a:extLst>
              </a:tr>
              <a:tr h="381490">
                <a:tc>
                  <a:txBody>
                    <a:bodyPr/>
                    <a:lstStyle/>
                    <a:p>
                      <a:pPr indent="450215" algn="l">
                        <a:lnSpc>
                          <a:spcPct val="115000"/>
                        </a:lnSpc>
                        <a:spcBef>
                          <a:spcPts val="600"/>
                        </a:spcBef>
                        <a:spcAft>
                          <a:spcPts val="0"/>
                        </a:spcAft>
                      </a:pPr>
                      <a:r>
                        <a:rPr lang="fr-FR" sz="1000">
                          <a:effectLst/>
                        </a:rPr>
                        <a:t>Prix au m3 (en €)</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678,57</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678,57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678,57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678,57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678,57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678,57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1098036562"/>
                  </a:ext>
                </a:extLst>
              </a:tr>
              <a:tr h="497750">
                <a:tc>
                  <a:txBody>
                    <a:bodyPr/>
                    <a:lstStyle/>
                    <a:p>
                      <a:pPr indent="450215" algn="l">
                        <a:lnSpc>
                          <a:spcPct val="115000"/>
                        </a:lnSpc>
                        <a:spcBef>
                          <a:spcPts val="600"/>
                        </a:spcBef>
                        <a:spcAft>
                          <a:spcPts val="0"/>
                        </a:spcAft>
                      </a:pPr>
                      <a:r>
                        <a:rPr lang="fr-FR" sz="1000">
                          <a:effectLst/>
                        </a:rPr>
                        <a:t>Longueur de barre (en m)</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78035995"/>
                  </a:ext>
                </a:extLst>
              </a:tr>
              <a:tr h="317075">
                <a:tc>
                  <a:txBody>
                    <a:bodyPr/>
                    <a:lstStyle/>
                    <a:p>
                      <a:pPr indent="450215" algn="l">
                        <a:lnSpc>
                          <a:spcPct val="115000"/>
                        </a:lnSpc>
                        <a:spcBef>
                          <a:spcPts val="600"/>
                        </a:spcBef>
                        <a:spcAft>
                          <a:spcPts val="0"/>
                        </a:spcAft>
                      </a:pPr>
                      <a:r>
                        <a:rPr lang="fr-FR" sz="1000">
                          <a:effectLst/>
                        </a:rPr>
                        <a:t>Nombre de barre</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78</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20</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8</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8</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3</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531029830"/>
                  </a:ext>
                </a:extLst>
              </a:tr>
              <a:tr h="497750">
                <a:tc>
                  <a:txBody>
                    <a:bodyPr/>
                    <a:lstStyle/>
                    <a:p>
                      <a:pPr indent="450215" algn="l">
                        <a:lnSpc>
                          <a:spcPct val="115000"/>
                        </a:lnSpc>
                        <a:spcBef>
                          <a:spcPts val="600"/>
                        </a:spcBef>
                        <a:spcAft>
                          <a:spcPts val="0"/>
                        </a:spcAft>
                      </a:pPr>
                      <a:r>
                        <a:rPr lang="fr-FR" sz="1000">
                          <a:effectLst/>
                        </a:rPr>
                        <a:t>Longueur de barre (en m)</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975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250</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100</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187,5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100</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37,5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l"/>
                      <a:endParaRPr lang="fr-FR" sz="1100">
                        <a:effectLst/>
                        <a:latin typeface="Calibri" panose="020F0502020204030204" pitchFamily="34" charset="0"/>
                      </a:endParaRPr>
                    </a:p>
                  </a:txBody>
                  <a:tcPr marL="17780" marR="17780" marT="0" marB="0" anchor="ctr"/>
                </a:tc>
                <a:extLst>
                  <a:ext uri="{0D108BD9-81ED-4DB2-BD59-A6C34878D82A}">
                    <a16:rowId xmlns="" xmlns:a16="http://schemas.microsoft.com/office/drawing/2014/main" val="886100548"/>
                  </a:ext>
                </a:extLst>
              </a:tr>
              <a:tr h="1047632">
                <a:tc>
                  <a:txBody>
                    <a:bodyPr/>
                    <a:lstStyle/>
                    <a:p>
                      <a:pPr indent="450215" algn="l">
                        <a:lnSpc>
                          <a:spcPct val="115000"/>
                        </a:lnSpc>
                        <a:spcBef>
                          <a:spcPts val="600"/>
                        </a:spcBef>
                        <a:spcAft>
                          <a:spcPts val="0"/>
                        </a:spcAft>
                      </a:pPr>
                      <a:r>
                        <a:rPr lang="fr-FR" sz="1000">
                          <a:effectLst/>
                        </a:rPr>
                        <a:t>perte (en m et en pourcent)</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91,832 / 9,4%</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9,48 / 3,8%</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1,296 / 1,3%</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27,084 /14,4%</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13,904 / 13,9%</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4,668 / 12,4%</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1,69m3 soit 8% de perte sur la quantité de bois total</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 xmlns:a16="http://schemas.microsoft.com/office/drawing/2014/main" val="4037331521"/>
                  </a:ext>
                </a:extLst>
              </a:tr>
              <a:tr h="497750">
                <a:tc>
                  <a:txBody>
                    <a:bodyPr/>
                    <a:lstStyle/>
                    <a:p>
                      <a:pPr indent="450215" algn="l">
                        <a:lnSpc>
                          <a:spcPct val="115000"/>
                        </a:lnSpc>
                        <a:spcBef>
                          <a:spcPts val="600"/>
                        </a:spcBef>
                        <a:spcAft>
                          <a:spcPts val="0"/>
                        </a:spcAft>
                      </a:pPr>
                      <a:r>
                        <a:rPr lang="fr-FR" sz="1000">
                          <a:effectLst/>
                        </a:rPr>
                        <a:t>quantité de bois en m3</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5,85</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7,2</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2,7</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2,56</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a:effectLst/>
                        </a:rPr>
                        <a:t>0,72</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21,03</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 xmlns:a16="http://schemas.microsoft.com/office/drawing/2014/main" val="148139080"/>
                  </a:ext>
                </a:extLst>
              </a:tr>
              <a:tr h="381490">
                <a:tc>
                  <a:txBody>
                    <a:bodyPr/>
                    <a:lstStyle/>
                    <a:p>
                      <a:pPr indent="450215" algn="l">
                        <a:lnSpc>
                          <a:spcPct val="115000"/>
                        </a:lnSpc>
                        <a:spcBef>
                          <a:spcPts val="600"/>
                        </a:spcBef>
                        <a:spcAft>
                          <a:spcPts val="0"/>
                        </a:spcAft>
                      </a:pPr>
                      <a:r>
                        <a:rPr lang="fr-FR" sz="1000">
                          <a:effectLst/>
                        </a:rPr>
                        <a:t>prix (en €)</a:t>
                      </a:r>
                      <a:endParaRPr lang="fr-FR" sz="120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3506,31</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4885,7</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1351,14</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1832,14</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1737,14</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488,57</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indent="450215" algn="l">
                        <a:lnSpc>
                          <a:spcPct val="115000"/>
                        </a:lnSpc>
                        <a:spcBef>
                          <a:spcPts val="600"/>
                        </a:spcBef>
                        <a:spcAft>
                          <a:spcPts val="0"/>
                        </a:spcAft>
                      </a:pPr>
                      <a:r>
                        <a:rPr lang="fr-FR" sz="1000" dirty="0">
                          <a:effectLst/>
                        </a:rPr>
                        <a:t>13 801 €</a:t>
                      </a:r>
                      <a:endParaRPr lang="fr-FR" sz="1200" dirty="0">
                        <a:effectLst/>
                        <a:latin typeface="Arial" panose="020B060402020202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 xmlns:a16="http://schemas.microsoft.com/office/drawing/2014/main" val="2128799524"/>
                  </a:ext>
                </a:extLst>
              </a:tr>
            </a:tbl>
          </a:graphicData>
        </a:graphic>
      </p:graphicFrame>
    </p:spTree>
    <p:extLst>
      <p:ext uri="{BB962C8B-B14F-4D97-AF65-F5344CB8AC3E}">
        <p14:creationId xmlns:p14="http://schemas.microsoft.com/office/powerpoint/2010/main" val="1024136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2"/>
          <a:stretch>
            <a:fillRect/>
          </a:stretch>
        </p:blipFill>
        <p:spPr>
          <a:xfrm>
            <a:off x="3780420" y="938081"/>
            <a:ext cx="4966283" cy="5380140"/>
          </a:xfrm>
          <a:prstGeom prst="rect">
            <a:avLst/>
          </a:prstGeom>
        </p:spPr>
      </p:pic>
      <p:sp>
        <p:nvSpPr>
          <p:cNvPr id="7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Préparation du chantier</a:t>
            </a:r>
          </a:p>
        </p:txBody>
      </p:sp>
      <p:sp>
        <p:nvSpPr>
          <p:cNvPr id="74" name="Rectangle 73"/>
          <p:cNvSpPr/>
          <p:nvPr/>
        </p:nvSpPr>
        <p:spPr>
          <a:xfrm>
            <a:off x="323528" y="1124744"/>
            <a:ext cx="3240360" cy="5069080"/>
          </a:xfrm>
          <a:prstGeom prst="rect">
            <a:avLst/>
          </a:prstGeom>
        </p:spPr>
        <p:txBody>
          <a:bodyPr wrap="square">
            <a:spAutoFit/>
          </a:bodyPr>
          <a:lstStyle/>
          <a:p>
            <a:pPr indent="540385" algn="just">
              <a:spcBef>
                <a:spcPts val="600"/>
              </a:spcBef>
              <a:spcAft>
                <a:spcPts val="1800"/>
              </a:spcAft>
            </a:pPr>
            <a:r>
              <a:rPr lang="fr-FR"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Préparation et mise en œuvre</a:t>
            </a:r>
          </a:p>
          <a:p>
            <a:pPr indent="450215" algn="just">
              <a:lnSpc>
                <a:spcPct val="115000"/>
              </a:lnSpc>
              <a:spcBef>
                <a:spcPts val="600"/>
              </a:spcBef>
              <a:spcAft>
                <a:spcPts val="1200"/>
              </a:spcAft>
            </a:pPr>
            <a:r>
              <a:rPr lang="fr-FR" b="1" i="1"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Implantation du chantier</a:t>
            </a:r>
          </a:p>
          <a:p>
            <a:pPr indent="450215" algn="just">
              <a:lnSpc>
                <a:spcPct val="115000"/>
              </a:lnSpc>
              <a:spcBef>
                <a:spcPts val="600"/>
              </a:spcBef>
              <a:spcAft>
                <a:spcPts val="600"/>
              </a:spcAft>
            </a:pPr>
            <a:r>
              <a:rPr lang="fr-FR" dirty="0">
                <a:latin typeface="Arial" panose="020B0604020202020204" pitchFamily="34" charset="0"/>
                <a:ea typeface="Calibri" panose="020F0502020204030204" pitchFamily="34" charset="0"/>
                <a:cs typeface="Times New Roman" panose="02020603050405020304" pitchFamily="18" charset="0"/>
              </a:rPr>
              <a:t>Un certain nombre de matériels et matériaux seront nécessaire à la réalisation des car-port. De plus le chantier se situe sur zone habités où circulent les habitants. La préparation du chantier est une phase importante pour la sécurité des biens et des personnes, ainsi qu’un gain de temps. </a:t>
            </a:r>
          </a:p>
        </p:txBody>
      </p:sp>
    </p:spTree>
    <p:extLst>
      <p:ext uri="{BB962C8B-B14F-4D97-AF65-F5344CB8AC3E}">
        <p14:creationId xmlns:p14="http://schemas.microsoft.com/office/powerpoint/2010/main" val="152822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0" y="-243408"/>
            <a:ext cx="9144000" cy="1152128"/>
          </a:xfrm>
        </p:spPr>
        <p:txBody>
          <a:bodyPr>
            <a:normAutofit/>
          </a:bodyPr>
          <a:lstStyle/>
          <a:p>
            <a:r>
              <a:rPr lang="fr-FR" b="1" dirty="0">
                <a:solidFill>
                  <a:schemeClr val="accent5">
                    <a:lumMod val="60000"/>
                    <a:lumOff val="40000"/>
                  </a:schemeClr>
                </a:solidFill>
              </a:rPr>
              <a:t>Extrait du référentiel du BTS SCBH</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79512" y="1196752"/>
            <a:ext cx="8784976" cy="4801314"/>
          </a:xfrm>
          <a:prstGeom prst="rect">
            <a:avLst/>
          </a:prstGeom>
        </p:spPr>
        <p:txBody>
          <a:bodyPr wrap="square">
            <a:spAutoFit/>
          </a:bodyPr>
          <a:lstStyle/>
          <a:p>
            <a:r>
              <a:rPr lang="fr-FR" dirty="0">
                <a:solidFill>
                  <a:srgbClr val="0070C0"/>
                </a:solidFill>
                <a:latin typeface="ArialMT"/>
              </a:rPr>
              <a:t>«… Deux stages de nature très différente peuvent ponctuer la scolarité des étudiants selon leur origine de formation.</a:t>
            </a:r>
          </a:p>
          <a:p>
            <a:endParaRPr lang="fr-FR" dirty="0">
              <a:solidFill>
                <a:srgbClr val="0070C0"/>
              </a:solidFill>
              <a:latin typeface="ArialMT"/>
            </a:endParaRPr>
          </a:p>
          <a:p>
            <a:r>
              <a:rPr lang="fr-FR" b="1" dirty="0">
                <a:solidFill>
                  <a:srgbClr val="0070C0"/>
                </a:solidFill>
                <a:latin typeface="ArialMT"/>
              </a:rPr>
              <a:t>Le premier situé chronologiquement lors du premier semestre de la première année d’une durée de deux semaines</a:t>
            </a:r>
            <a:r>
              <a:rPr lang="fr-FR" dirty="0">
                <a:solidFill>
                  <a:srgbClr val="0070C0"/>
                </a:solidFill>
                <a:latin typeface="ArialMT"/>
              </a:rPr>
              <a:t>, est proposé exclusivement aux étudiants possédant un baccalauréat général et technologique afin de les immerger dans un environnement d’entreprise. </a:t>
            </a:r>
          </a:p>
          <a:p>
            <a:endParaRPr lang="fr-FR" dirty="0">
              <a:solidFill>
                <a:srgbClr val="0070C0"/>
              </a:solidFill>
              <a:latin typeface="ArialMT"/>
            </a:endParaRPr>
          </a:p>
          <a:p>
            <a:r>
              <a:rPr lang="fr-FR" dirty="0">
                <a:solidFill>
                  <a:srgbClr val="0070C0"/>
                </a:solidFill>
                <a:latin typeface="ArialMT"/>
              </a:rPr>
              <a:t>L’acquisition de compétences propres au référentiel n’est pas requise, il s’agit d’un stage « ouvrier » destiné à accroître rapidement le potentiel professionnel du jeune sur les machines de réalisation du domaine de la construction bois.</a:t>
            </a:r>
          </a:p>
          <a:p>
            <a:endParaRPr lang="fr-FR" dirty="0">
              <a:solidFill>
                <a:srgbClr val="0070C0"/>
              </a:solidFill>
              <a:latin typeface="ArialMT"/>
            </a:endParaRPr>
          </a:p>
          <a:p>
            <a:r>
              <a:rPr lang="fr-FR" dirty="0">
                <a:solidFill>
                  <a:srgbClr val="0070C0"/>
                </a:solidFill>
                <a:latin typeface="ArialMT"/>
              </a:rPr>
              <a:t>C’est l’établissement qui, dans le volet pédagogique de son projet d’établissement, décide, ou non, d’organiser ce premier stage. </a:t>
            </a:r>
          </a:p>
          <a:p>
            <a:endParaRPr lang="fr-FR" dirty="0">
              <a:solidFill>
                <a:srgbClr val="0070C0"/>
              </a:solidFill>
              <a:latin typeface="ArialMT"/>
            </a:endParaRPr>
          </a:p>
          <a:p>
            <a:r>
              <a:rPr lang="fr-FR" b="1" dirty="0">
                <a:solidFill>
                  <a:srgbClr val="0070C0"/>
                </a:solidFill>
                <a:latin typeface="ArialMT"/>
              </a:rPr>
              <a:t>Le projet pédagogique devra obligatoirement comporter l’organisation pédagogique établie pour les étudiants qui ne font pas ce stage… »</a:t>
            </a:r>
            <a:endParaRPr lang="fr-FR" b="1" dirty="0">
              <a:solidFill>
                <a:srgbClr val="0070C0"/>
              </a:solidFill>
            </a:endParaRPr>
          </a:p>
        </p:txBody>
      </p:sp>
    </p:spTree>
    <p:extLst>
      <p:ext uri="{BB962C8B-B14F-4D97-AF65-F5344CB8AC3E}">
        <p14:creationId xmlns:p14="http://schemas.microsoft.com/office/powerpoint/2010/main" val="2575804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Levage des fermes</a:t>
            </a:r>
          </a:p>
        </p:txBody>
      </p:sp>
      <p:pic>
        <p:nvPicPr>
          <p:cNvPr id="4" name="Image 3"/>
          <p:cNvPicPr>
            <a:picLocks noChangeAspect="1"/>
          </p:cNvPicPr>
          <p:nvPr/>
        </p:nvPicPr>
        <p:blipFill>
          <a:blip r:embed="rId2"/>
          <a:stretch>
            <a:fillRect/>
          </a:stretch>
        </p:blipFill>
        <p:spPr>
          <a:xfrm>
            <a:off x="4783560" y="893157"/>
            <a:ext cx="3892896" cy="3442499"/>
          </a:xfrm>
          <a:prstGeom prst="rect">
            <a:avLst/>
          </a:prstGeom>
        </p:spPr>
      </p:pic>
      <p:sp>
        <p:nvSpPr>
          <p:cNvPr id="5" name="Rectangle 4"/>
          <p:cNvSpPr/>
          <p:nvPr/>
        </p:nvSpPr>
        <p:spPr>
          <a:xfrm>
            <a:off x="179512" y="1127921"/>
            <a:ext cx="4572000" cy="2301079"/>
          </a:xfrm>
          <a:prstGeom prst="rect">
            <a:avLst/>
          </a:prstGeom>
        </p:spPr>
        <p:txBody>
          <a:bodyPr>
            <a:spAutoFit/>
          </a:bodyPr>
          <a:lstStyle/>
          <a:p>
            <a:pPr indent="450215" algn="just">
              <a:lnSpc>
                <a:spcPct val="115000"/>
              </a:lnSpc>
              <a:spcBef>
                <a:spcPts val="600"/>
              </a:spcBef>
              <a:spcAft>
                <a:spcPts val="600"/>
              </a:spcAft>
              <a:tabLst>
                <a:tab pos="1676400" algn="l"/>
              </a:tabLst>
            </a:pPr>
            <a:r>
              <a:rPr lang="fr-FR" sz="1400" dirty="0">
                <a:latin typeface="Arial" panose="020B0604020202020204" pitchFamily="34" charset="0"/>
                <a:ea typeface="Calibri" panose="020F0502020204030204" pitchFamily="34" charset="0"/>
                <a:cs typeface="Times New Roman" panose="02020603050405020304" pitchFamily="18" charset="0"/>
              </a:rPr>
              <a:t>Nous le positionnons de façon à ce que le crochet de l’engin de levage soit dans l’axe du centre de gravité, avec un angle entre les élingues inférieur à 60° (55°). Ensuite, pour élinguer cette ferme, nous choisissons 1 élingue textile plate standard B2 avec 2 boucles restreintes de 1,70 m, et une autre de 3,00 m. Pour relier le crochet de l’engin de levage et les élingues, j’utilise une élingue chaine 2 brins T2VA avec crochet de sécurité à verrouillage automatique de 1 m. </a:t>
            </a:r>
          </a:p>
        </p:txBody>
      </p:sp>
      <p:sp>
        <p:nvSpPr>
          <p:cNvPr id="36" name="Rectangle 35"/>
          <p:cNvSpPr/>
          <p:nvPr/>
        </p:nvSpPr>
        <p:spPr>
          <a:xfrm>
            <a:off x="179512" y="3809913"/>
            <a:ext cx="8568952" cy="2211375"/>
          </a:xfrm>
          <a:prstGeom prst="rect">
            <a:avLst/>
          </a:prstGeom>
        </p:spPr>
        <p:txBody>
          <a:bodyPr wrap="square">
            <a:spAutoFit/>
          </a:bodyPr>
          <a:lstStyle/>
          <a:p>
            <a:pPr indent="450215" algn="just">
              <a:lnSpc>
                <a:spcPct val="115000"/>
              </a:lnSpc>
              <a:spcBef>
                <a:spcPts val="600"/>
              </a:spcBef>
              <a:spcAft>
                <a:spcPts val="1200"/>
              </a:spcAft>
            </a:pPr>
            <a:r>
              <a:rPr lang="fr-FR" sz="1400" b="1" i="1" dirty="0">
                <a:solidFill>
                  <a:srgbClr val="000000"/>
                </a:solidFill>
                <a:latin typeface="Arial" panose="020B0604020202020204" pitchFamily="34" charset="0"/>
                <a:ea typeface="Times New Roman" panose="02020603050405020304" pitchFamily="18" charset="0"/>
                <a:cs typeface="Arial" panose="020B0604020202020204" pitchFamily="34" charset="0"/>
              </a:rPr>
              <a:t>Hauteur sous crochet de l’engin de levage : </a:t>
            </a:r>
          </a:p>
          <a:p>
            <a:pPr indent="450215" algn="just">
              <a:lnSpc>
                <a:spcPct val="115000"/>
              </a:lnSpc>
              <a:spcBef>
                <a:spcPts val="600"/>
              </a:spcBef>
              <a:spcAft>
                <a:spcPts val="600"/>
              </a:spcAft>
              <a:tabLst>
                <a:tab pos="1676400" algn="l"/>
              </a:tabLst>
            </a:pPr>
            <a:r>
              <a:rPr lang="fr-FR" sz="1400" dirty="0">
                <a:latin typeface="Arial" panose="020B0604020202020204" pitchFamily="34" charset="0"/>
                <a:ea typeface="Calibri" panose="020F0502020204030204" pitchFamily="34" charset="0"/>
                <a:cs typeface="Arial" panose="020B0604020202020204" pitchFamily="34" charset="0"/>
              </a:rPr>
              <a:t>Nous avons besoin d’un </a:t>
            </a:r>
            <a:r>
              <a:rPr lang="fr-FR" sz="1400" dirty="0" err="1">
                <a:latin typeface="Arial" panose="020B0604020202020204" pitchFamily="34" charset="0"/>
                <a:ea typeface="Calibri" panose="020F0502020204030204" pitchFamily="34" charset="0"/>
                <a:cs typeface="Arial" panose="020B0604020202020204" pitchFamily="34" charset="0"/>
              </a:rPr>
              <a:t>minimu</a:t>
            </a:r>
            <a:r>
              <a:rPr lang="fr-FR" sz="1400" dirty="0">
                <a:latin typeface="Arial" panose="020B0604020202020204" pitchFamily="34" charset="0"/>
                <a:ea typeface="Calibri" panose="020F0502020204030204" pitchFamily="34" charset="0"/>
                <a:cs typeface="Arial" panose="020B0604020202020204" pitchFamily="34" charset="0"/>
              </a:rPr>
              <a:t> de 5,914m pour lever notre ferme. La hauteur de levage maximale du </a:t>
            </a:r>
            <a:r>
              <a:rPr lang="fr-FR" sz="1400" dirty="0" err="1">
                <a:latin typeface="Arial" panose="020B0604020202020204" pitchFamily="34" charset="0"/>
                <a:ea typeface="Calibri" panose="020F0502020204030204" pitchFamily="34" charset="0"/>
                <a:cs typeface="Arial" panose="020B0604020202020204" pitchFamily="34" charset="0"/>
              </a:rPr>
              <a:t>Maniscopic</a:t>
            </a:r>
            <a:r>
              <a:rPr lang="fr-FR" sz="1400" dirty="0">
                <a:latin typeface="Arial" panose="020B0604020202020204" pitchFamily="34" charset="0"/>
                <a:ea typeface="Calibri" panose="020F0502020204030204" pitchFamily="34" charset="0"/>
                <a:cs typeface="Arial" panose="020B0604020202020204" pitchFamily="34" charset="0"/>
              </a:rPr>
              <a:t> est de 6,90m.</a:t>
            </a:r>
          </a:p>
          <a:p>
            <a:pPr marL="342900" lvl="0" indent="-342900" algn="just">
              <a:lnSpc>
                <a:spcPct val="115000"/>
              </a:lnSpc>
              <a:spcBef>
                <a:spcPts val="600"/>
              </a:spcBef>
              <a:spcAft>
                <a:spcPts val="0"/>
              </a:spcAft>
              <a:buFont typeface="Symbol" panose="05050102010706020507" pitchFamily="18" charset="2"/>
              <a:buChar char=""/>
            </a:pPr>
            <a:r>
              <a:rPr lang="fr-FR" sz="1400" dirty="0">
                <a:latin typeface="Arial" panose="020B0604020202020204" pitchFamily="34" charset="0"/>
                <a:ea typeface="Calibri" panose="020F0502020204030204" pitchFamily="34" charset="0"/>
                <a:cs typeface="Arial" panose="020B0604020202020204" pitchFamily="34" charset="0"/>
              </a:rPr>
              <a:t>Poids de la charge : 230.47 Kg avec les boulons et les ferrures.</a:t>
            </a:r>
          </a:p>
          <a:p>
            <a:pPr marL="342900" lvl="0" indent="-342900" algn="just">
              <a:lnSpc>
                <a:spcPct val="115000"/>
              </a:lnSpc>
              <a:spcAft>
                <a:spcPts val="600"/>
              </a:spcAft>
              <a:buFont typeface="Symbol" panose="05050102010706020507" pitchFamily="18" charset="2"/>
              <a:buChar char=""/>
            </a:pPr>
            <a:r>
              <a:rPr lang="fr-FR" sz="1400" dirty="0">
                <a:latin typeface="Arial" panose="020B0604020202020204" pitchFamily="34" charset="0"/>
                <a:ea typeface="Calibri" panose="020F0502020204030204" pitchFamily="34" charset="0"/>
                <a:cs typeface="Arial" panose="020B0604020202020204" pitchFamily="34" charset="0"/>
              </a:rPr>
              <a:t>Position de l’engin et portée du crochet : L’engin doit être positionné de </a:t>
            </a:r>
            <a:r>
              <a:rPr lang="fr-FR" sz="1400" dirty="0" err="1">
                <a:latin typeface="Arial" panose="020B0604020202020204" pitchFamily="34" charset="0"/>
                <a:ea typeface="Calibri" panose="020F0502020204030204" pitchFamily="34" charset="0"/>
                <a:cs typeface="Arial" panose="020B0604020202020204" pitchFamily="34" charset="0"/>
              </a:rPr>
              <a:t>facon</a:t>
            </a:r>
            <a:r>
              <a:rPr lang="fr-FR" sz="1400" dirty="0">
                <a:latin typeface="Arial" panose="020B0604020202020204" pitchFamily="34" charset="0"/>
                <a:ea typeface="Calibri" panose="020F0502020204030204" pitchFamily="34" charset="0"/>
                <a:cs typeface="Arial" panose="020B0604020202020204" pitchFamily="34" charset="0"/>
              </a:rPr>
              <a:t> à </a:t>
            </a:r>
            <a:r>
              <a:rPr lang="fr-FR" sz="1400" dirty="0" err="1">
                <a:latin typeface="Arial" panose="020B0604020202020204" pitchFamily="34" charset="0"/>
                <a:ea typeface="Calibri" panose="020F0502020204030204" pitchFamily="34" charset="0"/>
                <a:cs typeface="Arial" panose="020B0604020202020204" pitchFamily="34" charset="0"/>
              </a:rPr>
              <a:t>géner</a:t>
            </a:r>
            <a:r>
              <a:rPr lang="fr-FR" sz="1400" dirty="0">
                <a:latin typeface="Arial" panose="020B0604020202020204" pitchFamily="34" charset="0"/>
                <a:ea typeface="Calibri" panose="020F0502020204030204" pitchFamily="34" charset="0"/>
                <a:cs typeface="Arial" panose="020B0604020202020204" pitchFamily="34" charset="0"/>
              </a:rPr>
              <a:t> un minimum le passage sur la route, donc d’être sur la parcelle, le plus proche possible d’où nous allons poser la ferme. La portée du crochet ne doit pas être </a:t>
            </a:r>
            <a:r>
              <a:rPr lang="fr-FR" sz="1400" dirty="0" err="1">
                <a:latin typeface="Arial" panose="020B0604020202020204" pitchFamily="34" charset="0"/>
                <a:ea typeface="Calibri" panose="020F0502020204030204" pitchFamily="34" charset="0"/>
                <a:cs typeface="Arial" panose="020B0604020202020204" pitchFamily="34" charset="0"/>
              </a:rPr>
              <a:t>nécéssairement</a:t>
            </a:r>
            <a:r>
              <a:rPr lang="fr-FR" sz="1400" dirty="0">
                <a:latin typeface="Arial" panose="020B0604020202020204" pitchFamily="34" charset="0"/>
                <a:ea typeface="Calibri" panose="020F0502020204030204" pitchFamily="34" charset="0"/>
                <a:cs typeface="Arial" panose="020B0604020202020204" pitchFamily="34" charset="0"/>
              </a:rPr>
              <a:t> grande.</a:t>
            </a:r>
            <a:endParaRPr lang="fr-FR" sz="1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0805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Montage des car-ports</a:t>
            </a:r>
          </a:p>
        </p:txBody>
      </p:sp>
      <p:pic>
        <p:nvPicPr>
          <p:cNvPr id="5" name="Image 4"/>
          <p:cNvPicPr>
            <a:picLocks noChangeAspect="1"/>
          </p:cNvPicPr>
          <p:nvPr/>
        </p:nvPicPr>
        <p:blipFill>
          <a:blip r:embed="rId2"/>
          <a:stretch>
            <a:fillRect/>
          </a:stretch>
        </p:blipFill>
        <p:spPr>
          <a:xfrm>
            <a:off x="2087496" y="805661"/>
            <a:ext cx="4541423" cy="5680873"/>
          </a:xfrm>
          <a:prstGeom prst="rect">
            <a:avLst/>
          </a:prstGeom>
        </p:spPr>
      </p:pic>
    </p:spTree>
    <p:extLst>
      <p:ext uri="{BB962C8B-B14F-4D97-AF65-F5344CB8AC3E}">
        <p14:creationId xmlns:p14="http://schemas.microsoft.com/office/powerpoint/2010/main" val="733888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2" name="Titre 1"/>
          <p:cNvSpPr>
            <a:spLocks noGrp="1"/>
          </p:cNvSpPr>
          <p:nvPr>
            <p:ph type="ctrTitle"/>
          </p:nvPr>
        </p:nvSpPr>
        <p:spPr>
          <a:xfrm>
            <a:off x="472008" y="-243408"/>
            <a:ext cx="7772400" cy="1152128"/>
          </a:xfrm>
        </p:spPr>
        <p:txBody>
          <a:bodyPr>
            <a:normAutofit/>
          </a:bodyPr>
          <a:lstStyle/>
          <a:p>
            <a:r>
              <a:rPr lang="fr-FR" b="1" dirty="0">
                <a:solidFill>
                  <a:schemeClr val="accent5">
                    <a:lumMod val="60000"/>
                    <a:lumOff val="40000"/>
                  </a:schemeClr>
                </a:solidFill>
              </a:rPr>
              <a:t>Analyse des risques</a:t>
            </a:r>
          </a:p>
        </p:txBody>
      </p:sp>
      <p:pic>
        <p:nvPicPr>
          <p:cNvPr id="5" name="Image 4" descr="E:\SCBH1\PROJET CAR-PORT\Livret technique T10\Photo0030.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372200" y="929999"/>
            <a:ext cx="2125980" cy="1594485"/>
          </a:xfrm>
          <a:prstGeom prst="rect">
            <a:avLst/>
          </a:prstGeom>
          <a:noFill/>
          <a:ln>
            <a:noFill/>
          </a:ln>
        </p:spPr>
      </p:pic>
      <p:sp>
        <p:nvSpPr>
          <p:cNvPr id="2" name="Rectangle 1"/>
          <p:cNvSpPr>
            <a:spLocks noChangeArrowheads="1"/>
          </p:cNvSpPr>
          <p:nvPr/>
        </p:nvSpPr>
        <p:spPr bwMode="auto">
          <a:xfrm>
            <a:off x="179512" y="810182"/>
            <a:ext cx="5862813" cy="1497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26960" rIns="91440" bIns="76176"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fr-FR" altLang="fr-FR" sz="1200" b="1" i="1" u="none" strike="noStrike" cap="none" normalizeH="0" baseline="0" dirty="0">
                <a:ln>
                  <a:noFill/>
                </a:ln>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Phase 2 : Circulaire portative</a:t>
            </a:r>
          </a:p>
          <a:p>
            <a:pPr marL="0" marR="0" lvl="0" indent="45085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L’opérateur effectue les coupes sur l’Arbalétrier.</a:t>
            </a:r>
            <a:r>
              <a:rPr kumimoji="0" lang="fr-FR" altLang="fr-FR"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fr-FR" altLang="fr-FR" sz="800" b="0" i="0" u="none" strike="noStrike" cap="none" normalizeH="0" baseline="0" dirty="0">
              <a:ln>
                <a:noFill/>
              </a:ln>
              <a:solidFill>
                <a:schemeClr val="tx1"/>
              </a:solidFill>
              <a:effectLst/>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Sa pièce est posée sur deux tréteaux et maintenue à l’aide d’un serre-joint.</a:t>
            </a: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fr-FR" altLang="fr-FR" sz="1200" b="1" i="1" u="none" strike="noStrike" cap="none" normalizeH="0" baseline="0" dirty="0">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fr-FR" altLang="fr-FR" sz="1200" b="1" i="1" u="none" strike="noStrike" cap="none" normalizeH="0" baseline="0" dirty="0">
                <a:ln>
                  <a:noFill/>
                </a:ln>
                <a:solidFill>
                  <a:schemeClr val="tx1"/>
                </a:solidFill>
                <a:effectLst/>
                <a:latin typeface="Cambria" panose="02040503050406030204" pitchFamily="18" charset="0"/>
                <a:ea typeface="Times New Roman" panose="02020603050405020304" pitchFamily="18" charset="0"/>
                <a:cs typeface="Times New Roman" panose="02020603050405020304" pitchFamily="18" charset="0"/>
              </a:rPr>
              <a:t>Processus d'apparition du dommage</a:t>
            </a: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grpSp>
        <p:nvGrpSpPr>
          <p:cNvPr id="7" name="Groupe 6"/>
          <p:cNvGrpSpPr/>
          <p:nvPr/>
        </p:nvGrpSpPr>
        <p:grpSpPr>
          <a:xfrm>
            <a:off x="680075" y="2215092"/>
            <a:ext cx="5709285" cy="1903095"/>
            <a:chOff x="0" y="0"/>
            <a:chExt cx="4857750" cy="3924300"/>
          </a:xfrm>
        </p:grpSpPr>
        <p:grpSp>
          <p:nvGrpSpPr>
            <p:cNvPr id="8" name="Groupe 7"/>
            <p:cNvGrpSpPr/>
            <p:nvPr/>
          </p:nvGrpSpPr>
          <p:grpSpPr>
            <a:xfrm>
              <a:off x="295275" y="0"/>
              <a:ext cx="4267200" cy="990600"/>
              <a:chOff x="0" y="0"/>
              <a:chExt cx="4267200" cy="990600"/>
            </a:xfrm>
          </p:grpSpPr>
          <p:sp>
            <p:nvSpPr>
              <p:cNvPr id="26" name="Zone de texte 309"/>
              <p:cNvSpPr txBox="1"/>
              <p:nvPr/>
            </p:nvSpPr>
            <p:spPr>
              <a:xfrm>
                <a:off x="0" y="0"/>
                <a:ext cx="2038350" cy="990600"/>
              </a:xfrm>
              <a:prstGeom prst="rect">
                <a:avLst/>
              </a:prstGeom>
              <a:solidFill>
                <a:schemeClr val="lt1"/>
              </a:solidFill>
              <a:ln w="190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Situation Dangereuse</a:t>
                </a:r>
              </a:p>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Tréteaux en déséquilibre</a:t>
                </a:r>
              </a:p>
            </p:txBody>
          </p:sp>
          <p:sp>
            <p:nvSpPr>
              <p:cNvPr id="27" name="Zone de texte 310"/>
              <p:cNvSpPr txBox="1"/>
              <p:nvPr/>
            </p:nvSpPr>
            <p:spPr>
              <a:xfrm>
                <a:off x="2228850" y="0"/>
                <a:ext cx="2038350" cy="990600"/>
              </a:xfrm>
              <a:prstGeom prst="rect">
                <a:avLst/>
              </a:prstGeom>
              <a:solidFill>
                <a:schemeClr val="lt1"/>
              </a:solidFill>
              <a:ln w="190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Evènement Dangereux</a:t>
                </a:r>
              </a:p>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La lame force/coince</a:t>
                </a:r>
              </a:p>
            </p:txBody>
          </p:sp>
        </p:grpSp>
        <p:grpSp>
          <p:nvGrpSpPr>
            <p:cNvPr id="9" name="Groupe 8"/>
            <p:cNvGrpSpPr/>
            <p:nvPr/>
          </p:nvGrpSpPr>
          <p:grpSpPr>
            <a:xfrm>
              <a:off x="0" y="1152525"/>
              <a:ext cx="4857750" cy="1295400"/>
              <a:chOff x="0" y="0"/>
              <a:chExt cx="4857750" cy="1295400"/>
            </a:xfrm>
          </p:grpSpPr>
          <p:grpSp>
            <p:nvGrpSpPr>
              <p:cNvPr id="19" name="Groupe 18"/>
              <p:cNvGrpSpPr/>
              <p:nvPr/>
            </p:nvGrpSpPr>
            <p:grpSpPr>
              <a:xfrm>
                <a:off x="0" y="0"/>
                <a:ext cx="2705100" cy="1295400"/>
                <a:chOff x="0" y="0"/>
                <a:chExt cx="2705100" cy="1295400"/>
              </a:xfrm>
            </p:grpSpPr>
            <p:sp>
              <p:nvSpPr>
                <p:cNvPr id="24" name="Ellipse 23"/>
                <p:cNvSpPr/>
                <p:nvPr/>
              </p:nvSpPr>
              <p:spPr>
                <a:xfrm>
                  <a:off x="0" y="0"/>
                  <a:ext cx="2705100" cy="1295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5" name="Zone de texte 314"/>
                <p:cNvSpPr txBox="1"/>
                <p:nvPr/>
              </p:nvSpPr>
              <p:spPr>
                <a:xfrm>
                  <a:off x="447675" y="238125"/>
                  <a:ext cx="1771650" cy="847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Danger</a:t>
                  </a:r>
                </a:p>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La pièce tombe</a:t>
                  </a:r>
                </a:p>
              </p:txBody>
            </p:sp>
          </p:grpSp>
          <p:grpSp>
            <p:nvGrpSpPr>
              <p:cNvPr id="20" name="Groupe 19"/>
              <p:cNvGrpSpPr/>
              <p:nvPr/>
            </p:nvGrpSpPr>
            <p:grpSpPr>
              <a:xfrm>
                <a:off x="2152650" y="0"/>
                <a:ext cx="2705100" cy="1295400"/>
                <a:chOff x="0" y="0"/>
                <a:chExt cx="2705100" cy="1295400"/>
              </a:xfrm>
            </p:grpSpPr>
            <p:sp>
              <p:nvSpPr>
                <p:cNvPr id="22" name="Ellipse 21"/>
                <p:cNvSpPr/>
                <p:nvPr/>
              </p:nvSpPr>
              <p:spPr>
                <a:xfrm>
                  <a:off x="0" y="0"/>
                  <a:ext cx="2705100" cy="1295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3" name="Zone de texte 317"/>
                <p:cNvSpPr txBox="1"/>
                <p:nvPr/>
              </p:nvSpPr>
              <p:spPr>
                <a:xfrm>
                  <a:off x="447675" y="238125"/>
                  <a:ext cx="1771650" cy="847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Opérateur</a:t>
                  </a:r>
                </a:p>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Régis</a:t>
                  </a:r>
                </a:p>
              </p:txBody>
            </p:sp>
          </p:grpSp>
          <p:sp>
            <p:nvSpPr>
              <p:cNvPr id="21" name="Explosion 2 318"/>
              <p:cNvSpPr/>
              <p:nvPr/>
            </p:nvSpPr>
            <p:spPr>
              <a:xfrm>
                <a:off x="2295525" y="476250"/>
                <a:ext cx="304800" cy="400050"/>
              </a:xfrm>
              <a:prstGeom prst="irregularSeal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grpSp>
          <p:nvGrpSpPr>
            <p:cNvPr id="11" name="Groupe 10"/>
            <p:cNvGrpSpPr/>
            <p:nvPr/>
          </p:nvGrpSpPr>
          <p:grpSpPr>
            <a:xfrm>
              <a:off x="1133475" y="2333625"/>
              <a:ext cx="2762250" cy="1590675"/>
              <a:chOff x="85723" y="0"/>
              <a:chExt cx="2762250" cy="1590675"/>
            </a:xfrm>
          </p:grpSpPr>
          <p:sp>
            <p:nvSpPr>
              <p:cNvPr id="17" name="Explosion 2 320"/>
              <p:cNvSpPr/>
              <p:nvPr/>
            </p:nvSpPr>
            <p:spPr>
              <a:xfrm rot="391778">
                <a:off x="85723" y="0"/>
                <a:ext cx="2762250" cy="1590675"/>
              </a:xfrm>
              <a:prstGeom prst="irregularSeal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8" name="Zone de texte 321"/>
              <p:cNvSpPr txBox="1"/>
              <p:nvPr/>
            </p:nvSpPr>
            <p:spPr>
              <a:xfrm>
                <a:off x="504825" y="447675"/>
                <a:ext cx="1581150" cy="9525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Dommage</a:t>
                </a:r>
              </a:p>
              <a:p>
                <a:pPr indent="450215" algn="ctr">
                  <a:spcAft>
                    <a:spcPts val="0"/>
                  </a:spcAft>
                </a:pPr>
                <a:r>
                  <a:rPr lang="fr-FR" sz="1000">
                    <a:effectLst/>
                    <a:latin typeface="Arial" panose="020B0604020202020204" pitchFamily="34" charset="0"/>
                    <a:ea typeface="Calibri" panose="020F0502020204030204" pitchFamily="34" charset="0"/>
                    <a:cs typeface="Times New Roman" panose="02020603050405020304" pitchFamily="18" charset="0"/>
                  </a:rPr>
                  <a:t>Ecrasement du pied</a:t>
                </a:r>
              </a:p>
            </p:txBody>
          </p:sp>
        </p:grpSp>
        <p:grpSp>
          <p:nvGrpSpPr>
            <p:cNvPr id="12" name="Groupe 11"/>
            <p:cNvGrpSpPr/>
            <p:nvPr/>
          </p:nvGrpSpPr>
          <p:grpSpPr>
            <a:xfrm>
              <a:off x="1790700" y="904875"/>
              <a:ext cx="1428750" cy="1876425"/>
              <a:chOff x="219075" y="0"/>
              <a:chExt cx="1428750" cy="1876425"/>
            </a:xfrm>
          </p:grpSpPr>
          <p:cxnSp>
            <p:nvCxnSpPr>
              <p:cNvPr id="14" name="Connecteur droit avec flèche 13"/>
              <p:cNvCxnSpPr/>
              <p:nvPr/>
            </p:nvCxnSpPr>
            <p:spPr>
              <a:xfrm>
                <a:off x="219075" y="9525"/>
                <a:ext cx="542925" cy="7239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1028700" y="0"/>
                <a:ext cx="619125" cy="7239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838200" y="1209675"/>
                <a:ext cx="0" cy="666750"/>
              </a:xfrm>
              <a:prstGeom prst="straightConnector1">
                <a:avLst/>
              </a:prstGeom>
              <a:ln w="381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28" name="Image 27"/>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92" y="3886278"/>
            <a:ext cx="3848735" cy="2409190"/>
          </a:xfrm>
          <a:prstGeom prst="rect">
            <a:avLst/>
          </a:prstGeom>
          <a:noFill/>
          <a:ln>
            <a:noFill/>
          </a:ln>
        </p:spPr>
      </p:pic>
      <p:sp>
        <p:nvSpPr>
          <p:cNvPr id="29" name="Rectangle 28"/>
          <p:cNvSpPr/>
          <p:nvPr/>
        </p:nvSpPr>
        <p:spPr>
          <a:xfrm>
            <a:off x="1623230" y="4663171"/>
            <a:ext cx="551815" cy="102044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aphicFrame>
        <p:nvGraphicFramePr>
          <p:cNvPr id="6" name="Tableau 5"/>
          <p:cNvGraphicFramePr>
            <a:graphicFrameLocks noGrp="1"/>
          </p:cNvGraphicFramePr>
          <p:nvPr>
            <p:extLst>
              <p:ext uri="{D42A27DB-BD31-4B8C-83A1-F6EECF244321}">
                <p14:modId xmlns:p14="http://schemas.microsoft.com/office/powerpoint/2010/main" val="1777941616"/>
              </p:ext>
            </p:extLst>
          </p:nvPr>
        </p:nvGraphicFramePr>
        <p:xfrm>
          <a:off x="4182720" y="4376924"/>
          <a:ext cx="4315460" cy="1226820"/>
        </p:xfrm>
        <a:graphic>
          <a:graphicData uri="http://schemas.openxmlformats.org/drawingml/2006/table">
            <a:tbl>
              <a:tblPr firstRow="1" firstCol="1" lastRow="1" lastCol="1" bandRow="1" bandCol="1"/>
              <a:tblGrid>
                <a:gridCol w="1078865">
                  <a:extLst>
                    <a:ext uri="{9D8B030D-6E8A-4147-A177-3AD203B41FA5}">
                      <a16:colId xmlns="" xmlns:a16="http://schemas.microsoft.com/office/drawing/2014/main" val="2755353868"/>
                    </a:ext>
                  </a:extLst>
                </a:gridCol>
                <a:gridCol w="1078865">
                  <a:extLst>
                    <a:ext uri="{9D8B030D-6E8A-4147-A177-3AD203B41FA5}">
                      <a16:colId xmlns="" xmlns:a16="http://schemas.microsoft.com/office/drawing/2014/main" val="20448240"/>
                    </a:ext>
                  </a:extLst>
                </a:gridCol>
                <a:gridCol w="1078865">
                  <a:extLst>
                    <a:ext uri="{9D8B030D-6E8A-4147-A177-3AD203B41FA5}">
                      <a16:colId xmlns="" xmlns:a16="http://schemas.microsoft.com/office/drawing/2014/main" val="4079832011"/>
                    </a:ext>
                  </a:extLst>
                </a:gridCol>
                <a:gridCol w="1078865">
                  <a:extLst>
                    <a:ext uri="{9D8B030D-6E8A-4147-A177-3AD203B41FA5}">
                      <a16:colId xmlns="" xmlns:a16="http://schemas.microsoft.com/office/drawing/2014/main" val="3623025704"/>
                    </a:ext>
                  </a:extLst>
                </a:gridCol>
              </a:tblGrid>
              <a:tr h="107950">
                <a:tc gridSpan="4">
                  <a:txBody>
                    <a:bodyPr/>
                    <a:lstStyle/>
                    <a:p>
                      <a:pPr algn="ct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Moyens de prévention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69093987"/>
                  </a:ext>
                </a:extLst>
              </a:tr>
              <a:tr h="28575">
                <a:tc>
                  <a:txBody>
                    <a:bodyPr/>
                    <a:lstStyle/>
                    <a:p>
                      <a:pPr algn="ct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Prévention intrinsèque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Protection collective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Protection individuelle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Informations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59960464"/>
                  </a:ext>
                </a:extLst>
              </a:tr>
              <a:tr h="198755">
                <a:tc>
                  <a:txBody>
                    <a:bodyPr/>
                    <a:lstStyle/>
                    <a:p>
                      <a:pP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Couper sur des tables fixées dans le sol</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fr-FR" sz="1000">
                          <a:effectLst/>
                          <a:latin typeface="Calibri" panose="020F0502020204030204" pitchFamily="34" charset="0"/>
                          <a:ea typeface="Calibri" panose="020F0502020204030204" pitchFamily="34" charset="0"/>
                          <a:cs typeface="Times New Roman" panose="02020603050405020304" pitchFamily="18" charset="0"/>
                        </a:rPr>
                        <a:t>Utiliser des chaussures de sécurité</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fr-FR" sz="1000" dirty="0">
                          <a:effectLst/>
                          <a:latin typeface="Calibri" panose="020F0502020204030204" pitchFamily="34" charset="0"/>
                          <a:ea typeface="Calibri" panose="020F0502020204030204" pitchFamily="34" charset="0"/>
                          <a:cs typeface="Times New Roman" panose="02020603050405020304" pitchFamily="18" charset="0"/>
                        </a:rPr>
                        <a:t>Rappeler aux salarier de travailler sur des zones stables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84667335"/>
                  </a:ext>
                </a:extLst>
              </a:tr>
            </a:tbl>
          </a:graphicData>
        </a:graphic>
      </p:graphicFrame>
    </p:spTree>
    <p:extLst>
      <p:ext uri="{BB962C8B-B14F-4D97-AF65-F5344CB8AC3E}">
        <p14:creationId xmlns:p14="http://schemas.microsoft.com/office/powerpoint/2010/main" val="1299218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Présentation en anglais</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23528" y="810610"/>
            <a:ext cx="8496944" cy="1197251"/>
          </a:xfrm>
          <a:prstGeom prst="rect">
            <a:avLst/>
          </a:prstGeom>
        </p:spPr>
        <p:txBody>
          <a:bodyPr wrap="square">
            <a:spAutoFit/>
          </a:bodyPr>
          <a:lstStyle/>
          <a:p>
            <a:pPr indent="540385" algn="just">
              <a:spcBef>
                <a:spcPts val="600"/>
              </a:spcBef>
              <a:spcAft>
                <a:spcPts val="1800"/>
              </a:spcAft>
            </a:pPr>
            <a:r>
              <a:rPr lang="fr-FR"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Export à </a:t>
            </a:r>
            <a:r>
              <a:rPr lang="fr-FR" sz="2000" b="1" u="sng"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l’international</a:t>
            </a:r>
            <a:endParaRPr lang="fr-FR" sz="2000"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15000"/>
              </a:lnSpc>
            </a:pPr>
            <a:r>
              <a:rPr lang="fr-FR" sz="1600" i="1" dirty="0">
                <a:latin typeface="Arial" panose="020B0604020202020204" pitchFamily="34" charset="0"/>
                <a:ea typeface="Calibri" panose="020F0502020204030204" pitchFamily="34" charset="0"/>
                <a:cs typeface="Times New Roman" panose="02020603050405020304" pitchFamily="18" charset="0"/>
              </a:rPr>
              <a:t>Dans le but d’exporter notre car-port mais aussi nos méthodes à l’étranger, nous avons décidé de présenter notre projet en anglais.</a:t>
            </a:r>
          </a:p>
        </p:txBody>
      </p:sp>
      <p:sp>
        <p:nvSpPr>
          <p:cNvPr id="4" name="Rectangle 3"/>
          <p:cNvSpPr/>
          <p:nvPr/>
        </p:nvSpPr>
        <p:spPr>
          <a:xfrm>
            <a:off x="323527" y="2060848"/>
            <a:ext cx="8496915" cy="4339650"/>
          </a:xfrm>
          <a:prstGeom prst="rect">
            <a:avLst/>
          </a:prstGeom>
        </p:spPr>
        <p:txBody>
          <a:bodyPr wrap="square">
            <a:spAutoFit/>
          </a:bodyPr>
          <a:lstStyle/>
          <a:p>
            <a:pPr indent="450215" algn="just">
              <a:lnSpc>
                <a:spcPct val="115000"/>
              </a:lnSpc>
            </a:pPr>
            <a:r>
              <a:rPr lang="en-US" sz="1600" dirty="0">
                <a:latin typeface="Arial" panose="020B0604020202020204" pitchFamily="34" charset="0"/>
                <a:ea typeface="Calibri" panose="020F0502020204030204" pitchFamily="34" charset="0"/>
                <a:cs typeface="Arial" panose="020B0604020202020204" pitchFamily="34" charset="0"/>
              </a:rPr>
              <a:t>In the French region of </a:t>
            </a:r>
            <a:r>
              <a:rPr lang="en-US" sz="1600" dirty="0" err="1">
                <a:latin typeface="Arial" panose="020B0604020202020204" pitchFamily="34" charset="0"/>
                <a:ea typeface="Calibri" panose="020F0502020204030204" pitchFamily="34" charset="0"/>
                <a:cs typeface="Arial" panose="020B0604020202020204" pitchFamily="34" charset="0"/>
              </a:rPr>
              <a:t>Franche</a:t>
            </a:r>
            <a:r>
              <a:rPr lang="en-US" sz="1600" dirty="0">
                <a:latin typeface="Arial" panose="020B0604020202020204" pitchFamily="34" charset="0"/>
                <a:ea typeface="Calibri" panose="020F0502020204030204" pitchFamily="34" charset="0"/>
                <a:cs typeface="Arial" panose="020B0604020202020204" pitchFamily="34" charset="0"/>
              </a:rPr>
              <a:t> </a:t>
            </a:r>
            <a:r>
              <a:rPr lang="en-US" sz="1600" dirty="0" err="1">
                <a:latin typeface="Arial" panose="020B0604020202020204" pitchFamily="34" charset="0"/>
                <a:ea typeface="Calibri" panose="020F0502020204030204" pitchFamily="34" charset="0"/>
                <a:cs typeface="Arial" panose="020B0604020202020204" pitchFamily="34" charset="0"/>
              </a:rPr>
              <a:t>Comté</a:t>
            </a:r>
            <a:r>
              <a:rPr lang="en-US" sz="1600" dirty="0">
                <a:latin typeface="Arial" panose="020B0604020202020204" pitchFamily="34" charset="0"/>
                <a:ea typeface="Calibri" panose="020F0502020204030204" pitchFamily="34" charset="0"/>
                <a:cs typeface="Arial" panose="020B0604020202020204" pitchFamily="34" charset="0"/>
              </a:rPr>
              <a:t>, a small town has decided to expand its number of rental accommodations. What makes this project special is the fact that these new dwellings will comply with highly efficient energy standards. Eight semi-detached houses will thus be built, each with a carport facility. Each carport will be designed to shelter two vehicles, one per accommodation. A roofing company, specialized in woodworking and used to this type of project, has secured a deal with the local authorities to carry out the frame and roof covering of the carports. Different materials, tools and techniques will be required to complete this particular project. All of which will be detailed in this document.</a:t>
            </a:r>
          </a:p>
          <a:p>
            <a:pPr indent="450215" algn="just">
              <a:lnSpc>
                <a:spcPct val="115000"/>
              </a:lnSpc>
            </a:pPr>
            <a:endParaRPr lang="fr-FR" sz="16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en-US" sz="1600" dirty="0">
                <a:latin typeface="Arial" panose="020B0604020202020204" pitchFamily="34" charset="0"/>
                <a:ea typeface="Calibri" panose="020F0502020204030204" pitchFamily="34" charset="0"/>
                <a:cs typeface="Arial" panose="020B0604020202020204" pitchFamily="34" charset="0"/>
              </a:rPr>
              <a:t>To realize this carport, the first step is to study the different technical solutions afterwards you can draw you plans on </a:t>
            </a:r>
            <a:r>
              <a:rPr lang="en-US" sz="1600" dirty="0" err="1">
                <a:latin typeface="Arial" panose="020B0604020202020204" pitchFamily="34" charset="0"/>
                <a:ea typeface="Calibri" panose="020F0502020204030204" pitchFamily="34" charset="0"/>
                <a:cs typeface="Arial" panose="020B0604020202020204" pitchFamily="34" charset="0"/>
              </a:rPr>
              <a:t>cadwork</a:t>
            </a:r>
            <a:r>
              <a:rPr lang="en-US" sz="1600" dirty="0">
                <a:latin typeface="Arial" panose="020B0604020202020204" pitchFamily="34" charset="0"/>
                <a:ea typeface="Calibri" panose="020F0502020204030204" pitchFamily="34" charset="0"/>
                <a:cs typeface="Arial" panose="020B0604020202020204" pitchFamily="34" charset="0"/>
              </a:rPr>
              <a:t> or another C.A.D software.</a:t>
            </a:r>
          </a:p>
          <a:p>
            <a:pPr indent="450215" algn="just">
              <a:lnSpc>
                <a:spcPct val="115000"/>
              </a:lnSpc>
            </a:pPr>
            <a:endParaRPr lang="fr-FR" sz="1600" dirty="0">
              <a:latin typeface="Arial" panose="020B0604020202020204" pitchFamily="34" charset="0"/>
              <a:ea typeface="Calibri" panose="020F0502020204030204" pitchFamily="34" charset="0"/>
              <a:cs typeface="Times New Roman" panose="02020603050405020304" pitchFamily="18" charset="0"/>
            </a:endParaRPr>
          </a:p>
          <a:p>
            <a:pPr indent="450215" algn="just">
              <a:lnSpc>
                <a:spcPct val="115000"/>
              </a:lnSpc>
            </a:pPr>
            <a:r>
              <a:rPr lang="en-US" sz="1600" dirty="0">
                <a:latin typeface="Arial" panose="020B0604020202020204" pitchFamily="34" charset="0"/>
                <a:ea typeface="Calibri" panose="020F0502020204030204" pitchFamily="34" charset="0"/>
                <a:cs typeface="Arial" panose="020B0604020202020204" pitchFamily="34" charset="0"/>
              </a:rPr>
              <a:t>Y</a:t>
            </a:r>
            <a:r>
              <a:rPr lang="fr-FR" sz="1600" dirty="0">
                <a:latin typeface="Arial" panose="020B0604020202020204" pitchFamily="34" charset="0"/>
                <a:ea typeface="Calibri" panose="020F0502020204030204" pitchFamily="34" charset="0"/>
                <a:cs typeface="Arial" panose="020B0604020202020204" pitchFamily="34" charset="0"/>
              </a:rPr>
              <a:t>ou must </a:t>
            </a:r>
            <a:r>
              <a:rPr lang="fr-FR" sz="1600" dirty="0" err="1">
                <a:latin typeface="Arial" panose="020B0604020202020204" pitchFamily="34" charset="0"/>
                <a:ea typeface="Calibri" panose="020F0502020204030204" pitchFamily="34" charset="0"/>
                <a:cs typeface="Arial" panose="020B0604020202020204" pitchFamily="34" charset="0"/>
              </a:rPr>
              <a:t>choose</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quality</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wood</a:t>
            </a:r>
            <a:r>
              <a:rPr lang="fr-FR" sz="1600" dirty="0">
                <a:latin typeface="Arial" panose="020B0604020202020204" pitchFamily="34" charset="0"/>
                <a:ea typeface="Calibri" panose="020F0502020204030204" pitchFamily="34" charset="0"/>
                <a:cs typeface="Arial" panose="020B0604020202020204" pitchFamily="34" charset="0"/>
              </a:rPr>
              <a:t> for </a:t>
            </a:r>
            <a:r>
              <a:rPr lang="fr-FR" sz="1600" dirty="0" err="1">
                <a:latin typeface="Arial" panose="020B0604020202020204" pitchFamily="34" charset="0"/>
                <a:ea typeface="Calibri" panose="020F0502020204030204" pitchFamily="34" charset="0"/>
                <a:cs typeface="Arial" panose="020B0604020202020204" pitchFamily="34" charset="0"/>
              </a:rPr>
              <a:t>better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cosmetically</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appearance</a:t>
            </a:r>
            <a:r>
              <a:rPr lang="fr-FR" sz="1600" dirty="0">
                <a:latin typeface="Arial" panose="020B0604020202020204" pitchFamily="34" charset="0"/>
                <a:ea typeface="Calibri" panose="020F0502020204030204" pitchFamily="34" charset="0"/>
                <a:cs typeface="Arial" panose="020B0604020202020204" pitchFamily="34" charset="0"/>
              </a:rPr>
              <a:t> and </a:t>
            </a:r>
            <a:r>
              <a:rPr lang="fr-FR" sz="1600" dirty="0" err="1">
                <a:latin typeface="Arial" panose="020B0604020202020204" pitchFamily="34" charset="0"/>
                <a:ea typeface="Calibri" panose="020F0502020204030204" pitchFamily="34" charset="0"/>
                <a:cs typeface="Arial" panose="020B0604020202020204" pitchFamily="34" charset="0"/>
              </a:rPr>
              <a:t>better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mechanical</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resistance</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after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you</a:t>
            </a:r>
            <a:r>
              <a:rPr lang="fr-FR" sz="1600" dirty="0">
                <a:latin typeface="Arial" panose="020B0604020202020204" pitchFamily="34" charset="0"/>
                <a:ea typeface="Calibri" panose="020F0502020204030204" pitchFamily="34" charset="0"/>
                <a:cs typeface="Arial" panose="020B0604020202020204" pitchFamily="34" charset="0"/>
              </a:rPr>
              <a:t> have </a:t>
            </a:r>
            <a:r>
              <a:rPr lang="fr-FR" sz="1600" dirty="0" err="1">
                <a:latin typeface="Arial" panose="020B0604020202020204" pitchFamily="34" charset="0"/>
                <a:ea typeface="Calibri" panose="020F0502020204030204" pitchFamily="34" charset="0"/>
                <a:cs typeface="Arial" panose="020B0604020202020204" pitchFamily="34" charset="0"/>
              </a:rPr>
              <a:t>choose</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your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wooden</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beam</a:t>
            </a:r>
            <a:r>
              <a:rPr lang="fr-FR" sz="1600" dirty="0">
                <a:latin typeface="Arial" panose="020B0604020202020204" pitchFamily="34" charset="0"/>
                <a:ea typeface="Calibri" panose="020F0502020204030204" pitchFamily="34" charset="0"/>
                <a:cs typeface="Arial" panose="020B0604020202020204" pitchFamily="34" charset="0"/>
              </a:rPr>
              <a:t> and </a:t>
            </a:r>
            <a:r>
              <a:rPr lang="fr-FR" sz="1600" dirty="0" err="1">
                <a:latin typeface="Arial" panose="020B0604020202020204" pitchFamily="34" charset="0"/>
                <a:ea typeface="Calibri" panose="020F0502020204030204" pitchFamily="34" charset="0"/>
                <a:cs typeface="Arial" panose="020B0604020202020204" pitchFamily="34" charset="0"/>
              </a:rPr>
              <a:t>your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wooden</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board</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you</a:t>
            </a:r>
            <a:r>
              <a:rPr lang="fr-FR" sz="1600" dirty="0">
                <a:latin typeface="Arial" panose="020B0604020202020204" pitchFamily="34" charset="0"/>
                <a:ea typeface="Calibri" panose="020F0502020204030204" pitchFamily="34" charset="0"/>
                <a:cs typeface="Arial" panose="020B0604020202020204" pitchFamily="34" charset="0"/>
              </a:rPr>
              <a:t> have to plane all </a:t>
            </a:r>
            <a:r>
              <a:rPr lang="fr-FR" sz="1600" dirty="0" err="1">
                <a:latin typeface="Arial" panose="020B0604020202020204" pitchFamily="34" charset="0"/>
                <a:ea typeface="Calibri" panose="020F0502020204030204" pitchFamily="34" charset="0"/>
                <a:cs typeface="Arial" panose="020B0604020202020204" pitchFamily="34" charset="0"/>
              </a:rPr>
              <a:t>your</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wood</a:t>
            </a:r>
            <a:r>
              <a:rPr lang="fr-FR" sz="1600" dirty="0">
                <a:latin typeface="Arial" panose="020B0604020202020204" pitchFamily="34" charset="0"/>
                <a:ea typeface="Calibri" panose="020F0502020204030204" pitchFamily="34" charset="0"/>
                <a:cs typeface="Arial" panose="020B0604020202020204" pitchFamily="34" charset="0"/>
              </a:rPr>
              <a:t> to the final dimension…</a:t>
            </a:r>
            <a:endParaRPr lang="fr-FR" sz="16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49525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Compétences évaluées</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2"/>
          <a:stretch>
            <a:fillRect/>
          </a:stretch>
        </p:blipFill>
        <p:spPr>
          <a:xfrm>
            <a:off x="0" y="1427546"/>
            <a:ext cx="9144000" cy="4002907"/>
          </a:xfrm>
          <a:prstGeom prst="rect">
            <a:avLst/>
          </a:prstGeom>
        </p:spPr>
      </p:pic>
    </p:spTree>
    <p:extLst>
      <p:ext uri="{BB962C8B-B14F-4D97-AF65-F5344CB8AC3E}">
        <p14:creationId xmlns:p14="http://schemas.microsoft.com/office/powerpoint/2010/main" val="1003084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En conclusion</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11560" y="1196752"/>
            <a:ext cx="7848872" cy="5262979"/>
          </a:xfrm>
          <a:prstGeom prst="rect">
            <a:avLst/>
          </a:prstGeom>
        </p:spPr>
        <p:txBody>
          <a:bodyPr wrap="square">
            <a:spAutoFit/>
          </a:bodyPr>
          <a:lstStyle/>
          <a:p>
            <a:pPr marL="457200" indent="-457200" algn="just">
              <a:buFont typeface="Arial" panose="020B0604020202020204" pitchFamily="34" charset="0"/>
              <a:buChar char="•"/>
            </a:pPr>
            <a:r>
              <a:rPr lang="fr-FR" sz="3200" dirty="0">
                <a:solidFill>
                  <a:srgbClr val="0070C0"/>
                </a:solidFill>
              </a:rPr>
              <a:t>une grande motivation des étudiants pour l’activité proposée (forme et fond)</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200" dirty="0">
                <a:solidFill>
                  <a:srgbClr val="0070C0"/>
                </a:solidFill>
              </a:rPr>
              <a:t>des travaux de belle qualité</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200" dirty="0">
                <a:solidFill>
                  <a:srgbClr val="0070C0"/>
                </a:solidFill>
              </a:rPr>
              <a:t>une relation privilégiée entre les étudiants et leurs enseignants</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200" dirty="0">
                <a:solidFill>
                  <a:srgbClr val="0070C0"/>
                </a:solidFill>
              </a:rPr>
              <a:t>une évaluation diagnostique utile pour tous</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200" dirty="0">
                <a:solidFill>
                  <a:srgbClr val="0070C0"/>
                </a:solidFill>
              </a:rPr>
              <a:t>une place reconnue et appréciée pour les bacheliers professionnels en BTS </a:t>
            </a:r>
          </a:p>
          <a:p>
            <a:pPr marL="457200" indent="-457200" algn="just">
              <a:buFont typeface="Arial" panose="020B0604020202020204" pitchFamily="34" charset="0"/>
              <a:buChar char="•"/>
            </a:pPr>
            <a:endParaRPr lang="fr-FR" sz="3200" dirty="0">
              <a:solidFill>
                <a:srgbClr val="0070C0"/>
              </a:solidFill>
            </a:endParaRPr>
          </a:p>
        </p:txBody>
      </p:sp>
    </p:spTree>
    <p:extLst>
      <p:ext uri="{BB962C8B-B14F-4D97-AF65-F5344CB8AC3E}">
        <p14:creationId xmlns:p14="http://schemas.microsoft.com/office/powerpoint/2010/main" val="365895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Espace réservé du contenu 2"/>
          <p:cNvSpPr txBox="1">
            <a:spLocks/>
          </p:cNvSpPr>
          <p:nvPr/>
        </p:nvSpPr>
        <p:spPr>
          <a:xfrm>
            <a:off x="323528" y="1196752"/>
            <a:ext cx="8496944" cy="44640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fr-FR" sz="3600" dirty="0">
                <a:solidFill>
                  <a:srgbClr val="0070C0"/>
                </a:solidFill>
              </a:rPr>
              <a:t>Le projet pédagogique doit permettre :</a:t>
            </a:r>
          </a:p>
          <a:p>
            <a:pPr algn="just"/>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la mobilisation d’un véritable temps de travail</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l’organisation d’une activité d’équipe</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une appétence pour l'enseignement général et pour l’enseignement scientifique</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une préparation à la communication écrite et orale </a:t>
            </a:r>
          </a:p>
        </p:txBody>
      </p:sp>
      <p:sp>
        <p:nvSpPr>
          <p:cNvPr id="8" name="Titre 1"/>
          <p:cNvSpPr txBox="1">
            <a:spLocks/>
          </p:cNvSpPr>
          <p:nvPr/>
        </p:nvSpPr>
        <p:spPr>
          <a:xfrm>
            <a:off x="472008" y="-243408"/>
            <a:ext cx="7772400" cy="11521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Le projet pédagogique</a:t>
            </a:r>
          </a:p>
        </p:txBody>
      </p:sp>
    </p:spTree>
    <p:extLst>
      <p:ext uri="{BB962C8B-B14F-4D97-AF65-F5344CB8AC3E}">
        <p14:creationId xmlns:p14="http://schemas.microsoft.com/office/powerpoint/2010/main" val="3090463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Le projet pédagogique</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Espace réservé du contenu 2"/>
          <p:cNvSpPr txBox="1">
            <a:spLocks/>
          </p:cNvSpPr>
          <p:nvPr/>
        </p:nvSpPr>
        <p:spPr>
          <a:xfrm>
            <a:off x="251520" y="1196752"/>
            <a:ext cx="8640960" cy="4058751"/>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fr-FR" sz="3600" dirty="0">
                <a:solidFill>
                  <a:srgbClr val="0070C0"/>
                </a:solidFill>
              </a:rPr>
              <a:t>Le projet pédagogique doit éviter :</a:t>
            </a:r>
          </a:p>
          <a:p>
            <a:pPr algn="just"/>
            <a:endParaRPr lang="fr-FR" sz="1100" dirty="0">
              <a:solidFill>
                <a:srgbClr val="0070C0"/>
              </a:solidFill>
            </a:endParaRPr>
          </a:p>
          <a:p>
            <a:pPr algn="just"/>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le découragement des étudiants</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la focalisation sur l'enseignement général et sur l’enseignement scientifique</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une étude technique et des questionnements trop complexes pour la durée allouée</a:t>
            </a:r>
          </a:p>
        </p:txBody>
      </p:sp>
    </p:spTree>
    <p:extLst>
      <p:ext uri="{BB962C8B-B14F-4D97-AF65-F5344CB8AC3E}">
        <p14:creationId xmlns:p14="http://schemas.microsoft.com/office/powerpoint/2010/main" val="1931192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8377" y="6395395"/>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Espace réservé du contenu 2"/>
          <p:cNvSpPr txBox="1">
            <a:spLocks/>
          </p:cNvSpPr>
          <p:nvPr/>
        </p:nvSpPr>
        <p:spPr>
          <a:xfrm>
            <a:off x="251520" y="1217283"/>
            <a:ext cx="8640960" cy="4876013"/>
          </a:xfrm>
          <a:prstGeom prst="rect">
            <a:avLst/>
          </a:prstGeom>
        </p:spPr>
        <p:txBody>
          <a:bodyPr vert="horz" lIns="91440" tIns="45720" rIns="91440" bIns="45720" rtlCol="0">
            <a:normAutofit fontScale="850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fr-FR" sz="3900" dirty="0">
                <a:solidFill>
                  <a:srgbClr val="0070C0"/>
                </a:solidFill>
              </a:rPr>
              <a:t>Le projet retenu permettra aux étudiants :</a:t>
            </a:r>
          </a:p>
          <a:p>
            <a:pPr algn="just"/>
            <a:endParaRPr lang="fr-FR" sz="1100" dirty="0">
              <a:solidFill>
                <a:srgbClr val="0070C0"/>
              </a:solidFill>
            </a:endParaRPr>
          </a:p>
          <a:p>
            <a:pPr marL="457200" indent="-457200" algn="just">
              <a:buFont typeface="Arial" panose="020B0604020202020204" pitchFamily="34" charset="0"/>
              <a:buChar char="•"/>
            </a:pPr>
            <a:r>
              <a:rPr lang="fr-FR" sz="3500" dirty="0">
                <a:solidFill>
                  <a:srgbClr val="0070C0"/>
                </a:solidFill>
              </a:rPr>
              <a:t>d’associer toutes les disciplines autour d’un projet professionnel</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500" dirty="0">
                <a:solidFill>
                  <a:srgbClr val="0070C0"/>
                </a:solidFill>
              </a:rPr>
              <a:t>de travailler en temps limité, et en équipe, avec une obligation de résultat</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500" dirty="0">
                <a:solidFill>
                  <a:srgbClr val="0070C0"/>
                </a:solidFill>
              </a:rPr>
              <a:t>de présenter, à l’écrit et à l'oral, les travaux de chaque équipe, avec une partie en langue étrangère</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sz="3500" dirty="0">
                <a:solidFill>
                  <a:srgbClr val="0070C0"/>
                </a:solidFill>
              </a:rPr>
              <a:t>de mettre en valeur les étudiants issus de bac pro</a:t>
            </a:r>
          </a:p>
        </p:txBody>
      </p:sp>
      <p:sp>
        <p:nvSpPr>
          <p:cNvPr id="8" name="Titre 1"/>
          <p:cNvSpPr txBox="1">
            <a:spLocks/>
          </p:cNvSpPr>
          <p:nvPr/>
        </p:nvSpPr>
        <p:spPr>
          <a:xfrm>
            <a:off x="472008" y="-243408"/>
            <a:ext cx="7772400" cy="11521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Le projet pédagogique</a:t>
            </a:r>
          </a:p>
        </p:txBody>
      </p:sp>
    </p:spTree>
    <p:extLst>
      <p:ext uri="{BB962C8B-B14F-4D97-AF65-F5344CB8AC3E}">
        <p14:creationId xmlns:p14="http://schemas.microsoft.com/office/powerpoint/2010/main" val="3612937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Espace réservé du contenu 2"/>
          <p:cNvSpPr txBox="1">
            <a:spLocks/>
          </p:cNvSpPr>
          <p:nvPr/>
        </p:nvSpPr>
        <p:spPr>
          <a:xfrm>
            <a:off x="323529" y="1268760"/>
            <a:ext cx="8496944" cy="475252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fr-FR" sz="3600" dirty="0">
                <a:solidFill>
                  <a:srgbClr val="0070C0"/>
                </a:solidFill>
              </a:rPr>
              <a:t>Les étudiants disposent :</a:t>
            </a:r>
          </a:p>
          <a:p>
            <a:pPr algn="just"/>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d’un dossier support : la conception d’un car-port </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dirty="0">
                <a:solidFill>
                  <a:srgbClr val="0070C0"/>
                </a:solidFill>
              </a:rPr>
              <a:t>de l’aide de tous leurs enseignants </a:t>
            </a:r>
          </a:p>
          <a:p>
            <a:pPr marL="457200" indent="-457200" algn="just">
              <a:buFont typeface="Arial" panose="020B0604020202020204" pitchFamily="34" charset="0"/>
              <a:buChar char="•"/>
            </a:pPr>
            <a:endParaRPr lang="fr-FR" sz="1200" dirty="0">
              <a:solidFill>
                <a:srgbClr val="0070C0"/>
              </a:solidFill>
            </a:endParaRPr>
          </a:p>
          <a:p>
            <a:pPr marL="457200" indent="-457200" algn="just">
              <a:buFont typeface="Arial" panose="020B0604020202020204" pitchFamily="34" charset="0"/>
              <a:buChar char="•"/>
            </a:pPr>
            <a:r>
              <a:rPr lang="fr-FR" dirty="0">
                <a:solidFill>
                  <a:srgbClr val="0070C0"/>
                </a:solidFill>
              </a:rPr>
              <a:t>d’un questionnement leur servant de guidance</a:t>
            </a:r>
          </a:p>
          <a:p>
            <a:pPr marL="457200" indent="-457200" algn="just">
              <a:buFont typeface="Arial" panose="020B0604020202020204" pitchFamily="34" charset="0"/>
              <a:buChar char="•"/>
            </a:pPr>
            <a:endParaRPr lang="fr-FR" sz="1100" dirty="0">
              <a:solidFill>
                <a:srgbClr val="0070C0"/>
              </a:solidFill>
            </a:endParaRPr>
          </a:p>
          <a:p>
            <a:pPr marL="457200" indent="-457200" algn="just">
              <a:buFont typeface="Arial" panose="020B0604020202020204" pitchFamily="34" charset="0"/>
              <a:buChar char="•"/>
            </a:pPr>
            <a:r>
              <a:rPr lang="fr-FR" dirty="0">
                <a:solidFill>
                  <a:srgbClr val="0070C0"/>
                </a:solidFill>
              </a:rPr>
              <a:t>de la liste des compétences évaluées</a:t>
            </a:r>
          </a:p>
        </p:txBody>
      </p:sp>
      <p:sp>
        <p:nvSpPr>
          <p:cNvPr id="8" name="Titre 1"/>
          <p:cNvSpPr txBox="1">
            <a:spLocks/>
          </p:cNvSpPr>
          <p:nvPr/>
        </p:nvSpPr>
        <p:spPr>
          <a:xfrm>
            <a:off x="472008" y="-243408"/>
            <a:ext cx="7772400" cy="11521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Le contrat</a:t>
            </a:r>
          </a:p>
        </p:txBody>
      </p:sp>
    </p:spTree>
    <p:extLst>
      <p:ext uri="{BB962C8B-B14F-4D97-AF65-F5344CB8AC3E}">
        <p14:creationId xmlns:p14="http://schemas.microsoft.com/office/powerpoint/2010/main" val="489771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2"/>
          <a:stretch>
            <a:fillRect/>
          </a:stretch>
        </p:blipFill>
        <p:spPr>
          <a:xfrm>
            <a:off x="0" y="922290"/>
            <a:ext cx="9144000" cy="5013419"/>
          </a:xfrm>
          <a:prstGeom prst="rect">
            <a:avLst/>
          </a:prstGeom>
        </p:spPr>
      </p:pic>
      <p:sp>
        <p:nvSpPr>
          <p:cNvPr id="9" name="Titre 1"/>
          <p:cNvSpPr txBox="1">
            <a:spLocks/>
          </p:cNvSpPr>
          <p:nvPr/>
        </p:nvSpPr>
        <p:spPr>
          <a:xfrm>
            <a:off x="472008" y="-243408"/>
            <a:ext cx="7772400" cy="11521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Le support</a:t>
            </a:r>
          </a:p>
        </p:txBody>
      </p:sp>
    </p:spTree>
    <p:extLst>
      <p:ext uri="{BB962C8B-B14F-4D97-AF65-F5344CB8AC3E}">
        <p14:creationId xmlns:p14="http://schemas.microsoft.com/office/powerpoint/2010/main" val="735639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5496"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itre 1"/>
          <p:cNvSpPr txBox="1">
            <a:spLocks/>
          </p:cNvSpPr>
          <p:nvPr/>
        </p:nvSpPr>
        <p:spPr>
          <a:xfrm>
            <a:off x="472008" y="-243408"/>
            <a:ext cx="7772400" cy="11521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dirty="0">
                <a:solidFill>
                  <a:schemeClr val="accent5">
                    <a:lumMod val="60000"/>
                    <a:lumOff val="40000"/>
                  </a:schemeClr>
                </a:solidFill>
              </a:rPr>
              <a:t>Le support</a:t>
            </a:r>
          </a:p>
        </p:txBody>
      </p:sp>
      <p:pic>
        <p:nvPicPr>
          <p:cNvPr id="5" name="Image 4"/>
          <p:cNvPicPr>
            <a:picLocks noChangeAspect="1"/>
          </p:cNvPicPr>
          <p:nvPr/>
        </p:nvPicPr>
        <p:blipFill>
          <a:blip r:embed="rId2"/>
          <a:stretch>
            <a:fillRect/>
          </a:stretch>
        </p:blipFill>
        <p:spPr>
          <a:xfrm>
            <a:off x="130629" y="849657"/>
            <a:ext cx="7740352" cy="5472568"/>
          </a:xfrm>
          <a:prstGeom prst="rect">
            <a:avLst/>
          </a:prstGeom>
        </p:spPr>
      </p:pic>
    </p:spTree>
    <p:extLst>
      <p:ext uri="{BB962C8B-B14F-4D97-AF65-F5344CB8AC3E}">
        <p14:creationId xmlns:p14="http://schemas.microsoft.com/office/powerpoint/2010/main" val="1574750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381328"/>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Extraits du questionnement</a:t>
            </a:r>
          </a:p>
        </p:txBody>
      </p:sp>
      <p:cxnSp>
        <p:nvCxnSpPr>
          <p:cNvPr id="10" name="Connecteur droit 9"/>
          <p:cNvCxnSpPr/>
          <p:nvPr/>
        </p:nvCxnSpPr>
        <p:spPr>
          <a:xfrm>
            <a:off x="0" y="764704"/>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Espace réservé du contenu 2"/>
          <p:cNvSpPr txBox="1">
            <a:spLocks/>
          </p:cNvSpPr>
          <p:nvPr/>
        </p:nvSpPr>
        <p:spPr>
          <a:xfrm>
            <a:off x="323528" y="908720"/>
            <a:ext cx="8496944" cy="5544616"/>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just">
              <a:buFont typeface="Arial" panose="020B0604020202020204" pitchFamily="34" charset="0"/>
              <a:buChar char="•"/>
            </a:pPr>
            <a:r>
              <a:rPr lang="fr-FR" sz="3800" dirty="0">
                <a:solidFill>
                  <a:srgbClr val="0070C0"/>
                </a:solidFill>
              </a:rPr>
              <a:t>étudier la géométrie du car-port, calculer des cotes sur des pièces à coupes biaises, convertir des unités, mettre en équation le calepinage des tuiles, étudier les proportionnalités sur les chargements…</a:t>
            </a:r>
          </a:p>
          <a:p>
            <a:pPr marL="457200" indent="-457200" algn="just">
              <a:buFont typeface="Arial" panose="020B0604020202020204" pitchFamily="34" charset="0"/>
              <a:buChar char="•"/>
            </a:pPr>
            <a:endParaRPr lang="fr-FR" sz="1400" dirty="0">
              <a:solidFill>
                <a:srgbClr val="0070C0"/>
              </a:solidFill>
            </a:endParaRPr>
          </a:p>
          <a:p>
            <a:pPr marL="457200" indent="-457200" algn="just">
              <a:buFont typeface="Arial" panose="020B0604020202020204" pitchFamily="34" charset="0"/>
              <a:buChar char="•"/>
            </a:pPr>
            <a:r>
              <a:rPr lang="fr-FR" sz="3700" dirty="0">
                <a:solidFill>
                  <a:srgbClr val="0070C0"/>
                </a:solidFill>
              </a:rPr>
              <a:t>déterminer les descentes de charges, calculer l’impact mécanique de l’utilisation d’un monte tuiles…</a:t>
            </a:r>
          </a:p>
          <a:p>
            <a:pPr marL="457200" indent="-457200" algn="just">
              <a:buFont typeface="Arial" panose="020B0604020202020204" pitchFamily="34" charset="0"/>
              <a:buChar char="•"/>
            </a:pPr>
            <a:endParaRPr lang="fr-FR" sz="1600" dirty="0">
              <a:solidFill>
                <a:srgbClr val="0070C0"/>
              </a:solidFill>
            </a:endParaRPr>
          </a:p>
          <a:p>
            <a:pPr marL="457200" indent="-457200" algn="just">
              <a:buFont typeface="Arial" panose="020B0604020202020204" pitchFamily="34" charset="0"/>
              <a:buChar char="•"/>
            </a:pPr>
            <a:r>
              <a:rPr lang="fr-FR" sz="3700" dirty="0">
                <a:solidFill>
                  <a:srgbClr val="0070C0"/>
                </a:solidFill>
              </a:rPr>
              <a:t>étudier la pose de panneaux solaires…</a:t>
            </a:r>
          </a:p>
          <a:p>
            <a:pPr marL="457200" indent="-457200" algn="just">
              <a:buFont typeface="Arial" panose="020B0604020202020204" pitchFamily="34" charset="0"/>
              <a:buChar char="•"/>
            </a:pPr>
            <a:endParaRPr lang="fr-FR" sz="1400" dirty="0">
              <a:solidFill>
                <a:srgbClr val="0070C0"/>
              </a:solidFill>
            </a:endParaRPr>
          </a:p>
          <a:p>
            <a:pPr marL="457200" indent="-457200" algn="just">
              <a:buFont typeface="Arial" panose="020B0604020202020204" pitchFamily="34" charset="0"/>
              <a:buChar char="•"/>
            </a:pPr>
            <a:r>
              <a:rPr lang="fr-FR" sz="3700" dirty="0">
                <a:solidFill>
                  <a:srgbClr val="0070C0"/>
                </a:solidFill>
              </a:rPr>
              <a:t>faire une synthèse d’informations recueillies sur des sites anglophones…</a:t>
            </a:r>
            <a:r>
              <a:rPr lang="fr-FR" dirty="0">
                <a:solidFill>
                  <a:srgbClr val="0070C0"/>
                </a:solidFill>
              </a:rPr>
              <a:t> </a:t>
            </a:r>
          </a:p>
          <a:p>
            <a:pPr marL="457200" indent="-457200" algn="just">
              <a:buFont typeface="Arial" panose="020B0604020202020204" pitchFamily="34" charset="0"/>
              <a:buChar char="•"/>
            </a:pPr>
            <a:endParaRPr lang="fr-FR" sz="1400" dirty="0">
              <a:solidFill>
                <a:srgbClr val="0070C0"/>
              </a:solidFill>
            </a:endParaRPr>
          </a:p>
          <a:p>
            <a:pPr marL="457200" indent="-457200" algn="just">
              <a:buFont typeface="Arial" panose="020B0604020202020204" pitchFamily="34" charset="0"/>
              <a:buChar char="•"/>
            </a:pPr>
            <a:r>
              <a:rPr lang="fr-FR" sz="3700" dirty="0">
                <a:solidFill>
                  <a:srgbClr val="0070C0"/>
                </a:solidFill>
              </a:rPr>
              <a:t>rendre compte du travail réalisé, par écrit et oralement, en français et en anglais…</a:t>
            </a:r>
          </a:p>
          <a:p>
            <a:pPr algn="just"/>
            <a:endParaRPr lang="fr-FR" dirty="0">
              <a:solidFill>
                <a:srgbClr val="0070C0"/>
              </a:solidFill>
            </a:endParaRPr>
          </a:p>
        </p:txBody>
      </p:sp>
    </p:spTree>
    <p:extLst>
      <p:ext uri="{BB962C8B-B14F-4D97-AF65-F5344CB8AC3E}">
        <p14:creationId xmlns:p14="http://schemas.microsoft.com/office/powerpoint/2010/main" val="402832602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706</TotalTime>
  <Words>1540</Words>
  <Application>Microsoft Macintosh PowerPoint</Application>
  <PresentationFormat>Présentation à l'écran (4:3)</PresentationFormat>
  <Paragraphs>255</Paragraphs>
  <Slides>25</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25</vt:i4>
      </vt:variant>
    </vt:vector>
  </HeadingPairs>
  <TitlesOfParts>
    <vt:vector size="34" baseType="lpstr">
      <vt:lpstr>ArialMT</vt:lpstr>
      <vt:lpstr>Calibri</vt:lpstr>
      <vt:lpstr>Cambria</vt:lpstr>
      <vt:lpstr>Helvetica</vt:lpstr>
      <vt:lpstr>Mangal</vt:lpstr>
      <vt:lpstr>Symbol</vt:lpstr>
      <vt:lpstr>Times New Roman</vt:lpstr>
      <vt:lpstr>Arial</vt:lpstr>
      <vt:lpstr>Thème Office</vt:lpstr>
      <vt:lpstr>Présentation PowerPoint</vt:lpstr>
      <vt:lpstr>Extrait du référentiel du BTS SCBH</vt:lpstr>
      <vt:lpstr>Présentation PowerPoint</vt:lpstr>
      <vt:lpstr>Le projet pédagogique</vt:lpstr>
      <vt:lpstr>Présentation PowerPoint</vt:lpstr>
      <vt:lpstr>Présentation PowerPoint</vt:lpstr>
      <vt:lpstr>Présentation PowerPoint</vt:lpstr>
      <vt:lpstr>Présentation PowerPoint</vt:lpstr>
      <vt:lpstr>Extraits du questionnement</vt:lpstr>
      <vt:lpstr>Extraits des travaux des étudiants</vt:lpstr>
      <vt:lpstr>Dimensionnement couverture</vt:lpstr>
      <vt:lpstr>Règle de calcul</vt:lpstr>
      <vt:lpstr>Panneaux photovoltaïques</vt:lpstr>
      <vt:lpstr>Panneaux photovoltaïques</vt:lpstr>
      <vt:lpstr>Etude mécanique</vt:lpstr>
      <vt:lpstr>Validation d’une solution</vt:lpstr>
      <vt:lpstr>Expérimentation</vt:lpstr>
      <vt:lpstr>Présentation PowerPoint</vt:lpstr>
      <vt:lpstr>Préparation du chantier</vt:lpstr>
      <vt:lpstr>Levage des fermes</vt:lpstr>
      <vt:lpstr>Montage des car-ports</vt:lpstr>
      <vt:lpstr>Analyse des risques</vt:lpstr>
      <vt:lpstr>Présentation en anglais</vt:lpstr>
      <vt:lpstr>Compétences évaluées</vt:lpstr>
      <vt:lpstr>En conclusion</vt:lpstr>
    </vt:vector>
  </TitlesOfParts>
  <Company>HP</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David Helard</dc:creator>
  <cp:lastModifiedBy>David HELARD</cp:lastModifiedBy>
  <cp:revision>50</cp:revision>
  <dcterms:created xsi:type="dcterms:W3CDTF">2014-12-04T21:26:42Z</dcterms:created>
  <dcterms:modified xsi:type="dcterms:W3CDTF">2017-03-21T19:09:01Z</dcterms:modified>
</cp:coreProperties>
</file>