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1" r:id="rId3"/>
    <p:sldId id="440" r:id="rId4"/>
    <p:sldId id="442" r:id="rId5"/>
    <p:sldId id="438" r:id="rId6"/>
    <p:sldId id="443" r:id="rId7"/>
    <p:sldId id="449" r:id="rId8"/>
    <p:sldId id="444" r:id="rId9"/>
    <p:sldId id="445" r:id="rId10"/>
    <p:sldId id="446" r:id="rId11"/>
    <p:sldId id="447" r:id="rId12"/>
    <p:sldId id="448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600"/>
    <a:srgbClr val="336699"/>
    <a:srgbClr val="003366"/>
    <a:srgbClr val="033263"/>
    <a:srgbClr val="074770"/>
    <a:srgbClr val="064370"/>
    <a:srgbClr val="064E91"/>
    <a:srgbClr val="FFC40B"/>
    <a:srgbClr val="00808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2" autoAdjust="0"/>
    <p:restoredTop sz="50000" autoAdjust="0"/>
  </p:normalViewPr>
  <p:slideViewPr>
    <p:cSldViewPr snapToGrid="0" snapToObjects="1">
      <p:cViewPr varScale="1">
        <p:scale>
          <a:sx n="100" d="100"/>
          <a:sy n="100" d="100"/>
        </p:scale>
        <p:origin x="21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9F2E-0739-604D-A36C-A912005F805A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3DD46-3D98-594B-95E1-E62DC6C4C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745B-3C59-B940-8B25-CDB714969F3B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091-759D-C342-B57E-51E1F6BEC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8F51AEA-7C2A-437D-8CB5-309E73C87D8D}" type="slidenum">
              <a:rPr lang="fr-FR" sz="1200" smtClean="0"/>
              <a:pPr/>
              <a:t>3</a:t>
            </a:fld>
            <a:endParaRPr lang="fr-FR" sz="1200" smtClean="0"/>
          </a:p>
        </p:txBody>
      </p:sp>
    </p:spTree>
    <p:extLst>
      <p:ext uri="{BB962C8B-B14F-4D97-AF65-F5344CB8AC3E}">
        <p14:creationId xmlns:p14="http://schemas.microsoft.com/office/powerpoint/2010/main" val="408078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2575" y="228599"/>
            <a:ext cx="4496936" cy="4213335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560891" y="536392"/>
            <a:ext cx="515133" cy="504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apture d’écran 2017-01-14 à 19.40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99" y="2377442"/>
            <a:ext cx="1801446" cy="2070734"/>
          </a:xfrm>
          <a:prstGeom prst="rect">
            <a:avLst/>
          </a:prstGeom>
        </p:spPr>
      </p:pic>
      <p:pic>
        <p:nvPicPr>
          <p:cNvPr id="9" name="Image 8" descr="Capture d’écran 2017-01-14 à 19.41.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1" y="2377442"/>
            <a:ext cx="2057399" cy="2064493"/>
          </a:xfrm>
          <a:prstGeom prst="rect">
            <a:avLst/>
          </a:prstGeom>
        </p:spPr>
      </p:pic>
      <p:pic>
        <p:nvPicPr>
          <p:cNvPr id="12" name="Image 11" descr="Capture d’écran 2017-01-14 à 19.40.1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599"/>
            <a:ext cx="1808628" cy="2047243"/>
          </a:xfrm>
          <a:prstGeom prst="rect">
            <a:avLst/>
          </a:prstGeom>
        </p:spPr>
      </p:pic>
      <p:pic>
        <p:nvPicPr>
          <p:cNvPr id="14" name="Image 13" descr="Capture d’écran 2017-01-14 à 19.49.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0" y="228602"/>
            <a:ext cx="2053211" cy="2047241"/>
          </a:xfrm>
          <a:prstGeom prst="rect">
            <a:avLst/>
          </a:prstGeom>
        </p:spPr>
      </p:pic>
      <p:pic>
        <p:nvPicPr>
          <p:cNvPr id="15" name="Image 14" descr="Baseline 3MTPM Bleue.pdf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6" b="36827"/>
          <a:stretch/>
        </p:blipFill>
        <p:spPr>
          <a:xfrm>
            <a:off x="4518594" y="5905317"/>
            <a:ext cx="4344051" cy="55880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5283202" y="5532545"/>
            <a:ext cx="2261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rgbClr val="F7901E"/>
                </a:solidFill>
              </a:rPr>
              <a:t>16 mars 2017</a:t>
            </a:r>
            <a:endParaRPr lang="en-US" sz="1800" dirty="0">
              <a:solidFill>
                <a:srgbClr val="F7901E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pic>
        <p:nvPicPr>
          <p:cNvPr id="18" name="Image 17" descr="logos Cisma DLR Seimat alignés serré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6129843"/>
            <a:ext cx="3137058" cy="499623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3887" y="460451"/>
            <a:ext cx="3505621" cy="31014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5131047"/>
            <a:ext cx="1838042" cy="83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2" y="1088067"/>
            <a:ext cx="7556313" cy="3860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7477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6307" y="418646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62468"/>
            <a:ext cx="8200930" cy="5545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85751" y="228602"/>
            <a:ext cx="212725" cy="55795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Image 7" descr="Capture d’écran 2017-01-14 à 19.46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11" name="Image 10" descr="Capture d’écran 2017-01-14 à 21.39.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12" name="Image 11" descr="Capture d’écran 2017-01-14 à 19.41.08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13" name="Image 12" descr="Capture d’écran 2017-01-14 à 21.39.3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09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126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49789" cy="7366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01707" y="4687808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apture d’écran 2017-01-14 à 19.38.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11" name="Image 10" descr="Capture d’écran 2017-01-14 à 19.39.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2"/>
            <a:ext cx="3451225" cy="5799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5012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6" y="3733801"/>
            <a:ext cx="3255802" cy="20404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307" y="401005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386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pic>
        <p:nvPicPr>
          <p:cNvPr id="8" name="Image 7" descr="Capture d’écran 2017-01-14 à 19.25.13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6303858"/>
            <a:ext cx="2929467" cy="574942"/>
          </a:xfrm>
          <a:prstGeom prst="rect">
            <a:avLst/>
          </a:prstGeom>
        </p:spPr>
      </p:pic>
      <p:pic>
        <p:nvPicPr>
          <p:cNvPr id="9" name="Image 8" descr="Capture d’écran 2017-01-14 à 19.25.32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6292637"/>
            <a:ext cx="1811867" cy="603097"/>
          </a:xfrm>
          <a:prstGeom prst="rect">
            <a:avLst/>
          </a:prstGeom>
        </p:spPr>
      </p:pic>
      <p:pic>
        <p:nvPicPr>
          <p:cNvPr id="11" name="Image 10" descr="Capture d’écran 2017-01-14 à 19.25.5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3859"/>
            <a:ext cx="1964286" cy="591875"/>
          </a:xfrm>
          <a:prstGeom prst="rect">
            <a:avLst/>
          </a:prstGeom>
        </p:spPr>
      </p:pic>
      <p:pic>
        <p:nvPicPr>
          <p:cNvPr id="10" name="Image 9" descr="Capture d’écran 2017-01-14 à 19.26.08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9" y="6303858"/>
            <a:ext cx="2629377" cy="5918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877587" y="5996081"/>
            <a:ext cx="326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336699"/>
                </a:solidFill>
              </a:rPr>
              <a:t>PNF BTS</a:t>
            </a:r>
            <a:r>
              <a:rPr lang="fr-FR" sz="1400" b="1" baseline="0" dirty="0" smtClean="0">
                <a:solidFill>
                  <a:srgbClr val="336699"/>
                </a:solidFill>
              </a:rPr>
              <a:t> MMCM </a:t>
            </a:r>
            <a:r>
              <a:rPr lang="fr-FR" sz="1400" b="1" baseline="0" smtClean="0">
                <a:solidFill>
                  <a:srgbClr val="336699"/>
                </a:solidFill>
              </a:rPr>
              <a:t>– 16 mars 2017</a:t>
            </a:r>
            <a:endParaRPr lang="fr-FR" sz="1400" b="1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1" r:id="rId6"/>
    <p:sldLayoutId id="2147483675" r:id="rId7"/>
    <p:sldLayoutId id="214748367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747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74770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00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FF66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FFC40B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7477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t-inrs.fr/ges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412750" y="1336848"/>
            <a:ext cx="4235450" cy="1012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074770"/>
              </a:buClr>
              <a:buSzPct val="75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FFC40B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7477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5"/>
                </a:solidFill>
              </a:rPr>
              <a:t>Risques professionnels et habilitations</a:t>
            </a:r>
          </a:p>
          <a:p>
            <a:r>
              <a:rPr lang="fr-FR" sz="2200" dirty="0" smtClean="0">
                <a:solidFill>
                  <a:schemeClr val="accent5"/>
                </a:solidFill>
              </a:rPr>
              <a:t>L’enseignement de la Santé et Sécurité au Travail</a:t>
            </a:r>
            <a:endParaRPr lang="fr-FR" sz="2200" dirty="0">
              <a:solidFill>
                <a:schemeClr val="accent5"/>
              </a:solidFill>
            </a:endParaRPr>
          </a:p>
          <a:p>
            <a:pPr algn="ctr"/>
            <a:r>
              <a:rPr lang="fr-FR" sz="1800" i="1" dirty="0" smtClean="0">
                <a:solidFill>
                  <a:schemeClr val="accent5"/>
                </a:solidFill>
              </a:rPr>
              <a:t>Olivier MACAIRE</a:t>
            </a:r>
          </a:p>
          <a:p>
            <a:pPr algn="ctr"/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19" y="3867150"/>
            <a:ext cx="1179512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88492" y="1467317"/>
            <a:ext cx="7556313" cy="2307819"/>
          </a:xfrm>
        </p:spPr>
        <p:txBody>
          <a:bodyPr>
            <a:normAutofit/>
          </a:bodyPr>
          <a:lstStyle/>
          <a:p>
            <a:r>
              <a:rPr lang="fr-FR" sz="2200" dirty="0"/>
              <a:t>Risques liés à la conduite d’engins en sécurité (</a:t>
            </a:r>
            <a:r>
              <a:rPr lang="fr-FR" sz="2200" u="sng" dirty="0"/>
              <a:t>hors production</a:t>
            </a:r>
            <a:r>
              <a:rPr lang="fr-FR" sz="2200" dirty="0"/>
              <a:t>) selon recommandations CNAM TS </a:t>
            </a:r>
          </a:p>
          <a:p>
            <a:pPr lvl="1"/>
            <a:r>
              <a:rPr lang="fr-FR" dirty="0"/>
              <a:t>R 372m cat 10 : Engins de chantiers </a:t>
            </a:r>
          </a:p>
          <a:p>
            <a:pPr lvl="1"/>
            <a:r>
              <a:rPr lang="fr-FR" dirty="0"/>
              <a:t>R 389 cat 6 : Chariots automoteurs de manutention à conducteur porté</a:t>
            </a:r>
          </a:p>
          <a:p>
            <a:pPr lvl="1"/>
            <a:r>
              <a:rPr lang="fr-FR" dirty="0"/>
              <a:t>R 386 cat </a:t>
            </a:r>
            <a:r>
              <a:rPr lang="fr-FR" dirty="0" smtClean="0"/>
              <a:t>3B : </a:t>
            </a:r>
            <a:r>
              <a:rPr lang="fr-FR" dirty="0"/>
              <a:t>Plates-formes élévatrices mobiles de personnes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41027" y="3864381"/>
            <a:ext cx="7050374" cy="2392486"/>
          </a:xfrm>
        </p:spPr>
        <p:txBody>
          <a:bodyPr/>
          <a:lstStyle/>
          <a:p>
            <a:r>
              <a:rPr lang="fr-FR" sz="2200" dirty="0"/>
              <a:t>Conduite à tenir en cas d’accident : </a:t>
            </a:r>
            <a:r>
              <a:rPr lang="fr-FR" sz="2200" dirty="0" smtClean="0"/>
              <a:t>Formation </a:t>
            </a:r>
            <a:r>
              <a:rPr lang="fr-FR" sz="2200" dirty="0"/>
              <a:t>certification </a:t>
            </a:r>
            <a:r>
              <a:rPr lang="fr-FR" sz="2200" dirty="0" smtClean="0"/>
              <a:t>SST (12h </a:t>
            </a:r>
            <a:r>
              <a:rPr lang="fr-FR" sz="2200" dirty="0"/>
              <a:t>/ référentiel INRS)</a:t>
            </a:r>
          </a:p>
          <a:p>
            <a:pPr lvl="1"/>
            <a:r>
              <a:rPr lang="fr-FR" dirty="0" smtClean="0"/>
              <a:t>Compétences : </a:t>
            </a:r>
            <a:r>
              <a:rPr lang="fr-FR" dirty="0"/>
              <a:t>intervention en cas d’accident du travail (alertes, gestes de secours) et participation à la prévention de l’entreprise (notions de base, repérage des dangers, proposition de mesures </a:t>
            </a:r>
            <a:r>
              <a:rPr lang="fr-FR" dirty="0" smtClean="0"/>
              <a:t>simples de protection)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8492" y="151526"/>
            <a:ext cx="7556313" cy="568529"/>
          </a:xfrm>
        </p:spPr>
        <p:txBody>
          <a:bodyPr/>
          <a:lstStyle/>
          <a:p>
            <a:r>
              <a:rPr lang="fr-FR" dirty="0"/>
              <a:t>Les risques spécifiques abordés en </a:t>
            </a:r>
            <a:r>
              <a:rPr lang="fr-FR" dirty="0" smtClean="0"/>
              <a:t>BTS MMCM</a:t>
            </a:r>
            <a:endParaRPr lang="fr-FR" dirty="0"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4174" b="22411"/>
          <a:stretch>
            <a:fillRect/>
          </a:stretch>
        </p:blipFill>
        <p:spPr bwMode="auto">
          <a:xfrm>
            <a:off x="7517943" y="1693331"/>
            <a:ext cx="1425556" cy="14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21" y="4199996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9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370008" y="934914"/>
            <a:ext cx="8503059" cy="5008686"/>
          </a:xfrm>
        </p:spPr>
        <p:txBody>
          <a:bodyPr/>
          <a:lstStyle/>
          <a:p>
            <a:pPr marL="0" lvl="1" indent="0">
              <a:buClr>
                <a:srgbClr val="2084CE"/>
              </a:buClr>
              <a:buNone/>
              <a:defRPr/>
            </a:pPr>
            <a:r>
              <a:rPr lang="fr-FR" b="1" dirty="0">
                <a:cs typeface="ＭＳ Ｐゴシック" charset="0"/>
              </a:rPr>
              <a:t>Dispositifs de formations académiques / actions </a:t>
            </a:r>
            <a:r>
              <a:rPr lang="fr-FR" b="1" dirty="0" smtClean="0">
                <a:cs typeface="ＭＳ Ｐゴシック" charset="0"/>
              </a:rPr>
              <a:t>financées au </a:t>
            </a:r>
            <a:r>
              <a:rPr lang="fr-FR" b="1" dirty="0">
                <a:cs typeface="ＭＳ Ｐゴシック" charset="0"/>
              </a:rPr>
              <a:t>PAF (conventions Rectorat – CARSAT – INRS) 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2084CE"/>
              </a:buClr>
              <a:buFont typeface="Zapf Dingbats" charset="0"/>
              <a:buChar char=""/>
              <a:defRPr/>
            </a:pPr>
            <a:r>
              <a:rPr lang="fr-FR" sz="2000" dirty="0">
                <a:cs typeface="ＭＳ Ｐゴシック" charset="0"/>
              </a:rPr>
              <a:t>Formation « </a:t>
            </a:r>
            <a:r>
              <a:rPr lang="fr-FR" sz="2000" dirty="0" smtClean="0">
                <a:cs typeface="ＭＳ Ｐゴシック" charset="0"/>
              </a:rPr>
              <a:t>Enseigner la S&amp;ST</a:t>
            </a:r>
            <a:r>
              <a:rPr lang="fr-FR" sz="2000" dirty="0">
                <a:cs typeface="ＭＳ Ｐゴシック" charset="0"/>
              </a:rPr>
              <a:t> </a:t>
            </a:r>
            <a:r>
              <a:rPr lang="fr-FR" sz="2000" dirty="0" smtClean="0">
                <a:cs typeface="ＭＳ Ｐゴシック" charset="0"/>
              </a:rPr>
              <a:t>» : </a:t>
            </a:r>
            <a:r>
              <a:rPr lang="fr-FR" sz="2000" dirty="0">
                <a:cs typeface="ＭＳ Ｐゴシック" charset="0"/>
              </a:rPr>
              <a:t>compétences sur les enjeux de la S&amp;ST, </a:t>
            </a:r>
            <a:r>
              <a:rPr lang="fr-FR" sz="2000" dirty="0" smtClean="0">
                <a:cs typeface="ＭＳ Ｐゴシック" charset="0"/>
              </a:rPr>
              <a:t>les bases </a:t>
            </a:r>
            <a:r>
              <a:rPr lang="fr-FR" sz="2000" dirty="0">
                <a:cs typeface="ＭＳ Ｐゴシック" charset="0"/>
              </a:rPr>
              <a:t>en prévention (démarches d’analyse des risques et mesures de prévention) et </a:t>
            </a:r>
            <a:r>
              <a:rPr lang="fr-FR" sz="2000" b="1" u="sng" dirty="0">
                <a:cs typeface="ＭＳ Ｐゴシック" charset="0"/>
              </a:rPr>
              <a:t>intégration dans l’enseignement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2084CE"/>
              </a:buClr>
              <a:buFont typeface="Zapf Dingbats" charset="0"/>
              <a:buChar char=""/>
              <a:defRPr/>
            </a:pPr>
            <a:r>
              <a:rPr lang="fr-FR" sz="2000" dirty="0">
                <a:cs typeface="ＭＳ Ｐゴシック" charset="0"/>
              </a:rPr>
              <a:t>Formation de Formateur PRAP : certification INRS permettant de délivrer la compétence d’Acteur PRAP aux élèves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2084CE"/>
              </a:buClr>
              <a:buFont typeface="Zapf Dingbats" charset="0"/>
              <a:buChar char=""/>
              <a:defRPr/>
            </a:pPr>
            <a:r>
              <a:rPr lang="fr-FR" sz="2000" dirty="0">
                <a:cs typeface="ＭＳ Ｐゴシック" charset="0"/>
              </a:rPr>
              <a:t>Formation de Formateur SST : certification INRS permettant de délivrer le certificat de Sauveteur Secouriste du Travail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2084CE"/>
              </a:buClr>
              <a:buFont typeface="Zapf Dingbats" charset="0"/>
              <a:buChar char=""/>
              <a:defRPr/>
            </a:pPr>
            <a:r>
              <a:rPr lang="fr-FR" sz="2000" dirty="0">
                <a:cs typeface="ＭＳ Ｐゴシック" charset="0"/>
              </a:rPr>
              <a:t>Formation de Formateur PRE : Prévention des Risques </a:t>
            </a:r>
            <a:r>
              <a:rPr lang="fr-FR" sz="2000" dirty="0" smtClean="0">
                <a:cs typeface="ＭＳ Ｐゴシック" charset="0"/>
              </a:rPr>
              <a:t>Électriques </a:t>
            </a:r>
            <a:r>
              <a:rPr lang="fr-FR" sz="2000" dirty="0">
                <a:cs typeface="ＭＳ Ｐゴシック" charset="0"/>
              </a:rPr>
              <a:t>(niveau B2VL pour </a:t>
            </a:r>
            <a:r>
              <a:rPr lang="fr-FR" sz="2000" dirty="0" smtClean="0">
                <a:cs typeface="ＭＳ Ｐゴシック" charset="0"/>
              </a:rPr>
              <a:t>les formateurs)</a:t>
            </a:r>
            <a:endParaRPr lang="fr-FR" sz="2000" dirty="0">
              <a:cs typeface="ＭＳ Ｐゴシック" charset="0"/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2084CE"/>
              </a:buClr>
              <a:buFont typeface="Zapf Dingbats" charset="0"/>
              <a:buChar char=""/>
              <a:defRPr/>
            </a:pPr>
            <a:r>
              <a:rPr lang="fr-FR" sz="2000" dirty="0">
                <a:cs typeface="ＭＳ Ｐゴシック" charset="0"/>
              </a:rPr>
              <a:t>Formations spécifiques : conduites d’engins (CACES), …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5584" y="128667"/>
            <a:ext cx="7556313" cy="568529"/>
          </a:xfrm>
        </p:spPr>
        <p:txBody>
          <a:bodyPr/>
          <a:lstStyle/>
          <a:p>
            <a:r>
              <a:rPr lang="fr-FR" dirty="0"/>
              <a:t>La formation des enseignants</a:t>
            </a:r>
          </a:p>
        </p:txBody>
      </p:sp>
    </p:spTree>
    <p:extLst>
      <p:ext uri="{BB962C8B-B14F-4D97-AF65-F5344CB8AC3E}">
        <p14:creationId xmlns:p14="http://schemas.microsoft.com/office/powerpoint/2010/main" val="25494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00709" y="2775778"/>
            <a:ext cx="8900991" cy="4551486"/>
          </a:xfrm>
        </p:spPr>
        <p:txBody>
          <a:bodyPr/>
          <a:lstStyle/>
          <a:p>
            <a:pPr marL="342900" lvl="1" indent="-342900">
              <a:buClr>
                <a:srgbClr val="2084CE"/>
              </a:buClr>
              <a:buFont typeface="Zapf Dingbats" charset="2"/>
              <a:buChar char=""/>
            </a:pPr>
            <a:r>
              <a:rPr lang="fr-FR" sz="2200" dirty="0" smtClean="0"/>
              <a:t>Accès réservé aux formateurs recensés, aux chefs d’établissements et DDFPT</a:t>
            </a:r>
          </a:p>
          <a:p>
            <a:pPr marL="342900" lvl="1" indent="-342900">
              <a:buClr>
                <a:srgbClr val="2084CE"/>
              </a:buClr>
              <a:buFont typeface="Zapf Dingbats" charset="2"/>
              <a:buChar char=""/>
            </a:pPr>
            <a:r>
              <a:rPr lang="fr-FR" sz="2200" dirty="0" smtClean="0"/>
              <a:t>Déclaration des formations d’enseignants et d’élèves ou apprentis :</a:t>
            </a:r>
          </a:p>
          <a:p>
            <a:pPr marL="742950" lvl="2" indent="-342900">
              <a:buClr>
                <a:srgbClr val="2084CE"/>
              </a:buClr>
              <a:buFontTx/>
              <a:buChar char="-"/>
            </a:pPr>
            <a:r>
              <a:rPr lang="fr-FR" sz="2200" dirty="0" smtClean="0"/>
              <a:t>SST et PRAP IBC (obligatoire pour obtenir les certificats INRS)</a:t>
            </a:r>
          </a:p>
          <a:p>
            <a:pPr marL="742950" lvl="2" indent="-342900">
              <a:buClr>
                <a:srgbClr val="2084CE"/>
              </a:buClr>
              <a:buFontTx/>
              <a:buChar char="-"/>
            </a:pPr>
            <a:r>
              <a:rPr lang="fr-FR" sz="2200" dirty="0" smtClean="0"/>
              <a:t>Habilitation Electrique ( délivrance des attestations de formation nécessaires pour l’employeur)</a:t>
            </a:r>
          </a:p>
          <a:p>
            <a:pPr marL="0" indent="0">
              <a:buNone/>
            </a:pPr>
            <a:r>
              <a:rPr lang="fr-FR" sz="2200" b="1" dirty="0" smtClean="0"/>
              <a:t>OGELI permet le suivi des formations réalisées (sessions des établissements, historique des formations)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9243" y="140533"/>
            <a:ext cx="7556313" cy="568529"/>
          </a:xfrm>
        </p:spPr>
        <p:txBody>
          <a:bodyPr/>
          <a:lstStyle/>
          <a:p>
            <a:r>
              <a:rPr lang="fr-FR" dirty="0"/>
              <a:t>La gestion des </a:t>
            </a:r>
            <a:r>
              <a:rPr lang="fr-FR" dirty="0" smtClean="0"/>
              <a:t>formations : </a:t>
            </a:r>
            <a:r>
              <a:rPr lang="fr-FR" dirty="0"/>
              <a:t>OGELI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1" y="878678"/>
            <a:ext cx="3019425" cy="19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3814234" y="1451239"/>
            <a:ext cx="4356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r-FR" dirty="0">
                <a:hlinkClick r:id="rId3"/>
              </a:rPr>
              <a:t>http://www.esst-inrs.fr/gestion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6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1353" y="4675073"/>
            <a:ext cx="5658489" cy="1438648"/>
          </a:xfrm>
        </p:spPr>
        <p:txBody>
          <a:bodyPr>
            <a:noAutofit/>
          </a:bodyPr>
          <a:lstStyle/>
          <a:p>
            <a:r>
              <a:rPr lang="fr-FR" sz="4000" dirty="0"/>
              <a:t>Merci </a:t>
            </a:r>
            <a:r>
              <a:rPr lang="fr-FR" sz="3200" dirty="0"/>
              <a:t>à chacun(e) </a:t>
            </a:r>
            <a:br>
              <a:rPr lang="fr-FR" sz="3200" dirty="0"/>
            </a:br>
            <a:r>
              <a:rPr lang="fr-FR" sz="3200" dirty="0" smtClean="0"/>
              <a:t>de votre attention</a:t>
            </a:r>
            <a:endParaRPr lang="fr-FR" sz="3200" dirty="0"/>
          </a:p>
        </p:txBody>
      </p:sp>
      <p:pic>
        <p:nvPicPr>
          <p:cNvPr id="14" name="Image 13" descr="Capture d’écran 2017-01-14 à 19.3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9" y="1766920"/>
            <a:ext cx="3931838" cy="1390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7" y="501914"/>
            <a:ext cx="3132666" cy="41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693" y="213334"/>
            <a:ext cx="7556313" cy="568529"/>
          </a:xfrm>
        </p:spPr>
        <p:txBody>
          <a:bodyPr/>
          <a:lstStyle/>
          <a:p>
            <a:r>
              <a:rPr lang="fr-FR" sz="3000" dirty="0" smtClean="0"/>
              <a:t>Une </a:t>
            </a:r>
            <a:r>
              <a:rPr lang="fr-FR" sz="3000" dirty="0" smtClean="0"/>
              <a:t>constante : </a:t>
            </a:r>
            <a:r>
              <a:rPr lang="fr-FR" sz="3000" dirty="0" smtClean="0"/>
              <a:t>la sinistralité élevée des salariés de – 29 ans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192" y="1462717"/>
            <a:ext cx="8278258" cy="3860435"/>
          </a:xfrm>
        </p:spPr>
        <p:txBody>
          <a:bodyPr/>
          <a:lstStyle/>
          <a:p>
            <a:r>
              <a:rPr lang="fr-FR" sz="2200" dirty="0" smtClean="0"/>
              <a:t>En 2015 : les jeunes salariés de moins de 29 ans représentent 21,5 % de la population salariée mais </a:t>
            </a:r>
            <a:r>
              <a:rPr lang="fr-FR" sz="2200" b="1" dirty="0" smtClean="0"/>
              <a:t>31 % des accidents du travail</a:t>
            </a:r>
          </a:p>
          <a:p>
            <a:pPr lvl="1"/>
            <a:r>
              <a:rPr lang="fr-FR" sz="2200" dirty="0" smtClean="0"/>
              <a:t>Indice de fréquence (nombre d’AT pour 1000 salariés) = </a:t>
            </a:r>
            <a:r>
              <a:rPr lang="fr-FR" sz="2200" b="1" dirty="0" smtClean="0"/>
              <a:t>48,8 points</a:t>
            </a:r>
            <a:r>
              <a:rPr lang="fr-FR" sz="2200" dirty="0" smtClean="0"/>
              <a:t> contre 34 points pour l’ensemble de la population salariée</a:t>
            </a:r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2200" i="1" dirty="0" smtClean="0"/>
              <a:t>(</a:t>
            </a:r>
            <a:r>
              <a:rPr lang="fr-FR" sz="2200" i="1" dirty="0" smtClean="0"/>
              <a:t>Source : </a:t>
            </a:r>
            <a:r>
              <a:rPr lang="fr-FR" sz="2200" i="1" dirty="0" smtClean="0"/>
              <a:t>Statistiques CNAM TS – Risques professionnels / base nationale: 3,9 </a:t>
            </a:r>
            <a:r>
              <a:rPr lang="fr-FR" sz="2200" i="1" dirty="0"/>
              <a:t>millions de salariés entre 15 et 29 </a:t>
            </a:r>
            <a:r>
              <a:rPr lang="fr-FR" sz="2200" i="1" dirty="0" smtClean="0"/>
              <a:t>ans)</a:t>
            </a:r>
            <a:endParaRPr lang="fr-FR" sz="2200" i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8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723" y="132822"/>
            <a:ext cx="7345362" cy="981075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Les enjeux de l’ES&amp;ST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21723" y="920750"/>
            <a:ext cx="8355012" cy="5256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600" b="1" dirty="0" smtClean="0"/>
              <a:t>Un partenariat qui a plus de 20 ans…</a:t>
            </a:r>
          </a:p>
          <a:p>
            <a:pPr lvl="1">
              <a:defRPr/>
            </a:pPr>
            <a:r>
              <a:rPr lang="fr-FR" sz="2200" dirty="0" smtClean="0"/>
              <a:t>Entre le ministère de l’Education Nationale, la CNAM TS et l’INRS</a:t>
            </a:r>
            <a:endParaRPr lang="fr-FR" sz="2200" dirty="0"/>
          </a:p>
          <a:p>
            <a:pPr lvl="1">
              <a:defRPr/>
            </a:pPr>
            <a:r>
              <a:rPr lang="fr-FR" sz="2200" dirty="0"/>
              <a:t>U</a:t>
            </a:r>
            <a:r>
              <a:rPr lang="fr-FR" sz="2200" dirty="0" smtClean="0"/>
              <a:t>n nouvel accord cadre signé en 2014 (BOEN juillet 2015), décliné en conventions académiques opérationnelles </a:t>
            </a:r>
            <a:r>
              <a:rPr lang="fr-FR" sz="2000" dirty="0" smtClean="0"/>
              <a:t>(formation des profs, outils pédagogiques, documentation,…)</a:t>
            </a:r>
            <a:endParaRPr lang="fr-FR" sz="2600" dirty="0" smtClean="0"/>
          </a:p>
          <a:p>
            <a:pPr>
              <a:spcBef>
                <a:spcPts val="3000"/>
              </a:spcBef>
              <a:defRPr/>
            </a:pPr>
            <a:r>
              <a:rPr lang="fr-FR" sz="2600" b="1" dirty="0" smtClean="0"/>
              <a:t>3</a:t>
            </a:r>
            <a:r>
              <a:rPr lang="fr-FR" sz="2600" b="1" baseline="30000" dirty="0" smtClean="0"/>
              <a:t>ème</a:t>
            </a:r>
            <a:r>
              <a:rPr lang="fr-FR" sz="2600" b="1" dirty="0" smtClean="0"/>
              <a:t> Plan Santé au Travail 2016-2020 </a:t>
            </a:r>
            <a:r>
              <a:rPr lang="fr-FR" sz="1400" b="1" dirty="0" smtClean="0"/>
              <a:t>(Ministère du Travail) </a:t>
            </a:r>
            <a:r>
              <a:rPr lang="fr-FR" sz="1400" dirty="0" smtClean="0"/>
              <a:t>:</a:t>
            </a:r>
          </a:p>
          <a:p>
            <a:pPr marL="0" indent="0">
              <a:spcBef>
                <a:spcPts val="1200"/>
              </a:spcBef>
              <a:buFont typeface="Zapf Dingbats" charset="2"/>
              <a:buNone/>
              <a:defRPr/>
            </a:pPr>
            <a:r>
              <a:rPr lang="fr-FR" sz="1800" dirty="0" smtClean="0"/>
              <a:t>« 1.1.2</a:t>
            </a:r>
            <a:r>
              <a:rPr lang="fr-FR" sz="1800" dirty="0"/>
              <a:t>. Agir par la </a:t>
            </a:r>
            <a:r>
              <a:rPr lang="fr-FR" sz="1800" dirty="0" smtClean="0"/>
              <a:t>formation</a:t>
            </a:r>
            <a:r>
              <a:rPr lang="fr-FR" sz="1800" dirty="0"/>
              <a:t> </a:t>
            </a:r>
            <a:r>
              <a:rPr lang="fr-FR" sz="1800" dirty="0" smtClean="0"/>
              <a:t>/ ACTION </a:t>
            </a:r>
            <a:r>
              <a:rPr lang="fr-FR" sz="1800" dirty="0"/>
              <a:t>1.2. Renforcer la formation initiale et continue en santé sécurité au travail et </a:t>
            </a:r>
            <a:r>
              <a:rPr lang="fr-FR" sz="1800" dirty="0" smtClean="0"/>
              <a:t>en management </a:t>
            </a:r>
            <a:r>
              <a:rPr lang="fr-FR" sz="1800" dirty="0"/>
              <a:t>du </a:t>
            </a:r>
            <a:r>
              <a:rPr lang="fr-FR" sz="1800" dirty="0" smtClean="0"/>
              <a:t>travail </a:t>
            </a:r>
          </a:p>
          <a:p>
            <a:pPr marL="0" indent="0">
              <a:buFont typeface="Zapf Dingbats" charset="2"/>
              <a:buNone/>
              <a:defRPr/>
            </a:pPr>
            <a:r>
              <a:rPr lang="fr-FR" sz="1800" dirty="0" smtClean="0"/>
              <a:t>- </a:t>
            </a:r>
            <a:r>
              <a:rPr lang="fr-FR" sz="1800" b="1" dirty="0"/>
              <a:t>Pérenniser la dynamique d’insertion de la santé sécurité au travail dans l’enseignement </a:t>
            </a:r>
            <a:r>
              <a:rPr lang="fr-FR" sz="1800" b="1" dirty="0" smtClean="0"/>
              <a:t>initial professionnel</a:t>
            </a:r>
            <a:r>
              <a:rPr lang="fr-FR" sz="1800" dirty="0"/>
              <a:t>, en lien avec les mises en situation réelles et le geste professionnel, dans une </a:t>
            </a:r>
            <a:r>
              <a:rPr lang="fr-FR" sz="1800" dirty="0" smtClean="0"/>
              <a:t>perspective intégrée </a:t>
            </a:r>
            <a:r>
              <a:rPr lang="fr-FR" sz="1800" dirty="0"/>
              <a:t>plutôt qu’en créant des modules </a:t>
            </a:r>
            <a:r>
              <a:rPr lang="fr-FR" sz="1800" dirty="0" smtClean="0"/>
              <a:t>distincts. »</a:t>
            </a:r>
            <a:endParaRPr lang="fr-FR" sz="1800" dirty="0"/>
          </a:p>
        </p:txBody>
      </p:sp>
      <p:pic>
        <p:nvPicPr>
          <p:cNvPr id="6148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36" y="132822"/>
            <a:ext cx="1858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9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159" y="143483"/>
            <a:ext cx="7556313" cy="568529"/>
          </a:xfrm>
        </p:spPr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objectifs de </a:t>
            </a:r>
            <a:r>
              <a:rPr lang="fr-FR" dirty="0"/>
              <a:t>l’ES&amp;ST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192" y="1265867"/>
            <a:ext cx="8640208" cy="448723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 smtClean="0"/>
              <a:t>Développer une </a:t>
            </a:r>
            <a:r>
              <a:rPr lang="fr-FR" dirty="0"/>
              <a:t>culture de prévention partagée (équipes pédagogiques et jeunes en formation) 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Inciter à la formation, à l’enseignement de la Prévention </a:t>
            </a:r>
            <a:r>
              <a:rPr lang="fr-FR" dirty="0"/>
              <a:t>des Risques dans le cadre des enseignements </a:t>
            </a:r>
            <a:r>
              <a:rPr lang="fr-FR" dirty="0" smtClean="0"/>
              <a:t>professionnels (en privilégiant des approches intégratives – en </a:t>
            </a:r>
            <a:r>
              <a:rPr lang="fr-FR" b="1" u="sng" dirty="0" smtClean="0"/>
              <a:t>allant </a:t>
            </a:r>
            <a:r>
              <a:rPr lang="fr-FR" b="1" u="sng" dirty="0"/>
              <a:t>au-delà des </a:t>
            </a:r>
            <a:r>
              <a:rPr lang="fr-FR" b="1" u="sng" dirty="0" smtClean="0"/>
              <a:t>simples consignes </a:t>
            </a:r>
            <a:r>
              <a:rPr lang="fr-FR" b="1" u="sng" dirty="0"/>
              <a:t>de sécurité</a:t>
            </a:r>
            <a:r>
              <a:rPr lang="fr-FR" dirty="0"/>
              <a:t>)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Favoriser des méthodes </a:t>
            </a:r>
            <a:r>
              <a:rPr lang="fr-FR" dirty="0"/>
              <a:t>d’approche de la prévention transposable à tous les métiers (observation, analyse de situations et propositions de mesures de prévention)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Prendre en compte </a:t>
            </a:r>
            <a:r>
              <a:rPr lang="fr-FR" dirty="0"/>
              <a:t>la S&amp;ST dans la </a:t>
            </a:r>
            <a:r>
              <a:rPr lang="fr-FR" b="1" dirty="0"/>
              <a:t>compétence professionnelle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Mettre en </a:t>
            </a:r>
            <a:r>
              <a:rPr lang="fr-FR" dirty="0"/>
              <a:t>œuvre </a:t>
            </a:r>
            <a:r>
              <a:rPr lang="fr-FR" dirty="0" smtClean="0"/>
              <a:t>cette </a:t>
            </a:r>
            <a:r>
              <a:rPr lang="fr-FR" dirty="0"/>
              <a:t>compétence </a:t>
            </a:r>
            <a:r>
              <a:rPr lang="fr-FR" dirty="0" smtClean="0"/>
              <a:t>dans le cadre situations de travail </a:t>
            </a:r>
            <a:r>
              <a:rPr lang="fr-FR" dirty="0"/>
              <a:t>réelles (lien établissement – entreprise via notamment les </a:t>
            </a:r>
            <a:r>
              <a:rPr lang="fr-FR" dirty="0" smtClean="0"/>
              <a:t>PFMP, stages, périodes d’apprentissage)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b="1" dirty="0" smtClean="0"/>
              <a:t>Faire en sorte que l’élève/apprenti </a:t>
            </a:r>
            <a:r>
              <a:rPr lang="fr-FR" b="1" dirty="0"/>
              <a:t>futur salarié </a:t>
            </a:r>
            <a:r>
              <a:rPr lang="fr-FR" b="1" dirty="0" smtClean="0"/>
              <a:t>devienne un </a:t>
            </a:r>
            <a:r>
              <a:rPr lang="fr-FR" b="1" dirty="0"/>
              <a:t>acteur de la prévention </a:t>
            </a:r>
            <a:r>
              <a:rPr lang="fr-FR" dirty="0"/>
              <a:t>en </a:t>
            </a:r>
            <a:r>
              <a:rPr lang="fr-FR" dirty="0" smtClean="0"/>
              <a:t>entreprise</a:t>
            </a:r>
            <a:endParaRPr lang="fr-FR" dirty="0"/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43" y="135016"/>
            <a:ext cx="1858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0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1844" y="147716"/>
            <a:ext cx="7845831" cy="568529"/>
          </a:xfrm>
        </p:spPr>
        <p:txBody>
          <a:bodyPr/>
          <a:lstStyle/>
          <a:p>
            <a:r>
              <a:rPr lang="fr-FR" kern="0" dirty="0"/>
              <a:t>Les compétences S&amp;ST par niveaux</a:t>
            </a:r>
            <a:br>
              <a:rPr lang="fr-FR" kern="0" dirty="0"/>
            </a:br>
            <a:endParaRPr lang="fr-F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2" y="797208"/>
            <a:ext cx="8074124" cy="54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3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586567" y="1281253"/>
            <a:ext cx="6362699" cy="4868334"/>
          </a:xfrm>
        </p:spPr>
        <p:txBody>
          <a:bodyPr/>
          <a:lstStyle/>
          <a:p>
            <a:r>
              <a:rPr lang="fr-FR" sz="2200" dirty="0"/>
              <a:t>Statistiques des </a:t>
            </a:r>
            <a:r>
              <a:rPr lang="fr-FR" sz="2200" dirty="0" smtClean="0"/>
              <a:t>Accidents du travail – codes </a:t>
            </a:r>
            <a:r>
              <a:rPr lang="fr-FR" sz="2200" dirty="0" err="1" smtClean="0"/>
              <a:t>NAF</a:t>
            </a:r>
            <a:r>
              <a:rPr lang="fr-FR" sz="2200" dirty="0" smtClean="0"/>
              <a:t> : 7732Z ; 3312Z ; 4663Z (Source : </a:t>
            </a:r>
            <a:r>
              <a:rPr lang="fr-FR" sz="2200" dirty="0"/>
              <a:t>CNAM TS  2015) </a:t>
            </a:r>
            <a:endParaRPr lang="fr-FR" sz="2200" dirty="0" smtClean="0"/>
          </a:p>
          <a:p>
            <a:pPr lvl="1"/>
            <a:r>
              <a:rPr lang="fr-FR" sz="2000" b="1" dirty="0" smtClean="0"/>
              <a:t>Indice de fréquence des AT : 49,5 points   </a:t>
            </a:r>
            <a:r>
              <a:rPr lang="fr-FR" sz="2000" i="1" dirty="0" smtClean="0"/>
              <a:t>(34 pour l’ensemble de salariés)</a:t>
            </a:r>
          </a:p>
          <a:p>
            <a:pPr lvl="1"/>
            <a:r>
              <a:rPr lang="fr-FR" sz="2000" b="1" dirty="0" smtClean="0"/>
              <a:t>2 715 AT déclarés </a:t>
            </a:r>
            <a:r>
              <a:rPr lang="fr-FR" sz="2000" b="1" dirty="0" smtClean="0"/>
              <a:t>/ </a:t>
            </a:r>
            <a:r>
              <a:rPr lang="fr-FR" sz="2000" b="1" dirty="0" smtClean="0"/>
              <a:t>166 419 journées perdues</a:t>
            </a:r>
          </a:p>
          <a:p>
            <a:pPr lvl="1"/>
            <a:r>
              <a:rPr lang="fr-FR" sz="2000" b="1" dirty="0" smtClean="0"/>
              <a:t>8 décès </a:t>
            </a:r>
          </a:p>
          <a:p>
            <a:pPr lvl="1"/>
            <a:endParaRPr lang="fr-FR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477" y="218332"/>
            <a:ext cx="7978125" cy="568529"/>
          </a:xfrm>
        </p:spPr>
        <p:txBody>
          <a:bodyPr/>
          <a:lstStyle/>
          <a:p>
            <a:r>
              <a:rPr lang="fr-FR" sz="3000" dirty="0"/>
              <a:t>La S&amp;ST dans le secteur de la maintenance des matériels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755502"/>
            <a:ext cx="3285067" cy="219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15" y="1684866"/>
            <a:ext cx="2070101" cy="13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98424" y="1473723"/>
            <a:ext cx="4302126" cy="4216401"/>
          </a:xfrm>
        </p:spPr>
        <p:txBody>
          <a:bodyPr>
            <a:normAutofit/>
          </a:bodyPr>
          <a:lstStyle/>
          <a:p>
            <a:r>
              <a:rPr lang="fr-FR" sz="2600" b="1" dirty="0"/>
              <a:t>Répartition des AT selon les risques :</a:t>
            </a:r>
          </a:p>
          <a:p>
            <a:pPr lvl="1"/>
            <a:r>
              <a:rPr lang="fr-FR" sz="2000" b="1" dirty="0"/>
              <a:t>Manutention </a:t>
            </a:r>
            <a:r>
              <a:rPr lang="fr-FR" sz="2000" b="1" dirty="0" smtClean="0"/>
              <a:t>manuelle : </a:t>
            </a:r>
            <a:r>
              <a:rPr lang="fr-FR" sz="2000" b="1" dirty="0"/>
              <a:t>54 %</a:t>
            </a:r>
          </a:p>
          <a:p>
            <a:pPr lvl="1"/>
            <a:r>
              <a:rPr lang="fr-FR" sz="2000" dirty="0"/>
              <a:t>Outillage à </a:t>
            </a:r>
            <a:r>
              <a:rPr lang="fr-FR" sz="2000" dirty="0" smtClean="0"/>
              <a:t>main : </a:t>
            </a:r>
            <a:r>
              <a:rPr lang="fr-FR" sz="2000" dirty="0"/>
              <a:t>15 %</a:t>
            </a:r>
          </a:p>
          <a:p>
            <a:pPr lvl="1"/>
            <a:r>
              <a:rPr lang="fr-FR" sz="2000" dirty="0"/>
              <a:t>Chutes de </a:t>
            </a:r>
            <a:r>
              <a:rPr lang="fr-FR" sz="2000" dirty="0" smtClean="0"/>
              <a:t>hauteur : </a:t>
            </a:r>
            <a:r>
              <a:rPr lang="fr-FR" sz="2000" dirty="0"/>
              <a:t>10 %</a:t>
            </a:r>
          </a:p>
          <a:p>
            <a:pPr lvl="1"/>
            <a:r>
              <a:rPr lang="fr-FR" sz="2000" dirty="0"/>
              <a:t>Chutes de plain </a:t>
            </a:r>
            <a:r>
              <a:rPr lang="fr-FR" sz="2000" dirty="0" smtClean="0"/>
              <a:t>pied : </a:t>
            </a:r>
            <a:r>
              <a:rPr lang="fr-FR" sz="2000" dirty="0"/>
              <a:t>9 %</a:t>
            </a:r>
          </a:p>
          <a:p>
            <a:pPr lvl="1"/>
            <a:r>
              <a:rPr lang="fr-FR" sz="2000" dirty="0"/>
              <a:t>Risque routier : 2 %</a:t>
            </a:r>
          </a:p>
          <a:p>
            <a:pPr lvl="1"/>
            <a:r>
              <a:rPr lang="fr-FR" sz="2000" dirty="0"/>
              <a:t>Machines : 2%</a:t>
            </a:r>
          </a:p>
          <a:p>
            <a:pPr lvl="1"/>
            <a:r>
              <a:rPr lang="fr-FR" sz="2000" dirty="0"/>
              <a:t>Risque chimique : 1 %</a:t>
            </a:r>
          </a:p>
          <a:p>
            <a:pPr lvl="1"/>
            <a:r>
              <a:rPr lang="fr-FR" sz="2000" dirty="0"/>
              <a:t>Autres : 7 %</a:t>
            </a:r>
          </a:p>
          <a:p>
            <a:pPr lvl="1"/>
            <a:endParaRPr lang="fr-FR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3010" y="218332"/>
            <a:ext cx="7978125" cy="568529"/>
          </a:xfrm>
        </p:spPr>
        <p:txBody>
          <a:bodyPr/>
          <a:lstStyle/>
          <a:p>
            <a:r>
              <a:rPr lang="fr-FR" sz="3000" dirty="0"/>
              <a:t>La S&amp;ST dans le secteur de la maintenance des matériels</a:t>
            </a:r>
          </a:p>
        </p:txBody>
      </p:sp>
      <p:sp>
        <p:nvSpPr>
          <p:cNvPr id="6" name="Espace réservé du contenu 1"/>
          <p:cNvSpPr>
            <a:spLocks noGrp="1"/>
          </p:cNvSpPr>
          <p:nvPr>
            <p:ph sz="half" idx="1"/>
          </p:nvPr>
        </p:nvSpPr>
        <p:spPr>
          <a:xfrm>
            <a:off x="4351867" y="3843865"/>
            <a:ext cx="4546600" cy="23283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/>
              <a:t>Principales lésions (dommages</a:t>
            </a:r>
            <a:r>
              <a:rPr lang="fr-FR" sz="2400" b="1" dirty="0" smtClean="0"/>
              <a:t>) :</a:t>
            </a:r>
          </a:p>
          <a:p>
            <a:pPr lvl="1">
              <a:defRPr/>
            </a:pPr>
            <a:r>
              <a:rPr lang="fr-FR" sz="2200" b="1" dirty="0" smtClean="0"/>
              <a:t>TMS</a:t>
            </a:r>
            <a:r>
              <a:rPr lang="fr-FR" sz="2200" dirty="0"/>
              <a:t>, luxations, </a:t>
            </a:r>
            <a:r>
              <a:rPr lang="fr-FR" sz="2200" dirty="0" smtClean="0"/>
              <a:t>entorses fractures</a:t>
            </a:r>
            <a:r>
              <a:rPr lang="fr-FR" sz="2200" dirty="0"/>
              <a:t>, </a:t>
            </a:r>
            <a:r>
              <a:rPr lang="fr-FR" sz="2200" dirty="0" smtClean="0"/>
              <a:t>traumatismes, chocs, commotions, plaies ouvertes,… </a:t>
            </a:r>
            <a:endParaRPr lang="fr-FR" sz="2200" dirty="0"/>
          </a:p>
          <a:p>
            <a:pPr lvl="1">
              <a:defRPr/>
            </a:pP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35" y="854594"/>
            <a:ext cx="2133600" cy="28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192302" y="1046020"/>
            <a:ext cx="2342711" cy="3906979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r>
              <a:rPr lang="fr-FR" dirty="0" smtClean="0"/>
              <a:t>Dans le RAP, conditions de réalisation pour plusieurs activités et tâches : </a:t>
            </a:r>
            <a:r>
              <a:rPr lang="fr-FR" b="1" dirty="0"/>
              <a:t>règles d’ergonomie, </a:t>
            </a:r>
            <a:r>
              <a:rPr lang="fr-FR" dirty="0"/>
              <a:t>règlements de sécurité (plan de </a:t>
            </a:r>
            <a:r>
              <a:rPr lang="fr-FR" dirty="0" smtClean="0"/>
              <a:t>prévention), </a:t>
            </a:r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principes généraux de prévention </a:t>
            </a:r>
            <a:r>
              <a:rPr lang="fr-FR" dirty="0"/>
              <a:t>(code du travail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926080" y="1046021"/>
            <a:ext cx="6019800" cy="4813759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r>
              <a:rPr lang="fr-FR" b="1" dirty="0" smtClean="0"/>
              <a:t>Savoir associé S8 / Environnement professionnel :</a:t>
            </a:r>
          </a:p>
          <a:p>
            <a:pPr lvl="1"/>
            <a:r>
              <a:rPr lang="fr-FR" b="1" dirty="0" smtClean="0"/>
              <a:t>S8.1 :</a:t>
            </a:r>
            <a:r>
              <a:rPr lang="fr-FR" dirty="0" smtClean="0"/>
              <a:t> </a:t>
            </a:r>
            <a:r>
              <a:rPr lang="fr-FR" b="1" dirty="0"/>
              <a:t>Principes généraux de la prévention des risques </a:t>
            </a:r>
            <a:r>
              <a:rPr lang="fr-FR" b="1" dirty="0" smtClean="0"/>
              <a:t>professionnels</a:t>
            </a:r>
          </a:p>
          <a:p>
            <a:pPr lvl="1"/>
            <a:r>
              <a:rPr lang="fr-FR" b="1" dirty="0" smtClean="0"/>
              <a:t>S8.2 : Maîtrise des risques </a:t>
            </a:r>
          </a:p>
          <a:p>
            <a:pPr lvl="2"/>
            <a:r>
              <a:rPr lang="fr-FR" dirty="0" smtClean="0"/>
              <a:t>Risques dans la profession (moyens de levage, manutention, circulations d’engins, maintenance matériels)</a:t>
            </a:r>
          </a:p>
          <a:p>
            <a:pPr lvl="2"/>
            <a:r>
              <a:rPr lang="fr-FR" dirty="0" smtClean="0"/>
              <a:t>Démarche analyse des risques pros / Les différentes mesures de prévention </a:t>
            </a:r>
          </a:p>
          <a:p>
            <a:pPr lvl="2"/>
            <a:r>
              <a:rPr lang="fr-FR" dirty="0" smtClean="0"/>
              <a:t>Préventions ciblées dans l’activité de maintenance:</a:t>
            </a:r>
          </a:p>
          <a:p>
            <a:pPr lvl="3"/>
            <a:r>
              <a:rPr lang="fr-FR" dirty="0" smtClean="0"/>
              <a:t>Risques liés aux activités physiques (PRAP)</a:t>
            </a:r>
          </a:p>
          <a:p>
            <a:pPr lvl="3"/>
            <a:r>
              <a:rPr lang="fr-FR" dirty="0" smtClean="0"/>
              <a:t>Risques électriques / Conduites d’engins</a:t>
            </a:r>
          </a:p>
          <a:p>
            <a:pPr lvl="1"/>
            <a:r>
              <a:rPr lang="fr-FR" b="1" dirty="0" smtClean="0"/>
              <a:t>S8.3 : Sécurité dans l’entreprise et sur site</a:t>
            </a:r>
          </a:p>
          <a:p>
            <a:pPr lvl="2"/>
            <a:r>
              <a:rPr lang="fr-FR" dirty="0" smtClean="0"/>
              <a:t>Procédures, signalisation, protections collectives et individuelles</a:t>
            </a:r>
          </a:p>
          <a:p>
            <a:pPr lvl="3"/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2302" y="140533"/>
            <a:ext cx="7556313" cy="568529"/>
          </a:xfrm>
        </p:spPr>
        <p:txBody>
          <a:bodyPr/>
          <a:lstStyle/>
          <a:p>
            <a:r>
              <a:rPr lang="fr-FR" dirty="0"/>
              <a:t>La S&amp;ST dans le </a:t>
            </a:r>
            <a:r>
              <a:rPr lang="fr-FR" dirty="0" smtClean="0"/>
              <a:t>BTS MMCM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0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>
          <a:xfrm>
            <a:off x="263328" y="1372641"/>
            <a:ext cx="8476812" cy="230781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sz="2400" dirty="0"/>
              <a:t>Risques liés à l’activité physique : formation certification PRAP IBC (formation de 12h / référentiel INRS)</a:t>
            </a:r>
          </a:p>
          <a:p>
            <a:pPr lvl="1">
              <a:defRPr/>
            </a:pPr>
            <a:r>
              <a:rPr lang="fr-FR" sz="2200" dirty="0" smtClean="0"/>
              <a:t>Compétences : </a:t>
            </a:r>
          </a:p>
          <a:p>
            <a:pPr lvl="2">
              <a:defRPr/>
            </a:pPr>
            <a:r>
              <a:rPr lang="fr-FR" dirty="0" smtClean="0"/>
              <a:t>Observation </a:t>
            </a:r>
            <a:r>
              <a:rPr lang="fr-FR" dirty="0"/>
              <a:t>et analyse de situations de travail, </a:t>
            </a:r>
            <a:r>
              <a:rPr lang="fr-FR" dirty="0" smtClean="0"/>
              <a:t>atteintes </a:t>
            </a:r>
            <a:r>
              <a:rPr lang="fr-FR" dirty="0"/>
              <a:t>possibles à la </a:t>
            </a:r>
            <a:r>
              <a:rPr lang="fr-FR" dirty="0" smtClean="0"/>
              <a:t>santé, participation </a:t>
            </a:r>
            <a:r>
              <a:rPr lang="fr-FR" dirty="0"/>
              <a:t>à la maîtrise du risque (propositions d’amélioration, protection en respectant les principes de bases de sécurité et d’économie d’effort)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341026" y="3864381"/>
            <a:ext cx="8620094" cy="3889904"/>
          </a:xfrm>
        </p:spPr>
        <p:txBody>
          <a:bodyPr/>
          <a:lstStyle/>
          <a:p>
            <a:pPr>
              <a:defRPr/>
            </a:pPr>
            <a:r>
              <a:rPr lang="fr-FR" sz="2200" dirty="0"/>
              <a:t>Risques </a:t>
            </a:r>
            <a:r>
              <a:rPr lang="fr-FR" sz="2200" dirty="0" smtClean="0"/>
              <a:t>électriques : </a:t>
            </a:r>
            <a:r>
              <a:rPr lang="fr-FR" sz="2200" dirty="0"/>
              <a:t>formation préparation à l’habilitation électrique selon la norme NFC 18-510 et le référentiel </a:t>
            </a:r>
            <a:r>
              <a:rPr lang="fr-FR" sz="2200" dirty="0" smtClean="0"/>
              <a:t>Éducation Nationale </a:t>
            </a:r>
            <a:endParaRPr lang="fr-FR" sz="2200" dirty="0"/>
          </a:p>
          <a:p>
            <a:pPr lvl="1">
              <a:defRPr/>
            </a:pPr>
            <a:r>
              <a:rPr lang="fr-FR" b="1" dirty="0" smtClean="0"/>
              <a:t>Niveau B2VL – BCL </a:t>
            </a:r>
            <a:endParaRPr lang="fr-FR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3893" y="151526"/>
            <a:ext cx="7556313" cy="568529"/>
          </a:xfrm>
        </p:spPr>
        <p:txBody>
          <a:bodyPr/>
          <a:lstStyle/>
          <a:p>
            <a:r>
              <a:rPr lang="fr-FR" dirty="0"/>
              <a:t>Les risques spécifiques abordés en </a:t>
            </a:r>
            <a:r>
              <a:rPr lang="fr-FR" dirty="0" smtClean="0"/>
              <a:t>BTS MMCM</a:t>
            </a:r>
            <a:endParaRPr lang="fr-FR" dirty="0"/>
          </a:p>
        </p:txBody>
      </p:sp>
      <p:pic>
        <p:nvPicPr>
          <p:cNvPr id="1026" name="Picture 2" descr="C:\Users\olivier.macaire\Documents\PRAP\Logos\nouveaux logos PRAP 2016\PRAP_IBC_VERT_TEX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0" y="1751648"/>
            <a:ext cx="62507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66" y="4789488"/>
            <a:ext cx="1128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3865</TotalTime>
  <Words>741</Words>
  <Application>Microsoft Office PowerPoint</Application>
  <PresentationFormat>Affichage à l'écran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Rockwell</vt:lpstr>
      <vt:lpstr>Wingdings</vt:lpstr>
      <vt:lpstr>Zapf Dingbats</vt:lpstr>
      <vt:lpstr>Avantage</vt:lpstr>
      <vt:lpstr>Présentation PowerPoint</vt:lpstr>
      <vt:lpstr>Une constante : la sinistralité élevée des salariés de – 29 ans</vt:lpstr>
      <vt:lpstr>Les enjeux de l’ES&amp;ST</vt:lpstr>
      <vt:lpstr>Les objectifs de l’ES&amp;ST</vt:lpstr>
      <vt:lpstr>Les compétences S&amp;ST par niveaux </vt:lpstr>
      <vt:lpstr>La S&amp;ST dans le secteur de la maintenance des matériels</vt:lpstr>
      <vt:lpstr>La S&amp;ST dans le secteur de la maintenance des matériels</vt:lpstr>
      <vt:lpstr>La S&amp;ST dans le BTS MMCM</vt:lpstr>
      <vt:lpstr>Les risques spécifiques abordés en BTS MMCM</vt:lpstr>
      <vt:lpstr>Les risques spécifiques abordés en BTS MMCM</vt:lpstr>
      <vt:lpstr>La formation des enseignants</vt:lpstr>
      <vt:lpstr>La gestion des formations : OGELI</vt:lpstr>
      <vt:lpstr>Merci à chacun(e)  de votre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Jean-Luc Massey</cp:lastModifiedBy>
  <cp:revision>447</cp:revision>
  <cp:lastPrinted>2016-12-12T15:39:05Z</cp:lastPrinted>
  <dcterms:created xsi:type="dcterms:W3CDTF">2016-11-23T17:04:32Z</dcterms:created>
  <dcterms:modified xsi:type="dcterms:W3CDTF">2017-03-22T07:12:10Z</dcterms:modified>
</cp:coreProperties>
</file>