
<file path=[Content_Types].xml><?xml version="1.0" encoding="utf-8"?>
<Types xmlns="http://schemas.openxmlformats.org/package/2006/content-types">
  <Default Extension="png" ContentType="image/png"/>
  <Default Extension="emf" ContentType="image/x-emf"/>
  <Default Extension="mov" ContentType="video/quicktime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5" r:id="rId1"/>
  </p:sldMasterIdLst>
  <p:notesMasterIdLst>
    <p:notesMasterId r:id="rId29"/>
  </p:notesMasterIdLst>
  <p:sldIdLst>
    <p:sldId id="257" r:id="rId2"/>
    <p:sldId id="258" r:id="rId3"/>
    <p:sldId id="259" r:id="rId4"/>
    <p:sldId id="260" r:id="rId5"/>
    <p:sldId id="282" r:id="rId6"/>
    <p:sldId id="283" r:id="rId7"/>
    <p:sldId id="261" r:id="rId8"/>
    <p:sldId id="264" r:id="rId9"/>
    <p:sldId id="298" r:id="rId10"/>
    <p:sldId id="268" r:id="rId11"/>
    <p:sldId id="290" r:id="rId12"/>
    <p:sldId id="286" r:id="rId13"/>
    <p:sldId id="287" r:id="rId14"/>
    <p:sldId id="294" r:id="rId15"/>
    <p:sldId id="288" r:id="rId16"/>
    <p:sldId id="295" r:id="rId17"/>
    <p:sldId id="296" r:id="rId18"/>
    <p:sldId id="297" r:id="rId19"/>
    <p:sldId id="289" r:id="rId20"/>
    <p:sldId id="291" r:id="rId21"/>
    <p:sldId id="276" r:id="rId22"/>
    <p:sldId id="280" r:id="rId23"/>
    <p:sldId id="292" r:id="rId24"/>
    <p:sldId id="293" r:id="rId25"/>
    <p:sldId id="281" r:id="rId26"/>
    <p:sldId id="299" r:id="rId27"/>
    <p:sldId id="300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562"/>
    <a:srgbClr val="FFF698"/>
    <a:srgbClr val="000000"/>
    <a:srgbClr val="00ED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8" autoAdjust="0"/>
    <p:restoredTop sz="84969" autoAdjust="0"/>
  </p:normalViewPr>
  <p:slideViewPr>
    <p:cSldViewPr snapToGrid="0" snapToObjects="1">
      <p:cViewPr varScale="1">
        <p:scale>
          <a:sx n="85" d="100"/>
          <a:sy n="85" d="100"/>
        </p:scale>
        <p:origin x="102" y="2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7" d="100"/>
          <a:sy n="87" d="100"/>
        </p:scale>
        <p:origin x="384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7A31B2-13BA-BE42-889C-C6FBE033B756}" type="datetimeFigureOut">
              <a:rPr lang="fr-FR" smtClean="0"/>
              <a:pPr/>
              <a:t>23/01/2017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9B5045-AE4A-A445-A0A6-D695B53CC2D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1032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7511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67099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56462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46041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93910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72251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05101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76722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69323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09290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Voici</a:t>
            </a:r>
            <a:r>
              <a:rPr lang="fr-FR" baseline="0" dirty="0"/>
              <a:t> le plan topographique terminé. comme nous pouvons le voir, le terrain est biens représenté, les altitudes préalablement nettoyées figurent sur celui-ci.</a:t>
            </a:r>
          </a:p>
          <a:p>
            <a:r>
              <a:rPr lang="fr-FR" baseline="0" dirty="0"/>
              <a:t>Nous pouvons également voir le cadastre issue de l'adaptation d'Helmert.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9493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1314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Nous pouvons voir le plan d'état parcellaire</a:t>
            </a:r>
            <a:r>
              <a:rPr lang="fr-FR" baseline="0" dirty="0"/>
              <a:t>. Il s'agit du plan de Topographique que j'ai épuré. Sur celui-ci les limites du projet sont apparentes. J'ai également coloré les différentes parties des parcelles divisées afin de faire apparaitre les surfaces détachés et restantes.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95293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09290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09290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2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3804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9135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7204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7855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578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30465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22309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62824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B5045-AE4A-A445-A0A6-D695B53CC2D8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6282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0">
                      <a:schemeClr val="tx1"/>
                    </a:gs>
                    <a:gs pos="68000">
                      <a:srgbClr val="F1F1F1"/>
                    </a:gs>
                    <a:gs pos="100000">
                      <a:schemeClr val="bg1">
                        <a:lumMod val="11000"/>
                        <a:lumOff val="89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</a:defRPr>
            </a:lvl1pPr>
          </a:lstStyle>
          <a:p>
            <a:pPr lvl="0" algn="r"/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</a:lstStyle>
          <a:p>
            <a:pPr marL="0" lvl="0" indent="0" algn="r">
              <a:buNone/>
            </a:pPr>
            <a:r>
              <a:rPr lang="fr-FR"/>
              <a:t>Cliquez pour modifier le style des sous-titres du masque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463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03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9666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895931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320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4550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063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4070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602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934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32000"/>
                        <a:lumOff val="68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220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79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28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725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459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942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08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smtClean="0"/>
              <a:pPr/>
              <a:t>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3501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152775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>
                <a:solidFill>
                  <a:srgbClr val="FF0000"/>
                </a:solidFill>
                <a:latin typeface="Georgia" charset="0"/>
                <a:ea typeface="Georgia" charset="0"/>
                <a:cs typeface="Georgia" charset="0"/>
              </a:rPr>
              <a:t>Projet RCA04.16</a:t>
            </a:r>
            <a:br>
              <a:rPr lang="fr-FR" dirty="0">
                <a:solidFill>
                  <a:srgbClr val="FF0000"/>
                </a:solidFill>
              </a:rPr>
            </a:br>
            <a:r>
              <a:rPr lang="fr-FR" dirty="0" err="1">
                <a:solidFill>
                  <a:srgbClr val="FF0000"/>
                </a:solidFill>
                <a:latin typeface="Georgia" charset="0"/>
                <a:ea typeface="Georgia" charset="0"/>
                <a:cs typeface="Georgia" charset="0"/>
              </a:rPr>
              <a:t>Aménagement</a:t>
            </a:r>
            <a:r>
              <a:rPr lang="fr-FR" dirty="0">
                <a:solidFill>
                  <a:srgbClr val="FF0000"/>
                </a:solidFill>
                <a:latin typeface="Georgia" charset="0"/>
                <a:ea typeface="Georgia" charset="0"/>
                <a:cs typeface="Georgia" charset="0"/>
              </a:rPr>
              <a:t> de carrefour </a:t>
            </a:r>
            <a:br>
              <a:rPr lang="fr-FR" dirty="0">
                <a:solidFill>
                  <a:srgbClr val="FF0000"/>
                </a:solidFill>
              </a:rPr>
            </a:br>
            <a:r>
              <a:rPr lang="fr-FR" dirty="0">
                <a:solidFill>
                  <a:srgbClr val="FF0000"/>
                </a:solidFill>
                <a:latin typeface="Georgia" charset="0"/>
                <a:ea typeface="Georgia" charset="0"/>
                <a:cs typeface="Georgia" charset="0"/>
              </a:rPr>
              <a:t>Travaillon Thomas </a:t>
            </a:r>
            <a:br>
              <a:rPr lang="fr-FR" dirty="0">
                <a:solidFill>
                  <a:srgbClr val="FFFF00"/>
                </a:solidFill>
                <a:latin typeface="Georgia" charset="0"/>
                <a:ea typeface="Georgia" charset="0"/>
                <a:cs typeface="Georgia" charset="0"/>
              </a:rPr>
            </a:br>
            <a:br>
              <a:rPr lang="fr-FR" dirty="0">
                <a:latin typeface="Georgia" charset="0"/>
                <a:ea typeface="Georgia" charset="0"/>
                <a:cs typeface="Georgia" charset="0"/>
              </a:rPr>
            </a:br>
            <a:endParaRPr lang="fr-FR" dirty="0">
              <a:latin typeface="Georgia" charset="0"/>
              <a:ea typeface="Georgia" charset="0"/>
              <a:cs typeface="Georgia" charset="0"/>
            </a:endParaRP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9" y="0"/>
            <a:ext cx="12241059" cy="7791501"/>
          </a:xfrm>
        </p:spPr>
      </p:pic>
      <p:sp>
        <p:nvSpPr>
          <p:cNvPr id="6" name="Rectangle 5"/>
          <p:cNvSpPr/>
          <p:nvPr/>
        </p:nvSpPr>
        <p:spPr>
          <a:xfrm>
            <a:off x="103339" y="365125"/>
            <a:ext cx="12241059" cy="175432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Epreuve E6 : Epreuve professionnelle</a:t>
            </a:r>
          </a:p>
          <a:p>
            <a:pPr algn="ctr"/>
            <a:r>
              <a:rPr lang="fr-F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de synthèse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4182035"/>
            <a:ext cx="122410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Réa</a:t>
            </a:r>
            <a:r>
              <a:rPr lang="fr-F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ménagement d’un carrefour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8001131" y="5335619"/>
            <a:ext cx="38017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BTS MGTMN</a:t>
            </a:r>
          </a:p>
          <a:p>
            <a:r>
              <a:rPr lang="fr-FR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Session 2018</a:t>
            </a:r>
          </a:p>
        </p:txBody>
      </p:sp>
      <p:sp>
        <p:nvSpPr>
          <p:cNvPr id="8" name="Rectangle 7"/>
          <p:cNvSpPr/>
          <p:nvPr/>
        </p:nvSpPr>
        <p:spPr>
          <a:xfrm>
            <a:off x="103339" y="2620415"/>
            <a:ext cx="12241059" cy="9233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Sous épreuve E61 : Projet professionnel</a:t>
            </a:r>
          </a:p>
        </p:txBody>
      </p:sp>
    </p:spTree>
    <p:extLst>
      <p:ext uri="{BB962C8B-B14F-4D97-AF65-F5344CB8AC3E}">
        <p14:creationId xmlns:p14="http://schemas.microsoft.com/office/powerpoint/2010/main" val="1569486101"/>
      </p:ext>
    </p:extLst>
  </p:cSld>
  <p:clrMapOvr>
    <a:masterClrMapping/>
  </p:clrMapOvr>
  <p:transition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21504" y="4330444"/>
            <a:ext cx="109213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b="1" i="1" dirty="0">
                <a:solidFill>
                  <a:srgbClr val="FFF698"/>
                </a:solidFill>
              </a:rPr>
              <a:t>Les compétences ne sont évaluées qu’une seule fois au travers de ces 2 sous  épreuves.</a:t>
            </a:r>
          </a:p>
        </p:txBody>
      </p:sp>
      <p:sp>
        <p:nvSpPr>
          <p:cNvPr id="8" name="Rectangle 7"/>
          <p:cNvSpPr/>
          <p:nvPr/>
        </p:nvSpPr>
        <p:spPr>
          <a:xfrm>
            <a:off x="908874" y="907218"/>
            <a:ext cx="106339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rgbClr val="00B0F0"/>
                </a:solidFill>
              </a:rPr>
              <a:t>- Soutenance de projet</a:t>
            </a:r>
          </a:p>
        </p:txBody>
      </p:sp>
      <p:sp>
        <p:nvSpPr>
          <p:cNvPr id="9" name="Rectangle 8"/>
          <p:cNvSpPr/>
          <p:nvPr/>
        </p:nvSpPr>
        <p:spPr>
          <a:xfrm>
            <a:off x="621504" y="1805556"/>
            <a:ext cx="104996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i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Le support de présentation est constitué : </a:t>
            </a:r>
            <a:endParaRPr lang="fr-FR" sz="2800" b="1" dirty="0">
              <a:solidFill>
                <a:srgbClr val="E0EEF9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05349" y="2459504"/>
            <a:ext cx="91533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i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- d’une note succincte de synthèse :   1 page format A4 pour la partie commune, idem pour la partie individuelle) + annexes .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064249065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48634" y="183331"/>
            <a:ext cx="3250816" cy="6091459"/>
          </a:xfrm>
        </p:spPr>
        <p:txBody>
          <a:bodyPr/>
          <a:lstStyle/>
          <a:p>
            <a:r>
              <a:rPr lang="fr-FR" dirty="0"/>
              <a:t>Répartition des compétences évaluables sur l’U61 entre la </a:t>
            </a:r>
            <a:r>
              <a:rPr lang="fr-FR" b="1" dirty="0"/>
              <a:t>Revue de Projet </a:t>
            </a:r>
            <a:r>
              <a:rPr lang="fr-FR" dirty="0"/>
              <a:t>(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RP</a:t>
            </a:r>
            <a:r>
              <a:rPr lang="fr-FR" dirty="0"/>
              <a:t>) et la </a:t>
            </a:r>
            <a:r>
              <a:rPr lang="fr-FR" b="1" dirty="0"/>
              <a:t>Soutenance </a:t>
            </a:r>
            <a:br>
              <a:rPr lang="fr-FR" b="1" dirty="0"/>
            </a:br>
            <a:r>
              <a:rPr lang="fr-FR" b="1" dirty="0"/>
              <a:t>de Projet </a:t>
            </a:r>
            <a:r>
              <a:rPr lang="fr-FR" dirty="0"/>
              <a:t>(</a:t>
            </a:r>
            <a:r>
              <a:rPr lang="fr-FR" dirty="0">
                <a:solidFill>
                  <a:srgbClr val="00B0F0"/>
                </a:solidFill>
              </a:rPr>
              <a:t>SP</a:t>
            </a:r>
            <a:r>
              <a:rPr lang="fr-FR" dirty="0"/>
              <a:t>). </a:t>
            </a:r>
          </a:p>
        </p:txBody>
      </p:sp>
      <p:pic>
        <p:nvPicPr>
          <p:cNvPr id="4" name="Imag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6771" y="174933"/>
            <a:ext cx="4095750" cy="6452870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pic>
        <p:nvPicPr>
          <p:cNvPr id="6" name="Image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40044"/>
          <a:stretch/>
        </p:blipFill>
        <p:spPr bwMode="auto">
          <a:xfrm>
            <a:off x="4099450" y="114813"/>
            <a:ext cx="6958430" cy="6573109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2" name="Ellipse 1"/>
          <p:cNvSpPr/>
          <p:nvPr/>
        </p:nvSpPr>
        <p:spPr>
          <a:xfrm>
            <a:off x="9710737" y="314327"/>
            <a:ext cx="383241" cy="314325"/>
          </a:xfrm>
          <a:prstGeom prst="ellipse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10472737" y="314327"/>
            <a:ext cx="383241" cy="314325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9012116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animBg="1"/>
      <p:bldP spid="2" grpId="1" animBg="1"/>
      <p:bldP spid="7" grpId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87555"/>
            <a:ext cx="10515600" cy="1464659"/>
          </a:xfrm>
        </p:spPr>
        <p:txBody>
          <a:bodyPr>
            <a:noAutofit/>
          </a:bodyPr>
          <a:lstStyle/>
          <a:p>
            <a:r>
              <a:rPr lang="fr-FR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IV – Analyse du sujet/Nouveau référentiel</a:t>
            </a:r>
            <a:endParaRPr lang="fr-FR" sz="4000" dirty="0"/>
          </a:p>
        </p:txBody>
      </p:sp>
      <p:sp>
        <p:nvSpPr>
          <p:cNvPr id="7" name="ZoneTexte 6"/>
          <p:cNvSpPr txBox="1"/>
          <p:nvPr/>
        </p:nvSpPr>
        <p:spPr>
          <a:xfrm>
            <a:off x="399309" y="1851877"/>
            <a:ext cx="582336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FF00"/>
                </a:solidFill>
              </a:rPr>
              <a:t>Travail d’équipe :</a:t>
            </a:r>
            <a:r>
              <a:rPr lang="fr-FR" sz="2400" b="1" dirty="0"/>
              <a:t>										</a:t>
            </a:r>
            <a:endParaRPr lang="fr-FR" sz="2400" dirty="0"/>
          </a:p>
          <a:p>
            <a:r>
              <a:rPr lang="fr-FR" sz="2400" dirty="0"/>
              <a:t>De rechercher la documentation nécessaire</a:t>
            </a:r>
          </a:p>
          <a:p>
            <a:r>
              <a:rPr lang="fr-FR" sz="2400" dirty="0"/>
              <a:t>De choisir les méthodes de levé				</a:t>
            </a:r>
          </a:p>
          <a:p>
            <a:r>
              <a:rPr lang="fr-FR" sz="2400" dirty="0"/>
              <a:t>De vérifier les instruments					</a:t>
            </a:r>
          </a:p>
          <a:p>
            <a:r>
              <a:rPr lang="fr-FR" sz="2400" dirty="0"/>
              <a:t>De réaliser le levé topographique du site</a:t>
            </a:r>
          </a:p>
          <a:p>
            <a:endParaRPr lang="fr-FR" sz="2400" dirty="0"/>
          </a:p>
          <a:p>
            <a:r>
              <a:rPr lang="fr-FR" sz="2400" dirty="0"/>
              <a:t>D’observer les rattachements			</a:t>
            </a:r>
          </a:p>
          <a:p>
            <a:r>
              <a:rPr lang="fr-FR" sz="2400" dirty="0"/>
              <a:t>De dessiner le plan topographique</a:t>
            </a:r>
            <a:endParaRPr lang="fr-FR" sz="2400" b="1" dirty="0"/>
          </a:p>
        </p:txBody>
      </p:sp>
      <p:sp>
        <p:nvSpPr>
          <p:cNvPr id="4" name="ZoneTexte 3"/>
          <p:cNvSpPr txBox="1"/>
          <p:nvPr/>
        </p:nvSpPr>
        <p:spPr>
          <a:xfrm>
            <a:off x="6324105" y="1853072"/>
            <a:ext cx="568184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Compétences (nouveau référentiel)</a:t>
            </a:r>
          </a:p>
          <a:p>
            <a:endParaRPr lang="fr-FR" sz="2400" dirty="0"/>
          </a:p>
          <a:p>
            <a:r>
              <a:rPr lang="fr-FR" sz="2400" dirty="0"/>
              <a:t>C1.2 : Recueillir les documents</a:t>
            </a:r>
            <a:r>
              <a:rPr lang="fr-FR" sz="2400" b="1" dirty="0"/>
              <a:t>  	</a:t>
            </a:r>
            <a:r>
              <a:rPr lang="fr-FR" sz="2400" dirty="0"/>
              <a:t>(U4)</a:t>
            </a:r>
          </a:p>
          <a:p>
            <a:r>
              <a:rPr lang="fr-FR" sz="2400" dirty="0"/>
              <a:t>C1.5 : Choisir les moyens d’</a:t>
            </a:r>
            <a:r>
              <a:rPr lang="fr-FR" sz="2400" dirty="0" err="1"/>
              <a:t>acq</a:t>
            </a:r>
            <a:r>
              <a:rPr lang="fr-FR" sz="2400" dirty="0"/>
              <a:t>. 	(U4)</a:t>
            </a:r>
          </a:p>
          <a:p>
            <a:r>
              <a:rPr lang="fr-FR" sz="2400" dirty="0"/>
              <a:t>C5     : Contrôler un appareil          	(U5)</a:t>
            </a:r>
            <a:endParaRPr lang="fr-FR" sz="2400" b="1" dirty="0"/>
          </a:p>
          <a:p>
            <a:r>
              <a:rPr lang="fr-FR" sz="2400" dirty="0"/>
              <a:t>C6     : Mettre en œuvre des </a:t>
            </a:r>
            <a:r>
              <a:rPr lang="fr-FR" sz="2400" dirty="0" err="1"/>
              <a:t>moy</a:t>
            </a:r>
            <a:r>
              <a:rPr lang="fr-FR" sz="2400" dirty="0"/>
              <a:t>.	(U5)</a:t>
            </a:r>
          </a:p>
          <a:p>
            <a:r>
              <a:rPr lang="fr-FR" sz="2400" dirty="0"/>
              <a:t>C7     : Choisir les points 			(U61 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RP</a:t>
            </a:r>
            <a:r>
              <a:rPr lang="fr-FR" sz="2400" dirty="0"/>
              <a:t>)</a:t>
            </a:r>
          </a:p>
          <a:p>
            <a:r>
              <a:rPr lang="fr-FR" sz="2400" dirty="0"/>
              <a:t>C8     : Géo-référencer				(U61 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RP</a:t>
            </a:r>
            <a:r>
              <a:rPr lang="fr-FR" sz="2400" dirty="0"/>
              <a:t>)</a:t>
            </a:r>
          </a:p>
          <a:p>
            <a:r>
              <a:rPr lang="fr-FR" sz="2400" dirty="0"/>
              <a:t>C14   : Etablir des doc. Prof. 		(U61 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RP</a:t>
            </a:r>
            <a:r>
              <a:rPr lang="fr-FR" sz="2400" dirty="0"/>
              <a:t>)	</a:t>
            </a:r>
          </a:p>
        </p:txBody>
      </p:sp>
    </p:spTree>
    <p:extLst>
      <p:ext uri="{BB962C8B-B14F-4D97-AF65-F5344CB8AC3E}">
        <p14:creationId xmlns:p14="http://schemas.microsoft.com/office/powerpoint/2010/main" val="4186134419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uiExpand="1" build="p"/>
      <p:bldP spid="4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66121" y="365126"/>
            <a:ext cx="10515600" cy="513416"/>
          </a:xfrm>
        </p:spPr>
        <p:txBody>
          <a:bodyPr>
            <a:normAutofit fontScale="90000"/>
          </a:bodyPr>
          <a:lstStyle/>
          <a:p>
            <a:r>
              <a:rPr lang="fr-FR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Travaux individuels  :</a:t>
            </a:r>
            <a:endParaRPr lang="fr-FR" sz="4000" dirty="0"/>
          </a:p>
        </p:txBody>
      </p:sp>
      <p:sp>
        <p:nvSpPr>
          <p:cNvPr id="10" name="Rectangle 9"/>
          <p:cNvSpPr/>
          <p:nvPr/>
        </p:nvSpPr>
        <p:spPr>
          <a:xfrm>
            <a:off x="566120" y="878542"/>
            <a:ext cx="11310321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i="1" dirty="0">
                <a:solidFill>
                  <a:srgbClr val="FFE562"/>
                </a:solidFill>
              </a:rPr>
              <a:t>Equipier 1 :													</a:t>
            </a:r>
            <a:r>
              <a:rPr lang="fr-FR" sz="2400" dirty="0"/>
              <a:t>Compétences (nouveau réf)</a:t>
            </a:r>
          </a:p>
          <a:p>
            <a:endParaRPr lang="fr-FR" sz="2800" b="1" dirty="0">
              <a:solidFill>
                <a:srgbClr val="FFE562"/>
              </a:solidFill>
            </a:endParaRPr>
          </a:p>
          <a:p>
            <a:r>
              <a:rPr lang="fr-FR" sz="2400" dirty="0"/>
              <a:t>De calculer le rattachement planimétrique				    	C10 Trait. </a:t>
            </a:r>
            <a:r>
              <a:rPr lang="fr-FR" sz="2400" dirty="0" err="1"/>
              <a:t>Num</a:t>
            </a:r>
            <a:r>
              <a:rPr lang="fr-FR" sz="2400" dirty="0"/>
              <a:t> (U61 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RP</a:t>
            </a:r>
            <a:r>
              <a:rPr lang="fr-FR" sz="2400" dirty="0"/>
              <a:t>)</a:t>
            </a:r>
            <a:endParaRPr lang="fr-FR" sz="2400" b="1" dirty="0"/>
          </a:p>
          <a:p>
            <a:r>
              <a:rPr lang="fr-FR" sz="2400" dirty="0"/>
              <a:t>De calculer le canevas du levé et les points de détails		C10 Trait. </a:t>
            </a:r>
            <a:r>
              <a:rPr lang="fr-FR" sz="2400" dirty="0" err="1"/>
              <a:t>Num</a:t>
            </a:r>
            <a:r>
              <a:rPr lang="fr-FR" sz="2400" dirty="0"/>
              <a:t> (U61 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RP</a:t>
            </a:r>
            <a:r>
              <a:rPr lang="fr-FR" sz="2400" dirty="0"/>
              <a:t>)</a:t>
            </a:r>
            <a:endParaRPr lang="fr-FR" sz="2400" b="1" dirty="0"/>
          </a:p>
          <a:p>
            <a:r>
              <a:rPr lang="fr-FR" sz="2400" dirty="0"/>
              <a:t>De dresser le plan et l’état parcellaire					      	C14 Doc. Prof (U61 </a:t>
            </a:r>
            <a:r>
              <a:rPr lang="fr-FR" sz="2400" dirty="0">
                <a:solidFill>
                  <a:srgbClr val="00B0F0"/>
                </a:solidFill>
              </a:rPr>
              <a:t>SP</a:t>
            </a:r>
            <a:r>
              <a:rPr lang="fr-FR" sz="2400" dirty="0"/>
              <a:t>)</a:t>
            </a:r>
            <a:endParaRPr lang="fr-FR" sz="2400" b="1" dirty="0"/>
          </a:p>
          <a:p>
            <a:r>
              <a:rPr lang="fr-FR" sz="2800" i="1" dirty="0">
                <a:solidFill>
                  <a:srgbClr val="FFE562"/>
                </a:solidFill>
              </a:rPr>
              <a:t>Equipier 2 :</a:t>
            </a:r>
            <a:endParaRPr lang="fr-FR" sz="2800" b="1" dirty="0">
              <a:solidFill>
                <a:srgbClr val="FFE562"/>
              </a:solidFill>
            </a:endParaRPr>
          </a:p>
          <a:p>
            <a:r>
              <a:rPr lang="fr-FR" sz="2400" dirty="0"/>
              <a:t>De calculer le rattachement altimétrique					C10 Trait. </a:t>
            </a:r>
            <a:r>
              <a:rPr lang="fr-FR" sz="2400" dirty="0" err="1"/>
              <a:t>Num</a:t>
            </a:r>
            <a:r>
              <a:rPr lang="fr-FR" sz="2400" dirty="0"/>
              <a:t> (U61 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RP</a:t>
            </a:r>
            <a:r>
              <a:rPr lang="fr-FR" sz="2400" dirty="0"/>
              <a:t>)</a:t>
            </a:r>
          </a:p>
          <a:p>
            <a:r>
              <a:rPr lang="fr-FR" sz="2400" dirty="0"/>
              <a:t>De proposer une esquisse d'aménagement </a:t>
            </a:r>
            <a:r>
              <a:rPr lang="fr-FR" sz="2400" i="1" dirty="0"/>
              <a:t>(avec </a:t>
            </a:r>
            <a:r>
              <a:rPr lang="fr-FR" sz="2400" i="1" dirty="0" err="1"/>
              <a:t>Eq</a:t>
            </a:r>
            <a:r>
              <a:rPr lang="fr-FR" sz="2400" i="1" dirty="0"/>
              <a:t> 3)		</a:t>
            </a:r>
            <a:r>
              <a:rPr lang="fr-FR" sz="2400" dirty="0"/>
              <a:t>C12.1 </a:t>
            </a:r>
            <a:r>
              <a:rPr lang="fr-FR" sz="2400" dirty="0" err="1"/>
              <a:t>Diff</a:t>
            </a:r>
            <a:r>
              <a:rPr lang="fr-FR" sz="2400" dirty="0"/>
              <a:t> solutions (U61 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RP</a:t>
            </a:r>
            <a:r>
              <a:rPr lang="fr-FR" sz="2400" dirty="0"/>
              <a:t>)</a:t>
            </a:r>
            <a:endParaRPr lang="fr-FR" sz="2400" b="1" dirty="0"/>
          </a:p>
          <a:p>
            <a:r>
              <a:rPr lang="fr-FR" sz="2400" dirty="0"/>
              <a:t>D'appliquer l'esquisse : vue en plan, profils en long 			C12.2 Calcul et dim. (U61 </a:t>
            </a:r>
            <a:r>
              <a:rPr lang="fr-FR" sz="2400" dirty="0">
                <a:solidFill>
                  <a:srgbClr val="00B0F0"/>
                </a:solidFill>
              </a:rPr>
              <a:t>SP</a:t>
            </a:r>
            <a:r>
              <a:rPr lang="fr-FR" sz="2400" dirty="0"/>
              <a:t>)</a:t>
            </a:r>
          </a:p>
          <a:p>
            <a:r>
              <a:rPr lang="fr-FR" sz="2400" b="1" dirty="0"/>
              <a:t>																</a:t>
            </a:r>
            <a:r>
              <a:rPr lang="fr-FR" sz="2400" dirty="0"/>
              <a:t>C14 Doc. Prof (U61 </a:t>
            </a:r>
            <a:r>
              <a:rPr lang="fr-FR" sz="2400" dirty="0">
                <a:solidFill>
                  <a:srgbClr val="00B0F0"/>
                </a:solidFill>
              </a:rPr>
              <a:t>SP</a:t>
            </a:r>
            <a:r>
              <a:rPr lang="fr-FR" sz="2400" dirty="0"/>
              <a:t>)</a:t>
            </a:r>
            <a:endParaRPr lang="fr-FR" sz="2400" b="1" dirty="0"/>
          </a:p>
          <a:p>
            <a:r>
              <a:rPr lang="fr-FR" sz="2800" i="1" dirty="0">
                <a:solidFill>
                  <a:srgbClr val="FFE562"/>
                </a:solidFill>
              </a:rPr>
              <a:t>Equipier  3 :</a:t>
            </a:r>
            <a:endParaRPr lang="fr-FR" sz="2800" b="1" dirty="0">
              <a:solidFill>
                <a:srgbClr val="FFE562"/>
              </a:solidFill>
            </a:endParaRPr>
          </a:p>
          <a:p>
            <a:r>
              <a:rPr lang="fr-FR" sz="2400" dirty="0"/>
              <a:t>De proposer une esquisse d'aménagement </a:t>
            </a:r>
            <a:r>
              <a:rPr lang="fr-FR" sz="2400" i="1" dirty="0"/>
              <a:t>(avec </a:t>
            </a:r>
            <a:r>
              <a:rPr lang="fr-FR" sz="2400" i="1" dirty="0" err="1"/>
              <a:t>Eq</a:t>
            </a:r>
            <a:r>
              <a:rPr lang="fr-FR" sz="2400" i="1" dirty="0"/>
              <a:t> 2)</a:t>
            </a:r>
            <a:r>
              <a:rPr lang="fr-FR" sz="2400" dirty="0"/>
              <a:t>		C12.1 </a:t>
            </a:r>
            <a:r>
              <a:rPr lang="fr-FR" sz="2400" dirty="0" err="1"/>
              <a:t>Diff</a:t>
            </a:r>
            <a:r>
              <a:rPr lang="fr-FR" sz="2400" dirty="0"/>
              <a:t> solutions (U61 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</a:rPr>
              <a:t>RP</a:t>
            </a:r>
            <a:r>
              <a:rPr lang="fr-FR" sz="2400" dirty="0"/>
              <a:t>)</a:t>
            </a:r>
          </a:p>
          <a:p>
            <a:r>
              <a:rPr lang="fr-FR" sz="2400" dirty="0"/>
              <a:t>D'appliquer l'esquisse : profils en	 travers et cubatures		C12.2 Calcul et dim. (U61 </a:t>
            </a:r>
            <a:r>
              <a:rPr lang="fr-FR" sz="2400" dirty="0">
                <a:solidFill>
                  <a:srgbClr val="00B0F0"/>
                </a:solidFill>
              </a:rPr>
              <a:t>SP</a:t>
            </a:r>
            <a:r>
              <a:rPr lang="fr-FR" sz="2400" dirty="0"/>
              <a:t>)</a:t>
            </a:r>
          </a:p>
          <a:p>
            <a:r>
              <a:rPr lang="fr-FR" sz="2400" b="1" dirty="0"/>
              <a:t>																</a:t>
            </a:r>
            <a:r>
              <a:rPr lang="fr-FR" sz="2400" dirty="0"/>
              <a:t>C14 Doc. Prof (U61 </a:t>
            </a:r>
            <a:r>
              <a:rPr lang="fr-FR" sz="2400" dirty="0">
                <a:solidFill>
                  <a:srgbClr val="00B0F0"/>
                </a:solidFill>
              </a:rPr>
              <a:t>SP</a:t>
            </a:r>
            <a:r>
              <a:rPr lang="fr-FR" sz="2400" dirty="0"/>
              <a:t>)</a:t>
            </a:r>
            <a:endParaRPr lang="fr-FR" sz="2400" b="1" dirty="0"/>
          </a:p>
          <a:p>
            <a:r>
              <a:rPr lang="fr-FR" sz="2400" dirty="0"/>
              <a:t>D'établir les DMPC								                  	C14.4 Doc juridiques (U61 </a:t>
            </a:r>
            <a:r>
              <a:rPr lang="fr-FR" sz="2400" dirty="0">
                <a:solidFill>
                  <a:srgbClr val="00B0F0"/>
                </a:solidFill>
              </a:rPr>
              <a:t>SP</a:t>
            </a:r>
            <a:r>
              <a:rPr lang="fr-FR" sz="2400" dirty="0"/>
              <a:t>)</a:t>
            </a:r>
          </a:p>
          <a:p>
            <a:r>
              <a:rPr lang="fr-FR" sz="2400" b="1" dirty="0"/>
              <a:t>									</a:t>
            </a:r>
          </a:p>
        </p:txBody>
      </p:sp>
    </p:spTree>
    <p:extLst>
      <p:ext uri="{BB962C8B-B14F-4D97-AF65-F5344CB8AC3E}">
        <p14:creationId xmlns:p14="http://schemas.microsoft.com/office/powerpoint/2010/main" val="2788972881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296562" y="349307"/>
            <a:ext cx="11467070" cy="9480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13000"/>
                        <a:lumOff val="87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V – Nouvelle présentation du sujet (version BTS MGTMN)     </a:t>
            </a:r>
            <a:endParaRPr lang="fr-FR" sz="36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8103" y="258986"/>
            <a:ext cx="7190578" cy="6521215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5909" y="232396"/>
            <a:ext cx="7543800" cy="5476875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562" y="732051"/>
            <a:ext cx="7524750" cy="581977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91382" y="703476"/>
            <a:ext cx="6572250" cy="584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424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5853" y="142654"/>
            <a:ext cx="10647947" cy="948065"/>
          </a:xfrm>
        </p:spPr>
        <p:txBody>
          <a:bodyPr>
            <a:noAutofit/>
          </a:bodyPr>
          <a:lstStyle/>
          <a:p>
            <a:r>
              <a:rPr lang="fr-F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V – Proposition de rédaction et adaptation du sujet      </a:t>
            </a:r>
            <a:br>
              <a:rPr lang="fr-F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r>
              <a:rPr lang="fr-F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 version BTS MGTMN     </a:t>
            </a:r>
            <a:endParaRPr lang="fr-FR" sz="3600" dirty="0"/>
          </a:p>
        </p:txBody>
      </p:sp>
      <p:sp>
        <p:nvSpPr>
          <p:cNvPr id="4" name="ZoneTexte 3"/>
          <p:cNvSpPr txBox="1"/>
          <p:nvPr/>
        </p:nvSpPr>
        <p:spPr>
          <a:xfrm>
            <a:off x="802671" y="1142892"/>
            <a:ext cx="654480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FF00"/>
                </a:solidFill>
              </a:rPr>
              <a:t>Partie commune :</a:t>
            </a:r>
            <a:r>
              <a:rPr lang="fr-FR" sz="2400" b="1" dirty="0"/>
              <a:t>	</a:t>
            </a:r>
          </a:p>
          <a:p>
            <a:r>
              <a:rPr lang="fr-FR" sz="2400" dirty="0">
                <a:solidFill>
                  <a:srgbClr val="FFF698"/>
                </a:solidFill>
              </a:rPr>
              <a:t>Rechercher la documentation nécessaire</a:t>
            </a:r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Recherche les contraintes </a:t>
            </a:r>
            <a:r>
              <a:rPr lang="fr-FR" sz="2400" dirty="0" err="1">
                <a:solidFill>
                  <a:schemeClr val="tx2">
                    <a:lumMod val="75000"/>
                  </a:schemeClr>
                </a:solidFill>
              </a:rPr>
              <a:t>tech</a:t>
            </a:r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. et </a:t>
            </a:r>
            <a:r>
              <a:rPr lang="fr-FR" sz="2400" dirty="0" err="1">
                <a:solidFill>
                  <a:schemeClr val="tx2">
                    <a:lumMod val="75000"/>
                  </a:schemeClr>
                </a:solidFill>
              </a:rPr>
              <a:t>règl</a:t>
            </a:r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r>
              <a:rPr lang="fr-FR" sz="2400" dirty="0">
                <a:solidFill>
                  <a:srgbClr val="FFF698"/>
                </a:solidFill>
              </a:rPr>
              <a:t>Choisir les méthodes de levé</a:t>
            </a:r>
          </a:p>
          <a:p>
            <a:r>
              <a:rPr lang="fr-FR" sz="2400" dirty="0">
                <a:solidFill>
                  <a:srgbClr val="FFF698"/>
                </a:solidFill>
              </a:rPr>
              <a:t>Vérifier les instruments</a:t>
            </a:r>
          </a:p>
          <a:p>
            <a:r>
              <a:rPr lang="fr-FR" sz="2400" dirty="0"/>
              <a:t>Réaliser le levé topographique du site</a:t>
            </a:r>
          </a:p>
          <a:p>
            <a:r>
              <a:rPr lang="fr-FR" sz="2400" dirty="0"/>
              <a:t>Observer les rattachements</a:t>
            </a:r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Calculer les rattachements altimétriques et planimétriques</a:t>
            </a:r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Calculer le canevas du levé et les points de détails</a:t>
            </a:r>
          </a:p>
          <a:p>
            <a:r>
              <a:rPr lang="fr-FR" sz="2400" dirty="0"/>
              <a:t>Réaliser le plan topographique 	</a:t>
            </a:r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Etudier les différentes solutions proposées de réaménagement du site	</a:t>
            </a:r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Justifier la solution de réaménagement retenue</a:t>
            </a:r>
          </a:p>
        </p:txBody>
      </p:sp>
      <p:cxnSp>
        <p:nvCxnSpPr>
          <p:cNvPr id="5" name="Connecteur droit 4"/>
          <p:cNvCxnSpPr/>
          <p:nvPr/>
        </p:nvCxnSpPr>
        <p:spPr>
          <a:xfrm>
            <a:off x="892885" y="2856737"/>
            <a:ext cx="305517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7347472" y="1155211"/>
            <a:ext cx="506685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Evaluation :</a:t>
            </a:r>
          </a:p>
          <a:p>
            <a:r>
              <a:rPr lang="fr-FR" sz="2400" dirty="0"/>
              <a:t>Non évaluée</a:t>
            </a:r>
            <a:r>
              <a:rPr lang="fr-FR" sz="2400" b="1" dirty="0"/>
              <a:t>	</a:t>
            </a:r>
            <a:r>
              <a:rPr lang="fr-FR" sz="2400" dirty="0"/>
              <a:t>(U4)</a:t>
            </a:r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U61 RP : C121 </a:t>
            </a:r>
            <a:r>
              <a:rPr lang="fr-FR" sz="2400" dirty="0" err="1">
                <a:solidFill>
                  <a:schemeClr val="tx2">
                    <a:lumMod val="75000"/>
                  </a:schemeClr>
                </a:solidFill>
              </a:rPr>
              <a:t>Cont</a:t>
            </a:r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. Tech et </a:t>
            </a:r>
            <a:r>
              <a:rPr lang="fr-FR" sz="2400" dirty="0" err="1">
                <a:solidFill>
                  <a:schemeClr val="tx2">
                    <a:lumMod val="75000"/>
                  </a:schemeClr>
                </a:solidFill>
              </a:rPr>
              <a:t>règl</a:t>
            </a:r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 Ok</a:t>
            </a:r>
          </a:p>
          <a:p>
            <a:r>
              <a:rPr lang="fr-FR" sz="2400" dirty="0"/>
              <a:t>Non évaluée	(U4)</a:t>
            </a:r>
          </a:p>
          <a:p>
            <a:r>
              <a:rPr lang="fr-FR" sz="2400" dirty="0"/>
              <a:t>Supprimée       (U5)</a:t>
            </a:r>
            <a:endParaRPr lang="fr-FR" sz="2400" b="1" dirty="0"/>
          </a:p>
          <a:p>
            <a:r>
              <a:rPr lang="fr-FR" sz="2400" dirty="0"/>
              <a:t>U61 RP : C7  Choisir les points</a:t>
            </a:r>
          </a:p>
          <a:p>
            <a:r>
              <a:rPr lang="fr-FR" sz="2400" dirty="0"/>
              <a:t>U61 RP : C8  Géo-référencer</a:t>
            </a:r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U61 RP : C10 Trait. </a:t>
            </a:r>
            <a:r>
              <a:rPr lang="fr-FR" sz="2400" dirty="0" err="1">
                <a:solidFill>
                  <a:schemeClr val="tx2">
                    <a:lumMod val="75000"/>
                  </a:schemeClr>
                </a:solidFill>
              </a:rPr>
              <a:t>Num</a:t>
            </a:r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 des données </a:t>
            </a:r>
            <a:r>
              <a:rPr lang="fr-FR" sz="2400" dirty="0"/>
              <a:t>	</a:t>
            </a:r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U61 RP : C10 Trait. </a:t>
            </a:r>
            <a:r>
              <a:rPr lang="fr-FR" sz="2400" dirty="0" err="1">
                <a:solidFill>
                  <a:schemeClr val="tx2">
                    <a:lumMod val="75000"/>
                  </a:schemeClr>
                </a:solidFill>
              </a:rPr>
              <a:t>Num</a:t>
            </a:r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 des données </a:t>
            </a:r>
            <a:endParaRPr lang="fr-FR" sz="2400" dirty="0"/>
          </a:p>
          <a:p>
            <a:r>
              <a:rPr lang="fr-FR" sz="2400" dirty="0"/>
              <a:t>U61 RP : C14.1 Etablir des doc. Prof.</a:t>
            </a:r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U61 RP : C121 Différentes solutions</a:t>
            </a:r>
            <a:endParaRPr lang="fr-FR" sz="2400" dirty="0"/>
          </a:p>
          <a:p>
            <a:endParaRPr lang="fr-FR" sz="2400" dirty="0"/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U61 RP : C121 Différentes solutions</a:t>
            </a:r>
            <a:r>
              <a:rPr lang="fr-FR" sz="2400" dirty="0"/>
              <a:t> 	</a:t>
            </a:r>
          </a:p>
        </p:txBody>
      </p:sp>
      <p:cxnSp>
        <p:nvCxnSpPr>
          <p:cNvPr id="6" name="Connecteur droit 5"/>
          <p:cNvCxnSpPr>
            <a:cxnSpLocks/>
          </p:cNvCxnSpPr>
          <p:nvPr/>
        </p:nvCxnSpPr>
        <p:spPr>
          <a:xfrm>
            <a:off x="892885" y="1748749"/>
            <a:ext cx="518663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>
            <a:cxnSpLocks/>
          </p:cNvCxnSpPr>
          <p:nvPr/>
        </p:nvCxnSpPr>
        <p:spPr>
          <a:xfrm>
            <a:off x="892885" y="2494273"/>
            <a:ext cx="3672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9584447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  <p:bldP spid="7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75423" y="1562982"/>
            <a:ext cx="7420778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i="1" dirty="0">
                <a:solidFill>
                  <a:srgbClr val="FFE562"/>
                </a:solidFill>
              </a:rPr>
              <a:t>Equipier 1 :</a:t>
            </a:r>
            <a:endParaRPr lang="fr-FR" sz="2800" b="1" dirty="0">
              <a:solidFill>
                <a:srgbClr val="FFE562"/>
              </a:solidFill>
            </a:endParaRPr>
          </a:p>
          <a:p>
            <a:r>
              <a:rPr lang="fr-FR" sz="2400" dirty="0">
                <a:solidFill>
                  <a:srgbClr val="FFF698"/>
                </a:solidFill>
              </a:rPr>
              <a:t>De calculer le rattachement planimétrique				</a:t>
            </a:r>
          </a:p>
          <a:p>
            <a:r>
              <a:rPr lang="fr-FR" sz="2400" dirty="0">
                <a:solidFill>
                  <a:srgbClr val="FFF698"/>
                </a:solidFill>
              </a:rPr>
              <a:t>De calculer le canevas du levé et les points de détails</a:t>
            </a:r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Etablir une esquisse sommaire de réaménagement</a:t>
            </a:r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Identifier et lever les différents réseaux</a:t>
            </a:r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Etablir un plan de reconnaître des réseaux</a:t>
            </a:r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Proposer une modification du réseau EP</a:t>
            </a:r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Réaliser le plan réseau EP en 3D  pour exportation en BIM </a:t>
            </a:r>
          </a:p>
          <a:p>
            <a:r>
              <a:rPr lang="fr-FR" sz="2400" dirty="0"/>
              <a:t>De dresser le plan et l’état parcellaire					      </a:t>
            </a:r>
          </a:p>
          <a:p>
            <a:r>
              <a:rPr lang="fr-FR" sz="2400" dirty="0"/>
              <a:t>		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5853" y="476289"/>
            <a:ext cx="10647947" cy="948065"/>
          </a:xfrm>
        </p:spPr>
        <p:txBody>
          <a:bodyPr>
            <a:noAutofit/>
          </a:bodyPr>
          <a:lstStyle/>
          <a:p>
            <a:r>
              <a:rPr lang="fr-F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V – Proposition de rédaction et d’adaptation du sujet      </a:t>
            </a:r>
            <a:br>
              <a:rPr lang="fr-F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r>
              <a:rPr lang="fr-F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 VERSION BTS MGTMN     </a:t>
            </a:r>
            <a:endParaRPr lang="fr-FR" sz="3600" dirty="0"/>
          </a:p>
        </p:txBody>
      </p:sp>
      <p:cxnSp>
        <p:nvCxnSpPr>
          <p:cNvPr id="5" name="Connecteur droit 4"/>
          <p:cNvCxnSpPr>
            <a:cxnSpLocks/>
          </p:cNvCxnSpPr>
          <p:nvPr/>
        </p:nvCxnSpPr>
        <p:spPr>
          <a:xfrm>
            <a:off x="361537" y="2233408"/>
            <a:ext cx="534281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7584642" y="1612981"/>
            <a:ext cx="50668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Evaluation :</a:t>
            </a:r>
          </a:p>
          <a:p>
            <a:r>
              <a:rPr lang="fr-FR" sz="2400" dirty="0"/>
              <a:t>Transférée en Partie commune</a:t>
            </a:r>
          </a:p>
          <a:p>
            <a:r>
              <a:rPr lang="fr-FR" sz="2400" dirty="0"/>
              <a:t>Transférée en Partie commune</a:t>
            </a:r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U61 RP : C12.1 </a:t>
            </a:r>
            <a:r>
              <a:rPr lang="fr-FR" sz="2400" dirty="0" err="1">
                <a:solidFill>
                  <a:schemeClr val="tx2">
                    <a:lumMod val="75000"/>
                  </a:schemeClr>
                </a:solidFill>
              </a:rPr>
              <a:t>Prop</a:t>
            </a:r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fr-FR" sz="2400" dirty="0" err="1">
                <a:solidFill>
                  <a:schemeClr val="tx2">
                    <a:lumMod val="75000"/>
                  </a:schemeClr>
                </a:solidFill>
              </a:rPr>
              <a:t>diff</a:t>
            </a:r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. solutions</a:t>
            </a:r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U61 RP : C7 choisir les pts</a:t>
            </a:r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U61 </a:t>
            </a:r>
            <a:r>
              <a:rPr lang="fr-FR" sz="2400" dirty="0">
                <a:solidFill>
                  <a:srgbClr val="00B0F0"/>
                </a:solidFill>
              </a:rPr>
              <a:t>SP</a:t>
            </a:r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 : C14.3 Etablir des doc graph</a:t>
            </a:r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U61 </a:t>
            </a:r>
            <a:r>
              <a:rPr lang="fr-FR" sz="2400" dirty="0">
                <a:solidFill>
                  <a:srgbClr val="00B0F0"/>
                </a:solidFill>
              </a:rPr>
              <a:t>SP</a:t>
            </a:r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 : C12.2 Concevoir et dim.</a:t>
            </a:r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U61 </a:t>
            </a:r>
            <a:r>
              <a:rPr lang="fr-FR" sz="2400" dirty="0">
                <a:solidFill>
                  <a:srgbClr val="00B0F0"/>
                </a:solidFill>
              </a:rPr>
              <a:t>SP</a:t>
            </a:r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 : C14.2 Charte graphique</a:t>
            </a:r>
          </a:p>
          <a:p>
            <a:r>
              <a:rPr lang="fr-FR" sz="2400" dirty="0"/>
              <a:t>U61 </a:t>
            </a:r>
            <a:r>
              <a:rPr lang="fr-FR" sz="2400" dirty="0">
                <a:solidFill>
                  <a:srgbClr val="00B0F0"/>
                </a:solidFill>
              </a:rPr>
              <a:t>SP</a:t>
            </a:r>
            <a:r>
              <a:rPr lang="fr-FR" sz="2400" dirty="0"/>
              <a:t> : C14.4 Etablir des doc. </a:t>
            </a:r>
            <a:r>
              <a:rPr lang="fr-FR" sz="2400" dirty="0" err="1"/>
              <a:t>jurid</a:t>
            </a:r>
            <a:r>
              <a:rPr lang="fr-FR" sz="2400" dirty="0"/>
              <a:t>.</a:t>
            </a:r>
          </a:p>
        </p:txBody>
      </p:sp>
      <p:cxnSp>
        <p:nvCxnSpPr>
          <p:cNvPr id="8" name="Connecteur droit 7"/>
          <p:cNvCxnSpPr>
            <a:cxnSpLocks/>
          </p:cNvCxnSpPr>
          <p:nvPr/>
        </p:nvCxnSpPr>
        <p:spPr>
          <a:xfrm>
            <a:off x="361537" y="2601708"/>
            <a:ext cx="657351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5132753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705853" y="476289"/>
            <a:ext cx="10647947" cy="9480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13000"/>
                        <a:lumOff val="87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V – Proposition de rédaction et d’adaptation du sujet      </a:t>
            </a:r>
            <a:br>
              <a:rPr lang="fr-F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r>
              <a:rPr lang="fr-F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 VERSION BTS MGTMN     </a:t>
            </a:r>
            <a:endParaRPr lang="fr-FR" sz="3600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7061" y="313204"/>
            <a:ext cx="6848248" cy="6222066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/>
          <a:srcRect t="6389" b="8656"/>
          <a:stretch/>
        </p:blipFill>
        <p:spPr>
          <a:xfrm>
            <a:off x="374130" y="3619499"/>
            <a:ext cx="11514110" cy="1498601"/>
          </a:xfrm>
          <a:prstGeom prst="rect">
            <a:avLst/>
          </a:prstGeom>
        </p:spPr>
      </p:pic>
      <p:sp>
        <p:nvSpPr>
          <p:cNvPr id="7" name="Ellipse 6"/>
          <p:cNvSpPr/>
          <p:nvPr/>
        </p:nvSpPr>
        <p:spPr>
          <a:xfrm>
            <a:off x="4737100" y="300505"/>
            <a:ext cx="3225800" cy="410696"/>
          </a:xfrm>
          <a:prstGeom prst="ellipse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7559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705853" y="476289"/>
            <a:ext cx="10647947" cy="9480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13000"/>
                        <a:lumOff val="87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V – Proposition de rédaction et d’adaptation du sujet      </a:t>
            </a:r>
            <a:br>
              <a:rPr lang="fr-F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r>
              <a:rPr lang="fr-F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 VERSION BTS MGTMN     </a:t>
            </a:r>
            <a:endParaRPr lang="fr-FR" sz="36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681" y="327399"/>
            <a:ext cx="10728637" cy="6356350"/>
          </a:xfrm>
          <a:prstGeom prst="rect">
            <a:avLst/>
          </a:prstGeom>
        </p:spPr>
      </p:pic>
      <p:sp>
        <p:nvSpPr>
          <p:cNvPr id="7" name="Ellipse 6"/>
          <p:cNvSpPr/>
          <p:nvPr/>
        </p:nvSpPr>
        <p:spPr>
          <a:xfrm>
            <a:off x="4737100" y="300505"/>
            <a:ext cx="3225800" cy="410696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/>
          <a:srcRect l="914" t="3131" r="768"/>
          <a:stretch/>
        </p:blipFill>
        <p:spPr>
          <a:xfrm>
            <a:off x="705850" y="2743199"/>
            <a:ext cx="8869949" cy="304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80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75423" y="1562982"/>
            <a:ext cx="742077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i="1" dirty="0">
                <a:solidFill>
                  <a:srgbClr val="FFE562"/>
                </a:solidFill>
              </a:rPr>
              <a:t>Equipier 2 :</a:t>
            </a:r>
            <a:endParaRPr lang="fr-FR" sz="2800" b="1" dirty="0">
              <a:solidFill>
                <a:srgbClr val="FFE562"/>
              </a:solidFill>
            </a:endParaRPr>
          </a:p>
          <a:p>
            <a:r>
              <a:rPr lang="fr-FR" sz="2400" dirty="0">
                <a:solidFill>
                  <a:srgbClr val="FFE562"/>
                </a:solidFill>
              </a:rPr>
              <a:t>De calculer le rattachement altimétrique</a:t>
            </a:r>
          </a:p>
          <a:p>
            <a:r>
              <a:rPr lang="fr-FR" sz="2400" dirty="0"/>
              <a:t>De proposer une esquisse d'aménagement</a:t>
            </a:r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Etablir une modélisation 3D de cet aménagement</a:t>
            </a:r>
            <a:endParaRPr lang="fr-FR" sz="2400" i="1" dirty="0"/>
          </a:p>
          <a:p>
            <a:r>
              <a:rPr lang="fr-FR" sz="2400" dirty="0"/>
              <a:t>Appliquer l'esquisse : vue en plan, profils en long 			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5853" y="476289"/>
            <a:ext cx="10647947" cy="948065"/>
          </a:xfrm>
        </p:spPr>
        <p:txBody>
          <a:bodyPr>
            <a:noAutofit/>
          </a:bodyPr>
          <a:lstStyle/>
          <a:p>
            <a:r>
              <a:rPr lang="fr-F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V – Proposition de rédaction et d’adaptation du sujet      </a:t>
            </a:r>
            <a:br>
              <a:rPr lang="fr-F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r>
              <a:rPr lang="fr-F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 VERSION BTS MGTMN     </a:t>
            </a:r>
            <a:endParaRPr lang="fr-FR" sz="3600" dirty="0"/>
          </a:p>
        </p:txBody>
      </p:sp>
      <p:sp>
        <p:nvSpPr>
          <p:cNvPr id="7" name="ZoneTexte 6"/>
          <p:cNvSpPr txBox="1"/>
          <p:nvPr/>
        </p:nvSpPr>
        <p:spPr>
          <a:xfrm>
            <a:off x="7584642" y="1612981"/>
            <a:ext cx="50668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Evaluation :</a:t>
            </a:r>
            <a:endParaRPr lang="fr-FR" sz="2800" dirty="0"/>
          </a:p>
          <a:p>
            <a:r>
              <a:rPr lang="fr-FR" sz="2400" dirty="0"/>
              <a:t>Transférée en Partie commune</a:t>
            </a:r>
          </a:p>
          <a:p>
            <a:r>
              <a:rPr lang="fr-FR" sz="2400" dirty="0"/>
              <a:t>U61 RP : C12.1 </a:t>
            </a:r>
            <a:r>
              <a:rPr lang="fr-FR" sz="2400" dirty="0" err="1"/>
              <a:t>Diff</a:t>
            </a:r>
            <a:r>
              <a:rPr lang="fr-FR" sz="2400" dirty="0"/>
              <a:t> solutions </a:t>
            </a:r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U61 SP : C14 Etablir des doc. prof.</a:t>
            </a:r>
          </a:p>
          <a:p>
            <a:r>
              <a:rPr lang="fr-FR" sz="2400" dirty="0"/>
              <a:t>U61 SP : C12.2 Calcul et dim.</a:t>
            </a:r>
          </a:p>
          <a:p>
            <a:r>
              <a:rPr lang="fr-FR" sz="2400" dirty="0"/>
              <a:t>U61 SP : C14 Etablir des doc. prof.</a:t>
            </a:r>
          </a:p>
        </p:txBody>
      </p:sp>
      <p:cxnSp>
        <p:nvCxnSpPr>
          <p:cNvPr id="8" name="Connecteur droit 7"/>
          <p:cNvCxnSpPr>
            <a:cxnSpLocks/>
          </p:cNvCxnSpPr>
          <p:nvPr/>
        </p:nvCxnSpPr>
        <p:spPr>
          <a:xfrm>
            <a:off x="275423" y="2233408"/>
            <a:ext cx="657351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1123430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365125"/>
            <a:ext cx="10668000" cy="1325563"/>
          </a:xfrm>
        </p:spPr>
        <p:txBody>
          <a:bodyPr>
            <a:normAutofit/>
          </a:bodyPr>
          <a:lstStyle/>
          <a:p>
            <a:pPr algn="ctr"/>
            <a:r>
              <a:rPr lang="fr-FR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Sujet :</a:t>
            </a:r>
            <a:endParaRPr lang="fr-FR" sz="4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825625"/>
            <a:ext cx="10668000" cy="4351338"/>
          </a:xfrm>
        </p:spPr>
        <p:txBody>
          <a:bodyPr>
            <a:normAutofit fontScale="85000" lnSpcReduction="20000"/>
          </a:bodyPr>
          <a:lstStyle/>
          <a:p>
            <a:r>
              <a:rPr lang="fr-FR" sz="3600" b="1" u="sng" dirty="0"/>
              <a:t>1 - Mise en situation et problématique :</a:t>
            </a:r>
            <a:endParaRPr lang="fr-FR" sz="3600" b="1" dirty="0"/>
          </a:p>
          <a:p>
            <a:pPr>
              <a:buNone/>
            </a:pPr>
            <a:r>
              <a:rPr lang="fr-FR" sz="3600" dirty="0"/>
              <a:t> </a:t>
            </a:r>
          </a:p>
          <a:p>
            <a:pPr>
              <a:buNone/>
            </a:pPr>
            <a:r>
              <a:rPr lang="fr-FR" sz="3600" dirty="0"/>
              <a:t>   Le carrefour, dans sa configuration actuelle, présente un danger lié à une visibilité réduite, causée par les soutènements et le pont de l’ancienne voie ferrée désaffectée. Le projet consiste à réaliser le levé topographique, rattaché, de cette intersection, dans le but de proposer une étude de réaménagement visant à supprimer le pont, pour améliorer la visibilité, en se conformant, si possible, aux caractéristiques préconisées par les guides techniques du SETRA et du CERTU. L’étude sera complétée des documents relatifs à la régularisation foncière.</a:t>
            </a:r>
          </a:p>
          <a:p>
            <a:pPr marL="857250" indent="-857250">
              <a:buFont typeface="+mj-lt"/>
              <a:buAutoNum type="romanUcPeriod"/>
            </a:pP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1091770944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74665" y="1562982"/>
            <a:ext cx="7321535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i="1" dirty="0">
                <a:solidFill>
                  <a:srgbClr val="FFE562"/>
                </a:solidFill>
              </a:rPr>
              <a:t>Equipier  3 :</a:t>
            </a:r>
            <a:endParaRPr lang="fr-FR" sz="2800" b="1" dirty="0">
              <a:solidFill>
                <a:srgbClr val="FFE562"/>
              </a:solidFill>
            </a:endParaRPr>
          </a:p>
          <a:p>
            <a:r>
              <a:rPr lang="fr-FR" sz="2400" dirty="0"/>
              <a:t>Proposer une esquisse d'aménagement</a:t>
            </a:r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Etablir une modélisation 3D de cet aménagement</a:t>
            </a:r>
          </a:p>
          <a:p>
            <a:r>
              <a:rPr lang="fr-FR" sz="2400" dirty="0"/>
              <a:t>Appliquer l'esquisse : profils en travers et cubatures</a:t>
            </a:r>
          </a:p>
          <a:p>
            <a:endParaRPr lang="fr-FR" sz="2400" dirty="0"/>
          </a:p>
          <a:p>
            <a:r>
              <a:rPr lang="fr-FR" sz="2400" dirty="0"/>
              <a:t>Etablir les DMPC								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5853" y="476289"/>
            <a:ext cx="10647947" cy="948065"/>
          </a:xfrm>
        </p:spPr>
        <p:txBody>
          <a:bodyPr>
            <a:noAutofit/>
          </a:bodyPr>
          <a:lstStyle/>
          <a:p>
            <a:r>
              <a:rPr lang="fr-F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V – Proposition de rédaction et d’adaptation du sujet      </a:t>
            </a:r>
            <a:br>
              <a:rPr lang="fr-F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r>
              <a:rPr lang="fr-FR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  VERSION BTS MGTMN     </a:t>
            </a:r>
            <a:endParaRPr lang="fr-FR" sz="3600" dirty="0"/>
          </a:p>
        </p:txBody>
      </p:sp>
      <p:sp>
        <p:nvSpPr>
          <p:cNvPr id="7" name="ZoneTexte 6"/>
          <p:cNvSpPr txBox="1"/>
          <p:nvPr/>
        </p:nvSpPr>
        <p:spPr>
          <a:xfrm>
            <a:off x="7289280" y="1636689"/>
            <a:ext cx="50668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Evaluation</a:t>
            </a:r>
          </a:p>
          <a:p>
            <a:r>
              <a:rPr lang="fr-FR" sz="2400" dirty="0"/>
              <a:t>U61 RP : C12.1 </a:t>
            </a:r>
            <a:r>
              <a:rPr lang="fr-FR" sz="2400" dirty="0" err="1"/>
              <a:t>Diff</a:t>
            </a:r>
            <a:r>
              <a:rPr lang="fr-FR" sz="2400" dirty="0"/>
              <a:t> solutions </a:t>
            </a:r>
          </a:p>
          <a:p>
            <a:r>
              <a:rPr lang="fr-FR" sz="2400" dirty="0">
                <a:solidFill>
                  <a:schemeClr val="tx2">
                    <a:lumMod val="75000"/>
                  </a:schemeClr>
                </a:solidFill>
              </a:rPr>
              <a:t>U61 SP : C14 Etablir des doc. prof.</a:t>
            </a:r>
          </a:p>
          <a:p>
            <a:r>
              <a:rPr lang="fr-FR" sz="2400" dirty="0"/>
              <a:t>U61 SP : C12.2 Calcul et dim.</a:t>
            </a:r>
          </a:p>
          <a:p>
            <a:r>
              <a:rPr lang="fr-FR" sz="2400" dirty="0"/>
              <a:t>U61 SP : C14 Etablir des doc. prof. </a:t>
            </a:r>
          </a:p>
          <a:p>
            <a:r>
              <a:rPr lang="fr-FR" sz="2400" dirty="0"/>
              <a:t>U61 SP : C14.4 Etablir des doc. </a:t>
            </a:r>
            <a:r>
              <a:rPr lang="fr-FR" sz="2400" dirty="0" err="1"/>
              <a:t>jurid</a:t>
            </a:r>
            <a:r>
              <a:rPr lang="fr-FR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71707715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9" t="17400" r="24414" b="17528"/>
          <a:stretch/>
        </p:blipFill>
        <p:spPr>
          <a:xfrm rot="5400000">
            <a:off x="2663904" y="-2690391"/>
            <a:ext cx="6837706" cy="1221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434602"/>
      </p:ext>
    </p:extLst>
  </p:cSld>
  <p:clrMapOvr>
    <a:masterClrMapping/>
  </p:clrMapOvr>
  <p:transition>
    <p:cover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90" t="14195" r="22176" b="14265"/>
          <a:stretch/>
        </p:blipFill>
        <p:spPr>
          <a:xfrm rot="5400000">
            <a:off x="2715410" y="-2680584"/>
            <a:ext cx="6734012" cy="12219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136702"/>
      </p:ext>
    </p:extLst>
  </p:cSld>
  <p:clrMapOvr>
    <a:masterClrMapping/>
  </p:clrMapOvr>
  <p:transition>
    <p:cover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433" y="864090"/>
            <a:ext cx="11524099" cy="4017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707715"/>
      </p:ext>
    </p:extLst>
  </p:cSld>
  <p:clrMapOvr>
    <a:masterClrMapping/>
  </p:clrMapOvr>
  <p:transition>
    <p:cover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920" y="474123"/>
            <a:ext cx="9880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707715"/>
      </p:ext>
    </p:extLst>
  </p:cSld>
  <p:clrMapOvr>
    <a:masterClrMapping/>
  </p:clrMapOvr>
  <p:transition>
    <p:cover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214" y="540435"/>
            <a:ext cx="471148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Bilan :</a:t>
            </a:r>
            <a:br>
              <a:rPr lang="fr-FR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endParaRPr lang="fr-FR" sz="4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11484" y="2540231"/>
            <a:ext cx="11515946" cy="369827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fr-FR" dirty="0"/>
              <a:t>Il faut être attentif aux points suivants:</a:t>
            </a:r>
          </a:p>
          <a:p>
            <a:pPr>
              <a:buNone/>
            </a:pPr>
            <a:endParaRPr lang="fr-FR" dirty="0"/>
          </a:p>
          <a:p>
            <a:pPr>
              <a:buFontTx/>
              <a:buChar char="-"/>
            </a:pPr>
            <a:r>
              <a:rPr lang="fr-FR" dirty="0"/>
              <a:t>Les compétences à évaluer sont elles suffisantes dans la partie commune pour la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1ère</a:t>
            </a:r>
            <a:r>
              <a:rPr lang="fr-FR" dirty="0"/>
              <a:t>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Revue de Projet </a:t>
            </a:r>
            <a:r>
              <a:rPr lang="fr-FR" dirty="0"/>
              <a:t>?</a:t>
            </a:r>
          </a:p>
          <a:p>
            <a:pPr>
              <a:buFontTx/>
              <a:buChar char="-"/>
            </a:pPr>
            <a:r>
              <a:rPr lang="fr-FR" dirty="0"/>
              <a:t>Les compétences spécifiques Revue de Projet sont elles suffisantes pour chaque équipier afin d’assurer une évaluation correcte lors de la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2ème Revue de Projet </a:t>
            </a:r>
            <a:r>
              <a:rPr lang="fr-FR" dirty="0"/>
              <a:t>?</a:t>
            </a:r>
          </a:p>
          <a:p>
            <a:pPr>
              <a:buFontTx/>
              <a:buChar char="-"/>
            </a:pPr>
            <a:endParaRPr lang="fr-FR" dirty="0"/>
          </a:p>
          <a:p>
            <a:pPr>
              <a:buFontTx/>
              <a:buChar char="-"/>
            </a:pPr>
            <a:r>
              <a:rPr lang="fr-FR" dirty="0"/>
              <a:t>Chaque équipier a - t-il suffisamment de travail évaluable en </a:t>
            </a:r>
            <a:r>
              <a:rPr lang="fr-FR" dirty="0">
                <a:solidFill>
                  <a:srgbClr val="00B0F0"/>
                </a:solidFill>
              </a:rPr>
              <a:t>Soutenance de Projet </a:t>
            </a:r>
            <a:r>
              <a:rPr lang="fr-FR" dirty="0">
                <a:solidFill>
                  <a:schemeClr val="tx1"/>
                </a:solidFill>
              </a:rPr>
              <a:t>(voir les </a:t>
            </a:r>
            <a:r>
              <a:rPr lang="fr-FR" dirty="0">
                <a:solidFill>
                  <a:srgbClr val="FFE562"/>
                </a:solidFill>
              </a:rPr>
              <a:t>grilles nationales d’évaluation</a:t>
            </a:r>
            <a:r>
              <a:rPr lang="fr-FR" dirty="0">
                <a:solidFill>
                  <a:schemeClr val="tx1"/>
                </a:solidFill>
              </a:rPr>
              <a:t>) </a:t>
            </a:r>
            <a:r>
              <a:rPr lang="fr-FR" dirty="0"/>
              <a:t>?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213" y="1631228"/>
            <a:ext cx="109286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dirty="0"/>
              <a:t>Les questions posées conduisent à une évaluation directe ou indirecte.</a:t>
            </a:r>
          </a:p>
        </p:txBody>
      </p:sp>
    </p:spTree>
    <p:extLst>
      <p:ext uri="{BB962C8B-B14F-4D97-AF65-F5344CB8AC3E}">
        <p14:creationId xmlns:p14="http://schemas.microsoft.com/office/powerpoint/2010/main" val="1528104537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build="p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prstClr val="white"/>
                </a:solidFill>
              </a:rPr>
              <a:t>Le questionnement conduit aux activités et aux évaluations.</a:t>
            </a:r>
          </a:p>
          <a:p>
            <a:pPr>
              <a:buNone/>
            </a:pPr>
            <a:r>
              <a:rPr lang="fr-FR" b="1" dirty="0">
                <a:solidFill>
                  <a:srgbClr val="FFC000"/>
                </a:solidFill>
              </a:rPr>
              <a:t>Il faudra s’assurer que: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FR" dirty="0"/>
              <a:t>Les compétences et indicateurs à évaluer sont suffisants en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Revue</a:t>
            </a:r>
            <a:r>
              <a:rPr lang="fr-FR" dirty="0"/>
              <a:t>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de projet </a:t>
            </a:r>
            <a:r>
              <a:rPr lang="fr-FR" dirty="0"/>
              <a:t>pour atteindre</a:t>
            </a:r>
            <a:r>
              <a:rPr lang="fr-FR" dirty="0">
                <a:solidFill>
                  <a:schemeClr val="tx1"/>
                </a:solidFill>
              </a:rPr>
              <a:t> les </a:t>
            </a:r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75% </a:t>
            </a:r>
            <a:r>
              <a:rPr lang="fr-FR" dirty="0"/>
              <a:t>des indicateurs de la grille </a:t>
            </a:r>
            <a:r>
              <a:rPr lang="fr-FR" dirty="0">
                <a:solidFill>
                  <a:srgbClr val="FFC000"/>
                </a:solidFill>
              </a:rPr>
              <a:t>et cela pour les 3 ou 4 grilles (une par équipier).</a:t>
            </a:r>
            <a:r>
              <a:rPr lang="fr-FR" dirty="0">
                <a:solidFill>
                  <a:srgbClr val="FF0000"/>
                </a:solidFill>
              </a:rPr>
              <a:t> </a:t>
            </a:r>
            <a:r>
              <a:rPr lang="fr-FR" dirty="0"/>
              <a:t>On veillera à un équilibre sur cette grille entre les deux revues de projet.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fr-FR" sz="3000" dirty="0">
                <a:solidFill>
                  <a:srgbClr val="92D050"/>
                </a:solidFill>
              </a:rPr>
              <a:t>À valider lors de la réunion inter académique de validation des projets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Conclusion :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819" y="365125"/>
            <a:ext cx="8350361" cy="6040261"/>
          </a:xfrm>
          <a:prstGeom prst="rect">
            <a:avLst/>
          </a:prstGeom>
        </p:spPr>
      </p:pic>
      <p:sp>
        <p:nvSpPr>
          <p:cNvPr id="6" name="Ellipse 5"/>
          <p:cNvSpPr/>
          <p:nvPr/>
        </p:nvSpPr>
        <p:spPr>
          <a:xfrm>
            <a:off x="6806172" y="4227421"/>
            <a:ext cx="383241" cy="842120"/>
          </a:xfrm>
          <a:prstGeom prst="ellipse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8054788" y="5410199"/>
            <a:ext cx="2326341" cy="439271"/>
          </a:xfrm>
          <a:prstGeom prst="ellipse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/>
          <p:cNvSpPr/>
          <p:nvPr/>
        </p:nvSpPr>
        <p:spPr>
          <a:xfrm>
            <a:off x="6585469" y="1140057"/>
            <a:ext cx="1428978" cy="439271"/>
          </a:xfrm>
          <a:prstGeom prst="ellipse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t="3668"/>
          <a:stretch/>
        </p:blipFill>
        <p:spPr>
          <a:xfrm>
            <a:off x="0" y="3712031"/>
            <a:ext cx="12192000" cy="278812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452782" y="5951026"/>
            <a:ext cx="4390465" cy="42764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9056168" y="5618909"/>
            <a:ext cx="2884819" cy="439271"/>
          </a:xfrm>
          <a:prstGeom prst="ellipse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566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20000" y="1436584"/>
            <a:ext cx="10233800" cy="494208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b="1" dirty="0">
                <a:solidFill>
                  <a:prstClr val="white"/>
                </a:solidFill>
              </a:rPr>
              <a:t>Le questionnement conduit aux activités et aux évaluations.</a:t>
            </a:r>
          </a:p>
          <a:p>
            <a:pPr>
              <a:buNone/>
            </a:pPr>
            <a:r>
              <a:rPr lang="fr-FR" b="1" dirty="0">
                <a:solidFill>
                  <a:srgbClr val="FFC000"/>
                </a:solidFill>
              </a:rPr>
              <a:t>Il faudra s’assurer que: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FR" dirty="0"/>
              <a:t>Les compétences et indicateurs à évaluer sont suffisants en </a:t>
            </a:r>
            <a:r>
              <a:rPr lang="fr-FR" dirty="0">
                <a:solidFill>
                  <a:srgbClr val="00B0F0"/>
                </a:solidFill>
              </a:rPr>
              <a:t>Soutenance de projet </a:t>
            </a:r>
            <a:r>
              <a:rPr lang="fr-FR" dirty="0"/>
              <a:t>pour atteindre les </a:t>
            </a:r>
            <a:r>
              <a:rPr lang="fr-FR" dirty="0">
                <a:solidFill>
                  <a:srgbClr val="00B0F0"/>
                </a:solidFill>
              </a:rPr>
              <a:t>70%</a:t>
            </a:r>
            <a:r>
              <a:rPr lang="fr-FR" dirty="0"/>
              <a:t> des indicateurs de la grille </a:t>
            </a:r>
            <a:r>
              <a:rPr lang="fr-FR" dirty="0">
                <a:solidFill>
                  <a:srgbClr val="FFC000"/>
                </a:solidFill>
              </a:rPr>
              <a:t>et cela pour les 3 ou 4 grilles (une par équipier).</a:t>
            </a:r>
          </a:p>
          <a:p>
            <a:pPr marL="1143000" lvl="4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fr-FR" sz="2800" dirty="0">
                <a:solidFill>
                  <a:srgbClr val="92D050"/>
                </a:solidFill>
              </a:rPr>
              <a:t>À valider lors de la réunion inter académique de validation des projets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fr-FR" b="1" dirty="0" err="1">
                <a:solidFill>
                  <a:srgbClr val="FFC000"/>
                </a:solidFill>
              </a:rPr>
              <a:t>Rq</a:t>
            </a:r>
            <a:r>
              <a:rPr lang="fr-FR" b="1" dirty="0">
                <a:solidFill>
                  <a:srgbClr val="FFC000"/>
                </a:solidFill>
              </a:rPr>
              <a:t> : Les grilles d’évaluation nationales seront associées chaque </a:t>
            </a:r>
            <a:br>
              <a:rPr lang="fr-FR" b="1" dirty="0">
                <a:solidFill>
                  <a:srgbClr val="FFC000"/>
                </a:solidFill>
              </a:rPr>
            </a:br>
            <a:r>
              <a:rPr lang="fr-FR" b="1" dirty="0">
                <a:solidFill>
                  <a:srgbClr val="FFC000"/>
                </a:solidFill>
              </a:rPr>
              <a:t>         année à la circulaire nationale</a:t>
            </a:r>
            <a:endParaRPr lang="fr-FR" sz="2800" dirty="0">
              <a:solidFill>
                <a:srgbClr val="92D050"/>
              </a:solidFill>
            </a:endParaRPr>
          </a:p>
          <a:p>
            <a:pPr marL="1143000" lvl="4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fr-FR" sz="2800" dirty="0">
                <a:solidFill>
                  <a:srgbClr val="92D050"/>
                </a:solidFill>
              </a:rPr>
              <a:t>Première session en 2018, la circulaire nationale sera diffusée en décembre 2017</a:t>
            </a:r>
          </a:p>
          <a:p>
            <a:pPr>
              <a:buFont typeface="Wingdings" panose="05000000000000000000" pitchFamily="2" charset="2"/>
              <a:buChar char="Ø"/>
            </a:pP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71459"/>
          </a:xfrm>
        </p:spPr>
        <p:txBody>
          <a:bodyPr/>
          <a:lstStyle/>
          <a:p>
            <a:pPr algn="ctr"/>
            <a:r>
              <a:rPr lang="fr-FR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Conclusion :</a:t>
            </a:r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5537" y="114300"/>
            <a:ext cx="7400925" cy="66294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796" y="3817407"/>
            <a:ext cx="11746191" cy="2929151"/>
          </a:xfrm>
          <a:prstGeom prst="rect">
            <a:avLst/>
          </a:prstGeom>
        </p:spPr>
      </p:pic>
      <p:sp>
        <p:nvSpPr>
          <p:cNvPr id="11" name="Ellipse 10"/>
          <p:cNvSpPr/>
          <p:nvPr/>
        </p:nvSpPr>
        <p:spPr>
          <a:xfrm>
            <a:off x="8645680" y="5875384"/>
            <a:ext cx="2884819" cy="439271"/>
          </a:xfrm>
          <a:prstGeom prst="ellipse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178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1" grpId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028700" indent="-1028700"/>
            <a:r>
              <a:rPr lang="fr-FR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 - Présentation: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20000" y="1825625"/>
            <a:ext cx="6132855" cy="4351338"/>
          </a:xfrm>
        </p:spPr>
        <p:txBody>
          <a:bodyPr>
            <a:normAutofit/>
          </a:bodyPr>
          <a:lstStyle/>
          <a:p>
            <a:r>
              <a:rPr lang="fr-FR" sz="2400" dirty="0"/>
              <a:t>Parcelle située sur la commune de Roquevaire.</a:t>
            </a:r>
          </a:p>
          <a:p>
            <a:r>
              <a:rPr lang="fr-FR" sz="2400" dirty="0"/>
              <a:t>Cadastrée section BR 57 et BT 196</a:t>
            </a:r>
          </a:p>
          <a:p>
            <a:r>
              <a:rPr lang="fr-FR" sz="2400" dirty="0"/>
              <a:t>Surface cadastrale d’environ  1.4 ha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9493" y="614507"/>
            <a:ext cx="3792907" cy="38654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5984296" y="4202484"/>
            <a:ext cx="3456384" cy="2402731"/>
          </a:xfrm>
          <a:prstGeom prst="wedgeRectCallout">
            <a:avLst>
              <a:gd name="adj1" fmla="val 88751"/>
              <a:gd name="adj2" fmla="val -62176"/>
            </a:avLst>
          </a:prstGeom>
          <a:solidFill>
            <a:schemeClr val="tx1"/>
          </a:solidFill>
          <a:ln w="317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2" b="1164"/>
          <a:stretch/>
        </p:blipFill>
        <p:spPr>
          <a:xfrm>
            <a:off x="6009553" y="4231398"/>
            <a:ext cx="3405870" cy="2344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484909" y="3837709"/>
            <a:ext cx="4170217" cy="2793001"/>
          </a:xfrm>
          <a:prstGeom prst="wedgeRectCallout">
            <a:avLst>
              <a:gd name="adj1" fmla="val 100394"/>
              <a:gd name="adj2" fmla="val 25853"/>
            </a:avLst>
          </a:prstGeom>
          <a:solidFill>
            <a:schemeClr val="tx1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9" t="1812" r="2077" b="2744"/>
          <a:stretch/>
        </p:blipFill>
        <p:spPr>
          <a:xfrm>
            <a:off x="484909" y="3858740"/>
            <a:ext cx="4149179" cy="2744013"/>
          </a:xfrm>
          <a:prstGeom prst="rect">
            <a:avLst/>
          </a:prstGeom>
        </p:spPr>
      </p:pic>
      <p:cxnSp>
        <p:nvCxnSpPr>
          <p:cNvPr id="15" name="Connecteur droit 14"/>
          <p:cNvCxnSpPr/>
          <p:nvPr/>
        </p:nvCxnSpPr>
        <p:spPr>
          <a:xfrm>
            <a:off x="2971800" y="5987716"/>
            <a:ext cx="24063" cy="577516"/>
          </a:xfrm>
          <a:prstGeom prst="line">
            <a:avLst/>
          </a:pr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 flipV="1">
            <a:off x="2971800" y="5876925"/>
            <a:ext cx="0" cy="110791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3" name="Connecteur droit 22"/>
          <p:cNvCxnSpPr/>
          <p:nvPr/>
        </p:nvCxnSpPr>
        <p:spPr>
          <a:xfrm flipH="1" flipV="1">
            <a:off x="2901950" y="5464175"/>
            <a:ext cx="69850" cy="41275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6" name="Connecteur droit 25"/>
          <p:cNvCxnSpPr/>
          <p:nvPr/>
        </p:nvCxnSpPr>
        <p:spPr>
          <a:xfrm flipV="1">
            <a:off x="2901950" y="5416550"/>
            <a:ext cx="22225" cy="47625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 flipV="1">
            <a:off x="2924175" y="5391150"/>
            <a:ext cx="111125" cy="2540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3" name="Connecteur droit 32"/>
          <p:cNvCxnSpPr/>
          <p:nvPr/>
        </p:nvCxnSpPr>
        <p:spPr>
          <a:xfrm flipH="1" flipV="1">
            <a:off x="3067050" y="5575300"/>
            <a:ext cx="127000" cy="48260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6" name="Connecteur droit 35"/>
          <p:cNvCxnSpPr/>
          <p:nvPr/>
        </p:nvCxnSpPr>
        <p:spPr>
          <a:xfrm flipH="1" flipV="1">
            <a:off x="3041650" y="5391150"/>
            <a:ext cx="25400" cy="18415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9" name="Connecteur droit 38"/>
          <p:cNvCxnSpPr/>
          <p:nvPr/>
        </p:nvCxnSpPr>
        <p:spPr>
          <a:xfrm flipH="1">
            <a:off x="3143250" y="6057900"/>
            <a:ext cx="50800" cy="415925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3" name="Connecteur droit 42"/>
          <p:cNvCxnSpPr/>
          <p:nvPr/>
        </p:nvCxnSpPr>
        <p:spPr>
          <a:xfrm>
            <a:off x="3143250" y="6473825"/>
            <a:ext cx="0" cy="91407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5" name="Connecteur droit 44"/>
          <p:cNvCxnSpPr/>
          <p:nvPr/>
        </p:nvCxnSpPr>
        <p:spPr>
          <a:xfrm flipH="1">
            <a:off x="2913062" y="4140200"/>
            <a:ext cx="354013" cy="1090546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8" name="Connecteur droit 47"/>
          <p:cNvCxnSpPr/>
          <p:nvPr/>
        </p:nvCxnSpPr>
        <p:spPr>
          <a:xfrm flipH="1">
            <a:off x="2901949" y="5230746"/>
            <a:ext cx="11113" cy="84371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1" name="Connecteur droit 50"/>
          <p:cNvCxnSpPr/>
          <p:nvPr/>
        </p:nvCxnSpPr>
        <p:spPr>
          <a:xfrm>
            <a:off x="2901949" y="5315117"/>
            <a:ext cx="133351" cy="2540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7" name="Connecteur droit 56"/>
          <p:cNvCxnSpPr/>
          <p:nvPr/>
        </p:nvCxnSpPr>
        <p:spPr>
          <a:xfrm>
            <a:off x="3267075" y="4140200"/>
            <a:ext cx="171450" cy="5080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0" name="Connecteur droit 59"/>
          <p:cNvCxnSpPr/>
          <p:nvPr/>
        </p:nvCxnSpPr>
        <p:spPr>
          <a:xfrm flipH="1">
            <a:off x="3155950" y="4191000"/>
            <a:ext cx="282575" cy="85725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3" name="Connecteur droit 62"/>
          <p:cNvCxnSpPr/>
          <p:nvPr/>
        </p:nvCxnSpPr>
        <p:spPr>
          <a:xfrm flipH="1">
            <a:off x="3090068" y="5054600"/>
            <a:ext cx="65882" cy="176146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5" name="Connecteur droit 64"/>
          <p:cNvCxnSpPr/>
          <p:nvPr/>
        </p:nvCxnSpPr>
        <p:spPr>
          <a:xfrm flipH="1">
            <a:off x="3067050" y="5230746"/>
            <a:ext cx="23018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7" name="Connecteur droit 66"/>
          <p:cNvCxnSpPr/>
          <p:nvPr/>
        </p:nvCxnSpPr>
        <p:spPr>
          <a:xfrm flipH="1">
            <a:off x="3060700" y="5230746"/>
            <a:ext cx="6350" cy="16675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9" name="Connecteur droit 68"/>
          <p:cNvCxnSpPr/>
          <p:nvPr/>
        </p:nvCxnSpPr>
        <p:spPr>
          <a:xfrm>
            <a:off x="3035300" y="5340517"/>
            <a:ext cx="0" cy="50633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71" name="Connecteur droit 70"/>
          <p:cNvCxnSpPr/>
          <p:nvPr/>
        </p:nvCxnSpPr>
        <p:spPr>
          <a:xfrm flipV="1">
            <a:off x="3035300" y="5391149"/>
            <a:ext cx="25400" cy="6351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74" name="Connecteur droit avec flèche 73"/>
          <p:cNvCxnSpPr/>
          <p:nvPr/>
        </p:nvCxnSpPr>
        <p:spPr>
          <a:xfrm>
            <a:off x="2239257" y="4685473"/>
            <a:ext cx="796043" cy="422112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avec flèche 78"/>
          <p:cNvCxnSpPr/>
          <p:nvPr/>
        </p:nvCxnSpPr>
        <p:spPr>
          <a:xfrm flipV="1">
            <a:off x="2239257" y="5670550"/>
            <a:ext cx="756606" cy="317166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ZoneTexte 79"/>
          <p:cNvSpPr txBox="1"/>
          <p:nvPr/>
        </p:nvSpPr>
        <p:spPr>
          <a:xfrm>
            <a:off x="1450730" y="4388610"/>
            <a:ext cx="925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>
                <a:solidFill>
                  <a:srgbClr val="FF0000"/>
                </a:solidFill>
              </a:rPr>
              <a:t>BT 196</a:t>
            </a:r>
          </a:p>
        </p:txBody>
      </p:sp>
      <p:sp>
        <p:nvSpPr>
          <p:cNvPr id="81" name="ZoneTexte 80"/>
          <p:cNvSpPr txBox="1"/>
          <p:nvPr/>
        </p:nvSpPr>
        <p:spPr>
          <a:xfrm>
            <a:off x="1603818" y="5767754"/>
            <a:ext cx="770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BR 57</a:t>
            </a:r>
          </a:p>
        </p:txBody>
      </p:sp>
    </p:spTree>
    <p:extLst>
      <p:ext uri="{BB962C8B-B14F-4D97-AF65-F5344CB8AC3E}">
        <p14:creationId xmlns:p14="http://schemas.microsoft.com/office/powerpoint/2010/main" val="470211272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  <p:bldP spid="8" grpId="0" animBg="1"/>
      <p:bldP spid="80" grpId="0"/>
      <p:bldP spid="8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53144" y="125261"/>
            <a:ext cx="10700656" cy="824549"/>
          </a:xfrm>
        </p:spPr>
        <p:txBody>
          <a:bodyPr>
            <a:normAutofit/>
          </a:bodyPr>
          <a:lstStyle/>
          <a:p>
            <a:r>
              <a:rPr lang="fr-FR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L’opération :</a:t>
            </a:r>
            <a:endParaRPr lang="fr-FR" sz="4000" dirty="0"/>
          </a:p>
        </p:txBody>
      </p:sp>
      <p:sp>
        <p:nvSpPr>
          <p:cNvPr id="8" name="ZoneTexte 7"/>
          <p:cNvSpPr txBox="1"/>
          <p:nvPr/>
        </p:nvSpPr>
        <p:spPr>
          <a:xfrm>
            <a:off x="653144" y="949810"/>
            <a:ext cx="61484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Réaménagement du carrefour à l’intersection  de la D45 et D44e. </a:t>
            </a:r>
          </a:p>
          <a:p>
            <a:r>
              <a:rPr lang="fr-FR" sz="2400" dirty="0"/>
              <a:t>Situé sous le pont de l’ancienne voie ferrée d’Aubagne à Valdonne. Celui-ci composé d’une seule voie.</a:t>
            </a:r>
          </a:p>
        </p:txBody>
      </p:sp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950" y="0"/>
            <a:ext cx="4972050" cy="6858000"/>
          </a:xfrm>
        </p:spPr>
      </p:pic>
      <p:sp>
        <p:nvSpPr>
          <p:cNvPr id="7" name="Rectangle à coins arrondis 6"/>
          <p:cNvSpPr/>
          <p:nvPr/>
        </p:nvSpPr>
        <p:spPr>
          <a:xfrm>
            <a:off x="8301038" y="1828800"/>
            <a:ext cx="2771775" cy="301466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 rot="20969371">
            <a:off x="8592138" y="2989240"/>
            <a:ext cx="19669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</a:rPr>
              <a:t>D44e</a:t>
            </a:r>
          </a:p>
        </p:txBody>
      </p:sp>
      <p:sp>
        <p:nvSpPr>
          <p:cNvPr id="12" name="ZoneTexte 11"/>
          <p:cNvSpPr txBox="1"/>
          <p:nvPr/>
        </p:nvSpPr>
        <p:spPr>
          <a:xfrm rot="16699270">
            <a:off x="9981703" y="2353324"/>
            <a:ext cx="1428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</a:rPr>
              <a:t>D45</a:t>
            </a:r>
          </a:p>
        </p:txBody>
      </p:sp>
      <p:cxnSp>
        <p:nvCxnSpPr>
          <p:cNvPr id="14" name="Connecteur droit avec flèche 13"/>
          <p:cNvCxnSpPr/>
          <p:nvPr/>
        </p:nvCxnSpPr>
        <p:spPr>
          <a:xfrm flipV="1">
            <a:off x="10748276" y="2003446"/>
            <a:ext cx="168668" cy="553129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 rot="17444101">
            <a:off x="10443065" y="1032718"/>
            <a:ext cx="15242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</a:rPr>
              <a:t>Roquevaire</a:t>
            </a:r>
          </a:p>
        </p:txBody>
      </p:sp>
      <p:cxnSp>
        <p:nvCxnSpPr>
          <p:cNvPr id="17" name="Connecteur droit avec flèche 16"/>
          <p:cNvCxnSpPr/>
          <p:nvPr/>
        </p:nvCxnSpPr>
        <p:spPr>
          <a:xfrm flipH="1">
            <a:off x="10394743" y="3450552"/>
            <a:ext cx="135146" cy="63094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/>
          <p:cNvSpPr txBox="1"/>
          <p:nvPr/>
        </p:nvSpPr>
        <p:spPr>
          <a:xfrm rot="15544229">
            <a:off x="9425687" y="4110768"/>
            <a:ext cx="1978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Aubagne</a:t>
            </a:r>
          </a:p>
        </p:txBody>
      </p:sp>
      <p:cxnSp>
        <p:nvCxnSpPr>
          <p:cNvPr id="21" name="Connecteur droit avec flèche 20"/>
          <p:cNvCxnSpPr/>
          <p:nvPr/>
        </p:nvCxnSpPr>
        <p:spPr>
          <a:xfrm flipH="1">
            <a:off x="8224578" y="3336131"/>
            <a:ext cx="450593" cy="5715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/>
          <p:cNvSpPr txBox="1"/>
          <p:nvPr/>
        </p:nvSpPr>
        <p:spPr>
          <a:xfrm rot="21185236">
            <a:off x="7107917" y="3246589"/>
            <a:ext cx="11498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err="1">
                <a:solidFill>
                  <a:schemeClr val="bg1"/>
                </a:solidFill>
              </a:rPr>
              <a:t>Lascours</a:t>
            </a:r>
            <a:endParaRPr lang="fr-FR" sz="2000" b="1" dirty="0">
              <a:solidFill>
                <a:schemeClr val="bg1"/>
              </a:solidFill>
            </a:endParaRPr>
          </a:p>
        </p:txBody>
      </p:sp>
      <p:pic>
        <p:nvPicPr>
          <p:cNvPr id="23" name="roquvert.mov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064" y="3003420"/>
            <a:ext cx="7152252" cy="385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466924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34991" y="291291"/>
            <a:ext cx="10918531" cy="1464659"/>
          </a:xfrm>
        </p:spPr>
        <p:txBody>
          <a:bodyPr>
            <a:noAutofit/>
          </a:bodyPr>
          <a:lstStyle/>
          <a:p>
            <a:r>
              <a:rPr lang="fr-FR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II - Sujet ancienne version </a:t>
            </a:r>
            <a:br>
              <a:rPr lang="fr-FR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</a:br>
            <a:r>
              <a:rPr lang="fr-FR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     du BTS Géomètre Topographe</a:t>
            </a:r>
            <a:endParaRPr lang="fr-FR" sz="4000" dirty="0"/>
          </a:p>
        </p:txBody>
      </p:sp>
      <p:sp>
        <p:nvSpPr>
          <p:cNvPr id="7" name="ZoneTexte 6"/>
          <p:cNvSpPr txBox="1"/>
          <p:nvPr/>
        </p:nvSpPr>
        <p:spPr>
          <a:xfrm>
            <a:off x="1142028" y="3180778"/>
            <a:ext cx="101085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De rechercher la documentation nécessaire				C1.1 C1.2</a:t>
            </a:r>
            <a:endParaRPr lang="fr-FR" sz="2800" b="1" dirty="0"/>
          </a:p>
          <a:p>
            <a:r>
              <a:rPr lang="fr-FR" sz="2800" dirty="0"/>
              <a:t>De vérifier les instruments							       	C3.1</a:t>
            </a:r>
            <a:endParaRPr lang="fr-FR" sz="2800" b="1" dirty="0"/>
          </a:p>
          <a:p>
            <a:r>
              <a:rPr lang="fr-FR" sz="2800" dirty="0"/>
              <a:t>De choisir les méthodes de levé 							C4.5</a:t>
            </a:r>
          </a:p>
          <a:p>
            <a:r>
              <a:rPr lang="fr-FR" sz="2800" dirty="0"/>
              <a:t>De réaliser le levé topographique du site					C3.2 C4.6</a:t>
            </a:r>
            <a:endParaRPr lang="fr-FR" sz="2800" b="1" dirty="0"/>
          </a:p>
          <a:p>
            <a:r>
              <a:rPr lang="fr-FR" sz="2800" dirty="0"/>
              <a:t>D’observer les rattachements						       	C4.6</a:t>
            </a:r>
            <a:endParaRPr lang="fr-FR" sz="2800" b="1" dirty="0"/>
          </a:p>
          <a:p>
            <a:r>
              <a:rPr lang="fr-FR" sz="2800" dirty="0"/>
              <a:t>De dessiner le plan topographique					       	C4.7</a:t>
            </a:r>
            <a:endParaRPr lang="fr-FR" sz="2400" b="1" dirty="0"/>
          </a:p>
        </p:txBody>
      </p:sp>
      <p:sp>
        <p:nvSpPr>
          <p:cNvPr id="4" name="Rectangle 3"/>
          <p:cNvSpPr/>
          <p:nvPr/>
        </p:nvSpPr>
        <p:spPr>
          <a:xfrm>
            <a:off x="838200" y="2719113"/>
            <a:ext cx="25421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Travail d’équipe   :</a:t>
            </a:r>
            <a:endParaRPr lang="fr-FR" sz="2400" dirty="0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889460" y="2419031"/>
            <a:ext cx="32558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Savoir faire</a:t>
            </a:r>
          </a:p>
          <a:p>
            <a:r>
              <a:rPr lang="fr-FR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Ancien référentiel 1997</a:t>
            </a:r>
            <a:r>
              <a:rPr lang="fr-FR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  <a:endParaRPr lang="fr-FR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73684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13416"/>
          </a:xfrm>
        </p:spPr>
        <p:txBody>
          <a:bodyPr>
            <a:normAutofit fontScale="90000"/>
          </a:bodyPr>
          <a:lstStyle/>
          <a:p>
            <a:r>
              <a:rPr lang="fr-FR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Travaux individuels  :</a:t>
            </a:r>
            <a:endParaRPr lang="fr-FR" sz="4000" dirty="0"/>
          </a:p>
        </p:txBody>
      </p:sp>
      <p:sp>
        <p:nvSpPr>
          <p:cNvPr id="10" name="Rectangle 9"/>
          <p:cNvSpPr/>
          <p:nvPr/>
        </p:nvSpPr>
        <p:spPr>
          <a:xfrm>
            <a:off x="838200" y="878542"/>
            <a:ext cx="1091990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i="1" dirty="0">
                <a:solidFill>
                  <a:srgbClr val="FFE562"/>
                </a:solidFill>
              </a:rPr>
              <a:t>Equipier 1 :</a:t>
            </a:r>
            <a:endParaRPr lang="fr-FR" sz="2800" b="1" dirty="0">
              <a:solidFill>
                <a:srgbClr val="FFE562"/>
              </a:solidFill>
            </a:endParaRPr>
          </a:p>
          <a:p>
            <a:r>
              <a:rPr lang="fr-FR" sz="2800" dirty="0"/>
              <a:t>De calculer le rattachement planimétrique				           	C2.1 C4.7</a:t>
            </a:r>
            <a:endParaRPr lang="fr-FR" sz="2800" b="1" dirty="0"/>
          </a:p>
          <a:p>
            <a:r>
              <a:rPr lang="fr-FR" sz="2800" dirty="0"/>
              <a:t>De calculer le canevas du levé et les points de détails		   	C4.7</a:t>
            </a:r>
            <a:endParaRPr lang="fr-FR" sz="2800" b="1" dirty="0"/>
          </a:p>
          <a:p>
            <a:r>
              <a:rPr lang="fr-FR" sz="2800" dirty="0"/>
              <a:t>De dresser le plan et l’état parcellaire					              	C4.2</a:t>
            </a:r>
            <a:endParaRPr lang="fr-FR" sz="2800" b="1" dirty="0"/>
          </a:p>
          <a:p>
            <a:r>
              <a:rPr lang="fr-FR" sz="2800" i="1" dirty="0">
                <a:solidFill>
                  <a:srgbClr val="FFE562"/>
                </a:solidFill>
              </a:rPr>
              <a:t>Equipier 2 :</a:t>
            </a:r>
            <a:endParaRPr lang="fr-FR" sz="2800" b="1" dirty="0">
              <a:solidFill>
                <a:srgbClr val="FFE562"/>
              </a:solidFill>
            </a:endParaRPr>
          </a:p>
          <a:p>
            <a:r>
              <a:rPr lang="fr-FR" sz="2800" dirty="0"/>
              <a:t>De calculer le rattachement altimétrique					        	C2.1 C4.7 </a:t>
            </a:r>
            <a:br>
              <a:rPr lang="fr-FR" sz="2800" dirty="0"/>
            </a:br>
            <a:r>
              <a:rPr lang="fr-FR" sz="2800" dirty="0"/>
              <a:t>De proposer une esquisse d'aménagement </a:t>
            </a:r>
            <a:r>
              <a:rPr lang="fr-FR" sz="2800" i="1" dirty="0"/>
              <a:t>(avec </a:t>
            </a:r>
            <a:r>
              <a:rPr lang="fr-FR" sz="2800" i="1" dirty="0" err="1"/>
              <a:t>Eq</a:t>
            </a:r>
            <a:r>
              <a:rPr lang="fr-FR" sz="2800" i="1" dirty="0"/>
              <a:t> 3)		</a:t>
            </a:r>
            <a:r>
              <a:rPr lang="fr-FR" sz="2800" dirty="0"/>
              <a:t>C2.2</a:t>
            </a:r>
            <a:endParaRPr lang="fr-FR" sz="2800" b="1" dirty="0"/>
          </a:p>
          <a:p>
            <a:r>
              <a:rPr lang="fr-FR" sz="2800" dirty="0"/>
              <a:t>D'appliquer l'esquisse : vue en plan, profils en long 			C2.2</a:t>
            </a:r>
            <a:endParaRPr lang="fr-FR" sz="2800" b="1" dirty="0"/>
          </a:p>
          <a:p>
            <a:r>
              <a:rPr lang="fr-FR" sz="2800" i="1" dirty="0">
                <a:solidFill>
                  <a:srgbClr val="FFE562"/>
                </a:solidFill>
              </a:rPr>
              <a:t>Equipier  3 :</a:t>
            </a:r>
            <a:endParaRPr lang="fr-FR" sz="2800" b="1" dirty="0">
              <a:solidFill>
                <a:srgbClr val="FFE562"/>
              </a:solidFill>
            </a:endParaRPr>
          </a:p>
          <a:p>
            <a:r>
              <a:rPr lang="fr-FR" sz="2800" dirty="0"/>
              <a:t>De proposer une esquisse d'aménagement </a:t>
            </a:r>
            <a:r>
              <a:rPr lang="fr-FR" sz="2800" i="1" dirty="0"/>
              <a:t>(avec </a:t>
            </a:r>
            <a:r>
              <a:rPr lang="fr-FR" sz="2800" i="1" dirty="0" err="1"/>
              <a:t>Eq</a:t>
            </a:r>
            <a:r>
              <a:rPr lang="fr-FR" sz="2800" i="1" dirty="0"/>
              <a:t> 2)</a:t>
            </a:r>
            <a:r>
              <a:rPr lang="fr-FR" sz="2800" dirty="0"/>
              <a:t>		C2.2</a:t>
            </a:r>
            <a:endParaRPr lang="fr-FR" sz="2800" b="1" dirty="0"/>
          </a:p>
          <a:p>
            <a:r>
              <a:rPr lang="fr-FR" sz="2800" dirty="0"/>
              <a:t>D'appliquer l'esquisse : profils en	 travers et cubatures		C2.2</a:t>
            </a:r>
            <a:endParaRPr lang="fr-FR" sz="2800" b="1" dirty="0"/>
          </a:p>
          <a:p>
            <a:r>
              <a:rPr lang="fr-FR" sz="2800" dirty="0"/>
              <a:t>D'établir les DMPC								                              	C4.2</a:t>
            </a:r>
            <a:endParaRPr lang="fr-FR" sz="2800" b="1" dirty="0"/>
          </a:p>
        </p:txBody>
      </p:sp>
      <p:sp>
        <p:nvSpPr>
          <p:cNvPr id="4" name="Rectangle 3"/>
          <p:cNvSpPr/>
          <p:nvPr/>
        </p:nvSpPr>
        <p:spPr>
          <a:xfrm>
            <a:off x="8565708" y="463043"/>
            <a:ext cx="32558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Savoir faire</a:t>
            </a:r>
          </a:p>
          <a:p>
            <a:r>
              <a:rPr lang="fr-FR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Ancien référentiel 1997</a:t>
            </a:r>
            <a:r>
              <a:rPr lang="fr-FR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  <a:endParaRPr lang="fr-FR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375874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2353468"/>
            <a:ext cx="10515600" cy="2054579"/>
          </a:xfrm>
        </p:spPr>
        <p:txBody>
          <a:bodyPr>
            <a:normAutofit fontScale="90000"/>
          </a:bodyPr>
          <a:lstStyle/>
          <a:p>
            <a:pPr algn="just"/>
            <a:r>
              <a:rPr lang="fr-FR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Constat : Avec l’ancien référentiel de 1997 : redondance dans l’évaluation :  les capacités pouvaient être évaluées plusieurs fois lors des  épreuves écrites E4 et E5 et E6.</a:t>
            </a:r>
            <a:endParaRPr lang="fr-FR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351381"/>
      </p:ext>
    </p:extLst>
  </p:cSld>
  <p:clrMapOvr>
    <a:masterClrMapping/>
  </p:clrMapOvr>
  <p:transition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50685"/>
            <a:ext cx="11022140" cy="1509112"/>
          </a:xfrm>
        </p:spPr>
        <p:txBody>
          <a:bodyPr>
            <a:normAutofit/>
          </a:bodyPr>
          <a:lstStyle/>
          <a:p>
            <a:pPr marL="1028700" indent="-1028700"/>
            <a:r>
              <a:rPr lang="fr-FR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III – Nouveautés BTS MGTMN</a:t>
            </a:r>
            <a:endParaRPr lang="fr-FR" sz="4000" dirty="0"/>
          </a:p>
        </p:txBody>
      </p:sp>
      <p:sp>
        <p:nvSpPr>
          <p:cNvPr id="25" name="Rectangle 24"/>
          <p:cNvSpPr/>
          <p:nvPr/>
        </p:nvSpPr>
        <p:spPr>
          <a:xfrm>
            <a:off x="1080317" y="1859797"/>
            <a:ext cx="104258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i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- L’évaluation du candidat se fera en 2 </a:t>
            </a:r>
            <a:r>
              <a:rPr lang="fr-FR" sz="2800" b="1" i="1" dirty="0">
                <a:solidFill>
                  <a:srgbClr val="E0EEF9"/>
                </a:solidFill>
              </a:rPr>
              <a:t>parties :</a:t>
            </a:r>
            <a:endParaRPr lang="fr-FR" sz="2800" b="1" dirty="0">
              <a:solidFill>
                <a:srgbClr val="E0EEF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66117" y="2966304"/>
            <a:ext cx="104258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i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- </a:t>
            </a:r>
            <a:r>
              <a:rPr lang="fr-FR" sz="2800" b="1" i="1" dirty="0">
                <a:solidFill>
                  <a:srgbClr val="8ED5C1"/>
                </a:solidFill>
              </a:rPr>
              <a:t>Les Revues de projet </a:t>
            </a:r>
            <a:r>
              <a:rPr lang="fr-FR" sz="2800" b="1" i="1" dirty="0">
                <a:solidFill>
                  <a:srgbClr val="E0EEF9"/>
                </a:solidFill>
              </a:rPr>
              <a:t>: </a:t>
            </a:r>
            <a:r>
              <a:rPr lang="fr-FR" sz="2800" b="1" i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50% de la note finale .</a:t>
            </a:r>
            <a:endParaRPr lang="fr-FR" sz="2800" b="1" dirty="0">
              <a:solidFill>
                <a:srgbClr val="E0EEF9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66117" y="3971992"/>
            <a:ext cx="104258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i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- </a:t>
            </a:r>
            <a:r>
              <a:rPr lang="fr-FR" sz="2800" b="1" dirty="0">
                <a:solidFill>
                  <a:srgbClr val="00B0F0"/>
                </a:solidFill>
              </a:rPr>
              <a:t>La  Soutenance de projet </a:t>
            </a:r>
            <a:r>
              <a:rPr lang="fr-FR" sz="2800" b="1" i="1" dirty="0">
                <a:solidFill>
                  <a:srgbClr val="E0EEF9"/>
                </a:solidFill>
              </a:rPr>
              <a:t>: </a:t>
            </a:r>
            <a:r>
              <a:rPr lang="fr-FR" sz="2800" b="1" i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50% de la note finale .</a:t>
            </a:r>
            <a:r>
              <a:rPr lang="fr-FR" sz="2800" b="1" i="1" dirty="0">
                <a:solidFill>
                  <a:srgbClr val="E0EEF9"/>
                </a:solidFill>
              </a:rPr>
              <a:t>  </a:t>
            </a:r>
            <a:endParaRPr lang="fr-FR" sz="2800" b="1" dirty="0">
              <a:solidFill>
                <a:srgbClr val="E0EEF9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66117" y="5379080"/>
            <a:ext cx="104258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i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- </a:t>
            </a:r>
            <a:r>
              <a:rPr lang="fr-FR" sz="2800" b="1" i="1" dirty="0">
                <a:solidFill>
                  <a:srgbClr val="E0EEF9"/>
                </a:solidFill>
              </a:rPr>
              <a:t>Coefficient 6</a:t>
            </a:r>
            <a:endParaRPr lang="fr-FR" sz="2800" b="1" dirty="0">
              <a:solidFill>
                <a:srgbClr val="E0EE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8873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50685"/>
            <a:ext cx="11022140" cy="1509112"/>
          </a:xfrm>
        </p:spPr>
        <p:txBody>
          <a:bodyPr>
            <a:normAutofit/>
          </a:bodyPr>
          <a:lstStyle/>
          <a:p>
            <a:pPr marL="1028700" indent="-1028700"/>
            <a:r>
              <a:rPr lang="fr-FR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III – Nouveautés BTS MGTMN</a:t>
            </a:r>
            <a:endParaRPr lang="fr-FR" sz="4000" dirty="0"/>
          </a:p>
        </p:txBody>
      </p:sp>
      <p:sp>
        <p:nvSpPr>
          <p:cNvPr id="27" name="Rectangle 26"/>
          <p:cNvSpPr/>
          <p:nvPr/>
        </p:nvSpPr>
        <p:spPr>
          <a:xfrm>
            <a:off x="1080317" y="3162455"/>
            <a:ext cx="101886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i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- La première </a:t>
            </a:r>
            <a:r>
              <a:rPr lang="fr-FR" sz="2800" b="1" i="1" dirty="0">
                <a:solidFill>
                  <a:schemeClr val="accent1">
                    <a:lumMod val="75000"/>
                  </a:schemeClr>
                </a:solidFill>
              </a:rPr>
              <a:t>revue de projet </a:t>
            </a:r>
            <a:r>
              <a:rPr lang="fr-FR" sz="2800" b="1" i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est </a:t>
            </a:r>
            <a:r>
              <a:rPr lang="fr-FR" sz="2800" b="1" i="1" dirty="0">
                <a:solidFill>
                  <a:srgbClr val="FFFF00"/>
                </a:solidFill>
              </a:rPr>
              <a:t>collective</a:t>
            </a:r>
            <a:r>
              <a:rPr lang="fr-FR" sz="2800" b="1" i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et  la grille d’ évaluation est complétée de façon </a:t>
            </a:r>
            <a:r>
              <a:rPr lang="fr-FR" sz="2800" b="1" i="1" dirty="0">
                <a:solidFill>
                  <a:srgbClr val="FFFF00"/>
                </a:solidFill>
              </a:rPr>
              <a:t>identique</a:t>
            </a:r>
            <a:r>
              <a:rPr lang="fr-FR" sz="2800" b="1" i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pour tous les candidats du groupe</a:t>
            </a:r>
            <a:endParaRPr lang="fr-FR" sz="2800" b="1" dirty="0">
              <a:solidFill>
                <a:srgbClr val="E0EEF9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136102" y="4434856"/>
            <a:ext cx="101886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i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- La seconde </a:t>
            </a:r>
            <a:r>
              <a:rPr lang="fr-FR" sz="2800" b="1" i="1" dirty="0">
                <a:solidFill>
                  <a:schemeClr val="accent1">
                    <a:lumMod val="75000"/>
                  </a:schemeClr>
                </a:solidFill>
              </a:rPr>
              <a:t>revue de projet  </a:t>
            </a:r>
            <a:r>
              <a:rPr lang="fr-FR" sz="2800" b="1" i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est </a:t>
            </a:r>
            <a:r>
              <a:rPr lang="fr-FR" sz="2800" b="1" i="1" dirty="0">
                <a:solidFill>
                  <a:srgbClr val="FFFF00"/>
                </a:solidFill>
              </a:rPr>
              <a:t>individuelle</a:t>
            </a:r>
            <a:r>
              <a:rPr lang="fr-FR" sz="2800" b="1" i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et  l’évaluation porte sur les </a:t>
            </a:r>
            <a:r>
              <a:rPr lang="fr-FR" sz="2800" b="1" i="1" dirty="0">
                <a:solidFill>
                  <a:srgbClr val="FFFF00"/>
                </a:solidFill>
              </a:rPr>
              <a:t>compétences non évaluées </a:t>
            </a:r>
            <a:r>
              <a:rPr lang="fr-FR" sz="2800" b="1" i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lors de la première revue de projet</a:t>
            </a:r>
            <a:endParaRPr lang="fr-FR" sz="2800" b="1" dirty="0">
              <a:solidFill>
                <a:srgbClr val="E0EEF9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80317" y="1859797"/>
            <a:ext cx="29415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b="1" dirty="0">
                <a:solidFill>
                  <a:schemeClr val="accent1">
                    <a:lumMod val="75000"/>
                  </a:schemeClr>
                </a:solidFill>
              </a:rPr>
              <a:t>Revues de projet :</a:t>
            </a:r>
          </a:p>
        </p:txBody>
      </p:sp>
    </p:spTree>
    <p:extLst>
      <p:ext uri="{BB962C8B-B14F-4D97-AF65-F5344CB8AC3E}">
        <p14:creationId xmlns:p14="http://schemas.microsoft.com/office/powerpoint/2010/main" val="18418873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  <p:bldP spid="28" grpId="0"/>
      <p:bldP spid="7" grpId="0"/>
    </p:bldLst>
  </p:timing>
</p:sld>
</file>

<file path=ppt/theme/theme1.xml><?xml version="1.0" encoding="utf-8"?>
<a:theme xmlns:a="http://schemas.openxmlformats.org/drawingml/2006/main" name="Profondeur">
  <a:themeElements>
    <a:clrScheme name="Profondeur">
      <a:dk1>
        <a:sysClr val="windowText" lastClr="000000"/>
      </a:dk1>
      <a:lt1>
        <a:sysClr val="window" lastClr="FFFFFF"/>
      </a:lt1>
      <a:dk2>
        <a:srgbClr val="4B4B4B"/>
      </a:dk2>
      <a:lt2>
        <a:srgbClr val="8ED5C1"/>
      </a:lt2>
      <a:accent1>
        <a:srgbClr val="73CBB2"/>
      </a:accent1>
      <a:accent2>
        <a:srgbClr val="AACD5B"/>
      </a:accent2>
      <a:accent3>
        <a:srgbClr val="65A9E1"/>
      </a:accent3>
      <a:accent4>
        <a:srgbClr val="6274D8"/>
      </a:accent4>
      <a:accent5>
        <a:srgbClr val="AB54D7"/>
      </a:accent5>
      <a:accent6>
        <a:srgbClr val="D15B37"/>
      </a:accent6>
      <a:hlink>
        <a:srgbClr val="BFE962"/>
      </a:hlink>
      <a:folHlink>
        <a:srgbClr val="C0D591"/>
      </a:folHlink>
    </a:clrScheme>
    <a:fontScheme name="Profondeur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rofondeu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b="1" dirty="0">
            <a:solidFill>
              <a:srgbClr val="FFFF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epth" id="{7BEAFC2A-325C-49C4-AC08-2B765DA903F9}" vid="{47428100-C732-4B2E-A30A-5273F581A0FA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6424</TotalTime>
  <Words>914</Words>
  <Application>Microsoft Office PowerPoint</Application>
  <PresentationFormat>Grand écran</PresentationFormat>
  <Paragraphs>220</Paragraphs>
  <Slides>27</Slides>
  <Notes>24</Notes>
  <HiddenSlides>2</HiddenSlides>
  <MMClips>1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3" baseType="lpstr">
      <vt:lpstr>Arial</vt:lpstr>
      <vt:lpstr>Calibri</vt:lpstr>
      <vt:lpstr>Corbel</vt:lpstr>
      <vt:lpstr>Georgia</vt:lpstr>
      <vt:lpstr>Wingdings</vt:lpstr>
      <vt:lpstr>Profondeur</vt:lpstr>
      <vt:lpstr>Projet RCA04.16 Aménagement de carrefour  Travaillon Thomas   </vt:lpstr>
      <vt:lpstr>Sujet :</vt:lpstr>
      <vt:lpstr>I - Présentation:</vt:lpstr>
      <vt:lpstr>L’opération :</vt:lpstr>
      <vt:lpstr>II - Sujet ancienne version        du BTS Géomètre Topographe</vt:lpstr>
      <vt:lpstr>Travaux individuels  :</vt:lpstr>
      <vt:lpstr>Constat : Avec l’ancien référentiel de 1997 : redondance dans l’évaluation :  les capacités pouvaient être évaluées plusieurs fois lors des  épreuves écrites E4 et E5 et E6.</vt:lpstr>
      <vt:lpstr>III – Nouveautés BTS MGTMN</vt:lpstr>
      <vt:lpstr>III – Nouveautés BTS MGTMN</vt:lpstr>
      <vt:lpstr>Présentation PowerPoint</vt:lpstr>
      <vt:lpstr>Présentation PowerPoint</vt:lpstr>
      <vt:lpstr>IV – Analyse du sujet/Nouveau référentiel</vt:lpstr>
      <vt:lpstr>Travaux individuels  :</vt:lpstr>
      <vt:lpstr>Présentation PowerPoint</vt:lpstr>
      <vt:lpstr>V – Proposition de rédaction et adaptation du sujet               version BTS MGTMN     </vt:lpstr>
      <vt:lpstr>V – Proposition de rédaction et d’adaptation du sujet               VERSION BTS MGTMN     </vt:lpstr>
      <vt:lpstr>Présentation PowerPoint</vt:lpstr>
      <vt:lpstr>Présentation PowerPoint</vt:lpstr>
      <vt:lpstr>V – Proposition de rédaction et d’adaptation du sujet               VERSION BTS MGTMN     </vt:lpstr>
      <vt:lpstr>V – Proposition de rédaction et d’adaptation du sujet               VERSION BTS MGTMN   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Conclusion :</vt:lpstr>
      <vt:lpstr>Conclusion 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thomas travaillon</dc:creator>
  <cp:lastModifiedBy>Theo Vassart</cp:lastModifiedBy>
  <cp:revision>234</cp:revision>
  <dcterms:created xsi:type="dcterms:W3CDTF">2017-01-22T11:06:08Z</dcterms:created>
  <dcterms:modified xsi:type="dcterms:W3CDTF">2017-01-23T14:41:58Z</dcterms:modified>
</cp:coreProperties>
</file>