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3"/>
  </p:notesMasterIdLst>
  <p:handoutMasterIdLst>
    <p:handoutMasterId r:id="rId14"/>
  </p:handoutMasterIdLst>
  <p:sldIdLst>
    <p:sldId id="256" r:id="rId2"/>
    <p:sldId id="258" r:id="rId3"/>
    <p:sldId id="265" r:id="rId4"/>
    <p:sldId id="259" r:id="rId5"/>
    <p:sldId id="261" r:id="rId6"/>
    <p:sldId id="262" r:id="rId7"/>
    <p:sldId id="263" r:id="rId8"/>
    <p:sldId id="264" r:id="rId9"/>
    <p:sldId id="266" r:id="rId10"/>
    <p:sldId id="267" r:id="rId11"/>
    <p:sldId id="268"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7015" autoAdjust="0"/>
    <p:restoredTop sz="94660"/>
  </p:normalViewPr>
  <p:slideViewPr>
    <p:cSldViewPr snapToGrid="0">
      <p:cViewPr varScale="1">
        <p:scale>
          <a:sx n="63" d="100"/>
          <a:sy n="63" d="100"/>
        </p:scale>
        <p:origin x="-58" y="-547"/>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09839FE-AF63-424C-B51C-21F867967E04}" type="datetimeFigureOut">
              <a:rPr lang="fr-FR" smtClean="0"/>
              <a:pPr/>
              <a:t>19/01/2017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fr-FR" smtClean="0"/>
              <a:t>Séminaire national BTS MGTMN - 25 Janvier 2017</a:t>
            </a:r>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5147466-68A3-4593-B875-CCF3214DF27E}" type="slidenum">
              <a:rPr lang="fr-FR" smtClean="0"/>
              <a:pPr/>
              <a:t>‹N°›</a:t>
            </a:fld>
            <a:endParaRPr lang="fr-FR"/>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E9171A-7D49-4A20-8802-1E3057424C58}" type="datetimeFigureOut">
              <a:rPr lang="fr-FR" smtClean="0"/>
              <a:pPr/>
              <a:t>19/01/2017</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fr-FR" smtClean="0"/>
              <a:t>Séminaire national BTS MGTMN - 25 Janvier 2017</a:t>
            </a: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5C1050-FB4C-44E1-B862-383094C69938}" type="slidenum">
              <a:rPr lang="fr-FR" smtClean="0"/>
              <a:pPr/>
              <a:t>‹N°›</a:t>
            </a:fld>
            <a:endParaRPr lang="fr-FR"/>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6" name="Espace réservé du numéro de diapositive 5"/>
          <p:cNvSpPr>
            <a:spLocks noGrp="1"/>
          </p:cNvSpPr>
          <p:nvPr>
            <p:ph type="sldNum" sz="quarter" idx="11"/>
          </p:nvPr>
        </p:nvSpPr>
        <p:spPr/>
        <p:txBody>
          <a:bodyPr/>
          <a:lstStyle/>
          <a:p>
            <a:fld id="{775C1050-FB4C-44E1-B862-383094C69938}" type="slidenum">
              <a:rPr lang="fr-FR" smtClean="0"/>
              <a:pPr/>
              <a:t>1</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5" name="Espace réservé du numéro de diapositive 4"/>
          <p:cNvSpPr>
            <a:spLocks noGrp="1"/>
          </p:cNvSpPr>
          <p:nvPr>
            <p:ph type="sldNum" sz="quarter" idx="11"/>
          </p:nvPr>
        </p:nvSpPr>
        <p:spPr/>
        <p:txBody>
          <a:bodyPr/>
          <a:lstStyle/>
          <a:p>
            <a:fld id="{775C1050-FB4C-44E1-B862-383094C69938}" type="slidenum">
              <a:rPr lang="fr-FR" smtClean="0"/>
              <a:pPr/>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fr-FR"/>
              <a:t>Modifiez le style du titre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Modifier le style des sous-titres du masque</a:t>
            </a:r>
            <a:endParaRPr lang="en-US" dirty="0"/>
          </a:p>
        </p:txBody>
      </p:sp>
      <p:sp>
        <p:nvSpPr>
          <p:cNvPr id="4" name="Date Placeholder 3"/>
          <p:cNvSpPr>
            <a:spLocks noGrp="1"/>
          </p:cNvSpPr>
          <p:nvPr>
            <p:ph type="dt" sz="half" idx="10"/>
          </p:nvPr>
        </p:nvSpPr>
        <p:spPr/>
        <p:txBody>
          <a:bodyPr/>
          <a:lstStyle/>
          <a:p>
            <a:fld id="{ED072460-DDEF-47AE-8D48-C83CBA9E103A}" type="datetime1">
              <a:rPr lang="fr-FR" smtClean="0"/>
              <a:pPr/>
              <a:t>19/01/2017</a:t>
            </a:fld>
            <a:endParaRPr lang="fr-FR"/>
          </a:p>
        </p:txBody>
      </p:sp>
      <p:sp>
        <p:nvSpPr>
          <p:cNvPr id="5" name="Footer Placeholder 4"/>
          <p:cNvSpPr>
            <a:spLocks noGrp="1"/>
          </p:cNvSpPr>
          <p:nvPr>
            <p:ph type="ftr" sz="quarter" idx="11"/>
          </p:nvPr>
        </p:nvSpPr>
        <p:spPr/>
        <p:txBody>
          <a:bodyPr/>
          <a:lstStyle/>
          <a:p>
            <a:r>
              <a:rPr lang="fr-FR" smtClean="0"/>
              <a:t>Séminaire national BTS MGTMN - 25 Janvier 2017</a:t>
            </a:r>
            <a:endParaRPr lang="fr-F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B634EE4-45EB-4B4A-A22A-5D37500E2AF8}" type="slidenum">
              <a:rPr lang="fr-FR" smtClean="0"/>
              <a:pPr/>
              <a:t>‹N°›</a:t>
            </a:fld>
            <a:endParaRPr lang="fr-FR"/>
          </a:p>
        </p:txBody>
      </p:sp>
    </p:spTree>
    <p:extLst>
      <p:ext uri="{BB962C8B-B14F-4D97-AF65-F5344CB8AC3E}">
        <p14:creationId xmlns:p14="http://schemas.microsoft.com/office/powerpoint/2010/main" xmlns="" val="11688785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fr-FR"/>
              <a:t>Modifiez le style du titre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17C77CBA-8E8D-4FF3-962C-767830B47936}" type="datetime1">
              <a:rPr lang="fr-FR" smtClean="0"/>
              <a:pPr/>
              <a:t>19/01/2017</a:t>
            </a:fld>
            <a:endParaRPr lang="fr-FR"/>
          </a:p>
        </p:txBody>
      </p:sp>
      <p:sp>
        <p:nvSpPr>
          <p:cNvPr id="5" name="Footer Placeholder 4"/>
          <p:cNvSpPr>
            <a:spLocks noGrp="1"/>
          </p:cNvSpPr>
          <p:nvPr>
            <p:ph type="ftr" sz="quarter" idx="11"/>
          </p:nvPr>
        </p:nvSpPr>
        <p:spPr/>
        <p:txBody>
          <a:bodyPr/>
          <a:lstStyle/>
          <a:p>
            <a:r>
              <a:rPr lang="fr-FR" smtClean="0"/>
              <a:t>Séminaire national BTS MGTMN - 25 Janvier 2017</a:t>
            </a:r>
            <a:endParaRPr lang="fr-F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B634EE4-45EB-4B4A-A22A-5D37500E2AF8}" type="slidenum">
              <a:rPr lang="fr-FR" smtClean="0"/>
              <a:pPr/>
              <a:t>‹N°›</a:t>
            </a:fld>
            <a:endParaRPr lang="fr-FR"/>
          </a:p>
        </p:txBody>
      </p:sp>
    </p:spTree>
    <p:extLst>
      <p:ext uri="{BB962C8B-B14F-4D97-AF65-F5344CB8AC3E}">
        <p14:creationId xmlns:p14="http://schemas.microsoft.com/office/powerpoint/2010/main" xmlns="" val="2329792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9E8C0F0A-F0B1-4434-82EE-8AE86BC25951}" type="datetime1">
              <a:rPr lang="fr-FR" smtClean="0"/>
              <a:pPr/>
              <a:t>19/01/2017</a:t>
            </a:fld>
            <a:endParaRPr lang="fr-FR"/>
          </a:p>
        </p:txBody>
      </p:sp>
      <p:sp>
        <p:nvSpPr>
          <p:cNvPr id="5" name="Footer Placeholder 4"/>
          <p:cNvSpPr>
            <a:spLocks noGrp="1"/>
          </p:cNvSpPr>
          <p:nvPr>
            <p:ph type="ftr" sz="quarter" idx="11"/>
          </p:nvPr>
        </p:nvSpPr>
        <p:spPr/>
        <p:txBody>
          <a:bodyPr/>
          <a:lstStyle/>
          <a:p>
            <a:r>
              <a:rPr lang="fr-FR" smtClean="0"/>
              <a:t>Séminaire national BTS MGTMN - 25 Janvier 2017</a:t>
            </a:r>
            <a:endParaRPr lang="fr-F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B634EE4-45EB-4B4A-A22A-5D37500E2AF8}" type="slidenum">
              <a:rPr lang="fr-FR" smtClean="0"/>
              <a:pPr/>
              <a:t>‹N°›</a:t>
            </a:fld>
            <a:endParaRPr lang="fr-F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36995096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fr-FR"/>
              <a:t>Modifiez le style du titre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Modifier les styles du texte du masque</a:t>
            </a:r>
          </a:p>
        </p:txBody>
      </p:sp>
      <p:sp>
        <p:nvSpPr>
          <p:cNvPr id="5" name="Date Placeholder 4"/>
          <p:cNvSpPr>
            <a:spLocks noGrp="1"/>
          </p:cNvSpPr>
          <p:nvPr>
            <p:ph type="dt" sz="half" idx="10"/>
          </p:nvPr>
        </p:nvSpPr>
        <p:spPr/>
        <p:txBody>
          <a:bodyPr/>
          <a:lstStyle/>
          <a:p>
            <a:fld id="{F8139B26-92F5-4017-B84D-4C5CE97BD97A}" type="datetime1">
              <a:rPr lang="fr-FR" smtClean="0"/>
              <a:pPr/>
              <a:t>19/01/2017</a:t>
            </a:fld>
            <a:endParaRPr lang="fr-FR"/>
          </a:p>
        </p:txBody>
      </p:sp>
      <p:sp>
        <p:nvSpPr>
          <p:cNvPr id="6" name="Footer Placeholder 5"/>
          <p:cNvSpPr>
            <a:spLocks noGrp="1"/>
          </p:cNvSpPr>
          <p:nvPr>
            <p:ph type="ftr" sz="quarter" idx="11"/>
          </p:nvPr>
        </p:nvSpPr>
        <p:spPr/>
        <p:txBody>
          <a:bodyPr/>
          <a:lstStyle/>
          <a:p>
            <a:r>
              <a:rPr lang="fr-FR" smtClean="0"/>
              <a:t>Séminaire national BTS MGTMN - 25 Janvier 2017</a:t>
            </a:r>
            <a:endParaRPr lang="fr-F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B634EE4-45EB-4B4A-A22A-5D37500E2AF8}" type="slidenum">
              <a:rPr lang="fr-FR" smtClean="0"/>
              <a:pPr/>
              <a:t>‹N°›</a:t>
            </a:fld>
            <a:endParaRPr lang="fr-FR"/>
          </a:p>
        </p:txBody>
      </p:sp>
    </p:spTree>
    <p:extLst>
      <p:ext uri="{BB962C8B-B14F-4D97-AF65-F5344CB8AC3E}">
        <p14:creationId xmlns:p14="http://schemas.microsoft.com/office/powerpoint/2010/main" xmlns="" val="17605575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Modifier les styles du texte du masque</a:t>
            </a:r>
          </a:p>
        </p:txBody>
      </p:sp>
      <p:sp>
        <p:nvSpPr>
          <p:cNvPr id="5" name="Date Placeholder 4"/>
          <p:cNvSpPr>
            <a:spLocks noGrp="1"/>
          </p:cNvSpPr>
          <p:nvPr>
            <p:ph type="dt" sz="half" idx="10"/>
          </p:nvPr>
        </p:nvSpPr>
        <p:spPr/>
        <p:txBody>
          <a:bodyPr/>
          <a:lstStyle/>
          <a:p>
            <a:fld id="{8FA5CC14-9147-4123-9D7C-8DCA206E0E10}" type="datetime1">
              <a:rPr lang="fr-FR" smtClean="0"/>
              <a:pPr/>
              <a:t>19/01/2017</a:t>
            </a:fld>
            <a:endParaRPr lang="fr-FR"/>
          </a:p>
        </p:txBody>
      </p:sp>
      <p:sp>
        <p:nvSpPr>
          <p:cNvPr id="6" name="Footer Placeholder 5"/>
          <p:cNvSpPr>
            <a:spLocks noGrp="1"/>
          </p:cNvSpPr>
          <p:nvPr>
            <p:ph type="ftr" sz="quarter" idx="11"/>
          </p:nvPr>
        </p:nvSpPr>
        <p:spPr/>
        <p:txBody>
          <a:bodyPr/>
          <a:lstStyle/>
          <a:p>
            <a:r>
              <a:rPr lang="fr-FR" smtClean="0"/>
              <a:t>Séminaire national BTS MGTMN - 25 Janvier 2017</a:t>
            </a:r>
            <a:endParaRPr lang="fr-F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B634EE4-45EB-4B4A-A22A-5D37500E2AF8}" type="slidenum">
              <a:rPr lang="fr-FR" smtClean="0"/>
              <a:pPr/>
              <a:t>‹N°›</a:t>
            </a:fld>
            <a:endParaRPr lang="fr-F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14536067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Modifier les styles du texte du masque</a:t>
            </a:r>
          </a:p>
        </p:txBody>
      </p:sp>
      <p:sp>
        <p:nvSpPr>
          <p:cNvPr id="5" name="Date Placeholder 4"/>
          <p:cNvSpPr>
            <a:spLocks noGrp="1"/>
          </p:cNvSpPr>
          <p:nvPr>
            <p:ph type="dt" sz="half" idx="10"/>
          </p:nvPr>
        </p:nvSpPr>
        <p:spPr/>
        <p:txBody>
          <a:bodyPr/>
          <a:lstStyle/>
          <a:p>
            <a:fld id="{04305476-D3AE-43B5-8FFF-50A084A6FBEF}" type="datetime1">
              <a:rPr lang="fr-FR" smtClean="0"/>
              <a:pPr/>
              <a:t>19/01/2017</a:t>
            </a:fld>
            <a:endParaRPr lang="fr-FR"/>
          </a:p>
        </p:txBody>
      </p:sp>
      <p:sp>
        <p:nvSpPr>
          <p:cNvPr id="6" name="Footer Placeholder 5"/>
          <p:cNvSpPr>
            <a:spLocks noGrp="1"/>
          </p:cNvSpPr>
          <p:nvPr>
            <p:ph type="ftr" sz="quarter" idx="11"/>
          </p:nvPr>
        </p:nvSpPr>
        <p:spPr/>
        <p:txBody>
          <a:bodyPr/>
          <a:lstStyle/>
          <a:p>
            <a:r>
              <a:rPr lang="fr-FR" smtClean="0"/>
              <a:t>Séminaire national BTS MGTMN - 25 Janvier 2017</a:t>
            </a:r>
            <a:endParaRPr lang="fr-F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B634EE4-45EB-4B4A-A22A-5D37500E2AF8}" type="slidenum">
              <a:rPr lang="fr-FR" smtClean="0"/>
              <a:pPr/>
              <a:t>‹N°›</a:t>
            </a:fld>
            <a:endParaRPr lang="fr-FR"/>
          </a:p>
        </p:txBody>
      </p:sp>
    </p:spTree>
    <p:extLst>
      <p:ext uri="{BB962C8B-B14F-4D97-AF65-F5344CB8AC3E}">
        <p14:creationId xmlns:p14="http://schemas.microsoft.com/office/powerpoint/2010/main" xmlns="" val="12384281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738E6D6D-BA7C-4A02-805B-5557BD3316F8}" type="datetime1">
              <a:rPr lang="fr-FR" smtClean="0"/>
              <a:pPr/>
              <a:t>19/01/2017</a:t>
            </a:fld>
            <a:endParaRPr lang="fr-FR"/>
          </a:p>
        </p:txBody>
      </p:sp>
      <p:sp>
        <p:nvSpPr>
          <p:cNvPr id="5" name="Footer Placeholder 4"/>
          <p:cNvSpPr>
            <a:spLocks noGrp="1"/>
          </p:cNvSpPr>
          <p:nvPr>
            <p:ph type="ftr" sz="quarter" idx="11"/>
          </p:nvPr>
        </p:nvSpPr>
        <p:spPr/>
        <p:txBody>
          <a:bodyPr/>
          <a:lstStyle/>
          <a:p>
            <a:r>
              <a:rPr lang="fr-FR" smtClean="0"/>
              <a:t>Séminaire national BTS MGTMN - 25 Janvier 2017</a:t>
            </a:r>
            <a:endParaRPr lang="fr-F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B634EE4-45EB-4B4A-A22A-5D37500E2AF8}" type="slidenum">
              <a:rPr lang="fr-FR" smtClean="0"/>
              <a:pPr/>
              <a:t>‹N°›</a:t>
            </a:fld>
            <a:endParaRPr lang="fr-FR"/>
          </a:p>
        </p:txBody>
      </p:sp>
    </p:spTree>
    <p:extLst>
      <p:ext uri="{BB962C8B-B14F-4D97-AF65-F5344CB8AC3E}">
        <p14:creationId xmlns:p14="http://schemas.microsoft.com/office/powerpoint/2010/main" xmlns="" val="25471443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0EF49998-9BED-41CE-97CD-565976C5C11A}" type="datetime1">
              <a:rPr lang="fr-FR" smtClean="0"/>
              <a:pPr/>
              <a:t>19/01/2017</a:t>
            </a:fld>
            <a:endParaRPr lang="fr-FR"/>
          </a:p>
        </p:txBody>
      </p:sp>
      <p:sp>
        <p:nvSpPr>
          <p:cNvPr id="5" name="Footer Placeholder 4"/>
          <p:cNvSpPr>
            <a:spLocks noGrp="1"/>
          </p:cNvSpPr>
          <p:nvPr>
            <p:ph type="ftr" sz="quarter" idx="11"/>
          </p:nvPr>
        </p:nvSpPr>
        <p:spPr/>
        <p:txBody>
          <a:bodyPr/>
          <a:lstStyle/>
          <a:p>
            <a:r>
              <a:rPr lang="fr-FR" smtClean="0"/>
              <a:t>Séminaire national BTS MGTMN - 25 Janvier 2017</a:t>
            </a:r>
            <a:endParaRPr lang="fr-F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B634EE4-45EB-4B4A-A22A-5D37500E2AF8}" type="slidenum">
              <a:rPr lang="fr-FR" smtClean="0"/>
              <a:pPr/>
              <a:t>‹N°›</a:t>
            </a:fld>
            <a:endParaRPr lang="fr-FR"/>
          </a:p>
        </p:txBody>
      </p:sp>
    </p:spTree>
    <p:extLst>
      <p:ext uri="{BB962C8B-B14F-4D97-AF65-F5344CB8AC3E}">
        <p14:creationId xmlns:p14="http://schemas.microsoft.com/office/powerpoint/2010/main" xmlns="" val="1292455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fr-FR"/>
              <a:t>Modifiez le style du titre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7E7822C9-0AEE-4311-9C3B-4E8D9D7A0C61}" type="datetime1">
              <a:rPr lang="fr-FR" smtClean="0"/>
              <a:pPr/>
              <a:t>19/01/2017</a:t>
            </a:fld>
            <a:endParaRPr lang="fr-FR"/>
          </a:p>
        </p:txBody>
      </p:sp>
      <p:sp>
        <p:nvSpPr>
          <p:cNvPr id="5" name="Footer Placeholder 4"/>
          <p:cNvSpPr>
            <a:spLocks noGrp="1"/>
          </p:cNvSpPr>
          <p:nvPr>
            <p:ph type="ftr" sz="quarter" idx="11"/>
          </p:nvPr>
        </p:nvSpPr>
        <p:spPr/>
        <p:txBody>
          <a:bodyPr/>
          <a:lstStyle/>
          <a:p>
            <a:r>
              <a:rPr lang="fr-FR" smtClean="0"/>
              <a:t>Séminaire national BTS MGTMN - 25 Janvier 2017</a:t>
            </a:r>
            <a:endParaRPr lang="fr-F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B634EE4-45EB-4B4A-A22A-5D37500E2AF8}" type="slidenum">
              <a:rPr lang="fr-FR" smtClean="0"/>
              <a:pPr/>
              <a:t>‹N°›</a:t>
            </a:fld>
            <a:endParaRPr lang="fr-FR"/>
          </a:p>
        </p:txBody>
      </p:sp>
    </p:spTree>
    <p:extLst>
      <p:ext uri="{BB962C8B-B14F-4D97-AF65-F5344CB8AC3E}">
        <p14:creationId xmlns:p14="http://schemas.microsoft.com/office/powerpoint/2010/main" xmlns="" val="265233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3BADC12D-B5AE-4298-A300-F0033191CF96}" type="datetime1">
              <a:rPr lang="fr-FR" smtClean="0"/>
              <a:pPr/>
              <a:t>19/01/2017</a:t>
            </a:fld>
            <a:endParaRPr lang="fr-FR"/>
          </a:p>
        </p:txBody>
      </p:sp>
      <p:sp>
        <p:nvSpPr>
          <p:cNvPr id="5" name="Footer Placeholder 4"/>
          <p:cNvSpPr>
            <a:spLocks noGrp="1"/>
          </p:cNvSpPr>
          <p:nvPr>
            <p:ph type="ftr" sz="quarter" idx="11"/>
          </p:nvPr>
        </p:nvSpPr>
        <p:spPr/>
        <p:txBody>
          <a:bodyPr/>
          <a:lstStyle/>
          <a:p>
            <a:r>
              <a:rPr lang="fr-FR" smtClean="0"/>
              <a:t>Séminaire national BTS MGTMN - 25 Janvier 2017</a:t>
            </a:r>
            <a:endParaRPr lang="fr-F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B634EE4-45EB-4B4A-A22A-5D37500E2AF8}" type="slidenum">
              <a:rPr lang="fr-FR" smtClean="0"/>
              <a:pPr/>
              <a:t>‹N°›</a:t>
            </a:fld>
            <a:endParaRPr lang="fr-FR"/>
          </a:p>
        </p:txBody>
      </p:sp>
    </p:spTree>
    <p:extLst>
      <p:ext uri="{BB962C8B-B14F-4D97-AF65-F5344CB8AC3E}">
        <p14:creationId xmlns:p14="http://schemas.microsoft.com/office/powerpoint/2010/main" xmlns="" val="1191645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BB0C7EED-5F33-449A-839A-A664475869F4}" type="datetime1">
              <a:rPr lang="fr-FR" smtClean="0"/>
              <a:pPr/>
              <a:t>19/01/2017</a:t>
            </a:fld>
            <a:endParaRPr lang="fr-FR"/>
          </a:p>
        </p:txBody>
      </p:sp>
      <p:sp>
        <p:nvSpPr>
          <p:cNvPr id="6" name="Footer Placeholder 5"/>
          <p:cNvSpPr>
            <a:spLocks noGrp="1"/>
          </p:cNvSpPr>
          <p:nvPr>
            <p:ph type="ftr" sz="quarter" idx="11"/>
          </p:nvPr>
        </p:nvSpPr>
        <p:spPr/>
        <p:txBody>
          <a:bodyPr/>
          <a:lstStyle/>
          <a:p>
            <a:r>
              <a:rPr lang="fr-FR" smtClean="0"/>
              <a:t>Séminaire national BTS MGTMN - 25 Janvier 2017</a:t>
            </a:r>
            <a:endParaRPr lang="fr-F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EB634EE4-45EB-4B4A-A22A-5D37500E2AF8}" type="slidenum">
              <a:rPr lang="fr-FR" smtClean="0"/>
              <a:pPr/>
              <a:t>‹N°›</a:t>
            </a:fld>
            <a:endParaRPr lang="fr-FR"/>
          </a:p>
        </p:txBody>
      </p:sp>
    </p:spTree>
    <p:extLst>
      <p:ext uri="{BB962C8B-B14F-4D97-AF65-F5344CB8AC3E}">
        <p14:creationId xmlns:p14="http://schemas.microsoft.com/office/powerpoint/2010/main" xmlns="" val="3633937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0341164D-7A3B-479B-A00C-D1B8F0BACDC5}" type="datetime1">
              <a:rPr lang="fr-FR" smtClean="0"/>
              <a:pPr/>
              <a:t>19/01/2017</a:t>
            </a:fld>
            <a:endParaRPr lang="fr-FR"/>
          </a:p>
        </p:txBody>
      </p:sp>
      <p:sp>
        <p:nvSpPr>
          <p:cNvPr id="8" name="Footer Placeholder 7"/>
          <p:cNvSpPr>
            <a:spLocks noGrp="1"/>
          </p:cNvSpPr>
          <p:nvPr>
            <p:ph type="ftr" sz="quarter" idx="11"/>
          </p:nvPr>
        </p:nvSpPr>
        <p:spPr/>
        <p:txBody>
          <a:bodyPr/>
          <a:lstStyle/>
          <a:p>
            <a:r>
              <a:rPr lang="fr-FR" smtClean="0"/>
              <a:t>Séminaire national BTS MGTMN - 25 Janvier 2017</a:t>
            </a:r>
            <a:endParaRPr lang="fr-F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B634EE4-45EB-4B4A-A22A-5D37500E2AF8}" type="slidenum">
              <a:rPr lang="fr-FR" smtClean="0"/>
              <a:pPr/>
              <a:t>‹N°›</a:t>
            </a:fld>
            <a:endParaRPr lang="fr-FR"/>
          </a:p>
        </p:txBody>
      </p:sp>
    </p:spTree>
    <p:extLst>
      <p:ext uri="{BB962C8B-B14F-4D97-AF65-F5344CB8AC3E}">
        <p14:creationId xmlns:p14="http://schemas.microsoft.com/office/powerpoint/2010/main" xmlns="" val="39726521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B935EDB-8FF4-4886-914D-58B33F5ABEB3}" type="datetime1">
              <a:rPr lang="fr-FR" smtClean="0"/>
              <a:pPr/>
              <a:t>19/01/2017</a:t>
            </a:fld>
            <a:endParaRPr lang="fr-FR"/>
          </a:p>
        </p:txBody>
      </p:sp>
      <p:sp>
        <p:nvSpPr>
          <p:cNvPr id="4" name="Footer Placeholder 3"/>
          <p:cNvSpPr>
            <a:spLocks noGrp="1"/>
          </p:cNvSpPr>
          <p:nvPr>
            <p:ph type="ftr" sz="quarter" idx="11"/>
          </p:nvPr>
        </p:nvSpPr>
        <p:spPr/>
        <p:txBody>
          <a:bodyPr/>
          <a:lstStyle/>
          <a:p>
            <a:r>
              <a:rPr lang="fr-FR" smtClean="0"/>
              <a:t>Séminaire national BTS MGTMN - 25 Janvier 2017</a:t>
            </a:r>
            <a:endParaRPr lang="fr-F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B634EE4-45EB-4B4A-A22A-5D37500E2AF8}" type="slidenum">
              <a:rPr lang="fr-FR" smtClean="0"/>
              <a:pPr/>
              <a:t>‹N°›</a:t>
            </a:fld>
            <a:endParaRPr lang="fr-FR"/>
          </a:p>
        </p:txBody>
      </p:sp>
    </p:spTree>
    <p:extLst>
      <p:ext uri="{BB962C8B-B14F-4D97-AF65-F5344CB8AC3E}">
        <p14:creationId xmlns:p14="http://schemas.microsoft.com/office/powerpoint/2010/main" xmlns="" val="2255898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802289-7E94-4B03-B03C-B7E24FE4BAD1}" type="datetime1">
              <a:rPr lang="fr-FR" smtClean="0"/>
              <a:pPr/>
              <a:t>19/01/2017</a:t>
            </a:fld>
            <a:endParaRPr lang="fr-FR"/>
          </a:p>
        </p:txBody>
      </p:sp>
      <p:sp>
        <p:nvSpPr>
          <p:cNvPr id="3" name="Footer Placeholder 2"/>
          <p:cNvSpPr>
            <a:spLocks noGrp="1"/>
          </p:cNvSpPr>
          <p:nvPr>
            <p:ph type="ftr" sz="quarter" idx="11"/>
          </p:nvPr>
        </p:nvSpPr>
        <p:spPr/>
        <p:txBody>
          <a:bodyPr/>
          <a:lstStyle/>
          <a:p>
            <a:r>
              <a:rPr lang="fr-FR" smtClean="0"/>
              <a:t>Séminaire national BTS MGTMN - 25 Janvier 2017</a:t>
            </a:r>
            <a:endParaRPr lang="fr-F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B634EE4-45EB-4B4A-A22A-5D37500E2AF8}" type="slidenum">
              <a:rPr lang="fr-FR" smtClean="0"/>
              <a:pPr/>
              <a:t>‹N°›</a:t>
            </a:fld>
            <a:endParaRPr lang="fr-FR"/>
          </a:p>
        </p:txBody>
      </p:sp>
    </p:spTree>
    <p:extLst>
      <p:ext uri="{BB962C8B-B14F-4D97-AF65-F5344CB8AC3E}">
        <p14:creationId xmlns:p14="http://schemas.microsoft.com/office/powerpoint/2010/main" xmlns="" val="1304475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fr-FR"/>
              <a:t>Modifiez le style du titre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1BBEECBE-4081-4C03-BC0B-50CD22B4A6E6}" type="datetime1">
              <a:rPr lang="fr-FR" smtClean="0"/>
              <a:pPr/>
              <a:t>19/01/2017</a:t>
            </a:fld>
            <a:endParaRPr lang="fr-FR"/>
          </a:p>
        </p:txBody>
      </p:sp>
      <p:sp>
        <p:nvSpPr>
          <p:cNvPr id="6" name="Footer Placeholder 5"/>
          <p:cNvSpPr>
            <a:spLocks noGrp="1"/>
          </p:cNvSpPr>
          <p:nvPr>
            <p:ph type="ftr" sz="quarter" idx="11"/>
          </p:nvPr>
        </p:nvSpPr>
        <p:spPr/>
        <p:txBody>
          <a:bodyPr/>
          <a:lstStyle/>
          <a:p>
            <a:r>
              <a:rPr lang="fr-FR" smtClean="0"/>
              <a:t>Séminaire national BTS MGTMN - 25 Janvier 2017</a:t>
            </a:r>
            <a:endParaRPr lang="fr-F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B634EE4-45EB-4B4A-A22A-5D37500E2AF8}" type="slidenum">
              <a:rPr lang="fr-FR" smtClean="0"/>
              <a:pPr/>
              <a:t>‹N°›</a:t>
            </a:fld>
            <a:endParaRPr lang="fr-FR"/>
          </a:p>
        </p:txBody>
      </p:sp>
    </p:spTree>
    <p:extLst>
      <p:ext uri="{BB962C8B-B14F-4D97-AF65-F5344CB8AC3E}">
        <p14:creationId xmlns:p14="http://schemas.microsoft.com/office/powerpoint/2010/main" xmlns="" val="16325929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C362A086-CEAB-4DB1-A391-1AC1EF772AD3}" type="datetime1">
              <a:rPr lang="fr-FR" smtClean="0"/>
              <a:pPr/>
              <a:t>19/01/2017</a:t>
            </a:fld>
            <a:endParaRPr lang="fr-FR"/>
          </a:p>
        </p:txBody>
      </p:sp>
      <p:sp>
        <p:nvSpPr>
          <p:cNvPr id="6" name="Footer Placeholder 5"/>
          <p:cNvSpPr>
            <a:spLocks noGrp="1"/>
          </p:cNvSpPr>
          <p:nvPr>
            <p:ph type="ftr" sz="quarter" idx="11"/>
          </p:nvPr>
        </p:nvSpPr>
        <p:spPr/>
        <p:txBody>
          <a:bodyPr/>
          <a:lstStyle/>
          <a:p>
            <a:r>
              <a:rPr lang="fr-FR" smtClean="0"/>
              <a:t>Séminaire national BTS MGTMN - 25 Janvier 2017</a:t>
            </a:r>
            <a:endParaRPr lang="fr-F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B634EE4-45EB-4B4A-A22A-5D37500E2AF8}" type="slidenum">
              <a:rPr lang="fr-FR" smtClean="0"/>
              <a:pPr/>
              <a:t>‹N°›</a:t>
            </a:fld>
            <a:endParaRPr lang="fr-FR"/>
          </a:p>
        </p:txBody>
      </p:sp>
    </p:spTree>
    <p:extLst>
      <p:ext uri="{BB962C8B-B14F-4D97-AF65-F5344CB8AC3E}">
        <p14:creationId xmlns:p14="http://schemas.microsoft.com/office/powerpoint/2010/main" xmlns="" val="4815516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D344DD0-E167-4DE5-AC2B-E2320D5010D7}" type="datetime1">
              <a:rPr lang="fr-FR" smtClean="0"/>
              <a:pPr/>
              <a:t>19/01/2017</a:t>
            </a:fld>
            <a:endParaRPr lang="fr-F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FR" smtClean="0"/>
              <a:t>Séminaire national BTS MGTMN - 25 Janvier 2017</a:t>
            </a:r>
            <a:endParaRPr lang="fr-F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B634EE4-45EB-4B4A-A22A-5D37500E2AF8}" type="slidenum">
              <a:rPr lang="fr-FR" smtClean="0"/>
              <a:pPr/>
              <a:t>‹N°›</a:t>
            </a:fld>
            <a:endParaRPr lang="fr-FR"/>
          </a:p>
        </p:txBody>
      </p:sp>
    </p:spTree>
    <p:extLst>
      <p:ext uri="{BB962C8B-B14F-4D97-AF65-F5344CB8AC3E}">
        <p14:creationId xmlns:p14="http://schemas.microsoft.com/office/powerpoint/2010/main" xmlns="" val="121250370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hf sldNum="0" hd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27125" y="430306"/>
            <a:ext cx="10919011" cy="3079657"/>
          </a:xfrm>
        </p:spPr>
        <p:txBody>
          <a:bodyPr>
            <a:normAutofit fontScale="90000"/>
          </a:bodyPr>
          <a:lstStyle/>
          <a:p>
            <a:r>
              <a:rPr lang="fr-FR" sz="4900" dirty="0"/>
              <a:t>BTS Métiers du Géomètre-Topographe et de la Modélisation Numérique</a:t>
            </a:r>
            <a:r>
              <a:rPr lang="fr-FR" dirty="0"/>
              <a:t/>
            </a:r>
            <a:br>
              <a:rPr lang="fr-FR" dirty="0"/>
            </a:br>
            <a:r>
              <a:rPr lang="fr-FR" dirty="0"/>
              <a:t/>
            </a:r>
            <a:br>
              <a:rPr lang="fr-FR" dirty="0"/>
            </a:br>
            <a:r>
              <a:rPr lang="fr-FR" dirty="0"/>
              <a:t>			Epreuve E4</a:t>
            </a:r>
          </a:p>
        </p:txBody>
      </p:sp>
      <p:sp>
        <p:nvSpPr>
          <p:cNvPr id="3" name="Sous-titre 2"/>
          <p:cNvSpPr>
            <a:spLocks noGrp="1"/>
          </p:cNvSpPr>
          <p:nvPr>
            <p:ph type="subTitle" idx="1"/>
          </p:nvPr>
        </p:nvSpPr>
        <p:spPr>
          <a:xfrm>
            <a:off x="1995542" y="3989312"/>
            <a:ext cx="9450593" cy="1655762"/>
          </a:xfrm>
        </p:spPr>
        <p:txBody>
          <a:bodyPr>
            <a:normAutofit fontScale="92500"/>
          </a:bodyPr>
          <a:lstStyle/>
          <a:p>
            <a:r>
              <a:rPr lang="fr-FR" sz="4400" b="1" dirty="0"/>
              <a:t>Étude d’une situation professionnelle</a:t>
            </a:r>
          </a:p>
          <a:p>
            <a:r>
              <a:rPr lang="fr-FR" sz="2200" b="1" i="1" dirty="0"/>
              <a:t>Coefficient 5 – Durée 4h</a:t>
            </a:r>
            <a:endParaRPr lang="fr-FR" sz="2200" b="1" dirty="0"/>
          </a:p>
        </p:txBody>
      </p:sp>
      <p:sp>
        <p:nvSpPr>
          <p:cNvPr id="4" name="Espace réservé du pied de page 3"/>
          <p:cNvSpPr>
            <a:spLocks noGrp="1"/>
          </p:cNvSpPr>
          <p:nvPr>
            <p:ph type="ftr" sz="quarter" idx="11"/>
          </p:nvPr>
        </p:nvSpPr>
        <p:spPr>
          <a:xfrm>
            <a:off x="7914357" y="6424864"/>
            <a:ext cx="4277643" cy="433136"/>
          </a:xfrm>
        </p:spPr>
        <p:txBody>
          <a:bodyPr/>
          <a:lstStyle/>
          <a:p>
            <a:pPr algn="r"/>
            <a:r>
              <a:rPr lang="fr-FR" sz="1400" b="1" dirty="0" smtClean="0">
                <a:solidFill>
                  <a:schemeClr val="tx1"/>
                </a:solidFill>
                <a:latin typeface="Cambria" pitchFamily="18" charset="0"/>
              </a:rPr>
              <a:t>Séminaire national BTS MGTMN - 25 Janvier 2017</a:t>
            </a:r>
            <a:endParaRPr lang="fr-FR" sz="1400" b="1" dirty="0">
              <a:solidFill>
                <a:schemeClr val="tx1"/>
              </a:solidFill>
              <a:latin typeface="Cambria" pitchFamily="18" charset="0"/>
            </a:endParaRPr>
          </a:p>
        </p:txBody>
      </p:sp>
    </p:spTree>
    <p:extLst>
      <p:ext uri="{BB962C8B-B14F-4D97-AF65-F5344CB8AC3E}">
        <p14:creationId xmlns:p14="http://schemas.microsoft.com/office/powerpoint/2010/main" xmlns="" val="9414873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42707" y="598706"/>
            <a:ext cx="9413220" cy="681971"/>
          </a:xfrm>
        </p:spPr>
        <p:txBody>
          <a:bodyPr>
            <a:normAutofit fontScale="90000"/>
          </a:bodyPr>
          <a:lstStyle/>
          <a:p>
            <a:pPr algn="ctr"/>
            <a:r>
              <a:rPr lang="fr-FR" dirty="0"/>
              <a:t>Aide à la conception et à l’évaluation du sujet</a:t>
            </a:r>
          </a:p>
        </p:txBody>
      </p:sp>
      <p:pic>
        <p:nvPicPr>
          <p:cNvPr id="5" name="Image 4"/>
          <p:cNvPicPr>
            <a:picLocks noChangeAspect="1"/>
          </p:cNvPicPr>
          <p:nvPr/>
        </p:nvPicPr>
        <p:blipFill rotWithShape="1">
          <a:blip r:embed="rId2"/>
          <a:srcRect t="22222" r="61054" b="17128"/>
          <a:stretch/>
        </p:blipFill>
        <p:spPr>
          <a:xfrm>
            <a:off x="7457794" y="1678356"/>
            <a:ext cx="4989130" cy="5179644"/>
          </a:xfrm>
          <a:prstGeom prst="rect">
            <a:avLst/>
          </a:prstGeom>
        </p:spPr>
      </p:pic>
      <p:sp>
        <p:nvSpPr>
          <p:cNvPr id="6" name="Espace réservé du contenu 2"/>
          <p:cNvSpPr txBox="1">
            <a:spLocks/>
          </p:cNvSpPr>
          <p:nvPr/>
        </p:nvSpPr>
        <p:spPr>
          <a:xfrm>
            <a:off x="895215" y="1371174"/>
            <a:ext cx="6562579" cy="5176909"/>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fr-FR" dirty="0"/>
              <a:t>Tableau permettant d’automatiser le repérage des compétences mobilisées par question, de vérifier lesquelles sont surévaluées, lesquelles sont oubliées. L’auteur pourra plus objectivement adapter le contenu du sujet lors de sa création.</a:t>
            </a:r>
          </a:p>
          <a:p>
            <a:r>
              <a:rPr lang="fr-FR" dirty="0">
                <a:solidFill>
                  <a:prstClr val="black"/>
                </a:solidFill>
              </a:rPr>
              <a:t>Une procédure simple permettra d’affecter un coefficient aux questions pour équilibrer le poids des compétences évaluées dans la notation finale.</a:t>
            </a:r>
          </a:p>
          <a:p>
            <a:r>
              <a:rPr lang="fr-FR" dirty="0">
                <a:solidFill>
                  <a:prstClr val="black"/>
                </a:solidFill>
              </a:rPr>
              <a:t>Le barème final est automatiquement modifié après cet équilibrage.</a:t>
            </a:r>
          </a:p>
          <a:p>
            <a:r>
              <a:rPr lang="fr-FR" dirty="0">
                <a:solidFill>
                  <a:prstClr val="black"/>
                </a:solidFill>
              </a:rPr>
              <a:t>Cette grille une fois validée servira de base à la feuille de correction qui sera utilisée en jury.</a:t>
            </a:r>
          </a:p>
          <a:p>
            <a:pPr lvl="1"/>
            <a:endParaRPr lang="fr-FR" dirty="0"/>
          </a:p>
          <a:p>
            <a:pPr marL="0" indent="0">
              <a:buFont typeface="Wingdings 3" charset="2"/>
              <a:buNone/>
            </a:pPr>
            <a:r>
              <a:rPr lang="fr-FR" dirty="0"/>
              <a:t>Remarque : un mode d’emploi en PDF a été rédigé pour la prise en main de cet outil.</a:t>
            </a:r>
          </a:p>
        </p:txBody>
      </p:sp>
      <p:sp>
        <p:nvSpPr>
          <p:cNvPr id="8" name="Espace réservé du pied de page 3"/>
          <p:cNvSpPr>
            <a:spLocks noGrp="1"/>
          </p:cNvSpPr>
          <p:nvPr>
            <p:ph type="ftr" sz="quarter" idx="11"/>
          </p:nvPr>
        </p:nvSpPr>
        <p:spPr>
          <a:xfrm>
            <a:off x="7914357" y="6424864"/>
            <a:ext cx="4277643" cy="433136"/>
          </a:xfrm>
        </p:spPr>
        <p:txBody>
          <a:bodyPr/>
          <a:lstStyle/>
          <a:p>
            <a:pPr algn="r"/>
            <a:r>
              <a:rPr lang="fr-FR" sz="1400" b="1" dirty="0" smtClean="0">
                <a:solidFill>
                  <a:schemeClr val="tx1"/>
                </a:solidFill>
                <a:latin typeface="Cambria" pitchFamily="18" charset="0"/>
              </a:rPr>
              <a:t>Séminaire national BTS MGTMN - 25 Janvier 2017</a:t>
            </a:r>
            <a:endParaRPr lang="fr-FR" sz="1400" b="1" dirty="0">
              <a:solidFill>
                <a:schemeClr val="tx1"/>
              </a:solidFill>
              <a:latin typeface="Cambria" pitchFamily="18" charset="0"/>
            </a:endParaRPr>
          </a:p>
        </p:txBody>
      </p:sp>
    </p:spTree>
    <p:extLst>
      <p:ext uri="{BB962C8B-B14F-4D97-AF65-F5344CB8AC3E}">
        <p14:creationId xmlns:p14="http://schemas.microsoft.com/office/powerpoint/2010/main" xmlns="" val="42016704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42707" y="598706"/>
            <a:ext cx="9413220" cy="681971"/>
          </a:xfrm>
        </p:spPr>
        <p:txBody>
          <a:bodyPr>
            <a:normAutofit fontScale="90000"/>
          </a:bodyPr>
          <a:lstStyle/>
          <a:p>
            <a:pPr algn="ctr"/>
            <a:r>
              <a:rPr lang="fr-FR" dirty="0"/>
              <a:t>Aide à la correction : analyse des résultats</a:t>
            </a:r>
          </a:p>
        </p:txBody>
      </p:sp>
      <p:pic>
        <p:nvPicPr>
          <p:cNvPr id="7" name="Image 6"/>
          <p:cNvPicPr>
            <a:picLocks noChangeAspect="1"/>
          </p:cNvPicPr>
          <p:nvPr/>
        </p:nvPicPr>
        <p:blipFill rotWithShape="1">
          <a:blip r:embed="rId2" cstate="print"/>
          <a:srcRect t="21744" r="3611" b="6250"/>
          <a:stretch/>
        </p:blipFill>
        <p:spPr>
          <a:xfrm>
            <a:off x="5042936" y="3186332"/>
            <a:ext cx="6893502" cy="3433151"/>
          </a:xfrm>
          <a:prstGeom prst="rect">
            <a:avLst/>
          </a:prstGeom>
        </p:spPr>
      </p:pic>
      <p:sp>
        <p:nvSpPr>
          <p:cNvPr id="8" name="Espace réservé du contenu 2"/>
          <p:cNvSpPr txBox="1">
            <a:spLocks/>
          </p:cNvSpPr>
          <p:nvPr/>
        </p:nvSpPr>
        <p:spPr>
          <a:xfrm>
            <a:off x="940616" y="1554054"/>
            <a:ext cx="11394832" cy="4663439"/>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fr-FR" dirty="0"/>
              <a:t>Tableaux permettant à partir de la grille précédente :</a:t>
            </a:r>
          </a:p>
          <a:p>
            <a:pPr lvl="1"/>
            <a:r>
              <a:rPr lang="fr-FR" dirty="0">
                <a:solidFill>
                  <a:prstClr val="black"/>
                </a:solidFill>
              </a:rPr>
              <a:t>La saisie des notes par candidat</a:t>
            </a:r>
          </a:p>
          <a:p>
            <a:pPr lvl="1"/>
            <a:r>
              <a:rPr lang="fr-FR" dirty="0">
                <a:solidFill>
                  <a:prstClr val="black"/>
                </a:solidFill>
              </a:rPr>
              <a:t>L’analyse des résultats </a:t>
            </a:r>
          </a:p>
          <a:p>
            <a:pPr lvl="1"/>
            <a:r>
              <a:rPr lang="fr-FR" dirty="0">
                <a:solidFill>
                  <a:prstClr val="black"/>
                </a:solidFill>
              </a:rPr>
              <a:t>La désactivation éventuelle d’une question qui n’aurait pas été traitée</a:t>
            </a:r>
          </a:p>
          <a:p>
            <a:pPr marL="457200" lvl="1" indent="0">
              <a:buFont typeface="Wingdings 3" charset="2"/>
              <a:buNone/>
            </a:pPr>
            <a:endParaRPr lang="fr-FR" dirty="0">
              <a:solidFill>
                <a:prstClr val="black"/>
              </a:solidFill>
            </a:endParaRPr>
          </a:p>
          <a:p>
            <a:r>
              <a:rPr lang="fr-FR" dirty="0">
                <a:solidFill>
                  <a:prstClr val="black"/>
                </a:solidFill>
              </a:rPr>
              <a:t>Un mode d’emploi explique</a:t>
            </a:r>
            <a:br>
              <a:rPr lang="fr-FR" dirty="0">
                <a:solidFill>
                  <a:prstClr val="black"/>
                </a:solidFill>
              </a:rPr>
            </a:br>
            <a:r>
              <a:rPr lang="fr-FR" dirty="0">
                <a:solidFill>
                  <a:prstClr val="black"/>
                </a:solidFill>
              </a:rPr>
              <a:t>l’utilisation des macros de la</a:t>
            </a:r>
            <a:br>
              <a:rPr lang="fr-FR" dirty="0">
                <a:solidFill>
                  <a:prstClr val="black"/>
                </a:solidFill>
              </a:rPr>
            </a:br>
            <a:r>
              <a:rPr lang="fr-FR" dirty="0">
                <a:solidFill>
                  <a:prstClr val="black"/>
                </a:solidFill>
              </a:rPr>
              <a:t>feuille.</a:t>
            </a:r>
          </a:p>
          <a:p>
            <a:endParaRPr lang="fr-FR" dirty="0">
              <a:solidFill>
                <a:prstClr val="black"/>
              </a:solidFill>
            </a:endParaRPr>
          </a:p>
          <a:p>
            <a:pPr marL="0" indent="0">
              <a:buFont typeface="Wingdings 3" charset="2"/>
              <a:buNone/>
            </a:pPr>
            <a:r>
              <a:rPr lang="fr-FR" sz="2000" dirty="0">
                <a:solidFill>
                  <a:prstClr val="black"/>
                </a:solidFill>
              </a:rPr>
              <a:t>Auteur : Guillaume Le </a:t>
            </a:r>
            <a:r>
              <a:rPr lang="fr-FR" sz="2000" dirty="0" err="1">
                <a:solidFill>
                  <a:prstClr val="black"/>
                </a:solidFill>
              </a:rPr>
              <a:t>Guern</a:t>
            </a:r>
            <a:endParaRPr lang="fr-FR" sz="2000" dirty="0">
              <a:solidFill>
                <a:prstClr val="black"/>
              </a:solidFill>
            </a:endParaRPr>
          </a:p>
          <a:p>
            <a:pPr marL="0" indent="0">
              <a:buFont typeface="Wingdings 3" charset="2"/>
              <a:buNone/>
            </a:pPr>
            <a:r>
              <a:rPr lang="fr-FR" sz="2000" dirty="0">
                <a:solidFill>
                  <a:prstClr val="black"/>
                </a:solidFill>
              </a:rPr>
              <a:t>Adaptation : Serge Milles</a:t>
            </a:r>
          </a:p>
        </p:txBody>
      </p:sp>
      <p:sp>
        <p:nvSpPr>
          <p:cNvPr id="6" name="Espace réservé du pied de page 3"/>
          <p:cNvSpPr>
            <a:spLocks noGrp="1"/>
          </p:cNvSpPr>
          <p:nvPr>
            <p:ph type="ftr" sz="quarter" idx="11"/>
          </p:nvPr>
        </p:nvSpPr>
        <p:spPr>
          <a:xfrm>
            <a:off x="7914357" y="6424864"/>
            <a:ext cx="4277643" cy="433136"/>
          </a:xfrm>
        </p:spPr>
        <p:txBody>
          <a:bodyPr/>
          <a:lstStyle/>
          <a:p>
            <a:pPr algn="r"/>
            <a:r>
              <a:rPr lang="fr-FR" sz="1400" b="1" dirty="0" smtClean="0">
                <a:solidFill>
                  <a:schemeClr val="tx1"/>
                </a:solidFill>
                <a:latin typeface="Cambria" pitchFamily="18" charset="0"/>
              </a:rPr>
              <a:t>Séminaire national BTS MGTMN - 25 Janvier 2017</a:t>
            </a:r>
            <a:endParaRPr lang="fr-FR" sz="1400" b="1" dirty="0">
              <a:solidFill>
                <a:schemeClr val="tx1"/>
              </a:solidFill>
              <a:latin typeface="Cambria" pitchFamily="18" charset="0"/>
            </a:endParaRPr>
          </a:p>
        </p:txBody>
      </p:sp>
    </p:spTree>
    <p:extLst>
      <p:ext uri="{BB962C8B-B14F-4D97-AF65-F5344CB8AC3E}">
        <p14:creationId xmlns:p14="http://schemas.microsoft.com/office/powerpoint/2010/main" xmlns="" val="16144197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62620" y="613353"/>
            <a:ext cx="8911687" cy="1280890"/>
          </a:xfrm>
        </p:spPr>
        <p:txBody>
          <a:bodyPr>
            <a:normAutofit/>
          </a:bodyPr>
          <a:lstStyle/>
          <a:p>
            <a:pPr algn="ctr"/>
            <a:r>
              <a:rPr lang="fr-FR" b="1" dirty="0"/>
              <a:t>Objectifs de cette épreuve</a:t>
            </a:r>
            <a:br>
              <a:rPr lang="fr-FR" b="1" dirty="0"/>
            </a:br>
            <a:endParaRPr lang="fr-FR" dirty="0"/>
          </a:p>
        </p:txBody>
      </p:sp>
      <p:sp>
        <p:nvSpPr>
          <p:cNvPr id="3" name="Espace réservé du contenu 2"/>
          <p:cNvSpPr>
            <a:spLocks noGrp="1"/>
          </p:cNvSpPr>
          <p:nvPr>
            <p:ph idx="1"/>
          </p:nvPr>
        </p:nvSpPr>
        <p:spPr/>
        <p:txBody>
          <a:bodyPr>
            <a:normAutofit/>
          </a:bodyPr>
          <a:lstStyle/>
          <a:p>
            <a:r>
              <a:rPr lang="fr-FR" dirty="0"/>
              <a:t>évaluer l’aptitude du candidat à </a:t>
            </a:r>
            <a:r>
              <a:rPr lang="fr-FR" b="1" u="sng" dirty="0">
                <a:solidFill>
                  <a:schemeClr val="tx1"/>
                </a:solidFill>
                <a:effectLst>
                  <a:outerShdw blurRad="38100" dist="38100" dir="2700000" algn="tl">
                    <a:srgbClr val="000000">
                      <a:alpha val="43137"/>
                    </a:srgbClr>
                  </a:outerShdw>
                </a:effectLst>
              </a:rPr>
              <a:t>préparer une mission</a:t>
            </a:r>
            <a:r>
              <a:rPr lang="fr-FR" dirty="0"/>
              <a:t>, notamment</a:t>
            </a:r>
          </a:p>
          <a:p>
            <a:pPr lvl="1"/>
            <a:r>
              <a:rPr lang="fr-FR" dirty="0"/>
              <a:t>ses capacités à en exprimer les contraintes, </a:t>
            </a:r>
          </a:p>
          <a:p>
            <a:pPr lvl="1"/>
            <a:r>
              <a:rPr lang="fr-FR" dirty="0"/>
              <a:t>analyser des documents, en extraire les informations utiles, </a:t>
            </a:r>
          </a:p>
          <a:p>
            <a:pPr lvl="1"/>
            <a:r>
              <a:rPr lang="fr-FR" dirty="0"/>
              <a:t>planifier le travail, </a:t>
            </a:r>
          </a:p>
          <a:p>
            <a:pPr lvl="1"/>
            <a:r>
              <a:rPr lang="fr-FR" dirty="0"/>
              <a:t>choisir les moyens d’acquisition appropriés, </a:t>
            </a:r>
          </a:p>
          <a:p>
            <a:pPr lvl="1"/>
            <a:r>
              <a:rPr lang="fr-FR" dirty="0"/>
              <a:t>établir des devis. </a:t>
            </a:r>
          </a:p>
          <a:p>
            <a:pPr lvl="1"/>
            <a:endParaRPr lang="fr-FR" dirty="0"/>
          </a:p>
          <a:p>
            <a:pPr lvl="0"/>
            <a:r>
              <a:rPr lang="fr-FR" dirty="0">
                <a:solidFill>
                  <a:prstClr val="black"/>
                </a:solidFill>
              </a:rPr>
              <a:t>Il pourra être amené à effectuer </a:t>
            </a:r>
            <a:r>
              <a:rPr lang="fr-FR" b="1" u="sng" dirty="0">
                <a:solidFill>
                  <a:prstClr val="black"/>
                </a:solidFill>
                <a:effectLst>
                  <a:outerShdw blurRad="38100" dist="38100" dir="2700000" algn="tl">
                    <a:srgbClr val="000000">
                      <a:alpha val="43137"/>
                    </a:srgbClr>
                  </a:outerShdw>
                </a:effectLst>
              </a:rPr>
              <a:t>quelques calculs</a:t>
            </a:r>
            <a:r>
              <a:rPr lang="fr-FR" dirty="0">
                <a:solidFill>
                  <a:prstClr val="black"/>
                </a:solidFill>
              </a:rPr>
              <a:t> pour, par exemple, vérifier ou évaluer la qualité de données, leur conformité au contexte réglementaire ou contractuel, ou préparer une implantation.</a:t>
            </a:r>
          </a:p>
          <a:p>
            <a:pPr lvl="1"/>
            <a:endParaRPr lang="fr-FR" dirty="0"/>
          </a:p>
        </p:txBody>
      </p:sp>
      <mc:AlternateContent xmlns:mc="http://schemas.openxmlformats.org/markup-compatibility/2006">
        <mc:Choice xmlns:pslz="http://schemas.microsoft.com/office/powerpoint/2016/slidezoom" xmlns="" Requires="pslz">
          <p:graphicFrame>
            <p:nvGraphicFramePr>
              <p:cNvPr id="10" name="Zoom de diapositive 9"/>
              <p:cNvGraphicFramePr>
                <a:graphicFrameLocks noChangeAspect="1"/>
              </p:cNvGraphicFramePr>
              <p:nvPr>
                <p:extLst>
                  <p:ext uri="{D42A27DB-BD31-4B8C-83A1-F6EECF244321}">
                    <p14:modId xmlns:p14="http://schemas.microsoft.com/office/powerpoint/2010/main" val="346397344"/>
                  </p:ext>
                </p:extLst>
              </p:nvPr>
            </p:nvGraphicFramePr>
            <p:xfrm>
              <a:off x="10823510" y="6118376"/>
              <a:ext cx="1368490" cy="769775"/>
            </p:xfrm>
            <a:graphic>
              <a:graphicData uri="http://schemas.microsoft.com/office/powerpoint/2016/slidezoom">
                <pslz:sldZm>
                  <pslz:sldZmObj sldId="265" cId="2444911660">
                    <pslz:zmPr id="{88CA105C-1000-4B8F-8244-60DDF6AB651A}" returnToParent="0" transitionDur="1000">
                      <p166:blipFill xmlns:p166="http://schemas.microsoft.com/office/powerpoint/2016/6/main">
                        <a:blip r:embed="rId2"/>
                        <a:stretch>
                          <a:fillRect/>
                        </a:stretch>
                      </p166:blipFill>
                      <p166:spPr xmlns:p166="http://schemas.microsoft.com/office/powerpoint/2016/6/main">
                        <a:xfrm>
                          <a:off x="0" y="0"/>
                          <a:ext cx="1368490" cy="769775"/>
                        </a:xfrm>
                        <a:prstGeom prst="rect">
                          <a:avLst/>
                        </a:prstGeom>
                        <a:solidFill>
                          <a:srgbClr val="FF0000"/>
                        </a:solidFill>
                        <a:ln w="3175">
                          <a:solidFill>
                            <a:prstClr val="ltGray"/>
                          </a:solidFill>
                        </a:ln>
                      </p166:spPr>
                    </pslz:zmPr>
                  </pslz:sldZmObj>
                </pslz:sldZm>
              </a:graphicData>
            </a:graphic>
          </p:graphicFrame>
        </mc:Choice>
        <mc:Fallback>
          <p:pic>
            <p:nvPicPr>
              <p:cNvPr id="10" name="Zoom de diapositive 9">
                <a:hlinkClick r:id="rId3" action="ppaction://hlinksldjump"/>
              </p:cNvPr>
              <p:cNvPicPr>
                <a:picLocks noGrp="1" noRot="1" noChangeAspect="1" noMove="1" noResize="1" noEditPoints="1" noAdjustHandles="1" noChangeArrowheads="1" noChangeShapeType="1"/>
              </p:cNvPicPr>
              <p:nvPr/>
            </p:nvPicPr>
            <p:blipFill>
              <a:blip r:embed="rId4" cstate="print"/>
              <a:stretch>
                <a:fillRect/>
              </a:stretch>
            </p:blipFill>
            <p:spPr>
              <a:xfrm>
                <a:off x="10823510" y="6118376"/>
                <a:ext cx="1368490" cy="769775"/>
              </a:xfrm>
              <a:prstGeom prst="rect">
                <a:avLst/>
              </a:prstGeom>
              <a:solidFill>
                <a:srgbClr val="FF0000"/>
              </a:solidFill>
              <a:ln w="3175">
                <a:solidFill>
                  <a:prstClr val="ltGray"/>
                </a:solidFill>
              </a:ln>
            </p:spPr>
          </p:pic>
        </mc:Fallback>
      </mc:AlternateContent>
      <p:sp>
        <p:nvSpPr>
          <p:cNvPr id="6" name="Espace réservé du pied de page 3"/>
          <p:cNvSpPr>
            <a:spLocks noGrp="1"/>
          </p:cNvSpPr>
          <p:nvPr>
            <p:ph type="ftr" sz="quarter" idx="11"/>
          </p:nvPr>
        </p:nvSpPr>
        <p:spPr>
          <a:xfrm>
            <a:off x="7914357" y="6424864"/>
            <a:ext cx="4277643" cy="433136"/>
          </a:xfrm>
        </p:spPr>
        <p:txBody>
          <a:bodyPr/>
          <a:lstStyle/>
          <a:p>
            <a:pPr algn="r"/>
            <a:r>
              <a:rPr lang="fr-FR" sz="1400" b="1" dirty="0" smtClean="0">
                <a:solidFill>
                  <a:schemeClr val="tx1"/>
                </a:solidFill>
                <a:latin typeface="Cambria" pitchFamily="18" charset="0"/>
              </a:rPr>
              <a:t>Séminaire national BTS MGTMN - 25 Janvier 2017</a:t>
            </a:r>
            <a:endParaRPr lang="fr-FR" sz="1400" b="1" dirty="0">
              <a:solidFill>
                <a:schemeClr val="tx1"/>
              </a:solidFill>
              <a:latin typeface="Cambria" pitchFamily="18" charset="0"/>
            </a:endParaRPr>
          </a:p>
        </p:txBody>
      </p:sp>
    </p:spTree>
    <p:extLst>
      <p:ext uri="{BB962C8B-B14F-4D97-AF65-F5344CB8AC3E}">
        <p14:creationId xmlns:p14="http://schemas.microsoft.com/office/powerpoint/2010/main" xmlns="" val="9139439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017224" y="408957"/>
            <a:ext cx="8911687" cy="1280890"/>
          </a:xfrm>
        </p:spPr>
        <p:txBody>
          <a:bodyPr/>
          <a:lstStyle/>
          <a:p>
            <a:pPr algn="ctr"/>
            <a:r>
              <a:rPr lang="fr-FR" dirty="0"/>
              <a:t>La calculatrice </a:t>
            </a:r>
          </a:p>
        </p:txBody>
      </p:sp>
      <p:sp>
        <p:nvSpPr>
          <p:cNvPr id="3" name="Espace réservé du contenu 2"/>
          <p:cNvSpPr>
            <a:spLocks noGrp="1"/>
          </p:cNvSpPr>
          <p:nvPr>
            <p:ph idx="1"/>
          </p:nvPr>
        </p:nvSpPr>
        <p:spPr>
          <a:xfrm>
            <a:off x="1441525" y="1093316"/>
            <a:ext cx="10063087" cy="5346551"/>
          </a:xfrm>
        </p:spPr>
        <p:txBody>
          <a:bodyPr>
            <a:normAutofit fontScale="92500" lnSpcReduction="10000"/>
          </a:bodyPr>
          <a:lstStyle/>
          <a:p>
            <a:pPr marL="0" lvl="0" indent="0" algn="ctr">
              <a:buNone/>
            </a:pPr>
            <a:r>
              <a:rPr lang="fr-FR" b="1" u="sng" dirty="0"/>
              <a:t>conforme à la circulaire n° 2015-178 du 1-10-2015 </a:t>
            </a:r>
          </a:p>
          <a:p>
            <a:r>
              <a:rPr lang="fr-FR" dirty="0">
                <a:solidFill>
                  <a:schemeClr val="tx1"/>
                </a:solidFill>
              </a:rPr>
              <a:t>Est considéré comme « calculatrice » tout dispositif électronique autonome, dépourvu de toute fonction de communication par voie hertzienne, ayant pour fonction essentielle d'effectuer des calculs mathématiques ou financiers, de réaliser des représentations graphiques, des études statistiques ou tous traitements de données mathématiques par le biais de tableaux ou diagrammes.</a:t>
            </a:r>
          </a:p>
          <a:p>
            <a:r>
              <a:rPr lang="fr-FR" dirty="0">
                <a:solidFill>
                  <a:schemeClr val="tx1"/>
                </a:solidFill>
              </a:rPr>
              <a:t>Les matériels autorisés sont les suivants :</a:t>
            </a:r>
          </a:p>
          <a:p>
            <a:pPr lvl="1"/>
            <a:r>
              <a:rPr lang="fr-FR" dirty="0">
                <a:solidFill>
                  <a:schemeClr val="tx1"/>
                </a:solidFill>
              </a:rPr>
              <a:t>les calculatrices non programmables sans mémoire alphanumérique ;</a:t>
            </a:r>
          </a:p>
          <a:p>
            <a:pPr lvl="1"/>
            <a:r>
              <a:rPr lang="fr-FR" dirty="0">
                <a:solidFill>
                  <a:schemeClr val="tx1"/>
                </a:solidFill>
              </a:rPr>
              <a:t>les calculatrices avec mémoire alphanumérique et/ou avec écran graphique qui disposent d'une fonctionnalité « mode examen » répondant aux spécificités suivantes :</a:t>
            </a:r>
          </a:p>
          <a:p>
            <a:pPr lvl="2"/>
            <a:r>
              <a:rPr lang="fr-FR" dirty="0">
                <a:solidFill>
                  <a:schemeClr val="tx1"/>
                </a:solidFill>
              </a:rPr>
              <a:t>la neutralisation temporaire de l'accès à la mémoire de la calculatrice ou l'effacement définitif de cette mémoire ;</a:t>
            </a:r>
          </a:p>
          <a:p>
            <a:pPr lvl="2"/>
            <a:r>
              <a:rPr lang="fr-FR" dirty="0">
                <a:solidFill>
                  <a:schemeClr val="tx1"/>
                </a:solidFill>
              </a:rPr>
              <a:t>le blocage de toute transmission de données, que ce soit par Wifi, Bluetooth ou par tout autre dispositif de communication à distance ;</a:t>
            </a:r>
          </a:p>
          <a:p>
            <a:pPr lvl="2"/>
            <a:r>
              <a:rPr lang="fr-FR" dirty="0">
                <a:solidFill>
                  <a:schemeClr val="tx1"/>
                </a:solidFill>
              </a:rPr>
              <a:t>la présence d'un signal lumineux clignotant sur la tranche haute de la calculatrice, attestant du passage au « mode examen » ;</a:t>
            </a:r>
          </a:p>
          <a:p>
            <a:pPr lvl="2"/>
            <a:r>
              <a:rPr lang="fr-FR" dirty="0">
                <a:solidFill>
                  <a:schemeClr val="tx1"/>
                </a:solidFill>
              </a:rPr>
              <a:t>la non réversibilité du « mode examen » durant toute la durée de l'épreuve. La sortie du « mode examen » nécessite une connexion physique, par câble, avec un ordinateur ou une calculatrice.</a:t>
            </a:r>
          </a:p>
          <a:p>
            <a:pPr marL="0" indent="0">
              <a:buNone/>
            </a:pPr>
            <a:r>
              <a:rPr lang="fr-FR" dirty="0">
                <a:solidFill>
                  <a:schemeClr val="tx1"/>
                </a:solidFill>
              </a:rPr>
              <a:t>				</a:t>
            </a:r>
            <a:r>
              <a:rPr lang="fr-FR" b="1" i="1" dirty="0">
                <a:solidFill>
                  <a:schemeClr val="tx1"/>
                </a:solidFill>
              </a:rPr>
              <a:t>	Exemples : Calculatrice HP Prime ou TI Inspire</a:t>
            </a:r>
          </a:p>
        </p:txBody>
      </p:sp>
      <p:sp>
        <p:nvSpPr>
          <p:cNvPr id="6" name="Espace réservé du pied de page 3"/>
          <p:cNvSpPr>
            <a:spLocks noGrp="1"/>
          </p:cNvSpPr>
          <p:nvPr>
            <p:ph type="ftr" sz="quarter" idx="11"/>
          </p:nvPr>
        </p:nvSpPr>
        <p:spPr>
          <a:xfrm>
            <a:off x="7914357" y="6424864"/>
            <a:ext cx="4277643" cy="433136"/>
          </a:xfrm>
        </p:spPr>
        <p:txBody>
          <a:bodyPr/>
          <a:lstStyle/>
          <a:p>
            <a:pPr algn="r"/>
            <a:r>
              <a:rPr lang="fr-FR" sz="1400" b="1" dirty="0" smtClean="0">
                <a:solidFill>
                  <a:schemeClr val="tx1"/>
                </a:solidFill>
                <a:latin typeface="Cambria" pitchFamily="18" charset="0"/>
              </a:rPr>
              <a:t>Séminaire national BTS MGTMN - 25 Janvier 2017</a:t>
            </a:r>
            <a:endParaRPr lang="fr-FR" sz="1400" b="1" dirty="0">
              <a:solidFill>
                <a:schemeClr val="tx1"/>
              </a:solidFill>
              <a:latin typeface="Cambria" pitchFamily="18" charset="0"/>
            </a:endParaRPr>
          </a:p>
        </p:txBody>
      </p:sp>
    </p:spTree>
    <p:extLst>
      <p:ext uri="{BB962C8B-B14F-4D97-AF65-F5344CB8AC3E}">
        <p14:creationId xmlns:p14="http://schemas.microsoft.com/office/powerpoint/2010/main" xmlns="" val="24449116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17161" y="619143"/>
            <a:ext cx="10273221" cy="1280890"/>
          </a:xfrm>
        </p:spPr>
        <p:txBody>
          <a:bodyPr/>
          <a:lstStyle/>
          <a:p>
            <a:pPr algn="ctr"/>
            <a:r>
              <a:rPr lang="fr-FR" dirty="0"/>
              <a:t>Les compétences de l’épreuve E4 à évaluer</a:t>
            </a:r>
          </a:p>
        </p:txBody>
      </p:sp>
      <p:graphicFrame>
        <p:nvGraphicFramePr>
          <p:cNvPr id="4" name="Tableau 3"/>
          <p:cNvGraphicFramePr>
            <a:graphicFrameLocks noGrp="1"/>
          </p:cNvGraphicFramePr>
          <p:nvPr>
            <p:extLst>
              <p:ext uri="{D42A27DB-BD31-4B8C-83A1-F6EECF244321}">
                <p14:modId xmlns:p14="http://schemas.microsoft.com/office/powerpoint/2010/main" xmlns="" val="1443792725"/>
              </p:ext>
            </p:extLst>
          </p:nvPr>
        </p:nvGraphicFramePr>
        <p:xfrm>
          <a:off x="559398" y="1259588"/>
          <a:ext cx="10794402" cy="5598410"/>
        </p:xfrm>
        <a:graphic>
          <a:graphicData uri="http://schemas.openxmlformats.org/drawingml/2006/table">
            <a:tbl>
              <a:tblPr firstRow="1" firstCol="1" bandRow="1">
                <a:tableStyleId>{5C22544A-7EE6-4342-B048-85BDC9FD1C3A}</a:tableStyleId>
              </a:tblPr>
              <a:tblGrid>
                <a:gridCol w="613186">
                  <a:extLst>
                    <a:ext uri="{9D8B030D-6E8A-4147-A177-3AD203B41FA5}">
                      <a16:colId xmlns:a16="http://schemas.microsoft.com/office/drawing/2014/main" xmlns="" val="2058059889"/>
                    </a:ext>
                  </a:extLst>
                </a:gridCol>
                <a:gridCol w="2157717">
                  <a:extLst>
                    <a:ext uri="{9D8B030D-6E8A-4147-A177-3AD203B41FA5}">
                      <a16:colId xmlns:a16="http://schemas.microsoft.com/office/drawing/2014/main" xmlns="" val="1547063266"/>
                    </a:ext>
                  </a:extLst>
                </a:gridCol>
                <a:gridCol w="964860">
                  <a:extLst>
                    <a:ext uri="{9D8B030D-6E8A-4147-A177-3AD203B41FA5}">
                      <a16:colId xmlns:a16="http://schemas.microsoft.com/office/drawing/2014/main" xmlns="" val="2800388708"/>
                    </a:ext>
                  </a:extLst>
                </a:gridCol>
                <a:gridCol w="7058639">
                  <a:extLst>
                    <a:ext uri="{9D8B030D-6E8A-4147-A177-3AD203B41FA5}">
                      <a16:colId xmlns:a16="http://schemas.microsoft.com/office/drawing/2014/main" xmlns="" val="2109921070"/>
                    </a:ext>
                  </a:extLst>
                </a:gridCol>
              </a:tblGrid>
              <a:tr h="321443">
                <a:tc gridSpan="2">
                  <a:txBody>
                    <a:bodyPr/>
                    <a:lstStyle/>
                    <a:p>
                      <a:pPr algn="ctr">
                        <a:spcAft>
                          <a:spcPts val="0"/>
                        </a:spcAft>
                      </a:pPr>
                      <a:r>
                        <a:rPr lang="fr-FR" sz="1800" kern="0" dirty="0">
                          <a:effectLst/>
                          <a:latin typeface="Cambria" panose="02040503050406030204" pitchFamily="18" charset="0"/>
                        </a:rPr>
                        <a:t>Compétences</a:t>
                      </a:r>
                      <a:endParaRPr lang="fr-FR" sz="1800" kern="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fr-FR"/>
                    </a:p>
                  </a:txBody>
                  <a:tcPr/>
                </a:tc>
                <a:tc gridSpan="2">
                  <a:txBody>
                    <a:bodyPr/>
                    <a:lstStyle/>
                    <a:p>
                      <a:pPr algn="ctr">
                        <a:spcAft>
                          <a:spcPts val="0"/>
                        </a:spcAft>
                      </a:pPr>
                      <a:r>
                        <a:rPr lang="fr-FR" sz="1800" kern="0" dirty="0">
                          <a:effectLst/>
                          <a:latin typeface="Cambria" panose="02040503050406030204" pitchFamily="18" charset="0"/>
                        </a:rPr>
                        <a:t>Compétences détaillées</a:t>
                      </a:r>
                      <a:endParaRPr lang="fr-FR" sz="1800" kern="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fr-FR"/>
                    </a:p>
                  </a:txBody>
                  <a:tcPr/>
                </a:tc>
                <a:extLst>
                  <a:ext uri="{0D108BD9-81ED-4DB2-BD59-A6C34878D82A}">
                    <a16:rowId xmlns:a16="http://schemas.microsoft.com/office/drawing/2014/main" xmlns="" val="1367560041"/>
                  </a:ext>
                </a:extLst>
              </a:tr>
              <a:tr h="321443">
                <a:tc rowSpan="5">
                  <a:txBody>
                    <a:bodyPr/>
                    <a:lstStyle/>
                    <a:p>
                      <a:pPr algn="ctr">
                        <a:spcAft>
                          <a:spcPts val="0"/>
                        </a:spcAft>
                      </a:pPr>
                      <a:r>
                        <a:rPr lang="fr-FR" sz="1800" kern="0">
                          <a:effectLst/>
                          <a:latin typeface="Cambria" panose="02040503050406030204" pitchFamily="18" charset="0"/>
                        </a:rPr>
                        <a:t>C1</a:t>
                      </a:r>
                      <a:endParaRPr lang="fr-FR" sz="1800" kern="5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rowSpan="5">
                  <a:txBody>
                    <a:bodyPr/>
                    <a:lstStyle/>
                    <a:p>
                      <a:pPr algn="ctr">
                        <a:spcAft>
                          <a:spcPts val="0"/>
                        </a:spcAft>
                      </a:pPr>
                      <a:r>
                        <a:rPr lang="fr-FR" sz="1800" b="1" u="sng" kern="0" dirty="0">
                          <a:effectLst/>
                          <a:latin typeface="Cambria" panose="02040503050406030204" pitchFamily="18" charset="0"/>
                        </a:rPr>
                        <a:t>Préparer la mission.</a:t>
                      </a:r>
                      <a:endParaRPr lang="fr-FR" sz="1800" b="1" u="sng" kern="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fr-FR" sz="1800" kern="0">
                          <a:effectLst/>
                          <a:latin typeface="Cambria" panose="02040503050406030204" pitchFamily="18" charset="0"/>
                        </a:rPr>
                        <a:t>C1.1</a:t>
                      </a:r>
                      <a:endParaRPr lang="fr-FR" sz="1800" kern="5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0"/>
                        </a:spcAft>
                      </a:pPr>
                      <a:r>
                        <a:rPr lang="fr-FR" sz="1800" kern="0">
                          <a:effectLst/>
                          <a:latin typeface="Cambria" panose="02040503050406030204" pitchFamily="18" charset="0"/>
                        </a:rPr>
                        <a:t>Traduire le besoin du client et l’exprimer fonctionnellement.</a:t>
                      </a:r>
                      <a:endParaRPr lang="fr-FR" sz="1800" kern="5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2312400773"/>
                  </a:ext>
                </a:extLst>
              </a:tr>
              <a:tr h="584444">
                <a:tc vMerge="1">
                  <a:txBody>
                    <a:bodyPr/>
                    <a:lstStyle/>
                    <a:p>
                      <a:endParaRPr lang="fr-FR"/>
                    </a:p>
                  </a:txBody>
                  <a:tcPr/>
                </a:tc>
                <a:tc vMerge="1">
                  <a:txBody>
                    <a:bodyPr/>
                    <a:lstStyle/>
                    <a:p>
                      <a:endParaRPr lang="fr-FR"/>
                    </a:p>
                  </a:txBody>
                  <a:tcPr/>
                </a:tc>
                <a:tc>
                  <a:txBody>
                    <a:bodyPr/>
                    <a:lstStyle/>
                    <a:p>
                      <a:pPr algn="ctr">
                        <a:spcAft>
                          <a:spcPts val="0"/>
                        </a:spcAft>
                      </a:pPr>
                      <a:r>
                        <a:rPr lang="fr-FR" sz="1800" kern="0" dirty="0">
                          <a:effectLst/>
                          <a:latin typeface="Cambria" panose="02040503050406030204" pitchFamily="18" charset="0"/>
                        </a:rPr>
                        <a:t>C1.2</a:t>
                      </a:r>
                      <a:endParaRPr lang="fr-FR" sz="1800" kern="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0"/>
                        </a:spcAft>
                      </a:pPr>
                      <a:r>
                        <a:rPr lang="fr-FR" sz="1800" kern="0" dirty="0">
                          <a:effectLst/>
                          <a:latin typeface="Cambria" panose="02040503050406030204" pitchFamily="18" charset="0"/>
                        </a:rPr>
                        <a:t>Recueillir les documents et extraire les informations utiles à la mission.</a:t>
                      </a:r>
                      <a:endParaRPr lang="fr-FR" sz="1800" kern="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272971984"/>
                  </a:ext>
                </a:extLst>
              </a:tr>
              <a:tr h="321443">
                <a:tc vMerge="1">
                  <a:txBody>
                    <a:bodyPr/>
                    <a:lstStyle/>
                    <a:p>
                      <a:endParaRPr lang="fr-FR"/>
                    </a:p>
                  </a:txBody>
                  <a:tcPr/>
                </a:tc>
                <a:tc vMerge="1">
                  <a:txBody>
                    <a:bodyPr/>
                    <a:lstStyle/>
                    <a:p>
                      <a:endParaRPr lang="fr-FR"/>
                    </a:p>
                  </a:txBody>
                  <a:tcPr/>
                </a:tc>
                <a:tc>
                  <a:txBody>
                    <a:bodyPr/>
                    <a:lstStyle/>
                    <a:p>
                      <a:pPr algn="ctr">
                        <a:spcAft>
                          <a:spcPts val="0"/>
                        </a:spcAft>
                      </a:pPr>
                      <a:r>
                        <a:rPr lang="fr-FR" sz="1800" kern="0">
                          <a:effectLst/>
                          <a:latin typeface="Cambria" panose="02040503050406030204" pitchFamily="18" charset="0"/>
                        </a:rPr>
                        <a:t>C1.3</a:t>
                      </a:r>
                      <a:endParaRPr lang="fr-FR" sz="1800" kern="5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0"/>
                        </a:spcAft>
                      </a:pPr>
                      <a:r>
                        <a:rPr lang="fr-FR" sz="1800" kern="0" dirty="0">
                          <a:effectLst/>
                          <a:latin typeface="Cambria" panose="02040503050406030204" pitchFamily="18" charset="0"/>
                        </a:rPr>
                        <a:t>Exprimer les contraintes.</a:t>
                      </a:r>
                      <a:endParaRPr lang="fr-FR" sz="1800" kern="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2122293912"/>
                  </a:ext>
                </a:extLst>
              </a:tr>
              <a:tr h="321443">
                <a:tc vMerge="1">
                  <a:txBody>
                    <a:bodyPr/>
                    <a:lstStyle/>
                    <a:p>
                      <a:endParaRPr lang="fr-FR"/>
                    </a:p>
                  </a:txBody>
                  <a:tcPr/>
                </a:tc>
                <a:tc vMerge="1">
                  <a:txBody>
                    <a:bodyPr/>
                    <a:lstStyle/>
                    <a:p>
                      <a:endParaRPr lang="fr-FR"/>
                    </a:p>
                  </a:txBody>
                  <a:tcPr/>
                </a:tc>
                <a:tc>
                  <a:txBody>
                    <a:bodyPr/>
                    <a:lstStyle/>
                    <a:p>
                      <a:pPr algn="ctr">
                        <a:spcAft>
                          <a:spcPts val="0"/>
                        </a:spcAft>
                      </a:pPr>
                      <a:r>
                        <a:rPr lang="fr-FR" sz="1800" kern="0">
                          <a:effectLst/>
                          <a:latin typeface="Cambria" panose="02040503050406030204" pitchFamily="18" charset="0"/>
                        </a:rPr>
                        <a:t>C1.4</a:t>
                      </a:r>
                      <a:endParaRPr lang="fr-FR" sz="1800" kern="5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0"/>
                        </a:spcAft>
                      </a:pPr>
                      <a:r>
                        <a:rPr lang="fr-FR" sz="1800" kern="0" dirty="0">
                          <a:effectLst/>
                          <a:latin typeface="Cambria" panose="02040503050406030204" pitchFamily="18" charset="0"/>
                        </a:rPr>
                        <a:t>Planifier le travail.</a:t>
                      </a:r>
                      <a:endParaRPr lang="fr-FR" sz="1800" kern="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825297914"/>
                  </a:ext>
                </a:extLst>
              </a:tr>
              <a:tr h="321443">
                <a:tc vMerge="1">
                  <a:txBody>
                    <a:bodyPr/>
                    <a:lstStyle/>
                    <a:p>
                      <a:endParaRPr lang="fr-FR"/>
                    </a:p>
                  </a:txBody>
                  <a:tcPr/>
                </a:tc>
                <a:tc vMerge="1">
                  <a:txBody>
                    <a:bodyPr/>
                    <a:lstStyle/>
                    <a:p>
                      <a:endParaRPr lang="fr-FR"/>
                    </a:p>
                  </a:txBody>
                  <a:tcPr/>
                </a:tc>
                <a:tc>
                  <a:txBody>
                    <a:bodyPr/>
                    <a:lstStyle/>
                    <a:p>
                      <a:pPr algn="ctr">
                        <a:spcAft>
                          <a:spcPts val="0"/>
                        </a:spcAft>
                      </a:pPr>
                      <a:r>
                        <a:rPr lang="fr-FR" sz="1800" kern="0">
                          <a:effectLst/>
                          <a:latin typeface="Cambria" panose="02040503050406030204" pitchFamily="18" charset="0"/>
                        </a:rPr>
                        <a:t>C1.5</a:t>
                      </a:r>
                      <a:endParaRPr lang="fr-FR" sz="1800" kern="5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0"/>
                        </a:spcAft>
                      </a:pPr>
                      <a:r>
                        <a:rPr lang="fr-FR" sz="1800" kern="0">
                          <a:effectLst/>
                          <a:latin typeface="Cambria" panose="02040503050406030204" pitchFamily="18" charset="0"/>
                        </a:rPr>
                        <a:t>Choisir les moyens d'acquisition.</a:t>
                      </a:r>
                      <a:endParaRPr lang="fr-FR" sz="1800" kern="5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504340892"/>
                  </a:ext>
                </a:extLst>
              </a:tr>
              <a:tr h="321443">
                <a:tc rowSpan="2">
                  <a:txBody>
                    <a:bodyPr/>
                    <a:lstStyle/>
                    <a:p>
                      <a:pPr algn="ctr">
                        <a:spcAft>
                          <a:spcPts val="0"/>
                        </a:spcAft>
                      </a:pPr>
                      <a:r>
                        <a:rPr lang="fr-FR" sz="1800" kern="0">
                          <a:effectLst/>
                          <a:latin typeface="Cambria" panose="02040503050406030204" pitchFamily="18" charset="0"/>
                        </a:rPr>
                        <a:t>C2</a:t>
                      </a:r>
                      <a:endParaRPr lang="fr-FR" sz="1800" kern="5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rowSpan="2">
                  <a:txBody>
                    <a:bodyPr/>
                    <a:lstStyle/>
                    <a:p>
                      <a:pPr algn="ctr">
                        <a:spcAft>
                          <a:spcPts val="0"/>
                        </a:spcAft>
                      </a:pPr>
                      <a:r>
                        <a:rPr lang="fr-FR" sz="1800" b="1" u="sng" kern="0" dirty="0">
                          <a:effectLst/>
                          <a:latin typeface="Cambria" panose="02040503050406030204" pitchFamily="18" charset="0"/>
                        </a:rPr>
                        <a:t>Analyser des documents.</a:t>
                      </a:r>
                      <a:endParaRPr lang="fr-FR" sz="1800" b="1" u="sng" kern="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fr-FR" sz="1800" kern="0">
                          <a:effectLst/>
                          <a:latin typeface="Cambria" panose="02040503050406030204" pitchFamily="18" charset="0"/>
                        </a:rPr>
                        <a:t>C2.1</a:t>
                      </a:r>
                      <a:endParaRPr lang="fr-FR" sz="1800" kern="5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0"/>
                        </a:spcAft>
                      </a:pPr>
                      <a:r>
                        <a:rPr lang="fr-FR" sz="1800" kern="0" dirty="0">
                          <a:effectLst/>
                          <a:latin typeface="Cambria" panose="02040503050406030204" pitchFamily="18" charset="0"/>
                        </a:rPr>
                        <a:t>Décoder une représentation graphique.</a:t>
                      </a:r>
                      <a:endParaRPr lang="fr-FR" sz="1800" kern="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2267603958"/>
                  </a:ext>
                </a:extLst>
              </a:tr>
              <a:tr h="321443">
                <a:tc vMerge="1">
                  <a:txBody>
                    <a:bodyPr/>
                    <a:lstStyle/>
                    <a:p>
                      <a:endParaRPr lang="fr-FR"/>
                    </a:p>
                  </a:txBody>
                  <a:tcPr/>
                </a:tc>
                <a:tc vMerge="1">
                  <a:txBody>
                    <a:bodyPr/>
                    <a:lstStyle/>
                    <a:p>
                      <a:endParaRPr lang="fr-FR"/>
                    </a:p>
                  </a:txBody>
                  <a:tcPr/>
                </a:tc>
                <a:tc>
                  <a:txBody>
                    <a:bodyPr/>
                    <a:lstStyle/>
                    <a:p>
                      <a:pPr algn="ctr">
                        <a:spcAft>
                          <a:spcPts val="0"/>
                        </a:spcAft>
                      </a:pPr>
                      <a:r>
                        <a:rPr lang="fr-FR" sz="1800" kern="0">
                          <a:effectLst/>
                          <a:latin typeface="Cambria" panose="02040503050406030204" pitchFamily="18" charset="0"/>
                        </a:rPr>
                        <a:t>C2.2</a:t>
                      </a:r>
                      <a:endParaRPr lang="fr-FR" sz="1800" kern="5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0"/>
                        </a:spcAft>
                      </a:pPr>
                      <a:r>
                        <a:rPr lang="fr-FR" sz="1800" kern="0">
                          <a:effectLst/>
                          <a:latin typeface="Cambria" panose="02040503050406030204" pitchFamily="18" charset="0"/>
                        </a:rPr>
                        <a:t>Analyser un document.</a:t>
                      </a:r>
                      <a:endParaRPr lang="fr-FR" sz="1800" kern="5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225297576"/>
                  </a:ext>
                </a:extLst>
              </a:tr>
              <a:tr h="321443">
                <a:tc rowSpan="2">
                  <a:txBody>
                    <a:bodyPr/>
                    <a:lstStyle/>
                    <a:p>
                      <a:pPr algn="ctr">
                        <a:spcAft>
                          <a:spcPts val="0"/>
                        </a:spcAft>
                      </a:pPr>
                      <a:r>
                        <a:rPr lang="fr-FR" sz="1800" kern="0">
                          <a:effectLst/>
                          <a:latin typeface="Cambria" panose="02040503050406030204" pitchFamily="18" charset="0"/>
                        </a:rPr>
                        <a:t>C3</a:t>
                      </a:r>
                      <a:endParaRPr lang="fr-FR" sz="1800" kern="5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rowSpan="2">
                  <a:txBody>
                    <a:bodyPr/>
                    <a:lstStyle/>
                    <a:p>
                      <a:pPr algn="ctr">
                        <a:spcAft>
                          <a:spcPts val="0"/>
                        </a:spcAft>
                      </a:pPr>
                      <a:r>
                        <a:rPr lang="fr-FR" sz="1800" b="1" u="sng" kern="0" dirty="0">
                          <a:effectLst/>
                          <a:latin typeface="Cambria" panose="02040503050406030204" pitchFamily="18" charset="0"/>
                        </a:rPr>
                        <a:t>Déterminer les coûts d'une</a:t>
                      </a:r>
                      <a:endParaRPr lang="fr-FR" sz="1800" b="1" u="sng" kern="50" dirty="0">
                        <a:effectLst/>
                        <a:latin typeface="Cambria" panose="02040503050406030204" pitchFamily="18" charset="0"/>
                      </a:endParaRPr>
                    </a:p>
                    <a:p>
                      <a:pPr algn="ctr">
                        <a:spcAft>
                          <a:spcPts val="0"/>
                        </a:spcAft>
                      </a:pPr>
                      <a:r>
                        <a:rPr lang="fr-FR" sz="1800" b="1" u="sng" kern="0" dirty="0">
                          <a:effectLst/>
                          <a:latin typeface="Cambria" panose="02040503050406030204" pitchFamily="18" charset="0"/>
                        </a:rPr>
                        <a:t>opération aux différentes phases de son avancement.</a:t>
                      </a:r>
                      <a:endParaRPr lang="fr-FR" sz="1800" b="1" u="sng" kern="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fr-FR" sz="1800" kern="0">
                          <a:effectLst/>
                          <a:latin typeface="Cambria" panose="02040503050406030204" pitchFamily="18" charset="0"/>
                        </a:rPr>
                        <a:t>C3.1</a:t>
                      </a:r>
                      <a:endParaRPr lang="fr-FR" sz="1800" kern="5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0"/>
                        </a:spcAft>
                      </a:pPr>
                      <a:r>
                        <a:rPr lang="fr-FR" sz="1800" kern="0" dirty="0">
                          <a:effectLst/>
                          <a:latin typeface="Cambria" panose="02040503050406030204" pitchFamily="18" charset="0"/>
                        </a:rPr>
                        <a:t>Etablir le quantitatif de l’opération.</a:t>
                      </a:r>
                      <a:endParaRPr lang="fr-FR" sz="1800" kern="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4074350504"/>
                  </a:ext>
                </a:extLst>
              </a:tr>
              <a:tr h="1336876">
                <a:tc vMerge="1">
                  <a:txBody>
                    <a:bodyPr/>
                    <a:lstStyle/>
                    <a:p>
                      <a:endParaRPr lang="fr-FR"/>
                    </a:p>
                  </a:txBody>
                  <a:tcPr/>
                </a:tc>
                <a:tc vMerge="1">
                  <a:txBody>
                    <a:bodyPr/>
                    <a:lstStyle/>
                    <a:p>
                      <a:endParaRPr lang="fr-FR"/>
                    </a:p>
                  </a:txBody>
                  <a:tcPr/>
                </a:tc>
                <a:tc>
                  <a:txBody>
                    <a:bodyPr/>
                    <a:lstStyle/>
                    <a:p>
                      <a:pPr algn="ctr">
                        <a:spcAft>
                          <a:spcPts val="0"/>
                        </a:spcAft>
                      </a:pPr>
                      <a:r>
                        <a:rPr lang="fr-FR" sz="1800" kern="0" dirty="0">
                          <a:effectLst/>
                          <a:latin typeface="Cambria" panose="02040503050406030204" pitchFamily="18" charset="0"/>
                        </a:rPr>
                        <a:t>C3.2</a:t>
                      </a:r>
                      <a:endParaRPr lang="fr-FR" sz="1800" kern="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0"/>
                        </a:spcAft>
                      </a:pPr>
                      <a:r>
                        <a:rPr lang="fr-FR" sz="1800" kern="0" dirty="0">
                          <a:effectLst/>
                          <a:latin typeface="Cambria" panose="02040503050406030204" pitchFamily="18" charset="0"/>
                        </a:rPr>
                        <a:t>Etablir le devis estimatif de l’opération.</a:t>
                      </a:r>
                      <a:endParaRPr lang="fr-FR" sz="1800" kern="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410678629"/>
                  </a:ext>
                </a:extLst>
              </a:tr>
              <a:tr h="1105546">
                <a:tc>
                  <a:txBody>
                    <a:bodyPr/>
                    <a:lstStyle/>
                    <a:p>
                      <a:pPr algn="ctr">
                        <a:spcAft>
                          <a:spcPts val="0"/>
                        </a:spcAft>
                      </a:pPr>
                      <a:r>
                        <a:rPr lang="fr-FR" sz="1800" kern="0">
                          <a:effectLst/>
                          <a:latin typeface="Cambria" panose="02040503050406030204" pitchFamily="18" charset="0"/>
                        </a:rPr>
                        <a:t>C11</a:t>
                      </a:r>
                      <a:endParaRPr lang="fr-FR" sz="1800" kern="5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fr-FR" sz="1800" b="1" u="sng" kern="0" dirty="0">
                          <a:effectLst/>
                          <a:latin typeface="Cambria" panose="02040503050406030204" pitchFamily="18" charset="0"/>
                        </a:rPr>
                        <a:t>Contrôler des calculs, </a:t>
                      </a:r>
                      <a:r>
                        <a:rPr lang="fr-FR" sz="1800" b="0" u="none" kern="0" dirty="0">
                          <a:effectLst/>
                          <a:latin typeface="Cambria" panose="02040503050406030204" pitchFamily="18" charset="0"/>
                        </a:rPr>
                        <a:t>des mesures, une implantation.</a:t>
                      </a:r>
                      <a:endParaRPr lang="fr-FR" sz="1800" b="0" u="none" kern="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fr-FR" sz="1800" kern="0">
                          <a:effectLst/>
                          <a:latin typeface="Cambria" panose="02040503050406030204" pitchFamily="18" charset="0"/>
                        </a:rPr>
                        <a:t>C11.1</a:t>
                      </a:r>
                      <a:endParaRPr lang="fr-FR" sz="1800" kern="5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0"/>
                        </a:spcAft>
                      </a:pPr>
                      <a:r>
                        <a:rPr lang="fr-FR" sz="1800" kern="0" dirty="0">
                          <a:effectLst/>
                          <a:latin typeface="Cambria" panose="02040503050406030204" pitchFamily="18" charset="0"/>
                        </a:rPr>
                        <a:t>Contrôler un calcul.</a:t>
                      </a:r>
                      <a:endParaRPr lang="fr-FR" sz="1800" kern="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831079961"/>
                  </a:ext>
                </a:extLst>
              </a:tr>
            </a:tbl>
          </a:graphicData>
        </a:graphic>
      </p:graphicFrame>
      <p:sp>
        <p:nvSpPr>
          <p:cNvPr id="6" name="Espace réservé du pied de page 3"/>
          <p:cNvSpPr>
            <a:spLocks noGrp="1"/>
          </p:cNvSpPr>
          <p:nvPr>
            <p:ph type="ftr" sz="quarter" idx="11"/>
          </p:nvPr>
        </p:nvSpPr>
        <p:spPr>
          <a:xfrm>
            <a:off x="7914357" y="6424864"/>
            <a:ext cx="4277643" cy="433136"/>
          </a:xfrm>
        </p:spPr>
        <p:txBody>
          <a:bodyPr/>
          <a:lstStyle/>
          <a:p>
            <a:pPr algn="r"/>
            <a:r>
              <a:rPr lang="fr-FR" sz="1400" b="1" dirty="0" smtClean="0">
                <a:solidFill>
                  <a:schemeClr val="tx1"/>
                </a:solidFill>
                <a:latin typeface="Cambria" pitchFamily="18" charset="0"/>
              </a:rPr>
              <a:t>Séminaire national BTS MGTMN - 25 Janvier 2017</a:t>
            </a:r>
            <a:endParaRPr lang="fr-FR" sz="1400" b="1" dirty="0">
              <a:solidFill>
                <a:schemeClr val="tx1"/>
              </a:solidFill>
              <a:latin typeface="Cambria" pitchFamily="18" charset="0"/>
            </a:endParaRPr>
          </a:p>
        </p:txBody>
      </p:sp>
    </p:spTree>
    <p:extLst>
      <p:ext uri="{BB962C8B-B14F-4D97-AF65-F5344CB8AC3E}">
        <p14:creationId xmlns:p14="http://schemas.microsoft.com/office/powerpoint/2010/main" xmlns="" val="25691686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99708" y="645625"/>
            <a:ext cx="9761873" cy="903476"/>
          </a:xfrm>
        </p:spPr>
        <p:txBody>
          <a:bodyPr>
            <a:normAutofit/>
          </a:bodyPr>
          <a:lstStyle/>
          <a:p>
            <a:pPr algn="ctr"/>
            <a:r>
              <a:rPr lang="fr-FR" dirty="0"/>
              <a:t>Les </a:t>
            </a:r>
            <a:r>
              <a:rPr lang="fr-FR" b="1" u="sng" dirty="0">
                <a:effectLst>
                  <a:outerShdw blurRad="38100" dist="38100" dir="2700000" algn="tl">
                    <a:srgbClr val="000000">
                      <a:alpha val="43137"/>
                    </a:srgbClr>
                  </a:outerShdw>
                </a:effectLst>
              </a:rPr>
              <a:t>tâches professionnelles</a:t>
            </a:r>
            <a:r>
              <a:rPr lang="fr-FR" b="1" dirty="0">
                <a:effectLst>
                  <a:outerShdw blurRad="38100" dist="38100" dir="2700000" algn="tl">
                    <a:srgbClr val="000000">
                      <a:alpha val="43137"/>
                    </a:srgbClr>
                  </a:outerShdw>
                </a:effectLst>
              </a:rPr>
              <a:t> </a:t>
            </a:r>
            <a:r>
              <a:rPr lang="fr-FR" dirty="0"/>
              <a:t>de l’épreuve E4</a:t>
            </a:r>
          </a:p>
        </p:txBody>
      </p:sp>
      <p:sp>
        <p:nvSpPr>
          <p:cNvPr id="3" name="Rectangle 2"/>
          <p:cNvSpPr/>
          <p:nvPr/>
        </p:nvSpPr>
        <p:spPr>
          <a:xfrm>
            <a:off x="2194561" y="1828801"/>
            <a:ext cx="8692178" cy="4078039"/>
          </a:xfrm>
          <a:prstGeom prst="rect">
            <a:avLst/>
          </a:prstGeom>
        </p:spPr>
        <p:txBody>
          <a:bodyPr wrap="square">
            <a:spAutoFit/>
          </a:bodyPr>
          <a:lstStyle/>
          <a:p>
            <a:pPr marL="180340" algn="just">
              <a:spcBef>
                <a:spcPts val="600"/>
              </a:spcBef>
              <a:spcAft>
                <a:spcPts val="0"/>
              </a:spcAft>
            </a:pPr>
            <a:r>
              <a:rPr lang="fr-FR" sz="2800" kern="0" dirty="0">
                <a:latin typeface="Arial" panose="020B0604020202020204" pitchFamily="34" charset="0"/>
                <a:ea typeface="Times New Roman" panose="02020603050405020304" pitchFamily="18" charset="0"/>
                <a:cs typeface="Times New Roman" panose="02020603050405020304" pitchFamily="18" charset="0"/>
              </a:rPr>
              <a:t>-	organiser et planifier le travail ;</a:t>
            </a:r>
            <a:endParaRPr lang="fr-FR" sz="2000" kern="50" dirty="0">
              <a:effectLst/>
              <a:latin typeface="Arial" panose="020B0604020202020204" pitchFamily="34" charset="0"/>
              <a:ea typeface="Times New Roman" panose="02020603050405020304" pitchFamily="18" charset="0"/>
              <a:cs typeface="Times New Roman" panose="02020603050405020304" pitchFamily="18" charset="0"/>
            </a:endParaRPr>
          </a:p>
          <a:p>
            <a:pPr marL="180340" algn="just">
              <a:spcBef>
                <a:spcPts val="600"/>
              </a:spcBef>
              <a:spcAft>
                <a:spcPts val="0"/>
              </a:spcAft>
            </a:pPr>
            <a:r>
              <a:rPr lang="fr-FR" sz="2800" kern="0" dirty="0">
                <a:latin typeface="Arial" panose="020B0604020202020204" pitchFamily="34" charset="0"/>
                <a:ea typeface="Times New Roman" panose="02020603050405020304" pitchFamily="18" charset="0"/>
                <a:cs typeface="Times New Roman" panose="02020603050405020304" pitchFamily="18" charset="0"/>
              </a:rPr>
              <a:t>-	identifier les risques liés à la mission ;</a:t>
            </a:r>
            <a:endParaRPr lang="fr-FR" sz="2000" kern="50" dirty="0">
              <a:effectLst/>
              <a:latin typeface="Arial" panose="020B0604020202020204" pitchFamily="34" charset="0"/>
              <a:ea typeface="Times New Roman" panose="02020603050405020304" pitchFamily="18" charset="0"/>
              <a:cs typeface="Times New Roman" panose="02020603050405020304" pitchFamily="18" charset="0"/>
            </a:endParaRPr>
          </a:p>
          <a:p>
            <a:pPr marL="180340" algn="just">
              <a:spcBef>
                <a:spcPts val="600"/>
              </a:spcBef>
              <a:spcAft>
                <a:spcPts val="0"/>
              </a:spcAft>
            </a:pPr>
            <a:r>
              <a:rPr lang="fr-FR" sz="2800" kern="0" dirty="0">
                <a:latin typeface="Arial" panose="020B0604020202020204" pitchFamily="34" charset="0"/>
                <a:ea typeface="Times New Roman" panose="02020603050405020304" pitchFamily="18" charset="0"/>
                <a:cs typeface="Times New Roman" panose="02020603050405020304" pitchFamily="18" charset="0"/>
              </a:rPr>
              <a:t>-	analyser des documents ;</a:t>
            </a:r>
            <a:endParaRPr lang="fr-FR" sz="2000" kern="50" dirty="0">
              <a:effectLst/>
              <a:latin typeface="Arial" panose="020B0604020202020204" pitchFamily="34" charset="0"/>
              <a:ea typeface="Times New Roman" panose="02020603050405020304" pitchFamily="18" charset="0"/>
              <a:cs typeface="Times New Roman" panose="02020603050405020304" pitchFamily="18" charset="0"/>
            </a:endParaRPr>
          </a:p>
          <a:p>
            <a:pPr marL="180340" algn="just">
              <a:spcBef>
                <a:spcPts val="600"/>
              </a:spcBef>
              <a:spcAft>
                <a:spcPts val="0"/>
              </a:spcAft>
            </a:pPr>
            <a:r>
              <a:rPr lang="fr-FR" sz="2800" kern="0" dirty="0">
                <a:latin typeface="Arial" panose="020B0604020202020204" pitchFamily="34" charset="0"/>
                <a:ea typeface="Times New Roman" panose="02020603050405020304" pitchFamily="18" charset="0"/>
                <a:cs typeface="Times New Roman" panose="02020603050405020304" pitchFamily="18" charset="0"/>
              </a:rPr>
              <a:t>-	choisir le mode opératoire et le matériel ;</a:t>
            </a:r>
            <a:endParaRPr lang="fr-FR" sz="2000" kern="50" dirty="0">
              <a:effectLst/>
              <a:latin typeface="Arial" panose="020B0604020202020204" pitchFamily="34" charset="0"/>
              <a:ea typeface="Times New Roman" panose="02020603050405020304" pitchFamily="18" charset="0"/>
              <a:cs typeface="Times New Roman" panose="02020603050405020304" pitchFamily="18" charset="0"/>
            </a:endParaRPr>
          </a:p>
          <a:p>
            <a:pPr marL="180340" algn="just">
              <a:spcBef>
                <a:spcPts val="600"/>
              </a:spcBef>
              <a:spcAft>
                <a:spcPts val="0"/>
              </a:spcAft>
            </a:pPr>
            <a:r>
              <a:rPr lang="fr-FR" sz="2800" kern="0" dirty="0">
                <a:latin typeface="Arial" panose="020B0604020202020204" pitchFamily="34" charset="0"/>
                <a:ea typeface="Times New Roman" panose="02020603050405020304" pitchFamily="18" charset="0"/>
                <a:cs typeface="Times New Roman" panose="02020603050405020304" pitchFamily="18" charset="0"/>
              </a:rPr>
              <a:t>-	contrôler des données, des calculs ;</a:t>
            </a:r>
            <a:endParaRPr lang="fr-FR" sz="2000" kern="50" dirty="0">
              <a:effectLst/>
              <a:latin typeface="Arial" panose="020B0604020202020204" pitchFamily="34" charset="0"/>
              <a:ea typeface="Times New Roman" panose="02020603050405020304" pitchFamily="18" charset="0"/>
              <a:cs typeface="Times New Roman" panose="02020603050405020304" pitchFamily="18" charset="0"/>
            </a:endParaRPr>
          </a:p>
          <a:p>
            <a:pPr marL="180340" algn="just">
              <a:spcBef>
                <a:spcPts val="600"/>
              </a:spcBef>
              <a:spcAft>
                <a:spcPts val="0"/>
              </a:spcAft>
            </a:pPr>
            <a:r>
              <a:rPr lang="fr-FR" sz="2800" kern="0" dirty="0">
                <a:latin typeface="Arial" panose="020B0604020202020204" pitchFamily="34" charset="0"/>
                <a:ea typeface="Times New Roman" panose="02020603050405020304" pitchFamily="18" charset="0"/>
                <a:cs typeface="Times New Roman" panose="02020603050405020304" pitchFamily="18" charset="0"/>
              </a:rPr>
              <a:t>-	organiser un canevas ;</a:t>
            </a:r>
            <a:endParaRPr lang="fr-FR" sz="2000" kern="50" dirty="0">
              <a:effectLst/>
              <a:latin typeface="Arial" panose="020B0604020202020204" pitchFamily="34" charset="0"/>
              <a:ea typeface="Times New Roman" panose="02020603050405020304" pitchFamily="18" charset="0"/>
              <a:cs typeface="Times New Roman" panose="02020603050405020304" pitchFamily="18" charset="0"/>
            </a:endParaRPr>
          </a:p>
          <a:p>
            <a:pPr marL="180340" algn="just">
              <a:spcBef>
                <a:spcPts val="600"/>
              </a:spcBef>
              <a:spcAft>
                <a:spcPts val="0"/>
              </a:spcAft>
            </a:pPr>
            <a:r>
              <a:rPr lang="fr-FR" sz="2800" kern="0" dirty="0">
                <a:latin typeface="Arial" panose="020B0604020202020204" pitchFamily="34" charset="0"/>
                <a:ea typeface="Times New Roman" panose="02020603050405020304" pitchFamily="18" charset="0"/>
                <a:cs typeface="Times New Roman" panose="02020603050405020304" pitchFamily="18" charset="0"/>
              </a:rPr>
              <a:t>-	préparer une implantation ;</a:t>
            </a:r>
            <a:endParaRPr lang="fr-FR" sz="2000" kern="50" dirty="0">
              <a:effectLst/>
              <a:latin typeface="Arial" panose="020B0604020202020204" pitchFamily="34" charset="0"/>
              <a:ea typeface="Times New Roman" panose="02020603050405020304" pitchFamily="18" charset="0"/>
              <a:cs typeface="Times New Roman" panose="02020603050405020304" pitchFamily="18" charset="0"/>
            </a:endParaRPr>
          </a:p>
          <a:p>
            <a:pPr marL="180340" algn="just">
              <a:spcBef>
                <a:spcPts val="600"/>
              </a:spcBef>
              <a:spcAft>
                <a:spcPts val="0"/>
              </a:spcAft>
            </a:pPr>
            <a:r>
              <a:rPr lang="fr-FR" sz="2800" kern="0" dirty="0">
                <a:latin typeface="Arial" panose="020B0604020202020204" pitchFamily="34" charset="0"/>
                <a:ea typeface="Times New Roman" panose="02020603050405020304" pitchFamily="18" charset="0"/>
                <a:cs typeface="Times New Roman" panose="02020603050405020304" pitchFamily="18" charset="0"/>
              </a:rPr>
              <a:t>-	établir des devis quantitatif et estimatif.</a:t>
            </a:r>
            <a:endParaRPr lang="fr-FR" sz="1400" kern="5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5" name="Espace réservé du pied de page 3"/>
          <p:cNvSpPr>
            <a:spLocks noGrp="1"/>
          </p:cNvSpPr>
          <p:nvPr>
            <p:ph type="ftr" sz="quarter" idx="11"/>
          </p:nvPr>
        </p:nvSpPr>
        <p:spPr>
          <a:xfrm>
            <a:off x="7914357" y="6424864"/>
            <a:ext cx="4277643" cy="433136"/>
          </a:xfrm>
        </p:spPr>
        <p:txBody>
          <a:bodyPr/>
          <a:lstStyle/>
          <a:p>
            <a:pPr algn="r"/>
            <a:r>
              <a:rPr lang="fr-FR" sz="1400" b="1" dirty="0" smtClean="0">
                <a:solidFill>
                  <a:schemeClr val="tx1"/>
                </a:solidFill>
                <a:latin typeface="Cambria" pitchFamily="18" charset="0"/>
              </a:rPr>
              <a:t>Séminaire national BTS MGTMN - 25 Janvier 2017</a:t>
            </a:r>
            <a:endParaRPr lang="fr-FR" sz="1400" b="1" dirty="0">
              <a:solidFill>
                <a:schemeClr val="tx1"/>
              </a:solidFill>
              <a:latin typeface="Cambria" pitchFamily="18" charset="0"/>
            </a:endParaRPr>
          </a:p>
        </p:txBody>
      </p:sp>
    </p:spTree>
    <p:extLst>
      <p:ext uri="{BB962C8B-B14F-4D97-AF65-F5344CB8AC3E}">
        <p14:creationId xmlns:p14="http://schemas.microsoft.com/office/powerpoint/2010/main" xmlns="" val="16648391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32312" y="464141"/>
            <a:ext cx="9789128" cy="853380"/>
          </a:xfrm>
        </p:spPr>
        <p:txBody>
          <a:bodyPr/>
          <a:lstStyle/>
          <a:p>
            <a:pPr algn="ctr"/>
            <a:r>
              <a:rPr lang="fr-FR" dirty="0"/>
              <a:t>Le </a:t>
            </a:r>
            <a:r>
              <a:rPr lang="fr-FR" b="1" dirty="0"/>
              <a:t>contexte professionnel </a:t>
            </a:r>
            <a:r>
              <a:rPr lang="fr-FR" dirty="0"/>
              <a:t>du sujet 0</a:t>
            </a:r>
          </a:p>
        </p:txBody>
      </p:sp>
      <p:sp>
        <p:nvSpPr>
          <p:cNvPr id="3" name="Rectangle 2"/>
          <p:cNvSpPr/>
          <p:nvPr/>
        </p:nvSpPr>
        <p:spPr>
          <a:xfrm>
            <a:off x="1470010" y="1445736"/>
            <a:ext cx="8504169" cy="369332"/>
          </a:xfrm>
          <a:prstGeom prst="rect">
            <a:avLst/>
          </a:prstGeom>
        </p:spPr>
        <p:txBody>
          <a:bodyPr wrap="square">
            <a:spAutoFit/>
          </a:bodyPr>
          <a:lstStyle/>
          <a:p>
            <a:pPr marL="180340" algn="just">
              <a:spcBef>
                <a:spcPts val="600"/>
              </a:spcBef>
              <a:spcAft>
                <a:spcPts val="0"/>
              </a:spcAft>
            </a:pPr>
            <a:r>
              <a:rPr lang="fr-FR" b="1" u="sng" kern="0" dirty="0">
                <a:latin typeface="Arial" panose="020B0604020202020204" pitchFamily="34" charset="0"/>
                <a:ea typeface="Times New Roman" panose="02020603050405020304" pitchFamily="18" charset="0"/>
                <a:cs typeface="Times New Roman" panose="02020603050405020304" pitchFamily="18" charset="0"/>
              </a:rPr>
              <a:t>Dossier </a:t>
            </a:r>
            <a:r>
              <a:rPr lang="fr-FR" b="1" u="sng" kern="0" dirty="0" smtClean="0">
                <a:latin typeface="Arial" panose="020B0604020202020204" pitchFamily="34" charset="0"/>
                <a:ea typeface="Times New Roman" panose="02020603050405020304" pitchFamily="18" charset="0"/>
                <a:cs typeface="Times New Roman" panose="02020603050405020304" pitchFamily="18" charset="0"/>
              </a:rPr>
              <a:t> professionnel  réel</a:t>
            </a:r>
            <a:r>
              <a:rPr lang="fr-FR" kern="0" dirty="0" smtClean="0">
                <a:latin typeface="Arial" panose="020B0604020202020204" pitchFamily="34" charset="0"/>
                <a:ea typeface="Times New Roman" panose="02020603050405020304" pitchFamily="18" charset="0"/>
                <a:cs typeface="Times New Roman" panose="02020603050405020304" pitchFamily="18" charset="0"/>
              </a:rPr>
              <a:t> </a:t>
            </a:r>
            <a:r>
              <a:rPr lang="fr-FR" kern="0" dirty="0">
                <a:latin typeface="Arial" panose="020B0604020202020204" pitchFamily="34" charset="0"/>
                <a:ea typeface="Times New Roman" panose="02020603050405020304" pitchFamily="18" charset="0"/>
                <a:cs typeface="Times New Roman" panose="02020603050405020304" pitchFamily="18" charset="0"/>
              </a:rPr>
              <a:t>: aménagement d’un lotissement  pour le sujet 0</a:t>
            </a:r>
            <a:endParaRPr lang="fr-FR" sz="1400" kern="50" dirty="0">
              <a:effectLst/>
              <a:latin typeface="Arial" panose="020B0604020202020204" pitchFamily="34" charset="0"/>
              <a:ea typeface="Times New Roman" panose="02020603050405020304" pitchFamily="18" charset="0"/>
              <a:cs typeface="Times New Roman" panose="02020603050405020304" pitchFamily="18" charset="0"/>
            </a:endParaRPr>
          </a:p>
        </p:txBody>
      </p:sp>
      <p:pic>
        <p:nvPicPr>
          <p:cNvPr id="5" name="Image 4"/>
          <p:cNvPicPr/>
          <p:nvPr/>
        </p:nvPicPr>
        <p:blipFill>
          <a:blip r:embed="rId2" cstate="print">
            <a:extLst>
              <a:ext uri="{28A0092B-C50C-407E-A947-70E740481C1C}">
                <a14:useLocalDpi xmlns:a14="http://schemas.microsoft.com/office/drawing/2010/main" xmlns="" val="0"/>
              </a:ext>
            </a:extLst>
          </a:blip>
          <a:srcRect l="19180" t="26190" b="10846"/>
          <a:stretch>
            <a:fillRect/>
          </a:stretch>
        </p:blipFill>
        <p:spPr bwMode="auto">
          <a:xfrm>
            <a:off x="2866064" y="2103897"/>
            <a:ext cx="6494504" cy="3430630"/>
          </a:xfrm>
          <a:prstGeom prst="rect">
            <a:avLst/>
          </a:prstGeom>
          <a:noFill/>
          <a:ln>
            <a:noFill/>
          </a:ln>
        </p:spPr>
      </p:pic>
      <p:sp>
        <p:nvSpPr>
          <p:cNvPr id="7" name="Espace réservé du pied de page 3"/>
          <p:cNvSpPr>
            <a:spLocks noGrp="1"/>
          </p:cNvSpPr>
          <p:nvPr>
            <p:ph type="ftr" sz="quarter" idx="11"/>
          </p:nvPr>
        </p:nvSpPr>
        <p:spPr>
          <a:xfrm>
            <a:off x="7914357" y="6424864"/>
            <a:ext cx="4277643" cy="433136"/>
          </a:xfrm>
        </p:spPr>
        <p:txBody>
          <a:bodyPr/>
          <a:lstStyle/>
          <a:p>
            <a:pPr algn="r"/>
            <a:r>
              <a:rPr lang="fr-FR" sz="1400" b="1" dirty="0" smtClean="0">
                <a:solidFill>
                  <a:schemeClr val="tx1"/>
                </a:solidFill>
                <a:latin typeface="Cambria" pitchFamily="18" charset="0"/>
              </a:rPr>
              <a:t>Séminaire national BTS MGTMN - 25 Janvier 2017</a:t>
            </a:r>
            <a:endParaRPr lang="fr-FR" sz="1400" b="1" dirty="0">
              <a:solidFill>
                <a:schemeClr val="tx1"/>
              </a:solidFill>
              <a:latin typeface="Cambria" pitchFamily="18" charset="0"/>
            </a:endParaRPr>
          </a:p>
        </p:txBody>
      </p:sp>
    </p:spTree>
    <p:extLst>
      <p:ext uri="{BB962C8B-B14F-4D97-AF65-F5344CB8AC3E}">
        <p14:creationId xmlns:p14="http://schemas.microsoft.com/office/powerpoint/2010/main" xmlns="" val="11769872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43070" y="613353"/>
            <a:ext cx="8911687" cy="828172"/>
          </a:xfrm>
        </p:spPr>
        <p:txBody>
          <a:bodyPr/>
          <a:lstStyle/>
          <a:p>
            <a:pPr algn="ctr"/>
            <a:r>
              <a:rPr lang="fr-FR" dirty="0"/>
              <a:t>Les problématiques du sujet 0</a:t>
            </a:r>
          </a:p>
        </p:txBody>
      </p:sp>
      <p:sp>
        <p:nvSpPr>
          <p:cNvPr id="3" name="Rectangle 2"/>
          <p:cNvSpPr/>
          <p:nvPr/>
        </p:nvSpPr>
        <p:spPr>
          <a:xfrm>
            <a:off x="591672" y="1758108"/>
            <a:ext cx="10972800" cy="4678204"/>
          </a:xfrm>
          <a:prstGeom prst="rect">
            <a:avLst/>
          </a:prstGeom>
        </p:spPr>
        <p:txBody>
          <a:bodyPr wrap="square">
            <a:spAutoFit/>
          </a:bodyPr>
          <a:lstStyle/>
          <a:p>
            <a:pPr marL="180340" algn="ctr">
              <a:spcBef>
                <a:spcPts val="600"/>
              </a:spcBef>
              <a:spcAft>
                <a:spcPts val="0"/>
              </a:spcAft>
            </a:pPr>
            <a:r>
              <a:rPr lang="fr-FR" kern="0" dirty="0">
                <a:latin typeface="Cambria" panose="02040503050406030204" pitchFamily="18" charset="0"/>
                <a:ea typeface="Times New Roman" panose="02020603050405020304" pitchFamily="18" charset="0"/>
                <a:cs typeface="Times New Roman" panose="02020603050405020304" pitchFamily="18" charset="0"/>
              </a:rPr>
              <a:t>Par rapport à la réalisation d’un tel aménagement, plusieurs </a:t>
            </a:r>
            <a:r>
              <a:rPr lang="fr-FR" b="1" u="sng" kern="0" dirty="0">
                <a:latin typeface="Cambria" panose="02040503050406030204" pitchFamily="18" charset="0"/>
                <a:ea typeface="Times New Roman" panose="02020603050405020304" pitchFamily="18" charset="0"/>
                <a:cs typeface="Times New Roman" panose="02020603050405020304" pitchFamily="18" charset="0"/>
              </a:rPr>
              <a:t>problématiques</a:t>
            </a:r>
            <a:r>
              <a:rPr lang="fr-FR" kern="0" dirty="0">
                <a:latin typeface="Cambria" panose="02040503050406030204" pitchFamily="18" charset="0"/>
                <a:ea typeface="Times New Roman" panose="02020603050405020304" pitchFamily="18" charset="0"/>
                <a:cs typeface="Times New Roman" panose="02020603050405020304" pitchFamily="18" charset="0"/>
              </a:rPr>
              <a:t> peuvent être déduites : </a:t>
            </a:r>
          </a:p>
          <a:p>
            <a:pPr marL="180340" algn="just">
              <a:spcBef>
                <a:spcPts val="600"/>
              </a:spcBef>
              <a:spcAft>
                <a:spcPts val="0"/>
              </a:spcAft>
            </a:pPr>
            <a:endParaRPr lang="fr-FR" kern="0" dirty="0">
              <a:effectLst/>
              <a:latin typeface="Cambria" panose="02040503050406030204" pitchFamily="18" charset="0"/>
              <a:ea typeface="Times New Roman" panose="02020603050405020304" pitchFamily="18" charset="0"/>
              <a:cs typeface="Times New Roman" panose="02020603050405020304" pitchFamily="18" charset="0"/>
            </a:endParaRPr>
          </a:p>
          <a:p>
            <a:pPr marL="180340" algn="just">
              <a:spcBef>
                <a:spcPts val="600"/>
              </a:spcBef>
              <a:spcAft>
                <a:spcPts val="0"/>
              </a:spcAft>
            </a:pPr>
            <a:r>
              <a:rPr lang="fr-FR" sz="2000" b="1" kern="50" dirty="0">
                <a:latin typeface="Cambria" panose="02040503050406030204" pitchFamily="18" charset="0"/>
                <a:ea typeface="Times New Roman" panose="02020603050405020304" pitchFamily="18" charset="0"/>
                <a:cs typeface="Times New Roman" panose="02020603050405020304" pitchFamily="18" charset="0"/>
              </a:rPr>
              <a:t>			- </a:t>
            </a:r>
            <a:r>
              <a:rPr lang="fr-FR" sz="2000" b="1" u="sng" kern="50" dirty="0">
                <a:latin typeface="Cambria" panose="02040503050406030204" pitchFamily="18" charset="0"/>
                <a:ea typeface="Times New Roman" panose="02020603050405020304" pitchFamily="18" charset="0"/>
                <a:cs typeface="Times New Roman" panose="02020603050405020304" pitchFamily="18" charset="0"/>
              </a:rPr>
              <a:t>une problématique générale</a:t>
            </a:r>
            <a:r>
              <a:rPr lang="fr-FR" sz="2000" b="1" kern="50" dirty="0">
                <a:latin typeface="Cambria" panose="02040503050406030204" pitchFamily="18" charset="0"/>
                <a:ea typeface="Times New Roman" panose="02020603050405020304" pitchFamily="18" charset="0"/>
                <a:cs typeface="Times New Roman" panose="02020603050405020304" pitchFamily="18" charset="0"/>
              </a:rPr>
              <a:t> : </a:t>
            </a:r>
            <a:r>
              <a:rPr lang="fr-FR" sz="2000" b="1" cap="all" dirty="0">
                <a:latin typeface="Cambria" panose="02040503050406030204" pitchFamily="18" charset="0"/>
              </a:rPr>
              <a:t>Estimation des coûts de l’opération</a:t>
            </a:r>
          </a:p>
          <a:p>
            <a:pPr marL="180340" algn="just">
              <a:spcBef>
                <a:spcPts val="600"/>
              </a:spcBef>
              <a:spcAft>
                <a:spcPts val="0"/>
              </a:spcAft>
            </a:pPr>
            <a:endParaRPr lang="fr-FR" kern="0" cap="all" dirty="0">
              <a:latin typeface="Cambria" panose="02040503050406030204" pitchFamily="18" charset="0"/>
              <a:ea typeface="Times New Roman" panose="02020603050405020304" pitchFamily="18" charset="0"/>
              <a:cs typeface="Times New Roman" panose="02020603050405020304" pitchFamily="18" charset="0"/>
            </a:endParaRPr>
          </a:p>
          <a:p>
            <a:pPr marL="180340">
              <a:spcBef>
                <a:spcPts val="600"/>
              </a:spcBef>
              <a:spcAft>
                <a:spcPts val="0"/>
              </a:spcAft>
            </a:pPr>
            <a:r>
              <a:rPr lang="fr-FR" kern="0" dirty="0">
                <a:latin typeface="Cambria" panose="02040503050406030204" pitchFamily="18" charset="0"/>
                <a:ea typeface="Times New Roman" panose="02020603050405020304" pitchFamily="18" charset="0"/>
                <a:cs typeface="Times New Roman" panose="02020603050405020304" pitchFamily="18" charset="0"/>
              </a:rPr>
              <a:t>			</a:t>
            </a:r>
            <a:r>
              <a:rPr lang="fr-FR" sz="2000" kern="0" dirty="0">
                <a:latin typeface="Cambria" panose="02040503050406030204" pitchFamily="18" charset="0"/>
                <a:ea typeface="Times New Roman" panose="02020603050405020304" pitchFamily="18" charset="0"/>
                <a:cs typeface="Times New Roman" panose="02020603050405020304" pitchFamily="18" charset="0"/>
              </a:rPr>
              <a:t>- </a:t>
            </a:r>
            <a:r>
              <a:rPr lang="fr-FR" sz="2000" b="1" u="sng" kern="0" dirty="0">
                <a:latin typeface="Cambria" panose="02040503050406030204" pitchFamily="18" charset="0"/>
                <a:ea typeface="Times New Roman" panose="02020603050405020304" pitchFamily="18" charset="0"/>
                <a:cs typeface="Times New Roman" panose="02020603050405020304" pitchFamily="18" charset="0"/>
              </a:rPr>
              <a:t>et des problématiques intermédiaires</a:t>
            </a:r>
            <a:r>
              <a:rPr lang="fr-FR" sz="2000" kern="0" dirty="0">
                <a:latin typeface="Cambria" panose="02040503050406030204" pitchFamily="18" charset="0"/>
                <a:ea typeface="Times New Roman" panose="02020603050405020304" pitchFamily="18" charset="0"/>
                <a:cs typeface="Times New Roman" panose="02020603050405020304" pitchFamily="18" charset="0"/>
              </a:rPr>
              <a:t> </a:t>
            </a:r>
            <a:br>
              <a:rPr lang="fr-FR" sz="2000" kern="0" dirty="0">
                <a:latin typeface="Cambria" panose="02040503050406030204" pitchFamily="18" charset="0"/>
                <a:ea typeface="Times New Roman" panose="02020603050405020304" pitchFamily="18" charset="0"/>
                <a:cs typeface="Times New Roman" panose="02020603050405020304" pitchFamily="18" charset="0"/>
              </a:rPr>
            </a:br>
            <a:r>
              <a:rPr lang="fr-FR" sz="2000" kern="0" dirty="0">
                <a:latin typeface="Cambria" panose="02040503050406030204" pitchFamily="18" charset="0"/>
                <a:ea typeface="Times New Roman" panose="02020603050405020304" pitchFamily="18" charset="0"/>
                <a:cs typeface="Times New Roman" panose="02020603050405020304" pitchFamily="18" charset="0"/>
              </a:rPr>
              <a:t>							permettant de résoudre la problématique principale et répondant aux compétences à évaluer : </a:t>
            </a:r>
          </a:p>
          <a:p>
            <a:pPr marL="180340" algn="ctr">
              <a:spcBef>
                <a:spcPts val="600"/>
              </a:spcBef>
            </a:pPr>
            <a:r>
              <a:rPr lang="fr-FR" sz="2000" b="1" dirty="0">
                <a:latin typeface="Cambria" panose="02040503050406030204" pitchFamily="18" charset="0"/>
              </a:rPr>
              <a:t>Partie 1 : Ouverture du dossier</a:t>
            </a:r>
          </a:p>
          <a:p>
            <a:pPr marL="180340" algn="ctr">
              <a:spcBef>
                <a:spcPts val="600"/>
              </a:spcBef>
            </a:pPr>
            <a:r>
              <a:rPr lang="fr-FR" sz="2000" b="1" dirty="0">
                <a:latin typeface="Cambria" panose="02040503050406030204" pitchFamily="18" charset="0"/>
              </a:rPr>
              <a:t>Partie 2 : Préparation du levé </a:t>
            </a:r>
          </a:p>
          <a:p>
            <a:pPr marL="180340" algn="ctr">
              <a:spcBef>
                <a:spcPts val="600"/>
              </a:spcBef>
            </a:pPr>
            <a:r>
              <a:rPr lang="fr-FR" sz="2000" b="1" dirty="0">
                <a:latin typeface="Cambria" panose="02040503050406030204" pitchFamily="18" charset="0"/>
              </a:rPr>
              <a:t>Partie 3 : Analyse des travaux réalisés </a:t>
            </a:r>
          </a:p>
          <a:p>
            <a:pPr marL="180340" algn="ctr">
              <a:spcBef>
                <a:spcPts val="600"/>
              </a:spcBef>
            </a:pPr>
            <a:r>
              <a:rPr lang="fr-FR" sz="2000" b="1" dirty="0">
                <a:latin typeface="Cambria" panose="02040503050406030204" pitchFamily="18" charset="0"/>
              </a:rPr>
              <a:t>Partie 4 : Conception du lotissement </a:t>
            </a:r>
          </a:p>
          <a:p>
            <a:pPr marL="180340" algn="ctr">
              <a:spcBef>
                <a:spcPts val="600"/>
              </a:spcBef>
            </a:pPr>
            <a:r>
              <a:rPr lang="fr-FR" sz="2000" b="1" dirty="0">
                <a:latin typeface="Cambria" panose="02040503050406030204" pitchFamily="18" charset="0"/>
              </a:rPr>
              <a:t>Partie 5 : Analyse des coûts</a:t>
            </a:r>
          </a:p>
          <a:p>
            <a:pPr marL="180340" algn="just">
              <a:spcBef>
                <a:spcPts val="600"/>
              </a:spcBef>
              <a:spcAft>
                <a:spcPts val="0"/>
              </a:spcAft>
            </a:pPr>
            <a:endParaRPr lang="fr-FR" sz="1400" kern="0" dirty="0">
              <a:latin typeface="Arial" panose="020B0604020202020204" pitchFamily="34" charset="0"/>
              <a:ea typeface="Times New Roman" panose="02020603050405020304" pitchFamily="18" charset="0"/>
              <a:cs typeface="Times New Roman" panose="02020603050405020304" pitchFamily="18" charset="0"/>
            </a:endParaRPr>
          </a:p>
        </p:txBody>
      </p:sp>
      <p:sp>
        <p:nvSpPr>
          <p:cNvPr id="5" name="Espace réservé du pied de page 3"/>
          <p:cNvSpPr txBox="1">
            <a:spLocks/>
          </p:cNvSpPr>
          <p:nvPr/>
        </p:nvSpPr>
        <p:spPr>
          <a:xfrm>
            <a:off x="7914357" y="6424864"/>
            <a:ext cx="4277643" cy="433136"/>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smtClean="0">
                <a:ln>
                  <a:noFill/>
                </a:ln>
                <a:solidFill>
                  <a:schemeClr val="tx1"/>
                </a:solidFill>
                <a:effectLst/>
                <a:uLnTx/>
                <a:uFillTx/>
                <a:latin typeface="Cambria" pitchFamily="18" charset="0"/>
                <a:ea typeface="+mn-ea"/>
                <a:cs typeface="+mn-cs"/>
              </a:rPr>
              <a:t>Séminaire national BTS MGTMN - 25 Janvier 2017</a:t>
            </a:r>
            <a:endParaRPr kumimoji="0" lang="fr-FR" sz="1400" b="1" i="0" u="none" strike="noStrike" kern="1200" cap="none" spc="0" normalizeH="0" baseline="0" noProof="0" dirty="0">
              <a:ln>
                <a:noFill/>
              </a:ln>
              <a:solidFill>
                <a:schemeClr val="tx1"/>
              </a:solidFill>
              <a:effectLst/>
              <a:uLnTx/>
              <a:uFillTx/>
              <a:latin typeface="Cambria" pitchFamily="18" charset="0"/>
              <a:ea typeface="+mn-ea"/>
              <a:cs typeface="+mn-cs"/>
            </a:endParaRPr>
          </a:p>
        </p:txBody>
      </p:sp>
    </p:spTree>
    <p:extLst>
      <p:ext uri="{BB962C8B-B14F-4D97-AF65-F5344CB8AC3E}">
        <p14:creationId xmlns:p14="http://schemas.microsoft.com/office/powerpoint/2010/main" xmlns="" val="3896818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42707" y="598706"/>
            <a:ext cx="8911687" cy="681971"/>
          </a:xfrm>
        </p:spPr>
        <p:txBody>
          <a:bodyPr/>
          <a:lstStyle/>
          <a:p>
            <a:pPr algn="ctr"/>
            <a:r>
              <a:rPr lang="fr-FR" dirty="0"/>
              <a:t>Le questionnement</a:t>
            </a:r>
          </a:p>
        </p:txBody>
      </p:sp>
      <p:sp>
        <p:nvSpPr>
          <p:cNvPr id="3" name="Rectangle 2"/>
          <p:cNvSpPr/>
          <p:nvPr/>
        </p:nvSpPr>
        <p:spPr>
          <a:xfrm>
            <a:off x="480602" y="1446506"/>
            <a:ext cx="3571538" cy="369332"/>
          </a:xfrm>
          <a:prstGeom prst="rect">
            <a:avLst/>
          </a:prstGeom>
        </p:spPr>
        <p:txBody>
          <a:bodyPr wrap="square">
            <a:spAutoFit/>
          </a:bodyPr>
          <a:lstStyle/>
          <a:p>
            <a:pPr marL="180340" algn="just">
              <a:spcBef>
                <a:spcPts val="600"/>
              </a:spcBef>
              <a:spcAft>
                <a:spcPts val="0"/>
              </a:spcAft>
            </a:pPr>
            <a:r>
              <a:rPr lang="fr-FR" b="1" kern="0" dirty="0">
                <a:latin typeface="Arial" panose="020B0604020202020204" pitchFamily="34" charset="0"/>
                <a:ea typeface="Times New Roman" panose="02020603050405020304" pitchFamily="18" charset="0"/>
                <a:cs typeface="Times New Roman" panose="02020603050405020304" pitchFamily="18" charset="0"/>
              </a:rPr>
              <a:t>Pour chaque partie : </a:t>
            </a:r>
          </a:p>
        </p:txBody>
      </p:sp>
      <p:pic>
        <p:nvPicPr>
          <p:cNvPr id="5" name="Image 4"/>
          <p:cNvPicPr>
            <a:picLocks noChangeAspect="1"/>
          </p:cNvPicPr>
          <p:nvPr/>
        </p:nvPicPr>
        <p:blipFill rotWithShape="1">
          <a:blip r:embed="rId2" cstate="print"/>
          <a:srcRect l="7190" t="26863" r="3007" b="13255"/>
          <a:stretch/>
        </p:blipFill>
        <p:spPr>
          <a:xfrm>
            <a:off x="4123950" y="1940988"/>
            <a:ext cx="7408248" cy="3087445"/>
          </a:xfrm>
          <a:prstGeom prst="rect">
            <a:avLst/>
          </a:prstGeom>
        </p:spPr>
      </p:pic>
      <p:sp>
        <p:nvSpPr>
          <p:cNvPr id="6" name="Accolade ouvrante 5"/>
          <p:cNvSpPr/>
          <p:nvPr/>
        </p:nvSpPr>
        <p:spPr>
          <a:xfrm>
            <a:off x="3958814" y="2173045"/>
            <a:ext cx="297722" cy="957430"/>
          </a:xfrm>
          <a:prstGeom prst="leftBrace">
            <a:avLst>
              <a:gd name="adj1" fmla="val 54019"/>
              <a:gd name="adj2" fmla="val 48317"/>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9" name="Rectangle 8"/>
          <p:cNvSpPr/>
          <p:nvPr/>
        </p:nvSpPr>
        <p:spPr>
          <a:xfrm>
            <a:off x="138105" y="3663509"/>
            <a:ext cx="3571538" cy="923330"/>
          </a:xfrm>
          <a:prstGeom prst="rect">
            <a:avLst/>
          </a:prstGeom>
        </p:spPr>
        <p:txBody>
          <a:bodyPr wrap="square">
            <a:spAutoFit/>
          </a:bodyPr>
          <a:lstStyle/>
          <a:p>
            <a:pPr marL="180340">
              <a:spcBef>
                <a:spcPts val="600"/>
              </a:spcBef>
              <a:spcAft>
                <a:spcPts val="0"/>
              </a:spcAft>
            </a:pPr>
            <a:r>
              <a:rPr lang="fr-FR" b="1" kern="0" dirty="0">
                <a:latin typeface="Arial" panose="020B0604020202020204" pitchFamily="34" charset="0"/>
                <a:cs typeface="Times New Roman" panose="02020603050405020304" pitchFamily="18" charset="0"/>
              </a:rPr>
              <a:t>- des questions en relation avec les compétences et les critères d’évaluation</a:t>
            </a:r>
            <a:endParaRPr lang="fr-FR" sz="1400" kern="0" dirty="0">
              <a:latin typeface="Arial" panose="020B0604020202020204" pitchFamily="34" charset="0"/>
              <a:ea typeface="Times New Roman" panose="02020603050405020304" pitchFamily="18" charset="0"/>
              <a:cs typeface="Times New Roman" panose="02020603050405020304" pitchFamily="18" charset="0"/>
            </a:endParaRPr>
          </a:p>
        </p:txBody>
      </p:sp>
      <p:sp>
        <p:nvSpPr>
          <p:cNvPr id="10" name="Rectangle 9"/>
          <p:cNvSpPr/>
          <p:nvPr/>
        </p:nvSpPr>
        <p:spPr>
          <a:xfrm>
            <a:off x="1640683" y="2402737"/>
            <a:ext cx="2068960" cy="369332"/>
          </a:xfrm>
          <a:prstGeom prst="rect">
            <a:avLst/>
          </a:prstGeom>
        </p:spPr>
        <p:txBody>
          <a:bodyPr wrap="square">
            <a:spAutoFit/>
          </a:bodyPr>
          <a:lstStyle/>
          <a:p>
            <a:pPr marL="180340" algn="just">
              <a:spcBef>
                <a:spcPts val="600"/>
              </a:spcBef>
              <a:spcAft>
                <a:spcPts val="0"/>
              </a:spcAft>
            </a:pPr>
            <a:r>
              <a:rPr lang="fr-FR" b="1" kern="0" dirty="0">
                <a:latin typeface="Arial" panose="020B0604020202020204" pitchFamily="34" charset="0"/>
                <a:ea typeface="Times New Roman" panose="02020603050405020304" pitchFamily="18" charset="0"/>
                <a:cs typeface="Times New Roman" panose="02020603050405020304" pitchFamily="18" charset="0"/>
              </a:rPr>
              <a:t>- un objectif</a:t>
            </a:r>
          </a:p>
        </p:txBody>
      </p:sp>
      <p:sp>
        <p:nvSpPr>
          <p:cNvPr id="11" name="Accolade ouvrante 10"/>
          <p:cNvSpPr/>
          <p:nvPr/>
        </p:nvSpPr>
        <p:spPr>
          <a:xfrm>
            <a:off x="3777959" y="3484710"/>
            <a:ext cx="345991" cy="1280928"/>
          </a:xfrm>
          <a:prstGeom prst="leftBrace">
            <a:avLst>
              <a:gd name="adj1" fmla="val 54019"/>
              <a:gd name="adj2" fmla="val 52811"/>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2" name="Rectangle 11"/>
          <p:cNvSpPr/>
          <p:nvPr/>
        </p:nvSpPr>
        <p:spPr>
          <a:xfrm>
            <a:off x="3777959" y="5887698"/>
            <a:ext cx="3571538" cy="369332"/>
          </a:xfrm>
          <a:prstGeom prst="rect">
            <a:avLst/>
          </a:prstGeom>
        </p:spPr>
        <p:txBody>
          <a:bodyPr wrap="square">
            <a:spAutoFit/>
          </a:bodyPr>
          <a:lstStyle/>
          <a:p>
            <a:pPr marL="180340">
              <a:spcBef>
                <a:spcPts val="600"/>
              </a:spcBef>
              <a:spcAft>
                <a:spcPts val="0"/>
              </a:spcAft>
            </a:pPr>
            <a:r>
              <a:rPr lang="fr-FR" b="1" kern="0" dirty="0">
                <a:latin typeface="Arial" panose="020B0604020202020204" pitchFamily="34" charset="0"/>
                <a:cs typeface="Times New Roman" panose="02020603050405020304" pitchFamily="18" charset="0"/>
              </a:rPr>
              <a:t>- des documents supports</a:t>
            </a:r>
            <a:endParaRPr lang="fr-FR" sz="1400" kern="0" dirty="0">
              <a:latin typeface="Arial" panose="020B0604020202020204" pitchFamily="34" charset="0"/>
              <a:ea typeface="Times New Roman" panose="02020603050405020304" pitchFamily="18" charset="0"/>
              <a:cs typeface="Times New Roman" panose="02020603050405020304" pitchFamily="18" charset="0"/>
            </a:endParaRPr>
          </a:p>
        </p:txBody>
      </p:sp>
      <p:cxnSp>
        <p:nvCxnSpPr>
          <p:cNvPr id="14" name="Connecteur droit avec flèche 13"/>
          <p:cNvCxnSpPr>
            <a:stCxn id="12" idx="0"/>
          </p:cNvCxnSpPr>
          <p:nvPr/>
        </p:nvCxnSpPr>
        <p:spPr>
          <a:xfrm flipV="1">
            <a:off x="5563728" y="3221915"/>
            <a:ext cx="2063444" cy="266578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a:stCxn id="12" idx="0"/>
          </p:cNvCxnSpPr>
          <p:nvPr/>
        </p:nvCxnSpPr>
        <p:spPr>
          <a:xfrm flipV="1">
            <a:off x="5563728" y="5028433"/>
            <a:ext cx="4139670" cy="85926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Espace réservé du pied de page 3"/>
          <p:cNvSpPr>
            <a:spLocks noGrp="1"/>
          </p:cNvSpPr>
          <p:nvPr>
            <p:ph type="ftr" sz="quarter" idx="11"/>
          </p:nvPr>
        </p:nvSpPr>
        <p:spPr>
          <a:xfrm>
            <a:off x="7914357" y="6424864"/>
            <a:ext cx="4277643" cy="433136"/>
          </a:xfrm>
        </p:spPr>
        <p:txBody>
          <a:bodyPr/>
          <a:lstStyle/>
          <a:p>
            <a:pPr algn="r"/>
            <a:r>
              <a:rPr lang="fr-FR" sz="1400" b="1" dirty="0" smtClean="0">
                <a:solidFill>
                  <a:schemeClr val="tx1"/>
                </a:solidFill>
                <a:latin typeface="Cambria" pitchFamily="18" charset="0"/>
              </a:rPr>
              <a:t>Séminaire national BTS MGTMN - 25 Janvier 2017</a:t>
            </a:r>
            <a:endParaRPr lang="fr-FR" sz="1400" b="1" dirty="0">
              <a:solidFill>
                <a:schemeClr val="tx1"/>
              </a:solidFill>
              <a:latin typeface="Cambria" pitchFamily="18" charset="0"/>
            </a:endParaRPr>
          </a:p>
        </p:txBody>
      </p:sp>
    </p:spTree>
    <p:extLst>
      <p:ext uri="{BB962C8B-B14F-4D97-AF65-F5344CB8AC3E}">
        <p14:creationId xmlns:p14="http://schemas.microsoft.com/office/powerpoint/2010/main" xmlns="" val="2611517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10" grpId="0"/>
      <p:bldP spid="11" grpId="0" animBg="1"/>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42707" y="598706"/>
            <a:ext cx="8911687" cy="681971"/>
          </a:xfrm>
        </p:spPr>
        <p:txBody>
          <a:bodyPr/>
          <a:lstStyle/>
          <a:p>
            <a:pPr algn="ctr"/>
            <a:r>
              <a:rPr lang="fr-FR" dirty="0"/>
              <a:t>L’élaboration du sujet zéro</a:t>
            </a:r>
          </a:p>
        </p:txBody>
      </p:sp>
      <p:sp>
        <p:nvSpPr>
          <p:cNvPr id="4" name="Rectangle 3"/>
          <p:cNvSpPr/>
          <p:nvPr/>
        </p:nvSpPr>
        <p:spPr>
          <a:xfrm>
            <a:off x="2615480" y="2162074"/>
            <a:ext cx="8523573" cy="3293209"/>
          </a:xfrm>
          <a:prstGeom prst="rect">
            <a:avLst/>
          </a:prstGeom>
        </p:spPr>
        <p:txBody>
          <a:bodyPr wrap="square">
            <a:spAutoFit/>
          </a:bodyPr>
          <a:lstStyle/>
          <a:p>
            <a:r>
              <a:rPr lang="fr-FR" sz="3200" dirty="0"/>
              <a:t>Carte mentale sur M</a:t>
            </a:r>
            <a:r>
              <a:rPr lang="fr-FR" sz="3200"/>
              <a:t>indview</a:t>
            </a:r>
            <a:endParaRPr lang="fr-FR" sz="3200" dirty="0"/>
          </a:p>
          <a:p>
            <a:pPr lvl="1"/>
            <a:endParaRPr lang="fr-FR" dirty="0"/>
          </a:p>
          <a:p>
            <a:pPr lvl="1"/>
            <a:r>
              <a:rPr lang="fr-FR" dirty="0"/>
              <a:t>Tout le processus d’élaboration du sujet national</a:t>
            </a:r>
          </a:p>
          <a:p>
            <a:endParaRPr lang="fr-FR" dirty="0"/>
          </a:p>
          <a:p>
            <a:endParaRPr lang="fr-FR" dirty="0"/>
          </a:p>
          <a:p>
            <a:endParaRPr lang="fr-FR" dirty="0"/>
          </a:p>
          <a:p>
            <a:r>
              <a:rPr lang="fr-FR" sz="3200" dirty="0"/>
              <a:t>Outils proposés pour les auteurs :</a:t>
            </a:r>
          </a:p>
          <a:p>
            <a:endParaRPr lang="fr-FR" dirty="0"/>
          </a:p>
          <a:p>
            <a:pPr lvl="1"/>
            <a:r>
              <a:rPr lang="fr-FR" dirty="0"/>
              <a:t>1/ Outil d’aide à la conception et à l’évaluation du sujet (par l’auteur)</a:t>
            </a:r>
            <a:br>
              <a:rPr lang="fr-FR" dirty="0"/>
            </a:br>
            <a:r>
              <a:rPr lang="fr-FR" dirty="0"/>
              <a:t>2/ Outil d’aide à la correction (lors du jury)</a:t>
            </a:r>
          </a:p>
        </p:txBody>
      </p:sp>
      <p:sp>
        <p:nvSpPr>
          <p:cNvPr id="6" name="Espace réservé du pied de page 3"/>
          <p:cNvSpPr>
            <a:spLocks noGrp="1"/>
          </p:cNvSpPr>
          <p:nvPr>
            <p:ph type="ftr" sz="quarter" idx="11"/>
          </p:nvPr>
        </p:nvSpPr>
        <p:spPr>
          <a:xfrm>
            <a:off x="7914357" y="6424864"/>
            <a:ext cx="4277643" cy="433136"/>
          </a:xfrm>
        </p:spPr>
        <p:txBody>
          <a:bodyPr/>
          <a:lstStyle/>
          <a:p>
            <a:pPr algn="r"/>
            <a:r>
              <a:rPr lang="fr-FR" sz="1400" b="1" dirty="0" smtClean="0">
                <a:solidFill>
                  <a:schemeClr val="tx1"/>
                </a:solidFill>
                <a:latin typeface="Cambria" pitchFamily="18" charset="0"/>
              </a:rPr>
              <a:t>Séminaire national BTS MGTMN - 25 Janvier 2017</a:t>
            </a:r>
            <a:endParaRPr lang="fr-FR" sz="1400" b="1" dirty="0">
              <a:solidFill>
                <a:schemeClr val="tx1"/>
              </a:solidFill>
              <a:latin typeface="Cambria" pitchFamily="18" charset="0"/>
            </a:endParaRPr>
          </a:p>
        </p:txBody>
      </p:sp>
    </p:spTree>
    <p:extLst>
      <p:ext uri="{BB962C8B-B14F-4D97-AF65-F5344CB8AC3E}">
        <p14:creationId xmlns:p14="http://schemas.microsoft.com/office/powerpoint/2010/main" xmlns="" val="3813934420"/>
      </p:ext>
    </p:extLst>
  </p:cSld>
  <p:clrMapOvr>
    <a:masterClrMapping/>
  </p:clrMapOvr>
  <p:timing>
    <p:tnLst>
      <p:par>
        <p:cTn id="1" dur="indefinite" restart="never" nodeType="tmRoot"/>
      </p:par>
    </p:tnLst>
  </p:timing>
</p:sld>
</file>

<file path=ppt/theme/theme1.xml><?xml version="1.0" encoding="utf-8"?>
<a:theme xmlns:a="http://schemas.openxmlformats.org/drawingml/2006/main" name="Brin">
  <a:themeElements>
    <a:clrScheme name="Brin">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Brin">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rin">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253</TotalTime>
  <Words>633</Words>
  <Application>Microsoft Office PowerPoint</Application>
  <PresentationFormat>Personnalisé</PresentationFormat>
  <Paragraphs>122</Paragraphs>
  <Slides>11</Slides>
  <Notes>2</Notes>
  <HiddenSlides>0</HiddenSlides>
  <MMClips>0</MMClips>
  <ScaleCrop>false</ScaleCrop>
  <HeadingPairs>
    <vt:vector size="4" baseType="variant">
      <vt:variant>
        <vt:lpstr>Thème</vt:lpstr>
      </vt:variant>
      <vt:variant>
        <vt:i4>1</vt:i4>
      </vt:variant>
      <vt:variant>
        <vt:lpstr>Titres des diapositives</vt:lpstr>
      </vt:variant>
      <vt:variant>
        <vt:i4>11</vt:i4>
      </vt:variant>
    </vt:vector>
  </HeadingPairs>
  <TitlesOfParts>
    <vt:vector size="12" baseType="lpstr">
      <vt:lpstr>Brin</vt:lpstr>
      <vt:lpstr>BTS Métiers du Géomètre-Topographe et de la Modélisation Numérique     Epreuve E4</vt:lpstr>
      <vt:lpstr>Objectifs de cette épreuve </vt:lpstr>
      <vt:lpstr>La calculatrice </vt:lpstr>
      <vt:lpstr>Les compétences de l’épreuve E4 à évaluer</vt:lpstr>
      <vt:lpstr>Les tâches professionnelles de l’épreuve E4</vt:lpstr>
      <vt:lpstr>Le contexte professionnel du sujet 0</vt:lpstr>
      <vt:lpstr>Les problématiques du sujet 0</vt:lpstr>
      <vt:lpstr>Le questionnement</vt:lpstr>
      <vt:lpstr>L’élaboration du sujet zéro</vt:lpstr>
      <vt:lpstr>Aide à la conception et à l’évaluation du sujet</vt:lpstr>
      <vt:lpstr>Aide à la correction : analyse des résultats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Epreuve E4</dc:title>
  <dc:creator>Béatrice PATIZEL</dc:creator>
  <cp:lastModifiedBy>Administrateur</cp:lastModifiedBy>
  <cp:revision>27</cp:revision>
  <dcterms:created xsi:type="dcterms:W3CDTF">2017-01-15T13:31:47Z</dcterms:created>
  <dcterms:modified xsi:type="dcterms:W3CDTF">2017-01-19T10:30:18Z</dcterms:modified>
</cp:coreProperties>
</file>