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15" autoAdjust="0"/>
    <p:restoredTop sz="94660"/>
  </p:normalViewPr>
  <p:slideViewPr>
    <p:cSldViewPr snapToGrid="0">
      <p:cViewPr varScale="1">
        <p:scale>
          <a:sx n="68" d="100"/>
          <a:sy n="68" d="100"/>
        </p:scale>
        <p:origin x="39" y="549"/>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AD15F26B-BFF9-4273-851B-D767B85DC14E}" type="datetimeFigureOut">
              <a:rPr lang="fr-FR" smtClean="0"/>
              <a:t>16/01/2017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B634EE4-45EB-4B4A-A22A-5D37500E2AF8}" type="slidenum">
              <a:rPr lang="fr-FR" smtClean="0"/>
              <a:t>‹N°›</a:t>
            </a:fld>
            <a:endParaRPr lang="fr-FR"/>
          </a:p>
        </p:txBody>
      </p:sp>
    </p:spTree>
    <p:extLst>
      <p:ext uri="{BB962C8B-B14F-4D97-AF65-F5344CB8AC3E}">
        <p14:creationId xmlns:p14="http://schemas.microsoft.com/office/powerpoint/2010/main" val="39264537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AD15F26B-BFF9-4273-851B-D767B85DC14E}" type="datetimeFigureOut">
              <a:rPr lang="fr-FR" smtClean="0"/>
              <a:t>16/01/2017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B634EE4-45EB-4B4A-A22A-5D37500E2AF8}" type="slidenum">
              <a:rPr lang="fr-FR" smtClean="0"/>
              <a:t>‹N°›</a:t>
            </a:fld>
            <a:endParaRPr lang="fr-FR"/>
          </a:p>
        </p:txBody>
      </p:sp>
    </p:spTree>
    <p:extLst>
      <p:ext uri="{BB962C8B-B14F-4D97-AF65-F5344CB8AC3E}">
        <p14:creationId xmlns:p14="http://schemas.microsoft.com/office/powerpoint/2010/main" val="11025201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838200" y="365125"/>
            <a:ext cx="7734300" cy="5811838"/>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AD15F26B-BFF9-4273-851B-D767B85DC14E}" type="datetimeFigureOut">
              <a:rPr lang="fr-FR" smtClean="0"/>
              <a:t>16/01/2017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B634EE4-45EB-4B4A-A22A-5D37500E2AF8}" type="slidenum">
              <a:rPr lang="fr-FR" smtClean="0"/>
              <a:t>‹N°›</a:t>
            </a:fld>
            <a:endParaRPr lang="fr-FR"/>
          </a:p>
        </p:txBody>
      </p:sp>
    </p:spTree>
    <p:extLst>
      <p:ext uri="{BB962C8B-B14F-4D97-AF65-F5344CB8AC3E}">
        <p14:creationId xmlns:p14="http://schemas.microsoft.com/office/powerpoint/2010/main" val="4624278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AD15F26B-BFF9-4273-851B-D767B85DC14E}" type="datetimeFigureOut">
              <a:rPr lang="fr-FR" smtClean="0"/>
              <a:t>16/01/2017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B634EE4-45EB-4B4A-A22A-5D37500E2AF8}" type="slidenum">
              <a:rPr lang="fr-FR" smtClean="0"/>
              <a:t>‹N°›</a:t>
            </a:fld>
            <a:endParaRPr lang="fr-FR"/>
          </a:p>
        </p:txBody>
      </p:sp>
    </p:spTree>
    <p:extLst>
      <p:ext uri="{BB962C8B-B14F-4D97-AF65-F5344CB8AC3E}">
        <p14:creationId xmlns:p14="http://schemas.microsoft.com/office/powerpoint/2010/main" val="13995300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AD15F26B-BFF9-4273-851B-D767B85DC14E}" type="datetimeFigureOut">
              <a:rPr lang="fr-FR" smtClean="0"/>
              <a:t>16/01/2017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B634EE4-45EB-4B4A-A22A-5D37500E2AF8}" type="slidenum">
              <a:rPr lang="fr-FR" smtClean="0"/>
              <a:t>‹N°›</a:t>
            </a:fld>
            <a:endParaRPr lang="fr-FR"/>
          </a:p>
        </p:txBody>
      </p:sp>
    </p:spTree>
    <p:extLst>
      <p:ext uri="{BB962C8B-B14F-4D97-AF65-F5344CB8AC3E}">
        <p14:creationId xmlns:p14="http://schemas.microsoft.com/office/powerpoint/2010/main" val="30647067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838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6172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AD15F26B-BFF9-4273-851B-D767B85DC14E}" type="datetimeFigureOut">
              <a:rPr lang="fr-FR" smtClean="0"/>
              <a:t>16/01/2017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EB634EE4-45EB-4B4A-A22A-5D37500E2AF8}" type="slidenum">
              <a:rPr lang="fr-FR" smtClean="0"/>
              <a:t>‹N°›</a:t>
            </a:fld>
            <a:endParaRPr lang="fr-FR"/>
          </a:p>
        </p:txBody>
      </p:sp>
    </p:spTree>
    <p:extLst>
      <p:ext uri="{BB962C8B-B14F-4D97-AF65-F5344CB8AC3E}">
        <p14:creationId xmlns:p14="http://schemas.microsoft.com/office/powerpoint/2010/main" val="30946508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839788" y="2505075"/>
            <a:ext cx="5157787"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6172200" y="2505075"/>
            <a:ext cx="5183188"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AD15F26B-BFF9-4273-851B-D767B85DC14E}" type="datetimeFigureOut">
              <a:rPr lang="fr-FR" smtClean="0"/>
              <a:t>16/01/2017</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EB634EE4-45EB-4B4A-A22A-5D37500E2AF8}" type="slidenum">
              <a:rPr lang="fr-FR" smtClean="0"/>
              <a:t>‹N°›</a:t>
            </a:fld>
            <a:endParaRPr lang="fr-FR"/>
          </a:p>
        </p:txBody>
      </p:sp>
    </p:spTree>
    <p:extLst>
      <p:ext uri="{BB962C8B-B14F-4D97-AF65-F5344CB8AC3E}">
        <p14:creationId xmlns:p14="http://schemas.microsoft.com/office/powerpoint/2010/main" val="23819298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AD15F26B-BFF9-4273-851B-D767B85DC14E}" type="datetimeFigureOut">
              <a:rPr lang="fr-FR" smtClean="0"/>
              <a:t>16/01/2017</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EB634EE4-45EB-4B4A-A22A-5D37500E2AF8}" type="slidenum">
              <a:rPr lang="fr-FR" smtClean="0"/>
              <a:t>‹N°›</a:t>
            </a:fld>
            <a:endParaRPr lang="fr-FR"/>
          </a:p>
        </p:txBody>
      </p:sp>
    </p:spTree>
    <p:extLst>
      <p:ext uri="{BB962C8B-B14F-4D97-AF65-F5344CB8AC3E}">
        <p14:creationId xmlns:p14="http://schemas.microsoft.com/office/powerpoint/2010/main" val="28266126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AD15F26B-BFF9-4273-851B-D767B85DC14E}" type="datetimeFigureOut">
              <a:rPr lang="fr-FR" smtClean="0"/>
              <a:t>16/01/2017</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EB634EE4-45EB-4B4A-A22A-5D37500E2AF8}" type="slidenum">
              <a:rPr lang="fr-FR" smtClean="0"/>
              <a:t>‹N°›</a:t>
            </a:fld>
            <a:endParaRPr lang="fr-FR"/>
          </a:p>
        </p:txBody>
      </p:sp>
    </p:spTree>
    <p:extLst>
      <p:ext uri="{BB962C8B-B14F-4D97-AF65-F5344CB8AC3E}">
        <p14:creationId xmlns:p14="http://schemas.microsoft.com/office/powerpoint/2010/main" val="17092957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AD15F26B-BFF9-4273-851B-D767B85DC14E}" type="datetimeFigureOut">
              <a:rPr lang="fr-FR" smtClean="0"/>
              <a:t>16/01/2017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EB634EE4-45EB-4B4A-A22A-5D37500E2AF8}" type="slidenum">
              <a:rPr lang="fr-FR" smtClean="0"/>
              <a:t>‹N°›</a:t>
            </a:fld>
            <a:endParaRPr lang="fr-FR"/>
          </a:p>
        </p:txBody>
      </p:sp>
    </p:spTree>
    <p:extLst>
      <p:ext uri="{BB962C8B-B14F-4D97-AF65-F5344CB8AC3E}">
        <p14:creationId xmlns:p14="http://schemas.microsoft.com/office/powerpoint/2010/main" val="12283114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AD15F26B-BFF9-4273-851B-D767B85DC14E}" type="datetimeFigureOut">
              <a:rPr lang="fr-FR" smtClean="0"/>
              <a:t>16/01/2017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EB634EE4-45EB-4B4A-A22A-5D37500E2AF8}" type="slidenum">
              <a:rPr lang="fr-FR" smtClean="0"/>
              <a:t>‹N°›</a:t>
            </a:fld>
            <a:endParaRPr lang="fr-FR"/>
          </a:p>
        </p:txBody>
      </p:sp>
    </p:spTree>
    <p:extLst>
      <p:ext uri="{BB962C8B-B14F-4D97-AF65-F5344CB8AC3E}">
        <p14:creationId xmlns:p14="http://schemas.microsoft.com/office/powerpoint/2010/main" val="32407682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D15F26B-BFF9-4273-851B-D767B85DC14E}" type="datetimeFigureOut">
              <a:rPr lang="fr-FR" smtClean="0"/>
              <a:t>16/01/2017</a:t>
            </a:fld>
            <a:endParaRPr lang="fr-FR"/>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B634EE4-45EB-4B4A-A22A-5D37500E2AF8}" type="slidenum">
              <a:rPr lang="fr-FR" smtClean="0"/>
              <a:t>‹N°›</a:t>
            </a:fld>
            <a:endParaRPr lang="fr-FR"/>
          </a:p>
        </p:txBody>
      </p:sp>
    </p:spTree>
    <p:extLst>
      <p:ext uri="{BB962C8B-B14F-4D97-AF65-F5344CB8AC3E}">
        <p14:creationId xmlns:p14="http://schemas.microsoft.com/office/powerpoint/2010/main" val="2821561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527125" y="430306"/>
            <a:ext cx="10919011" cy="3077666"/>
          </a:xfrm>
        </p:spPr>
        <p:txBody>
          <a:bodyPr>
            <a:normAutofit/>
          </a:bodyPr>
          <a:lstStyle/>
          <a:p>
            <a:pPr algn="l"/>
            <a:r>
              <a:rPr lang="fr-FR" dirty="0"/>
              <a:t>Epreuve E4</a:t>
            </a:r>
            <a:br>
              <a:rPr lang="fr-FR" dirty="0"/>
            </a:br>
            <a:br>
              <a:rPr lang="fr-FR" dirty="0"/>
            </a:br>
            <a:r>
              <a:rPr lang="fr-FR" sz="4000" dirty="0"/>
              <a:t>1/ Outil d’aide à l’évaluation du sujet (par l’auteur)</a:t>
            </a:r>
            <a:br>
              <a:rPr lang="fr-FR" sz="4000" dirty="0"/>
            </a:br>
            <a:r>
              <a:rPr lang="fr-FR" sz="4000" dirty="0"/>
              <a:t>2/ Outil d’aide à la correction (lors du jury)</a:t>
            </a:r>
          </a:p>
        </p:txBody>
      </p:sp>
    </p:spTree>
    <p:extLst>
      <p:ext uri="{BB962C8B-B14F-4D97-AF65-F5344CB8AC3E}">
        <p14:creationId xmlns:p14="http://schemas.microsoft.com/office/powerpoint/2010/main" val="9414873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8200" y="365126"/>
            <a:ext cx="10515600" cy="1034610"/>
          </a:xfrm>
        </p:spPr>
        <p:txBody>
          <a:bodyPr>
            <a:normAutofit fontScale="90000"/>
          </a:bodyPr>
          <a:lstStyle/>
          <a:p>
            <a:pPr algn="ctr"/>
            <a:r>
              <a:rPr lang="fr-FR" b="1" dirty="0"/>
              <a:t>1/ Outil d’aide à l’évaluation du sujet (par l’auteur)</a:t>
            </a:r>
            <a:br>
              <a:rPr lang="fr-FR" b="1" dirty="0"/>
            </a:br>
            <a:endParaRPr lang="fr-FR" dirty="0"/>
          </a:p>
        </p:txBody>
      </p:sp>
      <p:sp>
        <p:nvSpPr>
          <p:cNvPr id="3" name="Espace réservé du contenu 2"/>
          <p:cNvSpPr>
            <a:spLocks noGrp="1"/>
          </p:cNvSpPr>
          <p:nvPr>
            <p:ph idx="1"/>
          </p:nvPr>
        </p:nvSpPr>
        <p:spPr>
          <a:xfrm>
            <a:off x="541605" y="1160585"/>
            <a:ext cx="6562579" cy="5176909"/>
          </a:xfrm>
        </p:spPr>
        <p:txBody>
          <a:bodyPr>
            <a:normAutofit fontScale="85000" lnSpcReduction="20000"/>
          </a:bodyPr>
          <a:lstStyle/>
          <a:p>
            <a:r>
              <a:rPr lang="fr-FR" dirty="0"/>
              <a:t>Tableau permettant d’automatiser le repérage des compétences mobilisées par question, de vérifier lesquelles sont surévaluées, lesquelles sont oubliées. L’auteur pourra plus objectivement adapter le contenu du sujet lors de sa création.</a:t>
            </a:r>
          </a:p>
          <a:p>
            <a:pPr lvl="0"/>
            <a:r>
              <a:rPr lang="fr-FR" dirty="0">
                <a:solidFill>
                  <a:prstClr val="black"/>
                </a:solidFill>
              </a:rPr>
              <a:t>Une procédure simple permettra d’affecter un coefficient aux questions pour équilibrer le poids des compétences évaluées dans la notation finale.</a:t>
            </a:r>
          </a:p>
          <a:p>
            <a:pPr lvl="0"/>
            <a:r>
              <a:rPr lang="fr-FR" dirty="0">
                <a:solidFill>
                  <a:prstClr val="black"/>
                </a:solidFill>
              </a:rPr>
              <a:t>Le barème final est automatiquement modifié après cet équilibrage.</a:t>
            </a:r>
          </a:p>
          <a:p>
            <a:pPr lvl="0"/>
            <a:r>
              <a:rPr lang="fr-FR" dirty="0">
                <a:solidFill>
                  <a:prstClr val="black"/>
                </a:solidFill>
              </a:rPr>
              <a:t>Cette grille une fois validée servira de base à la feuille de correction qui sera utilisée en jury.</a:t>
            </a:r>
          </a:p>
          <a:p>
            <a:pPr lvl="1"/>
            <a:endParaRPr lang="fr-FR" dirty="0"/>
          </a:p>
          <a:p>
            <a:pPr marL="0" indent="0">
              <a:buNone/>
            </a:pPr>
            <a:r>
              <a:rPr lang="fr-FR" dirty="0"/>
              <a:t>Remarque : un mode d’emploi en PDF a été rédigé pour la prise en main de cet outil.</a:t>
            </a:r>
          </a:p>
        </p:txBody>
      </p:sp>
      <p:pic>
        <p:nvPicPr>
          <p:cNvPr id="4" name="Image 3"/>
          <p:cNvPicPr>
            <a:picLocks noChangeAspect="1"/>
          </p:cNvPicPr>
          <p:nvPr/>
        </p:nvPicPr>
        <p:blipFill rotWithShape="1">
          <a:blip r:embed="rId2"/>
          <a:srcRect t="22222" r="61054" b="17128"/>
          <a:stretch/>
        </p:blipFill>
        <p:spPr>
          <a:xfrm>
            <a:off x="7202870" y="1255861"/>
            <a:ext cx="4989130" cy="5179644"/>
          </a:xfrm>
          <a:prstGeom prst="rect">
            <a:avLst/>
          </a:prstGeom>
        </p:spPr>
      </p:pic>
    </p:spTree>
    <p:extLst>
      <p:ext uri="{BB962C8B-B14F-4D97-AF65-F5344CB8AC3E}">
        <p14:creationId xmlns:p14="http://schemas.microsoft.com/office/powerpoint/2010/main" val="9139439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8200" y="365126"/>
            <a:ext cx="10515600" cy="1034610"/>
          </a:xfrm>
        </p:spPr>
        <p:txBody>
          <a:bodyPr>
            <a:normAutofit fontScale="90000"/>
          </a:bodyPr>
          <a:lstStyle/>
          <a:p>
            <a:pPr algn="ctr"/>
            <a:r>
              <a:rPr lang="fr-FR" b="1" dirty="0"/>
              <a:t>2/ Outil d’aide à la correction (en jury E4)</a:t>
            </a:r>
            <a:br>
              <a:rPr lang="fr-FR" b="1" dirty="0"/>
            </a:br>
            <a:endParaRPr lang="fr-FR" dirty="0"/>
          </a:p>
        </p:txBody>
      </p:sp>
      <p:sp>
        <p:nvSpPr>
          <p:cNvPr id="3" name="Espace réservé du contenu 2"/>
          <p:cNvSpPr>
            <a:spLocks noGrp="1"/>
          </p:cNvSpPr>
          <p:nvPr>
            <p:ph idx="1"/>
          </p:nvPr>
        </p:nvSpPr>
        <p:spPr>
          <a:xfrm>
            <a:off x="541605" y="1160585"/>
            <a:ext cx="11394832" cy="4663439"/>
          </a:xfrm>
        </p:spPr>
        <p:txBody>
          <a:bodyPr>
            <a:normAutofit/>
          </a:bodyPr>
          <a:lstStyle/>
          <a:p>
            <a:r>
              <a:rPr lang="fr-FR" dirty="0"/>
              <a:t>Tableaux permettant à partir de la grille précédente :</a:t>
            </a:r>
          </a:p>
          <a:p>
            <a:pPr lvl="1"/>
            <a:r>
              <a:rPr lang="fr-FR" dirty="0">
                <a:solidFill>
                  <a:prstClr val="black"/>
                </a:solidFill>
              </a:rPr>
              <a:t>La saisie des notes par candidat</a:t>
            </a:r>
          </a:p>
          <a:p>
            <a:pPr lvl="1"/>
            <a:r>
              <a:rPr lang="fr-FR" dirty="0">
                <a:solidFill>
                  <a:prstClr val="black"/>
                </a:solidFill>
              </a:rPr>
              <a:t>L’analyse des résultats </a:t>
            </a:r>
          </a:p>
          <a:p>
            <a:pPr lvl="1"/>
            <a:r>
              <a:rPr lang="fr-FR" dirty="0">
                <a:solidFill>
                  <a:prstClr val="black"/>
                </a:solidFill>
              </a:rPr>
              <a:t>La désactivation éventuelle d’une question qui n’aurait pas été traitée</a:t>
            </a:r>
          </a:p>
          <a:p>
            <a:pPr marL="457200" lvl="1" indent="0">
              <a:buNone/>
            </a:pPr>
            <a:endParaRPr lang="fr-FR" dirty="0">
              <a:solidFill>
                <a:prstClr val="black"/>
              </a:solidFill>
            </a:endParaRPr>
          </a:p>
          <a:p>
            <a:pPr lvl="0"/>
            <a:r>
              <a:rPr lang="fr-FR" dirty="0">
                <a:solidFill>
                  <a:prstClr val="black"/>
                </a:solidFill>
              </a:rPr>
              <a:t>Un mode d’emploi explique</a:t>
            </a:r>
            <a:br>
              <a:rPr lang="fr-FR" dirty="0">
                <a:solidFill>
                  <a:prstClr val="black"/>
                </a:solidFill>
              </a:rPr>
            </a:br>
            <a:r>
              <a:rPr lang="fr-FR" dirty="0">
                <a:solidFill>
                  <a:prstClr val="black"/>
                </a:solidFill>
              </a:rPr>
              <a:t>l’utilisation des macros de la</a:t>
            </a:r>
            <a:br>
              <a:rPr lang="fr-FR" dirty="0">
                <a:solidFill>
                  <a:prstClr val="black"/>
                </a:solidFill>
              </a:rPr>
            </a:br>
            <a:r>
              <a:rPr lang="fr-FR" dirty="0">
                <a:solidFill>
                  <a:prstClr val="black"/>
                </a:solidFill>
              </a:rPr>
              <a:t>feuille.</a:t>
            </a:r>
          </a:p>
          <a:p>
            <a:pPr lvl="0"/>
            <a:endParaRPr lang="fr-FR" dirty="0">
              <a:solidFill>
                <a:prstClr val="black"/>
              </a:solidFill>
            </a:endParaRPr>
          </a:p>
          <a:p>
            <a:pPr marL="0" lvl="0" indent="0">
              <a:buNone/>
            </a:pPr>
            <a:r>
              <a:rPr lang="fr-FR" sz="2000" dirty="0">
                <a:solidFill>
                  <a:prstClr val="black"/>
                </a:solidFill>
              </a:rPr>
              <a:t>Auteur : Guillaume Le </a:t>
            </a:r>
            <a:r>
              <a:rPr lang="fr-FR" sz="2000" dirty="0" err="1">
                <a:solidFill>
                  <a:prstClr val="black"/>
                </a:solidFill>
              </a:rPr>
              <a:t>Guern</a:t>
            </a:r>
            <a:endParaRPr lang="fr-FR" sz="2000" dirty="0">
              <a:solidFill>
                <a:prstClr val="black"/>
              </a:solidFill>
            </a:endParaRPr>
          </a:p>
          <a:p>
            <a:pPr marL="0" lvl="0" indent="0">
              <a:buNone/>
            </a:pPr>
            <a:r>
              <a:rPr lang="fr-FR" sz="2000" dirty="0">
                <a:solidFill>
                  <a:prstClr val="black"/>
                </a:solidFill>
              </a:rPr>
              <a:t>Adaptation : Serge Milles</a:t>
            </a:r>
          </a:p>
        </p:txBody>
      </p:sp>
      <p:pic>
        <p:nvPicPr>
          <p:cNvPr id="5" name="Image 4"/>
          <p:cNvPicPr>
            <a:picLocks noChangeAspect="1"/>
          </p:cNvPicPr>
          <p:nvPr/>
        </p:nvPicPr>
        <p:blipFill rotWithShape="1">
          <a:blip r:embed="rId2"/>
          <a:srcRect t="21744" r="3611" b="6250"/>
          <a:stretch/>
        </p:blipFill>
        <p:spPr>
          <a:xfrm>
            <a:off x="5042936" y="3186332"/>
            <a:ext cx="6893502" cy="3433151"/>
          </a:xfrm>
          <a:prstGeom prst="rect">
            <a:avLst/>
          </a:prstGeom>
        </p:spPr>
      </p:pic>
    </p:spTree>
    <p:extLst>
      <p:ext uri="{BB962C8B-B14F-4D97-AF65-F5344CB8AC3E}">
        <p14:creationId xmlns:p14="http://schemas.microsoft.com/office/powerpoint/2010/main" val="1691219068"/>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215</TotalTime>
  <Words>162</Words>
  <Application>Microsoft Office PowerPoint</Application>
  <PresentationFormat>Grand écran</PresentationFormat>
  <Paragraphs>18</Paragraphs>
  <Slides>3</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3</vt:i4>
      </vt:variant>
    </vt:vector>
  </HeadingPairs>
  <TitlesOfParts>
    <vt:vector size="7" baseType="lpstr">
      <vt:lpstr>Arial</vt:lpstr>
      <vt:lpstr>Calibri</vt:lpstr>
      <vt:lpstr>Calibri Light</vt:lpstr>
      <vt:lpstr>Thème Office</vt:lpstr>
      <vt:lpstr>Epreuve E4  1/ Outil d’aide à l’évaluation du sujet (par l’auteur) 2/ Outil d’aide à la correction (lors du jury)</vt:lpstr>
      <vt:lpstr>1/ Outil d’aide à l’évaluation du sujet (par l’auteur) </vt:lpstr>
      <vt:lpstr>2/ Outil d’aide à la correction (en jury E4)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Epreuve E4</dc:title>
  <dc:creator>Béatrice PATIZEL</dc:creator>
  <cp:lastModifiedBy>serge milles</cp:lastModifiedBy>
  <cp:revision>22</cp:revision>
  <dcterms:created xsi:type="dcterms:W3CDTF">2017-01-15T13:31:47Z</dcterms:created>
  <dcterms:modified xsi:type="dcterms:W3CDTF">2017-01-16T17:12:43Z</dcterms:modified>
</cp:coreProperties>
</file>