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3" r:id="rId6"/>
    <p:sldId id="260" r:id="rId7"/>
    <p:sldId id="264" r:id="rId8"/>
    <p:sldId id="261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44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825F7C-F694-487B-9656-90460425A3D2}" type="doc">
      <dgm:prSet loTypeId="urn:microsoft.com/office/officeart/2009/3/layout/CircleRelationship" loCatId="relationship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934DA9DF-CDFE-4F68-B245-E8427DA5D27A}">
      <dgm:prSet phldrT="[Texte]" custT="1"/>
      <dgm:spPr/>
      <dgm:t>
        <a:bodyPr/>
        <a:lstStyle/>
        <a:p>
          <a:r>
            <a:rPr lang="fr-FR" sz="1800" dirty="0" smtClean="0"/>
            <a:t>MN de programmation (consultations)</a:t>
          </a:r>
          <a:endParaRPr lang="fr-FR" sz="1800" dirty="0"/>
        </a:p>
      </dgm:t>
    </dgm:pt>
    <dgm:pt modelId="{6F439636-73EE-446E-AF74-23F61CBC65FE}" type="parTrans" cxnId="{1A10B8D0-BD65-4020-AE64-979C2BA5315B}">
      <dgm:prSet/>
      <dgm:spPr/>
      <dgm:t>
        <a:bodyPr/>
        <a:lstStyle/>
        <a:p>
          <a:endParaRPr lang="fr-FR"/>
        </a:p>
      </dgm:t>
    </dgm:pt>
    <dgm:pt modelId="{0300B615-7B3E-4631-BF28-DFAF9BA78946}" type="sibTrans" cxnId="{1A10B8D0-BD65-4020-AE64-979C2BA5315B}">
      <dgm:prSet/>
      <dgm:spPr/>
      <dgm:t>
        <a:bodyPr/>
        <a:lstStyle/>
        <a:p>
          <a:endParaRPr lang="fr-FR"/>
        </a:p>
      </dgm:t>
    </dgm:pt>
    <dgm:pt modelId="{0AE9E21C-21B4-485C-927F-1CE08A60EAA8}">
      <dgm:prSet phldrT="[Texte]" custT="1"/>
      <dgm:spPr/>
      <dgm:t>
        <a:bodyPr/>
        <a:lstStyle/>
        <a:p>
          <a:r>
            <a:rPr lang="fr-FR" sz="1800" dirty="0" smtClean="0"/>
            <a:t>MN de phase conception</a:t>
          </a:r>
          <a:endParaRPr lang="fr-FR" sz="1800" dirty="0"/>
        </a:p>
      </dgm:t>
    </dgm:pt>
    <dgm:pt modelId="{344F12D7-4579-4C3F-B846-D9BF0F7745FA}" type="parTrans" cxnId="{A877480C-9650-4F99-8141-F680AD337218}">
      <dgm:prSet/>
      <dgm:spPr/>
      <dgm:t>
        <a:bodyPr/>
        <a:lstStyle/>
        <a:p>
          <a:endParaRPr lang="fr-FR"/>
        </a:p>
      </dgm:t>
    </dgm:pt>
    <dgm:pt modelId="{CD4E29B7-F60F-49BE-AEE5-EEDC132ECAF1}" type="sibTrans" cxnId="{A877480C-9650-4F99-8141-F680AD337218}">
      <dgm:prSet/>
      <dgm:spPr/>
      <dgm:t>
        <a:bodyPr/>
        <a:lstStyle/>
        <a:p>
          <a:endParaRPr lang="fr-FR"/>
        </a:p>
      </dgm:t>
    </dgm:pt>
    <dgm:pt modelId="{EF39FC63-C412-4D47-8767-E46C112D8378}">
      <dgm:prSet phldrT="[Texte]" custT="1"/>
      <dgm:spPr/>
      <dgm:t>
        <a:bodyPr/>
        <a:lstStyle/>
        <a:p>
          <a:r>
            <a:rPr lang="fr-FR" sz="1800" dirty="0" smtClean="0"/>
            <a:t>MN de phase réalisation</a:t>
          </a:r>
          <a:endParaRPr lang="fr-FR" sz="1800" dirty="0"/>
        </a:p>
      </dgm:t>
    </dgm:pt>
    <dgm:pt modelId="{16D6C6D4-2CE2-4972-A213-92DED2C7A347}" type="parTrans" cxnId="{6C6CA585-7995-4861-AA4B-FFB71ACFE560}">
      <dgm:prSet/>
      <dgm:spPr/>
      <dgm:t>
        <a:bodyPr/>
        <a:lstStyle/>
        <a:p>
          <a:endParaRPr lang="fr-FR"/>
        </a:p>
      </dgm:t>
    </dgm:pt>
    <dgm:pt modelId="{669A767C-C9BB-4643-8DF4-329D162B4985}" type="sibTrans" cxnId="{6C6CA585-7995-4861-AA4B-FFB71ACFE560}">
      <dgm:prSet/>
      <dgm:spPr/>
      <dgm:t>
        <a:bodyPr/>
        <a:lstStyle/>
        <a:p>
          <a:endParaRPr lang="fr-FR"/>
        </a:p>
      </dgm:t>
    </dgm:pt>
    <dgm:pt modelId="{FF595614-36EF-45E7-BC73-2A3728178DB2}">
      <dgm:prSet phldrT="[Texte]" custT="1"/>
      <dgm:spPr/>
      <dgm:t>
        <a:bodyPr/>
        <a:lstStyle/>
        <a:p>
          <a:r>
            <a:rPr lang="fr-FR" sz="1800" dirty="0" smtClean="0"/>
            <a:t>MN de phase réception DOE </a:t>
          </a:r>
          <a:r>
            <a:rPr lang="fr-FR" sz="1600" dirty="0" smtClean="0"/>
            <a:t>(Dossiers d’Ouvrages Exécutés)</a:t>
          </a:r>
          <a:endParaRPr lang="fr-FR" sz="1600" dirty="0"/>
        </a:p>
      </dgm:t>
    </dgm:pt>
    <dgm:pt modelId="{6868C562-DC08-465F-8766-089DD6584628}" type="parTrans" cxnId="{F9C43907-544F-402C-9307-867A2B4493CF}">
      <dgm:prSet/>
      <dgm:spPr/>
      <dgm:t>
        <a:bodyPr/>
        <a:lstStyle/>
        <a:p>
          <a:endParaRPr lang="fr-FR"/>
        </a:p>
      </dgm:t>
    </dgm:pt>
    <dgm:pt modelId="{DED8D380-B34B-4AD3-B804-5049D1DD3E7D}" type="sibTrans" cxnId="{F9C43907-544F-402C-9307-867A2B4493CF}">
      <dgm:prSet/>
      <dgm:spPr/>
      <dgm:t>
        <a:bodyPr/>
        <a:lstStyle/>
        <a:p>
          <a:endParaRPr lang="fr-FR"/>
        </a:p>
      </dgm:t>
    </dgm:pt>
    <dgm:pt modelId="{F5DFBF8A-E8BE-4744-B006-19F2F770AB4F}">
      <dgm:prSet phldrT="[Texte]" custT="1"/>
      <dgm:spPr/>
      <dgm:t>
        <a:bodyPr/>
        <a:lstStyle/>
        <a:p>
          <a:r>
            <a:rPr lang="fr-FR" sz="1800" dirty="0" smtClean="0">
              <a:solidFill>
                <a:schemeClr val="bg1"/>
              </a:solidFill>
            </a:rPr>
            <a:t>MN d’exploitation et de maintenance</a:t>
          </a:r>
          <a:endParaRPr lang="fr-FR" sz="1800" dirty="0"/>
        </a:p>
      </dgm:t>
    </dgm:pt>
    <dgm:pt modelId="{4234799B-1319-4215-B8DA-7DC09B593FC9}" type="parTrans" cxnId="{687B8860-C02B-4F2E-8372-B278E4CFD4B5}">
      <dgm:prSet/>
      <dgm:spPr/>
      <dgm:t>
        <a:bodyPr/>
        <a:lstStyle/>
        <a:p>
          <a:endParaRPr lang="fr-FR"/>
        </a:p>
      </dgm:t>
    </dgm:pt>
    <dgm:pt modelId="{42574BB7-763B-49C0-A83E-E34F2D9E7BBC}" type="sibTrans" cxnId="{687B8860-C02B-4F2E-8372-B278E4CFD4B5}">
      <dgm:prSet/>
      <dgm:spPr/>
      <dgm:t>
        <a:bodyPr/>
        <a:lstStyle/>
        <a:p>
          <a:endParaRPr lang="fr-FR"/>
        </a:p>
      </dgm:t>
    </dgm:pt>
    <dgm:pt modelId="{91995CA4-3D3F-4788-BAD5-082355175889}">
      <dgm:prSet phldrT="[Texte]" custT="1"/>
      <dgm:spPr/>
      <dgm:t>
        <a:bodyPr/>
        <a:lstStyle/>
        <a:p>
          <a:r>
            <a:rPr lang="fr-FR" sz="2400" dirty="0" smtClean="0"/>
            <a:t>Maquettes Numériques</a:t>
          </a:r>
          <a:endParaRPr lang="fr-FR" sz="2400" dirty="0"/>
        </a:p>
      </dgm:t>
    </dgm:pt>
    <dgm:pt modelId="{6E0101FE-BCA5-4D25-B5C7-C8C23613DFE7}" type="sibTrans" cxnId="{4BDFBB19-FEA6-4D87-8CD1-A7EC5F577B2C}">
      <dgm:prSet/>
      <dgm:spPr/>
      <dgm:t>
        <a:bodyPr/>
        <a:lstStyle/>
        <a:p>
          <a:endParaRPr lang="fr-FR"/>
        </a:p>
      </dgm:t>
    </dgm:pt>
    <dgm:pt modelId="{1A7779D6-8A54-45B7-95B3-4FF85D4AF6CD}" type="parTrans" cxnId="{4BDFBB19-FEA6-4D87-8CD1-A7EC5F577B2C}">
      <dgm:prSet/>
      <dgm:spPr/>
      <dgm:t>
        <a:bodyPr/>
        <a:lstStyle/>
        <a:p>
          <a:endParaRPr lang="fr-FR"/>
        </a:p>
      </dgm:t>
    </dgm:pt>
    <dgm:pt modelId="{C783F5AC-B7E0-4DBE-B935-270C9201E5B1}" type="pres">
      <dgm:prSet presAssocID="{84825F7C-F694-487B-9656-90460425A3D2}" presName="Name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fr-FR"/>
        </a:p>
      </dgm:t>
    </dgm:pt>
    <dgm:pt modelId="{F401A593-6876-4D3B-8182-B3A806376739}" type="pres">
      <dgm:prSet presAssocID="{91995CA4-3D3F-4788-BAD5-082355175889}" presName="Parent" presStyleLbl="node0" presStyleIdx="0" presStyleCnt="1">
        <dgm:presLayoutVars>
          <dgm:chMax val="5"/>
          <dgm:chPref val="5"/>
        </dgm:presLayoutVars>
      </dgm:prSet>
      <dgm:spPr/>
      <dgm:t>
        <a:bodyPr/>
        <a:lstStyle/>
        <a:p>
          <a:endParaRPr lang="fr-FR"/>
        </a:p>
      </dgm:t>
    </dgm:pt>
    <dgm:pt modelId="{058061A1-8080-4030-BED4-2226E27984F2}" type="pres">
      <dgm:prSet presAssocID="{91995CA4-3D3F-4788-BAD5-082355175889}" presName="Accent2" presStyleLbl="node1" presStyleIdx="0" presStyleCnt="19"/>
      <dgm:spPr/>
    </dgm:pt>
    <dgm:pt modelId="{F6F7B1E8-9A73-4D1D-BAC9-4BA34870AA8F}" type="pres">
      <dgm:prSet presAssocID="{91995CA4-3D3F-4788-BAD5-082355175889}" presName="Accent3" presStyleLbl="node1" presStyleIdx="1" presStyleCnt="19" custLinFactX="300000" custLinFactY="100000" custLinFactNeighborX="396751" custLinFactNeighborY="151863"/>
      <dgm:spPr/>
    </dgm:pt>
    <dgm:pt modelId="{0EC43544-B11C-4635-BE3B-FEDD84208C71}" type="pres">
      <dgm:prSet presAssocID="{91995CA4-3D3F-4788-BAD5-082355175889}" presName="Accent4" presStyleLbl="node1" presStyleIdx="2" presStyleCnt="19" custLinFactNeighborX="-22130" custLinFactNeighborY="16690"/>
      <dgm:spPr/>
    </dgm:pt>
    <dgm:pt modelId="{C46967F8-535D-4E8A-AE70-155BDD4A1043}" type="pres">
      <dgm:prSet presAssocID="{91995CA4-3D3F-4788-BAD5-082355175889}" presName="Accent5" presStyleLbl="node1" presStyleIdx="3" presStyleCnt="19"/>
      <dgm:spPr/>
    </dgm:pt>
    <dgm:pt modelId="{A186EDAB-F28D-4C10-AF6D-B072B27677CB}" type="pres">
      <dgm:prSet presAssocID="{91995CA4-3D3F-4788-BAD5-082355175889}" presName="Accent6" presStyleLbl="node1" presStyleIdx="4" presStyleCnt="19"/>
      <dgm:spPr/>
    </dgm:pt>
    <dgm:pt modelId="{765A818A-549F-4C59-B622-BAF5DCF7CDC4}" type="pres">
      <dgm:prSet presAssocID="{934DA9DF-CDFE-4F68-B245-E8427DA5D27A}" presName="Child1" presStyleLbl="node1" presStyleIdx="5" presStyleCnt="19" custScaleX="158341" custScaleY="80429" custLinFactNeighborX="-39116" custLinFactNeighborY="-29126">
        <dgm:presLayoutVars>
          <dgm:chMax val="0"/>
          <dgm:chPref val="0"/>
        </dgm:presLayoutVars>
      </dgm:prSet>
      <dgm:spPr/>
      <dgm:t>
        <a:bodyPr/>
        <a:lstStyle/>
        <a:p>
          <a:endParaRPr lang="fr-FR"/>
        </a:p>
      </dgm:t>
    </dgm:pt>
    <dgm:pt modelId="{ED13B790-34E3-4FB0-B54F-A1EF5578657E}" type="pres">
      <dgm:prSet presAssocID="{934DA9DF-CDFE-4F68-B245-E8427DA5D27A}" presName="Accent7" presStyleCnt="0"/>
      <dgm:spPr/>
    </dgm:pt>
    <dgm:pt modelId="{B344DDD9-1C0C-4709-A829-FA2F92822715}" type="pres">
      <dgm:prSet presAssocID="{934DA9DF-CDFE-4F68-B245-E8427DA5D27A}" presName="AccentHold1" presStyleLbl="node1" presStyleIdx="6" presStyleCnt="19"/>
      <dgm:spPr/>
    </dgm:pt>
    <dgm:pt modelId="{34DF6D8F-4AA4-4025-810B-3E1B6DA4C2C6}" type="pres">
      <dgm:prSet presAssocID="{934DA9DF-CDFE-4F68-B245-E8427DA5D27A}" presName="Accent8" presStyleCnt="0"/>
      <dgm:spPr/>
    </dgm:pt>
    <dgm:pt modelId="{27A80E59-D3E6-48C9-8676-A115EACE4171}" type="pres">
      <dgm:prSet presAssocID="{934DA9DF-CDFE-4F68-B245-E8427DA5D27A}" presName="AccentHold2" presStyleLbl="node1" presStyleIdx="7" presStyleCnt="19" custLinFactNeighborX="-80905" custLinFactNeighborY="-89189"/>
      <dgm:spPr/>
    </dgm:pt>
    <dgm:pt modelId="{DA1822A7-5621-47D7-91DB-E5A9CAD285B2}" type="pres">
      <dgm:prSet presAssocID="{0AE9E21C-21B4-485C-927F-1CE08A60EAA8}" presName="Child2" presStyleLbl="node1" presStyleIdx="8" presStyleCnt="19" custScaleX="145748" custScaleY="59664" custLinFactX="-100000" custLinFactNeighborX="-146750" custLinFactNeighborY="-72501">
        <dgm:presLayoutVars>
          <dgm:chMax val="0"/>
          <dgm:chPref val="0"/>
        </dgm:presLayoutVars>
      </dgm:prSet>
      <dgm:spPr/>
      <dgm:t>
        <a:bodyPr/>
        <a:lstStyle/>
        <a:p>
          <a:endParaRPr lang="fr-FR"/>
        </a:p>
      </dgm:t>
    </dgm:pt>
    <dgm:pt modelId="{10A94F01-2B4F-425D-A5BB-9F3082595B23}" type="pres">
      <dgm:prSet presAssocID="{0AE9E21C-21B4-485C-927F-1CE08A60EAA8}" presName="Accent9" presStyleCnt="0"/>
      <dgm:spPr/>
    </dgm:pt>
    <dgm:pt modelId="{ECD3BF97-C89C-4D4F-8203-978A32F6E77E}" type="pres">
      <dgm:prSet presAssocID="{0AE9E21C-21B4-485C-927F-1CE08A60EAA8}" presName="AccentHold1" presStyleLbl="node1" presStyleIdx="9" presStyleCnt="19" custLinFactX="100000" custLinFactY="-100000" custLinFactNeighborX="146517" custLinFactNeighborY="-112716"/>
      <dgm:spPr/>
    </dgm:pt>
    <dgm:pt modelId="{47857926-22CE-4E2D-9E82-54BD0772F100}" type="pres">
      <dgm:prSet presAssocID="{0AE9E21C-21B4-485C-927F-1CE08A60EAA8}" presName="Accent10" presStyleCnt="0"/>
      <dgm:spPr/>
    </dgm:pt>
    <dgm:pt modelId="{5FA61DC2-80CB-41FB-9DF0-E84A27B80A21}" type="pres">
      <dgm:prSet presAssocID="{0AE9E21C-21B4-485C-927F-1CE08A60EAA8}" presName="AccentHold2" presStyleLbl="node1" presStyleIdx="10" presStyleCnt="19" custLinFactX="-200000" custLinFactY="16835" custLinFactNeighborX="-207137" custLinFactNeighborY="100000"/>
      <dgm:spPr/>
    </dgm:pt>
    <dgm:pt modelId="{0C3EB87D-9194-44E0-9613-642559FC0E63}" type="pres">
      <dgm:prSet presAssocID="{0AE9E21C-21B4-485C-927F-1CE08A60EAA8}" presName="Accent11" presStyleCnt="0"/>
      <dgm:spPr/>
    </dgm:pt>
    <dgm:pt modelId="{C233958A-51E8-4226-8740-85A5A7595B1E}" type="pres">
      <dgm:prSet presAssocID="{0AE9E21C-21B4-485C-927F-1CE08A60EAA8}" presName="AccentHold3" presStyleLbl="node1" presStyleIdx="11" presStyleCnt="19"/>
      <dgm:spPr/>
    </dgm:pt>
    <dgm:pt modelId="{16B1E806-9395-47A0-9D6D-D98EBFD13842}" type="pres">
      <dgm:prSet presAssocID="{EF39FC63-C412-4D47-8767-E46C112D8378}" presName="Child3" presStyleLbl="node1" presStyleIdx="12" presStyleCnt="19" custScaleX="138581" custScaleY="58046" custLinFactX="-57363" custLinFactY="-100000" custLinFactNeighborX="-100000" custLinFactNeighborY="-107248">
        <dgm:presLayoutVars>
          <dgm:chMax val="0"/>
          <dgm:chPref val="0"/>
        </dgm:presLayoutVars>
      </dgm:prSet>
      <dgm:spPr/>
      <dgm:t>
        <a:bodyPr/>
        <a:lstStyle/>
        <a:p>
          <a:endParaRPr lang="fr-FR"/>
        </a:p>
      </dgm:t>
    </dgm:pt>
    <dgm:pt modelId="{DABCE4FF-5AAB-4D7A-ABE1-646379DD8C33}" type="pres">
      <dgm:prSet presAssocID="{EF39FC63-C412-4D47-8767-E46C112D8378}" presName="Accent12" presStyleCnt="0"/>
      <dgm:spPr/>
    </dgm:pt>
    <dgm:pt modelId="{B0A78D1C-065F-4D80-8DC0-F4062ECCCC57}" type="pres">
      <dgm:prSet presAssocID="{EF39FC63-C412-4D47-8767-E46C112D8378}" presName="AccentHold1" presStyleLbl="node1" presStyleIdx="13" presStyleCnt="19" custScaleX="719355" custScaleY="276713" custLinFactX="-51388" custLinFactY="-281701" custLinFactNeighborX="-100000" custLinFactNeighborY="-300000"/>
      <dgm:spPr/>
    </dgm:pt>
    <dgm:pt modelId="{6C2FF1A5-208A-4144-9211-BC9C0E323CBB}" type="pres">
      <dgm:prSet presAssocID="{FF595614-36EF-45E7-BC73-2A3728178DB2}" presName="Child4" presStyleLbl="node1" presStyleIdx="14" presStyleCnt="19" custScaleX="194652" custScaleY="96597" custLinFactX="75528" custLinFactNeighborX="100000" custLinFactNeighborY="-90274">
        <dgm:presLayoutVars>
          <dgm:chMax val="0"/>
          <dgm:chPref val="0"/>
        </dgm:presLayoutVars>
      </dgm:prSet>
      <dgm:spPr/>
      <dgm:t>
        <a:bodyPr/>
        <a:lstStyle/>
        <a:p>
          <a:endParaRPr lang="fr-FR"/>
        </a:p>
      </dgm:t>
    </dgm:pt>
    <dgm:pt modelId="{4EC894EC-B9F8-4CE7-89A3-16C28BFE68F0}" type="pres">
      <dgm:prSet presAssocID="{FF595614-36EF-45E7-BC73-2A3728178DB2}" presName="Accent13" presStyleCnt="0"/>
      <dgm:spPr/>
    </dgm:pt>
    <dgm:pt modelId="{45262359-DA3D-4980-8755-04F2182AC9A0}" type="pres">
      <dgm:prSet presAssocID="{FF595614-36EF-45E7-BC73-2A3728178DB2}" presName="AccentHold1" presStyleLbl="node1" presStyleIdx="15" presStyleCnt="19"/>
      <dgm:spPr/>
    </dgm:pt>
    <dgm:pt modelId="{9405FE05-7008-4454-8DC5-BD59BDCA85FA}" type="pres">
      <dgm:prSet presAssocID="{F5DFBF8A-E8BE-4744-B006-19F2F770AB4F}" presName="Child5" presStyleLbl="node1" presStyleIdx="16" presStyleCnt="19" custScaleX="184427" custScaleY="62879" custLinFactX="-63373" custLinFactY="100000" custLinFactNeighborX="-100000" custLinFactNeighborY="148545">
        <dgm:presLayoutVars>
          <dgm:chMax val="0"/>
          <dgm:chPref val="0"/>
        </dgm:presLayoutVars>
      </dgm:prSet>
      <dgm:spPr/>
      <dgm:t>
        <a:bodyPr/>
        <a:lstStyle/>
        <a:p>
          <a:endParaRPr lang="fr-FR"/>
        </a:p>
      </dgm:t>
    </dgm:pt>
    <dgm:pt modelId="{64CAC6A1-FE08-461A-B5F0-886988EE8749}" type="pres">
      <dgm:prSet presAssocID="{F5DFBF8A-E8BE-4744-B006-19F2F770AB4F}" presName="Accent15" presStyleCnt="0"/>
      <dgm:spPr/>
    </dgm:pt>
    <dgm:pt modelId="{69F901D4-C250-4B54-8A9C-69B4211288FA}" type="pres">
      <dgm:prSet presAssocID="{F5DFBF8A-E8BE-4744-B006-19F2F770AB4F}" presName="AccentHold2" presStyleLbl="node1" presStyleIdx="17" presStyleCnt="19" custLinFactX="-100000" custLinFactY="-72107" custLinFactNeighborX="-118260" custLinFactNeighborY="-100000"/>
      <dgm:spPr/>
    </dgm:pt>
    <dgm:pt modelId="{F69C26D3-DB30-43B7-900C-D6060658124E}" type="pres">
      <dgm:prSet presAssocID="{F5DFBF8A-E8BE-4744-B006-19F2F770AB4F}" presName="Accent16" presStyleCnt="0"/>
      <dgm:spPr/>
    </dgm:pt>
    <dgm:pt modelId="{C41E3073-44DB-4B99-8D6F-08EEF56FC2F8}" type="pres">
      <dgm:prSet presAssocID="{F5DFBF8A-E8BE-4744-B006-19F2F770AB4F}" presName="AccentHold3" presStyleLbl="node1" presStyleIdx="18" presStyleCnt="19"/>
      <dgm:spPr/>
    </dgm:pt>
  </dgm:ptLst>
  <dgm:cxnLst>
    <dgm:cxn modelId="{687B8860-C02B-4F2E-8372-B278E4CFD4B5}" srcId="{91995CA4-3D3F-4788-BAD5-082355175889}" destId="{F5DFBF8A-E8BE-4744-B006-19F2F770AB4F}" srcOrd="4" destOrd="0" parTransId="{4234799B-1319-4215-B8DA-7DC09B593FC9}" sibTransId="{42574BB7-763B-49C0-A83E-E34F2D9E7BBC}"/>
    <dgm:cxn modelId="{642D7D65-3F2A-40F2-A329-268E5F92B8B4}" type="presOf" srcId="{0AE9E21C-21B4-485C-927F-1CE08A60EAA8}" destId="{DA1822A7-5621-47D7-91DB-E5A9CAD285B2}" srcOrd="0" destOrd="0" presId="urn:microsoft.com/office/officeart/2009/3/layout/CircleRelationship"/>
    <dgm:cxn modelId="{3BD3660B-A594-43E7-B49B-9E2E8E986399}" type="presOf" srcId="{F5DFBF8A-E8BE-4744-B006-19F2F770AB4F}" destId="{9405FE05-7008-4454-8DC5-BD59BDCA85FA}" srcOrd="0" destOrd="0" presId="urn:microsoft.com/office/officeart/2009/3/layout/CircleRelationship"/>
    <dgm:cxn modelId="{6C6CA585-7995-4861-AA4B-FFB71ACFE560}" srcId="{91995CA4-3D3F-4788-BAD5-082355175889}" destId="{EF39FC63-C412-4D47-8767-E46C112D8378}" srcOrd="2" destOrd="0" parTransId="{16D6C6D4-2CE2-4972-A213-92DED2C7A347}" sibTransId="{669A767C-C9BB-4643-8DF4-329D162B4985}"/>
    <dgm:cxn modelId="{F9C43907-544F-402C-9307-867A2B4493CF}" srcId="{91995CA4-3D3F-4788-BAD5-082355175889}" destId="{FF595614-36EF-45E7-BC73-2A3728178DB2}" srcOrd="3" destOrd="0" parTransId="{6868C562-DC08-465F-8766-089DD6584628}" sibTransId="{DED8D380-B34B-4AD3-B804-5049D1DD3E7D}"/>
    <dgm:cxn modelId="{81DD15FB-8A77-4122-A6C7-B01E4635B835}" type="presOf" srcId="{91995CA4-3D3F-4788-BAD5-082355175889}" destId="{F401A593-6876-4D3B-8182-B3A806376739}" srcOrd="0" destOrd="0" presId="urn:microsoft.com/office/officeart/2009/3/layout/CircleRelationship"/>
    <dgm:cxn modelId="{8394B873-3860-4C48-948F-C7E2CA893C8B}" type="presOf" srcId="{EF39FC63-C412-4D47-8767-E46C112D8378}" destId="{16B1E806-9395-47A0-9D6D-D98EBFD13842}" srcOrd="0" destOrd="0" presId="urn:microsoft.com/office/officeart/2009/3/layout/CircleRelationship"/>
    <dgm:cxn modelId="{28A7F5D0-E083-4523-B58B-88F938B9682C}" type="presOf" srcId="{934DA9DF-CDFE-4F68-B245-E8427DA5D27A}" destId="{765A818A-549F-4C59-B622-BAF5DCF7CDC4}" srcOrd="0" destOrd="0" presId="urn:microsoft.com/office/officeart/2009/3/layout/CircleRelationship"/>
    <dgm:cxn modelId="{D5819300-7423-4032-B4F0-17B7A4B659DD}" type="presOf" srcId="{FF595614-36EF-45E7-BC73-2A3728178DB2}" destId="{6C2FF1A5-208A-4144-9211-BC9C0E323CBB}" srcOrd="0" destOrd="0" presId="urn:microsoft.com/office/officeart/2009/3/layout/CircleRelationship"/>
    <dgm:cxn modelId="{4BDFBB19-FEA6-4D87-8CD1-A7EC5F577B2C}" srcId="{84825F7C-F694-487B-9656-90460425A3D2}" destId="{91995CA4-3D3F-4788-BAD5-082355175889}" srcOrd="0" destOrd="0" parTransId="{1A7779D6-8A54-45B7-95B3-4FF85D4AF6CD}" sibTransId="{6E0101FE-BCA5-4D25-B5C7-C8C23613DFE7}"/>
    <dgm:cxn modelId="{C588D093-A8B0-48C9-A0AF-398B0F631FEA}" type="presOf" srcId="{84825F7C-F694-487B-9656-90460425A3D2}" destId="{C783F5AC-B7E0-4DBE-B935-270C9201E5B1}" srcOrd="0" destOrd="0" presId="urn:microsoft.com/office/officeart/2009/3/layout/CircleRelationship"/>
    <dgm:cxn modelId="{A877480C-9650-4F99-8141-F680AD337218}" srcId="{91995CA4-3D3F-4788-BAD5-082355175889}" destId="{0AE9E21C-21B4-485C-927F-1CE08A60EAA8}" srcOrd="1" destOrd="0" parTransId="{344F12D7-4579-4C3F-B846-D9BF0F7745FA}" sibTransId="{CD4E29B7-F60F-49BE-AEE5-EEDC132ECAF1}"/>
    <dgm:cxn modelId="{1A10B8D0-BD65-4020-AE64-979C2BA5315B}" srcId="{91995CA4-3D3F-4788-BAD5-082355175889}" destId="{934DA9DF-CDFE-4F68-B245-E8427DA5D27A}" srcOrd="0" destOrd="0" parTransId="{6F439636-73EE-446E-AF74-23F61CBC65FE}" sibTransId="{0300B615-7B3E-4631-BF28-DFAF9BA78946}"/>
    <dgm:cxn modelId="{BAE628B5-E4E4-40ED-BB39-3B6A94A5D424}" type="presParOf" srcId="{C783F5AC-B7E0-4DBE-B935-270C9201E5B1}" destId="{F401A593-6876-4D3B-8182-B3A806376739}" srcOrd="0" destOrd="0" presId="urn:microsoft.com/office/officeart/2009/3/layout/CircleRelationship"/>
    <dgm:cxn modelId="{C345F982-BE93-4FF8-80A0-27F6EACBD683}" type="presParOf" srcId="{C783F5AC-B7E0-4DBE-B935-270C9201E5B1}" destId="{058061A1-8080-4030-BED4-2226E27984F2}" srcOrd="1" destOrd="0" presId="urn:microsoft.com/office/officeart/2009/3/layout/CircleRelationship"/>
    <dgm:cxn modelId="{70E903FD-102D-431B-B9C2-DA4EE0CE46E0}" type="presParOf" srcId="{C783F5AC-B7E0-4DBE-B935-270C9201E5B1}" destId="{F6F7B1E8-9A73-4D1D-BAC9-4BA34870AA8F}" srcOrd="2" destOrd="0" presId="urn:microsoft.com/office/officeart/2009/3/layout/CircleRelationship"/>
    <dgm:cxn modelId="{072B529D-D89D-4276-BA0D-C4D576386517}" type="presParOf" srcId="{C783F5AC-B7E0-4DBE-B935-270C9201E5B1}" destId="{0EC43544-B11C-4635-BE3B-FEDD84208C71}" srcOrd="3" destOrd="0" presId="urn:microsoft.com/office/officeart/2009/3/layout/CircleRelationship"/>
    <dgm:cxn modelId="{745305BC-111C-4C14-A8C7-7B238B9E8C83}" type="presParOf" srcId="{C783F5AC-B7E0-4DBE-B935-270C9201E5B1}" destId="{C46967F8-535D-4E8A-AE70-155BDD4A1043}" srcOrd="4" destOrd="0" presId="urn:microsoft.com/office/officeart/2009/3/layout/CircleRelationship"/>
    <dgm:cxn modelId="{0483D710-2867-4768-A832-DDFF71D7C212}" type="presParOf" srcId="{C783F5AC-B7E0-4DBE-B935-270C9201E5B1}" destId="{A186EDAB-F28D-4C10-AF6D-B072B27677CB}" srcOrd="5" destOrd="0" presId="urn:microsoft.com/office/officeart/2009/3/layout/CircleRelationship"/>
    <dgm:cxn modelId="{0613F39B-745F-4FB1-B66F-D32C3F2F2DE9}" type="presParOf" srcId="{C783F5AC-B7E0-4DBE-B935-270C9201E5B1}" destId="{765A818A-549F-4C59-B622-BAF5DCF7CDC4}" srcOrd="6" destOrd="0" presId="urn:microsoft.com/office/officeart/2009/3/layout/CircleRelationship"/>
    <dgm:cxn modelId="{FD5BE1F8-609D-47BB-9DAC-6842673FE4CD}" type="presParOf" srcId="{C783F5AC-B7E0-4DBE-B935-270C9201E5B1}" destId="{ED13B790-34E3-4FB0-B54F-A1EF5578657E}" srcOrd="7" destOrd="0" presId="urn:microsoft.com/office/officeart/2009/3/layout/CircleRelationship"/>
    <dgm:cxn modelId="{E801BC77-A155-495A-BDFF-2E11DA78A79F}" type="presParOf" srcId="{ED13B790-34E3-4FB0-B54F-A1EF5578657E}" destId="{B344DDD9-1C0C-4709-A829-FA2F92822715}" srcOrd="0" destOrd="0" presId="urn:microsoft.com/office/officeart/2009/3/layout/CircleRelationship"/>
    <dgm:cxn modelId="{D3402734-A320-4D18-9E95-53DC31EF1480}" type="presParOf" srcId="{C783F5AC-B7E0-4DBE-B935-270C9201E5B1}" destId="{34DF6D8F-4AA4-4025-810B-3E1B6DA4C2C6}" srcOrd="8" destOrd="0" presId="urn:microsoft.com/office/officeart/2009/3/layout/CircleRelationship"/>
    <dgm:cxn modelId="{CD311B6A-AB4F-4401-BED3-BBB375DCB085}" type="presParOf" srcId="{34DF6D8F-4AA4-4025-810B-3E1B6DA4C2C6}" destId="{27A80E59-D3E6-48C9-8676-A115EACE4171}" srcOrd="0" destOrd="0" presId="urn:microsoft.com/office/officeart/2009/3/layout/CircleRelationship"/>
    <dgm:cxn modelId="{8309B225-B7C5-4579-8589-CC29794F772D}" type="presParOf" srcId="{C783F5AC-B7E0-4DBE-B935-270C9201E5B1}" destId="{DA1822A7-5621-47D7-91DB-E5A9CAD285B2}" srcOrd="9" destOrd="0" presId="urn:microsoft.com/office/officeart/2009/3/layout/CircleRelationship"/>
    <dgm:cxn modelId="{47E20182-FE66-42D5-B498-388FD20317F6}" type="presParOf" srcId="{C783F5AC-B7E0-4DBE-B935-270C9201E5B1}" destId="{10A94F01-2B4F-425D-A5BB-9F3082595B23}" srcOrd="10" destOrd="0" presId="urn:microsoft.com/office/officeart/2009/3/layout/CircleRelationship"/>
    <dgm:cxn modelId="{8A5E4262-4F59-4AB9-8F11-49C57FDA0EE6}" type="presParOf" srcId="{10A94F01-2B4F-425D-A5BB-9F3082595B23}" destId="{ECD3BF97-C89C-4D4F-8203-978A32F6E77E}" srcOrd="0" destOrd="0" presId="urn:microsoft.com/office/officeart/2009/3/layout/CircleRelationship"/>
    <dgm:cxn modelId="{94DA2D20-58F9-427E-B1D9-37F8980DE37A}" type="presParOf" srcId="{C783F5AC-B7E0-4DBE-B935-270C9201E5B1}" destId="{47857926-22CE-4E2D-9E82-54BD0772F100}" srcOrd="11" destOrd="0" presId="urn:microsoft.com/office/officeart/2009/3/layout/CircleRelationship"/>
    <dgm:cxn modelId="{38E38833-7CDA-402E-9227-B60A783B43E9}" type="presParOf" srcId="{47857926-22CE-4E2D-9E82-54BD0772F100}" destId="{5FA61DC2-80CB-41FB-9DF0-E84A27B80A21}" srcOrd="0" destOrd="0" presId="urn:microsoft.com/office/officeart/2009/3/layout/CircleRelationship"/>
    <dgm:cxn modelId="{663873B2-4C13-43AA-99E1-921AD74020E6}" type="presParOf" srcId="{C783F5AC-B7E0-4DBE-B935-270C9201E5B1}" destId="{0C3EB87D-9194-44E0-9613-642559FC0E63}" srcOrd="12" destOrd="0" presId="urn:microsoft.com/office/officeart/2009/3/layout/CircleRelationship"/>
    <dgm:cxn modelId="{7EF6B204-2DCC-4A6B-A4B8-771C5487B315}" type="presParOf" srcId="{0C3EB87D-9194-44E0-9613-642559FC0E63}" destId="{C233958A-51E8-4226-8740-85A5A7595B1E}" srcOrd="0" destOrd="0" presId="urn:microsoft.com/office/officeart/2009/3/layout/CircleRelationship"/>
    <dgm:cxn modelId="{E2FAE560-800A-499D-9E3B-684A400090F9}" type="presParOf" srcId="{C783F5AC-B7E0-4DBE-B935-270C9201E5B1}" destId="{16B1E806-9395-47A0-9D6D-D98EBFD13842}" srcOrd="13" destOrd="0" presId="urn:microsoft.com/office/officeart/2009/3/layout/CircleRelationship"/>
    <dgm:cxn modelId="{64A55275-5A58-44C4-8085-E47466E97354}" type="presParOf" srcId="{C783F5AC-B7E0-4DBE-B935-270C9201E5B1}" destId="{DABCE4FF-5AAB-4D7A-ABE1-646379DD8C33}" srcOrd="14" destOrd="0" presId="urn:microsoft.com/office/officeart/2009/3/layout/CircleRelationship"/>
    <dgm:cxn modelId="{A4B74B76-18F7-4979-89F9-9AC32322EBAC}" type="presParOf" srcId="{DABCE4FF-5AAB-4D7A-ABE1-646379DD8C33}" destId="{B0A78D1C-065F-4D80-8DC0-F4062ECCCC57}" srcOrd="0" destOrd="0" presId="urn:microsoft.com/office/officeart/2009/3/layout/CircleRelationship"/>
    <dgm:cxn modelId="{B0F25DB6-031E-442A-82B2-FACBFC5D9C11}" type="presParOf" srcId="{C783F5AC-B7E0-4DBE-B935-270C9201E5B1}" destId="{6C2FF1A5-208A-4144-9211-BC9C0E323CBB}" srcOrd="15" destOrd="0" presId="urn:microsoft.com/office/officeart/2009/3/layout/CircleRelationship"/>
    <dgm:cxn modelId="{8E8B00A7-BDB2-476E-8683-8235D622DA4E}" type="presParOf" srcId="{C783F5AC-B7E0-4DBE-B935-270C9201E5B1}" destId="{4EC894EC-B9F8-4CE7-89A3-16C28BFE68F0}" srcOrd="16" destOrd="0" presId="urn:microsoft.com/office/officeart/2009/3/layout/CircleRelationship"/>
    <dgm:cxn modelId="{C079CEE5-BB3A-40B8-9AF0-73C10C98258F}" type="presParOf" srcId="{4EC894EC-B9F8-4CE7-89A3-16C28BFE68F0}" destId="{45262359-DA3D-4980-8755-04F2182AC9A0}" srcOrd="0" destOrd="0" presId="urn:microsoft.com/office/officeart/2009/3/layout/CircleRelationship"/>
    <dgm:cxn modelId="{A4E5D601-3211-467A-A447-99599DC9F1E7}" type="presParOf" srcId="{C783F5AC-B7E0-4DBE-B935-270C9201E5B1}" destId="{9405FE05-7008-4454-8DC5-BD59BDCA85FA}" srcOrd="17" destOrd="0" presId="urn:microsoft.com/office/officeart/2009/3/layout/CircleRelationship"/>
    <dgm:cxn modelId="{3CDE6515-9D2C-4727-A1C3-62E536F459DC}" type="presParOf" srcId="{C783F5AC-B7E0-4DBE-B935-270C9201E5B1}" destId="{64CAC6A1-FE08-461A-B5F0-886988EE8749}" srcOrd="18" destOrd="0" presId="urn:microsoft.com/office/officeart/2009/3/layout/CircleRelationship"/>
    <dgm:cxn modelId="{EE220EC1-1681-4F10-8C94-A7D2CFDB5552}" type="presParOf" srcId="{64CAC6A1-FE08-461A-B5F0-886988EE8749}" destId="{69F901D4-C250-4B54-8A9C-69B4211288FA}" srcOrd="0" destOrd="0" presId="urn:microsoft.com/office/officeart/2009/3/layout/CircleRelationship"/>
    <dgm:cxn modelId="{FED63BA0-DC4B-4B9F-A0EF-1B92710FE1BA}" type="presParOf" srcId="{C783F5AC-B7E0-4DBE-B935-270C9201E5B1}" destId="{F69C26D3-DB30-43B7-900C-D6060658124E}" srcOrd="19" destOrd="0" presId="urn:microsoft.com/office/officeart/2009/3/layout/CircleRelationship"/>
    <dgm:cxn modelId="{6AEB05CB-9DE0-45D2-B09C-A8FE0865C47E}" type="presParOf" srcId="{F69C26D3-DB30-43B7-900C-D6060658124E}" destId="{C41E3073-44DB-4B99-8D6F-08EEF56FC2F8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5745C3-E505-4FDF-94DB-A8623EEE165E}" type="datetimeFigureOut">
              <a:rPr lang="fr-FR" smtClean="0"/>
              <a:t>25/01/2017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B59851-6EEA-4049-ADDD-6E26383CD8B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7637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B59851-6EEA-4049-ADDD-6E26383CD8B9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872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>
                <a:latin typeface="Century Gothic" panose="020B0502020202020204" pitchFamily="34" charset="0"/>
              </a:defRPr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84514-5005-4954-8049-301EA8727BC9}" type="datetimeFigureOut">
              <a:rPr lang="fr-FR" smtClean="0"/>
              <a:t>25/01/2017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A3C91-BBC6-46F3-94A3-9578C408C33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472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84514-5005-4954-8049-301EA8727BC9}" type="datetimeFigureOut">
              <a:rPr lang="fr-FR" smtClean="0"/>
              <a:t>25/01/2017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A3C91-BBC6-46F3-94A3-9578C408C33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1826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84514-5005-4954-8049-301EA8727BC9}" type="datetimeFigureOut">
              <a:rPr lang="fr-FR" smtClean="0"/>
              <a:t>25/01/2017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A3C91-BBC6-46F3-94A3-9578C408C33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2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84514-5005-4954-8049-301EA8727BC9}" type="datetimeFigureOut">
              <a:rPr lang="fr-FR" smtClean="0"/>
              <a:t>25/01/2017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A3C91-BBC6-46F3-94A3-9578C408C33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6276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>
            <a:normAutofit/>
          </a:bodyPr>
          <a:lstStyle>
            <a:lvl1pPr>
              <a:defRPr sz="4800">
                <a:latin typeface="Century Gothic" panose="020B0502020202020204" pitchFamily="34" charset="0"/>
              </a:defRPr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84514-5005-4954-8049-301EA8727BC9}" type="datetimeFigureOut">
              <a:rPr lang="fr-FR" smtClean="0"/>
              <a:t>25/01/2017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A3C91-BBC6-46F3-94A3-9578C408C33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1903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>
            <a:normAutofit/>
          </a:bodyPr>
          <a:lstStyle>
            <a:lvl1pPr>
              <a:defRPr sz="2400">
                <a:latin typeface="Century Gothic" panose="020B0502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>
            <a:normAutofit/>
          </a:bodyPr>
          <a:lstStyle>
            <a:lvl1pPr>
              <a:defRPr sz="2400">
                <a:latin typeface="Century Gothic" panose="020B0502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84514-5005-4954-8049-301EA8727BC9}" type="datetimeFigureOut">
              <a:rPr lang="fr-FR" smtClean="0"/>
              <a:t>25/01/2017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A3C91-BBC6-46F3-94A3-9578C408C33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3699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>
            <a:normAutofit/>
          </a:bodyPr>
          <a:lstStyle>
            <a:lvl1pPr>
              <a:defRPr sz="2400">
                <a:latin typeface="Century Gothic" panose="020B0502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>
            <a:normAutofit/>
          </a:bodyPr>
          <a:lstStyle>
            <a:lvl1pPr>
              <a:defRPr sz="2400">
                <a:latin typeface="Century Gothic" panose="020B0502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84514-5005-4954-8049-301EA8727BC9}" type="datetimeFigureOut">
              <a:rPr lang="fr-FR" smtClean="0"/>
              <a:t>25/01/2017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A3C91-BBC6-46F3-94A3-9578C408C33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0216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84514-5005-4954-8049-301EA8727BC9}" type="datetimeFigureOut">
              <a:rPr lang="fr-FR" smtClean="0"/>
              <a:t>25/01/2017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A3C91-BBC6-46F3-94A3-9578C408C33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1475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84514-5005-4954-8049-301EA8727BC9}" type="datetimeFigureOut">
              <a:rPr lang="fr-FR" smtClean="0"/>
              <a:t>25/01/2017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A3C91-BBC6-46F3-94A3-9578C408C33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2956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84514-5005-4954-8049-301EA8727BC9}" type="datetimeFigureOut">
              <a:rPr lang="fr-FR" smtClean="0"/>
              <a:t>25/01/2017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A3C91-BBC6-46F3-94A3-9578C408C33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1354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84514-5005-4954-8049-301EA8727BC9}" type="datetimeFigureOut">
              <a:rPr lang="fr-FR" smtClean="0"/>
              <a:t>25/01/2017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A3C91-BBC6-46F3-94A3-9578C408C33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1004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084514-5005-4954-8049-301EA8727BC9}" type="datetimeFigureOut">
              <a:rPr lang="fr-FR" smtClean="0"/>
              <a:t>25/01/2017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EA3C91-BBC6-46F3-94A3-9578C408C33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6844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2.mp4"/><Relationship Id="rId7" Type="http://schemas.openxmlformats.org/officeDocument/2006/relationships/image" Target="../media/image3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6.png"/><Relationship Id="rId4" Type="http://schemas.openxmlformats.org/officeDocument/2006/relationships/video" Target="../media/media2.mp4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931225"/>
            <a:ext cx="7772400" cy="3575220"/>
          </a:xfrm>
        </p:spPr>
        <p:txBody>
          <a:bodyPr>
            <a:noAutofit/>
          </a:bodyPr>
          <a:lstStyle/>
          <a:p>
            <a:r>
              <a:rPr lang="fr-FR" sz="4400" dirty="0"/>
              <a:t>Levé topographique utilisant le </a:t>
            </a:r>
            <a:r>
              <a:rPr lang="fr-FR" sz="4400" b="1" dirty="0" smtClean="0"/>
              <a:t>laser scanner </a:t>
            </a:r>
            <a:r>
              <a:rPr lang="fr-FR" sz="4400" dirty="0"/>
              <a:t>et exploitation des relevés</a:t>
            </a:r>
            <a:br>
              <a:rPr lang="fr-FR" sz="4400" dirty="0"/>
            </a:br>
            <a:r>
              <a:rPr lang="fr-FR" sz="4400" dirty="0"/>
              <a:t/>
            </a:r>
            <a:br>
              <a:rPr lang="fr-FR" sz="4400" dirty="0"/>
            </a:br>
            <a:endParaRPr lang="fr-FR" sz="4400" b="1" dirty="0">
              <a:latin typeface="Century Gothic" panose="020B0502020202020204" pitchFamily="34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85800" y="4623530"/>
            <a:ext cx="6481119" cy="1655762"/>
          </a:xfrm>
        </p:spPr>
        <p:txBody>
          <a:bodyPr anchor="b">
            <a:normAutofit/>
          </a:bodyPr>
          <a:lstStyle/>
          <a:p>
            <a:pPr algn="r"/>
            <a:r>
              <a:rPr lang="fr-FR" sz="1800" i="1" dirty="0" smtClean="0">
                <a:latin typeface="Century Gothic" panose="020B0502020202020204" pitchFamily="34" charset="0"/>
              </a:rPr>
              <a:t>Philippe Sablayrolles</a:t>
            </a:r>
          </a:p>
          <a:p>
            <a:pPr algn="r"/>
            <a:r>
              <a:rPr lang="fr-FR" sz="1400" i="1" dirty="0" smtClean="0"/>
              <a:t>Professeur au lycée </a:t>
            </a:r>
          </a:p>
          <a:p>
            <a:pPr algn="r"/>
            <a:r>
              <a:rPr lang="fr-FR" sz="1800" i="1" dirty="0" smtClean="0">
                <a:latin typeface="Century Gothic" panose="020B0502020202020204" pitchFamily="34" charset="0"/>
              </a:rPr>
              <a:t>		</a:t>
            </a:r>
            <a:r>
              <a:rPr lang="fr-FR" sz="1600" i="1" dirty="0" smtClean="0"/>
              <a:t>Académie de Toulouse</a:t>
            </a:r>
            <a:endParaRPr lang="fr-FR" sz="1800" i="1" dirty="0">
              <a:latin typeface="Century Gothic" panose="020B050202020202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392" y="5517313"/>
            <a:ext cx="1649563" cy="38300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2" r="22755"/>
          <a:stretch/>
        </p:blipFill>
        <p:spPr>
          <a:xfrm>
            <a:off x="1062680" y="3748217"/>
            <a:ext cx="1598979" cy="2912424"/>
          </a:xfrm>
          <a:prstGeom prst="rect">
            <a:avLst/>
          </a:prstGeom>
        </p:spPr>
      </p:pic>
      <p:grpSp>
        <p:nvGrpSpPr>
          <p:cNvPr id="9" name="Groupe 8"/>
          <p:cNvGrpSpPr/>
          <p:nvPr/>
        </p:nvGrpSpPr>
        <p:grpSpPr>
          <a:xfrm>
            <a:off x="0" y="64797"/>
            <a:ext cx="8912929" cy="1111250"/>
            <a:chOff x="123567" y="97748"/>
            <a:chExt cx="8912929" cy="1111250"/>
          </a:xfrm>
        </p:grpSpPr>
        <p:sp>
          <p:nvSpPr>
            <p:cNvPr id="6" name="Rectangle 3"/>
            <p:cNvSpPr>
              <a:spLocks noChangeArrowheads="1"/>
            </p:cNvSpPr>
            <p:nvPr/>
          </p:nvSpPr>
          <p:spPr bwMode="auto">
            <a:xfrm>
              <a:off x="1907704" y="195590"/>
              <a:ext cx="7128792" cy="261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30400" algn="l"/>
                </a:tabLst>
              </a:pPr>
              <a:r>
                <a:rPr kumimoji="0" lang="fr-FR" altLang="fr-FR" sz="1100" b="1" i="1" u="none" strike="noStrike" cap="none" normalizeH="0" baseline="0" dirty="0" smtClean="0">
                  <a:ln>
                    <a:noFill/>
                  </a:ln>
                  <a:solidFill>
                    <a:srgbClr val="8453C6"/>
                  </a:solidFill>
                  <a:effectLst/>
                  <a:latin typeface="Century Gothic" pitchFamily="34" charset="0"/>
                  <a:ea typeface="Times New Roman" pitchFamily="18" charset="0"/>
                  <a:cs typeface="Times New Roman" pitchFamily="18" charset="0"/>
                </a:rPr>
                <a:t>PNF BTS EB et MGTMN				LPO</a:t>
              </a:r>
              <a:r>
                <a:rPr kumimoji="0" lang="fr-FR" altLang="fr-FR" sz="1100" b="1" i="1" u="none" strike="noStrike" cap="none" normalizeH="0" dirty="0" smtClean="0">
                  <a:ln>
                    <a:noFill/>
                  </a:ln>
                  <a:solidFill>
                    <a:srgbClr val="8453C6"/>
                  </a:solidFill>
                  <a:effectLst/>
                  <a:latin typeface="Century Gothic" pitchFamily="34" charset="0"/>
                  <a:ea typeface="Times New Roman" pitchFamily="18" charset="0"/>
                  <a:cs typeface="Times New Roman" pitchFamily="18" charset="0"/>
                </a:rPr>
                <a:t> Dorian-Paris le 25 janvier 2017</a:t>
              </a:r>
              <a:endParaRPr kumimoji="0" lang="fr-FR" altLang="fr-FR" sz="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cxnSp>
          <p:nvCxnSpPr>
            <p:cNvPr id="7" name="Connecteur droit 6"/>
            <p:cNvCxnSpPr/>
            <p:nvPr/>
          </p:nvCxnSpPr>
          <p:spPr>
            <a:xfrm>
              <a:off x="1938746" y="454217"/>
              <a:ext cx="6984776" cy="0"/>
            </a:xfrm>
            <a:prstGeom prst="line">
              <a:avLst/>
            </a:prstGeom>
            <a:ln w="254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Image 1" descr="Accueil du portail éduscol, ministère de l'éducation nationale, de l'enseignement supérieur et de la recherche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87" r="20864"/>
            <a:stretch/>
          </p:blipFill>
          <p:spPr bwMode="auto">
            <a:xfrm>
              <a:off x="123567" y="97748"/>
              <a:ext cx="823784" cy="1111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250084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3255" y="418284"/>
            <a:ext cx="7886700" cy="903501"/>
          </a:xfrm>
        </p:spPr>
        <p:txBody>
          <a:bodyPr>
            <a:normAutofit/>
          </a:bodyPr>
          <a:lstStyle/>
          <a:p>
            <a:r>
              <a:rPr lang="fr-FR" sz="4000" dirty="0" smtClean="0"/>
              <a:t>Configuration du matériel</a:t>
            </a:r>
            <a:endParaRPr lang="fr-FR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27223" y="1573427"/>
            <a:ext cx="7988127" cy="5099222"/>
          </a:xfrm>
        </p:spPr>
        <p:txBody>
          <a:bodyPr>
            <a:normAutofit/>
          </a:bodyPr>
          <a:lstStyle/>
          <a:p>
            <a:r>
              <a:rPr lang="fr-FR" dirty="0" smtClean="0"/>
              <a:t>Le géomètre configure le pas angulaire du balayage (horizontal </a:t>
            </a:r>
            <a:r>
              <a:rPr lang="fr-FR" dirty="0"/>
              <a:t>et </a:t>
            </a:r>
            <a:r>
              <a:rPr lang="fr-FR" dirty="0" smtClean="0"/>
              <a:t>vertical) qui conditionne la </a:t>
            </a:r>
            <a:r>
              <a:rPr lang="fr-FR" b="1" dirty="0" smtClean="0"/>
              <a:t>résolution du nuage </a:t>
            </a:r>
            <a:r>
              <a:rPr lang="fr-FR" dirty="0" smtClean="0"/>
              <a:t>de points,</a:t>
            </a:r>
          </a:p>
          <a:p>
            <a:r>
              <a:rPr lang="fr-FR" dirty="0" smtClean="0"/>
              <a:t>La </a:t>
            </a:r>
            <a:r>
              <a:rPr lang="fr-FR" b="1" dirty="0" smtClean="0"/>
              <a:t>densité spatiale </a:t>
            </a:r>
            <a:r>
              <a:rPr lang="fr-FR" dirty="0" smtClean="0"/>
              <a:t>des points est proportionnelle à la distance scanner-objets,</a:t>
            </a:r>
          </a:p>
          <a:p>
            <a:r>
              <a:rPr lang="fr-FR" dirty="0" smtClean="0"/>
              <a:t>Cette densité permet d’appréhender les </a:t>
            </a:r>
            <a:r>
              <a:rPr lang="fr-FR" b="1" dirty="0" smtClean="0"/>
              <a:t>détails</a:t>
            </a:r>
            <a:r>
              <a:rPr lang="fr-FR" dirty="0" smtClean="0"/>
              <a:t> avec plus ou moins de </a:t>
            </a:r>
            <a:r>
              <a:rPr lang="fr-FR" b="1" dirty="0" smtClean="0"/>
              <a:t>précision</a:t>
            </a:r>
            <a:r>
              <a:rPr lang="fr-FR" dirty="0" smtClean="0"/>
              <a:t> (cahier des charges client).</a:t>
            </a:r>
            <a:endParaRPr lang="fr-FR" dirty="0"/>
          </a:p>
        </p:txBody>
      </p:sp>
      <p:grpSp>
        <p:nvGrpSpPr>
          <p:cNvPr id="7" name="Groupe 6"/>
          <p:cNvGrpSpPr/>
          <p:nvPr/>
        </p:nvGrpSpPr>
        <p:grpSpPr>
          <a:xfrm>
            <a:off x="0" y="64797"/>
            <a:ext cx="8912929" cy="1111250"/>
            <a:chOff x="123567" y="97748"/>
            <a:chExt cx="8912929" cy="1111250"/>
          </a:xfrm>
        </p:grpSpPr>
        <p:sp>
          <p:nvSpPr>
            <p:cNvPr id="8" name="Rectangle 3"/>
            <p:cNvSpPr>
              <a:spLocks noChangeArrowheads="1"/>
            </p:cNvSpPr>
            <p:nvPr/>
          </p:nvSpPr>
          <p:spPr bwMode="auto">
            <a:xfrm>
              <a:off x="1907704" y="195590"/>
              <a:ext cx="7128792" cy="261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30400" algn="l"/>
                </a:tabLst>
              </a:pPr>
              <a:r>
                <a:rPr kumimoji="0" lang="fr-FR" altLang="fr-FR" sz="1100" b="1" i="1" u="none" strike="noStrike" cap="none" normalizeH="0" baseline="0" dirty="0" smtClean="0">
                  <a:ln>
                    <a:noFill/>
                  </a:ln>
                  <a:solidFill>
                    <a:srgbClr val="8453C6"/>
                  </a:solidFill>
                  <a:effectLst/>
                  <a:latin typeface="Century Gothic" pitchFamily="34" charset="0"/>
                  <a:ea typeface="Times New Roman" pitchFamily="18" charset="0"/>
                  <a:cs typeface="Times New Roman" pitchFamily="18" charset="0"/>
                </a:rPr>
                <a:t>PNF BTS EB et MGTMN				LPO</a:t>
              </a:r>
              <a:r>
                <a:rPr kumimoji="0" lang="fr-FR" altLang="fr-FR" sz="1100" b="1" i="1" u="none" strike="noStrike" cap="none" normalizeH="0" dirty="0" smtClean="0">
                  <a:ln>
                    <a:noFill/>
                  </a:ln>
                  <a:solidFill>
                    <a:srgbClr val="8453C6"/>
                  </a:solidFill>
                  <a:effectLst/>
                  <a:latin typeface="Century Gothic" pitchFamily="34" charset="0"/>
                  <a:ea typeface="Times New Roman" pitchFamily="18" charset="0"/>
                  <a:cs typeface="Times New Roman" pitchFamily="18" charset="0"/>
                </a:rPr>
                <a:t> Dorian-Paris le 25 janvier 2017</a:t>
              </a:r>
              <a:endParaRPr kumimoji="0" lang="fr-FR" altLang="fr-FR" sz="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cxnSp>
          <p:nvCxnSpPr>
            <p:cNvPr id="9" name="Connecteur droit 8"/>
            <p:cNvCxnSpPr/>
            <p:nvPr/>
          </p:nvCxnSpPr>
          <p:spPr>
            <a:xfrm>
              <a:off x="1938746" y="454217"/>
              <a:ext cx="6984776" cy="0"/>
            </a:xfrm>
            <a:prstGeom prst="line">
              <a:avLst/>
            </a:prstGeom>
            <a:ln w="254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Image 1" descr="Accueil du portail éduscol, ministère de l'éducation nationale, de l'enseignement supérieur et de la recherch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87" r="20864"/>
            <a:stretch/>
          </p:blipFill>
          <p:spPr bwMode="auto">
            <a:xfrm>
              <a:off x="123567" y="97748"/>
              <a:ext cx="823784" cy="1111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oupe 28"/>
          <p:cNvGrpSpPr/>
          <p:nvPr/>
        </p:nvGrpSpPr>
        <p:grpSpPr>
          <a:xfrm>
            <a:off x="2044984" y="3385221"/>
            <a:ext cx="3980216" cy="3126608"/>
            <a:chOff x="3064475" y="1128583"/>
            <a:chExt cx="3980216" cy="3126608"/>
          </a:xfrm>
        </p:grpSpPr>
        <p:grpSp>
          <p:nvGrpSpPr>
            <p:cNvPr id="30" name="Groupe 29"/>
            <p:cNvGrpSpPr/>
            <p:nvPr/>
          </p:nvGrpSpPr>
          <p:grpSpPr>
            <a:xfrm>
              <a:off x="3064475" y="1128583"/>
              <a:ext cx="3980216" cy="3126608"/>
              <a:chOff x="354226" y="444843"/>
              <a:chExt cx="8007180" cy="6289938"/>
            </a:xfrm>
          </p:grpSpPr>
          <p:sp>
            <p:nvSpPr>
              <p:cNvPr id="33" name="Cube 32"/>
              <p:cNvSpPr/>
              <p:nvPr/>
            </p:nvSpPr>
            <p:spPr>
              <a:xfrm>
                <a:off x="2763744" y="444843"/>
                <a:ext cx="5597662" cy="3649362"/>
              </a:xfrm>
              <a:prstGeom prst="cube">
                <a:avLst>
                  <a:gd name="adj" fmla="val 12164"/>
                </a:avLst>
              </a:prstGeom>
              <a:blipFill dpi="0" rotWithShape="1">
                <a:blip r:embed="rId3">
                  <a:alphaModFix amt="68000"/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34" name="Image 33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342" r="22755"/>
              <a:stretch/>
            </p:blipFill>
            <p:spPr>
              <a:xfrm>
                <a:off x="354226" y="3336325"/>
                <a:ext cx="1865820" cy="3398456"/>
              </a:xfrm>
              <a:prstGeom prst="rect">
                <a:avLst/>
              </a:prstGeom>
            </p:spPr>
          </p:pic>
          <p:cxnSp>
            <p:nvCxnSpPr>
              <p:cNvPr id="35" name="Connecteur droit 34"/>
              <p:cNvCxnSpPr/>
              <p:nvPr/>
            </p:nvCxnSpPr>
            <p:spPr>
              <a:xfrm flipV="1">
                <a:off x="1380565" y="1087395"/>
                <a:ext cx="2540646" cy="2462631"/>
              </a:xfrm>
              <a:prstGeom prst="line">
                <a:avLst/>
              </a:prstGeom>
              <a:ln w="38100">
                <a:solidFill>
                  <a:srgbClr val="00B050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necteur droit 35"/>
              <p:cNvCxnSpPr/>
              <p:nvPr/>
            </p:nvCxnSpPr>
            <p:spPr>
              <a:xfrm flipV="1">
                <a:off x="1380565" y="1927654"/>
                <a:ext cx="2540646" cy="1622372"/>
              </a:xfrm>
              <a:prstGeom prst="line">
                <a:avLst/>
              </a:prstGeom>
              <a:ln w="38100">
                <a:solidFill>
                  <a:srgbClr val="00B050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necteur droit 36"/>
              <p:cNvCxnSpPr/>
              <p:nvPr/>
            </p:nvCxnSpPr>
            <p:spPr>
              <a:xfrm flipV="1">
                <a:off x="1380565" y="1664043"/>
                <a:ext cx="2540646" cy="1861397"/>
              </a:xfrm>
              <a:prstGeom prst="line">
                <a:avLst/>
              </a:prstGeom>
              <a:ln w="38100">
                <a:solidFill>
                  <a:srgbClr val="00B050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necteur droit 37"/>
              <p:cNvCxnSpPr/>
              <p:nvPr/>
            </p:nvCxnSpPr>
            <p:spPr>
              <a:xfrm flipV="1">
                <a:off x="1380565" y="1367481"/>
                <a:ext cx="2540646" cy="2182545"/>
              </a:xfrm>
              <a:prstGeom prst="line">
                <a:avLst/>
              </a:prstGeom>
              <a:ln w="38100">
                <a:solidFill>
                  <a:srgbClr val="00B050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onnecteur droit 38"/>
              <p:cNvCxnSpPr/>
              <p:nvPr/>
            </p:nvCxnSpPr>
            <p:spPr>
              <a:xfrm>
                <a:off x="3921211" y="741405"/>
                <a:ext cx="0" cy="3517557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Connecteur droit 39"/>
              <p:cNvCxnSpPr/>
              <p:nvPr/>
            </p:nvCxnSpPr>
            <p:spPr>
              <a:xfrm flipV="1">
                <a:off x="1380564" y="2224216"/>
                <a:ext cx="2540647" cy="1325810"/>
              </a:xfrm>
              <a:prstGeom prst="line">
                <a:avLst/>
              </a:prstGeom>
              <a:ln w="38100">
                <a:solidFill>
                  <a:srgbClr val="00B050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onnecteur droit 40"/>
              <p:cNvCxnSpPr/>
              <p:nvPr/>
            </p:nvCxnSpPr>
            <p:spPr>
              <a:xfrm flipV="1">
                <a:off x="1380563" y="2500183"/>
                <a:ext cx="2540648" cy="1025257"/>
              </a:xfrm>
              <a:prstGeom prst="line">
                <a:avLst/>
              </a:prstGeom>
              <a:ln w="38100">
                <a:solidFill>
                  <a:srgbClr val="00B050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necteur droit 41"/>
              <p:cNvCxnSpPr/>
              <p:nvPr/>
            </p:nvCxnSpPr>
            <p:spPr>
              <a:xfrm flipV="1">
                <a:off x="1380562" y="2802684"/>
                <a:ext cx="2540649" cy="747342"/>
              </a:xfrm>
              <a:prstGeom prst="line">
                <a:avLst/>
              </a:prstGeom>
              <a:ln w="38100">
                <a:solidFill>
                  <a:srgbClr val="00B050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necteur droit 42"/>
              <p:cNvCxnSpPr/>
              <p:nvPr/>
            </p:nvCxnSpPr>
            <p:spPr>
              <a:xfrm flipV="1">
                <a:off x="1380561" y="3072474"/>
                <a:ext cx="2540650" cy="477552"/>
              </a:xfrm>
              <a:prstGeom prst="line">
                <a:avLst/>
              </a:prstGeom>
              <a:ln w="38100">
                <a:solidFill>
                  <a:srgbClr val="00B050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necteur droit 43"/>
              <p:cNvCxnSpPr/>
              <p:nvPr/>
            </p:nvCxnSpPr>
            <p:spPr>
              <a:xfrm>
                <a:off x="4143633" y="741405"/>
                <a:ext cx="0" cy="3517557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necteur droit 44"/>
              <p:cNvCxnSpPr/>
              <p:nvPr/>
            </p:nvCxnSpPr>
            <p:spPr>
              <a:xfrm>
                <a:off x="4349579" y="741405"/>
                <a:ext cx="0" cy="3517557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Connecteur droit 45"/>
              <p:cNvCxnSpPr/>
              <p:nvPr/>
            </p:nvCxnSpPr>
            <p:spPr>
              <a:xfrm>
                <a:off x="4555525" y="741405"/>
                <a:ext cx="0" cy="3517557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necteur droit 46"/>
              <p:cNvCxnSpPr/>
              <p:nvPr/>
            </p:nvCxnSpPr>
            <p:spPr>
              <a:xfrm>
                <a:off x="4769709" y="741405"/>
                <a:ext cx="0" cy="3517557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necteur droit 47"/>
              <p:cNvCxnSpPr/>
              <p:nvPr/>
            </p:nvCxnSpPr>
            <p:spPr>
              <a:xfrm>
                <a:off x="4983892" y="741405"/>
                <a:ext cx="0" cy="3517557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necteur droit 48"/>
              <p:cNvCxnSpPr/>
              <p:nvPr/>
            </p:nvCxnSpPr>
            <p:spPr>
              <a:xfrm>
                <a:off x="5189838" y="741405"/>
                <a:ext cx="0" cy="3517557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1" name="Connecteur droit avec flèche 30"/>
            <p:cNvCxnSpPr/>
            <p:nvPr/>
          </p:nvCxnSpPr>
          <p:spPr>
            <a:xfrm>
              <a:off x="3830595" y="1275998"/>
              <a:ext cx="0" cy="87425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avec flèche 31"/>
            <p:cNvCxnSpPr/>
            <p:nvPr/>
          </p:nvCxnSpPr>
          <p:spPr>
            <a:xfrm>
              <a:off x="4703805" y="3402227"/>
              <a:ext cx="110387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e 49"/>
          <p:cNvGrpSpPr/>
          <p:nvPr/>
        </p:nvGrpSpPr>
        <p:grpSpPr>
          <a:xfrm>
            <a:off x="4798419" y="1146310"/>
            <a:ext cx="2933572" cy="2304430"/>
            <a:chOff x="551935" y="1128583"/>
            <a:chExt cx="6492756" cy="5100302"/>
          </a:xfrm>
        </p:grpSpPr>
        <p:sp>
          <p:nvSpPr>
            <p:cNvPr id="51" name="Cube 50"/>
            <p:cNvSpPr/>
            <p:nvPr/>
          </p:nvSpPr>
          <p:spPr>
            <a:xfrm>
              <a:off x="2505733" y="1128583"/>
              <a:ext cx="4538958" cy="2959147"/>
            </a:xfrm>
            <a:prstGeom prst="cube">
              <a:avLst>
                <a:gd name="adj" fmla="val 12164"/>
              </a:avLst>
            </a:prstGeom>
            <a:blipFill dpi="0" rotWithShape="1">
              <a:blip r:embed="rId3">
                <a:alphaModFix amt="68000"/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2" name="Image 5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42" r="22755"/>
            <a:stretch/>
          </p:blipFill>
          <p:spPr>
            <a:xfrm>
              <a:off x="551935" y="3473190"/>
              <a:ext cx="1512931" cy="2755695"/>
            </a:xfrm>
            <a:prstGeom prst="rect">
              <a:avLst/>
            </a:prstGeom>
          </p:spPr>
        </p:pic>
        <p:cxnSp>
          <p:nvCxnSpPr>
            <p:cNvPr id="53" name="Connecteur droit 52"/>
            <p:cNvCxnSpPr/>
            <p:nvPr/>
          </p:nvCxnSpPr>
          <p:spPr>
            <a:xfrm flipV="1">
              <a:off x="1384159" y="1649607"/>
              <a:ext cx="2060125" cy="1996866"/>
            </a:xfrm>
            <a:prstGeom prst="line">
              <a:avLst/>
            </a:prstGeom>
            <a:ln w="38100">
              <a:solidFill>
                <a:srgbClr val="00B05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53"/>
            <p:cNvCxnSpPr/>
            <p:nvPr/>
          </p:nvCxnSpPr>
          <p:spPr>
            <a:xfrm flipV="1">
              <a:off x="1384159" y="2330945"/>
              <a:ext cx="2060125" cy="1315528"/>
            </a:xfrm>
            <a:prstGeom prst="line">
              <a:avLst/>
            </a:prstGeom>
            <a:ln w="38100">
              <a:solidFill>
                <a:srgbClr val="00B05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eur droit 54"/>
            <p:cNvCxnSpPr/>
            <p:nvPr/>
          </p:nvCxnSpPr>
          <p:spPr>
            <a:xfrm flipV="1">
              <a:off x="1384159" y="2117192"/>
              <a:ext cx="2060125" cy="1509345"/>
            </a:xfrm>
            <a:prstGeom prst="line">
              <a:avLst/>
            </a:prstGeom>
            <a:ln w="38100">
              <a:solidFill>
                <a:srgbClr val="00B05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55"/>
            <p:cNvCxnSpPr/>
            <p:nvPr/>
          </p:nvCxnSpPr>
          <p:spPr>
            <a:xfrm flipV="1">
              <a:off x="1384159" y="1876720"/>
              <a:ext cx="2060125" cy="1769753"/>
            </a:xfrm>
            <a:prstGeom prst="line">
              <a:avLst/>
            </a:prstGeom>
            <a:ln w="38100">
              <a:solidFill>
                <a:srgbClr val="00B05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56"/>
            <p:cNvCxnSpPr/>
            <p:nvPr/>
          </p:nvCxnSpPr>
          <p:spPr>
            <a:xfrm flipV="1">
              <a:off x="1384158" y="2571418"/>
              <a:ext cx="2060126" cy="1075055"/>
            </a:xfrm>
            <a:prstGeom prst="line">
              <a:avLst/>
            </a:prstGeom>
            <a:ln w="38100">
              <a:solidFill>
                <a:srgbClr val="00B05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57"/>
            <p:cNvCxnSpPr/>
            <p:nvPr/>
          </p:nvCxnSpPr>
          <p:spPr>
            <a:xfrm flipV="1">
              <a:off x="1384158" y="2795190"/>
              <a:ext cx="2060127" cy="831347"/>
            </a:xfrm>
            <a:prstGeom prst="line">
              <a:avLst/>
            </a:prstGeom>
            <a:ln w="38100">
              <a:solidFill>
                <a:srgbClr val="00B05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58"/>
            <p:cNvCxnSpPr/>
            <p:nvPr/>
          </p:nvCxnSpPr>
          <p:spPr>
            <a:xfrm flipV="1">
              <a:off x="1384157" y="3040478"/>
              <a:ext cx="2060128" cy="605995"/>
            </a:xfrm>
            <a:prstGeom prst="line">
              <a:avLst/>
            </a:prstGeom>
            <a:ln w="38100">
              <a:solidFill>
                <a:srgbClr val="00B05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cteur droit 59"/>
            <p:cNvCxnSpPr/>
            <p:nvPr/>
          </p:nvCxnSpPr>
          <p:spPr>
            <a:xfrm flipV="1">
              <a:off x="1384156" y="3259242"/>
              <a:ext cx="2060129" cy="387231"/>
            </a:xfrm>
            <a:prstGeom prst="line">
              <a:avLst/>
            </a:prstGeom>
            <a:ln w="38100">
              <a:solidFill>
                <a:srgbClr val="00B05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Ellipse 60"/>
            <p:cNvSpPr/>
            <p:nvPr/>
          </p:nvSpPr>
          <p:spPr>
            <a:xfrm>
              <a:off x="3616296" y="3208911"/>
              <a:ext cx="100662" cy="100662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2" name="Ellipse 61"/>
            <p:cNvSpPr/>
            <p:nvPr/>
          </p:nvSpPr>
          <p:spPr>
            <a:xfrm>
              <a:off x="3616296" y="2990147"/>
              <a:ext cx="100662" cy="100662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3" name="Ellipse 62"/>
            <p:cNvSpPr/>
            <p:nvPr/>
          </p:nvSpPr>
          <p:spPr>
            <a:xfrm>
              <a:off x="3616296" y="2757249"/>
              <a:ext cx="100662" cy="100662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4" name="Ellipse 63"/>
            <p:cNvSpPr/>
            <p:nvPr/>
          </p:nvSpPr>
          <p:spPr>
            <a:xfrm>
              <a:off x="3616296" y="2521087"/>
              <a:ext cx="100662" cy="100662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5" name="Ellipse 64"/>
            <p:cNvSpPr/>
            <p:nvPr/>
          </p:nvSpPr>
          <p:spPr>
            <a:xfrm>
              <a:off x="3616296" y="2284925"/>
              <a:ext cx="100662" cy="100662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6" name="Ellipse 65"/>
            <p:cNvSpPr/>
            <p:nvPr/>
          </p:nvSpPr>
          <p:spPr>
            <a:xfrm>
              <a:off x="3616296" y="2066161"/>
              <a:ext cx="100662" cy="100662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" name="Ellipse 66"/>
            <p:cNvSpPr/>
            <p:nvPr/>
          </p:nvSpPr>
          <p:spPr>
            <a:xfrm>
              <a:off x="3616296" y="1839819"/>
              <a:ext cx="100662" cy="100662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8" name="Ellipse 67"/>
            <p:cNvSpPr/>
            <p:nvPr/>
          </p:nvSpPr>
          <p:spPr>
            <a:xfrm>
              <a:off x="3616296" y="1621055"/>
              <a:ext cx="100662" cy="100662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9" name="Ellipse 68"/>
            <p:cNvSpPr/>
            <p:nvPr/>
          </p:nvSpPr>
          <p:spPr>
            <a:xfrm>
              <a:off x="3834820" y="3194728"/>
              <a:ext cx="100662" cy="100662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0" name="Ellipse 69"/>
            <p:cNvSpPr/>
            <p:nvPr/>
          </p:nvSpPr>
          <p:spPr>
            <a:xfrm>
              <a:off x="3834820" y="2975964"/>
              <a:ext cx="100662" cy="100662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1" name="Ellipse 70"/>
            <p:cNvSpPr/>
            <p:nvPr/>
          </p:nvSpPr>
          <p:spPr>
            <a:xfrm>
              <a:off x="3834820" y="2743066"/>
              <a:ext cx="100662" cy="100662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2" name="Ellipse 71"/>
            <p:cNvSpPr/>
            <p:nvPr/>
          </p:nvSpPr>
          <p:spPr>
            <a:xfrm>
              <a:off x="3834820" y="2506904"/>
              <a:ext cx="100662" cy="100662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3" name="Ellipse 72"/>
            <p:cNvSpPr/>
            <p:nvPr/>
          </p:nvSpPr>
          <p:spPr>
            <a:xfrm>
              <a:off x="3834820" y="2270742"/>
              <a:ext cx="100662" cy="100662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4" name="Ellipse 73"/>
            <p:cNvSpPr/>
            <p:nvPr/>
          </p:nvSpPr>
          <p:spPr>
            <a:xfrm>
              <a:off x="3834820" y="2051978"/>
              <a:ext cx="100662" cy="100662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5" name="Ellipse 74"/>
            <p:cNvSpPr/>
            <p:nvPr/>
          </p:nvSpPr>
          <p:spPr>
            <a:xfrm>
              <a:off x="3834820" y="1825636"/>
              <a:ext cx="100662" cy="100662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6" name="Ellipse 75"/>
            <p:cNvSpPr/>
            <p:nvPr/>
          </p:nvSpPr>
          <p:spPr>
            <a:xfrm>
              <a:off x="3834820" y="1606872"/>
              <a:ext cx="100662" cy="100662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" name="Ellipse 76"/>
            <p:cNvSpPr/>
            <p:nvPr/>
          </p:nvSpPr>
          <p:spPr>
            <a:xfrm>
              <a:off x="4050720" y="3204253"/>
              <a:ext cx="100662" cy="100662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8" name="Ellipse 77"/>
            <p:cNvSpPr/>
            <p:nvPr/>
          </p:nvSpPr>
          <p:spPr>
            <a:xfrm>
              <a:off x="4050720" y="2985489"/>
              <a:ext cx="100662" cy="100662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9" name="Ellipse 78"/>
            <p:cNvSpPr/>
            <p:nvPr/>
          </p:nvSpPr>
          <p:spPr>
            <a:xfrm>
              <a:off x="4050720" y="2752591"/>
              <a:ext cx="100662" cy="100662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0" name="Ellipse 79"/>
            <p:cNvSpPr/>
            <p:nvPr/>
          </p:nvSpPr>
          <p:spPr>
            <a:xfrm>
              <a:off x="4050720" y="2516429"/>
              <a:ext cx="100662" cy="100662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1" name="Ellipse 80"/>
            <p:cNvSpPr/>
            <p:nvPr/>
          </p:nvSpPr>
          <p:spPr>
            <a:xfrm>
              <a:off x="4050720" y="2280267"/>
              <a:ext cx="100662" cy="100662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2" name="Ellipse 81"/>
            <p:cNvSpPr/>
            <p:nvPr/>
          </p:nvSpPr>
          <p:spPr>
            <a:xfrm>
              <a:off x="4050720" y="2061503"/>
              <a:ext cx="100662" cy="100662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3" name="Ellipse 82"/>
            <p:cNvSpPr/>
            <p:nvPr/>
          </p:nvSpPr>
          <p:spPr>
            <a:xfrm>
              <a:off x="4050720" y="1835161"/>
              <a:ext cx="100662" cy="100662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4" name="Ellipse 83"/>
            <p:cNvSpPr/>
            <p:nvPr/>
          </p:nvSpPr>
          <p:spPr>
            <a:xfrm>
              <a:off x="4050720" y="1616397"/>
              <a:ext cx="100662" cy="100662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5" name="Ellipse 84"/>
            <p:cNvSpPr/>
            <p:nvPr/>
          </p:nvSpPr>
          <p:spPr>
            <a:xfrm>
              <a:off x="4288845" y="3207428"/>
              <a:ext cx="100662" cy="100662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6" name="Ellipse 85"/>
            <p:cNvSpPr/>
            <p:nvPr/>
          </p:nvSpPr>
          <p:spPr>
            <a:xfrm>
              <a:off x="4288845" y="2988664"/>
              <a:ext cx="100662" cy="100662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7" name="Ellipse 86"/>
            <p:cNvSpPr/>
            <p:nvPr/>
          </p:nvSpPr>
          <p:spPr>
            <a:xfrm>
              <a:off x="4288845" y="2755766"/>
              <a:ext cx="100662" cy="100662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8" name="Ellipse 87"/>
            <p:cNvSpPr/>
            <p:nvPr/>
          </p:nvSpPr>
          <p:spPr>
            <a:xfrm>
              <a:off x="4288845" y="2519604"/>
              <a:ext cx="100662" cy="100662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9" name="Ellipse 88"/>
            <p:cNvSpPr/>
            <p:nvPr/>
          </p:nvSpPr>
          <p:spPr>
            <a:xfrm>
              <a:off x="4288845" y="2283442"/>
              <a:ext cx="100662" cy="100662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0" name="Ellipse 89"/>
            <p:cNvSpPr/>
            <p:nvPr/>
          </p:nvSpPr>
          <p:spPr>
            <a:xfrm>
              <a:off x="4288845" y="2064678"/>
              <a:ext cx="100662" cy="100662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1" name="Ellipse 90"/>
            <p:cNvSpPr/>
            <p:nvPr/>
          </p:nvSpPr>
          <p:spPr>
            <a:xfrm>
              <a:off x="4288845" y="1838336"/>
              <a:ext cx="100662" cy="100662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2" name="Ellipse 91"/>
            <p:cNvSpPr/>
            <p:nvPr/>
          </p:nvSpPr>
          <p:spPr>
            <a:xfrm>
              <a:off x="4288845" y="1619572"/>
              <a:ext cx="100662" cy="100662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3" name="Ellipse 92"/>
            <p:cNvSpPr/>
            <p:nvPr/>
          </p:nvSpPr>
          <p:spPr>
            <a:xfrm>
              <a:off x="4498395" y="3204253"/>
              <a:ext cx="100662" cy="100662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4" name="Ellipse 93"/>
            <p:cNvSpPr/>
            <p:nvPr/>
          </p:nvSpPr>
          <p:spPr>
            <a:xfrm>
              <a:off x="4498395" y="2985489"/>
              <a:ext cx="100662" cy="100662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5" name="Ellipse 94"/>
            <p:cNvSpPr/>
            <p:nvPr/>
          </p:nvSpPr>
          <p:spPr>
            <a:xfrm>
              <a:off x="4498395" y="2752591"/>
              <a:ext cx="100662" cy="100662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6" name="Ellipse 95"/>
            <p:cNvSpPr/>
            <p:nvPr/>
          </p:nvSpPr>
          <p:spPr>
            <a:xfrm>
              <a:off x="4498395" y="2516429"/>
              <a:ext cx="100662" cy="100662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7" name="Ellipse 96"/>
            <p:cNvSpPr/>
            <p:nvPr/>
          </p:nvSpPr>
          <p:spPr>
            <a:xfrm>
              <a:off x="4498395" y="2280267"/>
              <a:ext cx="100662" cy="100662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8" name="Ellipse 97"/>
            <p:cNvSpPr/>
            <p:nvPr/>
          </p:nvSpPr>
          <p:spPr>
            <a:xfrm>
              <a:off x="4498395" y="2061503"/>
              <a:ext cx="100662" cy="100662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9" name="Ellipse 98"/>
            <p:cNvSpPr/>
            <p:nvPr/>
          </p:nvSpPr>
          <p:spPr>
            <a:xfrm>
              <a:off x="4498395" y="1835161"/>
              <a:ext cx="100662" cy="100662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0" name="Ellipse 99"/>
            <p:cNvSpPr/>
            <p:nvPr/>
          </p:nvSpPr>
          <p:spPr>
            <a:xfrm>
              <a:off x="4498395" y="1616397"/>
              <a:ext cx="100662" cy="100662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46" name="Groupe 145"/>
          <p:cNvGrpSpPr/>
          <p:nvPr/>
        </p:nvGrpSpPr>
        <p:grpSpPr>
          <a:xfrm>
            <a:off x="149263" y="1150343"/>
            <a:ext cx="3033841" cy="2613606"/>
            <a:chOff x="681673" y="1079635"/>
            <a:chExt cx="3175952" cy="2736032"/>
          </a:xfrm>
        </p:grpSpPr>
        <p:sp>
          <p:nvSpPr>
            <p:cNvPr id="147" name="Cube 146"/>
            <p:cNvSpPr/>
            <p:nvPr/>
          </p:nvSpPr>
          <p:spPr>
            <a:xfrm>
              <a:off x="2339877" y="1079635"/>
              <a:ext cx="1517748" cy="1337009"/>
            </a:xfrm>
            <a:prstGeom prst="cube">
              <a:avLst>
                <a:gd name="adj" fmla="val 12164"/>
              </a:avLst>
            </a:prstGeom>
            <a:blipFill dpi="0" rotWithShape="1">
              <a:blip r:embed="rId3">
                <a:alphaModFix amt="68000"/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48" name="Image 14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42" r="22755"/>
            <a:stretch/>
          </p:blipFill>
          <p:spPr>
            <a:xfrm>
              <a:off x="681673" y="2570583"/>
              <a:ext cx="683576" cy="1245084"/>
            </a:xfrm>
            <a:prstGeom prst="rect">
              <a:avLst/>
            </a:prstGeom>
          </p:spPr>
        </p:pic>
        <p:cxnSp>
          <p:nvCxnSpPr>
            <p:cNvPr id="149" name="Connecteur droit 148"/>
            <p:cNvCxnSpPr>
              <a:stCxn id="148" idx="0"/>
            </p:cNvCxnSpPr>
            <p:nvPr/>
          </p:nvCxnSpPr>
          <p:spPr>
            <a:xfrm flipV="1">
              <a:off x="1023461" y="1406923"/>
              <a:ext cx="1587341" cy="1163660"/>
            </a:xfrm>
            <a:prstGeom prst="line">
              <a:avLst/>
            </a:prstGeom>
            <a:ln w="38100">
              <a:solidFill>
                <a:srgbClr val="00B05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Connecteur droit 149"/>
            <p:cNvCxnSpPr>
              <a:stCxn id="148" idx="0"/>
            </p:cNvCxnSpPr>
            <p:nvPr/>
          </p:nvCxnSpPr>
          <p:spPr>
            <a:xfrm flipV="1">
              <a:off x="1023461" y="1701154"/>
              <a:ext cx="1587341" cy="869429"/>
            </a:xfrm>
            <a:prstGeom prst="line">
              <a:avLst/>
            </a:prstGeom>
            <a:ln w="38100">
              <a:solidFill>
                <a:srgbClr val="00B05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Connecteur droit 150"/>
            <p:cNvCxnSpPr>
              <a:stCxn id="148" idx="0"/>
            </p:cNvCxnSpPr>
            <p:nvPr/>
          </p:nvCxnSpPr>
          <p:spPr>
            <a:xfrm flipV="1">
              <a:off x="1023461" y="1551655"/>
              <a:ext cx="1587341" cy="1018928"/>
            </a:xfrm>
            <a:prstGeom prst="line">
              <a:avLst/>
            </a:prstGeom>
            <a:ln w="38100">
              <a:solidFill>
                <a:srgbClr val="00B05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Connecteur droit 151"/>
            <p:cNvCxnSpPr>
              <a:stCxn id="148" idx="0"/>
            </p:cNvCxnSpPr>
            <p:nvPr/>
          </p:nvCxnSpPr>
          <p:spPr>
            <a:xfrm flipV="1">
              <a:off x="1023461" y="1844053"/>
              <a:ext cx="1587340" cy="726530"/>
            </a:xfrm>
            <a:prstGeom prst="line">
              <a:avLst/>
            </a:prstGeom>
            <a:ln w="38100">
              <a:solidFill>
                <a:srgbClr val="00B05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Connecteur droit 152"/>
            <p:cNvCxnSpPr>
              <a:stCxn id="148" idx="0"/>
            </p:cNvCxnSpPr>
            <p:nvPr/>
          </p:nvCxnSpPr>
          <p:spPr>
            <a:xfrm flipV="1">
              <a:off x="1023461" y="2006201"/>
              <a:ext cx="1587340" cy="564382"/>
            </a:xfrm>
            <a:prstGeom prst="line">
              <a:avLst/>
            </a:prstGeom>
            <a:ln w="38100">
              <a:solidFill>
                <a:srgbClr val="00B05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Connecteur droit 153"/>
            <p:cNvCxnSpPr>
              <a:stCxn id="148" idx="0"/>
            </p:cNvCxnSpPr>
            <p:nvPr/>
          </p:nvCxnSpPr>
          <p:spPr>
            <a:xfrm flipV="1">
              <a:off x="1023461" y="2137728"/>
              <a:ext cx="1587340" cy="432855"/>
            </a:xfrm>
            <a:prstGeom prst="line">
              <a:avLst/>
            </a:prstGeom>
            <a:ln w="38100">
              <a:solidFill>
                <a:srgbClr val="00B05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Connecteur droit 154"/>
            <p:cNvCxnSpPr>
              <a:stCxn id="148" idx="0"/>
            </p:cNvCxnSpPr>
            <p:nvPr/>
          </p:nvCxnSpPr>
          <p:spPr>
            <a:xfrm flipV="1">
              <a:off x="1023461" y="2278895"/>
              <a:ext cx="1587339" cy="291688"/>
            </a:xfrm>
            <a:prstGeom prst="line">
              <a:avLst/>
            </a:prstGeom>
            <a:ln w="38100">
              <a:solidFill>
                <a:srgbClr val="00B05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Ellipse 155"/>
            <p:cNvSpPr/>
            <p:nvPr/>
          </p:nvSpPr>
          <p:spPr>
            <a:xfrm>
              <a:off x="2754532" y="2230951"/>
              <a:ext cx="45481" cy="4548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7" name="Ellipse 156"/>
            <p:cNvSpPr/>
            <p:nvPr/>
          </p:nvSpPr>
          <p:spPr>
            <a:xfrm>
              <a:off x="2754532" y="2091041"/>
              <a:ext cx="45481" cy="4548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8" name="Ellipse 157"/>
            <p:cNvSpPr/>
            <p:nvPr/>
          </p:nvSpPr>
          <p:spPr>
            <a:xfrm>
              <a:off x="2754532" y="1950185"/>
              <a:ext cx="45481" cy="4548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9" name="Ellipse 158"/>
            <p:cNvSpPr/>
            <p:nvPr/>
          </p:nvSpPr>
          <p:spPr>
            <a:xfrm>
              <a:off x="2754532" y="1788546"/>
              <a:ext cx="45481" cy="4548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0" name="Ellipse 159"/>
            <p:cNvSpPr/>
            <p:nvPr/>
          </p:nvSpPr>
          <p:spPr>
            <a:xfrm>
              <a:off x="2754532" y="1649109"/>
              <a:ext cx="45481" cy="4548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1" name="Ellipse 160"/>
            <p:cNvSpPr/>
            <p:nvPr/>
          </p:nvSpPr>
          <p:spPr>
            <a:xfrm>
              <a:off x="2754532" y="1496575"/>
              <a:ext cx="45481" cy="4548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2" name="Ellipse 161"/>
            <p:cNvSpPr/>
            <p:nvPr/>
          </p:nvSpPr>
          <p:spPr>
            <a:xfrm>
              <a:off x="2754532" y="1363547"/>
              <a:ext cx="45481" cy="4548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3" name="Ellipse 162"/>
            <p:cNvSpPr/>
            <p:nvPr/>
          </p:nvSpPr>
          <p:spPr>
            <a:xfrm>
              <a:off x="2922543" y="2235000"/>
              <a:ext cx="45481" cy="4548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4" name="Ellipse 163"/>
            <p:cNvSpPr/>
            <p:nvPr/>
          </p:nvSpPr>
          <p:spPr>
            <a:xfrm>
              <a:off x="2922543" y="2095090"/>
              <a:ext cx="45481" cy="4548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5" name="Ellipse 164"/>
            <p:cNvSpPr/>
            <p:nvPr/>
          </p:nvSpPr>
          <p:spPr>
            <a:xfrm>
              <a:off x="2922543" y="1954234"/>
              <a:ext cx="45481" cy="4548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6" name="Ellipse 165"/>
            <p:cNvSpPr/>
            <p:nvPr/>
          </p:nvSpPr>
          <p:spPr>
            <a:xfrm>
              <a:off x="2922543" y="1792594"/>
              <a:ext cx="45481" cy="4548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7" name="Ellipse 166"/>
            <p:cNvSpPr/>
            <p:nvPr/>
          </p:nvSpPr>
          <p:spPr>
            <a:xfrm>
              <a:off x="2922543" y="1653157"/>
              <a:ext cx="45481" cy="4548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8" name="Ellipse 167"/>
            <p:cNvSpPr/>
            <p:nvPr/>
          </p:nvSpPr>
          <p:spPr>
            <a:xfrm>
              <a:off x="2922543" y="1500624"/>
              <a:ext cx="45481" cy="4548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9" name="Ellipse 168"/>
            <p:cNvSpPr/>
            <p:nvPr/>
          </p:nvSpPr>
          <p:spPr>
            <a:xfrm>
              <a:off x="2922543" y="1367595"/>
              <a:ext cx="45481" cy="4548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0" name="Ellipse 169"/>
            <p:cNvSpPr/>
            <p:nvPr/>
          </p:nvSpPr>
          <p:spPr>
            <a:xfrm>
              <a:off x="3103706" y="2228846"/>
              <a:ext cx="45481" cy="4548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1" name="Ellipse 170"/>
            <p:cNvSpPr/>
            <p:nvPr/>
          </p:nvSpPr>
          <p:spPr>
            <a:xfrm>
              <a:off x="3103706" y="2088937"/>
              <a:ext cx="45481" cy="4548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2" name="Ellipse 171"/>
            <p:cNvSpPr/>
            <p:nvPr/>
          </p:nvSpPr>
          <p:spPr>
            <a:xfrm>
              <a:off x="3103706" y="1948080"/>
              <a:ext cx="45481" cy="4548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3" name="Ellipse 172"/>
            <p:cNvSpPr/>
            <p:nvPr/>
          </p:nvSpPr>
          <p:spPr>
            <a:xfrm>
              <a:off x="3103706" y="1786442"/>
              <a:ext cx="45481" cy="4548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4" name="Ellipse 173"/>
            <p:cNvSpPr/>
            <p:nvPr/>
          </p:nvSpPr>
          <p:spPr>
            <a:xfrm>
              <a:off x="3103706" y="1647005"/>
              <a:ext cx="45481" cy="4548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5" name="Ellipse 174"/>
            <p:cNvSpPr/>
            <p:nvPr/>
          </p:nvSpPr>
          <p:spPr>
            <a:xfrm>
              <a:off x="3103706" y="1494471"/>
              <a:ext cx="45481" cy="4548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6" name="Ellipse 175"/>
            <p:cNvSpPr/>
            <p:nvPr/>
          </p:nvSpPr>
          <p:spPr>
            <a:xfrm>
              <a:off x="3103707" y="1361442"/>
              <a:ext cx="45481" cy="4548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7" name="Ellipse 176"/>
            <p:cNvSpPr/>
            <p:nvPr/>
          </p:nvSpPr>
          <p:spPr>
            <a:xfrm>
              <a:off x="3277324" y="2230281"/>
              <a:ext cx="45481" cy="4548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8" name="Ellipse 177"/>
            <p:cNvSpPr/>
            <p:nvPr/>
          </p:nvSpPr>
          <p:spPr>
            <a:xfrm>
              <a:off x="3279765" y="2090372"/>
              <a:ext cx="45481" cy="4548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9" name="Ellipse 178"/>
            <p:cNvSpPr/>
            <p:nvPr/>
          </p:nvSpPr>
          <p:spPr>
            <a:xfrm>
              <a:off x="3279765" y="1949515"/>
              <a:ext cx="45481" cy="4548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0" name="Ellipse 179"/>
            <p:cNvSpPr/>
            <p:nvPr/>
          </p:nvSpPr>
          <p:spPr>
            <a:xfrm>
              <a:off x="3279765" y="1787876"/>
              <a:ext cx="45481" cy="4548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1" name="Ellipse 180"/>
            <p:cNvSpPr/>
            <p:nvPr/>
          </p:nvSpPr>
          <p:spPr>
            <a:xfrm>
              <a:off x="3279765" y="1648439"/>
              <a:ext cx="45481" cy="4548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2" name="Ellipse 181"/>
            <p:cNvSpPr/>
            <p:nvPr/>
          </p:nvSpPr>
          <p:spPr>
            <a:xfrm>
              <a:off x="3279765" y="1495904"/>
              <a:ext cx="45481" cy="4548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3" name="Ellipse 182"/>
            <p:cNvSpPr/>
            <p:nvPr/>
          </p:nvSpPr>
          <p:spPr>
            <a:xfrm>
              <a:off x="3279765" y="1362876"/>
              <a:ext cx="45481" cy="4548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4" name="Ellipse 183"/>
            <p:cNvSpPr/>
            <p:nvPr/>
          </p:nvSpPr>
          <p:spPr>
            <a:xfrm>
              <a:off x="3435129" y="2228847"/>
              <a:ext cx="45481" cy="4548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5" name="Ellipse 184"/>
            <p:cNvSpPr/>
            <p:nvPr/>
          </p:nvSpPr>
          <p:spPr>
            <a:xfrm>
              <a:off x="3435129" y="2088937"/>
              <a:ext cx="45481" cy="4548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6" name="Ellipse 185"/>
            <p:cNvSpPr/>
            <p:nvPr/>
          </p:nvSpPr>
          <p:spPr>
            <a:xfrm>
              <a:off x="3435128" y="1948080"/>
              <a:ext cx="45481" cy="4548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7" name="Ellipse 186"/>
            <p:cNvSpPr/>
            <p:nvPr/>
          </p:nvSpPr>
          <p:spPr>
            <a:xfrm>
              <a:off x="3435134" y="1786442"/>
              <a:ext cx="45481" cy="4548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8" name="Ellipse 187"/>
            <p:cNvSpPr/>
            <p:nvPr/>
          </p:nvSpPr>
          <p:spPr>
            <a:xfrm>
              <a:off x="3435143" y="1647005"/>
              <a:ext cx="45481" cy="4548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9" name="Ellipse 188"/>
            <p:cNvSpPr/>
            <p:nvPr/>
          </p:nvSpPr>
          <p:spPr>
            <a:xfrm>
              <a:off x="3435145" y="1494471"/>
              <a:ext cx="45481" cy="4548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0" name="Ellipse 189"/>
            <p:cNvSpPr/>
            <p:nvPr/>
          </p:nvSpPr>
          <p:spPr>
            <a:xfrm>
              <a:off x="3435146" y="1361442"/>
              <a:ext cx="45481" cy="4548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1201801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3255" y="421266"/>
            <a:ext cx="7886700" cy="1325563"/>
          </a:xfrm>
        </p:spPr>
        <p:txBody>
          <a:bodyPr>
            <a:normAutofit/>
          </a:bodyPr>
          <a:lstStyle/>
          <a:p>
            <a:r>
              <a:rPr lang="fr-FR" sz="3600" dirty="0" smtClean="0"/>
              <a:t>Les principales étapes d’un traitement de nuages de points </a:t>
            </a:r>
            <a:endParaRPr lang="fr-FR" sz="36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7" r="21075"/>
          <a:stretch/>
        </p:blipFill>
        <p:spPr>
          <a:xfrm>
            <a:off x="2380734" y="1913377"/>
            <a:ext cx="3871783" cy="4616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Groupe 4"/>
          <p:cNvGrpSpPr/>
          <p:nvPr/>
        </p:nvGrpSpPr>
        <p:grpSpPr>
          <a:xfrm>
            <a:off x="0" y="64797"/>
            <a:ext cx="8912929" cy="1111250"/>
            <a:chOff x="123567" y="97748"/>
            <a:chExt cx="8912929" cy="1111250"/>
          </a:xfrm>
        </p:grpSpPr>
        <p:sp>
          <p:nvSpPr>
            <p:cNvPr id="6" name="Rectangle 3"/>
            <p:cNvSpPr>
              <a:spLocks noChangeArrowheads="1"/>
            </p:cNvSpPr>
            <p:nvPr/>
          </p:nvSpPr>
          <p:spPr bwMode="auto">
            <a:xfrm>
              <a:off x="1907704" y="195590"/>
              <a:ext cx="7128792" cy="261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30400" algn="l"/>
                </a:tabLst>
              </a:pPr>
              <a:r>
                <a:rPr kumimoji="0" lang="fr-FR" altLang="fr-FR" sz="1100" b="1" i="1" u="none" strike="noStrike" cap="none" normalizeH="0" baseline="0" dirty="0" smtClean="0">
                  <a:ln>
                    <a:noFill/>
                  </a:ln>
                  <a:solidFill>
                    <a:srgbClr val="8453C6"/>
                  </a:solidFill>
                  <a:effectLst/>
                  <a:latin typeface="Century Gothic" pitchFamily="34" charset="0"/>
                  <a:ea typeface="Times New Roman" pitchFamily="18" charset="0"/>
                  <a:cs typeface="Times New Roman" pitchFamily="18" charset="0"/>
                </a:rPr>
                <a:t>PNF BTS EB et MGTMN				LPO</a:t>
              </a:r>
              <a:r>
                <a:rPr kumimoji="0" lang="fr-FR" altLang="fr-FR" sz="1100" b="1" i="1" u="none" strike="noStrike" cap="none" normalizeH="0" dirty="0" smtClean="0">
                  <a:ln>
                    <a:noFill/>
                  </a:ln>
                  <a:solidFill>
                    <a:srgbClr val="8453C6"/>
                  </a:solidFill>
                  <a:effectLst/>
                  <a:latin typeface="Century Gothic" pitchFamily="34" charset="0"/>
                  <a:ea typeface="Times New Roman" pitchFamily="18" charset="0"/>
                  <a:cs typeface="Times New Roman" pitchFamily="18" charset="0"/>
                </a:rPr>
                <a:t> Dorian-Paris le 25 janvier 2017</a:t>
              </a:r>
              <a:endParaRPr kumimoji="0" lang="fr-FR" altLang="fr-FR" sz="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cxnSp>
          <p:nvCxnSpPr>
            <p:cNvPr id="7" name="Connecteur droit 6"/>
            <p:cNvCxnSpPr/>
            <p:nvPr/>
          </p:nvCxnSpPr>
          <p:spPr>
            <a:xfrm>
              <a:off x="1938746" y="454217"/>
              <a:ext cx="6984776" cy="0"/>
            </a:xfrm>
            <a:prstGeom prst="line">
              <a:avLst/>
            </a:prstGeom>
            <a:ln w="254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Image 1" descr="Accueil du portail éduscol, ministère de l'éducation nationale, de l'enseignement supérieur et de la recherche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87" r="20864"/>
            <a:stretch/>
          </p:blipFill>
          <p:spPr bwMode="auto">
            <a:xfrm>
              <a:off x="123567" y="97748"/>
              <a:ext cx="823784" cy="1111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473683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7" r="21075"/>
          <a:stretch/>
        </p:blipFill>
        <p:spPr>
          <a:xfrm>
            <a:off x="148280" y="117528"/>
            <a:ext cx="1845277" cy="2200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1301578" y="74141"/>
            <a:ext cx="790832" cy="8237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1310" y="117528"/>
            <a:ext cx="6579910" cy="64150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187" y="3673218"/>
            <a:ext cx="4829625" cy="2958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2" r="22755"/>
          <a:stretch/>
        </p:blipFill>
        <p:spPr>
          <a:xfrm>
            <a:off x="2443829" y="5229223"/>
            <a:ext cx="474353" cy="8640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2" r="22755"/>
          <a:stretch/>
        </p:blipFill>
        <p:spPr>
          <a:xfrm>
            <a:off x="4072604" y="4886323"/>
            <a:ext cx="474353" cy="8640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2" r="22755"/>
          <a:stretch/>
        </p:blipFill>
        <p:spPr>
          <a:xfrm>
            <a:off x="1149266" y="5487411"/>
            <a:ext cx="474353" cy="8640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2" r="22755"/>
          <a:stretch/>
        </p:blipFill>
        <p:spPr>
          <a:xfrm>
            <a:off x="1070917" y="4600269"/>
            <a:ext cx="474353" cy="86400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2" r="22755"/>
          <a:stretch/>
        </p:blipFill>
        <p:spPr>
          <a:xfrm>
            <a:off x="2331309" y="4334120"/>
            <a:ext cx="474353" cy="86400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2" r="22755"/>
          <a:stretch/>
        </p:blipFill>
        <p:spPr>
          <a:xfrm>
            <a:off x="3461847" y="4114191"/>
            <a:ext cx="474353" cy="86400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382" y="6154586"/>
            <a:ext cx="252000" cy="25200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313" y="6154585"/>
            <a:ext cx="252000" cy="252000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44" y="6280605"/>
            <a:ext cx="252000" cy="25200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98" y="5207731"/>
            <a:ext cx="252000" cy="252000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271" y="5084236"/>
            <a:ext cx="252000" cy="252000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146" y="4140870"/>
            <a:ext cx="252000" cy="252000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115" y="5233348"/>
            <a:ext cx="252000" cy="252000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630" y="4468383"/>
            <a:ext cx="252000" cy="252000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833" y="4229483"/>
            <a:ext cx="252000" cy="252000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098" y="2467481"/>
            <a:ext cx="3176671" cy="1505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036" y="4978192"/>
            <a:ext cx="592132" cy="592132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4332" y="-161872"/>
            <a:ext cx="2633735" cy="189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2567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48148E-6 L 1.66667E-6 1.48148E-6 C 0.00104 0.00556 0.00191 0.01111 0.00278 0.01667 C 0.0033 0.01898 0.0033 0.02176 0.00416 0.02407 C 0.00486 0.02569 0.01371 0.04352 0.01666 0.04815 C 0.0184 0.05069 0.02048 0.05301 0.02222 0.05556 C 0.02274 0.05787 0.02309 0.06042 0.02361 0.06296 C 0.02448 0.06551 0.02587 0.06759 0.02639 0.07037 C 0.02725 0.07384 0.02691 0.07778 0.02778 0.08148 C 0.02847 0.08357 0.02969 0.08495 0.03055 0.08704 C 0.03212 0.09005 0.03333 0.09306 0.03472 0.0963 C 0.03576 0.10301 0.03611 0.10995 0.0375 0.11667 C 0.03837 0.11991 0.04045 0.12269 0.04166 0.12593 C 0.04323 0.1294 0.04427 0.13333 0.04583 0.13704 C 0.04878 0.14329 0.05173 0.14653 0.05555 0.15185 C 0.05607 0.15671 0.05607 0.16181 0.05694 0.16644 C 0.05746 0.16921 0.05868 0.17153 0.05972 0.17407 C 0.06528 0.18588 0.06319 0.1831 0.06944 0.18889 C 0.07048 0.19259 0.07048 0.19676 0.07222 0.2 C 0.07361 0.20232 0.07517 0.20486 0.07639 0.20741 C 0.07969 0.21319 0.07951 0.21412 0.08333 0.22037 C 0.08472 0.22222 0.08628 0.22384 0.0875 0.22593 C 0.08871 0.22755 0.08923 0.22986 0.09028 0.23148 C 0.09323 0.23519 0.09514 0.23519 0.09861 0.23704 C 0.1092 0.24213 0.10191 0.23935 0.11111 0.24236 L 0.13871 0.24074 C 0.14531 0.24005 0.15173 0.23912 0.15816 0.23866 C 0.17344 0.23796 0.18871 0.2375 0.20399 0.23704 C 0.20781 0.23449 0.21163 0.23241 0.2151 0.22963 C 0.21753 0.22778 0.21979 0.22546 0.22205 0.22407 C 0.22344 0.22315 0.22482 0.22269 0.22621 0.22222 C 0.23281 0.21968 0.23368 0.21991 0.24149 0.21852 C 0.24375 0.2169 0.2493 0.21366 0.25121 0.21111 C 0.25243 0.20949 0.25295 0.20718 0.25399 0.20556 C 0.25538 0.20347 0.25677 0.20185 0.25816 0.2 C 0.25972 0.1919 0.2592 0.19259 0.26232 0.18519 C 0.26319 0.1831 0.26389 0.18102 0.2651 0.17963 C 0.26632 0.17824 0.26788 0.17824 0.26927 0.17778 C 0.28038 0.15787 0.26614 0.18194 0.27899 0.16458 C 0.28021 0.16319 0.28055 0.16065 0.28177 0.15903 C 0.28298 0.15787 0.28472 0.1581 0.28594 0.15741 C 0.28785 0.15625 0.28975 0.15509 0.29149 0.1537 C 0.29357 0.15185 0.29514 0.14954 0.29705 0.14815 C 0.30607 0.14144 0.30139 0.14653 0.30816 0.14259 C 0.31198 0.14028 0.31597 0.13819 0.31927 0.13519 C 0.32066 0.1338 0.32187 0.13218 0.32344 0.13148 C 0.32621 0.13009 0.32899 0.13009 0.33177 0.12963 C 0.33316 0.12824 0.33455 0.12662 0.33594 0.12593 C 0.35 0.11782 0.33125 0.13264 0.34982 0.12037 C 0.35173 0.11898 0.35347 0.11759 0.35538 0.11667 C 0.35885 0.11482 0.36475 0.11412 0.36788 0.11296 C 0.37083 0.11181 0.37344 0.11019 0.37621 0.10926 C 0.37812 0.10857 0.38003 0.10787 0.38177 0.10741 C 0.3842 0.10671 0.38646 0.10625 0.38871 0.10556 C 0.39028 0.10486 0.39149 0.10417 0.39288 0.1037 C 0.40781 0.10417 0.42257 0.10556 0.43732 0.10556 C 0.44166 0.10556 0.44566 0.1037 0.44982 0.1037 C 0.47257 0.10255 0.49531 0.10232 0.51788 0.10185 C 0.52621 0.10116 0.53472 0.10093 0.54288 0.1 C 0.54444 0.09977 0.54566 0.09838 0.54705 0.09815 C 0.55173 0.09653 0.55625 0.09491 0.56094 0.09444 C 0.56979 0.09306 0.57864 0.09329 0.58732 0.09259 C 0.5967 0.09144 0.6059 0.09005 0.6151 0.08889 C 0.61892 0.08819 0.62257 0.0875 0.62621 0.08704 C 0.63229 0.08611 0.63837 0.08565 0.64427 0.08519 C 0.64705 0.08426 0.65382 0.08264 0.65677 0.08148 C 0.6592 0.08032 0.66146 0.0787 0.66371 0.07778 C 0.66736 0.07616 0.67569 0.075 0.67899 0.07407 C 0.7059 0.06597 0.68611 0.07014 0.70538 0.06667 C 0.70955 0.06482 0.71371 0.0625 0.71788 0.06111 C 0.72916 0.05671 0.75035 0.05764 0.75677 0.05741 C 0.76198 0.05787 0.76701 0.05833 0.77205 0.05926 C 0.7809 0.06065 0.78958 0.06366 0.79844 0.06482 C 0.80225 0.06505 0.80469 0.06157 0.80816 0.06111 C 0.81475 0.05995 0.82118 0.05972 0.8276 0.05926 L 0.84566 0.06296 C 0.85035 0.06389 0.85503 0.06574 0.85955 0.06667 L 0.89705 0.07407 C 0.90035 0.07593 0.90364 0.07755 0.90677 0.07963 C 0.9158 0.08495 0.91059 0.08333 0.92344 0.08889 C 0.93437 0.09329 0.94427 0.09329 0.95399 0.1037 C 0.96632 0.11667 0.95538 0.10625 0.97066 0.11667 C 0.97222 0.11759 0.97378 0.11852 0.97482 0.12037 C 0.98125 0.12986 0.99288 0.15 0.99288 0.15 C 0.99392 0.15301 0.99462 0.15625 0.99566 0.15903 C 0.99861 0.1669 1.00052 0.16806 1.0026 0.17593 C 1.00416 0.18125 1.00538 0.18704 1.00677 0.19259 C 1.00729 0.19444 1.00764 0.1963 1.00816 0.19815 L 1.01094 0.20556 C 1.01146 0.20857 1.01215 0.21157 1.01232 0.21482 C 1.01493 0.24028 1.01597 0.29259 1.01649 0.30556 C 1.01684 0.31157 1.01736 0.31782 1.01788 0.32407 C 1.01892 0.33472 1.01962 0.3412 1.02066 0.35162 C 1.02118 0.36412 1.02135 0.37639 1.02205 0.38889 C 1.02222 0.3919 1.02326 0.39491 1.02344 0.39815 C 1.02587 0.42732 1.02187 0.41412 1.0276 0.42963 C 1.02934 0.44815 1.03212 0.475 1.03177 0.49074 C 1.03125 0.52732 1.02899 0.51343 1.02482 0.53519 C 1.01996 0.56111 1.02604 0.53588 1.02205 0.55185 C 1.0217 0.55741 1.02135 0.56296 1.02066 0.56829 C 1.01528 0.61389 1.02014 0.56157 1.01649 0.6037 C 1.01614 0.61713 1.01597 0.63079 1.0151 0.64421 C 1.01493 0.64815 1.01475 0.65185 1.01371 0.65556 C 1.01319 0.65764 1.01198 0.65903 1.01094 0.66111 C 1.00694 0.68843 1.01163 0.65532 1.00677 0.71829 C 1.00642 0.72292 1.0033 0.7338 1.0026 0.73704 C 1.00104 0.74421 0.99948 0.75833 0.99566 0.76458 C 0.99444 0.7669 0.99201 0.76713 0.9901 0.76852 C 0.98871 0.76944 0.9875 0.77107 0.98594 0.77199 C 0.98229 0.775 0.96927 0.78264 0.96788 0.78333 C 0.96528 0.78449 0.96232 0.78449 0.95955 0.78519 C 0.94896 0.78449 0.93819 0.78542 0.9276 0.78333 C 0.91024 0.77963 0.91979 0.77801 0.91094 0.77037 C 0.90712 0.76667 0.9026 0.76412 0.89844 0.76111 C 0.89305 0.75023 0.89896 0.75926 0.89149 0.7537 C 0.88715 0.75023 0.8835 0.7456 0.87899 0.74236 C 0.87413 0.73889 0.86875 0.73634 0.86371 0.73333 C 0.84375 0.72037 0.8493 0.72454 0.83594 0.71296 C 0.83316 0.70741 0.83055 0.70162 0.8276 0.69607 C 0.82639 0.69375 0.82448 0.69167 0.82344 0.68866 C 0.81371 0.66042 0.82448 0.68148 0.8151 0.66482 C 0.81475 0.66296 0.81406 0.66111 0.81371 0.65903 C 0.8118 0.64884 0.8125 0.64838 0.81094 0.63681 C 0.81059 0.63449 0.81007 0.63194 0.80955 0.62963 C 0.8092 0.62083 0.80798 0.61227 0.80816 0.6037 C 0.80885 0.58102 0.81111 0.57361 0.8151 0.55347 C 0.81736 0.51898 0.81719 0.54375 0.81371 0.50926 C 0.81111 0.48241 0.81441 0.49653 0.81094 0.48333 C 0.81059 0.47824 0.81007 0.47338 0.80955 0.46852 C 0.8092 0.46296 0.80903 0.45718 0.80816 0.45185 C 0.80764 0.44722 0.80625 0.44306 0.80538 0.43889 C 0.80486 0.43565 0.80451 0.43264 0.80399 0.42963 C 0.80139 0.41296 0.80399 0.43287 0.80121 0.41111 C 0.80087 0.40162 0.80035 0.38171 0.79844 0.37037 C 0.79774 0.36597 0.7967 0.36157 0.79566 0.35741 C 0.79531 0.35486 0.79479 0.35232 0.79427 0.35 C 0.79392 0.32778 0.79357 0.30532 0.79288 0.28333 C 0.79271 0.27546 0.79323 0.26273 0.78871 0.25556 C 0.78767 0.2537 0.78594 0.25301 0.78455 0.25185 C 0.77916 0.24074 0.78524 0.25093 0.77621 0.24236 C 0.77465 0.24097 0.77396 0.23773 0.77205 0.23704 C 0.76857 0.23519 0.76475 0.23565 0.76094 0.23519 C 0.75868 0.2338 0.7566 0.23125 0.75399 0.23148 C 0.73021 0.2331 0.74271 0.23472 0.72899 0.24236 C 0.725 0.24468 0.71649 0.24815 0.71649 0.24815 C 0.70225 0.26227 0.7184 0.24444 0.70816 0.26111 C 0.70538 0.26574 0.70173 0.26968 0.69844 0.27407 C 0.69809 0.27593 0.69809 0.27801 0.69705 0.27963 C 0.6743 0.31597 0.69045 0.28449 0.68177 0.30185 C 0.68038 0.30972 0.67934 0.31782 0.6776 0.32569 C 0.67656 0.33148 0.67465 0.33681 0.67344 0.34259 C 0.67274 0.34607 0.67291 0.35 0.67205 0.3537 C 0.67048 0.36111 0.6684 0.36829 0.66649 0.37593 C 0.66562 0.38009 0.66475 0.38449 0.66371 0.38889 C 0.66267 0.4125 0.66094 0.44421 0.66094 0.46667 C 0.66094 0.56435 0.65816 0.53866 0.66371 0.5831 C 0.66285 0.60486 0.66267 0.62639 0.66094 0.64815 C 0.66076 0.65139 0.65903 0.65417 0.65816 0.65741 C 0.65729 0.66088 0.6566 0.66482 0.65538 0.66852 C 0.65104 0.68264 0.64531 0.6963 0.64149 0.71088 C 0.63732 0.72801 0.64166 0.71736 0.63316 0.72778 C 0.63038 0.73102 0.62448 0.7412 0.61927 0.74444 C 0.6158 0.74653 0.61198 0.74815 0.60816 0.74977 C 0.60052 0.75347 0.59826 0.75417 0.5901 0.75718 C 0.58281 0.75671 0.57482 0.75903 0.56788 0.75556 C 0.56302 0.75301 0.56059 0.7456 0.55677 0.74074 C 0.55017 0.73171 0.55451 0.73611 0.54288 0.72963 C 0.53316 0.71505 0.53177 0.70972 0.52066 0.70185 C 0.51857 0.70023 0.51614 0.69931 0.51371 0.69815 C 0.51198 0.6956 0.50972 0.69352 0.50816 0.69074 C 0.50746 0.68912 0.50729 0.68681 0.50677 0.68519 C 0.50208 0.66806 0.50521 0.6831 0.50121 0.65903 C 0.50225 0.63634 0.5033 0.61343 0.50399 0.59051 C 0.50469 0.57153 0.50451 0.55232 0.50538 0.53333 C 0.5059 0.52569 0.50746 0.51852 0.50816 0.51111 C 0.50937 0.50046 0.51007 0.49005 0.51094 0.47963 C 0.51146 0.47523 0.51198 0.47083 0.51232 0.46667 C 0.50989 0.42292 0.51302 0.45949 0.50816 0.42778 C 0.50764 0.42338 0.50781 0.41898 0.50677 0.41482 C 0.5059 0.41019 0.50399 0.40602 0.5026 0.40185 C 0.5026 0.40069 0.50035 0.37963 0.49982 0.37778 C 0.4993 0.37546 0.49809 0.37407 0.49705 0.37222 C 0.49566 0.36898 0.49427 0.36597 0.49288 0.36273 C 0.49253 0.36042 0.49219 0.35787 0.49149 0.35532 C 0.48923 0.34722 0.48889 0.34931 0.48594 0.34259 C 0.48507 0.34005 0.48403 0.33773 0.48316 0.33519 C 0.48264 0.33264 0.48281 0.32986 0.48177 0.32778 C 0.47916 0.32153 0.4717 0.31227 0.46788 0.30741 C 0.46649 0.30116 0.4651 0.29491 0.46371 0.28889 C 0.46319 0.28634 0.46302 0.2838 0.46232 0.28148 C 0.46163 0.27824 0.46041 0.27523 0.45955 0.27222 C 0.45903 0.27037 0.45868 0.26852 0.45816 0.26667 C 0.45312 0.26713 0.44809 0.26736 0.44288 0.26852 C 0.44149 0.26875 0.44028 0.26968 0.43871 0.27037 C 0.43281 0.27222 0.43385 0.27222 0.43038 0.27222 " pathEditMode="relative" ptsTypes="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7" r="21075"/>
          <a:stretch/>
        </p:blipFill>
        <p:spPr>
          <a:xfrm>
            <a:off x="148280" y="117528"/>
            <a:ext cx="1845277" cy="2200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1301578" y="74141"/>
            <a:ext cx="790832" cy="8237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1578" y="2468268"/>
            <a:ext cx="7273791" cy="39753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/>
          <a:srcRect r="35428"/>
          <a:stretch/>
        </p:blipFill>
        <p:spPr>
          <a:xfrm>
            <a:off x="2393364" y="249333"/>
            <a:ext cx="2903565" cy="1779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7264" y="249333"/>
            <a:ext cx="3111310" cy="1779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Ellipse 6"/>
          <p:cNvSpPr/>
          <p:nvPr/>
        </p:nvSpPr>
        <p:spPr>
          <a:xfrm>
            <a:off x="5670550" y="4800600"/>
            <a:ext cx="1377950" cy="76835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96376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33333E-6 L -0.08021 0.0444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10" y="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2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7" r="21075"/>
          <a:stretch/>
        </p:blipFill>
        <p:spPr>
          <a:xfrm>
            <a:off x="148280" y="117528"/>
            <a:ext cx="1845277" cy="2200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580059" y="393875"/>
            <a:ext cx="790832" cy="8237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7"/>
          <a:srcRect l="934" r="5956"/>
          <a:stretch/>
        </p:blipFill>
        <p:spPr>
          <a:xfrm>
            <a:off x="2261182" y="2193450"/>
            <a:ext cx="6567881" cy="4131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7784" y="117528"/>
            <a:ext cx="2487516" cy="1208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9"/>
          <a:srcRect l="6299"/>
          <a:stretch/>
        </p:blipFill>
        <p:spPr>
          <a:xfrm>
            <a:off x="5545123" y="117528"/>
            <a:ext cx="3369397" cy="1459602"/>
          </a:xfrm>
          <a:prstGeom prst="rect">
            <a:avLst/>
          </a:prstGeom>
        </p:spPr>
      </p:pic>
      <p:pic>
        <p:nvPicPr>
          <p:cNvPr id="9" name="Cyclone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2333" y="2430273"/>
            <a:ext cx="2625754" cy="1537160"/>
          </a:xfrm>
          <a:prstGeom prst="rect">
            <a:avLst/>
          </a:prstGeom>
        </p:spPr>
      </p:pic>
      <p:pic>
        <p:nvPicPr>
          <p:cNvPr id="10" name="untitled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74056" y="4583753"/>
            <a:ext cx="3439002" cy="18651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Ellipse 10"/>
          <p:cNvSpPr/>
          <p:nvPr/>
        </p:nvSpPr>
        <p:spPr>
          <a:xfrm>
            <a:off x="4835300" y="3921919"/>
            <a:ext cx="1320231" cy="60483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31675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11111E-6 L 0.02517 0.0472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2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96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20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7" r="21075"/>
          <a:stretch/>
        </p:blipFill>
        <p:spPr>
          <a:xfrm>
            <a:off x="148280" y="117528"/>
            <a:ext cx="1845277" cy="2200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813141" y="710628"/>
            <a:ext cx="790832" cy="8237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557" y="2564116"/>
            <a:ext cx="7552755" cy="3550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ZoneTexte 6"/>
          <p:cNvSpPr txBox="1"/>
          <p:nvPr/>
        </p:nvSpPr>
        <p:spPr>
          <a:xfrm>
            <a:off x="2743200" y="543697"/>
            <a:ext cx="59971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Century Gothic" panose="020B0502020202020204" pitchFamily="34" charset="0"/>
              </a:rPr>
              <a:t>Le but de la segmentation est </a:t>
            </a:r>
            <a:r>
              <a:rPr lang="fr-FR" dirty="0">
                <a:latin typeface="Century Gothic" panose="020B0502020202020204" pitchFamily="34" charset="0"/>
              </a:rPr>
              <a:t>d’isoler des portions</a:t>
            </a:r>
          </a:p>
          <a:p>
            <a:r>
              <a:rPr lang="fr-FR" dirty="0">
                <a:latin typeface="Century Gothic" panose="020B0502020202020204" pitchFamily="34" charset="0"/>
              </a:rPr>
              <a:t>du nuage de </a:t>
            </a:r>
            <a:r>
              <a:rPr lang="fr-FR" dirty="0" smtClean="0">
                <a:latin typeface="Century Gothic" panose="020B0502020202020204" pitchFamily="34" charset="0"/>
              </a:rPr>
              <a:t>points </a:t>
            </a:r>
            <a:r>
              <a:rPr lang="fr-FR" dirty="0">
                <a:latin typeface="Century Gothic" panose="020B0502020202020204" pitchFamily="34" charset="0"/>
              </a:rPr>
              <a:t>pour un meilleur traitement par</a:t>
            </a:r>
          </a:p>
          <a:p>
            <a:r>
              <a:rPr lang="fr-FR" dirty="0">
                <a:latin typeface="Century Gothic" panose="020B0502020202020204" pitchFamily="34" charset="0"/>
              </a:rPr>
              <a:t>la </a:t>
            </a:r>
            <a:r>
              <a:rPr lang="fr-FR" dirty="0" smtClean="0">
                <a:latin typeface="Century Gothic" panose="020B0502020202020204" pitchFamily="34" charset="0"/>
              </a:rPr>
              <a:t>suite (reconnaissance de formes).</a:t>
            </a:r>
            <a:endParaRPr lang="fr-FR" dirty="0">
              <a:latin typeface="Century Gothic" panose="020B0502020202020204" pitchFamily="34" charset="0"/>
            </a:endParaRPr>
          </a:p>
        </p:txBody>
      </p:sp>
      <p:sp>
        <p:nvSpPr>
          <p:cNvPr id="8" name="Ellipse 7"/>
          <p:cNvSpPr/>
          <p:nvPr/>
        </p:nvSpPr>
        <p:spPr>
          <a:xfrm>
            <a:off x="4396580" y="4100512"/>
            <a:ext cx="1751807" cy="595313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6201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59259E-6 L -0.05434 0.012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6" y="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2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7" r="21075"/>
          <a:stretch/>
        </p:blipFill>
        <p:spPr>
          <a:xfrm>
            <a:off x="148280" y="117528"/>
            <a:ext cx="1845277" cy="2200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321016" y="793178"/>
            <a:ext cx="790832" cy="8237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318" y="2727052"/>
            <a:ext cx="7276537" cy="3956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3880" y="172487"/>
            <a:ext cx="2216280" cy="1309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60"/>
          <a:stretch/>
        </p:blipFill>
        <p:spPr>
          <a:xfrm>
            <a:off x="5322869" y="907045"/>
            <a:ext cx="2004225" cy="1419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572" y="118020"/>
            <a:ext cx="2640222" cy="1531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6" name="Connecteur droit 15"/>
          <p:cNvCxnSpPr/>
          <p:nvPr/>
        </p:nvCxnSpPr>
        <p:spPr>
          <a:xfrm flipV="1">
            <a:off x="2702011" y="55529"/>
            <a:ext cx="1397575" cy="36460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>
            <a:off x="2669059" y="1482398"/>
            <a:ext cx="1392483" cy="75503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0" t="13048" r="66260" b="11273"/>
          <a:stretch/>
        </p:blipFill>
        <p:spPr>
          <a:xfrm>
            <a:off x="4061542" y="43614"/>
            <a:ext cx="1308583" cy="2240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ZoneTexte 20"/>
          <p:cNvSpPr txBox="1"/>
          <p:nvPr/>
        </p:nvSpPr>
        <p:spPr>
          <a:xfrm>
            <a:off x="2058594" y="1671795"/>
            <a:ext cx="11962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smtClean="0"/>
              <a:t>Nuage de points</a:t>
            </a:r>
            <a:endParaRPr lang="fr-FR" sz="1200" i="1" dirty="0"/>
          </a:p>
        </p:txBody>
      </p:sp>
      <p:sp>
        <p:nvSpPr>
          <p:cNvPr id="22" name="ZoneTexte 21"/>
          <p:cNvSpPr txBox="1"/>
          <p:nvPr/>
        </p:nvSpPr>
        <p:spPr>
          <a:xfrm>
            <a:off x="4099586" y="2361819"/>
            <a:ext cx="11240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smtClean="0"/>
              <a:t>Maillage filaire</a:t>
            </a:r>
            <a:endParaRPr lang="fr-FR" sz="1200" i="1" dirty="0"/>
          </a:p>
        </p:txBody>
      </p:sp>
      <p:sp>
        <p:nvSpPr>
          <p:cNvPr id="25" name="ZoneTexte 24"/>
          <p:cNvSpPr txBox="1"/>
          <p:nvPr/>
        </p:nvSpPr>
        <p:spPr>
          <a:xfrm>
            <a:off x="5762968" y="2360339"/>
            <a:ext cx="14107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smtClean="0"/>
              <a:t>Maillage surfacique</a:t>
            </a:r>
            <a:endParaRPr lang="fr-FR" sz="1200" i="1" dirty="0"/>
          </a:p>
        </p:txBody>
      </p:sp>
      <p:sp>
        <p:nvSpPr>
          <p:cNvPr id="26" name="ZoneTexte 25"/>
          <p:cNvSpPr txBox="1"/>
          <p:nvPr/>
        </p:nvSpPr>
        <p:spPr>
          <a:xfrm>
            <a:off x="7476796" y="1607922"/>
            <a:ext cx="11655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smtClean="0"/>
              <a:t>Modèle restitué</a:t>
            </a:r>
            <a:endParaRPr lang="fr-FR" sz="1200" i="1" dirty="0"/>
          </a:p>
        </p:txBody>
      </p:sp>
      <p:sp>
        <p:nvSpPr>
          <p:cNvPr id="15" name="Ellipse 14"/>
          <p:cNvSpPr/>
          <p:nvPr/>
        </p:nvSpPr>
        <p:spPr>
          <a:xfrm>
            <a:off x="3410611" y="3480948"/>
            <a:ext cx="1166152" cy="500501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08697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44444E-6 L -0.0099 0.0641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" y="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2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7" r="21075"/>
          <a:stretch/>
        </p:blipFill>
        <p:spPr>
          <a:xfrm>
            <a:off x="148280" y="117528"/>
            <a:ext cx="1845277" cy="2200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230529" y="1228946"/>
            <a:ext cx="790832" cy="8237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7921" y="1553280"/>
            <a:ext cx="6637941" cy="4041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529" y="4241262"/>
            <a:ext cx="2998575" cy="1883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1040" y="663557"/>
            <a:ext cx="2957869" cy="14865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89522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7037E-7 L 0.00243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2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3255" y="411045"/>
            <a:ext cx="7886700" cy="1325563"/>
          </a:xfrm>
        </p:spPr>
        <p:txBody>
          <a:bodyPr/>
          <a:lstStyle/>
          <a:p>
            <a:r>
              <a:rPr lang="fr-FR" dirty="0" smtClean="0"/>
              <a:t>Géomètre et BIM …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 smtClean="0"/>
              <a:t>Bornage et délimitation </a:t>
            </a:r>
            <a:r>
              <a:rPr lang="fr-FR" dirty="0" smtClean="0"/>
              <a:t>: intégration des limites de propriété dans la maquette globale du projet,</a:t>
            </a:r>
          </a:p>
          <a:p>
            <a:r>
              <a:rPr lang="fr-FR" b="1" dirty="0" smtClean="0"/>
              <a:t>Construction de bâtiments neufs </a:t>
            </a:r>
            <a:r>
              <a:rPr lang="fr-FR" dirty="0" smtClean="0"/>
              <a:t>:</a:t>
            </a:r>
          </a:p>
          <a:p>
            <a:pPr lvl="1"/>
            <a:r>
              <a:rPr lang="fr-FR" dirty="0" smtClean="0"/>
              <a:t>État des lieux du terrain en amont du projet pour établir une maquette d’état des lieux,</a:t>
            </a:r>
          </a:p>
          <a:p>
            <a:pPr lvl="1"/>
            <a:r>
              <a:rPr lang="fr-FR" dirty="0" smtClean="0"/>
              <a:t>En phase chantier, levé de récolement des éléments mis en œuvre afin de contrôler la conformité </a:t>
            </a:r>
            <a:r>
              <a:rPr lang="fr-FR" b="1" dirty="0" smtClean="0"/>
              <a:t>(comparaison de la maquette « tel que conçu » avec celle « tel que construit »).</a:t>
            </a:r>
            <a:endParaRPr lang="fr-FR" b="1" dirty="0"/>
          </a:p>
        </p:txBody>
      </p:sp>
      <p:grpSp>
        <p:nvGrpSpPr>
          <p:cNvPr id="4" name="Groupe 3"/>
          <p:cNvGrpSpPr/>
          <p:nvPr/>
        </p:nvGrpSpPr>
        <p:grpSpPr>
          <a:xfrm>
            <a:off x="0" y="64797"/>
            <a:ext cx="8912929" cy="1111250"/>
            <a:chOff x="123567" y="97748"/>
            <a:chExt cx="8912929" cy="111125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1907704" y="195590"/>
              <a:ext cx="7128792" cy="261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30400" algn="l"/>
                </a:tabLst>
              </a:pPr>
              <a:r>
                <a:rPr kumimoji="0" lang="fr-FR" altLang="fr-FR" sz="1100" b="1" i="1" u="none" strike="noStrike" cap="none" normalizeH="0" baseline="0" dirty="0" smtClean="0">
                  <a:ln>
                    <a:noFill/>
                  </a:ln>
                  <a:solidFill>
                    <a:srgbClr val="8453C6"/>
                  </a:solidFill>
                  <a:effectLst/>
                  <a:latin typeface="Century Gothic" pitchFamily="34" charset="0"/>
                  <a:ea typeface="Times New Roman" pitchFamily="18" charset="0"/>
                  <a:cs typeface="Times New Roman" pitchFamily="18" charset="0"/>
                </a:rPr>
                <a:t>PNF BTS EB et MGTMN				LPO</a:t>
              </a:r>
              <a:r>
                <a:rPr kumimoji="0" lang="fr-FR" altLang="fr-FR" sz="1100" b="1" i="1" u="none" strike="noStrike" cap="none" normalizeH="0" dirty="0" smtClean="0">
                  <a:ln>
                    <a:noFill/>
                  </a:ln>
                  <a:solidFill>
                    <a:srgbClr val="8453C6"/>
                  </a:solidFill>
                  <a:effectLst/>
                  <a:latin typeface="Century Gothic" pitchFamily="34" charset="0"/>
                  <a:ea typeface="Times New Roman" pitchFamily="18" charset="0"/>
                  <a:cs typeface="Times New Roman" pitchFamily="18" charset="0"/>
                </a:rPr>
                <a:t> Dorian-Paris le 25 janvier 2017</a:t>
              </a:r>
              <a:endParaRPr kumimoji="0" lang="fr-FR" altLang="fr-FR" sz="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cxnSp>
          <p:nvCxnSpPr>
            <p:cNvPr id="6" name="Connecteur droit 5"/>
            <p:cNvCxnSpPr/>
            <p:nvPr/>
          </p:nvCxnSpPr>
          <p:spPr>
            <a:xfrm>
              <a:off x="1938746" y="454217"/>
              <a:ext cx="6984776" cy="0"/>
            </a:xfrm>
            <a:prstGeom prst="line">
              <a:avLst/>
            </a:prstGeom>
            <a:ln w="254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Image 1" descr="Accueil du portail éduscol, ministère de l'éducation nationale, de l'enseignement supérieur et de la recherch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87" r="20864"/>
            <a:stretch/>
          </p:blipFill>
          <p:spPr bwMode="auto">
            <a:xfrm>
              <a:off x="123567" y="97748"/>
              <a:ext cx="823784" cy="1111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2" r="22755"/>
          <a:stretch/>
        </p:blipFill>
        <p:spPr>
          <a:xfrm>
            <a:off x="411892" y="5000368"/>
            <a:ext cx="613023" cy="1116576"/>
          </a:xfrm>
          <a:prstGeom prst="rect">
            <a:avLst/>
          </a:prstGeom>
        </p:spPr>
      </p:pic>
      <p:cxnSp>
        <p:nvCxnSpPr>
          <p:cNvPr id="10" name="Connecteur droit avec flèche 9"/>
          <p:cNvCxnSpPr/>
          <p:nvPr/>
        </p:nvCxnSpPr>
        <p:spPr>
          <a:xfrm flipV="1">
            <a:off x="731044" y="4324866"/>
            <a:ext cx="381064" cy="751959"/>
          </a:xfrm>
          <a:prstGeom prst="straightConnector1">
            <a:avLst/>
          </a:prstGeom>
          <a:ln w="19050">
            <a:solidFill>
              <a:srgbClr val="00B05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1107" y="5785611"/>
            <a:ext cx="968486" cy="960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3835" y="1655806"/>
            <a:ext cx="3511515" cy="2263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ZoneTexte 11"/>
          <p:cNvSpPr txBox="1"/>
          <p:nvPr/>
        </p:nvSpPr>
        <p:spPr>
          <a:xfrm>
            <a:off x="7123358" y="6319653"/>
            <a:ext cx="9077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smtClean="0"/>
              <a:t>Projet ESGT</a:t>
            </a:r>
            <a:endParaRPr lang="fr-FR" sz="1200" i="1" dirty="0"/>
          </a:p>
        </p:txBody>
      </p:sp>
    </p:spTree>
    <p:extLst>
      <p:ext uri="{BB962C8B-B14F-4D97-AF65-F5344CB8AC3E}">
        <p14:creationId xmlns:p14="http://schemas.microsoft.com/office/powerpoint/2010/main" val="42377707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 smtClean="0"/>
              <a:t>Exploitation de bâtiments </a:t>
            </a:r>
            <a:r>
              <a:rPr lang="fr-FR" dirty="0" smtClean="0"/>
              <a:t>« </a:t>
            </a:r>
            <a:r>
              <a:rPr lang="fr-FR" dirty="0" err="1" smtClean="0"/>
              <a:t>BIMisé</a:t>
            </a:r>
            <a:r>
              <a:rPr lang="fr-FR" dirty="0" smtClean="0"/>
              <a:t> » :</a:t>
            </a:r>
          </a:p>
          <a:p>
            <a:pPr lvl="1"/>
            <a:r>
              <a:rPr lang="fr-FR" dirty="0" smtClean="0"/>
              <a:t>Etat actuel (modèle tel que saisi),</a:t>
            </a:r>
          </a:p>
          <a:p>
            <a:pPr lvl="1"/>
            <a:r>
              <a:rPr lang="fr-FR" dirty="0"/>
              <a:t>H</a:t>
            </a:r>
            <a:r>
              <a:rPr lang="fr-FR" dirty="0" smtClean="0"/>
              <a:t>istorique des opérations de rénovation et de maintenance réalisées.</a:t>
            </a:r>
          </a:p>
          <a:p>
            <a:pPr lvl="1"/>
            <a:endParaRPr lang="fr-FR" dirty="0"/>
          </a:p>
          <a:p>
            <a:r>
              <a:rPr lang="fr-FR" b="1" dirty="0"/>
              <a:t>Gestion immobilière </a:t>
            </a:r>
            <a:r>
              <a:rPr lang="fr-FR" b="1" dirty="0" smtClean="0"/>
              <a:t>:</a:t>
            </a:r>
          </a:p>
          <a:p>
            <a:pPr lvl="1"/>
            <a:r>
              <a:rPr lang="fr-FR" dirty="0" smtClean="0"/>
              <a:t>Production de maquette tel que construit pour les gestionnaires de biens désireux d’opérer une transition vers un mode de gestion BIM.</a:t>
            </a:r>
          </a:p>
          <a:p>
            <a:pPr lvl="1"/>
            <a:endParaRPr lang="fr-FR" b="1" dirty="0"/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913255" y="41104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fr-FR" smtClean="0"/>
              <a:t>Géomètre et BIM …</a:t>
            </a:r>
            <a:endParaRPr lang="fr-FR" dirty="0"/>
          </a:p>
        </p:txBody>
      </p:sp>
      <p:grpSp>
        <p:nvGrpSpPr>
          <p:cNvPr id="10" name="Groupe 9"/>
          <p:cNvGrpSpPr/>
          <p:nvPr/>
        </p:nvGrpSpPr>
        <p:grpSpPr>
          <a:xfrm>
            <a:off x="0" y="64797"/>
            <a:ext cx="8912929" cy="1111250"/>
            <a:chOff x="123567" y="97748"/>
            <a:chExt cx="8912929" cy="1111250"/>
          </a:xfrm>
        </p:grpSpPr>
        <p:sp>
          <p:nvSpPr>
            <p:cNvPr id="11" name="Rectangle 3"/>
            <p:cNvSpPr>
              <a:spLocks noChangeArrowheads="1"/>
            </p:cNvSpPr>
            <p:nvPr/>
          </p:nvSpPr>
          <p:spPr bwMode="auto">
            <a:xfrm>
              <a:off x="1907704" y="195590"/>
              <a:ext cx="7128792" cy="261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30400" algn="l"/>
                </a:tabLst>
              </a:pPr>
              <a:r>
                <a:rPr kumimoji="0" lang="fr-FR" altLang="fr-FR" sz="1100" b="1" i="1" u="none" strike="noStrike" cap="none" normalizeH="0" baseline="0" dirty="0" smtClean="0">
                  <a:ln>
                    <a:noFill/>
                  </a:ln>
                  <a:solidFill>
                    <a:srgbClr val="8453C6"/>
                  </a:solidFill>
                  <a:effectLst/>
                  <a:latin typeface="Century Gothic" pitchFamily="34" charset="0"/>
                  <a:ea typeface="Times New Roman" pitchFamily="18" charset="0"/>
                  <a:cs typeface="Times New Roman" pitchFamily="18" charset="0"/>
                </a:rPr>
                <a:t>PNF BTS EB et MGTMN				LPO</a:t>
              </a:r>
              <a:r>
                <a:rPr kumimoji="0" lang="fr-FR" altLang="fr-FR" sz="1100" b="1" i="1" u="none" strike="noStrike" cap="none" normalizeH="0" dirty="0" smtClean="0">
                  <a:ln>
                    <a:noFill/>
                  </a:ln>
                  <a:solidFill>
                    <a:srgbClr val="8453C6"/>
                  </a:solidFill>
                  <a:effectLst/>
                  <a:latin typeface="Century Gothic" pitchFamily="34" charset="0"/>
                  <a:ea typeface="Times New Roman" pitchFamily="18" charset="0"/>
                  <a:cs typeface="Times New Roman" pitchFamily="18" charset="0"/>
                </a:rPr>
                <a:t> Dorian-Paris le 25 janvier 2017</a:t>
              </a:r>
              <a:endParaRPr kumimoji="0" lang="fr-FR" altLang="fr-FR" sz="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cxnSp>
          <p:nvCxnSpPr>
            <p:cNvPr id="12" name="Connecteur droit 11"/>
            <p:cNvCxnSpPr/>
            <p:nvPr/>
          </p:nvCxnSpPr>
          <p:spPr>
            <a:xfrm>
              <a:off x="1938746" y="454217"/>
              <a:ext cx="6984776" cy="0"/>
            </a:xfrm>
            <a:prstGeom prst="line">
              <a:avLst/>
            </a:prstGeom>
            <a:ln w="254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Image 1" descr="Accueil du portail éduscol, ministère de l'éducation nationale, de l'enseignement supérieur et de la recherch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87" r="20864"/>
            <a:stretch/>
          </p:blipFill>
          <p:spPr bwMode="auto">
            <a:xfrm>
              <a:off x="123567" y="97748"/>
              <a:ext cx="823784" cy="1111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2" r="22755"/>
          <a:stretch/>
        </p:blipFill>
        <p:spPr>
          <a:xfrm>
            <a:off x="8212713" y="2751438"/>
            <a:ext cx="613023" cy="1116576"/>
          </a:xfrm>
          <a:prstGeom prst="rect">
            <a:avLst/>
          </a:prstGeom>
        </p:spPr>
      </p:pic>
      <p:cxnSp>
        <p:nvCxnSpPr>
          <p:cNvPr id="15" name="Connecteur droit avec flèche 14"/>
          <p:cNvCxnSpPr/>
          <p:nvPr/>
        </p:nvCxnSpPr>
        <p:spPr>
          <a:xfrm flipH="1" flipV="1">
            <a:off x="8007178" y="2232454"/>
            <a:ext cx="524687" cy="595442"/>
          </a:xfrm>
          <a:prstGeom prst="straightConnector1">
            <a:avLst/>
          </a:prstGeom>
          <a:ln w="19050">
            <a:solidFill>
              <a:srgbClr val="00B05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57689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3784" y="804640"/>
            <a:ext cx="8089145" cy="1325563"/>
          </a:xfrm>
        </p:spPr>
        <p:txBody>
          <a:bodyPr>
            <a:normAutofit/>
          </a:bodyPr>
          <a:lstStyle/>
          <a:p>
            <a:r>
              <a:rPr lang="fr-FR" sz="3600" dirty="0" smtClean="0"/>
              <a:t>Modélisation numérique et BIM dans le référentiel du BTS MGTMN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0411" y="2130203"/>
            <a:ext cx="8179543" cy="3418817"/>
          </a:xfrm>
        </p:spPr>
        <p:txBody>
          <a:bodyPr>
            <a:normAutofit/>
          </a:bodyPr>
          <a:lstStyle/>
          <a:p>
            <a:r>
              <a:rPr lang="fr-FR" dirty="0" smtClean="0"/>
              <a:t>Modélisation numériques et BIM sont largement présents dans le référentiel du BTS </a:t>
            </a:r>
            <a:r>
              <a:rPr lang="fr-FR" dirty="0"/>
              <a:t>Métiers du </a:t>
            </a:r>
            <a:r>
              <a:rPr lang="fr-FR" dirty="0" smtClean="0"/>
              <a:t>Géomètre Topographe et </a:t>
            </a:r>
            <a:r>
              <a:rPr lang="fr-FR" dirty="0"/>
              <a:t>de la </a:t>
            </a:r>
            <a:r>
              <a:rPr lang="fr-FR" dirty="0" smtClean="0">
                <a:solidFill>
                  <a:srgbClr val="00B0F0"/>
                </a:solidFill>
              </a:rPr>
              <a:t>Modélisation Numérique</a:t>
            </a:r>
            <a:r>
              <a:rPr lang="fr-FR" dirty="0" smtClean="0"/>
              <a:t>.</a:t>
            </a:r>
            <a:endParaRPr lang="fr-FR" dirty="0"/>
          </a:p>
          <a:p>
            <a:r>
              <a:rPr lang="fr-FR" dirty="0" smtClean="0"/>
              <a:t>Le BIM apparaît dès la page 7 du référentiel, c’est dire la place qu’il occupera dans la formation des étudiants.</a:t>
            </a:r>
            <a:endParaRPr lang="fr-FR" dirty="0"/>
          </a:p>
        </p:txBody>
      </p:sp>
      <p:grpSp>
        <p:nvGrpSpPr>
          <p:cNvPr id="14" name="Groupe 13"/>
          <p:cNvGrpSpPr/>
          <p:nvPr/>
        </p:nvGrpSpPr>
        <p:grpSpPr>
          <a:xfrm>
            <a:off x="1395049" y="5506470"/>
            <a:ext cx="2336691" cy="1260131"/>
            <a:chOff x="1169773" y="4760517"/>
            <a:chExt cx="3039762" cy="1928349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9773" y="4760517"/>
              <a:ext cx="3039762" cy="1928349"/>
            </a:xfrm>
            <a:prstGeom prst="rect">
              <a:avLst/>
            </a:prstGeom>
          </p:spPr>
        </p:pic>
        <p:sp>
          <p:nvSpPr>
            <p:cNvPr id="5" name="ZoneTexte 4"/>
            <p:cNvSpPr txBox="1"/>
            <p:nvPr/>
          </p:nvSpPr>
          <p:spPr>
            <a:xfrm rot="426420">
              <a:off x="1576947" y="5009164"/>
              <a:ext cx="98501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BTS</a:t>
              </a:r>
            </a:p>
            <a:p>
              <a:r>
                <a:rPr lang="fr-FR" dirty="0" smtClean="0"/>
                <a:t>MGTMN</a:t>
              </a:r>
              <a:endParaRPr lang="fr-FR" dirty="0"/>
            </a:p>
          </p:txBody>
        </p:sp>
        <p:pic>
          <p:nvPicPr>
            <p:cNvPr id="6" name="Imag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42" r="22755"/>
            <a:stretch/>
          </p:blipFill>
          <p:spPr>
            <a:xfrm>
              <a:off x="2917376" y="5605022"/>
              <a:ext cx="444239" cy="809149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78054">
              <a:off x="2950302" y="5024786"/>
              <a:ext cx="822627" cy="435135"/>
            </a:xfrm>
            <a:prstGeom prst="rect">
              <a:avLst/>
            </a:prstGeom>
          </p:spPr>
        </p:pic>
      </p:grpSp>
      <p:grpSp>
        <p:nvGrpSpPr>
          <p:cNvPr id="15" name="Groupe 14"/>
          <p:cNvGrpSpPr/>
          <p:nvPr/>
        </p:nvGrpSpPr>
        <p:grpSpPr>
          <a:xfrm>
            <a:off x="5684108" y="5506470"/>
            <a:ext cx="1589903" cy="1274236"/>
            <a:chOff x="5577016" y="4622402"/>
            <a:chExt cx="2123431" cy="1965239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7016" y="4622402"/>
              <a:ext cx="2123431" cy="1965239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41" t="9775" r="-782" b="17889"/>
            <a:stretch/>
          </p:blipFill>
          <p:spPr>
            <a:xfrm rot="291474">
              <a:off x="6518242" y="4816795"/>
              <a:ext cx="520894" cy="587190"/>
            </a:xfrm>
            <a:prstGeom prst="rect">
              <a:avLst/>
            </a:prstGeom>
            <a:effectLst>
              <a:softEdge rad="31750"/>
            </a:effectLst>
          </p:spPr>
        </p:pic>
      </p:grpSp>
      <p:grpSp>
        <p:nvGrpSpPr>
          <p:cNvPr id="10" name="Groupe 9"/>
          <p:cNvGrpSpPr/>
          <p:nvPr/>
        </p:nvGrpSpPr>
        <p:grpSpPr>
          <a:xfrm>
            <a:off x="0" y="64797"/>
            <a:ext cx="8912929" cy="1111250"/>
            <a:chOff x="123567" y="97748"/>
            <a:chExt cx="8912929" cy="1111250"/>
          </a:xfrm>
        </p:grpSpPr>
        <p:sp>
          <p:nvSpPr>
            <p:cNvPr id="11" name="Rectangle 3"/>
            <p:cNvSpPr>
              <a:spLocks noChangeArrowheads="1"/>
            </p:cNvSpPr>
            <p:nvPr/>
          </p:nvSpPr>
          <p:spPr bwMode="auto">
            <a:xfrm>
              <a:off x="1907704" y="195590"/>
              <a:ext cx="7128792" cy="261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30400" algn="l"/>
                </a:tabLst>
              </a:pPr>
              <a:r>
                <a:rPr kumimoji="0" lang="fr-FR" altLang="fr-FR" sz="1100" b="1" i="1" u="none" strike="noStrike" cap="none" normalizeH="0" baseline="0" dirty="0" smtClean="0">
                  <a:ln>
                    <a:noFill/>
                  </a:ln>
                  <a:solidFill>
                    <a:srgbClr val="8453C6"/>
                  </a:solidFill>
                  <a:effectLst/>
                  <a:latin typeface="Century Gothic" pitchFamily="34" charset="0"/>
                  <a:ea typeface="Times New Roman" pitchFamily="18" charset="0"/>
                  <a:cs typeface="Times New Roman" pitchFamily="18" charset="0"/>
                </a:rPr>
                <a:t>PNF BTS EB et MGTMN				LPO</a:t>
              </a:r>
              <a:r>
                <a:rPr kumimoji="0" lang="fr-FR" altLang="fr-FR" sz="1100" b="1" i="1" u="none" strike="noStrike" cap="none" normalizeH="0" dirty="0" smtClean="0">
                  <a:ln>
                    <a:noFill/>
                  </a:ln>
                  <a:solidFill>
                    <a:srgbClr val="8453C6"/>
                  </a:solidFill>
                  <a:effectLst/>
                  <a:latin typeface="Century Gothic" pitchFamily="34" charset="0"/>
                  <a:ea typeface="Times New Roman" pitchFamily="18" charset="0"/>
                  <a:cs typeface="Times New Roman" pitchFamily="18" charset="0"/>
                </a:rPr>
                <a:t> Dorian-Paris le 25 janvier 2017</a:t>
              </a:r>
              <a:endParaRPr kumimoji="0" lang="fr-FR" altLang="fr-FR" sz="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cxnSp>
          <p:nvCxnSpPr>
            <p:cNvPr id="12" name="Connecteur droit 11"/>
            <p:cNvCxnSpPr/>
            <p:nvPr/>
          </p:nvCxnSpPr>
          <p:spPr>
            <a:xfrm>
              <a:off x="1938746" y="454217"/>
              <a:ext cx="6984776" cy="0"/>
            </a:xfrm>
            <a:prstGeom prst="line">
              <a:avLst/>
            </a:prstGeom>
            <a:ln w="254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Image 1" descr="Accueil du portail éduscol, ministère de l'éducation nationale, de l'enseignement supérieur et de la recherche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87" r="20864"/>
            <a:stretch/>
          </p:blipFill>
          <p:spPr bwMode="auto">
            <a:xfrm>
              <a:off x="123567" y="97748"/>
              <a:ext cx="823784" cy="1111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211520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23875" y="1825625"/>
            <a:ext cx="8267699" cy="4351338"/>
          </a:xfrm>
        </p:spPr>
        <p:txBody>
          <a:bodyPr/>
          <a:lstStyle/>
          <a:p>
            <a:r>
              <a:rPr lang="fr-FR" b="1" dirty="0" smtClean="0"/>
              <a:t>Projet de réhabilitation </a:t>
            </a:r>
            <a:r>
              <a:rPr lang="fr-FR" dirty="0" smtClean="0"/>
              <a:t>:</a:t>
            </a:r>
          </a:p>
          <a:p>
            <a:pPr lvl="1"/>
            <a:r>
              <a:rPr lang="fr-FR" dirty="0" smtClean="0"/>
              <a:t>Utilisation du laser scanner mais attention à certains doublages, la connaissance des murs porteurs est recherchée.</a:t>
            </a:r>
          </a:p>
          <a:p>
            <a:pPr lvl="1"/>
            <a:r>
              <a:rPr lang="fr-FR" dirty="0" smtClean="0"/>
              <a:t>Réalisation d’une première maquette « estimée </a:t>
            </a:r>
            <a:r>
              <a:rPr lang="fr-FR" dirty="0"/>
              <a:t>» </a:t>
            </a:r>
            <a:r>
              <a:rPr lang="fr-FR" dirty="0" smtClean="0"/>
              <a:t>avec murs et doublages, puis rectifiée après curage.</a:t>
            </a:r>
          </a:p>
          <a:p>
            <a:pPr lvl="1"/>
            <a:endParaRPr lang="fr-FR" dirty="0"/>
          </a:p>
          <a:p>
            <a:pPr lvl="1"/>
            <a:endParaRPr lang="fr-FR" b="1" dirty="0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913255" y="411045"/>
            <a:ext cx="7886700" cy="1325563"/>
          </a:xfrm>
        </p:spPr>
        <p:txBody>
          <a:bodyPr/>
          <a:lstStyle/>
          <a:p>
            <a:r>
              <a:rPr lang="fr-FR" dirty="0" smtClean="0"/>
              <a:t>Géomètre et BIM …</a:t>
            </a:r>
            <a:endParaRPr lang="fr-FR" dirty="0"/>
          </a:p>
        </p:txBody>
      </p:sp>
      <p:grpSp>
        <p:nvGrpSpPr>
          <p:cNvPr id="6" name="Groupe 5"/>
          <p:cNvGrpSpPr/>
          <p:nvPr/>
        </p:nvGrpSpPr>
        <p:grpSpPr>
          <a:xfrm>
            <a:off x="0" y="64797"/>
            <a:ext cx="8912929" cy="1111250"/>
            <a:chOff x="123567" y="97748"/>
            <a:chExt cx="8912929" cy="1111250"/>
          </a:xfrm>
        </p:grpSpPr>
        <p:sp>
          <p:nvSpPr>
            <p:cNvPr id="7" name="Rectangle 3"/>
            <p:cNvSpPr>
              <a:spLocks noChangeArrowheads="1"/>
            </p:cNvSpPr>
            <p:nvPr/>
          </p:nvSpPr>
          <p:spPr bwMode="auto">
            <a:xfrm>
              <a:off x="1907704" y="195590"/>
              <a:ext cx="7128792" cy="261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30400" algn="l"/>
                </a:tabLst>
              </a:pPr>
              <a:r>
                <a:rPr kumimoji="0" lang="fr-FR" altLang="fr-FR" sz="1100" b="1" i="1" u="none" strike="noStrike" cap="none" normalizeH="0" baseline="0" dirty="0" smtClean="0">
                  <a:ln>
                    <a:noFill/>
                  </a:ln>
                  <a:solidFill>
                    <a:srgbClr val="8453C6"/>
                  </a:solidFill>
                  <a:effectLst/>
                  <a:latin typeface="Century Gothic" pitchFamily="34" charset="0"/>
                  <a:ea typeface="Times New Roman" pitchFamily="18" charset="0"/>
                  <a:cs typeface="Times New Roman" pitchFamily="18" charset="0"/>
                </a:rPr>
                <a:t>PNF BTS EB et MGTMN				LPO</a:t>
              </a:r>
              <a:r>
                <a:rPr kumimoji="0" lang="fr-FR" altLang="fr-FR" sz="1100" b="1" i="1" u="none" strike="noStrike" cap="none" normalizeH="0" dirty="0" smtClean="0">
                  <a:ln>
                    <a:noFill/>
                  </a:ln>
                  <a:solidFill>
                    <a:srgbClr val="8453C6"/>
                  </a:solidFill>
                  <a:effectLst/>
                  <a:latin typeface="Century Gothic" pitchFamily="34" charset="0"/>
                  <a:ea typeface="Times New Roman" pitchFamily="18" charset="0"/>
                  <a:cs typeface="Times New Roman" pitchFamily="18" charset="0"/>
                </a:rPr>
                <a:t> Dorian-Paris le 25 janvier 2017</a:t>
              </a:r>
              <a:endParaRPr kumimoji="0" lang="fr-FR" altLang="fr-FR" sz="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cxnSp>
          <p:nvCxnSpPr>
            <p:cNvPr id="8" name="Connecteur droit 7"/>
            <p:cNvCxnSpPr/>
            <p:nvPr/>
          </p:nvCxnSpPr>
          <p:spPr>
            <a:xfrm>
              <a:off x="1938746" y="454217"/>
              <a:ext cx="6984776" cy="0"/>
            </a:xfrm>
            <a:prstGeom prst="line">
              <a:avLst/>
            </a:prstGeom>
            <a:ln w="254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Image 1" descr="Accueil du portail éduscol, ministère de l'éducation nationale, de l'enseignement supérieur et de la recherch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87" r="20864"/>
            <a:stretch/>
          </p:blipFill>
          <p:spPr bwMode="auto">
            <a:xfrm>
              <a:off x="123567" y="97748"/>
              <a:ext cx="823784" cy="1111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2" r="22755"/>
          <a:stretch/>
        </p:blipFill>
        <p:spPr>
          <a:xfrm>
            <a:off x="8113859" y="5060387"/>
            <a:ext cx="613023" cy="1116576"/>
          </a:xfrm>
          <a:prstGeom prst="rect">
            <a:avLst/>
          </a:prstGeom>
        </p:spPr>
      </p:pic>
      <p:cxnSp>
        <p:nvCxnSpPr>
          <p:cNvPr id="11" name="Connecteur droit avec flèche 10"/>
          <p:cNvCxnSpPr/>
          <p:nvPr/>
        </p:nvCxnSpPr>
        <p:spPr>
          <a:xfrm flipH="1" flipV="1">
            <a:off x="7908324" y="4541403"/>
            <a:ext cx="524687" cy="595442"/>
          </a:xfrm>
          <a:prstGeom prst="straightConnector1">
            <a:avLst/>
          </a:prstGeom>
          <a:ln w="19050">
            <a:solidFill>
              <a:srgbClr val="00B05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11324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L’avenir se tourne vers le LIDAR dynamique …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499" y="3113281"/>
            <a:ext cx="3320621" cy="2424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ZoneTexte 5"/>
          <p:cNvSpPr txBox="1"/>
          <p:nvPr/>
        </p:nvSpPr>
        <p:spPr>
          <a:xfrm>
            <a:off x="711028" y="5599628"/>
            <a:ext cx="33865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/>
              <a:t>Le système Pegasus embarque deux LIDAR, cinq caméras, un GNSS et une centrale inertielle.</a:t>
            </a:r>
          </a:p>
          <a:p>
            <a:endParaRPr lang="fr-FR" dirty="0" smtClean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614" y="2840685"/>
            <a:ext cx="3162120" cy="320304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2" r="22755"/>
          <a:stretch/>
        </p:blipFill>
        <p:spPr>
          <a:xfrm>
            <a:off x="4173448" y="4274966"/>
            <a:ext cx="1386270" cy="2524991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628650" y="1599072"/>
            <a:ext cx="6474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Localisation </a:t>
            </a:r>
            <a:r>
              <a:rPr lang="fr-FR" sz="2800" dirty="0"/>
              <a:t>et cartographie simultanées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073584" y="6120398"/>
            <a:ext cx="2724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/>
              <a:t>GeoSLAM</a:t>
            </a:r>
            <a:r>
              <a:rPr lang="fr-FR" i="1" dirty="0"/>
              <a:t> ZEB-REVO est un laser-scanner </a:t>
            </a:r>
            <a:r>
              <a:rPr lang="fr-FR" i="1" dirty="0" smtClean="0"/>
              <a:t>rotatif</a:t>
            </a:r>
            <a:endParaRPr lang="fr-FR" i="1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674" y="1438612"/>
            <a:ext cx="1311564" cy="942075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6"/>
          <a:srcRect r="35428"/>
          <a:stretch/>
        </p:blipFill>
        <p:spPr>
          <a:xfrm>
            <a:off x="4009168" y="2705671"/>
            <a:ext cx="1849054" cy="1133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53096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8 0.02732 L 0.00278 0.02755 L 0.01111 0.02593 C 0.01441 0.02547 0.01788 0.02547 0.02118 0.02477 C 0.02222 0.02454 0.02309 0.02361 0.02396 0.02361 C 0.02916 0.02292 0.03437 0.02269 0.03958 0.02222 C 0.07066 0.02037 0.05017 0.02222 0.07274 0.01991 C 0.0816 0.0169 0.07118 0.02014 0.08923 0.01736 C 0.09045 0.01736 0.09166 0.01644 0.09271 0.01621 C 0.09705 0.01551 0.10156 0.01551 0.10555 0.01505 C 0.10868 0.01459 0.1118 0.01412 0.11476 0.01389 C 0.11597 0.01343 0.11719 0.01297 0.1184 0.0125 C 0.12083 0.01204 0.12274 0.01204 0.12482 0.01134 C 0.12726 0.01065 0.12934 0.00949 0.13142 0.0088 C 0.13541 0.00787 0.13941 0.00718 0.1434 0.00648 C 0.14462 0.00556 0.14583 0.00486 0.14705 0.00394 C 0.15312 -0.00116 0.14826 0.00139 0.15503 -0.00324 C 0.1559 -0.00393 0.15712 -0.00393 0.15781 -0.00463 C 0.15937 -0.00555 0.16076 -0.00717 0.16232 -0.0081 C 0.16406 -0.00949 0.16614 -0.01041 0.16788 -0.0118 C 0.16892 -0.01273 0.16944 -0.01458 0.17066 -0.01551 C 0.17274 -0.01759 0.17986 -0.02245 0.18246 -0.02407 C 0.1868 -0.02662 0.1908 -0.03078 0.19531 -0.03148 L 0.20364 -0.03264 C 0.22101 -0.04653 0.19653 -0.02801 0.21285 -0.0375 C 0.21423 -0.03842 0.2151 -0.04028 0.21649 -0.0412 C 0.21753 -0.04213 0.22205 -0.04328 0.22292 -0.04375 C 0.22378 -0.04398 0.22465 -0.04467 0.22569 -0.04491 C 0.23455 -0.04791 0.24201 -0.04676 0.25226 -0.04722 C 0.25885 -0.05162 0.25295 -0.04838 0.26042 -0.05092 C 0.26354 -0.05208 0.26649 -0.05393 0.26962 -0.05463 C 0.27396 -0.05578 0.29479 -0.05694 0.29635 -0.05717 C 0.30173 -0.05764 0.30729 -0.05879 0.31285 -0.05949 C 0.31649 -0.06088 0.32014 -0.0618 0.32378 -0.06319 C 0.32656 -0.06435 0.32917 -0.0662 0.33212 -0.0669 C 0.33819 -0.06828 0.35035 -0.06921 0.35035 -0.06898 C 0.35434 -0.07106 0.35833 -0.07291 0.36232 -0.0743 C 0.36597 -0.07546 0.36962 -0.07592 0.37344 -0.07662 C 0.38646 -0.07893 0.39965 -0.08009 0.41285 -0.08287 C 0.41684 -0.08356 0.42083 -0.08426 0.42465 -0.08518 C 0.43507 -0.08773 0.43941 -0.08958 0.44948 -0.09143 C 0.45278 -0.0919 0.45625 -0.09213 0.45955 -0.09259 C 0.46632 -0.09514 0.46753 -0.09606 0.47344 -0.09745 C 0.47517 -0.09791 0.48333 -0.0993 0.48524 -0.09977 C 0.48715 -0.10046 0.48889 -0.10185 0.4908 -0.10231 C 0.49288 -0.10301 0.49514 -0.10301 0.49722 -0.10347 C 0.49878 -0.10393 0.50017 -0.1044 0.50173 -0.10486 C 0.50764 -0.10578 0.51337 -0.10625 0.51927 -0.10717 C 0.52326 -0.10787 0.52726 -0.10833 0.53107 -0.10972 C 0.53993 -0.1125 0.53802 -0.11342 0.54948 -0.11458 C 0.56198 -0.11574 0.57465 -0.1162 0.58715 -0.1169 L 0.60173 -0.11828 C 0.60798 -0.11875 0.61406 -0.11875 0.62014 -0.11944 C 0.62621 -0.12014 0.63246 -0.12106 0.63854 -0.12176 L 0.71007 -0.11944 C 0.71493 -0.11921 0.71979 -0.11898 0.72482 -0.11828 C 0.7309 -0.11736 0.73698 -0.11481 0.74305 -0.11458 L 0.76701 -0.11342 C 0.77031 -0.11296 0.77361 -0.11273 0.77708 -0.11203 C 0.78073 -0.11134 0.78437 -0.10995 0.78802 -0.10972 C 0.79965 -0.10833 0.81128 -0.1081 0.82292 -0.10717 C 0.82656 -0.10648 0.83021 -0.10578 0.83385 -0.10486 C 0.85208 -0.09953 0.83611 -0.10254 0.85312 -0.09861 C 0.85885 -0.09745 0.86406 -0.09722 0.86979 -0.09629 C 0.88333 -0.09398 0.86528 -0.09629 0.88351 -0.09259 C 0.8868 -0.0919 0.89028 -0.09166 0.89357 -0.09143 C 0.89687 -0.09051 0.90035 -0.09028 0.90364 -0.08889 C 0.9066 -0.0875 0.90903 -0.08449 0.91198 -0.08287 C 0.9151 -0.08078 0.91857 -0.0794 0.92205 -0.07778 C 0.94705 -0.06736 0.91232 -0.08472 0.95226 -0.06574 C 0.9566 -0.06366 0.96076 -0.06134 0.9651 -0.05949 C 0.96788 -0.05856 0.97066 -0.05833 0.97344 -0.05717 C 0.97656 -0.05578 0.97951 -0.05416 0.98264 -0.05231 C 0.99739 -0.04305 0.99583 -0.04398 1.00642 -0.03518 C 1.01389 -0.01852 1.00347 -0.04051 1.01371 -0.02291 C 1.01597 -0.01898 1.01614 -0.01342 1.0184 -0.00949 C 1.01979 -0.00694 1.02205 -0.00532 1.02378 -0.00324 C 1.02448 -0.00162 1.025 -2.22222E-6 1.02569 0.00162 C 1.02621 0.00278 1.02743 0.00371 1.02743 0.00533 C 1.02743 0.01088 1.02778 0.01736 1.02569 0.02222 C 1.02482 0.02454 1.02205 0.02338 1.02014 0.02361 C 1.0092 0.02431 0.99809 0.02431 0.98715 0.02477 C 0.98385 0.02523 0.98038 0.02547 0.97708 0.02593 C 0.96337 0.02824 0.97812 0.02616 0.96788 0.02847 C 0.96684 0.02871 0.95121 0.03172 0.94774 0.03218 C 0.92917 0.03426 0.91337 0.03403 0.89357 0.03449 C 0.84739 0.02847 0.90139 0.03426 0.85868 0.03334 C 0.8467 0.0331 0.83489 0.03172 0.82292 0.03079 C 0.81146 0.02778 0.81476 0.02824 0.80173 0.02732 L 0.75052 0.02361 C 0.74792 0.02315 0.74548 0.02292 0.74305 0.02222 C 0.73212 0.01991 0.73628 0.01968 0.72569 0.01875 C 0.72014 0.01806 0.71458 0.01783 0.7092 0.01736 L 0.65139 0.01389 L 0.60451 0.01019 C 0.59722 0.00949 0.58993 0.00857 0.58246 0.00764 L 0.56232 0.00533 C 0.49531 0.00787 0.52135 0.00625 0.48437 0.0088 C 0.46476 0.01273 0.48125 0.00972 0.43854 0.01134 L 0.4092 0.0125 C 0.40295 0.01297 0.39687 0.01343 0.3908 0.01389 L 0.3559 0.01505 C 0.33732 0.01922 0.36389 0.01297 0.34496 0.01875 C 0.34288 0.01922 0.34062 0.01945 0.33854 0.01991 C 0.33576 0.02107 0.33264 0.02153 0.33021 0.02361 C 0.32639 0.02685 0.32465 0.02778 0.32205 0.03218 C 0.32118 0.03334 0.32083 0.03449 0.32014 0.03588 C 0.32031 0.03843 0.31996 0.05093 0.32205 0.05648 C 0.32239 0.05787 0.32309 0.05903 0.32378 0.06019 C 0.325 0.06227 0.32604 0.06459 0.32743 0.06644 C 0.33229 0.07222 0.33455 0.07315 0.33941 0.07732 C 0.34028 0.07801 0.34114 0.07917 0.34219 0.07986 C 0.34357 0.08079 0.34531 0.08125 0.3467 0.08218 C 0.35087 0.08519 0.34982 0.08588 0.35312 0.08959 C 0.35833 0.09537 0.3533 0.08843 0.35955 0.09445 C 0.36389 0.09861 0.36094 0.09954 0.36788 0.10185 C 0.37118 0.10278 0.37465 0.10255 0.37795 0.10301 C 0.38298 0.10371 0.38437 0.10417 0.38889 0.10556 C 0.39514 0.10509 0.40121 0.10486 0.40729 0.10417 C 0.41042 0.10394 0.41059 0.10162 0.41371 0.10047 C 0.41649 0.09977 0.41927 0.09977 0.42205 0.09931 C 0.43437 0.09468 0.42396 0.09792 0.44392 0.0956 C 0.48142 0.09144 0.47101 0.09352 0.49271 0.08843 C 0.50538 0.09051 0.49601 0.08912 0.51371 0.09074 C 0.54757 0.09398 0.50712 0.09167 0.58246 0.09329 C 0.59114 0.09283 0.60781 0.09259 0.6184 0.09074 C 0.62326 0.08982 0.62048 0.08959 0.62482 0.08843 C 0.62917 0.08704 0.62864 0.08704 0.63107 0.08704 " pathEditMode="relative" rAng="0" ptsTypes="AAAAAAAAAAAAAAAAAAAAAAAAAAAAAAAAAAAAAAAAAAAAAAAAAAAAAAAAAAAAAAAAAAAAAAAAAAAAAAAAAAAAAAAAAAAAAAAAAAAAAAAAAAAAAAAAAAAAAAAAAAAAAAAA">
                                      <p:cBhvr>
                                        <p:cTn id="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33" y="-354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23784" y="856736"/>
            <a:ext cx="8221361" cy="4712043"/>
          </a:xfrm>
        </p:spPr>
        <p:txBody>
          <a:bodyPr>
            <a:normAutofit/>
          </a:bodyPr>
          <a:lstStyle/>
          <a:p>
            <a:r>
              <a:rPr lang="fr-FR" dirty="0" smtClean="0"/>
              <a:t>Le </a:t>
            </a:r>
            <a:r>
              <a:rPr lang="fr-FR" b="1" dirty="0"/>
              <a:t>BIM</a:t>
            </a:r>
            <a:r>
              <a:rPr lang="fr-FR" dirty="0"/>
              <a:t> </a:t>
            </a:r>
            <a:r>
              <a:rPr lang="fr-FR" dirty="0" smtClean="0"/>
              <a:t>a pour vocation de </a:t>
            </a:r>
            <a:r>
              <a:rPr lang="fr-FR" dirty="0"/>
              <a:t>permettre </a:t>
            </a:r>
            <a:r>
              <a:rPr lang="fr-FR" dirty="0" smtClean="0"/>
              <a:t>aux </a:t>
            </a:r>
            <a:r>
              <a:rPr lang="fr-FR" b="1" dirty="0" smtClean="0"/>
              <a:t>différents </a:t>
            </a:r>
            <a:r>
              <a:rPr lang="fr-FR" b="1" dirty="0"/>
              <a:t>acteurs</a:t>
            </a:r>
            <a:r>
              <a:rPr lang="fr-FR" dirty="0"/>
              <a:t> d’un projet </a:t>
            </a:r>
            <a:r>
              <a:rPr lang="fr-FR" dirty="0" smtClean="0"/>
              <a:t>de construction </a:t>
            </a:r>
            <a:r>
              <a:rPr lang="fr-FR" dirty="0"/>
              <a:t>d’</a:t>
            </a:r>
            <a:r>
              <a:rPr lang="fr-FR" b="1" dirty="0"/>
              <a:t>échanger </a:t>
            </a:r>
            <a:r>
              <a:rPr lang="fr-FR" b="1" dirty="0" smtClean="0"/>
              <a:t>avec transparence </a:t>
            </a:r>
            <a:r>
              <a:rPr lang="fr-FR" dirty="0"/>
              <a:t>leurs </a:t>
            </a:r>
            <a:r>
              <a:rPr lang="fr-FR" dirty="0" smtClean="0"/>
              <a:t>données autour </a:t>
            </a:r>
            <a:r>
              <a:rPr lang="fr-FR" dirty="0"/>
              <a:t>d’une </a:t>
            </a:r>
            <a:r>
              <a:rPr lang="fr-FR" b="1" dirty="0"/>
              <a:t>maquette </a:t>
            </a:r>
            <a:r>
              <a:rPr lang="fr-FR" b="1" dirty="0" smtClean="0"/>
              <a:t>numérique commune « intelligente »</a:t>
            </a:r>
            <a:r>
              <a:rPr lang="fr-FR" dirty="0" smtClean="0"/>
              <a:t>.</a:t>
            </a:r>
          </a:p>
          <a:p>
            <a:r>
              <a:rPr lang="fr-FR" dirty="0" smtClean="0"/>
              <a:t>Ce </a:t>
            </a:r>
            <a:r>
              <a:rPr lang="fr-FR" b="1" dirty="0"/>
              <a:t>processus</a:t>
            </a:r>
            <a:r>
              <a:rPr lang="fr-FR" dirty="0"/>
              <a:t> vise </a:t>
            </a:r>
            <a:r>
              <a:rPr lang="fr-FR" dirty="0" smtClean="0"/>
              <a:t>à </a:t>
            </a:r>
            <a:r>
              <a:rPr lang="fr-FR" b="1" dirty="0" smtClean="0"/>
              <a:t>accompagner</a:t>
            </a:r>
            <a:r>
              <a:rPr lang="fr-FR" dirty="0" smtClean="0"/>
              <a:t> </a:t>
            </a:r>
            <a:r>
              <a:rPr lang="fr-FR" dirty="0"/>
              <a:t>l’ouvrage </a:t>
            </a:r>
            <a:r>
              <a:rPr lang="fr-FR" b="1" dirty="0"/>
              <a:t>tout </a:t>
            </a:r>
            <a:r>
              <a:rPr lang="fr-FR" b="1" dirty="0" smtClean="0"/>
              <a:t>au long </a:t>
            </a:r>
            <a:r>
              <a:rPr lang="fr-FR" b="1" dirty="0"/>
              <a:t>de son existence </a:t>
            </a:r>
            <a:r>
              <a:rPr lang="fr-FR" dirty="0"/>
              <a:t>et </a:t>
            </a:r>
            <a:r>
              <a:rPr lang="fr-FR" dirty="0" smtClean="0"/>
              <a:t>permet d’</a:t>
            </a:r>
            <a:r>
              <a:rPr lang="fr-FR" b="1" dirty="0" smtClean="0"/>
              <a:t>optimiser</a:t>
            </a:r>
            <a:r>
              <a:rPr lang="fr-FR" dirty="0" smtClean="0"/>
              <a:t> </a:t>
            </a:r>
            <a:r>
              <a:rPr lang="fr-FR" dirty="0"/>
              <a:t>sa conception, </a:t>
            </a:r>
            <a:r>
              <a:rPr lang="fr-FR" dirty="0" smtClean="0"/>
              <a:t>sa réalisation </a:t>
            </a:r>
            <a:r>
              <a:rPr lang="fr-FR" dirty="0"/>
              <a:t>puis son </a:t>
            </a:r>
            <a:r>
              <a:rPr lang="fr-FR" dirty="0" smtClean="0"/>
              <a:t>exploitation en </a:t>
            </a:r>
            <a:r>
              <a:rPr lang="fr-FR" b="1" dirty="0"/>
              <a:t>limitant</a:t>
            </a:r>
            <a:r>
              <a:rPr lang="fr-FR" dirty="0"/>
              <a:t> les aléas et </a:t>
            </a:r>
            <a:r>
              <a:rPr lang="fr-FR" dirty="0" smtClean="0"/>
              <a:t>les «</a:t>
            </a:r>
            <a:r>
              <a:rPr lang="fr-FR" b="1" dirty="0" smtClean="0"/>
              <a:t>ressaisies</a:t>
            </a:r>
            <a:r>
              <a:rPr lang="fr-FR" dirty="0" smtClean="0"/>
              <a:t>».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7078" y="5774725"/>
            <a:ext cx="5990339" cy="7159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" name="Groupe 3"/>
          <p:cNvGrpSpPr/>
          <p:nvPr/>
        </p:nvGrpSpPr>
        <p:grpSpPr>
          <a:xfrm>
            <a:off x="0" y="64797"/>
            <a:ext cx="8912929" cy="1111250"/>
            <a:chOff x="123567" y="97748"/>
            <a:chExt cx="8912929" cy="111125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1907704" y="195590"/>
              <a:ext cx="7128792" cy="261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30400" algn="l"/>
                </a:tabLst>
              </a:pPr>
              <a:r>
                <a:rPr kumimoji="0" lang="fr-FR" altLang="fr-FR" sz="1100" b="1" i="1" u="none" strike="noStrike" cap="none" normalizeH="0" baseline="0" dirty="0" smtClean="0">
                  <a:ln>
                    <a:noFill/>
                  </a:ln>
                  <a:solidFill>
                    <a:srgbClr val="8453C6"/>
                  </a:solidFill>
                  <a:effectLst/>
                  <a:latin typeface="Century Gothic" pitchFamily="34" charset="0"/>
                  <a:ea typeface="Times New Roman" pitchFamily="18" charset="0"/>
                  <a:cs typeface="Times New Roman" pitchFamily="18" charset="0"/>
                </a:rPr>
                <a:t>PNF BTS EB et MGTMN				LPO</a:t>
              </a:r>
              <a:r>
                <a:rPr kumimoji="0" lang="fr-FR" altLang="fr-FR" sz="1100" b="1" i="1" u="none" strike="noStrike" cap="none" normalizeH="0" dirty="0" smtClean="0">
                  <a:ln>
                    <a:noFill/>
                  </a:ln>
                  <a:solidFill>
                    <a:srgbClr val="8453C6"/>
                  </a:solidFill>
                  <a:effectLst/>
                  <a:latin typeface="Century Gothic" pitchFamily="34" charset="0"/>
                  <a:ea typeface="Times New Roman" pitchFamily="18" charset="0"/>
                  <a:cs typeface="Times New Roman" pitchFamily="18" charset="0"/>
                </a:rPr>
                <a:t> Dorian-Paris le 25 janvier 2017</a:t>
              </a:r>
              <a:endParaRPr kumimoji="0" lang="fr-FR" altLang="fr-FR" sz="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cxnSp>
          <p:nvCxnSpPr>
            <p:cNvPr id="6" name="Connecteur droit 5"/>
            <p:cNvCxnSpPr/>
            <p:nvPr/>
          </p:nvCxnSpPr>
          <p:spPr>
            <a:xfrm>
              <a:off x="1938746" y="454217"/>
              <a:ext cx="6984776" cy="0"/>
            </a:xfrm>
            <a:prstGeom prst="line">
              <a:avLst/>
            </a:prstGeom>
            <a:ln w="254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Image 1" descr="Accueil du portail éduscol, ministère de l'éducation nationale, de l'enseignement supérieur et de la recherche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87" r="20864"/>
            <a:stretch/>
          </p:blipFill>
          <p:spPr bwMode="auto">
            <a:xfrm>
              <a:off x="123567" y="97748"/>
              <a:ext cx="823784" cy="1111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638406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03589" y="807308"/>
            <a:ext cx="7996366" cy="574035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fr-FR" dirty="0"/>
              <a:t>Le </a:t>
            </a:r>
            <a:r>
              <a:rPr lang="fr-FR" b="1" dirty="0"/>
              <a:t>Géomètre Topographe </a:t>
            </a:r>
            <a:r>
              <a:rPr lang="fr-FR" dirty="0"/>
              <a:t>est l’homme de terrain (en première ligne) </a:t>
            </a:r>
            <a:r>
              <a:rPr lang="fr-FR" dirty="0" smtClean="0"/>
              <a:t>apte, </a:t>
            </a:r>
            <a:r>
              <a:rPr lang="fr-FR" dirty="0"/>
              <a:t>de par sa </a:t>
            </a:r>
            <a:r>
              <a:rPr lang="fr-FR" b="1" dirty="0" smtClean="0"/>
              <a:t>maîtrise </a:t>
            </a:r>
            <a:r>
              <a:rPr lang="fr-FR" b="1" dirty="0"/>
              <a:t>des nouvelles </a:t>
            </a:r>
            <a:r>
              <a:rPr lang="fr-FR" b="1" dirty="0" smtClean="0"/>
              <a:t>technologies</a:t>
            </a:r>
            <a:r>
              <a:rPr lang="fr-FR" dirty="0" smtClean="0"/>
              <a:t>, </a:t>
            </a:r>
            <a:r>
              <a:rPr lang="fr-FR" dirty="0"/>
              <a:t>à produire les données nécessaires à </a:t>
            </a:r>
            <a:r>
              <a:rPr lang="fr-FR" dirty="0" smtClean="0"/>
              <a:t>la </a:t>
            </a:r>
            <a:r>
              <a:rPr lang="fr-FR" b="1" dirty="0" smtClean="0"/>
              <a:t>réalisation </a:t>
            </a:r>
            <a:r>
              <a:rPr lang="fr-FR" b="1" dirty="0"/>
              <a:t>ou </a:t>
            </a:r>
            <a:r>
              <a:rPr lang="fr-FR" b="1" dirty="0" smtClean="0"/>
              <a:t>à la certification </a:t>
            </a:r>
            <a:r>
              <a:rPr lang="fr-FR" b="1" dirty="0"/>
              <a:t>des </a:t>
            </a:r>
            <a:r>
              <a:rPr lang="fr-FR" b="1" dirty="0" smtClean="0"/>
              <a:t>maquettes numériques</a:t>
            </a:r>
            <a:r>
              <a:rPr lang="fr-FR" dirty="0" smtClean="0"/>
              <a:t>.</a:t>
            </a:r>
            <a:r>
              <a:rPr lang="fr-FR" dirty="0"/>
              <a:t> </a:t>
            </a:r>
            <a:endParaRPr lang="fr-FR" dirty="0" smtClean="0"/>
          </a:p>
          <a:p>
            <a:pPr>
              <a:lnSpc>
                <a:spcPct val="110000"/>
              </a:lnSpc>
            </a:pPr>
            <a:endParaRPr lang="fr-FR" sz="2400" i="1" dirty="0" smtClean="0"/>
          </a:p>
          <a:p>
            <a:pPr>
              <a:lnSpc>
                <a:spcPct val="110000"/>
              </a:lnSpc>
            </a:pPr>
            <a:r>
              <a:rPr lang="fr-FR" sz="2400" i="1" dirty="0" smtClean="0"/>
              <a:t>On peut facilement imaginer qu’il puisse relever d’</a:t>
            </a:r>
            <a:r>
              <a:rPr lang="fr-FR" sz="2400" b="1" i="1" dirty="0" smtClean="0"/>
              <a:t>autres </a:t>
            </a:r>
            <a:r>
              <a:rPr lang="fr-FR" sz="2400" b="1" i="1" dirty="0"/>
              <a:t>éléments </a:t>
            </a:r>
            <a:r>
              <a:rPr lang="fr-FR" sz="2400" i="1" dirty="0"/>
              <a:t>qui viendront compléter la base </a:t>
            </a:r>
            <a:r>
              <a:rPr lang="fr-FR" sz="2400" i="1" dirty="0" smtClean="0"/>
              <a:t>de données attributaires </a:t>
            </a:r>
            <a:r>
              <a:rPr lang="fr-FR" sz="2400" i="1" dirty="0"/>
              <a:t>du </a:t>
            </a:r>
            <a:r>
              <a:rPr lang="fr-FR" sz="2400" i="1" dirty="0" smtClean="0"/>
              <a:t>BIM (nature des matériaux utilisés, fonction des réseaux visibles, etc.)</a:t>
            </a:r>
            <a:endParaRPr lang="fr-FR" sz="2400" i="1" dirty="0"/>
          </a:p>
          <a:p>
            <a:endParaRPr lang="fr-FR" dirty="0"/>
          </a:p>
        </p:txBody>
      </p:sp>
      <p:grpSp>
        <p:nvGrpSpPr>
          <p:cNvPr id="4" name="Groupe 3"/>
          <p:cNvGrpSpPr/>
          <p:nvPr/>
        </p:nvGrpSpPr>
        <p:grpSpPr>
          <a:xfrm>
            <a:off x="0" y="64797"/>
            <a:ext cx="8912929" cy="1111250"/>
            <a:chOff x="123567" y="97748"/>
            <a:chExt cx="8912929" cy="111125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1907704" y="195590"/>
              <a:ext cx="7128792" cy="261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30400" algn="l"/>
                </a:tabLst>
              </a:pPr>
              <a:r>
                <a:rPr kumimoji="0" lang="fr-FR" altLang="fr-FR" sz="1100" b="1" i="1" u="none" strike="noStrike" cap="none" normalizeH="0" baseline="0" dirty="0" smtClean="0">
                  <a:ln>
                    <a:noFill/>
                  </a:ln>
                  <a:solidFill>
                    <a:srgbClr val="8453C6"/>
                  </a:solidFill>
                  <a:effectLst/>
                  <a:latin typeface="Century Gothic" pitchFamily="34" charset="0"/>
                  <a:ea typeface="Times New Roman" pitchFamily="18" charset="0"/>
                  <a:cs typeface="Times New Roman" pitchFamily="18" charset="0"/>
                </a:rPr>
                <a:t>PNF BTS EB et MGTMN				LPO</a:t>
              </a:r>
              <a:r>
                <a:rPr kumimoji="0" lang="fr-FR" altLang="fr-FR" sz="1100" b="1" i="1" u="none" strike="noStrike" cap="none" normalizeH="0" dirty="0" smtClean="0">
                  <a:ln>
                    <a:noFill/>
                  </a:ln>
                  <a:solidFill>
                    <a:srgbClr val="8453C6"/>
                  </a:solidFill>
                  <a:effectLst/>
                  <a:latin typeface="Century Gothic" pitchFamily="34" charset="0"/>
                  <a:ea typeface="Times New Roman" pitchFamily="18" charset="0"/>
                  <a:cs typeface="Times New Roman" pitchFamily="18" charset="0"/>
                </a:rPr>
                <a:t> Dorian-Paris le 25 janvier 2017</a:t>
              </a:r>
              <a:endParaRPr kumimoji="0" lang="fr-FR" altLang="fr-FR" sz="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cxnSp>
          <p:nvCxnSpPr>
            <p:cNvPr id="6" name="Connecteur droit 5"/>
            <p:cNvCxnSpPr/>
            <p:nvPr/>
          </p:nvCxnSpPr>
          <p:spPr>
            <a:xfrm>
              <a:off x="1938746" y="454217"/>
              <a:ext cx="6984776" cy="0"/>
            </a:xfrm>
            <a:prstGeom prst="line">
              <a:avLst/>
            </a:prstGeom>
            <a:ln w="254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Image 1" descr="Accueil du portail éduscol, ministère de l'éducation nationale, de l'enseignement supérieur et de la recherch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87" r="20864"/>
            <a:stretch/>
          </p:blipFill>
          <p:spPr bwMode="auto">
            <a:xfrm>
              <a:off x="123567" y="97748"/>
              <a:ext cx="823784" cy="1111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580348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3255" y="752304"/>
            <a:ext cx="7886700" cy="1325563"/>
          </a:xfrm>
        </p:spPr>
        <p:txBody>
          <a:bodyPr>
            <a:normAutofit/>
          </a:bodyPr>
          <a:lstStyle/>
          <a:p>
            <a:r>
              <a:rPr lang="fr-FR" sz="4000" dirty="0"/>
              <a:t>La maquette numérique 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387" y="2953544"/>
            <a:ext cx="2181225" cy="2095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Groupe 4"/>
          <p:cNvGrpSpPr/>
          <p:nvPr/>
        </p:nvGrpSpPr>
        <p:grpSpPr>
          <a:xfrm>
            <a:off x="0" y="64797"/>
            <a:ext cx="8912929" cy="1111250"/>
            <a:chOff x="123567" y="97748"/>
            <a:chExt cx="8912929" cy="1111250"/>
          </a:xfrm>
        </p:grpSpPr>
        <p:sp>
          <p:nvSpPr>
            <p:cNvPr id="6" name="Rectangle 3"/>
            <p:cNvSpPr>
              <a:spLocks noChangeArrowheads="1"/>
            </p:cNvSpPr>
            <p:nvPr/>
          </p:nvSpPr>
          <p:spPr bwMode="auto">
            <a:xfrm>
              <a:off x="1907704" y="195590"/>
              <a:ext cx="7128792" cy="261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30400" algn="l"/>
                </a:tabLst>
              </a:pPr>
              <a:r>
                <a:rPr kumimoji="0" lang="fr-FR" altLang="fr-FR" sz="1100" b="1" i="1" u="none" strike="noStrike" cap="none" normalizeH="0" baseline="0" dirty="0" smtClean="0">
                  <a:ln>
                    <a:noFill/>
                  </a:ln>
                  <a:solidFill>
                    <a:srgbClr val="8453C6"/>
                  </a:solidFill>
                  <a:effectLst/>
                  <a:latin typeface="Century Gothic" pitchFamily="34" charset="0"/>
                  <a:ea typeface="Times New Roman" pitchFamily="18" charset="0"/>
                  <a:cs typeface="Times New Roman" pitchFamily="18" charset="0"/>
                </a:rPr>
                <a:t>PNF BTS EB et MGTMN				LPO</a:t>
              </a:r>
              <a:r>
                <a:rPr kumimoji="0" lang="fr-FR" altLang="fr-FR" sz="1100" b="1" i="1" u="none" strike="noStrike" cap="none" normalizeH="0" dirty="0" smtClean="0">
                  <a:ln>
                    <a:noFill/>
                  </a:ln>
                  <a:solidFill>
                    <a:srgbClr val="8453C6"/>
                  </a:solidFill>
                  <a:effectLst/>
                  <a:latin typeface="Century Gothic" pitchFamily="34" charset="0"/>
                  <a:ea typeface="Times New Roman" pitchFamily="18" charset="0"/>
                  <a:cs typeface="Times New Roman" pitchFamily="18" charset="0"/>
                </a:rPr>
                <a:t> Dorian-Paris le 25 janvier 2017</a:t>
              </a:r>
              <a:endParaRPr kumimoji="0" lang="fr-FR" altLang="fr-FR" sz="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cxnSp>
          <p:nvCxnSpPr>
            <p:cNvPr id="7" name="Connecteur droit 6"/>
            <p:cNvCxnSpPr/>
            <p:nvPr/>
          </p:nvCxnSpPr>
          <p:spPr>
            <a:xfrm>
              <a:off x="1938746" y="454217"/>
              <a:ext cx="6984776" cy="0"/>
            </a:xfrm>
            <a:prstGeom prst="line">
              <a:avLst/>
            </a:prstGeom>
            <a:ln w="254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Image 1" descr="Accueil du portail éduscol, ministère de l'éducation nationale, de l'enseignement supérieur et de la recherche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87" r="20864"/>
            <a:stretch/>
          </p:blipFill>
          <p:spPr bwMode="auto">
            <a:xfrm>
              <a:off x="123567" y="97748"/>
              <a:ext cx="823784" cy="1111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036225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6494891"/>
              </p:ext>
            </p:extLst>
          </p:nvPr>
        </p:nvGraphicFramePr>
        <p:xfrm>
          <a:off x="486033" y="930876"/>
          <a:ext cx="8254314" cy="62442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5532996" y="2644346"/>
            <a:ext cx="1296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MN métiers</a:t>
            </a:r>
          </a:p>
        </p:txBody>
      </p:sp>
      <p:cxnSp>
        <p:nvCxnSpPr>
          <p:cNvPr id="8" name="Connecteur droit 7"/>
          <p:cNvCxnSpPr/>
          <p:nvPr/>
        </p:nvCxnSpPr>
        <p:spPr>
          <a:xfrm>
            <a:off x="1054444" y="4160109"/>
            <a:ext cx="6549081" cy="0"/>
          </a:xfrm>
          <a:prstGeom prst="line">
            <a:avLst/>
          </a:prstGeom>
          <a:ln w="38100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486032" y="93277"/>
            <a:ext cx="7949513" cy="837599"/>
          </a:xfrm>
        </p:spPr>
        <p:txBody>
          <a:bodyPr anchor="t">
            <a:normAutofit fontScale="90000"/>
          </a:bodyPr>
          <a:lstStyle/>
          <a:p>
            <a:r>
              <a:rPr lang="fr-FR" sz="2400" b="1" dirty="0" smtClean="0"/>
              <a:t>La maquette numérique </a:t>
            </a:r>
            <a:r>
              <a:rPr lang="fr-FR" sz="2400" dirty="0" smtClean="0"/>
              <a:t>prendra, en fonction des étapes du cycle de vie de l’ouvrage, différentes appellations …</a:t>
            </a:r>
            <a:endParaRPr lang="fr-FR" sz="2400" dirty="0"/>
          </a:p>
        </p:txBody>
      </p:sp>
      <p:sp>
        <p:nvSpPr>
          <p:cNvPr id="10" name="ZoneTexte 9"/>
          <p:cNvSpPr txBox="1"/>
          <p:nvPr/>
        </p:nvSpPr>
        <p:spPr>
          <a:xfrm>
            <a:off x="486032" y="5947115"/>
            <a:ext cx="82832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/>
              <a:t>Le géomètre pourra intervenir lors de ces deux dernières phases.</a:t>
            </a:r>
          </a:p>
          <a:p>
            <a:pPr algn="ctr"/>
            <a:r>
              <a:rPr lang="fr-FR" sz="2400" dirty="0" smtClean="0"/>
              <a:t>L’utilisation d’un </a:t>
            </a:r>
            <a:r>
              <a:rPr lang="fr-FR" sz="2400" b="1" dirty="0"/>
              <a:t>laser scanner </a:t>
            </a:r>
            <a:r>
              <a:rPr lang="fr-FR" sz="2400" dirty="0" smtClean="0"/>
              <a:t>sera d’une aide précieuse !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6210032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58061A1-8080-4030-BED4-2226E27984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058061A1-8080-4030-BED4-2226E27984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46967F8-535D-4E8A-AE70-155BDD4A10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graphicEl>
                                              <a:dgm id="{C46967F8-535D-4E8A-AE70-155BDD4A10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6F7B1E8-9A73-4D1D-BAC9-4BA34870AA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graphicEl>
                                              <a:dgm id="{F6F7B1E8-9A73-4D1D-BAC9-4BA34870AA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186EDAB-F28D-4C10-AF6D-B072B27677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graphicEl>
                                              <a:dgm id="{A186EDAB-F28D-4C10-AF6D-B072B27677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EC43544-B11C-4635-BE3B-FEDD84208C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graphicEl>
                                              <a:dgm id="{0EC43544-B11C-4635-BE3B-FEDD84208C7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401A593-6876-4D3B-8182-B3A8063767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graphicEl>
                                              <a:dgm id="{F401A593-6876-4D3B-8182-B3A8063767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344DDD9-1C0C-4709-A829-FA2F928227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graphicEl>
                                              <a:dgm id="{B344DDD9-1C0C-4709-A829-FA2F928227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7A80E59-D3E6-48C9-8676-A115EACE41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graphicEl>
                                              <a:dgm id="{27A80E59-D3E6-48C9-8676-A115EACE417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65A818A-549F-4C59-B622-BAF5DCF7CD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graphicEl>
                                              <a:dgm id="{765A818A-549F-4C59-B622-BAF5DCF7CD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CD3BF97-C89C-4D4F-8203-978A32F6E7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graphicEl>
                                              <a:dgm id="{ECD3BF97-C89C-4D4F-8203-978A32F6E7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FA61DC2-80CB-41FB-9DF0-E84A27B80A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graphicEl>
                                              <a:dgm id="{5FA61DC2-80CB-41FB-9DF0-E84A27B80A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233958A-51E8-4226-8740-85A5A7595B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graphicEl>
                                              <a:dgm id="{C233958A-51E8-4226-8740-85A5A7595B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A1822A7-5621-47D7-91DB-E5A9CAD285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graphicEl>
                                              <a:dgm id="{DA1822A7-5621-47D7-91DB-E5A9CAD285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0A78D1C-065F-4D80-8DC0-F4062ECCCC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graphicEl>
                                              <a:dgm id="{B0A78D1C-065F-4D80-8DC0-F4062ECCCC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6B1E806-9395-47A0-9D6D-D98EBFD138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>
                                            <p:graphicEl>
                                              <a:dgm id="{16B1E806-9395-47A0-9D6D-D98EBFD138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5262359-DA3D-4980-8755-04F2182AC9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>
                                            <p:graphicEl>
                                              <a:dgm id="{45262359-DA3D-4980-8755-04F2182AC9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C2FF1A5-208A-4144-9211-BC9C0E323C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">
                                            <p:graphicEl>
                                              <a:dgm id="{6C2FF1A5-208A-4144-9211-BC9C0E323C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9F901D4-C250-4B54-8A9C-69B4211288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">
                                            <p:graphicEl>
                                              <a:dgm id="{69F901D4-C250-4B54-8A9C-69B4211288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41E3073-44DB-4B99-8D6F-08EEF56FC2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">
                                            <p:graphicEl>
                                              <a:dgm id="{C41E3073-44DB-4B99-8D6F-08EEF56FC2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405FE05-7008-4454-8DC5-BD59BDCA85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">
                                            <p:graphicEl>
                                              <a:dgm id="{9405FE05-7008-4454-8DC5-BD59BDCA85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3784" y="679895"/>
            <a:ext cx="8320216" cy="1750268"/>
          </a:xfrm>
        </p:spPr>
        <p:txBody>
          <a:bodyPr>
            <a:normAutofit/>
          </a:bodyPr>
          <a:lstStyle/>
          <a:p>
            <a:r>
              <a:rPr lang="fr-FR" sz="4000" dirty="0"/>
              <a:t>Levé 3D utilisant </a:t>
            </a:r>
            <a:r>
              <a:rPr lang="fr-FR" sz="4000" dirty="0" smtClean="0"/>
              <a:t>le </a:t>
            </a:r>
            <a:r>
              <a:rPr lang="fr-FR" sz="4000" b="1" dirty="0" smtClean="0"/>
              <a:t>laser scanner</a:t>
            </a:r>
            <a:r>
              <a:rPr lang="fr-FR" sz="4000" dirty="0" smtClean="0"/>
              <a:t/>
            </a:r>
            <a:br>
              <a:rPr lang="fr-FR" sz="4000" dirty="0" smtClean="0"/>
            </a:br>
            <a:r>
              <a:rPr lang="fr-FR" sz="1800" dirty="0" smtClean="0"/>
              <a:t/>
            </a:r>
            <a:br>
              <a:rPr lang="fr-FR" sz="1800" dirty="0" smtClean="0"/>
            </a:br>
            <a:r>
              <a:rPr lang="fr-FR" sz="4000" i="1" dirty="0" smtClean="0"/>
              <a:t>Lasergrammétrie</a:t>
            </a:r>
            <a:endParaRPr lang="fr-FR" sz="4000" i="1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2" r="22755"/>
          <a:stretch/>
        </p:blipFill>
        <p:spPr>
          <a:xfrm>
            <a:off x="354226" y="3336325"/>
            <a:ext cx="1865820" cy="339845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396" y="2372495"/>
            <a:ext cx="5619334" cy="2972389"/>
          </a:xfrm>
          <a:prstGeom prst="rect">
            <a:avLst/>
          </a:prstGeom>
        </p:spPr>
      </p:pic>
      <p:cxnSp>
        <p:nvCxnSpPr>
          <p:cNvPr id="8" name="Connecteur droit 7"/>
          <p:cNvCxnSpPr/>
          <p:nvPr/>
        </p:nvCxnSpPr>
        <p:spPr>
          <a:xfrm flipV="1">
            <a:off x="1380565" y="3048000"/>
            <a:ext cx="5010665" cy="502025"/>
          </a:xfrm>
          <a:prstGeom prst="line">
            <a:avLst/>
          </a:prstGeom>
          <a:ln w="38100">
            <a:solidFill>
              <a:srgbClr val="00B05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1380565" y="3550026"/>
            <a:ext cx="6427694" cy="49172"/>
          </a:xfrm>
          <a:prstGeom prst="line">
            <a:avLst/>
          </a:prstGeom>
          <a:ln w="38100">
            <a:solidFill>
              <a:srgbClr val="00B05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 flipV="1">
            <a:off x="1380565" y="3405864"/>
            <a:ext cx="5925671" cy="119576"/>
          </a:xfrm>
          <a:prstGeom prst="line">
            <a:avLst/>
          </a:prstGeom>
          <a:ln w="38100">
            <a:solidFill>
              <a:srgbClr val="00B05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 flipV="1">
            <a:off x="1380565" y="3189398"/>
            <a:ext cx="5401355" cy="360627"/>
          </a:xfrm>
          <a:prstGeom prst="line">
            <a:avLst/>
          </a:prstGeom>
          <a:ln w="38100">
            <a:solidFill>
              <a:srgbClr val="00B05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 flipH="1" flipV="1">
            <a:off x="6391230" y="3048000"/>
            <a:ext cx="1417029" cy="55119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e 9"/>
          <p:cNvGrpSpPr/>
          <p:nvPr/>
        </p:nvGrpSpPr>
        <p:grpSpPr>
          <a:xfrm>
            <a:off x="0" y="64797"/>
            <a:ext cx="8912929" cy="1111250"/>
            <a:chOff x="123567" y="97748"/>
            <a:chExt cx="8912929" cy="1111250"/>
          </a:xfrm>
        </p:grpSpPr>
        <p:sp>
          <p:nvSpPr>
            <p:cNvPr id="11" name="Rectangle 3"/>
            <p:cNvSpPr>
              <a:spLocks noChangeArrowheads="1"/>
            </p:cNvSpPr>
            <p:nvPr/>
          </p:nvSpPr>
          <p:spPr bwMode="auto">
            <a:xfrm>
              <a:off x="1907704" y="195590"/>
              <a:ext cx="7128792" cy="261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30400" algn="l"/>
                </a:tabLst>
              </a:pPr>
              <a:r>
                <a:rPr kumimoji="0" lang="fr-FR" altLang="fr-FR" sz="1100" b="1" i="1" u="none" strike="noStrike" cap="none" normalizeH="0" baseline="0" dirty="0" smtClean="0">
                  <a:ln>
                    <a:noFill/>
                  </a:ln>
                  <a:solidFill>
                    <a:srgbClr val="8453C6"/>
                  </a:solidFill>
                  <a:effectLst/>
                  <a:latin typeface="Century Gothic" pitchFamily="34" charset="0"/>
                  <a:ea typeface="Times New Roman" pitchFamily="18" charset="0"/>
                  <a:cs typeface="Times New Roman" pitchFamily="18" charset="0"/>
                </a:rPr>
                <a:t>PNF BTS EB et MGTMN				LPO</a:t>
              </a:r>
              <a:r>
                <a:rPr kumimoji="0" lang="fr-FR" altLang="fr-FR" sz="1100" b="1" i="1" u="none" strike="noStrike" cap="none" normalizeH="0" dirty="0" smtClean="0">
                  <a:ln>
                    <a:noFill/>
                  </a:ln>
                  <a:solidFill>
                    <a:srgbClr val="8453C6"/>
                  </a:solidFill>
                  <a:effectLst/>
                  <a:latin typeface="Century Gothic" pitchFamily="34" charset="0"/>
                  <a:ea typeface="Times New Roman" pitchFamily="18" charset="0"/>
                  <a:cs typeface="Times New Roman" pitchFamily="18" charset="0"/>
                </a:rPr>
                <a:t> Dorian-Paris le 25 janvier 2017</a:t>
              </a:r>
              <a:endParaRPr kumimoji="0" lang="fr-FR" altLang="fr-FR" sz="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cxnSp>
          <p:nvCxnSpPr>
            <p:cNvPr id="12" name="Connecteur droit 11"/>
            <p:cNvCxnSpPr/>
            <p:nvPr/>
          </p:nvCxnSpPr>
          <p:spPr>
            <a:xfrm>
              <a:off x="1938746" y="454217"/>
              <a:ext cx="6984776" cy="0"/>
            </a:xfrm>
            <a:prstGeom prst="line">
              <a:avLst/>
            </a:prstGeom>
            <a:ln w="254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Image 1" descr="Accueil du portail éduscol, ministère de l'éducation nationale, de l'enseignement supérieur et de la recherche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87" r="20864"/>
            <a:stretch/>
          </p:blipFill>
          <p:spPr bwMode="auto">
            <a:xfrm>
              <a:off x="123567" y="97748"/>
              <a:ext cx="823784" cy="1111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870114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3784" y="411045"/>
            <a:ext cx="7886700" cy="1325563"/>
          </a:xfrm>
        </p:spPr>
        <p:txBody>
          <a:bodyPr>
            <a:normAutofit/>
          </a:bodyPr>
          <a:lstStyle/>
          <a:p>
            <a:r>
              <a:rPr lang="fr-FR" sz="4000" dirty="0" smtClean="0"/>
              <a:t>La lasergrammétrie</a:t>
            </a:r>
            <a:endParaRPr lang="fr-FR" sz="2800" i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8650" y="1825625"/>
            <a:ext cx="8081834" cy="4351338"/>
          </a:xfrm>
        </p:spPr>
        <p:txBody>
          <a:bodyPr/>
          <a:lstStyle/>
          <a:p>
            <a:r>
              <a:rPr lang="fr-FR" dirty="0" smtClean="0"/>
              <a:t>La lasergrammétrie consiste à déterminer les </a:t>
            </a:r>
            <a:r>
              <a:rPr lang="fr-FR" b="1" dirty="0" smtClean="0"/>
              <a:t>formes et les dimensions </a:t>
            </a:r>
            <a:r>
              <a:rPr lang="fr-FR" dirty="0" smtClean="0"/>
              <a:t>d’un objet à partir de données </a:t>
            </a:r>
            <a:r>
              <a:rPr lang="fr-FR" b="1" dirty="0" smtClean="0"/>
              <a:t>LIDAR</a:t>
            </a:r>
            <a:r>
              <a:rPr lang="fr-FR" dirty="0" smtClean="0"/>
              <a:t>.</a:t>
            </a:r>
          </a:p>
          <a:p>
            <a:r>
              <a:rPr lang="fr-FR" dirty="0" smtClean="0"/>
              <a:t>Le laser scanner relève un </a:t>
            </a:r>
            <a:r>
              <a:rPr lang="fr-FR" b="1" dirty="0" smtClean="0"/>
              <a:t>nuage de points </a:t>
            </a:r>
            <a:r>
              <a:rPr lang="fr-FR" dirty="0" smtClean="0"/>
              <a:t>en 3D.</a:t>
            </a:r>
          </a:p>
          <a:p>
            <a:r>
              <a:rPr lang="fr-FR" dirty="0" smtClean="0"/>
              <a:t>On </a:t>
            </a:r>
            <a:r>
              <a:rPr lang="fr-FR" dirty="0"/>
              <a:t>ne relève </a:t>
            </a:r>
            <a:r>
              <a:rPr lang="fr-FR" dirty="0" smtClean="0"/>
              <a:t>plus </a:t>
            </a:r>
            <a:r>
              <a:rPr lang="fr-FR" dirty="0"/>
              <a:t>les points caractéristiques de l’objet, mais on mesure </a:t>
            </a:r>
            <a:r>
              <a:rPr lang="fr-FR" b="1" dirty="0"/>
              <a:t>l’objet dans sa globalité</a:t>
            </a:r>
            <a:r>
              <a:rPr lang="fr-FR" dirty="0"/>
              <a:t>. </a:t>
            </a:r>
          </a:p>
        </p:txBody>
      </p:sp>
      <p:grpSp>
        <p:nvGrpSpPr>
          <p:cNvPr id="4" name="Groupe 3"/>
          <p:cNvGrpSpPr/>
          <p:nvPr/>
        </p:nvGrpSpPr>
        <p:grpSpPr>
          <a:xfrm>
            <a:off x="0" y="64797"/>
            <a:ext cx="8912929" cy="1111250"/>
            <a:chOff x="123567" y="97748"/>
            <a:chExt cx="8912929" cy="111125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1907704" y="195590"/>
              <a:ext cx="7128792" cy="261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30400" algn="l"/>
                </a:tabLst>
              </a:pPr>
              <a:r>
                <a:rPr kumimoji="0" lang="fr-FR" altLang="fr-FR" sz="1100" b="1" i="1" u="none" strike="noStrike" cap="none" normalizeH="0" baseline="0" dirty="0" smtClean="0">
                  <a:ln>
                    <a:noFill/>
                  </a:ln>
                  <a:solidFill>
                    <a:srgbClr val="8453C6"/>
                  </a:solidFill>
                  <a:effectLst/>
                  <a:latin typeface="Century Gothic" pitchFamily="34" charset="0"/>
                  <a:ea typeface="Times New Roman" pitchFamily="18" charset="0"/>
                  <a:cs typeface="Times New Roman" pitchFamily="18" charset="0"/>
                </a:rPr>
                <a:t>PNF BTS EB et MGTMN				LPO</a:t>
              </a:r>
              <a:r>
                <a:rPr kumimoji="0" lang="fr-FR" altLang="fr-FR" sz="1100" b="1" i="1" u="none" strike="noStrike" cap="none" normalizeH="0" dirty="0" smtClean="0">
                  <a:ln>
                    <a:noFill/>
                  </a:ln>
                  <a:solidFill>
                    <a:srgbClr val="8453C6"/>
                  </a:solidFill>
                  <a:effectLst/>
                  <a:latin typeface="Century Gothic" pitchFamily="34" charset="0"/>
                  <a:ea typeface="Times New Roman" pitchFamily="18" charset="0"/>
                  <a:cs typeface="Times New Roman" pitchFamily="18" charset="0"/>
                </a:rPr>
                <a:t> Dorian-Paris le 25 janvier 2017</a:t>
              </a:r>
              <a:endParaRPr kumimoji="0" lang="fr-FR" altLang="fr-FR" sz="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cxnSp>
          <p:nvCxnSpPr>
            <p:cNvPr id="6" name="Connecteur droit 5"/>
            <p:cNvCxnSpPr/>
            <p:nvPr/>
          </p:nvCxnSpPr>
          <p:spPr>
            <a:xfrm>
              <a:off x="1938746" y="454217"/>
              <a:ext cx="6984776" cy="0"/>
            </a:xfrm>
            <a:prstGeom prst="line">
              <a:avLst/>
            </a:prstGeom>
            <a:ln w="254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Image 1" descr="Accueil du portail éduscol, ministère de l'éducation nationale, de l'enseignement supérieur et de la recherch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87" r="20864"/>
            <a:stretch/>
          </p:blipFill>
          <p:spPr bwMode="auto">
            <a:xfrm>
              <a:off x="123567" y="97748"/>
              <a:ext cx="823784" cy="1111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3" name="Groupe 62"/>
          <p:cNvGrpSpPr/>
          <p:nvPr/>
        </p:nvGrpSpPr>
        <p:grpSpPr>
          <a:xfrm>
            <a:off x="2883244" y="1291407"/>
            <a:ext cx="4267198" cy="3007539"/>
            <a:chOff x="2965623" y="1316120"/>
            <a:chExt cx="4267198" cy="3007539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714027" y="1499469"/>
              <a:ext cx="2359624" cy="1992925"/>
            </a:xfrm>
            <a:prstGeom prst="rect">
              <a:avLst/>
            </a:prstGeom>
          </p:spPr>
        </p:pic>
        <p:grpSp>
          <p:nvGrpSpPr>
            <p:cNvPr id="11" name="Groupe 10"/>
            <p:cNvGrpSpPr/>
            <p:nvPr/>
          </p:nvGrpSpPr>
          <p:grpSpPr>
            <a:xfrm>
              <a:off x="2965623" y="1652375"/>
              <a:ext cx="2754336" cy="2671284"/>
              <a:chOff x="1326372" y="1361442"/>
              <a:chExt cx="2154255" cy="2089298"/>
            </a:xfrm>
          </p:grpSpPr>
          <p:pic>
            <p:nvPicPr>
              <p:cNvPr id="20" name="Image 19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342" r="22755"/>
              <a:stretch/>
            </p:blipFill>
            <p:spPr>
              <a:xfrm>
                <a:off x="1326372" y="2205656"/>
                <a:ext cx="683576" cy="1245084"/>
              </a:xfrm>
              <a:prstGeom prst="rect">
                <a:avLst/>
              </a:prstGeom>
            </p:spPr>
          </p:pic>
          <p:cxnSp>
            <p:nvCxnSpPr>
              <p:cNvPr id="21" name="Connecteur droit 20"/>
              <p:cNvCxnSpPr/>
              <p:nvPr/>
            </p:nvCxnSpPr>
            <p:spPr>
              <a:xfrm flipV="1">
                <a:off x="1702390" y="1381721"/>
                <a:ext cx="930811" cy="902228"/>
              </a:xfrm>
              <a:prstGeom prst="line">
                <a:avLst/>
              </a:prstGeom>
              <a:ln w="38100">
                <a:solidFill>
                  <a:srgbClr val="00B050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necteur droit 21"/>
              <p:cNvCxnSpPr/>
              <p:nvPr/>
            </p:nvCxnSpPr>
            <p:spPr>
              <a:xfrm flipV="1">
                <a:off x="1702390" y="1675951"/>
                <a:ext cx="930811" cy="607997"/>
              </a:xfrm>
              <a:prstGeom prst="line">
                <a:avLst/>
              </a:prstGeom>
              <a:ln w="38100">
                <a:solidFill>
                  <a:srgbClr val="00B050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cteur droit 22"/>
              <p:cNvCxnSpPr/>
              <p:nvPr/>
            </p:nvCxnSpPr>
            <p:spPr>
              <a:xfrm flipV="1">
                <a:off x="1702390" y="1526452"/>
                <a:ext cx="930811" cy="748489"/>
              </a:xfrm>
              <a:prstGeom prst="line">
                <a:avLst/>
              </a:prstGeom>
              <a:ln w="38100">
                <a:solidFill>
                  <a:srgbClr val="00B050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cteur droit 23"/>
              <p:cNvCxnSpPr/>
              <p:nvPr/>
            </p:nvCxnSpPr>
            <p:spPr>
              <a:xfrm flipV="1">
                <a:off x="1702389" y="1818851"/>
                <a:ext cx="930811" cy="465098"/>
              </a:xfrm>
              <a:prstGeom prst="line">
                <a:avLst/>
              </a:prstGeom>
              <a:ln w="38100">
                <a:solidFill>
                  <a:srgbClr val="00B050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cteur droit 24"/>
              <p:cNvCxnSpPr/>
              <p:nvPr/>
            </p:nvCxnSpPr>
            <p:spPr>
              <a:xfrm flipV="1">
                <a:off x="1702389" y="1980998"/>
                <a:ext cx="930811" cy="293943"/>
              </a:xfrm>
              <a:prstGeom prst="line">
                <a:avLst/>
              </a:prstGeom>
              <a:ln w="38100">
                <a:solidFill>
                  <a:srgbClr val="00B050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necteur droit 25"/>
              <p:cNvCxnSpPr/>
              <p:nvPr/>
            </p:nvCxnSpPr>
            <p:spPr>
              <a:xfrm flipV="1">
                <a:off x="1702389" y="2112525"/>
                <a:ext cx="930811" cy="171424"/>
              </a:xfrm>
              <a:prstGeom prst="line">
                <a:avLst/>
              </a:prstGeom>
              <a:ln w="38100">
                <a:solidFill>
                  <a:srgbClr val="00B050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cteur droit 26"/>
              <p:cNvCxnSpPr/>
              <p:nvPr/>
            </p:nvCxnSpPr>
            <p:spPr>
              <a:xfrm flipV="1">
                <a:off x="1702388" y="2253692"/>
                <a:ext cx="930811" cy="30256"/>
              </a:xfrm>
              <a:prstGeom prst="line">
                <a:avLst/>
              </a:prstGeom>
              <a:ln w="38100">
                <a:solidFill>
                  <a:srgbClr val="00B050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Ellipse 27"/>
              <p:cNvSpPr/>
              <p:nvPr/>
            </p:nvSpPr>
            <p:spPr>
              <a:xfrm>
                <a:off x="2754532" y="2230951"/>
                <a:ext cx="45481" cy="45481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" name="Ellipse 28"/>
              <p:cNvSpPr/>
              <p:nvPr/>
            </p:nvSpPr>
            <p:spPr>
              <a:xfrm>
                <a:off x="2754532" y="2091041"/>
                <a:ext cx="45481" cy="45481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" name="Ellipse 29"/>
              <p:cNvSpPr/>
              <p:nvPr/>
            </p:nvSpPr>
            <p:spPr>
              <a:xfrm>
                <a:off x="2754532" y="1950185"/>
                <a:ext cx="45481" cy="45481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1" name="Ellipse 30"/>
              <p:cNvSpPr/>
              <p:nvPr/>
            </p:nvSpPr>
            <p:spPr>
              <a:xfrm>
                <a:off x="2754532" y="1788546"/>
                <a:ext cx="45481" cy="45481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2" name="Ellipse 31"/>
              <p:cNvSpPr/>
              <p:nvPr/>
            </p:nvSpPr>
            <p:spPr>
              <a:xfrm>
                <a:off x="2754532" y="1649109"/>
                <a:ext cx="45481" cy="45481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3" name="Ellipse 32"/>
              <p:cNvSpPr/>
              <p:nvPr/>
            </p:nvSpPr>
            <p:spPr>
              <a:xfrm>
                <a:off x="2754532" y="1496575"/>
                <a:ext cx="45481" cy="45481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4" name="Ellipse 33"/>
              <p:cNvSpPr/>
              <p:nvPr/>
            </p:nvSpPr>
            <p:spPr>
              <a:xfrm>
                <a:off x="2754532" y="1363547"/>
                <a:ext cx="45481" cy="45481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5" name="Ellipse 34"/>
              <p:cNvSpPr/>
              <p:nvPr/>
            </p:nvSpPr>
            <p:spPr>
              <a:xfrm>
                <a:off x="2922543" y="2235000"/>
                <a:ext cx="45481" cy="45481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6" name="Ellipse 35"/>
              <p:cNvSpPr/>
              <p:nvPr/>
            </p:nvSpPr>
            <p:spPr>
              <a:xfrm>
                <a:off x="2922543" y="2095090"/>
                <a:ext cx="45481" cy="45481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7" name="Ellipse 36"/>
              <p:cNvSpPr/>
              <p:nvPr/>
            </p:nvSpPr>
            <p:spPr>
              <a:xfrm>
                <a:off x="2922543" y="1954234"/>
                <a:ext cx="45481" cy="45481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8" name="Ellipse 37"/>
              <p:cNvSpPr/>
              <p:nvPr/>
            </p:nvSpPr>
            <p:spPr>
              <a:xfrm>
                <a:off x="2922543" y="1792594"/>
                <a:ext cx="45481" cy="45481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9" name="Ellipse 38"/>
              <p:cNvSpPr/>
              <p:nvPr/>
            </p:nvSpPr>
            <p:spPr>
              <a:xfrm>
                <a:off x="2922543" y="1653157"/>
                <a:ext cx="45481" cy="45481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0" name="Ellipse 39"/>
              <p:cNvSpPr/>
              <p:nvPr/>
            </p:nvSpPr>
            <p:spPr>
              <a:xfrm>
                <a:off x="2922543" y="1500624"/>
                <a:ext cx="45481" cy="45481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1" name="Ellipse 40"/>
              <p:cNvSpPr/>
              <p:nvPr/>
            </p:nvSpPr>
            <p:spPr>
              <a:xfrm>
                <a:off x="2922543" y="1367595"/>
                <a:ext cx="45481" cy="45481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2" name="Ellipse 41"/>
              <p:cNvSpPr/>
              <p:nvPr/>
            </p:nvSpPr>
            <p:spPr>
              <a:xfrm>
                <a:off x="3103706" y="2228846"/>
                <a:ext cx="45481" cy="45481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3" name="Ellipse 42"/>
              <p:cNvSpPr/>
              <p:nvPr/>
            </p:nvSpPr>
            <p:spPr>
              <a:xfrm>
                <a:off x="3103706" y="2088937"/>
                <a:ext cx="45481" cy="45481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4" name="Ellipse 43"/>
              <p:cNvSpPr/>
              <p:nvPr/>
            </p:nvSpPr>
            <p:spPr>
              <a:xfrm>
                <a:off x="3103706" y="1948080"/>
                <a:ext cx="45481" cy="45481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5" name="Ellipse 44"/>
              <p:cNvSpPr/>
              <p:nvPr/>
            </p:nvSpPr>
            <p:spPr>
              <a:xfrm>
                <a:off x="3103706" y="1786442"/>
                <a:ext cx="45481" cy="45481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6" name="Ellipse 45"/>
              <p:cNvSpPr/>
              <p:nvPr/>
            </p:nvSpPr>
            <p:spPr>
              <a:xfrm>
                <a:off x="3103706" y="1647005"/>
                <a:ext cx="45481" cy="45481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7" name="Ellipse 46"/>
              <p:cNvSpPr/>
              <p:nvPr/>
            </p:nvSpPr>
            <p:spPr>
              <a:xfrm>
                <a:off x="3103706" y="1494471"/>
                <a:ext cx="45481" cy="45481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8" name="Ellipse 47"/>
              <p:cNvSpPr/>
              <p:nvPr/>
            </p:nvSpPr>
            <p:spPr>
              <a:xfrm>
                <a:off x="3103707" y="1361442"/>
                <a:ext cx="45481" cy="45481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9" name="Ellipse 48"/>
              <p:cNvSpPr/>
              <p:nvPr/>
            </p:nvSpPr>
            <p:spPr>
              <a:xfrm>
                <a:off x="3277324" y="2230281"/>
                <a:ext cx="45481" cy="45481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0" name="Ellipse 49"/>
              <p:cNvSpPr/>
              <p:nvPr/>
            </p:nvSpPr>
            <p:spPr>
              <a:xfrm>
                <a:off x="3279765" y="2090372"/>
                <a:ext cx="45481" cy="45481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1" name="Ellipse 50"/>
              <p:cNvSpPr/>
              <p:nvPr/>
            </p:nvSpPr>
            <p:spPr>
              <a:xfrm>
                <a:off x="3279765" y="1949515"/>
                <a:ext cx="45481" cy="45481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2" name="Ellipse 51"/>
              <p:cNvSpPr/>
              <p:nvPr/>
            </p:nvSpPr>
            <p:spPr>
              <a:xfrm>
                <a:off x="3279765" y="1787876"/>
                <a:ext cx="45481" cy="45481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3" name="Ellipse 52"/>
              <p:cNvSpPr/>
              <p:nvPr/>
            </p:nvSpPr>
            <p:spPr>
              <a:xfrm>
                <a:off x="3279765" y="1648439"/>
                <a:ext cx="45481" cy="45481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4" name="Ellipse 53"/>
              <p:cNvSpPr/>
              <p:nvPr/>
            </p:nvSpPr>
            <p:spPr>
              <a:xfrm>
                <a:off x="3279765" y="1495904"/>
                <a:ext cx="45481" cy="45481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5" name="Ellipse 54"/>
              <p:cNvSpPr/>
              <p:nvPr/>
            </p:nvSpPr>
            <p:spPr>
              <a:xfrm>
                <a:off x="3279765" y="1362876"/>
                <a:ext cx="45481" cy="45481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6" name="Ellipse 55"/>
              <p:cNvSpPr/>
              <p:nvPr/>
            </p:nvSpPr>
            <p:spPr>
              <a:xfrm>
                <a:off x="3435129" y="2228847"/>
                <a:ext cx="45481" cy="45481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7" name="Ellipse 56"/>
              <p:cNvSpPr/>
              <p:nvPr/>
            </p:nvSpPr>
            <p:spPr>
              <a:xfrm>
                <a:off x="3435129" y="2088937"/>
                <a:ext cx="45481" cy="45481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8" name="Ellipse 57"/>
              <p:cNvSpPr/>
              <p:nvPr/>
            </p:nvSpPr>
            <p:spPr>
              <a:xfrm>
                <a:off x="3435128" y="1948080"/>
                <a:ext cx="45481" cy="45481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9" name="Ellipse 58"/>
              <p:cNvSpPr/>
              <p:nvPr/>
            </p:nvSpPr>
            <p:spPr>
              <a:xfrm>
                <a:off x="3435134" y="1786442"/>
                <a:ext cx="45481" cy="45481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0" name="Ellipse 59"/>
              <p:cNvSpPr/>
              <p:nvPr/>
            </p:nvSpPr>
            <p:spPr>
              <a:xfrm>
                <a:off x="3435143" y="1647005"/>
                <a:ext cx="45481" cy="45481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1" name="Ellipse 60"/>
              <p:cNvSpPr/>
              <p:nvPr/>
            </p:nvSpPr>
            <p:spPr>
              <a:xfrm>
                <a:off x="3435145" y="1494471"/>
                <a:ext cx="45481" cy="45481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2" name="Ellipse 61"/>
              <p:cNvSpPr/>
              <p:nvPr/>
            </p:nvSpPr>
            <p:spPr>
              <a:xfrm>
                <a:off x="3435146" y="1361442"/>
                <a:ext cx="45481" cy="45481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2" name="Groupe 11"/>
            <p:cNvGrpSpPr/>
            <p:nvPr/>
          </p:nvGrpSpPr>
          <p:grpSpPr>
            <a:xfrm>
              <a:off x="6495112" y="2590385"/>
              <a:ext cx="737709" cy="1507863"/>
              <a:chOff x="6829167" y="2925627"/>
              <a:chExt cx="1054653" cy="2155690"/>
            </a:xfrm>
          </p:grpSpPr>
          <p:pic>
            <p:nvPicPr>
              <p:cNvPr id="18" name="Image 1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124" r="28537"/>
              <a:stretch/>
            </p:blipFill>
            <p:spPr>
              <a:xfrm>
                <a:off x="6829167" y="3458993"/>
                <a:ext cx="1054653" cy="1622324"/>
              </a:xfrm>
              <a:prstGeom prst="rect">
                <a:avLst/>
              </a:prstGeom>
            </p:spPr>
          </p:pic>
          <p:pic>
            <p:nvPicPr>
              <p:cNvPr id="19" name="Image 1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94387" y="2925627"/>
                <a:ext cx="365198" cy="577802"/>
              </a:xfrm>
              <a:prstGeom prst="rect">
                <a:avLst/>
              </a:prstGeom>
            </p:spPr>
          </p:pic>
        </p:grpSp>
        <p:sp>
          <p:nvSpPr>
            <p:cNvPr id="14" name="Ellipse 13"/>
            <p:cNvSpPr/>
            <p:nvPr/>
          </p:nvSpPr>
          <p:spPr>
            <a:xfrm>
              <a:off x="5042783" y="1798545"/>
              <a:ext cx="56618" cy="5661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Ellipse 14"/>
            <p:cNvSpPr/>
            <p:nvPr/>
          </p:nvSpPr>
          <p:spPr>
            <a:xfrm>
              <a:off x="4601819" y="2149871"/>
              <a:ext cx="56618" cy="5661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Ellipse 15"/>
            <p:cNvSpPr/>
            <p:nvPr/>
          </p:nvSpPr>
          <p:spPr>
            <a:xfrm>
              <a:off x="4601818" y="2870612"/>
              <a:ext cx="56618" cy="5661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Ellipse 16"/>
            <p:cNvSpPr/>
            <p:nvPr/>
          </p:nvSpPr>
          <p:spPr>
            <a:xfrm>
              <a:off x="5490516" y="2620226"/>
              <a:ext cx="56618" cy="5661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13" name="Connecteur droit avec flèche 12"/>
          <p:cNvCxnSpPr/>
          <p:nvPr/>
        </p:nvCxnSpPr>
        <p:spPr>
          <a:xfrm flipH="1" flipV="1">
            <a:off x="5406721" y="2139937"/>
            <a:ext cx="1381551" cy="553570"/>
          </a:xfrm>
          <a:prstGeom prst="straightConnector1">
            <a:avLst/>
          </a:prstGeom>
          <a:ln w="28575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oupe 63"/>
          <p:cNvGrpSpPr/>
          <p:nvPr/>
        </p:nvGrpSpPr>
        <p:grpSpPr>
          <a:xfrm>
            <a:off x="2644346" y="4086730"/>
            <a:ext cx="5327118" cy="2666067"/>
            <a:chOff x="2644346" y="4086730"/>
            <a:chExt cx="5327118" cy="2666067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44346" y="4086730"/>
              <a:ext cx="5327118" cy="232800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ZoneTexte 8"/>
            <p:cNvSpPr txBox="1"/>
            <p:nvPr/>
          </p:nvSpPr>
          <p:spPr>
            <a:xfrm>
              <a:off x="3952638" y="6445020"/>
              <a:ext cx="27917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i="1" dirty="0" smtClean="0"/>
                <a:t>Fortifications du château de Saladin</a:t>
              </a:r>
              <a:endParaRPr lang="fr-FR" sz="14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8770396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54826" y="379433"/>
            <a:ext cx="7886700" cy="1325563"/>
          </a:xfrm>
        </p:spPr>
        <p:txBody>
          <a:bodyPr>
            <a:noAutofit/>
          </a:bodyPr>
          <a:lstStyle/>
          <a:p>
            <a:r>
              <a:rPr lang="fr-FR" sz="3200" dirty="0"/>
              <a:t>Un scanner peut </a:t>
            </a:r>
            <a:r>
              <a:rPr lang="fr-FR" sz="3200" dirty="0" smtClean="0"/>
              <a:t>donner </a:t>
            </a:r>
            <a:r>
              <a:rPr lang="fr-FR" sz="3200" dirty="0"/>
              <a:t>en supplément et pour chaque </a:t>
            </a:r>
            <a:r>
              <a:rPr lang="fr-FR" sz="3200" dirty="0" smtClean="0"/>
              <a:t>point …</a:t>
            </a:r>
            <a:endParaRPr lang="fr-FR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8650" y="1690689"/>
            <a:ext cx="4691751" cy="4486274"/>
          </a:xfrm>
        </p:spPr>
        <p:txBody>
          <a:bodyPr/>
          <a:lstStyle/>
          <a:p>
            <a:r>
              <a:rPr lang="fr-FR" dirty="0" smtClean="0"/>
              <a:t>Une valeur en fonction </a:t>
            </a:r>
            <a:r>
              <a:rPr lang="fr-FR" dirty="0"/>
              <a:t>de la </a:t>
            </a:r>
            <a:r>
              <a:rPr lang="fr-FR" b="1" dirty="0"/>
              <a:t>réflectivité</a:t>
            </a:r>
            <a:r>
              <a:rPr lang="fr-FR" dirty="0"/>
              <a:t> de l’objet,</a:t>
            </a:r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r>
              <a:rPr lang="fr-FR" dirty="0" smtClean="0"/>
              <a:t>Des valeurs </a:t>
            </a:r>
            <a:r>
              <a:rPr lang="fr-FR" b="1" dirty="0"/>
              <a:t>RVB</a:t>
            </a:r>
            <a:r>
              <a:rPr lang="fr-FR" dirty="0"/>
              <a:t> obtenues via une caméra </a:t>
            </a:r>
            <a:r>
              <a:rPr lang="fr-FR" dirty="0" smtClean="0"/>
              <a:t>numérique.</a:t>
            </a:r>
            <a:endParaRPr lang="fr-FR" dirty="0"/>
          </a:p>
        </p:txBody>
      </p:sp>
      <p:grpSp>
        <p:nvGrpSpPr>
          <p:cNvPr id="6" name="Groupe 5"/>
          <p:cNvGrpSpPr/>
          <p:nvPr/>
        </p:nvGrpSpPr>
        <p:grpSpPr>
          <a:xfrm>
            <a:off x="5058031" y="1756328"/>
            <a:ext cx="3922499" cy="2233448"/>
            <a:chOff x="4151869" y="2273643"/>
            <a:chExt cx="3922499" cy="2233448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1869" y="2273643"/>
              <a:ext cx="3922499" cy="192567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" name="ZoneTexte 4"/>
            <p:cNvSpPr txBox="1"/>
            <p:nvPr/>
          </p:nvSpPr>
          <p:spPr>
            <a:xfrm>
              <a:off x="5320401" y="4199314"/>
              <a:ext cx="15854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i="1" dirty="0" smtClean="0"/>
                <a:t>Krak des Chevaliers</a:t>
              </a:r>
              <a:endParaRPr lang="fr-FR" sz="1400" i="1" dirty="0"/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5061092" y="4396112"/>
            <a:ext cx="3919438" cy="2257009"/>
            <a:chOff x="5061092" y="4396112"/>
            <a:chExt cx="3919438" cy="2257009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1092" y="4396112"/>
              <a:ext cx="3919438" cy="19347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ZoneTexte 8"/>
            <p:cNvSpPr txBox="1"/>
            <p:nvPr/>
          </p:nvSpPr>
          <p:spPr>
            <a:xfrm>
              <a:off x="5936083" y="6345344"/>
              <a:ext cx="231467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i="1" dirty="0" smtClean="0"/>
                <a:t>Hammam château de Saladin</a:t>
              </a:r>
              <a:endParaRPr lang="fr-FR" sz="1400" i="1" dirty="0"/>
            </a:p>
          </p:txBody>
        </p:sp>
      </p:grpSp>
      <p:grpSp>
        <p:nvGrpSpPr>
          <p:cNvPr id="11" name="Groupe 10"/>
          <p:cNvGrpSpPr/>
          <p:nvPr/>
        </p:nvGrpSpPr>
        <p:grpSpPr>
          <a:xfrm>
            <a:off x="0" y="64797"/>
            <a:ext cx="8912929" cy="1111250"/>
            <a:chOff x="123567" y="97748"/>
            <a:chExt cx="8912929" cy="1111250"/>
          </a:xfrm>
        </p:grpSpPr>
        <p:sp>
          <p:nvSpPr>
            <p:cNvPr id="12" name="Rectangle 3"/>
            <p:cNvSpPr>
              <a:spLocks noChangeArrowheads="1"/>
            </p:cNvSpPr>
            <p:nvPr/>
          </p:nvSpPr>
          <p:spPr bwMode="auto">
            <a:xfrm>
              <a:off x="1907704" y="195590"/>
              <a:ext cx="7128792" cy="261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5778500" algn="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30400" algn="l"/>
                </a:tabLst>
              </a:pPr>
              <a:r>
                <a:rPr kumimoji="0" lang="fr-FR" altLang="fr-FR" sz="1100" b="1" i="1" u="none" strike="noStrike" cap="none" normalizeH="0" baseline="0" dirty="0" smtClean="0">
                  <a:ln>
                    <a:noFill/>
                  </a:ln>
                  <a:solidFill>
                    <a:srgbClr val="8453C6"/>
                  </a:solidFill>
                  <a:effectLst/>
                  <a:latin typeface="Century Gothic" pitchFamily="34" charset="0"/>
                  <a:ea typeface="Times New Roman" pitchFamily="18" charset="0"/>
                  <a:cs typeface="Times New Roman" pitchFamily="18" charset="0"/>
                </a:rPr>
                <a:t>PNF BTS EB et MGTMN				LPO</a:t>
              </a:r>
              <a:r>
                <a:rPr kumimoji="0" lang="fr-FR" altLang="fr-FR" sz="1100" b="1" i="1" u="none" strike="noStrike" cap="none" normalizeH="0" dirty="0" smtClean="0">
                  <a:ln>
                    <a:noFill/>
                  </a:ln>
                  <a:solidFill>
                    <a:srgbClr val="8453C6"/>
                  </a:solidFill>
                  <a:effectLst/>
                  <a:latin typeface="Century Gothic" pitchFamily="34" charset="0"/>
                  <a:ea typeface="Times New Roman" pitchFamily="18" charset="0"/>
                  <a:cs typeface="Times New Roman" pitchFamily="18" charset="0"/>
                </a:rPr>
                <a:t> Dorian-Paris le 25 janvier 2017</a:t>
              </a:r>
              <a:endParaRPr kumimoji="0" lang="fr-FR" altLang="fr-FR" sz="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cxnSp>
          <p:nvCxnSpPr>
            <p:cNvPr id="13" name="Connecteur droit 12"/>
            <p:cNvCxnSpPr/>
            <p:nvPr/>
          </p:nvCxnSpPr>
          <p:spPr>
            <a:xfrm>
              <a:off x="1938746" y="454217"/>
              <a:ext cx="6984776" cy="0"/>
            </a:xfrm>
            <a:prstGeom prst="line">
              <a:avLst/>
            </a:prstGeom>
            <a:ln w="254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Image 1" descr="Accueil du portail éduscol, ministère de l'éducation nationale, de l'enseignement supérieur et de la recherche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87" r="20864"/>
            <a:stretch/>
          </p:blipFill>
          <p:spPr bwMode="auto">
            <a:xfrm>
              <a:off x="123567" y="97748"/>
              <a:ext cx="823784" cy="1111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394029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1860</TotalTime>
  <Words>643</Words>
  <Application>Microsoft Office PowerPoint</Application>
  <PresentationFormat>Affichage à l'écran (4:3)</PresentationFormat>
  <Paragraphs>86</Paragraphs>
  <Slides>21</Slides>
  <Notes>1</Notes>
  <HiddenSlides>0</HiddenSlides>
  <MMClips>2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Century Gothic</vt:lpstr>
      <vt:lpstr>Times New Roman</vt:lpstr>
      <vt:lpstr>Thème Office</vt:lpstr>
      <vt:lpstr>Levé topographique utilisant le laser scanner et exploitation des relevés  </vt:lpstr>
      <vt:lpstr>Modélisation numérique et BIM dans le référentiel du BTS MGTMN</vt:lpstr>
      <vt:lpstr>Présentation PowerPoint</vt:lpstr>
      <vt:lpstr>Présentation PowerPoint</vt:lpstr>
      <vt:lpstr>La maquette numérique </vt:lpstr>
      <vt:lpstr>La maquette numérique prendra, en fonction des étapes du cycle de vie de l’ouvrage, différentes appellations …</vt:lpstr>
      <vt:lpstr>Levé 3D utilisant le laser scanner  Lasergrammétrie</vt:lpstr>
      <vt:lpstr>La lasergrammétrie</vt:lpstr>
      <vt:lpstr>Un scanner peut donner en supplément et pour chaque point …</vt:lpstr>
      <vt:lpstr>Configuration du matériel</vt:lpstr>
      <vt:lpstr>Les principales étapes d’un traitement de nuages de points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Géomètre et BIM …</vt:lpstr>
      <vt:lpstr>Présentation PowerPoint</vt:lpstr>
      <vt:lpstr>Géomètre et BIM …</vt:lpstr>
      <vt:lpstr>L’avenir se tourne vers le LIDAR dynamique …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Exemple d'un projet visant la réalisation d'un modèle numérique (BIM) Levé 3D utilisant le scanner</dc:title>
  <dc:creator>sablayrolles-p</dc:creator>
  <cp:lastModifiedBy>sablayrolles-p</cp:lastModifiedBy>
  <cp:revision>150</cp:revision>
  <dcterms:created xsi:type="dcterms:W3CDTF">2017-01-22T06:25:11Z</dcterms:created>
  <dcterms:modified xsi:type="dcterms:W3CDTF">2017-01-25T07:35:40Z</dcterms:modified>
</cp:coreProperties>
</file>