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72" r:id="rId3"/>
    <p:sldMasterId id="2147483660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5" r:id="rId11"/>
    <p:sldId id="262" r:id="rId12"/>
    <p:sldId id="263" r:id="rId13"/>
    <p:sldId id="264" r:id="rId14"/>
    <p:sldId id="282" r:id="rId15"/>
    <p:sldId id="283" r:id="rId16"/>
    <p:sldId id="284" r:id="rId17"/>
    <p:sldId id="266" r:id="rId18"/>
    <p:sldId id="267" r:id="rId19"/>
    <p:sldId id="268" r:id="rId20"/>
    <p:sldId id="269" r:id="rId21"/>
    <p:sldId id="270" r:id="rId22"/>
    <p:sldId id="272" r:id="rId23"/>
    <p:sldId id="274" r:id="rId24"/>
    <p:sldId id="275" r:id="rId25"/>
    <p:sldId id="276" r:id="rId26"/>
    <p:sldId id="277" r:id="rId27"/>
    <p:sldId id="278" r:id="rId28"/>
    <p:sldId id="285" r:id="rId29"/>
    <p:sldId id="280" r:id="rId30"/>
    <p:sldId id="281" r:id="rId31"/>
    <p:sldId id="286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A06FEB5-B902-4D58-B117-0541BD8653F1}">
          <p14:sldIdLst>
            <p14:sldId id="256"/>
            <p14:sldId id="257"/>
            <p14:sldId id="258"/>
            <p14:sldId id="259"/>
            <p14:sldId id="260"/>
            <p14:sldId id="261"/>
            <p14:sldId id="265"/>
            <p14:sldId id="262"/>
            <p14:sldId id="263"/>
            <p14:sldId id="264"/>
            <p14:sldId id="282"/>
            <p14:sldId id="283"/>
          </p14:sldIdLst>
        </p14:section>
        <p14:section name="Section sans titre" id="{DBDFAA57-693C-4517-A1A0-C93AE121986E}">
          <p14:sldIdLst>
            <p14:sldId id="284"/>
            <p14:sldId id="266"/>
            <p14:sldId id="267"/>
            <p14:sldId id="268"/>
            <p14:sldId id="269"/>
            <p14:sldId id="270"/>
            <p14:sldId id="272"/>
            <p14:sldId id="274"/>
            <p14:sldId id="275"/>
            <p14:sldId id="276"/>
            <p14:sldId id="277"/>
            <p14:sldId id="278"/>
            <p14:sldId id="285"/>
            <p14:sldId id="280"/>
            <p14:sldId id="281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59048F-B4DE-4D32-9DA2-DB90FDA6F98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533581B-D1F5-4FBD-9E83-0DF7F1945963}">
      <dgm:prSet phldrT="[Texte]"/>
      <dgm:spPr/>
      <dgm:t>
        <a:bodyPr/>
        <a:lstStyle/>
        <a:p>
          <a:r>
            <a:rPr lang="fr-FR" dirty="0"/>
            <a:t>Etude commerciale</a:t>
          </a:r>
        </a:p>
      </dgm:t>
    </dgm:pt>
    <dgm:pt modelId="{EA22F8D0-C403-4EF0-AA22-9BEA3DBC2F3D}" type="parTrans" cxnId="{46DD91C9-DCE8-4BB2-87D0-2299F3A6387F}">
      <dgm:prSet/>
      <dgm:spPr/>
      <dgm:t>
        <a:bodyPr/>
        <a:lstStyle/>
        <a:p>
          <a:endParaRPr lang="fr-FR"/>
        </a:p>
      </dgm:t>
    </dgm:pt>
    <dgm:pt modelId="{DE1B3C4B-65AA-4FA1-897B-43F32437A805}" type="sibTrans" cxnId="{46DD91C9-DCE8-4BB2-87D0-2299F3A6387F}">
      <dgm:prSet/>
      <dgm:spPr/>
      <dgm:t>
        <a:bodyPr/>
        <a:lstStyle/>
        <a:p>
          <a:endParaRPr lang="fr-FR"/>
        </a:p>
      </dgm:t>
    </dgm:pt>
    <dgm:pt modelId="{0A9F57E6-24DA-4BFF-AE83-D8882898A9A7}">
      <dgm:prSet phldrT="[Texte]"/>
      <dgm:spPr/>
      <dgm:t>
        <a:bodyPr/>
        <a:lstStyle/>
        <a:p>
          <a:r>
            <a:rPr lang="fr-FR" dirty="0"/>
            <a:t>Préparation</a:t>
          </a:r>
        </a:p>
      </dgm:t>
    </dgm:pt>
    <dgm:pt modelId="{58BD7B1F-C5A9-4BF3-B383-16AA78F25DA6}" type="parTrans" cxnId="{12F77011-4FA8-4F78-8260-3857A5D70ACA}">
      <dgm:prSet/>
      <dgm:spPr/>
      <dgm:t>
        <a:bodyPr/>
        <a:lstStyle/>
        <a:p>
          <a:endParaRPr lang="fr-FR"/>
        </a:p>
      </dgm:t>
    </dgm:pt>
    <dgm:pt modelId="{883AEF71-031C-49DD-B40E-5D5616AEFE03}" type="sibTrans" cxnId="{12F77011-4FA8-4F78-8260-3857A5D70ACA}">
      <dgm:prSet/>
      <dgm:spPr/>
      <dgm:t>
        <a:bodyPr/>
        <a:lstStyle/>
        <a:p>
          <a:endParaRPr lang="fr-FR"/>
        </a:p>
      </dgm:t>
    </dgm:pt>
    <dgm:pt modelId="{F47F6CF3-5EDB-42EB-A09D-A6C967117C48}">
      <dgm:prSet phldrT="[Texte]"/>
      <dgm:spPr/>
      <dgm:t>
        <a:bodyPr/>
        <a:lstStyle/>
        <a:p>
          <a:r>
            <a:rPr lang="fr-FR" dirty="0"/>
            <a:t>Réalisation</a:t>
          </a:r>
        </a:p>
      </dgm:t>
    </dgm:pt>
    <dgm:pt modelId="{2E975C8A-8492-4EE1-A913-3B632888D344}" type="parTrans" cxnId="{78EAC9D2-8A26-40E2-9D0B-8B1842B594F2}">
      <dgm:prSet/>
      <dgm:spPr/>
      <dgm:t>
        <a:bodyPr/>
        <a:lstStyle/>
        <a:p>
          <a:endParaRPr lang="fr-FR"/>
        </a:p>
      </dgm:t>
    </dgm:pt>
    <dgm:pt modelId="{07664F8A-53A8-4291-A62E-5FC67DA4FEB1}" type="sibTrans" cxnId="{78EAC9D2-8A26-40E2-9D0B-8B1842B594F2}">
      <dgm:prSet/>
      <dgm:spPr/>
      <dgm:t>
        <a:bodyPr/>
        <a:lstStyle/>
        <a:p>
          <a:endParaRPr lang="fr-FR"/>
        </a:p>
      </dgm:t>
    </dgm:pt>
    <dgm:pt modelId="{C5AC888C-4E92-498E-AE9E-9D1A3C3FCAA1}">
      <dgm:prSet phldrT="[Texte]"/>
      <dgm:spPr/>
      <dgm:t>
        <a:bodyPr/>
        <a:lstStyle/>
        <a:p>
          <a:r>
            <a:rPr lang="fr-FR" dirty="0"/>
            <a:t>Bilan chantier</a:t>
          </a:r>
        </a:p>
      </dgm:t>
    </dgm:pt>
    <dgm:pt modelId="{29F50061-EC82-4A1A-8458-E9E5638374D3}" type="parTrans" cxnId="{C0F60DFC-DF07-4EF1-B798-A893D22A2B96}">
      <dgm:prSet/>
      <dgm:spPr/>
      <dgm:t>
        <a:bodyPr/>
        <a:lstStyle/>
        <a:p>
          <a:endParaRPr lang="fr-FR"/>
        </a:p>
      </dgm:t>
    </dgm:pt>
    <dgm:pt modelId="{401B75CB-B80D-4380-BCFA-21C02DA789E5}" type="sibTrans" cxnId="{C0F60DFC-DF07-4EF1-B798-A893D22A2B96}">
      <dgm:prSet/>
      <dgm:spPr/>
      <dgm:t>
        <a:bodyPr/>
        <a:lstStyle/>
        <a:p>
          <a:endParaRPr lang="fr-FR"/>
        </a:p>
      </dgm:t>
    </dgm:pt>
    <dgm:pt modelId="{2F252D5E-BC4D-4E89-BA23-50DA1D3DF95C}" type="pres">
      <dgm:prSet presAssocID="{8959048F-B4DE-4D32-9DA2-DB90FDA6F98C}" presName="Name0" presStyleCnt="0">
        <dgm:presLayoutVars>
          <dgm:dir/>
          <dgm:animLvl val="lvl"/>
          <dgm:resizeHandles val="exact"/>
        </dgm:presLayoutVars>
      </dgm:prSet>
      <dgm:spPr/>
    </dgm:pt>
    <dgm:pt modelId="{07898788-6BEE-408B-A609-BC8399679E2F}" type="pres">
      <dgm:prSet presAssocID="{1533581B-D1F5-4FBD-9E83-0DF7F194596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35F1480-2E97-43F0-99C1-32B0065B1FCB}" type="pres">
      <dgm:prSet presAssocID="{DE1B3C4B-65AA-4FA1-897B-43F32437A805}" presName="parTxOnlySpace" presStyleCnt="0"/>
      <dgm:spPr/>
    </dgm:pt>
    <dgm:pt modelId="{72ED439B-65FB-4F07-A1D4-3D84F78BD25C}" type="pres">
      <dgm:prSet presAssocID="{0A9F57E6-24DA-4BFF-AE83-D8882898A9A7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D762D66-3593-4EBC-A72E-94810BDAE717}" type="pres">
      <dgm:prSet presAssocID="{883AEF71-031C-49DD-B40E-5D5616AEFE03}" presName="parTxOnlySpace" presStyleCnt="0"/>
      <dgm:spPr/>
    </dgm:pt>
    <dgm:pt modelId="{A3561E5F-A862-4A64-871E-578D89C62AE6}" type="pres">
      <dgm:prSet presAssocID="{F47F6CF3-5EDB-42EB-A09D-A6C967117C48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ECDD5EB-14DE-424B-8263-E27F85DA7372}" type="pres">
      <dgm:prSet presAssocID="{07664F8A-53A8-4291-A62E-5FC67DA4FEB1}" presName="parTxOnlySpace" presStyleCnt="0"/>
      <dgm:spPr/>
    </dgm:pt>
    <dgm:pt modelId="{4DAE3D37-F90C-4515-9D42-32480661B8C1}" type="pres">
      <dgm:prSet presAssocID="{C5AC888C-4E92-498E-AE9E-9D1A3C3FCAA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8EAC9D2-8A26-40E2-9D0B-8B1842B594F2}" srcId="{8959048F-B4DE-4D32-9DA2-DB90FDA6F98C}" destId="{F47F6CF3-5EDB-42EB-A09D-A6C967117C48}" srcOrd="2" destOrd="0" parTransId="{2E975C8A-8492-4EE1-A913-3B632888D344}" sibTransId="{07664F8A-53A8-4291-A62E-5FC67DA4FEB1}"/>
    <dgm:cxn modelId="{13815B2E-3247-4FF7-939D-DBC2785D0E25}" type="presOf" srcId="{1533581B-D1F5-4FBD-9E83-0DF7F1945963}" destId="{07898788-6BEE-408B-A609-BC8399679E2F}" srcOrd="0" destOrd="0" presId="urn:microsoft.com/office/officeart/2005/8/layout/chevron1"/>
    <dgm:cxn modelId="{8F6EA47C-2E01-4497-A3A8-77977FD31827}" type="presOf" srcId="{C5AC888C-4E92-498E-AE9E-9D1A3C3FCAA1}" destId="{4DAE3D37-F90C-4515-9D42-32480661B8C1}" srcOrd="0" destOrd="0" presId="urn:microsoft.com/office/officeart/2005/8/layout/chevron1"/>
    <dgm:cxn modelId="{51B9AC8E-C8AB-4F2F-ABF6-71F7B8757D7A}" type="presOf" srcId="{8959048F-B4DE-4D32-9DA2-DB90FDA6F98C}" destId="{2F252D5E-BC4D-4E89-BA23-50DA1D3DF95C}" srcOrd="0" destOrd="0" presId="urn:microsoft.com/office/officeart/2005/8/layout/chevron1"/>
    <dgm:cxn modelId="{12F77011-4FA8-4F78-8260-3857A5D70ACA}" srcId="{8959048F-B4DE-4D32-9DA2-DB90FDA6F98C}" destId="{0A9F57E6-24DA-4BFF-AE83-D8882898A9A7}" srcOrd="1" destOrd="0" parTransId="{58BD7B1F-C5A9-4BF3-B383-16AA78F25DA6}" sibTransId="{883AEF71-031C-49DD-B40E-5D5616AEFE03}"/>
    <dgm:cxn modelId="{7443F57A-DEBD-4DFD-8678-9F2E828EE585}" type="presOf" srcId="{F47F6CF3-5EDB-42EB-A09D-A6C967117C48}" destId="{A3561E5F-A862-4A64-871E-578D89C62AE6}" srcOrd="0" destOrd="0" presId="urn:microsoft.com/office/officeart/2005/8/layout/chevron1"/>
    <dgm:cxn modelId="{46DD91C9-DCE8-4BB2-87D0-2299F3A6387F}" srcId="{8959048F-B4DE-4D32-9DA2-DB90FDA6F98C}" destId="{1533581B-D1F5-4FBD-9E83-0DF7F1945963}" srcOrd="0" destOrd="0" parTransId="{EA22F8D0-C403-4EF0-AA22-9BEA3DBC2F3D}" sibTransId="{DE1B3C4B-65AA-4FA1-897B-43F32437A805}"/>
    <dgm:cxn modelId="{C0F60DFC-DF07-4EF1-B798-A893D22A2B96}" srcId="{8959048F-B4DE-4D32-9DA2-DB90FDA6F98C}" destId="{C5AC888C-4E92-498E-AE9E-9D1A3C3FCAA1}" srcOrd="3" destOrd="0" parTransId="{29F50061-EC82-4A1A-8458-E9E5638374D3}" sibTransId="{401B75CB-B80D-4380-BCFA-21C02DA789E5}"/>
    <dgm:cxn modelId="{97CF9CD2-3D92-4986-A93C-484835DCE605}" type="presOf" srcId="{0A9F57E6-24DA-4BFF-AE83-D8882898A9A7}" destId="{72ED439B-65FB-4F07-A1D4-3D84F78BD25C}" srcOrd="0" destOrd="0" presId="urn:microsoft.com/office/officeart/2005/8/layout/chevron1"/>
    <dgm:cxn modelId="{6510C3AF-3C4E-41AA-91A2-A5434950CDA7}" type="presParOf" srcId="{2F252D5E-BC4D-4E89-BA23-50DA1D3DF95C}" destId="{07898788-6BEE-408B-A609-BC8399679E2F}" srcOrd="0" destOrd="0" presId="urn:microsoft.com/office/officeart/2005/8/layout/chevron1"/>
    <dgm:cxn modelId="{AA238A36-BDEB-461F-846F-832CFD7AA468}" type="presParOf" srcId="{2F252D5E-BC4D-4E89-BA23-50DA1D3DF95C}" destId="{235F1480-2E97-43F0-99C1-32B0065B1FCB}" srcOrd="1" destOrd="0" presId="urn:microsoft.com/office/officeart/2005/8/layout/chevron1"/>
    <dgm:cxn modelId="{1954D1E4-159F-4E9F-9557-E3D116151797}" type="presParOf" srcId="{2F252D5E-BC4D-4E89-BA23-50DA1D3DF95C}" destId="{72ED439B-65FB-4F07-A1D4-3D84F78BD25C}" srcOrd="2" destOrd="0" presId="urn:microsoft.com/office/officeart/2005/8/layout/chevron1"/>
    <dgm:cxn modelId="{404F427C-A357-4DC5-9C54-68E5F5D87CC1}" type="presParOf" srcId="{2F252D5E-BC4D-4E89-BA23-50DA1D3DF95C}" destId="{9D762D66-3593-4EBC-A72E-94810BDAE717}" srcOrd="3" destOrd="0" presId="urn:microsoft.com/office/officeart/2005/8/layout/chevron1"/>
    <dgm:cxn modelId="{66E903AF-C5EF-49AE-A6AA-C9A56B82CA75}" type="presParOf" srcId="{2F252D5E-BC4D-4E89-BA23-50DA1D3DF95C}" destId="{A3561E5F-A862-4A64-871E-578D89C62AE6}" srcOrd="4" destOrd="0" presId="urn:microsoft.com/office/officeart/2005/8/layout/chevron1"/>
    <dgm:cxn modelId="{1C3B5183-91E5-4A2D-8F2B-F09CF8C32775}" type="presParOf" srcId="{2F252D5E-BC4D-4E89-BA23-50DA1D3DF95C}" destId="{7ECDD5EB-14DE-424B-8263-E27F85DA7372}" srcOrd="5" destOrd="0" presId="urn:microsoft.com/office/officeart/2005/8/layout/chevron1"/>
    <dgm:cxn modelId="{AE67DFE6-AF78-4247-8353-89087AD8D4E7}" type="presParOf" srcId="{2F252D5E-BC4D-4E89-BA23-50DA1D3DF95C}" destId="{4DAE3D37-F90C-4515-9D42-32480661B8C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98788-6BEE-408B-A609-BC8399679E2F}">
      <dsp:nvSpPr>
        <dsp:cNvPr id="0" name=""/>
        <dsp:cNvSpPr/>
      </dsp:nvSpPr>
      <dsp:spPr>
        <a:xfrm>
          <a:off x="3831" y="1464128"/>
          <a:ext cx="2230446" cy="8921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Etude commerciale</a:t>
          </a:r>
        </a:p>
      </dsp:txBody>
      <dsp:txXfrm>
        <a:off x="449920" y="1464128"/>
        <a:ext cx="1338268" cy="892178"/>
      </dsp:txXfrm>
    </dsp:sp>
    <dsp:sp modelId="{72ED439B-65FB-4F07-A1D4-3D84F78BD25C}">
      <dsp:nvSpPr>
        <dsp:cNvPr id="0" name=""/>
        <dsp:cNvSpPr/>
      </dsp:nvSpPr>
      <dsp:spPr>
        <a:xfrm>
          <a:off x="2011233" y="1464128"/>
          <a:ext cx="2230446" cy="8921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Préparation</a:t>
          </a:r>
        </a:p>
      </dsp:txBody>
      <dsp:txXfrm>
        <a:off x="2457322" y="1464128"/>
        <a:ext cx="1338268" cy="892178"/>
      </dsp:txXfrm>
    </dsp:sp>
    <dsp:sp modelId="{A3561E5F-A862-4A64-871E-578D89C62AE6}">
      <dsp:nvSpPr>
        <dsp:cNvPr id="0" name=""/>
        <dsp:cNvSpPr/>
      </dsp:nvSpPr>
      <dsp:spPr>
        <a:xfrm>
          <a:off x="4018635" y="1464128"/>
          <a:ext cx="2230446" cy="8921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Réalisation</a:t>
          </a:r>
        </a:p>
      </dsp:txBody>
      <dsp:txXfrm>
        <a:off x="4464724" y="1464128"/>
        <a:ext cx="1338268" cy="892178"/>
      </dsp:txXfrm>
    </dsp:sp>
    <dsp:sp modelId="{4DAE3D37-F90C-4515-9D42-32480661B8C1}">
      <dsp:nvSpPr>
        <dsp:cNvPr id="0" name=""/>
        <dsp:cNvSpPr/>
      </dsp:nvSpPr>
      <dsp:spPr>
        <a:xfrm>
          <a:off x="6026037" y="1464128"/>
          <a:ext cx="2230446" cy="8921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Bilan chantier</a:t>
          </a:r>
        </a:p>
      </dsp:txBody>
      <dsp:txXfrm>
        <a:off x="6472126" y="1464128"/>
        <a:ext cx="1338268" cy="892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D5668-DC01-4C3C-9E47-C440C318980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D742F-7BFA-4335-91A3-CC4B0BC6EA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15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/>
          <p:cNvSpPr txBox="1"/>
          <p:nvPr userDrawn="1"/>
        </p:nvSpPr>
        <p:spPr>
          <a:xfrm>
            <a:off x="157655" y="5987018"/>
            <a:ext cx="289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PNF Paris le 25 janvier 2017</a:t>
            </a:r>
          </a:p>
        </p:txBody>
      </p:sp>
    </p:spTree>
    <p:extLst>
      <p:ext uri="{BB962C8B-B14F-4D97-AF65-F5344CB8AC3E}">
        <p14:creationId xmlns:p14="http://schemas.microsoft.com/office/powerpoint/2010/main" val="2643433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7378" y="365126"/>
            <a:ext cx="8936421" cy="64386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ABBA-70AB-4938-9202-154B104A5623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9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ABBA-70AB-4938-9202-154B104A5623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467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124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263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027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69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584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569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035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70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7378" y="365126"/>
            <a:ext cx="8936421" cy="64386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ABBA-70AB-4938-9202-154B104A5623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831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742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628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834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081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452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180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180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8967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878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13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ABBA-70AB-4938-9202-154B104A5623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5268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554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617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348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806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716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57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579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3691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337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16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7378" y="365126"/>
            <a:ext cx="8936421" cy="64386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ABBA-70AB-4938-9202-154B104A5623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353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965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173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887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7415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83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ABBA-70AB-4938-9202-154B104A5623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285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7378" y="365126"/>
            <a:ext cx="8936421" cy="64386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ABBA-70AB-4938-9202-154B104A5623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91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ABBA-70AB-4938-9202-154B104A5623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98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ABBA-70AB-4938-9202-154B104A5623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554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ABBA-70AB-4938-9202-154B104A5623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48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PNF Paris le 25 janvier 2017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1E9BE-BAE7-4497-9662-7705485A36C0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7" y="303555"/>
            <a:ext cx="1400505" cy="70544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2491740" y="303555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BTS EBCR: Enveloppe des Bâtiments Conception et Réalisation</a:t>
            </a:r>
          </a:p>
        </p:txBody>
      </p:sp>
    </p:spTree>
    <p:extLst>
      <p:ext uri="{BB962C8B-B14F-4D97-AF65-F5344CB8AC3E}">
        <p14:creationId xmlns:p14="http://schemas.microsoft.com/office/powerpoint/2010/main" val="353962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56158-F0F4-434A-A913-553898CBF844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DF2A5-B55E-4AA3-A321-FC3F37FE6E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11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CA50F-1E9E-4C71-8264-1D12D8588EF0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D1FBF-D572-4A3E-A667-345AB9300C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61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3AB70-EBD5-4B5E-AEC6-2C55C4887757}" type="datetimeFigureOut">
              <a:rPr lang="fr-FR" smtClean="0"/>
              <a:t>24/01/2017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523B4-836B-4EEA-86AA-FD44BCFA50E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44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5777" y="2485619"/>
            <a:ext cx="9144000" cy="1655762"/>
          </a:xfrm>
        </p:spPr>
        <p:txBody>
          <a:bodyPr>
            <a:normAutofit/>
          </a:bodyPr>
          <a:lstStyle/>
          <a:p>
            <a:r>
              <a:rPr lang="fr-FR" sz="4400" dirty="0">
                <a:latin typeface="Arial Black" panose="020B0A04020102020204" pitchFamily="34" charset="0"/>
                <a:cs typeface="Arial" panose="020B0604020202020204" pitchFamily="34" charset="0"/>
              </a:rPr>
              <a:t>U 42 CONCEPTION DES ENVELOPPES </a:t>
            </a:r>
          </a:p>
        </p:txBody>
      </p:sp>
    </p:spTree>
    <p:extLst>
      <p:ext uri="{BB962C8B-B14F-4D97-AF65-F5344CB8AC3E}">
        <p14:creationId xmlns:p14="http://schemas.microsoft.com/office/powerpoint/2010/main" val="1801506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1683489" y="995208"/>
            <a:ext cx="9144000" cy="884629"/>
          </a:xfrm>
        </p:spPr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4 - Compétences évaluées dans cette épreuve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816441"/>
              </p:ext>
            </p:extLst>
          </p:nvPr>
        </p:nvGraphicFramePr>
        <p:xfrm>
          <a:off x="1414132" y="1571493"/>
          <a:ext cx="9112102" cy="4399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8026">
                  <a:extLst>
                    <a:ext uri="{9D8B030D-6E8A-4147-A177-3AD203B41FA5}">
                      <a16:colId xmlns:a16="http://schemas.microsoft.com/office/drawing/2014/main" val="2097513967"/>
                    </a:ext>
                  </a:extLst>
                </a:gridCol>
                <a:gridCol w="587224">
                  <a:extLst>
                    <a:ext uri="{9D8B030D-6E8A-4147-A177-3AD203B41FA5}">
                      <a16:colId xmlns:a16="http://schemas.microsoft.com/office/drawing/2014/main" val="86478680"/>
                    </a:ext>
                  </a:extLst>
                </a:gridCol>
                <a:gridCol w="3807465">
                  <a:extLst>
                    <a:ext uri="{9D8B030D-6E8A-4147-A177-3AD203B41FA5}">
                      <a16:colId xmlns:a16="http://schemas.microsoft.com/office/drawing/2014/main" val="2192378997"/>
                    </a:ext>
                  </a:extLst>
                </a:gridCol>
                <a:gridCol w="2439387">
                  <a:extLst>
                    <a:ext uri="{9D8B030D-6E8A-4147-A177-3AD203B41FA5}">
                      <a16:colId xmlns:a16="http://schemas.microsoft.com/office/drawing/2014/main" val="1574740147"/>
                    </a:ext>
                  </a:extLst>
                </a:gridCol>
              </a:tblGrid>
              <a:tr h="806186">
                <a:tc>
                  <a:txBody>
                    <a:bodyPr/>
                    <a:lstStyle/>
                    <a:p>
                      <a:r>
                        <a:rPr lang="fr-FR" sz="24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REVUE DE PROJET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Poids : 30 % de la note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Obligatoirement évaluées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035175"/>
                  </a:ext>
                </a:extLst>
              </a:tr>
              <a:tr h="587964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Préparer et assurer une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Elaborer une stratégie de communication orale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Arial Black" panose="020B0A040201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109118"/>
                  </a:ext>
                </a:extLst>
              </a:tr>
              <a:tr h="411576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C2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Décoder Représenter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Lire et décoder un document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Arial Black" panose="020B0A040201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135400"/>
                  </a:ext>
                </a:extLst>
              </a:tr>
              <a:tr h="511544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C3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Assurer le travail en équipe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Organiser, planifier et conduire une réunion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Arial Black" panose="020B0A04020102020204" pitchFamily="34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720837"/>
                  </a:ext>
                </a:extLst>
              </a:tr>
              <a:tr h="411576"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C5.1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Collecter de nouvelles informations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717237"/>
                  </a:ext>
                </a:extLst>
              </a:tr>
              <a:tr h="730776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C5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Rechercher des informations et assurer une veille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Trier les informations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721058"/>
                  </a:ext>
                </a:extLst>
              </a:tr>
              <a:tr h="411576"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Valider les informations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74679"/>
                  </a:ext>
                </a:extLst>
              </a:tr>
              <a:tr h="511544">
                <a:tc>
                  <a:txBody>
                    <a:bodyPr/>
                    <a:lstStyle/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Assurer une veille technologique et réglementaire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008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819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1"/>
          <p:cNvSpPr txBox="1">
            <a:spLocks/>
          </p:cNvSpPr>
          <p:nvPr/>
        </p:nvSpPr>
        <p:spPr>
          <a:xfrm>
            <a:off x="1683489" y="995208"/>
            <a:ext cx="9144000" cy="88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ial Black" panose="020B0A04020102020204" pitchFamily="34" charset="0"/>
              </a:rPr>
              <a:t>4 - Compétences évaluées dans cette épreuve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4912" y="1669312"/>
            <a:ext cx="595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Exemple de questions pour évaluer les revues de projet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52974"/>
              </p:ext>
            </p:extLst>
          </p:nvPr>
        </p:nvGraphicFramePr>
        <p:xfrm>
          <a:off x="754911" y="2431508"/>
          <a:ext cx="10813312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731">
                  <a:extLst>
                    <a:ext uri="{9D8B030D-6E8A-4147-A177-3AD203B41FA5}">
                      <a16:colId xmlns:a16="http://schemas.microsoft.com/office/drawing/2014/main" val="326296121"/>
                    </a:ext>
                  </a:extLst>
                </a:gridCol>
                <a:gridCol w="8027581">
                  <a:extLst>
                    <a:ext uri="{9D8B030D-6E8A-4147-A177-3AD203B41FA5}">
                      <a16:colId xmlns:a16="http://schemas.microsoft.com/office/drawing/2014/main" val="17174950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C1 Préparer et assurer une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communication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671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C1.1 Elaborer une stratégie de communication orale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discours est-il cohérent ?</a:t>
                      </a:r>
                    </a:p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langage est-il adapté à la situation (maitre d’œuvre, maitre d’ouvrage) ?</a:t>
                      </a:r>
                    </a:p>
                    <a:p>
                      <a:r>
                        <a:rPr lang="fr-FR" dirty="0"/>
                        <a:t>Le vocabulaire technique est-il précis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822279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726500"/>
              </p:ext>
            </p:extLst>
          </p:nvPr>
        </p:nvGraphicFramePr>
        <p:xfrm>
          <a:off x="754911" y="4109612"/>
          <a:ext cx="1081331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3954">
                  <a:extLst>
                    <a:ext uri="{9D8B030D-6E8A-4147-A177-3AD203B41FA5}">
                      <a16:colId xmlns:a16="http://schemas.microsoft.com/office/drawing/2014/main" val="2344928076"/>
                    </a:ext>
                  </a:extLst>
                </a:gridCol>
                <a:gridCol w="7889358">
                  <a:extLst>
                    <a:ext uri="{9D8B030D-6E8A-4147-A177-3AD203B41FA5}">
                      <a16:colId xmlns:a16="http://schemas.microsoft.com/office/drawing/2014/main" val="828539108"/>
                    </a:ext>
                  </a:extLst>
                </a:gridCol>
              </a:tblGrid>
              <a:tr h="346466">
                <a:tc>
                  <a:txBody>
                    <a:bodyPr/>
                    <a:lstStyle/>
                    <a:p>
                      <a:r>
                        <a:rPr lang="fr-FR" dirty="0"/>
                        <a:t>C2 Décoder, représenter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137076"/>
                  </a:ext>
                </a:extLst>
              </a:tr>
              <a:tr h="1126015">
                <a:tc>
                  <a:txBody>
                    <a:bodyPr/>
                    <a:lstStyle/>
                    <a:p>
                      <a:r>
                        <a:rPr lang="fr-FR" dirty="0"/>
                        <a:t>C2.1 Lire et décoder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Est-ce que les informations contenues dans le dossier (CCTP, Plans ) ont été bien lues ?</a:t>
                      </a:r>
                    </a:p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Ces informations sont comprises et réutilisées.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705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7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1"/>
          <p:cNvSpPr txBox="1">
            <a:spLocks/>
          </p:cNvSpPr>
          <p:nvPr/>
        </p:nvSpPr>
        <p:spPr>
          <a:xfrm>
            <a:off x="1683489" y="995208"/>
            <a:ext cx="9144000" cy="88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ial Black" panose="020B0A04020102020204" pitchFamily="34" charset="0"/>
              </a:rPr>
              <a:t>4 - Compétences évaluées dans cette épreuve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578108"/>
              </p:ext>
            </p:extLst>
          </p:nvPr>
        </p:nvGraphicFramePr>
        <p:xfrm>
          <a:off x="841155" y="2341908"/>
          <a:ext cx="10344296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1840">
                  <a:extLst>
                    <a:ext uri="{9D8B030D-6E8A-4147-A177-3AD203B41FA5}">
                      <a16:colId xmlns:a16="http://schemas.microsoft.com/office/drawing/2014/main" val="300363090"/>
                    </a:ext>
                  </a:extLst>
                </a:gridCol>
                <a:gridCol w="6092456">
                  <a:extLst>
                    <a:ext uri="{9D8B030D-6E8A-4147-A177-3AD203B41FA5}">
                      <a16:colId xmlns:a16="http://schemas.microsoft.com/office/drawing/2014/main" val="3409141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C3 Assurer le travail en équipe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586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C3.4 Organiser, planifier et conduire une réunion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 ordre du jour a t-il été remis ?</a:t>
                      </a:r>
                    </a:p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 chef de projet gère t-il correctement les temps de parole ?</a:t>
                      </a:r>
                    </a:p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 objectif de la réunion a t-il été défini ?</a:t>
                      </a:r>
                    </a:p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 outil collaboratif a t-il été utilisé</a:t>
                      </a:r>
                    </a:p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 notes ont elles été prises ?</a:t>
                      </a:r>
                    </a:p>
                    <a:p>
                      <a:r>
                        <a:rPr lang="fr-F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Une conclusion a clos la réunion ?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728118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754912" y="1669312"/>
            <a:ext cx="595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Exemple de questions pour évaluer les revues de projet</a:t>
            </a:r>
          </a:p>
        </p:txBody>
      </p:sp>
    </p:spTree>
    <p:extLst>
      <p:ext uri="{BB962C8B-B14F-4D97-AF65-F5344CB8AC3E}">
        <p14:creationId xmlns:p14="http://schemas.microsoft.com/office/powerpoint/2010/main" val="3537984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1"/>
          <p:cNvSpPr txBox="1">
            <a:spLocks/>
          </p:cNvSpPr>
          <p:nvPr/>
        </p:nvSpPr>
        <p:spPr>
          <a:xfrm>
            <a:off x="1683489" y="995208"/>
            <a:ext cx="9144000" cy="88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ial Black" panose="020B0A04020102020204" pitchFamily="34" charset="0"/>
              </a:rPr>
              <a:t>4 - Compétences évaluées dans cette épreuve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4912" y="1669312"/>
            <a:ext cx="595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Exemple de questions pour évaluer les revues de projet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093226"/>
              </p:ext>
            </p:extLst>
          </p:nvPr>
        </p:nvGraphicFramePr>
        <p:xfrm>
          <a:off x="754912" y="2038646"/>
          <a:ext cx="10344296" cy="4054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474">
                  <a:extLst>
                    <a:ext uri="{9D8B030D-6E8A-4147-A177-3AD203B41FA5}">
                      <a16:colId xmlns:a16="http://schemas.microsoft.com/office/drawing/2014/main" val="1256280"/>
                    </a:ext>
                  </a:extLst>
                </a:gridCol>
                <a:gridCol w="6335822">
                  <a:extLst>
                    <a:ext uri="{9D8B030D-6E8A-4147-A177-3AD203B41FA5}">
                      <a16:colId xmlns:a16="http://schemas.microsoft.com/office/drawing/2014/main" val="2495586830"/>
                    </a:ext>
                  </a:extLst>
                </a:gridCol>
              </a:tblGrid>
              <a:tr h="342851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C5 Rechercher des informations 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assurer une veille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1232781"/>
                  </a:ext>
                </a:extLst>
              </a:tr>
              <a:tr h="885699"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 5.1 Collecter des nouvelles informations relatives au thème ou à la problématique 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Une recherche d’informations techniques, règlementaires sur le thème a-t-elle été réalisée ?</a:t>
                      </a:r>
                    </a:p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Une recherche d’interactions éventuelle avec les autres lots  a t-elle été effectuée ?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363012"/>
                  </a:ext>
                </a:extLst>
              </a:tr>
              <a:tr h="412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5.2 Trier les informations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 tri des informations essentielles et relatives à sa question a t-il été réalisé 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u="non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Une synthèse des informations a-t-elle été faite 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2337510"/>
                  </a:ext>
                </a:extLst>
              </a:tr>
              <a:tr h="956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 5.3 Valider les informations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Par rapport aux demandes du MO, les informations données ont-elles été validées 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Est-ce que l’on a écarté les informations inutiles, incohérentes ou erronées 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Est-ce que propose l’entreprise (l’étudiant) est demandée par le CCTP ?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036678"/>
                  </a:ext>
                </a:extLst>
              </a:tr>
              <a:tr h="1145789"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 5.4 Assurer une veille technologique et réglementaire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 règlements utilisés sont-ils à jour ?</a:t>
                      </a:r>
                    </a:p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A-t-on recherché de nouveaux matériels, procédés ?</a:t>
                      </a:r>
                    </a:p>
                    <a:p>
                      <a:r>
                        <a:rPr lang="fr-FR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Les bibliothèques de temps unitaires, rendement sont-elles à jour</a:t>
                      </a:r>
                      <a:r>
                        <a:rPr lang="fr-FR" sz="14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?</a:t>
                      </a:r>
                      <a:endParaRPr lang="fr-FR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362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825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64267" y="979599"/>
            <a:ext cx="6017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 Black" panose="020B0A04020102020204" pitchFamily="34" charset="0"/>
              </a:rPr>
              <a:t>4 - Compétences évaluées dans cette épreuve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188562"/>
              </p:ext>
            </p:extLst>
          </p:nvPr>
        </p:nvGraphicFramePr>
        <p:xfrm>
          <a:off x="733646" y="1857349"/>
          <a:ext cx="10239153" cy="3696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9788">
                  <a:extLst>
                    <a:ext uri="{9D8B030D-6E8A-4147-A177-3AD203B41FA5}">
                      <a16:colId xmlns:a16="http://schemas.microsoft.com/office/drawing/2014/main" val="2969352936"/>
                    </a:ext>
                  </a:extLst>
                </a:gridCol>
                <a:gridCol w="751396">
                  <a:extLst>
                    <a:ext uri="{9D8B030D-6E8A-4147-A177-3AD203B41FA5}">
                      <a16:colId xmlns:a16="http://schemas.microsoft.com/office/drawing/2014/main" val="409763712"/>
                    </a:ext>
                  </a:extLst>
                </a:gridCol>
                <a:gridCol w="4368181">
                  <a:extLst>
                    <a:ext uri="{9D8B030D-6E8A-4147-A177-3AD203B41FA5}">
                      <a16:colId xmlns:a16="http://schemas.microsoft.com/office/drawing/2014/main" val="1937179447"/>
                    </a:ext>
                  </a:extLst>
                </a:gridCol>
                <a:gridCol w="2559788">
                  <a:extLst>
                    <a:ext uri="{9D8B030D-6E8A-4147-A177-3AD203B41FA5}">
                      <a16:colId xmlns:a16="http://schemas.microsoft.com/office/drawing/2014/main" val="96433833"/>
                    </a:ext>
                  </a:extLst>
                </a:gridCol>
              </a:tblGrid>
              <a:tr h="478943">
                <a:tc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SOUTENANCE DE PROJET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Poids : 70 % de la note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Obligatoirement évaluées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97590"/>
                  </a:ext>
                </a:extLst>
              </a:tr>
              <a:tr h="478943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Préparer et assurer une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Elaborer une stratégie de communication écrite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319482"/>
                  </a:ext>
                </a:extLst>
              </a:tr>
              <a:tr h="478943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C2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Décoder représenter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Produire à l’aide d’outils numériques des représentations de tout ou partie d’un système d’enveloppe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693169"/>
                  </a:ext>
                </a:extLst>
              </a:tr>
              <a:tr h="478943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C6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Proposer et comparer des solutions techniques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Proposer une ou plusieurs solutions techniques répondant aux attentes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718612"/>
                  </a:ext>
                </a:extLst>
              </a:tr>
              <a:tr h="478943">
                <a:tc>
                  <a:txBody>
                    <a:bodyPr/>
                    <a:lstStyle/>
                    <a:p>
                      <a:endParaRPr lang="fr-FR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Comparer plusieurs solutions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067588"/>
                  </a:ext>
                </a:extLst>
              </a:tr>
              <a:tr h="478943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C7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Modéliser, mettre en œuvre et valider un calcul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Réaliser avec une assistance numérique une note de calculs </a:t>
                      </a:r>
                      <a:r>
                        <a:rPr lang="fr-FR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pré dimensionnement, 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dimensionnement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081810"/>
                  </a:ext>
                </a:extLst>
              </a:tr>
              <a:tr h="478943"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C10</a:t>
                      </a:r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Déterminer les prix de vente et gérer les coûts du projet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Etablir le devis et chiffrer les variantes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874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59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829338" y="1730708"/>
            <a:ext cx="10005239" cy="555292"/>
          </a:xfrm>
        </p:spPr>
        <p:txBody>
          <a:bodyPr/>
          <a:lstStyle/>
          <a:p>
            <a:pPr algn="l"/>
            <a:r>
              <a:rPr lang="fr-FR" dirty="0">
                <a:latin typeface="Arial Black" panose="020B0A04020102020204" pitchFamily="34" charset="0"/>
              </a:rPr>
              <a:t>Questionnement individuel : 1 dominante par étudiant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9832" y="970591"/>
            <a:ext cx="4044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5 -  Exemple de sujet 0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46297" y="2458485"/>
            <a:ext cx="3519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Bardage de façade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107" y="2417974"/>
            <a:ext cx="5594189" cy="2423569"/>
          </a:xfrm>
          <a:prstGeom prst="rect">
            <a:avLst/>
          </a:prstGeom>
        </p:spPr>
      </p:pic>
      <p:sp>
        <p:nvSpPr>
          <p:cNvPr id="6" name="Flèche : droite 5"/>
          <p:cNvSpPr/>
          <p:nvPr/>
        </p:nvSpPr>
        <p:spPr>
          <a:xfrm rot="612267">
            <a:off x="4048617" y="3044070"/>
            <a:ext cx="2594378" cy="129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105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878" y="2584452"/>
            <a:ext cx="5419725" cy="36099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9832" y="970591"/>
            <a:ext cx="4044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5 -  Exemple de sujet 0</a:t>
            </a:r>
          </a:p>
        </p:txBody>
      </p:sp>
      <p:sp>
        <p:nvSpPr>
          <p:cNvPr id="4" name="Sous-titre 1"/>
          <p:cNvSpPr txBox="1">
            <a:spLocks/>
          </p:cNvSpPr>
          <p:nvPr/>
        </p:nvSpPr>
        <p:spPr>
          <a:xfrm>
            <a:off x="829338" y="1730708"/>
            <a:ext cx="10005239" cy="555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Questionnement individuel : 1 dominante par étudiant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62845" y="2630969"/>
            <a:ext cx="2190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Etanchéité</a:t>
            </a:r>
          </a:p>
        </p:txBody>
      </p:sp>
      <p:sp>
        <p:nvSpPr>
          <p:cNvPr id="7" name="Flèche : droite 6"/>
          <p:cNvSpPr/>
          <p:nvPr/>
        </p:nvSpPr>
        <p:spPr>
          <a:xfrm rot="612267">
            <a:off x="4795598" y="3081541"/>
            <a:ext cx="3194250" cy="4571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droite 7"/>
          <p:cNvSpPr/>
          <p:nvPr/>
        </p:nvSpPr>
        <p:spPr>
          <a:xfrm rot="2031607">
            <a:off x="4285218" y="4086568"/>
            <a:ext cx="3583941" cy="5299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5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216" y="2838893"/>
            <a:ext cx="5699095" cy="28453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9832" y="970591"/>
            <a:ext cx="4044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5 -  Exemple de sujet 0</a:t>
            </a:r>
          </a:p>
        </p:txBody>
      </p:sp>
      <p:sp>
        <p:nvSpPr>
          <p:cNvPr id="4" name="Sous-titre 1"/>
          <p:cNvSpPr txBox="1">
            <a:spLocks/>
          </p:cNvSpPr>
          <p:nvPr/>
        </p:nvSpPr>
        <p:spPr>
          <a:xfrm>
            <a:off x="829338" y="1730708"/>
            <a:ext cx="10005239" cy="555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Questionnement individuel : 1 dominante par étudiant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46297" y="2458485"/>
            <a:ext cx="432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Menuiserie extérieure</a:t>
            </a:r>
          </a:p>
        </p:txBody>
      </p:sp>
      <p:sp>
        <p:nvSpPr>
          <p:cNvPr id="7" name="Flèche : droite 6"/>
          <p:cNvSpPr/>
          <p:nvPr/>
        </p:nvSpPr>
        <p:spPr>
          <a:xfrm rot="1190929">
            <a:off x="4039986" y="3527020"/>
            <a:ext cx="3583941" cy="5299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586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949" y="2008354"/>
            <a:ext cx="4114800" cy="4476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9832" y="970591"/>
            <a:ext cx="4044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5 -  Exemple de sujet 0</a:t>
            </a:r>
          </a:p>
        </p:txBody>
      </p:sp>
      <p:sp>
        <p:nvSpPr>
          <p:cNvPr id="4" name="Sous-titre 1"/>
          <p:cNvSpPr txBox="1">
            <a:spLocks/>
          </p:cNvSpPr>
          <p:nvPr/>
        </p:nvSpPr>
        <p:spPr>
          <a:xfrm>
            <a:off x="829338" y="1730708"/>
            <a:ext cx="10005239" cy="555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Questionnement individuel : 1 dominante par étudiant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46297" y="2458485"/>
            <a:ext cx="4327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latin typeface="Arial Black" panose="020B0A040201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53126" y="2568596"/>
            <a:ext cx="2622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Verrière</a:t>
            </a:r>
          </a:p>
        </p:txBody>
      </p:sp>
      <p:sp>
        <p:nvSpPr>
          <p:cNvPr id="9" name="Flèche : droite 8"/>
          <p:cNvSpPr/>
          <p:nvPr/>
        </p:nvSpPr>
        <p:spPr>
          <a:xfrm rot="525694" flipV="1">
            <a:off x="4256070" y="3420294"/>
            <a:ext cx="4305898" cy="4893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235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59001" y="968967"/>
            <a:ext cx="4008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5 -  Exemple de sujet 0</a:t>
            </a:r>
          </a:p>
        </p:txBody>
      </p:sp>
      <p:sp>
        <p:nvSpPr>
          <p:cNvPr id="6" name="Sous-titre 1"/>
          <p:cNvSpPr txBox="1">
            <a:spLocks/>
          </p:cNvSpPr>
          <p:nvPr/>
        </p:nvSpPr>
        <p:spPr>
          <a:xfrm>
            <a:off x="829338" y="1730708"/>
            <a:ext cx="10005239" cy="555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Questionnement collectif : Travail sur les 4 dominantes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995" y="2586076"/>
            <a:ext cx="6291572" cy="318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7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1524000" y="1775637"/>
            <a:ext cx="9144000" cy="3482163"/>
          </a:xfrm>
        </p:spPr>
        <p:txBody>
          <a:bodyPr>
            <a:normAutofit/>
          </a:bodyPr>
          <a:lstStyle/>
          <a:p>
            <a:pPr algn="l"/>
            <a:r>
              <a:rPr lang="fr-FR" sz="2800" dirty="0">
                <a:latin typeface="Arial Black" panose="020B0A04020102020204" pitchFamily="34" charset="0"/>
              </a:rPr>
              <a:t>1 Situation dans l’acte de construire </a:t>
            </a:r>
          </a:p>
          <a:p>
            <a:pPr algn="l"/>
            <a:r>
              <a:rPr lang="fr-FR" sz="2800" dirty="0">
                <a:latin typeface="Arial Black" panose="020B0A04020102020204" pitchFamily="34" charset="0"/>
              </a:rPr>
              <a:t>2 Liens avec le Référentiel des Activités Professionnelles</a:t>
            </a:r>
          </a:p>
          <a:p>
            <a:pPr algn="l"/>
            <a:r>
              <a:rPr lang="fr-FR" sz="2800" dirty="0">
                <a:latin typeface="Arial Black" panose="020B0A04020102020204" pitchFamily="34" charset="0"/>
              </a:rPr>
              <a:t>3 Organisation de l’épreuve </a:t>
            </a:r>
          </a:p>
          <a:p>
            <a:pPr algn="l"/>
            <a:r>
              <a:rPr lang="fr-FR" sz="2800" dirty="0">
                <a:latin typeface="Arial Black" panose="020B0A04020102020204" pitchFamily="34" charset="0"/>
              </a:rPr>
              <a:t>4 Compétences évaluées dans cette épreuve</a:t>
            </a:r>
          </a:p>
          <a:p>
            <a:pPr algn="l"/>
            <a:r>
              <a:rPr lang="fr-FR" sz="2800" dirty="0">
                <a:latin typeface="Arial Black" panose="020B0A04020102020204" pitchFamily="34" charset="0"/>
              </a:rPr>
              <a:t>5 Exemple de sujet 0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753833" y="967563"/>
            <a:ext cx="6432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 Black" panose="020B0A04020102020204" pitchFamily="34" charset="0"/>
              </a:rPr>
              <a:t>Présentation en 5 points</a:t>
            </a:r>
          </a:p>
        </p:txBody>
      </p:sp>
    </p:spTree>
    <p:extLst>
      <p:ext uri="{BB962C8B-B14F-4D97-AF65-F5344CB8AC3E}">
        <p14:creationId xmlns:p14="http://schemas.microsoft.com/office/powerpoint/2010/main" val="332171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/>
          <p:cNvSpPr txBox="1">
            <a:spLocks/>
          </p:cNvSpPr>
          <p:nvPr/>
        </p:nvSpPr>
        <p:spPr>
          <a:xfrm>
            <a:off x="965791" y="1747570"/>
            <a:ext cx="8465288" cy="6592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Candidat 1 Question individuelle</a:t>
            </a:r>
            <a:r>
              <a:rPr lang="fr-FR" dirty="0"/>
              <a:t>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Etude du bardage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09832" y="970591"/>
            <a:ext cx="4044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5 -  Exemple de sujet 0</a:t>
            </a: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10" y="2722104"/>
            <a:ext cx="328612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796" y="2406790"/>
            <a:ext cx="34194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34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09832" y="970591"/>
            <a:ext cx="4044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5 -  Exemple de sujet 0</a:t>
            </a: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965791" y="1747569"/>
            <a:ext cx="8465288" cy="8786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Candidat 1 Partie individuelle</a:t>
            </a:r>
            <a:r>
              <a:rPr lang="fr-FR" dirty="0"/>
              <a:t>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Etude du bardage </a:t>
            </a:r>
          </a:p>
          <a:p>
            <a:pPr algn="l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 1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363980"/>
              </p:ext>
            </p:extLst>
          </p:nvPr>
        </p:nvGraphicFramePr>
        <p:xfrm>
          <a:off x="965791" y="3335807"/>
          <a:ext cx="995089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8987">
                  <a:extLst>
                    <a:ext uri="{9D8B030D-6E8A-4147-A177-3AD203B41FA5}">
                      <a16:colId xmlns:a16="http://schemas.microsoft.com/office/drawing/2014/main" val="2117451873"/>
                    </a:ext>
                  </a:extLst>
                </a:gridCol>
                <a:gridCol w="3561907">
                  <a:extLst>
                    <a:ext uri="{9D8B030D-6E8A-4147-A177-3AD203B41FA5}">
                      <a16:colId xmlns:a16="http://schemas.microsoft.com/office/drawing/2014/main" val="3526548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Présenter un descriptif complet du système de bardage préconisé dans le CCTP.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Justifier l’ensemble des composants utilisés dans cette solution. 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Etablir avec l’outil numérique de votre choix le système constructif de cette solution. </a:t>
                      </a:r>
                      <a:endParaRPr lang="fr-FR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C5.1 Collecter de nouvelles informations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C2.3</a:t>
                      </a: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Produire à l’aide d’outils numériques des représentations de tout ou partie d’un système d’enveloppe 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169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8779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09832" y="970591"/>
            <a:ext cx="4044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5 -  Exemple de sujet 0</a:t>
            </a: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965791" y="1747569"/>
            <a:ext cx="8465288" cy="8786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Candidat 1 Partie individuelle</a:t>
            </a:r>
            <a:r>
              <a:rPr lang="fr-FR" dirty="0"/>
              <a:t>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Etude du bardage </a:t>
            </a:r>
          </a:p>
          <a:p>
            <a:pPr algn="l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 2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265959"/>
              </p:ext>
            </p:extLst>
          </p:nvPr>
        </p:nvGraphicFramePr>
        <p:xfrm>
          <a:off x="838200" y="2626243"/>
          <a:ext cx="9326526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5837">
                  <a:extLst>
                    <a:ext uri="{9D8B030D-6E8A-4147-A177-3AD203B41FA5}">
                      <a16:colId xmlns:a16="http://schemas.microsoft.com/office/drawing/2014/main" val="760643804"/>
                    </a:ext>
                  </a:extLst>
                </a:gridCol>
                <a:gridCol w="3410689">
                  <a:extLst>
                    <a:ext uri="{9D8B030D-6E8A-4147-A177-3AD203B41FA5}">
                      <a16:colId xmlns:a16="http://schemas.microsoft.com/office/drawing/2014/main" val="3255617379"/>
                    </a:ext>
                  </a:extLst>
                </a:gridCol>
              </a:tblGrid>
              <a:tr h="2934586">
                <a:tc>
                  <a:txBody>
                    <a:bodyPr/>
                    <a:lstStyle/>
                    <a:p>
                      <a:pPr lvl="0"/>
                      <a:r>
                        <a:rPr lang="fr-FR" dirty="0"/>
                        <a:t>Déterminer les pressions de vent applicables sur la façade la plus sollicitée.</a:t>
                      </a:r>
                    </a:p>
                    <a:p>
                      <a:r>
                        <a:rPr lang="fr-FR" dirty="0"/>
                        <a:t>Modéliser et déterminer les efforts de vent applicable sur l’ossature du bardage à l’aide d’un logiciel de votre choix (RDM 6, </a:t>
                      </a:r>
                      <a:r>
                        <a:rPr lang="fr-FR" dirty="0" err="1"/>
                        <a:t>pybar</a:t>
                      </a:r>
                      <a:r>
                        <a:rPr lang="fr-FR" dirty="0"/>
                        <a:t>,…).</a:t>
                      </a:r>
                    </a:p>
                    <a:p>
                      <a:r>
                        <a:rPr lang="fr-FR" dirty="0"/>
                        <a:t>Déterminer les efforts appliqués aux  pattes de fixation sur le support </a:t>
                      </a:r>
                    </a:p>
                    <a:p>
                      <a:r>
                        <a:rPr lang="fr-FR" dirty="0"/>
                        <a:t>A l’aide d’un logiciel professionnel (</a:t>
                      </a:r>
                      <a:r>
                        <a:rPr lang="fr-FR" dirty="0" err="1"/>
                        <a:t>Etanco</a:t>
                      </a:r>
                      <a:r>
                        <a:rPr lang="fr-FR" dirty="0"/>
                        <a:t>, </a:t>
                      </a:r>
                      <a:r>
                        <a:rPr lang="fr-FR" dirty="0" err="1"/>
                        <a:t>Spit</a:t>
                      </a:r>
                      <a:r>
                        <a:rPr lang="fr-FR" dirty="0"/>
                        <a:t>, …), </a:t>
                      </a:r>
                    </a:p>
                    <a:p>
                      <a:r>
                        <a:rPr lang="fr-FR" dirty="0"/>
                        <a:t>choisir une cheville de fixation de l’ossature du bardage sur le support. </a:t>
                      </a:r>
                    </a:p>
                    <a:p>
                      <a:endParaRPr lang="fr-FR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C7.4 </a:t>
                      </a: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Réaliser avec une assistance numérique une note de calculs de pré-dimensionnement, de dimensionnement</a:t>
                      </a:r>
                      <a:r>
                        <a:rPr lang="fr-FR" sz="18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fr-F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C5.4 </a:t>
                      </a: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Assurer une veille technologique et réglementaire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68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04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09832" y="970591"/>
            <a:ext cx="4044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5 -  Exemple de sujet 0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965791" y="1747569"/>
            <a:ext cx="8465288" cy="8786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Candidat 1 Partie individuelle</a:t>
            </a:r>
            <a:r>
              <a:rPr lang="fr-FR" dirty="0"/>
              <a:t>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Etude du bardage </a:t>
            </a:r>
          </a:p>
          <a:p>
            <a:pPr algn="l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 3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359143"/>
              </p:ext>
            </p:extLst>
          </p:nvPr>
        </p:nvGraphicFramePr>
        <p:xfrm>
          <a:off x="965791" y="2626242"/>
          <a:ext cx="9203011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5262">
                  <a:extLst>
                    <a:ext uri="{9D8B030D-6E8A-4147-A177-3AD203B41FA5}">
                      <a16:colId xmlns:a16="http://schemas.microsoft.com/office/drawing/2014/main" val="2179907227"/>
                    </a:ext>
                  </a:extLst>
                </a:gridCol>
                <a:gridCol w="3797749">
                  <a:extLst>
                    <a:ext uri="{9D8B030D-6E8A-4147-A177-3AD203B41FA5}">
                      <a16:colId xmlns:a16="http://schemas.microsoft.com/office/drawing/2014/main" val="2903139545"/>
                    </a:ext>
                  </a:extLst>
                </a:gridCol>
              </a:tblGrid>
              <a:tr h="3345169">
                <a:tc>
                  <a:txBody>
                    <a:bodyPr/>
                    <a:lstStyle/>
                    <a:p>
                      <a:pPr lvl="0"/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Réaliser l’avant métré des bardages de l’ensemble du bâtiment.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pourra s’aider de la maquette numérique pour quantifier le bardage extérieur.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Etablir la demande de prix pour ce type de bardage (ou produit similaire) auprès de 3 fournisseurs différents. 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Consulter et classez ces offres.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Etablir le déboursé sec d’un m² de bardage conformément au CCTP.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Etablir les déboursé sec unitaire des accessoires conformément au CCTP</a:t>
                      </a:r>
                    </a:p>
                    <a:p>
                      <a:endParaRPr lang="fr-FR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C10.1</a:t>
                      </a: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Etablir le devis et chiffrer les variantes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273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650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09832" y="833108"/>
            <a:ext cx="4044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5 -  Exemple de sujet 0</a:t>
            </a: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976424" y="1449857"/>
            <a:ext cx="8465288" cy="8786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Candidat 1 Partie individuelle</a:t>
            </a:r>
            <a:r>
              <a:rPr lang="fr-FR" dirty="0"/>
              <a:t>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Etude du bardage </a:t>
            </a:r>
          </a:p>
          <a:p>
            <a:pPr algn="l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 4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948978"/>
              </p:ext>
            </p:extLst>
          </p:nvPr>
        </p:nvGraphicFramePr>
        <p:xfrm>
          <a:off x="880730" y="2482155"/>
          <a:ext cx="107061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9860">
                  <a:extLst>
                    <a:ext uri="{9D8B030D-6E8A-4147-A177-3AD203B41FA5}">
                      <a16:colId xmlns:a16="http://schemas.microsoft.com/office/drawing/2014/main" val="3199624146"/>
                    </a:ext>
                  </a:extLst>
                </a:gridCol>
                <a:gridCol w="4206240">
                  <a:extLst>
                    <a:ext uri="{9D8B030D-6E8A-4147-A177-3AD203B41FA5}">
                      <a16:colId xmlns:a16="http://schemas.microsoft.com/office/drawing/2014/main" val="3190897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Proposer 2 variantes à la solution de bardage préconisée dans le CCTP :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Bardage à lames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Ø"/>
                      </a:pP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Bardage à cassettes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Présenter les descriptifs de ces deux systèmes.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Etablir avec l’outil numérique de votre choix le système constructif propre à chaque solution</a:t>
                      </a:r>
                    </a:p>
                    <a:p>
                      <a:endParaRPr lang="fr-FR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C6.1</a:t>
                      </a: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proposer une ou plusieurs solutions techniques répondant aux attentes. </a:t>
                      </a:r>
                    </a:p>
                    <a:p>
                      <a:r>
                        <a:rPr lang="fr-FR" sz="1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C5.2</a:t>
                      </a: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Collecter de nouvelles informations relatives au thème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C5.4</a:t>
                      </a: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Assurer une veille technologique et réglementaire</a:t>
                      </a:r>
                    </a:p>
                    <a:p>
                      <a:endParaRPr lang="fr-FR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214876"/>
                  </a:ext>
                </a:extLst>
              </a:tr>
            </a:tbl>
          </a:graphicData>
        </a:graphic>
      </p:graphicFrame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64" y="4768155"/>
            <a:ext cx="2978009" cy="180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780" y="4768155"/>
            <a:ext cx="3822645" cy="182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17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867582"/>
              </p:ext>
            </p:extLst>
          </p:nvPr>
        </p:nvGraphicFramePr>
        <p:xfrm>
          <a:off x="965791" y="2781478"/>
          <a:ext cx="9836091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066">
                  <a:extLst>
                    <a:ext uri="{9D8B030D-6E8A-4147-A177-3AD203B41FA5}">
                      <a16:colId xmlns:a16="http://schemas.microsoft.com/office/drawing/2014/main" val="1718338848"/>
                    </a:ext>
                  </a:extLst>
                </a:gridCol>
                <a:gridCol w="4241025">
                  <a:extLst>
                    <a:ext uri="{9D8B030D-6E8A-4147-A177-3AD203B41FA5}">
                      <a16:colId xmlns:a16="http://schemas.microsoft.com/office/drawing/2014/main" val="2792409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Choisir quelques critères de comparaison les plus appropriés entre ces 3 solutions. (ex. économique, durabilité, esthétique, mise en œuvre, …)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Etablir un tableau de comparaison entre ces différentes solutions en fonction des critères retenus.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Conclure.</a:t>
                      </a:r>
                    </a:p>
                    <a:p>
                      <a:endParaRPr lang="fr-FR" dirty="0"/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b="1" u="sng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C6.2</a:t>
                      </a: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Comparer plusieurs solutions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fr-FR" sz="1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C5.2</a:t>
                      </a: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Trier les informations</a:t>
                      </a:r>
                    </a:p>
                    <a:p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fr-FR" sz="1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C5.3</a:t>
                      </a:r>
                      <a:r>
                        <a:rPr lang="fr-FR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Valider les informations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554794"/>
                  </a:ext>
                </a:extLst>
              </a:tr>
            </a:tbl>
          </a:graphicData>
        </a:graphic>
      </p:graphicFrame>
      <p:sp>
        <p:nvSpPr>
          <p:cNvPr id="5" name="Sous-titre 2"/>
          <p:cNvSpPr txBox="1">
            <a:spLocks/>
          </p:cNvSpPr>
          <p:nvPr/>
        </p:nvSpPr>
        <p:spPr>
          <a:xfrm>
            <a:off x="965791" y="1747569"/>
            <a:ext cx="8465288" cy="87867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Candidat 1 Partie individuelle</a:t>
            </a:r>
            <a:r>
              <a:rPr lang="fr-FR" dirty="0"/>
              <a:t>: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Etude du bardage </a:t>
            </a:r>
          </a:p>
          <a:p>
            <a:pPr algn="l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 5</a:t>
            </a:r>
          </a:p>
        </p:txBody>
      </p:sp>
    </p:spTree>
    <p:extLst>
      <p:ext uri="{BB962C8B-B14F-4D97-AF65-F5344CB8AC3E}">
        <p14:creationId xmlns:p14="http://schemas.microsoft.com/office/powerpoint/2010/main" val="1595743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09832" y="833108"/>
            <a:ext cx="4044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5 -  Exemple de sujet 0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838200" y="1294773"/>
            <a:ext cx="9144000" cy="46334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Question commune 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510475"/>
              </p:ext>
            </p:extLst>
          </p:nvPr>
        </p:nvGraphicFramePr>
        <p:xfrm>
          <a:off x="726555" y="2162504"/>
          <a:ext cx="9969795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08990">
                  <a:extLst>
                    <a:ext uri="{9D8B030D-6E8A-4147-A177-3AD203B41FA5}">
                      <a16:colId xmlns:a16="http://schemas.microsoft.com/office/drawing/2014/main" val="3744110241"/>
                    </a:ext>
                  </a:extLst>
                </a:gridCol>
                <a:gridCol w="2360805">
                  <a:extLst>
                    <a:ext uri="{9D8B030D-6E8A-4147-A177-3AD203B41FA5}">
                      <a16:colId xmlns:a16="http://schemas.microsoft.com/office/drawing/2014/main" val="1528355796"/>
                    </a:ext>
                  </a:extLst>
                </a:gridCol>
              </a:tblGrid>
              <a:tr h="708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Elaborer une note de synthèse regroupant les différentes informations sur l’enveloppe du projet, vous y inclurez la sécurité incendie (obligations réglementaires, performance au feu des toitures, règles C+D</a:t>
                      </a:r>
                      <a:r>
                        <a:rPr lang="fr-F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…)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00" spc="5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     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C1.3 </a:t>
                      </a:r>
                      <a:r>
                        <a:rPr lang="fr-F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Elaborer une stratégie de communication écrite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u="sng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C.9 </a:t>
                      </a: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Etablir une note de synthèse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161952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38200" y="3368433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Question 2</a:t>
            </a:r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634077"/>
              </p:ext>
            </p:extLst>
          </p:nvPr>
        </p:nvGraphicFramePr>
        <p:xfrm>
          <a:off x="726556" y="3864902"/>
          <a:ext cx="9969795" cy="6659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08990">
                  <a:extLst>
                    <a:ext uri="{9D8B030D-6E8A-4147-A177-3AD203B41FA5}">
                      <a16:colId xmlns:a16="http://schemas.microsoft.com/office/drawing/2014/main" val="2839772254"/>
                    </a:ext>
                  </a:extLst>
                </a:gridCol>
                <a:gridCol w="2360805">
                  <a:extLst>
                    <a:ext uri="{9D8B030D-6E8A-4147-A177-3AD203B41FA5}">
                      <a16:colId xmlns:a16="http://schemas.microsoft.com/office/drawing/2014/main" val="2280864585"/>
                    </a:ext>
                  </a:extLst>
                </a:gridCol>
              </a:tblGrid>
              <a:tr h="537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Etablir le devis quantitatif estimatif des différentes parties des lots étudiés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Compléter le DPGF des éléments étudiés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40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C10.1 </a:t>
                      </a:r>
                      <a:r>
                        <a:rPr lang="fr-FR" sz="1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Etablir le devis et chiffrer les variantes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u="none" strike="noStrike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yanmar Text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95042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38200" y="1758122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Question 1</a:t>
            </a:r>
          </a:p>
        </p:txBody>
      </p:sp>
    </p:spTree>
    <p:extLst>
      <p:ext uri="{BB962C8B-B14F-4D97-AF65-F5344CB8AC3E}">
        <p14:creationId xmlns:p14="http://schemas.microsoft.com/office/powerpoint/2010/main" val="124148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201511"/>
              </p:ext>
            </p:extLst>
          </p:nvPr>
        </p:nvGraphicFramePr>
        <p:xfrm>
          <a:off x="820615" y="2580004"/>
          <a:ext cx="9969795" cy="26086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08990">
                  <a:extLst>
                    <a:ext uri="{9D8B030D-6E8A-4147-A177-3AD203B41FA5}">
                      <a16:colId xmlns:a16="http://schemas.microsoft.com/office/drawing/2014/main" val="3744110241"/>
                    </a:ext>
                  </a:extLst>
                </a:gridCol>
                <a:gridCol w="2360805">
                  <a:extLst>
                    <a:ext uri="{9D8B030D-6E8A-4147-A177-3AD203B41FA5}">
                      <a16:colId xmlns:a16="http://schemas.microsoft.com/office/drawing/2014/main" val="1528355796"/>
                    </a:ext>
                  </a:extLst>
                </a:gridCol>
              </a:tblGrid>
              <a:tr h="2608683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fr-F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Vous êtes une PME dans les domaines suivants et possédez un effectif de main d’œuvre suivant: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fr-FR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000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4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Etanchéité : 3 ouvriers</a:t>
                      </a:r>
                    </a:p>
                    <a:p>
                      <a:pPr marL="4000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4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Bardage : 3 ouvriers</a:t>
                      </a:r>
                    </a:p>
                    <a:p>
                      <a:pPr marL="4000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fr-FR" sz="14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Menuiserie métallique : 5 ouvriers</a:t>
                      </a:r>
                    </a:p>
                    <a:p>
                      <a:pPr marL="22860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r-FR" sz="14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Vous désirez répondre à l’appel d’offre de la maison du bâtiment et vous vous interrogez si vous possédez la capacité suffisante en main d’œuvre,</a:t>
                      </a:r>
                    </a:p>
                    <a:p>
                      <a:pPr marL="22860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r-FR" sz="14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Vérifiez si vous respectez les contraintes du planning pour vos lots respectifs</a:t>
                      </a:r>
                    </a:p>
                    <a:p>
                      <a:pPr marL="22860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fr-FR" sz="1400" spc="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Vous justifierez vos calculs en fournissant cadences, temps unitaires, 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fr-FR" sz="14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C1.3</a:t>
                      </a:r>
                      <a:r>
                        <a:rPr lang="fr-F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Valider les informations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161952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20615" y="1933968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Question 3</a:t>
            </a: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838200" y="1294773"/>
            <a:ext cx="9144000" cy="46334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latin typeface="Arial Black" panose="020B0A04020102020204" pitchFamily="34" charset="0"/>
              </a:rPr>
              <a:t>Question commune: pour 4 candidats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7327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08321" y="3792648"/>
            <a:ext cx="10515600" cy="10451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dirty="0">
                <a:latin typeface="Arial Black" panose="020B0A04020102020204" pitchFamily="34" charset="0"/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613176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1524000" y="1775637"/>
            <a:ext cx="9144000" cy="3492795"/>
          </a:xfrm>
        </p:spPr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1 Situation dans l’acte de construire</a:t>
            </a:r>
            <a:endParaRPr lang="fr-FR" dirty="0"/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1127383971"/>
              </p:ext>
            </p:extLst>
          </p:nvPr>
        </p:nvGraphicFramePr>
        <p:xfrm>
          <a:off x="2032000" y="2317898"/>
          <a:ext cx="8260316" cy="3820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3792861" y="5025932"/>
            <a:ext cx="1275907" cy="12003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Remise des offres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Signature du marché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683129" y="5036752"/>
            <a:ext cx="1570075" cy="12003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Ordre de service</a:t>
            </a:r>
          </a:p>
          <a:p>
            <a:r>
              <a:rPr lang="fr-FR" dirty="0"/>
              <a:t>Démarrage des travaux</a:t>
            </a:r>
          </a:p>
        </p:txBody>
      </p:sp>
      <p:sp>
        <p:nvSpPr>
          <p:cNvPr id="6" name="Flèche : haut 5"/>
          <p:cNvSpPr/>
          <p:nvPr/>
        </p:nvSpPr>
        <p:spPr>
          <a:xfrm>
            <a:off x="4201895" y="4228115"/>
            <a:ext cx="162677" cy="77617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haut 6"/>
          <p:cNvSpPr/>
          <p:nvPr/>
        </p:nvSpPr>
        <p:spPr>
          <a:xfrm>
            <a:off x="6227546" y="4249755"/>
            <a:ext cx="162677" cy="77617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haut 7"/>
          <p:cNvSpPr/>
          <p:nvPr/>
        </p:nvSpPr>
        <p:spPr>
          <a:xfrm>
            <a:off x="2236379" y="4161826"/>
            <a:ext cx="162677" cy="77617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524000" y="4938004"/>
            <a:ext cx="154154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Prospection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435164" y="3120520"/>
            <a:ext cx="2998382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rial Black" panose="020B0A04020102020204" pitchFamily="34" charset="0"/>
              </a:rPr>
              <a:t>Epreuve U 42</a:t>
            </a:r>
          </a:p>
        </p:txBody>
      </p:sp>
      <p:sp>
        <p:nvSpPr>
          <p:cNvPr id="11" name="Ellipse 10"/>
          <p:cNvSpPr/>
          <p:nvPr/>
        </p:nvSpPr>
        <p:spPr>
          <a:xfrm>
            <a:off x="1670444" y="3520630"/>
            <a:ext cx="2707355" cy="1307805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617609" y="5037878"/>
            <a:ext cx="1570075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Réception des travaux</a:t>
            </a:r>
          </a:p>
        </p:txBody>
      </p:sp>
      <p:sp>
        <p:nvSpPr>
          <p:cNvPr id="13" name="Flèche : haut 12"/>
          <p:cNvSpPr/>
          <p:nvPr/>
        </p:nvSpPr>
        <p:spPr>
          <a:xfrm>
            <a:off x="8239970" y="4230920"/>
            <a:ext cx="162677" cy="77617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17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4152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fr-FR" dirty="0">
                <a:latin typeface="Arial Black" panose="020B0A04020102020204" pitchFamily="34" charset="0"/>
              </a:rPr>
              <a:t>1 Situation dans l’acte de construire</a:t>
            </a:r>
          </a:p>
          <a:p>
            <a:pPr marL="0" indent="0" algn="ctr">
              <a:buNone/>
            </a:pPr>
            <a:r>
              <a:rPr lang="fr-FR" dirty="0">
                <a:latin typeface="Arial Black" panose="020B0A04020102020204" pitchFamily="34" charset="0"/>
              </a:rPr>
              <a:t>Etude commerciale</a:t>
            </a:r>
          </a:p>
          <a:p>
            <a:r>
              <a:rPr lang="fr-FR" sz="2000" dirty="0">
                <a:latin typeface="Arial Black" panose="020B0A04020102020204" pitchFamily="34" charset="0"/>
              </a:rPr>
              <a:t>Analyse du dossier</a:t>
            </a:r>
          </a:p>
          <a:p>
            <a:r>
              <a:rPr lang="fr-FR" sz="2000" dirty="0">
                <a:latin typeface="Arial Black" panose="020B0A04020102020204" pitchFamily="34" charset="0"/>
              </a:rPr>
              <a:t>Etudes des procédés et des matériaux</a:t>
            </a:r>
          </a:p>
          <a:p>
            <a:pPr lvl="1"/>
            <a:r>
              <a:rPr lang="fr-FR" sz="1600" dirty="0">
                <a:latin typeface="Arial Black" panose="020B0A04020102020204" pitchFamily="34" charset="0"/>
              </a:rPr>
              <a:t>consultation des fournisseurs, </a:t>
            </a:r>
          </a:p>
          <a:p>
            <a:pPr lvl="1"/>
            <a:r>
              <a:rPr lang="fr-FR" sz="1600" dirty="0">
                <a:latin typeface="Arial Black" panose="020B0A04020102020204" pitchFamily="34" charset="0"/>
              </a:rPr>
              <a:t>négociation, </a:t>
            </a:r>
          </a:p>
          <a:p>
            <a:pPr lvl="1"/>
            <a:r>
              <a:rPr lang="fr-FR" sz="1600" dirty="0">
                <a:latin typeface="Arial Black" panose="020B0A04020102020204" pitchFamily="34" charset="0"/>
              </a:rPr>
              <a:t>remise de prix</a:t>
            </a:r>
          </a:p>
          <a:p>
            <a:r>
              <a:rPr lang="fr-FR" sz="2000" dirty="0">
                <a:latin typeface="Arial Black" panose="020B0A04020102020204" pitchFamily="34" charset="0"/>
              </a:rPr>
              <a:t>Etude et proposition de variante </a:t>
            </a:r>
          </a:p>
          <a:p>
            <a:pPr lvl="1"/>
            <a:r>
              <a:rPr lang="fr-FR" sz="1600" dirty="0">
                <a:latin typeface="Arial Black" panose="020B0A04020102020204" pitchFamily="34" charset="0"/>
              </a:rPr>
              <a:t>avant-métré, </a:t>
            </a:r>
          </a:p>
          <a:p>
            <a:pPr lvl="1"/>
            <a:r>
              <a:rPr lang="fr-FR" sz="1600" dirty="0">
                <a:latin typeface="Arial Black" panose="020B0A04020102020204" pitchFamily="34" charset="0"/>
              </a:rPr>
              <a:t>devis quantitatif</a:t>
            </a:r>
          </a:p>
          <a:p>
            <a:r>
              <a:rPr lang="fr-FR" sz="2000" dirty="0">
                <a:latin typeface="Arial Black" panose="020B0A04020102020204" pitchFamily="34" charset="0"/>
              </a:rPr>
              <a:t>Choix et adaptation des PU vente</a:t>
            </a:r>
          </a:p>
          <a:p>
            <a:pPr lvl="1"/>
            <a:r>
              <a:rPr lang="fr-FR" sz="1600" dirty="0">
                <a:latin typeface="Arial Black" panose="020B0A04020102020204" pitchFamily="34" charset="0"/>
              </a:rPr>
              <a:t>bordereau d’entreprise, </a:t>
            </a:r>
          </a:p>
          <a:p>
            <a:pPr lvl="1"/>
            <a:r>
              <a:rPr lang="fr-FR" sz="1600" dirty="0">
                <a:latin typeface="Arial Black" panose="020B0A04020102020204" pitchFamily="34" charset="0"/>
              </a:rPr>
              <a:t>sous détails, </a:t>
            </a:r>
          </a:p>
          <a:p>
            <a:pPr lvl="1"/>
            <a:r>
              <a:rPr lang="fr-FR" sz="1600" dirty="0">
                <a:latin typeface="Arial Black" panose="020B0A04020102020204" pitchFamily="34" charset="0"/>
              </a:rPr>
              <a:t>coefficient de vente</a:t>
            </a:r>
          </a:p>
          <a:p>
            <a:r>
              <a:rPr lang="fr-FR" sz="2000" dirty="0">
                <a:latin typeface="Arial Black" panose="020B0A04020102020204" pitchFamily="34" charset="0"/>
              </a:rPr>
              <a:t>Devis commercial</a:t>
            </a:r>
          </a:p>
          <a:p>
            <a:r>
              <a:rPr lang="fr-FR" sz="2000" dirty="0">
                <a:latin typeface="Arial Black" panose="020B0A04020102020204" pitchFamily="34" charset="0"/>
              </a:rPr>
              <a:t>Décomposition Prix Global Forfaitaire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3850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1566531" y="1443629"/>
            <a:ext cx="9144000" cy="4106566"/>
          </a:xfrm>
        </p:spPr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2 Liens avec le Référentiel des Activités Professionnelles</a:t>
            </a:r>
          </a:p>
          <a:p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409504"/>
              </p:ext>
            </p:extLst>
          </p:nvPr>
        </p:nvGraphicFramePr>
        <p:xfrm>
          <a:off x="1392865" y="2668872"/>
          <a:ext cx="876122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236">
                  <a:extLst>
                    <a:ext uri="{9D8B030D-6E8A-4147-A177-3AD203B41FA5}">
                      <a16:colId xmlns:a16="http://schemas.microsoft.com/office/drawing/2014/main" val="382482099"/>
                    </a:ext>
                  </a:extLst>
                </a:gridCol>
                <a:gridCol w="3038895">
                  <a:extLst>
                    <a:ext uri="{9D8B030D-6E8A-4147-A177-3AD203B41FA5}">
                      <a16:colId xmlns:a16="http://schemas.microsoft.com/office/drawing/2014/main" val="1866780778"/>
                    </a:ext>
                  </a:extLst>
                </a:gridCol>
                <a:gridCol w="4458098">
                  <a:extLst>
                    <a:ext uri="{9D8B030D-6E8A-4147-A177-3AD203B41FA5}">
                      <a16:colId xmlns:a16="http://schemas.microsoft.com/office/drawing/2014/main" val="1564374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Répondre au client</a:t>
                      </a:r>
                    </a:p>
                    <a:p>
                      <a:endParaRPr lang="fr-F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A2  Proposer une réponse commerciale</a:t>
                      </a:r>
                    </a:p>
                    <a:p>
                      <a:endParaRPr lang="fr-FR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T.2.2 Analyser le contexte du projet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T.2.3 Rechercher, évaluer et retenir une ou plusieurs solutions techniques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T.2.4 Rédiger une réponse commerciale globale, technique et économique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192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690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1524000" y="1403498"/>
            <a:ext cx="9144000" cy="3854302"/>
          </a:xfrm>
        </p:spPr>
        <p:txBody>
          <a:bodyPr>
            <a:normAutofit fontScale="92500" lnSpcReduction="20000"/>
          </a:bodyPr>
          <a:lstStyle/>
          <a:p>
            <a:r>
              <a:rPr lang="fr-FR" dirty="0">
                <a:latin typeface="Arial Black" panose="020B0A04020102020204" pitchFamily="34" charset="0"/>
              </a:rPr>
              <a:t>3 Organisation de l’épreuve </a:t>
            </a:r>
          </a:p>
          <a:p>
            <a:endParaRPr lang="fr-FR" dirty="0">
              <a:latin typeface="Arial Black" panose="020B0A040201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latin typeface="Arial Black" panose="020B0A04020102020204" pitchFamily="34" charset="0"/>
              </a:rPr>
              <a:t>Choix du support de l’épreuve </a:t>
            </a:r>
          </a:p>
          <a:p>
            <a:pPr marL="800100" lvl="1" indent="-342900" algn="l">
              <a:buFont typeface="Wingdings" panose="05000000000000000000" pitchFamily="2" charset="2"/>
              <a:buChar char="Ø"/>
            </a:pPr>
            <a:r>
              <a:rPr lang="fr-FR" dirty="0">
                <a:latin typeface="Arial Black" panose="020B0A04020102020204" pitchFamily="34" charset="0"/>
              </a:rPr>
              <a:t>bâtiment de forme simple permettant de traiter 4 lots relatifs à son enveloppe :</a:t>
            </a:r>
          </a:p>
          <a:p>
            <a:pPr marL="1257300" lvl="2" indent="-342900" algn="l">
              <a:buFont typeface="Wingdings" panose="05000000000000000000" pitchFamily="2" charset="2"/>
              <a:buChar char="v"/>
            </a:pPr>
            <a:r>
              <a:rPr lang="fr-FR" dirty="0">
                <a:latin typeface="Arial Black" panose="020B0A04020102020204" pitchFamily="34" charset="0"/>
              </a:rPr>
              <a:t>bardage, </a:t>
            </a:r>
          </a:p>
          <a:p>
            <a:pPr marL="1257300" lvl="2" indent="-342900" algn="l">
              <a:buFont typeface="Wingdings" panose="05000000000000000000" pitchFamily="2" charset="2"/>
              <a:buChar char="v"/>
            </a:pPr>
            <a:r>
              <a:rPr lang="fr-FR" dirty="0">
                <a:latin typeface="Arial Black" panose="020B0A04020102020204" pitchFamily="34" charset="0"/>
              </a:rPr>
              <a:t>étanchéité, </a:t>
            </a:r>
          </a:p>
          <a:p>
            <a:pPr marL="1257300" lvl="2" indent="-342900" algn="l">
              <a:buFont typeface="Wingdings" panose="05000000000000000000" pitchFamily="2" charset="2"/>
              <a:buChar char="v"/>
            </a:pPr>
            <a:r>
              <a:rPr lang="fr-FR" dirty="0">
                <a:latin typeface="Arial Black" panose="020B0A04020102020204" pitchFamily="34" charset="0"/>
              </a:rPr>
              <a:t>menuiserie, </a:t>
            </a:r>
          </a:p>
          <a:p>
            <a:pPr marL="1257300" lvl="2" indent="-342900" algn="l">
              <a:buFont typeface="Wingdings" panose="05000000000000000000" pitchFamily="2" charset="2"/>
              <a:buChar char="v"/>
            </a:pPr>
            <a:r>
              <a:rPr lang="fr-FR" dirty="0">
                <a:latin typeface="Arial Black" panose="020B0A04020102020204" pitchFamily="34" charset="0"/>
              </a:rPr>
              <a:t>occultation, </a:t>
            </a:r>
          </a:p>
          <a:p>
            <a:pPr marL="1257300" lvl="2" indent="-342900" algn="l">
              <a:buFont typeface="Wingdings" panose="05000000000000000000" pitchFamily="2" charset="2"/>
              <a:buChar char="v"/>
            </a:pPr>
            <a:r>
              <a:rPr lang="fr-FR" dirty="0">
                <a:latin typeface="Arial Black" panose="020B0A04020102020204" pitchFamily="34" charset="0"/>
              </a:rPr>
              <a:t>couverture sèche, …..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latin typeface="Arial Black" panose="020B0A04020102020204" pitchFamily="34" charset="0"/>
              </a:rPr>
              <a:t>Support identique à l’épreuve E5 recommandée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dirty="0">
                <a:latin typeface="Arial Black" panose="020B0A04020102020204" pitchFamily="34" charset="0"/>
              </a:rPr>
              <a:t>Préparation de 2 semaines par groupe de 3 ou 4 étudiants</a:t>
            </a:r>
          </a:p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985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3C5D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860" y="1198789"/>
            <a:ext cx="8027582" cy="47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3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1555898" y="1456660"/>
            <a:ext cx="9144000" cy="3843671"/>
          </a:xfrm>
        </p:spPr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3 Organisation de l’épreuve 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fr-FR" dirty="0"/>
          </a:p>
        </p:txBody>
      </p:sp>
      <p:pic>
        <p:nvPicPr>
          <p:cNvPr id="3" name="Espace réservé du conten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609" y="2647507"/>
            <a:ext cx="6560289" cy="28465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9898" y="190548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dirty="0">
                <a:latin typeface="Arial Black" panose="020B0A04020102020204" pitchFamily="34" charset="0"/>
              </a:rPr>
              <a:t>Préparation de 2 semaines par groupe de 3 ou 4 étudiants</a:t>
            </a:r>
          </a:p>
        </p:txBody>
      </p:sp>
    </p:spTree>
    <p:extLst>
      <p:ext uri="{BB962C8B-B14F-4D97-AF65-F5344CB8AC3E}">
        <p14:creationId xmlns:p14="http://schemas.microsoft.com/office/powerpoint/2010/main" val="1516036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8436" y="2020186"/>
            <a:ext cx="8920717" cy="3519377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Questionnement individuel par tirage au sort: 75 % du temps de travail</a:t>
            </a:r>
          </a:p>
          <a:p>
            <a:pPr marL="0" indent="0"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Questionnement collectif : 25 % du temps de travail</a:t>
            </a:r>
          </a:p>
          <a:p>
            <a:pPr>
              <a:buFont typeface="Wingdings" panose="05000000000000000000" pitchFamily="2" charset="2"/>
              <a:buChar char="ü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Revue de projet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représente 30 % du poids de la note 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oral individuel où l’étudiant joue le rôle de chef de projet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durée  30 à 35 minutes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Soutenance de projet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représente 70 % de la note,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exposé individuel de 20 minutes,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entretien de 30 minutes devant un jury (professeurs technique + professionnel)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durée 50 minutes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971" y="1245413"/>
            <a:ext cx="490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latin typeface="Arial Black" panose="020B0A04020102020204" pitchFamily="34" charset="0"/>
              </a:rPr>
              <a:t>3 Organisation de l’épreuve </a:t>
            </a:r>
          </a:p>
        </p:txBody>
      </p:sp>
    </p:spTree>
    <p:extLst>
      <p:ext uri="{BB962C8B-B14F-4D97-AF65-F5344CB8AC3E}">
        <p14:creationId xmlns:p14="http://schemas.microsoft.com/office/powerpoint/2010/main" val="21675935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1405</Words>
  <Application>Microsoft Office PowerPoint</Application>
  <PresentationFormat>Grand écran</PresentationFormat>
  <Paragraphs>249</Paragraphs>
  <Slides>28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Myanmar Text</vt:lpstr>
      <vt:lpstr>Wingdings</vt:lpstr>
      <vt:lpstr>Thème Office</vt:lpstr>
      <vt:lpstr>2_Conception personnalisée</vt:lpstr>
      <vt:lpstr>1_Conception personnalisée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thierry</dc:creator>
  <cp:lastModifiedBy>thierry</cp:lastModifiedBy>
  <cp:revision>102</cp:revision>
  <dcterms:created xsi:type="dcterms:W3CDTF">2017-01-18T10:49:49Z</dcterms:created>
  <dcterms:modified xsi:type="dcterms:W3CDTF">2017-01-24T18:36:31Z</dcterms:modified>
</cp:coreProperties>
</file>