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74" r:id="rId4"/>
    <p:sldId id="257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75" r:id="rId13"/>
    <p:sldId id="269" r:id="rId14"/>
    <p:sldId id="270" r:id="rId15"/>
    <p:sldId id="268" r:id="rId16"/>
    <p:sldId id="276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18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4A31E3-782C-4E58-9AC2-9BBD72AD85F7}" type="datetimeFigureOut">
              <a:rPr lang="fr-FR" smtClean="0"/>
              <a:pPr/>
              <a:t>24/01/2017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2D52D9-FD21-4344-A291-9164667983A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Présentation TP (U62</a:t>
            </a:r>
            <a:r>
              <a:rPr lang="fr-FR" dirty="0" smtClean="0"/>
              <a:t>)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Eric</a:t>
            </a:r>
            <a:r>
              <a:rPr lang="fr-FR" dirty="0" smtClean="0"/>
              <a:t> Martel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TP conseillés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sz="4000" dirty="0" smtClean="0">
                <a:latin typeface="+mj-lt"/>
              </a:rPr>
              <a:t>Arrachements de fixations couvertures (basé sur EC3)</a:t>
            </a:r>
          </a:p>
          <a:p>
            <a:pPr lvl="1"/>
            <a:r>
              <a:rPr lang="fr-FR" sz="4000" dirty="0" smtClean="0">
                <a:latin typeface="+mj-lt"/>
              </a:rPr>
              <a:t>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Organisation pédagogique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37" y="1844823"/>
            <a:ext cx="9129163" cy="436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Organisation pédagogique</a:t>
            </a:r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019" y="2204863"/>
            <a:ext cx="8988980" cy="374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CCF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000" dirty="0" smtClean="0"/>
              <a:t>La situation d’évaluation doit être réalisée en deuxième année de formation (avant le mois de mai). Les candidats sont cependant prévenus au préalable de leur date d’évaluation.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CCF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 l’issue de la situation d’évaluation, l’équipe pédagogique de l’établissement de formation constitue, pour chaque candidat, un dossier comprenant : </a:t>
            </a:r>
          </a:p>
          <a:p>
            <a:pPr lvl="1"/>
            <a:r>
              <a:rPr lang="fr-FR" sz="2600" dirty="0" smtClean="0"/>
              <a:t>la liste des documents remis pour conduire le travail demandé pendant la situation d’évaluation ; </a:t>
            </a:r>
            <a:endParaRPr lang="fr-FR" sz="2600" b="1" i="1" dirty="0" smtClean="0"/>
          </a:p>
          <a:p>
            <a:pPr lvl="1"/>
            <a:r>
              <a:rPr lang="fr-FR" sz="2600" dirty="0" smtClean="0"/>
              <a:t>la description sommaire des moyens matériels et du site mis à sa disposition ; </a:t>
            </a:r>
            <a:endParaRPr lang="fr-FR" sz="2600" b="1" i="1" dirty="0" smtClean="0"/>
          </a:p>
          <a:p>
            <a:pPr lvl="1"/>
            <a:r>
              <a:rPr lang="fr-FR" sz="2600" dirty="0" smtClean="0"/>
              <a:t>les documents éventuellement rédigés par le candidat lors de l’évaluation ;</a:t>
            </a:r>
            <a:endParaRPr lang="fr-FR" sz="2600" b="1" i="1" dirty="0" smtClean="0"/>
          </a:p>
          <a:p>
            <a:pPr lvl="1"/>
            <a:r>
              <a:rPr lang="fr-FR" sz="2600" dirty="0" smtClean="0"/>
              <a:t>une fiche d’évaluation du travail réalisé comprenant une proposition de note. Cette fiche est disponible dans la circulaire d’organisation nationale</a:t>
            </a:r>
            <a:endParaRPr lang="fr-F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CCF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+mj-lt"/>
              </a:rPr>
              <a:t>Proposition de grille U62</a:t>
            </a:r>
          </a:p>
          <a:p>
            <a:pPr lvl="1"/>
            <a:endParaRPr lang="fr-FR" dirty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534718"/>
            <a:ext cx="9143999" cy="4323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305800" cy="1143000"/>
          </a:xfrm>
        </p:spPr>
        <p:txBody>
          <a:bodyPr/>
          <a:lstStyle/>
          <a:p>
            <a:pPr algn="ctr"/>
            <a:r>
              <a:rPr lang="fr-FR" dirty="0" smtClean="0"/>
              <a:t>FIN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Compétences à valider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latin typeface="+mj-lt"/>
              </a:rPr>
              <a:t>C13.4  Implanter un ouvrage de complexité variable</a:t>
            </a:r>
          </a:p>
          <a:p>
            <a:r>
              <a:rPr lang="fr-FR" sz="3200" dirty="0" smtClean="0">
                <a:latin typeface="+mj-lt"/>
              </a:rPr>
              <a:t>C14.1  Réceptionner un support C15 Mesurer ou contrôler des performances conformément aux réglementations et exigences du marché</a:t>
            </a:r>
          </a:p>
          <a:p>
            <a:r>
              <a:rPr lang="fr-FR" sz="3200" dirty="0" smtClean="0">
                <a:latin typeface="+mj-lt"/>
              </a:rPr>
              <a:t>C15  Mesurer ou contrôler des performances conformément aux réglementations et exigences du marché</a:t>
            </a:r>
            <a:endParaRPr lang="fr-FR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Compétences à valider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latin typeface="+mj-lt"/>
              </a:rPr>
              <a:t>Au minimum, une des trois compétences précédentes doit être obligatoirement évaluée</a:t>
            </a:r>
            <a:endParaRPr lang="fr-FR" sz="4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TP obligatoires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latin typeface="+mj-lt"/>
              </a:rPr>
              <a:t>S5 – Sciences de l’ingénieur en </a:t>
            </a:r>
            <a:br>
              <a:rPr lang="fr-FR" sz="4000" dirty="0" smtClean="0">
                <a:latin typeface="+mj-lt"/>
              </a:rPr>
            </a:br>
            <a:r>
              <a:rPr lang="fr-FR" sz="4000" dirty="0" smtClean="0">
                <a:latin typeface="+mj-lt"/>
              </a:rPr>
              <a:t>bâtiment :</a:t>
            </a:r>
          </a:p>
          <a:p>
            <a:pPr lvl="1"/>
            <a:r>
              <a:rPr lang="fr-FR" sz="3200" dirty="0" smtClean="0">
                <a:latin typeface="+mj-lt"/>
              </a:rPr>
              <a:t>Vérification des caractéristiques d’un élément de structure (basé sur SB2 et </a:t>
            </a:r>
            <a:br>
              <a:rPr lang="fr-FR" sz="3200" dirty="0" smtClean="0">
                <a:latin typeface="+mj-lt"/>
              </a:rPr>
            </a:br>
            <a:r>
              <a:rPr lang="fr-FR" sz="3200" dirty="0" smtClean="0">
                <a:latin typeface="+mj-lt"/>
              </a:rPr>
              <a:t>SB3)    </a:t>
            </a:r>
            <a:r>
              <a:rPr lang="fr-FR" sz="3200" dirty="0" smtClean="0">
                <a:solidFill>
                  <a:srgbClr val="FF0000"/>
                </a:solidFill>
                <a:latin typeface="+mj-lt"/>
              </a:rPr>
              <a:t>C15</a:t>
            </a:r>
          </a:p>
          <a:p>
            <a:pPr lvl="1"/>
            <a:r>
              <a:rPr lang="fr-FR" sz="3200" dirty="0" smtClean="0">
                <a:latin typeface="+mj-lt"/>
              </a:rPr>
              <a:t>Contrôle des performances thermiques d’une paroi (basé sur SB5)    </a:t>
            </a:r>
            <a:r>
              <a:rPr lang="fr-FR" sz="3200" dirty="0" smtClean="0">
                <a:solidFill>
                  <a:srgbClr val="FF0000"/>
                </a:solidFill>
                <a:latin typeface="+mj-lt"/>
              </a:rPr>
              <a:t>C15</a:t>
            </a:r>
            <a:endParaRPr lang="fr-FR" sz="3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TP obligatoires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sz="4000" dirty="0" smtClean="0">
                <a:latin typeface="+mj-lt"/>
              </a:rPr>
              <a:t>Contrôle des performances acoustiques des systèmes d’enveloppe (basé sur SB1)  </a:t>
            </a:r>
            <a:r>
              <a:rPr lang="fr-FR" sz="4000" dirty="0" smtClean="0">
                <a:solidFill>
                  <a:srgbClr val="FF0000"/>
                </a:solidFill>
                <a:latin typeface="+mj-lt"/>
              </a:rPr>
              <a:t>C15</a:t>
            </a:r>
            <a:endParaRPr lang="fr-FR" sz="4000" dirty="0" smtClean="0">
              <a:latin typeface="+mj-lt"/>
            </a:endParaRPr>
          </a:p>
          <a:p>
            <a:pPr lvl="1"/>
            <a:r>
              <a:rPr lang="fr-FR" sz="4000" dirty="0" smtClean="0">
                <a:latin typeface="+mj-lt"/>
              </a:rPr>
              <a:t>Eclairement d’un local (basé sur EC4)  </a:t>
            </a:r>
            <a:r>
              <a:rPr lang="fr-FR" sz="4000" dirty="0" smtClean="0">
                <a:solidFill>
                  <a:srgbClr val="FF0000"/>
                </a:solidFill>
                <a:latin typeface="+mj-lt"/>
              </a:rPr>
              <a:t>C15</a:t>
            </a:r>
            <a:endParaRPr lang="fr-FR" sz="4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TP obligatoires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latin typeface="+mj-lt"/>
              </a:rPr>
              <a:t>S6 – Technologie des enveloppes:</a:t>
            </a:r>
          </a:p>
          <a:p>
            <a:pPr lvl="1"/>
            <a:r>
              <a:rPr lang="fr-FR" sz="3600" dirty="0" smtClean="0">
                <a:latin typeface="+mj-lt"/>
              </a:rPr>
              <a:t>Contrôle de la conformité des ouvrages menuisés (basé sur EC2)   </a:t>
            </a:r>
            <a:r>
              <a:rPr lang="fr-FR" sz="3600" dirty="0" smtClean="0">
                <a:solidFill>
                  <a:srgbClr val="FF0000"/>
                </a:solidFill>
                <a:latin typeface="+mj-lt"/>
              </a:rPr>
              <a:t>C15</a:t>
            </a:r>
            <a:endParaRPr lang="fr-FR" sz="3600" dirty="0" smtClean="0">
              <a:latin typeface="+mj-lt"/>
            </a:endParaRPr>
          </a:p>
          <a:p>
            <a:pPr lvl="1"/>
            <a:r>
              <a:rPr lang="fr-FR" sz="3600" dirty="0" smtClean="0">
                <a:latin typeface="+mj-lt"/>
              </a:rPr>
              <a:t>Implantation d’un élément de façade droit et/ou courbe (basé sur MO3)  </a:t>
            </a:r>
            <a:r>
              <a:rPr lang="fr-FR" sz="3600" dirty="0" smtClean="0">
                <a:solidFill>
                  <a:srgbClr val="FF0000"/>
                </a:solidFill>
                <a:latin typeface="+mj-lt"/>
              </a:rPr>
              <a:t>C13.4</a:t>
            </a:r>
            <a:endParaRPr lang="fr-FR" sz="36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TP obligatoires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sz="4000" dirty="0" smtClean="0">
                <a:latin typeface="+mj-lt"/>
              </a:rPr>
              <a:t>Essai d’</a:t>
            </a:r>
            <a:r>
              <a:rPr lang="fr-FR" sz="4000" dirty="0" err="1" smtClean="0">
                <a:latin typeface="+mj-lt"/>
              </a:rPr>
              <a:t>infiltrométrie</a:t>
            </a:r>
            <a:r>
              <a:rPr lang="fr-FR" sz="4000" dirty="0" smtClean="0">
                <a:latin typeface="+mj-lt"/>
              </a:rPr>
              <a:t> (nouveau) </a:t>
            </a:r>
            <a:r>
              <a:rPr lang="fr-FR" sz="4000" dirty="0" smtClean="0">
                <a:solidFill>
                  <a:srgbClr val="FF0000"/>
                </a:solidFill>
                <a:latin typeface="+mj-lt"/>
              </a:rPr>
              <a:t>C15</a:t>
            </a:r>
            <a:endParaRPr lang="fr-FR" sz="4000" dirty="0" smtClean="0">
              <a:latin typeface="+mj-lt"/>
            </a:endParaRPr>
          </a:p>
          <a:p>
            <a:pPr lvl="1"/>
            <a:r>
              <a:rPr lang="fr-FR" sz="4000" dirty="0" smtClean="0">
                <a:latin typeface="+mj-lt"/>
              </a:rPr>
              <a:t>Réception de support (basé sur MO1)   </a:t>
            </a:r>
            <a:r>
              <a:rPr lang="fr-FR" sz="4000" dirty="0" smtClean="0">
                <a:solidFill>
                  <a:srgbClr val="FF0000"/>
                </a:solidFill>
                <a:latin typeface="+mj-lt"/>
              </a:rPr>
              <a:t>C14.1</a:t>
            </a:r>
            <a:endParaRPr lang="fr-FR" sz="4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TP conseillés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4000" dirty="0" smtClean="0">
                <a:latin typeface="+mj-lt"/>
              </a:rPr>
              <a:t>S6 – Technologie des enveloppes:</a:t>
            </a:r>
          </a:p>
          <a:p>
            <a:pPr lvl="1"/>
            <a:r>
              <a:rPr lang="fr-FR" sz="4000" dirty="0" smtClean="0">
                <a:latin typeface="+mj-lt"/>
              </a:rPr>
              <a:t>Mise en œuvre d’un bardage (basé sur MO4)</a:t>
            </a:r>
          </a:p>
          <a:p>
            <a:pPr lvl="1"/>
            <a:r>
              <a:rPr lang="fr-FR" sz="4000" dirty="0" smtClean="0">
                <a:latin typeface="+mj-lt"/>
              </a:rPr>
              <a:t>Assemblage de menuiseries (nouveau)</a:t>
            </a:r>
          </a:p>
          <a:p>
            <a:pPr lvl="1"/>
            <a:r>
              <a:rPr lang="fr-FR" sz="4000" dirty="0" smtClean="0">
                <a:latin typeface="+mj-lt"/>
              </a:rPr>
              <a:t>Mise en œuvre des ouvrages menuisés (basé sur MO2 et MO6)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TP conseillés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r-FR" sz="4000" dirty="0" smtClean="0">
                <a:latin typeface="+mj-lt"/>
              </a:rPr>
              <a:t>Contrôle de conformité de la mise en œuvre de fermetures (nouveau)</a:t>
            </a:r>
          </a:p>
          <a:p>
            <a:pPr lvl="1"/>
            <a:r>
              <a:rPr lang="fr-FR" sz="4000" dirty="0" smtClean="0">
                <a:latin typeface="+mj-lt"/>
              </a:rPr>
              <a:t>Contrôle de conformité de la mise en œuvre des couvertures(basé sur MO7 et MO8)</a:t>
            </a:r>
          </a:p>
          <a:p>
            <a:pPr lvl="1"/>
            <a:r>
              <a:rPr lang="fr-FR" sz="4000" dirty="0" smtClean="0">
                <a:latin typeface="+mj-lt"/>
              </a:rPr>
              <a:t>Relevé d’ouvrages existants (nouveau)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</TotalTime>
  <Words>359</Words>
  <Application>Microsoft Office PowerPoint</Application>
  <PresentationFormat>Affichage à l'écran (4:3)</PresentationFormat>
  <Paragraphs>46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Calibri</vt:lpstr>
      <vt:lpstr>Constantia</vt:lpstr>
      <vt:lpstr>Wingdings 2</vt:lpstr>
      <vt:lpstr>Débit</vt:lpstr>
      <vt:lpstr>Présentation TP (U62)  Eric Martel </vt:lpstr>
      <vt:lpstr>Compétences à valider</vt:lpstr>
      <vt:lpstr>Compétences à valider</vt:lpstr>
      <vt:lpstr>TP obligatoires</vt:lpstr>
      <vt:lpstr>TP obligatoires</vt:lpstr>
      <vt:lpstr>TP obligatoires</vt:lpstr>
      <vt:lpstr>TP obligatoires</vt:lpstr>
      <vt:lpstr>TP conseillés</vt:lpstr>
      <vt:lpstr>TP conseillés</vt:lpstr>
      <vt:lpstr>TP conseillés</vt:lpstr>
      <vt:lpstr>Organisation pédagogique</vt:lpstr>
      <vt:lpstr>Organisation pédagogique</vt:lpstr>
      <vt:lpstr>Evaluation CCF</vt:lpstr>
      <vt:lpstr>Evaluation CCF</vt:lpstr>
      <vt:lpstr>Evaluation CCF</vt:lpstr>
      <vt:lpstr>FIN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Période d’intégration</dc:title>
  <dc:creator>M</dc:creator>
  <cp:lastModifiedBy>Cedric Dziubanowski</cp:lastModifiedBy>
  <cp:revision>18</cp:revision>
  <dcterms:created xsi:type="dcterms:W3CDTF">2017-01-19T16:01:26Z</dcterms:created>
  <dcterms:modified xsi:type="dcterms:W3CDTF">2017-01-24T21:27:07Z</dcterms:modified>
</cp:coreProperties>
</file>