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60" r:id="rId4"/>
    <p:sldId id="269" r:id="rId5"/>
    <p:sldId id="270" r:id="rId6"/>
    <p:sldId id="274" r:id="rId7"/>
    <p:sldId id="271" r:id="rId8"/>
    <p:sldId id="272" r:id="rId9"/>
    <p:sldId id="258" r:id="rId10"/>
    <p:sldId id="262" r:id="rId11"/>
    <p:sldId id="267" r:id="rId12"/>
    <p:sldId id="275" r:id="rId1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 varScale="1">
        <p:scale>
          <a:sx n="105" d="100"/>
          <a:sy n="105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4B6FE7-43FD-46BF-89F7-D7EEEDC91D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0C2D8F4-DA3E-4CE3-A392-354CE1361090}">
      <dgm:prSet phldrT="[Texte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fr-FR" sz="1800" smtClean="0"/>
            <a:t>Pour un territoire innovant et intelligent</a:t>
          </a:r>
          <a:endParaRPr lang="fr-FR" sz="1800"/>
        </a:p>
      </dgm:t>
    </dgm:pt>
    <dgm:pt modelId="{2E3D47D9-4960-4C26-B497-4197B0B80EC7}" type="parTrans" cxnId="{8B26288D-EAC8-4DE0-8B29-806D76D6B674}">
      <dgm:prSet/>
      <dgm:spPr/>
      <dgm:t>
        <a:bodyPr/>
        <a:lstStyle/>
        <a:p>
          <a:endParaRPr lang="fr-FR" sz="1400"/>
        </a:p>
      </dgm:t>
    </dgm:pt>
    <dgm:pt modelId="{C7F819B2-E6E5-4C6E-9A22-D420B6E7052C}" type="sibTrans" cxnId="{8B26288D-EAC8-4DE0-8B29-806D76D6B674}">
      <dgm:prSet/>
      <dgm:spPr/>
      <dgm:t>
        <a:bodyPr/>
        <a:lstStyle/>
        <a:p>
          <a:endParaRPr lang="fr-FR" sz="1400"/>
        </a:p>
      </dgm:t>
    </dgm:pt>
    <dgm:pt modelId="{0295A440-2F10-46B7-99B1-D0BBFA398743}">
      <dgm:prSet phldrT="[Texte]" custT="1"/>
      <dgm:spPr/>
      <dgm:t>
        <a:bodyPr/>
        <a:lstStyle/>
        <a:p>
          <a:r>
            <a:rPr lang="fr-FR" sz="1200" smtClean="0"/>
            <a:t>Etre à la pointe des usages de technologies innovantes en matière de gestion des espaces urbains, respectueuses de l’environnement et économes, afin d’améliorer le bien être de ses habitants</a:t>
          </a:r>
          <a:endParaRPr lang="fr-FR" sz="1200"/>
        </a:p>
      </dgm:t>
    </dgm:pt>
    <dgm:pt modelId="{0B9CEDE0-0680-4432-9D9E-FA3336E3E2D0}" type="parTrans" cxnId="{CD0D95DC-7D38-45C5-A758-E433C37CA8FC}">
      <dgm:prSet/>
      <dgm:spPr/>
      <dgm:t>
        <a:bodyPr/>
        <a:lstStyle/>
        <a:p>
          <a:endParaRPr lang="fr-FR" sz="1400"/>
        </a:p>
      </dgm:t>
    </dgm:pt>
    <dgm:pt modelId="{72AB0C0E-8025-4108-97ED-494271CFE83C}" type="sibTrans" cxnId="{CD0D95DC-7D38-45C5-A758-E433C37CA8FC}">
      <dgm:prSet/>
      <dgm:spPr/>
      <dgm:t>
        <a:bodyPr/>
        <a:lstStyle/>
        <a:p>
          <a:endParaRPr lang="fr-FR" sz="1400"/>
        </a:p>
      </dgm:t>
    </dgm:pt>
    <dgm:pt modelId="{D6D492CC-550E-47C1-897C-654578590E09}">
      <dgm:prSet phldrT="[Texte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fr-FR" sz="1800" smtClean="0"/>
            <a:t>Pour une communauté urbaine durable au développement urbain maitrisé</a:t>
          </a:r>
          <a:endParaRPr lang="fr-FR" sz="1800"/>
        </a:p>
      </dgm:t>
    </dgm:pt>
    <dgm:pt modelId="{96326B9D-C33A-499B-81C7-E198530EDD95}" type="parTrans" cxnId="{04C91B58-FCB0-436A-ABED-120205CCAD98}">
      <dgm:prSet/>
      <dgm:spPr/>
      <dgm:t>
        <a:bodyPr/>
        <a:lstStyle/>
        <a:p>
          <a:endParaRPr lang="fr-FR" sz="1400"/>
        </a:p>
      </dgm:t>
    </dgm:pt>
    <dgm:pt modelId="{B027AF4F-7621-41A9-BCC7-A86ED87BCF7E}" type="sibTrans" cxnId="{04C91B58-FCB0-436A-ABED-120205CCAD98}">
      <dgm:prSet/>
      <dgm:spPr/>
      <dgm:t>
        <a:bodyPr/>
        <a:lstStyle/>
        <a:p>
          <a:endParaRPr lang="fr-FR" sz="1400"/>
        </a:p>
      </dgm:t>
    </dgm:pt>
    <dgm:pt modelId="{28C445F4-F31B-40D7-9707-4336EB4A80E2}">
      <dgm:prSet phldrT="[Texte]" custT="1"/>
      <dgm:spPr/>
      <dgm:t>
        <a:bodyPr/>
        <a:lstStyle/>
        <a:p>
          <a:r>
            <a:rPr lang="fr-FR" sz="1200" smtClean="0"/>
            <a:t>En 2015, Le Grand Dijon et 3 collectivités ont été retenus comme lauréats de l’appel à projet TEPCV.</a:t>
          </a:r>
          <a:endParaRPr lang="fr-FR" sz="1200"/>
        </a:p>
      </dgm:t>
    </dgm:pt>
    <dgm:pt modelId="{9D5BBC6C-9D80-4113-A761-D1DAC0C585DC}" type="parTrans" cxnId="{13BFBF9E-AC4D-4995-A9BE-D132A4C64294}">
      <dgm:prSet/>
      <dgm:spPr/>
      <dgm:t>
        <a:bodyPr/>
        <a:lstStyle/>
        <a:p>
          <a:endParaRPr lang="fr-FR" sz="1400"/>
        </a:p>
      </dgm:t>
    </dgm:pt>
    <dgm:pt modelId="{073F159D-39EF-4233-A855-2649433F6B88}" type="sibTrans" cxnId="{13BFBF9E-AC4D-4995-A9BE-D132A4C64294}">
      <dgm:prSet/>
      <dgm:spPr/>
      <dgm:t>
        <a:bodyPr/>
        <a:lstStyle/>
        <a:p>
          <a:endParaRPr lang="fr-FR" sz="1400"/>
        </a:p>
      </dgm:t>
    </dgm:pt>
    <dgm:pt modelId="{EA1BD526-7A58-4F1C-A25F-8C55B35B2A1C}">
      <dgm:prSet phldrT="[Texte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fr-FR" sz="1800" smtClean="0"/>
            <a:t>Pour une communauté urbaine responsable e t solidaire</a:t>
          </a:r>
          <a:endParaRPr lang="fr-FR" sz="1800"/>
        </a:p>
      </dgm:t>
    </dgm:pt>
    <dgm:pt modelId="{32D94B84-B755-4E45-86E4-AC66EAE8B37A}" type="parTrans" cxnId="{5D6CD077-6CEA-4C53-9D8D-015B501494B0}">
      <dgm:prSet/>
      <dgm:spPr/>
      <dgm:t>
        <a:bodyPr/>
        <a:lstStyle/>
        <a:p>
          <a:endParaRPr lang="fr-FR" sz="1400"/>
        </a:p>
      </dgm:t>
    </dgm:pt>
    <dgm:pt modelId="{76BDCBE8-E348-4167-9123-518568E4B864}" type="sibTrans" cxnId="{5D6CD077-6CEA-4C53-9D8D-015B501494B0}">
      <dgm:prSet/>
      <dgm:spPr/>
      <dgm:t>
        <a:bodyPr/>
        <a:lstStyle/>
        <a:p>
          <a:endParaRPr lang="fr-FR" sz="1400"/>
        </a:p>
      </dgm:t>
    </dgm:pt>
    <dgm:pt modelId="{E6A35116-1159-4184-904C-601698B3ACA8}">
      <dgm:prSet phldrT="[Texte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fr-FR" sz="1800" smtClean="0"/>
            <a:t>Pour un territoire attractif</a:t>
          </a:r>
          <a:endParaRPr lang="fr-FR" sz="1800"/>
        </a:p>
      </dgm:t>
    </dgm:pt>
    <dgm:pt modelId="{B4AAB835-6528-4416-BD90-EEC44584927D}" type="parTrans" cxnId="{67D7A2F9-09D8-48C5-8F80-1FB1312D6CAF}">
      <dgm:prSet/>
      <dgm:spPr/>
      <dgm:t>
        <a:bodyPr/>
        <a:lstStyle/>
        <a:p>
          <a:endParaRPr lang="fr-FR" sz="1400"/>
        </a:p>
      </dgm:t>
    </dgm:pt>
    <dgm:pt modelId="{041B0272-4FA7-4C47-BFA8-F1FBC423923B}" type="sibTrans" cxnId="{67D7A2F9-09D8-48C5-8F80-1FB1312D6CAF}">
      <dgm:prSet/>
      <dgm:spPr/>
      <dgm:t>
        <a:bodyPr/>
        <a:lstStyle/>
        <a:p>
          <a:endParaRPr lang="fr-FR" sz="1400"/>
        </a:p>
      </dgm:t>
    </dgm:pt>
    <dgm:pt modelId="{7F1590BF-56F7-4EED-952E-C65B07B7EB17}">
      <dgm:prSet phldrT="[Texte]" custT="1"/>
      <dgm:spPr/>
      <dgm:t>
        <a:bodyPr/>
        <a:lstStyle/>
        <a:p>
          <a:r>
            <a:rPr lang="fr-FR" sz="1200" smtClean="0"/>
            <a:t>Renforcer son attractivité auprès de différents acteurs :  professionnels, entreprises,  investisseurs, habitants et touristes</a:t>
          </a:r>
          <a:endParaRPr lang="fr-FR" sz="1200"/>
        </a:p>
      </dgm:t>
    </dgm:pt>
    <dgm:pt modelId="{82B4FA9B-2174-425A-ADDF-AE5D58433CA8}" type="parTrans" cxnId="{DF7DE916-5D32-47BA-A0E3-90177982CD5C}">
      <dgm:prSet/>
      <dgm:spPr/>
      <dgm:t>
        <a:bodyPr/>
        <a:lstStyle/>
        <a:p>
          <a:endParaRPr lang="fr-FR" sz="1400"/>
        </a:p>
      </dgm:t>
    </dgm:pt>
    <dgm:pt modelId="{26819447-BFED-469A-9ADA-B32250AC290B}" type="sibTrans" cxnId="{DF7DE916-5D32-47BA-A0E3-90177982CD5C}">
      <dgm:prSet/>
      <dgm:spPr/>
      <dgm:t>
        <a:bodyPr/>
        <a:lstStyle/>
        <a:p>
          <a:endParaRPr lang="fr-FR" sz="1400"/>
        </a:p>
      </dgm:t>
    </dgm:pt>
    <dgm:pt modelId="{95141CF0-A416-41AB-9A91-EE3C8C9B625D}">
      <dgm:prSet phldrT="[Texte]" custT="1"/>
      <dgm:spPr/>
      <dgm:t>
        <a:bodyPr/>
        <a:lstStyle/>
        <a:p>
          <a:r>
            <a:rPr lang="fr-FR" sz="1200" smtClean="0"/>
            <a:t>Optimiser la gestion de ses propres installations.</a:t>
          </a:r>
          <a:endParaRPr lang="fr-FR" sz="1200"/>
        </a:p>
      </dgm:t>
    </dgm:pt>
    <dgm:pt modelId="{63C93479-AC0C-479A-85CB-6EFAE91F5BB5}" type="parTrans" cxnId="{142169EB-B24C-42EB-BF62-BA8880D9E979}">
      <dgm:prSet/>
      <dgm:spPr/>
      <dgm:t>
        <a:bodyPr/>
        <a:lstStyle/>
        <a:p>
          <a:endParaRPr lang="fr-FR" sz="1400"/>
        </a:p>
      </dgm:t>
    </dgm:pt>
    <dgm:pt modelId="{B49D39ED-BC7C-4AF5-85B2-D66AF9C01832}" type="sibTrans" cxnId="{142169EB-B24C-42EB-BF62-BA8880D9E979}">
      <dgm:prSet/>
      <dgm:spPr/>
      <dgm:t>
        <a:bodyPr/>
        <a:lstStyle/>
        <a:p>
          <a:endParaRPr lang="fr-FR" sz="1400"/>
        </a:p>
      </dgm:t>
    </dgm:pt>
    <dgm:pt modelId="{DCF91561-A151-4927-8441-2D90A2439065}">
      <dgm:prSet phldrT="[Texte]" custT="1"/>
      <dgm:spPr/>
      <dgm:t>
        <a:bodyPr/>
        <a:lstStyle/>
        <a:p>
          <a:r>
            <a:rPr lang="fr-FR" sz="1200" smtClean="0"/>
            <a:t>Optimiser ou réduire sa consommation électrique de ses installations tout comme celles de ses administrés.</a:t>
          </a:r>
          <a:endParaRPr lang="fr-FR" sz="1200"/>
        </a:p>
      </dgm:t>
    </dgm:pt>
    <dgm:pt modelId="{5B2333D0-BB79-446B-BC54-EA351D7064F3}" type="parTrans" cxnId="{C8455FFA-150B-4891-BB48-9AFCFC487A21}">
      <dgm:prSet/>
      <dgm:spPr/>
      <dgm:t>
        <a:bodyPr/>
        <a:lstStyle/>
        <a:p>
          <a:endParaRPr lang="fr-FR" sz="1400"/>
        </a:p>
      </dgm:t>
    </dgm:pt>
    <dgm:pt modelId="{D4803287-154C-4C98-8719-467EDB8530BD}" type="sibTrans" cxnId="{C8455FFA-150B-4891-BB48-9AFCFC487A21}">
      <dgm:prSet/>
      <dgm:spPr/>
      <dgm:t>
        <a:bodyPr/>
        <a:lstStyle/>
        <a:p>
          <a:endParaRPr lang="fr-FR" sz="1400"/>
        </a:p>
      </dgm:t>
    </dgm:pt>
    <dgm:pt modelId="{CEF0330F-CF7F-43A7-9403-3E8E938399B0}">
      <dgm:prSet phldrT="[Texte]" custT="1"/>
      <dgm:spPr/>
      <dgm:t>
        <a:bodyPr/>
        <a:lstStyle/>
        <a:p>
          <a:r>
            <a:rPr lang="fr-FR" sz="1200" smtClean="0"/>
            <a:t>Lancement d’une étude prospective énergétique à l’échelle de la communauté urbaine de Dijon : démarche innovante et expérimentale </a:t>
          </a:r>
          <a:endParaRPr lang="fr-FR" sz="1200"/>
        </a:p>
      </dgm:t>
    </dgm:pt>
    <dgm:pt modelId="{FD9EA224-0321-41EE-B627-DDBAD8DA4DFC}" type="parTrans" cxnId="{6FD1AF60-D3C9-4BF8-9EAB-ECCD54533957}">
      <dgm:prSet/>
      <dgm:spPr/>
      <dgm:t>
        <a:bodyPr/>
        <a:lstStyle/>
        <a:p>
          <a:endParaRPr lang="fr-FR"/>
        </a:p>
      </dgm:t>
    </dgm:pt>
    <dgm:pt modelId="{CB26D9C1-66E9-4ED3-8C3D-7487B24FF496}" type="sibTrans" cxnId="{6FD1AF60-D3C9-4BF8-9EAB-ECCD54533957}">
      <dgm:prSet/>
      <dgm:spPr/>
      <dgm:t>
        <a:bodyPr/>
        <a:lstStyle/>
        <a:p>
          <a:endParaRPr lang="fr-FR"/>
        </a:p>
      </dgm:t>
    </dgm:pt>
    <dgm:pt modelId="{EE89B0DF-9189-481A-A8B8-74F8C2BF40DA}">
      <dgm:prSet phldrT="[Texte]" custT="1"/>
      <dgm:spPr/>
      <dgm:t>
        <a:bodyPr/>
        <a:lstStyle/>
        <a:p>
          <a:r>
            <a:rPr lang="fr-FR" sz="1200" smtClean="0"/>
            <a:t>Favoriser l’accès à l’énergie et l’éco-efficacité énergétique pour les personnes vulnérables,</a:t>
          </a:r>
        </a:p>
      </dgm:t>
    </dgm:pt>
    <dgm:pt modelId="{C53670D0-8861-43BE-9DE7-F1A1181CB0B1}" type="parTrans" cxnId="{FCF69189-9B5E-47D3-873D-0371AAC4972E}">
      <dgm:prSet/>
      <dgm:spPr/>
      <dgm:t>
        <a:bodyPr/>
        <a:lstStyle/>
        <a:p>
          <a:endParaRPr lang="fr-FR"/>
        </a:p>
      </dgm:t>
    </dgm:pt>
    <dgm:pt modelId="{51F89B5B-F74E-4B8C-B91B-BE3AA04BC12E}" type="sibTrans" cxnId="{FCF69189-9B5E-47D3-873D-0371AAC4972E}">
      <dgm:prSet/>
      <dgm:spPr/>
      <dgm:t>
        <a:bodyPr/>
        <a:lstStyle/>
        <a:p>
          <a:endParaRPr lang="fr-FR"/>
        </a:p>
      </dgm:t>
    </dgm:pt>
    <dgm:pt modelId="{FA5C3D3E-D311-4D02-8A9D-031AC7FF571E}">
      <dgm:prSet phldrT="[Texte]" custT="1"/>
      <dgm:spPr/>
      <dgm:t>
        <a:bodyPr/>
        <a:lstStyle/>
        <a:p>
          <a:r>
            <a:rPr lang="fr-FR" sz="1200" smtClean="0"/>
            <a:t>Lutter contre la précarité énergétique</a:t>
          </a:r>
        </a:p>
      </dgm:t>
    </dgm:pt>
    <dgm:pt modelId="{266C5D8E-6AF3-4D4F-8874-EE3FE70A5C6B}" type="parTrans" cxnId="{82893206-7F4E-42EB-9ED7-3423F0329FF3}">
      <dgm:prSet/>
      <dgm:spPr/>
      <dgm:t>
        <a:bodyPr/>
        <a:lstStyle/>
        <a:p>
          <a:endParaRPr lang="fr-FR"/>
        </a:p>
      </dgm:t>
    </dgm:pt>
    <dgm:pt modelId="{CFC43C87-1486-4D88-875E-273520B81B30}" type="sibTrans" cxnId="{82893206-7F4E-42EB-9ED7-3423F0329FF3}">
      <dgm:prSet/>
      <dgm:spPr/>
      <dgm:t>
        <a:bodyPr/>
        <a:lstStyle/>
        <a:p>
          <a:endParaRPr lang="fr-FR"/>
        </a:p>
      </dgm:t>
    </dgm:pt>
    <dgm:pt modelId="{F91EA8B7-BBDC-4F8C-99DB-0F527E74C41D}">
      <dgm:prSet phldrT="[Texte]" custT="1"/>
      <dgm:spPr/>
      <dgm:t>
        <a:bodyPr/>
        <a:lstStyle/>
        <a:p>
          <a:endParaRPr lang="fr-FR" sz="1200"/>
        </a:p>
      </dgm:t>
    </dgm:pt>
    <dgm:pt modelId="{98AE42B5-FC5B-426B-9029-BDDA11919566}" type="parTrans" cxnId="{5E83973F-A78B-4D96-9BE1-E382590D1912}">
      <dgm:prSet/>
      <dgm:spPr/>
    </dgm:pt>
    <dgm:pt modelId="{3866599A-EF22-4E56-BB4E-E81256249676}" type="sibTrans" cxnId="{5E83973F-A78B-4D96-9BE1-E382590D1912}">
      <dgm:prSet/>
      <dgm:spPr/>
    </dgm:pt>
    <dgm:pt modelId="{F633BDEE-B549-4649-97EB-DF77842CB49F}">
      <dgm:prSet phldrT="[Texte]" custT="1"/>
      <dgm:spPr/>
      <dgm:t>
        <a:bodyPr/>
        <a:lstStyle/>
        <a:p>
          <a:endParaRPr lang="fr-FR" sz="1200" smtClean="0"/>
        </a:p>
      </dgm:t>
    </dgm:pt>
    <dgm:pt modelId="{057F7D95-7737-4E60-BDDA-525301BB6634}" type="parTrans" cxnId="{63C1551E-F9C7-474A-9C2C-3301B626BEBE}">
      <dgm:prSet/>
      <dgm:spPr/>
    </dgm:pt>
    <dgm:pt modelId="{BDACDD77-C552-41FA-9290-5FD59E40F273}" type="sibTrans" cxnId="{63C1551E-F9C7-474A-9C2C-3301B626BEBE}">
      <dgm:prSet/>
      <dgm:spPr/>
    </dgm:pt>
    <dgm:pt modelId="{F36E7CF8-9AED-4744-913B-C95E6D2518DF}">
      <dgm:prSet phldrT="[Texte]" custT="1"/>
      <dgm:spPr/>
      <dgm:t>
        <a:bodyPr/>
        <a:lstStyle/>
        <a:p>
          <a:endParaRPr lang="fr-FR" sz="1200"/>
        </a:p>
      </dgm:t>
    </dgm:pt>
    <dgm:pt modelId="{A80207A8-0AE4-4DAE-8F53-80A4895D93F9}" type="parTrans" cxnId="{9ABCE404-D523-461E-A70E-5D6039F797E9}">
      <dgm:prSet/>
      <dgm:spPr/>
    </dgm:pt>
    <dgm:pt modelId="{39762404-61E1-4471-9722-547A815CA7C2}" type="sibTrans" cxnId="{9ABCE404-D523-461E-A70E-5D6039F797E9}">
      <dgm:prSet/>
      <dgm:spPr/>
    </dgm:pt>
    <dgm:pt modelId="{5A6F50C8-75E1-4A34-87E4-824C90E479BE}" type="pres">
      <dgm:prSet presAssocID="{1D4B6FE7-43FD-46BF-89F7-D7EEEDC91D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18391FC-6A80-4C07-8CA8-E891FFAF56DC}" type="pres">
      <dgm:prSet presAssocID="{B0C2D8F4-DA3E-4CE3-A392-354CE1361090}" presName="parentText" presStyleLbl="node1" presStyleIdx="0" presStyleCnt="4" custLinFactNeighborY="-3085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F92237-FE18-498D-86F0-CDBD8A7292C6}" type="pres">
      <dgm:prSet presAssocID="{B0C2D8F4-DA3E-4CE3-A392-354CE1361090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607415-3EDB-414E-AFE1-7E1111AB40EE}" type="pres">
      <dgm:prSet presAssocID="{D6D492CC-550E-47C1-897C-654578590E09}" presName="parentText" presStyleLbl="node1" presStyleIdx="1" presStyleCnt="4" custLinFactNeighborY="1368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2F57D4-056D-4420-922D-D0854A80DCD3}" type="pres">
      <dgm:prSet presAssocID="{D6D492CC-550E-47C1-897C-654578590E09}" presName="childText" presStyleLbl="revTx" presStyleIdx="1" presStyleCnt="4" custScaleY="10859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2937C3-FB14-41FB-A33C-14FA5AD849E0}" type="pres">
      <dgm:prSet presAssocID="{E6A35116-1159-4184-904C-601698B3ACA8}" presName="parentText" presStyleLbl="node1" presStyleIdx="2" presStyleCnt="4" custLinFactNeighborY="1548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693FFDA-F510-4D4A-9D4D-4FEFFA11F7CE}" type="pres">
      <dgm:prSet presAssocID="{E6A35116-1159-4184-904C-601698B3ACA8}" presName="childText" presStyleLbl="revTx" presStyleIdx="2" presStyleCnt="4" custScaleY="921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BA6A10-9C68-4C2F-AD61-8B7FBC5B58B0}" type="pres">
      <dgm:prSet presAssocID="{EA1BD526-7A58-4F1C-A25F-8C55B35B2A1C}" presName="parentText" presStyleLbl="node1" presStyleIdx="3" presStyleCnt="4" custLinFactNeighborY="1548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F59E11-92CD-4E41-ADA4-A96167D87205}" type="pres">
      <dgm:prSet presAssocID="{EA1BD526-7A58-4F1C-A25F-8C55B35B2A1C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D0D95DC-7D38-45C5-A758-E433C37CA8FC}" srcId="{B0C2D8F4-DA3E-4CE3-A392-354CE1361090}" destId="{0295A440-2F10-46B7-99B1-D0BBFA398743}" srcOrd="0" destOrd="0" parTransId="{0B9CEDE0-0680-4432-9D9E-FA3336E3E2D0}" sibTransId="{72AB0C0E-8025-4108-97ED-494271CFE83C}"/>
    <dgm:cxn modelId="{67D7A2F9-09D8-48C5-8F80-1FB1312D6CAF}" srcId="{1D4B6FE7-43FD-46BF-89F7-D7EEEDC91DBE}" destId="{E6A35116-1159-4184-904C-601698B3ACA8}" srcOrd="2" destOrd="0" parTransId="{B4AAB835-6528-4416-BD90-EEC44584927D}" sibTransId="{041B0272-4FA7-4C47-BFA8-F1FBC423923B}"/>
    <dgm:cxn modelId="{8B26288D-EAC8-4DE0-8B29-806D76D6B674}" srcId="{1D4B6FE7-43FD-46BF-89F7-D7EEEDC91DBE}" destId="{B0C2D8F4-DA3E-4CE3-A392-354CE1361090}" srcOrd="0" destOrd="0" parTransId="{2E3D47D9-4960-4C26-B497-4197B0B80EC7}" sibTransId="{C7F819B2-E6E5-4C6E-9A22-D420B6E7052C}"/>
    <dgm:cxn modelId="{C8455FFA-150B-4891-BB48-9AFCFC487A21}" srcId="{B0C2D8F4-DA3E-4CE3-A392-354CE1361090}" destId="{DCF91561-A151-4927-8441-2D90A2439065}" srcOrd="2" destOrd="0" parTransId="{5B2333D0-BB79-446B-BC54-EA351D7064F3}" sibTransId="{D4803287-154C-4C98-8719-467EDB8530BD}"/>
    <dgm:cxn modelId="{0E858DE6-6488-4E9B-A7F4-1DFD5E71909C}" type="presOf" srcId="{95141CF0-A416-41AB-9A91-EE3C8C9B625D}" destId="{F5F92237-FE18-498D-86F0-CDBD8A7292C6}" srcOrd="0" destOrd="1" presId="urn:microsoft.com/office/officeart/2005/8/layout/vList2"/>
    <dgm:cxn modelId="{13BFBF9E-AC4D-4995-A9BE-D132A4C64294}" srcId="{D6D492CC-550E-47C1-897C-654578590E09}" destId="{28C445F4-F31B-40D7-9707-4336EB4A80E2}" srcOrd="1" destOrd="0" parTransId="{9D5BBC6C-9D80-4113-A761-D1DAC0C585DC}" sibTransId="{073F159D-39EF-4233-A855-2649433F6B88}"/>
    <dgm:cxn modelId="{1DB09DFA-BADE-4B12-A307-20A65153DA77}" type="presOf" srcId="{D6D492CC-550E-47C1-897C-654578590E09}" destId="{15607415-3EDB-414E-AFE1-7E1111AB40EE}" srcOrd="0" destOrd="0" presId="urn:microsoft.com/office/officeart/2005/8/layout/vList2"/>
    <dgm:cxn modelId="{634D714A-46E8-41BC-8DC7-83AD3B08142F}" type="presOf" srcId="{B0C2D8F4-DA3E-4CE3-A392-354CE1361090}" destId="{018391FC-6A80-4C07-8CA8-E891FFAF56DC}" srcOrd="0" destOrd="0" presId="urn:microsoft.com/office/officeart/2005/8/layout/vList2"/>
    <dgm:cxn modelId="{72FC42B0-37C2-4370-BBB8-9051494472EB}" type="presOf" srcId="{E6A35116-1159-4184-904C-601698B3ACA8}" destId="{2E2937C3-FB14-41FB-A33C-14FA5AD849E0}" srcOrd="0" destOrd="0" presId="urn:microsoft.com/office/officeart/2005/8/layout/vList2"/>
    <dgm:cxn modelId="{04C91B58-FCB0-436A-ABED-120205CCAD98}" srcId="{1D4B6FE7-43FD-46BF-89F7-D7EEEDC91DBE}" destId="{D6D492CC-550E-47C1-897C-654578590E09}" srcOrd="1" destOrd="0" parTransId="{96326B9D-C33A-499B-81C7-E198530EDD95}" sibTransId="{B027AF4F-7621-41A9-BCC7-A86ED87BCF7E}"/>
    <dgm:cxn modelId="{EBE86789-A930-4056-BAEC-F1DE3ACCD753}" type="presOf" srcId="{EE89B0DF-9189-481A-A8B8-74F8C2BF40DA}" destId="{29F59E11-92CD-4E41-ADA4-A96167D87205}" srcOrd="0" destOrd="1" presId="urn:microsoft.com/office/officeart/2005/8/layout/vList2"/>
    <dgm:cxn modelId="{63C1551E-F9C7-474A-9C2C-3301B626BEBE}" srcId="{EA1BD526-7A58-4F1C-A25F-8C55B35B2A1C}" destId="{F633BDEE-B549-4649-97EB-DF77842CB49F}" srcOrd="0" destOrd="0" parTransId="{057F7D95-7737-4E60-BDDA-525301BB6634}" sibTransId="{BDACDD77-C552-41FA-9290-5FD59E40F273}"/>
    <dgm:cxn modelId="{C8E6A3EF-4C01-43F0-896F-4975092E7B34}" type="presOf" srcId="{28C445F4-F31B-40D7-9707-4336EB4A80E2}" destId="{0A2F57D4-056D-4420-922D-D0854A80DCD3}" srcOrd="0" destOrd="1" presId="urn:microsoft.com/office/officeart/2005/8/layout/vList2"/>
    <dgm:cxn modelId="{56B1FCC0-7A1D-4FAF-83B6-5850DF8ED711}" type="presOf" srcId="{CEF0330F-CF7F-43A7-9403-3E8E938399B0}" destId="{0A2F57D4-056D-4420-922D-D0854A80DCD3}" srcOrd="0" destOrd="2" presId="urn:microsoft.com/office/officeart/2005/8/layout/vList2"/>
    <dgm:cxn modelId="{9ABCE404-D523-461E-A70E-5D6039F797E9}" srcId="{D6D492CC-550E-47C1-897C-654578590E09}" destId="{F36E7CF8-9AED-4744-913B-C95E6D2518DF}" srcOrd="0" destOrd="0" parTransId="{A80207A8-0AE4-4DAE-8F53-80A4895D93F9}" sibTransId="{39762404-61E1-4471-9722-547A815CA7C2}"/>
    <dgm:cxn modelId="{78CDBCF8-47C1-421A-99AA-DD9343B42A1F}" type="presOf" srcId="{EA1BD526-7A58-4F1C-A25F-8C55B35B2A1C}" destId="{1FBA6A10-9C68-4C2F-AD61-8B7FBC5B58B0}" srcOrd="0" destOrd="0" presId="urn:microsoft.com/office/officeart/2005/8/layout/vList2"/>
    <dgm:cxn modelId="{A080A37B-1B2A-4DA5-9CE7-E5D653E3C84C}" type="presOf" srcId="{F91EA8B7-BBDC-4F8C-99DB-0F527E74C41D}" destId="{9693FFDA-F510-4D4A-9D4D-4FEFFA11F7CE}" srcOrd="0" destOrd="0" presId="urn:microsoft.com/office/officeart/2005/8/layout/vList2"/>
    <dgm:cxn modelId="{DF7DE916-5D32-47BA-A0E3-90177982CD5C}" srcId="{E6A35116-1159-4184-904C-601698B3ACA8}" destId="{7F1590BF-56F7-4EED-952E-C65B07B7EB17}" srcOrd="1" destOrd="0" parTransId="{82B4FA9B-2174-425A-ADDF-AE5D58433CA8}" sibTransId="{26819447-BFED-469A-9ADA-B32250AC290B}"/>
    <dgm:cxn modelId="{272D51A2-A4BD-45B8-A634-0F9CB47C0332}" type="presOf" srcId="{DCF91561-A151-4927-8441-2D90A2439065}" destId="{F5F92237-FE18-498D-86F0-CDBD8A7292C6}" srcOrd="0" destOrd="2" presId="urn:microsoft.com/office/officeart/2005/8/layout/vList2"/>
    <dgm:cxn modelId="{5EEF1D0F-DD56-48E7-9942-BAC51C7AB146}" type="presOf" srcId="{FA5C3D3E-D311-4D02-8A9D-031AC7FF571E}" destId="{29F59E11-92CD-4E41-ADA4-A96167D87205}" srcOrd="0" destOrd="2" presId="urn:microsoft.com/office/officeart/2005/8/layout/vList2"/>
    <dgm:cxn modelId="{FCF69189-9B5E-47D3-873D-0371AAC4972E}" srcId="{EA1BD526-7A58-4F1C-A25F-8C55B35B2A1C}" destId="{EE89B0DF-9189-481A-A8B8-74F8C2BF40DA}" srcOrd="1" destOrd="0" parTransId="{C53670D0-8861-43BE-9DE7-F1A1181CB0B1}" sibTransId="{51F89B5B-F74E-4B8C-B91B-BE3AA04BC12E}"/>
    <dgm:cxn modelId="{6FD1AF60-D3C9-4BF8-9EAB-ECCD54533957}" srcId="{D6D492CC-550E-47C1-897C-654578590E09}" destId="{CEF0330F-CF7F-43A7-9403-3E8E938399B0}" srcOrd="2" destOrd="0" parTransId="{FD9EA224-0321-41EE-B627-DDBAD8DA4DFC}" sibTransId="{CB26D9C1-66E9-4ED3-8C3D-7487B24FF496}"/>
    <dgm:cxn modelId="{C914ED70-D6D2-4EDA-A6C8-FCB75DA4CCE2}" type="presOf" srcId="{F36E7CF8-9AED-4744-913B-C95E6D2518DF}" destId="{0A2F57D4-056D-4420-922D-D0854A80DCD3}" srcOrd="0" destOrd="0" presId="urn:microsoft.com/office/officeart/2005/8/layout/vList2"/>
    <dgm:cxn modelId="{A751D14E-C97E-47FE-B883-DD45B6D62929}" type="presOf" srcId="{1D4B6FE7-43FD-46BF-89F7-D7EEEDC91DBE}" destId="{5A6F50C8-75E1-4A34-87E4-824C90E479BE}" srcOrd="0" destOrd="0" presId="urn:microsoft.com/office/officeart/2005/8/layout/vList2"/>
    <dgm:cxn modelId="{D4ACA59B-2741-41EB-BFF0-012FE11A47E8}" type="presOf" srcId="{0295A440-2F10-46B7-99B1-D0BBFA398743}" destId="{F5F92237-FE18-498D-86F0-CDBD8A7292C6}" srcOrd="0" destOrd="0" presId="urn:microsoft.com/office/officeart/2005/8/layout/vList2"/>
    <dgm:cxn modelId="{5D6CD077-6CEA-4C53-9D8D-015B501494B0}" srcId="{1D4B6FE7-43FD-46BF-89F7-D7EEEDC91DBE}" destId="{EA1BD526-7A58-4F1C-A25F-8C55B35B2A1C}" srcOrd="3" destOrd="0" parTransId="{32D94B84-B755-4E45-86E4-AC66EAE8B37A}" sibTransId="{76BDCBE8-E348-4167-9123-518568E4B864}"/>
    <dgm:cxn modelId="{5E83973F-A78B-4D96-9BE1-E382590D1912}" srcId="{E6A35116-1159-4184-904C-601698B3ACA8}" destId="{F91EA8B7-BBDC-4F8C-99DB-0F527E74C41D}" srcOrd="0" destOrd="0" parTransId="{98AE42B5-FC5B-426B-9029-BDDA11919566}" sibTransId="{3866599A-EF22-4E56-BB4E-E81256249676}"/>
    <dgm:cxn modelId="{CEA5EEBC-B09E-47A5-9E8C-7C04573311C4}" type="presOf" srcId="{F633BDEE-B549-4649-97EB-DF77842CB49F}" destId="{29F59E11-92CD-4E41-ADA4-A96167D87205}" srcOrd="0" destOrd="0" presId="urn:microsoft.com/office/officeart/2005/8/layout/vList2"/>
    <dgm:cxn modelId="{82893206-7F4E-42EB-9ED7-3423F0329FF3}" srcId="{EA1BD526-7A58-4F1C-A25F-8C55B35B2A1C}" destId="{FA5C3D3E-D311-4D02-8A9D-031AC7FF571E}" srcOrd="2" destOrd="0" parTransId="{266C5D8E-6AF3-4D4F-8874-EE3FE70A5C6B}" sibTransId="{CFC43C87-1486-4D88-875E-273520B81B30}"/>
    <dgm:cxn modelId="{AF211043-0D15-4485-A3A3-D1315140256C}" type="presOf" srcId="{7F1590BF-56F7-4EED-952E-C65B07B7EB17}" destId="{9693FFDA-F510-4D4A-9D4D-4FEFFA11F7CE}" srcOrd="0" destOrd="1" presId="urn:microsoft.com/office/officeart/2005/8/layout/vList2"/>
    <dgm:cxn modelId="{142169EB-B24C-42EB-BF62-BA8880D9E979}" srcId="{B0C2D8F4-DA3E-4CE3-A392-354CE1361090}" destId="{95141CF0-A416-41AB-9A91-EE3C8C9B625D}" srcOrd="1" destOrd="0" parTransId="{63C93479-AC0C-479A-85CB-6EFAE91F5BB5}" sibTransId="{B49D39ED-BC7C-4AF5-85B2-D66AF9C01832}"/>
    <dgm:cxn modelId="{D60A733A-B53E-488B-8E92-8AB8308FD8EE}" type="presParOf" srcId="{5A6F50C8-75E1-4A34-87E4-824C90E479BE}" destId="{018391FC-6A80-4C07-8CA8-E891FFAF56DC}" srcOrd="0" destOrd="0" presId="urn:microsoft.com/office/officeart/2005/8/layout/vList2"/>
    <dgm:cxn modelId="{EBDADA35-5160-49F4-B661-DAADC3E7E4D8}" type="presParOf" srcId="{5A6F50C8-75E1-4A34-87E4-824C90E479BE}" destId="{F5F92237-FE18-498D-86F0-CDBD8A7292C6}" srcOrd="1" destOrd="0" presId="urn:microsoft.com/office/officeart/2005/8/layout/vList2"/>
    <dgm:cxn modelId="{3A0EBD45-87B3-4B25-B5B3-CD047BF0FAD8}" type="presParOf" srcId="{5A6F50C8-75E1-4A34-87E4-824C90E479BE}" destId="{15607415-3EDB-414E-AFE1-7E1111AB40EE}" srcOrd="2" destOrd="0" presId="urn:microsoft.com/office/officeart/2005/8/layout/vList2"/>
    <dgm:cxn modelId="{4737BEA6-CF3A-426F-969E-86D63A9A4E73}" type="presParOf" srcId="{5A6F50C8-75E1-4A34-87E4-824C90E479BE}" destId="{0A2F57D4-056D-4420-922D-D0854A80DCD3}" srcOrd="3" destOrd="0" presId="urn:microsoft.com/office/officeart/2005/8/layout/vList2"/>
    <dgm:cxn modelId="{F8212392-5D3E-492E-B3E5-989AA2D40513}" type="presParOf" srcId="{5A6F50C8-75E1-4A34-87E4-824C90E479BE}" destId="{2E2937C3-FB14-41FB-A33C-14FA5AD849E0}" srcOrd="4" destOrd="0" presId="urn:microsoft.com/office/officeart/2005/8/layout/vList2"/>
    <dgm:cxn modelId="{D954013C-7D1B-48B8-8287-9E6118AB46B1}" type="presParOf" srcId="{5A6F50C8-75E1-4A34-87E4-824C90E479BE}" destId="{9693FFDA-F510-4D4A-9D4D-4FEFFA11F7CE}" srcOrd="5" destOrd="0" presId="urn:microsoft.com/office/officeart/2005/8/layout/vList2"/>
    <dgm:cxn modelId="{C71E595D-5094-40C3-8A11-BC0E64FE64EA}" type="presParOf" srcId="{5A6F50C8-75E1-4A34-87E4-824C90E479BE}" destId="{1FBA6A10-9C68-4C2F-AD61-8B7FBC5B58B0}" srcOrd="6" destOrd="0" presId="urn:microsoft.com/office/officeart/2005/8/layout/vList2"/>
    <dgm:cxn modelId="{03ABDC2C-F092-49AC-80F0-C11A087B48CA}" type="presParOf" srcId="{5A6F50C8-75E1-4A34-87E4-824C90E479BE}" destId="{29F59E11-92CD-4E41-ADA4-A96167D87205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8391FC-6A80-4C07-8CA8-E891FFAF56DC}">
      <dsp:nvSpPr>
        <dsp:cNvPr id="0" name=""/>
        <dsp:cNvSpPr/>
      </dsp:nvSpPr>
      <dsp:spPr>
        <a:xfrm>
          <a:off x="0" y="0"/>
          <a:ext cx="9144000" cy="54288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smtClean="0"/>
            <a:t>Pour un territoire innovant et intelligent</a:t>
          </a:r>
          <a:endParaRPr lang="fr-FR" sz="1800" kern="1200"/>
        </a:p>
      </dsp:txBody>
      <dsp:txXfrm>
        <a:off x="26501" y="26501"/>
        <a:ext cx="9090998" cy="489878"/>
      </dsp:txXfrm>
    </dsp:sp>
    <dsp:sp modelId="{F5F92237-FE18-498D-86F0-CDBD8A7292C6}">
      <dsp:nvSpPr>
        <dsp:cNvPr id="0" name=""/>
        <dsp:cNvSpPr/>
      </dsp:nvSpPr>
      <dsp:spPr>
        <a:xfrm>
          <a:off x="0" y="568780"/>
          <a:ext cx="9144000" cy="765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smtClean="0"/>
            <a:t>Etre à la pointe des usages de technologies innovantes en matière de gestion des espaces urbains, respectueuses de l’environnement et économes, afin d’améliorer le bien être de ses habitants</a:t>
          </a:r>
          <a:endParaRPr lang="fr-FR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smtClean="0"/>
            <a:t>Optimiser la gestion de ses propres installations.</a:t>
          </a:r>
          <a:endParaRPr lang="fr-FR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smtClean="0"/>
            <a:t>Optimiser ou réduire sa consommation électrique de ses installations tout comme celles de ses administrés.</a:t>
          </a:r>
          <a:endParaRPr lang="fr-FR" sz="1200" kern="1200"/>
        </a:p>
      </dsp:txBody>
      <dsp:txXfrm>
        <a:off x="0" y="568780"/>
        <a:ext cx="9144000" cy="765382"/>
      </dsp:txXfrm>
    </dsp:sp>
    <dsp:sp modelId="{15607415-3EDB-414E-AFE1-7E1111AB40EE}">
      <dsp:nvSpPr>
        <dsp:cNvPr id="0" name=""/>
        <dsp:cNvSpPr/>
      </dsp:nvSpPr>
      <dsp:spPr>
        <a:xfrm>
          <a:off x="0" y="1418392"/>
          <a:ext cx="9144000" cy="54288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smtClean="0"/>
            <a:t>Pour une communauté urbaine durable au développement urbain maitrisé</a:t>
          </a:r>
          <a:endParaRPr lang="fr-FR" sz="1800" kern="1200"/>
        </a:p>
      </dsp:txBody>
      <dsp:txXfrm>
        <a:off x="26501" y="1444893"/>
        <a:ext cx="9090998" cy="489878"/>
      </dsp:txXfrm>
    </dsp:sp>
    <dsp:sp modelId="{0A2F57D4-056D-4420-922D-D0854A80DCD3}">
      <dsp:nvSpPr>
        <dsp:cNvPr id="0" name=""/>
        <dsp:cNvSpPr/>
      </dsp:nvSpPr>
      <dsp:spPr>
        <a:xfrm>
          <a:off x="0" y="1877042"/>
          <a:ext cx="9144000" cy="668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fr-FR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smtClean="0"/>
            <a:t>En 2015, Le Grand Dijon et 3 collectivités ont été retenus comme lauréats de l’appel à projet TEPCV.</a:t>
          </a:r>
          <a:endParaRPr lang="fr-FR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smtClean="0"/>
            <a:t>Lancement d’une étude prospective énergétique à l’échelle de la communauté urbaine de Dijon : démarche innovante et expérimentale </a:t>
          </a:r>
          <a:endParaRPr lang="fr-FR" sz="1200" kern="1200"/>
        </a:p>
      </dsp:txBody>
      <dsp:txXfrm>
        <a:off x="0" y="1877042"/>
        <a:ext cx="9144000" cy="668193"/>
      </dsp:txXfrm>
    </dsp:sp>
    <dsp:sp modelId="{2E2937C3-FB14-41FB-A33C-14FA5AD849E0}">
      <dsp:nvSpPr>
        <dsp:cNvPr id="0" name=""/>
        <dsp:cNvSpPr/>
      </dsp:nvSpPr>
      <dsp:spPr>
        <a:xfrm>
          <a:off x="0" y="2619586"/>
          <a:ext cx="9144000" cy="54288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smtClean="0"/>
            <a:t>Pour un territoire attractif</a:t>
          </a:r>
          <a:endParaRPr lang="fr-FR" sz="1800" kern="1200"/>
        </a:p>
      </dsp:txBody>
      <dsp:txXfrm>
        <a:off x="26501" y="2646087"/>
        <a:ext cx="9090998" cy="489878"/>
      </dsp:txXfrm>
    </dsp:sp>
    <dsp:sp modelId="{9693FFDA-F510-4D4A-9D4D-4FEFFA11F7CE}">
      <dsp:nvSpPr>
        <dsp:cNvPr id="0" name=""/>
        <dsp:cNvSpPr/>
      </dsp:nvSpPr>
      <dsp:spPr>
        <a:xfrm>
          <a:off x="0" y="3088115"/>
          <a:ext cx="9144000" cy="442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fr-FR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smtClean="0"/>
            <a:t>Renforcer son attractivité auprès de différents acteurs :  professionnels, entreprises,  investisseurs, habitants et touristes</a:t>
          </a:r>
          <a:endParaRPr lang="fr-FR" sz="1200" kern="1200"/>
        </a:p>
      </dsp:txBody>
      <dsp:txXfrm>
        <a:off x="0" y="3088115"/>
        <a:ext cx="9144000" cy="442680"/>
      </dsp:txXfrm>
    </dsp:sp>
    <dsp:sp modelId="{1FBA6A10-9C68-4C2F-AD61-8B7FBC5B58B0}">
      <dsp:nvSpPr>
        <dsp:cNvPr id="0" name=""/>
        <dsp:cNvSpPr/>
      </dsp:nvSpPr>
      <dsp:spPr>
        <a:xfrm>
          <a:off x="0" y="3626058"/>
          <a:ext cx="9144000" cy="54288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smtClean="0"/>
            <a:t>Pour une communauté urbaine responsable e t solidaire</a:t>
          </a:r>
          <a:endParaRPr lang="fr-FR" sz="1800" kern="1200"/>
        </a:p>
      </dsp:txBody>
      <dsp:txXfrm>
        <a:off x="26501" y="3652559"/>
        <a:ext cx="9090998" cy="489878"/>
      </dsp:txXfrm>
    </dsp:sp>
    <dsp:sp modelId="{29F59E11-92CD-4E41-ADA4-A96167D87205}">
      <dsp:nvSpPr>
        <dsp:cNvPr id="0" name=""/>
        <dsp:cNvSpPr/>
      </dsp:nvSpPr>
      <dsp:spPr>
        <a:xfrm>
          <a:off x="0" y="4073676"/>
          <a:ext cx="9144000" cy="615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fr-FR" sz="1200" kern="1200" smtClean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smtClean="0"/>
            <a:t>Favoriser l’accès à l’énergie et l’éco-efficacité énergétique pour les personnes vulnérables,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200" kern="1200" smtClean="0"/>
            <a:t>Lutter contre la précarité énergétique</a:t>
          </a:r>
        </a:p>
      </dsp:txBody>
      <dsp:txXfrm>
        <a:off x="0" y="4073676"/>
        <a:ext cx="9144000" cy="615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Projets CMQ 2016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57D26-6507-F243-A65F-27893C5CC36F}" type="datetime1">
              <a:rPr lang="fr-FR" smtClean="0"/>
              <a:t>25/11/16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DAFPIC DIJON / FM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871CB-C900-F841-B0D1-45172F07366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12909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Projets CMQ 2016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6653C-A3A1-2840-B9F9-5198987B26B2}" type="datetime1">
              <a:rPr lang="fr-FR" smtClean="0"/>
              <a:t>25/11/16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DAFPIC DIJON / FM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11E30-C456-4543-8CC4-1D4E2FD934F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97125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11E30-C456-4543-8CC4-1D4E2FD934FF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DAFPIC DIJON / FM</a:t>
            </a:r>
            <a:endParaRPr lang="fr-FR"/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fr-FR" smtClean="0"/>
              <a:t>Projets CMQ 2016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077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err="1" smtClean="0"/>
              <a:t>Une</a:t>
            </a:r>
            <a:r>
              <a:rPr lang="en-US" smtClean="0"/>
              <a:t> </a:t>
            </a:r>
            <a:r>
              <a:rPr lang="en-US" err="1" smtClean="0"/>
              <a:t>préoccupation</a:t>
            </a:r>
            <a:r>
              <a:rPr lang="en-US" smtClean="0"/>
              <a:t> forte </a:t>
            </a:r>
            <a:r>
              <a:rPr lang="en-US" err="1" smtClean="0"/>
              <a:t>concernant</a:t>
            </a:r>
            <a:r>
              <a:rPr lang="en-US" smtClean="0"/>
              <a:t> la transition </a:t>
            </a:r>
            <a:r>
              <a:rPr lang="en-US" err="1" smtClean="0"/>
              <a:t>énergétique</a:t>
            </a:r>
            <a:r>
              <a:rPr lang="en-US" smtClean="0"/>
              <a:t> </a:t>
            </a:r>
            <a:r>
              <a:rPr lang="en-US" err="1" smtClean="0"/>
              <a:t>exprimée</a:t>
            </a:r>
            <a:r>
              <a:rPr lang="en-US" smtClean="0"/>
              <a:t> </a:t>
            </a:r>
            <a:r>
              <a:rPr lang="en-US" err="1" smtClean="0"/>
              <a:t>dans</a:t>
            </a:r>
            <a:r>
              <a:rPr lang="en-US" smtClean="0"/>
              <a:t> </a:t>
            </a:r>
            <a:r>
              <a:rPr lang="en-US" err="1" smtClean="0"/>
              <a:t>différents</a:t>
            </a:r>
            <a:r>
              <a:rPr lang="en-US" smtClean="0"/>
              <a:t> </a:t>
            </a:r>
            <a:r>
              <a:rPr lang="en-US" err="1" smtClean="0"/>
              <a:t>contrats</a:t>
            </a:r>
            <a:r>
              <a:rPr lang="en-US" smtClean="0"/>
              <a:t> (CPRDF) </a:t>
            </a:r>
            <a:r>
              <a:rPr lang="en-US" err="1" smtClean="0"/>
              <a:t>ou</a:t>
            </a:r>
            <a:r>
              <a:rPr lang="en-US" smtClean="0"/>
              <a:t> </a:t>
            </a:r>
            <a:r>
              <a:rPr lang="en-US" err="1" smtClean="0"/>
              <a:t>schémas</a:t>
            </a:r>
            <a:r>
              <a:rPr lang="en-US" smtClean="0"/>
              <a:t> </a:t>
            </a:r>
            <a:r>
              <a:rPr lang="en-US" err="1" smtClean="0"/>
              <a:t>régionaux</a:t>
            </a:r>
            <a:r>
              <a:rPr lang="en-US" smtClean="0"/>
              <a:t>. Un diagnostic du POR qui </a:t>
            </a:r>
            <a:r>
              <a:rPr lang="en-US" err="1" smtClean="0"/>
              <a:t>souligne</a:t>
            </a:r>
            <a:r>
              <a:rPr lang="en-US" smtClean="0"/>
              <a:t> le </a:t>
            </a:r>
            <a:r>
              <a:rPr lang="en-US" b="1" err="1" smtClean="0"/>
              <a:t>parc</a:t>
            </a:r>
            <a:r>
              <a:rPr lang="en-US" b="1" smtClean="0"/>
              <a:t> </a:t>
            </a:r>
            <a:r>
              <a:rPr lang="en-US" b="1" err="1" smtClean="0"/>
              <a:t>immobilier</a:t>
            </a:r>
            <a:r>
              <a:rPr lang="en-US" b="1" smtClean="0"/>
              <a:t>  en Bourgogne </a:t>
            </a:r>
            <a:r>
              <a:rPr lang="en-US" b="1" err="1" smtClean="0"/>
              <a:t>ancien</a:t>
            </a:r>
            <a:r>
              <a:rPr lang="en-US" b="1" smtClean="0"/>
              <a:t> et </a:t>
            </a:r>
            <a:r>
              <a:rPr lang="en-US" b="1" err="1" smtClean="0"/>
              <a:t>peu</a:t>
            </a:r>
            <a:r>
              <a:rPr lang="en-US" b="1" smtClean="0"/>
              <a:t> </a:t>
            </a:r>
            <a:r>
              <a:rPr lang="en-US" b="1" err="1" smtClean="0"/>
              <a:t>performant</a:t>
            </a:r>
            <a:r>
              <a:rPr lang="en-US" b="1" smtClean="0"/>
              <a:t> </a:t>
            </a:r>
            <a:r>
              <a:rPr lang="en-US" smtClean="0"/>
              <a:t>;</a:t>
            </a:r>
            <a:endParaRPr lang="fr-FR" sz="4000" smtClean="0"/>
          </a:p>
          <a:p>
            <a:pPr lvl="0"/>
            <a:r>
              <a:rPr lang="en-US" err="1" smtClean="0"/>
              <a:t>Une</a:t>
            </a:r>
            <a:r>
              <a:rPr lang="en-US" smtClean="0"/>
              <a:t> </a:t>
            </a:r>
            <a:r>
              <a:rPr lang="en-US" err="1" smtClean="0"/>
              <a:t>volonté</a:t>
            </a:r>
            <a:r>
              <a:rPr lang="en-US" smtClean="0"/>
              <a:t> forte de </a:t>
            </a:r>
            <a:r>
              <a:rPr lang="en-US" b="1" smtClean="0"/>
              <a:t>diversifier les sources </a:t>
            </a:r>
            <a:r>
              <a:rPr lang="en-US" b="1" err="1" smtClean="0"/>
              <a:t>d’énergie</a:t>
            </a:r>
            <a:r>
              <a:rPr lang="en-US" b="1" smtClean="0"/>
              <a:t> </a:t>
            </a:r>
            <a:r>
              <a:rPr lang="en-US" smtClean="0"/>
              <a:t>en </a:t>
            </a:r>
            <a:r>
              <a:rPr lang="en-US" err="1" smtClean="0"/>
              <a:t>appui</a:t>
            </a:r>
            <a:r>
              <a:rPr lang="en-US" smtClean="0"/>
              <a:t> </a:t>
            </a:r>
            <a:r>
              <a:rPr lang="en-US" err="1" smtClean="0"/>
              <a:t>sur</a:t>
            </a:r>
            <a:r>
              <a:rPr lang="en-US" smtClean="0"/>
              <a:t> les </a:t>
            </a:r>
            <a:r>
              <a:rPr lang="en-US" err="1" smtClean="0"/>
              <a:t>énergies</a:t>
            </a:r>
            <a:r>
              <a:rPr lang="en-US" smtClean="0"/>
              <a:t> </a:t>
            </a:r>
            <a:r>
              <a:rPr lang="en-US" err="1" smtClean="0"/>
              <a:t>renouvelables</a:t>
            </a:r>
            <a:r>
              <a:rPr lang="en-US" smtClean="0"/>
              <a:t>, et de </a:t>
            </a:r>
            <a:r>
              <a:rPr lang="en-US" err="1" smtClean="0"/>
              <a:t>lutter</a:t>
            </a:r>
            <a:r>
              <a:rPr lang="en-US" smtClean="0"/>
              <a:t> </a:t>
            </a:r>
            <a:r>
              <a:rPr lang="en-US" err="1" smtClean="0"/>
              <a:t>contre</a:t>
            </a:r>
            <a:r>
              <a:rPr lang="en-US" smtClean="0"/>
              <a:t> la </a:t>
            </a:r>
            <a:r>
              <a:rPr lang="en-US" err="1" smtClean="0"/>
              <a:t>précarité</a:t>
            </a:r>
            <a:r>
              <a:rPr lang="en-US" smtClean="0"/>
              <a:t> </a:t>
            </a:r>
            <a:r>
              <a:rPr lang="en-US" err="1" smtClean="0"/>
              <a:t>énergétique</a:t>
            </a:r>
            <a:r>
              <a:rPr lang="en-US" smtClean="0"/>
              <a:t> ;</a:t>
            </a:r>
            <a:endParaRPr lang="fr-FR" sz="4000" smtClean="0"/>
          </a:p>
          <a:p>
            <a:pPr lvl="0"/>
            <a:r>
              <a:rPr lang="en-US" smtClean="0"/>
              <a:t>Des </a:t>
            </a:r>
            <a:r>
              <a:rPr lang="en-US" err="1" smtClean="0"/>
              <a:t>évolutions</a:t>
            </a:r>
            <a:r>
              <a:rPr lang="en-US" smtClean="0"/>
              <a:t> </a:t>
            </a:r>
            <a:r>
              <a:rPr lang="en-US" err="1" smtClean="0"/>
              <a:t>urbaines</a:t>
            </a:r>
            <a:r>
              <a:rPr lang="en-US" smtClean="0"/>
              <a:t> </a:t>
            </a:r>
            <a:r>
              <a:rPr lang="en-US" err="1" smtClean="0"/>
              <a:t>organisées</a:t>
            </a:r>
            <a:r>
              <a:rPr lang="en-US" smtClean="0"/>
              <a:t> de plus en plus </a:t>
            </a:r>
            <a:r>
              <a:rPr lang="en-US" err="1" smtClean="0"/>
              <a:t>autour</a:t>
            </a:r>
            <a:r>
              <a:rPr lang="en-US" smtClean="0"/>
              <a:t> </a:t>
            </a:r>
            <a:r>
              <a:rPr lang="en-US" err="1" smtClean="0"/>
              <a:t>d’éco</a:t>
            </a:r>
            <a:r>
              <a:rPr lang="en-US" smtClean="0"/>
              <a:t> </a:t>
            </a:r>
            <a:r>
              <a:rPr lang="en-US" err="1" smtClean="0"/>
              <a:t>quartiers</a:t>
            </a:r>
            <a:r>
              <a:rPr lang="en-US" smtClean="0"/>
              <a:t> (smart city) ;</a:t>
            </a:r>
            <a:endParaRPr lang="fr-FR" sz="4000" smtClean="0"/>
          </a:p>
          <a:p>
            <a:pPr lvl="0"/>
            <a:r>
              <a:rPr lang="en-US" err="1" smtClean="0"/>
              <a:t>Une</a:t>
            </a:r>
            <a:r>
              <a:rPr lang="en-US" smtClean="0"/>
              <a:t> </a:t>
            </a:r>
            <a:r>
              <a:rPr lang="en-US" err="1" smtClean="0"/>
              <a:t>approche</a:t>
            </a:r>
            <a:r>
              <a:rPr lang="en-US" smtClean="0"/>
              <a:t> de la </a:t>
            </a:r>
            <a:r>
              <a:rPr lang="en-US" err="1" smtClean="0"/>
              <a:t>rénovation</a:t>
            </a:r>
            <a:r>
              <a:rPr lang="en-US" smtClean="0"/>
              <a:t> </a:t>
            </a:r>
            <a:r>
              <a:rPr lang="en-US" err="1" smtClean="0"/>
              <a:t>associant</a:t>
            </a:r>
            <a:r>
              <a:rPr lang="en-US" smtClean="0"/>
              <a:t> la performance des </a:t>
            </a:r>
            <a:r>
              <a:rPr lang="en-US" err="1" smtClean="0"/>
              <a:t>bâtiments</a:t>
            </a:r>
            <a:r>
              <a:rPr lang="en-US" smtClean="0"/>
              <a:t>, la </a:t>
            </a:r>
            <a:r>
              <a:rPr lang="en-US" err="1" smtClean="0"/>
              <a:t>gestion</a:t>
            </a:r>
            <a:r>
              <a:rPr lang="en-US" smtClean="0"/>
              <a:t> de </a:t>
            </a:r>
            <a:r>
              <a:rPr lang="en-US" err="1" smtClean="0"/>
              <a:t>l’énergie</a:t>
            </a:r>
            <a:r>
              <a:rPr lang="en-US" smtClean="0"/>
              <a:t>, </a:t>
            </a:r>
            <a:r>
              <a:rPr lang="en-US" err="1" smtClean="0"/>
              <a:t>une</a:t>
            </a:r>
            <a:r>
              <a:rPr lang="en-US" smtClean="0"/>
              <a:t> </a:t>
            </a:r>
            <a:r>
              <a:rPr lang="en-US" err="1" smtClean="0"/>
              <a:t>réflexion</a:t>
            </a:r>
            <a:r>
              <a:rPr lang="en-US" smtClean="0"/>
              <a:t> </a:t>
            </a:r>
            <a:r>
              <a:rPr lang="en-US" err="1" smtClean="0"/>
              <a:t>sur</a:t>
            </a:r>
            <a:r>
              <a:rPr lang="en-US" smtClean="0"/>
              <a:t> la </a:t>
            </a:r>
            <a:r>
              <a:rPr lang="en-US" err="1" smtClean="0"/>
              <a:t>mobilité</a:t>
            </a:r>
            <a:r>
              <a:rPr lang="en-US" smtClean="0"/>
              <a:t> et le </a:t>
            </a:r>
            <a:r>
              <a:rPr lang="en-US" err="1" smtClean="0"/>
              <a:t>développement</a:t>
            </a:r>
            <a:r>
              <a:rPr lang="en-US" smtClean="0"/>
              <a:t> de nouveaux services.</a:t>
            </a:r>
            <a:endParaRPr lang="fr-FR" sz="4000" smtClean="0"/>
          </a:p>
          <a:p>
            <a:pPr lvl="0"/>
            <a:r>
              <a:rPr lang="en-US" err="1" smtClean="0"/>
              <a:t>Une</a:t>
            </a:r>
            <a:r>
              <a:rPr lang="en-US" smtClean="0"/>
              <a:t> </a:t>
            </a:r>
            <a:r>
              <a:rPr lang="en-US" err="1" smtClean="0"/>
              <a:t>région</a:t>
            </a:r>
            <a:r>
              <a:rPr lang="en-US" smtClean="0"/>
              <a:t> </a:t>
            </a:r>
            <a:r>
              <a:rPr lang="en-US" err="1" smtClean="0"/>
              <a:t>vaste</a:t>
            </a:r>
            <a:r>
              <a:rPr lang="en-US" smtClean="0"/>
              <a:t> </a:t>
            </a:r>
            <a:r>
              <a:rPr lang="en-US" err="1" smtClean="0"/>
              <a:t>associant</a:t>
            </a:r>
            <a:r>
              <a:rPr lang="en-US" smtClean="0"/>
              <a:t> </a:t>
            </a:r>
            <a:r>
              <a:rPr lang="en-US" err="1" smtClean="0"/>
              <a:t>l’urbain</a:t>
            </a:r>
            <a:r>
              <a:rPr lang="en-US" smtClean="0"/>
              <a:t> et le rural, et des </a:t>
            </a:r>
            <a:r>
              <a:rPr lang="en-US" err="1" smtClean="0"/>
              <a:t>projets</a:t>
            </a:r>
            <a:r>
              <a:rPr lang="en-US" smtClean="0"/>
              <a:t> de </a:t>
            </a:r>
            <a:r>
              <a:rPr lang="en-US" err="1" smtClean="0"/>
              <a:t>développement</a:t>
            </a:r>
            <a:r>
              <a:rPr lang="en-US" smtClean="0"/>
              <a:t> de services </a:t>
            </a:r>
            <a:r>
              <a:rPr lang="en-US" err="1" smtClean="0"/>
              <a:t>permettant</a:t>
            </a:r>
            <a:r>
              <a:rPr lang="en-US" smtClean="0"/>
              <a:t> </a:t>
            </a:r>
            <a:r>
              <a:rPr lang="en-US" err="1" smtClean="0"/>
              <a:t>d’améliorer</a:t>
            </a:r>
            <a:r>
              <a:rPr lang="en-US" smtClean="0"/>
              <a:t> </a:t>
            </a:r>
            <a:r>
              <a:rPr lang="en-US" err="1" smtClean="0"/>
              <a:t>l’équité</a:t>
            </a:r>
            <a:r>
              <a:rPr lang="en-US" smtClean="0"/>
              <a:t> des </a:t>
            </a:r>
            <a:r>
              <a:rPr lang="en-US" err="1" smtClean="0"/>
              <a:t>territoires</a:t>
            </a:r>
            <a:r>
              <a:rPr lang="en-US" smtClean="0"/>
              <a:t> à </a:t>
            </a:r>
            <a:r>
              <a:rPr lang="en-US" err="1" smtClean="0"/>
              <a:t>travers</a:t>
            </a:r>
            <a:r>
              <a:rPr lang="en-US" smtClean="0"/>
              <a:t> :</a:t>
            </a:r>
            <a:endParaRPr lang="fr-FR" sz="4000" smtClean="0"/>
          </a:p>
          <a:p>
            <a:pPr lvl="1"/>
            <a:r>
              <a:rPr lang="en-US" smtClean="0"/>
              <a:t>la </a:t>
            </a:r>
            <a:r>
              <a:rPr lang="en-US" err="1" smtClean="0"/>
              <a:t>multimodalité</a:t>
            </a:r>
            <a:r>
              <a:rPr lang="en-US" smtClean="0"/>
              <a:t> et la </a:t>
            </a:r>
            <a:r>
              <a:rPr lang="en-US" err="1" smtClean="0"/>
              <a:t>mobilité</a:t>
            </a:r>
            <a:r>
              <a:rPr lang="en-US" smtClean="0"/>
              <a:t> </a:t>
            </a:r>
            <a:r>
              <a:rPr lang="en-US" err="1" smtClean="0"/>
              <a:t>douce</a:t>
            </a:r>
            <a:r>
              <a:rPr lang="en-US" smtClean="0"/>
              <a:t> pour </a:t>
            </a:r>
            <a:r>
              <a:rPr lang="en-US" err="1" smtClean="0"/>
              <a:t>optimiser</a:t>
            </a:r>
            <a:r>
              <a:rPr lang="en-US" smtClean="0"/>
              <a:t> les </a:t>
            </a:r>
            <a:r>
              <a:rPr lang="en-US" err="1" smtClean="0"/>
              <a:t>déplacements</a:t>
            </a:r>
            <a:r>
              <a:rPr lang="en-US" smtClean="0"/>
              <a:t>,</a:t>
            </a:r>
            <a:endParaRPr lang="fr-FR" sz="3600" smtClean="0"/>
          </a:p>
          <a:p>
            <a:pPr lvl="1"/>
            <a:r>
              <a:rPr lang="en-US" smtClean="0"/>
              <a:t>le </a:t>
            </a:r>
            <a:r>
              <a:rPr lang="en-US" err="1" smtClean="0"/>
              <a:t>numérique</a:t>
            </a:r>
            <a:r>
              <a:rPr lang="en-US" smtClean="0"/>
              <a:t> pour </a:t>
            </a:r>
            <a:r>
              <a:rPr lang="en-US" err="1" smtClean="0"/>
              <a:t>faciliter</a:t>
            </a:r>
            <a:r>
              <a:rPr lang="en-US" smtClean="0"/>
              <a:t> </a:t>
            </a:r>
            <a:r>
              <a:rPr lang="en-US" err="1" smtClean="0"/>
              <a:t>l’accès</a:t>
            </a:r>
            <a:r>
              <a:rPr lang="en-US" smtClean="0"/>
              <a:t> à la formation, à la </a:t>
            </a:r>
            <a:r>
              <a:rPr lang="en-US" err="1" smtClean="0"/>
              <a:t>médecine</a:t>
            </a:r>
            <a:r>
              <a:rPr lang="en-US" smtClean="0"/>
              <a:t>, </a:t>
            </a:r>
            <a:r>
              <a:rPr lang="en-US" err="1" smtClean="0"/>
              <a:t>médiatiser</a:t>
            </a:r>
            <a:r>
              <a:rPr lang="en-US" smtClean="0"/>
              <a:t> le </a:t>
            </a:r>
            <a:r>
              <a:rPr lang="en-US" err="1" smtClean="0"/>
              <a:t>patrimoine</a:t>
            </a:r>
            <a:r>
              <a:rPr lang="en-US" smtClean="0"/>
              <a:t> </a:t>
            </a:r>
            <a:r>
              <a:rPr lang="en-US" err="1" smtClean="0"/>
              <a:t>historique</a:t>
            </a:r>
            <a:r>
              <a:rPr lang="en-US" smtClean="0"/>
              <a:t> et </a:t>
            </a:r>
            <a:r>
              <a:rPr lang="en-US" err="1" smtClean="0"/>
              <a:t>culturel</a:t>
            </a:r>
            <a:r>
              <a:rPr lang="en-US" smtClean="0"/>
              <a:t> …</a:t>
            </a:r>
            <a:endParaRPr lang="fr-FR" sz="3600" smtClean="0"/>
          </a:p>
          <a:p>
            <a:pPr lvl="0"/>
            <a:r>
              <a:rPr lang="en-US" smtClean="0"/>
              <a:t>Des solutions techniques </a:t>
            </a:r>
            <a:r>
              <a:rPr lang="en-US" err="1" smtClean="0"/>
              <a:t>performantes</a:t>
            </a:r>
            <a:r>
              <a:rPr lang="en-US" smtClean="0"/>
              <a:t> </a:t>
            </a:r>
            <a:r>
              <a:rPr lang="en-US" err="1" smtClean="0"/>
              <a:t>mais</a:t>
            </a:r>
            <a:r>
              <a:rPr lang="en-US" smtClean="0"/>
              <a:t> qui ne </a:t>
            </a:r>
            <a:r>
              <a:rPr lang="en-US" err="1" smtClean="0"/>
              <a:t>peuvent</a:t>
            </a:r>
            <a:r>
              <a:rPr lang="en-US" smtClean="0"/>
              <a:t> </a:t>
            </a:r>
            <a:r>
              <a:rPr lang="en-US" err="1" smtClean="0"/>
              <a:t>être</a:t>
            </a:r>
            <a:r>
              <a:rPr lang="en-US" smtClean="0"/>
              <a:t> </a:t>
            </a:r>
            <a:r>
              <a:rPr lang="en-US" err="1" smtClean="0"/>
              <a:t>efficaces</a:t>
            </a:r>
            <a:r>
              <a:rPr lang="en-US" smtClean="0"/>
              <a:t> </a:t>
            </a:r>
            <a:r>
              <a:rPr lang="en-US" err="1" smtClean="0"/>
              <a:t>que</a:t>
            </a:r>
            <a:r>
              <a:rPr lang="en-US" smtClean="0"/>
              <a:t> </a:t>
            </a:r>
            <a:r>
              <a:rPr lang="en-US" err="1" smtClean="0"/>
              <a:t>si</a:t>
            </a:r>
            <a:r>
              <a:rPr lang="en-US" smtClean="0"/>
              <a:t> </a:t>
            </a:r>
            <a:r>
              <a:rPr lang="en-US" err="1" smtClean="0"/>
              <a:t>elles</a:t>
            </a:r>
            <a:r>
              <a:rPr lang="en-US" smtClean="0"/>
              <a:t> </a:t>
            </a:r>
            <a:r>
              <a:rPr lang="en-US" err="1" smtClean="0"/>
              <a:t>s’intègrent</a:t>
            </a:r>
            <a:r>
              <a:rPr lang="en-US" smtClean="0"/>
              <a:t> </a:t>
            </a:r>
            <a:r>
              <a:rPr lang="en-US" err="1" smtClean="0"/>
              <a:t>dans</a:t>
            </a:r>
            <a:r>
              <a:rPr lang="en-US" smtClean="0"/>
              <a:t> </a:t>
            </a:r>
            <a:r>
              <a:rPr lang="en-US" err="1" smtClean="0"/>
              <a:t>une</a:t>
            </a:r>
            <a:r>
              <a:rPr lang="en-US" smtClean="0"/>
              <a:t> </a:t>
            </a:r>
            <a:r>
              <a:rPr lang="en-US" err="1" smtClean="0"/>
              <a:t>réflexion</a:t>
            </a:r>
            <a:r>
              <a:rPr lang="en-US" smtClean="0"/>
              <a:t> </a:t>
            </a:r>
            <a:r>
              <a:rPr lang="en-US" err="1" smtClean="0"/>
              <a:t>sociale</a:t>
            </a:r>
            <a:r>
              <a:rPr lang="en-US" smtClean="0"/>
              <a:t> et </a:t>
            </a:r>
            <a:r>
              <a:rPr lang="en-US" err="1" smtClean="0"/>
              <a:t>comportementale</a:t>
            </a:r>
            <a:r>
              <a:rPr lang="en-US" smtClean="0"/>
              <a:t>.</a:t>
            </a:r>
            <a:endParaRPr lang="fr-FR" sz="4000" smtClean="0"/>
          </a:p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11E30-C456-4543-8CC4-1D4E2FD934FF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DAFPIC DIJON / FM</a:t>
            </a:r>
            <a:endParaRPr lang="fr-FR"/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fr-FR" smtClean="0"/>
              <a:t>Projets CMQ 2016</a:t>
            </a:r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fr-FR" sz="1200" b="1" smtClean="0"/>
              <a:t>Mise en place d’une communication autour du campus</a:t>
            </a:r>
            <a:r>
              <a:rPr lang="fr-FR" sz="1200" smtClean="0"/>
              <a:t>: ses atouts, ses domaines d’actions, ses acteurs (plaquette de présentation et diffusion, outil stand pour les salons)</a:t>
            </a:r>
          </a:p>
          <a:p>
            <a:r>
              <a:rPr lang="fr-FR" sz="1200" smtClean="0"/>
              <a:t> </a:t>
            </a:r>
            <a:r>
              <a:rPr lang="fr-FR" sz="1200" b="1" smtClean="0"/>
              <a:t>Participation à des salons </a:t>
            </a:r>
            <a:r>
              <a:rPr lang="fr-FR" sz="1200" smtClean="0"/>
              <a:t>de l’orientation et de l’emploi</a:t>
            </a:r>
          </a:p>
          <a:p>
            <a:r>
              <a:rPr lang="fr-FR" sz="1200" b="1" smtClean="0"/>
              <a:t>Mise en place d’une plate forme numérique </a:t>
            </a:r>
            <a:r>
              <a:rPr lang="fr-FR" sz="1200" smtClean="0"/>
              <a:t>pour la communication et le partage sur les avancées technologiques et les projets recherche/formation/industrialisation/… avec construction de parcours de découverte des technologies  mises en œuvre, des métiers et des parcours de formation, mise en place de projets collaboratifs à distance</a:t>
            </a:r>
          </a:p>
          <a:p>
            <a:r>
              <a:rPr lang="fr-FR" sz="1200" b="1" smtClean="0"/>
              <a:t>Construction de formations adaptées à des besoins spécifiques du territoire dans le périmètre du campus </a:t>
            </a:r>
            <a:r>
              <a:rPr lang="fr-FR" sz="1200" smtClean="0"/>
              <a:t>(initiale ou montée en compétences de salariés). Exemple campus Matériaux composites et plastiques.</a:t>
            </a:r>
          </a:p>
          <a:p>
            <a:r>
              <a:rPr lang="fr-FR" sz="1200" b="1" smtClean="0"/>
              <a:t>Mise en place de groupes de travail sur des problématiques liées aux progrès technologiques et à l’évolution sociale </a:t>
            </a:r>
            <a:r>
              <a:rPr lang="fr-FR" sz="1200" smtClean="0"/>
              <a:t>(Ex: évolution de la robotique dans la production industrielle)</a:t>
            </a:r>
          </a:p>
          <a:p>
            <a:r>
              <a:rPr lang="fr-FR" sz="1200" b="1" smtClean="0"/>
              <a:t>Création d’un chantier école </a:t>
            </a:r>
            <a:r>
              <a:rPr lang="fr-FR" sz="1200" smtClean="0"/>
              <a:t>regroupant des moyens et une structure permettant d’accueillir des stagiaires de formation pour des applications sur des technologie innovantes</a:t>
            </a:r>
          </a:p>
          <a:p>
            <a:r>
              <a:rPr lang="fr-FR" sz="1200" b="1" smtClean="0"/>
              <a:t>Création de label de formation </a:t>
            </a:r>
            <a:r>
              <a:rPr lang="fr-FR" sz="1200" smtClean="0"/>
              <a:t>pour une reconnaissance étendue à d’autres territoires</a:t>
            </a:r>
          </a:p>
          <a:p>
            <a:r>
              <a:rPr lang="fr-FR" sz="1200" smtClean="0"/>
              <a:t>Création et accompagnement d’une pépinières de jeunes entrepreneurs porteurs de projets innovants</a:t>
            </a:r>
          </a:p>
          <a:p>
            <a:r>
              <a:rPr lang="fr-FR" sz="1200" b="1" smtClean="0"/>
              <a:t>Création d’un concours projets innovants</a:t>
            </a:r>
          </a:p>
          <a:p>
            <a:r>
              <a:rPr lang="fr-FR" sz="1200" b="1" smtClean="0"/>
              <a:t>Communication sur de réelles vitrines de l’industrie  technologiques innovantes </a:t>
            </a:r>
            <a:r>
              <a:rPr lang="fr-FR" sz="1200" smtClean="0"/>
              <a:t>(installations en entreprises, en laboratoire de recherche, sur les PFT) en facilitant des partenariats avec les constructeurs.</a:t>
            </a:r>
            <a:endParaRPr lang="fr-FR" sz="120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11E30-C456-4543-8CC4-1D4E2FD934FF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DAFPIC DIJON / FM</a:t>
            </a:r>
            <a:endParaRPr lang="fr-FR"/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fr-FR" smtClean="0"/>
              <a:t>Projets CMQ 2016</a:t>
            </a:r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smtClean="0"/>
              <a:t>FM &amp; SF / DAFPIC - Académie de Dijon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857232"/>
            <a:ext cx="764386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Campus des Métiers et des Qualifications </a:t>
            </a:r>
          </a:p>
          <a:p>
            <a:pPr marL="342900" indent="-342900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en Bourgogne-Franche Comté</a:t>
            </a:r>
            <a:endParaRPr lang="fr-FR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2420888"/>
            <a:ext cx="81645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TERRITOIRES  INTELLIGENTS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31640" y="3501008"/>
            <a:ext cx="68580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000" dirty="0" smtClean="0">
                <a:solidFill>
                  <a:srgbClr val="0070C0"/>
                </a:solidFill>
              </a:rPr>
              <a:t>Contexte  local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 smtClean="0">
                <a:solidFill>
                  <a:srgbClr val="0070C0"/>
                </a:solidFill>
              </a:rPr>
              <a:t>Ressources potentielles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 smtClean="0">
                <a:solidFill>
                  <a:srgbClr val="0070C0"/>
                </a:solidFill>
              </a:rPr>
              <a:t>Problématiques du </a:t>
            </a:r>
            <a:r>
              <a:rPr lang="fr-FR" sz="2000" dirty="0" smtClean="0">
                <a:solidFill>
                  <a:srgbClr val="0070C0"/>
                </a:solidFill>
              </a:rPr>
              <a:t>secteur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 smtClean="0">
                <a:solidFill>
                  <a:srgbClr val="0070C0"/>
                </a:solidFill>
              </a:rPr>
              <a:t>Le projet</a:t>
            </a:r>
            <a:r>
              <a:rPr lang="fr-FR" sz="2000" dirty="0" smtClean="0">
                <a:solidFill>
                  <a:srgbClr val="0070C0"/>
                </a:solidFill>
              </a:rPr>
              <a:t> </a:t>
            </a:r>
            <a:endParaRPr lang="fr-FR" sz="2000" dirty="0" smtClean="0">
              <a:solidFill>
                <a:srgbClr val="0070C0"/>
              </a:solidFill>
            </a:endParaRP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 dirty="0"/>
          </a:p>
        </p:txBody>
      </p:sp>
      <p:pic>
        <p:nvPicPr>
          <p:cNvPr id="11" name="Image 10" descr="logo Academie de Besancon_446_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5445224"/>
            <a:ext cx="857250" cy="714374"/>
          </a:xfrm>
          <a:prstGeom prst="rect">
            <a:avLst/>
          </a:prstGeom>
        </p:spPr>
      </p:pic>
      <p:pic>
        <p:nvPicPr>
          <p:cNvPr id="12" name="Image 11" descr="academi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2040" y="5445224"/>
            <a:ext cx="816420" cy="71435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92280" y="5554183"/>
            <a:ext cx="1836476" cy="555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1285852" y="1571612"/>
            <a:ext cx="77153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« Tête de </a:t>
            </a:r>
            <a:r>
              <a:rPr lang="en-US" b="1" dirty="0" err="1" smtClean="0">
                <a:solidFill>
                  <a:srgbClr val="0070C0"/>
                </a:solidFill>
              </a:rPr>
              <a:t>réseau</a:t>
            </a:r>
            <a:r>
              <a:rPr lang="en-US" b="1" dirty="0" smtClean="0">
                <a:solidFill>
                  <a:srgbClr val="0070C0"/>
                </a:solidFill>
              </a:rPr>
              <a:t> » : </a:t>
            </a:r>
            <a:r>
              <a:rPr lang="en-US" dirty="0" smtClean="0"/>
              <a:t>(en </a:t>
            </a:r>
            <a:r>
              <a:rPr lang="en-US" dirty="0" err="1" smtClean="0"/>
              <a:t>projet</a:t>
            </a:r>
            <a:r>
              <a:rPr lang="en-US" dirty="0" smtClean="0"/>
              <a:t>) D</a:t>
            </a:r>
            <a:r>
              <a:rPr lang="en-US" dirty="0" smtClean="0"/>
              <a:t>ijon </a:t>
            </a:r>
            <a:r>
              <a:rPr lang="en-US" dirty="0" smtClean="0"/>
              <a:t>avec la </a:t>
            </a:r>
            <a:r>
              <a:rPr lang="en-US" dirty="0" err="1" smtClean="0"/>
              <a:t>mise</a:t>
            </a:r>
            <a:r>
              <a:rPr lang="en-US" dirty="0" smtClean="0"/>
              <a:t> en </a:t>
            </a:r>
            <a:r>
              <a:rPr lang="en-US" dirty="0" err="1" smtClean="0"/>
              <a:t>réseau</a:t>
            </a:r>
            <a:r>
              <a:rPr lang="en-US" dirty="0" smtClean="0"/>
              <a:t> de </a:t>
            </a:r>
            <a:r>
              <a:rPr lang="en-US" dirty="0" err="1" smtClean="0"/>
              <a:t>plusieurs</a:t>
            </a:r>
            <a:r>
              <a:rPr lang="en-US" dirty="0" smtClean="0"/>
              <a:t> </a:t>
            </a:r>
            <a:r>
              <a:rPr lang="en-US" dirty="0" err="1" smtClean="0"/>
              <a:t>établissements</a:t>
            </a:r>
            <a:r>
              <a:rPr lang="en-US" dirty="0" smtClean="0"/>
              <a:t> </a:t>
            </a:r>
            <a:r>
              <a:rPr lang="en-US" dirty="0" err="1" smtClean="0"/>
              <a:t>dont</a:t>
            </a:r>
            <a:r>
              <a:rPr lang="en-US" dirty="0" smtClean="0"/>
              <a:t> </a:t>
            </a:r>
            <a:r>
              <a:rPr lang="en-US" dirty="0" smtClean="0"/>
              <a:t>au </a:t>
            </a:r>
            <a:r>
              <a:rPr lang="en-US" dirty="0" err="1" smtClean="0"/>
              <a:t>niveau</a:t>
            </a:r>
            <a:r>
              <a:rPr lang="en-US" dirty="0" smtClean="0"/>
              <a:t> </a:t>
            </a:r>
            <a:r>
              <a:rPr lang="en-US" dirty="0" err="1" smtClean="0"/>
              <a:t>scolaire</a:t>
            </a:r>
            <a:r>
              <a:rPr lang="en-US" dirty="0" smtClean="0"/>
              <a:t>, les </a:t>
            </a:r>
            <a:r>
              <a:rPr lang="en-US" dirty="0" err="1" smtClean="0"/>
              <a:t>Lycée</a:t>
            </a:r>
            <a:r>
              <a:rPr lang="en-US" dirty="0" smtClean="0"/>
              <a:t> Les Marcs d’Or (</a:t>
            </a:r>
            <a:r>
              <a:rPr lang="en-US" dirty="0" err="1" smtClean="0"/>
              <a:t>approche</a:t>
            </a:r>
            <a:r>
              <a:rPr lang="en-US" dirty="0" smtClean="0"/>
              <a:t> </a:t>
            </a:r>
            <a:r>
              <a:rPr lang="en-US" dirty="0" err="1" smtClean="0"/>
              <a:t>bâtiment</a:t>
            </a:r>
            <a:r>
              <a:rPr lang="en-US" dirty="0" smtClean="0"/>
              <a:t>), </a:t>
            </a:r>
            <a:r>
              <a:rPr lang="en-US" dirty="0" err="1" smtClean="0"/>
              <a:t>Lycée</a:t>
            </a:r>
            <a:r>
              <a:rPr lang="en-US" dirty="0" smtClean="0"/>
              <a:t> Fontaine (</a:t>
            </a:r>
            <a:r>
              <a:rPr lang="en-US" dirty="0" err="1" smtClean="0"/>
              <a:t>Energétique</a:t>
            </a:r>
            <a:r>
              <a:rPr lang="en-US" dirty="0" smtClean="0"/>
              <a:t> et </a:t>
            </a:r>
            <a:r>
              <a:rPr lang="en-US" dirty="0" err="1" smtClean="0"/>
              <a:t>domotique</a:t>
            </a:r>
            <a:r>
              <a:rPr lang="en-US" dirty="0" smtClean="0"/>
              <a:t>) , </a:t>
            </a:r>
            <a:r>
              <a:rPr lang="en-US" dirty="0" err="1" smtClean="0"/>
              <a:t>Lycée</a:t>
            </a:r>
            <a:r>
              <a:rPr lang="en-US" dirty="0" smtClean="0"/>
              <a:t> Eiffel ( </a:t>
            </a:r>
            <a:r>
              <a:rPr lang="en-US" dirty="0" err="1" smtClean="0"/>
              <a:t>Energie</a:t>
            </a:r>
            <a:r>
              <a:rPr lang="en-US" dirty="0" smtClean="0"/>
              <a:t> et </a:t>
            </a:r>
            <a:r>
              <a:rPr lang="en-US" dirty="0" err="1" smtClean="0"/>
              <a:t>Informatique</a:t>
            </a:r>
            <a:r>
              <a:rPr lang="en-US" dirty="0" smtClean="0"/>
              <a:t>)</a:t>
            </a:r>
            <a:endParaRPr lang="fr-FR" dirty="0" smtClean="0"/>
          </a:p>
          <a:p>
            <a:r>
              <a:rPr lang="en-US" dirty="0" smtClean="0"/>
              <a:t> </a:t>
            </a:r>
            <a:endParaRPr lang="fr-FR" dirty="0" smtClean="0"/>
          </a:p>
          <a:p>
            <a:r>
              <a:rPr lang="fr-FR" dirty="0" smtClean="0"/>
              <a:t/>
            </a:r>
            <a:br>
              <a:rPr lang="fr-FR" dirty="0" smtClean="0"/>
            </a:br>
            <a:r>
              <a:rPr lang="en-US" b="1" dirty="0" err="1" smtClean="0">
                <a:solidFill>
                  <a:srgbClr val="0070C0"/>
                </a:solidFill>
              </a:rPr>
              <a:t>Secteurs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professionnels</a:t>
            </a:r>
            <a:r>
              <a:rPr lang="en-US" b="1" dirty="0" smtClean="0">
                <a:solidFill>
                  <a:srgbClr val="0070C0"/>
                </a:solidFill>
              </a:rPr>
              <a:t> :</a:t>
            </a:r>
            <a:endParaRPr lang="fr-FR" b="1" dirty="0" smtClean="0">
              <a:solidFill>
                <a:srgbClr val="0070C0"/>
              </a:solidFill>
            </a:endParaRPr>
          </a:p>
          <a:p>
            <a:r>
              <a:rPr lang="en-US" dirty="0" err="1" smtClean="0"/>
              <a:t>Bâtiment</a:t>
            </a:r>
            <a:r>
              <a:rPr lang="en-US" dirty="0" smtClean="0"/>
              <a:t> et </a:t>
            </a:r>
            <a:r>
              <a:rPr lang="en-US" dirty="0" err="1" smtClean="0"/>
              <a:t>travaux</a:t>
            </a:r>
            <a:r>
              <a:rPr lang="en-US" dirty="0" smtClean="0"/>
              <a:t> publics, production et </a:t>
            </a:r>
            <a:r>
              <a:rPr lang="en-US" dirty="0" err="1" smtClean="0"/>
              <a:t>gestion</a:t>
            </a:r>
            <a:r>
              <a:rPr lang="en-US" dirty="0" smtClean="0"/>
              <a:t>/transport de </a:t>
            </a:r>
            <a:r>
              <a:rPr lang="en-US" dirty="0" err="1" smtClean="0"/>
              <a:t>l’énergie</a:t>
            </a:r>
            <a:r>
              <a:rPr lang="en-US" dirty="0" smtClean="0"/>
              <a:t>, </a:t>
            </a:r>
            <a:r>
              <a:rPr lang="en-US" dirty="0" err="1" smtClean="0"/>
              <a:t>gestion</a:t>
            </a:r>
            <a:r>
              <a:rPr lang="en-US" dirty="0" smtClean="0"/>
              <a:t> active du </a:t>
            </a:r>
            <a:r>
              <a:rPr lang="en-US" dirty="0" err="1" smtClean="0"/>
              <a:t>bâtiment</a:t>
            </a:r>
            <a:r>
              <a:rPr lang="en-US" dirty="0" smtClean="0"/>
              <a:t>, </a:t>
            </a:r>
            <a:r>
              <a:rPr lang="en-US" dirty="0" err="1" smtClean="0"/>
              <a:t>éclairage</a:t>
            </a:r>
            <a:r>
              <a:rPr lang="en-US" dirty="0" smtClean="0"/>
              <a:t>, transport et </a:t>
            </a:r>
            <a:r>
              <a:rPr lang="en-US" dirty="0" err="1" smtClean="0"/>
              <a:t>logistique</a:t>
            </a:r>
            <a:r>
              <a:rPr lang="en-US" dirty="0" smtClean="0"/>
              <a:t>, </a:t>
            </a:r>
            <a:r>
              <a:rPr lang="en-US" dirty="0" err="1" smtClean="0"/>
              <a:t>informatique</a:t>
            </a:r>
            <a:r>
              <a:rPr lang="en-US" dirty="0" smtClean="0"/>
              <a:t>, services en lien avec le transport, le commerce, </a:t>
            </a:r>
            <a:r>
              <a:rPr lang="en-US" dirty="0" err="1" smtClean="0"/>
              <a:t>l’éducation</a:t>
            </a:r>
            <a:r>
              <a:rPr lang="en-US" dirty="0" smtClean="0"/>
              <a:t>, la </a:t>
            </a:r>
            <a:r>
              <a:rPr lang="en-US" dirty="0" err="1" smtClean="0"/>
              <a:t>médecine</a:t>
            </a:r>
            <a:r>
              <a:rPr lang="en-US" dirty="0" smtClean="0"/>
              <a:t>, les sciences </a:t>
            </a:r>
            <a:r>
              <a:rPr lang="en-US" dirty="0" err="1" smtClean="0"/>
              <a:t>humaines</a:t>
            </a:r>
            <a:r>
              <a:rPr lang="en-US" dirty="0" smtClean="0"/>
              <a:t>, la </a:t>
            </a:r>
            <a:r>
              <a:rPr lang="en-US" dirty="0" err="1" smtClean="0"/>
              <a:t>géogaphie</a:t>
            </a:r>
            <a:r>
              <a:rPr lang="en-US" dirty="0" smtClean="0"/>
              <a:t> et </a:t>
            </a:r>
            <a:r>
              <a:rPr lang="en-US" dirty="0" err="1" smtClean="0"/>
              <a:t>l’économie</a:t>
            </a:r>
            <a:r>
              <a:rPr lang="en-US" dirty="0" smtClean="0"/>
              <a:t> des </a:t>
            </a:r>
            <a:r>
              <a:rPr lang="en-US" dirty="0" err="1" smtClean="0"/>
              <a:t>territoires</a:t>
            </a:r>
            <a:r>
              <a:rPr lang="en-US" dirty="0" smtClean="0"/>
              <a:t> </a:t>
            </a:r>
            <a:r>
              <a:rPr lang="en-US" dirty="0" smtClean="0"/>
              <a:t>…</a:t>
            </a:r>
            <a:endParaRPr lang="fr-FR" dirty="0" smtClean="0"/>
          </a:p>
          <a:p>
            <a:r>
              <a:rPr lang="en-US" dirty="0" smtClean="0"/>
              <a:t> </a:t>
            </a:r>
          </a:p>
          <a:p>
            <a:endParaRPr lang="fr-FR" dirty="0" smtClean="0"/>
          </a:p>
          <a:p>
            <a:r>
              <a:rPr lang="en-US" b="1" dirty="0" err="1" smtClean="0">
                <a:solidFill>
                  <a:srgbClr val="0070C0"/>
                </a:solidFill>
              </a:rPr>
              <a:t>Filières</a:t>
            </a:r>
            <a:r>
              <a:rPr lang="en-US" b="1" dirty="0" smtClean="0">
                <a:solidFill>
                  <a:srgbClr val="0070C0"/>
                </a:solidFill>
              </a:rPr>
              <a:t> de formation :</a:t>
            </a:r>
            <a:endParaRPr lang="fr-FR" b="1" dirty="0" smtClean="0">
              <a:solidFill>
                <a:srgbClr val="0070C0"/>
              </a:solidFill>
            </a:endParaRPr>
          </a:p>
          <a:p>
            <a:r>
              <a:rPr lang="en-US" dirty="0" err="1" smtClean="0"/>
              <a:t>Bâtiment</a:t>
            </a:r>
            <a:r>
              <a:rPr lang="en-US" dirty="0" smtClean="0"/>
              <a:t> et </a:t>
            </a:r>
            <a:r>
              <a:rPr lang="en-US" dirty="0" err="1" smtClean="0"/>
              <a:t>travaux</a:t>
            </a:r>
            <a:r>
              <a:rPr lang="en-US" dirty="0" smtClean="0"/>
              <a:t> public, </a:t>
            </a:r>
            <a:r>
              <a:rPr lang="en-US" dirty="0" err="1" smtClean="0"/>
              <a:t>génie</a:t>
            </a:r>
            <a:r>
              <a:rPr lang="en-US" dirty="0" smtClean="0"/>
              <a:t> </a:t>
            </a:r>
            <a:r>
              <a:rPr lang="en-US" dirty="0" err="1" smtClean="0"/>
              <a:t>électrique</a:t>
            </a:r>
            <a:r>
              <a:rPr lang="en-US" dirty="0" smtClean="0"/>
              <a:t>, </a:t>
            </a:r>
            <a:r>
              <a:rPr lang="en-US" dirty="0" err="1" smtClean="0"/>
              <a:t>informatique</a:t>
            </a:r>
            <a:r>
              <a:rPr lang="en-US" dirty="0" smtClean="0"/>
              <a:t> et </a:t>
            </a:r>
            <a:r>
              <a:rPr lang="en-US" dirty="0" err="1" smtClean="0"/>
              <a:t>réseaux</a:t>
            </a:r>
            <a:r>
              <a:rPr lang="en-US" dirty="0" smtClean="0"/>
              <a:t>, </a:t>
            </a:r>
            <a:r>
              <a:rPr lang="en-US" dirty="0" err="1" smtClean="0"/>
              <a:t>électronique</a:t>
            </a:r>
            <a:r>
              <a:rPr lang="en-US" dirty="0" smtClean="0"/>
              <a:t>, service aux </a:t>
            </a:r>
            <a:r>
              <a:rPr lang="en-US" dirty="0" err="1" smtClean="0"/>
              <a:t>organisations</a:t>
            </a:r>
            <a:r>
              <a:rPr lang="en-US" dirty="0" smtClean="0"/>
              <a:t>, transport, commerce, </a:t>
            </a:r>
            <a:r>
              <a:rPr lang="en-US" dirty="0" err="1" smtClean="0"/>
              <a:t>logistique</a:t>
            </a:r>
            <a:r>
              <a:rPr lang="en-US" dirty="0" smtClean="0"/>
              <a:t>, </a:t>
            </a:r>
            <a:r>
              <a:rPr lang="en-US" dirty="0" smtClean="0"/>
              <a:t>…</a:t>
            </a:r>
            <a:r>
              <a:rPr lang="en-US" dirty="0" smtClean="0"/>
              <a:t>.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13" name="Image 12" descr="com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5142459"/>
            <a:ext cx="1000131" cy="1055901"/>
          </a:xfrm>
          <a:prstGeom prst="rect">
            <a:avLst/>
          </a:prstGeom>
        </p:spPr>
      </p:pic>
      <p:pic>
        <p:nvPicPr>
          <p:cNvPr id="14" name="Image 13" descr="PICTO%20AGRICA%20employeur%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1500174"/>
            <a:ext cx="1054988" cy="1092570"/>
          </a:xfrm>
          <a:prstGeom prst="rect">
            <a:avLst/>
          </a:prstGeom>
        </p:spPr>
      </p:pic>
      <p:pic>
        <p:nvPicPr>
          <p:cNvPr id="15" name="Image 14" descr="picto-entreprise-291x300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214686"/>
            <a:ext cx="1243011" cy="1281454"/>
          </a:xfrm>
          <a:prstGeom prst="rect">
            <a:avLst/>
          </a:prstGeom>
        </p:spPr>
      </p:pic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14282" y="274638"/>
            <a:ext cx="8715436" cy="582594"/>
          </a:xfrm>
          <a:prstGeom prst="rect">
            <a:avLst/>
          </a:prstGeom>
          <a:solidFill>
            <a:srgbClr val="0070C0"/>
          </a:solidFill>
        </p:spPr>
        <p:txBody>
          <a:bodyPr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Propositions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500042"/>
          </a:xfr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defRPr/>
            </a:pPr>
            <a:r>
              <a:rPr lang="fr-FR" sz="2800" dirty="0">
                <a:solidFill>
                  <a:srgbClr val="FFFFFF"/>
                </a:solidFill>
              </a:rPr>
              <a:t>Les axes du projet pédagogique</a:t>
            </a:r>
            <a:endParaRPr lang="fr-FR" sz="2600" dirty="0">
              <a:solidFill>
                <a:srgbClr val="FFFF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571612"/>
            <a:ext cx="8429684" cy="3643338"/>
          </a:xfrm>
        </p:spPr>
        <p:txBody>
          <a:bodyPr>
            <a:noAutofit/>
          </a:bodyPr>
          <a:lstStyle/>
          <a:p>
            <a:r>
              <a:rPr lang="fr-FR" sz="2000" b="1" dirty="0"/>
              <a:t>Objectif 1 : Anticiper l'impact des mutations techniques et réglementaires sur l'évolution des compétences</a:t>
            </a:r>
          </a:p>
          <a:p>
            <a:r>
              <a:rPr lang="fr-FR" sz="2000" b="1" dirty="0"/>
              <a:t>Objectif 2 : Contribuer à l'évolution de l'offre de formation professionnelle</a:t>
            </a:r>
          </a:p>
          <a:p>
            <a:r>
              <a:rPr lang="fr-FR" sz="2000" b="1" dirty="0"/>
              <a:t>Objectif 3 : Contribuer par une meilleure connaissance des enjeux économiques, technologiques et des métiers à favoriser des orientations positives dans les secteurs d’activité du campus</a:t>
            </a:r>
          </a:p>
          <a:p>
            <a:r>
              <a:rPr lang="fr-FR" sz="2000" b="1" dirty="0"/>
              <a:t>Objectif 4: renforcer les partenariats entre l'entreprise et les acteurs de la formation (à travers les pôles de stages ?):</a:t>
            </a:r>
          </a:p>
          <a:p>
            <a:r>
              <a:rPr lang="fr-FR" sz="2000" b="1" dirty="0"/>
              <a:t>Objectif 5 : développer des actions renforçant l'appartenance à un réseau </a:t>
            </a:r>
            <a:endParaRPr lang="fr-FR" sz="2000" dirty="0"/>
          </a:p>
        </p:txBody>
      </p:sp>
      <p:pic>
        <p:nvPicPr>
          <p:cNvPr id="4" name="Image 3" descr="picto-sustainabilit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5000636"/>
            <a:ext cx="1414464" cy="1414464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Réponse à l’appel au 4° appel projet :</a:t>
            </a:r>
          </a:p>
          <a:p>
            <a:pPr lvl="1"/>
            <a:r>
              <a:rPr lang="fr-FR" dirty="0" smtClean="0"/>
              <a:t>Portage Dijon</a:t>
            </a:r>
          </a:p>
          <a:p>
            <a:pPr lvl="1"/>
            <a:r>
              <a:rPr lang="fr-FR" dirty="0" smtClean="0"/>
              <a:t>Couverture Bourgogne</a:t>
            </a:r>
            <a:r>
              <a:rPr lang="fr-FR" dirty="0"/>
              <a:t> </a:t>
            </a:r>
            <a:r>
              <a:rPr lang="fr-FR" dirty="0" smtClean="0"/>
              <a:t>Franche-Comté</a:t>
            </a:r>
          </a:p>
          <a:p>
            <a:r>
              <a:rPr lang="fr-FR" dirty="0" smtClean="0"/>
              <a:t>Retour favorable **</a:t>
            </a:r>
          </a:p>
          <a:p>
            <a:r>
              <a:rPr lang="fr-FR" dirty="0" smtClean="0"/>
              <a:t>Réunion d’une AG en décembre pour élaborer les compléments d’information demandés</a:t>
            </a:r>
          </a:p>
          <a:p>
            <a:r>
              <a:rPr lang="fr-FR" dirty="0" smtClean="0"/>
              <a:t>Recrutement d’un coordonnateur</a:t>
            </a:r>
          </a:p>
          <a:p>
            <a:r>
              <a:rPr lang="fr-FR" dirty="0" smtClean="0"/>
              <a:t>....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25</a:t>
            </a:r>
            <a:r>
              <a:rPr lang="fr-FR" dirty="0" smtClean="0"/>
              <a:t>/11/2016</a:t>
            </a:r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 smtClean="0"/>
              <a:t>FM &amp; SF / DAFPIC - Académie de Dijon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 sz="2800" dirty="0" smtClean="0">
                <a:solidFill>
                  <a:srgbClr val="FFFFFF"/>
                </a:solidFill>
              </a:rPr>
              <a:t>Bilan d’étape (novembre 2016)</a:t>
            </a:r>
            <a:endParaRPr lang="fr-FR" sz="2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135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fr-FR" smtClean="0">
                <a:solidFill>
                  <a:schemeClr val="bg1"/>
                </a:solidFill>
              </a:rPr>
              <a:t>Contexte local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71604" y="928670"/>
            <a:ext cx="7429552" cy="5929330"/>
          </a:xfrm>
        </p:spPr>
        <p:txBody>
          <a:bodyPr>
            <a:noAutofit/>
          </a:bodyPr>
          <a:lstStyle/>
          <a:p>
            <a:pPr lvl="0"/>
            <a:r>
              <a:rPr lang="en-US" sz="1600" dirty="0" err="1" smtClean="0"/>
              <a:t>Une</a:t>
            </a:r>
            <a:r>
              <a:rPr lang="en-US" sz="1600" dirty="0" smtClean="0"/>
              <a:t> </a:t>
            </a:r>
            <a:r>
              <a:rPr lang="en-US" sz="1600" dirty="0" err="1" smtClean="0"/>
              <a:t>préoccupation</a:t>
            </a:r>
            <a:r>
              <a:rPr lang="en-US" sz="1600" dirty="0" smtClean="0"/>
              <a:t> forte </a:t>
            </a:r>
            <a:r>
              <a:rPr lang="en-US" sz="1600" dirty="0" err="1" smtClean="0"/>
              <a:t>concernant</a:t>
            </a:r>
            <a:r>
              <a:rPr lang="en-US" sz="1600" dirty="0" smtClean="0"/>
              <a:t> la transition </a:t>
            </a:r>
            <a:r>
              <a:rPr lang="en-US" sz="1600" dirty="0" err="1" smtClean="0"/>
              <a:t>énergétique</a:t>
            </a:r>
            <a:r>
              <a:rPr lang="en-US" sz="1600" dirty="0" smtClean="0"/>
              <a:t> </a:t>
            </a:r>
            <a:r>
              <a:rPr lang="en-US" sz="1600" dirty="0" err="1" smtClean="0"/>
              <a:t>exprimée</a:t>
            </a:r>
            <a:r>
              <a:rPr lang="en-US" sz="1600" dirty="0" smtClean="0"/>
              <a:t> </a:t>
            </a:r>
            <a:r>
              <a:rPr lang="en-US" sz="1600" dirty="0" err="1" smtClean="0"/>
              <a:t>dans</a:t>
            </a:r>
            <a:r>
              <a:rPr lang="en-US" sz="1600" dirty="0" smtClean="0"/>
              <a:t> les </a:t>
            </a:r>
            <a:r>
              <a:rPr lang="en-US" sz="1600" dirty="0" err="1" smtClean="0"/>
              <a:t>différents</a:t>
            </a:r>
            <a:r>
              <a:rPr lang="en-US" sz="1600" dirty="0" smtClean="0"/>
              <a:t>  </a:t>
            </a:r>
            <a:r>
              <a:rPr lang="en-US" sz="1600" dirty="0" err="1" smtClean="0"/>
              <a:t>schémas</a:t>
            </a:r>
            <a:r>
              <a:rPr lang="en-US" sz="1600" dirty="0" smtClean="0"/>
              <a:t> </a:t>
            </a:r>
            <a:r>
              <a:rPr lang="en-US" sz="1600" dirty="0" err="1" smtClean="0"/>
              <a:t>régionaux</a:t>
            </a:r>
            <a:r>
              <a:rPr lang="en-US" sz="1600" dirty="0" smtClean="0"/>
              <a:t> (SRDEII)</a:t>
            </a:r>
          </a:p>
          <a:p>
            <a:pPr lvl="0"/>
            <a:endParaRPr lang="en-US" sz="1000" dirty="0" smtClean="0"/>
          </a:p>
          <a:p>
            <a:r>
              <a:rPr lang="en-US" sz="1600" dirty="0" smtClean="0"/>
              <a:t>Un diagnostic du POR qui </a:t>
            </a:r>
            <a:r>
              <a:rPr lang="en-US" sz="1600" dirty="0" err="1" smtClean="0"/>
              <a:t>souligne</a:t>
            </a:r>
            <a:r>
              <a:rPr lang="en-US" sz="1600" dirty="0" smtClean="0"/>
              <a:t> le </a:t>
            </a:r>
            <a:r>
              <a:rPr lang="en-US" sz="1600" b="1" dirty="0" err="1" smtClean="0"/>
              <a:t>parc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immobilier</a:t>
            </a:r>
            <a:r>
              <a:rPr lang="en-US" sz="1600" b="1" dirty="0" smtClean="0"/>
              <a:t>  en Bourgogne </a:t>
            </a:r>
            <a:r>
              <a:rPr lang="en-US" sz="1600" b="1" dirty="0" err="1" smtClean="0"/>
              <a:t>ancien</a:t>
            </a:r>
            <a:r>
              <a:rPr lang="en-US" sz="1600" b="1" dirty="0" smtClean="0"/>
              <a:t> et </a:t>
            </a:r>
            <a:r>
              <a:rPr lang="en-US" sz="1600" b="1" dirty="0" err="1" smtClean="0"/>
              <a:t>peu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performant</a:t>
            </a:r>
            <a:r>
              <a:rPr lang="en-US" sz="1600" b="1" dirty="0" smtClean="0"/>
              <a:t> . </a:t>
            </a:r>
            <a:r>
              <a:rPr lang="en-US" sz="1600" dirty="0" err="1" smtClean="0"/>
              <a:t>Une</a:t>
            </a:r>
            <a:r>
              <a:rPr lang="en-US" sz="1600" dirty="0" smtClean="0"/>
              <a:t> </a:t>
            </a:r>
            <a:r>
              <a:rPr lang="en-US" sz="1600" dirty="0" err="1" smtClean="0"/>
              <a:t>approche</a:t>
            </a:r>
            <a:r>
              <a:rPr lang="en-US" sz="1600" dirty="0" smtClean="0"/>
              <a:t> de la </a:t>
            </a:r>
            <a:r>
              <a:rPr lang="en-US" sz="1600" b="1" dirty="0" err="1" smtClean="0"/>
              <a:t>rénovation</a:t>
            </a:r>
            <a:r>
              <a:rPr lang="en-US" sz="1600" dirty="0" smtClean="0"/>
              <a:t> </a:t>
            </a:r>
            <a:r>
              <a:rPr lang="en-US" sz="1600" dirty="0" err="1" smtClean="0"/>
              <a:t>associant</a:t>
            </a:r>
            <a:r>
              <a:rPr lang="en-US" sz="1600" dirty="0" smtClean="0"/>
              <a:t> la performance des </a:t>
            </a:r>
            <a:r>
              <a:rPr lang="en-US" sz="1600" dirty="0" err="1" smtClean="0"/>
              <a:t>bâtiments</a:t>
            </a:r>
            <a:r>
              <a:rPr lang="en-US" sz="1600" dirty="0" smtClean="0"/>
              <a:t>, la </a:t>
            </a:r>
            <a:r>
              <a:rPr lang="en-US" sz="1600" dirty="0" err="1" smtClean="0"/>
              <a:t>gestion</a:t>
            </a:r>
            <a:r>
              <a:rPr lang="en-US" sz="1600" dirty="0" smtClean="0"/>
              <a:t> de </a:t>
            </a:r>
            <a:r>
              <a:rPr lang="en-US" sz="1600" dirty="0" err="1" smtClean="0"/>
              <a:t>l’énergie</a:t>
            </a:r>
            <a:r>
              <a:rPr lang="en-US" sz="1600" dirty="0" smtClean="0"/>
              <a:t>, </a:t>
            </a:r>
            <a:r>
              <a:rPr lang="en-US" sz="1600" dirty="0" err="1" smtClean="0"/>
              <a:t>une</a:t>
            </a:r>
            <a:r>
              <a:rPr lang="en-US" sz="1600" dirty="0" smtClean="0"/>
              <a:t> </a:t>
            </a:r>
            <a:r>
              <a:rPr lang="en-US" sz="1600" dirty="0" err="1" smtClean="0"/>
              <a:t>réflexion</a:t>
            </a:r>
            <a:r>
              <a:rPr lang="en-US" sz="1600" dirty="0" smtClean="0"/>
              <a:t> </a:t>
            </a:r>
            <a:r>
              <a:rPr lang="en-US" sz="1600" dirty="0" err="1" smtClean="0"/>
              <a:t>sur</a:t>
            </a:r>
            <a:r>
              <a:rPr lang="en-US" sz="1600" dirty="0" smtClean="0"/>
              <a:t> la </a:t>
            </a:r>
            <a:r>
              <a:rPr lang="en-US" sz="1600" dirty="0" err="1" smtClean="0"/>
              <a:t>mobilité</a:t>
            </a:r>
            <a:r>
              <a:rPr lang="en-US" sz="1600" dirty="0" smtClean="0"/>
              <a:t> et le </a:t>
            </a:r>
            <a:r>
              <a:rPr lang="en-US" sz="1600" dirty="0" err="1" smtClean="0"/>
              <a:t>développement</a:t>
            </a:r>
            <a:r>
              <a:rPr lang="en-US" sz="1600" dirty="0" smtClean="0"/>
              <a:t> de nouveaux services;</a:t>
            </a:r>
          </a:p>
          <a:p>
            <a:endParaRPr lang="fr-FR" sz="1000" dirty="0" smtClean="0"/>
          </a:p>
          <a:p>
            <a:pPr lvl="0"/>
            <a:r>
              <a:rPr lang="en-US" sz="1600" dirty="0" err="1" smtClean="0"/>
              <a:t>Une</a:t>
            </a:r>
            <a:r>
              <a:rPr lang="en-US" sz="1600" dirty="0" smtClean="0"/>
              <a:t> </a:t>
            </a:r>
            <a:r>
              <a:rPr lang="en-US" sz="1600" dirty="0" err="1" smtClean="0"/>
              <a:t>volonté</a:t>
            </a:r>
            <a:r>
              <a:rPr lang="en-US" sz="1600" dirty="0" smtClean="0"/>
              <a:t> forte de </a:t>
            </a:r>
            <a:r>
              <a:rPr lang="en-US" sz="1600" b="1" dirty="0" smtClean="0"/>
              <a:t>diversifier les sources </a:t>
            </a:r>
            <a:r>
              <a:rPr lang="en-US" sz="1600" b="1" dirty="0" err="1" smtClean="0"/>
              <a:t>d’énergie</a:t>
            </a:r>
            <a:r>
              <a:rPr lang="en-US" sz="1600" b="1" dirty="0" smtClean="0"/>
              <a:t> </a:t>
            </a:r>
            <a:r>
              <a:rPr lang="en-US" sz="1600" dirty="0" smtClean="0"/>
              <a:t>en </a:t>
            </a:r>
            <a:r>
              <a:rPr lang="en-US" sz="1600" dirty="0" err="1" smtClean="0"/>
              <a:t>appui</a:t>
            </a:r>
            <a:r>
              <a:rPr lang="en-US" sz="1600" dirty="0" smtClean="0"/>
              <a:t> </a:t>
            </a:r>
            <a:r>
              <a:rPr lang="en-US" sz="1600" dirty="0" err="1" smtClean="0"/>
              <a:t>sur</a:t>
            </a:r>
            <a:r>
              <a:rPr lang="en-US" sz="1600" dirty="0" smtClean="0"/>
              <a:t> les </a:t>
            </a:r>
            <a:r>
              <a:rPr lang="en-US" sz="1600" dirty="0" err="1" smtClean="0"/>
              <a:t>énergies</a:t>
            </a:r>
            <a:r>
              <a:rPr lang="en-US" sz="1600" dirty="0" smtClean="0"/>
              <a:t> </a:t>
            </a:r>
            <a:r>
              <a:rPr lang="en-US" sz="1600" dirty="0" err="1" smtClean="0"/>
              <a:t>renouvelables</a:t>
            </a:r>
            <a:r>
              <a:rPr lang="en-US" sz="1600" dirty="0" smtClean="0"/>
              <a:t>, et de </a:t>
            </a:r>
            <a:r>
              <a:rPr lang="en-US" sz="1600" b="1" dirty="0" err="1" smtClean="0"/>
              <a:t>lutter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contre</a:t>
            </a:r>
            <a:r>
              <a:rPr lang="en-US" sz="1600" b="1" dirty="0" smtClean="0"/>
              <a:t> la </a:t>
            </a:r>
            <a:r>
              <a:rPr lang="en-US" sz="1600" b="1" dirty="0" err="1" smtClean="0"/>
              <a:t>précarité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énergétique</a:t>
            </a:r>
            <a:r>
              <a:rPr lang="en-US" sz="1600" b="1" dirty="0" smtClean="0"/>
              <a:t> </a:t>
            </a:r>
            <a:r>
              <a:rPr lang="en-US" sz="1600" dirty="0" smtClean="0"/>
              <a:t>;</a:t>
            </a:r>
          </a:p>
          <a:p>
            <a:pPr lvl="0"/>
            <a:r>
              <a:rPr lang="en-US" sz="1600" dirty="0" smtClean="0"/>
              <a:t>La </a:t>
            </a:r>
            <a:r>
              <a:rPr lang="en-US" sz="1600" dirty="0" err="1" smtClean="0"/>
              <a:t>problèmatique</a:t>
            </a:r>
            <a:r>
              <a:rPr lang="en-US" sz="1600" dirty="0" smtClean="0"/>
              <a:t> de la transition </a:t>
            </a:r>
            <a:r>
              <a:rPr lang="en-US" sz="1600" dirty="0" err="1" smtClean="0"/>
              <a:t>énergétique</a:t>
            </a:r>
            <a:r>
              <a:rPr lang="en-US" sz="1600" dirty="0" smtClean="0"/>
              <a:t> et de la transition </a:t>
            </a:r>
            <a:r>
              <a:rPr lang="en-US" sz="1600" dirty="0" err="1" smtClean="0"/>
              <a:t>numérique</a:t>
            </a:r>
            <a:r>
              <a:rPr lang="en-US" sz="1600" dirty="0" smtClean="0"/>
              <a:t> (BIM)</a:t>
            </a:r>
          </a:p>
          <a:p>
            <a:pPr lvl="0"/>
            <a:endParaRPr lang="fr-FR" sz="1050" dirty="0" smtClean="0"/>
          </a:p>
          <a:p>
            <a:pPr lvl="0"/>
            <a:r>
              <a:rPr lang="en-US" sz="1600" dirty="0" smtClean="0"/>
              <a:t>Des </a:t>
            </a:r>
            <a:r>
              <a:rPr lang="en-US" sz="1600" b="1" dirty="0" err="1" smtClean="0"/>
              <a:t>évolutions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urbaines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organisées</a:t>
            </a:r>
            <a:r>
              <a:rPr lang="en-US" sz="1600" b="1" dirty="0" smtClean="0"/>
              <a:t> </a:t>
            </a:r>
            <a:r>
              <a:rPr lang="en-US" sz="1600" dirty="0" smtClean="0"/>
              <a:t>de plus en plus </a:t>
            </a:r>
            <a:r>
              <a:rPr lang="en-US" sz="1600" dirty="0" err="1" smtClean="0"/>
              <a:t>autour</a:t>
            </a:r>
            <a:r>
              <a:rPr lang="en-US" sz="1600" dirty="0" smtClean="0"/>
              <a:t> </a:t>
            </a:r>
            <a:r>
              <a:rPr lang="en-US" sz="1600" dirty="0" err="1" smtClean="0"/>
              <a:t>d’éco</a:t>
            </a:r>
            <a:r>
              <a:rPr lang="en-US" sz="1600" dirty="0" smtClean="0"/>
              <a:t> quartiers;</a:t>
            </a:r>
          </a:p>
          <a:p>
            <a:pPr lvl="0"/>
            <a:endParaRPr lang="en-US" sz="1000" dirty="0" smtClean="0"/>
          </a:p>
          <a:p>
            <a:pPr lvl="0"/>
            <a:r>
              <a:rPr lang="en-US" sz="1600" dirty="0" err="1" smtClean="0"/>
              <a:t>Une</a:t>
            </a:r>
            <a:r>
              <a:rPr lang="en-US" sz="1600" dirty="0" smtClean="0"/>
              <a:t> </a:t>
            </a:r>
            <a:r>
              <a:rPr lang="en-US" sz="1600" dirty="0" err="1" smtClean="0"/>
              <a:t>région</a:t>
            </a:r>
            <a:r>
              <a:rPr lang="en-US" sz="1600" dirty="0" smtClean="0"/>
              <a:t> </a:t>
            </a:r>
            <a:r>
              <a:rPr lang="en-US" sz="1600" dirty="0" err="1" smtClean="0"/>
              <a:t>vaste</a:t>
            </a:r>
            <a:r>
              <a:rPr lang="en-US" sz="1600" dirty="0" smtClean="0"/>
              <a:t> </a:t>
            </a:r>
            <a:r>
              <a:rPr lang="en-US" sz="1600" dirty="0" err="1" smtClean="0"/>
              <a:t>associant</a:t>
            </a:r>
            <a:r>
              <a:rPr lang="en-US" sz="1600" dirty="0" smtClean="0"/>
              <a:t> </a:t>
            </a:r>
            <a:r>
              <a:rPr lang="en-US" sz="1600" b="1" dirty="0" err="1" smtClean="0"/>
              <a:t>l’urbain</a:t>
            </a:r>
            <a:r>
              <a:rPr lang="en-US" sz="1600" b="1" dirty="0" smtClean="0"/>
              <a:t> et le rural</a:t>
            </a:r>
            <a:r>
              <a:rPr lang="en-US" sz="1600" dirty="0" smtClean="0"/>
              <a:t>, et des </a:t>
            </a:r>
            <a:r>
              <a:rPr lang="en-US" sz="1600" dirty="0" err="1" smtClean="0"/>
              <a:t>projets</a:t>
            </a:r>
            <a:r>
              <a:rPr lang="en-US" sz="1600" dirty="0" smtClean="0"/>
              <a:t> de </a:t>
            </a:r>
            <a:r>
              <a:rPr lang="en-US" sz="1600" dirty="0" err="1" smtClean="0"/>
              <a:t>développement</a:t>
            </a:r>
            <a:r>
              <a:rPr lang="en-US" sz="1600" dirty="0" smtClean="0"/>
              <a:t> de services </a:t>
            </a:r>
            <a:r>
              <a:rPr lang="en-US" sz="1600" dirty="0" err="1" smtClean="0"/>
              <a:t>permettant</a:t>
            </a:r>
            <a:r>
              <a:rPr lang="en-US" sz="1600" dirty="0" smtClean="0"/>
              <a:t> </a:t>
            </a:r>
            <a:r>
              <a:rPr lang="en-US" sz="1600" dirty="0" err="1" smtClean="0"/>
              <a:t>d’améliorer</a:t>
            </a:r>
            <a:r>
              <a:rPr lang="en-US" sz="1600" dirty="0" smtClean="0"/>
              <a:t> </a:t>
            </a:r>
            <a:r>
              <a:rPr lang="en-US" sz="1600" dirty="0" err="1" smtClean="0"/>
              <a:t>l’équité</a:t>
            </a:r>
            <a:r>
              <a:rPr lang="en-US" sz="1600" dirty="0" smtClean="0"/>
              <a:t> des </a:t>
            </a:r>
            <a:r>
              <a:rPr lang="en-US" sz="1600" dirty="0" err="1" smtClean="0"/>
              <a:t>territoires</a:t>
            </a:r>
            <a:r>
              <a:rPr lang="en-US" sz="1600" dirty="0" smtClean="0"/>
              <a:t> </a:t>
            </a:r>
            <a:r>
              <a:rPr lang="en-US" sz="1600" dirty="0" err="1" smtClean="0"/>
              <a:t>à</a:t>
            </a:r>
            <a:r>
              <a:rPr lang="en-US" sz="1600" dirty="0" smtClean="0"/>
              <a:t> travers :</a:t>
            </a:r>
            <a:endParaRPr lang="fr-FR" sz="2000" dirty="0" smtClean="0"/>
          </a:p>
          <a:p>
            <a:pPr lvl="1"/>
            <a:r>
              <a:rPr lang="en-US" sz="1400" dirty="0" smtClean="0"/>
              <a:t>la </a:t>
            </a:r>
            <a:r>
              <a:rPr lang="en-US" sz="1400" dirty="0" err="1" smtClean="0"/>
              <a:t>multimodalité</a:t>
            </a:r>
            <a:r>
              <a:rPr lang="en-US" sz="1400" dirty="0" smtClean="0"/>
              <a:t> et la </a:t>
            </a:r>
            <a:r>
              <a:rPr lang="en-US" sz="1400" dirty="0" err="1" smtClean="0"/>
              <a:t>mobilité</a:t>
            </a:r>
            <a:r>
              <a:rPr lang="en-US" sz="1400" dirty="0" smtClean="0"/>
              <a:t> </a:t>
            </a:r>
            <a:r>
              <a:rPr lang="en-US" sz="1400" dirty="0" err="1" smtClean="0"/>
              <a:t>douce</a:t>
            </a:r>
            <a:r>
              <a:rPr lang="en-US" sz="1400" dirty="0" smtClean="0"/>
              <a:t> pour </a:t>
            </a:r>
            <a:r>
              <a:rPr lang="en-US" sz="1400" dirty="0" err="1" smtClean="0"/>
              <a:t>optimiser</a:t>
            </a:r>
            <a:r>
              <a:rPr lang="en-US" sz="1400" dirty="0" smtClean="0"/>
              <a:t> les </a:t>
            </a:r>
            <a:r>
              <a:rPr lang="en-US" sz="1400" dirty="0" err="1" smtClean="0"/>
              <a:t>déplacements</a:t>
            </a:r>
            <a:r>
              <a:rPr lang="en-US" sz="1400" dirty="0" smtClean="0"/>
              <a:t>,</a:t>
            </a:r>
            <a:endParaRPr lang="fr-FR" sz="1800" dirty="0" smtClean="0"/>
          </a:p>
          <a:p>
            <a:pPr lvl="1"/>
            <a:r>
              <a:rPr lang="en-US" sz="1400" dirty="0" smtClean="0"/>
              <a:t>le </a:t>
            </a:r>
            <a:r>
              <a:rPr lang="en-US" sz="1400" dirty="0" err="1" smtClean="0"/>
              <a:t>numérique</a:t>
            </a:r>
            <a:r>
              <a:rPr lang="en-US" sz="1400" dirty="0" smtClean="0"/>
              <a:t> pour </a:t>
            </a:r>
            <a:r>
              <a:rPr lang="en-US" sz="1400" dirty="0" err="1" smtClean="0"/>
              <a:t>faciliter</a:t>
            </a:r>
            <a:r>
              <a:rPr lang="en-US" sz="1400" dirty="0" smtClean="0"/>
              <a:t> </a:t>
            </a:r>
            <a:r>
              <a:rPr lang="en-US" sz="1400" dirty="0" err="1" smtClean="0"/>
              <a:t>l’accès</a:t>
            </a:r>
            <a:r>
              <a:rPr lang="en-US" sz="1400" dirty="0" smtClean="0"/>
              <a:t> </a:t>
            </a:r>
            <a:r>
              <a:rPr lang="en-US" sz="1400" dirty="0" err="1" smtClean="0"/>
              <a:t>à</a:t>
            </a:r>
            <a:r>
              <a:rPr lang="en-US" sz="1400" dirty="0" smtClean="0"/>
              <a:t> la formation, </a:t>
            </a:r>
            <a:r>
              <a:rPr lang="en-US" sz="1400" dirty="0" err="1" smtClean="0"/>
              <a:t>à</a:t>
            </a:r>
            <a:r>
              <a:rPr lang="en-US" sz="1400" dirty="0" smtClean="0"/>
              <a:t> la </a:t>
            </a:r>
            <a:r>
              <a:rPr lang="en-US" sz="1400" dirty="0" err="1" smtClean="0"/>
              <a:t>médecine</a:t>
            </a:r>
            <a:r>
              <a:rPr lang="en-US" sz="1400" dirty="0" smtClean="0"/>
              <a:t>, </a:t>
            </a:r>
            <a:r>
              <a:rPr lang="en-US" sz="1400" dirty="0" err="1" smtClean="0"/>
              <a:t>médiatiser</a:t>
            </a:r>
            <a:r>
              <a:rPr lang="en-US" sz="1400" dirty="0" smtClean="0"/>
              <a:t> le </a:t>
            </a:r>
            <a:r>
              <a:rPr lang="en-US" sz="1400" dirty="0" err="1" smtClean="0"/>
              <a:t>patrimoine</a:t>
            </a:r>
            <a:r>
              <a:rPr lang="en-US" sz="1400" dirty="0" smtClean="0"/>
              <a:t> </a:t>
            </a:r>
            <a:r>
              <a:rPr lang="en-US" sz="1400" dirty="0" err="1" smtClean="0"/>
              <a:t>historique</a:t>
            </a:r>
            <a:r>
              <a:rPr lang="en-US" sz="1400" dirty="0" smtClean="0"/>
              <a:t> et </a:t>
            </a:r>
            <a:r>
              <a:rPr lang="en-US" sz="1400" dirty="0" err="1" smtClean="0"/>
              <a:t>culturel</a:t>
            </a:r>
            <a:r>
              <a:rPr lang="en-US" sz="1400" dirty="0" smtClean="0"/>
              <a:t> …</a:t>
            </a:r>
          </a:p>
          <a:p>
            <a:pPr lvl="1"/>
            <a:endParaRPr lang="fr-FR" sz="1000" dirty="0" smtClean="0"/>
          </a:p>
          <a:p>
            <a:pPr lvl="0"/>
            <a:r>
              <a:rPr lang="en-US" sz="1600" dirty="0" smtClean="0"/>
              <a:t>Des solutions techniques </a:t>
            </a:r>
            <a:r>
              <a:rPr lang="en-US" sz="1600" dirty="0" err="1" smtClean="0"/>
              <a:t>performantes</a:t>
            </a:r>
            <a:r>
              <a:rPr lang="en-US" sz="1600" dirty="0" smtClean="0"/>
              <a:t> </a:t>
            </a:r>
            <a:r>
              <a:rPr lang="en-US" sz="1600" dirty="0" err="1" smtClean="0"/>
              <a:t>mais</a:t>
            </a:r>
            <a:r>
              <a:rPr lang="en-US" sz="1600" dirty="0" smtClean="0"/>
              <a:t> qui ne </a:t>
            </a:r>
            <a:r>
              <a:rPr lang="en-US" sz="1600" dirty="0" err="1" smtClean="0"/>
              <a:t>peuvent</a:t>
            </a:r>
            <a:r>
              <a:rPr lang="en-US" sz="1600" dirty="0" smtClean="0"/>
              <a:t> </a:t>
            </a:r>
            <a:r>
              <a:rPr lang="en-US" sz="1600" dirty="0" err="1" smtClean="0"/>
              <a:t>être</a:t>
            </a:r>
            <a:r>
              <a:rPr lang="en-US" sz="1600" dirty="0" smtClean="0"/>
              <a:t> </a:t>
            </a:r>
            <a:r>
              <a:rPr lang="en-US" sz="1600" dirty="0" err="1" smtClean="0"/>
              <a:t>efficaces</a:t>
            </a:r>
            <a:r>
              <a:rPr lang="en-US" sz="1600" dirty="0" smtClean="0"/>
              <a:t> </a:t>
            </a:r>
            <a:r>
              <a:rPr lang="en-US" sz="1600" dirty="0" err="1" smtClean="0"/>
              <a:t>que</a:t>
            </a:r>
            <a:r>
              <a:rPr lang="en-US" sz="1600" dirty="0" smtClean="0"/>
              <a:t> </a:t>
            </a:r>
            <a:r>
              <a:rPr lang="en-US" sz="1600" dirty="0" err="1" smtClean="0"/>
              <a:t>si</a:t>
            </a:r>
            <a:r>
              <a:rPr lang="en-US" sz="1600" dirty="0" smtClean="0"/>
              <a:t> </a:t>
            </a:r>
            <a:r>
              <a:rPr lang="en-US" sz="1600" dirty="0" err="1" smtClean="0"/>
              <a:t>elles</a:t>
            </a:r>
            <a:r>
              <a:rPr lang="en-US" sz="1600" dirty="0" smtClean="0"/>
              <a:t> </a:t>
            </a:r>
            <a:r>
              <a:rPr lang="en-US" sz="1600" dirty="0" err="1" smtClean="0"/>
              <a:t>s’intègrent</a:t>
            </a:r>
            <a:r>
              <a:rPr lang="en-US" sz="1600" dirty="0" smtClean="0"/>
              <a:t> </a:t>
            </a:r>
            <a:r>
              <a:rPr lang="en-US" sz="1600" dirty="0" err="1" smtClean="0"/>
              <a:t>dans</a:t>
            </a:r>
            <a:r>
              <a:rPr lang="en-US" sz="1600" dirty="0" smtClean="0"/>
              <a:t> </a:t>
            </a:r>
            <a:r>
              <a:rPr lang="en-US" sz="1600" b="1" dirty="0" err="1" smtClean="0"/>
              <a:t>une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réflexion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sociale</a:t>
            </a:r>
            <a:r>
              <a:rPr lang="en-US" sz="1600" b="1" dirty="0" smtClean="0"/>
              <a:t> et </a:t>
            </a:r>
            <a:r>
              <a:rPr lang="en-US" sz="1600" b="1" dirty="0" err="1" smtClean="0"/>
              <a:t>comportementale</a:t>
            </a:r>
            <a:r>
              <a:rPr lang="en-US" sz="1600" dirty="0" smtClean="0"/>
              <a:t>.</a:t>
            </a:r>
            <a:endParaRPr lang="fr-FR" sz="2000" dirty="0" smtClean="0"/>
          </a:p>
          <a:p>
            <a:endParaRPr lang="fr-FR" sz="1600" dirty="0"/>
          </a:p>
        </p:txBody>
      </p:sp>
      <p:sp>
        <p:nvSpPr>
          <p:cNvPr id="8194" name="AutoShape 2" descr="Afficher l'image d'origine"/>
          <p:cNvSpPr>
            <a:spLocks noChangeAspect="1" noChangeArrowheads="1"/>
          </p:cNvSpPr>
          <p:nvPr/>
        </p:nvSpPr>
        <p:spPr bwMode="auto">
          <a:xfrm>
            <a:off x="63500" y="-136525"/>
            <a:ext cx="1552575" cy="1552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196" name="AutoShape 4" descr="Afficher l'image d'origine"/>
          <p:cNvSpPr>
            <a:spLocks noChangeAspect="1" noChangeArrowheads="1"/>
          </p:cNvSpPr>
          <p:nvPr/>
        </p:nvSpPr>
        <p:spPr bwMode="auto">
          <a:xfrm>
            <a:off x="63500" y="-136525"/>
            <a:ext cx="1552575" cy="1552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 descr="picto-demenagement-commerci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1214422"/>
            <a:ext cx="992607" cy="868531"/>
          </a:xfrm>
          <a:prstGeom prst="rect">
            <a:avLst/>
          </a:prstGeom>
        </p:spPr>
      </p:pic>
      <p:pic>
        <p:nvPicPr>
          <p:cNvPr id="7" name="Image 6" descr="PICT-11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2852936"/>
            <a:ext cx="902380" cy="902380"/>
          </a:xfrm>
          <a:prstGeom prst="rect">
            <a:avLst/>
          </a:prstGeom>
        </p:spPr>
      </p:pic>
      <p:pic>
        <p:nvPicPr>
          <p:cNvPr id="8" name="Image 7" descr="Picto-Pack-clé-en-main-e1341931638147-300x11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4365104"/>
            <a:ext cx="1409960" cy="540484"/>
          </a:xfrm>
          <a:prstGeom prst="rect">
            <a:avLst/>
          </a:prstGeom>
        </p:spPr>
      </p:pic>
      <p:pic>
        <p:nvPicPr>
          <p:cNvPr id="9" name="Image 8" descr="imagesRT1FLXOP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5517232"/>
            <a:ext cx="1214446" cy="641856"/>
          </a:xfrm>
          <a:prstGeom prst="rect">
            <a:avLst/>
          </a:prstGeom>
        </p:spPr>
      </p:pic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 descr="img_block_436x380_pictos_0000s_0043_economie_energ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42974" y="4000504"/>
            <a:ext cx="2433640" cy="2121062"/>
          </a:xfrm>
          <a:prstGeom prst="rect">
            <a:avLst/>
          </a:prstGeom>
        </p:spPr>
      </p:pic>
      <p:sp>
        <p:nvSpPr>
          <p:cNvPr id="2" name="Titre 1"/>
          <p:cNvSpPr txBox="1">
            <a:spLocks/>
          </p:cNvSpPr>
          <p:nvPr/>
        </p:nvSpPr>
        <p:spPr>
          <a:xfrm>
            <a:off x="214282" y="274638"/>
            <a:ext cx="8715436" cy="582594"/>
          </a:xfrm>
          <a:prstGeom prst="rect">
            <a:avLst/>
          </a:prstGeom>
          <a:solidFill>
            <a:srgbClr val="0070C0"/>
          </a:solidFill>
        </p:spPr>
        <p:txBody>
          <a:bodyPr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Ressources</a:t>
            </a:r>
            <a:endParaRPr kumimoji="0" lang="fr-FR" sz="4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85918" y="2071678"/>
            <a:ext cx="700092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 - </a:t>
            </a:r>
            <a:r>
              <a:rPr lang="en-US" dirty="0" err="1" smtClean="0">
                <a:solidFill>
                  <a:prstClr val="black"/>
                </a:solidFill>
              </a:rPr>
              <a:t>dans</a:t>
            </a:r>
            <a:r>
              <a:rPr lang="en-US" dirty="0" smtClean="0">
                <a:solidFill>
                  <a:prstClr val="black"/>
                </a:solidFill>
              </a:rPr>
              <a:t> la transition </a:t>
            </a:r>
            <a:r>
              <a:rPr lang="en-US" dirty="0" err="1" smtClean="0">
                <a:solidFill>
                  <a:prstClr val="black"/>
                </a:solidFill>
              </a:rPr>
              <a:t>énergétique</a:t>
            </a:r>
            <a:r>
              <a:rPr lang="en-US" dirty="0" smtClean="0">
                <a:solidFill>
                  <a:prstClr val="black"/>
                </a:solidFill>
              </a:rPr>
              <a:t> pour </a:t>
            </a:r>
            <a:r>
              <a:rPr lang="en-US" dirty="0" err="1" smtClean="0">
                <a:solidFill>
                  <a:prstClr val="black"/>
                </a:solidFill>
              </a:rPr>
              <a:t>l’aménagement</a:t>
            </a:r>
            <a:r>
              <a:rPr lang="en-US" dirty="0" smtClean="0">
                <a:solidFill>
                  <a:prstClr val="black"/>
                </a:solidFill>
              </a:rPr>
              <a:t> des  </a:t>
            </a:r>
            <a:r>
              <a:rPr lang="en-US" dirty="0" err="1" smtClean="0">
                <a:solidFill>
                  <a:prstClr val="black"/>
                </a:solidFill>
              </a:rPr>
              <a:t>territoires</a:t>
            </a:r>
            <a:endParaRPr lang="fr-FR" dirty="0" smtClean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43042" y="4286256"/>
            <a:ext cx="7143800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…</a:t>
            </a:r>
            <a:r>
              <a:rPr lang="en-US" dirty="0" err="1" smtClean="0">
                <a:solidFill>
                  <a:prstClr val="black"/>
                </a:solidFill>
              </a:rPr>
              <a:t>sous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l’impulsion</a:t>
            </a:r>
            <a:r>
              <a:rPr lang="en-US" dirty="0" smtClean="0">
                <a:solidFill>
                  <a:prstClr val="black"/>
                </a:solidFill>
              </a:rPr>
              <a:t> de </a:t>
            </a:r>
            <a:r>
              <a:rPr lang="en-US" dirty="0" err="1" smtClean="0">
                <a:solidFill>
                  <a:prstClr val="black"/>
                </a:solidFill>
              </a:rPr>
              <a:t>l’ADEME</a:t>
            </a:r>
            <a:r>
              <a:rPr lang="en-US" dirty="0" smtClean="0">
                <a:solidFill>
                  <a:prstClr val="black"/>
                </a:solidFill>
              </a:rPr>
              <a:t> pour </a:t>
            </a:r>
            <a:r>
              <a:rPr lang="en-US" dirty="0" err="1" smtClean="0">
                <a:solidFill>
                  <a:prstClr val="black"/>
                </a:solidFill>
              </a:rPr>
              <a:t>une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déclinaison</a:t>
            </a:r>
            <a:r>
              <a:rPr lang="en-US" dirty="0" smtClean="0">
                <a:solidFill>
                  <a:prstClr val="black"/>
                </a:solidFill>
              </a:rPr>
              <a:t> :</a:t>
            </a:r>
          </a:p>
          <a:p>
            <a:pPr lvl="0"/>
            <a:endParaRPr lang="en-US" dirty="0" smtClean="0">
              <a:solidFill>
                <a:prstClr val="black"/>
              </a:solidFill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- des solutions de diffusion de </a:t>
            </a:r>
            <a:r>
              <a:rPr lang="en-US" dirty="0" err="1" smtClean="0">
                <a:solidFill>
                  <a:prstClr val="black"/>
                </a:solidFill>
              </a:rPr>
              <a:t>l’information</a:t>
            </a:r>
            <a:r>
              <a:rPr lang="en-US" dirty="0" smtClean="0">
                <a:solidFill>
                  <a:prstClr val="black"/>
                </a:solidFill>
              </a:rPr>
              <a:t> (Bourgogne </a:t>
            </a:r>
            <a:r>
              <a:rPr lang="en-US" dirty="0" err="1" smtClean="0">
                <a:solidFill>
                  <a:prstClr val="black"/>
                </a:solidFill>
              </a:rPr>
              <a:t>bâtiment</a:t>
            </a:r>
            <a:r>
              <a:rPr lang="en-US" dirty="0" smtClean="0">
                <a:solidFill>
                  <a:prstClr val="black"/>
                </a:solidFill>
              </a:rPr>
              <a:t> durable), 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-de formation au </a:t>
            </a:r>
            <a:r>
              <a:rPr lang="en-US" dirty="0" err="1" smtClean="0">
                <a:solidFill>
                  <a:prstClr val="black"/>
                </a:solidFill>
              </a:rPr>
              <a:t>développement</a:t>
            </a:r>
            <a:r>
              <a:rPr lang="en-US" dirty="0" smtClean="0">
                <a:solidFill>
                  <a:prstClr val="black"/>
                </a:solidFill>
              </a:rPr>
              <a:t> durable (avec ALTERRE et le </a:t>
            </a:r>
            <a:r>
              <a:rPr lang="en-US" dirty="0" err="1" smtClean="0">
                <a:solidFill>
                  <a:prstClr val="black"/>
                </a:solidFill>
              </a:rPr>
              <a:t>programme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d’EED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Plani’sferre</a:t>
            </a:r>
            <a:r>
              <a:rPr lang="en-US" dirty="0" smtClean="0">
                <a:solidFill>
                  <a:prstClr val="black"/>
                </a:solidFill>
              </a:rPr>
              <a:t>).</a:t>
            </a:r>
            <a:endParaRPr lang="fr-FR" dirty="0" smtClean="0">
              <a:solidFill>
                <a:prstClr val="black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142976" y="1357298"/>
            <a:ext cx="3929090" cy="44267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smtClean="0">
                <a:solidFill>
                  <a:prstClr val="black"/>
                </a:solidFill>
              </a:rPr>
              <a:t>Des </a:t>
            </a:r>
            <a:r>
              <a:rPr lang="en-US" sz="2000" b="1" err="1" smtClean="0">
                <a:solidFill>
                  <a:prstClr val="black"/>
                </a:solidFill>
              </a:rPr>
              <a:t>collectivités</a:t>
            </a:r>
            <a:r>
              <a:rPr lang="en-US" sz="2000" b="1" smtClean="0">
                <a:solidFill>
                  <a:prstClr val="black"/>
                </a:solidFill>
              </a:rPr>
              <a:t> </a:t>
            </a:r>
            <a:r>
              <a:rPr lang="en-US" sz="2000" b="1" err="1" smtClean="0">
                <a:solidFill>
                  <a:prstClr val="black"/>
                </a:solidFill>
              </a:rPr>
              <a:t>engagées</a:t>
            </a:r>
            <a:r>
              <a:rPr lang="en-US" sz="2000" b="1" smtClean="0">
                <a:solidFill>
                  <a:prstClr val="black"/>
                </a:solidFill>
              </a:rPr>
              <a:t> </a:t>
            </a:r>
            <a:endParaRPr lang="fr-FR" sz="2800"/>
          </a:p>
        </p:txBody>
      </p:sp>
      <p:sp>
        <p:nvSpPr>
          <p:cNvPr id="11" name="Rectangle à coins arrondis 10"/>
          <p:cNvSpPr/>
          <p:nvPr/>
        </p:nvSpPr>
        <p:spPr>
          <a:xfrm>
            <a:off x="1214414" y="3214686"/>
            <a:ext cx="3786214" cy="78319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err="1" smtClean="0">
                <a:solidFill>
                  <a:prstClr val="black"/>
                </a:solidFill>
              </a:rPr>
              <a:t>Une</a:t>
            </a:r>
            <a:r>
              <a:rPr lang="en-US" sz="2000" smtClean="0">
                <a:solidFill>
                  <a:prstClr val="black"/>
                </a:solidFill>
              </a:rPr>
              <a:t> </a:t>
            </a:r>
            <a:r>
              <a:rPr lang="en-US" sz="2000" err="1" smtClean="0">
                <a:solidFill>
                  <a:prstClr val="black"/>
                </a:solidFill>
              </a:rPr>
              <a:t>mobilisation</a:t>
            </a:r>
            <a:r>
              <a:rPr lang="en-US" sz="2000" smtClean="0">
                <a:solidFill>
                  <a:prstClr val="black"/>
                </a:solidFill>
              </a:rPr>
              <a:t> des </a:t>
            </a:r>
            <a:r>
              <a:rPr lang="en-US" sz="2000" b="1" err="1" smtClean="0">
                <a:solidFill>
                  <a:prstClr val="black"/>
                </a:solidFill>
              </a:rPr>
              <a:t>acteurs</a:t>
            </a:r>
            <a:r>
              <a:rPr lang="en-US" sz="2000" b="1" smtClean="0">
                <a:solidFill>
                  <a:prstClr val="black"/>
                </a:solidFill>
              </a:rPr>
              <a:t> </a:t>
            </a:r>
            <a:r>
              <a:rPr lang="en-US" sz="2000" b="1" err="1" smtClean="0">
                <a:solidFill>
                  <a:prstClr val="black"/>
                </a:solidFill>
              </a:rPr>
              <a:t>institutionnels</a:t>
            </a:r>
            <a:r>
              <a:rPr lang="en-US" sz="2000" b="1" smtClean="0">
                <a:solidFill>
                  <a:prstClr val="black"/>
                </a:solidFill>
              </a:rPr>
              <a:t> </a:t>
            </a:r>
            <a:endParaRPr lang="fr-FR" sz="2800"/>
          </a:p>
        </p:txBody>
      </p:sp>
      <p:pic>
        <p:nvPicPr>
          <p:cNvPr id="12" name="Image 11" descr="PICTO%20AGRICA%20employeur%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857364"/>
            <a:ext cx="1142976" cy="1183693"/>
          </a:xfrm>
          <a:prstGeom prst="rect">
            <a:avLst/>
          </a:prstGeom>
        </p:spPr>
      </p:pic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1556792"/>
            <a:ext cx="771530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…</a:t>
            </a:r>
            <a:r>
              <a:rPr lang="en-US" dirty="0" err="1" smtClean="0">
                <a:solidFill>
                  <a:prstClr val="black"/>
                </a:solidFill>
              </a:rPr>
              <a:t>concernées</a:t>
            </a:r>
            <a:r>
              <a:rPr lang="en-US" dirty="0" smtClean="0">
                <a:solidFill>
                  <a:prstClr val="black"/>
                </a:solidFill>
              </a:rPr>
              <a:t> par la </a:t>
            </a:r>
            <a:r>
              <a:rPr lang="en-US" dirty="0" err="1" smtClean="0">
                <a:solidFill>
                  <a:prstClr val="black"/>
                </a:solidFill>
              </a:rPr>
              <a:t>nécessité</a:t>
            </a:r>
            <a:r>
              <a:rPr lang="en-US" dirty="0" smtClean="0">
                <a:solidFill>
                  <a:prstClr val="black"/>
                </a:solidFill>
              </a:rPr>
              <a:t> de faire </a:t>
            </a:r>
            <a:r>
              <a:rPr lang="en-US" dirty="0" err="1" smtClean="0">
                <a:solidFill>
                  <a:prstClr val="black"/>
                </a:solidFill>
              </a:rPr>
              <a:t>évoluer</a:t>
            </a:r>
            <a:r>
              <a:rPr lang="en-US" dirty="0" smtClean="0">
                <a:solidFill>
                  <a:prstClr val="black"/>
                </a:solidFill>
              </a:rPr>
              <a:t> les solutions et les </a:t>
            </a:r>
            <a:r>
              <a:rPr lang="en-US" dirty="0" err="1" smtClean="0">
                <a:solidFill>
                  <a:prstClr val="black"/>
                </a:solidFill>
              </a:rPr>
              <a:t>compétences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mobilisées</a:t>
            </a:r>
            <a:r>
              <a:rPr lang="en-US" dirty="0" smtClean="0">
                <a:solidFill>
                  <a:prstClr val="black"/>
                </a:solidFill>
              </a:rPr>
              <a:t> pour la transition </a:t>
            </a:r>
            <a:r>
              <a:rPr lang="en-US" dirty="0" err="1" smtClean="0">
                <a:solidFill>
                  <a:prstClr val="black"/>
                </a:solidFill>
              </a:rPr>
              <a:t>énergétique</a:t>
            </a:r>
            <a:r>
              <a:rPr lang="en-US" dirty="0" smtClean="0">
                <a:solidFill>
                  <a:prstClr val="black"/>
                </a:solidFill>
              </a:rPr>
              <a:t>. (BTP, Transport </a:t>
            </a:r>
            <a:r>
              <a:rPr lang="en-US" dirty="0" err="1" smtClean="0">
                <a:solidFill>
                  <a:prstClr val="black"/>
                </a:solidFill>
              </a:rPr>
              <a:t>logistique</a:t>
            </a:r>
            <a:r>
              <a:rPr lang="en-US" dirty="0" smtClean="0">
                <a:solidFill>
                  <a:prstClr val="black"/>
                </a:solidFill>
              </a:rPr>
              <a:t>, etc)</a:t>
            </a:r>
            <a:endParaRPr lang="fr-FR" dirty="0" smtClean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9632" y="3212976"/>
            <a:ext cx="7572460" cy="3416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…</a:t>
            </a:r>
            <a:r>
              <a:rPr lang="en-US" dirty="0" err="1" smtClean="0">
                <a:solidFill>
                  <a:prstClr val="black"/>
                </a:solidFill>
              </a:rPr>
              <a:t>dans</a:t>
            </a:r>
            <a:r>
              <a:rPr lang="en-US" dirty="0" smtClean="0">
                <a:solidFill>
                  <a:prstClr val="black"/>
                </a:solidFill>
              </a:rPr>
              <a:t> les solutions </a:t>
            </a:r>
            <a:r>
              <a:rPr lang="en-US" dirty="0" err="1" smtClean="0">
                <a:solidFill>
                  <a:prstClr val="black"/>
                </a:solidFill>
              </a:rPr>
              <a:t>liées</a:t>
            </a:r>
            <a:r>
              <a:rPr lang="en-US" dirty="0" smtClean="0">
                <a:solidFill>
                  <a:prstClr val="black"/>
                </a:solidFill>
              </a:rPr>
              <a:t> au </a:t>
            </a:r>
            <a:r>
              <a:rPr lang="en-US" dirty="0" err="1" smtClean="0">
                <a:solidFill>
                  <a:prstClr val="black"/>
                </a:solidFill>
              </a:rPr>
              <a:t>bâtiment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performant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énergétiquement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mais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aussi</a:t>
            </a:r>
            <a:r>
              <a:rPr lang="en-US" dirty="0" smtClean="0">
                <a:solidFill>
                  <a:prstClr val="black"/>
                </a:solidFill>
              </a:rPr>
              <a:t> en </a:t>
            </a:r>
            <a:r>
              <a:rPr lang="en-US" dirty="0" err="1" smtClean="0">
                <a:solidFill>
                  <a:prstClr val="black"/>
                </a:solidFill>
              </a:rPr>
              <a:t>matière</a:t>
            </a:r>
            <a:r>
              <a:rPr lang="en-US" dirty="0" smtClean="0">
                <a:solidFill>
                  <a:prstClr val="black"/>
                </a:solidFill>
              </a:rPr>
              <a:t> de </a:t>
            </a:r>
            <a:r>
              <a:rPr lang="en-US" dirty="0" err="1" smtClean="0">
                <a:solidFill>
                  <a:prstClr val="black"/>
                </a:solidFill>
              </a:rPr>
              <a:t>traitement</a:t>
            </a:r>
            <a:r>
              <a:rPr lang="en-US" dirty="0" smtClean="0">
                <a:solidFill>
                  <a:prstClr val="black"/>
                </a:solidFill>
              </a:rPr>
              <a:t> de </a:t>
            </a:r>
            <a:r>
              <a:rPr lang="en-US" dirty="0" err="1" smtClean="0">
                <a:solidFill>
                  <a:prstClr val="black"/>
                </a:solidFill>
              </a:rPr>
              <a:t>l’air</a:t>
            </a:r>
            <a:r>
              <a:rPr lang="en-US" dirty="0" smtClean="0">
                <a:solidFill>
                  <a:prstClr val="black"/>
                </a:solidFill>
              </a:rPr>
              <a:t> et </a:t>
            </a:r>
            <a:r>
              <a:rPr lang="en-US" dirty="0" err="1" smtClean="0">
                <a:solidFill>
                  <a:prstClr val="black"/>
                </a:solidFill>
              </a:rPr>
              <a:t>embarquant</a:t>
            </a:r>
            <a:r>
              <a:rPr lang="en-US" dirty="0" smtClean="0">
                <a:solidFill>
                  <a:prstClr val="black"/>
                </a:solidFill>
              </a:rPr>
              <a:t> des services </a:t>
            </a:r>
            <a:r>
              <a:rPr lang="en-US" dirty="0" err="1" smtClean="0">
                <a:solidFill>
                  <a:prstClr val="black"/>
                </a:solidFill>
              </a:rPr>
              <a:t>innovants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lang="fr-FR" dirty="0" smtClean="0">
              <a:solidFill>
                <a:prstClr val="black"/>
              </a:solidFill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Des </a:t>
            </a:r>
            <a:r>
              <a:rPr lang="en-US" dirty="0" err="1" smtClean="0">
                <a:solidFill>
                  <a:prstClr val="black"/>
                </a:solidFill>
              </a:rPr>
              <a:t>entreprises</a:t>
            </a:r>
            <a:r>
              <a:rPr lang="en-US" dirty="0" smtClean="0">
                <a:solidFill>
                  <a:prstClr val="black"/>
                </a:solidFill>
              </a:rPr>
              <a:t> de </a:t>
            </a:r>
            <a:r>
              <a:rPr lang="en-US" dirty="0" err="1" smtClean="0">
                <a:solidFill>
                  <a:prstClr val="black"/>
                </a:solidFill>
              </a:rPr>
              <a:t>l’énergie</a:t>
            </a:r>
            <a:r>
              <a:rPr lang="en-US" dirty="0" smtClean="0">
                <a:solidFill>
                  <a:prstClr val="black"/>
                </a:solidFill>
              </a:rPr>
              <a:t> et des </a:t>
            </a:r>
            <a:r>
              <a:rPr lang="en-US" dirty="0" err="1" smtClean="0">
                <a:solidFill>
                  <a:prstClr val="black"/>
                </a:solidFill>
              </a:rPr>
              <a:t>réseaux</a:t>
            </a:r>
            <a:r>
              <a:rPr lang="en-US" dirty="0" smtClean="0">
                <a:solidFill>
                  <a:prstClr val="black"/>
                </a:solidFill>
              </a:rPr>
              <a:t> qui </a:t>
            </a:r>
            <a:r>
              <a:rPr lang="en-US" dirty="0" err="1" smtClean="0">
                <a:solidFill>
                  <a:prstClr val="black"/>
                </a:solidFill>
              </a:rPr>
              <a:t>accompagnent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l’évolution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vers</a:t>
            </a:r>
            <a:r>
              <a:rPr lang="en-US" dirty="0" smtClean="0">
                <a:solidFill>
                  <a:prstClr val="black"/>
                </a:solidFill>
              </a:rPr>
              <a:t> la production </a:t>
            </a:r>
            <a:r>
              <a:rPr lang="en-US" dirty="0" err="1" smtClean="0">
                <a:solidFill>
                  <a:prstClr val="black"/>
                </a:solidFill>
              </a:rPr>
              <a:t>d’énergie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renouvelable</a:t>
            </a:r>
            <a:r>
              <a:rPr lang="en-US" dirty="0" smtClean="0">
                <a:solidFill>
                  <a:prstClr val="black"/>
                </a:solidFill>
              </a:rPr>
              <a:t> et la </a:t>
            </a:r>
            <a:r>
              <a:rPr lang="en-US" dirty="0" err="1" smtClean="0">
                <a:solidFill>
                  <a:prstClr val="black"/>
                </a:solidFill>
              </a:rPr>
              <a:t>gestion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efficace</a:t>
            </a:r>
            <a:r>
              <a:rPr lang="en-US" dirty="0" smtClean="0">
                <a:solidFill>
                  <a:prstClr val="black"/>
                </a:solidFill>
              </a:rPr>
              <a:t> de </a:t>
            </a:r>
            <a:r>
              <a:rPr lang="en-US" dirty="0" err="1" smtClean="0">
                <a:solidFill>
                  <a:prstClr val="black"/>
                </a:solidFill>
              </a:rPr>
              <a:t>l’énergie</a:t>
            </a:r>
            <a:r>
              <a:rPr lang="en-US" dirty="0" smtClean="0">
                <a:solidFill>
                  <a:prstClr val="black"/>
                </a:solidFill>
              </a:rPr>
              <a:t> (smart grids, …)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Des </a:t>
            </a:r>
            <a:r>
              <a:rPr lang="en-US" dirty="0" err="1" smtClean="0">
                <a:solidFill>
                  <a:prstClr val="black"/>
                </a:solidFill>
              </a:rPr>
              <a:t>entreprises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actrices</a:t>
            </a:r>
            <a:r>
              <a:rPr lang="en-US" dirty="0" smtClean="0">
                <a:solidFill>
                  <a:prstClr val="black"/>
                </a:solidFill>
              </a:rPr>
              <a:t> de la </a:t>
            </a:r>
            <a:r>
              <a:rPr lang="en-US" dirty="0" err="1" smtClean="0">
                <a:solidFill>
                  <a:prstClr val="black"/>
                </a:solidFill>
              </a:rPr>
              <a:t>mobilité</a:t>
            </a:r>
            <a:r>
              <a:rPr lang="en-US" dirty="0" smtClean="0">
                <a:solidFill>
                  <a:prstClr val="black"/>
                </a:solidFill>
              </a:rPr>
              <a:t>  et </a:t>
            </a:r>
            <a:r>
              <a:rPr lang="en-US" dirty="0" err="1" smtClean="0">
                <a:solidFill>
                  <a:prstClr val="black"/>
                </a:solidFill>
              </a:rPr>
              <a:t>impliquées</a:t>
            </a:r>
            <a:r>
              <a:rPr lang="en-US" dirty="0" smtClean="0">
                <a:solidFill>
                  <a:prstClr val="black"/>
                </a:solidFill>
              </a:rPr>
              <a:t>  </a:t>
            </a:r>
            <a:r>
              <a:rPr lang="en-US" dirty="0" err="1" smtClean="0">
                <a:solidFill>
                  <a:prstClr val="black"/>
                </a:solidFill>
              </a:rPr>
              <a:t>dans</a:t>
            </a:r>
            <a:r>
              <a:rPr lang="en-US" dirty="0" smtClean="0">
                <a:solidFill>
                  <a:prstClr val="black"/>
                </a:solidFill>
              </a:rPr>
              <a:t> la </a:t>
            </a:r>
            <a:r>
              <a:rPr lang="en-US" dirty="0" err="1" smtClean="0">
                <a:solidFill>
                  <a:prstClr val="black"/>
                </a:solidFill>
              </a:rPr>
              <a:t>mobilité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décarbonée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EDF</a:t>
            </a:r>
            <a:r>
              <a:rPr lang="en-US" dirty="0"/>
              <a:t>, BME , ENEDIS, CITELUM, Cluster GA2B, Cluster W4F, </a:t>
            </a:r>
            <a:r>
              <a:rPr lang="en-US" dirty="0" err="1"/>
              <a:t>Elithis</a:t>
            </a:r>
            <a:r>
              <a:rPr lang="en-US" dirty="0"/>
              <a:t>, </a:t>
            </a:r>
            <a:r>
              <a:rPr lang="en-US" dirty="0" err="1"/>
              <a:t>Archimen</a:t>
            </a:r>
            <a:r>
              <a:rPr lang="en-US" dirty="0"/>
              <a:t>,, APPE/</a:t>
            </a:r>
            <a:r>
              <a:rPr lang="en-US" dirty="0" err="1"/>
              <a:t>Infinéo</a:t>
            </a:r>
            <a:r>
              <a:rPr lang="en-US" dirty="0"/>
              <a:t>, Orange , KEOLIS, </a:t>
            </a:r>
            <a:r>
              <a:rPr lang="en-US" dirty="0" smtClean="0"/>
              <a:t> </a:t>
            </a:r>
            <a:r>
              <a:rPr lang="en-US" dirty="0" err="1"/>
              <a:t>Labo</a:t>
            </a:r>
            <a:r>
              <a:rPr lang="en-US" dirty="0"/>
              <a:t> LEDI, … </a:t>
            </a:r>
            <a:endParaRPr lang="fr-FR" dirty="0"/>
          </a:p>
          <a:p>
            <a:pPr lvl="0"/>
            <a:endParaRPr lang="fr-FR" dirty="0" smtClean="0">
              <a:solidFill>
                <a:prstClr val="black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971600" y="1052736"/>
            <a:ext cx="3929090" cy="44267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Des branches </a:t>
            </a:r>
            <a:r>
              <a:rPr lang="en-US" sz="2000" b="1" dirty="0" err="1" smtClean="0">
                <a:solidFill>
                  <a:prstClr val="black"/>
                </a:solidFill>
              </a:rPr>
              <a:t>professionnelles</a:t>
            </a: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endParaRPr lang="fr-FR" sz="2800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2564904"/>
            <a:ext cx="3929090" cy="44267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smtClean="0">
                <a:solidFill>
                  <a:prstClr val="black"/>
                </a:solidFill>
              </a:rPr>
              <a:t>Des </a:t>
            </a:r>
            <a:r>
              <a:rPr lang="en-US" sz="2000" b="1" err="1" smtClean="0">
                <a:solidFill>
                  <a:prstClr val="black"/>
                </a:solidFill>
              </a:rPr>
              <a:t>entreprises</a:t>
            </a:r>
            <a:r>
              <a:rPr lang="en-US" sz="2000" b="1" smtClean="0">
                <a:solidFill>
                  <a:prstClr val="black"/>
                </a:solidFill>
              </a:rPr>
              <a:t> </a:t>
            </a:r>
            <a:r>
              <a:rPr lang="en-US" sz="2000" b="1" err="1" smtClean="0">
                <a:solidFill>
                  <a:prstClr val="black"/>
                </a:solidFill>
              </a:rPr>
              <a:t>performantes</a:t>
            </a:r>
            <a:r>
              <a:rPr lang="en-US" sz="2000" b="1" smtClean="0">
                <a:solidFill>
                  <a:prstClr val="black"/>
                </a:solidFill>
              </a:rPr>
              <a:t> </a:t>
            </a:r>
            <a:endParaRPr lang="fr-FR" sz="2800"/>
          </a:p>
        </p:txBody>
      </p:sp>
      <p:pic>
        <p:nvPicPr>
          <p:cNvPr id="6" name="Image 5" descr="picto_theme2_FABATIM_entreprise_batiment_maconnerie_renova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56792"/>
            <a:ext cx="857256" cy="857256"/>
          </a:xfrm>
          <a:prstGeom prst="rect">
            <a:avLst/>
          </a:prstGeom>
        </p:spPr>
      </p:pic>
      <p:pic>
        <p:nvPicPr>
          <p:cNvPr id="7" name="Image 6" descr="picto-gris-entrepris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4786322"/>
            <a:ext cx="871535" cy="871535"/>
          </a:xfrm>
          <a:prstGeom prst="rect">
            <a:avLst/>
          </a:prstGeom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214282" y="274638"/>
            <a:ext cx="8715436" cy="582594"/>
          </a:xfrm>
          <a:prstGeom prst="rect">
            <a:avLst/>
          </a:prstGeom>
          <a:solidFill>
            <a:srgbClr val="0070C0"/>
          </a:solidFill>
        </p:spPr>
        <p:txBody>
          <a:bodyPr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Ressources</a:t>
            </a:r>
            <a:endParaRPr kumimoji="0" lang="fr-FR" sz="4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00166" y="4643446"/>
            <a:ext cx="7643834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mtClean="0"/>
              <a:t>…</a:t>
            </a:r>
            <a:r>
              <a:rPr lang="en-US" err="1" smtClean="0"/>
              <a:t>technologiques</a:t>
            </a:r>
            <a:r>
              <a:rPr lang="en-US" smtClean="0"/>
              <a:t> et </a:t>
            </a:r>
            <a:r>
              <a:rPr lang="en-US" err="1" smtClean="0"/>
              <a:t>professionnelles</a:t>
            </a:r>
            <a:r>
              <a:rPr lang="en-US" smtClean="0"/>
              <a:t> </a:t>
            </a:r>
            <a:r>
              <a:rPr lang="en-US" err="1" smtClean="0"/>
              <a:t>s’adaptant</a:t>
            </a:r>
            <a:r>
              <a:rPr lang="en-US" smtClean="0"/>
              <a:t> aux technologies de la transition </a:t>
            </a:r>
            <a:r>
              <a:rPr lang="en-US" err="1" smtClean="0"/>
              <a:t>énergétique</a:t>
            </a:r>
            <a:r>
              <a:rPr lang="en-US" smtClean="0"/>
              <a:t> </a:t>
            </a:r>
            <a:r>
              <a:rPr lang="en-US" err="1" smtClean="0"/>
              <a:t>dans</a:t>
            </a:r>
            <a:r>
              <a:rPr lang="en-US" smtClean="0"/>
              <a:t> le </a:t>
            </a:r>
            <a:r>
              <a:rPr lang="en-US" err="1" smtClean="0"/>
              <a:t>domaine</a:t>
            </a:r>
            <a:r>
              <a:rPr lang="en-US" smtClean="0"/>
              <a:t> du </a:t>
            </a:r>
            <a:r>
              <a:rPr lang="en-US" err="1" smtClean="0"/>
              <a:t>bâtiment</a:t>
            </a:r>
            <a:r>
              <a:rPr lang="en-US" smtClean="0"/>
              <a:t>, du </a:t>
            </a:r>
            <a:r>
              <a:rPr lang="en-US" err="1" smtClean="0"/>
              <a:t>numérique</a:t>
            </a:r>
            <a:r>
              <a:rPr lang="en-US" smtClean="0"/>
              <a:t>, de </a:t>
            </a:r>
            <a:r>
              <a:rPr lang="en-US" err="1" smtClean="0"/>
              <a:t>l’énergie</a:t>
            </a:r>
            <a:r>
              <a:rPr lang="en-US" smtClean="0"/>
              <a:t> et des services.</a:t>
            </a:r>
          </a:p>
          <a:p>
            <a:pPr lvl="0"/>
            <a:endParaRPr lang="fr-FR" smtClean="0"/>
          </a:p>
          <a:p>
            <a:pPr lvl="0"/>
            <a:r>
              <a:rPr lang="en-US" smtClean="0"/>
              <a:t>Le </a:t>
            </a:r>
            <a:r>
              <a:rPr lang="en-US" err="1" smtClean="0"/>
              <a:t>déploiement</a:t>
            </a:r>
            <a:r>
              <a:rPr lang="en-US" smtClean="0"/>
              <a:t> de PRAXIBAT, la </a:t>
            </a:r>
            <a:r>
              <a:rPr lang="en-US" err="1" smtClean="0"/>
              <a:t>volonté</a:t>
            </a:r>
            <a:r>
              <a:rPr lang="en-US" smtClean="0"/>
              <a:t> de </a:t>
            </a:r>
            <a:r>
              <a:rPr lang="en-US" err="1" smtClean="0"/>
              <a:t>rendre</a:t>
            </a:r>
            <a:r>
              <a:rPr lang="en-US" smtClean="0"/>
              <a:t> le BIM accessible au plus grand </a:t>
            </a:r>
            <a:r>
              <a:rPr lang="en-US" err="1" smtClean="0"/>
              <a:t>nombre</a:t>
            </a:r>
            <a:r>
              <a:rPr lang="en-US" smtClean="0"/>
              <a:t> pour encourager le </a:t>
            </a:r>
            <a:r>
              <a:rPr lang="en-US" err="1" smtClean="0"/>
              <a:t>développement</a:t>
            </a:r>
            <a:r>
              <a:rPr lang="en-US" smtClean="0"/>
              <a:t> du travail </a:t>
            </a:r>
            <a:r>
              <a:rPr lang="en-US" err="1" smtClean="0"/>
              <a:t>collaboratif</a:t>
            </a:r>
            <a:r>
              <a:rPr lang="en-US" smtClean="0"/>
              <a:t> et de nouveaux services.</a:t>
            </a:r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1428728" y="1785926"/>
            <a:ext cx="7715272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mtClean="0">
                <a:solidFill>
                  <a:prstClr val="black"/>
                </a:solidFill>
              </a:rPr>
              <a:t>…</a:t>
            </a:r>
            <a:r>
              <a:rPr lang="en-US" err="1" smtClean="0">
                <a:solidFill>
                  <a:prstClr val="black"/>
                </a:solidFill>
              </a:rPr>
              <a:t>offrant</a:t>
            </a:r>
            <a:r>
              <a:rPr lang="en-US" smtClean="0">
                <a:solidFill>
                  <a:prstClr val="black"/>
                </a:solidFill>
              </a:rPr>
              <a:t> des formations </a:t>
            </a:r>
            <a:r>
              <a:rPr lang="en-US" err="1" smtClean="0">
                <a:solidFill>
                  <a:prstClr val="black"/>
                </a:solidFill>
              </a:rPr>
              <a:t>supérieures</a:t>
            </a:r>
            <a:r>
              <a:rPr lang="en-US" smtClean="0">
                <a:solidFill>
                  <a:prstClr val="black"/>
                </a:solidFill>
              </a:rPr>
              <a:t> </a:t>
            </a:r>
            <a:r>
              <a:rPr lang="en-US" err="1" smtClean="0">
                <a:solidFill>
                  <a:prstClr val="black"/>
                </a:solidFill>
              </a:rPr>
              <a:t>dans</a:t>
            </a:r>
            <a:r>
              <a:rPr lang="en-US" smtClean="0">
                <a:solidFill>
                  <a:prstClr val="black"/>
                </a:solidFill>
              </a:rPr>
              <a:t> le </a:t>
            </a:r>
            <a:r>
              <a:rPr lang="en-US" err="1" smtClean="0">
                <a:solidFill>
                  <a:prstClr val="black"/>
                </a:solidFill>
              </a:rPr>
              <a:t>domaine</a:t>
            </a:r>
            <a:r>
              <a:rPr lang="en-US" smtClean="0">
                <a:solidFill>
                  <a:prstClr val="black"/>
                </a:solidFill>
              </a:rPr>
              <a:t> de la </a:t>
            </a:r>
            <a:r>
              <a:rPr lang="en-US" err="1" smtClean="0">
                <a:solidFill>
                  <a:prstClr val="black"/>
                </a:solidFill>
              </a:rPr>
              <a:t>gestion</a:t>
            </a:r>
            <a:r>
              <a:rPr lang="en-US" smtClean="0">
                <a:solidFill>
                  <a:prstClr val="black"/>
                </a:solidFill>
              </a:rPr>
              <a:t> des </a:t>
            </a:r>
            <a:r>
              <a:rPr lang="en-US" err="1" smtClean="0">
                <a:solidFill>
                  <a:prstClr val="black"/>
                </a:solidFill>
              </a:rPr>
              <a:t>territoires</a:t>
            </a:r>
            <a:r>
              <a:rPr lang="en-US" smtClean="0">
                <a:solidFill>
                  <a:prstClr val="black"/>
                </a:solidFill>
              </a:rPr>
              <a:t> (UB) et </a:t>
            </a:r>
            <a:r>
              <a:rPr lang="en-US" err="1" smtClean="0">
                <a:solidFill>
                  <a:prstClr val="black"/>
                </a:solidFill>
              </a:rPr>
              <a:t>l’amélioration</a:t>
            </a:r>
            <a:r>
              <a:rPr lang="en-US" smtClean="0">
                <a:solidFill>
                  <a:prstClr val="black"/>
                </a:solidFill>
              </a:rPr>
              <a:t> de </a:t>
            </a:r>
            <a:r>
              <a:rPr lang="en-US" err="1" smtClean="0">
                <a:solidFill>
                  <a:prstClr val="black"/>
                </a:solidFill>
              </a:rPr>
              <a:t>l’habitat</a:t>
            </a:r>
            <a:r>
              <a:rPr lang="en-US" smtClean="0">
                <a:solidFill>
                  <a:prstClr val="black"/>
                </a:solidFill>
              </a:rPr>
              <a:t> et de </a:t>
            </a:r>
            <a:r>
              <a:rPr lang="en-US" err="1" smtClean="0">
                <a:solidFill>
                  <a:prstClr val="black"/>
                </a:solidFill>
              </a:rPr>
              <a:t>ses</a:t>
            </a:r>
            <a:r>
              <a:rPr lang="en-US" smtClean="0">
                <a:solidFill>
                  <a:prstClr val="black"/>
                </a:solidFill>
              </a:rPr>
              <a:t> performances (UB, ENSAM), </a:t>
            </a:r>
            <a:r>
              <a:rPr lang="en-US" err="1" smtClean="0">
                <a:solidFill>
                  <a:prstClr val="black"/>
                </a:solidFill>
              </a:rPr>
              <a:t>voire</a:t>
            </a:r>
            <a:r>
              <a:rPr lang="en-US" smtClean="0">
                <a:solidFill>
                  <a:prstClr val="black"/>
                </a:solidFill>
              </a:rPr>
              <a:t> des solutions de </a:t>
            </a:r>
            <a:r>
              <a:rPr lang="en-US" err="1" smtClean="0">
                <a:solidFill>
                  <a:prstClr val="black"/>
                </a:solidFill>
              </a:rPr>
              <a:t>mobilité</a:t>
            </a:r>
            <a:r>
              <a:rPr lang="en-US" smtClean="0">
                <a:solidFill>
                  <a:prstClr val="black"/>
                </a:solidFill>
              </a:rPr>
              <a:t> (ISAT).</a:t>
            </a:r>
          </a:p>
          <a:p>
            <a:pPr lvl="0"/>
            <a:endParaRPr lang="fr-FR" smtClean="0">
              <a:solidFill>
                <a:prstClr val="black"/>
              </a:solidFill>
            </a:endParaRPr>
          </a:p>
          <a:p>
            <a:pPr lvl="0"/>
            <a:r>
              <a:rPr lang="en-US" err="1" smtClean="0">
                <a:solidFill>
                  <a:prstClr val="black"/>
                </a:solidFill>
              </a:rPr>
              <a:t>Une</a:t>
            </a:r>
            <a:r>
              <a:rPr lang="en-US" smtClean="0">
                <a:solidFill>
                  <a:prstClr val="black"/>
                </a:solidFill>
              </a:rPr>
              <a:t> </a:t>
            </a:r>
            <a:r>
              <a:rPr lang="en-US" err="1" smtClean="0">
                <a:solidFill>
                  <a:prstClr val="black"/>
                </a:solidFill>
              </a:rPr>
              <a:t>volonté</a:t>
            </a:r>
            <a:r>
              <a:rPr lang="en-US" smtClean="0">
                <a:solidFill>
                  <a:prstClr val="black"/>
                </a:solidFill>
              </a:rPr>
              <a:t> </a:t>
            </a:r>
            <a:r>
              <a:rPr lang="en-US" err="1" smtClean="0">
                <a:solidFill>
                  <a:prstClr val="black"/>
                </a:solidFill>
              </a:rPr>
              <a:t>partagée</a:t>
            </a:r>
            <a:r>
              <a:rPr lang="en-US" smtClean="0">
                <a:solidFill>
                  <a:prstClr val="black"/>
                </a:solidFill>
              </a:rPr>
              <a:t> par la </a:t>
            </a:r>
            <a:r>
              <a:rPr lang="en-US" err="1" smtClean="0">
                <a:solidFill>
                  <a:prstClr val="black"/>
                </a:solidFill>
              </a:rPr>
              <a:t>Région</a:t>
            </a:r>
            <a:r>
              <a:rPr lang="en-US" smtClean="0">
                <a:solidFill>
                  <a:prstClr val="black"/>
                </a:solidFill>
              </a:rPr>
              <a:t> Bourgogne –</a:t>
            </a:r>
            <a:r>
              <a:rPr lang="en-US" err="1" smtClean="0">
                <a:solidFill>
                  <a:prstClr val="black"/>
                </a:solidFill>
              </a:rPr>
              <a:t>Franche</a:t>
            </a:r>
            <a:r>
              <a:rPr lang="en-US" smtClean="0">
                <a:solidFill>
                  <a:prstClr val="black"/>
                </a:solidFill>
              </a:rPr>
              <a:t> </a:t>
            </a:r>
            <a:r>
              <a:rPr lang="en-US" err="1" smtClean="0">
                <a:solidFill>
                  <a:prstClr val="black"/>
                </a:solidFill>
              </a:rPr>
              <a:t>Comté</a:t>
            </a:r>
            <a:r>
              <a:rPr lang="en-US" smtClean="0">
                <a:solidFill>
                  <a:prstClr val="black"/>
                </a:solidFill>
              </a:rPr>
              <a:t> et la profession </a:t>
            </a:r>
            <a:r>
              <a:rPr lang="en-US" err="1" smtClean="0">
                <a:solidFill>
                  <a:prstClr val="black"/>
                </a:solidFill>
              </a:rPr>
              <a:t>notamment</a:t>
            </a:r>
            <a:r>
              <a:rPr lang="en-US" smtClean="0">
                <a:solidFill>
                  <a:prstClr val="black"/>
                </a:solidFill>
              </a:rPr>
              <a:t> la FFB, avec </a:t>
            </a:r>
            <a:r>
              <a:rPr lang="en-US" err="1" smtClean="0">
                <a:solidFill>
                  <a:prstClr val="black"/>
                </a:solidFill>
              </a:rPr>
              <a:t>l’appui</a:t>
            </a:r>
            <a:r>
              <a:rPr lang="en-US" smtClean="0">
                <a:solidFill>
                  <a:prstClr val="black"/>
                </a:solidFill>
              </a:rPr>
              <a:t> des  </a:t>
            </a:r>
            <a:r>
              <a:rPr lang="en-US" err="1" smtClean="0">
                <a:solidFill>
                  <a:prstClr val="black"/>
                </a:solidFill>
              </a:rPr>
              <a:t>académies</a:t>
            </a:r>
            <a:r>
              <a:rPr lang="en-US" smtClean="0">
                <a:solidFill>
                  <a:prstClr val="black"/>
                </a:solidFill>
              </a:rPr>
              <a:t>  pour </a:t>
            </a:r>
            <a:r>
              <a:rPr lang="en-US" err="1" smtClean="0">
                <a:solidFill>
                  <a:prstClr val="black"/>
                </a:solidFill>
              </a:rPr>
              <a:t>optimiser</a:t>
            </a:r>
            <a:r>
              <a:rPr lang="en-US" smtClean="0">
                <a:solidFill>
                  <a:prstClr val="black"/>
                </a:solidFill>
              </a:rPr>
              <a:t> le </a:t>
            </a:r>
            <a:r>
              <a:rPr lang="en-US" err="1" smtClean="0">
                <a:solidFill>
                  <a:prstClr val="black"/>
                </a:solidFill>
              </a:rPr>
              <a:t>dispositif</a:t>
            </a:r>
            <a:r>
              <a:rPr lang="en-US" smtClean="0">
                <a:solidFill>
                  <a:prstClr val="black"/>
                </a:solidFill>
              </a:rPr>
              <a:t> (</a:t>
            </a:r>
            <a:r>
              <a:rPr lang="en-US" err="1" smtClean="0">
                <a:solidFill>
                  <a:prstClr val="black"/>
                </a:solidFill>
              </a:rPr>
              <a:t>labellisation</a:t>
            </a:r>
            <a:r>
              <a:rPr lang="en-US" smtClean="0">
                <a:solidFill>
                  <a:prstClr val="black"/>
                </a:solidFill>
              </a:rPr>
              <a:t>) de formation à </a:t>
            </a:r>
            <a:r>
              <a:rPr lang="en-US" err="1" smtClean="0">
                <a:solidFill>
                  <a:prstClr val="black"/>
                </a:solidFill>
              </a:rPr>
              <a:t>travers</a:t>
            </a:r>
            <a:r>
              <a:rPr lang="en-US" smtClean="0">
                <a:solidFill>
                  <a:prstClr val="black"/>
                </a:solidFill>
              </a:rPr>
              <a:t> </a:t>
            </a:r>
            <a:r>
              <a:rPr lang="en-US" err="1" smtClean="0">
                <a:solidFill>
                  <a:prstClr val="black"/>
                </a:solidFill>
              </a:rPr>
              <a:t>l’UMBB</a:t>
            </a:r>
            <a:r>
              <a:rPr lang="en-US" smtClean="0">
                <a:solidFill>
                  <a:prstClr val="black"/>
                </a:solidFill>
              </a:rPr>
              <a:t>.</a:t>
            </a:r>
            <a:endParaRPr lang="fr-FR" smtClean="0">
              <a:solidFill>
                <a:prstClr val="black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142976" y="1142984"/>
            <a:ext cx="3929090" cy="44267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smtClean="0">
                <a:solidFill>
                  <a:prstClr val="black"/>
                </a:solidFill>
              </a:rPr>
              <a:t>Des </a:t>
            </a:r>
            <a:r>
              <a:rPr lang="en-US" sz="2000" b="1" err="1" smtClean="0">
                <a:solidFill>
                  <a:prstClr val="black"/>
                </a:solidFill>
              </a:rPr>
              <a:t>entités</a:t>
            </a:r>
            <a:r>
              <a:rPr lang="en-US" sz="2000" b="1" smtClean="0">
                <a:solidFill>
                  <a:prstClr val="black"/>
                </a:solidFill>
              </a:rPr>
              <a:t> de formation </a:t>
            </a:r>
            <a:endParaRPr lang="fr-FR" sz="2000"/>
          </a:p>
        </p:txBody>
      </p:sp>
      <p:sp>
        <p:nvSpPr>
          <p:cNvPr id="5" name="Rectangle à coins arrondis 4"/>
          <p:cNvSpPr/>
          <p:nvPr/>
        </p:nvSpPr>
        <p:spPr>
          <a:xfrm>
            <a:off x="1071538" y="4071942"/>
            <a:ext cx="3929090" cy="44267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smtClean="0"/>
              <a:t>Des </a:t>
            </a:r>
            <a:r>
              <a:rPr lang="en-US" sz="2000" b="1" err="1" smtClean="0"/>
              <a:t>filières</a:t>
            </a:r>
            <a:r>
              <a:rPr lang="en-US" sz="2000" b="1" smtClean="0"/>
              <a:t> de formations </a:t>
            </a:r>
            <a:endParaRPr lang="fr-FR" sz="200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14282" y="274638"/>
            <a:ext cx="8715436" cy="582594"/>
          </a:xfrm>
          <a:prstGeom prst="rect">
            <a:avLst/>
          </a:prstGeom>
          <a:solidFill>
            <a:srgbClr val="0070C0"/>
          </a:solidFill>
        </p:spPr>
        <p:txBody>
          <a:bodyPr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Ressources</a:t>
            </a:r>
            <a:endParaRPr kumimoji="0" lang="fr-FR" sz="4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Image 6" descr="com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71678"/>
            <a:ext cx="1066799" cy="1126286"/>
          </a:xfrm>
          <a:prstGeom prst="rect">
            <a:avLst/>
          </a:prstGeom>
        </p:spPr>
      </p:pic>
      <p:pic>
        <p:nvPicPr>
          <p:cNvPr id="10" name="Image 9" descr="sans-titr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000636"/>
            <a:ext cx="1062826" cy="661989"/>
          </a:xfrm>
          <a:prstGeom prst="rect">
            <a:avLst/>
          </a:prstGeom>
        </p:spPr>
      </p:pic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14282" y="214290"/>
            <a:ext cx="8715436" cy="582594"/>
          </a:xfrm>
          <a:prstGeom prst="rect">
            <a:avLst/>
          </a:prstGeom>
          <a:solidFill>
            <a:srgbClr val="0070C0"/>
          </a:solidFill>
        </p:spPr>
        <p:txBody>
          <a:bodyPr>
            <a:normAutofit fontScale="8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800" dirty="0" smtClean="0">
                <a:solidFill>
                  <a:schemeClr val="bg1"/>
                </a:solidFill>
              </a:rPr>
              <a:t>Les </a:t>
            </a:r>
            <a:r>
              <a:rPr lang="en-US" sz="4800" dirty="0" err="1" smtClean="0">
                <a:solidFill>
                  <a:schemeClr val="bg1"/>
                </a:solidFill>
              </a:rPr>
              <a:t>programmes</a:t>
            </a:r>
            <a:r>
              <a:rPr lang="en-US" sz="4800" dirty="0" smtClean="0">
                <a:solidFill>
                  <a:schemeClr val="bg1"/>
                </a:solidFill>
              </a:rPr>
              <a:t> et des </a:t>
            </a:r>
            <a:r>
              <a:rPr lang="en-US" sz="4800" dirty="0" err="1" smtClean="0">
                <a:solidFill>
                  <a:schemeClr val="bg1"/>
                </a:solidFill>
              </a:rPr>
              <a:t>projets</a:t>
            </a:r>
            <a:endParaRPr kumimoji="0" lang="fr-FR" sz="4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5536" y="980728"/>
            <a:ext cx="850112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BIM (UMBB/</a:t>
            </a:r>
            <a:r>
              <a:rPr lang="en-US" sz="2000" dirty="0" err="1" smtClean="0"/>
              <a:t>Rectorat</a:t>
            </a:r>
            <a:r>
              <a:rPr lang="en-US" sz="20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err="1" smtClean="0"/>
              <a:t>Projet</a:t>
            </a:r>
            <a:r>
              <a:rPr lang="en-US" sz="2000" dirty="0" smtClean="0"/>
              <a:t>  </a:t>
            </a:r>
            <a:r>
              <a:rPr lang="en-US" sz="2000" dirty="0" err="1" smtClean="0"/>
              <a:t>Valmy</a:t>
            </a:r>
            <a:r>
              <a:rPr lang="en-US" sz="2000" dirty="0" smtClean="0"/>
              <a:t> : </a:t>
            </a:r>
            <a:r>
              <a:rPr lang="en-US" sz="2000" dirty="0" err="1" smtClean="0"/>
              <a:t>démonstrateur</a:t>
            </a:r>
            <a:r>
              <a:rPr lang="en-US" sz="2000" dirty="0" smtClean="0"/>
              <a:t> GA2B et Mat </a:t>
            </a:r>
            <a:r>
              <a:rPr lang="en-US" sz="2000" dirty="0" err="1" smtClean="0"/>
              <a:t>éolien</a:t>
            </a:r>
            <a:r>
              <a:rPr lang="en-US" sz="2000" dirty="0" smtClean="0"/>
              <a:t> W4F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err="1" smtClean="0"/>
              <a:t>Equipement</a:t>
            </a:r>
            <a:r>
              <a:rPr lang="en-US" sz="2000" dirty="0" smtClean="0"/>
              <a:t>  BTS </a:t>
            </a:r>
            <a:r>
              <a:rPr lang="en-US" sz="2000" dirty="0" err="1" smtClean="0"/>
              <a:t>Eolien</a:t>
            </a:r>
            <a:r>
              <a:rPr lang="en-US" sz="2000" dirty="0" smtClean="0"/>
              <a:t> au </a:t>
            </a:r>
            <a:r>
              <a:rPr lang="en-US" sz="2000" dirty="0" err="1" smtClean="0"/>
              <a:t>lycée</a:t>
            </a:r>
            <a:r>
              <a:rPr lang="en-US" sz="2000" dirty="0" smtClean="0"/>
              <a:t> Eiffel de Dijon (</a:t>
            </a:r>
            <a:r>
              <a:rPr lang="en-US" sz="2000" dirty="0" err="1" smtClean="0"/>
              <a:t>Conseil</a:t>
            </a:r>
            <a:r>
              <a:rPr lang="en-US" sz="2000" dirty="0" smtClean="0"/>
              <a:t> regional)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err="1" smtClean="0"/>
              <a:t>CAPéCO</a:t>
            </a:r>
            <a:r>
              <a:rPr lang="en-US" sz="2000" dirty="0" smtClean="0"/>
              <a:t> TP (</a:t>
            </a:r>
            <a:r>
              <a:rPr lang="en-US" sz="2000" dirty="0" err="1" smtClean="0"/>
              <a:t>Etat</a:t>
            </a:r>
            <a:r>
              <a:rPr lang="en-US" sz="2000" dirty="0" smtClean="0"/>
              <a:t>/</a:t>
            </a:r>
            <a:r>
              <a:rPr lang="en-US" sz="2000" dirty="0" err="1" smtClean="0"/>
              <a:t>conseil</a:t>
            </a:r>
            <a:r>
              <a:rPr lang="en-US" sz="2000" dirty="0" smtClean="0"/>
              <a:t> </a:t>
            </a:r>
            <a:r>
              <a:rPr lang="en-US" sz="2000" dirty="0" err="1" smtClean="0"/>
              <a:t>régional</a:t>
            </a:r>
            <a:r>
              <a:rPr lang="en-US" sz="2000" dirty="0" smtClean="0"/>
              <a:t>/FRTP) et </a:t>
            </a:r>
            <a:r>
              <a:rPr lang="en-US" sz="2000" dirty="0" err="1" smtClean="0"/>
              <a:t>CAPéCO</a:t>
            </a:r>
            <a:r>
              <a:rPr lang="en-US" sz="2000" dirty="0" smtClean="0"/>
              <a:t> </a:t>
            </a:r>
            <a:r>
              <a:rPr lang="en-US" sz="2000" dirty="0" err="1" smtClean="0"/>
              <a:t>Bâtiment</a:t>
            </a:r>
            <a:r>
              <a:rPr lang="en-US" sz="2000" dirty="0" smtClean="0"/>
              <a:t> (</a:t>
            </a:r>
            <a:r>
              <a:rPr lang="en-US" sz="2000" dirty="0" err="1" smtClean="0"/>
              <a:t>Etat</a:t>
            </a:r>
            <a:r>
              <a:rPr lang="en-US" sz="2000" dirty="0" smtClean="0"/>
              <a:t>/</a:t>
            </a:r>
            <a:r>
              <a:rPr lang="en-US" sz="2000" dirty="0" err="1" smtClean="0"/>
              <a:t>conseil</a:t>
            </a:r>
            <a:r>
              <a:rPr lang="en-US" sz="2000" dirty="0" smtClean="0"/>
              <a:t> </a:t>
            </a:r>
            <a:r>
              <a:rPr lang="en-US" sz="2000" dirty="0" err="1" smtClean="0"/>
              <a:t>régional</a:t>
            </a:r>
            <a:r>
              <a:rPr lang="en-US" sz="2000" dirty="0" smtClean="0"/>
              <a:t>/FFBB et CAPEB)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PADRE (</a:t>
            </a:r>
            <a:r>
              <a:rPr lang="en-US" sz="2000" dirty="0" err="1" smtClean="0"/>
              <a:t>Pôle</a:t>
            </a:r>
            <a:r>
              <a:rPr lang="en-US" sz="2000" dirty="0" smtClean="0"/>
              <a:t> </a:t>
            </a:r>
            <a:r>
              <a:rPr lang="en-US" sz="2000" dirty="0" err="1" smtClean="0"/>
              <a:t>d’exellence</a:t>
            </a:r>
            <a:r>
              <a:rPr lang="en-US" sz="2000" dirty="0" smtClean="0"/>
              <a:t> TP)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err="1" smtClean="0"/>
              <a:t>Plateforme</a:t>
            </a:r>
            <a:r>
              <a:rPr lang="en-US" sz="2000" dirty="0" smtClean="0"/>
              <a:t> IASP (</a:t>
            </a:r>
            <a:r>
              <a:rPr lang="en-US" sz="2000" dirty="0" err="1" smtClean="0"/>
              <a:t>Rectorat</a:t>
            </a:r>
            <a:r>
              <a:rPr lang="en-US" sz="2000" dirty="0" smtClean="0"/>
              <a:t>/SATT/UB)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err="1" smtClean="0"/>
              <a:t>Plateforme</a:t>
            </a:r>
            <a:r>
              <a:rPr lang="en-US" sz="2000" dirty="0" smtClean="0"/>
              <a:t> Interact 3D (</a:t>
            </a:r>
            <a:r>
              <a:rPr lang="en-US" sz="2000" dirty="0" err="1" smtClean="0"/>
              <a:t>Rectorat</a:t>
            </a:r>
            <a:r>
              <a:rPr lang="en-US" sz="2000" dirty="0" smtClean="0"/>
              <a:t>/</a:t>
            </a:r>
            <a:r>
              <a:rPr lang="en-US" sz="2000" dirty="0" err="1" smtClean="0"/>
              <a:t>Ensam</a:t>
            </a:r>
            <a:r>
              <a:rPr lang="en-US" sz="2000" dirty="0" smtClean="0"/>
              <a:t>/</a:t>
            </a:r>
            <a:r>
              <a:rPr lang="en-US" sz="2000" dirty="0" err="1" smtClean="0"/>
              <a:t>Satt</a:t>
            </a:r>
            <a:r>
              <a:rPr lang="en-US" sz="2000" dirty="0" smtClean="0"/>
              <a:t>/UB)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err="1" smtClean="0"/>
              <a:t>Pôle</a:t>
            </a:r>
            <a:r>
              <a:rPr lang="en-US" sz="2000" dirty="0" smtClean="0"/>
              <a:t> excellence TP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000" dirty="0" err="1" smtClean="0"/>
              <a:t>Pla</a:t>
            </a:r>
            <a:r>
              <a:rPr lang="fr-FR" sz="2000" dirty="0" err="1" smtClean="0"/>
              <a:t>teforme</a:t>
            </a:r>
            <a:r>
              <a:rPr lang="fr-FR" sz="2000" dirty="0" smtClean="0"/>
              <a:t> NPMF – Nouveaux produits pour les mobilités du futur à Montbéliard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PACTE : </a:t>
            </a:r>
            <a:r>
              <a:rPr lang="en-US" sz="2000" dirty="0" err="1" smtClean="0"/>
              <a:t>programme</a:t>
            </a:r>
            <a:r>
              <a:rPr lang="en-US" sz="2000" dirty="0" smtClean="0"/>
              <a:t> </a:t>
            </a:r>
            <a:r>
              <a:rPr lang="en-US" sz="2000" dirty="0" err="1" smtClean="0"/>
              <a:t>d’action</a:t>
            </a:r>
            <a:r>
              <a:rPr lang="en-US" sz="2000" dirty="0" smtClean="0"/>
              <a:t> pour la </a:t>
            </a:r>
            <a:r>
              <a:rPr lang="en-US" sz="2000" dirty="0" err="1" smtClean="0"/>
              <a:t>qualité</a:t>
            </a:r>
            <a:r>
              <a:rPr lang="en-US" sz="2000" dirty="0" smtClean="0"/>
              <a:t> de la construction et la transition </a:t>
            </a:r>
            <a:r>
              <a:rPr lang="en-US" sz="2000" dirty="0" err="1" smtClean="0"/>
              <a:t>énegertique</a:t>
            </a:r>
            <a:r>
              <a:rPr lang="en-US" sz="2000" dirty="0" smtClean="0"/>
              <a:t> </a:t>
            </a:r>
            <a:r>
              <a:rPr lang="en-US" sz="2000" dirty="0"/>
              <a:t>: </a:t>
            </a:r>
            <a:r>
              <a:rPr lang="en-US" sz="2000" dirty="0" err="1"/>
              <a:t>Projets</a:t>
            </a:r>
            <a:r>
              <a:rPr lang="en-US" sz="2000" dirty="0"/>
              <a:t> PACTE Dijon et </a:t>
            </a:r>
            <a:r>
              <a:rPr lang="en-US" sz="2000" dirty="0" err="1" smtClean="0"/>
              <a:t>Besançon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err="1" smtClean="0"/>
              <a:t>Enquête</a:t>
            </a:r>
            <a:r>
              <a:rPr lang="en-US" sz="2000" dirty="0" smtClean="0"/>
              <a:t> CCI/</a:t>
            </a:r>
            <a:r>
              <a:rPr lang="en-US" sz="2000" dirty="0" err="1" smtClean="0"/>
              <a:t>Conseil</a:t>
            </a:r>
            <a:r>
              <a:rPr lang="en-US" sz="2000" dirty="0" smtClean="0"/>
              <a:t> </a:t>
            </a:r>
            <a:r>
              <a:rPr lang="en-US" sz="2000" dirty="0" err="1" smtClean="0"/>
              <a:t>régional</a:t>
            </a:r>
            <a:r>
              <a:rPr lang="en-US" sz="2000" dirty="0" smtClean="0"/>
              <a:t> </a:t>
            </a:r>
            <a:r>
              <a:rPr lang="en-US" sz="2000" dirty="0" err="1" smtClean="0"/>
              <a:t>sur</a:t>
            </a:r>
            <a:r>
              <a:rPr lang="en-US" sz="2000" dirty="0" smtClean="0"/>
              <a:t> BIM et </a:t>
            </a:r>
            <a:r>
              <a:rPr lang="en-US" sz="2000" dirty="0" err="1" smtClean="0"/>
              <a:t>objets</a:t>
            </a:r>
            <a:r>
              <a:rPr lang="en-US" sz="2000" dirty="0" smtClean="0"/>
              <a:t> </a:t>
            </a:r>
            <a:r>
              <a:rPr lang="en-US" sz="2000" dirty="0" err="1" smtClean="0"/>
              <a:t>connectés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r>
              <a:rPr lang="fr-FR" sz="2000" dirty="0" smtClean="0"/>
              <a:t>(Liste non exhaustive)</a:t>
            </a:r>
            <a:endParaRPr lang="fr-FR" sz="2000" dirty="0"/>
          </a:p>
        </p:txBody>
      </p:sp>
      <p:pic>
        <p:nvPicPr>
          <p:cNvPr id="29698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5357826"/>
            <a:ext cx="1214446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normalecard_68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9" y="5914727"/>
            <a:ext cx="928693" cy="637702"/>
          </a:xfrm>
          <a:prstGeom prst="rect">
            <a:avLst/>
          </a:prstGeom>
        </p:spPr>
      </p:pic>
      <p:pic>
        <p:nvPicPr>
          <p:cNvPr id="4" name="Image 3" descr="logo-edf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5271" y="5943618"/>
            <a:ext cx="1114431" cy="55721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71802" y="357166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ACCORD CADRE DE PARTENARIAT signé en octobre 2015</a:t>
            </a:r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857488" y="785794"/>
            <a:ext cx="6002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mtClean="0">
                <a:latin typeface="AR BLANCA" pitchFamily="2" charset="0"/>
              </a:rPr>
              <a:t>« Pour une ville Attractive, Intelligente, Durable et Solidaire »</a:t>
            </a:r>
            <a:endParaRPr lang="fr-FR">
              <a:latin typeface="AR BLANCA" pitchFamily="2" charset="0"/>
            </a:endParaRPr>
          </a:p>
        </p:txBody>
      </p:sp>
      <p:graphicFrame>
        <p:nvGraphicFramePr>
          <p:cNvPr id="9" name="Diagramme 8"/>
          <p:cNvGraphicFramePr/>
          <p:nvPr/>
        </p:nvGraphicFramePr>
        <p:xfrm>
          <a:off x="0" y="1571612"/>
          <a:ext cx="9144000" cy="4714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5784846"/>
            <a:ext cx="2133600" cy="365125"/>
          </a:xfrm>
        </p:spPr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6553200" y="5784846"/>
            <a:ext cx="2133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3124200" y="5784846"/>
            <a:ext cx="2895600" cy="365125"/>
          </a:xfrm>
        </p:spPr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  <p:sp>
        <p:nvSpPr>
          <p:cNvPr id="12" name="ZoneTexte 11"/>
          <p:cNvSpPr txBox="1"/>
          <p:nvPr/>
        </p:nvSpPr>
        <p:spPr>
          <a:xfrm rot="20422230">
            <a:off x="497291" y="589662"/>
            <a:ext cx="1741369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Exemple</a:t>
            </a:r>
            <a:endParaRPr lang="fr-FR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214282" y="214290"/>
            <a:ext cx="8715436" cy="582594"/>
          </a:xfrm>
          <a:prstGeom prst="rect">
            <a:avLst/>
          </a:prstGeom>
          <a:solidFill>
            <a:srgbClr val="0070C0"/>
          </a:solidFill>
        </p:spPr>
        <p:txBody>
          <a:bodyPr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Problématiques </a:t>
            </a:r>
            <a:endParaRPr kumimoji="0" lang="fr-FR" sz="4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57158" y="836712"/>
            <a:ext cx="8786842" cy="615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rgbClr val="0070C0"/>
                </a:solidFill>
              </a:rPr>
              <a:t>Développer la motivation et l’accompagnement </a:t>
            </a:r>
            <a:r>
              <a:rPr lang="fr-FR" sz="1600" dirty="0" smtClean="0"/>
              <a:t>des élèves vers des métiers de l’éco-construction et de la transition énergétique  en donnant du sens aux action liées au DD et vers de métiers de l’éco-construction et de la transition énergétique ;</a:t>
            </a:r>
          </a:p>
          <a:p>
            <a:pPr>
              <a:buFont typeface="Arial" pitchFamily="34" charset="0"/>
              <a:buChar char="•"/>
            </a:pPr>
            <a:endParaRPr lang="fr-FR" sz="1400" dirty="0" smtClean="0"/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rgbClr val="0070C0"/>
                </a:solidFill>
              </a:rPr>
              <a:t>Développer une approche transversale </a:t>
            </a:r>
            <a:r>
              <a:rPr lang="fr-FR" dirty="0" smtClean="0"/>
              <a:t>(=systémique)  : décloisonner les formations et les établissements, faire le lien entre sciences humaines et sociales et la technologie  ;</a:t>
            </a:r>
          </a:p>
          <a:p>
            <a:pPr>
              <a:buFont typeface="Arial" pitchFamily="34" charset="0"/>
              <a:buChar char="•"/>
            </a:pPr>
            <a:endParaRPr lang="fr-FR" sz="1400" dirty="0" smtClean="0"/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rgbClr val="0070C0"/>
                </a:solidFill>
              </a:rPr>
              <a:t>Construire et valoriser des parcours de formation professionnelle </a:t>
            </a:r>
            <a:r>
              <a:rPr lang="fr-FR" dirty="0" smtClean="0"/>
              <a:t>: </a:t>
            </a:r>
            <a:r>
              <a:rPr lang="fr-FR" dirty="0" smtClean="0"/>
              <a:t>professionnalisation des formations, </a:t>
            </a:r>
            <a:r>
              <a:rPr lang="fr-FR" sz="1600" dirty="0" smtClean="0"/>
              <a:t>passerelles </a:t>
            </a:r>
            <a:r>
              <a:rPr lang="fr-FR" sz="1600" dirty="0" smtClean="0"/>
              <a:t>vers l’enseignement supérieur ; </a:t>
            </a:r>
          </a:p>
          <a:p>
            <a:pPr>
              <a:buFont typeface="Arial" pitchFamily="34" charset="0"/>
              <a:buChar char="•"/>
            </a:pPr>
            <a:endParaRPr lang="fr-FR" sz="1400" dirty="0" smtClean="0"/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rgbClr val="0070C0"/>
                </a:solidFill>
              </a:rPr>
              <a:t>Conforter et développer les compétences des salariés </a:t>
            </a:r>
            <a:r>
              <a:rPr lang="fr-FR" dirty="0" smtClean="0"/>
              <a:t>: </a:t>
            </a:r>
            <a:r>
              <a:rPr lang="fr-FR" sz="1600" dirty="0" smtClean="0"/>
              <a:t>appropriation de nouveaux processus associés aux mutations </a:t>
            </a:r>
            <a:r>
              <a:rPr lang="fr-FR" sz="1600" dirty="0" smtClean="0"/>
              <a:t>technologies, aux nouvelles organisations et réglementation (tout type d’entreprise et corps de métier) ,, </a:t>
            </a:r>
            <a:r>
              <a:rPr lang="fr-FR" sz="1600" dirty="0" smtClean="0"/>
              <a:t>favoriser l’approche compétence et certification </a:t>
            </a:r>
            <a:r>
              <a:rPr lang="fr-FR" sz="1600" dirty="0" smtClean="0"/>
              <a:t>Impact des blocs de compétences (durée-CPF ...) et de la VAE</a:t>
            </a:r>
            <a:r>
              <a:rPr lang="fr-FR" sz="1600" dirty="0"/>
              <a:t>; </a:t>
            </a:r>
            <a:endParaRPr lang="fr-FR" sz="1600" dirty="0" smtClean="0"/>
          </a:p>
          <a:p>
            <a:endParaRPr lang="fr-FR" sz="1400" dirty="0" smtClean="0"/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rgbClr val="0070C0"/>
                </a:solidFill>
              </a:rPr>
              <a:t>Coordonner l’évolution de l’offre de formation </a:t>
            </a:r>
            <a:r>
              <a:rPr lang="fr-FR" dirty="0" smtClean="0"/>
              <a:t>: </a:t>
            </a:r>
            <a:r>
              <a:rPr lang="fr-FR" sz="1600" dirty="0" smtClean="0"/>
              <a:t>répondre aux nouveaux besoins  du territoire et de ses entreprises dans une approche DD  (ouverture, coloration , adaptation) ;</a:t>
            </a:r>
          </a:p>
          <a:p>
            <a:pPr>
              <a:buFont typeface="Arial" pitchFamily="34" charset="0"/>
              <a:buChar char="•"/>
            </a:pPr>
            <a:endParaRPr lang="fr-FR" sz="1200" dirty="0" smtClean="0"/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rgbClr val="0070C0"/>
                </a:solidFill>
              </a:rPr>
              <a:t>Mieux partager les avancées de la recherche </a:t>
            </a:r>
            <a:r>
              <a:rPr lang="fr-FR" sz="1600" dirty="0" smtClean="0"/>
              <a:t>au bénéfice des entreprises et des dispositifs de formation ;</a:t>
            </a:r>
          </a:p>
          <a:p>
            <a:pPr>
              <a:buFont typeface="Arial" pitchFamily="34" charset="0"/>
              <a:buChar char="•"/>
            </a:pPr>
            <a:endParaRPr lang="fr-FR" sz="1200" dirty="0" smtClean="0"/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rgbClr val="0070C0"/>
                </a:solidFill>
              </a:rPr>
              <a:t>Mutualiser les ressources techniques </a:t>
            </a:r>
            <a:r>
              <a:rPr lang="fr-FR" sz="1600" dirty="0" smtClean="0"/>
              <a:t>: développer l’innovation , favoriser l’usage du numérique, partager les plateaux techniques ;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51520" y="1268760"/>
            <a:ext cx="864399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Concept de </a:t>
            </a:r>
            <a:r>
              <a:rPr lang="en-US" i="1" dirty="0" err="1" smtClean="0"/>
              <a:t>ville</a:t>
            </a:r>
            <a:r>
              <a:rPr lang="en-US" i="1" dirty="0" smtClean="0"/>
              <a:t> </a:t>
            </a:r>
            <a:r>
              <a:rPr lang="en-US" i="1" dirty="0" err="1" smtClean="0"/>
              <a:t>intelligente</a:t>
            </a:r>
            <a:r>
              <a:rPr lang="en-US" i="1" dirty="0" smtClean="0"/>
              <a:t> </a:t>
            </a:r>
            <a:r>
              <a:rPr lang="en-US" i="1" dirty="0" err="1" smtClean="0"/>
              <a:t>initié</a:t>
            </a:r>
            <a:r>
              <a:rPr lang="en-US" i="1" dirty="0" smtClean="0"/>
              <a:t> </a:t>
            </a:r>
            <a:r>
              <a:rPr lang="en-US" i="1" dirty="0" err="1" smtClean="0"/>
              <a:t>notamment</a:t>
            </a:r>
            <a:r>
              <a:rPr lang="en-US" i="1" dirty="0" smtClean="0"/>
              <a:t> par J. RIFKIN,  </a:t>
            </a:r>
            <a:r>
              <a:rPr lang="en-US" i="1" dirty="0" err="1" smtClean="0"/>
              <a:t>l’approche</a:t>
            </a:r>
            <a:r>
              <a:rPr lang="en-US" i="1" dirty="0" smtClean="0"/>
              <a:t>  </a:t>
            </a:r>
          </a:p>
          <a:p>
            <a:r>
              <a:rPr lang="en-US" i="1" dirty="0" err="1" smtClean="0"/>
              <a:t>Territoire</a:t>
            </a:r>
            <a:r>
              <a:rPr lang="en-US" i="1" dirty="0" smtClean="0"/>
              <a:t> intelligent vise </a:t>
            </a:r>
            <a:r>
              <a:rPr lang="en-US" b="1" i="1" dirty="0" err="1" smtClean="0">
                <a:solidFill>
                  <a:srgbClr val="0070C0"/>
                </a:solidFill>
              </a:rPr>
              <a:t>à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développer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dans</a:t>
            </a:r>
            <a:r>
              <a:rPr lang="en-US" b="1" i="1" dirty="0" smtClean="0">
                <a:solidFill>
                  <a:srgbClr val="0070C0"/>
                </a:solidFill>
              </a:rPr>
              <a:t> un </a:t>
            </a:r>
            <a:r>
              <a:rPr lang="en-US" b="1" i="1" dirty="0" err="1" smtClean="0">
                <a:solidFill>
                  <a:srgbClr val="0070C0"/>
                </a:solidFill>
              </a:rPr>
              <a:t>territoire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/>
              <a:t>régional</a:t>
            </a:r>
            <a:r>
              <a:rPr lang="en-US" i="1" dirty="0" smtClean="0"/>
              <a:t> </a:t>
            </a:r>
            <a:r>
              <a:rPr lang="en-US" i="1" dirty="0" err="1" smtClean="0"/>
              <a:t>diversifié</a:t>
            </a:r>
            <a:r>
              <a:rPr lang="en-US" i="1" dirty="0" smtClean="0"/>
              <a:t>, 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les </a:t>
            </a:r>
            <a:r>
              <a:rPr lang="en-US" b="1" i="1" dirty="0" err="1" smtClean="0">
                <a:solidFill>
                  <a:srgbClr val="0070C0"/>
                </a:solidFill>
              </a:rPr>
              <a:t>compétences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/>
              <a:t>spécifiques</a:t>
            </a:r>
            <a:r>
              <a:rPr lang="en-US" i="1" dirty="0" smtClean="0"/>
              <a:t> </a:t>
            </a:r>
            <a:r>
              <a:rPr lang="en-US" i="1" dirty="0" err="1" smtClean="0"/>
              <a:t>dans</a:t>
            </a:r>
            <a:r>
              <a:rPr lang="en-US" i="1" dirty="0" smtClean="0"/>
              <a:t> des </a:t>
            </a:r>
            <a:r>
              <a:rPr lang="en-US" i="1" dirty="0" err="1" smtClean="0"/>
              <a:t>domaines</a:t>
            </a:r>
            <a:r>
              <a:rPr lang="en-US" i="1" dirty="0" smtClean="0"/>
              <a:t> </a:t>
            </a:r>
            <a:r>
              <a:rPr lang="en-US" i="1" dirty="0" err="1" smtClean="0"/>
              <a:t>tels</a:t>
            </a:r>
            <a:r>
              <a:rPr lang="en-US" i="1" dirty="0" smtClean="0"/>
              <a:t> </a:t>
            </a:r>
            <a:r>
              <a:rPr lang="en-US" i="1" dirty="0" err="1" smtClean="0"/>
              <a:t>que</a:t>
            </a:r>
            <a:r>
              <a:rPr lang="en-US" i="1" dirty="0" smtClean="0"/>
              <a:t> :</a:t>
            </a:r>
          </a:p>
          <a:p>
            <a:endParaRPr lang="en-US" i="1" dirty="0" smtClean="0"/>
          </a:p>
          <a:p>
            <a:pPr lvl="1">
              <a:buFont typeface="Arial" pitchFamily="34" charset="0"/>
              <a:buChar char="•"/>
            </a:pPr>
            <a:r>
              <a:rPr lang="en-US" sz="1400" i="1" dirty="0" smtClean="0"/>
              <a:t>le </a:t>
            </a:r>
            <a:r>
              <a:rPr lang="en-US" sz="1400" i="1" dirty="0" err="1" smtClean="0"/>
              <a:t>bâtiment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performant</a:t>
            </a:r>
            <a:r>
              <a:rPr lang="en-US" sz="1400" i="1" dirty="0" smtClean="0"/>
              <a:t> et </a:t>
            </a:r>
            <a:r>
              <a:rPr lang="en-US" sz="1400" i="1" dirty="0" err="1" smtClean="0"/>
              <a:t>connectés</a:t>
            </a:r>
            <a:r>
              <a:rPr lang="en-US" sz="1400" i="1" dirty="0" smtClean="0"/>
              <a:t>,</a:t>
            </a:r>
          </a:p>
          <a:p>
            <a:pPr lvl="1">
              <a:buFont typeface="Arial" pitchFamily="34" charset="0"/>
              <a:buChar char="•"/>
            </a:pPr>
            <a:r>
              <a:rPr lang="en-US" sz="1400" i="1" dirty="0" smtClean="0"/>
              <a:t>les </a:t>
            </a:r>
            <a:r>
              <a:rPr lang="en-US" sz="1400" i="1" dirty="0" err="1" smtClean="0"/>
              <a:t>territoires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augmentés</a:t>
            </a:r>
            <a:r>
              <a:rPr lang="en-US" sz="1400" i="1" dirty="0" smtClean="0"/>
              <a:t> via </a:t>
            </a:r>
            <a:r>
              <a:rPr lang="en-US" sz="1400" i="1" dirty="0" err="1" smtClean="0"/>
              <a:t>l’utilisation</a:t>
            </a:r>
            <a:r>
              <a:rPr lang="en-US" sz="1400" i="1" dirty="0" smtClean="0"/>
              <a:t> des TIC, </a:t>
            </a:r>
          </a:p>
          <a:p>
            <a:pPr lvl="1">
              <a:buFont typeface="Arial" pitchFamily="34" charset="0"/>
              <a:buChar char="•"/>
            </a:pPr>
            <a:r>
              <a:rPr lang="en-US" sz="1400" i="1" dirty="0" smtClean="0"/>
              <a:t>la </a:t>
            </a:r>
            <a:r>
              <a:rPr lang="en-US" sz="1400" i="1" dirty="0" err="1" smtClean="0"/>
              <a:t>gestion</a:t>
            </a:r>
            <a:r>
              <a:rPr lang="en-US" sz="1400" i="1" dirty="0" smtClean="0"/>
              <a:t> de </a:t>
            </a:r>
            <a:r>
              <a:rPr lang="en-US" sz="1400" i="1" dirty="0" err="1" smtClean="0"/>
              <a:t>l’énergie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voire</a:t>
            </a:r>
            <a:r>
              <a:rPr lang="en-US" sz="1400" i="1" dirty="0" smtClean="0"/>
              <a:t> les </a:t>
            </a:r>
            <a:r>
              <a:rPr lang="en-US" sz="1400" i="1" dirty="0" err="1" smtClean="0"/>
              <a:t>modalités</a:t>
            </a:r>
            <a:r>
              <a:rPr lang="en-US" sz="1400" i="1" dirty="0" smtClean="0"/>
              <a:t> de </a:t>
            </a:r>
            <a:r>
              <a:rPr lang="en-US" sz="1400" i="1" dirty="0" err="1" smtClean="0"/>
              <a:t>l’économie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visant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à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optimiser</a:t>
            </a:r>
            <a:r>
              <a:rPr lang="en-US" sz="1400" i="1" dirty="0" smtClean="0"/>
              <a:t> le lien entre production et usage.</a:t>
            </a:r>
          </a:p>
          <a:p>
            <a:pPr lvl="1">
              <a:buFont typeface="Arial" pitchFamily="34" charset="0"/>
              <a:buChar char="•"/>
            </a:pPr>
            <a:r>
              <a:rPr lang="en-US" sz="1400" i="1" dirty="0" smtClean="0"/>
              <a:t>En </a:t>
            </a:r>
            <a:r>
              <a:rPr lang="en-US" sz="1400" i="1" dirty="0" err="1" smtClean="0"/>
              <a:t>recherchant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l’adhésion</a:t>
            </a:r>
            <a:r>
              <a:rPr lang="en-US" sz="1400" i="1" dirty="0" smtClean="0"/>
              <a:t> des </a:t>
            </a:r>
            <a:r>
              <a:rPr lang="en-US" sz="1400" i="1" dirty="0" err="1" smtClean="0"/>
              <a:t>utilisateurs</a:t>
            </a:r>
            <a:r>
              <a:rPr lang="en-US" sz="1400" i="1" dirty="0" smtClean="0"/>
              <a:t> 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05/09/2016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FM &amp; SF / DAFPIC - Académie de Dijon</a:t>
            </a:r>
            <a:endParaRPr lang="fr-BE"/>
          </a:p>
        </p:txBody>
      </p:sp>
      <p:pic>
        <p:nvPicPr>
          <p:cNvPr id="10" name="image3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544" y="3501008"/>
            <a:ext cx="8215370" cy="2859230"/>
          </a:xfrm>
          <a:prstGeom prst="rect">
            <a:avLst/>
          </a:prstGeom>
        </p:spPr>
      </p:pic>
      <p:sp>
        <p:nvSpPr>
          <p:cNvPr id="11" name="Ellipse 10"/>
          <p:cNvSpPr/>
          <p:nvPr/>
        </p:nvSpPr>
        <p:spPr>
          <a:xfrm>
            <a:off x="7884368" y="1196752"/>
            <a:ext cx="1000132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smtClean="0"/>
              <a:t>?</a:t>
            </a:r>
            <a:endParaRPr lang="fr-FR" sz="480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214282" y="214290"/>
            <a:ext cx="8715436" cy="838446"/>
          </a:xfrm>
          <a:prstGeom prst="rect">
            <a:avLst/>
          </a:prstGeom>
          <a:solidFill>
            <a:srgbClr val="0070C0"/>
          </a:solidFill>
        </p:spPr>
        <p:txBody>
          <a:bodyPr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Des thématiques pour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un campus des métiers et des qualifications</a:t>
            </a: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1915</Words>
  <Application>Microsoft Macintosh PowerPoint</Application>
  <PresentationFormat>Présentation à l'écran (4:3)</PresentationFormat>
  <Paragraphs>190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Contexte local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axes du projet pédagogique</vt:lpstr>
      <vt:lpstr>Bilan d’étape (novembre 2016)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Frank Maillot</dc:creator>
  <cp:lastModifiedBy>Felix Smeyers</cp:lastModifiedBy>
  <cp:revision>90</cp:revision>
  <cp:lastPrinted>2016-09-12T12:34:08Z</cp:lastPrinted>
  <dcterms:created xsi:type="dcterms:W3CDTF">2016-08-29T07:07:08Z</dcterms:created>
  <dcterms:modified xsi:type="dcterms:W3CDTF">2016-11-25T06:48:44Z</dcterms:modified>
</cp:coreProperties>
</file>