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257" r:id="rId2"/>
    <p:sldId id="277" r:id="rId3"/>
    <p:sldId id="283" r:id="rId4"/>
    <p:sldId id="275" r:id="rId5"/>
    <p:sldId id="307" r:id="rId6"/>
    <p:sldId id="301" r:id="rId7"/>
    <p:sldId id="302" r:id="rId8"/>
    <p:sldId id="303" r:id="rId9"/>
    <p:sldId id="304" r:id="rId10"/>
    <p:sldId id="305" r:id="rId11"/>
    <p:sldId id="309" r:id="rId12"/>
    <p:sldId id="306" r:id="rId13"/>
    <p:sldId id="276" r:id="rId14"/>
    <p:sldId id="285" r:id="rId15"/>
    <p:sldId id="294" r:id="rId16"/>
    <p:sldId id="293" r:id="rId17"/>
    <p:sldId id="295" r:id="rId18"/>
    <p:sldId id="296" r:id="rId19"/>
    <p:sldId id="311" r:id="rId20"/>
    <p:sldId id="312" r:id="rId21"/>
    <p:sldId id="324" r:id="rId22"/>
    <p:sldId id="325" r:id="rId23"/>
    <p:sldId id="326" r:id="rId24"/>
    <p:sldId id="328" r:id="rId25"/>
    <p:sldId id="329" r:id="rId26"/>
    <p:sldId id="330" r:id="rId27"/>
    <p:sldId id="313" r:id="rId28"/>
    <p:sldId id="314" r:id="rId29"/>
    <p:sldId id="315" r:id="rId30"/>
    <p:sldId id="316" r:id="rId31"/>
    <p:sldId id="317" r:id="rId32"/>
    <p:sldId id="291" r:id="rId33"/>
    <p:sldId id="292" r:id="rId34"/>
    <p:sldId id="321" r:id="rId35"/>
    <p:sldId id="320" r:id="rId36"/>
    <p:sldId id="327" r:id="rId37"/>
    <p:sldId id="299" r:id="rId38"/>
    <p:sldId id="300" r:id="rId39"/>
    <p:sldId id="308" r:id="rId40"/>
    <p:sldId id="284" r:id="rId41"/>
  </p:sldIdLst>
  <p:sldSz cx="9144000" cy="5143500" type="screen16x9"/>
  <p:notesSz cx="7099300" cy="10234613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43C97C78-0134-4C8E-8677-8534E3987966}">
          <p14:sldIdLst>
            <p14:sldId id="257"/>
            <p14:sldId id="277"/>
            <p14:sldId id="283"/>
            <p14:sldId id="275"/>
          </p14:sldIdLst>
        </p14:section>
        <p14:section name="Exemple en bac STI2D" id="{004E7381-CE9F-402B-A990-771520235122}">
          <p14:sldIdLst>
            <p14:sldId id="307"/>
            <p14:sldId id="301"/>
            <p14:sldId id="302"/>
            <p14:sldId id="303"/>
            <p14:sldId id="304"/>
            <p14:sldId id="305"/>
            <p14:sldId id="309"/>
            <p14:sldId id="306"/>
          </p14:sldIdLst>
        </p14:section>
        <p14:section name="Réforme des référentiels" id="{8598CC32-689A-4B16-9991-0F41A7811400}">
          <p14:sldIdLst>
            <p14:sldId id="276"/>
            <p14:sldId id="285"/>
          </p14:sldIdLst>
        </p14:section>
        <p14:section name="Quelques formations rénovées avec du BIM" id="{62E90199-3E58-4F32-883D-EA5CE2A20061}">
          <p14:sldIdLst>
            <p14:sldId id="294"/>
            <p14:sldId id="293"/>
            <p14:sldId id="295"/>
            <p14:sldId id="296"/>
            <p14:sldId id="311"/>
            <p14:sldId id="312"/>
            <p14:sldId id="324"/>
            <p14:sldId id="325"/>
            <p14:sldId id="326"/>
            <p14:sldId id="328"/>
            <p14:sldId id="329"/>
            <p14:sldId id="330"/>
            <p14:sldId id="313"/>
            <p14:sldId id="314"/>
            <p14:sldId id="315"/>
            <p14:sldId id="316"/>
            <p14:sldId id="317"/>
            <p14:sldId id="291"/>
            <p14:sldId id="292"/>
            <p14:sldId id="321"/>
            <p14:sldId id="320"/>
            <p14:sldId id="327"/>
          </p14:sldIdLst>
        </p14:section>
        <p14:section name="Reflexion su rle déploiement" id="{293883A8-CCF5-42EA-9879-FD47C5FFEA44}">
          <p14:sldIdLst/>
        </p14:section>
        <p14:section name="Les ressources nationales" id="{767DD3C4-0491-434D-B78B-CD3797434257}">
          <p14:sldIdLst>
            <p14:sldId id="299"/>
            <p14:sldId id="300"/>
            <p14:sldId id="308"/>
            <p14:sldId id="284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 autoAdjust="0"/>
    <p:restoredTop sz="72190" autoAdjust="0"/>
  </p:normalViewPr>
  <p:slideViewPr>
    <p:cSldViewPr snapToGrid="0" snapToObjects="1">
      <p:cViewPr>
        <p:scale>
          <a:sx n="100" d="100"/>
          <a:sy n="100" d="100"/>
        </p:scale>
        <p:origin x="-1860" y="-27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EBA8AF55-C6E5-433B-9F89-1A7EA36E1421}" type="datetimeFigureOut">
              <a:rPr lang="fr-FR" smtClean="0"/>
              <a:t>25/11/2016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0F9953A3-EA66-4FB1-967F-74BF8D66F6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2486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Présentation avec les commentaires de Julien BENOIT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953A3-EA66-4FB1-967F-74BF8D66F6DE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5393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953A3-EA66-4FB1-967F-74BF8D66F6DE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44959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953A3-EA66-4FB1-967F-74BF8D66F6DE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07019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953A3-EA66-4FB1-967F-74BF8D66F6DE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25745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Quelles</a:t>
            </a:r>
            <a:r>
              <a:rPr lang="fr-FR" baseline="0" dirty="0" smtClean="0"/>
              <a:t> sont les formations professionnelles à faire évoluer ?</a:t>
            </a:r>
          </a:p>
          <a:p>
            <a:endParaRPr lang="fr-FR" baseline="0" dirty="0" smtClean="0"/>
          </a:p>
          <a:p>
            <a:r>
              <a:rPr lang="fr-FR" baseline="0" dirty="0" smtClean="0"/>
              <a:t>Toutes les formations du BTP de l’académie, du bureau d’étude (BTS) au chantier (Bac Pro, BEP, CAP …)</a:t>
            </a:r>
          </a:p>
          <a:p>
            <a:r>
              <a:rPr lang="fr-FR" baseline="0" dirty="0" smtClean="0"/>
              <a:t>Avec des usages et des compétences différentes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953A3-EA66-4FB1-967F-74BF8D66F6DE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07599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Quelles</a:t>
            </a:r>
            <a:r>
              <a:rPr lang="fr-FR" baseline="0" dirty="0" smtClean="0"/>
              <a:t> sont les formations professionnelles à faire évoluer ?</a:t>
            </a:r>
          </a:p>
          <a:p>
            <a:endParaRPr lang="fr-FR" baseline="0" dirty="0" smtClean="0"/>
          </a:p>
          <a:p>
            <a:r>
              <a:rPr lang="fr-FR" baseline="0" dirty="0" smtClean="0"/>
              <a:t>Toutes les formations du BTP de l’académie, du bureau d’étude (BTS) au chantier (Bac Pro, BEP, CAP …)</a:t>
            </a:r>
          </a:p>
          <a:p>
            <a:r>
              <a:rPr lang="fr-FR" baseline="0" dirty="0" smtClean="0"/>
              <a:t>Avec des usages et des compétences différentes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953A3-EA66-4FB1-967F-74BF8D66F6DE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41771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953A3-EA66-4FB1-967F-74BF8D66F6DE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1118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953A3-EA66-4FB1-967F-74BF8D66F6DE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99075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953A3-EA66-4FB1-967F-74BF8D66F6DE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37054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953A3-EA66-4FB1-967F-74BF8D66F6DE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6173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Le BIM est préconisé pour les examens, avant de devenir</a:t>
            </a:r>
            <a:r>
              <a:rPr lang="fr-FR" baseline="0" dirty="0" smtClean="0"/>
              <a:t> un jour obligatoire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953A3-EA66-4FB1-967F-74BF8D66F6DE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5387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Les</a:t>
            </a:r>
            <a:r>
              <a:rPr lang="fr-FR" baseline="0" dirty="0" smtClean="0"/>
              <a:t> modeleurs 3D ou BIM ne sont pas nouveaux en lycée</a:t>
            </a:r>
          </a:p>
          <a:p>
            <a:endParaRPr lang="fr-FR" baseline="0" dirty="0" smtClean="0"/>
          </a:p>
          <a:p>
            <a:r>
              <a:rPr lang="fr-FR" baseline="0" dirty="0" smtClean="0"/>
              <a:t>Les pratiques PRO étaient par contre 2D, comme dans nombre d’entreprises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953A3-EA66-4FB1-967F-74BF8D66F6DE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6680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Même</a:t>
            </a:r>
            <a:r>
              <a:rPr lang="fr-FR" baseline="0" dirty="0" smtClean="0"/>
              <a:t> si le référentiel ne le prend pas en compte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953A3-EA66-4FB1-967F-74BF8D66F6DE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99792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Même</a:t>
            </a:r>
            <a:r>
              <a:rPr lang="fr-FR" baseline="0" dirty="0" smtClean="0"/>
              <a:t> si le référentiel ne le prend pas en compte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953A3-EA66-4FB1-967F-74BF8D66F6DE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99792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L’analyse est en cours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953A3-EA66-4FB1-967F-74BF8D66F6DE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37654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953A3-EA66-4FB1-967F-74BF8D66F6DE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50847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De nombreuses ressources sont maintenant sur </a:t>
            </a:r>
            <a:r>
              <a:rPr lang="fr-FR" dirty="0" err="1" smtClean="0"/>
              <a:t>Eduscol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953A3-EA66-4FB1-967F-74BF8D66F6DE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49170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On</a:t>
            </a:r>
            <a:r>
              <a:rPr lang="fr-FR" baseline="0" dirty="0" smtClean="0"/>
              <a:t> ne se limite pas aux bâtiments, les travaux publics son concernés.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953A3-EA66-4FB1-967F-74BF8D66F6DE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94154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Nous recherchons des stages en entreprise pour former les professeurs</a:t>
            </a:r>
            <a:r>
              <a:rPr lang="fr-FR" baseline="0" dirty="0" smtClean="0"/>
              <a:t> au BIM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953A3-EA66-4FB1-967F-74BF8D66F6DE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03625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953A3-EA66-4FB1-967F-74BF8D66F6DE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8559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Volonté de</a:t>
            </a:r>
            <a:r>
              <a:rPr lang="fr-FR" baseline="0" dirty="0" smtClean="0"/>
              <a:t> profiter de l’évolution de l’écosystème numérique et BTP pour changer ce qui a besoin d’être amélioré.</a:t>
            </a:r>
          </a:p>
          <a:p>
            <a:endParaRPr lang="fr-FR" baseline="0" dirty="0" smtClean="0"/>
          </a:p>
          <a:p>
            <a:r>
              <a:rPr lang="fr-FR" baseline="0" dirty="0" smtClean="0"/>
              <a:t>Travail sur les compétences professionnelles, transversales</a:t>
            </a:r>
          </a:p>
          <a:p>
            <a:r>
              <a:rPr lang="fr-FR" baseline="0" dirty="0" smtClean="0"/>
              <a:t>Travail sur l’attractivité des formations, le développement de nouvelles pédagogies …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953A3-EA66-4FB1-967F-74BF8D66F6DE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87381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En 2011, pas de PTNB, ni de mais une réforme du bac.</a:t>
            </a:r>
          </a:p>
          <a:p>
            <a:endParaRPr lang="fr-FR" dirty="0" smtClean="0"/>
          </a:p>
          <a:p>
            <a:r>
              <a:rPr lang="fr-FR" dirty="0" smtClean="0"/>
              <a:t>Recherche d’un</a:t>
            </a:r>
            <a:r>
              <a:rPr lang="fr-FR" baseline="0" dirty="0" smtClean="0"/>
              <a:t> tronc commun scientifique et technologique pour les élèves, et harmonisation des outils</a:t>
            </a:r>
          </a:p>
          <a:p>
            <a:r>
              <a:rPr lang="fr-FR" baseline="0" dirty="0" smtClean="0"/>
              <a:t>Modeleurs simulateurs courants en mécatronique, et même en collège. </a:t>
            </a:r>
          </a:p>
          <a:p>
            <a:r>
              <a:rPr lang="fr-FR" baseline="0" dirty="0" smtClean="0"/>
              <a:t>Le BIM permettait de donner les mêmes outils pédagogiques aux études du BTP.</a:t>
            </a:r>
          </a:p>
          <a:p>
            <a:endParaRPr lang="fr-FR" baseline="0" dirty="0" smtClean="0"/>
          </a:p>
          <a:p>
            <a:r>
              <a:rPr lang="fr-FR" baseline="0" dirty="0" smtClean="0"/>
              <a:t>Quelques profs et académies en avance. </a:t>
            </a:r>
          </a:p>
          <a:p>
            <a:r>
              <a:rPr lang="fr-FR" baseline="0" dirty="0" smtClean="0"/>
              <a:t>Premiers échanges avec Mediaconstruct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953A3-EA66-4FB1-967F-74BF8D66F6DE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67307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Un exemple de nouvelles compétences, sachant que le BAC STI2D n’est pas un baccalauréat à formation de compétences professionnelles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953A3-EA66-4FB1-967F-74BF8D66F6DE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28351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953A3-EA66-4FB1-967F-74BF8D66F6DE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08545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953A3-EA66-4FB1-967F-74BF8D66F6DE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81369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953A3-EA66-4FB1-967F-74BF8D66F6DE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57602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953A3-EA66-4FB1-967F-74BF8D66F6DE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2031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45EFA-180C-EC4A-91DD-CFE120B08799}" type="datetimeFigureOut">
              <a:rPr lang="fr-FR" smtClean="0"/>
              <a:t>25/11/2016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068B0-2D79-4744-A639-D87A9C7C8B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1105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45EFA-180C-EC4A-91DD-CFE120B08799}" type="datetimeFigureOut">
              <a:rPr lang="fr-FR" smtClean="0"/>
              <a:t>25/11/2016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068B0-2D79-4744-A639-D87A9C7C8B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7488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45EFA-180C-EC4A-91DD-CFE120B08799}" type="datetimeFigureOut">
              <a:rPr lang="fr-FR" smtClean="0"/>
              <a:t>25/11/2016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068B0-2D79-4744-A639-D87A9C7C8B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36344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cteur droit 8"/>
          <p:cNvCxnSpPr/>
          <p:nvPr userDrawn="1"/>
        </p:nvCxnSpPr>
        <p:spPr>
          <a:xfrm>
            <a:off x="411069" y="4621238"/>
            <a:ext cx="8328074" cy="17600"/>
          </a:xfrm>
          <a:prstGeom prst="line">
            <a:avLst/>
          </a:prstGeom>
          <a:ln w="635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1069" y="4772640"/>
            <a:ext cx="2981060" cy="21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6841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cteur droit 8"/>
          <p:cNvCxnSpPr/>
          <p:nvPr userDrawn="1"/>
        </p:nvCxnSpPr>
        <p:spPr>
          <a:xfrm>
            <a:off x="411069" y="4621238"/>
            <a:ext cx="8328074" cy="17600"/>
          </a:xfrm>
          <a:prstGeom prst="line">
            <a:avLst/>
          </a:prstGeom>
          <a:ln w="635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1069" y="4772640"/>
            <a:ext cx="2981060" cy="21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684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45EFA-180C-EC4A-91DD-CFE120B08799}" type="datetimeFigureOut">
              <a:rPr lang="fr-FR" smtClean="0"/>
              <a:t>25/11/2016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068B0-2D79-4744-A639-D87A9C7C8B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4851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45EFA-180C-EC4A-91DD-CFE120B08799}" type="datetimeFigureOut">
              <a:rPr lang="fr-FR" smtClean="0"/>
              <a:t>25/11/2016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068B0-2D79-4744-A639-D87A9C7C8B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8983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45EFA-180C-EC4A-91DD-CFE120B08799}" type="datetimeFigureOut">
              <a:rPr lang="fr-FR" smtClean="0"/>
              <a:t>25/11/2016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068B0-2D79-4744-A639-D87A9C7C8B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5200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45EFA-180C-EC4A-91DD-CFE120B08799}" type="datetimeFigureOut">
              <a:rPr lang="fr-FR" smtClean="0"/>
              <a:t>25/11/2016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068B0-2D79-4744-A639-D87A9C7C8B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0801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45EFA-180C-EC4A-91DD-CFE120B08799}" type="datetimeFigureOut">
              <a:rPr lang="fr-FR" smtClean="0"/>
              <a:t>25/11/2016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068B0-2D79-4744-A639-D87A9C7C8B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6324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45EFA-180C-EC4A-91DD-CFE120B08799}" type="datetimeFigureOut">
              <a:rPr lang="fr-FR" smtClean="0"/>
              <a:t>25/11/2016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068B0-2D79-4744-A639-D87A9C7C8B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0138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1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45EFA-180C-EC4A-91DD-CFE120B08799}" type="datetimeFigureOut">
              <a:rPr lang="fr-FR" smtClean="0"/>
              <a:t>25/11/2016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068B0-2D79-4744-A639-D87A9C7C8B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2322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45EFA-180C-EC4A-91DD-CFE120B08799}" type="datetimeFigureOut">
              <a:rPr lang="fr-FR" smtClean="0"/>
              <a:t>25/11/2016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068B0-2D79-4744-A639-D87A9C7C8B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8989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045EFA-180C-EC4A-91DD-CFE120B08799}" type="datetimeFigureOut">
              <a:rPr lang="fr-FR" smtClean="0"/>
              <a:t>25/11/2016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068B0-2D79-4744-A639-D87A9C7C8B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9375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45718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wmf"/><Relationship Id="rId4" Type="http://schemas.openxmlformats.org/officeDocument/2006/relationships/image" Target="../media/image17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8170" y="561444"/>
            <a:ext cx="6678055" cy="1867431"/>
          </a:xfrm>
        </p:spPr>
        <p:txBody>
          <a:bodyPr>
            <a:normAutofit/>
          </a:bodyPr>
          <a:lstStyle/>
          <a:p>
            <a:r>
              <a:rPr lang="fr-FR" sz="3600" b="1" dirty="0"/>
              <a:t>Intégration du BIM dans les formations et les diplômes de l’Éducation </a:t>
            </a:r>
            <a:r>
              <a:rPr lang="fr-FR" sz="3600" b="1" dirty="0" smtClean="0"/>
              <a:t>Nationale</a:t>
            </a:r>
            <a:endParaRPr lang="fr-FR" sz="36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01559" y="3685418"/>
            <a:ext cx="5442192" cy="103055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sz="2000" dirty="0" smtClean="0"/>
              <a:t>Julien BENOIT, BIM manager, Groupe LEGENDRE</a:t>
            </a:r>
          </a:p>
          <a:p>
            <a:pPr marL="0" indent="0">
              <a:buNone/>
            </a:pPr>
            <a:r>
              <a:rPr lang="fr-FR" sz="2000" dirty="0" smtClean="0"/>
              <a:t>Didier MAGNIER, IEN Académie de Caen</a:t>
            </a:r>
          </a:p>
          <a:p>
            <a:pPr marL="0" indent="0">
              <a:buNone/>
            </a:pPr>
            <a:r>
              <a:rPr lang="fr-FR" sz="2000" dirty="0" smtClean="0"/>
              <a:t>Cédric DZIUBANOWSKI, IA-IPR Académie de Nantes</a:t>
            </a:r>
            <a:endParaRPr lang="fr-FR" sz="2000" dirty="0"/>
          </a:p>
        </p:txBody>
      </p:sp>
      <p:pic>
        <p:nvPicPr>
          <p:cNvPr id="3074" name="Picture 2" descr="Afficher l'image d'origin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744" y="3479476"/>
            <a:ext cx="1251926" cy="1251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 descr="https://www.ac-caen.fr/mediatheque/ressources_professionnelles/logo/academie_caen.jpg?v2016-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757" y="3291686"/>
            <a:ext cx="1302385" cy="16275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692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pied_poteau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29944" y="2068286"/>
            <a:ext cx="2866417" cy="2405743"/>
          </a:xfrm>
          <a:prstGeom prst="rect">
            <a:avLst/>
          </a:prstGeom>
        </p:spPr>
      </p:pic>
      <p:pic>
        <p:nvPicPr>
          <p:cNvPr id="8" name="Image 7" descr="perspective_portique.wm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15" y="2224899"/>
            <a:ext cx="4726523" cy="2466844"/>
          </a:xfrm>
          <a:prstGeom prst="rect">
            <a:avLst/>
          </a:prstGeom>
        </p:spPr>
      </p:pic>
      <p:sp>
        <p:nvSpPr>
          <p:cNvPr id="9" name="Légende sans bordure 2 8"/>
          <p:cNvSpPr/>
          <p:nvPr/>
        </p:nvSpPr>
        <p:spPr>
          <a:xfrm>
            <a:off x="1981201" y="3048000"/>
            <a:ext cx="696686" cy="337457"/>
          </a:xfrm>
          <a:prstGeom prst="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14934"/>
              <a:gd name="adj6" fmla="val -5301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350" dirty="0">
                <a:solidFill>
                  <a:schemeClr val="tx1"/>
                </a:solidFill>
              </a:rPr>
              <a:t>jarret</a:t>
            </a:r>
          </a:p>
        </p:txBody>
      </p:sp>
      <p:sp>
        <p:nvSpPr>
          <p:cNvPr id="10" name="Rectangle 9"/>
          <p:cNvSpPr/>
          <p:nvPr/>
        </p:nvSpPr>
        <p:spPr>
          <a:xfrm>
            <a:off x="6312773" y="853902"/>
            <a:ext cx="139525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fr-FR" sz="405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Rdm6</a:t>
            </a: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z="900" b="1"/>
              <a:pPr/>
              <a:t>10</a:t>
            </a:fld>
            <a:endParaRPr lang="en-US" sz="900" b="1" dirty="0"/>
          </a:p>
        </p:txBody>
      </p:sp>
      <p:pic>
        <p:nvPicPr>
          <p:cNvPr id="13" name="Image 12" descr="charge.wm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560" y="206829"/>
            <a:ext cx="4815285" cy="251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01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200" dirty="0" smtClean="0"/>
              <a:t>Autre exemple, STI2D, Lycée Jean-Moulin Angers</a:t>
            </a:r>
            <a:endParaRPr lang="fr-FR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8407" y="988592"/>
            <a:ext cx="2727641" cy="202300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5265" y="3148515"/>
            <a:ext cx="2727641" cy="193240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694" y="988592"/>
            <a:ext cx="5325465" cy="381191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00046" y="4731545"/>
            <a:ext cx="27511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fr-FR" i="1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omic Sans MS"/>
                <a:ea typeface="DejaVu Sans"/>
              </a:rPr>
              <a:t>Brice –Clarence –Florian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952" y="1063229"/>
            <a:ext cx="5841207" cy="373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03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712" y="484216"/>
            <a:ext cx="6308885" cy="2356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6779" y="2817829"/>
            <a:ext cx="4057745" cy="1873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053371" y="3335844"/>
            <a:ext cx="2682979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fr-FR" sz="405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Archiwizard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527426" y="4803321"/>
            <a:ext cx="407023" cy="209550"/>
          </a:xfrm>
        </p:spPr>
        <p:txBody>
          <a:bodyPr/>
          <a:lstStyle/>
          <a:p>
            <a:fld id="{E97799C9-84D9-46D2-A11E-BCF8A720529D}" type="slidenum">
              <a:rPr lang="en-US" sz="900" b="1"/>
              <a:pPr/>
              <a:t>12</a:t>
            </a:fld>
            <a:endParaRPr lang="en-US" sz="900" b="1" dirty="0"/>
          </a:p>
        </p:txBody>
      </p:sp>
    </p:spTree>
    <p:extLst>
      <p:ext uri="{BB962C8B-B14F-4D97-AF65-F5344CB8AC3E}">
        <p14:creationId xmlns:p14="http://schemas.microsoft.com/office/powerpoint/2010/main" val="3505738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Formations concernées par le BIM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1" y="1200151"/>
            <a:ext cx="8346988" cy="3394472"/>
          </a:xfrm>
        </p:spPr>
        <p:txBody>
          <a:bodyPr>
            <a:normAutofit/>
          </a:bodyPr>
          <a:lstStyle/>
          <a:p>
            <a:r>
              <a:rPr lang="fr-FR" dirty="0" smtClean="0"/>
              <a:t>Formations Professionnelles en ou avec les lycées : </a:t>
            </a:r>
          </a:p>
          <a:p>
            <a:pPr lvl="1"/>
            <a:r>
              <a:rPr lang="fr-FR" dirty="0" smtClean="0"/>
              <a:t>&gt; 15 BTS</a:t>
            </a:r>
          </a:p>
          <a:p>
            <a:pPr lvl="1"/>
            <a:r>
              <a:rPr lang="fr-FR" dirty="0" smtClean="0"/>
              <a:t>&gt; 15 Bacs Professionnels</a:t>
            </a:r>
          </a:p>
          <a:p>
            <a:pPr lvl="1"/>
            <a:r>
              <a:rPr lang="fr-FR" dirty="0"/>
              <a:t>Licences </a:t>
            </a:r>
            <a:r>
              <a:rPr lang="fr-FR" dirty="0" smtClean="0"/>
              <a:t>professionnelles</a:t>
            </a:r>
            <a:endParaRPr lang="fr-FR" dirty="0"/>
          </a:p>
          <a:p>
            <a:pPr lvl="1"/>
            <a:r>
              <a:rPr lang="fr-FR" dirty="0" smtClean="0"/>
              <a:t>Formation continue (GRETA…)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8626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Quelques formations du BTP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59725">
            <a:off x="305422" y="1438846"/>
            <a:ext cx="5014669" cy="272857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9096" y="1063230"/>
            <a:ext cx="4493895" cy="354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539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BTS ERA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0084" y="952359"/>
            <a:ext cx="5841783" cy="398516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30100" y="1713653"/>
            <a:ext cx="1891288" cy="548640"/>
          </a:xfrm>
          <a:prstGeom prst="rect">
            <a:avLst/>
          </a:prstGeom>
          <a:solidFill>
            <a:srgbClr val="FF0000">
              <a:alpha val="12941"/>
            </a:srgbClr>
          </a:solidFill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7431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BTS Enveloppes des Bâtiments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735"/>
          <a:stretch/>
        </p:blipFill>
        <p:spPr>
          <a:xfrm>
            <a:off x="3558149" y="1063229"/>
            <a:ext cx="5364325" cy="394972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69547" y="1036320"/>
            <a:ext cx="5117253" cy="291253"/>
          </a:xfrm>
          <a:prstGeom prst="rect">
            <a:avLst/>
          </a:prstGeom>
          <a:solidFill>
            <a:srgbClr val="FF0000">
              <a:alpha val="12941"/>
            </a:srgbClr>
          </a:solidFill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2535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BTS Géomètre Topographe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661" y="1002452"/>
            <a:ext cx="3347886" cy="405094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7717" y="1002452"/>
            <a:ext cx="5799222" cy="41410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05086" y="1320800"/>
            <a:ext cx="5117253" cy="291253"/>
          </a:xfrm>
          <a:prstGeom prst="rect">
            <a:avLst/>
          </a:prstGeom>
          <a:solidFill>
            <a:srgbClr val="FF0000">
              <a:alpha val="12941"/>
            </a:srgbClr>
          </a:solidFill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3767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05979"/>
            <a:ext cx="3994290" cy="85725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Nouveaux savoirs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1490" y="140786"/>
            <a:ext cx="4497048" cy="50027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73151" y="192433"/>
            <a:ext cx="4145729" cy="226060"/>
          </a:xfrm>
          <a:prstGeom prst="rect">
            <a:avLst/>
          </a:prstGeom>
          <a:solidFill>
            <a:srgbClr val="FF0000">
              <a:alpha val="12941"/>
            </a:srgbClr>
          </a:solidFill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4627149" y="2044940"/>
            <a:ext cx="4145729" cy="226060"/>
          </a:xfrm>
          <a:prstGeom prst="rect">
            <a:avLst/>
          </a:prstGeom>
          <a:solidFill>
            <a:srgbClr val="FF0000">
              <a:alpha val="12941"/>
            </a:srgbClr>
          </a:solidFill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4673151" y="3968567"/>
            <a:ext cx="4145729" cy="226060"/>
          </a:xfrm>
          <a:prstGeom prst="rect">
            <a:avLst/>
          </a:prstGeom>
          <a:solidFill>
            <a:srgbClr val="FF0000">
              <a:alpha val="12941"/>
            </a:srgbClr>
          </a:solidFill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3868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199" y="69246"/>
            <a:ext cx="8229600" cy="857250"/>
          </a:xfrm>
        </p:spPr>
        <p:txBody>
          <a:bodyPr/>
          <a:lstStyle/>
          <a:p>
            <a:r>
              <a:rPr lang="fr-FR" dirty="0" smtClean="0"/>
              <a:t>Bac Pro TEB   EE et AA</a:t>
            </a: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4" t="12410" r="25842" b="4900"/>
          <a:stretch/>
        </p:blipFill>
        <p:spPr bwMode="auto">
          <a:xfrm>
            <a:off x="0" y="823945"/>
            <a:ext cx="3750275" cy="4080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07179" y="4061747"/>
            <a:ext cx="1850563" cy="226060"/>
          </a:xfrm>
          <a:prstGeom prst="rect">
            <a:avLst/>
          </a:prstGeom>
          <a:solidFill>
            <a:srgbClr val="FF0000">
              <a:alpha val="12941"/>
            </a:srgbClr>
          </a:solidFill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6" t="18607" r="24066" b="1866"/>
          <a:stretch/>
        </p:blipFill>
        <p:spPr bwMode="auto">
          <a:xfrm>
            <a:off x="3856382" y="823944"/>
            <a:ext cx="5059017" cy="4348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7028798" y="3704997"/>
            <a:ext cx="1850563" cy="469779"/>
          </a:xfrm>
          <a:prstGeom prst="rect">
            <a:avLst/>
          </a:prstGeom>
          <a:solidFill>
            <a:srgbClr val="FF0000">
              <a:alpha val="12941"/>
            </a:srgbClr>
          </a:solidFill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7095473" y="2599920"/>
            <a:ext cx="1850563" cy="460779"/>
          </a:xfrm>
          <a:prstGeom prst="rect">
            <a:avLst/>
          </a:prstGeom>
          <a:solidFill>
            <a:srgbClr val="FF0000">
              <a:alpha val="12941"/>
            </a:srgbClr>
          </a:solidFill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3856382" y="2638020"/>
            <a:ext cx="1850563" cy="276629"/>
          </a:xfrm>
          <a:prstGeom prst="rect">
            <a:avLst/>
          </a:prstGeom>
          <a:solidFill>
            <a:srgbClr val="FF0000">
              <a:alpha val="12941"/>
            </a:srgbClr>
          </a:solidFill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62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Usages BIM dans les formations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1" y="1200151"/>
            <a:ext cx="5280660" cy="3863339"/>
          </a:xfrm>
        </p:spPr>
        <p:txBody>
          <a:bodyPr>
            <a:noAutofit/>
          </a:bodyPr>
          <a:lstStyle/>
          <a:p>
            <a:r>
              <a:rPr lang="fr-FR" sz="2000" dirty="0"/>
              <a:t>Compétences isolées </a:t>
            </a:r>
            <a:r>
              <a:rPr lang="fr-FR" sz="2000" dirty="0" smtClean="0"/>
              <a:t>mais solides </a:t>
            </a:r>
            <a:r>
              <a:rPr lang="fr-FR" sz="2000" dirty="0"/>
              <a:t>sur des modeleurs « </a:t>
            </a:r>
            <a:r>
              <a:rPr lang="fr-FR" sz="2000" dirty="0" smtClean="0"/>
              <a:t>BTP</a:t>
            </a:r>
            <a:r>
              <a:rPr lang="fr-FR" sz="2000" dirty="0"/>
              <a:t> </a:t>
            </a:r>
            <a:r>
              <a:rPr lang="fr-FR" sz="2000" dirty="0" smtClean="0"/>
              <a:t>» </a:t>
            </a:r>
            <a:r>
              <a:rPr lang="fr-FR" sz="2000" dirty="0"/>
              <a:t>depuis plus de 10 </a:t>
            </a:r>
            <a:r>
              <a:rPr lang="fr-FR" sz="2000" dirty="0" smtClean="0"/>
              <a:t>ans</a:t>
            </a:r>
            <a:endParaRPr lang="fr-FR" sz="2000" dirty="0"/>
          </a:p>
          <a:p>
            <a:pPr lvl="1"/>
            <a:r>
              <a:rPr lang="fr-FR" sz="1600" dirty="0"/>
              <a:t>En BTS ou BAC, usages 3D de Archicad, Allplan, Revit, </a:t>
            </a:r>
            <a:r>
              <a:rPr lang="fr-FR" sz="1600" dirty="0" err="1"/>
              <a:t>Tekla</a:t>
            </a:r>
            <a:r>
              <a:rPr lang="fr-FR" sz="1600" dirty="0"/>
              <a:t>, </a:t>
            </a:r>
            <a:r>
              <a:rPr lang="fr-FR" sz="1600" dirty="0" err="1"/>
              <a:t>Cadwork</a:t>
            </a:r>
            <a:r>
              <a:rPr lang="fr-FR" sz="1600" dirty="0"/>
              <a:t> </a:t>
            </a:r>
            <a:r>
              <a:rPr lang="fr-FR" sz="1600" dirty="0" smtClean="0"/>
              <a:t>…</a:t>
            </a:r>
            <a:endParaRPr lang="fr-FR" sz="1600" dirty="0"/>
          </a:p>
          <a:p>
            <a:pPr lvl="1"/>
            <a:r>
              <a:rPr lang="fr-FR" sz="1600" dirty="0"/>
              <a:t>Travail sur la modélisation et les paramétrages</a:t>
            </a:r>
          </a:p>
          <a:p>
            <a:r>
              <a:rPr lang="fr-FR" sz="2000" dirty="0"/>
              <a:t>Mais des usages professionnels </a:t>
            </a:r>
            <a:r>
              <a:rPr lang="fr-FR" sz="2000" dirty="0" smtClean="0"/>
              <a:t>encore récemment à </a:t>
            </a:r>
            <a:r>
              <a:rPr lang="fr-FR" sz="2000" dirty="0"/>
              <a:t>majorité en 2D</a:t>
            </a:r>
          </a:p>
          <a:p>
            <a:pPr lvl="1"/>
            <a:r>
              <a:rPr lang="fr-FR" sz="1600" dirty="0"/>
              <a:t>Travail sur des dossiers industriels réels</a:t>
            </a:r>
          </a:p>
          <a:p>
            <a:pPr lvl="1"/>
            <a:r>
              <a:rPr lang="fr-FR" sz="1600" dirty="0"/>
              <a:t>Plans d’exécution, notes de calcul </a:t>
            </a:r>
            <a:r>
              <a:rPr lang="fr-FR" sz="1600" dirty="0" err="1"/>
              <a:t>semi-manuelles</a:t>
            </a:r>
            <a:r>
              <a:rPr lang="fr-FR" sz="1600" dirty="0"/>
              <a:t> …</a:t>
            </a:r>
          </a:p>
          <a:p>
            <a:r>
              <a:rPr lang="fr-FR" sz="2000" dirty="0"/>
              <a:t>Mutation actuelle des usages professionnels:</a:t>
            </a:r>
          </a:p>
          <a:p>
            <a:pPr lvl="1"/>
            <a:r>
              <a:rPr lang="fr-FR" sz="1600" dirty="0"/>
              <a:t>Passage du 2D au BIM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5590" y="1383030"/>
            <a:ext cx="2924071" cy="242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32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479"/>
            <a:ext cx="8229600" cy="670321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Bac Pro Technicien Gaz </a:t>
            </a:r>
            <a:r>
              <a:rPr lang="fr-FR" sz="2200" dirty="0" smtClean="0"/>
              <a:t>(En cours d’écriture)</a:t>
            </a:r>
            <a:endParaRPr lang="fr-FR" sz="2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07" t="24684" r="22607" b="4430"/>
          <a:stretch/>
        </p:blipFill>
        <p:spPr bwMode="auto">
          <a:xfrm>
            <a:off x="100148" y="967979"/>
            <a:ext cx="3857626" cy="3789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2" t="36264" r="23018" b="19921"/>
          <a:stretch/>
        </p:blipFill>
        <p:spPr bwMode="auto">
          <a:xfrm>
            <a:off x="4186374" y="567427"/>
            <a:ext cx="4220522" cy="1947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99" t="20522" r="29939" b="37309"/>
          <a:stretch/>
        </p:blipFill>
        <p:spPr bwMode="auto">
          <a:xfrm>
            <a:off x="4961643" y="2363159"/>
            <a:ext cx="3887082" cy="2780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5054621" y="4767046"/>
            <a:ext cx="2393929" cy="276629"/>
          </a:xfrm>
          <a:prstGeom prst="rect">
            <a:avLst/>
          </a:prstGeom>
          <a:solidFill>
            <a:srgbClr val="FF0000">
              <a:alpha val="12941"/>
            </a:srgbClr>
          </a:solidFill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5570882" y="1999845"/>
            <a:ext cx="1677643" cy="363314"/>
          </a:xfrm>
          <a:prstGeom prst="rect">
            <a:avLst/>
          </a:prstGeom>
          <a:solidFill>
            <a:srgbClr val="FF0000">
              <a:alpha val="12941"/>
            </a:srgbClr>
          </a:solidFill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5570882" y="1402698"/>
            <a:ext cx="1677643" cy="378477"/>
          </a:xfrm>
          <a:prstGeom prst="rect">
            <a:avLst/>
          </a:prstGeom>
          <a:solidFill>
            <a:srgbClr val="FF0000">
              <a:alpha val="12941"/>
            </a:srgbClr>
          </a:solidFill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941732" y="3157133"/>
            <a:ext cx="3016042" cy="271868"/>
          </a:xfrm>
          <a:prstGeom prst="rect">
            <a:avLst/>
          </a:prstGeom>
          <a:solidFill>
            <a:srgbClr val="FF0000">
              <a:alpha val="12941"/>
            </a:srgbClr>
          </a:solidFill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111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examens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Exemple BTS FED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917" y="1989553"/>
            <a:ext cx="6702828" cy="284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99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BTS Bâtiment, depuis 2015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786" y="844183"/>
            <a:ext cx="5864724" cy="421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98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BTS Bâtiment, depuis 2015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786" y="844183"/>
            <a:ext cx="5864724" cy="421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73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600199"/>
            <a:ext cx="8229600" cy="2619376"/>
          </a:xfrm>
        </p:spPr>
        <p:txBody>
          <a:bodyPr>
            <a:noAutofit/>
          </a:bodyPr>
          <a:lstStyle/>
          <a:p>
            <a:pPr algn="l"/>
            <a:r>
              <a:rPr lang="fr-FR" sz="3200" dirty="0" smtClean="0"/>
              <a:t>- Introduction des outils collaboratifs au sein des épreuves (U42 et U5)</a:t>
            </a:r>
            <a:br>
              <a:rPr lang="fr-FR" sz="3200" dirty="0" smtClean="0"/>
            </a:br>
            <a:r>
              <a:rPr lang="fr-FR" sz="3200" dirty="0"/>
              <a:t/>
            </a:r>
            <a:br>
              <a:rPr lang="fr-FR" sz="3200" dirty="0"/>
            </a:br>
            <a:r>
              <a:rPr lang="fr-FR" sz="3200" dirty="0" smtClean="0"/>
              <a:t>- Travaux de groupes sur des supports techniques numériques partagés</a:t>
            </a:r>
            <a:endParaRPr lang="fr-FR" sz="3200" dirty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457200" y="214316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18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BTS Travaux Publics, depuis 2015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0093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5" name="Connecteur en angle 84"/>
          <p:cNvCxnSpPr/>
          <p:nvPr/>
        </p:nvCxnSpPr>
        <p:spPr>
          <a:xfrm rot="5400000" flipH="1" flipV="1">
            <a:off x="5748300" y="506037"/>
            <a:ext cx="412229" cy="2165419"/>
          </a:xfrm>
          <a:prstGeom prst="bentConnector3">
            <a:avLst>
              <a:gd name="adj1" fmla="val 55942"/>
            </a:avLst>
          </a:prstGeom>
          <a:ln>
            <a:solidFill>
              <a:schemeClr val="accent2"/>
            </a:solidFill>
            <a:headEnd type="non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en angle 26"/>
          <p:cNvCxnSpPr/>
          <p:nvPr/>
        </p:nvCxnSpPr>
        <p:spPr>
          <a:xfrm rot="10800000" flipV="1">
            <a:off x="4973312" y="1122069"/>
            <a:ext cx="1553853" cy="672791"/>
          </a:xfrm>
          <a:prstGeom prst="bentConnector2">
            <a:avLst/>
          </a:prstGeom>
          <a:ln>
            <a:headEnd type="non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" name="Rectangle à coins arrondis 93"/>
          <p:cNvSpPr/>
          <p:nvPr/>
        </p:nvSpPr>
        <p:spPr>
          <a:xfrm>
            <a:off x="827585" y="1794859"/>
            <a:ext cx="7766505" cy="76253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b="1" dirty="0" smtClean="0"/>
              <a:t>OUTIL COLLABORATIF</a:t>
            </a:r>
            <a:endParaRPr lang="fr-FR" sz="1400" b="1" dirty="0"/>
          </a:p>
          <a:p>
            <a:pPr algn="ctr"/>
            <a:r>
              <a:rPr lang="fr-FR" sz="1400" b="1" dirty="0" smtClean="0"/>
              <a:t>GROUPE + PARTENAIRES EXT. :</a:t>
            </a:r>
            <a:endParaRPr lang="fr-FR" sz="1400" b="1" dirty="0"/>
          </a:p>
          <a:p>
            <a:pPr algn="ctr"/>
            <a:r>
              <a:rPr lang="fr-FR" sz="2000" b="1" dirty="0" smtClean="0">
                <a:solidFill>
                  <a:srgbClr val="FF0000"/>
                </a:solidFill>
              </a:rPr>
              <a:t>BIM SYNC</a:t>
            </a:r>
            <a:endParaRPr lang="fr-FR" sz="2000" b="1" dirty="0">
              <a:solidFill>
                <a:srgbClr val="FF0000"/>
              </a:solidFill>
            </a:endParaRPr>
          </a:p>
        </p:txBody>
      </p:sp>
      <p:cxnSp>
        <p:nvCxnSpPr>
          <p:cNvPr id="7" name="Connecteur droit avec flèche 6"/>
          <p:cNvCxnSpPr>
            <a:stCxn id="8" idx="3"/>
            <a:endCxn id="29" idx="1"/>
          </p:cNvCxnSpPr>
          <p:nvPr/>
        </p:nvCxnSpPr>
        <p:spPr>
          <a:xfrm flipV="1">
            <a:off x="2483768" y="555300"/>
            <a:ext cx="4899164" cy="4455"/>
          </a:xfrm>
          <a:prstGeom prst="straightConnector1">
            <a:avLst/>
          </a:prstGeom>
          <a:ln>
            <a:headEnd type="non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628650" y="289725"/>
            <a:ext cx="1855118" cy="54006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b="1" dirty="0" smtClean="0"/>
              <a:t>ARCHITECTE/PROCESS/DESIGN</a:t>
            </a:r>
          </a:p>
        </p:txBody>
      </p:sp>
      <p:sp>
        <p:nvSpPr>
          <p:cNvPr id="23" name="Rectangle à coins arrondis 22"/>
          <p:cNvSpPr/>
          <p:nvPr/>
        </p:nvSpPr>
        <p:spPr>
          <a:xfrm>
            <a:off x="4768402" y="304714"/>
            <a:ext cx="1236745" cy="154303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dirty="0" smtClean="0"/>
              <a:t>Fichier IFC</a:t>
            </a:r>
            <a:endParaRPr lang="fr-FR" sz="1400" dirty="0"/>
          </a:p>
        </p:txBody>
      </p:sp>
      <p:sp>
        <p:nvSpPr>
          <p:cNvPr id="29" name="Rectangle 28"/>
          <p:cNvSpPr/>
          <p:nvPr/>
        </p:nvSpPr>
        <p:spPr>
          <a:xfrm>
            <a:off x="7382933" y="289726"/>
            <a:ext cx="1509547" cy="53114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/>
              <a:t>CELLULE BIM</a:t>
            </a:r>
          </a:p>
        </p:txBody>
      </p:sp>
      <p:sp>
        <p:nvSpPr>
          <p:cNvPr id="42" name="Rectangle à coins arrondis 41"/>
          <p:cNvSpPr/>
          <p:nvPr/>
        </p:nvSpPr>
        <p:spPr>
          <a:xfrm>
            <a:off x="3161740" y="304714"/>
            <a:ext cx="1236745" cy="154303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dirty="0" smtClean="0"/>
              <a:t>Fichier DWG</a:t>
            </a:r>
            <a:endParaRPr lang="fr-FR" sz="1400" dirty="0"/>
          </a:p>
        </p:txBody>
      </p:sp>
      <p:sp>
        <p:nvSpPr>
          <p:cNvPr id="49" name="Rectangle à coins arrondis 48"/>
          <p:cNvSpPr/>
          <p:nvPr/>
        </p:nvSpPr>
        <p:spPr>
          <a:xfrm>
            <a:off x="4768402" y="604926"/>
            <a:ext cx="1236745" cy="154303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dirty="0" smtClean="0"/>
              <a:t>Fichier Revit</a:t>
            </a:r>
            <a:endParaRPr lang="fr-FR" sz="1400" dirty="0"/>
          </a:p>
        </p:txBody>
      </p:sp>
      <p:sp>
        <p:nvSpPr>
          <p:cNvPr id="2" name="Arrondir un rectangle avec un coin diagonal 1"/>
          <p:cNvSpPr/>
          <p:nvPr/>
        </p:nvSpPr>
        <p:spPr>
          <a:xfrm>
            <a:off x="6264691" y="861508"/>
            <a:ext cx="1223131" cy="521123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dirty="0" smtClean="0"/>
              <a:t>VALIDATION DU MODELE</a:t>
            </a:r>
          </a:p>
          <a:p>
            <a:pPr algn="ctr"/>
            <a:r>
              <a:rPr lang="fr-FR" sz="1400" b="1" dirty="0" smtClean="0">
                <a:solidFill>
                  <a:srgbClr val="FF0000"/>
                </a:solidFill>
              </a:rPr>
              <a:t>SOLIBRI MC</a:t>
            </a:r>
            <a:endParaRPr lang="fr-FR" sz="1400" b="1" dirty="0">
              <a:solidFill>
                <a:srgbClr val="FF0000"/>
              </a:solidFill>
            </a:endParaRPr>
          </a:p>
        </p:txBody>
      </p:sp>
      <p:cxnSp>
        <p:nvCxnSpPr>
          <p:cNvPr id="106" name="Connecteur en angle 105"/>
          <p:cNvCxnSpPr>
            <a:stCxn id="29" idx="2"/>
            <a:endCxn id="2" idx="0"/>
          </p:cNvCxnSpPr>
          <p:nvPr/>
        </p:nvCxnSpPr>
        <p:spPr>
          <a:xfrm rot="5400000">
            <a:off x="7662167" y="646530"/>
            <a:ext cx="301195" cy="649885"/>
          </a:xfrm>
          <a:prstGeom prst="bentConnector2">
            <a:avLst/>
          </a:prstGeom>
          <a:ln>
            <a:headEnd type="none" w="lg" len="lg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Connecteur en angle 111"/>
          <p:cNvCxnSpPr>
            <a:stCxn id="2" idx="2"/>
          </p:cNvCxnSpPr>
          <p:nvPr/>
        </p:nvCxnSpPr>
        <p:spPr>
          <a:xfrm rot="10800000">
            <a:off x="2452676" y="691117"/>
            <a:ext cx="3812014" cy="430952"/>
          </a:xfrm>
          <a:prstGeom prst="bentConnector3">
            <a:avLst>
              <a:gd name="adj1" fmla="val 50000"/>
            </a:avLst>
          </a:prstGeom>
          <a:ln>
            <a:solidFill>
              <a:schemeClr val="accent2"/>
            </a:solidFill>
            <a:headEnd type="non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Espace réservé de la date 3"/>
          <p:cNvSpPr txBox="1">
            <a:spLocks/>
          </p:cNvSpPr>
          <p:nvPr/>
        </p:nvSpPr>
        <p:spPr>
          <a:xfrm>
            <a:off x="2556097" y="84837"/>
            <a:ext cx="4579736" cy="273844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 Narrow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 Narrow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 Narrow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 Narrow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 Narrow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 Narrow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 Narrow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 Narrow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 Narrow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fr-FR" dirty="0" smtClean="0">
                <a:solidFill>
                  <a:schemeClr val="bg1"/>
                </a:solidFill>
              </a:rPr>
              <a:t>Cartographie 2016/2017</a:t>
            </a:r>
            <a:endParaRPr lang="fr-FR" dirty="0">
              <a:solidFill>
                <a:schemeClr val="bg1"/>
              </a:solidFill>
            </a:endParaRPr>
          </a:p>
        </p:txBody>
      </p:sp>
      <p:grpSp>
        <p:nvGrpSpPr>
          <p:cNvPr id="46" name="Groupe 45"/>
          <p:cNvGrpSpPr/>
          <p:nvPr/>
        </p:nvGrpSpPr>
        <p:grpSpPr>
          <a:xfrm>
            <a:off x="107504" y="1517860"/>
            <a:ext cx="8928992" cy="1147541"/>
            <a:chOff x="107504" y="2636912"/>
            <a:chExt cx="8928992" cy="1512168"/>
          </a:xfrm>
        </p:grpSpPr>
        <p:sp>
          <p:nvSpPr>
            <p:cNvPr id="47" name="Rectangle à coins arrondis 46"/>
            <p:cNvSpPr/>
            <p:nvPr/>
          </p:nvSpPr>
          <p:spPr>
            <a:xfrm>
              <a:off x="107504" y="2636912"/>
              <a:ext cx="8928992" cy="1512168"/>
            </a:xfrm>
            <a:prstGeom prst="roundRect">
              <a:avLst/>
            </a:prstGeom>
            <a:noFill/>
            <a:ln w="3810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ZoneTexte 47"/>
            <p:cNvSpPr txBox="1"/>
            <p:nvPr/>
          </p:nvSpPr>
          <p:spPr>
            <a:xfrm>
              <a:off x="296282" y="3172326"/>
              <a:ext cx="792088" cy="4866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BIM</a:t>
              </a:r>
              <a:endParaRPr lang="en-US" dirty="0"/>
            </a:p>
          </p:txBody>
        </p:sp>
      </p:grpSp>
      <p:grpSp>
        <p:nvGrpSpPr>
          <p:cNvPr id="26" name="Groupe 25"/>
          <p:cNvGrpSpPr/>
          <p:nvPr/>
        </p:nvGrpSpPr>
        <p:grpSpPr>
          <a:xfrm>
            <a:off x="971600" y="1423264"/>
            <a:ext cx="7416824" cy="3051554"/>
            <a:chOff x="971600" y="2492896"/>
            <a:chExt cx="7416824" cy="2313195"/>
          </a:xfrm>
        </p:grpSpPr>
        <p:sp>
          <p:nvSpPr>
            <p:cNvPr id="53" name="Rectangle à coins arrondis 52"/>
            <p:cNvSpPr/>
            <p:nvPr/>
          </p:nvSpPr>
          <p:spPr>
            <a:xfrm>
              <a:off x="971600" y="2501835"/>
              <a:ext cx="1368152" cy="2304256"/>
            </a:xfrm>
            <a:prstGeom prst="roundRect">
              <a:avLst/>
            </a:prstGeom>
            <a:noFill/>
            <a:ln w="28575">
              <a:solidFill>
                <a:srgbClr val="C00000">
                  <a:alpha val="10000"/>
                </a:srgbClr>
              </a:solidFill>
              <a:prstDash val="sysDot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en-US" sz="1000" dirty="0" smtClean="0"/>
                <a:t>REVIT</a:t>
              </a:r>
            </a:p>
            <a:p>
              <a:pPr algn="ctr"/>
              <a:r>
                <a:rPr lang="en-US" sz="1000" dirty="0" smtClean="0"/>
                <a:t>NAVISWORKS</a:t>
              </a:r>
            </a:p>
            <a:p>
              <a:pPr algn="ctr"/>
              <a:r>
                <a:rPr lang="en-US" sz="1000" b="1" dirty="0" smtClean="0">
                  <a:solidFill>
                    <a:srgbClr val="FF0000"/>
                  </a:solidFill>
                </a:rPr>
                <a:t>SOLIBRI MC</a:t>
              </a:r>
            </a:p>
            <a:p>
              <a:pPr algn="ctr"/>
              <a:r>
                <a:rPr lang="en-US" sz="1000" dirty="0" smtClean="0"/>
                <a:t>DYNAMO</a:t>
              </a:r>
            </a:p>
            <a:p>
              <a:pPr algn="ctr"/>
              <a:r>
                <a:rPr lang="en-US" sz="1000" dirty="0" smtClean="0"/>
                <a:t>TEKLA</a:t>
              </a:r>
            </a:p>
            <a:p>
              <a:pPr algn="ctr"/>
              <a:r>
                <a:rPr lang="en-US" sz="1000" dirty="0" smtClean="0"/>
                <a:t>PLUGINS PRODUCTIVITE</a:t>
              </a:r>
            </a:p>
            <a:p>
              <a:pPr algn="ctr"/>
              <a:endParaRPr lang="en-US" sz="1000" dirty="0" smtClean="0"/>
            </a:p>
            <a:p>
              <a:pPr algn="ctr"/>
              <a:r>
                <a:rPr lang="en-US" sz="900" b="1" dirty="0" smtClean="0">
                  <a:solidFill>
                    <a:srgbClr val="FF0000"/>
                  </a:solidFill>
                </a:rPr>
                <a:t>CHIFFRAGE IFC TCE</a:t>
              </a:r>
            </a:p>
            <a:p>
              <a:pPr algn="ctr"/>
              <a:endParaRPr lang="en-US" sz="1000" dirty="0"/>
            </a:p>
            <a:p>
              <a:pPr algn="ctr"/>
              <a:r>
                <a:rPr lang="en-US" sz="1000" dirty="0" smtClean="0">
                  <a:solidFill>
                    <a:schemeClr val="tx1"/>
                  </a:solidFill>
                </a:rPr>
                <a:t>CR DE CHANTIER</a:t>
              </a:r>
            </a:p>
            <a:p>
              <a:pPr algn="ctr"/>
              <a:r>
                <a:rPr lang="en-US" sz="1000" dirty="0" smtClean="0"/>
                <a:t>SCRIPT &amp; GO</a:t>
              </a:r>
            </a:p>
            <a:p>
              <a:pPr algn="ctr"/>
              <a:r>
                <a:rPr lang="en-US" sz="1000" b="1" dirty="0" smtClean="0">
                  <a:solidFill>
                    <a:srgbClr val="FF0000"/>
                  </a:solidFill>
                </a:rPr>
                <a:t>DOE</a:t>
              </a:r>
            </a:p>
          </p:txBody>
        </p:sp>
        <p:sp>
          <p:nvSpPr>
            <p:cNvPr id="54" name="Rectangle à coins arrondis 53"/>
            <p:cNvSpPr/>
            <p:nvPr/>
          </p:nvSpPr>
          <p:spPr>
            <a:xfrm>
              <a:off x="2483768" y="2501835"/>
              <a:ext cx="1368152" cy="2304256"/>
            </a:xfrm>
            <a:prstGeom prst="roundRect">
              <a:avLst/>
            </a:prstGeom>
            <a:noFill/>
            <a:ln w="28575">
              <a:solidFill>
                <a:srgbClr val="C00000">
                  <a:alpha val="10000"/>
                </a:srgbClr>
              </a:solidFill>
              <a:prstDash val="sysDot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en-US" sz="1000" dirty="0" smtClean="0"/>
                <a:t>REVIT</a:t>
              </a:r>
            </a:p>
            <a:p>
              <a:pPr algn="ctr"/>
              <a:r>
                <a:rPr lang="en-US" sz="1000" dirty="0" smtClean="0"/>
                <a:t>NAVISWORKS </a:t>
              </a:r>
              <a:r>
                <a:rPr lang="en-US" sz="1000" b="1" dirty="0" smtClean="0">
                  <a:solidFill>
                    <a:srgbClr val="FF0000"/>
                  </a:solidFill>
                </a:rPr>
                <a:t>SOLIBRI MC</a:t>
              </a:r>
            </a:p>
            <a:p>
              <a:pPr algn="ctr"/>
              <a:r>
                <a:rPr lang="en-US" sz="1000" dirty="0" smtClean="0"/>
                <a:t>DYNAMO</a:t>
              </a:r>
            </a:p>
            <a:p>
              <a:pPr algn="ctr"/>
              <a:r>
                <a:rPr lang="en-US" sz="1000" dirty="0" smtClean="0"/>
                <a:t>TWINMOTION</a:t>
              </a:r>
            </a:p>
            <a:p>
              <a:pPr algn="ctr"/>
              <a:endParaRPr lang="en-US" sz="1000" dirty="0"/>
            </a:p>
            <a:p>
              <a:pPr algn="ctr"/>
              <a:r>
                <a:rPr lang="en-US" sz="1000" b="1" dirty="0" smtClean="0">
                  <a:solidFill>
                    <a:srgbClr val="FF0000"/>
                  </a:solidFill>
                </a:rPr>
                <a:t>REALITE AUGMENTEE</a:t>
              </a:r>
            </a:p>
            <a:p>
              <a:pPr algn="ctr"/>
              <a:r>
                <a:rPr lang="en-US" sz="1000" b="1" dirty="0" smtClean="0">
                  <a:solidFill>
                    <a:srgbClr val="FF0000"/>
                  </a:solidFill>
                </a:rPr>
                <a:t>DOE</a:t>
              </a:r>
            </a:p>
            <a:p>
              <a:pPr algn="ctr"/>
              <a:r>
                <a:rPr lang="en-US" sz="1000" b="1" dirty="0" smtClean="0">
                  <a:solidFill>
                    <a:srgbClr val="FF0000"/>
                  </a:solidFill>
                </a:rPr>
                <a:t>FACILITY MANAGEMENT</a:t>
              </a:r>
              <a:endParaRPr lang="en-US" sz="1000" b="1" dirty="0">
                <a:solidFill>
                  <a:srgbClr val="FF0000"/>
                </a:solidFill>
              </a:endParaRPr>
            </a:p>
          </p:txBody>
        </p:sp>
        <p:sp>
          <p:nvSpPr>
            <p:cNvPr id="55" name="Rectangle à coins arrondis 54"/>
            <p:cNvSpPr/>
            <p:nvPr/>
          </p:nvSpPr>
          <p:spPr>
            <a:xfrm>
              <a:off x="3995936" y="2501835"/>
              <a:ext cx="1368152" cy="2304256"/>
            </a:xfrm>
            <a:prstGeom prst="roundRect">
              <a:avLst/>
            </a:prstGeom>
            <a:noFill/>
            <a:ln w="28575">
              <a:solidFill>
                <a:srgbClr val="C00000">
                  <a:alpha val="10000"/>
                </a:srgbClr>
              </a:solidFill>
              <a:prstDash val="sysDot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en-US" sz="1000" dirty="0" smtClean="0"/>
                <a:t>REVIT</a:t>
              </a:r>
            </a:p>
            <a:p>
              <a:pPr algn="ctr"/>
              <a:r>
                <a:rPr lang="en-US" sz="1000" dirty="0" smtClean="0"/>
                <a:t>DYNAMO</a:t>
              </a:r>
            </a:p>
            <a:p>
              <a:pPr algn="ctr"/>
              <a:r>
                <a:rPr lang="en-US" sz="1000" b="1" dirty="0" smtClean="0">
                  <a:solidFill>
                    <a:srgbClr val="FF0000"/>
                  </a:solidFill>
                </a:rPr>
                <a:t>INVENTOR</a:t>
              </a:r>
            </a:p>
            <a:p>
              <a:pPr algn="ctr"/>
              <a:endParaRPr lang="en-US" sz="1000" dirty="0"/>
            </a:p>
            <a:p>
              <a:pPr algn="ctr"/>
              <a:r>
                <a:rPr lang="en-US" sz="1000" dirty="0" smtClean="0"/>
                <a:t>LIAISON MACHINE NUMERIQUE</a:t>
              </a:r>
              <a:endParaRPr lang="en-US" sz="1000" dirty="0"/>
            </a:p>
            <a:p>
              <a:pPr algn="ctr"/>
              <a:endParaRPr lang="en-US" sz="1000" dirty="0" smtClean="0"/>
            </a:p>
            <a:p>
              <a:pPr algn="ctr"/>
              <a:r>
                <a:rPr lang="en-US" sz="1000" i="1" dirty="0" smtClean="0"/>
                <a:t>IMPRESSION 3D </a:t>
              </a:r>
            </a:p>
          </p:txBody>
        </p:sp>
        <p:sp>
          <p:nvSpPr>
            <p:cNvPr id="56" name="Rectangle à coins arrondis 55"/>
            <p:cNvSpPr/>
            <p:nvPr/>
          </p:nvSpPr>
          <p:spPr>
            <a:xfrm>
              <a:off x="5508104" y="2498024"/>
              <a:ext cx="1368152" cy="2304256"/>
            </a:xfrm>
            <a:prstGeom prst="roundRect">
              <a:avLst/>
            </a:prstGeom>
            <a:noFill/>
            <a:ln w="28575">
              <a:solidFill>
                <a:srgbClr val="C00000">
                  <a:alpha val="10000"/>
                </a:srgbClr>
              </a:solidFill>
              <a:prstDash val="sysDot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en-US" sz="1000" dirty="0" smtClean="0"/>
                <a:t>REVIT</a:t>
              </a:r>
              <a:endParaRPr lang="en-US" sz="1000" dirty="0"/>
            </a:p>
            <a:p>
              <a:pPr algn="ctr"/>
              <a:r>
                <a:rPr lang="en-US" sz="1000" dirty="0" smtClean="0"/>
                <a:t>NAVISWORKS</a:t>
              </a:r>
            </a:p>
            <a:p>
              <a:pPr algn="ctr"/>
              <a:r>
                <a:rPr lang="en-US" sz="1000" dirty="0" smtClean="0"/>
                <a:t>SIMPLE BIM</a:t>
              </a:r>
            </a:p>
            <a:p>
              <a:pPr algn="ctr"/>
              <a:r>
                <a:rPr lang="en-US" sz="1000" dirty="0" smtClean="0"/>
                <a:t>TWINMOTION</a:t>
              </a:r>
              <a:endParaRPr lang="en-US" sz="1000" dirty="0"/>
            </a:p>
            <a:p>
              <a:pPr algn="ctr"/>
              <a:r>
                <a:rPr lang="en-US" sz="1000" b="1" dirty="0">
                  <a:solidFill>
                    <a:srgbClr val="FF0000"/>
                  </a:solidFill>
                </a:rPr>
                <a:t>SOLIBRI </a:t>
              </a:r>
              <a:r>
                <a:rPr lang="en-US" sz="1000" b="1" dirty="0" smtClean="0">
                  <a:solidFill>
                    <a:srgbClr val="FF0000"/>
                  </a:solidFill>
                </a:rPr>
                <a:t>MC</a:t>
              </a:r>
            </a:p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CYPE</a:t>
              </a:r>
              <a:endParaRPr lang="en-US" sz="1000" b="1" dirty="0">
                <a:solidFill>
                  <a:schemeClr val="tx1"/>
                </a:solidFill>
              </a:endParaRPr>
            </a:p>
            <a:p>
              <a:pPr algn="ctr"/>
              <a:r>
                <a:rPr lang="en-US" sz="1000" dirty="0"/>
                <a:t>GRAITEC</a:t>
              </a:r>
            </a:p>
            <a:p>
              <a:pPr algn="ctr"/>
              <a:r>
                <a:rPr lang="en-US" sz="1000" dirty="0"/>
                <a:t>SOFISTIK</a:t>
              </a:r>
            </a:p>
            <a:p>
              <a:pPr algn="ctr"/>
              <a:r>
                <a:rPr lang="en-US" sz="1000" dirty="0" smtClean="0"/>
                <a:t>DYNAMO</a:t>
              </a:r>
            </a:p>
            <a:p>
              <a:pPr algn="ctr"/>
              <a:r>
                <a:rPr lang="en-US" sz="1000" dirty="0" smtClean="0"/>
                <a:t>……</a:t>
              </a:r>
              <a:endParaRPr lang="en-US" sz="1000" dirty="0"/>
            </a:p>
          </p:txBody>
        </p:sp>
        <p:sp>
          <p:nvSpPr>
            <p:cNvPr id="57" name="Rectangle à coins arrondis 56"/>
            <p:cNvSpPr/>
            <p:nvPr/>
          </p:nvSpPr>
          <p:spPr>
            <a:xfrm>
              <a:off x="7020272" y="2492896"/>
              <a:ext cx="1368152" cy="2304256"/>
            </a:xfrm>
            <a:prstGeom prst="roundRect">
              <a:avLst/>
            </a:prstGeom>
            <a:noFill/>
            <a:ln w="28575">
              <a:solidFill>
                <a:srgbClr val="C00000">
                  <a:alpha val="10000"/>
                </a:srgbClr>
              </a:solidFill>
              <a:prstDash val="sysDot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en-US" sz="1000" dirty="0" smtClean="0"/>
                <a:t>REVIT</a:t>
              </a:r>
            </a:p>
            <a:p>
              <a:pPr algn="ctr"/>
              <a:r>
                <a:rPr lang="en-US" sz="1000" b="1" dirty="0" smtClean="0">
                  <a:solidFill>
                    <a:srgbClr val="FF0000"/>
                  </a:solidFill>
                </a:rPr>
                <a:t>SOLIBRI MC</a:t>
              </a:r>
            </a:p>
            <a:p>
              <a:pPr algn="ctr"/>
              <a:r>
                <a:rPr lang="en-US" sz="1000" dirty="0" smtClean="0"/>
                <a:t>DYNAMO</a:t>
              </a:r>
            </a:p>
            <a:p>
              <a:pPr algn="ctr"/>
              <a:endParaRPr lang="en-US" sz="1000" dirty="0"/>
            </a:p>
          </p:txBody>
        </p:sp>
      </p:grpSp>
      <p:sp>
        <p:nvSpPr>
          <p:cNvPr id="59" name="ZoneTexte 58"/>
          <p:cNvSpPr txBox="1"/>
          <p:nvPr/>
        </p:nvSpPr>
        <p:spPr>
          <a:xfrm>
            <a:off x="985875" y="1522428"/>
            <a:ext cx="11396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Construction</a:t>
            </a:r>
            <a:endParaRPr lang="en-US" sz="1400" b="1" dirty="0"/>
          </a:p>
        </p:txBody>
      </p:sp>
      <p:sp>
        <p:nvSpPr>
          <p:cNvPr id="67" name="ZoneTexte 66"/>
          <p:cNvSpPr txBox="1"/>
          <p:nvPr/>
        </p:nvSpPr>
        <p:spPr>
          <a:xfrm>
            <a:off x="2503328" y="1517860"/>
            <a:ext cx="10054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Immobilier</a:t>
            </a:r>
            <a:endParaRPr lang="en-US" sz="1400" b="1" dirty="0"/>
          </a:p>
        </p:txBody>
      </p:sp>
      <p:sp>
        <p:nvSpPr>
          <p:cNvPr id="68" name="ZoneTexte 67"/>
          <p:cNvSpPr txBox="1"/>
          <p:nvPr/>
        </p:nvSpPr>
        <p:spPr>
          <a:xfrm>
            <a:off x="4038273" y="1524306"/>
            <a:ext cx="852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Industrie</a:t>
            </a:r>
            <a:endParaRPr lang="en-US" sz="1400" b="1" dirty="0"/>
          </a:p>
        </p:txBody>
      </p:sp>
      <p:sp>
        <p:nvSpPr>
          <p:cNvPr id="69" name="ZoneTexte 68"/>
          <p:cNvSpPr txBox="1"/>
          <p:nvPr/>
        </p:nvSpPr>
        <p:spPr>
          <a:xfrm>
            <a:off x="5543036" y="1524306"/>
            <a:ext cx="9313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Ingénierie</a:t>
            </a:r>
            <a:endParaRPr lang="en-US" sz="1400" b="1" dirty="0"/>
          </a:p>
        </p:txBody>
      </p:sp>
      <p:sp>
        <p:nvSpPr>
          <p:cNvPr id="70" name="ZoneTexte 69"/>
          <p:cNvSpPr txBox="1"/>
          <p:nvPr/>
        </p:nvSpPr>
        <p:spPr>
          <a:xfrm>
            <a:off x="7022579" y="1531275"/>
            <a:ext cx="8125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Energies</a:t>
            </a:r>
            <a:endParaRPr lang="en-US" sz="1400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4228316" y="4720315"/>
            <a:ext cx="4664163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CARTOGRAPHIE 2016-2017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42938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5" name="Connecteur en angle 84"/>
          <p:cNvCxnSpPr/>
          <p:nvPr/>
        </p:nvCxnSpPr>
        <p:spPr>
          <a:xfrm rot="5400000" flipH="1" flipV="1">
            <a:off x="5689034" y="505076"/>
            <a:ext cx="513831" cy="2165419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2"/>
            </a:solidFill>
            <a:headEnd type="non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en angle 26"/>
          <p:cNvCxnSpPr/>
          <p:nvPr/>
        </p:nvCxnSpPr>
        <p:spPr>
          <a:xfrm rot="10800000" flipV="1">
            <a:off x="4668502" y="1070308"/>
            <a:ext cx="1816328" cy="774392"/>
          </a:xfrm>
          <a:prstGeom prst="bentConnector2">
            <a:avLst/>
          </a:prstGeom>
          <a:ln w="38100">
            <a:headEnd type="non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" name="Rectangle à coins arrondis 93"/>
          <p:cNvSpPr/>
          <p:nvPr/>
        </p:nvSpPr>
        <p:spPr>
          <a:xfrm>
            <a:off x="827585" y="1844701"/>
            <a:ext cx="7766505" cy="76253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b="1" dirty="0" smtClean="0"/>
              <a:t>OUTIL COLLABORATIF</a:t>
            </a:r>
            <a:endParaRPr lang="fr-FR" sz="1400" b="1" dirty="0"/>
          </a:p>
          <a:p>
            <a:pPr algn="ctr"/>
            <a:r>
              <a:rPr lang="fr-FR" sz="1400" b="1" dirty="0" smtClean="0"/>
              <a:t>GROUPE + PARTENAIRES EXT. </a:t>
            </a:r>
            <a:endParaRPr lang="fr-FR" sz="1400" b="1" dirty="0"/>
          </a:p>
        </p:txBody>
      </p:sp>
      <p:cxnSp>
        <p:nvCxnSpPr>
          <p:cNvPr id="7" name="Connecteur droit avec flèche 6"/>
          <p:cNvCxnSpPr>
            <a:stCxn id="8" idx="3"/>
            <a:endCxn id="29" idx="1"/>
          </p:cNvCxnSpPr>
          <p:nvPr/>
        </p:nvCxnSpPr>
        <p:spPr>
          <a:xfrm flipV="1">
            <a:off x="2483768" y="503540"/>
            <a:ext cx="5004052" cy="4455"/>
          </a:xfrm>
          <a:prstGeom prst="straightConnector1">
            <a:avLst/>
          </a:prstGeom>
          <a:ln w="38100">
            <a:headEnd type="none" w="lg" len="lg"/>
            <a:tailEnd type="triangle" w="lg" len="lg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628650" y="237965"/>
            <a:ext cx="1855118" cy="54006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i="1" dirty="0" smtClean="0">
                <a:solidFill>
                  <a:schemeClr val="bg1">
                    <a:lumMod val="75000"/>
                  </a:schemeClr>
                </a:solidFill>
              </a:rPr>
              <a:t>ARCHITECTE/PROCESS/DESIGN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487821" y="237965"/>
            <a:ext cx="1404659" cy="53114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i="1" dirty="0" smtClean="0">
                <a:solidFill>
                  <a:schemeClr val="bg1">
                    <a:lumMod val="75000"/>
                  </a:schemeClr>
                </a:solidFill>
              </a:rPr>
              <a:t>CELLULE BIM</a:t>
            </a:r>
          </a:p>
        </p:txBody>
      </p:sp>
      <p:sp>
        <p:nvSpPr>
          <p:cNvPr id="2" name="Arrondir un rectangle avec un coin diagonal 1"/>
          <p:cNvSpPr/>
          <p:nvPr/>
        </p:nvSpPr>
        <p:spPr>
          <a:xfrm>
            <a:off x="6264691" y="809747"/>
            <a:ext cx="1223131" cy="521123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dirty="0" smtClean="0"/>
              <a:t>VALIDATION DU MODELE</a:t>
            </a:r>
          </a:p>
        </p:txBody>
      </p:sp>
      <p:cxnSp>
        <p:nvCxnSpPr>
          <p:cNvPr id="106" name="Connecteur en angle 105"/>
          <p:cNvCxnSpPr>
            <a:stCxn id="29" idx="2"/>
            <a:endCxn id="2" idx="0"/>
          </p:cNvCxnSpPr>
          <p:nvPr/>
        </p:nvCxnSpPr>
        <p:spPr>
          <a:xfrm rot="5400000">
            <a:off x="7688390" y="568547"/>
            <a:ext cx="301195" cy="702329"/>
          </a:xfrm>
          <a:prstGeom prst="bentConnector2">
            <a:avLst/>
          </a:prstGeom>
          <a:ln w="57150">
            <a:headEnd type="none" w="lg" len="lg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Connecteur en angle 111"/>
          <p:cNvCxnSpPr>
            <a:stCxn id="2" idx="2"/>
          </p:cNvCxnSpPr>
          <p:nvPr/>
        </p:nvCxnSpPr>
        <p:spPr>
          <a:xfrm rot="10800000">
            <a:off x="2452676" y="639357"/>
            <a:ext cx="3812014" cy="430952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2"/>
            </a:solidFill>
            <a:headEnd type="non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Espace réservé de la date 3"/>
          <p:cNvSpPr txBox="1">
            <a:spLocks/>
          </p:cNvSpPr>
          <p:nvPr/>
        </p:nvSpPr>
        <p:spPr>
          <a:xfrm>
            <a:off x="2556097" y="84837"/>
            <a:ext cx="4579736" cy="273844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 Narrow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 Narrow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 Narrow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 Narrow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 Narrow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 Narrow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 Narrow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 Narrow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 Narrow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fr-FR" dirty="0" smtClean="0">
                <a:solidFill>
                  <a:schemeClr val="bg1"/>
                </a:solidFill>
              </a:rPr>
              <a:t>Cartographie 2016/2017</a:t>
            </a:r>
            <a:endParaRPr lang="fr-FR" dirty="0">
              <a:solidFill>
                <a:schemeClr val="bg1"/>
              </a:solidFill>
            </a:endParaRPr>
          </a:p>
        </p:txBody>
      </p:sp>
      <p:grpSp>
        <p:nvGrpSpPr>
          <p:cNvPr id="26" name="Groupe 25"/>
          <p:cNvGrpSpPr/>
          <p:nvPr/>
        </p:nvGrpSpPr>
        <p:grpSpPr>
          <a:xfrm>
            <a:off x="971600" y="1371503"/>
            <a:ext cx="7416824" cy="3051554"/>
            <a:chOff x="971600" y="2492896"/>
            <a:chExt cx="7416824" cy="2313195"/>
          </a:xfrm>
        </p:grpSpPr>
        <p:sp>
          <p:nvSpPr>
            <p:cNvPr id="53" name="Rectangle à coins arrondis 52"/>
            <p:cNvSpPr/>
            <p:nvPr/>
          </p:nvSpPr>
          <p:spPr>
            <a:xfrm>
              <a:off x="971600" y="2501835"/>
              <a:ext cx="1368152" cy="2304256"/>
            </a:xfrm>
            <a:prstGeom prst="roundRect">
              <a:avLst/>
            </a:prstGeom>
            <a:noFill/>
            <a:ln w="28575">
              <a:solidFill>
                <a:srgbClr val="C00000">
                  <a:alpha val="10000"/>
                </a:srgbClr>
              </a:solidFill>
              <a:prstDash val="sysDot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1000" b="1" dirty="0" smtClean="0">
                <a:solidFill>
                  <a:srgbClr val="FF0000"/>
                </a:solidFill>
              </a:endParaRPr>
            </a:p>
          </p:txBody>
        </p:sp>
        <p:sp>
          <p:nvSpPr>
            <p:cNvPr id="54" name="Rectangle à coins arrondis 53"/>
            <p:cNvSpPr/>
            <p:nvPr/>
          </p:nvSpPr>
          <p:spPr>
            <a:xfrm>
              <a:off x="2483768" y="2501835"/>
              <a:ext cx="1368152" cy="2304256"/>
            </a:xfrm>
            <a:prstGeom prst="roundRect">
              <a:avLst/>
            </a:prstGeom>
            <a:noFill/>
            <a:ln w="28575">
              <a:solidFill>
                <a:srgbClr val="C00000">
                  <a:alpha val="10000"/>
                </a:srgbClr>
              </a:solidFill>
              <a:prstDash val="sysDot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1000" b="1" dirty="0">
                <a:solidFill>
                  <a:srgbClr val="FF0000"/>
                </a:solidFill>
              </a:endParaRPr>
            </a:p>
          </p:txBody>
        </p:sp>
        <p:sp>
          <p:nvSpPr>
            <p:cNvPr id="55" name="Rectangle à coins arrondis 54"/>
            <p:cNvSpPr/>
            <p:nvPr/>
          </p:nvSpPr>
          <p:spPr>
            <a:xfrm>
              <a:off x="3995936" y="2501835"/>
              <a:ext cx="1368152" cy="2304256"/>
            </a:xfrm>
            <a:prstGeom prst="roundRect">
              <a:avLst/>
            </a:prstGeom>
            <a:noFill/>
            <a:ln w="28575">
              <a:solidFill>
                <a:srgbClr val="C00000">
                  <a:alpha val="10000"/>
                </a:srgbClr>
              </a:solidFill>
              <a:prstDash val="sysDot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1000" i="1" dirty="0" smtClean="0"/>
            </a:p>
          </p:txBody>
        </p:sp>
        <p:sp>
          <p:nvSpPr>
            <p:cNvPr id="56" name="Rectangle à coins arrondis 55"/>
            <p:cNvSpPr/>
            <p:nvPr/>
          </p:nvSpPr>
          <p:spPr>
            <a:xfrm>
              <a:off x="5508104" y="2498024"/>
              <a:ext cx="1368152" cy="2304256"/>
            </a:xfrm>
            <a:prstGeom prst="roundRect">
              <a:avLst/>
            </a:prstGeom>
            <a:noFill/>
            <a:ln w="28575">
              <a:solidFill>
                <a:srgbClr val="C00000">
                  <a:alpha val="10000"/>
                </a:srgbClr>
              </a:solidFill>
              <a:prstDash val="sysDot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1000" dirty="0"/>
            </a:p>
          </p:txBody>
        </p:sp>
        <p:sp>
          <p:nvSpPr>
            <p:cNvPr id="57" name="Rectangle à coins arrondis 56"/>
            <p:cNvSpPr/>
            <p:nvPr/>
          </p:nvSpPr>
          <p:spPr>
            <a:xfrm>
              <a:off x="7020272" y="2492896"/>
              <a:ext cx="1368152" cy="2304256"/>
            </a:xfrm>
            <a:prstGeom prst="roundRect">
              <a:avLst/>
            </a:prstGeom>
            <a:noFill/>
            <a:ln w="28575">
              <a:solidFill>
                <a:srgbClr val="C00000">
                  <a:alpha val="10000"/>
                </a:srgbClr>
              </a:solidFill>
              <a:prstDash val="sysDot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1000" dirty="0"/>
            </a:p>
          </p:txBody>
        </p:sp>
      </p:grpSp>
      <p:sp>
        <p:nvSpPr>
          <p:cNvPr id="59" name="ZoneTexte 58"/>
          <p:cNvSpPr txBox="1"/>
          <p:nvPr/>
        </p:nvSpPr>
        <p:spPr>
          <a:xfrm>
            <a:off x="1095940" y="2740672"/>
            <a:ext cx="11396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Construction</a:t>
            </a:r>
            <a:endParaRPr lang="en-US" sz="1400" b="1" dirty="0"/>
          </a:p>
        </p:txBody>
      </p:sp>
      <p:sp>
        <p:nvSpPr>
          <p:cNvPr id="67" name="ZoneTexte 66"/>
          <p:cNvSpPr txBox="1"/>
          <p:nvPr/>
        </p:nvSpPr>
        <p:spPr>
          <a:xfrm>
            <a:off x="2681128" y="2736105"/>
            <a:ext cx="10054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Immobilier</a:t>
            </a:r>
            <a:endParaRPr lang="en-US" sz="1400" b="1" dirty="0"/>
          </a:p>
        </p:txBody>
      </p:sp>
      <p:sp>
        <p:nvSpPr>
          <p:cNvPr id="68" name="ZoneTexte 67"/>
          <p:cNvSpPr txBox="1"/>
          <p:nvPr/>
        </p:nvSpPr>
        <p:spPr>
          <a:xfrm>
            <a:off x="4216073" y="2742551"/>
            <a:ext cx="852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Industrie</a:t>
            </a:r>
            <a:endParaRPr lang="en-US" sz="1400" b="1" dirty="0"/>
          </a:p>
        </p:txBody>
      </p:sp>
      <p:sp>
        <p:nvSpPr>
          <p:cNvPr id="69" name="ZoneTexte 68"/>
          <p:cNvSpPr txBox="1"/>
          <p:nvPr/>
        </p:nvSpPr>
        <p:spPr>
          <a:xfrm>
            <a:off x="5720836" y="2742551"/>
            <a:ext cx="9313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Ingénierie</a:t>
            </a:r>
            <a:endParaRPr lang="en-US" sz="1400" b="1" dirty="0"/>
          </a:p>
        </p:txBody>
      </p:sp>
      <p:sp>
        <p:nvSpPr>
          <p:cNvPr id="70" name="ZoneTexte 69"/>
          <p:cNvSpPr txBox="1"/>
          <p:nvPr/>
        </p:nvSpPr>
        <p:spPr>
          <a:xfrm>
            <a:off x="7200379" y="2749520"/>
            <a:ext cx="8125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Energies</a:t>
            </a:r>
            <a:endParaRPr lang="en-US" sz="1400" b="1" dirty="0"/>
          </a:p>
        </p:txBody>
      </p:sp>
      <p:sp>
        <p:nvSpPr>
          <p:cNvPr id="25" name="ZoneTexte 24"/>
          <p:cNvSpPr txBox="1"/>
          <p:nvPr/>
        </p:nvSpPr>
        <p:spPr>
          <a:xfrm>
            <a:off x="4228316" y="4720315"/>
            <a:ext cx="4664163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CARTOGRAPHIE 2016-2017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74406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1586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Points d’étapes sur la formation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43112" y="1329611"/>
            <a:ext cx="8993385" cy="2280363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FontTx/>
              <a:buChar char="-"/>
            </a:pPr>
            <a:r>
              <a:rPr lang="fr-FR" b="1" dirty="0" smtClean="0"/>
              <a:t>DIAGNOSTIC SUR LES </a:t>
            </a:r>
            <a:r>
              <a:rPr lang="fr-FR" b="1" cap="all" dirty="0" smtClean="0"/>
              <a:t>Formations </a:t>
            </a:r>
            <a:r>
              <a:rPr lang="fr-FR" b="1" cap="all" dirty="0"/>
              <a:t>initiales </a:t>
            </a:r>
            <a:r>
              <a:rPr lang="fr-FR" b="1" cap="all" dirty="0" smtClean="0"/>
              <a:t>concernées</a:t>
            </a:r>
          </a:p>
          <a:p>
            <a:pPr marL="0" lvl="0" indent="0">
              <a:buNone/>
            </a:pPr>
            <a:endParaRPr lang="fr-FR" b="1" cap="all" dirty="0" smtClean="0"/>
          </a:p>
          <a:p>
            <a:pPr lvl="0">
              <a:buFontTx/>
              <a:buChar char="-"/>
            </a:pPr>
            <a:r>
              <a:rPr lang="fr-FR" b="1" cap="all" dirty="0" smtClean="0"/>
              <a:t>Niveaux </a:t>
            </a:r>
            <a:r>
              <a:rPr lang="fr-FR" b="1" cap="all" dirty="0"/>
              <a:t>de </a:t>
            </a:r>
            <a:r>
              <a:rPr lang="fr-FR" b="1" cap="all" dirty="0" smtClean="0"/>
              <a:t>détails attendus </a:t>
            </a:r>
            <a:r>
              <a:rPr lang="fr-FR" b="1" cap="all" dirty="0"/>
              <a:t>du BIM </a:t>
            </a:r>
            <a:r>
              <a:rPr lang="fr-FR" b="1" cap="all" dirty="0" smtClean="0"/>
              <a:t> </a:t>
            </a:r>
            <a:r>
              <a:rPr lang="fr-FR" b="1" cap="all" dirty="0"/>
              <a:t>ENTREPRISE ET EN </a:t>
            </a:r>
            <a:r>
              <a:rPr lang="fr-FR" b="1" cap="all" dirty="0" smtClean="0"/>
              <a:t>formation</a:t>
            </a:r>
          </a:p>
          <a:p>
            <a:pPr marL="0" lvl="0" indent="0">
              <a:buNone/>
            </a:pPr>
            <a:endParaRPr lang="fr-FR" b="1" cap="all" dirty="0" smtClean="0"/>
          </a:p>
          <a:p>
            <a:pPr lvl="0">
              <a:buFontTx/>
              <a:buChar char="-"/>
            </a:pPr>
            <a:r>
              <a:rPr lang="fr-FR" b="1" dirty="0"/>
              <a:t>CORPUS DE </a:t>
            </a:r>
            <a:r>
              <a:rPr lang="fr-FR" b="1" dirty="0" smtClean="0"/>
              <a:t>COMPÉTENCES </a:t>
            </a:r>
            <a:r>
              <a:rPr lang="fr-FR" b="1" dirty="0"/>
              <a:t>DE TOUS LES </a:t>
            </a:r>
            <a:r>
              <a:rPr lang="fr-FR" b="1" dirty="0" smtClean="0"/>
              <a:t>DIPLÔMES </a:t>
            </a:r>
            <a:r>
              <a:rPr lang="fr-FR" b="1" dirty="0"/>
              <a:t>DU </a:t>
            </a:r>
            <a:r>
              <a:rPr lang="fr-FR" b="1" dirty="0" smtClean="0"/>
              <a:t>BTP</a:t>
            </a:r>
            <a:endParaRPr lang="fr-FR" b="1" cap="all" dirty="0"/>
          </a:p>
        </p:txBody>
      </p:sp>
    </p:spTree>
    <p:extLst>
      <p:ext uri="{BB962C8B-B14F-4D97-AF65-F5344CB8AC3E}">
        <p14:creationId xmlns:p14="http://schemas.microsoft.com/office/powerpoint/2010/main" val="326751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71575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lvl="0"/>
            <a:r>
              <a:rPr lang="fr-FR" b="1" dirty="0" smtClean="0">
                <a:solidFill>
                  <a:schemeClr val="bg1"/>
                </a:solidFill>
              </a:rPr>
              <a:t>DIAGNOSTIC SUR LES </a:t>
            </a:r>
            <a:r>
              <a:rPr lang="fr-FR" b="1" cap="all" dirty="0" smtClean="0">
                <a:solidFill>
                  <a:schemeClr val="bg1"/>
                </a:solidFill>
              </a:rPr>
              <a:t>Formations initiales concernées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-16526" y="789552"/>
            <a:ext cx="8964488" cy="4353948"/>
          </a:xfrm>
        </p:spPr>
        <p:txBody>
          <a:bodyPr>
            <a:normAutofit/>
          </a:bodyPr>
          <a:lstStyle/>
          <a:p>
            <a:endParaRPr lang="fr-FR" sz="1900" i="1" dirty="0" smtClean="0"/>
          </a:p>
          <a:p>
            <a:endParaRPr lang="fr-FR" sz="1900" i="1" dirty="0" smtClean="0"/>
          </a:p>
          <a:p>
            <a:endParaRPr lang="fr-FR" sz="1900" i="1" dirty="0" smtClean="0"/>
          </a:p>
          <a:p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5" t="16439" r="4559" b="5603"/>
          <a:stretch/>
        </p:blipFill>
        <p:spPr bwMode="auto">
          <a:xfrm>
            <a:off x="210657" y="1396101"/>
            <a:ext cx="8786084" cy="3510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426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40120" y="114300"/>
            <a:ext cx="8229600" cy="1028700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lvl="0"/>
            <a:r>
              <a:rPr lang="fr-FR" b="1" dirty="0" smtClean="0">
                <a:solidFill>
                  <a:schemeClr val="bg1"/>
                </a:solidFill>
              </a:rPr>
              <a:t>DIAGNOSTIC SUR LES </a:t>
            </a:r>
            <a:r>
              <a:rPr lang="fr-FR" b="1" cap="all" dirty="0" smtClean="0">
                <a:solidFill>
                  <a:schemeClr val="bg1"/>
                </a:solidFill>
              </a:rPr>
              <a:t>Formations initiales concernées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-16526" y="789552"/>
            <a:ext cx="8964488" cy="4353948"/>
          </a:xfrm>
        </p:spPr>
        <p:txBody>
          <a:bodyPr>
            <a:normAutofit/>
          </a:bodyPr>
          <a:lstStyle/>
          <a:p>
            <a:endParaRPr lang="fr-FR" sz="1900" i="1" dirty="0" smtClean="0"/>
          </a:p>
          <a:p>
            <a:endParaRPr lang="fr-FR" sz="1900" i="1" dirty="0" smtClean="0"/>
          </a:p>
          <a:p>
            <a:endParaRPr lang="fr-FR" sz="1900" i="1" dirty="0" smtClean="0"/>
          </a:p>
          <a:p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5" t="16439" r="4559" b="65279"/>
          <a:stretch/>
        </p:blipFill>
        <p:spPr bwMode="auto">
          <a:xfrm>
            <a:off x="161878" y="1577076"/>
            <a:ext cx="8786084" cy="823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4" t="42025" r="6958" b="9112"/>
          <a:stretch/>
        </p:blipFill>
        <p:spPr bwMode="auto">
          <a:xfrm>
            <a:off x="217160" y="2793690"/>
            <a:ext cx="8773077" cy="20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417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Quel BTP au 21</a:t>
            </a:r>
            <a:r>
              <a:rPr lang="fr-FR" baseline="30000" dirty="0" smtClean="0"/>
              <a:t>ème</a:t>
            </a:r>
            <a:r>
              <a:rPr lang="fr-FR" dirty="0" smtClean="0"/>
              <a:t> siècle,</a:t>
            </a:r>
            <a:br>
              <a:rPr lang="fr-FR" dirty="0" smtClean="0"/>
            </a:br>
            <a:r>
              <a:rPr lang="fr-FR" dirty="0" smtClean="0"/>
              <a:t> quelles compétences 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6" name="Picture 2" descr="http://www.cndp.fr/crdp-creteil/images/stories/actus_crdpinfo/clarte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5920" y="1521965"/>
            <a:ext cx="4826869" cy="3053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e 5"/>
          <p:cNvGrpSpPr/>
          <p:nvPr/>
        </p:nvGrpSpPr>
        <p:grpSpPr>
          <a:xfrm>
            <a:off x="457200" y="1483360"/>
            <a:ext cx="3585445" cy="3430680"/>
            <a:chOff x="131214" y="1166099"/>
            <a:chExt cx="3911431" cy="3747941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1214" y="1166099"/>
              <a:ext cx="3911431" cy="3272435"/>
            </a:xfrm>
            <a:prstGeom prst="rect">
              <a:avLst/>
            </a:prstGeom>
          </p:spPr>
        </p:pic>
        <p:sp>
          <p:nvSpPr>
            <p:cNvPr id="5" name="ZoneTexte 4"/>
            <p:cNvSpPr txBox="1"/>
            <p:nvPr/>
          </p:nvSpPr>
          <p:spPr>
            <a:xfrm>
              <a:off x="323832" y="4575486"/>
              <a:ext cx="25785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i="1" dirty="0" smtClean="0"/>
                <a:t>Source</a:t>
              </a:r>
              <a:r>
                <a:rPr lang="fr-FR" sz="1600" i="1" dirty="0"/>
                <a:t>: http://www.capeb.fr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0498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67544" y="0"/>
            <a:ext cx="8229600" cy="78955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fr-FR" b="1" cap="all" dirty="0" smtClean="0">
                <a:solidFill>
                  <a:schemeClr val="bg1"/>
                </a:solidFill>
              </a:rPr>
              <a:t>Niveau de détail attendu du BIM en ENTREPRISE ET EN formation</a:t>
            </a:r>
          </a:p>
        </p:txBody>
      </p:sp>
      <p:pic>
        <p:nvPicPr>
          <p:cNvPr id="5" name="Imag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80974" y="1275606"/>
            <a:ext cx="3223121" cy="3182094"/>
          </a:xfrm>
          <a:prstGeom prst="rect">
            <a:avLst/>
          </a:prstGeom>
        </p:spPr>
      </p:pic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0535003"/>
              </p:ext>
            </p:extLst>
          </p:nvPr>
        </p:nvGraphicFramePr>
        <p:xfrm>
          <a:off x="3563888" y="948445"/>
          <a:ext cx="5133256" cy="40535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5048"/>
                <a:gridCol w="4648208"/>
              </a:tblGrid>
              <a:tr h="49433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ND1</a:t>
                      </a:r>
                      <a:endParaRPr lang="fr-FR" sz="8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800" b="0" baseline="0" dirty="0">
                          <a:solidFill>
                            <a:schemeClr val="tx1"/>
                          </a:solidFill>
                          <a:effectLst/>
                        </a:rPr>
                        <a:t>NIVEAU DE DÉVELOPPEMENT ND1 – CONCEPTS – ESQUISSE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800" b="0" baseline="0" dirty="0">
                          <a:solidFill>
                            <a:schemeClr val="tx1"/>
                          </a:solidFill>
                          <a:effectLst/>
                        </a:rPr>
                        <a:t>Ce niveau de développement (ND) permet d’analyser la maquette numérique (MN) pour les aspects d’impacts sur le site : mouvements de sol, ensoleillement, masques, vents, insertion dans le site, interfaces avec avoisinants et existants…</a:t>
                      </a:r>
                      <a:endParaRPr lang="fr-FR" sz="800" b="0" baseline="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9547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</a:rPr>
                        <a:t>ND2</a:t>
                      </a:r>
                      <a:endParaRPr lang="fr-FR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800" b="0" baseline="0" dirty="0">
                          <a:solidFill>
                            <a:schemeClr val="tx1"/>
                          </a:solidFill>
                          <a:effectLst/>
                        </a:rPr>
                        <a:t>NIVEAU DE DÉVELOPPEMENT ND2 – APS – PERMIS DE CONSTRUIRE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800" b="0" baseline="0" dirty="0">
                          <a:solidFill>
                            <a:schemeClr val="tx1"/>
                          </a:solidFill>
                          <a:effectLst/>
                        </a:rPr>
                        <a:t>Ce niveau de développement (ND) permet d’avoir les informations nécessaires au dépôt du permis de construire (PC).</a:t>
                      </a:r>
                      <a:endParaRPr lang="fr-FR" sz="800" b="0" baseline="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9207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</a:rPr>
                        <a:t>ND3</a:t>
                      </a:r>
                      <a:endParaRPr lang="fr-FR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800" b="0" baseline="0" dirty="0">
                          <a:solidFill>
                            <a:schemeClr val="tx1"/>
                          </a:solidFill>
                          <a:effectLst/>
                        </a:rPr>
                        <a:t>NIVEAU DE DÉVELOPPEMENT ND3 – APD – PRÉ-SYNTHÈSE – PRO/DCE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800" b="0" baseline="0" dirty="0">
                          <a:solidFill>
                            <a:schemeClr val="tx1"/>
                          </a:solidFill>
                          <a:effectLst/>
                        </a:rPr>
                        <a:t>Ce niveau de développement (ND) présente de manière exhaustive les composants de la maquette numérique (MN) : ils sont repérés et renseignés et permettent une description détaillée du (des) projet(s). Ce ND permet l’établissement de quantitatifs nécessaires à l’estimation financière.</a:t>
                      </a:r>
                      <a:endParaRPr lang="fr-FR" sz="800" b="0" baseline="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38414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</a:rPr>
                        <a:t>ND4</a:t>
                      </a:r>
                      <a:endParaRPr lang="fr-FR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800" b="0" baseline="0" dirty="0">
                          <a:solidFill>
                            <a:schemeClr val="tx1"/>
                          </a:solidFill>
                          <a:effectLst/>
                        </a:rPr>
                        <a:t>NIVEAU DE DÉVELOPPEMENT ND4 – SYNTHÈSE – ÉTUDE D’EXÉCUTION –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800" b="0" baseline="0" dirty="0">
                          <a:solidFill>
                            <a:schemeClr val="tx1"/>
                          </a:solidFill>
                          <a:effectLst/>
                        </a:rPr>
                        <a:t>CONSTRUCTION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800" b="0" baseline="0" dirty="0">
                          <a:solidFill>
                            <a:schemeClr val="tx1"/>
                          </a:solidFill>
                          <a:effectLst/>
                        </a:rPr>
                        <a:t>Ce niveau de développement est celui de l’exécution des travaux par l’entreprise.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800" b="0" baseline="0" dirty="0">
                          <a:solidFill>
                            <a:schemeClr val="tx1"/>
                          </a:solidFill>
                          <a:effectLst/>
                        </a:rPr>
                        <a:t>La maquette numérique (MN) de ND4 intègre progressivement les caractéristiques des éléments retenus dans les marchés d’entreprises et mis au point durant les études d’exécution.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800" b="0" baseline="0" dirty="0">
                          <a:solidFill>
                            <a:schemeClr val="tx1"/>
                          </a:solidFill>
                          <a:effectLst/>
                        </a:rPr>
                        <a:t>Le titulaire des études d’exécution développe la maquette ND3 et produit ses documents d’exécution, d’usine, de fabrication, d’atelier ; il établit ses commandes, sa méthodologie d’exécution et intègre les informations dans la MN qui devient ND4.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800" b="0" baseline="0" dirty="0">
                          <a:solidFill>
                            <a:schemeClr val="tx1"/>
                          </a:solidFill>
                          <a:effectLst/>
                        </a:rPr>
                        <a:t>Cette maquette permet d’apprécier les impacts éventuels des modifications potentielles pendant la phase d’exécution.</a:t>
                      </a:r>
                      <a:endParaRPr lang="fr-FR" sz="800" b="0" baseline="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8980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</a:rPr>
                        <a:t>ND5</a:t>
                      </a:r>
                      <a:endParaRPr lang="fr-FR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800" b="0" baseline="0" dirty="0">
                          <a:solidFill>
                            <a:schemeClr val="tx1"/>
                          </a:solidFill>
                          <a:effectLst/>
                        </a:rPr>
                        <a:t>NIVEAU DE DÉVELOPPEMENT ND5 – DOSSIER DES OUVRAGES EXÉCUTÉS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800" b="0" baseline="0" dirty="0">
                          <a:solidFill>
                            <a:schemeClr val="tx1"/>
                          </a:solidFill>
                          <a:effectLst/>
                        </a:rPr>
                        <a:t>La maquette numérique (MN), double virtuel de la construction, contient toutes les informations des dossiers des ouvrages exécutés (DOE).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800" b="0" baseline="0" dirty="0">
                          <a:solidFill>
                            <a:schemeClr val="tx1"/>
                          </a:solidFill>
                          <a:effectLst/>
                        </a:rPr>
                        <a:t>Ce niveau de développement ND5 permet l’extraction et le développement de maquettes de ND6 qui seront supports de l’exploitation (en permettant une GMAO et des interventions ultérieures).</a:t>
                      </a:r>
                      <a:endParaRPr lang="fr-FR" sz="800" b="0" baseline="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773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</a:rPr>
                        <a:t>ND6</a:t>
                      </a:r>
                      <a:endParaRPr lang="fr-FR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800" b="0" baseline="0" dirty="0">
                          <a:solidFill>
                            <a:schemeClr val="tx1"/>
                          </a:solidFill>
                          <a:effectLst/>
                        </a:rPr>
                        <a:t>NIVEAU DE DÉVELOPPEMENT ND6 – EXPLOITATION ET MAINTENANCE DES OUVRAGES </a:t>
                      </a:r>
                      <a:endParaRPr lang="fr-FR" sz="800" b="0" baseline="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733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8557418"/>
              </p:ext>
            </p:extLst>
          </p:nvPr>
        </p:nvGraphicFramePr>
        <p:xfrm>
          <a:off x="107504" y="1005576"/>
          <a:ext cx="3682752" cy="36184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39790"/>
                <a:gridCol w="2742962"/>
              </a:tblGrid>
              <a:tr h="109649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 dirty="0">
                          <a:effectLst/>
                        </a:rPr>
                        <a:t>Domaines</a:t>
                      </a:r>
                      <a:endParaRPr lang="fr-FR" sz="6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7366" marR="37366" marT="0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192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</a:rPr>
                        <a:t>Géomètre</a:t>
                      </a:r>
                      <a:endParaRPr lang="fr-FR" sz="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7366" marR="37366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</a:rPr>
                        <a:t>Bac Pro Technicien Géomètre Topographe</a:t>
                      </a:r>
                      <a:br>
                        <a:rPr lang="fr-FR" sz="600">
                          <a:effectLst/>
                        </a:rPr>
                      </a:br>
                      <a:r>
                        <a:rPr lang="fr-FR" sz="600">
                          <a:effectLst/>
                        </a:rPr>
                        <a:t>BTS Géomètre - Topographe</a:t>
                      </a:r>
                      <a:endParaRPr lang="fr-FR" sz="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7366" marR="37366" marT="0" marB="0" anchor="b"/>
                </a:tc>
              </a:tr>
              <a:tr h="2192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</a:rPr>
                        <a:t>Architecture</a:t>
                      </a:r>
                      <a:endParaRPr lang="fr-FR" sz="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7366" marR="37366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 dirty="0">
                          <a:effectLst/>
                        </a:rPr>
                        <a:t>Bac Pro TEB AA</a:t>
                      </a:r>
                      <a:br>
                        <a:rPr lang="fr-FR" sz="600" dirty="0">
                          <a:effectLst/>
                        </a:rPr>
                      </a:br>
                      <a:r>
                        <a:rPr lang="fr-FR" sz="600" dirty="0">
                          <a:effectLst/>
                        </a:rPr>
                        <a:t>BTS Etude et Réalisation d' Agencement</a:t>
                      </a:r>
                      <a:endParaRPr lang="fr-FR" sz="6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7366" marR="37366" marT="0" marB="0" anchor="b"/>
                </a:tc>
              </a:tr>
              <a:tr h="2192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</a:rPr>
                        <a:t>Economie</a:t>
                      </a:r>
                      <a:endParaRPr lang="fr-FR" sz="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7366" marR="37366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600">
                          <a:effectLst/>
                        </a:rPr>
                        <a:t>Bac Pro TEB EE</a:t>
                      </a:r>
                      <a:br>
                        <a:rPr lang="en-ZA" sz="600">
                          <a:effectLst/>
                        </a:rPr>
                      </a:br>
                      <a:r>
                        <a:rPr lang="en-ZA" sz="600">
                          <a:effectLst/>
                        </a:rPr>
                        <a:t>BTS EEC</a:t>
                      </a:r>
                      <a:endParaRPr lang="fr-FR" sz="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7366" marR="37366" marT="0" marB="0" anchor="b"/>
                </a:tc>
              </a:tr>
              <a:tr h="2192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</a:rPr>
                        <a:t>Travaux Publics</a:t>
                      </a:r>
                      <a:endParaRPr lang="fr-FR" sz="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7366" marR="37366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600">
                          <a:effectLst/>
                        </a:rPr>
                        <a:t>Bac Pro TP</a:t>
                      </a:r>
                      <a:br>
                        <a:rPr lang="en-ZA" sz="600">
                          <a:effectLst/>
                        </a:rPr>
                      </a:br>
                      <a:r>
                        <a:rPr lang="en-ZA" sz="600">
                          <a:effectLst/>
                        </a:rPr>
                        <a:t>BTS TP</a:t>
                      </a:r>
                      <a:endParaRPr lang="fr-FR" sz="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7366" marR="37366" marT="0" marB="0" anchor="b"/>
                </a:tc>
              </a:tr>
              <a:tr h="5482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</a:rPr>
                        <a:t>Structure Béton</a:t>
                      </a:r>
                      <a:endParaRPr lang="fr-FR" sz="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7366" marR="37366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</a:rPr>
                        <a:t>BP Maçon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</a:rPr>
                        <a:t>Bac Pro TB ORGO</a:t>
                      </a:r>
                      <a:br>
                        <a:rPr lang="fr-FR" sz="600">
                          <a:effectLst/>
                        </a:rPr>
                      </a:br>
                      <a:r>
                        <a:rPr lang="fr-FR" sz="600">
                          <a:effectLst/>
                        </a:rPr>
                        <a:t>Bac Pro IPB</a:t>
                      </a:r>
                      <a:br>
                        <a:rPr lang="fr-FR" sz="600">
                          <a:effectLst/>
                        </a:rPr>
                      </a:br>
                      <a:r>
                        <a:rPr lang="fr-FR" sz="600">
                          <a:effectLst/>
                        </a:rPr>
                        <a:t>Bac Pro Métiers et arts de la pierre</a:t>
                      </a:r>
                      <a:br>
                        <a:rPr lang="fr-FR" sz="600">
                          <a:effectLst/>
                        </a:rPr>
                      </a:br>
                      <a:r>
                        <a:rPr lang="fr-FR" sz="600">
                          <a:effectLst/>
                        </a:rPr>
                        <a:t>BTS Bâtiment</a:t>
                      </a:r>
                      <a:endParaRPr lang="fr-FR" sz="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7366" marR="37366" marT="0" marB="0" anchor="b"/>
                </a:tc>
              </a:tr>
              <a:tr h="3289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</a:rPr>
                        <a:t>Structure Acier</a:t>
                      </a:r>
                      <a:endParaRPr lang="fr-FR" sz="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7366" marR="37366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 dirty="0">
                          <a:effectLst/>
                        </a:rPr>
                        <a:t>BP Métallier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 dirty="0">
                          <a:effectLst/>
                        </a:rPr>
                        <a:t>Bac Pro Ouvrages du bâtiment: métallerie</a:t>
                      </a:r>
                      <a:br>
                        <a:rPr lang="fr-FR" sz="600" dirty="0">
                          <a:effectLst/>
                        </a:rPr>
                      </a:br>
                      <a:r>
                        <a:rPr lang="fr-FR" sz="600" dirty="0">
                          <a:effectLst/>
                        </a:rPr>
                        <a:t>BTS CM</a:t>
                      </a:r>
                      <a:endParaRPr lang="fr-FR" sz="6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7366" marR="37366" marT="0" marB="0" anchor="b"/>
                </a:tc>
              </a:tr>
              <a:tr h="4385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</a:rPr>
                        <a:t>Structure Bois</a:t>
                      </a:r>
                      <a:endParaRPr lang="fr-FR" sz="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7366" marR="37366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</a:rPr>
                        <a:t>BP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</a:rPr>
                        <a:t>Bac Pro Technicien Constructeur Bois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</a:rPr>
                        <a:t>Bac Pro Technicien Menuisier Agenceur</a:t>
                      </a:r>
                      <a:br>
                        <a:rPr lang="fr-FR" sz="600">
                          <a:effectLst/>
                        </a:rPr>
                      </a:br>
                      <a:r>
                        <a:rPr lang="fr-FR" sz="600">
                          <a:effectLst/>
                        </a:rPr>
                        <a:t>BTS SCBH</a:t>
                      </a:r>
                      <a:endParaRPr lang="fr-FR" sz="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7366" marR="37366" marT="0" marB="0" anchor="b"/>
                </a:tc>
              </a:tr>
              <a:tr h="5482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</a:rPr>
                        <a:t>Equipements techniques</a:t>
                      </a:r>
                      <a:endParaRPr lang="fr-FR" sz="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7366" marR="37366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600">
                          <a:effectLst/>
                        </a:rPr>
                        <a:t>BP</a:t>
                      </a:r>
                      <a:endParaRPr lang="fr-FR" sz="60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600">
                          <a:effectLst/>
                        </a:rPr>
                        <a:t>Bac Pro TMSEC</a:t>
                      </a:r>
                      <a:br>
                        <a:rPr lang="en-ZA" sz="600">
                          <a:effectLst/>
                        </a:rPr>
                      </a:br>
                      <a:r>
                        <a:rPr lang="en-ZA" sz="600">
                          <a:effectLst/>
                        </a:rPr>
                        <a:t>Bac Pro TISEC</a:t>
                      </a:r>
                      <a:br>
                        <a:rPr lang="en-ZA" sz="600">
                          <a:effectLst/>
                        </a:rPr>
                      </a:br>
                      <a:r>
                        <a:rPr lang="en-ZA" sz="600">
                          <a:effectLst/>
                        </a:rPr>
                        <a:t>Bac Pro ELEEC</a:t>
                      </a:r>
                      <a:br>
                        <a:rPr lang="en-ZA" sz="600">
                          <a:effectLst/>
                        </a:rPr>
                      </a:br>
                      <a:r>
                        <a:rPr lang="en-ZA" sz="600">
                          <a:effectLst/>
                        </a:rPr>
                        <a:t>BTS Fluides Energies Domotique</a:t>
                      </a:r>
                      <a:endParaRPr lang="fr-FR" sz="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7366" marR="37366" marT="0" marB="0" anchor="b"/>
                </a:tc>
              </a:tr>
              <a:tr h="3289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</a:rPr>
                        <a:t>Enveloppe</a:t>
                      </a:r>
                      <a:endParaRPr lang="fr-FR" sz="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7366" marR="37366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</a:rPr>
                        <a:t>BP Menuisier aluminium-verre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</a:rPr>
                        <a:t>Bac Pro Menuiserie Aluminium Verre</a:t>
                      </a:r>
                      <a:br>
                        <a:rPr lang="fr-FR" sz="600">
                          <a:effectLst/>
                        </a:rPr>
                      </a:br>
                      <a:r>
                        <a:rPr lang="fr-FR" sz="600">
                          <a:effectLst/>
                        </a:rPr>
                        <a:t>BTS Enveloppe du Bâtiment</a:t>
                      </a:r>
                      <a:endParaRPr lang="fr-FR" sz="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7366" marR="37366" marT="0" marB="0" anchor="b"/>
                </a:tc>
              </a:tr>
              <a:tr h="4385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</a:rPr>
                        <a:t>Agencement</a:t>
                      </a:r>
                      <a:br>
                        <a:rPr lang="fr-FR" sz="600">
                          <a:effectLst/>
                        </a:rPr>
                      </a:br>
                      <a:r>
                        <a:rPr lang="fr-FR" sz="600">
                          <a:effectLst/>
                        </a:rPr>
                        <a:t>Finitions</a:t>
                      </a:r>
                      <a:endParaRPr lang="fr-FR" sz="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7366" marR="37366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 dirty="0" smtClean="0">
                          <a:effectLst/>
                        </a:rPr>
                        <a:t>Bac </a:t>
                      </a:r>
                      <a:r>
                        <a:rPr lang="fr-FR" sz="600" dirty="0">
                          <a:effectLst/>
                        </a:rPr>
                        <a:t>Pro Agencement de l'espace architectural</a:t>
                      </a:r>
                      <a:br>
                        <a:rPr lang="fr-FR" sz="600" dirty="0">
                          <a:effectLst/>
                        </a:rPr>
                      </a:br>
                      <a:r>
                        <a:rPr lang="fr-FR" sz="600" dirty="0">
                          <a:effectLst/>
                        </a:rPr>
                        <a:t>Bac Pro Aménagement et Finitions du bâtiment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 dirty="0">
                          <a:effectLst/>
                        </a:rPr>
                        <a:t>BTS Aménagement - Finition</a:t>
                      </a:r>
                      <a:endParaRPr lang="fr-FR" sz="6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7366" marR="37366" marT="0" marB="0" anchor="b"/>
                </a:tc>
              </a:tr>
            </a:tbl>
          </a:graphicData>
        </a:graphic>
      </p:graphicFrame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1323833"/>
              </p:ext>
            </p:extLst>
          </p:nvPr>
        </p:nvGraphicFramePr>
        <p:xfrm>
          <a:off x="914400" y="87474"/>
          <a:ext cx="8229601" cy="8559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14236"/>
                <a:gridCol w="931916"/>
                <a:gridCol w="702044"/>
                <a:gridCol w="588661"/>
                <a:gridCol w="1136162"/>
                <a:gridCol w="989385"/>
                <a:gridCol w="966864"/>
                <a:gridCol w="811544"/>
                <a:gridCol w="1088789"/>
              </a:tblGrid>
              <a:tr h="2139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 dirty="0">
                          <a:effectLst/>
                        </a:rPr>
                        <a:t>Etude d'opportunité</a:t>
                      </a:r>
                      <a:endParaRPr lang="fr-FR" sz="6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7366" marR="373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</a:rPr>
                        <a:t>Définition du programme</a:t>
                      </a:r>
                      <a:endParaRPr lang="fr-FR" sz="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7366" marR="37366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</a:rPr>
                        <a:t>Conception</a:t>
                      </a:r>
                      <a:endParaRPr lang="fr-FR" sz="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7366" marR="37366" marT="0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 dirty="0">
                          <a:effectLst/>
                        </a:rPr>
                        <a:t>Contrats de travaux</a:t>
                      </a:r>
                      <a:endParaRPr lang="fr-FR" sz="6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7366" marR="37366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</a:rPr>
                        <a:t>Travaux</a:t>
                      </a:r>
                      <a:endParaRPr lang="fr-FR" sz="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7366" marR="37366" marT="0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</a:rPr>
                        <a:t>Réception</a:t>
                      </a:r>
                      <a:endParaRPr lang="fr-FR" sz="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7366" marR="373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</a:rPr>
                        <a:t>Maintenance</a:t>
                      </a:r>
                      <a:endParaRPr lang="fr-FR" sz="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7366" marR="37366" marT="0" marB="0" anchor="ctr"/>
                </a:tc>
              </a:tr>
              <a:tr h="2139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</a:rPr>
                        <a:t>MONTAGE D'OPERATION</a:t>
                      </a:r>
                      <a:endParaRPr lang="fr-FR" sz="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7366" marR="37366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</a:rPr>
                        <a:t>AVANT PROJET</a:t>
                      </a:r>
                      <a:endParaRPr lang="fr-FR" sz="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7366" marR="37366" marT="0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</a:rPr>
                        <a:t>PROJET</a:t>
                      </a:r>
                      <a:endParaRPr lang="fr-FR" sz="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7366" marR="373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</a:rPr>
                        <a:t>CONSULTATION</a:t>
                      </a:r>
                      <a:endParaRPr lang="fr-FR" sz="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7366" marR="373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</a:rPr>
                        <a:t>ETUDES D'EXECUTION</a:t>
                      </a:r>
                      <a:endParaRPr lang="fr-FR" sz="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7366" marR="373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</a:rPr>
                        <a:t>REALISATION</a:t>
                      </a:r>
                      <a:endParaRPr lang="fr-FR" sz="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7366" marR="373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</a:rPr>
                        <a:t>LIVRAISON</a:t>
                      </a:r>
                      <a:endParaRPr lang="fr-FR" sz="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7366" marR="373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</a:rPr>
                        <a:t>INTERVENTION</a:t>
                      </a:r>
                      <a:endParaRPr lang="fr-FR" sz="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7366" marR="37366" marT="0" marB="0" anchor="ctr"/>
                </a:tc>
              </a:tr>
              <a:tr h="3209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</a:rPr>
                        <a:t>ESQUISSE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</a:rPr>
                        <a:t>ND1</a:t>
                      </a:r>
                      <a:endParaRPr lang="fr-FR" sz="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7366" marR="373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</a:rPr>
                        <a:t>SOMMAIRE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</a:rPr>
                        <a:t>ND2</a:t>
                      </a:r>
                      <a:endParaRPr lang="fr-FR" sz="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7366" marR="373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</a:rPr>
                        <a:t>DETAILLE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</a:rPr>
                        <a:t>ND3</a:t>
                      </a:r>
                      <a:endParaRPr lang="fr-FR" sz="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7366" marR="373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</a:rPr>
                        <a:t>ND3 </a:t>
                      </a:r>
                      <a:endParaRPr lang="fr-FR" sz="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7366" marR="373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</a:rPr>
                        <a:t>ND3 </a:t>
                      </a:r>
                      <a:endParaRPr lang="fr-FR" sz="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7366" marR="373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</a:rPr>
                        <a:t>ND4 </a:t>
                      </a:r>
                      <a:endParaRPr lang="fr-FR" sz="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7366" marR="373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</a:rPr>
                        <a:t>ND4 </a:t>
                      </a:r>
                      <a:endParaRPr lang="fr-FR" sz="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7366" marR="373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</a:rPr>
                        <a:t>ND5</a:t>
                      </a:r>
                      <a:endParaRPr lang="fr-FR" sz="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7366" marR="373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</a:rPr>
                        <a:t>ND5</a:t>
                      </a:r>
                      <a:endParaRPr lang="fr-FR" sz="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7366" marR="37366" marT="0" marB="0" anchor="ctr"/>
                </a:tc>
              </a:tr>
              <a:tr h="1069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</a:rPr>
                        <a:t>ESQ </a:t>
                      </a:r>
                      <a:endParaRPr lang="fr-FR" sz="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7366" marR="373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</a:rPr>
                        <a:t>APS</a:t>
                      </a:r>
                      <a:endParaRPr lang="fr-FR" sz="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7366" marR="373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</a:rPr>
                        <a:t>APD</a:t>
                      </a:r>
                      <a:endParaRPr lang="fr-FR" sz="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7366" marR="373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</a:rPr>
                        <a:t>PRO </a:t>
                      </a:r>
                      <a:endParaRPr lang="fr-FR" sz="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7366" marR="373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</a:rPr>
                        <a:t>DCE</a:t>
                      </a:r>
                      <a:endParaRPr lang="fr-FR" sz="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7366" marR="373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</a:rPr>
                        <a:t>EXE</a:t>
                      </a:r>
                      <a:endParaRPr lang="fr-FR" sz="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7366" marR="373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</a:rPr>
                        <a:t>REA </a:t>
                      </a:r>
                      <a:endParaRPr lang="fr-FR" sz="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7366" marR="373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</a:rPr>
                        <a:t>DOE</a:t>
                      </a:r>
                      <a:endParaRPr lang="fr-FR" sz="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7366" marR="373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 dirty="0">
                          <a:effectLst/>
                        </a:rPr>
                        <a:t>SERV</a:t>
                      </a:r>
                      <a:endParaRPr lang="fr-FR" sz="6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7366" marR="37366" marT="0" marB="0" anchor="ctr"/>
                </a:tc>
              </a:tr>
            </a:tbl>
          </a:graphicData>
        </a:graphic>
      </p:graphicFrame>
      <p:pic>
        <p:nvPicPr>
          <p:cNvPr id="4097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" t="16441" r="6741" b="13049"/>
          <a:stretch/>
        </p:blipFill>
        <p:spPr bwMode="auto">
          <a:xfrm>
            <a:off x="1686372" y="2335188"/>
            <a:ext cx="7457629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4000500" y="1005576"/>
            <a:ext cx="5143500" cy="1128024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Avec quelles informations travailler ?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9401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Analyse pour tous les référentiels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7689" y="930984"/>
            <a:ext cx="6505191" cy="421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89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479"/>
            <a:ext cx="8229600" cy="460771"/>
          </a:xfrm>
          <a:solidFill>
            <a:schemeClr val="accent1"/>
          </a:solidFill>
        </p:spPr>
        <p:txBody>
          <a:bodyPr>
            <a:normAutofit fontScale="90000"/>
          </a:bodyPr>
          <a:lstStyle/>
          <a:p>
            <a:r>
              <a:rPr lang="fr-FR" sz="3600" dirty="0" smtClean="0">
                <a:solidFill>
                  <a:schemeClr val="bg1"/>
                </a:solidFill>
              </a:rPr>
              <a:t>Déploiement dans les autres formations</a:t>
            </a:r>
            <a:endParaRPr lang="fr-FR" sz="3600" dirty="0">
              <a:solidFill>
                <a:schemeClr val="bg1"/>
              </a:solidFill>
            </a:endParaRPr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7517" y="1360788"/>
            <a:ext cx="8608966" cy="360045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564924" y="1278924"/>
            <a:ext cx="1742303" cy="37502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5319583" y="1278924"/>
            <a:ext cx="1742303" cy="37502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7061887" y="1278924"/>
            <a:ext cx="772298" cy="37502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7832335" y="1278924"/>
            <a:ext cx="1044147" cy="37502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0" y="480917"/>
            <a:ext cx="7229475" cy="3953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18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dirty="0" smtClean="0"/>
              <a:t>Nouvelles compétences en atelier ou sur chantier</a:t>
            </a:r>
            <a:endParaRPr lang="fr-FR" sz="2000" dirty="0"/>
          </a:p>
        </p:txBody>
      </p:sp>
      <p:sp>
        <p:nvSpPr>
          <p:cNvPr id="13" name="Espace réservé du contenu 2"/>
          <p:cNvSpPr txBox="1">
            <a:spLocks/>
          </p:cNvSpPr>
          <p:nvPr/>
        </p:nvSpPr>
        <p:spPr>
          <a:xfrm>
            <a:off x="1543050" y="808339"/>
            <a:ext cx="7333432" cy="470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891" indent="-342891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dirty="0" smtClean="0"/>
              <a:t>Passage des plans papier aux données numériques BIM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488872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214311"/>
            <a:ext cx="8229600" cy="1057275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Généralisation de la démarche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47699" y="1394163"/>
            <a:ext cx="762952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/>
              <a:t>Analyses des référentiels existants…</a:t>
            </a:r>
          </a:p>
          <a:p>
            <a:pPr marL="400050" lvl="1" indent="0">
              <a:buNone/>
            </a:pPr>
            <a:r>
              <a:rPr lang="fr-FR" sz="2800" b="1" dirty="0">
                <a:solidFill>
                  <a:srgbClr val="FF0000"/>
                </a:solidFill>
              </a:rPr>
              <a:t>	Identification de blocs de compétences</a:t>
            </a:r>
          </a:p>
          <a:p>
            <a:pPr marL="400050" lvl="1" indent="0">
              <a:buNone/>
            </a:pPr>
            <a:r>
              <a:rPr lang="fr-FR" sz="2800" b="1" dirty="0">
                <a:solidFill>
                  <a:srgbClr val="FF0000"/>
                </a:solidFill>
              </a:rPr>
              <a:t>	Identification de savoirs associés</a:t>
            </a:r>
          </a:p>
          <a:p>
            <a:pPr marL="400050" lvl="1" indent="0">
              <a:buNone/>
            </a:pPr>
            <a:endParaRPr lang="fr-FR" sz="2800" b="1" dirty="0">
              <a:solidFill>
                <a:srgbClr val="FF0000"/>
              </a:solidFill>
            </a:endParaRPr>
          </a:p>
          <a:p>
            <a:r>
              <a:rPr lang="fr-FR" sz="2800" b="1" dirty="0"/>
              <a:t>Ecritures de blocs de compétences…</a:t>
            </a:r>
          </a:p>
          <a:p>
            <a:pPr marL="400050" lvl="1" indent="0">
              <a:buNone/>
            </a:pPr>
            <a:r>
              <a:rPr lang="fr-FR" sz="2800" b="1" dirty="0">
                <a:solidFill>
                  <a:srgbClr val="FF0000"/>
                </a:solidFill>
              </a:rPr>
              <a:t>	Familles de métiers</a:t>
            </a:r>
          </a:p>
          <a:p>
            <a:pPr marL="400050" lvl="1" indent="0">
              <a:buNone/>
            </a:pPr>
            <a:r>
              <a:rPr lang="fr-FR" sz="2800" b="1" dirty="0">
                <a:solidFill>
                  <a:srgbClr val="FF0000"/>
                </a:solidFill>
              </a:rPr>
              <a:t>	Niveaux d’utilisation/d’exploitation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047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0" t="22586" r="13737" b="6901"/>
          <a:stretch/>
        </p:blipFill>
        <p:spPr bwMode="auto">
          <a:xfrm>
            <a:off x="323528" y="254664"/>
            <a:ext cx="8036818" cy="3829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llipse 3"/>
          <p:cNvSpPr/>
          <p:nvPr/>
        </p:nvSpPr>
        <p:spPr>
          <a:xfrm>
            <a:off x="4984948" y="1012739"/>
            <a:ext cx="3456384" cy="2700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6486530" y="2625756"/>
            <a:ext cx="1850524" cy="5940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6486530" y="3759882"/>
            <a:ext cx="1873816" cy="3240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1559375" y="4494796"/>
            <a:ext cx="39398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Définition de blocs de compétences transversaux par famille de métiers</a:t>
            </a:r>
          </a:p>
        </p:txBody>
      </p:sp>
      <p:cxnSp>
        <p:nvCxnSpPr>
          <p:cNvPr id="9" name="Connecteur droit avec flèche 8"/>
          <p:cNvCxnSpPr/>
          <p:nvPr/>
        </p:nvCxnSpPr>
        <p:spPr>
          <a:xfrm flipH="1">
            <a:off x="3779912" y="1282768"/>
            <a:ext cx="2304256" cy="307118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H="1">
            <a:off x="4067944" y="3057804"/>
            <a:ext cx="2418586" cy="135015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H="1">
            <a:off x="4499992" y="3975906"/>
            <a:ext cx="1986538" cy="49234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lipse 18"/>
          <p:cNvSpPr/>
          <p:nvPr/>
        </p:nvSpPr>
        <p:spPr>
          <a:xfrm>
            <a:off x="128911" y="3651870"/>
            <a:ext cx="1780828" cy="2700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/>
          <p:cNvSpPr/>
          <p:nvPr/>
        </p:nvSpPr>
        <p:spPr>
          <a:xfrm>
            <a:off x="164680" y="2787774"/>
            <a:ext cx="1022945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/>
          <p:cNvSpPr/>
          <p:nvPr/>
        </p:nvSpPr>
        <p:spPr>
          <a:xfrm>
            <a:off x="160140" y="968788"/>
            <a:ext cx="3456384" cy="4044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5" name="Connecteur droit avec flèche 24"/>
          <p:cNvCxnSpPr/>
          <p:nvPr/>
        </p:nvCxnSpPr>
        <p:spPr>
          <a:xfrm>
            <a:off x="3612288" y="1171017"/>
            <a:ext cx="1319753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/>
          <p:nvPr/>
        </p:nvCxnSpPr>
        <p:spPr>
          <a:xfrm>
            <a:off x="1909740" y="3786885"/>
            <a:ext cx="4576791" cy="13501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/>
          <p:nvPr/>
        </p:nvCxnSpPr>
        <p:spPr>
          <a:xfrm flipV="1">
            <a:off x="1259632" y="3057804"/>
            <a:ext cx="5112568" cy="5400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751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/>
          <p:cNvSpPr txBox="1">
            <a:spLocks/>
          </p:cNvSpPr>
          <p:nvPr/>
        </p:nvSpPr>
        <p:spPr>
          <a:xfrm>
            <a:off x="-75381" y="1000124"/>
            <a:ext cx="8981256" cy="403860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 smtClean="0"/>
              <a:t>Objectifs visés :</a:t>
            </a:r>
          </a:p>
          <a:p>
            <a:pPr marL="0" indent="0">
              <a:buNone/>
            </a:pPr>
            <a:endParaRPr lang="fr-FR" sz="1200" b="1" dirty="0" smtClean="0"/>
          </a:p>
          <a:p>
            <a:pPr marL="400050" lvl="1" indent="0">
              <a:buNone/>
            </a:pPr>
            <a:r>
              <a:rPr lang="fr-FR" b="1" dirty="0" smtClean="0"/>
              <a:t>Référentiels existants non </a:t>
            </a:r>
            <a:r>
              <a:rPr lang="fr-FR" b="1" dirty="0" err="1" smtClean="0"/>
              <a:t>bimisés</a:t>
            </a:r>
            <a:r>
              <a:rPr lang="fr-FR" b="1" dirty="0" smtClean="0"/>
              <a:t> :</a:t>
            </a:r>
          </a:p>
          <a:p>
            <a:pPr marL="400050" lvl="1" indent="0">
              <a:buNone/>
            </a:pPr>
            <a:r>
              <a:rPr lang="fr-FR" b="1" dirty="0" smtClean="0">
                <a:solidFill>
                  <a:srgbClr val="FF0000"/>
                </a:solidFill>
              </a:rPr>
              <a:t>	Introduire les nouveaux supports technologiques et </a:t>
            </a:r>
            <a:r>
              <a:rPr lang="fr-FR" b="1" dirty="0" err="1" smtClean="0">
                <a:solidFill>
                  <a:srgbClr val="FF0000"/>
                </a:solidFill>
              </a:rPr>
              <a:t>process</a:t>
            </a:r>
            <a:r>
              <a:rPr lang="fr-FR" b="1" dirty="0" smtClean="0">
                <a:solidFill>
                  <a:srgbClr val="FF0000"/>
                </a:solidFill>
              </a:rPr>
              <a:t> BIM 	dans les formations et examens</a:t>
            </a:r>
          </a:p>
          <a:p>
            <a:pPr marL="400050" lvl="1" indent="0">
              <a:buNone/>
            </a:pPr>
            <a:endParaRPr lang="fr-FR" sz="1200" b="1" dirty="0" smtClean="0">
              <a:solidFill>
                <a:srgbClr val="FF0000"/>
              </a:solidFill>
            </a:endParaRPr>
          </a:p>
          <a:p>
            <a:pPr marL="400050" lvl="1" indent="0">
              <a:buNone/>
            </a:pPr>
            <a:r>
              <a:rPr lang="fr-FR" b="1" dirty="0" smtClean="0"/>
              <a:t>Référentiels en cours de création et/ou en réécriture :</a:t>
            </a:r>
          </a:p>
          <a:p>
            <a:pPr marL="400050" lvl="1" indent="0">
              <a:buNone/>
            </a:pPr>
            <a:r>
              <a:rPr lang="fr-FR" b="1" dirty="0" smtClean="0">
                <a:solidFill>
                  <a:srgbClr val="FF0000"/>
                </a:solidFill>
              </a:rPr>
              <a:t>	Introduire des blocs de compétences adaptés et des savoirs « S0 »  	associés dans les formations et examens</a:t>
            </a:r>
          </a:p>
          <a:p>
            <a:pPr marL="400050" lvl="1" indent="0">
              <a:buNone/>
            </a:pPr>
            <a:endParaRPr lang="fr-FR" b="1" dirty="0" smtClean="0">
              <a:solidFill>
                <a:srgbClr val="FF0000"/>
              </a:solidFill>
            </a:endParaRPr>
          </a:p>
          <a:p>
            <a:pPr marL="400050" lvl="1" indent="0">
              <a:buNone/>
            </a:pPr>
            <a:endParaRPr lang="fr-FR" b="1" dirty="0" smtClean="0">
              <a:solidFill>
                <a:srgbClr val="FF0000"/>
              </a:solidFill>
            </a:endParaRPr>
          </a:p>
          <a:p>
            <a:pPr marL="400050" lvl="1" indent="0">
              <a:buNone/>
            </a:pPr>
            <a:endParaRPr lang="fr-FR" b="1" dirty="0">
              <a:solidFill>
                <a:srgbClr val="FF0000"/>
              </a:solidFill>
            </a:endParaRPr>
          </a:p>
          <a:p>
            <a:pPr marL="400050" lvl="1" indent="0">
              <a:buNone/>
            </a:pPr>
            <a:r>
              <a:rPr lang="fr-FR" b="1" dirty="0" smtClean="0">
                <a:solidFill>
                  <a:srgbClr val="00B050"/>
                </a:solidFill>
              </a:rPr>
              <a:t>				Définition de nouveaux métiers !??</a:t>
            </a:r>
          </a:p>
          <a:p>
            <a:pPr marL="400050" lvl="1" indent="0">
              <a:buNone/>
            </a:pPr>
            <a:endParaRPr lang="fr-FR" b="1" dirty="0" smtClean="0">
              <a:solidFill>
                <a:srgbClr val="FF0000"/>
              </a:solidFill>
            </a:endParaRPr>
          </a:p>
          <a:p>
            <a:pPr marL="400050" lvl="1" indent="0">
              <a:buNone/>
            </a:pPr>
            <a:endParaRPr lang="fr-FR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fr-FR" b="1" dirty="0" smtClean="0"/>
          </a:p>
          <a:p>
            <a:endParaRPr lang="fr-FR" sz="1900" b="1" i="1" dirty="0" smtClean="0">
              <a:solidFill>
                <a:srgbClr val="FF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fr-FR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fr-FR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381819" y="238124"/>
            <a:ext cx="8229600" cy="60960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18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>
                <a:solidFill>
                  <a:schemeClr val="bg1"/>
                </a:solidFill>
              </a:rPr>
              <a:t>Résultats en cours de production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6" name="Flèche droite 5"/>
          <p:cNvSpPr/>
          <p:nvPr/>
        </p:nvSpPr>
        <p:spPr>
          <a:xfrm>
            <a:off x="1943100" y="4455486"/>
            <a:ext cx="1514475" cy="3810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952004" y="3667125"/>
            <a:ext cx="6926485" cy="645486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5200" b="1" dirty="0" smtClean="0">
                <a:solidFill>
                  <a:srgbClr val="FF0000"/>
                </a:solidFill>
              </a:rPr>
              <a:t>PLAN </a:t>
            </a:r>
            <a:r>
              <a:rPr lang="fr-FR" sz="5200" b="1" dirty="0">
                <a:solidFill>
                  <a:srgbClr val="FF0000"/>
                </a:solidFill>
              </a:rPr>
              <a:t>NATIONAL </a:t>
            </a:r>
            <a:r>
              <a:rPr lang="fr-FR" sz="5200" b="1" dirty="0" smtClean="0">
                <a:solidFill>
                  <a:srgbClr val="FF0000"/>
                </a:solidFill>
              </a:rPr>
              <a:t>BIM</a:t>
            </a:r>
          </a:p>
          <a:p>
            <a:r>
              <a:rPr lang="fr-FR" sz="5200" b="1" dirty="0" smtClean="0">
                <a:solidFill>
                  <a:srgbClr val="FF0000"/>
                </a:solidFill>
              </a:rPr>
              <a:t>FORMATION </a:t>
            </a:r>
            <a:r>
              <a:rPr lang="fr-FR" sz="5200" b="1" dirty="0">
                <a:solidFill>
                  <a:srgbClr val="FF0000"/>
                </a:solidFill>
              </a:rPr>
              <a:t>INITIALE ET CONTINUE</a:t>
            </a:r>
          </a:p>
        </p:txBody>
      </p:sp>
    </p:spTree>
    <p:extLst>
      <p:ext uri="{BB962C8B-B14F-4D97-AF65-F5344CB8AC3E}">
        <p14:creationId xmlns:p14="http://schemas.microsoft.com/office/powerpoint/2010/main" val="1811943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ressources BIM </a:t>
            </a:r>
            <a:r>
              <a:rPr lang="fr-FR" dirty="0" err="1" smtClean="0"/>
              <a:t>Eduscol</a:t>
            </a:r>
            <a:r>
              <a:rPr lang="fr-FR" dirty="0" smtClean="0"/>
              <a:t> STI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417" y="1304669"/>
            <a:ext cx="8108383" cy="15927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071360" y="1901454"/>
            <a:ext cx="1554831" cy="943345"/>
          </a:xfrm>
          <a:prstGeom prst="rect">
            <a:avLst/>
          </a:prstGeom>
          <a:solidFill>
            <a:srgbClr val="FF0000">
              <a:alpha val="12941"/>
            </a:srgbClr>
          </a:solidFill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2176294" y="3712540"/>
            <a:ext cx="49126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/>
              <a:t>http://</a:t>
            </a:r>
            <a:r>
              <a:rPr lang="fr-FR" sz="2800" b="1" dirty="0" smtClean="0"/>
              <a:t>eduscol.education.fr/sti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347410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Exemple de ressource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6601" y="1014399"/>
            <a:ext cx="5949490" cy="438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738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2733040" cy="857250"/>
          </a:xfrm>
        </p:spPr>
        <p:txBody>
          <a:bodyPr/>
          <a:lstStyle/>
          <a:p>
            <a:r>
              <a:rPr lang="fr-FR" dirty="0" smtClean="0"/>
              <a:t>Le CERPEP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8293" y="326053"/>
            <a:ext cx="5674723" cy="464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27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86147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Le BIM, outil initialement pédagogique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28601" y="920298"/>
            <a:ext cx="6642462" cy="4006032"/>
          </a:xfrm>
        </p:spPr>
        <p:txBody>
          <a:bodyPr>
            <a:noAutofit/>
          </a:bodyPr>
          <a:lstStyle/>
          <a:p>
            <a:r>
              <a:rPr lang="fr-FR" sz="2400" dirty="0"/>
              <a:t>2011, réforme du bac technologique STI2D</a:t>
            </a:r>
          </a:p>
          <a:p>
            <a:pPr lvl="1"/>
            <a:r>
              <a:rPr lang="fr-FR" sz="1800" dirty="0" smtClean="0"/>
              <a:t>Début </a:t>
            </a:r>
            <a:r>
              <a:rPr lang="fr-FR" sz="1800" dirty="0"/>
              <a:t>de la réflexion « Enseigner </a:t>
            </a:r>
            <a:r>
              <a:rPr lang="fr-FR" sz="1800" b="1" dirty="0">
                <a:solidFill>
                  <a:srgbClr val="FF0000"/>
                </a:solidFill>
              </a:rPr>
              <a:t>AVEC</a:t>
            </a:r>
            <a:r>
              <a:rPr lang="fr-FR" sz="1800" dirty="0"/>
              <a:t> le BIM  </a:t>
            </a:r>
            <a:r>
              <a:rPr lang="fr-FR" sz="1800" dirty="0" smtClean="0"/>
              <a:t>»</a:t>
            </a:r>
            <a:endParaRPr lang="fr-FR" sz="1800" dirty="0"/>
          </a:p>
          <a:p>
            <a:r>
              <a:rPr lang="fr-FR" sz="2200" dirty="0" smtClean="0"/>
              <a:t>2013 : séminaire national IGEN de 3 jours sur le BIM</a:t>
            </a:r>
          </a:p>
          <a:p>
            <a:r>
              <a:rPr lang="fr-FR" sz="2200" dirty="0" smtClean="0"/>
              <a:t>2015 :  	- Premier EDUBIM Caen</a:t>
            </a:r>
          </a:p>
          <a:p>
            <a:pPr marL="1371566" lvl="6" indent="0">
              <a:buNone/>
            </a:pPr>
            <a:r>
              <a:rPr lang="fr-FR" sz="2200" dirty="0" smtClean="0"/>
              <a:t>- Courrier </a:t>
            </a:r>
            <a:r>
              <a:rPr lang="fr-FR" sz="2200" dirty="0"/>
              <a:t>de Bertrand </a:t>
            </a:r>
            <a:r>
              <a:rPr lang="fr-FR" sz="2200" dirty="0" smtClean="0"/>
              <a:t>DELCAMBRE</a:t>
            </a:r>
            <a:r>
              <a:rPr lang="fr-FR" sz="2200" dirty="0"/>
              <a:t> à l’Éducation </a:t>
            </a:r>
            <a:r>
              <a:rPr lang="fr-FR" sz="2200" dirty="0" smtClean="0"/>
              <a:t>Nationale  </a:t>
            </a:r>
            <a:r>
              <a:rPr lang="fr-FR" sz="1600" i="1" dirty="0" smtClean="0"/>
              <a:t>Octobre 2015</a:t>
            </a:r>
            <a:endParaRPr lang="fr-FR" sz="1600" i="1" dirty="0"/>
          </a:p>
          <a:p>
            <a:r>
              <a:rPr lang="fr-FR" sz="2200" dirty="0" smtClean="0"/>
              <a:t>2016 : nouveaux référentiels intégrant le BIM:</a:t>
            </a:r>
          </a:p>
          <a:p>
            <a:pPr lvl="1"/>
            <a:r>
              <a:rPr lang="fr-FR" sz="1800" dirty="0" smtClean="0"/>
              <a:t>BTS Etude et Réalisation des Agencements</a:t>
            </a:r>
          </a:p>
          <a:p>
            <a:pPr lvl="1"/>
            <a:r>
              <a:rPr lang="fr-FR" sz="1800" dirty="0" smtClean="0"/>
              <a:t>BTS Enveloppe des Bâtiments, Conception et Réalisation</a:t>
            </a:r>
          </a:p>
          <a:p>
            <a:pPr lvl="1"/>
            <a:r>
              <a:rPr lang="fr-FR" sz="1800" dirty="0" smtClean="0"/>
              <a:t>BTS Métiers du Géomètre Topographe et de la Modélisation Numérique</a:t>
            </a:r>
          </a:p>
          <a:p>
            <a:pPr lvl="2"/>
            <a:endParaRPr lang="fr-FR" sz="1400" dirty="0" smtClean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9940" y="1588770"/>
            <a:ext cx="1403970" cy="206416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1221" y="3904399"/>
            <a:ext cx="2141407" cy="38103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3231" y="1017257"/>
            <a:ext cx="1577385" cy="44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57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3394710" cy="1542811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Merci de votre attention !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17170" y="4091940"/>
            <a:ext cx="4423410" cy="75414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1600" dirty="0" smtClean="0"/>
              <a:t>Source: NUMÉRO </a:t>
            </a:r>
            <a:r>
              <a:rPr lang="fr-FR" sz="1600" dirty="0"/>
              <a:t>308 </a:t>
            </a:r>
            <a:r>
              <a:rPr lang="fr-FR" sz="1600" dirty="0" smtClean="0"/>
              <a:t>HS SPECIAL BIM (</a:t>
            </a:r>
            <a:r>
              <a:rPr lang="fr-FR" sz="1600" dirty="0" err="1" smtClean="0"/>
              <a:t>Nov</a:t>
            </a:r>
            <a:r>
              <a:rPr lang="fr-FR" sz="1600" dirty="0"/>
              <a:t> 2014 </a:t>
            </a:r>
            <a:r>
              <a:rPr lang="fr-FR" sz="1600" dirty="0" smtClean="0"/>
              <a:t>)</a:t>
            </a:r>
          </a:p>
          <a:p>
            <a:pPr marL="0" indent="0">
              <a:buNone/>
            </a:pPr>
            <a:r>
              <a:rPr lang="fr-FR" sz="1600" dirty="0" smtClean="0"/>
              <a:t>http</a:t>
            </a:r>
            <a:r>
              <a:rPr lang="fr-FR" sz="1600" dirty="0"/>
              <a:t>://</a:t>
            </a:r>
            <a:r>
              <a:rPr lang="fr-FR" sz="1600" dirty="0" smtClean="0"/>
              <a:t>www.le308.com</a:t>
            </a:r>
            <a:endParaRPr lang="fr-FR" sz="16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4870" y="205978"/>
            <a:ext cx="3591930" cy="4809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41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Un exemple: projet de bac STI2D 2016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438987" y="1200151"/>
            <a:ext cx="3515361" cy="3394472"/>
          </a:xfrm>
        </p:spPr>
        <p:txBody>
          <a:bodyPr>
            <a:normAutofit/>
          </a:bodyPr>
          <a:lstStyle/>
          <a:p>
            <a:r>
              <a:rPr lang="fr-FR" sz="2400" dirty="0" smtClean="0"/>
              <a:t>4 élèves de terminale STI2D Architecture et Construction</a:t>
            </a:r>
          </a:p>
          <a:p>
            <a:r>
              <a:rPr lang="fr-FR" sz="2400" dirty="0" smtClean="0"/>
              <a:t>Lycée Réaumur à LAVAL</a:t>
            </a:r>
            <a:endParaRPr lang="fr-FR" sz="24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827" y="1408885"/>
            <a:ext cx="4660786" cy="237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69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Group 2"/>
          <p:cNvGrpSpPr>
            <a:grpSpLocks/>
          </p:cNvGrpSpPr>
          <p:nvPr/>
        </p:nvGrpSpPr>
        <p:grpSpPr bwMode="auto">
          <a:xfrm>
            <a:off x="2266301" y="595204"/>
            <a:ext cx="6733462" cy="3928460"/>
            <a:chOff x="1355" y="2002"/>
            <a:chExt cx="13052" cy="7389"/>
          </a:xfrm>
        </p:grpSpPr>
        <p:sp>
          <p:nvSpPr>
            <p:cNvPr id="35843" name="Text Box 3"/>
            <p:cNvSpPr txBox="1">
              <a:spLocks noChangeArrowheads="1"/>
            </p:cNvSpPr>
            <p:nvPr/>
          </p:nvSpPr>
          <p:spPr bwMode="auto">
            <a:xfrm>
              <a:off x="12064" y="8370"/>
              <a:ext cx="2343" cy="88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ts val="750"/>
                </a:spcAft>
              </a:pPr>
              <a:r>
                <a:rPr lang="fr-FR" sz="750">
                  <a:latin typeface="Calibri" pitchFamily="34" charset="0"/>
                  <a:cs typeface="Arial" pitchFamily="34" charset="0"/>
                </a:rPr>
                <a:t>Accès matériels / Sorties</a:t>
              </a:r>
              <a:endParaRPr lang="fr-FR" sz="135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844" name="Oval 4"/>
            <p:cNvSpPr>
              <a:spLocks noChangeArrowheads="1"/>
            </p:cNvSpPr>
            <p:nvPr/>
          </p:nvSpPr>
          <p:spPr bwMode="auto">
            <a:xfrm>
              <a:off x="7352" y="3286"/>
              <a:ext cx="1522" cy="1367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675">
                  <a:latin typeface="Calibri" pitchFamily="34" charset="0"/>
                  <a:cs typeface="Arial" pitchFamily="34" charset="0"/>
                </a:rPr>
                <a:t>Vestiaire</a:t>
              </a:r>
              <a:endParaRPr lang="fr-FR" sz="675">
                <a:latin typeface="Times New Roman" pitchFamily="18" charset="0"/>
                <a:cs typeface="Arial" pitchFamily="34" charset="0"/>
              </a:endParaRPr>
            </a:p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675">
                  <a:latin typeface="Calibri" pitchFamily="34" charset="0"/>
                  <a:cs typeface="Arial" pitchFamily="34" charset="0"/>
                </a:rPr>
                <a:t>1</a:t>
              </a:r>
            </a:p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675">
                  <a:latin typeface="Calibri" pitchFamily="34" charset="0"/>
                  <a:cs typeface="Arial" pitchFamily="34" charset="0"/>
                </a:rPr>
                <a:t>20 m²</a:t>
              </a:r>
              <a:endParaRPr lang="fr-FR" sz="135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845" name="Oval 5"/>
            <p:cNvSpPr>
              <a:spLocks noChangeArrowheads="1"/>
            </p:cNvSpPr>
            <p:nvPr/>
          </p:nvSpPr>
          <p:spPr bwMode="auto">
            <a:xfrm>
              <a:off x="7352" y="2002"/>
              <a:ext cx="1396" cy="1445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675">
                  <a:latin typeface="Calibri" pitchFamily="34" charset="0"/>
                  <a:cs typeface="Arial" pitchFamily="34" charset="0"/>
                </a:rPr>
                <a:t>Douche</a:t>
              </a:r>
            </a:p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675">
                  <a:latin typeface="Calibri" pitchFamily="34" charset="0"/>
                  <a:cs typeface="Arial" pitchFamily="34" charset="0"/>
                </a:rPr>
                <a:t>1</a:t>
              </a:r>
            </a:p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675">
                  <a:latin typeface="Calibri" pitchFamily="34" charset="0"/>
                  <a:cs typeface="Arial" pitchFamily="34" charset="0"/>
                </a:rPr>
                <a:t>10 m²</a:t>
              </a:r>
              <a:endParaRPr lang="fr-FR" sz="135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846" name="Oval 6"/>
            <p:cNvSpPr>
              <a:spLocks noChangeArrowheads="1"/>
            </p:cNvSpPr>
            <p:nvPr/>
          </p:nvSpPr>
          <p:spPr bwMode="auto">
            <a:xfrm>
              <a:off x="8953" y="3286"/>
              <a:ext cx="1522" cy="1367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675">
                  <a:latin typeface="Calibri" pitchFamily="34" charset="0"/>
                  <a:cs typeface="Arial" pitchFamily="34" charset="0"/>
                </a:rPr>
                <a:t>Vestiaire</a:t>
              </a:r>
              <a:endParaRPr lang="fr-FR" sz="675">
                <a:latin typeface="Times New Roman" pitchFamily="18" charset="0"/>
                <a:cs typeface="Arial" pitchFamily="34" charset="0"/>
              </a:endParaRPr>
            </a:p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675">
                  <a:latin typeface="Calibri" pitchFamily="34" charset="0"/>
                  <a:cs typeface="Arial" pitchFamily="34" charset="0"/>
                </a:rPr>
                <a:t>2</a:t>
              </a:r>
            </a:p>
            <a:p>
              <a:pPr algn="ctr" defTabSz="685800" fontAlgn="base">
                <a:spcBef>
                  <a:spcPct val="0"/>
                </a:spcBef>
                <a:spcAft>
                  <a:spcPts val="750"/>
                </a:spcAft>
              </a:pPr>
              <a:r>
                <a:rPr lang="fr-FR" sz="675">
                  <a:latin typeface="Calibri" pitchFamily="34" charset="0"/>
                  <a:cs typeface="Arial" pitchFamily="34" charset="0"/>
                </a:rPr>
                <a:t>20 m²</a:t>
              </a:r>
              <a:endParaRPr lang="fr-FR" sz="135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847" name="Oval 7"/>
            <p:cNvSpPr>
              <a:spLocks noChangeArrowheads="1"/>
            </p:cNvSpPr>
            <p:nvPr/>
          </p:nvSpPr>
          <p:spPr bwMode="auto">
            <a:xfrm>
              <a:off x="9049" y="2002"/>
              <a:ext cx="1426" cy="141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675">
                  <a:latin typeface="Calibri" pitchFamily="34" charset="0"/>
                  <a:cs typeface="Arial" pitchFamily="34" charset="0"/>
                </a:rPr>
                <a:t>Douche</a:t>
              </a:r>
            </a:p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675">
                  <a:latin typeface="Calibri" pitchFamily="34" charset="0"/>
                  <a:cs typeface="Arial" pitchFamily="34" charset="0"/>
                </a:rPr>
                <a:t>2</a:t>
              </a:r>
            </a:p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675">
                  <a:latin typeface="Calibri" pitchFamily="34" charset="0"/>
                  <a:cs typeface="Arial" pitchFamily="34" charset="0"/>
                </a:rPr>
                <a:t>10 m²</a:t>
              </a:r>
              <a:endParaRPr lang="fr-FR" sz="135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848" name="Oval 8"/>
            <p:cNvSpPr>
              <a:spLocks noChangeArrowheads="1"/>
            </p:cNvSpPr>
            <p:nvPr/>
          </p:nvSpPr>
          <p:spPr bwMode="auto">
            <a:xfrm>
              <a:off x="10618" y="3077"/>
              <a:ext cx="1635" cy="151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675">
                  <a:latin typeface="Calibri" pitchFamily="34" charset="0"/>
                  <a:cs typeface="Arial" pitchFamily="34" charset="0"/>
                </a:rPr>
                <a:t>Sanitaires</a:t>
              </a:r>
            </a:p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675">
                  <a:latin typeface="Calibri" pitchFamily="34" charset="0"/>
                  <a:cs typeface="Arial" pitchFamily="34" charset="0"/>
                </a:rPr>
                <a:t>Joueurs</a:t>
              </a:r>
            </a:p>
            <a:p>
              <a:pPr algn="ctr" defTabSz="685800" fontAlgn="base">
                <a:spcBef>
                  <a:spcPct val="0"/>
                </a:spcBef>
                <a:spcAft>
                  <a:spcPts val="750"/>
                </a:spcAft>
              </a:pPr>
              <a:r>
                <a:rPr lang="fr-FR" sz="675">
                  <a:latin typeface="Calibri" pitchFamily="34" charset="0"/>
                  <a:cs typeface="Arial" pitchFamily="34" charset="0"/>
                </a:rPr>
                <a:t>20 m²</a:t>
              </a:r>
            </a:p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fr-FR" sz="135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849" name="Oval 9"/>
            <p:cNvSpPr>
              <a:spLocks noChangeArrowheads="1"/>
            </p:cNvSpPr>
            <p:nvPr/>
          </p:nvSpPr>
          <p:spPr bwMode="auto">
            <a:xfrm>
              <a:off x="2560" y="4593"/>
              <a:ext cx="1365" cy="1011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675">
                  <a:latin typeface="Calibri" pitchFamily="34" charset="0"/>
                  <a:cs typeface="Arial" pitchFamily="34" charset="0"/>
                </a:rPr>
                <a:t>Rgt bar</a:t>
              </a:r>
            </a:p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675">
                  <a:latin typeface="Calibri" pitchFamily="34" charset="0"/>
                  <a:cs typeface="Arial" pitchFamily="34" charset="0"/>
                </a:rPr>
                <a:t>5 m²</a:t>
              </a:r>
              <a:endParaRPr lang="fr-FR" sz="135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850" name="Oval 10"/>
            <p:cNvSpPr>
              <a:spLocks noChangeArrowheads="1"/>
            </p:cNvSpPr>
            <p:nvPr/>
          </p:nvSpPr>
          <p:spPr bwMode="auto">
            <a:xfrm>
              <a:off x="3925" y="3621"/>
              <a:ext cx="1486" cy="1885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ts val="750"/>
                </a:spcAft>
              </a:pPr>
              <a:r>
                <a:rPr lang="fr-FR" sz="675">
                  <a:latin typeface="Calibri" pitchFamily="34" charset="0"/>
                  <a:cs typeface="Arial" pitchFamily="34" charset="0"/>
                </a:rPr>
                <a:t>Local</a:t>
              </a:r>
            </a:p>
            <a:p>
              <a:pPr algn="ctr" defTabSz="685800" fontAlgn="base">
                <a:spcBef>
                  <a:spcPct val="0"/>
                </a:spcBef>
                <a:spcAft>
                  <a:spcPts val="750"/>
                </a:spcAft>
              </a:pPr>
              <a:r>
                <a:rPr lang="fr-FR" sz="675">
                  <a:latin typeface="Calibri" pitchFamily="34" charset="0"/>
                  <a:cs typeface="Arial" pitchFamily="34" charset="0"/>
                </a:rPr>
                <a:t>Ménage</a:t>
              </a:r>
            </a:p>
            <a:p>
              <a:pPr algn="ctr" defTabSz="685800" fontAlgn="base">
                <a:spcBef>
                  <a:spcPct val="0"/>
                </a:spcBef>
                <a:spcAft>
                  <a:spcPts val="750"/>
                </a:spcAft>
              </a:pPr>
              <a:r>
                <a:rPr lang="fr-FR" sz="675">
                  <a:latin typeface="Calibri" pitchFamily="34" charset="0"/>
                  <a:cs typeface="Arial" pitchFamily="34" charset="0"/>
                </a:rPr>
                <a:t>6 m²</a:t>
              </a:r>
              <a:endParaRPr lang="fr-FR" sz="600">
                <a:latin typeface="Times New Roman" pitchFamily="18" charset="0"/>
                <a:cs typeface="Arial" pitchFamily="34" charset="0"/>
              </a:endParaRPr>
            </a:p>
            <a:p>
              <a:pPr algn="ctr" defTabSz="685800" fontAlgn="base">
                <a:spcBef>
                  <a:spcPct val="0"/>
                </a:spcBef>
                <a:spcAft>
                  <a:spcPts val="750"/>
                </a:spcAft>
              </a:pPr>
              <a:r>
                <a:rPr lang="fr-FR" sz="675">
                  <a:latin typeface="Calibri" pitchFamily="34" charset="0"/>
                  <a:cs typeface="Arial" pitchFamily="34" charset="0"/>
                </a:rPr>
                <a:t>6 m²</a:t>
              </a:r>
              <a:endParaRPr lang="fr-FR" sz="135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851" name="Oval 11"/>
            <p:cNvSpPr>
              <a:spLocks noChangeArrowheads="1"/>
            </p:cNvSpPr>
            <p:nvPr/>
          </p:nvSpPr>
          <p:spPr bwMode="auto">
            <a:xfrm>
              <a:off x="12064" y="6858"/>
              <a:ext cx="1596" cy="1257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600">
                  <a:latin typeface="Calibri" pitchFamily="34" charset="0"/>
                  <a:cs typeface="Arial" pitchFamily="34" charset="0"/>
                </a:rPr>
                <a:t>Rgt</a:t>
              </a:r>
            </a:p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600">
                  <a:latin typeface="Calibri" pitchFamily="34" charset="0"/>
                  <a:cs typeface="Arial" pitchFamily="34" charset="0"/>
                </a:rPr>
                <a:t>1</a:t>
              </a:r>
            </a:p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600">
                  <a:latin typeface="Calibri" pitchFamily="34" charset="0"/>
                  <a:cs typeface="Arial" pitchFamily="34" charset="0"/>
                </a:rPr>
                <a:t>12 m²</a:t>
              </a:r>
              <a:endParaRPr lang="fr-FR" sz="135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852" name="Oval 12"/>
            <p:cNvSpPr>
              <a:spLocks noChangeArrowheads="1"/>
            </p:cNvSpPr>
            <p:nvPr/>
          </p:nvSpPr>
          <p:spPr bwMode="auto">
            <a:xfrm>
              <a:off x="11899" y="4272"/>
              <a:ext cx="1611" cy="1234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600">
                  <a:latin typeface="Calibri" pitchFamily="34" charset="0"/>
                  <a:cs typeface="Arial" pitchFamily="34" charset="0"/>
                </a:rPr>
                <a:t>Rgt</a:t>
              </a:r>
            </a:p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600">
                  <a:latin typeface="Calibri" pitchFamily="34" charset="0"/>
                  <a:cs typeface="Arial" pitchFamily="34" charset="0"/>
                </a:rPr>
                <a:t>1</a:t>
              </a:r>
            </a:p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600">
                  <a:latin typeface="Calibri" pitchFamily="34" charset="0"/>
                  <a:cs typeface="Arial" pitchFamily="34" charset="0"/>
                </a:rPr>
                <a:t>12 m²</a:t>
              </a:r>
              <a:endParaRPr lang="fr-FR" sz="135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853" name="Oval 13"/>
            <p:cNvSpPr>
              <a:spLocks noChangeArrowheads="1"/>
            </p:cNvSpPr>
            <p:nvPr/>
          </p:nvSpPr>
          <p:spPr bwMode="auto">
            <a:xfrm>
              <a:off x="1355" y="5436"/>
              <a:ext cx="1548" cy="150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600">
                  <a:latin typeface="Calibri" pitchFamily="34" charset="0"/>
                  <a:cs typeface="Arial" pitchFamily="34" charset="0"/>
                </a:rPr>
                <a:t>Espace sanitaires</a:t>
              </a:r>
            </a:p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675">
                  <a:latin typeface="Calibri" pitchFamily="34" charset="0"/>
                  <a:cs typeface="Arial" pitchFamily="34" charset="0"/>
                </a:rPr>
                <a:t>20 m²</a:t>
              </a:r>
              <a:endParaRPr lang="fr-FR" sz="135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854" name="Oval 14"/>
            <p:cNvSpPr>
              <a:spLocks noChangeArrowheads="1"/>
            </p:cNvSpPr>
            <p:nvPr/>
          </p:nvSpPr>
          <p:spPr bwMode="auto">
            <a:xfrm>
              <a:off x="2990" y="5506"/>
              <a:ext cx="2342" cy="227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675">
                  <a:latin typeface="Calibri" pitchFamily="34" charset="0"/>
                  <a:cs typeface="Arial" pitchFamily="34" charset="0"/>
                </a:rPr>
                <a:t>Hall</a:t>
              </a:r>
            </a:p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675">
                  <a:latin typeface="Calibri" pitchFamily="34" charset="0"/>
                  <a:cs typeface="Arial" pitchFamily="34" charset="0"/>
                </a:rPr>
                <a:t>d’entrée</a:t>
              </a:r>
            </a:p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675">
                  <a:latin typeface="Calibri" pitchFamily="34" charset="0"/>
                  <a:cs typeface="Arial" pitchFamily="34" charset="0"/>
                </a:rPr>
                <a:t>Espace convivialité</a:t>
              </a:r>
            </a:p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675">
                  <a:latin typeface="Calibri" pitchFamily="34" charset="0"/>
                  <a:cs typeface="Arial" pitchFamily="34" charset="0"/>
                </a:rPr>
                <a:t>47 m²</a:t>
              </a:r>
              <a:endParaRPr lang="fr-FR" sz="135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855" name="AutoShape 15"/>
            <p:cNvSpPr>
              <a:spLocks noChangeArrowheads="1"/>
            </p:cNvSpPr>
            <p:nvPr/>
          </p:nvSpPr>
          <p:spPr bwMode="auto">
            <a:xfrm>
              <a:off x="2758" y="6203"/>
              <a:ext cx="430" cy="423"/>
            </a:xfrm>
            <a:prstGeom prst="star8">
              <a:avLst>
                <a:gd name="adj" fmla="val 3825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fr-FR" sz="1350"/>
            </a:p>
          </p:txBody>
        </p:sp>
        <p:sp>
          <p:nvSpPr>
            <p:cNvPr id="35856" name="AutoShape 16"/>
            <p:cNvSpPr>
              <a:spLocks noChangeArrowheads="1"/>
            </p:cNvSpPr>
            <p:nvPr/>
          </p:nvSpPr>
          <p:spPr bwMode="auto">
            <a:xfrm>
              <a:off x="3368" y="5436"/>
              <a:ext cx="430" cy="423"/>
            </a:xfrm>
            <a:prstGeom prst="star8">
              <a:avLst>
                <a:gd name="adj" fmla="val 3825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fr-FR" sz="1350"/>
            </a:p>
          </p:txBody>
        </p:sp>
        <p:sp>
          <p:nvSpPr>
            <p:cNvPr id="35857" name="AutoShape 17"/>
            <p:cNvSpPr>
              <a:spLocks noChangeArrowheads="1"/>
            </p:cNvSpPr>
            <p:nvPr/>
          </p:nvSpPr>
          <p:spPr bwMode="auto">
            <a:xfrm>
              <a:off x="4981" y="4723"/>
              <a:ext cx="430" cy="422"/>
            </a:xfrm>
            <a:prstGeom prst="star8">
              <a:avLst>
                <a:gd name="adj" fmla="val 3825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fr-FR" sz="1350"/>
            </a:p>
          </p:txBody>
        </p:sp>
        <p:sp>
          <p:nvSpPr>
            <p:cNvPr id="35858" name="Oval 18"/>
            <p:cNvSpPr>
              <a:spLocks noChangeArrowheads="1"/>
            </p:cNvSpPr>
            <p:nvPr/>
          </p:nvSpPr>
          <p:spPr bwMode="auto">
            <a:xfrm>
              <a:off x="3368" y="7778"/>
              <a:ext cx="1365" cy="161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600">
                  <a:latin typeface="Calibri" pitchFamily="34" charset="0"/>
                  <a:cs typeface="Arial" pitchFamily="34" charset="0"/>
                </a:rPr>
                <a:t>Local poubelle</a:t>
              </a:r>
              <a:endParaRPr lang="fr-FR" sz="600">
                <a:latin typeface="Times New Roman" pitchFamily="18" charset="0"/>
                <a:cs typeface="Arial" pitchFamily="34" charset="0"/>
              </a:endParaRPr>
            </a:p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600">
                  <a:latin typeface="Calibri" pitchFamily="34" charset="0"/>
                  <a:cs typeface="Arial" pitchFamily="34" charset="0"/>
                </a:rPr>
                <a:t>ext.</a:t>
              </a:r>
              <a:endParaRPr lang="fr-FR" sz="600">
                <a:latin typeface="Times New Roman" pitchFamily="18" charset="0"/>
                <a:cs typeface="Arial" pitchFamily="34" charset="0"/>
              </a:endParaRPr>
            </a:p>
            <a:p>
              <a:pPr algn="ctr" defTabSz="685800" fontAlgn="base">
                <a:spcBef>
                  <a:spcPct val="0"/>
                </a:spcBef>
                <a:spcAft>
                  <a:spcPts val="750"/>
                </a:spcAft>
              </a:pPr>
              <a:r>
                <a:rPr lang="fr-FR" sz="600">
                  <a:latin typeface="Calibri" pitchFamily="34" charset="0"/>
                  <a:cs typeface="Arial" pitchFamily="34" charset="0"/>
                </a:rPr>
                <a:t>7 m²</a:t>
              </a:r>
              <a:endParaRPr lang="fr-FR" sz="135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859" name="AutoShape 19"/>
            <p:cNvSpPr>
              <a:spLocks noChangeArrowheads="1"/>
            </p:cNvSpPr>
            <p:nvPr/>
          </p:nvSpPr>
          <p:spPr bwMode="auto">
            <a:xfrm>
              <a:off x="5631" y="4719"/>
              <a:ext cx="6192" cy="3396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ts val="750"/>
                </a:spcAft>
              </a:pPr>
              <a:endParaRPr lang="fr-FR" sz="900">
                <a:latin typeface="Times New Roman" pitchFamily="18" charset="0"/>
                <a:cs typeface="Arial" pitchFamily="34" charset="0"/>
              </a:endParaRPr>
            </a:p>
            <a:p>
              <a:pPr algn="ctr" defTabSz="685800" fontAlgn="base">
                <a:spcBef>
                  <a:spcPct val="0"/>
                </a:spcBef>
                <a:spcAft>
                  <a:spcPts val="750"/>
                </a:spcAft>
              </a:pPr>
              <a:r>
                <a:rPr lang="fr-FR" sz="900">
                  <a:latin typeface="Calibri" pitchFamily="34" charset="0"/>
                  <a:cs typeface="Arial" pitchFamily="34" charset="0"/>
                </a:rPr>
                <a:t>Espace de jeux 44 x24 m</a:t>
              </a:r>
            </a:p>
            <a:p>
              <a:pPr algn="ctr" defTabSz="685800" fontAlgn="base">
                <a:spcBef>
                  <a:spcPct val="0"/>
                </a:spcBef>
                <a:spcAft>
                  <a:spcPts val="750"/>
                </a:spcAft>
              </a:pPr>
              <a:r>
                <a:rPr lang="fr-FR" sz="900">
                  <a:latin typeface="Calibri" pitchFamily="34" charset="0"/>
                  <a:cs typeface="Arial" pitchFamily="34" charset="0"/>
                </a:rPr>
                <a:t>hauteur utile 7m </a:t>
              </a:r>
              <a:endParaRPr lang="fr-FR" sz="135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860" name="AutoShape 20"/>
            <p:cNvSpPr>
              <a:spLocks noChangeArrowheads="1"/>
            </p:cNvSpPr>
            <p:nvPr/>
          </p:nvSpPr>
          <p:spPr bwMode="auto">
            <a:xfrm rot="2462472">
              <a:off x="10792" y="7643"/>
              <a:ext cx="1744" cy="472"/>
            </a:xfrm>
            <a:prstGeom prst="leftRightArrow">
              <a:avLst>
                <a:gd name="adj1" fmla="val 50000"/>
                <a:gd name="adj2" fmla="val 73898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fr-FR" sz="135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861" name="AutoShape 21"/>
            <p:cNvSpPr>
              <a:spLocks noChangeArrowheads="1"/>
            </p:cNvSpPr>
            <p:nvPr/>
          </p:nvSpPr>
          <p:spPr bwMode="auto">
            <a:xfrm rot="7896678">
              <a:off x="2403" y="7630"/>
              <a:ext cx="1667" cy="494"/>
            </a:xfrm>
            <a:prstGeom prst="leftRightArrow">
              <a:avLst>
                <a:gd name="adj1" fmla="val 50000"/>
                <a:gd name="adj2" fmla="val 6749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fr-FR" sz="135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862" name="Text Box 22"/>
            <p:cNvSpPr txBox="1">
              <a:spLocks noChangeArrowheads="1"/>
            </p:cNvSpPr>
            <p:nvPr/>
          </p:nvSpPr>
          <p:spPr bwMode="auto">
            <a:xfrm>
              <a:off x="1840" y="7942"/>
              <a:ext cx="1205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ts val="750"/>
                </a:spcAft>
              </a:pPr>
              <a:r>
                <a:rPr lang="fr-FR" sz="825" dirty="0">
                  <a:latin typeface="Calibri" pitchFamily="34" charset="0"/>
                  <a:cs typeface="Arial" pitchFamily="34" charset="0"/>
                </a:rPr>
                <a:t>ACCES</a:t>
              </a:r>
              <a:endParaRPr lang="fr-FR" sz="135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863" name="AutoShape 23"/>
            <p:cNvSpPr>
              <a:spLocks noChangeArrowheads="1"/>
            </p:cNvSpPr>
            <p:nvPr/>
          </p:nvSpPr>
          <p:spPr bwMode="auto">
            <a:xfrm>
              <a:off x="11634" y="7117"/>
              <a:ext cx="430" cy="423"/>
            </a:xfrm>
            <a:prstGeom prst="star8">
              <a:avLst>
                <a:gd name="adj" fmla="val 3825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fr-FR" sz="1350"/>
            </a:p>
          </p:txBody>
        </p:sp>
        <p:sp>
          <p:nvSpPr>
            <p:cNvPr id="35864" name="AutoShape 24"/>
            <p:cNvSpPr>
              <a:spLocks noChangeArrowheads="1"/>
            </p:cNvSpPr>
            <p:nvPr/>
          </p:nvSpPr>
          <p:spPr bwMode="auto">
            <a:xfrm>
              <a:off x="11681" y="5013"/>
              <a:ext cx="430" cy="423"/>
            </a:xfrm>
            <a:prstGeom prst="star8">
              <a:avLst>
                <a:gd name="adj" fmla="val 3825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fr-FR" sz="1350"/>
            </a:p>
          </p:txBody>
        </p:sp>
        <p:sp>
          <p:nvSpPr>
            <p:cNvPr id="35865" name="AutoShape 25"/>
            <p:cNvSpPr>
              <a:spLocks noChangeArrowheads="1"/>
            </p:cNvSpPr>
            <p:nvPr/>
          </p:nvSpPr>
          <p:spPr bwMode="auto">
            <a:xfrm>
              <a:off x="7895" y="4432"/>
              <a:ext cx="430" cy="423"/>
            </a:xfrm>
            <a:prstGeom prst="star8">
              <a:avLst>
                <a:gd name="adj" fmla="val 3825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fr-FR" sz="1350"/>
            </a:p>
          </p:txBody>
        </p:sp>
        <p:sp>
          <p:nvSpPr>
            <p:cNvPr id="35866" name="AutoShape 26"/>
            <p:cNvSpPr>
              <a:spLocks noChangeArrowheads="1"/>
            </p:cNvSpPr>
            <p:nvPr/>
          </p:nvSpPr>
          <p:spPr bwMode="auto">
            <a:xfrm>
              <a:off x="9469" y="4517"/>
              <a:ext cx="430" cy="423"/>
            </a:xfrm>
            <a:prstGeom prst="star8">
              <a:avLst>
                <a:gd name="adj" fmla="val 3825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fr-FR" sz="1350"/>
            </a:p>
          </p:txBody>
        </p:sp>
        <p:sp>
          <p:nvSpPr>
            <p:cNvPr id="35867" name="AutoShape 27"/>
            <p:cNvSpPr>
              <a:spLocks noChangeArrowheads="1"/>
            </p:cNvSpPr>
            <p:nvPr/>
          </p:nvSpPr>
          <p:spPr bwMode="auto">
            <a:xfrm>
              <a:off x="3054" y="7603"/>
              <a:ext cx="430" cy="423"/>
            </a:xfrm>
            <a:prstGeom prst="star8">
              <a:avLst>
                <a:gd name="adj" fmla="val 3825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fr-FR" sz="1350"/>
            </a:p>
          </p:txBody>
        </p:sp>
        <p:sp>
          <p:nvSpPr>
            <p:cNvPr id="35868" name="AutoShape 28"/>
            <p:cNvSpPr>
              <a:spLocks noChangeArrowheads="1"/>
            </p:cNvSpPr>
            <p:nvPr/>
          </p:nvSpPr>
          <p:spPr bwMode="auto">
            <a:xfrm>
              <a:off x="3836" y="7540"/>
              <a:ext cx="430" cy="423"/>
            </a:xfrm>
            <a:prstGeom prst="star8">
              <a:avLst>
                <a:gd name="adj" fmla="val 3825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fr-FR" sz="1350"/>
            </a:p>
          </p:txBody>
        </p:sp>
        <p:sp>
          <p:nvSpPr>
            <p:cNvPr id="35869" name="AutoShape 29"/>
            <p:cNvSpPr>
              <a:spLocks noChangeArrowheads="1"/>
            </p:cNvSpPr>
            <p:nvPr/>
          </p:nvSpPr>
          <p:spPr bwMode="auto">
            <a:xfrm>
              <a:off x="3368" y="8829"/>
              <a:ext cx="430" cy="423"/>
            </a:xfrm>
            <a:prstGeom prst="star8">
              <a:avLst>
                <a:gd name="adj" fmla="val 3825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fr-FR" sz="1350"/>
            </a:p>
          </p:txBody>
        </p:sp>
        <p:cxnSp>
          <p:nvCxnSpPr>
            <p:cNvPr id="35870" name="AutoShape 30"/>
            <p:cNvCxnSpPr>
              <a:cxnSpLocks noChangeShapeType="1"/>
            </p:cNvCxnSpPr>
            <p:nvPr/>
          </p:nvCxnSpPr>
          <p:spPr bwMode="auto">
            <a:xfrm flipH="1">
              <a:off x="11047" y="4272"/>
              <a:ext cx="272" cy="583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35871" name="AutoShape 31"/>
            <p:cNvCxnSpPr>
              <a:cxnSpLocks noChangeShapeType="1"/>
            </p:cNvCxnSpPr>
            <p:nvPr/>
          </p:nvCxnSpPr>
          <p:spPr bwMode="auto">
            <a:xfrm>
              <a:off x="5332" y="6788"/>
              <a:ext cx="638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</p:cxnSp>
        <p:sp>
          <p:nvSpPr>
            <p:cNvPr id="35872" name="Oval 32"/>
            <p:cNvSpPr>
              <a:spLocks noChangeArrowheads="1"/>
            </p:cNvSpPr>
            <p:nvPr/>
          </p:nvSpPr>
          <p:spPr bwMode="auto">
            <a:xfrm>
              <a:off x="12064" y="5604"/>
              <a:ext cx="1606" cy="1184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600">
                  <a:latin typeface="Calibri" pitchFamily="34" charset="0"/>
                  <a:cs typeface="Arial" pitchFamily="34" charset="0"/>
                </a:rPr>
                <a:t>Rgt</a:t>
              </a:r>
            </a:p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600">
                  <a:latin typeface="Calibri" pitchFamily="34" charset="0"/>
                  <a:cs typeface="Arial" pitchFamily="34" charset="0"/>
                </a:rPr>
                <a:t>1</a:t>
              </a:r>
            </a:p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600">
                  <a:latin typeface="Calibri" pitchFamily="34" charset="0"/>
                  <a:cs typeface="Arial" pitchFamily="34" charset="0"/>
                </a:rPr>
                <a:t>12 m²</a:t>
              </a:r>
              <a:endParaRPr lang="fr-FR" sz="135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873" name="AutoShape 33"/>
            <p:cNvSpPr>
              <a:spLocks noChangeArrowheads="1"/>
            </p:cNvSpPr>
            <p:nvPr/>
          </p:nvSpPr>
          <p:spPr bwMode="auto">
            <a:xfrm>
              <a:off x="11634" y="6146"/>
              <a:ext cx="430" cy="423"/>
            </a:xfrm>
            <a:prstGeom prst="star8">
              <a:avLst>
                <a:gd name="adj" fmla="val 3825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fr-FR" sz="1350"/>
            </a:p>
          </p:txBody>
        </p:sp>
        <p:sp>
          <p:nvSpPr>
            <p:cNvPr id="35874" name="Oval 34"/>
            <p:cNvSpPr>
              <a:spLocks noChangeArrowheads="1"/>
            </p:cNvSpPr>
            <p:nvPr/>
          </p:nvSpPr>
          <p:spPr bwMode="auto">
            <a:xfrm>
              <a:off x="5631" y="3150"/>
              <a:ext cx="1522" cy="1367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675">
                  <a:latin typeface="Calibri" pitchFamily="34" charset="0"/>
                  <a:cs typeface="Arial" pitchFamily="34" charset="0"/>
                </a:rPr>
                <a:t>Salle réunion</a:t>
              </a:r>
            </a:p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675">
                  <a:latin typeface="Calibri" pitchFamily="34" charset="0"/>
                  <a:cs typeface="Arial" pitchFamily="34" charset="0"/>
                </a:rPr>
                <a:t>12 m²</a:t>
              </a:r>
            </a:p>
            <a:p>
              <a:pPr algn="ctr" defTabSz="685800" fontAlgn="base">
                <a:spcBef>
                  <a:spcPct val="0"/>
                </a:spcBef>
                <a:spcAft>
                  <a:spcPts val="750"/>
                </a:spcAft>
              </a:pPr>
              <a:r>
                <a:rPr lang="fr-FR" sz="675">
                  <a:latin typeface="Calibri" pitchFamily="34" charset="0"/>
                  <a:cs typeface="Arial" pitchFamily="34" charset="0"/>
                </a:rPr>
                <a:t>20 m²</a:t>
              </a:r>
              <a:endParaRPr lang="fr-FR" sz="135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875" name="AutoShape 35"/>
            <p:cNvSpPr>
              <a:spLocks noChangeArrowheads="1"/>
            </p:cNvSpPr>
            <p:nvPr/>
          </p:nvSpPr>
          <p:spPr bwMode="auto">
            <a:xfrm>
              <a:off x="6153" y="4517"/>
              <a:ext cx="430" cy="423"/>
            </a:xfrm>
            <a:prstGeom prst="star8">
              <a:avLst>
                <a:gd name="adj" fmla="val 3825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fr-FR" sz="1350"/>
            </a:p>
          </p:txBody>
        </p:sp>
        <p:sp>
          <p:nvSpPr>
            <p:cNvPr id="35876" name="AutoShape 36"/>
            <p:cNvSpPr>
              <a:spLocks noChangeArrowheads="1"/>
            </p:cNvSpPr>
            <p:nvPr/>
          </p:nvSpPr>
          <p:spPr bwMode="auto">
            <a:xfrm>
              <a:off x="5723" y="4296"/>
              <a:ext cx="430" cy="423"/>
            </a:xfrm>
            <a:prstGeom prst="star8">
              <a:avLst>
                <a:gd name="adj" fmla="val 3825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fr-FR" sz="1350"/>
            </a:p>
          </p:txBody>
        </p:sp>
        <p:cxnSp>
          <p:nvCxnSpPr>
            <p:cNvPr id="35877" name="AutoShape 37"/>
            <p:cNvCxnSpPr>
              <a:cxnSpLocks noChangeShapeType="1"/>
            </p:cNvCxnSpPr>
            <p:nvPr/>
          </p:nvCxnSpPr>
          <p:spPr bwMode="auto">
            <a:xfrm flipV="1">
              <a:off x="4981" y="4432"/>
              <a:ext cx="989" cy="150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35878" name="AutoShape 38"/>
            <p:cNvCxnSpPr>
              <a:cxnSpLocks noChangeShapeType="1"/>
            </p:cNvCxnSpPr>
            <p:nvPr/>
          </p:nvCxnSpPr>
          <p:spPr bwMode="auto">
            <a:xfrm>
              <a:off x="5068" y="4855"/>
              <a:ext cx="491" cy="29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</p:cxnSp>
        <p:sp>
          <p:nvSpPr>
            <p:cNvPr id="35879" name="Oval 39"/>
            <p:cNvSpPr>
              <a:spLocks noChangeArrowheads="1"/>
            </p:cNvSpPr>
            <p:nvPr/>
          </p:nvSpPr>
          <p:spPr bwMode="auto">
            <a:xfrm>
              <a:off x="6960" y="7778"/>
              <a:ext cx="3122" cy="88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ts val="750"/>
                </a:spcAft>
              </a:pPr>
              <a:r>
                <a:rPr lang="fr-FR" sz="825">
                  <a:latin typeface="Calibri" pitchFamily="34" charset="0"/>
                  <a:cs typeface="Arial" pitchFamily="34" charset="0"/>
                </a:rPr>
                <a:t>gradins 150 places</a:t>
              </a:r>
              <a:endParaRPr lang="fr-FR" sz="135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880" name="Oval 40"/>
            <p:cNvSpPr>
              <a:spLocks noChangeArrowheads="1"/>
            </p:cNvSpPr>
            <p:nvPr/>
          </p:nvSpPr>
          <p:spPr bwMode="auto">
            <a:xfrm>
              <a:off x="5723" y="8115"/>
              <a:ext cx="1237" cy="1137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675">
                  <a:latin typeface="Calibri" pitchFamily="34" charset="0"/>
                  <a:cs typeface="Arial" pitchFamily="34" charset="0"/>
                </a:rPr>
                <a:t>Vestiaire</a:t>
              </a:r>
              <a:endParaRPr lang="fr-FR" sz="675">
                <a:latin typeface="Times New Roman" pitchFamily="18" charset="0"/>
                <a:cs typeface="Arial" pitchFamily="34" charset="0"/>
              </a:endParaRPr>
            </a:p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675">
                  <a:latin typeface="Calibri" pitchFamily="34" charset="0"/>
                  <a:cs typeface="Arial" pitchFamily="34" charset="0"/>
                </a:rPr>
                <a:t>arbitre 1</a:t>
              </a:r>
            </a:p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675">
                  <a:latin typeface="Calibri" pitchFamily="34" charset="0"/>
                  <a:cs typeface="Arial" pitchFamily="34" charset="0"/>
                </a:rPr>
                <a:t>12 m²</a:t>
              </a:r>
              <a:endParaRPr lang="fr-FR" sz="135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881" name="Oval 41"/>
            <p:cNvSpPr>
              <a:spLocks noChangeArrowheads="1"/>
            </p:cNvSpPr>
            <p:nvPr/>
          </p:nvSpPr>
          <p:spPr bwMode="auto">
            <a:xfrm>
              <a:off x="10082" y="8115"/>
              <a:ext cx="1237" cy="1137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675">
                  <a:latin typeface="Calibri" pitchFamily="34" charset="0"/>
                  <a:cs typeface="Arial" pitchFamily="34" charset="0"/>
                </a:rPr>
                <a:t>Vestiaire</a:t>
              </a:r>
              <a:endParaRPr lang="fr-FR" sz="675">
                <a:latin typeface="Times New Roman" pitchFamily="18" charset="0"/>
                <a:cs typeface="Arial" pitchFamily="34" charset="0"/>
              </a:endParaRPr>
            </a:p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675">
                  <a:latin typeface="Calibri" pitchFamily="34" charset="0"/>
                  <a:cs typeface="Arial" pitchFamily="34" charset="0"/>
                </a:rPr>
                <a:t>arbitre 2</a:t>
              </a:r>
            </a:p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675">
                  <a:latin typeface="Calibri" pitchFamily="34" charset="0"/>
                  <a:cs typeface="Arial" pitchFamily="34" charset="0"/>
                </a:rPr>
                <a:t>12 m²</a:t>
              </a:r>
              <a:endParaRPr lang="fr-FR" sz="135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882" name="AutoShape 42"/>
            <p:cNvSpPr>
              <a:spLocks noChangeArrowheads="1"/>
            </p:cNvSpPr>
            <p:nvPr/>
          </p:nvSpPr>
          <p:spPr bwMode="auto">
            <a:xfrm>
              <a:off x="10475" y="7778"/>
              <a:ext cx="430" cy="423"/>
            </a:xfrm>
            <a:prstGeom prst="star8">
              <a:avLst>
                <a:gd name="adj" fmla="val 3825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fr-FR" sz="1350"/>
            </a:p>
          </p:txBody>
        </p:sp>
        <p:sp>
          <p:nvSpPr>
            <p:cNvPr id="35883" name="AutoShape 43"/>
            <p:cNvSpPr>
              <a:spLocks noChangeArrowheads="1"/>
            </p:cNvSpPr>
            <p:nvPr/>
          </p:nvSpPr>
          <p:spPr bwMode="auto">
            <a:xfrm>
              <a:off x="6153" y="7778"/>
              <a:ext cx="430" cy="423"/>
            </a:xfrm>
            <a:prstGeom prst="star8">
              <a:avLst>
                <a:gd name="adj" fmla="val 3825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fr-FR" sz="1350"/>
            </a:p>
          </p:txBody>
        </p:sp>
        <p:sp>
          <p:nvSpPr>
            <p:cNvPr id="35884" name="Oval 44"/>
            <p:cNvSpPr>
              <a:spLocks noChangeArrowheads="1"/>
            </p:cNvSpPr>
            <p:nvPr/>
          </p:nvSpPr>
          <p:spPr bwMode="auto">
            <a:xfrm>
              <a:off x="4726" y="7368"/>
              <a:ext cx="997" cy="1077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675" dirty="0">
                  <a:latin typeface="Calibri" pitchFamily="34" charset="0"/>
                  <a:cs typeface="Arial" pitchFamily="34" charset="0"/>
                </a:rPr>
                <a:t>infirmerie 1</a:t>
              </a:r>
            </a:p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675" dirty="0">
                  <a:latin typeface="Calibri" pitchFamily="34" charset="0"/>
                  <a:cs typeface="Arial" pitchFamily="34" charset="0"/>
                </a:rPr>
                <a:t>10 m²</a:t>
              </a:r>
              <a:endParaRPr lang="fr-FR" sz="135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885" name="AutoShape 45"/>
            <p:cNvSpPr>
              <a:spLocks noChangeArrowheads="1"/>
            </p:cNvSpPr>
            <p:nvPr/>
          </p:nvSpPr>
          <p:spPr bwMode="auto">
            <a:xfrm>
              <a:off x="4638" y="7220"/>
              <a:ext cx="430" cy="423"/>
            </a:xfrm>
            <a:prstGeom prst="star8">
              <a:avLst>
                <a:gd name="adj" fmla="val 3825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fr-FR" sz="1350"/>
            </a:p>
          </p:txBody>
        </p:sp>
        <p:sp>
          <p:nvSpPr>
            <p:cNvPr id="35886" name="AutoShape 46"/>
            <p:cNvSpPr>
              <a:spLocks noChangeArrowheads="1"/>
            </p:cNvSpPr>
            <p:nvPr/>
          </p:nvSpPr>
          <p:spPr bwMode="auto">
            <a:xfrm>
              <a:off x="5631" y="7446"/>
              <a:ext cx="430" cy="423"/>
            </a:xfrm>
            <a:prstGeom prst="star8">
              <a:avLst>
                <a:gd name="adj" fmla="val 3825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fr-FR" sz="1350"/>
            </a:p>
          </p:txBody>
        </p:sp>
        <p:grpSp>
          <p:nvGrpSpPr>
            <p:cNvPr id="35887" name="Group 47"/>
            <p:cNvGrpSpPr>
              <a:grpSpLocks/>
            </p:cNvGrpSpPr>
            <p:nvPr/>
          </p:nvGrpSpPr>
          <p:grpSpPr bwMode="auto">
            <a:xfrm rot="-1140646">
              <a:off x="5353" y="7290"/>
              <a:ext cx="370" cy="250"/>
              <a:chOff x="9390" y="10430"/>
              <a:chExt cx="370" cy="250"/>
            </a:xfrm>
          </p:grpSpPr>
          <p:cxnSp>
            <p:nvCxnSpPr>
              <p:cNvPr id="35888" name="AutoShape 48"/>
              <p:cNvCxnSpPr>
                <a:cxnSpLocks noChangeShapeType="1"/>
              </p:cNvCxnSpPr>
              <p:nvPr/>
            </p:nvCxnSpPr>
            <p:spPr bwMode="auto">
              <a:xfrm flipV="1">
                <a:off x="9390" y="10430"/>
                <a:ext cx="370" cy="15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35889" name="AutoShape 49"/>
              <p:cNvCxnSpPr>
                <a:cxnSpLocks noChangeShapeType="1"/>
              </p:cNvCxnSpPr>
              <p:nvPr/>
            </p:nvCxnSpPr>
            <p:spPr bwMode="auto">
              <a:xfrm>
                <a:off x="9390" y="10580"/>
                <a:ext cx="370" cy="10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sp>
            <p:nvSpPr>
              <p:cNvPr id="35890" name="Arc 50"/>
              <p:cNvSpPr>
                <a:spLocks/>
              </p:cNvSpPr>
              <p:nvPr/>
            </p:nvSpPr>
            <p:spPr bwMode="auto">
              <a:xfrm rot="3166187">
                <a:off x="9592" y="10476"/>
                <a:ext cx="194" cy="143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350"/>
              </a:p>
            </p:txBody>
          </p:sp>
        </p:grpSp>
        <p:grpSp>
          <p:nvGrpSpPr>
            <p:cNvPr id="35891" name="Group 51"/>
            <p:cNvGrpSpPr>
              <a:grpSpLocks/>
            </p:cNvGrpSpPr>
            <p:nvPr/>
          </p:nvGrpSpPr>
          <p:grpSpPr bwMode="auto">
            <a:xfrm rot="-5180284">
              <a:off x="8403" y="7600"/>
              <a:ext cx="370" cy="250"/>
              <a:chOff x="9390" y="10430"/>
              <a:chExt cx="370" cy="250"/>
            </a:xfrm>
          </p:grpSpPr>
          <p:cxnSp>
            <p:nvCxnSpPr>
              <p:cNvPr id="35892" name="AutoShape 52"/>
              <p:cNvCxnSpPr>
                <a:cxnSpLocks noChangeShapeType="1"/>
              </p:cNvCxnSpPr>
              <p:nvPr/>
            </p:nvCxnSpPr>
            <p:spPr bwMode="auto">
              <a:xfrm flipV="1">
                <a:off x="9390" y="10430"/>
                <a:ext cx="370" cy="15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35893" name="AutoShape 53"/>
              <p:cNvCxnSpPr>
                <a:cxnSpLocks noChangeShapeType="1"/>
              </p:cNvCxnSpPr>
              <p:nvPr/>
            </p:nvCxnSpPr>
            <p:spPr bwMode="auto">
              <a:xfrm>
                <a:off x="9390" y="10580"/>
                <a:ext cx="370" cy="10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sp>
            <p:nvSpPr>
              <p:cNvPr id="35894" name="Arc 54"/>
              <p:cNvSpPr>
                <a:spLocks/>
              </p:cNvSpPr>
              <p:nvPr/>
            </p:nvSpPr>
            <p:spPr bwMode="auto">
              <a:xfrm rot="3166187">
                <a:off x="9592" y="10476"/>
                <a:ext cx="194" cy="143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350"/>
              </a:p>
            </p:txBody>
          </p:sp>
        </p:grpSp>
        <p:grpSp>
          <p:nvGrpSpPr>
            <p:cNvPr id="35895" name="Group 55"/>
            <p:cNvGrpSpPr>
              <a:grpSpLocks/>
            </p:cNvGrpSpPr>
            <p:nvPr/>
          </p:nvGrpSpPr>
          <p:grpSpPr bwMode="auto">
            <a:xfrm>
              <a:off x="5133" y="6203"/>
              <a:ext cx="370" cy="250"/>
              <a:chOff x="9390" y="10430"/>
              <a:chExt cx="370" cy="250"/>
            </a:xfrm>
          </p:grpSpPr>
          <p:cxnSp>
            <p:nvCxnSpPr>
              <p:cNvPr id="35896" name="AutoShape 56"/>
              <p:cNvCxnSpPr>
                <a:cxnSpLocks noChangeShapeType="1"/>
              </p:cNvCxnSpPr>
              <p:nvPr/>
            </p:nvCxnSpPr>
            <p:spPr bwMode="auto">
              <a:xfrm flipV="1">
                <a:off x="9390" y="10430"/>
                <a:ext cx="370" cy="15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35897" name="AutoShape 57"/>
              <p:cNvCxnSpPr>
                <a:cxnSpLocks noChangeShapeType="1"/>
              </p:cNvCxnSpPr>
              <p:nvPr/>
            </p:nvCxnSpPr>
            <p:spPr bwMode="auto">
              <a:xfrm>
                <a:off x="9390" y="10580"/>
                <a:ext cx="370" cy="10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sp>
            <p:nvSpPr>
              <p:cNvPr id="35898" name="Arc 58"/>
              <p:cNvSpPr>
                <a:spLocks/>
              </p:cNvSpPr>
              <p:nvPr/>
            </p:nvSpPr>
            <p:spPr bwMode="auto">
              <a:xfrm rot="3166187">
                <a:off x="9592" y="10476"/>
                <a:ext cx="194" cy="143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350"/>
              </a:p>
            </p:txBody>
          </p:sp>
        </p:grpSp>
      </p:grpSp>
      <p:grpSp>
        <p:nvGrpSpPr>
          <p:cNvPr id="35899" name="Group 59"/>
          <p:cNvGrpSpPr>
            <a:grpSpLocks/>
          </p:cNvGrpSpPr>
          <p:nvPr/>
        </p:nvGrpSpPr>
        <p:grpSpPr bwMode="auto">
          <a:xfrm>
            <a:off x="463046" y="3904384"/>
            <a:ext cx="2147672" cy="779319"/>
            <a:chOff x="9106" y="9765"/>
            <a:chExt cx="5505" cy="1680"/>
          </a:xfrm>
        </p:grpSpPr>
        <p:sp>
          <p:nvSpPr>
            <p:cNvPr id="35900" name="AutoShape 60"/>
            <p:cNvSpPr>
              <a:spLocks noChangeArrowheads="1"/>
            </p:cNvSpPr>
            <p:nvPr/>
          </p:nvSpPr>
          <p:spPr bwMode="auto">
            <a:xfrm>
              <a:off x="9469" y="10155"/>
              <a:ext cx="216" cy="231"/>
            </a:xfrm>
            <a:prstGeom prst="star8">
              <a:avLst>
                <a:gd name="adj" fmla="val 3825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fr-FR" sz="1350"/>
            </a:p>
          </p:txBody>
        </p:sp>
        <p:sp>
          <p:nvSpPr>
            <p:cNvPr id="35901" name="Text Box 61"/>
            <p:cNvSpPr txBox="1">
              <a:spLocks noChangeArrowheads="1"/>
            </p:cNvSpPr>
            <p:nvPr/>
          </p:nvSpPr>
          <p:spPr bwMode="auto">
            <a:xfrm>
              <a:off x="9106" y="9765"/>
              <a:ext cx="5505" cy="168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825">
                  <a:latin typeface="Calibri" pitchFamily="34" charset="0"/>
                  <a:cs typeface="Arial" pitchFamily="34" charset="0"/>
                </a:rPr>
                <a:t>légende :</a:t>
              </a:r>
            </a:p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825">
                  <a:latin typeface="Times New Roman" pitchFamily="18" charset="0"/>
                  <a:cs typeface="Arial" pitchFamily="34" charset="0"/>
                </a:rPr>
                <a:t>	</a:t>
              </a:r>
              <a:r>
                <a:rPr lang="fr-FR" sz="825">
                  <a:latin typeface="Calibri" pitchFamily="34" charset="0"/>
                  <a:cs typeface="Arial" pitchFamily="34" charset="0"/>
                </a:rPr>
                <a:t>Condamnation par clé</a:t>
              </a:r>
            </a:p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825">
                  <a:latin typeface="Calibri" pitchFamily="34" charset="0"/>
                  <a:cs typeface="Arial" pitchFamily="34" charset="0"/>
                </a:rPr>
                <a:t>	Visibilté sur ...</a:t>
              </a:r>
            </a:p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825">
                  <a:latin typeface="Calibri" pitchFamily="34" charset="0"/>
                  <a:cs typeface="Arial" pitchFamily="34" charset="0"/>
                </a:rPr>
                <a:t>	Accès / Issue de secours</a:t>
              </a:r>
            </a:p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825">
                  <a:latin typeface="Calibri" pitchFamily="34" charset="0"/>
                  <a:cs typeface="Arial" pitchFamily="34" charset="0"/>
                </a:rPr>
                <a:t>	Distribution intérieure</a:t>
              </a:r>
              <a:endParaRPr lang="fr-FR" sz="135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35902" name="AutoShape 62"/>
            <p:cNvCxnSpPr>
              <a:cxnSpLocks noChangeShapeType="1"/>
            </p:cNvCxnSpPr>
            <p:nvPr/>
          </p:nvCxnSpPr>
          <p:spPr bwMode="auto">
            <a:xfrm>
              <a:off x="9334" y="11100"/>
              <a:ext cx="565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</p:cxnSp>
        <p:sp>
          <p:nvSpPr>
            <p:cNvPr id="35903" name="AutoShape 63"/>
            <p:cNvSpPr>
              <a:spLocks noChangeArrowheads="1"/>
            </p:cNvSpPr>
            <p:nvPr/>
          </p:nvSpPr>
          <p:spPr bwMode="auto">
            <a:xfrm>
              <a:off x="9390" y="10764"/>
              <a:ext cx="425" cy="186"/>
            </a:xfrm>
            <a:prstGeom prst="leftRightArrow">
              <a:avLst>
                <a:gd name="adj1" fmla="val 50000"/>
                <a:gd name="adj2" fmla="val 45699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fr-FR" sz="135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35904" name="Group 64"/>
            <p:cNvGrpSpPr>
              <a:grpSpLocks/>
            </p:cNvGrpSpPr>
            <p:nvPr/>
          </p:nvGrpSpPr>
          <p:grpSpPr bwMode="auto">
            <a:xfrm>
              <a:off x="9390" y="10430"/>
              <a:ext cx="370" cy="250"/>
              <a:chOff x="9390" y="10430"/>
              <a:chExt cx="370" cy="250"/>
            </a:xfrm>
          </p:grpSpPr>
          <p:cxnSp>
            <p:nvCxnSpPr>
              <p:cNvPr id="35905" name="AutoShape 65"/>
              <p:cNvCxnSpPr>
                <a:cxnSpLocks noChangeShapeType="1"/>
              </p:cNvCxnSpPr>
              <p:nvPr/>
            </p:nvCxnSpPr>
            <p:spPr bwMode="auto">
              <a:xfrm flipV="1">
                <a:off x="9390" y="10430"/>
                <a:ext cx="370" cy="15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35906" name="AutoShape 66"/>
              <p:cNvCxnSpPr>
                <a:cxnSpLocks noChangeShapeType="1"/>
              </p:cNvCxnSpPr>
              <p:nvPr/>
            </p:nvCxnSpPr>
            <p:spPr bwMode="auto">
              <a:xfrm>
                <a:off x="9390" y="10580"/>
                <a:ext cx="370" cy="10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sp>
            <p:nvSpPr>
              <p:cNvPr id="35907" name="Arc 67"/>
              <p:cNvSpPr>
                <a:spLocks/>
              </p:cNvSpPr>
              <p:nvPr/>
            </p:nvSpPr>
            <p:spPr bwMode="auto">
              <a:xfrm rot="3166187">
                <a:off x="9592" y="10476"/>
                <a:ext cx="194" cy="143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350"/>
              </a:p>
            </p:txBody>
          </p:sp>
        </p:grpSp>
      </p:grpSp>
      <p:sp>
        <p:nvSpPr>
          <p:cNvPr id="70" name="ZoneTexte 69"/>
          <p:cNvSpPr txBox="1"/>
          <p:nvPr/>
        </p:nvSpPr>
        <p:spPr>
          <a:xfrm>
            <a:off x="463046" y="654625"/>
            <a:ext cx="31396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Diagramme fonctionnel des espaces:</a:t>
            </a:r>
          </a:p>
          <a:p>
            <a:r>
              <a:rPr lang="fr-FR" sz="2000" dirty="0"/>
              <a:t>Extrait du programme architectural</a:t>
            </a:r>
          </a:p>
        </p:txBody>
      </p:sp>
      <p:sp>
        <p:nvSpPr>
          <p:cNvPr id="71" name="Espace réservé du numéro de diapositive 70"/>
          <p:cNvSpPr>
            <a:spLocks noGrp="1"/>
          </p:cNvSpPr>
          <p:nvPr>
            <p:ph type="sldNum" sz="quarter" idx="12"/>
          </p:nvPr>
        </p:nvSpPr>
        <p:spPr>
          <a:xfrm>
            <a:off x="8592740" y="4781550"/>
            <a:ext cx="407023" cy="209550"/>
          </a:xfrm>
        </p:spPr>
        <p:txBody>
          <a:bodyPr/>
          <a:lstStyle/>
          <a:p>
            <a:fld id="{E97799C9-84D9-46D2-A11E-BCF8A720529D}" type="slidenum">
              <a:rPr lang="en-US" sz="900" b="1"/>
              <a:pPr/>
              <a:t>6</a:t>
            </a:fld>
            <a:endParaRPr lang="en-US" sz="900" b="1" dirty="0"/>
          </a:p>
        </p:txBody>
      </p:sp>
    </p:spTree>
    <p:extLst>
      <p:ext uri="{BB962C8B-B14F-4D97-AF65-F5344CB8AC3E}">
        <p14:creationId xmlns:p14="http://schemas.microsoft.com/office/powerpoint/2010/main" val="982698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outils utilisés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Modeleur 3D : </a:t>
            </a:r>
            <a:r>
              <a:rPr lang="fr-FR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ALLPLAN </a:t>
            </a:r>
            <a:r>
              <a:rPr lang="fr-FR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et</a:t>
            </a:r>
            <a:r>
              <a:rPr lang="fr-FR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Scia</a:t>
            </a:r>
          </a:p>
          <a:p>
            <a:r>
              <a:rPr lang="fr-FR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Logiciel de simulations : </a:t>
            </a:r>
          </a:p>
          <a:p>
            <a:pPr lvl="1"/>
            <a:r>
              <a:rPr lang="fr-FR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Éclairage : </a:t>
            </a:r>
            <a:r>
              <a:rPr lang="fr-FR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Dialux</a:t>
            </a:r>
          </a:p>
          <a:p>
            <a:pPr lvl="1"/>
            <a:r>
              <a:rPr lang="fr-FR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Mécanique : </a:t>
            </a:r>
            <a:r>
              <a:rPr lang="fr-FR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Rdm6</a:t>
            </a:r>
          </a:p>
          <a:p>
            <a:pPr lvl="1"/>
            <a:r>
              <a:rPr lang="fr-FR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Thermique</a:t>
            </a:r>
            <a:r>
              <a:rPr lang="fr-FR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: Archiwizard</a:t>
            </a:r>
          </a:p>
          <a:p>
            <a:pPr lvl="1"/>
            <a:r>
              <a:rPr lang="fr-FR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Insertion dans le paysage : </a:t>
            </a:r>
            <a:r>
              <a:rPr lang="fr-FR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Google </a:t>
            </a:r>
            <a:r>
              <a:rPr lang="fr-FR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earth</a:t>
            </a:r>
            <a:endParaRPr lang="fr-FR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lvl="1"/>
            <a:endParaRPr lang="fr-FR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lvl="1">
              <a:buNone/>
            </a:pPr>
            <a:endParaRPr lang="fr-FR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570969" y="4792436"/>
            <a:ext cx="407023" cy="209550"/>
          </a:xfrm>
        </p:spPr>
        <p:txBody>
          <a:bodyPr/>
          <a:lstStyle/>
          <a:p>
            <a:fld id="{E97799C9-84D9-46D2-A11E-BCF8A720529D}" type="slidenum">
              <a:rPr lang="en-US" sz="900" b="1"/>
              <a:pPr/>
              <a:t>7</a:t>
            </a:fld>
            <a:endParaRPr lang="en-US" sz="900" b="1" dirty="0"/>
          </a:p>
        </p:txBody>
      </p:sp>
    </p:spTree>
    <p:extLst>
      <p:ext uri="{BB962C8B-B14F-4D97-AF65-F5344CB8AC3E}">
        <p14:creationId xmlns:p14="http://schemas.microsoft.com/office/powerpoint/2010/main" val="280835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fond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574" y="464575"/>
            <a:ext cx="8207479" cy="4210667"/>
          </a:xfrm>
          <a:prstGeom prst="rect">
            <a:avLst/>
          </a:prstGeom>
        </p:spPr>
      </p:pic>
      <p:pic>
        <p:nvPicPr>
          <p:cNvPr id="8" name="Image 7" descr="vue_sud_ouest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63636" y="457200"/>
            <a:ext cx="3412346" cy="1585451"/>
          </a:xfrm>
          <a:prstGeom prst="rect">
            <a:avLst/>
          </a:prstGeom>
        </p:spPr>
      </p:pic>
      <p:pic>
        <p:nvPicPr>
          <p:cNvPr id="7" name="Image 6" descr="vue générale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1949" y="457200"/>
            <a:ext cx="4793225" cy="265471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685277" y="3335844"/>
            <a:ext cx="1651734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fr-FR" sz="405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Allplan</a:t>
            </a:r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12"/>
          </p:nvPr>
        </p:nvSpPr>
        <p:spPr>
          <a:xfrm>
            <a:off x="8581854" y="4803321"/>
            <a:ext cx="407023" cy="209550"/>
          </a:xfrm>
        </p:spPr>
        <p:txBody>
          <a:bodyPr/>
          <a:lstStyle/>
          <a:p>
            <a:fld id="{E97799C9-84D9-46D2-A11E-BCF8A720529D}" type="slidenum">
              <a:rPr lang="en-US" sz="900" b="1"/>
              <a:pPr/>
              <a:t>8</a:t>
            </a:fld>
            <a:endParaRPr lang="en-US" sz="900" b="1" dirty="0"/>
          </a:p>
        </p:txBody>
      </p:sp>
    </p:spTree>
    <p:extLst>
      <p:ext uri="{BB962C8B-B14F-4D97-AF65-F5344CB8AC3E}">
        <p14:creationId xmlns:p14="http://schemas.microsoft.com/office/powerpoint/2010/main" val="389008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952" t="17608" r="16191" b="9587"/>
          <a:stretch>
            <a:fillRect/>
          </a:stretch>
        </p:blipFill>
        <p:spPr bwMode="auto">
          <a:xfrm>
            <a:off x="522515" y="664028"/>
            <a:ext cx="4519445" cy="3788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0465" y="1354761"/>
            <a:ext cx="3833813" cy="3178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4825366" y="440244"/>
            <a:ext cx="1496243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fr-FR" sz="405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Dialux</a:t>
            </a:r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>
          <a:xfrm>
            <a:off x="8603626" y="4792436"/>
            <a:ext cx="407023" cy="209550"/>
          </a:xfrm>
        </p:spPr>
        <p:txBody>
          <a:bodyPr/>
          <a:lstStyle/>
          <a:p>
            <a:fld id="{E97799C9-84D9-46D2-A11E-BCF8A720529D}" type="slidenum">
              <a:rPr lang="en-US" sz="900" b="1"/>
              <a:pPr/>
              <a:t>9</a:t>
            </a:fld>
            <a:endParaRPr lang="en-US" sz="900" b="1" dirty="0"/>
          </a:p>
        </p:txBody>
      </p:sp>
    </p:spTree>
    <p:extLst>
      <p:ext uri="{BB962C8B-B14F-4D97-AF65-F5344CB8AC3E}">
        <p14:creationId xmlns:p14="http://schemas.microsoft.com/office/powerpoint/2010/main" val="79124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</TotalTime>
  <Words>1365</Words>
  <Application>Microsoft Office PowerPoint</Application>
  <PresentationFormat>Affichage à l'écran (16:9)</PresentationFormat>
  <Paragraphs>412</Paragraphs>
  <Slides>40</Slides>
  <Notes>27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40</vt:i4>
      </vt:variant>
    </vt:vector>
  </HeadingPairs>
  <TitlesOfParts>
    <vt:vector size="41" baseType="lpstr">
      <vt:lpstr>Thème Office</vt:lpstr>
      <vt:lpstr>Intégration du BIM dans les formations et les diplômes de l’Éducation Nationale</vt:lpstr>
      <vt:lpstr>Usages BIM dans les formations</vt:lpstr>
      <vt:lpstr>Quel BTP au 21ème siècle,  quelles compétences ?</vt:lpstr>
      <vt:lpstr>Le BIM, outil initialement pédagogique</vt:lpstr>
      <vt:lpstr>Un exemple: projet de bac STI2D 2016</vt:lpstr>
      <vt:lpstr>Présentation PowerPoint</vt:lpstr>
      <vt:lpstr>Les outils utilisés</vt:lpstr>
      <vt:lpstr>Présentation PowerPoint</vt:lpstr>
      <vt:lpstr>Présentation PowerPoint</vt:lpstr>
      <vt:lpstr>Présentation PowerPoint</vt:lpstr>
      <vt:lpstr>Autre exemple, STI2D, Lycée Jean-Moulin Angers</vt:lpstr>
      <vt:lpstr>Présentation PowerPoint</vt:lpstr>
      <vt:lpstr>Formations concernées par le BIM</vt:lpstr>
      <vt:lpstr>Quelques formations du BTP</vt:lpstr>
      <vt:lpstr>BTS ERA</vt:lpstr>
      <vt:lpstr>BTS Enveloppes des Bâtiments</vt:lpstr>
      <vt:lpstr>BTS Géomètre Topographe</vt:lpstr>
      <vt:lpstr>Nouveaux savoirs</vt:lpstr>
      <vt:lpstr>Bac Pro TEB   EE et AA</vt:lpstr>
      <vt:lpstr>Bac Pro Technicien Gaz (En cours d’écriture)</vt:lpstr>
      <vt:lpstr>Les examens</vt:lpstr>
      <vt:lpstr>BTS Bâtiment, depuis 2015</vt:lpstr>
      <vt:lpstr>BTS Bâtiment, depuis 2015</vt:lpstr>
      <vt:lpstr>- Introduction des outils collaboratifs au sein des épreuves (U42 et U5)  - Travaux de groupes sur des supports techniques numériques partagés</vt:lpstr>
      <vt:lpstr>Présentation PowerPoint</vt:lpstr>
      <vt:lpstr>Présentation PowerPoint</vt:lpstr>
      <vt:lpstr>Points d’étapes sur la formation</vt:lpstr>
      <vt:lpstr>DIAGNOSTIC SUR LES Formations initiales concernées</vt:lpstr>
      <vt:lpstr>DIAGNOSTIC SUR LES Formations initiales concernées</vt:lpstr>
      <vt:lpstr>Présentation PowerPoint</vt:lpstr>
      <vt:lpstr>Avec quelles informations travailler ?</vt:lpstr>
      <vt:lpstr>Analyse pour tous les référentiels</vt:lpstr>
      <vt:lpstr>Déploiement dans les autres formations</vt:lpstr>
      <vt:lpstr>Généralisation de la démarche</vt:lpstr>
      <vt:lpstr>Présentation PowerPoint</vt:lpstr>
      <vt:lpstr>Présentation PowerPoint</vt:lpstr>
      <vt:lpstr>Les ressources BIM Eduscol STI</vt:lpstr>
      <vt:lpstr>Exemple de ressource</vt:lpstr>
      <vt:lpstr>Le CERPEP</vt:lpstr>
      <vt:lpstr>Merci de votre attention 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Benedetta Pastore</dc:creator>
  <cp:lastModifiedBy>Didier MAGNIER</cp:lastModifiedBy>
  <cp:revision>128</cp:revision>
  <cp:lastPrinted>2016-11-24T18:42:29Z</cp:lastPrinted>
  <dcterms:created xsi:type="dcterms:W3CDTF">2016-03-17T11:07:04Z</dcterms:created>
  <dcterms:modified xsi:type="dcterms:W3CDTF">2016-11-25T11:59:11Z</dcterms:modified>
</cp:coreProperties>
</file>