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7" r:id="rId4"/>
  </p:sldMasterIdLst>
  <p:notesMasterIdLst>
    <p:notesMasterId r:id="rId36"/>
  </p:notesMasterIdLst>
  <p:handoutMasterIdLst>
    <p:handoutMasterId r:id="rId37"/>
  </p:handoutMasterIdLst>
  <p:sldIdLst>
    <p:sldId id="328" r:id="rId5"/>
    <p:sldId id="313" r:id="rId6"/>
    <p:sldId id="316" r:id="rId7"/>
    <p:sldId id="309" r:id="rId8"/>
    <p:sldId id="338" r:id="rId9"/>
    <p:sldId id="296" r:id="rId10"/>
    <p:sldId id="365" r:id="rId11"/>
    <p:sldId id="342" r:id="rId12"/>
    <p:sldId id="343" r:id="rId13"/>
    <p:sldId id="330" r:id="rId14"/>
    <p:sldId id="334" r:id="rId15"/>
    <p:sldId id="352" r:id="rId16"/>
    <p:sldId id="353" r:id="rId17"/>
    <p:sldId id="350" r:id="rId18"/>
    <p:sldId id="351" r:id="rId19"/>
    <p:sldId id="345" r:id="rId20"/>
    <p:sldId id="336" r:id="rId21"/>
    <p:sldId id="358" r:id="rId22"/>
    <p:sldId id="363" r:id="rId23"/>
    <p:sldId id="359" r:id="rId24"/>
    <p:sldId id="364" r:id="rId25"/>
    <p:sldId id="360" r:id="rId26"/>
    <p:sldId id="361" r:id="rId27"/>
    <p:sldId id="362" r:id="rId28"/>
    <p:sldId id="355" r:id="rId29"/>
    <p:sldId id="356" r:id="rId30"/>
    <p:sldId id="337" r:id="rId31"/>
    <p:sldId id="357" r:id="rId32"/>
    <p:sldId id="331" r:id="rId33"/>
    <p:sldId id="354" r:id="rId34"/>
    <p:sldId id="329" r:id="rId35"/>
  </p:sldIdLst>
  <p:sldSz cx="9144000" cy="5143500" type="screen16x9"/>
  <p:notesSz cx="6877050" cy="10001250"/>
  <p:custDataLst>
    <p:tags r:id="rId38"/>
  </p:custDataLst>
  <p:defaultTextStyle>
    <a:defPPr>
      <a:defRPr lang="de-DE"/>
    </a:defPPr>
    <a:lvl1pPr marL="0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25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51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376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01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626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752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877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002" algn="l" defTabSz="81625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 userDrawn="1">
          <p15:clr>
            <a:srgbClr val="A4A3A4"/>
          </p15:clr>
        </p15:guide>
        <p15:guide id="2" pos="216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21"/>
    <a:srgbClr val="8B6D4A"/>
    <a:srgbClr val="976F43"/>
    <a:srgbClr val="B3B5B7"/>
    <a:srgbClr val="B61A1D"/>
    <a:srgbClr val="99BDD5"/>
    <a:srgbClr val="D67C1C"/>
    <a:srgbClr val="B0B932"/>
    <a:srgbClr val="5F94AB"/>
    <a:srgbClr val="BDA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0" autoAdjust="0"/>
    <p:restoredTop sz="64327" autoAdjust="0"/>
  </p:normalViewPr>
  <p:slideViewPr>
    <p:cSldViewPr snapToGrid="0">
      <p:cViewPr varScale="1">
        <p:scale>
          <a:sx n="94" d="100"/>
          <a:sy n="94" d="100"/>
        </p:scale>
        <p:origin x="252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60" y="120"/>
      </p:cViewPr>
      <p:guideLst>
        <p:guide orient="horz" pos="3149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260" cy="499520"/>
          </a:xfrm>
          <a:prstGeom prst="rect">
            <a:avLst/>
          </a:prstGeom>
        </p:spPr>
        <p:txBody>
          <a:bodyPr vert="horz" lIns="89034" tIns="44517" rIns="89034" bIns="4451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5254" y="0"/>
            <a:ext cx="2980260" cy="499520"/>
          </a:xfrm>
          <a:prstGeom prst="rect">
            <a:avLst/>
          </a:prstGeom>
        </p:spPr>
        <p:txBody>
          <a:bodyPr vert="horz" lIns="89034" tIns="44517" rIns="89034" bIns="44517" rtlCol="0"/>
          <a:lstStyle>
            <a:lvl1pPr algn="r">
              <a:defRPr sz="1200"/>
            </a:lvl1pPr>
          </a:lstStyle>
          <a:p>
            <a:fld id="{4BD2F89C-5B9E-47D5-97EA-7E94A03F3BAD}" type="datetimeFigureOut">
              <a:rPr lang="en-US" smtClean="0"/>
              <a:pPr/>
              <a:t>11/24/2016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0179"/>
            <a:ext cx="2980260" cy="499520"/>
          </a:xfrm>
          <a:prstGeom prst="rect">
            <a:avLst/>
          </a:prstGeom>
        </p:spPr>
        <p:txBody>
          <a:bodyPr vert="horz" lIns="89034" tIns="44517" rIns="89034" bIns="4451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5254" y="9500179"/>
            <a:ext cx="2980260" cy="499520"/>
          </a:xfrm>
          <a:prstGeom prst="rect">
            <a:avLst/>
          </a:prstGeom>
        </p:spPr>
        <p:txBody>
          <a:bodyPr vert="horz" lIns="89034" tIns="44517" rIns="89034" bIns="44517" rtlCol="0" anchor="b"/>
          <a:lstStyle>
            <a:lvl1pPr algn="r">
              <a:defRPr sz="1200"/>
            </a:lvl1pPr>
          </a:lstStyle>
          <a:p>
            <a:fld id="{9EC16AE0-9542-4D5B-AF70-A50F5AFBFBE0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301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063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5405" y="0"/>
            <a:ext cx="2980055" cy="500063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2FB4FF29-EE9A-4D47-9F1A-289A80693C0F}" type="datetimeFigureOut">
              <a:rPr lang="fr-FR" smtClean="0"/>
              <a:pPr/>
              <a:t>24/11/2016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6750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706" y="4750593"/>
            <a:ext cx="5501640" cy="4500563"/>
          </a:xfrm>
          <a:prstGeom prst="rect">
            <a:avLst/>
          </a:prstGeom>
        </p:spPr>
        <p:txBody>
          <a:bodyPr vert="horz" lIns="96442" tIns="48221" rIns="96442" bIns="48221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9452"/>
            <a:ext cx="2980055" cy="500063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5405" y="9499452"/>
            <a:ext cx="2980055" cy="500063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71E7D22E-2FCF-4181-8686-08BDCDF9406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1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265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28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garantissant une information partagée et échangée qui soit à tout moment exacte, précise et cohérente, </a:t>
            </a:r>
          </a:p>
          <a:p>
            <a:pPr algn="just"/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outils numériques (BIM et maquette numérique urbaine) fédèrent les acteurs et permettent une évolution dans les méthodes de travail et la gestion des projets. </a:t>
            </a:r>
          </a:p>
          <a:p>
            <a:pPr algn="just"/>
            <a:endParaRPr lang="fr-FR" sz="10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 utilisation permet plus de réactivité et plus de productivité et contribue à répondre aux exigences compétitives et économiques d'un marché qui se mondialise. </a:t>
            </a: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http://recherche.cstb.fr/fr/offres/thematiques/numerique/</a:t>
            </a:r>
          </a:p>
          <a:p>
            <a:pPr algn="just"/>
            <a:endParaRPr lang="fr-FR" sz="1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maquette numérique BIM au service du nouvel hôpital d'Ajaccio: </a:t>
            </a: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https://www.youtube.com/watch?v=NcFt1s9oujI</a:t>
            </a:r>
          </a:p>
          <a:p>
            <a:pPr algn="just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Téléchargement du viewer gratuit:</a:t>
            </a:r>
            <a:r>
              <a:rPr lang="fr-FR" sz="1400" b="1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http://editions.cstb.fr/Products/eveBIM-Viewer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130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033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807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908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73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324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61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040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Démonstration vidéo du logiciel Elodie: </a:t>
            </a: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https://www.youtube.com/watch?v=fwKutJxn2Ew</a:t>
            </a:r>
          </a:p>
          <a:p>
            <a:pPr algn="just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 du cycle de vie (ACV):</a:t>
            </a:r>
            <a:r>
              <a:rPr lang="fr-FR" sz="10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http://recherche.cstb.fr/fr/offres/expertises/analyse-cycle-vie/</a:t>
            </a: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Performance énergétique: </a:t>
            </a: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http://recherche.cstb.fr/fr/offres/expertises/performance-energetique/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48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CSTB a pour mission </a:t>
            </a:r>
          </a:p>
          <a:p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rassembler, </a:t>
            </a:r>
            <a:r>
              <a:rPr lang="fr-FR" altLang="fr-FR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développer </a:t>
            </a:r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 </a:t>
            </a:r>
            <a:r>
              <a:rPr lang="fr-FR" altLang="fr-FR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partager </a:t>
            </a:r>
            <a:r>
              <a:rPr lang="fr-FR" alt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avec </a:t>
            </a:r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acteurs de la construction, </a:t>
            </a:r>
          </a:p>
          <a:p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connaissances scientifiques et techniques </a:t>
            </a:r>
            <a:r>
              <a:rPr lang="fr-FR" alt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 </a:t>
            </a:r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faire progresser les </a:t>
            </a:r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bâtiments </a:t>
            </a:r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 leur </a:t>
            </a:r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environnement</a:t>
            </a:r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fr-FR" alt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alt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Accompagnement des professionnels </a:t>
            </a:r>
            <a:endParaRPr lang="fr-FR" altLang="fr-FR" sz="1600" b="1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alt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 activités sont organisées pour être </a:t>
            </a:r>
            <a:r>
              <a:rPr lang="fr-FR" altLang="fr-FR" sz="16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accessibles </a:t>
            </a:r>
            <a:endParaRPr lang="fr-FR" altLang="fr-FR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à l’ensemble </a:t>
            </a:r>
            <a:r>
              <a:rPr lang="fr-FR" alt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</a:t>
            </a:r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acteurs </a:t>
            </a:r>
            <a:r>
              <a:rPr lang="fr-FR" alt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 </a:t>
            </a:r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partenaires </a:t>
            </a:r>
            <a:r>
              <a:rPr lang="fr-FR" alt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 </a:t>
            </a:r>
            <a:r>
              <a:rPr lang="fr-FR" alt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monde de la construction.</a:t>
            </a:r>
            <a:endParaRPr lang="fr-F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973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148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Démonstration en ligne: https://www.youtube.com/watch?v=n1MgzxPMAik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505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133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Démonstration vidéo</a:t>
            </a:r>
            <a:r>
              <a:rPr lang="fr-FR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Batipédia: https://www.youtube.com/watch?v=qbaOmtTGDvU</a:t>
            </a:r>
          </a:p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791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223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039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just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Webconférences de présentation et démonstration</a:t>
            </a: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b="1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AGENDA COMPLET: http://www.batipedia.com/agenda.html</a:t>
            </a: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b="1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BATIPEDIA: mardi 6 </a:t>
            </a:r>
            <a:r>
              <a:rPr lang="fr-FR" sz="1400" b="1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déc</a:t>
            </a: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à 14h : https://attendee.gotowebinar.com/rt/680546393940892673</a:t>
            </a:r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b="1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BATI CCTP: mardi 6 </a:t>
            </a:r>
            <a:r>
              <a:rPr lang="fr-FR" sz="1400" b="1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déc</a:t>
            </a: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à 11h: https://attendee.gotowebinar.com/register/1041982256283930626</a:t>
            </a: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b="1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 et eveBIM-ELODIE: lundi 5 </a:t>
            </a:r>
            <a:r>
              <a:rPr lang="fr-FR" sz="1400" b="1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déc</a:t>
            </a:r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à 14h: https://attendee.gotowebinar.com/rt/8173049634163771907</a:t>
            </a:r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149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l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Anne SACCO </a:t>
            </a: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Chargé relation client</a:t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Tél. : 01 40 50 29 19</a:t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TRAORE </a:t>
            </a: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Chargé relation client</a:t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Tél. : 01 40 50 28 61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Emilie SUIRE</a:t>
            </a: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Chef de Pôle Ingénierie et Services de Formation </a:t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fr-FR" sz="1400" b="1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CSTB-Formations@cstb.fr</a:t>
            </a:r>
          </a:p>
          <a:p>
            <a:pPr algn="l"/>
            <a:endParaRPr lang="fr-FR" sz="1400" b="1" u="sng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fr-FR" sz="1400" b="1" u="none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Rappel:  </a:t>
            </a:r>
            <a:r>
              <a:rPr lang="fr-FR" sz="10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formons des formateurs, pour ceux qui ont besoin d’aborder des sujets technique dans le secteur du bâtiment</a:t>
            </a:r>
            <a:endParaRPr lang="fr-FR" sz="1400" b="1" u="none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fr-FR" sz="1400" b="1" u="sng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CSTB Paris : 4, avenue du Recteur Poincaré - 75016 Paris</a:t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CSTB Marne-la-Vallée : 84, Avenue Jean Jaurès - Champs sur Marne - 77447 Marne La Vallée</a:t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CSTB de Nantes : 11, rue Henri </a:t>
            </a:r>
            <a:r>
              <a:rPr lang="fr-FR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Picherit</a:t>
            </a: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BP 82341 - 44323 Nantes Cedex 3</a:t>
            </a:r>
            <a:b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400" b="1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647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875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fr-FR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http://eduscol.education.fr/sti/articles/accord-cadre-cstb-20052015</a:t>
            </a:r>
          </a:p>
          <a:p>
            <a:pPr fontAlgn="base"/>
            <a:endParaRPr lang="fr-FR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fr-FR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CSTB (Centre Scientifique et Technique du Bâtiment) et l’Éducation nationale ont signé le 20 mai 2015 un accord de partenariat mettant à disposition des Établissements scolaires des ressources gratuites documentaires ainsi que des Logiciels compatibles BIM, à destination des enseignants et des étudiants.</a:t>
            </a:r>
          </a:p>
          <a:p>
            <a:pPr lvl="0" fontAlgn="base"/>
            <a:r>
              <a:rPr lang="fr-FR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Elodie</a:t>
            </a:r>
            <a:r>
              <a:rPr lang="fr-FR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 logiciel compatible BIM d’évaluation de la performance environnementale globale des bâtiments</a:t>
            </a:r>
          </a:p>
          <a:p>
            <a:pPr lvl="0" fontAlgn="base"/>
            <a:r>
              <a:rPr lang="fr-FR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EveBIM</a:t>
            </a:r>
            <a:r>
              <a:rPr lang="fr-FR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 viewer de maquette numérique BIM IFC, </a:t>
            </a:r>
            <a:r>
              <a:rPr lang="fr-FR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interfaçable</a:t>
            </a:r>
            <a:r>
              <a:rPr lang="fr-FR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le logiciel ELODIE</a:t>
            </a:r>
          </a:p>
          <a:p>
            <a:pPr lvl="0" fontAlgn="base"/>
            <a:r>
              <a:rPr lang="fr-FR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Batipédia</a:t>
            </a:r>
            <a:r>
              <a:rPr lang="fr-FR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 portail d’actualités et d’informations technico-réglementaires</a:t>
            </a:r>
          </a:p>
          <a:p>
            <a:endParaRPr lang="fr-FR" dirty="0" smtClean="0"/>
          </a:p>
          <a:p>
            <a:r>
              <a:rPr lang="fr-FR" dirty="0" smtClean="0"/>
              <a:t>EDUCATION NATIONALE, AFPA, GRETA, CCCA BTP</a:t>
            </a:r>
          </a:p>
          <a:p>
            <a:r>
              <a:rPr lang="fr-FR" dirty="0" smtClean="0"/>
              <a:t>REEF EN LIGNE : de 1 à 295 utilisateurs = 415 €HT; au-delà de 296 utilisateurs = 1,41 €HT par utilisateur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REEF CLASSIQUE PLUS</a:t>
            </a:r>
            <a:r>
              <a:rPr lang="fr-FR" baseline="0" dirty="0" smtClean="0"/>
              <a:t> </a:t>
            </a:r>
            <a:r>
              <a:rPr lang="fr-FR" dirty="0" smtClean="0"/>
              <a:t>: de 1 à 295 utilisateurs = 465 €HT; au-delà de 296 utilisateurs = 1,55 €HT par utilisateur</a:t>
            </a:r>
          </a:p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63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 Pro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dans </a:t>
            </a:r>
            <a:r>
              <a:rPr lang="fr-F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Diffusion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des connaissances</a:t>
            </a:r>
          </a:p>
          <a:p>
            <a:endParaRPr lang="fr-F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Développement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à </a:t>
            </a:r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Sophia Antipolis</a:t>
            </a:r>
            <a:r>
              <a:rPr lang="fr-FR" sz="1800" b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Salle Immersive à Sophia et </a:t>
            </a:r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Paris</a:t>
            </a:r>
            <a:endParaRPr lang="fr-FR" sz="1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6746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627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59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15987" lvl="1" indent="-315987">
              <a:defRPr/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axes stratégiques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15987" lvl="1" indent="-315987">
              <a:defRPr/>
            </a:pPr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15987" lvl="1" indent="-315987">
              <a:defRPr/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|	Renforcer et partager les </a:t>
            </a: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connaissances scientifiques 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 </a:t>
            </a: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techniques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pour améliorer la </a:t>
            </a: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performance globale 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bâtiments.</a:t>
            </a:r>
          </a:p>
          <a:p>
            <a:pPr marL="315987" lvl="1" indent="-315987">
              <a:defRPr/>
            </a:pPr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17122" lvl="1" indent="-317122">
              <a:defRPr/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|	Accompagner les acteurs dans le </a:t>
            </a: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processus d’innovation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de l’idée au marché, pour  la construction durable. </a:t>
            </a:r>
          </a:p>
          <a:p>
            <a:pPr marL="317122" lvl="1" indent="-317122">
              <a:defRPr/>
            </a:pPr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17122" lvl="1" indent="-317122">
              <a:defRPr/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|	Participer au développement des </a:t>
            </a: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villes et territoires durables 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 le </a:t>
            </a: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bien-être des citoyens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fr-FR" dirty="0" smtClean="0"/>
          </a:p>
          <a:p>
            <a:endParaRPr lang="fr-FR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Composants intégrés à l'ouvrage:</a:t>
            </a:r>
          </a:p>
          <a:p>
            <a:endParaRPr lang="fr-FR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altLang="fr-FR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GROS ŒUVRE │ SECOND ŒUVRE │ ÉQUIPEMENTS ET RÉSEAUX</a:t>
            </a:r>
          </a:p>
          <a:p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priorités scientifiques et techniques:</a:t>
            </a:r>
          </a:p>
          <a:p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altLang="fr-FR" sz="1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ÉNERGIE ENVIRONNEMENT │ SANTÉ CONFORT │ MAÎTRISE DES RISQUES │ </a:t>
            </a:r>
            <a:r>
              <a:rPr lang="fr-FR" altLang="fr-FR" sz="1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NUMÉRIQUE</a:t>
            </a:r>
            <a:r>
              <a:rPr lang="fr-FR" altLang="fr-FR" sz="1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│ USAGES, ÉCONOMIE, MUTATIONS DES FILIÈRES</a:t>
            </a:r>
          </a:p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89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CSTB propose ce service à </a:t>
            </a:r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Sophia Antipolis </a:t>
            </a: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</a:t>
            </a:r>
            <a:r>
              <a:rPr lang="fr-FR" sz="10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Paris</a:t>
            </a: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utilisant ses logiciels interopérables avec la maquette numérique BIM du projet, et un système de projection et de sonorisation de pointe.</a:t>
            </a:r>
          </a:p>
          <a:p>
            <a:r>
              <a:rPr lang="fr-FR" sz="10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immersion 3D collective et interactive</a:t>
            </a:r>
          </a:p>
          <a:p>
            <a:r>
              <a:rPr lang="fr-FR" dirty="0" smtClean="0">
                <a:effectLst/>
              </a:rPr>
              <a:t>Dotée d'un écran </a:t>
            </a:r>
            <a:r>
              <a:rPr lang="fr-FR" b="1" dirty="0" smtClean="0">
                <a:effectLst/>
              </a:rPr>
              <a:t>panoramique incurvé à 180° </a:t>
            </a:r>
            <a:r>
              <a:rPr lang="fr-FR" dirty="0" smtClean="0">
                <a:effectLst/>
              </a:rPr>
              <a:t>à Sophia</a:t>
            </a:r>
            <a:r>
              <a:rPr lang="fr-FR" baseline="0" dirty="0" smtClean="0">
                <a:effectLst/>
              </a:rPr>
              <a:t> et d’un écran </a:t>
            </a:r>
            <a:r>
              <a:rPr lang="fr-FR" b="1" baseline="0" dirty="0" smtClean="0">
                <a:effectLst/>
              </a:rPr>
              <a:t>tactile 3D</a:t>
            </a:r>
            <a:r>
              <a:rPr lang="fr-FR" baseline="0" dirty="0" smtClean="0">
                <a:effectLst/>
              </a:rPr>
              <a:t> à Paris</a:t>
            </a:r>
            <a:r>
              <a:rPr lang="fr-FR" dirty="0" smtClean="0">
                <a:effectLst/>
              </a:rPr>
              <a:t> ainsi</a:t>
            </a:r>
            <a:r>
              <a:rPr lang="fr-FR" baseline="0" dirty="0" smtClean="0">
                <a:effectLst/>
              </a:rPr>
              <a:t> qu’</a:t>
            </a:r>
            <a:r>
              <a:rPr lang="fr-FR" dirty="0" smtClean="0">
                <a:effectLst/>
              </a:rPr>
              <a:t>un système spatialisé de </a:t>
            </a:r>
            <a:r>
              <a:rPr lang="fr-FR" b="1" dirty="0" smtClean="0">
                <a:effectLst/>
              </a:rPr>
              <a:t>sonorisation</a:t>
            </a:r>
            <a:r>
              <a:rPr lang="fr-FR" dirty="0" smtClean="0">
                <a:effectLst/>
              </a:rPr>
              <a:t> particulièrement enveloppant, elle permet de </a:t>
            </a:r>
            <a:r>
              <a:rPr lang="fr-FR" b="1" dirty="0" smtClean="0">
                <a:effectLst/>
              </a:rPr>
              <a:t>naviguer dans le projet en temps réel </a:t>
            </a:r>
            <a:r>
              <a:rPr lang="fr-FR" dirty="0" smtClean="0">
                <a:effectLst/>
              </a:rPr>
              <a:t>pour le découvrir sous tous les angles, et d'accéder à l'information sur chaque objet du projet. </a:t>
            </a:r>
          </a:p>
          <a:p>
            <a:r>
              <a:rPr lang="fr-FR" dirty="0" smtClean="0">
                <a:effectLst/>
              </a:rPr>
              <a:t>En phase </a:t>
            </a:r>
            <a:r>
              <a:rPr lang="fr-FR" b="1" dirty="0" smtClean="0">
                <a:effectLst/>
              </a:rPr>
              <a:t>concours d'architecture</a:t>
            </a:r>
            <a:r>
              <a:rPr lang="fr-FR" dirty="0" smtClean="0">
                <a:effectLst/>
              </a:rPr>
              <a:t>, la salle immersive réunit candidats et maîtrise d'ouvrage pour </a:t>
            </a:r>
            <a:r>
              <a:rPr lang="fr-FR" b="1" dirty="0" smtClean="0">
                <a:effectLst/>
              </a:rPr>
              <a:t>partager</a:t>
            </a:r>
            <a:r>
              <a:rPr lang="fr-FR" dirty="0" smtClean="0">
                <a:effectLst/>
              </a:rPr>
              <a:t> les projets. </a:t>
            </a:r>
          </a:p>
          <a:p>
            <a:r>
              <a:rPr lang="fr-FR" dirty="0" smtClean="0">
                <a:effectLst/>
              </a:rPr>
              <a:t>En phase </a:t>
            </a:r>
            <a:r>
              <a:rPr lang="fr-FR" b="1" dirty="0" smtClean="0">
                <a:effectLst/>
              </a:rPr>
              <a:t>conception</a:t>
            </a:r>
            <a:r>
              <a:rPr lang="fr-FR" dirty="0" smtClean="0">
                <a:effectLst/>
              </a:rPr>
              <a:t>, elle est un </a:t>
            </a:r>
            <a:r>
              <a:rPr lang="fr-FR" b="0" dirty="0" smtClean="0">
                <a:effectLst/>
              </a:rPr>
              <a:t>outil de travail </a:t>
            </a:r>
            <a:r>
              <a:rPr lang="fr-FR" b="1" dirty="0" smtClean="0">
                <a:effectLst/>
              </a:rPr>
              <a:t>collaboratif</a:t>
            </a:r>
            <a:r>
              <a:rPr lang="fr-FR" dirty="0" smtClean="0">
                <a:effectLst/>
              </a:rPr>
              <a:t>, complémentaire des échanges à distance. </a:t>
            </a:r>
          </a:p>
          <a:p>
            <a:r>
              <a:rPr lang="fr-FR" dirty="0" smtClean="0">
                <a:effectLst/>
              </a:rPr>
              <a:t>Elle permet d'examiner l'implantation d'un projet, de discuter les choix de conception, de vérifier les performances du projet. </a:t>
            </a:r>
          </a:p>
          <a:p>
            <a:r>
              <a:rPr lang="fr-FR" dirty="0" smtClean="0">
                <a:effectLst/>
              </a:rPr>
              <a:t>Elle constitue également un </a:t>
            </a:r>
            <a:r>
              <a:rPr lang="fr-FR" b="1" dirty="0" smtClean="0">
                <a:effectLst/>
              </a:rPr>
              <a:t>support privilégié de la concertation et de la communication</a:t>
            </a:r>
            <a:r>
              <a:rPr lang="fr-FR" dirty="0" smtClean="0">
                <a:effectLst/>
              </a:rPr>
              <a:t> sur le projet, à toutes ses étapes, avec l'ensemble des parties prenantes.</a:t>
            </a:r>
          </a:p>
          <a:p>
            <a:endParaRPr lang="fr-FR" sz="10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 smtClean="0">
                <a:effectLst/>
              </a:rPr>
              <a:t>Les opérateurs du CSTB assurent </a:t>
            </a:r>
            <a:r>
              <a:rPr lang="fr-FR" b="1" dirty="0" smtClean="0">
                <a:effectLst/>
              </a:rPr>
              <a:t>la projection 3D du projet à l'échelle composant, bâtiment et territoire</a:t>
            </a:r>
            <a:r>
              <a:rPr lang="fr-FR" dirty="0" smtClean="0">
                <a:effectLst/>
              </a:rPr>
              <a:t>, en utilisant les logiciels eveBIM et </a:t>
            </a:r>
            <a:r>
              <a:rPr lang="fr-FR" dirty="0" err="1" smtClean="0">
                <a:effectLst/>
              </a:rPr>
              <a:t>eveCITY</a:t>
            </a:r>
            <a:r>
              <a:rPr lang="fr-FR" dirty="0" smtClean="0">
                <a:effectLst/>
              </a:rPr>
              <a:t> du CSTB.</a:t>
            </a:r>
            <a:br>
              <a:rPr lang="fr-FR" dirty="0" smtClean="0">
                <a:effectLst/>
              </a:rPr>
            </a:br>
            <a:r>
              <a:rPr lang="fr-FR" dirty="0" smtClean="0">
                <a:effectLst/>
              </a:rPr>
              <a:t>Le </a:t>
            </a:r>
            <a:r>
              <a:rPr lang="fr-FR" b="1" dirty="0" err="1" smtClean="0">
                <a:effectLst/>
              </a:rPr>
              <a:t>géoréférencement</a:t>
            </a:r>
            <a:r>
              <a:rPr lang="fr-FR" b="1" dirty="0" smtClean="0">
                <a:effectLst/>
              </a:rPr>
              <a:t> du projet</a:t>
            </a:r>
            <a:r>
              <a:rPr lang="fr-FR" dirty="0" smtClean="0">
                <a:effectLst/>
              </a:rPr>
              <a:t>, à partir de données SIG, permet d'offrir une vision réaliste de l'insertion des bâtiments dans leur environnement.</a:t>
            </a:r>
            <a:br>
              <a:rPr lang="fr-FR" dirty="0" smtClean="0">
                <a:effectLst/>
              </a:rPr>
            </a:br>
            <a:r>
              <a:rPr lang="fr-FR" dirty="0" smtClean="0">
                <a:effectLst/>
              </a:rPr>
              <a:t>Le CSTB dispose également de logiciels interopérables, qui permettent de connaître et de visualiser </a:t>
            </a:r>
            <a:r>
              <a:rPr lang="fr-FR" b="1" dirty="0" smtClean="0">
                <a:effectLst/>
              </a:rPr>
              <a:t>les futures performances</a:t>
            </a:r>
            <a:r>
              <a:rPr lang="fr-FR" dirty="0" smtClean="0">
                <a:effectLst/>
              </a:rPr>
              <a:t> de l'ouvrage (thermique, environnemental, acoustique, éclairage, risques, etc.).</a:t>
            </a:r>
            <a:endParaRPr lang="fr-FR" sz="1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948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maquette Numérique</a:t>
            </a:r>
          </a:p>
          <a:p>
            <a:pPr fontAlgn="base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r>
              <a:rPr lang="fr-FR" sz="1400" dirty="0" smtClean="0"/>
              <a:t>Amélioration des échanges entre les acteurs, </a:t>
            </a:r>
          </a:p>
          <a:p>
            <a:pPr fontAlgn="base"/>
            <a:r>
              <a:rPr lang="fr-FR" sz="1400" dirty="0" smtClean="0"/>
              <a:t>Vision multi-échelles d’un projet</a:t>
            </a:r>
          </a:p>
          <a:p>
            <a:pPr fontAlgn="base"/>
            <a:r>
              <a:rPr lang="fr-FR" sz="1400" dirty="0" smtClean="0"/>
              <a:t>Optimisation de la performance à long-terme</a:t>
            </a:r>
          </a:p>
          <a:p>
            <a:pPr fontAlgn="base"/>
            <a:endParaRPr lang="fr-FR" sz="1400" dirty="0" smtClean="0"/>
          </a:p>
          <a:p>
            <a:pPr fontAlgn="base"/>
            <a:r>
              <a:rPr lang="fr-FR" sz="1400" dirty="0" smtClean="0"/>
              <a:t>Le BIM révolutionne les pratiques professionnelles de la construction et de l’aménagement urbain. </a:t>
            </a:r>
          </a:p>
          <a:p>
            <a:pPr fontAlgn="base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r>
              <a:rPr lang="fr-FR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Actualités</a:t>
            </a:r>
          </a:p>
          <a:p>
            <a:pPr fontAlgn="base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http://www.cstb.fr/actualites/?tags=numerique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Euroméditerranée</a:t>
            </a:r>
            <a:r>
              <a:rPr lang="fr-FR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fr-FR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fr-FR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démarche BIM multi-échelles, dédiée aux aménagements urbains méditerranéens - </a:t>
            </a:r>
            <a:r>
              <a:rPr lang="fr-FR" sz="1400" dirty="0" smtClean="0"/>
              <a:t>http://www.cstb.fr/actualites/detail/euromediterranee-cstb-bim-multi-echelles-amenagements-urbains-mediterraneens/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Euroméditerranée</a:t>
            </a: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le CSTB associent leurs expertises autour d'une démarche BIM multi-échelles, dédiée aux aménagements urbains méditerranéens</a:t>
            </a:r>
          </a:p>
          <a:p>
            <a:endParaRPr lang="fr-FR" sz="1400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smtClean="0"/>
              <a:t>SNCF Immobilier et le CSTB signent un accord de Recherche dédié à l'optimisation du patrimoine architectural et urbain - http://www.cstb.fr/actualites/detail/sncf-immobilier-et-cstb-signent-un-accord-de-recherche-0916/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SNCF Immobilier et le CSTB signent un accord de Recherche dédié à l'optimisation du patrimoine architectural et urbain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smtClean="0"/>
              <a:t>Les territoires de l'Est parisien passent au 2.0 - http://www.cstb.fr/actualites/detail/territoires-est-parisien-bim-0416/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territoires de l'Est parisien passent au 2.0 pour mettre en œuvre le BIM au service de son activité d'aménageur</a:t>
            </a:r>
          </a:p>
          <a:p>
            <a:endParaRPr lang="fr-FR" sz="1400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Développer la ville intelligente à Bordeaux - </a:t>
            </a:r>
            <a:r>
              <a:rPr lang="fr-FR" sz="1400" dirty="0" smtClean="0"/>
              <a:t>http://www.cstb.fr/actualites/detail/ville-intelligente-bordeaux-0516/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Développer la ville intelligente à Bordeaux, avec l'établissement public d'aménagement Bordeaux-</a:t>
            </a:r>
            <a:r>
              <a:rPr lang="fr-FR" sz="14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Euratlantique</a:t>
            </a:r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L'aéroport de Faro en maquette numérique BIM - http://www.cstb.fr/actualites/detail/bim-maquette-numerique-aeroport-de-faro-0416/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 smtClean="0"/>
          </a:p>
          <a:p>
            <a:pPr fontAlgn="base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679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http://www.cstb.fr/actualites/?tags=numerique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Euroméditerranée</a:t>
            </a: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fr-FR" sz="1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démarche BIM multi-échelles, dédiée aux aménagements urbains méditerranéens - </a:t>
            </a:r>
            <a:r>
              <a:rPr lang="fr-FR" dirty="0" smtClean="0"/>
              <a:t>http://www.cstb.fr/actualites/detail/euromediterranee-cstb-bim-multi-echelles-amenagements-urbains-mediterraneens/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Euroméditerranée</a:t>
            </a:r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le CSTB associent leurs expertises autour d'une démarche BIM multi-échelles, dédiée aux aménagements urbains méditerranéens</a:t>
            </a:r>
          </a:p>
          <a:p>
            <a:endParaRPr lang="fr-FR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SNCF Immobilier et le CSTB signent un accord de Recherche dédié à l'optimisation du patrimoine architectural et urbain - http://www.cstb.fr/actualites/detail/sncf-immobilier-et-cstb-signent-un-accord-de-recherche-0916/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SNCF Immobilier et le CSTB signent un accord de Recherche dédié à l'optimisation du patrimoine architectural et urbain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Les territoires de l'Est parisien passent au 2.0 - http://www.cstb.fr/actualites/detail/territoires-est-parisien-bim-0416/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territoires de l'Est parisien passent au 2.0 pour mettre en œuvre le BIM au service de son activité d'aménageur</a:t>
            </a:r>
          </a:p>
          <a:p>
            <a:endParaRPr lang="fr-FR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Développer la ville intelligente à Bordeaux - </a:t>
            </a:r>
            <a:r>
              <a:rPr lang="fr-FR" dirty="0" smtClean="0"/>
              <a:t>http://www.cstb.fr/actualites/detail/ville-intelligente-bordeaux-0516/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Développer la ville intelligente à Bordeaux, avec l'établissement public d'aménagement Bordeaux-</a:t>
            </a:r>
            <a:r>
              <a:rPr lang="fr-FR" sz="1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Euratlantique</a:t>
            </a:r>
            <a:endParaRPr lang="fr-FR" sz="1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L'aéroport de Faro en maquette numérique BIM - http://www.cstb.fr/actualites/detail/bim-maquette-numerique-aeroport-de-faro-0416/</a:t>
            </a: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546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67500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dirty="0" smtClean="0"/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/>
              <a:t>Outil de BIM Management (</a:t>
            </a:r>
            <a:r>
              <a:rPr lang="fr-FR" sz="1200" b="1" baseline="0" dirty="0" smtClean="0"/>
              <a:t>différent de </a:t>
            </a:r>
            <a:r>
              <a:rPr lang="fr-FR" sz="1200" b="1" dirty="0" smtClean="0"/>
              <a:t>BIM Manager)</a:t>
            </a:r>
            <a:endParaRPr lang="fr-FR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20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47615" y="4750594"/>
            <a:ext cx="5853398" cy="4748858"/>
          </a:xfrm>
        </p:spPr>
        <p:txBody>
          <a:bodyPr>
            <a:noAutofit/>
          </a:bodyPr>
          <a:lstStyle/>
          <a:p>
            <a:pPr algn="l"/>
            <a:endParaRPr lang="fr-FR" sz="1400" baseline="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fr-FR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fonctionnalités sont peu à peu intégrées depuis eveBIM </a:t>
            </a:r>
            <a:r>
              <a:rPr lang="fr-FR" sz="1400" baseline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</a:t>
            </a:r>
            <a:r>
              <a:rPr lang="fr-FR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vers eveBIM Pro voire eveBIM Viewer</a:t>
            </a:r>
          </a:p>
          <a:p>
            <a:pPr algn="l"/>
            <a:endParaRPr lang="fr-FR" sz="1400" baseline="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fr-FR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 SDK proposé avec prestation de service et transfert de compétences</a:t>
            </a:r>
          </a:p>
          <a:p>
            <a:pPr algn="l"/>
            <a:endParaRPr lang="fr-FR" sz="1400" baseline="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eveCITY</a:t>
            </a:r>
            <a:r>
              <a:rPr lang="fr-FR" sz="1400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intégré dans eveBIM Pro = plateforme multi échelle</a:t>
            </a:r>
          </a:p>
          <a:p>
            <a:pPr algn="l"/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02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de gar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4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4" y="1192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Picture Placeholder 36"/>
          <p:cNvSpPr>
            <a:spLocks noGrp="1"/>
          </p:cNvSpPr>
          <p:nvPr>
            <p:ph type="pic" sz="quarter" idx="11"/>
          </p:nvPr>
        </p:nvSpPr>
        <p:spPr bwMode="gray">
          <a:xfrm>
            <a:off x="260893" y="2047876"/>
            <a:ext cx="8622216" cy="2900138"/>
          </a:xfrm>
        </p:spPr>
        <p:txBody>
          <a:bodyPr anchor="ctr"/>
          <a:lstStyle>
            <a:lvl1pPr algn="ctr">
              <a:defRPr sz="1200"/>
            </a:lvl1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0" y="0"/>
            <a:ext cx="9144000" cy="2047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fr-FR"/>
          </a:p>
        </p:txBody>
      </p:sp>
      <p:cxnSp>
        <p:nvCxnSpPr>
          <p:cNvPr id="47" name="Straight Connector 46"/>
          <p:cNvCxnSpPr/>
          <p:nvPr userDrawn="1"/>
        </p:nvCxnSpPr>
        <p:spPr bwMode="gray">
          <a:xfrm flipH="1">
            <a:off x="2233246" y="293803"/>
            <a:ext cx="589086" cy="167521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031639" y="337591"/>
            <a:ext cx="5571659" cy="987608"/>
          </a:xfrm>
        </p:spPr>
        <p:txBody>
          <a:bodyPr lIns="0" tIns="0" rIns="0" bIns="0">
            <a:noAutofit/>
          </a:bodyPr>
          <a:lstStyle>
            <a:lvl1pPr algn="l">
              <a:lnSpc>
                <a:spcPct val="85000"/>
              </a:lnSpc>
              <a:defRPr sz="4100" b="0">
                <a:solidFill>
                  <a:srgbClr val="FFFFFF"/>
                </a:solidFill>
                <a:latin typeface="+mj-lt"/>
                <a:ea typeface="Roboto" pitchFamily="2" charset="0"/>
                <a:cs typeface="Roboto" pitchFamily="2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031639" y="1357882"/>
            <a:ext cx="5571659" cy="3196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00" b="0">
                <a:solidFill>
                  <a:srgbClr val="FFFFFF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 bwMode="gray">
          <a:xfrm>
            <a:off x="3031639" y="1710219"/>
            <a:ext cx="5571659" cy="193819"/>
          </a:xfrm>
        </p:spPr>
        <p:txBody>
          <a:bodyPr/>
          <a:lstStyle>
            <a:lvl1pPr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-1" y="-1"/>
            <a:ext cx="9144001" cy="5143501"/>
            <a:chOff x="-1" y="-1"/>
            <a:chExt cx="9906001" cy="6858001"/>
          </a:xfrm>
        </p:grpSpPr>
        <p:sp>
          <p:nvSpPr>
            <p:cNvPr id="44" name="Rectangle 43"/>
            <p:cNvSpPr/>
            <p:nvPr userDrawn="1"/>
          </p:nvSpPr>
          <p:spPr bwMode="gray">
            <a:xfrm rot="16200000">
              <a:off x="4811683" y="-4811684"/>
              <a:ext cx="282633" cy="990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/>
            </a:p>
          </p:txBody>
        </p:sp>
        <p:sp>
          <p:nvSpPr>
            <p:cNvPr id="46" name="Rectangle 45"/>
            <p:cNvSpPr/>
            <p:nvPr userDrawn="1"/>
          </p:nvSpPr>
          <p:spPr bwMode="gray">
            <a:xfrm rot="16200000">
              <a:off x="4811682" y="1763683"/>
              <a:ext cx="282633" cy="990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/>
            </a:p>
          </p:txBody>
        </p:sp>
        <p:sp>
          <p:nvSpPr>
            <p:cNvPr id="48" name="Rectangle 47"/>
            <p:cNvSpPr/>
            <p:nvPr userDrawn="1"/>
          </p:nvSpPr>
          <p:spPr bwMode="gray">
            <a:xfrm>
              <a:off x="0" y="0"/>
              <a:ext cx="282633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/>
            </a:p>
          </p:txBody>
        </p:sp>
        <p:sp>
          <p:nvSpPr>
            <p:cNvPr id="49" name="Rectangle 48"/>
            <p:cNvSpPr/>
            <p:nvPr userDrawn="1"/>
          </p:nvSpPr>
          <p:spPr bwMode="gray">
            <a:xfrm>
              <a:off x="9623367" y="0"/>
              <a:ext cx="282633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/>
            </a:p>
          </p:txBody>
        </p:sp>
      </p:grpSp>
      <p:grpSp>
        <p:nvGrpSpPr>
          <p:cNvPr id="75" name="Group 74"/>
          <p:cNvGrpSpPr/>
          <p:nvPr userDrawn="1"/>
        </p:nvGrpSpPr>
        <p:grpSpPr bwMode="gray">
          <a:xfrm>
            <a:off x="557751" y="720961"/>
            <a:ext cx="1637585" cy="605953"/>
            <a:chOff x="-4610101" y="1201738"/>
            <a:chExt cx="3951288" cy="1462088"/>
          </a:xfrm>
          <a:solidFill>
            <a:schemeClr val="bg1"/>
          </a:solidFill>
        </p:grpSpPr>
        <p:sp>
          <p:nvSpPr>
            <p:cNvPr id="76" name="Freeform 8"/>
            <p:cNvSpPr>
              <a:spLocks/>
            </p:cNvSpPr>
            <p:nvPr userDrawn="1"/>
          </p:nvSpPr>
          <p:spPr bwMode="gray">
            <a:xfrm>
              <a:off x="-4610101" y="1201738"/>
              <a:ext cx="965200" cy="1060450"/>
            </a:xfrm>
            <a:custGeom>
              <a:avLst/>
              <a:gdLst/>
              <a:ahLst/>
              <a:cxnLst>
                <a:cxn ang="0">
                  <a:pos x="394" y="375"/>
                </a:cxn>
                <a:cxn ang="0">
                  <a:pos x="392" y="370"/>
                </a:cxn>
                <a:cxn ang="0">
                  <a:pos x="387" y="372"/>
                </a:cxn>
                <a:cxn ang="0">
                  <a:pos x="380" y="375"/>
                </a:cxn>
                <a:cxn ang="0">
                  <a:pos x="299" y="389"/>
                </a:cxn>
                <a:cxn ang="0">
                  <a:pos x="141" y="237"/>
                </a:cxn>
                <a:cxn ang="0">
                  <a:pos x="298" y="83"/>
                </a:cxn>
                <a:cxn ang="0">
                  <a:pos x="380" y="98"/>
                </a:cxn>
                <a:cxn ang="0">
                  <a:pos x="387" y="101"/>
                </a:cxn>
                <a:cxn ang="0">
                  <a:pos x="392" y="103"/>
                </a:cxn>
                <a:cxn ang="0">
                  <a:pos x="395" y="98"/>
                </a:cxn>
                <a:cxn ang="0">
                  <a:pos x="429" y="38"/>
                </a:cxn>
                <a:cxn ang="0">
                  <a:pos x="432" y="32"/>
                </a:cxn>
                <a:cxn ang="0">
                  <a:pos x="426" y="29"/>
                </a:cxn>
                <a:cxn ang="0">
                  <a:pos x="418" y="26"/>
                </a:cxn>
                <a:cxn ang="0">
                  <a:pos x="276" y="0"/>
                </a:cxn>
                <a:cxn ang="0">
                  <a:pos x="0" y="238"/>
                </a:cxn>
                <a:cxn ang="0">
                  <a:pos x="277" y="475"/>
                </a:cxn>
                <a:cxn ang="0">
                  <a:pos x="418" y="449"/>
                </a:cxn>
                <a:cxn ang="0">
                  <a:pos x="426" y="445"/>
                </a:cxn>
                <a:cxn ang="0">
                  <a:pos x="432" y="443"/>
                </a:cxn>
                <a:cxn ang="0">
                  <a:pos x="429" y="437"/>
                </a:cxn>
                <a:cxn ang="0">
                  <a:pos x="394" y="375"/>
                </a:cxn>
              </a:cxnLst>
              <a:rect l="0" t="0" r="r" b="b"/>
              <a:pathLst>
                <a:path w="432" h="475">
                  <a:moveTo>
                    <a:pt x="394" y="375"/>
                  </a:moveTo>
                  <a:cubicBezTo>
                    <a:pt x="392" y="370"/>
                    <a:pt x="392" y="370"/>
                    <a:pt x="392" y="370"/>
                  </a:cubicBezTo>
                  <a:cubicBezTo>
                    <a:pt x="387" y="372"/>
                    <a:pt x="387" y="372"/>
                    <a:pt x="387" y="372"/>
                  </a:cubicBezTo>
                  <a:cubicBezTo>
                    <a:pt x="380" y="375"/>
                    <a:pt x="380" y="375"/>
                    <a:pt x="380" y="375"/>
                  </a:cubicBezTo>
                  <a:cubicBezTo>
                    <a:pt x="361" y="382"/>
                    <a:pt x="338" y="389"/>
                    <a:pt x="299" y="389"/>
                  </a:cubicBezTo>
                  <a:cubicBezTo>
                    <a:pt x="191" y="389"/>
                    <a:pt x="141" y="310"/>
                    <a:pt x="141" y="237"/>
                  </a:cubicBezTo>
                  <a:cubicBezTo>
                    <a:pt x="141" y="160"/>
                    <a:pt x="190" y="83"/>
                    <a:pt x="298" y="83"/>
                  </a:cubicBezTo>
                  <a:cubicBezTo>
                    <a:pt x="335" y="83"/>
                    <a:pt x="363" y="91"/>
                    <a:pt x="380" y="98"/>
                  </a:cubicBezTo>
                  <a:cubicBezTo>
                    <a:pt x="387" y="101"/>
                    <a:pt x="387" y="101"/>
                    <a:pt x="387" y="101"/>
                  </a:cubicBezTo>
                  <a:cubicBezTo>
                    <a:pt x="392" y="103"/>
                    <a:pt x="392" y="103"/>
                    <a:pt x="392" y="103"/>
                  </a:cubicBezTo>
                  <a:cubicBezTo>
                    <a:pt x="395" y="98"/>
                    <a:pt x="395" y="98"/>
                    <a:pt x="395" y="98"/>
                  </a:cubicBezTo>
                  <a:cubicBezTo>
                    <a:pt x="429" y="38"/>
                    <a:pt x="429" y="38"/>
                    <a:pt x="429" y="38"/>
                  </a:cubicBezTo>
                  <a:cubicBezTo>
                    <a:pt x="432" y="32"/>
                    <a:pt x="432" y="32"/>
                    <a:pt x="432" y="32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381" y="8"/>
                    <a:pt x="333" y="0"/>
                    <a:pt x="276" y="0"/>
                  </a:cubicBezTo>
                  <a:cubicBezTo>
                    <a:pt x="95" y="0"/>
                    <a:pt x="0" y="119"/>
                    <a:pt x="0" y="238"/>
                  </a:cubicBezTo>
                  <a:cubicBezTo>
                    <a:pt x="0" y="356"/>
                    <a:pt x="95" y="475"/>
                    <a:pt x="277" y="475"/>
                  </a:cubicBezTo>
                  <a:cubicBezTo>
                    <a:pt x="332" y="475"/>
                    <a:pt x="386" y="466"/>
                    <a:pt x="418" y="449"/>
                  </a:cubicBezTo>
                  <a:cubicBezTo>
                    <a:pt x="426" y="445"/>
                    <a:pt x="426" y="445"/>
                    <a:pt x="426" y="445"/>
                  </a:cubicBezTo>
                  <a:cubicBezTo>
                    <a:pt x="432" y="443"/>
                    <a:pt x="432" y="443"/>
                    <a:pt x="432" y="443"/>
                  </a:cubicBezTo>
                  <a:cubicBezTo>
                    <a:pt x="429" y="437"/>
                    <a:pt x="429" y="437"/>
                    <a:pt x="429" y="437"/>
                  </a:cubicBezTo>
                  <a:lnTo>
                    <a:pt x="394" y="3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9"/>
            <p:cNvSpPr>
              <a:spLocks/>
            </p:cNvSpPr>
            <p:nvPr userDrawn="1"/>
          </p:nvSpPr>
          <p:spPr bwMode="gray">
            <a:xfrm>
              <a:off x="-3632200" y="1201738"/>
              <a:ext cx="922338" cy="1060450"/>
            </a:xfrm>
            <a:custGeom>
              <a:avLst/>
              <a:gdLst/>
              <a:ahLst/>
              <a:cxnLst>
                <a:cxn ang="0">
                  <a:pos x="253" y="192"/>
                </a:cxn>
                <a:cxn ang="0">
                  <a:pos x="155" y="134"/>
                </a:cxn>
                <a:cxn ang="0">
                  <a:pos x="249" y="81"/>
                </a:cxn>
                <a:cxn ang="0">
                  <a:pos x="349" y="99"/>
                </a:cxn>
                <a:cxn ang="0">
                  <a:pos x="356" y="102"/>
                </a:cxn>
                <a:cxn ang="0">
                  <a:pos x="362" y="104"/>
                </a:cxn>
                <a:cxn ang="0">
                  <a:pos x="364" y="100"/>
                </a:cxn>
                <a:cxn ang="0">
                  <a:pos x="398" y="38"/>
                </a:cxn>
                <a:cxn ang="0">
                  <a:pos x="402" y="32"/>
                </a:cxn>
                <a:cxn ang="0">
                  <a:pos x="396" y="29"/>
                </a:cxn>
                <a:cxn ang="0">
                  <a:pos x="387" y="25"/>
                </a:cxn>
                <a:cxn ang="0">
                  <a:pos x="235" y="0"/>
                </a:cxn>
                <a:cxn ang="0">
                  <a:pos x="20" y="142"/>
                </a:cxn>
                <a:cxn ang="0">
                  <a:pos x="172" y="271"/>
                </a:cxn>
                <a:cxn ang="0">
                  <a:pos x="271" y="333"/>
                </a:cxn>
                <a:cxn ang="0">
                  <a:pos x="165" y="390"/>
                </a:cxn>
                <a:cxn ang="0">
                  <a:pos x="55" y="370"/>
                </a:cxn>
                <a:cxn ang="0">
                  <a:pos x="47" y="368"/>
                </a:cxn>
                <a:cxn ang="0">
                  <a:pos x="42" y="365"/>
                </a:cxn>
                <a:cxn ang="0">
                  <a:pos x="40" y="370"/>
                </a:cxn>
                <a:cxn ang="0">
                  <a:pos x="3" y="438"/>
                </a:cxn>
                <a:cxn ang="0">
                  <a:pos x="0" y="444"/>
                </a:cxn>
                <a:cxn ang="0">
                  <a:pos x="6" y="447"/>
                </a:cxn>
                <a:cxn ang="0">
                  <a:pos x="15" y="450"/>
                </a:cxn>
                <a:cxn ang="0">
                  <a:pos x="186" y="475"/>
                </a:cxn>
                <a:cxn ang="0">
                  <a:pos x="413" y="328"/>
                </a:cxn>
                <a:cxn ang="0">
                  <a:pos x="253" y="192"/>
                </a:cxn>
              </a:cxnLst>
              <a:rect l="0" t="0" r="r" b="b"/>
              <a:pathLst>
                <a:path w="413" h="475">
                  <a:moveTo>
                    <a:pt x="253" y="192"/>
                  </a:moveTo>
                  <a:cubicBezTo>
                    <a:pt x="200" y="177"/>
                    <a:pt x="155" y="164"/>
                    <a:pt x="155" y="134"/>
                  </a:cubicBezTo>
                  <a:cubicBezTo>
                    <a:pt x="155" y="102"/>
                    <a:pt x="193" y="81"/>
                    <a:pt x="249" y="81"/>
                  </a:cubicBezTo>
                  <a:cubicBezTo>
                    <a:pt x="288" y="81"/>
                    <a:pt x="328" y="90"/>
                    <a:pt x="349" y="99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362" y="104"/>
                    <a:pt x="362" y="104"/>
                    <a:pt x="362" y="104"/>
                  </a:cubicBezTo>
                  <a:cubicBezTo>
                    <a:pt x="364" y="100"/>
                    <a:pt x="364" y="100"/>
                    <a:pt x="364" y="100"/>
                  </a:cubicBezTo>
                  <a:cubicBezTo>
                    <a:pt x="398" y="38"/>
                    <a:pt x="398" y="38"/>
                    <a:pt x="398" y="38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87" y="25"/>
                    <a:pt x="387" y="25"/>
                    <a:pt x="387" y="25"/>
                  </a:cubicBezTo>
                  <a:cubicBezTo>
                    <a:pt x="372" y="19"/>
                    <a:pt x="319" y="0"/>
                    <a:pt x="235" y="0"/>
                  </a:cubicBezTo>
                  <a:cubicBezTo>
                    <a:pt x="94" y="0"/>
                    <a:pt x="20" y="71"/>
                    <a:pt x="20" y="142"/>
                  </a:cubicBezTo>
                  <a:cubicBezTo>
                    <a:pt x="20" y="225"/>
                    <a:pt x="101" y="250"/>
                    <a:pt x="172" y="271"/>
                  </a:cubicBezTo>
                  <a:cubicBezTo>
                    <a:pt x="225" y="287"/>
                    <a:pt x="271" y="301"/>
                    <a:pt x="271" y="333"/>
                  </a:cubicBezTo>
                  <a:cubicBezTo>
                    <a:pt x="271" y="366"/>
                    <a:pt x="228" y="390"/>
                    <a:pt x="165" y="390"/>
                  </a:cubicBezTo>
                  <a:cubicBezTo>
                    <a:pt x="122" y="390"/>
                    <a:pt x="78" y="380"/>
                    <a:pt x="55" y="370"/>
                  </a:cubicBezTo>
                  <a:cubicBezTo>
                    <a:pt x="47" y="368"/>
                    <a:pt x="47" y="368"/>
                    <a:pt x="47" y="368"/>
                  </a:cubicBezTo>
                  <a:cubicBezTo>
                    <a:pt x="42" y="365"/>
                    <a:pt x="42" y="365"/>
                    <a:pt x="42" y="365"/>
                  </a:cubicBezTo>
                  <a:cubicBezTo>
                    <a:pt x="40" y="370"/>
                    <a:pt x="40" y="370"/>
                    <a:pt x="40" y="370"/>
                  </a:cubicBezTo>
                  <a:cubicBezTo>
                    <a:pt x="3" y="438"/>
                    <a:pt x="3" y="438"/>
                    <a:pt x="3" y="438"/>
                  </a:cubicBezTo>
                  <a:cubicBezTo>
                    <a:pt x="0" y="444"/>
                    <a:pt x="0" y="444"/>
                    <a:pt x="0" y="444"/>
                  </a:cubicBezTo>
                  <a:cubicBezTo>
                    <a:pt x="6" y="447"/>
                    <a:pt x="6" y="447"/>
                    <a:pt x="6" y="447"/>
                  </a:cubicBezTo>
                  <a:cubicBezTo>
                    <a:pt x="15" y="450"/>
                    <a:pt x="15" y="450"/>
                    <a:pt x="15" y="450"/>
                  </a:cubicBezTo>
                  <a:cubicBezTo>
                    <a:pt x="55" y="466"/>
                    <a:pt x="119" y="475"/>
                    <a:pt x="186" y="475"/>
                  </a:cubicBezTo>
                  <a:cubicBezTo>
                    <a:pt x="317" y="475"/>
                    <a:pt x="413" y="413"/>
                    <a:pt x="413" y="328"/>
                  </a:cubicBezTo>
                  <a:cubicBezTo>
                    <a:pt x="413" y="238"/>
                    <a:pt x="328" y="213"/>
                    <a:pt x="253" y="19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10"/>
            <p:cNvSpPr>
              <a:spLocks/>
            </p:cNvSpPr>
            <p:nvPr userDrawn="1"/>
          </p:nvSpPr>
          <p:spPr bwMode="gray">
            <a:xfrm>
              <a:off x="-2695575" y="1220788"/>
              <a:ext cx="920750" cy="10239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6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0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191" y="116"/>
                </a:cxn>
                <a:cxn ang="0">
                  <a:pos x="191" y="635"/>
                </a:cxn>
                <a:cxn ang="0">
                  <a:pos x="191" y="645"/>
                </a:cxn>
                <a:cxn ang="0">
                  <a:pos x="200" y="645"/>
                </a:cxn>
                <a:cxn ang="0">
                  <a:pos x="373" y="645"/>
                </a:cxn>
                <a:cxn ang="0">
                  <a:pos x="381" y="645"/>
                </a:cxn>
                <a:cxn ang="0">
                  <a:pos x="381" y="635"/>
                </a:cxn>
                <a:cxn ang="0">
                  <a:pos x="381" y="116"/>
                </a:cxn>
                <a:cxn ang="0">
                  <a:pos x="571" y="116"/>
                </a:cxn>
                <a:cxn ang="0">
                  <a:pos x="580" y="116"/>
                </a:cxn>
                <a:cxn ang="0">
                  <a:pos x="580" y="107"/>
                </a:cxn>
                <a:cxn ang="0">
                  <a:pos x="580" y="9"/>
                </a:cxn>
                <a:cxn ang="0">
                  <a:pos x="580" y="0"/>
                </a:cxn>
                <a:cxn ang="0">
                  <a:pos x="571" y="0"/>
                </a:cxn>
              </a:cxnLst>
              <a:rect l="0" t="0" r="r" b="b"/>
              <a:pathLst>
                <a:path w="580" h="645">
                  <a:moveTo>
                    <a:pt x="571" y="0"/>
                  </a:moveTo>
                  <a:lnTo>
                    <a:pt x="56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07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191" y="116"/>
                  </a:lnTo>
                  <a:lnTo>
                    <a:pt x="191" y="635"/>
                  </a:lnTo>
                  <a:lnTo>
                    <a:pt x="191" y="645"/>
                  </a:lnTo>
                  <a:lnTo>
                    <a:pt x="200" y="645"/>
                  </a:lnTo>
                  <a:lnTo>
                    <a:pt x="373" y="645"/>
                  </a:lnTo>
                  <a:lnTo>
                    <a:pt x="381" y="645"/>
                  </a:lnTo>
                  <a:lnTo>
                    <a:pt x="381" y="635"/>
                  </a:lnTo>
                  <a:lnTo>
                    <a:pt x="381" y="116"/>
                  </a:lnTo>
                  <a:lnTo>
                    <a:pt x="571" y="116"/>
                  </a:lnTo>
                  <a:lnTo>
                    <a:pt x="580" y="116"/>
                  </a:lnTo>
                  <a:lnTo>
                    <a:pt x="580" y="107"/>
                  </a:lnTo>
                  <a:lnTo>
                    <a:pt x="580" y="9"/>
                  </a:lnTo>
                  <a:lnTo>
                    <a:pt x="580" y="0"/>
                  </a:lnTo>
                  <a:lnTo>
                    <a:pt x="5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11"/>
            <p:cNvSpPr>
              <a:spLocks/>
            </p:cNvSpPr>
            <p:nvPr userDrawn="1"/>
          </p:nvSpPr>
          <p:spPr bwMode="gray">
            <a:xfrm>
              <a:off x="-2695575" y="1220788"/>
              <a:ext cx="920750" cy="10239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6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0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191" y="116"/>
                </a:cxn>
                <a:cxn ang="0">
                  <a:pos x="191" y="635"/>
                </a:cxn>
                <a:cxn ang="0">
                  <a:pos x="191" y="645"/>
                </a:cxn>
                <a:cxn ang="0">
                  <a:pos x="200" y="645"/>
                </a:cxn>
                <a:cxn ang="0">
                  <a:pos x="373" y="645"/>
                </a:cxn>
                <a:cxn ang="0">
                  <a:pos x="381" y="645"/>
                </a:cxn>
                <a:cxn ang="0">
                  <a:pos x="381" y="635"/>
                </a:cxn>
                <a:cxn ang="0">
                  <a:pos x="381" y="116"/>
                </a:cxn>
                <a:cxn ang="0">
                  <a:pos x="571" y="116"/>
                </a:cxn>
                <a:cxn ang="0">
                  <a:pos x="580" y="116"/>
                </a:cxn>
                <a:cxn ang="0">
                  <a:pos x="580" y="107"/>
                </a:cxn>
                <a:cxn ang="0">
                  <a:pos x="580" y="9"/>
                </a:cxn>
                <a:cxn ang="0">
                  <a:pos x="580" y="0"/>
                </a:cxn>
              </a:cxnLst>
              <a:rect l="0" t="0" r="r" b="b"/>
              <a:pathLst>
                <a:path w="580" h="645">
                  <a:moveTo>
                    <a:pt x="571" y="0"/>
                  </a:moveTo>
                  <a:lnTo>
                    <a:pt x="56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07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191" y="116"/>
                  </a:lnTo>
                  <a:lnTo>
                    <a:pt x="191" y="635"/>
                  </a:lnTo>
                  <a:lnTo>
                    <a:pt x="191" y="645"/>
                  </a:lnTo>
                  <a:lnTo>
                    <a:pt x="200" y="645"/>
                  </a:lnTo>
                  <a:lnTo>
                    <a:pt x="373" y="645"/>
                  </a:lnTo>
                  <a:lnTo>
                    <a:pt x="381" y="645"/>
                  </a:lnTo>
                  <a:lnTo>
                    <a:pt x="381" y="635"/>
                  </a:lnTo>
                  <a:lnTo>
                    <a:pt x="381" y="116"/>
                  </a:lnTo>
                  <a:lnTo>
                    <a:pt x="571" y="116"/>
                  </a:lnTo>
                  <a:lnTo>
                    <a:pt x="580" y="116"/>
                  </a:lnTo>
                  <a:lnTo>
                    <a:pt x="580" y="107"/>
                  </a:lnTo>
                  <a:lnTo>
                    <a:pt x="580" y="9"/>
                  </a:lnTo>
                  <a:lnTo>
                    <a:pt x="58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12"/>
            <p:cNvSpPr>
              <a:spLocks noEditPoints="1"/>
            </p:cNvSpPr>
            <p:nvPr userDrawn="1"/>
          </p:nvSpPr>
          <p:spPr bwMode="gray">
            <a:xfrm>
              <a:off x="-1687513" y="1201738"/>
              <a:ext cx="1028700" cy="1060450"/>
            </a:xfrm>
            <a:custGeom>
              <a:avLst/>
              <a:gdLst/>
              <a:ahLst/>
              <a:cxnLst>
                <a:cxn ang="0">
                  <a:pos x="360" y="225"/>
                </a:cxn>
                <a:cxn ang="0">
                  <a:pos x="439" y="127"/>
                </a:cxn>
                <a:cxn ang="0">
                  <a:pos x="196" y="0"/>
                </a:cxn>
                <a:cxn ang="0">
                  <a:pos x="10" y="25"/>
                </a:cxn>
                <a:cxn ang="0">
                  <a:pos x="4" y="27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0" y="443"/>
                </a:cxn>
                <a:cxn ang="0">
                  <a:pos x="0" y="447"/>
                </a:cxn>
                <a:cxn ang="0">
                  <a:pos x="4" y="448"/>
                </a:cxn>
                <a:cxn ang="0">
                  <a:pos x="10" y="450"/>
                </a:cxn>
                <a:cxn ang="0">
                  <a:pos x="203" y="475"/>
                </a:cxn>
                <a:cxn ang="0">
                  <a:pos x="461" y="335"/>
                </a:cxn>
                <a:cxn ang="0">
                  <a:pos x="360" y="225"/>
                </a:cxn>
                <a:cxn ang="0">
                  <a:pos x="132" y="247"/>
                </a:cxn>
                <a:cxn ang="0">
                  <a:pos x="132" y="208"/>
                </a:cxn>
                <a:cxn ang="0">
                  <a:pos x="132" y="79"/>
                </a:cxn>
                <a:cxn ang="0">
                  <a:pos x="196" y="72"/>
                </a:cxn>
                <a:cxn ang="0">
                  <a:pos x="307" y="132"/>
                </a:cxn>
                <a:cxn ang="0">
                  <a:pos x="201" y="194"/>
                </a:cxn>
                <a:cxn ang="0">
                  <a:pos x="193" y="194"/>
                </a:cxn>
                <a:cxn ang="0">
                  <a:pos x="188" y="195"/>
                </a:cxn>
                <a:cxn ang="0">
                  <a:pos x="188" y="200"/>
                </a:cxn>
                <a:cxn ang="0">
                  <a:pos x="188" y="255"/>
                </a:cxn>
                <a:cxn ang="0">
                  <a:pos x="188" y="261"/>
                </a:cxn>
                <a:cxn ang="0">
                  <a:pos x="193" y="261"/>
                </a:cxn>
                <a:cxn ang="0">
                  <a:pos x="201" y="262"/>
                </a:cxn>
                <a:cxn ang="0">
                  <a:pos x="325" y="334"/>
                </a:cxn>
                <a:cxn ang="0">
                  <a:pos x="201" y="400"/>
                </a:cxn>
                <a:cxn ang="0">
                  <a:pos x="132" y="392"/>
                </a:cxn>
                <a:cxn ang="0">
                  <a:pos x="132" y="247"/>
                </a:cxn>
              </a:cxnLst>
              <a:rect l="0" t="0" r="r" b="b"/>
              <a:pathLst>
                <a:path w="461" h="475">
                  <a:moveTo>
                    <a:pt x="360" y="225"/>
                  </a:moveTo>
                  <a:cubicBezTo>
                    <a:pt x="395" y="211"/>
                    <a:pt x="439" y="183"/>
                    <a:pt x="439" y="127"/>
                  </a:cubicBezTo>
                  <a:cubicBezTo>
                    <a:pt x="439" y="48"/>
                    <a:pt x="348" y="0"/>
                    <a:pt x="196" y="0"/>
                  </a:cubicBezTo>
                  <a:cubicBezTo>
                    <a:pt x="126" y="0"/>
                    <a:pt x="56" y="9"/>
                    <a:pt x="10" y="2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4" y="448"/>
                    <a:pt x="4" y="448"/>
                    <a:pt x="4" y="448"/>
                  </a:cubicBezTo>
                  <a:cubicBezTo>
                    <a:pt x="10" y="450"/>
                    <a:pt x="10" y="450"/>
                    <a:pt x="10" y="450"/>
                  </a:cubicBezTo>
                  <a:cubicBezTo>
                    <a:pt x="57" y="466"/>
                    <a:pt x="127" y="475"/>
                    <a:pt x="203" y="475"/>
                  </a:cubicBezTo>
                  <a:cubicBezTo>
                    <a:pt x="369" y="475"/>
                    <a:pt x="461" y="426"/>
                    <a:pt x="461" y="335"/>
                  </a:cubicBezTo>
                  <a:cubicBezTo>
                    <a:pt x="461" y="272"/>
                    <a:pt x="396" y="239"/>
                    <a:pt x="360" y="225"/>
                  </a:cubicBezTo>
                  <a:moveTo>
                    <a:pt x="132" y="247"/>
                  </a:moveTo>
                  <a:cubicBezTo>
                    <a:pt x="132" y="208"/>
                    <a:pt x="132" y="208"/>
                    <a:pt x="132" y="208"/>
                  </a:cubicBezTo>
                  <a:cubicBezTo>
                    <a:pt x="132" y="208"/>
                    <a:pt x="132" y="103"/>
                    <a:pt x="132" y="79"/>
                  </a:cubicBezTo>
                  <a:cubicBezTo>
                    <a:pt x="153" y="75"/>
                    <a:pt x="174" y="72"/>
                    <a:pt x="196" y="72"/>
                  </a:cubicBezTo>
                  <a:cubicBezTo>
                    <a:pt x="269" y="72"/>
                    <a:pt x="307" y="92"/>
                    <a:pt x="307" y="132"/>
                  </a:cubicBezTo>
                  <a:cubicBezTo>
                    <a:pt x="307" y="150"/>
                    <a:pt x="307" y="187"/>
                    <a:pt x="201" y="194"/>
                  </a:cubicBezTo>
                  <a:cubicBezTo>
                    <a:pt x="193" y="194"/>
                    <a:pt x="193" y="194"/>
                    <a:pt x="193" y="194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8" y="200"/>
                    <a:pt x="188" y="200"/>
                    <a:pt x="188" y="200"/>
                  </a:cubicBezTo>
                  <a:cubicBezTo>
                    <a:pt x="188" y="255"/>
                    <a:pt x="188" y="255"/>
                    <a:pt x="188" y="255"/>
                  </a:cubicBezTo>
                  <a:cubicBezTo>
                    <a:pt x="188" y="261"/>
                    <a:pt x="188" y="261"/>
                    <a:pt x="188" y="261"/>
                  </a:cubicBezTo>
                  <a:cubicBezTo>
                    <a:pt x="193" y="261"/>
                    <a:pt x="193" y="261"/>
                    <a:pt x="193" y="261"/>
                  </a:cubicBezTo>
                  <a:cubicBezTo>
                    <a:pt x="201" y="262"/>
                    <a:pt x="201" y="262"/>
                    <a:pt x="201" y="262"/>
                  </a:cubicBezTo>
                  <a:cubicBezTo>
                    <a:pt x="310" y="268"/>
                    <a:pt x="325" y="302"/>
                    <a:pt x="325" y="334"/>
                  </a:cubicBezTo>
                  <a:cubicBezTo>
                    <a:pt x="325" y="389"/>
                    <a:pt x="257" y="400"/>
                    <a:pt x="201" y="400"/>
                  </a:cubicBezTo>
                  <a:cubicBezTo>
                    <a:pt x="176" y="400"/>
                    <a:pt x="153" y="397"/>
                    <a:pt x="132" y="392"/>
                  </a:cubicBezTo>
                  <a:lnTo>
                    <a:pt x="132" y="2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13"/>
            <p:cNvSpPr>
              <a:spLocks/>
            </p:cNvSpPr>
            <p:nvPr userDrawn="1"/>
          </p:nvSpPr>
          <p:spPr bwMode="gray">
            <a:xfrm>
              <a:off x="-4554538" y="2349500"/>
              <a:ext cx="79375" cy="309563"/>
            </a:xfrm>
            <a:custGeom>
              <a:avLst/>
              <a:gdLst/>
              <a:ahLst/>
              <a:cxnLst>
                <a:cxn ang="0">
                  <a:pos x="0" y="195"/>
                </a:cxn>
                <a:cxn ang="0">
                  <a:pos x="28" y="0"/>
                </a:cxn>
                <a:cxn ang="0">
                  <a:pos x="50" y="0"/>
                </a:cxn>
                <a:cxn ang="0">
                  <a:pos x="24" y="195"/>
                </a:cxn>
                <a:cxn ang="0">
                  <a:pos x="0" y="195"/>
                </a:cxn>
              </a:cxnLst>
              <a:rect l="0" t="0" r="r" b="b"/>
              <a:pathLst>
                <a:path w="50" h="195">
                  <a:moveTo>
                    <a:pt x="0" y="195"/>
                  </a:moveTo>
                  <a:lnTo>
                    <a:pt x="28" y="0"/>
                  </a:lnTo>
                  <a:lnTo>
                    <a:pt x="50" y="0"/>
                  </a:lnTo>
                  <a:lnTo>
                    <a:pt x="24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14"/>
            <p:cNvSpPr>
              <a:spLocks noEditPoints="1"/>
            </p:cNvSpPr>
            <p:nvPr userDrawn="1"/>
          </p:nvSpPr>
          <p:spPr bwMode="gray">
            <a:xfrm>
              <a:off x="-4460875" y="2443163"/>
              <a:ext cx="196850" cy="220663"/>
            </a:xfrm>
            <a:custGeom>
              <a:avLst/>
              <a:gdLst/>
              <a:ahLst/>
              <a:cxnLst>
                <a:cxn ang="0">
                  <a:pos x="20" y="55"/>
                </a:cxn>
                <a:cxn ang="0">
                  <a:pos x="45" y="87"/>
                </a:cxn>
                <a:cxn ang="0">
                  <a:pos x="71" y="82"/>
                </a:cxn>
                <a:cxn ang="0">
                  <a:pos x="74" y="92"/>
                </a:cxn>
                <a:cxn ang="0">
                  <a:pos x="43" y="99"/>
                </a:cxn>
                <a:cxn ang="0">
                  <a:pos x="5" y="49"/>
                </a:cxn>
                <a:cxn ang="0">
                  <a:pos x="52" y="0"/>
                </a:cxn>
                <a:cxn ang="0">
                  <a:pos x="84" y="47"/>
                </a:cxn>
                <a:cxn ang="0">
                  <a:pos x="20" y="55"/>
                </a:cxn>
                <a:cxn ang="0">
                  <a:pos x="50" y="10"/>
                </a:cxn>
                <a:cxn ang="0">
                  <a:pos x="20" y="47"/>
                </a:cxn>
                <a:cxn ang="0">
                  <a:pos x="69" y="40"/>
                </a:cxn>
                <a:cxn ang="0">
                  <a:pos x="50" y="10"/>
                </a:cxn>
              </a:cxnLst>
              <a:rect l="0" t="0" r="r" b="b"/>
              <a:pathLst>
                <a:path w="88" h="99">
                  <a:moveTo>
                    <a:pt x="20" y="55"/>
                  </a:moveTo>
                  <a:cubicBezTo>
                    <a:pt x="18" y="77"/>
                    <a:pt x="28" y="87"/>
                    <a:pt x="45" y="87"/>
                  </a:cubicBezTo>
                  <a:cubicBezTo>
                    <a:pt x="57" y="87"/>
                    <a:pt x="65" y="85"/>
                    <a:pt x="71" y="8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67" y="96"/>
                    <a:pt x="56" y="99"/>
                    <a:pt x="43" y="99"/>
                  </a:cubicBezTo>
                  <a:cubicBezTo>
                    <a:pt x="16" y="99"/>
                    <a:pt x="0" y="83"/>
                    <a:pt x="5" y="49"/>
                  </a:cubicBezTo>
                  <a:cubicBezTo>
                    <a:pt x="10" y="17"/>
                    <a:pt x="29" y="0"/>
                    <a:pt x="52" y="0"/>
                  </a:cubicBezTo>
                  <a:cubicBezTo>
                    <a:pt x="76" y="0"/>
                    <a:pt x="88" y="15"/>
                    <a:pt x="84" y="47"/>
                  </a:cubicBezTo>
                  <a:lnTo>
                    <a:pt x="20" y="55"/>
                  </a:lnTo>
                  <a:close/>
                  <a:moveTo>
                    <a:pt x="50" y="10"/>
                  </a:moveTo>
                  <a:cubicBezTo>
                    <a:pt x="36" y="10"/>
                    <a:pt x="23" y="21"/>
                    <a:pt x="20" y="47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2" y="19"/>
                    <a:pt x="64" y="10"/>
                    <a:pt x="5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15"/>
            <p:cNvSpPr>
              <a:spLocks/>
            </p:cNvSpPr>
            <p:nvPr userDrawn="1"/>
          </p:nvSpPr>
          <p:spPr bwMode="gray">
            <a:xfrm>
              <a:off x="-4154488" y="2349500"/>
              <a:ext cx="117475" cy="309563"/>
            </a:xfrm>
            <a:custGeom>
              <a:avLst/>
              <a:gdLst/>
              <a:ahLst/>
              <a:cxnLst>
                <a:cxn ang="0">
                  <a:pos x="28" y="54"/>
                </a:cxn>
                <a:cxn ang="0">
                  <a:pos x="16" y="139"/>
                </a:cxn>
                <a:cxn ang="0">
                  <a:pos x="0" y="139"/>
                </a:cxn>
                <a:cxn ang="0">
                  <a:pos x="12" y="54"/>
                </a:cxn>
                <a:cxn ang="0">
                  <a:pos x="0" y="54"/>
                </a:cxn>
                <a:cxn ang="0">
                  <a:pos x="2" y="44"/>
                </a:cxn>
                <a:cxn ang="0">
                  <a:pos x="13" y="44"/>
                </a:cxn>
                <a:cxn ang="0">
                  <a:pos x="15" y="30"/>
                </a:cxn>
                <a:cxn ang="0">
                  <a:pos x="53" y="0"/>
                </a:cxn>
                <a:cxn ang="0">
                  <a:pos x="52" y="10"/>
                </a:cxn>
                <a:cxn ang="0">
                  <a:pos x="32" y="29"/>
                </a:cxn>
                <a:cxn ang="0">
                  <a:pos x="29" y="44"/>
                </a:cxn>
                <a:cxn ang="0">
                  <a:pos x="47" y="44"/>
                </a:cxn>
                <a:cxn ang="0">
                  <a:pos x="45" y="54"/>
                </a:cxn>
                <a:cxn ang="0">
                  <a:pos x="28" y="54"/>
                </a:cxn>
              </a:cxnLst>
              <a:rect l="0" t="0" r="r" b="b"/>
              <a:pathLst>
                <a:path w="53" h="139">
                  <a:moveTo>
                    <a:pt x="28" y="54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12"/>
                    <a:pt x="31" y="0"/>
                    <a:pt x="53" y="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2" y="11"/>
                    <a:pt x="34" y="15"/>
                    <a:pt x="32" y="29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5" y="54"/>
                    <a:pt x="45" y="54"/>
                    <a:pt x="45" y="54"/>
                  </a:cubicBezTo>
                  <a:lnTo>
                    <a:pt x="28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Freeform 16"/>
            <p:cNvSpPr>
              <a:spLocks/>
            </p:cNvSpPr>
            <p:nvPr userDrawn="1"/>
          </p:nvSpPr>
          <p:spPr bwMode="gray">
            <a:xfrm>
              <a:off x="-4037013" y="2447925"/>
              <a:ext cx="184150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2" y="86"/>
                    <a:pt x="36" y="86"/>
                  </a:cubicBezTo>
                  <a:cubicBezTo>
                    <a:pt x="44" y="86"/>
                    <a:pt x="50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Freeform 17"/>
            <p:cNvSpPr>
              <a:spLocks/>
            </p:cNvSpPr>
            <p:nvPr userDrawn="1"/>
          </p:nvSpPr>
          <p:spPr bwMode="gray">
            <a:xfrm>
              <a:off x="-3811588" y="2387600"/>
              <a:ext cx="106363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3" y="99"/>
                </a:cxn>
                <a:cxn ang="0">
                  <a:pos x="12" y="37"/>
                </a:cxn>
                <a:cxn ang="0">
                  <a:pos x="0" y="37"/>
                </a:cxn>
                <a:cxn ang="0">
                  <a:pos x="2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7" y="27"/>
                </a:cxn>
                <a:cxn ang="0">
                  <a:pos x="45" y="37"/>
                </a:cxn>
                <a:cxn ang="0">
                  <a:pos x="28" y="37"/>
                </a:cxn>
                <a:cxn ang="0">
                  <a:pos x="19" y="99"/>
                </a:cxn>
                <a:cxn ang="0">
                  <a:pos x="30" y="112"/>
                </a:cxn>
                <a:cxn ang="0">
                  <a:pos x="35" y="111"/>
                </a:cxn>
                <a:cxn ang="0">
                  <a:pos x="34" y="121"/>
                </a:cxn>
                <a:cxn ang="0">
                  <a:pos x="24" y="123"/>
                </a:cxn>
              </a:cxnLst>
              <a:rect l="0" t="0" r="r" b="b"/>
              <a:pathLst>
                <a:path w="47" h="123">
                  <a:moveTo>
                    <a:pt x="24" y="123"/>
                  </a:moveTo>
                  <a:cubicBezTo>
                    <a:pt x="6" y="123"/>
                    <a:pt x="1" y="110"/>
                    <a:pt x="3" y="9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8" y="106"/>
                    <a:pt x="21" y="112"/>
                    <a:pt x="30" y="11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2" y="122"/>
                    <a:pt x="29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Freeform 18"/>
            <p:cNvSpPr>
              <a:spLocks/>
            </p:cNvSpPr>
            <p:nvPr userDrawn="1"/>
          </p:nvSpPr>
          <p:spPr bwMode="gray">
            <a:xfrm>
              <a:off x="-3687763" y="2447925"/>
              <a:ext cx="182563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3" y="86"/>
                    <a:pt x="36" y="86"/>
                  </a:cubicBezTo>
                  <a:cubicBezTo>
                    <a:pt x="44" y="86"/>
                    <a:pt x="50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Freeform 19"/>
            <p:cNvSpPr>
              <a:spLocks/>
            </p:cNvSpPr>
            <p:nvPr userDrawn="1"/>
          </p:nvSpPr>
          <p:spPr bwMode="gray">
            <a:xfrm>
              <a:off x="-3475038" y="2443163"/>
              <a:ext cx="127000" cy="215900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28" y="14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7" y="0"/>
                </a:cxn>
                <a:cxn ang="0">
                  <a:pos x="51" y="12"/>
                </a:cxn>
              </a:cxnLst>
              <a:rect l="0" t="0" r="r" b="b"/>
              <a:pathLst>
                <a:path w="57" h="97">
                  <a:moveTo>
                    <a:pt x="51" y="12"/>
                  </a:moveTo>
                  <a:cubicBezTo>
                    <a:pt x="43" y="10"/>
                    <a:pt x="34" y="10"/>
                    <a:pt x="28" y="14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2"/>
                    <a:pt x="33" y="0"/>
                    <a:pt x="57" y="0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Freeform 20"/>
            <p:cNvSpPr>
              <a:spLocks noEditPoints="1"/>
            </p:cNvSpPr>
            <p:nvPr userDrawn="1"/>
          </p:nvSpPr>
          <p:spPr bwMode="gray">
            <a:xfrm>
              <a:off x="-3275013" y="2443163"/>
              <a:ext cx="196850" cy="220663"/>
            </a:xfrm>
            <a:custGeom>
              <a:avLst/>
              <a:gdLst/>
              <a:ahLst/>
              <a:cxnLst>
                <a:cxn ang="0">
                  <a:pos x="20" y="55"/>
                </a:cxn>
                <a:cxn ang="0">
                  <a:pos x="46" y="87"/>
                </a:cxn>
                <a:cxn ang="0">
                  <a:pos x="71" y="82"/>
                </a:cxn>
                <a:cxn ang="0">
                  <a:pos x="74" y="92"/>
                </a:cxn>
                <a:cxn ang="0">
                  <a:pos x="43" y="99"/>
                </a:cxn>
                <a:cxn ang="0">
                  <a:pos x="5" y="49"/>
                </a:cxn>
                <a:cxn ang="0">
                  <a:pos x="52" y="0"/>
                </a:cxn>
                <a:cxn ang="0">
                  <a:pos x="83" y="47"/>
                </a:cxn>
                <a:cxn ang="0">
                  <a:pos x="20" y="55"/>
                </a:cxn>
                <a:cxn ang="0">
                  <a:pos x="50" y="10"/>
                </a:cxn>
                <a:cxn ang="0">
                  <a:pos x="20" y="47"/>
                </a:cxn>
                <a:cxn ang="0">
                  <a:pos x="69" y="40"/>
                </a:cxn>
                <a:cxn ang="0">
                  <a:pos x="50" y="10"/>
                </a:cxn>
              </a:cxnLst>
              <a:rect l="0" t="0" r="r" b="b"/>
              <a:pathLst>
                <a:path w="88" h="99">
                  <a:moveTo>
                    <a:pt x="20" y="55"/>
                  </a:moveTo>
                  <a:cubicBezTo>
                    <a:pt x="19" y="77"/>
                    <a:pt x="27" y="87"/>
                    <a:pt x="46" y="87"/>
                  </a:cubicBezTo>
                  <a:cubicBezTo>
                    <a:pt x="57" y="87"/>
                    <a:pt x="65" y="85"/>
                    <a:pt x="71" y="8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67" y="96"/>
                    <a:pt x="56" y="99"/>
                    <a:pt x="43" y="99"/>
                  </a:cubicBezTo>
                  <a:cubicBezTo>
                    <a:pt x="16" y="99"/>
                    <a:pt x="0" y="83"/>
                    <a:pt x="5" y="49"/>
                  </a:cubicBezTo>
                  <a:cubicBezTo>
                    <a:pt x="10" y="17"/>
                    <a:pt x="29" y="0"/>
                    <a:pt x="52" y="0"/>
                  </a:cubicBezTo>
                  <a:cubicBezTo>
                    <a:pt x="76" y="0"/>
                    <a:pt x="88" y="15"/>
                    <a:pt x="83" y="47"/>
                  </a:cubicBezTo>
                  <a:lnTo>
                    <a:pt x="20" y="55"/>
                  </a:lnTo>
                  <a:close/>
                  <a:moveTo>
                    <a:pt x="50" y="10"/>
                  </a:moveTo>
                  <a:cubicBezTo>
                    <a:pt x="36" y="10"/>
                    <a:pt x="23" y="21"/>
                    <a:pt x="20" y="47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2" y="19"/>
                    <a:pt x="64" y="10"/>
                    <a:pt x="5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Freeform 21"/>
            <p:cNvSpPr>
              <a:spLocks/>
            </p:cNvSpPr>
            <p:nvPr userDrawn="1"/>
          </p:nvSpPr>
          <p:spPr bwMode="gray">
            <a:xfrm>
              <a:off x="-3052763" y="2443163"/>
              <a:ext cx="187325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5" y="29"/>
                </a:cxn>
                <a:cxn ang="0">
                  <a:pos x="47" y="10"/>
                </a:cxn>
                <a:cxn ang="0">
                  <a:pos x="28" y="13"/>
                </a:cxn>
                <a:cxn ang="0">
                  <a:pos x="16" y="97"/>
                </a:cxn>
                <a:cxn ang="0">
                  <a:pos x="0" y="97"/>
                </a:cxn>
                <a:cxn ang="0">
                  <a:pos x="12" y="7"/>
                </a:cxn>
                <a:cxn ang="0">
                  <a:pos x="50" y="0"/>
                </a:cxn>
                <a:cxn ang="0">
                  <a:pos x="82" y="28"/>
                </a:cxn>
                <a:cxn ang="0">
                  <a:pos x="72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7" y="20"/>
                    <a:pt x="64" y="10"/>
                    <a:pt x="47" y="10"/>
                  </a:cubicBezTo>
                  <a:cubicBezTo>
                    <a:pt x="38" y="10"/>
                    <a:pt x="33" y="11"/>
                    <a:pt x="28" y="13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2" y="97"/>
                    <a:pt x="72" y="97"/>
                    <a:pt x="72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Freeform 22"/>
            <p:cNvSpPr>
              <a:spLocks/>
            </p:cNvSpPr>
            <p:nvPr userDrawn="1"/>
          </p:nvSpPr>
          <p:spPr bwMode="gray">
            <a:xfrm>
              <a:off x="-2765425" y="2443163"/>
              <a:ext cx="158750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5" y="49"/>
                </a:cxn>
                <a:cxn ang="0">
                  <a:pos x="50" y="0"/>
                </a:cxn>
                <a:cxn ang="0">
                  <a:pos x="71" y="7"/>
                </a:cxn>
                <a:cxn ang="0">
                  <a:pos x="66" y="15"/>
                </a:cxn>
                <a:cxn ang="0">
                  <a:pos x="52" y="11"/>
                </a:cxn>
                <a:cxn ang="0">
                  <a:pos x="21" y="49"/>
                </a:cxn>
                <a:cxn ang="0">
                  <a:pos x="40" y="87"/>
                </a:cxn>
                <a:cxn ang="0">
                  <a:pos x="56" y="83"/>
                </a:cxn>
                <a:cxn ang="0">
                  <a:pos x="59" y="92"/>
                </a:cxn>
                <a:cxn ang="0">
                  <a:pos x="36" y="99"/>
                </a:cxn>
              </a:cxnLst>
              <a:rect l="0" t="0" r="r" b="b"/>
              <a:pathLst>
                <a:path w="71" h="99">
                  <a:moveTo>
                    <a:pt x="36" y="99"/>
                  </a:moveTo>
                  <a:cubicBezTo>
                    <a:pt x="14" y="99"/>
                    <a:pt x="0" y="80"/>
                    <a:pt x="5" y="49"/>
                  </a:cubicBezTo>
                  <a:cubicBezTo>
                    <a:pt x="9" y="18"/>
                    <a:pt x="28" y="0"/>
                    <a:pt x="50" y="0"/>
                  </a:cubicBezTo>
                  <a:cubicBezTo>
                    <a:pt x="62" y="0"/>
                    <a:pt x="68" y="4"/>
                    <a:pt x="71" y="7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3" y="13"/>
                    <a:pt x="59" y="11"/>
                    <a:pt x="52" y="11"/>
                  </a:cubicBezTo>
                  <a:cubicBezTo>
                    <a:pt x="33" y="11"/>
                    <a:pt x="24" y="27"/>
                    <a:pt x="21" y="49"/>
                  </a:cubicBezTo>
                  <a:cubicBezTo>
                    <a:pt x="18" y="72"/>
                    <a:pt x="24" y="87"/>
                    <a:pt x="40" y="87"/>
                  </a:cubicBezTo>
                  <a:cubicBezTo>
                    <a:pt x="47" y="87"/>
                    <a:pt x="52" y="85"/>
                    <a:pt x="56" y="83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5" y="96"/>
                    <a:pt x="47" y="99"/>
                    <a:pt x="36" y="9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Freeform 23"/>
            <p:cNvSpPr>
              <a:spLocks noEditPoints="1"/>
            </p:cNvSpPr>
            <p:nvPr userDrawn="1"/>
          </p:nvSpPr>
          <p:spPr bwMode="gray">
            <a:xfrm>
              <a:off x="-2601913" y="2443163"/>
              <a:ext cx="192088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4" y="49"/>
                </a:cxn>
                <a:cxn ang="0">
                  <a:pos x="50" y="0"/>
                </a:cxn>
                <a:cxn ang="0">
                  <a:pos x="82" y="49"/>
                </a:cxn>
                <a:cxn ang="0">
                  <a:pos x="36" y="99"/>
                </a:cxn>
                <a:cxn ang="0">
                  <a:pos x="49" y="10"/>
                </a:cxn>
                <a:cxn ang="0">
                  <a:pos x="20" y="49"/>
                </a:cxn>
                <a:cxn ang="0">
                  <a:pos x="37" y="88"/>
                </a:cxn>
                <a:cxn ang="0">
                  <a:pos x="65" y="49"/>
                </a:cxn>
                <a:cxn ang="0">
                  <a:pos x="49" y="10"/>
                </a:cxn>
              </a:cxnLst>
              <a:rect l="0" t="0" r="r" b="b"/>
              <a:pathLst>
                <a:path w="86" h="99">
                  <a:moveTo>
                    <a:pt x="36" y="99"/>
                  </a:moveTo>
                  <a:cubicBezTo>
                    <a:pt x="9" y="99"/>
                    <a:pt x="0" y="77"/>
                    <a:pt x="4" y="49"/>
                  </a:cubicBezTo>
                  <a:cubicBezTo>
                    <a:pt x="8" y="21"/>
                    <a:pt x="23" y="0"/>
                    <a:pt x="50" y="0"/>
                  </a:cubicBezTo>
                  <a:cubicBezTo>
                    <a:pt x="77" y="0"/>
                    <a:pt x="86" y="21"/>
                    <a:pt x="82" y="49"/>
                  </a:cubicBezTo>
                  <a:cubicBezTo>
                    <a:pt x="78" y="77"/>
                    <a:pt x="63" y="99"/>
                    <a:pt x="36" y="99"/>
                  </a:cubicBezTo>
                  <a:moveTo>
                    <a:pt x="49" y="10"/>
                  </a:moveTo>
                  <a:cubicBezTo>
                    <a:pt x="29" y="10"/>
                    <a:pt x="23" y="30"/>
                    <a:pt x="20" y="49"/>
                  </a:cubicBezTo>
                  <a:cubicBezTo>
                    <a:pt x="17" y="69"/>
                    <a:pt x="19" y="88"/>
                    <a:pt x="37" y="88"/>
                  </a:cubicBezTo>
                  <a:cubicBezTo>
                    <a:pt x="57" y="88"/>
                    <a:pt x="63" y="68"/>
                    <a:pt x="65" y="49"/>
                  </a:cubicBezTo>
                  <a:cubicBezTo>
                    <a:pt x="68" y="30"/>
                    <a:pt x="67" y="10"/>
                    <a:pt x="49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Freeform 24"/>
            <p:cNvSpPr>
              <a:spLocks/>
            </p:cNvSpPr>
            <p:nvPr userDrawn="1"/>
          </p:nvSpPr>
          <p:spPr bwMode="gray">
            <a:xfrm>
              <a:off x="-2386013" y="2443163"/>
              <a:ext cx="188913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6" y="29"/>
                </a:cxn>
                <a:cxn ang="0">
                  <a:pos x="48" y="10"/>
                </a:cxn>
                <a:cxn ang="0">
                  <a:pos x="28" y="13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1" y="0"/>
                </a:cxn>
                <a:cxn ang="0">
                  <a:pos x="82" y="28"/>
                </a:cxn>
                <a:cxn ang="0">
                  <a:pos x="73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7" y="20"/>
                    <a:pt x="65" y="10"/>
                    <a:pt x="48" y="10"/>
                  </a:cubicBezTo>
                  <a:cubicBezTo>
                    <a:pt x="39" y="10"/>
                    <a:pt x="34" y="11"/>
                    <a:pt x="28" y="13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3" y="97"/>
                    <a:pt x="73" y="97"/>
                    <a:pt x="73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Freeform 25"/>
            <p:cNvSpPr>
              <a:spLocks/>
            </p:cNvSpPr>
            <p:nvPr userDrawn="1"/>
          </p:nvSpPr>
          <p:spPr bwMode="gray">
            <a:xfrm>
              <a:off x="-2174875" y="2443163"/>
              <a:ext cx="149225" cy="219075"/>
            </a:xfrm>
            <a:custGeom>
              <a:avLst/>
              <a:gdLst/>
              <a:ahLst/>
              <a:cxnLst>
                <a:cxn ang="0">
                  <a:pos x="24" y="98"/>
                </a:cxn>
                <a:cxn ang="0">
                  <a:pos x="0" y="92"/>
                </a:cxn>
                <a:cxn ang="0">
                  <a:pos x="5" y="82"/>
                </a:cxn>
                <a:cxn ang="0">
                  <a:pos x="24" y="87"/>
                </a:cxn>
                <a:cxn ang="0">
                  <a:pos x="45" y="71"/>
                </a:cxn>
                <a:cxn ang="0">
                  <a:pos x="31" y="53"/>
                </a:cxn>
                <a:cxn ang="0">
                  <a:pos x="11" y="26"/>
                </a:cxn>
                <a:cxn ang="0">
                  <a:pos x="45" y="0"/>
                </a:cxn>
                <a:cxn ang="0">
                  <a:pos x="67" y="7"/>
                </a:cxn>
                <a:cxn ang="0">
                  <a:pos x="62" y="16"/>
                </a:cxn>
                <a:cxn ang="0">
                  <a:pos x="46" y="10"/>
                </a:cxn>
                <a:cxn ang="0">
                  <a:pos x="27" y="25"/>
                </a:cxn>
                <a:cxn ang="0">
                  <a:pos x="41" y="43"/>
                </a:cxn>
                <a:cxn ang="0">
                  <a:pos x="62" y="70"/>
                </a:cxn>
                <a:cxn ang="0">
                  <a:pos x="24" y="98"/>
                </a:cxn>
              </a:cxnLst>
              <a:rect l="0" t="0" r="r" b="b"/>
              <a:pathLst>
                <a:path w="67" h="98">
                  <a:moveTo>
                    <a:pt x="24" y="98"/>
                  </a:moveTo>
                  <a:cubicBezTo>
                    <a:pt x="13" y="98"/>
                    <a:pt x="4" y="96"/>
                    <a:pt x="0" y="9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9" y="84"/>
                    <a:pt x="15" y="87"/>
                    <a:pt x="24" y="87"/>
                  </a:cubicBezTo>
                  <a:cubicBezTo>
                    <a:pt x="35" y="87"/>
                    <a:pt x="44" y="80"/>
                    <a:pt x="45" y="71"/>
                  </a:cubicBezTo>
                  <a:cubicBezTo>
                    <a:pt x="46" y="61"/>
                    <a:pt x="41" y="56"/>
                    <a:pt x="31" y="53"/>
                  </a:cubicBezTo>
                  <a:cubicBezTo>
                    <a:pt x="13" y="46"/>
                    <a:pt x="10" y="36"/>
                    <a:pt x="11" y="26"/>
                  </a:cubicBezTo>
                  <a:cubicBezTo>
                    <a:pt x="13" y="12"/>
                    <a:pt x="27" y="0"/>
                    <a:pt x="45" y="0"/>
                  </a:cubicBezTo>
                  <a:cubicBezTo>
                    <a:pt x="55" y="0"/>
                    <a:pt x="63" y="3"/>
                    <a:pt x="67" y="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59" y="14"/>
                    <a:pt x="53" y="10"/>
                    <a:pt x="46" y="10"/>
                  </a:cubicBezTo>
                  <a:cubicBezTo>
                    <a:pt x="35" y="10"/>
                    <a:pt x="28" y="17"/>
                    <a:pt x="27" y="25"/>
                  </a:cubicBezTo>
                  <a:cubicBezTo>
                    <a:pt x="26" y="35"/>
                    <a:pt x="32" y="39"/>
                    <a:pt x="41" y="43"/>
                  </a:cubicBezTo>
                  <a:cubicBezTo>
                    <a:pt x="60" y="50"/>
                    <a:pt x="63" y="59"/>
                    <a:pt x="62" y="70"/>
                  </a:cubicBezTo>
                  <a:cubicBezTo>
                    <a:pt x="60" y="85"/>
                    <a:pt x="45" y="98"/>
                    <a:pt x="24" y="9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Freeform 26"/>
            <p:cNvSpPr>
              <a:spLocks/>
            </p:cNvSpPr>
            <p:nvPr userDrawn="1"/>
          </p:nvSpPr>
          <p:spPr bwMode="gray">
            <a:xfrm>
              <a:off x="-1985963" y="2387600"/>
              <a:ext cx="103188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2" y="99"/>
                </a:cxn>
                <a:cxn ang="0">
                  <a:pos x="11" y="37"/>
                </a:cxn>
                <a:cxn ang="0">
                  <a:pos x="0" y="37"/>
                </a:cxn>
                <a:cxn ang="0">
                  <a:pos x="1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6" y="27"/>
                </a:cxn>
                <a:cxn ang="0">
                  <a:pos x="45" y="37"/>
                </a:cxn>
                <a:cxn ang="0">
                  <a:pos x="27" y="37"/>
                </a:cxn>
                <a:cxn ang="0">
                  <a:pos x="19" y="98"/>
                </a:cxn>
                <a:cxn ang="0">
                  <a:pos x="30" y="112"/>
                </a:cxn>
                <a:cxn ang="0">
                  <a:pos x="34" y="111"/>
                </a:cxn>
                <a:cxn ang="0">
                  <a:pos x="33" y="121"/>
                </a:cxn>
                <a:cxn ang="0">
                  <a:pos x="24" y="123"/>
                </a:cxn>
              </a:cxnLst>
              <a:rect l="0" t="0" r="r" b="b"/>
              <a:pathLst>
                <a:path w="46" h="123">
                  <a:moveTo>
                    <a:pt x="24" y="123"/>
                  </a:moveTo>
                  <a:cubicBezTo>
                    <a:pt x="6" y="123"/>
                    <a:pt x="1" y="110"/>
                    <a:pt x="2" y="99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106"/>
                    <a:pt x="20" y="112"/>
                    <a:pt x="30" y="112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1" y="122"/>
                    <a:pt x="28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Freeform 27"/>
            <p:cNvSpPr>
              <a:spLocks/>
            </p:cNvSpPr>
            <p:nvPr userDrawn="1"/>
          </p:nvSpPr>
          <p:spPr bwMode="gray">
            <a:xfrm>
              <a:off x="-1866900" y="2443163"/>
              <a:ext cx="125413" cy="215900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28" y="14"/>
                </a:cxn>
                <a:cxn ang="0">
                  <a:pos x="16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6" y="0"/>
                </a:cxn>
                <a:cxn ang="0">
                  <a:pos x="51" y="12"/>
                </a:cxn>
              </a:cxnLst>
              <a:rect l="0" t="0" r="r" b="b"/>
              <a:pathLst>
                <a:path w="56" h="97">
                  <a:moveTo>
                    <a:pt x="51" y="12"/>
                  </a:moveTo>
                  <a:cubicBezTo>
                    <a:pt x="43" y="10"/>
                    <a:pt x="34" y="10"/>
                    <a:pt x="28" y="14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2"/>
                    <a:pt x="33" y="0"/>
                    <a:pt x="56" y="0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Freeform 28"/>
            <p:cNvSpPr>
              <a:spLocks/>
            </p:cNvSpPr>
            <p:nvPr userDrawn="1"/>
          </p:nvSpPr>
          <p:spPr bwMode="gray">
            <a:xfrm>
              <a:off x="-1730375" y="2447925"/>
              <a:ext cx="182563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2" y="86"/>
                    <a:pt x="36" y="86"/>
                  </a:cubicBezTo>
                  <a:cubicBezTo>
                    <a:pt x="44" y="86"/>
                    <a:pt x="49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Freeform 29"/>
            <p:cNvSpPr>
              <a:spLocks/>
            </p:cNvSpPr>
            <p:nvPr userDrawn="1"/>
          </p:nvSpPr>
          <p:spPr bwMode="gray">
            <a:xfrm>
              <a:off x="-1520825" y="2443163"/>
              <a:ext cx="157163" cy="220663"/>
            </a:xfrm>
            <a:custGeom>
              <a:avLst/>
              <a:gdLst/>
              <a:ahLst/>
              <a:cxnLst>
                <a:cxn ang="0">
                  <a:pos x="35" y="99"/>
                </a:cxn>
                <a:cxn ang="0">
                  <a:pos x="4" y="49"/>
                </a:cxn>
                <a:cxn ang="0">
                  <a:pos x="49" y="0"/>
                </a:cxn>
                <a:cxn ang="0">
                  <a:pos x="70" y="7"/>
                </a:cxn>
                <a:cxn ang="0">
                  <a:pos x="65" y="15"/>
                </a:cxn>
                <a:cxn ang="0">
                  <a:pos x="51" y="11"/>
                </a:cxn>
                <a:cxn ang="0">
                  <a:pos x="21" y="49"/>
                </a:cxn>
                <a:cxn ang="0">
                  <a:pos x="40" y="87"/>
                </a:cxn>
                <a:cxn ang="0">
                  <a:pos x="56" y="83"/>
                </a:cxn>
                <a:cxn ang="0">
                  <a:pos x="58" y="92"/>
                </a:cxn>
                <a:cxn ang="0">
                  <a:pos x="35" y="99"/>
                </a:cxn>
              </a:cxnLst>
              <a:rect l="0" t="0" r="r" b="b"/>
              <a:pathLst>
                <a:path w="70" h="99">
                  <a:moveTo>
                    <a:pt x="35" y="99"/>
                  </a:moveTo>
                  <a:cubicBezTo>
                    <a:pt x="13" y="99"/>
                    <a:pt x="0" y="80"/>
                    <a:pt x="4" y="49"/>
                  </a:cubicBezTo>
                  <a:cubicBezTo>
                    <a:pt x="8" y="18"/>
                    <a:pt x="27" y="0"/>
                    <a:pt x="49" y="0"/>
                  </a:cubicBezTo>
                  <a:cubicBezTo>
                    <a:pt x="61" y="0"/>
                    <a:pt x="67" y="4"/>
                    <a:pt x="70" y="7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2" y="13"/>
                    <a:pt x="58" y="11"/>
                    <a:pt x="51" y="11"/>
                  </a:cubicBezTo>
                  <a:cubicBezTo>
                    <a:pt x="33" y="11"/>
                    <a:pt x="24" y="27"/>
                    <a:pt x="21" y="49"/>
                  </a:cubicBezTo>
                  <a:cubicBezTo>
                    <a:pt x="17" y="72"/>
                    <a:pt x="24" y="87"/>
                    <a:pt x="40" y="87"/>
                  </a:cubicBezTo>
                  <a:cubicBezTo>
                    <a:pt x="47" y="87"/>
                    <a:pt x="52" y="85"/>
                    <a:pt x="56" y="83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4" y="96"/>
                    <a:pt x="46" y="99"/>
                    <a:pt x="35" y="9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Freeform 30"/>
            <p:cNvSpPr>
              <a:spLocks/>
            </p:cNvSpPr>
            <p:nvPr userDrawn="1"/>
          </p:nvSpPr>
          <p:spPr bwMode="gray">
            <a:xfrm>
              <a:off x="-1335088" y="2387600"/>
              <a:ext cx="104775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3" y="99"/>
                </a:cxn>
                <a:cxn ang="0">
                  <a:pos x="12" y="37"/>
                </a:cxn>
                <a:cxn ang="0">
                  <a:pos x="0" y="37"/>
                </a:cxn>
                <a:cxn ang="0">
                  <a:pos x="2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7" y="27"/>
                </a:cxn>
                <a:cxn ang="0">
                  <a:pos x="45" y="37"/>
                </a:cxn>
                <a:cxn ang="0">
                  <a:pos x="28" y="37"/>
                </a:cxn>
                <a:cxn ang="0">
                  <a:pos x="19" y="98"/>
                </a:cxn>
                <a:cxn ang="0">
                  <a:pos x="30" y="112"/>
                </a:cxn>
                <a:cxn ang="0">
                  <a:pos x="35" y="111"/>
                </a:cxn>
                <a:cxn ang="0">
                  <a:pos x="33" y="121"/>
                </a:cxn>
                <a:cxn ang="0">
                  <a:pos x="24" y="123"/>
                </a:cxn>
              </a:cxnLst>
              <a:rect l="0" t="0" r="r" b="b"/>
              <a:pathLst>
                <a:path w="47" h="123">
                  <a:moveTo>
                    <a:pt x="24" y="123"/>
                  </a:moveTo>
                  <a:cubicBezTo>
                    <a:pt x="6" y="123"/>
                    <a:pt x="1" y="110"/>
                    <a:pt x="3" y="9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106"/>
                    <a:pt x="21" y="112"/>
                    <a:pt x="30" y="11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1" y="122"/>
                    <a:pt x="28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31"/>
            <p:cNvSpPr>
              <a:spLocks noEditPoints="1"/>
            </p:cNvSpPr>
            <p:nvPr userDrawn="1"/>
          </p:nvSpPr>
          <p:spPr bwMode="gray">
            <a:xfrm>
              <a:off x="-1212850" y="2366963"/>
              <a:ext cx="79375" cy="292100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15" y="9"/>
                </a:cxn>
                <a:cxn ang="0">
                  <a:pos x="26" y="0"/>
                </a:cxn>
                <a:cxn ang="0">
                  <a:pos x="34" y="9"/>
                </a:cxn>
                <a:cxn ang="0">
                  <a:pos x="24" y="18"/>
                </a:cxn>
                <a:cxn ang="0">
                  <a:pos x="0" y="131"/>
                </a:cxn>
                <a:cxn ang="0">
                  <a:pos x="13" y="36"/>
                </a:cxn>
                <a:cxn ang="0">
                  <a:pos x="29" y="36"/>
                </a:cxn>
                <a:cxn ang="0">
                  <a:pos x="16" y="131"/>
                </a:cxn>
                <a:cxn ang="0">
                  <a:pos x="0" y="131"/>
                </a:cxn>
              </a:cxnLst>
              <a:rect l="0" t="0" r="r" b="b"/>
              <a:pathLst>
                <a:path w="35" h="131">
                  <a:moveTo>
                    <a:pt x="24" y="18"/>
                  </a:moveTo>
                  <a:cubicBezTo>
                    <a:pt x="18" y="18"/>
                    <a:pt x="15" y="14"/>
                    <a:pt x="15" y="9"/>
                  </a:cubicBezTo>
                  <a:cubicBezTo>
                    <a:pt x="16" y="4"/>
                    <a:pt x="21" y="0"/>
                    <a:pt x="26" y="0"/>
                  </a:cubicBezTo>
                  <a:cubicBezTo>
                    <a:pt x="31" y="0"/>
                    <a:pt x="35" y="4"/>
                    <a:pt x="34" y="9"/>
                  </a:cubicBezTo>
                  <a:cubicBezTo>
                    <a:pt x="34" y="14"/>
                    <a:pt x="29" y="18"/>
                    <a:pt x="24" y="18"/>
                  </a:cubicBezTo>
                  <a:moveTo>
                    <a:pt x="0" y="131"/>
                  </a:moveTo>
                  <a:cubicBezTo>
                    <a:pt x="13" y="36"/>
                    <a:pt x="13" y="36"/>
                    <a:pt x="1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16" y="131"/>
                    <a:pt x="16" y="131"/>
                    <a:pt x="16" y="131"/>
                  </a:cubicBezTo>
                  <a:lnTo>
                    <a:pt x="0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32"/>
            <p:cNvSpPr>
              <a:spLocks noEditPoints="1"/>
            </p:cNvSpPr>
            <p:nvPr userDrawn="1"/>
          </p:nvSpPr>
          <p:spPr bwMode="gray">
            <a:xfrm>
              <a:off x="-1119188" y="2443163"/>
              <a:ext cx="193675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4" y="49"/>
                </a:cxn>
                <a:cxn ang="0">
                  <a:pos x="50" y="0"/>
                </a:cxn>
                <a:cxn ang="0">
                  <a:pos x="82" y="49"/>
                </a:cxn>
                <a:cxn ang="0">
                  <a:pos x="36" y="99"/>
                </a:cxn>
                <a:cxn ang="0">
                  <a:pos x="48" y="10"/>
                </a:cxn>
                <a:cxn ang="0">
                  <a:pos x="20" y="49"/>
                </a:cxn>
                <a:cxn ang="0">
                  <a:pos x="38" y="88"/>
                </a:cxn>
                <a:cxn ang="0">
                  <a:pos x="65" y="49"/>
                </a:cxn>
                <a:cxn ang="0">
                  <a:pos x="48" y="10"/>
                </a:cxn>
              </a:cxnLst>
              <a:rect l="0" t="0" r="r" b="b"/>
              <a:pathLst>
                <a:path w="86" h="99">
                  <a:moveTo>
                    <a:pt x="36" y="99"/>
                  </a:moveTo>
                  <a:cubicBezTo>
                    <a:pt x="9" y="99"/>
                    <a:pt x="0" y="77"/>
                    <a:pt x="4" y="49"/>
                  </a:cubicBezTo>
                  <a:cubicBezTo>
                    <a:pt x="8" y="21"/>
                    <a:pt x="23" y="0"/>
                    <a:pt x="50" y="0"/>
                  </a:cubicBezTo>
                  <a:cubicBezTo>
                    <a:pt x="77" y="0"/>
                    <a:pt x="86" y="21"/>
                    <a:pt x="82" y="49"/>
                  </a:cubicBezTo>
                  <a:cubicBezTo>
                    <a:pt x="78" y="77"/>
                    <a:pt x="63" y="99"/>
                    <a:pt x="36" y="99"/>
                  </a:cubicBezTo>
                  <a:moveTo>
                    <a:pt x="48" y="10"/>
                  </a:moveTo>
                  <a:cubicBezTo>
                    <a:pt x="29" y="10"/>
                    <a:pt x="23" y="30"/>
                    <a:pt x="20" y="49"/>
                  </a:cubicBezTo>
                  <a:cubicBezTo>
                    <a:pt x="17" y="69"/>
                    <a:pt x="19" y="88"/>
                    <a:pt x="38" y="88"/>
                  </a:cubicBezTo>
                  <a:cubicBezTo>
                    <a:pt x="56" y="88"/>
                    <a:pt x="63" y="68"/>
                    <a:pt x="65" y="49"/>
                  </a:cubicBezTo>
                  <a:cubicBezTo>
                    <a:pt x="68" y="30"/>
                    <a:pt x="67" y="10"/>
                    <a:pt x="48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Freeform 33"/>
            <p:cNvSpPr>
              <a:spLocks/>
            </p:cNvSpPr>
            <p:nvPr userDrawn="1"/>
          </p:nvSpPr>
          <p:spPr bwMode="gray">
            <a:xfrm>
              <a:off x="-901700" y="2443163"/>
              <a:ext cx="187325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6" y="29"/>
                </a:cxn>
                <a:cxn ang="0">
                  <a:pos x="48" y="10"/>
                </a:cxn>
                <a:cxn ang="0">
                  <a:pos x="28" y="13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0" y="0"/>
                </a:cxn>
                <a:cxn ang="0">
                  <a:pos x="82" y="28"/>
                </a:cxn>
                <a:cxn ang="0">
                  <a:pos x="73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7" y="20"/>
                    <a:pt x="65" y="10"/>
                    <a:pt x="48" y="10"/>
                  </a:cubicBezTo>
                  <a:cubicBezTo>
                    <a:pt x="38" y="10"/>
                    <a:pt x="34" y="11"/>
                    <a:pt x="28" y="13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3" y="97"/>
                    <a:pt x="73" y="97"/>
                    <a:pt x="73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de gar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4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4" y="1192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 userDrawn="1"/>
        </p:nvSpPr>
        <p:spPr bwMode="gray">
          <a:xfrm>
            <a:off x="3660158" y="76200"/>
            <a:ext cx="5483842" cy="499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fr-FR"/>
          </a:p>
        </p:txBody>
      </p:sp>
      <p:cxnSp>
        <p:nvCxnSpPr>
          <p:cNvPr id="47" name="Straight Connector 46"/>
          <p:cNvCxnSpPr/>
          <p:nvPr userDrawn="1"/>
        </p:nvCxnSpPr>
        <p:spPr bwMode="gray">
          <a:xfrm flipH="1">
            <a:off x="4053254" y="1461294"/>
            <a:ext cx="797171" cy="21963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997176" y="1635023"/>
            <a:ext cx="3733586" cy="1519657"/>
          </a:xfrm>
        </p:spPr>
        <p:txBody>
          <a:bodyPr lIns="0" tIns="0" rIns="0" bIns="0">
            <a:noAutofit/>
          </a:bodyPr>
          <a:lstStyle>
            <a:lvl1pPr algn="l">
              <a:lnSpc>
                <a:spcPct val="85000"/>
              </a:lnSpc>
              <a:defRPr sz="4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997176" y="3230386"/>
            <a:ext cx="3733586" cy="3196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00" b="0">
                <a:solidFill>
                  <a:srgbClr val="FFFFFF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r>
              <a:rPr lang="fr-FR" dirty="0" smtClean="0"/>
              <a:t> style</a:t>
            </a:r>
            <a:endParaRPr lang="fr-FR" dirty="0"/>
          </a:p>
        </p:txBody>
      </p:sp>
      <p:sp>
        <p:nvSpPr>
          <p:cNvPr id="37" name="Text Placeholder 38"/>
          <p:cNvSpPr>
            <a:spLocks noGrp="1"/>
          </p:cNvSpPr>
          <p:nvPr>
            <p:ph type="body" sz="quarter" idx="10"/>
          </p:nvPr>
        </p:nvSpPr>
        <p:spPr bwMode="gray">
          <a:xfrm>
            <a:off x="4997176" y="3599721"/>
            <a:ext cx="3733586" cy="193819"/>
          </a:xfrm>
        </p:spPr>
        <p:txBody>
          <a:bodyPr/>
          <a:lstStyle>
            <a:lvl1pPr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8" name="Picture Placeholder 37"/>
          <p:cNvSpPr>
            <a:spLocks noGrp="1"/>
          </p:cNvSpPr>
          <p:nvPr userDrawn="1">
            <p:ph type="pic" sz="quarter" idx="11"/>
          </p:nvPr>
        </p:nvSpPr>
        <p:spPr bwMode="gray">
          <a:xfrm>
            <a:off x="260892" y="211976"/>
            <a:ext cx="3399265" cy="4719549"/>
          </a:xfrm>
        </p:spPr>
        <p:txBody>
          <a:bodyPr anchor="ctr"/>
          <a:lstStyle>
            <a:lvl1pPr algn="ctr">
              <a:defRPr sz="1200"/>
            </a:lvl1pPr>
          </a:lstStyle>
          <a:p>
            <a:r>
              <a:rPr lang="fr-FR" dirty="0" smtClean="0"/>
              <a:t>Cliquez sur l'icône pour ajouter une image</a:t>
            </a:r>
            <a:endParaRPr lang="fr-FR" dirty="0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-1" y="0"/>
            <a:ext cx="9144001" cy="5143501"/>
            <a:chOff x="-1" y="-1"/>
            <a:chExt cx="9906001" cy="6858001"/>
          </a:xfrm>
        </p:grpSpPr>
        <p:sp>
          <p:nvSpPr>
            <p:cNvPr id="44" name="Rectangle 43"/>
            <p:cNvSpPr/>
            <p:nvPr userDrawn="1"/>
          </p:nvSpPr>
          <p:spPr bwMode="gray">
            <a:xfrm rot="16200000">
              <a:off x="4811683" y="-4811684"/>
              <a:ext cx="282633" cy="990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908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816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724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631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539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447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355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263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dirty="0" smtClean="0"/>
            </a:p>
          </p:txBody>
        </p:sp>
        <p:sp>
          <p:nvSpPr>
            <p:cNvPr id="45" name="Rectangle 44"/>
            <p:cNvSpPr/>
            <p:nvPr userDrawn="1"/>
          </p:nvSpPr>
          <p:spPr bwMode="gray">
            <a:xfrm rot="16200000">
              <a:off x="4811682" y="1763683"/>
              <a:ext cx="282633" cy="990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908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816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724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631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539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447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355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263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dirty="0" smtClean="0"/>
            </a:p>
          </p:txBody>
        </p:sp>
        <p:sp>
          <p:nvSpPr>
            <p:cNvPr id="46" name="Rectangle 45"/>
            <p:cNvSpPr/>
            <p:nvPr userDrawn="1"/>
          </p:nvSpPr>
          <p:spPr bwMode="gray">
            <a:xfrm>
              <a:off x="0" y="0"/>
              <a:ext cx="282633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908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816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724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631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539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447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355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263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dirty="0" smtClean="0"/>
            </a:p>
          </p:txBody>
        </p:sp>
        <p:sp>
          <p:nvSpPr>
            <p:cNvPr id="48" name="Rectangle 47"/>
            <p:cNvSpPr/>
            <p:nvPr userDrawn="1"/>
          </p:nvSpPr>
          <p:spPr bwMode="gray">
            <a:xfrm>
              <a:off x="9623367" y="0"/>
              <a:ext cx="282633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908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816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724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631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539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447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355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263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dirty="0" smtClean="0"/>
            </a:p>
          </p:txBody>
        </p:sp>
      </p:grpSp>
      <p:grpSp>
        <p:nvGrpSpPr>
          <p:cNvPr id="128" name="Group 127"/>
          <p:cNvGrpSpPr/>
          <p:nvPr userDrawn="1"/>
        </p:nvGrpSpPr>
        <p:grpSpPr bwMode="gray">
          <a:xfrm>
            <a:off x="7315200" y="4259550"/>
            <a:ext cx="1301306" cy="481520"/>
            <a:chOff x="-4610101" y="1201738"/>
            <a:chExt cx="3951288" cy="1462088"/>
          </a:xfrm>
          <a:solidFill>
            <a:schemeClr val="bg1"/>
          </a:solidFill>
        </p:grpSpPr>
        <p:sp>
          <p:nvSpPr>
            <p:cNvPr id="129" name="Freeform 8"/>
            <p:cNvSpPr>
              <a:spLocks/>
            </p:cNvSpPr>
            <p:nvPr userDrawn="1"/>
          </p:nvSpPr>
          <p:spPr bwMode="gray">
            <a:xfrm>
              <a:off x="-4610101" y="1201738"/>
              <a:ext cx="965200" cy="1060450"/>
            </a:xfrm>
            <a:custGeom>
              <a:avLst/>
              <a:gdLst/>
              <a:ahLst/>
              <a:cxnLst>
                <a:cxn ang="0">
                  <a:pos x="394" y="375"/>
                </a:cxn>
                <a:cxn ang="0">
                  <a:pos x="392" y="370"/>
                </a:cxn>
                <a:cxn ang="0">
                  <a:pos x="387" y="372"/>
                </a:cxn>
                <a:cxn ang="0">
                  <a:pos x="380" y="375"/>
                </a:cxn>
                <a:cxn ang="0">
                  <a:pos x="299" y="389"/>
                </a:cxn>
                <a:cxn ang="0">
                  <a:pos x="141" y="237"/>
                </a:cxn>
                <a:cxn ang="0">
                  <a:pos x="298" y="83"/>
                </a:cxn>
                <a:cxn ang="0">
                  <a:pos x="380" y="98"/>
                </a:cxn>
                <a:cxn ang="0">
                  <a:pos x="387" y="101"/>
                </a:cxn>
                <a:cxn ang="0">
                  <a:pos x="392" y="103"/>
                </a:cxn>
                <a:cxn ang="0">
                  <a:pos x="395" y="98"/>
                </a:cxn>
                <a:cxn ang="0">
                  <a:pos x="429" y="38"/>
                </a:cxn>
                <a:cxn ang="0">
                  <a:pos x="432" y="32"/>
                </a:cxn>
                <a:cxn ang="0">
                  <a:pos x="426" y="29"/>
                </a:cxn>
                <a:cxn ang="0">
                  <a:pos x="418" y="26"/>
                </a:cxn>
                <a:cxn ang="0">
                  <a:pos x="276" y="0"/>
                </a:cxn>
                <a:cxn ang="0">
                  <a:pos x="0" y="238"/>
                </a:cxn>
                <a:cxn ang="0">
                  <a:pos x="277" y="475"/>
                </a:cxn>
                <a:cxn ang="0">
                  <a:pos x="418" y="449"/>
                </a:cxn>
                <a:cxn ang="0">
                  <a:pos x="426" y="445"/>
                </a:cxn>
                <a:cxn ang="0">
                  <a:pos x="432" y="443"/>
                </a:cxn>
                <a:cxn ang="0">
                  <a:pos x="429" y="437"/>
                </a:cxn>
                <a:cxn ang="0">
                  <a:pos x="394" y="375"/>
                </a:cxn>
              </a:cxnLst>
              <a:rect l="0" t="0" r="r" b="b"/>
              <a:pathLst>
                <a:path w="432" h="475">
                  <a:moveTo>
                    <a:pt x="394" y="375"/>
                  </a:moveTo>
                  <a:cubicBezTo>
                    <a:pt x="392" y="370"/>
                    <a:pt x="392" y="370"/>
                    <a:pt x="392" y="370"/>
                  </a:cubicBezTo>
                  <a:cubicBezTo>
                    <a:pt x="387" y="372"/>
                    <a:pt x="387" y="372"/>
                    <a:pt x="387" y="372"/>
                  </a:cubicBezTo>
                  <a:cubicBezTo>
                    <a:pt x="380" y="375"/>
                    <a:pt x="380" y="375"/>
                    <a:pt x="380" y="375"/>
                  </a:cubicBezTo>
                  <a:cubicBezTo>
                    <a:pt x="361" y="382"/>
                    <a:pt x="338" y="389"/>
                    <a:pt x="299" y="389"/>
                  </a:cubicBezTo>
                  <a:cubicBezTo>
                    <a:pt x="191" y="389"/>
                    <a:pt x="141" y="310"/>
                    <a:pt x="141" y="237"/>
                  </a:cubicBezTo>
                  <a:cubicBezTo>
                    <a:pt x="141" y="160"/>
                    <a:pt x="190" y="83"/>
                    <a:pt x="298" y="83"/>
                  </a:cubicBezTo>
                  <a:cubicBezTo>
                    <a:pt x="335" y="83"/>
                    <a:pt x="363" y="91"/>
                    <a:pt x="380" y="98"/>
                  </a:cubicBezTo>
                  <a:cubicBezTo>
                    <a:pt x="387" y="101"/>
                    <a:pt x="387" y="101"/>
                    <a:pt x="387" y="101"/>
                  </a:cubicBezTo>
                  <a:cubicBezTo>
                    <a:pt x="392" y="103"/>
                    <a:pt x="392" y="103"/>
                    <a:pt x="392" y="103"/>
                  </a:cubicBezTo>
                  <a:cubicBezTo>
                    <a:pt x="395" y="98"/>
                    <a:pt x="395" y="98"/>
                    <a:pt x="395" y="98"/>
                  </a:cubicBezTo>
                  <a:cubicBezTo>
                    <a:pt x="429" y="38"/>
                    <a:pt x="429" y="38"/>
                    <a:pt x="429" y="38"/>
                  </a:cubicBezTo>
                  <a:cubicBezTo>
                    <a:pt x="432" y="32"/>
                    <a:pt x="432" y="32"/>
                    <a:pt x="432" y="32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381" y="8"/>
                    <a:pt x="333" y="0"/>
                    <a:pt x="276" y="0"/>
                  </a:cubicBezTo>
                  <a:cubicBezTo>
                    <a:pt x="95" y="0"/>
                    <a:pt x="0" y="119"/>
                    <a:pt x="0" y="238"/>
                  </a:cubicBezTo>
                  <a:cubicBezTo>
                    <a:pt x="0" y="356"/>
                    <a:pt x="95" y="475"/>
                    <a:pt x="277" y="475"/>
                  </a:cubicBezTo>
                  <a:cubicBezTo>
                    <a:pt x="332" y="475"/>
                    <a:pt x="386" y="466"/>
                    <a:pt x="418" y="449"/>
                  </a:cubicBezTo>
                  <a:cubicBezTo>
                    <a:pt x="426" y="445"/>
                    <a:pt x="426" y="445"/>
                    <a:pt x="426" y="445"/>
                  </a:cubicBezTo>
                  <a:cubicBezTo>
                    <a:pt x="432" y="443"/>
                    <a:pt x="432" y="443"/>
                    <a:pt x="432" y="443"/>
                  </a:cubicBezTo>
                  <a:cubicBezTo>
                    <a:pt x="429" y="437"/>
                    <a:pt x="429" y="437"/>
                    <a:pt x="429" y="437"/>
                  </a:cubicBezTo>
                  <a:lnTo>
                    <a:pt x="394" y="3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Freeform 9"/>
            <p:cNvSpPr>
              <a:spLocks/>
            </p:cNvSpPr>
            <p:nvPr userDrawn="1"/>
          </p:nvSpPr>
          <p:spPr bwMode="gray">
            <a:xfrm>
              <a:off x="-3632200" y="1201738"/>
              <a:ext cx="922338" cy="1060450"/>
            </a:xfrm>
            <a:custGeom>
              <a:avLst/>
              <a:gdLst/>
              <a:ahLst/>
              <a:cxnLst>
                <a:cxn ang="0">
                  <a:pos x="253" y="192"/>
                </a:cxn>
                <a:cxn ang="0">
                  <a:pos x="155" y="134"/>
                </a:cxn>
                <a:cxn ang="0">
                  <a:pos x="249" y="81"/>
                </a:cxn>
                <a:cxn ang="0">
                  <a:pos x="349" y="99"/>
                </a:cxn>
                <a:cxn ang="0">
                  <a:pos x="356" y="102"/>
                </a:cxn>
                <a:cxn ang="0">
                  <a:pos x="362" y="104"/>
                </a:cxn>
                <a:cxn ang="0">
                  <a:pos x="364" y="100"/>
                </a:cxn>
                <a:cxn ang="0">
                  <a:pos x="398" y="38"/>
                </a:cxn>
                <a:cxn ang="0">
                  <a:pos x="402" y="32"/>
                </a:cxn>
                <a:cxn ang="0">
                  <a:pos x="396" y="29"/>
                </a:cxn>
                <a:cxn ang="0">
                  <a:pos x="387" y="25"/>
                </a:cxn>
                <a:cxn ang="0">
                  <a:pos x="235" y="0"/>
                </a:cxn>
                <a:cxn ang="0">
                  <a:pos x="20" y="142"/>
                </a:cxn>
                <a:cxn ang="0">
                  <a:pos x="172" y="271"/>
                </a:cxn>
                <a:cxn ang="0">
                  <a:pos x="271" y="333"/>
                </a:cxn>
                <a:cxn ang="0">
                  <a:pos x="165" y="390"/>
                </a:cxn>
                <a:cxn ang="0">
                  <a:pos x="55" y="370"/>
                </a:cxn>
                <a:cxn ang="0">
                  <a:pos x="47" y="368"/>
                </a:cxn>
                <a:cxn ang="0">
                  <a:pos x="42" y="365"/>
                </a:cxn>
                <a:cxn ang="0">
                  <a:pos x="40" y="370"/>
                </a:cxn>
                <a:cxn ang="0">
                  <a:pos x="3" y="438"/>
                </a:cxn>
                <a:cxn ang="0">
                  <a:pos x="0" y="444"/>
                </a:cxn>
                <a:cxn ang="0">
                  <a:pos x="6" y="447"/>
                </a:cxn>
                <a:cxn ang="0">
                  <a:pos x="15" y="450"/>
                </a:cxn>
                <a:cxn ang="0">
                  <a:pos x="186" y="475"/>
                </a:cxn>
                <a:cxn ang="0">
                  <a:pos x="413" y="328"/>
                </a:cxn>
                <a:cxn ang="0">
                  <a:pos x="253" y="192"/>
                </a:cxn>
              </a:cxnLst>
              <a:rect l="0" t="0" r="r" b="b"/>
              <a:pathLst>
                <a:path w="413" h="475">
                  <a:moveTo>
                    <a:pt x="253" y="192"/>
                  </a:moveTo>
                  <a:cubicBezTo>
                    <a:pt x="200" y="177"/>
                    <a:pt x="155" y="164"/>
                    <a:pt x="155" y="134"/>
                  </a:cubicBezTo>
                  <a:cubicBezTo>
                    <a:pt x="155" y="102"/>
                    <a:pt x="193" y="81"/>
                    <a:pt x="249" y="81"/>
                  </a:cubicBezTo>
                  <a:cubicBezTo>
                    <a:pt x="288" y="81"/>
                    <a:pt x="328" y="90"/>
                    <a:pt x="349" y="99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362" y="104"/>
                    <a:pt x="362" y="104"/>
                    <a:pt x="362" y="104"/>
                  </a:cubicBezTo>
                  <a:cubicBezTo>
                    <a:pt x="364" y="100"/>
                    <a:pt x="364" y="100"/>
                    <a:pt x="364" y="100"/>
                  </a:cubicBezTo>
                  <a:cubicBezTo>
                    <a:pt x="398" y="38"/>
                    <a:pt x="398" y="38"/>
                    <a:pt x="398" y="38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87" y="25"/>
                    <a:pt x="387" y="25"/>
                    <a:pt x="387" y="25"/>
                  </a:cubicBezTo>
                  <a:cubicBezTo>
                    <a:pt x="372" y="19"/>
                    <a:pt x="319" y="0"/>
                    <a:pt x="235" y="0"/>
                  </a:cubicBezTo>
                  <a:cubicBezTo>
                    <a:pt x="94" y="0"/>
                    <a:pt x="20" y="71"/>
                    <a:pt x="20" y="142"/>
                  </a:cubicBezTo>
                  <a:cubicBezTo>
                    <a:pt x="20" y="225"/>
                    <a:pt x="101" y="250"/>
                    <a:pt x="172" y="271"/>
                  </a:cubicBezTo>
                  <a:cubicBezTo>
                    <a:pt x="225" y="287"/>
                    <a:pt x="271" y="301"/>
                    <a:pt x="271" y="333"/>
                  </a:cubicBezTo>
                  <a:cubicBezTo>
                    <a:pt x="271" y="366"/>
                    <a:pt x="228" y="390"/>
                    <a:pt x="165" y="390"/>
                  </a:cubicBezTo>
                  <a:cubicBezTo>
                    <a:pt x="122" y="390"/>
                    <a:pt x="78" y="380"/>
                    <a:pt x="55" y="370"/>
                  </a:cubicBezTo>
                  <a:cubicBezTo>
                    <a:pt x="47" y="368"/>
                    <a:pt x="47" y="368"/>
                    <a:pt x="47" y="368"/>
                  </a:cubicBezTo>
                  <a:cubicBezTo>
                    <a:pt x="42" y="365"/>
                    <a:pt x="42" y="365"/>
                    <a:pt x="42" y="365"/>
                  </a:cubicBezTo>
                  <a:cubicBezTo>
                    <a:pt x="40" y="370"/>
                    <a:pt x="40" y="370"/>
                    <a:pt x="40" y="370"/>
                  </a:cubicBezTo>
                  <a:cubicBezTo>
                    <a:pt x="3" y="438"/>
                    <a:pt x="3" y="438"/>
                    <a:pt x="3" y="438"/>
                  </a:cubicBezTo>
                  <a:cubicBezTo>
                    <a:pt x="0" y="444"/>
                    <a:pt x="0" y="444"/>
                    <a:pt x="0" y="444"/>
                  </a:cubicBezTo>
                  <a:cubicBezTo>
                    <a:pt x="6" y="447"/>
                    <a:pt x="6" y="447"/>
                    <a:pt x="6" y="447"/>
                  </a:cubicBezTo>
                  <a:cubicBezTo>
                    <a:pt x="15" y="450"/>
                    <a:pt x="15" y="450"/>
                    <a:pt x="15" y="450"/>
                  </a:cubicBezTo>
                  <a:cubicBezTo>
                    <a:pt x="55" y="466"/>
                    <a:pt x="119" y="475"/>
                    <a:pt x="186" y="475"/>
                  </a:cubicBezTo>
                  <a:cubicBezTo>
                    <a:pt x="317" y="475"/>
                    <a:pt x="413" y="413"/>
                    <a:pt x="413" y="328"/>
                  </a:cubicBezTo>
                  <a:cubicBezTo>
                    <a:pt x="413" y="238"/>
                    <a:pt x="328" y="213"/>
                    <a:pt x="253" y="19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Freeform 10"/>
            <p:cNvSpPr>
              <a:spLocks/>
            </p:cNvSpPr>
            <p:nvPr userDrawn="1"/>
          </p:nvSpPr>
          <p:spPr bwMode="gray">
            <a:xfrm>
              <a:off x="-2695575" y="1220788"/>
              <a:ext cx="920750" cy="10239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6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0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191" y="116"/>
                </a:cxn>
                <a:cxn ang="0">
                  <a:pos x="191" y="635"/>
                </a:cxn>
                <a:cxn ang="0">
                  <a:pos x="191" y="645"/>
                </a:cxn>
                <a:cxn ang="0">
                  <a:pos x="200" y="645"/>
                </a:cxn>
                <a:cxn ang="0">
                  <a:pos x="373" y="645"/>
                </a:cxn>
                <a:cxn ang="0">
                  <a:pos x="381" y="645"/>
                </a:cxn>
                <a:cxn ang="0">
                  <a:pos x="381" y="635"/>
                </a:cxn>
                <a:cxn ang="0">
                  <a:pos x="381" y="116"/>
                </a:cxn>
                <a:cxn ang="0">
                  <a:pos x="571" y="116"/>
                </a:cxn>
                <a:cxn ang="0">
                  <a:pos x="580" y="116"/>
                </a:cxn>
                <a:cxn ang="0">
                  <a:pos x="580" y="107"/>
                </a:cxn>
                <a:cxn ang="0">
                  <a:pos x="580" y="9"/>
                </a:cxn>
                <a:cxn ang="0">
                  <a:pos x="580" y="0"/>
                </a:cxn>
                <a:cxn ang="0">
                  <a:pos x="571" y="0"/>
                </a:cxn>
              </a:cxnLst>
              <a:rect l="0" t="0" r="r" b="b"/>
              <a:pathLst>
                <a:path w="580" h="645">
                  <a:moveTo>
                    <a:pt x="571" y="0"/>
                  </a:moveTo>
                  <a:lnTo>
                    <a:pt x="56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07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191" y="116"/>
                  </a:lnTo>
                  <a:lnTo>
                    <a:pt x="191" y="635"/>
                  </a:lnTo>
                  <a:lnTo>
                    <a:pt x="191" y="645"/>
                  </a:lnTo>
                  <a:lnTo>
                    <a:pt x="200" y="645"/>
                  </a:lnTo>
                  <a:lnTo>
                    <a:pt x="373" y="645"/>
                  </a:lnTo>
                  <a:lnTo>
                    <a:pt x="381" y="645"/>
                  </a:lnTo>
                  <a:lnTo>
                    <a:pt x="381" y="635"/>
                  </a:lnTo>
                  <a:lnTo>
                    <a:pt x="381" y="116"/>
                  </a:lnTo>
                  <a:lnTo>
                    <a:pt x="571" y="116"/>
                  </a:lnTo>
                  <a:lnTo>
                    <a:pt x="580" y="116"/>
                  </a:lnTo>
                  <a:lnTo>
                    <a:pt x="580" y="107"/>
                  </a:lnTo>
                  <a:lnTo>
                    <a:pt x="580" y="9"/>
                  </a:lnTo>
                  <a:lnTo>
                    <a:pt x="580" y="0"/>
                  </a:lnTo>
                  <a:lnTo>
                    <a:pt x="5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Freeform 11"/>
            <p:cNvSpPr>
              <a:spLocks/>
            </p:cNvSpPr>
            <p:nvPr userDrawn="1"/>
          </p:nvSpPr>
          <p:spPr bwMode="gray">
            <a:xfrm>
              <a:off x="-2695575" y="1220788"/>
              <a:ext cx="920750" cy="10239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6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0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191" y="116"/>
                </a:cxn>
                <a:cxn ang="0">
                  <a:pos x="191" y="635"/>
                </a:cxn>
                <a:cxn ang="0">
                  <a:pos x="191" y="645"/>
                </a:cxn>
                <a:cxn ang="0">
                  <a:pos x="200" y="645"/>
                </a:cxn>
                <a:cxn ang="0">
                  <a:pos x="373" y="645"/>
                </a:cxn>
                <a:cxn ang="0">
                  <a:pos x="381" y="645"/>
                </a:cxn>
                <a:cxn ang="0">
                  <a:pos x="381" y="635"/>
                </a:cxn>
                <a:cxn ang="0">
                  <a:pos x="381" y="116"/>
                </a:cxn>
                <a:cxn ang="0">
                  <a:pos x="571" y="116"/>
                </a:cxn>
                <a:cxn ang="0">
                  <a:pos x="580" y="116"/>
                </a:cxn>
                <a:cxn ang="0">
                  <a:pos x="580" y="107"/>
                </a:cxn>
                <a:cxn ang="0">
                  <a:pos x="580" y="9"/>
                </a:cxn>
                <a:cxn ang="0">
                  <a:pos x="580" y="0"/>
                </a:cxn>
              </a:cxnLst>
              <a:rect l="0" t="0" r="r" b="b"/>
              <a:pathLst>
                <a:path w="580" h="645">
                  <a:moveTo>
                    <a:pt x="571" y="0"/>
                  </a:moveTo>
                  <a:lnTo>
                    <a:pt x="56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07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191" y="116"/>
                  </a:lnTo>
                  <a:lnTo>
                    <a:pt x="191" y="635"/>
                  </a:lnTo>
                  <a:lnTo>
                    <a:pt x="191" y="645"/>
                  </a:lnTo>
                  <a:lnTo>
                    <a:pt x="200" y="645"/>
                  </a:lnTo>
                  <a:lnTo>
                    <a:pt x="373" y="645"/>
                  </a:lnTo>
                  <a:lnTo>
                    <a:pt x="381" y="645"/>
                  </a:lnTo>
                  <a:lnTo>
                    <a:pt x="381" y="635"/>
                  </a:lnTo>
                  <a:lnTo>
                    <a:pt x="381" y="116"/>
                  </a:lnTo>
                  <a:lnTo>
                    <a:pt x="571" y="116"/>
                  </a:lnTo>
                  <a:lnTo>
                    <a:pt x="580" y="116"/>
                  </a:lnTo>
                  <a:lnTo>
                    <a:pt x="580" y="107"/>
                  </a:lnTo>
                  <a:lnTo>
                    <a:pt x="580" y="9"/>
                  </a:lnTo>
                  <a:lnTo>
                    <a:pt x="58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Freeform 12"/>
            <p:cNvSpPr>
              <a:spLocks noEditPoints="1"/>
            </p:cNvSpPr>
            <p:nvPr userDrawn="1"/>
          </p:nvSpPr>
          <p:spPr bwMode="gray">
            <a:xfrm>
              <a:off x="-1687513" y="1201738"/>
              <a:ext cx="1028700" cy="1060450"/>
            </a:xfrm>
            <a:custGeom>
              <a:avLst/>
              <a:gdLst/>
              <a:ahLst/>
              <a:cxnLst>
                <a:cxn ang="0">
                  <a:pos x="360" y="225"/>
                </a:cxn>
                <a:cxn ang="0">
                  <a:pos x="439" y="127"/>
                </a:cxn>
                <a:cxn ang="0">
                  <a:pos x="196" y="0"/>
                </a:cxn>
                <a:cxn ang="0">
                  <a:pos x="10" y="25"/>
                </a:cxn>
                <a:cxn ang="0">
                  <a:pos x="4" y="27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0" y="443"/>
                </a:cxn>
                <a:cxn ang="0">
                  <a:pos x="0" y="447"/>
                </a:cxn>
                <a:cxn ang="0">
                  <a:pos x="4" y="448"/>
                </a:cxn>
                <a:cxn ang="0">
                  <a:pos x="10" y="450"/>
                </a:cxn>
                <a:cxn ang="0">
                  <a:pos x="203" y="475"/>
                </a:cxn>
                <a:cxn ang="0">
                  <a:pos x="461" y="335"/>
                </a:cxn>
                <a:cxn ang="0">
                  <a:pos x="360" y="225"/>
                </a:cxn>
                <a:cxn ang="0">
                  <a:pos x="132" y="247"/>
                </a:cxn>
                <a:cxn ang="0">
                  <a:pos x="132" y="208"/>
                </a:cxn>
                <a:cxn ang="0">
                  <a:pos x="132" y="79"/>
                </a:cxn>
                <a:cxn ang="0">
                  <a:pos x="196" y="72"/>
                </a:cxn>
                <a:cxn ang="0">
                  <a:pos x="307" y="132"/>
                </a:cxn>
                <a:cxn ang="0">
                  <a:pos x="201" y="194"/>
                </a:cxn>
                <a:cxn ang="0">
                  <a:pos x="193" y="194"/>
                </a:cxn>
                <a:cxn ang="0">
                  <a:pos x="188" y="195"/>
                </a:cxn>
                <a:cxn ang="0">
                  <a:pos x="188" y="200"/>
                </a:cxn>
                <a:cxn ang="0">
                  <a:pos x="188" y="255"/>
                </a:cxn>
                <a:cxn ang="0">
                  <a:pos x="188" y="261"/>
                </a:cxn>
                <a:cxn ang="0">
                  <a:pos x="193" y="261"/>
                </a:cxn>
                <a:cxn ang="0">
                  <a:pos x="201" y="262"/>
                </a:cxn>
                <a:cxn ang="0">
                  <a:pos x="325" y="334"/>
                </a:cxn>
                <a:cxn ang="0">
                  <a:pos x="201" y="400"/>
                </a:cxn>
                <a:cxn ang="0">
                  <a:pos x="132" y="392"/>
                </a:cxn>
                <a:cxn ang="0">
                  <a:pos x="132" y="247"/>
                </a:cxn>
              </a:cxnLst>
              <a:rect l="0" t="0" r="r" b="b"/>
              <a:pathLst>
                <a:path w="461" h="475">
                  <a:moveTo>
                    <a:pt x="360" y="225"/>
                  </a:moveTo>
                  <a:cubicBezTo>
                    <a:pt x="395" y="211"/>
                    <a:pt x="439" y="183"/>
                    <a:pt x="439" y="127"/>
                  </a:cubicBezTo>
                  <a:cubicBezTo>
                    <a:pt x="439" y="48"/>
                    <a:pt x="348" y="0"/>
                    <a:pt x="196" y="0"/>
                  </a:cubicBezTo>
                  <a:cubicBezTo>
                    <a:pt x="126" y="0"/>
                    <a:pt x="56" y="9"/>
                    <a:pt x="10" y="2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4" y="448"/>
                    <a:pt x="4" y="448"/>
                    <a:pt x="4" y="448"/>
                  </a:cubicBezTo>
                  <a:cubicBezTo>
                    <a:pt x="10" y="450"/>
                    <a:pt x="10" y="450"/>
                    <a:pt x="10" y="450"/>
                  </a:cubicBezTo>
                  <a:cubicBezTo>
                    <a:pt x="57" y="466"/>
                    <a:pt x="127" y="475"/>
                    <a:pt x="203" y="475"/>
                  </a:cubicBezTo>
                  <a:cubicBezTo>
                    <a:pt x="369" y="475"/>
                    <a:pt x="461" y="426"/>
                    <a:pt x="461" y="335"/>
                  </a:cubicBezTo>
                  <a:cubicBezTo>
                    <a:pt x="461" y="272"/>
                    <a:pt x="396" y="239"/>
                    <a:pt x="360" y="225"/>
                  </a:cubicBezTo>
                  <a:moveTo>
                    <a:pt x="132" y="247"/>
                  </a:moveTo>
                  <a:cubicBezTo>
                    <a:pt x="132" y="208"/>
                    <a:pt x="132" y="208"/>
                    <a:pt x="132" y="208"/>
                  </a:cubicBezTo>
                  <a:cubicBezTo>
                    <a:pt x="132" y="208"/>
                    <a:pt x="132" y="103"/>
                    <a:pt x="132" y="79"/>
                  </a:cubicBezTo>
                  <a:cubicBezTo>
                    <a:pt x="153" y="75"/>
                    <a:pt x="174" y="72"/>
                    <a:pt x="196" y="72"/>
                  </a:cubicBezTo>
                  <a:cubicBezTo>
                    <a:pt x="269" y="72"/>
                    <a:pt x="307" y="92"/>
                    <a:pt x="307" y="132"/>
                  </a:cubicBezTo>
                  <a:cubicBezTo>
                    <a:pt x="307" y="150"/>
                    <a:pt x="307" y="187"/>
                    <a:pt x="201" y="194"/>
                  </a:cubicBezTo>
                  <a:cubicBezTo>
                    <a:pt x="193" y="194"/>
                    <a:pt x="193" y="194"/>
                    <a:pt x="193" y="194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8" y="200"/>
                    <a:pt x="188" y="200"/>
                    <a:pt x="188" y="200"/>
                  </a:cubicBezTo>
                  <a:cubicBezTo>
                    <a:pt x="188" y="255"/>
                    <a:pt x="188" y="255"/>
                    <a:pt x="188" y="255"/>
                  </a:cubicBezTo>
                  <a:cubicBezTo>
                    <a:pt x="188" y="261"/>
                    <a:pt x="188" y="261"/>
                    <a:pt x="188" y="261"/>
                  </a:cubicBezTo>
                  <a:cubicBezTo>
                    <a:pt x="193" y="261"/>
                    <a:pt x="193" y="261"/>
                    <a:pt x="193" y="261"/>
                  </a:cubicBezTo>
                  <a:cubicBezTo>
                    <a:pt x="201" y="262"/>
                    <a:pt x="201" y="262"/>
                    <a:pt x="201" y="262"/>
                  </a:cubicBezTo>
                  <a:cubicBezTo>
                    <a:pt x="310" y="268"/>
                    <a:pt x="325" y="302"/>
                    <a:pt x="325" y="334"/>
                  </a:cubicBezTo>
                  <a:cubicBezTo>
                    <a:pt x="325" y="389"/>
                    <a:pt x="257" y="400"/>
                    <a:pt x="201" y="400"/>
                  </a:cubicBezTo>
                  <a:cubicBezTo>
                    <a:pt x="176" y="400"/>
                    <a:pt x="153" y="397"/>
                    <a:pt x="132" y="392"/>
                  </a:cubicBezTo>
                  <a:lnTo>
                    <a:pt x="132" y="2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Freeform 13"/>
            <p:cNvSpPr>
              <a:spLocks/>
            </p:cNvSpPr>
            <p:nvPr userDrawn="1"/>
          </p:nvSpPr>
          <p:spPr bwMode="gray">
            <a:xfrm>
              <a:off x="-4554538" y="2349500"/>
              <a:ext cx="79375" cy="309563"/>
            </a:xfrm>
            <a:custGeom>
              <a:avLst/>
              <a:gdLst/>
              <a:ahLst/>
              <a:cxnLst>
                <a:cxn ang="0">
                  <a:pos x="0" y="195"/>
                </a:cxn>
                <a:cxn ang="0">
                  <a:pos x="28" y="0"/>
                </a:cxn>
                <a:cxn ang="0">
                  <a:pos x="50" y="0"/>
                </a:cxn>
                <a:cxn ang="0">
                  <a:pos x="24" y="195"/>
                </a:cxn>
                <a:cxn ang="0">
                  <a:pos x="0" y="195"/>
                </a:cxn>
              </a:cxnLst>
              <a:rect l="0" t="0" r="r" b="b"/>
              <a:pathLst>
                <a:path w="50" h="195">
                  <a:moveTo>
                    <a:pt x="0" y="195"/>
                  </a:moveTo>
                  <a:lnTo>
                    <a:pt x="28" y="0"/>
                  </a:lnTo>
                  <a:lnTo>
                    <a:pt x="50" y="0"/>
                  </a:lnTo>
                  <a:lnTo>
                    <a:pt x="24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Freeform 14"/>
            <p:cNvSpPr>
              <a:spLocks noEditPoints="1"/>
            </p:cNvSpPr>
            <p:nvPr userDrawn="1"/>
          </p:nvSpPr>
          <p:spPr bwMode="gray">
            <a:xfrm>
              <a:off x="-4460875" y="2443163"/>
              <a:ext cx="196850" cy="220663"/>
            </a:xfrm>
            <a:custGeom>
              <a:avLst/>
              <a:gdLst/>
              <a:ahLst/>
              <a:cxnLst>
                <a:cxn ang="0">
                  <a:pos x="20" y="55"/>
                </a:cxn>
                <a:cxn ang="0">
                  <a:pos x="45" y="87"/>
                </a:cxn>
                <a:cxn ang="0">
                  <a:pos x="71" y="82"/>
                </a:cxn>
                <a:cxn ang="0">
                  <a:pos x="74" y="92"/>
                </a:cxn>
                <a:cxn ang="0">
                  <a:pos x="43" y="99"/>
                </a:cxn>
                <a:cxn ang="0">
                  <a:pos x="5" y="49"/>
                </a:cxn>
                <a:cxn ang="0">
                  <a:pos x="52" y="0"/>
                </a:cxn>
                <a:cxn ang="0">
                  <a:pos x="84" y="47"/>
                </a:cxn>
                <a:cxn ang="0">
                  <a:pos x="20" y="55"/>
                </a:cxn>
                <a:cxn ang="0">
                  <a:pos x="50" y="10"/>
                </a:cxn>
                <a:cxn ang="0">
                  <a:pos x="20" y="47"/>
                </a:cxn>
                <a:cxn ang="0">
                  <a:pos x="69" y="40"/>
                </a:cxn>
                <a:cxn ang="0">
                  <a:pos x="50" y="10"/>
                </a:cxn>
              </a:cxnLst>
              <a:rect l="0" t="0" r="r" b="b"/>
              <a:pathLst>
                <a:path w="88" h="99">
                  <a:moveTo>
                    <a:pt x="20" y="55"/>
                  </a:moveTo>
                  <a:cubicBezTo>
                    <a:pt x="18" y="77"/>
                    <a:pt x="28" y="87"/>
                    <a:pt x="45" y="87"/>
                  </a:cubicBezTo>
                  <a:cubicBezTo>
                    <a:pt x="57" y="87"/>
                    <a:pt x="65" y="85"/>
                    <a:pt x="71" y="8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67" y="96"/>
                    <a:pt x="56" y="99"/>
                    <a:pt x="43" y="99"/>
                  </a:cubicBezTo>
                  <a:cubicBezTo>
                    <a:pt x="16" y="99"/>
                    <a:pt x="0" y="83"/>
                    <a:pt x="5" y="49"/>
                  </a:cubicBezTo>
                  <a:cubicBezTo>
                    <a:pt x="10" y="17"/>
                    <a:pt x="29" y="0"/>
                    <a:pt x="52" y="0"/>
                  </a:cubicBezTo>
                  <a:cubicBezTo>
                    <a:pt x="76" y="0"/>
                    <a:pt x="88" y="15"/>
                    <a:pt x="84" y="47"/>
                  </a:cubicBezTo>
                  <a:lnTo>
                    <a:pt x="20" y="55"/>
                  </a:lnTo>
                  <a:close/>
                  <a:moveTo>
                    <a:pt x="50" y="10"/>
                  </a:moveTo>
                  <a:cubicBezTo>
                    <a:pt x="36" y="10"/>
                    <a:pt x="23" y="21"/>
                    <a:pt x="20" y="47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2" y="19"/>
                    <a:pt x="64" y="10"/>
                    <a:pt x="5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Freeform 15"/>
            <p:cNvSpPr>
              <a:spLocks/>
            </p:cNvSpPr>
            <p:nvPr userDrawn="1"/>
          </p:nvSpPr>
          <p:spPr bwMode="gray">
            <a:xfrm>
              <a:off x="-4154488" y="2349500"/>
              <a:ext cx="117475" cy="309563"/>
            </a:xfrm>
            <a:custGeom>
              <a:avLst/>
              <a:gdLst/>
              <a:ahLst/>
              <a:cxnLst>
                <a:cxn ang="0">
                  <a:pos x="28" y="54"/>
                </a:cxn>
                <a:cxn ang="0">
                  <a:pos x="16" y="139"/>
                </a:cxn>
                <a:cxn ang="0">
                  <a:pos x="0" y="139"/>
                </a:cxn>
                <a:cxn ang="0">
                  <a:pos x="12" y="54"/>
                </a:cxn>
                <a:cxn ang="0">
                  <a:pos x="0" y="54"/>
                </a:cxn>
                <a:cxn ang="0">
                  <a:pos x="2" y="44"/>
                </a:cxn>
                <a:cxn ang="0">
                  <a:pos x="13" y="44"/>
                </a:cxn>
                <a:cxn ang="0">
                  <a:pos x="15" y="30"/>
                </a:cxn>
                <a:cxn ang="0">
                  <a:pos x="53" y="0"/>
                </a:cxn>
                <a:cxn ang="0">
                  <a:pos x="52" y="10"/>
                </a:cxn>
                <a:cxn ang="0">
                  <a:pos x="32" y="29"/>
                </a:cxn>
                <a:cxn ang="0">
                  <a:pos x="29" y="44"/>
                </a:cxn>
                <a:cxn ang="0">
                  <a:pos x="47" y="44"/>
                </a:cxn>
                <a:cxn ang="0">
                  <a:pos x="45" y="54"/>
                </a:cxn>
                <a:cxn ang="0">
                  <a:pos x="28" y="54"/>
                </a:cxn>
              </a:cxnLst>
              <a:rect l="0" t="0" r="r" b="b"/>
              <a:pathLst>
                <a:path w="53" h="139">
                  <a:moveTo>
                    <a:pt x="28" y="54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12"/>
                    <a:pt x="31" y="0"/>
                    <a:pt x="53" y="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2" y="11"/>
                    <a:pt x="34" y="15"/>
                    <a:pt x="32" y="29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5" y="54"/>
                    <a:pt x="45" y="54"/>
                    <a:pt x="45" y="54"/>
                  </a:cubicBezTo>
                  <a:lnTo>
                    <a:pt x="28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Freeform 16"/>
            <p:cNvSpPr>
              <a:spLocks/>
            </p:cNvSpPr>
            <p:nvPr userDrawn="1"/>
          </p:nvSpPr>
          <p:spPr bwMode="gray">
            <a:xfrm>
              <a:off x="-4037013" y="2447925"/>
              <a:ext cx="184150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2" y="86"/>
                    <a:pt x="36" y="86"/>
                  </a:cubicBezTo>
                  <a:cubicBezTo>
                    <a:pt x="44" y="86"/>
                    <a:pt x="50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Freeform 17"/>
            <p:cNvSpPr>
              <a:spLocks/>
            </p:cNvSpPr>
            <p:nvPr userDrawn="1"/>
          </p:nvSpPr>
          <p:spPr bwMode="gray">
            <a:xfrm>
              <a:off x="-3811588" y="2387600"/>
              <a:ext cx="106363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3" y="99"/>
                </a:cxn>
                <a:cxn ang="0">
                  <a:pos x="12" y="37"/>
                </a:cxn>
                <a:cxn ang="0">
                  <a:pos x="0" y="37"/>
                </a:cxn>
                <a:cxn ang="0">
                  <a:pos x="2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7" y="27"/>
                </a:cxn>
                <a:cxn ang="0">
                  <a:pos x="45" y="37"/>
                </a:cxn>
                <a:cxn ang="0">
                  <a:pos x="28" y="37"/>
                </a:cxn>
                <a:cxn ang="0">
                  <a:pos x="19" y="99"/>
                </a:cxn>
                <a:cxn ang="0">
                  <a:pos x="30" y="112"/>
                </a:cxn>
                <a:cxn ang="0">
                  <a:pos x="35" y="111"/>
                </a:cxn>
                <a:cxn ang="0">
                  <a:pos x="34" y="121"/>
                </a:cxn>
                <a:cxn ang="0">
                  <a:pos x="24" y="123"/>
                </a:cxn>
              </a:cxnLst>
              <a:rect l="0" t="0" r="r" b="b"/>
              <a:pathLst>
                <a:path w="47" h="123">
                  <a:moveTo>
                    <a:pt x="24" y="123"/>
                  </a:moveTo>
                  <a:cubicBezTo>
                    <a:pt x="6" y="123"/>
                    <a:pt x="1" y="110"/>
                    <a:pt x="3" y="9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8" y="106"/>
                    <a:pt x="21" y="112"/>
                    <a:pt x="30" y="11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2" y="122"/>
                    <a:pt x="29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Freeform 18"/>
            <p:cNvSpPr>
              <a:spLocks/>
            </p:cNvSpPr>
            <p:nvPr userDrawn="1"/>
          </p:nvSpPr>
          <p:spPr bwMode="gray">
            <a:xfrm>
              <a:off x="-3687763" y="2447925"/>
              <a:ext cx="182563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3" y="86"/>
                    <a:pt x="36" y="86"/>
                  </a:cubicBezTo>
                  <a:cubicBezTo>
                    <a:pt x="44" y="86"/>
                    <a:pt x="50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Freeform 19"/>
            <p:cNvSpPr>
              <a:spLocks/>
            </p:cNvSpPr>
            <p:nvPr userDrawn="1"/>
          </p:nvSpPr>
          <p:spPr bwMode="gray">
            <a:xfrm>
              <a:off x="-3475038" y="2443163"/>
              <a:ext cx="127000" cy="215900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28" y="14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7" y="0"/>
                </a:cxn>
                <a:cxn ang="0">
                  <a:pos x="51" y="12"/>
                </a:cxn>
              </a:cxnLst>
              <a:rect l="0" t="0" r="r" b="b"/>
              <a:pathLst>
                <a:path w="57" h="97">
                  <a:moveTo>
                    <a:pt x="51" y="12"/>
                  </a:moveTo>
                  <a:cubicBezTo>
                    <a:pt x="43" y="10"/>
                    <a:pt x="34" y="10"/>
                    <a:pt x="28" y="14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2"/>
                    <a:pt x="33" y="0"/>
                    <a:pt x="57" y="0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Freeform 20"/>
            <p:cNvSpPr>
              <a:spLocks noEditPoints="1"/>
            </p:cNvSpPr>
            <p:nvPr userDrawn="1"/>
          </p:nvSpPr>
          <p:spPr bwMode="gray">
            <a:xfrm>
              <a:off x="-3275013" y="2443163"/>
              <a:ext cx="196850" cy="220663"/>
            </a:xfrm>
            <a:custGeom>
              <a:avLst/>
              <a:gdLst/>
              <a:ahLst/>
              <a:cxnLst>
                <a:cxn ang="0">
                  <a:pos x="20" y="55"/>
                </a:cxn>
                <a:cxn ang="0">
                  <a:pos x="46" y="87"/>
                </a:cxn>
                <a:cxn ang="0">
                  <a:pos x="71" y="82"/>
                </a:cxn>
                <a:cxn ang="0">
                  <a:pos x="74" y="92"/>
                </a:cxn>
                <a:cxn ang="0">
                  <a:pos x="43" y="99"/>
                </a:cxn>
                <a:cxn ang="0">
                  <a:pos x="5" y="49"/>
                </a:cxn>
                <a:cxn ang="0">
                  <a:pos x="52" y="0"/>
                </a:cxn>
                <a:cxn ang="0">
                  <a:pos x="83" y="47"/>
                </a:cxn>
                <a:cxn ang="0">
                  <a:pos x="20" y="55"/>
                </a:cxn>
                <a:cxn ang="0">
                  <a:pos x="50" y="10"/>
                </a:cxn>
                <a:cxn ang="0">
                  <a:pos x="20" y="47"/>
                </a:cxn>
                <a:cxn ang="0">
                  <a:pos x="69" y="40"/>
                </a:cxn>
                <a:cxn ang="0">
                  <a:pos x="50" y="10"/>
                </a:cxn>
              </a:cxnLst>
              <a:rect l="0" t="0" r="r" b="b"/>
              <a:pathLst>
                <a:path w="88" h="99">
                  <a:moveTo>
                    <a:pt x="20" y="55"/>
                  </a:moveTo>
                  <a:cubicBezTo>
                    <a:pt x="19" y="77"/>
                    <a:pt x="27" y="87"/>
                    <a:pt x="46" y="87"/>
                  </a:cubicBezTo>
                  <a:cubicBezTo>
                    <a:pt x="57" y="87"/>
                    <a:pt x="65" y="85"/>
                    <a:pt x="71" y="8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67" y="96"/>
                    <a:pt x="56" y="99"/>
                    <a:pt x="43" y="99"/>
                  </a:cubicBezTo>
                  <a:cubicBezTo>
                    <a:pt x="16" y="99"/>
                    <a:pt x="0" y="83"/>
                    <a:pt x="5" y="49"/>
                  </a:cubicBezTo>
                  <a:cubicBezTo>
                    <a:pt x="10" y="17"/>
                    <a:pt x="29" y="0"/>
                    <a:pt x="52" y="0"/>
                  </a:cubicBezTo>
                  <a:cubicBezTo>
                    <a:pt x="76" y="0"/>
                    <a:pt x="88" y="15"/>
                    <a:pt x="83" y="47"/>
                  </a:cubicBezTo>
                  <a:lnTo>
                    <a:pt x="20" y="55"/>
                  </a:lnTo>
                  <a:close/>
                  <a:moveTo>
                    <a:pt x="50" y="10"/>
                  </a:moveTo>
                  <a:cubicBezTo>
                    <a:pt x="36" y="10"/>
                    <a:pt x="23" y="21"/>
                    <a:pt x="20" y="47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2" y="19"/>
                    <a:pt x="64" y="10"/>
                    <a:pt x="5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Freeform 21"/>
            <p:cNvSpPr>
              <a:spLocks/>
            </p:cNvSpPr>
            <p:nvPr userDrawn="1"/>
          </p:nvSpPr>
          <p:spPr bwMode="gray">
            <a:xfrm>
              <a:off x="-3052763" y="2443163"/>
              <a:ext cx="187325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5" y="29"/>
                </a:cxn>
                <a:cxn ang="0">
                  <a:pos x="47" y="10"/>
                </a:cxn>
                <a:cxn ang="0">
                  <a:pos x="28" y="13"/>
                </a:cxn>
                <a:cxn ang="0">
                  <a:pos x="16" y="97"/>
                </a:cxn>
                <a:cxn ang="0">
                  <a:pos x="0" y="97"/>
                </a:cxn>
                <a:cxn ang="0">
                  <a:pos x="12" y="7"/>
                </a:cxn>
                <a:cxn ang="0">
                  <a:pos x="50" y="0"/>
                </a:cxn>
                <a:cxn ang="0">
                  <a:pos x="82" y="28"/>
                </a:cxn>
                <a:cxn ang="0">
                  <a:pos x="72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7" y="20"/>
                    <a:pt x="64" y="10"/>
                    <a:pt x="47" y="10"/>
                  </a:cubicBezTo>
                  <a:cubicBezTo>
                    <a:pt x="38" y="10"/>
                    <a:pt x="33" y="11"/>
                    <a:pt x="28" y="13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2" y="97"/>
                    <a:pt x="72" y="97"/>
                    <a:pt x="72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Freeform 22"/>
            <p:cNvSpPr>
              <a:spLocks/>
            </p:cNvSpPr>
            <p:nvPr userDrawn="1"/>
          </p:nvSpPr>
          <p:spPr bwMode="gray">
            <a:xfrm>
              <a:off x="-2765425" y="2443163"/>
              <a:ext cx="158750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5" y="49"/>
                </a:cxn>
                <a:cxn ang="0">
                  <a:pos x="50" y="0"/>
                </a:cxn>
                <a:cxn ang="0">
                  <a:pos x="71" y="7"/>
                </a:cxn>
                <a:cxn ang="0">
                  <a:pos x="66" y="15"/>
                </a:cxn>
                <a:cxn ang="0">
                  <a:pos x="52" y="11"/>
                </a:cxn>
                <a:cxn ang="0">
                  <a:pos x="21" y="49"/>
                </a:cxn>
                <a:cxn ang="0">
                  <a:pos x="40" y="87"/>
                </a:cxn>
                <a:cxn ang="0">
                  <a:pos x="56" y="83"/>
                </a:cxn>
                <a:cxn ang="0">
                  <a:pos x="59" y="92"/>
                </a:cxn>
                <a:cxn ang="0">
                  <a:pos x="36" y="99"/>
                </a:cxn>
              </a:cxnLst>
              <a:rect l="0" t="0" r="r" b="b"/>
              <a:pathLst>
                <a:path w="71" h="99">
                  <a:moveTo>
                    <a:pt x="36" y="99"/>
                  </a:moveTo>
                  <a:cubicBezTo>
                    <a:pt x="14" y="99"/>
                    <a:pt x="0" y="80"/>
                    <a:pt x="5" y="49"/>
                  </a:cubicBezTo>
                  <a:cubicBezTo>
                    <a:pt x="9" y="18"/>
                    <a:pt x="28" y="0"/>
                    <a:pt x="50" y="0"/>
                  </a:cubicBezTo>
                  <a:cubicBezTo>
                    <a:pt x="62" y="0"/>
                    <a:pt x="68" y="4"/>
                    <a:pt x="71" y="7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3" y="13"/>
                    <a:pt x="59" y="11"/>
                    <a:pt x="52" y="11"/>
                  </a:cubicBezTo>
                  <a:cubicBezTo>
                    <a:pt x="33" y="11"/>
                    <a:pt x="24" y="27"/>
                    <a:pt x="21" y="49"/>
                  </a:cubicBezTo>
                  <a:cubicBezTo>
                    <a:pt x="18" y="72"/>
                    <a:pt x="24" y="87"/>
                    <a:pt x="40" y="87"/>
                  </a:cubicBezTo>
                  <a:cubicBezTo>
                    <a:pt x="47" y="87"/>
                    <a:pt x="52" y="85"/>
                    <a:pt x="56" y="83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5" y="96"/>
                    <a:pt x="47" y="99"/>
                    <a:pt x="36" y="9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23"/>
            <p:cNvSpPr>
              <a:spLocks noEditPoints="1"/>
            </p:cNvSpPr>
            <p:nvPr userDrawn="1"/>
          </p:nvSpPr>
          <p:spPr bwMode="gray">
            <a:xfrm>
              <a:off x="-2601913" y="2443163"/>
              <a:ext cx="192088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4" y="49"/>
                </a:cxn>
                <a:cxn ang="0">
                  <a:pos x="50" y="0"/>
                </a:cxn>
                <a:cxn ang="0">
                  <a:pos x="82" y="49"/>
                </a:cxn>
                <a:cxn ang="0">
                  <a:pos x="36" y="99"/>
                </a:cxn>
                <a:cxn ang="0">
                  <a:pos x="49" y="10"/>
                </a:cxn>
                <a:cxn ang="0">
                  <a:pos x="20" y="49"/>
                </a:cxn>
                <a:cxn ang="0">
                  <a:pos x="37" y="88"/>
                </a:cxn>
                <a:cxn ang="0">
                  <a:pos x="65" y="49"/>
                </a:cxn>
                <a:cxn ang="0">
                  <a:pos x="49" y="10"/>
                </a:cxn>
              </a:cxnLst>
              <a:rect l="0" t="0" r="r" b="b"/>
              <a:pathLst>
                <a:path w="86" h="99">
                  <a:moveTo>
                    <a:pt x="36" y="99"/>
                  </a:moveTo>
                  <a:cubicBezTo>
                    <a:pt x="9" y="99"/>
                    <a:pt x="0" y="77"/>
                    <a:pt x="4" y="49"/>
                  </a:cubicBezTo>
                  <a:cubicBezTo>
                    <a:pt x="8" y="21"/>
                    <a:pt x="23" y="0"/>
                    <a:pt x="50" y="0"/>
                  </a:cubicBezTo>
                  <a:cubicBezTo>
                    <a:pt x="77" y="0"/>
                    <a:pt x="86" y="21"/>
                    <a:pt x="82" y="49"/>
                  </a:cubicBezTo>
                  <a:cubicBezTo>
                    <a:pt x="78" y="77"/>
                    <a:pt x="63" y="99"/>
                    <a:pt x="36" y="99"/>
                  </a:cubicBezTo>
                  <a:moveTo>
                    <a:pt x="49" y="10"/>
                  </a:moveTo>
                  <a:cubicBezTo>
                    <a:pt x="29" y="10"/>
                    <a:pt x="23" y="30"/>
                    <a:pt x="20" y="49"/>
                  </a:cubicBezTo>
                  <a:cubicBezTo>
                    <a:pt x="17" y="69"/>
                    <a:pt x="19" y="88"/>
                    <a:pt x="37" y="88"/>
                  </a:cubicBezTo>
                  <a:cubicBezTo>
                    <a:pt x="57" y="88"/>
                    <a:pt x="63" y="68"/>
                    <a:pt x="65" y="49"/>
                  </a:cubicBezTo>
                  <a:cubicBezTo>
                    <a:pt x="68" y="30"/>
                    <a:pt x="67" y="10"/>
                    <a:pt x="49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Freeform 24"/>
            <p:cNvSpPr>
              <a:spLocks/>
            </p:cNvSpPr>
            <p:nvPr userDrawn="1"/>
          </p:nvSpPr>
          <p:spPr bwMode="gray">
            <a:xfrm>
              <a:off x="-2386013" y="2443163"/>
              <a:ext cx="188913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6" y="29"/>
                </a:cxn>
                <a:cxn ang="0">
                  <a:pos x="48" y="10"/>
                </a:cxn>
                <a:cxn ang="0">
                  <a:pos x="28" y="13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1" y="0"/>
                </a:cxn>
                <a:cxn ang="0">
                  <a:pos x="82" y="28"/>
                </a:cxn>
                <a:cxn ang="0">
                  <a:pos x="73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7" y="20"/>
                    <a:pt x="65" y="10"/>
                    <a:pt x="48" y="10"/>
                  </a:cubicBezTo>
                  <a:cubicBezTo>
                    <a:pt x="39" y="10"/>
                    <a:pt x="34" y="11"/>
                    <a:pt x="28" y="13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3" y="97"/>
                    <a:pt x="73" y="97"/>
                    <a:pt x="73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Freeform 25"/>
            <p:cNvSpPr>
              <a:spLocks/>
            </p:cNvSpPr>
            <p:nvPr userDrawn="1"/>
          </p:nvSpPr>
          <p:spPr bwMode="gray">
            <a:xfrm>
              <a:off x="-2174875" y="2443163"/>
              <a:ext cx="149225" cy="219075"/>
            </a:xfrm>
            <a:custGeom>
              <a:avLst/>
              <a:gdLst/>
              <a:ahLst/>
              <a:cxnLst>
                <a:cxn ang="0">
                  <a:pos x="24" y="98"/>
                </a:cxn>
                <a:cxn ang="0">
                  <a:pos x="0" y="92"/>
                </a:cxn>
                <a:cxn ang="0">
                  <a:pos x="5" y="82"/>
                </a:cxn>
                <a:cxn ang="0">
                  <a:pos x="24" y="87"/>
                </a:cxn>
                <a:cxn ang="0">
                  <a:pos x="45" y="71"/>
                </a:cxn>
                <a:cxn ang="0">
                  <a:pos x="31" y="53"/>
                </a:cxn>
                <a:cxn ang="0">
                  <a:pos x="11" y="26"/>
                </a:cxn>
                <a:cxn ang="0">
                  <a:pos x="45" y="0"/>
                </a:cxn>
                <a:cxn ang="0">
                  <a:pos x="67" y="7"/>
                </a:cxn>
                <a:cxn ang="0">
                  <a:pos x="62" y="16"/>
                </a:cxn>
                <a:cxn ang="0">
                  <a:pos x="46" y="10"/>
                </a:cxn>
                <a:cxn ang="0">
                  <a:pos x="27" y="25"/>
                </a:cxn>
                <a:cxn ang="0">
                  <a:pos x="41" y="43"/>
                </a:cxn>
                <a:cxn ang="0">
                  <a:pos x="62" y="70"/>
                </a:cxn>
                <a:cxn ang="0">
                  <a:pos x="24" y="98"/>
                </a:cxn>
              </a:cxnLst>
              <a:rect l="0" t="0" r="r" b="b"/>
              <a:pathLst>
                <a:path w="67" h="98">
                  <a:moveTo>
                    <a:pt x="24" y="98"/>
                  </a:moveTo>
                  <a:cubicBezTo>
                    <a:pt x="13" y="98"/>
                    <a:pt x="4" y="96"/>
                    <a:pt x="0" y="9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9" y="84"/>
                    <a:pt x="15" y="87"/>
                    <a:pt x="24" y="87"/>
                  </a:cubicBezTo>
                  <a:cubicBezTo>
                    <a:pt x="35" y="87"/>
                    <a:pt x="44" y="80"/>
                    <a:pt x="45" y="71"/>
                  </a:cubicBezTo>
                  <a:cubicBezTo>
                    <a:pt x="46" y="61"/>
                    <a:pt x="41" y="56"/>
                    <a:pt x="31" y="53"/>
                  </a:cubicBezTo>
                  <a:cubicBezTo>
                    <a:pt x="13" y="46"/>
                    <a:pt x="10" y="36"/>
                    <a:pt x="11" y="26"/>
                  </a:cubicBezTo>
                  <a:cubicBezTo>
                    <a:pt x="13" y="12"/>
                    <a:pt x="27" y="0"/>
                    <a:pt x="45" y="0"/>
                  </a:cubicBezTo>
                  <a:cubicBezTo>
                    <a:pt x="55" y="0"/>
                    <a:pt x="63" y="3"/>
                    <a:pt x="67" y="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59" y="14"/>
                    <a:pt x="53" y="10"/>
                    <a:pt x="46" y="10"/>
                  </a:cubicBezTo>
                  <a:cubicBezTo>
                    <a:pt x="35" y="10"/>
                    <a:pt x="28" y="17"/>
                    <a:pt x="27" y="25"/>
                  </a:cubicBezTo>
                  <a:cubicBezTo>
                    <a:pt x="26" y="35"/>
                    <a:pt x="32" y="39"/>
                    <a:pt x="41" y="43"/>
                  </a:cubicBezTo>
                  <a:cubicBezTo>
                    <a:pt x="60" y="50"/>
                    <a:pt x="63" y="59"/>
                    <a:pt x="62" y="70"/>
                  </a:cubicBezTo>
                  <a:cubicBezTo>
                    <a:pt x="60" y="85"/>
                    <a:pt x="45" y="98"/>
                    <a:pt x="24" y="9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Freeform 26"/>
            <p:cNvSpPr>
              <a:spLocks/>
            </p:cNvSpPr>
            <p:nvPr userDrawn="1"/>
          </p:nvSpPr>
          <p:spPr bwMode="gray">
            <a:xfrm>
              <a:off x="-1985963" y="2387600"/>
              <a:ext cx="103188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2" y="99"/>
                </a:cxn>
                <a:cxn ang="0">
                  <a:pos x="11" y="37"/>
                </a:cxn>
                <a:cxn ang="0">
                  <a:pos x="0" y="37"/>
                </a:cxn>
                <a:cxn ang="0">
                  <a:pos x="1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6" y="27"/>
                </a:cxn>
                <a:cxn ang="0">
                  <a:pos x="45" y="37"/>
                </a:cxn>
                <a:cxn ang="0">
                  <a:pos x="27" y="37"/>
                </a:cxn>
                <a:cxn ang="0">
                  <a:pos x="19" y="98"/>
                </a:cxn>
                <a:cxn ang="0">
                  <a:pos x="30" y="112"/>
                </a:cxn>
                <a:cxn ang="0">
                  <a:pos x="34" y="111"/>
                </a:cxn>
                <a:cxn ang="0">
                  <a:pos x="33" y="121"/>
                </a:cxn>
                <a:cxn ang="0">
                  <a:pos x="24" y="123"/>
                </a:cxn>
              </a:cxnLst>
              <a:rect l="0" t="0" r="r" b="b"/>
              <a:pathLst>
                <a:path w="46" h="123">
                  <a:moveTo>
                    <a:pt x="24" y="123"/>
                  </a:moveTo>
                  <a:cubicBezTo>
                    <a:pt x="6" y="123"/>
                    <a:pt x="1" y="110"/>
                    <a:pt x="2" y="99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106"/>
                    <a:pt x="20" y="112"/>
                    <a:pt x="30" y="112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1" y="122"/>
                    <a:pt x="28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Freeform 27"/>
            <p:cNvSpPr>
              <a:spLocks/>
            </p:cNvSpPr>
            <p:nvPr userDrawn="1"/>
          </p:nvSpPr>
          <p:spPr bwMode="gray">
            <a:xfrm>
              <a:off x="-1866900" y="2443163"/>
              <a:ext cx="125413" cy="215900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28" y="14"/>
                </a:cxn>
                <a:cxn ang="0">
                  <a:pos x="16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6" y="0"/>
                </a:cxn>
                <a:cxn ang="0">
                  <a:pos x="51" y="12"/>
                </a:cxn>
              </a:cxnLst>
              <a:rect l="0" t="0" r="r" b="b"/>
              <a:pathLst>
                <a:path w="56" h="97">
                  <a:moveTo>
                    <a:pt x="51" y="12"/>
                  </a:moveTo>
                  <a:cubicBezTo>
                    <a:pt x="43" y="10"/>
                    <a:pt x="34" y="10"/>
                    <a:pt x="28" y="14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2"/>
                    <a:pt x="33" y="0"/>
                    <a:pt x="56" y="0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Freeform 28"/>
            <p:cNvSpPr>
              <a:spLocks/>
            </p:cNvSpPr>
            <p:nvPr userDrawn="1"/>
          </p:nvSpPr>
          <p:spPr bwMode="gray">
            <a:xfrm>
              <a:off x="-1730375" y="2447925"/>
              <a:ext cx="182563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2" y="86"/>
                    <a:pt x="36" y="86"/>
                  </a:cubicBezTo>
                  <a:cubicBezTo>
                    <a:pt x="44" y="86"/>
                    <a:pt x="49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Freeform 29"/>
            <p:cNvSpPr>
              <a:spLocks/>
            </p:cNvSpPr>
            <p:nvPr userDrawn="1"/>
          </p:nvSpPr>
          <p:spPr bwMode="gray">
            <a:xfrm>
              <a:off x="-1520825" y="2443163"/>
              <a:ext cx="157163" cy="220663"/>
            </a:xfrm>
            <a:custGeom>
              <a:avLst/>
              <a:gdLst/>
              <a:ahLst/>
              <a:cxnLst>
                <a:cxn ang="0">
                  <a:pos x="35" y="99"/>
                </a:cxn>
                <a:cxn ang="0">
                  <a:pos x="4" y="49"/>
                </a:cxn>
                <a:cxn ang="0">
                  <a:pos x="49" y="0"/>
                </a:cxn>
                <a:cxn ang="0">
                  <a:pos x="70" y="7"/>
                </a:cxn>
                <a:cxn ang="0">
                  <a:pos x="65" y="15"/>
                </a:cxn>
                <a:cxn ang="0">
                  <a:pos x="51" y="11"/>
                </a:cxn>
                <a:cxn ang="0">
                  <a:pos x="21" y="49"/>
                </a:cxn>
                <a:cxn ang="0">
                  <a:pos x="40" y="87"/>
                </a:cxn>
                <a:cxn ang="0">
                  <a:pos x="56" y="83"/>
                </a:cxn>
                <a:cxn ang="0">
                  <a:pos x="58" y="92"/>
                </a:cxn>
                <a:cxn ang="0">
                  <a:pos x="35" y="99"/>
                </a:cxn>
              </a:cxnLst>
              <a:rect l="0" t="0" r="r" b="b"/>
              <a:pathLst>
                <a:path w="70" h="99">
                  <a:moveTo>
                    <a:pt x="35" y="99"/>
                  </a:moveTo>
                  <a:cubicBezTo>
                    <a:pt x="13" y="99"/>
                    <a:pt x="0" y="80"/>
                    <a:pt x="4" y="49"/>
                  </a:cubicBezTo>
                  <a:cubicBezTo>
                    <a:pt x="8" y="18"/>
                    <a:pt x="27" y="0"/>
                    <a:pt x="49" y="0"/>
                  </a:cubicBezTo>
                  <a:cubicBezTo>
                    <a:pt x="61" y="0"/>
                    <a:pt x="67" y="4"/>
                    <a:pt x="70" y="7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2" y="13"/>
                    <a:pt x="58" y="11"/>
                    <a:pt x="51" y="11"/>
                  </a:cubicBezTo>
                  <a:cubicBezTo>
                    <a:pt x="33" y="11"/>
                    <a:pt x="24" y="27"/>
                    <a:pt x="21" y="49"/>
                  </a:cubicBezTo>
                  <a:cubicBezTo>
                    <a:pt x="17" y="72"/>
                    <a:pt x="24" y="87"/>
                    <a:pt x="40" y="87"/>
                  </a:cubicBezTo>
                  <a:cubicBezTo>
                    <a:pt x="47" y="87"/>
                    <a:pt x="52" y="85"/>
                    <a:pt x="56" y="83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4" y="96"/>
                    <a:pt x="46" y="99"/>
                    <a:pt x="35" y="9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30"/>
            <p:cNvSpPr>
              <a:spLocks/>
            </p:cNvSpPr>
            <p:nvPr userDrawn="1"/>
          </p:nvSpPr>
          <p:spPr bwMode="gray">
            <a:xfrm>
              <a:off x="-1335088" y="2387600"/>
              <a:ext cx="104775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3" y="99"/>
                </a:cxn>
                <a:cxn ang="0">
                  <a:pos x="12" y="37"/>
                </a:cxn>
                <a:cxn ang="0">
                  <a:pos x="0" y="37"/>
                </a:cxn>
                <a:cxn ang="0">
                  <a:pos x="2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7" y="27"/>
                </a:cxn>
                <a:cxn ang="0">
                  <a:pos x="45" y="37"/>
                </a:cxn>
                <a:cxn ang="0">
                  <a:pos x="28" y="37"/>
                </a:cxn>
                <a:cxn ang="0">
                  <a:pos x="19" y="98"/>
                </a:cxn>
                <a:cxn ang="0">
                  <a:pos x="30" y="112"/>
                </a:cxn>
                <a:cxn ang="0">
                  <a:pos x="35" y="111"/>
                </a:cxn>
                <a:cxn ang="0">
                  <a:pos x="33" y="121"/>
                </a:cxn>
                <a:cxn ang="0">
                  <a:pos x="24" y="123"/>
                </a:cxn>
              </a:cxnLst>
              <a:rect l="0" t="0" r="r" b="b"/>
              <a:pathLst>
                <a:path w="47" h="123">
                  <a:moveTo>
                    <a:pt x="24" y="123"/>
                  </a:moveTo>
                  <a:cubicBezTo>
                    <a:pt x="6" y="123"/>
                    <a:pt x="1" y="110"/>
                    <a:pt x="3" y="9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106"/>
                    <a:pt x="21" y="112"/>
                    <a:pt x="30" y="11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1" y="122"/>
                    <a:pt x="28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31"/>
            <p:cNvSpPr>
              <a:spLocks noEditPoints="1"/>
            </p:cNvSpPr>
            <p:nvPr userDrawn="1"/>
          </p:nvSpPr>
          <p:spPr bwMode="gray">
            <a:xfrm>
              <a:off x="-1212850" y="2366963"/>
              <a:ext cx="79375" cy="292100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15" y="9"/>
                </a:cxn>
                <a:cxn ang="0">
                  <a:pos x="26" y="0"/>
                </a:cxn>
                <a:cxn ang="0">
                  <a:pos x="34" y="9"/>
                </a:cxn>
                <a:cxn ang="0">
                  <a:pos x="24" y="18"/>
                </a:cxn>
                <a:cxn ang="0">
                  <a:pos x="0" y="131"/>
                </a:cxn>
                <a:cxn ang="0">
                  <a:pos x="13" y="36"/>
                </a:cxn>
                <a:cxn ang="0">
                  <a:pos x="29" y="36"/>
                </a:cxn>
                <a:cxn ang="0">
                  <a:pos x="16" y="131"/>
                </a:cxn>
                <a:cxn ang="0">
                  <a:pos x="0" y="131"/>
                </a:cxn>
              </a:cxnLst>
              <a:rect l="0" t="0" r="r" b="b"/>
              <a:pathLst>
                <a:path w="35" h="131">
                  <a:moveTo>
                    <a:pt x="24" y="18"/>
                  </a:moveTo>
                  <a:cubicBezTo>
                    <a:pt x="18" y="18"/>
                    <a:pt x="15" y="14"/>
                    <a:pt x="15" y="9"/>
                  </a:cubicBezTo>
                  <a:cubicBezTo>
                    <a:pt x="16" y="4"/>
                    <a:pt x="21" y="0"/>
                    <a:pt x="26" y="0"/>
                  </a:cubicBezTo>
                  <a:cubicBezTo>
                    <a:pt x="31" y="0"/>
                    <a:pt x="35" y="4"/>
                    <a:pt x="34" y="9"/>
                  </a:cubicBezTo>
                  <a:cubicBezTo>
                    <a:pt x="34" y="14"/>
                    <a:pt x="29" y="18"/>
                    <a:pt x="24" y="18"/>
                  </a:cubicBezTo>
                  <a:moveTo>
                    <a:pt x="0" y="131"/>
                  </a:moveTo>
                  <a:cubicBezTo>
                    <a:pt x="13" y="36"/>
                    <a:pt x="13" y="36"/>
                    <a:pt x="1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16" y="131"/>
                    <a:pt x="16" y="131"/>
                    <a:pt x="16" y="131"/>
                  </a:cubicBezTo>
                  <a:lnTo>
                    <a:pt x="0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32"/>
            <p:cNvSpPr>
              <a:spLocks noEditPoints="1"/>
            </p:cNvSpPr>
            <p:nvPr userDrawn="1"/>
          </p:nvSpPr>
          <p:spPr bwMode="gray">
            <a:xfrm>
              <a:off x="-1119188" y="2443163"/>
              <a:ext cx="193675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4" y="49"/>
                </a:cxn>
                <a:cxn ang="0">
                  <a:pos x="50" y="0"/>
                </a:cxn>
                <a:cxn ang="0">
                  <a:pos x="82" y="49"/>
                </a:cxn>
                <a:cxn ang="0">
                  <a:pos x="36" y="99"/>
                </a:cxn>
                <a:cxn ang="0">
                  <a:pos x="48" y="10"/>
                </a:cxn>
                <a:cxn ang="0">
                  <a:pos x="20" y="49"/>
                </a:cxn>
                <a:cxn ang="0">
                  <a:pos x="38" y="88"/>
                </a:cxn>
                <a:cxn ang="0">
                  <a:pos x="65" y="49"/>
                </a:cxn>
                <a:cxn ang="0">
                  <a:pos x="48" y="10"/>
                </a:cxn>
              </a:cxnLst>
              <a:rect l="0" t="0" r="r" b="b"/>
              <a:pathLst>
                <a:path w="86" h="99">
                  <a:moveTo>
                    <a:pt x="36" y="99"/>
                  </a:moveTo>
                  <a:cubicBezTo>
                    <a:pt x="9" y="99"/>
                    <a:pt x="0" y="77"/>
                    <a:pt x="4" y="49"/>
                  </a:cubicBezTo>
                  <a:cubicBezTo>
                    <a:pt x="8" y="21"/>
                    <a:pt x="23" y="0"/>
                    <a:pt x="50" y="0"/>
                  </a:cubicBezTo>
                  <a:cubicBezTo>
                    <a:pt x="77" y="0"/>
                    <a:pt x="86" y="21"/>
                    <a:pt x="82" y="49"/>
                  </a:cubicBezTo>
                  <a:cubicBezTo>
                    <a:pt x="78" y="77"/>
                    <a:pt x="63" y="99"/>
                    <a:pt x="36" y="99"/>
                  </a:cubicBezTo>
                  <a:moveTo>
                    <a:pt x="48" y="10"/>
                  </a:moveTo>
                  <a:cubicBezTo>
                    <a:pt x="29" y="10"/>
                    <a:pt x="23" y="30"/>
                    <a:pt x="20" y="49"/>
                  </a:cubicBezTo>
                  <a:cubicBezTo>
                    <a:pt x="17" y="69"/>
                    <a:pt x="19" y="88"/>
                    <a:pt x="38" y="88"/>
                  </a:cubicBezTo>
                  <a:cubicBezTo>
                    <a:pt x="56" y="88"/>
                    <a:pt x="63" y="68"/>
                    <a:pt x="65" y="49"/>
                  </a:cubicBezTo>
                  <a:cubicBezTo>
                    <a:pt x="68" y="30"/>
                    <a:pt x="67" y="10"/>
                    <a:pt x="48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33"/>
            <p:cNvSpPr>
              <a:spLocks/>
            </p:cNvSpPr>
            <p:nvPr userDrawn="1"/>
          </p:nvSpPr>
          <p:spPr bwMode="gray">
            <a:xfrm>
              <a:off x="-901700" y="2443163"/>
              <a:ext cx="187325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6" y="29"/>
                </a:cxn>
                <a:cxn ang="0">
                  <a:pos x="48" y="10"/>
                </a:cxn>
                <a:cxn ang="0">
                  <a:pos x="28" y="13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0" y="0"/>
                </a:cxn>
                <a:cxn ang="0">
                  <a:pos x="82" y="28"/>
                </a:cxn>
                <a:cxn ang="0">
                  <a:pos x="73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7" y="20"/>
                    <a:pt x="65" y="10"/>
                    <a:pt x="48" y="10"/>
                  </a:cubicBezTo>
                  <a:cubicBezTo>
                    <a:pt x="38" y="10"/>
                    <a:pt x="34" y="11"/>
                    <a:pt x="28" y="13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3" y="97"/>
                    <a:pt x="73" y="97"/>
                    <a:pt x="73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4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4" y="1192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 userDrawn="1"/>
        </p:nvSpPr>
        <p:spPr bwMode="gray">
          <a:xfrm>
            <a:off x="0" y="997870"/>
            <a:ext cx="9144000" cy="31477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fr-FR"/>
          </a:p>
        </p:txBody>
      </p:sp>
      <p:cxnSp>
        <p:nvCxnSpPr>
          <p:cNvPr id="47" name="Straight Connector 46"/>
          <p:cNvCxnSpPr/>
          <p:nvPr userDrawn="1"/>
        </p:nvCxnSpPr>
        <p:spPr bwMode="gray">
          <a:xfrm flipH="1">
            <a:off x="1767254" y="1335881"/>
            <a:ext cx="852855" cy="247173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637693" y="1711658"/>
            <a:ext cx="6084277" cy="1450642"/>
          </a:xfrm>
        </p:spPr>
        <p:txBody>
          <a:bodyPr lIns="0" tIns="0" rIns="0" bIns="0">
            <a:noAutofit/>
          </a:bodyPr>
          <a:lstStyle>
            <a:lvl1pPr algn="l">
              <a:lnSpc>
                <a:spcPct val="85000"/>
              </a:lnSpc>
              <a:defRPr sz="41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637693" y="3246061"/>
            <a:ext cx="6084277" cy="3196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-1" y="0"/>
            <a:ext cx="9144001" cy="5143501"/>
            <a:chOff x="-1" y="-1"/>
            <a:chExt cx="9906001" cy="6858001"/>
          </a:xfrm>
        </p:grpSpPr>
        <p:sp>
          <p:nvSpPr>
            <p:cNvPr id="45" name="Rectangle 44"/>
            <p:cNvSpPr/>
            <p:nvPr userDrawn="1"/>
          </p:nvSpPr>
          <p:spPr bwMode="gray">
            <a:xfrm rot="16200000">
              <a:off x="4811683" y="-4811684"/>
              <a:ext cx="282633" cy="990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908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816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724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631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539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447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355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263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dirty="0" smtClean="0"/>
            </a:p>
          </p:txBody>
        </p:sp>
        <p:sp>
          <p:nvSpPr>
            <p:cNvPr id="46" name="Rectangle 45"/>
            <p:cNvSpPr/>
            <p:nvPr userDrawn="1"/>
          </p:nvSpPr>
          <p:spPr bwMode="gray">
            <a:xfrm rot="16200000">
              <a:off x="4811682" y="1763683"/>
              <a:ext cx="282633" cy="990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908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816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724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631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539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447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355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263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dirty="0" smtClean="0"/>
            </a:p>
          </p:txBody>
        </p:sp>
        <p:sp>
          <p:nvSpPr>
            <p:cNvPr id="48" name="Rectangle 47"/>
            <p:cNvSpPr/>
            <p:nvPr userDrawn="1"/>
          </p:nvSpPr>
          <p:spPr bwMode="gray">
            <a:xfrm>
              <a:off x="0" y="0"/>
              <a:ext cx="282633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908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816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724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631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539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447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355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263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dirty="0" smtClean="0"/>
            </a:p>
          </p:txBody>
        </p:sp>
        <p:sp>
          <p:nvSpPr>
            <p:cNvPr id="49" name="Rectangle 48"/>
            <p:cNvSpPr/>
            <p:nvPr userDrawn="1"/>
          </p:nvSpPr>
          <p:spPr bwMode="gray">
            <a:xfrm>
              <a:off x="9623367" y="0"/>
              <a:ext cx="282633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908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816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724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631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539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447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355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263" algn="l" defTabSz="957816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 dirty="0" smtClean="0"/>
            </a:p>
          </p:txBody>
        </p:sp>
      </p:grpSp>
      <p:grpSp>
        <p:nvGrpSpPr>
          <p:cNvPr id="72" name="Group 71"/>
          <p:cNvGrpSpPr/>
          <p:nvPr userDrawn="1"/>
        </p:nvGrpSpPr>
        <p:grpSpPr bwMode="gray">
          <a:xfrm>
            <a:off x="571500" y="2330990"/>
            <a:ext cx="1301306" cy="481520"/>
            <a:chOff x="-4610101" y="1201738"/>
            <a:chExt cx="3951288" cy="1462088"/>
          </a:xfrm>
          <a:solidFill>
            <a:schemeClr val="bg1"/>
          </a:solidFill>
        </p:grpSpPr>
        <p:sp>
          <p:nvSpPr>
            <p:cNvPr id="73" name="Freeform 8"/>
            <p:cNvSpPr>
              <a:spLocks/>
            </p:cNvSpPr>
            <p:nvPr userDrawn="1"/>
          </p:nvSpPr>
          <p:spPr bwMode="gray">
            <a:xfrm>
              <a:off x="-4610101" y="1201738"/>
              <a:ext cx="965200" cy="1060450"/>
            </a:xfrm>
            <a:custGeom>
              <a:avLst/>
              <a:gdLst/>
              <a:ahLst/>
              <a:cxnLst>
                <a:cxn ang="0">
                  <a:pos x="394" y="375"/>
                </a:cxn>
                <a:cxn ang="0">
                  <a:pos x="392" y="370"/>
                </a:cxn>
                <a:cxn ang="0">
                  <a:pos x="387" y="372"/>
                </a:cxn>
                <a:cxn ang="0">
                  <a:pos x="380" y="375"/>
                </a:cxn>
                <a:cxn ang="0">
                  <a:pos x="299" y="389"/>
                </a:cxn>
                <a:cxn ang="0">
                  <a:pos x="141" y="237"/>
                </a:cxn>
                <a:cxn ang="0">
                  <a:pos x="298" y="83"/>
                </a:cxn>
                <a:cxn ang="0">
                  <a:pos x="380" y="98"/>
                </a:cxn>
                <a:cxn ang="0">
                  <a:pos x="387" y="101"/>
                </a:cxn>
                <a:cxn ang="0">
                  <a:pos x="392" y="103"/>
                </a:cxn>
                <a:cxn ang="0">
                  <a:pos x="395" y="98"/>
                </a:cxn>
                <a:cxn ang="0">
                  <a:pos x="429" y="38"/>
                </a:cxn>
                <a:cxn ang="0">
                  <a:pos x="432" y="32"/>
                </a:cxn>
                <a:cxn ang="0">
                  <a:pos x="426" y="29"/>
                </a:cxn>
                <a:cxn ang="0">
                  <a:pos x="418" y="26"/>
                </a:cxn>
                <a:cxn ang="0">
                  <a:pos x="276" y="0"/>
                </a:cxn>
                <a:cxn ang="0">
                  <a:pos x="0" y="238"/>
                </a:cxn>
                <a:cxn ang="0">
                  <a:pos x="277" y="475"/>
                </a:cxn>
                <a:cxn ang="0">
                  <a:pos x="418" y="449"/>
                </a:cxn>
                <a:cxn ang="0">
                  <a:pos x="426" y="445"/>
                </a:cxn>
                <a:cxn ang="0">
                  <a:pos x="432" y="443"/>
                </a:cxn>
                <a:cxn ang="0">
                  <a:pos x="429" y="437"/>
                </a:cxn>
                <a:cxn ang="0">
                  <a:pos x="394" y="375"/>
                </a:cxn>
              </a:cxnLst>
              <a:rect l="0" t="0" r="r" b="b"/>
              <a:pathLst>
                <a:path w="432" h="475">
                  <a:moveTo>
                    <a:pt x="394" y="375"/>
                  </a:moveTo>
                  <a:cubicBezTo>
                    <a:pt x="392" y="370"/>
                    <a:pt x="392" y="370"/>
                    <a:pt x="392" y="370"/>
                  </a:cubicBezTo>
                  <a:cubicBezTo>
                    <a:pt x="387" y="372"/>
                    <a:pt x="387" y="372"/>
                    <a:pt x="387" y="372"/>
                  </a:cubicBezTo>
                  <a:cubicBezTo>
                    <a:pt x="380" y="375"/>
                    <a:pt x="380" y="375"/>
                    <a:pt x="380" y="375"/>
                  </a:cubicBezTo>
                  <a:cubicBezTo>
                    <a:pt x="361" y="382"/>
                    <a:pt x="338" y="389"/>
                    <a:pt x="299" y="389"/>
                  </a:cubicBezTo>
                  <a:cubicBezTo>
                    <a:pt x="191" y="389"/>
                    <a:pt x="141" y="310"/>
                    <a:pt x="141" y="237"/>
                  </a:cubicBezTo>
                  <a:cubicBezTo>
                    <a:pt x="141" y="160"/>
                    <a:pt x="190" y="83"/>
                    <a:pt x="298" y="83"/>
                  </a:cubicBezTo>
                  <a:cubicBezTo>
                    <a:pt x="335" y="83"/>
                    <a:pt x="363" y="91"/>
                    <a:pt x="380" y="98"/>
                  </a:cubicBezTo>
                  <a:cubicBezTo>
                    <a:pt x="387" y="101"/>
                    <a:pt x="387" y="101"/>
                    <a:pt x="387" y="101"/>
                  </a:cubicBezTo>
                  <a:cubicBezTo>
                    <a:pt x="392" y="103"/>
                    <a:pt x="392" y="103"/>
                    <a:pt x="392" y="103"/>
                  </a:cubicBezTo>
                  <a:cubicBezTo>
                    <a:pt x="395" y="98"/>
                    <a:pt x="395" y="98"/>
                    <a:pt x="395" y="98"/>
                  </a:cubicBezTo>
                  <a:cubicBezTo>
                    <a:pt x="429" y="38"/>
                    <a:pt x="429" y="38"/>
                    <a:pt x="429" y="38"/>
                  </a:cubicBezTo>
                  <a:cubicBezTo>
                    <a:pt x="432" y="32"/>
                    <a:pt x="432" y="32"/>
                    <a:pt x="432" y="32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381" y="8"/>
                    <a:pt x="333" y="0"/>
                    <a:pt x="276" y="0"/>
                  </a:cubicBezTo>
                  <a:cubicBezTo>
                    <a:pt x="95" y="0"/>
                    <a:pt x="0" y="119"/>
                    <a:pt x="0" y="238"/>
                  </a:cubicBezTo>
                  <a:cubicBezTo>
                    <a:pt x="0" y="356"/>
                    <a:pt x="95" y="475"/>
                    <a:pt x="277" y="475"/>
                  </a:cubicBezTo>
                  <a:cubicBezTo>
                    <a:pt x="332" y="475"/>
                    <a:pt x="386" y="466"/>
                    <a:pt x="418" y="449"/>
                  </a:cubicBezTo>
                  <a:cubicBezTo>
                    <a:pt x="426" y="445"/>
                    <a:pt x="426" y="445"/>
                    <a:pt x="426" y="445"/>
                  </a:cubicBezTo>
                  <a:cubicBezTo>
                    <a:pt x="432" y="443"/>
                    <a:pt x="432" y="443"/>
                    <a:pt x="432" y="443"/>
                  </a:cubicBezTo>
                  <a:cubicBezTo>
                    <a:pt x="429" y="437"/>
                    <a:pt x="429" y="437"/>
                    <a:pt x="429" y="437"/>
                  </a:cubicBezTo>
                  <a:lnTo>
                    <a:pt x="394" y="3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9"/>
            <p:cNvSpPr>
              <a:spLocks/>
            </p:cNvSpPr>
            <p:nvPr userDrawn="1"/>
          </p:nvSpPr>
          <p:spPr bwMode="gray">
            <a:xfrm>
              <a:off x="-3632200" y="1201738"/>
              <a:ext cx="922338" cy="1060450"/>
            </a:xfrm>
            <a:custGeom>
              <a:avLst/>
              <a:gdLst/>
              <a:ahLst/>
              <a:cxnLst>
                <a:cxn ang="0">
                  <a:pos x="253" y="192"/>
                </a:cxn>
                <a:cxn ang="0">
                  <a:pos x="155" y="134"/>
                </a:cxn>
                <a:cxn ang="0">
                  <a:pos x="249" y="81"/>
                </a:cxn>
                <a:cxn ang="0">
                  <a:pos x="349" y="99"/>
                </a:cxn>
                <a:cxn ang="0">
                  <a:pos x="356" y="102"/>
                </a:cxn>
                <a:cxn ang="0">
                  <a:pos x="362" y="104"/>
                </a:cxn>
                <a:cxn ang="0">
                  <a:pos x="364" y="100"/>
                </a:cxn>
                <a:cxn ang="0">
                  <a:pos x="398" y="38"/>
                </a:cxn>
                <a:cxn ang="0">
                  <a:pos x="402" y="32"/>
                </a:cxn>
                <a:cxn ang="0">
                  <a:pos x="396" y="29"/>
                </a:cxn>
                <a:cxn ang="0">
                  <a:pos x="387" y="25"/>
                </a:cxn>
                <a:cxn ang="0">
                  <a:pos x="235" y="0"/>
                </a:cxn>
                <a:cxn ang="0">
                  <a:pos x="20" y="142"/>
                </a:cxn>
                <a:cxn ang="0">
                  <a:pos x="172" y="271"/>
                </a:cxn>
                <a:cxn ang="0">
                  <a:pos x="271" y="333"/>
                </a:cxn>
                <a:cxn ang="0">
                  <a:pos x="165" y="390"/>
                </a:cxn>
                <a:cxn ang="0">
                  <a:pos x="55" y="370"/>
                </a:cxn>
                <a:cxn ang="0">
                  <a:pos x="47" y="368"/>
                </a:cxn>
                <a:cxn ang="0">
                  <a:pos x="42" y="365"/>
                </a:cxn>
                <a:cxn ang="0">
                  <a:pos x="40" y="370"/>
                </a:cxn>
                <a:cxn ang="0">
                  <a:pos x="3" y="438"/>
                </a:cxn>
                <a:cxn ang="0">
                  <a:pos x="0" y="444"/>
                </a:cxn>
                <a:cxn ang="0">
                  <a:pos x="6" y="447"/>
                </a:cxn>
                <a:cxn ang="0">
                  <a:pos x="15" y="450"/>
                </a:cxn>
                <a:cxn ang="0">
                  <a:pos x="186" y="475"/>
                </a:cxn>
                <a:cxn ang="0">
                  <a:pos x="413" y="328"/>
                </a:cxn>
                <a:cxn ang="0">
                  <a:pos x="253" y="192"/>
                </a:cxn>
              </a:cxnLst>
              <a:rect l="0" t="0" r="r" b="b"/>
              <a:pathLst>
                <a:path w="413" h="475">
                  <a:moveTo>
                    <a:pt x="253" y="192"/>
                  </a:moveTo>
                  <a:cubicBezTo>
                    <a:pt x="200" y="177"/>
                    <a:pt x="155" y="164"/>
                    <a:pt x="155" y="134"/>
                  </a:cubicBezTo>
                  <a:cubicBezTo>
                    <a:pt x="155" y="102"/>
                    <a:pt x="193" y="81"/>
                    <a:pt x="249" y="81"/>
                  </a:cubicBezTo>
                  <a:cubicBezTo>
                    <a:pt x="288" y="81"/>
                    <a:pt x="328" y="90"/>
                    <a:pt x="349" y="99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362" y="104"/>
                    <a:pt x="362" y="104"/>
                    <a:pt x="362" y="104"/>
                  </a:cubicBezTo>
                  <a:cubicBezTo>
                    <a:pt x="364" y="100"/>
                    <a:pt x="364" y="100"/>
                    <a:pt x="364" y="100"/>
                  </a:cubicBezTo>
                  <a:cubicBezTo>
                    <a:pt x="398" y="38"/>
                    <a:pt x="398" y="38"/>
                    <a:pt x="398" y="38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87" y="25"/>
                    <a:pt x="387" y="25"/>
                    <a:pt x="387" y="25"/>
                  </a:cubicBezTo>
                  <a:cubicBezTo>
                    <a:pt x="372" y="19"/>
                    <a:pt x="319" y="0"/>
                    <a:pt x="235" y="0"/>
                  </a:cubicBezTo>
                  <a:cubicBezTo>
                    <a:pt x="94" y="0"/>
                    <a:pt x="20" y="71"/>
                    <a:pt x="20" y="142"/>
                  </a:cubicBezTo>
                  <a:cubicBezTo>
                    <a:pt x="20" y="225"/>
                    <a:pt x="101" y="250"/>
                    <a:pt x="172" y="271"/>
                  </a:cubicBezTo>
                  <a:cubicBezTo>
                    <a:pt x="225" y="287"/>
                    <a:pt x="271" y="301"/>
                    <a:pt x="271" y="333"/>
                  </a:cubicBezTo>
                  <a:cubicBezTo>
                    <a:pt x="271" y="366"/>
                    <a:pt x="228" y="390"/>
                    <a:pt x="165" y="390"/>
                  </a:cubicBezTo>
                  <a:cubicBezTo>
                    <a:pt x="122" y="390"/>
                    <a:pt x="78" y="380"/>
                    <a:pt x="55" y="370"/>
                  </a:cubicBezTo>
                  <a:cubicBezTo>
                    <a:pt x="47" y="368"/>
                    <a:pt x="47" y="368"/>
                    <a:pt x="47" y="368"/>
                  </a:cubicBezTo>
                  <a:cubicBezTo>
                    <a:pt x="42" y="365"/>
                    <a:pt x="42" y="365"/>
                    <a:pt x="42" y="365"/>
                  </a:cubicBezTo>
                  <a:cubicBezTo>
                    <a:pt x="40" y="370"/>
                    <a:pt x="40" y="370"/>
                    <a:pt x="40" y="370"/>
                  </a:cubicBezTo>
                  <a:cubicBezTo>
                    <a:pt x="3" y="438"/>
                    <a:pt x="3" y="438"/>
                    <a:pt x="3" y="438"/>
                  </a:cubicBezTo>
                  <a:cubicBezTo>
                    <a:pt x="0" y="444"/>
                    <a:pt x="0" y="444"/>
                    <a:pt x="0" y="444"/>
                  </a:cubicBezTo>
                  <a:cubicBezTo>
                    <a:pt x="6" y="447"/>
                    <a:pt x="6" y="447"/>
                    <a:pt x="6" y="447"/>
                  </a:cubicBezTo>
                  <a:cubicBezTo>
                    <a:pt x="15" y="450"/>
                    <a:pt x="15" y="450"/>
                    <a:pt x="15" y="450"/>
                  </a:cubicBezTo>
                  <a:cubicBezTo>
                    <a:pt x="55" y="466"/>
                    <a:pt x="119" y="475"/>
                    <a:pt x="186" y="475"/>
                  </a:cubicBezTo>
                  <a:cubicBezTo>
                    <a:pt x="317" y="475"/>
                    <a:pt x="413" y="413"/>
                    <a:pt x="413" y="328"/>
                  </a:cubicBezTo>
                  <a:cubicBezTo>
                    <a:pt x="413" y="238"/>
                    <a:pt x="328" y="213"/>
                    <a:pt x="253" y="19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10"/>
            <p:cNvSpPr>
              <a:spLocks/>
            </p:cNvSpPr>
            <p:nvPr userDrawn="1"/>
          </p:nvSpPr>
          <p:spPr bwMode="gray">
            <a:xfrm>
              <a:off x="-2695575" y="1220788"/>
              <a:ext cx="920750" cy="10239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6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0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191" y="116"/>
                </a:cxn>
                <a:cxn ang="0">
                  <a:pos x="191" y="635"/>
                </a:cxn>
                <a:cxn ang="0">
                  <a:pos x="191" y="645"/>
                </a:cxn>
                <a:cxn ang="0">
                  <a:pos x="200" y="645"/>
                </a:cxn>
                <a:cxn ang="0">
                  <a:pos x="373" y="645"/>
                </a:cxn>
                <a:cxn ang="0">
                  <a:pos x="381" y="645"/>
                </a:cxn>
                <a:cxn ang="0">
                  <a:pos x="381" y="635"/>
                </a:cxn>
                <a:cxn ang="0">
                  <a:pos x="381" y="116"/>
                </a:cxn>
                <a:cxn ang="0">
                  <a:pos x="571" y="116"/>
                </a:cxn>
                <a:cxn ang="0">
                  <a:pos x="580" y="116"/>
                </a:cxn>
                <a:cxn ang="0">
                  <a:pos x="580" y="107"/>
                </a:cxn>
                <a:cxn ang="0">
                  <a:pos x="580" y="9"/>
                </a:cxn>
                <a:cxn ang="0">
                  <a:pos x="580" y="0"/>
                </a:cxn>
                <a:cxn ang="0">
                  <a:pos x="571" y="0"/>
                </a:cxn>
              </a:cxnLst>
              <a:rect l="0" t="0" r="r" b="b"/>
              <a:pathLst>
                <a:path w="580" h="645">
                  <a:moveTo>
                    <a:pt x="571" y="0"/>
                  </a:moveTo>
                  <a:lnTo>
                    <a:pt x="56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07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191" y="116"/>
                  </a:lnTo>
                  <a:lnTo>
                    <a:pt x="191" y="635"/>
                  </a:lnTo>
                  <a:lnTo>
                    <a:pt x="191" y="645"/>
                  </a:lnTo>
                  <a:lnTo>
                    <a:pt x="200" y="645"/>
                  </a:lnTo>
                  <a:lnTo>
                    <a:pt x="373" y="645"/>
                  </a:lnTo>
                  <a:lnTo>
                    <a:pt x="381" y="645"/>
                  </a:lnTo>
                  <a:lnTo>
                    <a:pt x="381" y="635"/>
                  </a:lnTo>
                  <a:lnTo>
                    <a:pt x="381" y="116"/>
                  </a:lnTo>
                  <a:lnTo>
                    <a:pt x="571" y="116"/>
                  </a:lnTo>
                  <a:lnTo>
                    <a:pt x="580" y="116"/>
                  </a:lnTo>
                  <a:lnTo>
                    <a:pt x="580" y="107"/>
                  </a:lnTo>
                  <a:lnTo>
                    <a:pt x="580" y="9"/>
                  </a:lnTo>
                  <a:lnTo>
                    <a:pt x="580" y="0"/>
                  </a:lnTo>
                  <a:lnTo>
                    <a:pt x="5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Freeform 11"/>
            <p:cNvSpPr>
              <a:spLocks/>
            </p:cNvSpPr>
            <p:nvPr userDrawn="1"/>
          </p:nvSpPr>
          <p:spPr bwMode="gray">
            <a:xfrm>
              <a:off x="-2695575" y="1220788"/>
              <a:ext cx="920750" cy="10239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6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0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191" y="116"/>
                </a:cxn>
                <a:cxn ang="0">
                  <a:pos x="191" y="635"/>
                </a:cxn>
                <a:cxn ang="0">
                  <a:pos x="191" y="645"/>
                </a:cxn>
                <a:cxn ang="0">
                  <a:pos x="200" y="645"/>
                </a:cxn>
                <a:cxn ang="0">
                  <a:pos x="373" y="645"/>
                </a:cxn>
                <a:cxn ang="0">
                  <a:pos x="381" y="645"/>
                </a:cxn>
                <a:cxn ang="0">
                  <a:pos x="381" y="635"/>
                </a:cxn>
                <a:cxn ang="0">
                  <a:pos x="381" y="116"/>
                </a:cxn>
                <a:cxn ang="0">
                  <a:pos x="571" y="116"/>
                </a:cxn>
                <a:cxn ang="0">
                  <a:pos x="580" y="116"/>
                </a:cxn>
                <a:cxn ang="0">
                  <a:pos x="580" y="107"/>
                </a:cxn>
                <a:cxn ang="0">
                  <a:pos x="580" y="9"/>
                </a:cxn>
                <a:cxn ang="0">
                  <a:pos x="580" y="0"/>
                </a:cxn>
              </a:cxnLst>
              <a:rect l="0" t="0" r="r" b="b"/>
              <a:pathLst>
                <a:path w="580" h="645">
                  <a:moveTo>
                    <a:pt x="571" y="0"/>
                  </a:moveTo>
                  <a:lnTo>
                    <a:pt x="56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07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191" y="116"/>
                  </a:lnTo>
                  <a:lnTo>
                    <a:pt x="191" y="635"/>
                  </a:lnTo>
                  <a:lnTo>
                    <a:pt x="191" y="645"/>
                  </a:lnTo>
                  <a:lnTo>
                    <a:pt x="200" y="645"/>
                  </a:lnTo>
                  <a:lnTo>
                    <a:pt x="373" y="645"/>
                  </a:lnTo>
                  <a:lnTo>
                    <a:pt x="381" y="645"/>
                  </a:lnTo>
                  <a:lnTo>
                    <a:pt x="381" y="635"/>
                  </a:lnTo>
                  <a:lnTo>
                    <a:pt x="381" y="116"/>
                  </a:lnTo>
                  <a:lnTo>
                    <a:pt x="571" y="116"/>
                  </a:lnTo>
                  <a:lnTo>
                    <a:pt x="580" y="116"/>
                  </a:lnTo>
                  <a:lnTo>
                    <a:pt x="580" y="107"/>
                  </a:lnTo>
                  <a:lnTo>
                    <a:pt x="580" y="9"/>
                  </a:lnTo>
                  <a:lnTo>
                    <a:pt x="58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12"/>
            <p:cNvSpPr>
              <a:spLocks noEditPoints="1"/>
            </p:cNvSpPr>
            <p:nvPr userDrawn="1"/>
          </p:nvSpPr>
          <p:spPr bwMode="gray">
            <a:xfrm>
              <a:off x="-1687513" y="1201738"/>
              <a:ext cx="1028700" cy="1060450"/>
            </a:xfrm>
            <a:custGeom>
              <a:avLst/>
              <a:gdLst/>
              <a:ahLst/>
              <a:cxnLst>
                <a:cxn ang="0">
                  <a:pos x="360" y="225"/>
                </a:cxn>
                <a:cxn ang="0">
                  <a:pos x="439" y="127"/>
                </a:cxn>
                <a:cxn ang="0">
                  <a:pos x="196" y="0"/>
                </a:cxn>
                <a:cxn ang="0">
                  <a:pos x="10" y="25"/>
                </a:cxn>
                <a:cxn ang="0">
                  <a:pos x="4" y="27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0" y="443"/>
                </a:cxn>
                <a:cxn ang="0">
                  <a:pos x="0" y="447"/>
                </a:cxn>
                <a:cxn ang="0">
                  <a:pos x="4" y="448"/>
                </a:cxn>
                <a:cxn ang="0">
                  <a:pos x="10" y="450"/>
                </a:cxn>
                <a:cxn ang="0">
                  <a:pos x="203" y="475"/>
                </a:cxn>
                <a:cxn ang="0">
                  <a:pos x="461" y="335"/>
                </a:cxn>
                <a:cxn ang="0">
                  <a:pos x="360" y="225"/>
                </a:cxn>
                <a:cxn ang="0">
                  <a:pos x="132" y="247"/>
                </a:cxn>
                <a:cxn ang="0">
                  <a:pos x="132" y="208"/>
                </a:cxn>
                <a:cxn ang="0">
                  <a:pos x="132" y="79"/>
                </a:cxn>
                <a:cxn ang="0">
                  <a:pos x="196" y="72"/>
                </a:cxn>
                <a:cxn ang="0">
                  <a:pos x="307" y="132"/>
                </a:cxn>
                <a:cxn ang="0">
                  <a:pos x="201" y="194"/>
                </a:cxn>
                <a:cxn ang="0">
                  <a:pos x="193" y="194"/>
                </a:cxn>
                <a:cxn ang="0">
                  <a:pos x="188" y="195"/>
                </a:cxn>
                <a:cxn ang="0">
                  <a:pos x="188" y="200"/>
                </a:cxn>
                <a:cxn ang="0">
                  <a:pos x="188" y="255"/>
                </a:cxn>
                <a:cxn ang="0">
                  <a:pos x="188" y="261"/>
                </a:cxn>
                <a:cxn ang="0">
                  <a:pos x="193" y="261"/>
                </a:cxn>
                <a:cxn ang="0">
                  <a:pos x="201" y="262"/>
                </a:cxn>
                <a:cxn ang="0">
                  <a:pos x="325" y="334"/>
                </a:cxn>
                <a:cxn ang="0">
                  <a:pos x="201" y="400"/>
                </a:cxn>
                <a:cxn ang="0">
                  <a:pos x="132" y="392"/>
                </a:cxn>
                <a:cxn ang="0">
                  <a:pos x="132" y="247"/>
                </a:cxn>
              </a:cxnLst>
              <a:rect l="0" t="0" r="r" b="b"/>
              <a:pathLst>
                <a:path w="461" h="475">
                  <a:moveTo>
                    <a:pt x="360" y="225"/>
                  </a:moveTo>
                  <a:cubicBezTo>
                    <a:pt x="395" y="211"/>
                    <a:pt x="439" y="183"/>
                    <a:pt x="439" y="127"/>
                  </a:cubicBezTo>
                  <a:cubicBezTo>
                    <a:pt x="439" y="48"/>
                    <a:pt x="348" y="0"/>
                    <a:pt x="196" y="0"/>
                  </a:cubicBezTo>
                  <a:cubicBezTo>
                    <a:pt x="126" y="0"/>
                    <a:pt x="56" y="9"/>
                    <a:pt x="10" y="2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4" y="448"/>
                    <a:pt x="4" y="448"/>
                    <a:pt x="4" y="448"/>
                  </a:cubicBezTo>
                  <a:cubicBezTo>
                    <a:pt x="10" y="450"/>
                    <a:pt x="10" y="450"/>
                    <a:pt x="10" y="450"/>
                  </a:cubicBezTo>
                  <a:cubicBezTo>
                    <a:pt x="57" y="466"/>
                    <a:pt x="127" y="475"/>
                    <a:pt x="203" y="475"/>
                  </a:cubicBezTo>
                  <a:cubicBezTo>
                    <a:pt x="369" y="475"/>
                    <a:pt x="461" y="426"/>
                    <a:pt x="461" y="335"/>
                  </a:cubicBezTo>
                  <a:cubicBezTo>
                    <a:pt x="461" y="272"/>
                    <a:pt x="396" y="239"/>
                    <a:pt x="360" y="225"/>
                  </a:cubicBezTo>
                  <a:moveTo>
                    <a:pt x="132" y="247"/>
                  </a:moveTo>
                  <a:cubicBezTo>
                    <a:pt x="132" y="208"/>
                    <a:pt x="132" y="208"/>
                    <a:pt x="132" y="208"/>
                  </a:cubicBezTo>
                  <a:cubicBezTo>
                    <a:pt x="132" y="208"/>
                    <a:pt x="132" y="103"/>
                    <a:pt x="132" y="79"/>
                  </a:cubicBezTo>
                  <a:cubicBezTo>
                    <a:pt x="153" y="75"/>
                    <a:pt x="174" y="72"/>
                    <a:pt x="196" y="72"/>
                  </a:cubicBezTo>
                  <a:cubicBezTo>
                    <a:pt x="269" y="72"/>
                    <a:pt x="307" y="92"/>
                    <a:pt x="307" y="132"/>
                  </a:cubicBezTo>
                  <a:cubicBezTo>
                    <a:pt x="307" y="150"/>
                    <a:pt x="307" y="187"/>
                    <a:pt x="201" y="194"/>
                  </a:cubicBezTo>
                  <a:cubicBezTo>
                    <a:pt x="193" y="194"/>
                    <a:pt x="193" y="194"/>
                    <a:pt x="193" y="194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8" y="200"/>
                    <a:pt x="188" y="200"/>
                    <a:pt x="188" y="200"/>
                  </a:cubicBezTo>
                  <a:cubicBezTo>
                    <a:pt x="188" y="255"/>
                    <a:pt x="188" y="255"/>
                    <a:pt x="188" y="255"/>
                  </a:cubicBezTo>
                  <a:cubicBezTo>
                    <a:pt x="188" y="261"/>
                    <a:pt x="188" y="261"/>
                    <a:pt x="188" y="261"/>
                  </a:cubicBezTo>
                  <a:cubicBezTo>
                    <a:pt x="193" y="261"/>
                    <a:pt x="193" y="261"/>
                    <a:pt x="193" y="261"/>
                  </a:cubicBezTo>
                  <a:cubicBezTo>
                    <a:pt x="201" y="262"/>
                    <a:pt x="201" y="262"/>
                    <a:pt x="201" y="262"/>
                  </a:cubicBezTo>
                  <a:cubicBezTo>
                    <a:pt x="310" y="268"/>
                    <a:pt x="325" y="302"/>
                    <a:pt x="325" y="334"/>
                  </a:cubicBezTo>
                  <a:cubicBezTo>
                    <a:pt x="325" y="389"/>
                    <a:pt x="257" y="400"/>
                    <a:pt x="201" y="400"/>
                  </a:cubicBezTo>
                  <a:cubicBezTo>
                    <a:pt x="176" y="400"/>
                    <a:pt x="153" y="397"/>
                    <a:pt x="132" y="392"/>
                  </a:cubicBezTo>
                  <a:lnTo>
                    <a:pt x="132" y="2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13"/>
            <p:cNvSpPr>
              <a:spLocks/>
            </p:cNvSpPr>
            <p:nvPr userDrawn="1"/>
          </p:nvSpPr>
          <p:spPr bwMode="gray">
            <a:xfrm>
              <a:off x="-4554538" y="2349500"/>
              <a:ext cx="79375" cy="309563"/>
            </a:xfrm>
            <a:custGeom>
              <a:avLst/>
              <a:gdLst/>
              <a:ahLst/>
              <a:cxnLst>
                <a:cxn ang="0">
                  <a:pos x="0" y="195"/>
                </a:cxn>
                <a:cxn ang="0">
                  <a:pos x="28" y="0"/>
                </a:cxn>
                <a:cxn ang="0">
                  <a:pos x="50" y="0"/>
                </a:cxn>
                <a:cxn ang="0">
                  <a:pos x="24" y="195"/>
                </a:cxn>
                <a:cxn ang="0">
                  <a:pos x="0" y="195"/>
                </a:cxn>
              </a:cxnLst>
              <a:rect l="0" t="0" r="r" b="b"/>
              <a:pathLst>
                <a:path w="50" h="195">
                  <a:moveTo>
                    <a:pt x="0" y="195"/>
                  </a:moveTo>
                  <a:lnTo>
                    <a:pt x="28" y="0"/>
                  </a:lnTo>
                  <a:lnTo>
                    <a:pt x="50" y="0"/>
                  </a:lnTo>
                  <a:lnTo>
                    <a:pt x="24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14"/>
            <p:cNvSpPr>
              <a:spLocks noEditPoints="1"/>
            </p:cNvSpPr>
            <p:nvPr userDrawn="1"/>
          </p:nvSpPr>
          <p:spPr bwMode="gray">
            <a:xfrm>
              <a:off x="-4460875" y="2443163"/>
              <a:ext cx="196850" cy="220663"/>
            </a:xfrm>
            <a:custGeom>
              <a:avLst/>
              <a:gdLst/>
              <a:ahLst/>
              <a:cxnLst>
                <a:cxn ang="0">
                  <a:pos x="20" y="55"/>
                </a:cxn>
                <a:cxn ang="0">
                  <a:pos x="45" y="87"/>
                </a:cxn>
                <a:cxn ang="0">
                  <a:pos x="71" y="82"/>
                </a:cxn>
                <a:cxn ang="0">
                  <a:pos x="74" y="92"/>
                </a:cxn>
                <a:cxn ang="0">
                  <a:pos x="43" y="99"/>
                </a:cxn>
                <a:cxn ang="0">
                  <a:pos x="5" y="49"/>
                </a:cxn>
                <a:cxn ang="0">
                  <a:pos x="52" y="0"/>
                </a:cxn>
                <a:cxn ang="0">
                  <a:pos x="84" y="47"/>
                </a:cxn>
                <a:cxn ang="0">
                  <a:pos x="20" y="55"/>
                </a:cxn>
                <a:cxn ang="0">
                  <a:pos x="50" y="10"/>
                </a:cxn>
                <a:cxn ang="0">
                  <a:pos x="20" y="47"/>
                </a:cxn>
                <a:cxn ang="0">
                  <a:pos x="69" y="40"/>
                </a:cxn>
                <a:cxn ang="0">
                  <a:pos x="50" y="10"/>
                </a:cxn>
              </a:cxnLst>
              <a:rect l="0" t="0" r="r" b="b"/>
              <a:pathLst>
                <a:path w="88" h="99">
                  <a:moveTo>
                    <a:pt x="20" y="55"/>
                  </a:moveTo>
                  <a:cubicBezTo>
                    <a:pt x="18" y="77"/>
                    <a:pt x="28" y="87"/>
                    <a:pt x="45" y="87"/>
                  </a:cubicBezTo>
                  <a:cubicBezTo>
                    <a:pt x="57" y="87"/>
                    <a:pt x="65" y="85"/>
                    <a:pt x="71" y="8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67" y="96"/>
                    <a:pt x="56" y="99"/>
                    <a:pt x="43" y="99"/>
                  </a:cubicBezTo>
                  <a:cubicBezTo>
                    <a:pt x="16" y="99"/>
                    <a:pt x="0" y="83"/>
                    <a:pt x="5" y="49"/>
                  </a:cubicBezTo>
                  <a:cubicBezTo>
                    <a:pt x="10" y="17"/>
                    <a:pt x="29" y="0"/>
                    <a:pt x="52" y="0"/>
                  </a:cubicBezTo>
                  <a:cubicBezTo>
                    <a:pt x="76" y="0"/>
                    <a:pt x="88" y="15"/>
                    <a:pt x="84" y="47"/>
                  </a:cubicBezTo>
                  <a:lnTo>
                    <a:pt x="20" y="55"/>
                  </a:lnTo>
                  <a:close/>
                  <a:moveTo>
                    <a:pt x="50" y="10"/>
                  </a:moveTo>
                  <a:cubicBezTo>
                    <a:pt x="36" y="10"/>
                    <a:pt x="23" y="21"/>
                    <a:pt x="20" y="47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2" y="19"/>
                    <a:pt x="64" y="10"/>
                    <a:pt x="5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15"/>
            <p:cNvSpPr>
              <a:spLocks/>
            </p:cNvSpPr>
            <p:nvPr userDrawn="1"/>
          </p:nvSpPr>
          <p:spPr bwMode="gray">
            <a:xfrm>
              <a:off x="-4154488" y="2349500"/>
              <a:ext cx="117475" cy="309563"/>
            </a:xfrm>
            <a:custGeom>
              <a:avLst/>
              <a:gdLst/>
              <a:ahLst/>
              <a:cxnLst>
                <a:cxn ang="0">
                  <a:pos x="28" y="54"/>
                </a:cxn>
                <a:cxn ang="0">
                  <a:pos x="16" y="139"/>
                </a:cxn>
                <a:cxn ang="0">
                  <a:pos x="0" y="139"/>
                </a:cxn>
                <a:cxn ang="0">
                  <a:pos x="12" y="54"/>
                </a:cxn>
                <a:cxn ang="0">
                  <a:pos x="0" y="54"/>
                </a:cxn>
                <a:cxn ang="0">
                  <a:pos x="2" y="44"/>
                </a:cxn>
                <a:cxn ang="0">
                  <a:pos x="13" y="44"/>
                </a:cxn>
                <a:cxn ang="0">
                  <a:pos x="15" y="30"/>
                </a:cxn>
                <a:cxn ang="0">
                  <a:pos x="53" y="0"/>
                </a:cxn>
                <a:cxn ang="0">
                  <a:pos x="52" y="10"/>
                </a:cxn>
                <a:cxn ang="0">
                  <a:pos x="32" y="29"/>
                </a:cxn>
                <a:cxn ang="0">
                  <a:pos x="29" y="44"/>
                </a:cxn>
                <a:cxn ang="0">
                  <a:pos x="47" y="44"/>
                </a:cxn>
                <a:cxn ang="0">
                  <a:pos x="45" y="54"/>
                </a:cxn>
                <a:cxn ang="0">
                  <a:pos x="28" y="54"/>
                </a:cxn>
              </a:cxnLst>
              <a:rect l="0" t="0" r="r" b="b"/>
              <a:pathLst>
                <a:path w="53" h="139">
                  <a:moveTo>
                    <a:pt x="28" y="54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12"/>
                    <a:pt x="31" y="0"/>
                    <a:pt x="53" y="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2" y="11"/>
                    <a:pt x="34" y="15"/>
                    <a:pt x="32" y="29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5" y="54"/>
                    <a:pt x="45" y="54"/>
                    <a:pt x="45" y="54"/>
                  </a:cubicBezTo>
                  <a:lnTo>
                    <a:pt x="28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16"/>
            <p:cNvSpPr>
              <a:spLocks/>
            </p:cNvSpPr>
            <p:nvPr userDrawn="1"/>
          </p:nvSpPr>
          <p:spPr bwMode="gray">
            <a:xfrm>
              <a:off x="-4037013" y="2447925"/>
              <a:ext cx="184150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2" y="86"/>
                    <a:pt x="36" y="86"/>
                  </a:cubicBezTo>
                  <a:cubicBezTo>
                    <a:pt x="44" y="86"/>
                    <a:pt x="50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17"/>
            <p:cNvSpPr>
              <a:spLocks/>
            </p:cNvSpPr>
            <p:nvPr userDrawn="1"/>
          </p:nvSpPr>
          <p:spPr bwMode="gray">
            <a:xfrm>
              <a:off x="-3811588" y="2387600"/>
              <a:ext cx="106363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3" y="99"/>
                </a:cxn>
                <a:cxn ang="0">
                  <a:pos x="12" y="37"/>
                </a:cxn>
                <a:cxn ang="0">
                  <a:pos x="0" y="37"/>
                </a:cxn>
                <a:cxn ang="0">
                  <a:pos x="2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7" y="27"/>
                </a:cxn>
                <a:cxn ang="0">
                  <a:pos x="45" y="37"/>
                </a:cxn>
                <a:cxn ang="0">
                  <a:pos x="28" y="37"/>
                </a:cxn>
                <a:cxn ang="0">
                  <a:pos x="19" y="99"/>
                </a:cxn>
                <a:cxn ang="0">
                  <a:pos x="30" y="112"/>
                </a:cxn>
                <a:cxn ang="0">
                  <a:pos x="35" y="111"/>
                </a:cxn>
                <a:cxn ang="0">
                  <a:pos x="34" y="121"/>
                </a:cxn>
                <a:cxn ang="0">
                  <a:pos x="24" y="123"/>
                </a:cxn>
              </a:cxnLst>
              <a:rect l="0" t="0" r="r" b="b"/>
              <a:pathLst>
                <a:path w="47" h="123">
                  <a:moveTo>
                    <a:pt x="24" y="123"/>
                  </a:moveTo>
                  <a:cubicBezTo>
                    <a:pt x="6" y="123"/>
                    <a:pt x="1" y="110"/>
                    <a:pt x="3" y="9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8" y="106"/>
                    <a:pt x="21" y="112"/>
                    <a:pt x="30" y="11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2" y="122"/>
                    <a:pt x="29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18"/>
            <p:cNvSpPr>
              <a:spLocks/>
            </p:cNvSpPr>
            <p:nvPr userDrawn="1"/>
          </p:nvSpPr>
          <p:spPr bwMode="gray">
            <a:xfrm>
              <a:off x="-3687763" y="2447925"/>
              <a:ext cx="182563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3" y="86"/>
                    <a:pt x="36" y="86"/>
                  </a:cubicBezTo>
                  <a:cubicBezTo>
                    <a:pt x="44" y="86"/>
                    <a:pt x="50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Freeform 19"/>
            <p:cNvSpPr>
              <a:spLocks/>
            </p:cNvSpPr>
            <p:nvPr userDrawn="1"/>
          </p:nvSpPr>
          <p:spPr bwMode="gray">
            <a:xfrm>
              <a:off x="-3475038" y="2443163"/>
              <a:ext cx="127000" cy="215900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28" y="14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7" y="0"/>
                </a:cxn>
                <a:cxn ang="0">
                  <a:pos x="51" y="12"/>
                </a:cxn>
              </a:cxnLst>
              <a:rect l="0" t="0" r="r" b="b"/>
              <a:pathLst>
                <a:path w="57" h="97">
                  <a:moveTo>
                    <a:pt x="51" y="12"/>
                  </a:moveTo>
                  <a:cubicBezTo>
                    <a:pt x="43" y="10"/>
                    <a:pt x="34" y="10"/>
                    <a:pt x="28" y="14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2"/>
                    <a:pt x="33" y="0"/>
                    <a:pt x="57" y="0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Freeform 20"/>
            <p:cNvSpPr>
              <a:spLocks noEditPoints="1"/>
            </p:cNvSpPr>
            <p:nvPr userDrawn="1"/>
          </p:nvSpPr>
          <p:spPr bwMode="gray">
            <a:xfrm>
              <a:off x="-3275013" y="2443163"/>
              <a:ext cx="196850" cy="220663"/>
            </a:xfrm>
            <a:custGeom>
              <a:avLst/>
              <a:gdLst/>
              <a:ahLst/>
              <a:cxnLst>
                <a:cxn ang="0">
                  <a:pos x="20" y="55"/>
                </a:cxn>
                <a:cxn ang="0">
                  <a:pos x="46" y="87"/>
                </a:cxn>
                <a:cxn ang="0">
                  <a:pos x="71" y="82"/>
                </a:cxn>
                <a:cxn ang="0">
                  <a:pos x="74" y="92"/>
                </a:cxn>
                <a:cxn ang="0">
                  <a:pos x="43" y="99"/>
                </a:cxn>
                <a:cxn ang="0">
                  <a:pos x="5" y="49"/>
                </a:cxn>
                <a:cxn ang="0">
                  <a:pos x="52" y="0"/>
                </a:cxn>
                <a:cxn ang="0">
                  <a:pos x="83" y="47"/>
                </a:cxn>
                <a:cxn ang="0">
                  <a:pos x="20" y="55"/>
                </a:cxn>
                <a:cxn ang="0">
                  <a:pos x="50" y="10"/>
                </a:cxn>
                <a:cxn ang="0">
                  <a:pos x="20" y="47"/>
                </a:cxn>
                <a:cxn ang="0">
                  <a:pos x="69" y="40"/>
                </a:cxn>
                <a:cxn ang="0">
                  <a:pos x="50" y="10"/>
                </a:cxn>
              </a:cxnLst>
              <a:rect l="0" t="0" r="r" b="b"/>
              <a:pathLst>
                <a:path w="88" h="99">
                  <a:moveTo>
                    <a:pt x="20" y="55"/>
                  </a:moveTo>
                  <a:cubicBezTo>
                    <a:pt x="19" y="77"/>
                    <a:pt x="27" y="87"/>
                    <a:pt x="46" y="87"/>
                  </a:cubicBezTo>
                  <a:cubicBezTo>
                    <a:pt x="57" y="87"/>
                    <a:pt x="65" y="85"/>
                    <a:pt x="71" y="8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67" y="96"/>
                    <a:pt x="56" y="99"/>
                    <a:pt x="43" y="99"/>
                  </a:cubicBezTo>
                  <a:cubicBezTo>
                    <a:pt x="16" y="99"/>
                    <a:pt x="0" y="83"/>
                    <a:pt x="5" y="49"/>
                  </a:cubicBezTo>
                  <a:cubicBezTo>
                    <a:pt x="10" y="17"/>
                    <a:pt x="29" y="0"/>
                    <a:pt x="52" y="0"/>
                  </a:cubicBezTo>
                  <a:cubicBezTo>
                    <a:pt x="76" y="0"/>
                    <a:pt x="88" y="15"/>
                    <a:pt x="83" y="47"/>
                  </a:cubicBezTo>
                  <a:lnTo>
                    <a:pt x="20" y="55"/>
                  </a:lnTo>
                  <a:close/>
                  <a:moveTo>
                    <a:pt x="50" y="10"/>
                  </a:moveTo>
                  <a:cubicBezTo>
                    <a:pt x="36" y="10"/>
                    <a:pt x="23" y="21"/>
                    <a:pt x="20" y="47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2" y="19"/>
                    <a:pt x="64" y="10"/>
                    <a:pt x="5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Freeform 21"/>
            <p:cNvSpPr>
              <a:spLocks/>
            </p:cNvSpPr>
            <p:nvPr userDrawn="1"/>
          </p:nvSpPr>
          <p:spPr bwMode="gray">
            <a:xfrm>
              <a:off x="-3052763" y="2443163"/>
              <a:ext cx="187325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5" y="29"/>
                </a:cxn>
                <a:cxn ang="0">
                  <a:pos x="47" y="10"/>
                </a:cxn>
                <a:cxn ang="0">
                  <a:pos x="28" y="13"/>
                </a:cxn>
                <a:cxn ang="0">
                  <a:pos x="16" y="97"/>
                </a:cxn>
                <a:cxn ang="0">
                  <a:pos x="0" y="97"/>
                </a:cxn>
                <a:cxn ang="0">
                  <a:pos x="12" y="7"/>
                </a:cxn>
                <a:cxn ang="0">
                  <a:pos x="50" y="0"/>
                </a:cxn>
                <a:cxn ang="0">
                  <a:pos x="82" y="28"/>
                </a:cxn>
                <a:cxn ang="0">
                  <a:pos x="72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7" y="20"/>
                    <a:pt x="64" y="10"/>
                    <a:pt x="47" y="10"/>
                  </a:cubicBezTo>
                  <a:cubicBezTo>
                    <a:pt x="38" y="10"/>
                    <a:pt x="33" y="11"/>
                    <a:pt x="28" y="13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2" y="97"/>
                    <a:pt x="72" y="97"/>
                    <a:pt x="72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Freeform 22"/>
            <p:cNvSpPr>
              <a:spLocks/>
            </p:cNvSpPr>
            <p:nvPr userDrawn="1"/>
          </p:nvSpPr>
          <p:spPr bwMode="gray">
            <a:xfrm>
              <a:off x="-2765425" y="2443163"/>
              <a:ext cx="158750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5" y="49"/>
                </a:cxn>
                <a:cxn ang="0">
                  <a:pos x="50" y="0"/>
                </a:cxn>
                <a:cxn ang="0">
                  <a:pos x="71" y="7"/>
                </a:cxn>
                <a:cxn ang="0">
                  <a:pos x="66" y="15"/>
                </a:cxn>
                <a:cxn ang="0">
                  <a:pos x="52" y="11"/>
                </a:cxn>
                <a:cxn ang="0">
                  <a:pos x="21" y="49"/>
                </a:cxn>
                <a:cxn ang="0">
                  <a:pos x="40" y="87"/>
                </a:cxn>
                <a:cxn ang="0">
                  <a:pos x="56" y="83"/>
                </a:cxn>
                <a:cxn ang="0">
                  <a:pos x="59" y="92"/>
                </a:cxn>
                <a:cxn ang="0">
                  <a:pos x="36" y="99"/>
                </a:cxn>
              </a:cxnLst>
              <a:rect l="0" t="0" r="r" b="b"/>
              <a:pathLst>
                <a:path w="71" h="99">
                  <a:moveTo>
                    <a:pt x="36" y="99"/>
                  </a:moveTo>
                  <a:cubicBezTo>
                    <a:pt x="14" y="99"/>
                    <a:pt x="0" y="80"/>
                    <a:pt x="5" y="49"/>
                  </a:cubicBezTo>
                  <a:cubicBezTo>
                    <a:pt x="9" y="18"/>
                    <a:pt x="28" y="0"/>
                    <a:pt x="50" y="0"/>
                  </a:cubicBezTo>
                  <a:cubicBezTo>
                    <a:pt x="62" y="0"/>
                    <a:pt x="68" y="4"/>
                    <a:pt x="71" y="7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3" y="13"/>
                    <a:pt x="59" y="11"/>
                    <a:pt x="52" y="11"/>
                  </a:cubicBezTo>
                  <a:cubicBezTo>
                    <a:pt x="33" y="11"/>
                    <a:pt x="24" y="27"/>
                    <a:pt x="21" y="49"/>
                  </a:cubicBezTo>
                  <a:cubicBezTo>
                    <a:pt x="18" y="72"/>
                    <a:pt x="24" y="87"/>
                    <a:pt x="40" y="87"/>
                  </a:cubicBezTo>
                  <a:cubicBezTo>
                    <a:pt x="47" y="87"/>
                    <a:pt x="52" y="85"/>
                    <a:pt x="56" y="83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5" y="96"/>
                    <a:pt x="47" y="99"/>
                    <a:pt x="36" y="9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Freeform 23"/>
            <p:cNvSpPr>
              <a:spLocks noEditPoints="1"/>
            </p:cNvSpPr>
            <p:nvPr userDrawn="1"/>
          </p:nvSpPr>
          <p:spPr bwMode="gray">
            <a:xfrm>
              <a:off x="-2601913" y="2443163"/>
              <a:ext cx="192088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4" y="49"/>
                </a:cxn>
                <a:cxn ang="0">
                  <a:pos x="50" y="0"/>
                </a:cxn>
                <a:cxn ang="0">
                  <a:pos x="82" y="49"/>
                </a:cxn>
                <a:cxn ang="0">
                  <a:pos x="36" y="99"/>
                </a:cxn>
                <a:cxn ang="0">
                  <a:pos x="49" y="10"/>
                </a:cxn>
                <a:cxn ang="0">
                  <a:pos x="20" y="49"/>
                </a:cxn>
                <a:cxn ang="0">
                  <a:pos x="37" y="88"/>
                </a:cxn>
                <a:cxn ang="0">
                  <a:pos x="65" y="49"/>
                </a:cxn>
                <a:cxn ang="0">
                  <a:pos x="49" y="10"/>
                </a:cxn>
              </a:cxnLst>
              <a:rect l="0" t="0" r="r" b="b"/>
              <a:pathLst>
                <a:path w="86" h="99">
                  <a:moveTo>
                    <a:pt x="36" y="99"/>
                  </a:moveTo>
                  <a:cubicBezTo>
                    <a:pt x="9" y="99"/>
                    <a:pt x="0" y="77"/>
                    <a:pt x="4" y="49"/>
                  </a:cubicBezTo>
                  <a:cubicBezTo>
                    <a:pt x="8" y="21"/>
                    <a:pt x="23" y="0"/>
                    <a:pt x="50" y="0"/>
                  </a:cubicBezTo>
                  <a:cubicBezTo>
                    <a:pt x="77" y="0"/>
                    <a:pt x="86" y="21"/>
                    <a:pt x="82" y="49"/>
                  </a:cubicBezTo>
                  <a:cubicBezTo>
                    <a:pt x="78" y="77"/>
                    <a:pt x="63" y="99"/>
                    <a:pt x="36" y="99"/>
                  </a:cubicBezTo>
                  <a:moveTo>
                    <a:pt x="49" y="10"/>
                  </a:moveTo>
                  <a:cubicBezTo>
                    <a:pt x="29" y="10"/>
                    <a:pt x="23" y="30"/>
                    <a:pt x="20" y="49"/>
                  </a:cubicBezTo>
                  <a:cubicBezTo>
                    <a:pt x="17" y="69"/>
                    <a:pt x="19" y="88"/>
                    <a:pt x="37" y="88"/>
                  </a:cubicBezTo>
                  <a:cubicBezTo>
                    <a:pt x="57" y="88"/>
                    <a:pt x="63" y="68"/>
                    <a:pt x="65" y="49"/>
                  </a:cubicBezTo>
                  <a:cubicBezTo>
                    <a:pt x="68" y="30"/>
                    <a:pt x="67" y="10"/>
                    <a:pt x="49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Freeform 24"/>
            <p:cNvSpPr>
              <a:spLocks/>
            </p:cNvSpPr>
            <p:nvPr userDrawn="1"/>
          </p:nvSpPr>
          <p:spPr bwMode="gray">
            <a:xfrm>
              <a:off x="-2386013" y="2443163"/>
              <a:ext cx="188913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6" y="29"/>
                </a:cxn>
                <a:cxn ang="0">
                  <a:pos x="48" y="10"/>
                </a:cxn>
                <a:cxn ang="0">
                  <a:pos x="28" y="13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1" y="0"/>
                </a:cxn>
                <a:cxn ang="0">
                  <a:pos x="82" y="28"/>
                </a:cxn>
                <a:cxn ang="0">
                  <a:pos x="73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7" y="20"/>
                    <a:pt x="65" y="10"/>
                    <a:pt x="48" y="10"/>
                  </a:cubicBezTo>
                  <a:cubicBezTo>
                    <a:pt x="39" y="10"/>
                    <a:pt x="34" y="11"/>
                    <a:pt x="28" y="13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3" y="97"/>
                    <a:pt x="73" y="97"/>
                    <a:pt x="73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Freeform 25"/>
            <p:cNvSpPr>
              <a:spLocks/>
            </p:cNvSpPr>
            <p:nvPr userDrawn="1"/>
          </p:nvSpPr>
          <p:spPr bwMode="gray">
            <a:xfrm>
              <a:off x="-2174875" y="2443163"/>
              <a:ext cx="149225" cy="219075"/>
            </a:xfrm>
            <a:custGeom>
              <a:avLst/>
              <a:gdLst/>
              <a:ahLst/>
              <a:cxnLst>
                <a:cxn ang="0">
                  <a:pos x="24" y="98"/>
                </a:cxn>
                <a:cxn ang="0">
                  <a:pos x="0" y="92"/>
                </a:cxn>
                <a:cxn ang="0">
                  <a:pos x="5" y="82"/>
                </a:cxn>
                <a:cxn ang="0">
                  <a:pos x="24" y="87"/>
                </a:cxn>
                <a:cxn ang="0">
                  <a:pos x="45" y="71"/>
                </a:cxn>
                <a:cxn ang="0">
                  <a:pos x="31" y="53"/>
                </a:cxn>
                <a:cxn ang="0">
                  <a:pos x="11" y="26"/>
                </a:cxn>
                <a:cxn ang="0">
                  <a:pos x="45" y="0"/>
                </a:cxn>
                <a:cxn ang="0">
                  <a:pos x="67" y="7"/>
                </a:cxn>
                <a:cxn ang="0">
                  <a:pos x="62" y="16"/>
                </a:cxn>
                <a:cxn ang="0">
                  <a:pos x="46" y="10"/>
                </a:cxn>
                <a:cxn ang="0">
                  <a:pos x="27" y="25"/>
                </a:cxn>
                <a:cxn ang="0">
                  <a:pos x="41" y="43"/>
                </a:cxn>
                <a:cxn ang="0">
                  <a:pos x="62" y="70"/>
                </a:cxn>
                <a:cxn ang="0">
                  <a:pos x="24" y="98"/>
                </a:cxn>
              </a:cxnLst>
              <a:rect l="0" t="0" r="r" b="b"/>
              <a:pathLst>
                <a:path w="67" h="98">
                  <a:moveTo>
                    <a:pt x="24" y="98"/>
                  </a:moveTo>
                  <a:cubicBezTo>
                    <a:pt x="13" y="98"/>
                    <a:pt x="4" y="96"/>
                    <a:pt x="0" y="9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9" y="84"/>
                    <a:pt x="15" y="87"/>
                    <a:pt x="24" y="87"/>
                  </a:cubicBezTo>
                  <a:cubicBezTo>
                    <a:pt x="35" y="87"/>
                    <a:pt x="44" y="80"/>
                    <a:pt x="45" y="71"/>
                  </a:cubicBezTo>
                  <a:cubicBezTo>
                    <a:pt x="46" y="61"/>
                    <a:pt x="41" y="56"/>
                    <a:pt x="31" y="53"/>
                  </a:cubicBezTo>
                  <a:cubicBezTo>
                    <a:pt x="13" y="46"/>
                    <a:pt x="10" y="36"/>
                    <a:pt x="11" y="26"/>
                  </a:cubicBezTo>
                  <a:cubicBezTo>
                    <a:pt x="13" y="12"/>
                    <a:pt x="27" y="0"/>
                    <a:pt x="45" y="0"/>
                  </a:cubicBezTo>
                  <a:cubicBezTo>
                    <a:pt x="55" y="0"/>
                    <a:pt x="63" y="3"/>
                    <a:pt x="67" y="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59" y="14"/>
                    <a:pt x="53" y="10"/>
                    <a:pt x="46" y="10"/>
                  </a:cubicBezTo>
                  <a:cubicBezTo>
                    <a:pt x="35" y="10"/>
                    <a:pt x="28" y="17"/>
                    <a:pt x="27" y="25"/>
                  </a:cubicBezTo>
                  <a:cubicBezTo>
                    <a:pt x="26" y="35"/>
                    <a:pt x="32" y="39"/>
                    <a:pt x="41" y="43"/>
                  </a:cubicBezTo>
                  <a:cubicBezTo>
                    <a:pt x="60" y="50"/>
                    <a:pt x="63" y="59"/>
                    <a:pt x="62" y="70"/>
                  </a:cubicBezTo>
                  <a:cubicBezTo>
                    <a:pt x="60" y="85"/>
                    <a:pt x="45" y="98"/>
                    <a:pt x="24" y="9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Freeform 26"/>
            <p:cNvSpPr>
              <a:spLocks/>
            </p:cNvSpPr>
            <p:nvPr userDrawn="1"/>
          </p:nvSpPr>
          <p:spPr bwMode="gray">
            <a:xfrm>
              <a:off x="-1985963" y="2387600"/>
              <a:ext cx="103188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2" y="99"/>
                </a:cxn>
                <a:cxn ang="0">
                  <a:pos x="11" y="37"/>
                </a:cxn>
                <a:cxn ang="0">
                  <a:pos x="0" y="37"/>
                </a:cxn>
                <a:cxn ang="0">
                  <a:pos x="1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6" y="27"/>
                </a:cxn>
                <a:cxn ang="0">
                  <a:pos x="45" y="37"/>
                </a:cxn>
                <a:cxn ang="0">
                  <a:pos x="27" y="37"/>
                </a:cxn>
                <a:cxn ang="0">
                  <a:pos x="19" y="98"/>
                </a:cxn>
                <a:cxn ang="0">
                  <a:pos x="30" y="112"/>
                </a:cxn>
                <a:cxn ang="0">
                  <a:pos x="34" y="111"/>
                </a:cxn>
                <a:cxn ang="0">
                  <a:pos x="33" y="121"/>
                </a:cxn>
                <a:cxn ang="0">
                  <a:pos x="24" y="123"/>
                </a:cxn>
              </a:cxnLst>
              <a:rect l="0" t="0" r="r" b="b"/>
              <a:pathLst>
                <a:path w="46" h="123">
                  <a:moveTo>
                    <a:pt x="24" y="123"/>
                  </a:moveTo>
                  <a:cubicBezTo>
                    <a:pt x="6" y="123"/>
                    <a:pt x="1" y="110"/>
                    <a:pt x="2" y="99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106"/>
                    <a:pt x="20" y="112"/>
                    <a:pt x="30" y="112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1" y="122"/>
                    <a:pt x="28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Freeform 27"/>
            <p:cNvSpPr>
              <a:spLocks/>
            </p:cNvSpPr>
            <p:nvPr userDrawn="1"/>
          </p:nvSpPr>
          <p:spPr bwMode="gray">
            <a:xfrm>
              <a:off x="-1866900" y="2443163"/>
              <a:ext cx="125413" cy="215900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28" y="14"/>
                </a:cxn>
                <a:cxn ang="0">
                  <a:pos x="16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6" y="0"/>
                </a:cxn>
                <a:cxn ang="0">
                  <a:pos x="51" y="12"/>
                </a:cxn>
              </a:cxnLst>
              <a:rect l="0" t="0" r="r" b="b"/>
              <a:pathLst>
                <a:path w="56" h="97">
                  <a:moveTo>
                    <a:pt x="51" y="12"/>
                  </a:moveTo>
                  <a:cubicBezTo>
                    <a:pt x="43" y="10"/>
                    <a:pt x="34" y="10"/>
                    <a:pt x="28" y="14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2"/>
                    <a:pt x="33" y="0"/>
                    <a:pt x="56" y="0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Freeform 28"/>
            <p:cNvSpPr>
              <a:spLocks/>
            </p:cNvSpPr>
            <p:nvPr userDrawn="1"/>
          </p:nvSpPr>
          <p:spPr bwMode="gray">
            <a:xfrm>
              <a:off x="-1730375" y="2447925"/>
              <a:ext cx="182563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2" y="86"/>
                    <a:pt x="36" y="86"/>
                  </a:cubicBezTo>
                  <a:cubicBezTo>
                    <a:pt x="44" y="86"/>
                    <a:pt x="49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Freeform 29"/>
            <p:cNvSpPr>
              <a:spLocks/>
            </p:cNvSpPr>
            <p:nvPr userDrawn="1"/>
          </p:nvSpPr>
          <p:spPr bwMode="gray">
            <a:xfrm>
              <a:off x="-1520825" y="2443163"/>
              <a:ext cx="157163" cy="220663"/>
            </a:xfrm>
            <a:custGeom>
              <a:avLst/>
              <a:gdLst/>
              <a:ahLst/>
              <a:cxnLst>
                <a:cxn ang="0">
                  <a:pos x="35" y="99"/>
                </a:cxn>
                <a:cxn ang="0">
                  <a:pos x="4" y="49"/>
                </a:cxn>
                <a:cxn ang="0">
                  <a:pos x="49" y="0"/>
                </a:cxn>
                <a:cxn ang="0">
                  <a:pos x="70" y="7"/>
                </a:cxn>
                <a:cxn ang="0">
                  <a:pos x="65" y="15"/>
                </a:cxn>
                <a:cxn ang="0">
                  <a:pos x="51" y="11"/>
                </a:cxn>
                <a:cxn ang="0">
                  <a:pos x="21" y="49"/>
                </a:cxn>
                <a:cxn ang="0">
                  <a:pos x="40" y="87"/>
                </a:cxn>
                <a:cxn ang="0">
                  <a:pos x="56" y="83"/>
                </a:cxn>
                <a:cxn ang="0">
                  <a:pos x="58" y="92"/>
                </a:cxn>
                <a:cxn ang="0">
                  <a:pos x="35" y="99"/>
                </a:cxn>
              </a:cxnLst>
              <a:rect l="0" t="0" r="r" b="b"/>
              <a:pathLst>
                <a:path w="70" h="99">
                  <a:moveTo>
                    <a:pt x="35" y="99"/>
                  </a:moveTo>
                  <a:cubicBezTo>
                    <a:pt x="13" y="99"/>
                    <a:pt x="0" y="80"/>
                    <a:pt x="4" y="49"/>
                  </a:cubicBezTo>
                  <a:cubicBezTo>
                    <a:pt x="8" y="18"/>
                    <a:pt x="27" y="0"/>
                    <a:pt x="49" y="0"/>
                  </a:cubicBezTo>
                  <a:cubicBezTo>
                    <a:pt x="61" y="0"/>
                    <a:pt x="67" y="4"/>
                    <a:pt x="70" y="7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2" y="13"/>
                    <a:pt x="58" y="11"/>
                    <a:pt x="51" y="11"/>
                  </a:cubicBezTo>
                  <a:cubicBezTo>
                    <a:pt x="33" y="11"/>
                    <a:pt x="24" y="27"/>
                    <a:pt x="21" y="49"/>
                  </a:cubicBezTo>
                  <a:cubicBezTo>
                    <a:pt x="17" y="72"/>
                    <a:pt x="24" y="87"/>
                    <a:pt x="40" y="87"/>
                  </a:cubicBezTo>
                  <a:cubicBezTo>
                    <a:pt x="47" y="87"/>
                    <a:pt x="52" y="85"/>
                    <a:pt x="56" y="83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4" y="96"/>
                    <a:pt x="46" y="99"/>
                    <a:pt x="35" y="9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Freeform 30"/>
            <p:cNvSpPr>
              <a:spLocks/>
            </p:cNvSpPr>
            <p:nvPr userDrawn="1"/>
          </p:nvSpPr>
          <p:spPr bwMode="gray">
            <a:xfrm>
              <a:off x="-1335088" y="2387600"/>
              <a:ext cx="104775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3" y="99"/>
                </a:cxn>
                <a:cxn ang="0">
                  <a:pos x="12" y="37"/>
                </a:cxn>
                <a:cxn ang="0">
                  <a:pos x="0" y="37"/>
                </a:cxn>
                <a:cxn ang="0">
                  <a:pos x="2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7" y="27"/>
                </a:cxn>
                <a:cxn ang="0">
                  <a:pos x="45" y="37"/>
                </a:cxn>
                <a:cxn ang="0">
                  <a:pos x="28" y="37"/>
                </a:cxn>
                <a:cxn ang="0">
                  <a:pos x="19" y="98"/>
                </a:cxn>
                <a:cxn ang="0">
                  <a:pos x="30" y="112"/>
                </a:cxn>
                <a:cxn ang="0">
                  <a:pos x="35" y="111"/>
                </a:cxn>
                <a:cxn ang="0">
                  <a:pos x="33" y="121"/>
                </a:cxn>
                <a:cxn ang="0">
                  <a:pos x="24" y="123"/>
                </a:cxn>
              </a:cxnLst>
              <a:rect l="0" t="0" r="r" b="b"/>
              <a:pathLst>
                <a:path w="47" h="123">
                  <a:moveTo>
                    <a:pt x="24" y="123"/>
                  </a:moveTo>
                  <a:cubicBezTo>
                    <a:pt x="6" y="123"/>
                    <a:pt x="1" y="110"/>
                    <a:pt x="3" y="9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106"/>
                    <a:pt x="21" y="112"/>
                    <a:pt x="30" y="11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1" y="122"/>
                    <a:pt x="28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Freeform 31"/>
            <p:cNvSpPr>
              <a:spLocks noEditPoints="1"/>
            </p:cNvSpPr>
            <p:nvPr userDrawn="1"/>
          </p:nvSpPr>
          <p:spPr bwMode="gray">
            <a:xfrm>
              <a:off x="-1212850" y="2366963"/>
              <a:ext cx="79375" cy="292100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15" y="9"/>
                </a:cxn>
                <a:cxn ang="0">
                  <a:pos x="26" y="0"/>
                </a:cxn>
                <a:cxn ang="0">
                  <a:pos x="34" y="9"/>
                </a:cxn>
                <a:cxn ang="0">
                  <a:pos x="24" y="18"/>
                </a:cxn>
                <a:cxn ang="0">
                  <a:pos x="0" y="131"/>
                </a:cxn>
                <a:cxn ang="0">
                  <a:pos x="13" y="36"/>
                </a:cxn>
                <a:cxn ang="0">
                  <a:pos x="29" y="36"/>
                </a:cxn>
                <a:cxn ang="0">
                  <a:pos x="16" y="131"/>
                </a:cxn>
                <a:cxn ang="0">
                  <a:pos x="0" y="131"/>
                </a:cxn>
              </a:cxnLst>
              <a:rect l="0" t="0" r="r" b="b"/>
              <a:pathLst>
                <a:path w="35" h="131">
                  <a:moveTo>
                    <a:pt x="24" y="18"/>
                  </a:moveTo>
                  <a:cubicBezTo>
                    <a:pt x="18" y="18"/>
                    <a:pt x="15" y="14"/>
                    <a:pt x="15" y="9"/>
                  </a:cubicBezTo>
                  <a:cubicBezTo>
                    <a:pt x="16" y="4"/>
                    <a:pt x="21" y="0"/>
                    <a:pt x="26" y="0"/>
                  </a:cubicBezTo>
                  <a:cubicBezTo>
                    <a:pt x="31" y="0"/>
                    <a:pt x="35" y="4"/>
                    <a:pt x="34" y="9"/>
                  </a:cubicBezTo>
                  <a:cubicBezTo>
                    <a:pt x="34" y="14"/>
                    <a:pt x="29" y="18"/>
                    <a:pt x="24" y="18"/>
                  </a:cubicBezTo>
                  <a:moveTo>
                    <a:pt x="0" y="131"/>
                  </a:moveTo>
                  <a:cubicBezTo>
                    <a:pt x="13" y="36"/>
                    <a:pt x="13" y="36"/>
                    <a:pt x="1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16" y="131"/>
                    <a:pt x="16" y="131"/>
                    <a:pt x="16" y="131"/>
                  </a:cubicBezTo>
                  <a:lnTo>
                    <a:pt x="0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Freeform 32"/>
            <p:cNvSpPr>
              <a:spLocks noEditPoints="1"/>
            </p:cNvSpPr>
            <p:nvPr userDrawn="1"/>
          </p:nvSpPr>
          <p:spPr bwMode="gray">
            <a:xfrm>
              <a:off x="-1119188" y="2443163"/>
              <a:ext cx="193675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4" y="49"/>
                </a:cxn>
                <a:cxn ang="0">
                  <a:pos x="50" y="0"/>
                </a:cxn>
                <a:cxn ang="0">
                  <a:pos x="82" y="49"/>
                </a:cxn>
                <a:cxn ang="0">
                  <a:pos x="36" y="99"/>
                </a:cxn>
                <a:cxn ang="0">
                  <a:pos x="48" y="10"/>
                </a:cxn>
                <a:cxn ang="0">
                  <a:pos x="20" y="49"/>
                </a:cxn>
                <a:cxn ang="0">
                  <a:pos x="38" y="88"/>
                </a:cxn>
                <a:cxn ang="0">
                  <a:pos x="65" y="49"/>
                </a:cxn>
                <a:cxn ang="0">
                  <a:pos x="48" y="10"/>
                </a:cxn>
              </a:cxnLst>
              <a:rect l="0" t="0" r="r" b="b"/>
              <a:pathLst>
                <a:path w="86" h="99">
                  <a:moveTo>
                    <a:pt x="36" y="99"/>
                  </a:moveTo>
                  <a:cubicBezTo>
                    <a:pt x="9" y="99"/>
                    <a:pt x="0" y="77"/>
                    <a:pt x="4" y="49"/>
                  </a:cubicBezTo>
                  <a:cubicBezTo>
                    <a:pt x="8" y="21"/>
                    <a:pt x="23" y="0"/>
                    <a:pt x="50" y="0"/>
                  </a:cubicBezTo>
                  <a:cubicBezTo>
                    <a:pt x="77" y="0"/>
                    <a:pt x="86" y="21"/>
                    <a:pt x="82" y="49"/>
                  </a:cubicBezTo>
                  <a:cubicBezTo>
                    <a:pt x="78" y="77"/>
                    <a:pt x="63" y="99"/>
                    <a:pt x="36" y="99"/>
                  </a:cubicBezTo>
                  <a:moveTo>
                    <a:pt x="48" y="10"/>
                  </a:moveTo>
                  <a:cubicBezTo>
                    <a:pt x="29" y="10"/>
                    <a:pt x="23" y="30"/>
                    <a:pt x="20" y="49"/>
                  </a:cubicBezTo>
                  <a:cubicBezTo>
                    <a:pt x="17" y="69"/>
                    <a:pt x="19" y="88"/>
                    <a:pt x="38" y="88"/>
                  </a:cubicBezTo>
                  <a:cubicBezTo>
                    <a:pt x="56" y="88"/>
                    <a:pt x="63" y="68"/>
                    <a:pt x="65" y="49"/>
                  </a:cubicBezTo>
                  <a:cubicBezTo>
                    <a:pt x="68" y="30"/>
                    <a:pt x="67" y="10"/>
                    <a:pt x="48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Freeform 33"/>
            <p:cNvSpPr>
              <a:spLocks/>
            </p:cNvSpPr>
            <p:nvPr userDrawn="1"/>
          </p:nvSpPr>
          <p:spPr bwMode="gray">
            <a:xfrm>
              <a:off x="-901700" y="2443163"/>
              <a:ext cx="187325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6" y="29"/>
                </a:cxn>
                <a:cxn ang="0">
                  <a:pos x="48" y="10"/>
                </a:cxn>
                <a:cxn ang="0">
                  <a:pos x="28" y="13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0" y="0"/>
                </a:cxn>
                <a:cxn ang="0">
                  <a:pos x="82" y="28"/>
                </a:cxn>
                <a:cxn ang="0">
                  <a:pos x="73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7" y="20"/>
                    <a:pt x="65" y="10"/>
                    <a:pt x="48" y="10"/>
                  </a:cubicBezTo>
                  <a:cubicBezTo>
                    <a:pt x="38" y="10"/>
                    <a:pt x="34" y="11"/>
                    <a:pt x="28" y="13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3" y="97"/>
                    <a:pt x="73" y="97"/>
                    <a:pt x="73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&amp;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4497132" y="4857621"/>
            <a:ext cx="3987692" cy="103874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 defTabSz="779252">
              <a:defRPr sz="700"/>
            </a:lvl1pPr>
          </a:lstStyle>
          <a:p>
            <a:r>
              <a:rPr lang="fr-FR" kern="0" dirty="0" smtClean="0">
                <a:solidFill>
                  <a:sysClr val="windowText" lastClr="000000"/>
                </a:solidFill>
              </a:rPr>
              <a:t>28/09/2015 - Auteur Nom</a:t>
            </a:r>
            <a:endParaRPr lang="fr-FR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522039" y="1352897"/>
            <a:ext cx="5164760" cy="32417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gray">
          <a:xfrm>
            <a:off x="383664" y="1352897"/>
            <a:ext cx="2839116" cy="3241725"/>
          </a:xfrm>
        </p:spPr>
        <p:txBody>
          <a:bodyPr anchor="ctr"/>
          <a:lstStyle>
            <a:lvl1pPr algn="ctr">
              <a:defRPr sz="1000"/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4497132" y="4857621"/>
            <a:ext cx="3987692" cy="103874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 defTabSz="779252">
              <a:defRPr sz="700"/>
            </a:lvl1pPr>
          </a:lstStyle>
          <a:p>
            <a:r>
              <a:rPr lang="fr-FR" kern="0" dirty="0" smtClean="0">
                <a:solidFill>
                  <a:sysClr val="windowText" lastClr="000000"/>
                </a:solidFill>
              </a:rPr>
              <a:t>28/09/2015 - Auteur Nom</a:t>
            </a:r>
            <a:endParaRPr lang="fr-FR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4497132" y="4857621"/>
            <a:ext cx="3987692" cy="103874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 defTabSz="779252">
              <a:defRPr sz="700"/>
            </a:lvl1pPr>
          </a:lstStyle>
          <a:p>
            <a:r>
              <a:rPr lang="fr-FR" kern="0" dirty="0" smtClean="0">
                <a:solidFill>
                  <a:sysClr val="windowText" lastClr="000000"/>
                </a:solidFill>
              </a:rPr>
              <a:t>28/09/2015 - Auteur Nom</a:t>
            </a:r>
            <a:endParaRPr lang="fr-FR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4497132" y="4857621"/>
            <a:ext cx="3987692" cy="103874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 defTabSz="779252">
              <a:defRPr sz="700"/>
            </a:lvl1pPr>
          </a:lstStyle>
          <a:p>
            <a:r>
              <a:rPr lang="fr-FR" kern="0" dirty="0" smtClean="0">
                <a:solidFill>
                  <a:sysClr val="windowText" lastClr="000000"/>
                </a:solidFill>
              </a:rPr>
              <a:t>28/09/2015 - Auteur Nom</a:t>
            </a:r>
            <a:endParaRPr lang="fr-FR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9494589"/>
              </p:ext>
            </p:extLst>
          </p:nvPr>
        </p:nvGraphicFramePr>
        <p:xfrm>
          <a:off x="1464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4" y="1192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 userDrawn="1"/>
        </p:nvSpPr>
        <p:spPr bwMode="gray">
          <a:xfrm>
            <a:off x="2099368" y="1766747"/>
            <a:ext cx="4945264" cy="5232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3400" dirty="0" smtClean="0">
                <a:solidFill>
                  <a:schemeClr val="accent2"/>
                </a:solidFill>
              </a:rPr>
              <a:t>Merci pour</a:t>
            </a:r>
            <a:r>
              <a:rPr lang="fr-FR" sz="3400" baseline="0" dirty="0" smtClean="0">
                <a:solidFill>
                  <a:schemeClr val="accent2"/>
                </a:solidFill>
              </a:rPr>
              <a:t> votre attention</a:t>
            </a:r>
            <a:endParaRPr lang="fr-FR" sz="3400" dirty="0">
              <a:solidFill>
                <a:schemeClr val="accent2"/>
              </a:solidFill>
            </a:endParaRPr>
          </a:p>
        </p:txBody>
      </p:sp>
      <p:sp>
        <p:nvSpPr>
          <p:cNvPr id="34" name="Picture Placeholder 36"/>
          <p:cNvSpPr>
            <a:spLocks noGrp="1"/>
          </p:cNvSpPr>
          <p:nvPr>
            <p:ph type="pic" sz="quarter" idx="11"/>
          </p:nvPr>
        </p:nvSpPr>
        <p:spPr bwMode="gray">
          <a:xfrm>
            <a:off x="0" y="0"/>
            <a:ext cx="9144000" cy="3902825"/>
          </a:xfrm>
        </p:spPr>
        <p:txBody>
          <a:bodyPr anchor="ctr"/>
          <a:lstStyle>
            <a:lvl1pPr algn="ctr">
              <a:defRPr sz="1200"/>
            </a:lvl1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grpSp>
        <p:nvGrpSpPr>
          <p:cNvPr id="90" name="Group 89"/>
          <p:cNvGrpSpPr/>
          <p:nvPr userDrawn="1"/>
        </p:nvGrpSpPr>
        <p:grpSpPr>
          <a:xfrm>
            <a:off x="7307580" y="4305270"/>
            <a:ext cx="1301306" cy="481520"/>
            <a:chOff x="9425940" y="4244310"/>
            <a:chExt cx="1301306" cy="481520"/>
          </a:xfrm>
        </p:grpSpPr>
        <p:grpSp>
          <p:nvGrpSpPr>
            <p:cNvPr id="91" name="Group 87"/>
            <p:cNvGrpSpPr/>
            <p:nvPr userDrawn="1"/>
          </p:nvGrpSpPr>
          <p:grpSpPr>
            <a:xfrm>
              <a:off x="9425940" y="4244310"/>
              <a:ext cx="1301306" cy="349246"/>
              <a:chOff x="9425940" y="4244310"/>
              <a:chExt cx="1301306" cy="349246"/>
            </a:xfrm>
            <a:solidFill>
              <a:schemeClr val="tx1"/>
            </a:solidFill>
          </p:grpSpPr>
          <p:sp>
            <p:nvSpPr>
              <p:cNvPr id="114" name="Freeform 8"/>
              <p:cNvSpPr>
                <a:spLocks/>
              </p:cNvSpPr>
              <p:nvPr userDrawn="1"/>
            </p:nvSpPr>
            <p:spPr bwMode="gray">
              <a:xfrm>
                <a:off x="9425940" y="4244310"/>
                <a:ext cx="317876" cy="349246"/>
              </a:xfrm>
              <a:custGeom>
                <a:avLst/>
                <a:gdLst/>
                <a:ahLst/>
                <a:cxnLst>
                  <a:cxn ang="0">
                    <a:pos x="394" y="375"/>
                  </a:cxn>
                  <a:cxn ang="0">
                    <a:pos x="392" y="370"/>
                  </a:cxn>
                  <a:cxn ang="0">
                    <a:pos x="387" y="372"/>
                  </a:cxn>
                  <a:cxn ang="0">
                    <a:pos x="380" y="375"/>
                  </a:cxn>
                  <a:cxn ang="0">
                    <a:pos x="299" y="389"/>
                  </a:cxn>
                  <a:cxn ang="0">
                    <a:pos x="141" y="237"/>
                  </a:cxn>
                  <a:cxn ang="0">
                    <a:pos x="298" y="83"/>
                  </a:cxn>
                  <a:cxn ang="0">
                    <a:pos x="380" y="98"/>
                  </a:cxn>
                  <a:cxn ang="0">
                    <a:pos x="387" y="101"/>
                  </a:cxn>
                  <a:cxn ang="0">
                    <a:pos x="392" y="103"/>
                  </a:cxn>
                  <a:cxn ang="0">
                    <a:pos x="395" y="98"/>
                  </a:cxn>
                  <a:cxn ang="0">
                    <a:pos x="429" y="38"/>
                  </a:cxn>
                  <a:cxn ang="0">
                    <a:pos x="432" y="32"/>
                  </a:cxn>
                  <a:cxn ang="0">
                    <a:pos x="426" y="29"/>
                  </a:cxn>
                  <a:cxn ang="0">
                    <a:pos x="418" y="26"/>
                  </a:cxn>
                  <a:cxn ang="0">
                    <a:pos x="276" y="0"/>
                  </a:cxn>
                  <a:cxn ang="0">
                    <a:pos x="0" y="238"/>
                  </a:cxn>
                  <a:cxn ang="0">
                    <a:pos x="277" y="475"/>
                  </a:cxn>
                  <a:cxn ang="0">
                    <a:pos x="418" y="449"/>
                  </a:cxn>
                  <a:cxn ang="0">
                    <a:pos x="426" y="445"/>
                  </a:cxn>
                  <a:cxn ang="0">
                    <a:pos x="432" y="443"/>
                  </a:cxn>
                  <a:cxn ang="0">
                    <a:pos x="429" y="437"/>
                  </a:cxn>
                  <a:cxn ang="0">
                    <a:pos x="394" y="375"/>
                  </a:cxn>
                </a:cxnLst>
                <a:rect l="0" t="0" r="r" b="b"/>
                <a:pathLst>
                  <a:path w="432" h="475">
                    <a:moveTo>
                      <a:pt x="394" y="375"/>
                    </a:moveTo>
                    <a:cubicBezTo>
                      <a:pt x="392" y="370"/>
                      <a:pt x="392" y="370"/>
                      <a:pt x="392" y="370"/>
                    </a:cubicBezTo>
                    <a:cubicBezTo>
                      <a:pt x="387" y="372"/>
                      <a:pt x="387" y="372"/>
                      <a:pt x="387" y="372"/>
                    </a:cubicBezTo>
                    <a:cubicBezTo>
                      <a:pt x="380" y="375"/>
                      <a:pt x="380" y="375"/>
                      <a:pt x="380" y="375"/>
                    </a:cubicBezTo>
                    <a:cubicBezTo>
                      <a:pt x="361" y="382"/>
                      <a:pt x="338" y="389"/>
                      <a:pt x="299" y="389"/>
                    </a:cubicBezTo>
                    <a:cubicBezTo>
                      <a:pt x="191" y="389"/>
                      <a:pt x="141" y="310"/>
                      <a:pt x="141" y="237"/>
                    </a:cubicBezTo>
                    <a:cubicBezTo>
                      <a:pt x="141" y="160"/>
                      <a:pt x="190" y="83"/>
                      <a:pt x="298" y="83"/>
                    </a:cubicBezTo>
                    <a:cubicBezTo>
                      <a:pt x="335" y="83"/>
                      <a:pt x="363" y="91"/>
                      <a:pt x="380" y="98"/>
                    </a:cubicBezTo>
                    <a:cubicBezTo>
                      <a:pt x="387" y="101"/>
                      <a:pt x="387" y="101"/>
                      <a:pt x="387" y="101"/>
                    </a:cubicBezTo>
                    <a:cubicBezTo>
                      <a:pt x="392" y="103"/>
                      <a:pt x="392" y="103"/>
                      <a:pt x="392" y="103"/>
                    </a:cubicBezTo>
                    <a:cubicBezTo>
                      <a:pt x="395" y="98"/>
                      <a:pt x="395" y="98"/>
                      <a:pt x="395" y="98"/>
                    </a:cubicBezTo>
                    <a:cubicBezTo>
                      <a:pt x="429" y="38"/>
                      <a:pt x="429" y="38"/>
                      <a:pt x="429" y="38"/>
                    </a:cubicBezTo>
                    <a:cubicBezTo>
                      <a:pt x="432" y="32"/>
                      <a:pt x="432" y="32"/>
                      <a:pt x="432" y="32"/>
                    </a:cubicBezTo>
                    <a:cubicBezTo>
                      <a:pt x="426" y="29"/>
                      <a:pt x="426" y="29"/>
                      <a:pt x="426" y="29"/>
                    </a:cubicBezTo>
                    <a:cubicBezTo>
                      <a:pt x="418" y="26"/>
                      <a:pt x="418" y="26"/>
                      <a:pt x="418" y="26"/>
                    </a:cubicBezTo>
                    <a:cubicBezTo>
                      <a:pt x="381" y="8"/>
                      <a:pt x="333" y="0"/>
                      <a:pt x="276" y="0"/>
                    </a:cubicBezTo>
                    <a:cubicBezTo>
                      <a:pt x="95" y="0"/>
                      <a:pt x="0" y="119"/>
                      <a:pt x="0" y="238"/>
                    </a:cubicBezTo>
                    <a:cubicBezTo>
                      <a:pt x="0" y="356"/>
                      <a:pt x="95" y="475"/>
                      <a:pt x="277" y="475"/>
                    </a:cubicBezTo>
                    <a:cubicBezTo>
                      <a:pt x="332" y="475"/>
                      <a:pt x="386" y="466"/>
                      <a:pt x="418" y="449"/>
                    </a:cubicBezTo>
                    <a:cubicBezTo>
                      <a:pt x="426" y="445"/>
                      <a:pt x="426" y="445"/>
                      <a:pt x="426" y="445"/>
                    </a:cubicBezTo>
                    <a:cubicBezTo>
                      <a:pt x="432" y="443"/>
                      <a:pt x="432" y="443"/>
                      <a:pt x="432" y="443"/>
                    </a:cubicBezTo>
                    <a:cubicBezTo>
                      <a:pt x="429" y="437"/>
                      <a:pt x="429" y="437"/>
                      <a:pt x="429" y="437"/>
                    </a:cubicBezTo>
                    <a:lnTo>
                      <a:pt x="394" y="37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5" name="Freeform 9"/>
              <p:cNvSpPr>
                <a:spLocks/>
              </p:cNvSpPr>
              <p:nvPr userDrawn="1"/>
            </p:nvSpPr>
            <p:spPr bwMode="gray">
              <a:xfrm>
                <a:off x="9747999" y="4244310"/>
                <a:ext cx="303760" cy="349246"/>
              </a:xfrm>
              <a:custGeom>
                <a:avLst/>
                <a:gdLst/>
                <a:ahLst/>
                <a:cxnLst>
                  <a:cxn ang="0">
                    <a:pos x="253" y="192"/>
                  </a:cxn>
                  <a:cxn ang="0">
                    <a:pos x="155" y="134"/>
                  </a:cxn>
                  <a:cxn ang="0">
                    <a:pos x="249" y="81"/>
                  </a:cxn>
                  <a:cxn ang="0">
                    <a:pos x="349" y="99"/>
                  </a:cxn>
                  <a:cxn ang="0">
                    <a:pos x="356" y="102"/>
                  </a:cxn>
                  <a:cxn ang="0">
                    <a:pos x="362" y="104"/>
                  </a:cxn>
                  <a:cxn ang="0">
                    <a:pos x="364" y="100"/>
                  </a:cxn>
                  <a:cxn ang="0">
                    <a:pos x="398" y="38"/>
                  </a:cxn>
                  <a:cxn ang="0">
                    <a:pos x="402" y="32"/>
                  </a:cxn>
                  <a:cxn ang="0">
                    <a:pos x="396" y="29"/>
                  </a:cxn>
                  <a:cxn ang="0">
                    <a:pos x="387" y="25"/>
                  </a:cxn>
                  <a:cxn ang="0">
                    <a:pos x="235" y="0"/>
                  </a:cxn>
                  <a:cxn ang="0">
                    <a:pos x="20" y="142"/>
                  </a:cxn>
                  <a:cxn ang="0">
                    <a:pos x="172" y="271"/>
                  </a:cxn>
                  <a:cxn ang="0">
                    <a:pos x="271" y="333"/>
                  </a:cxn>
                  <a:cxn ang="0">
                    <a:pos x="165" y="390"/>
                  </a:cxn>
                  <a:cxn ang="0">
                    <a:pos x="55" y="370"/>
                  </a:cxn>
                  <a:cxn ang="0">
                    <a:pos x="47" y="368"/>
                  </a:cxn>
                  <a:cxn ang="0">
                    <a:pos x="42" y="365"/>
                  </a:cxn>
                  <a:cxn ang="0">
                    <a:pos x="40" y="370"/>
                  </a:cxn>
                  <a:cxn ang="0">
                    <a:pos x="3" y="438"/>
                  </a:cxn>
                  <a:cxn ang="0">
                    <a:pos x="0" y="444"/>
                  </a:cxn>
                  <a:cxn ang="0">
                    <a:pos x="6" y="447"/>
                  </a:cxn>
                  <a:cxn ang="0">
                    <a:pos x="15" y="450"/>
                  </a:cxn>
                  <a:cxn ang="0">
                    <a:pos x="186" y="475"/>
                  </a:cxn>
                  <a:cxn ang="0">
                    <a:pos x="413" y="328"/>
                  </a:cxn>
                  <a:cxn ang="0">
                    <a:pos x="253" y="192"/>
                  </a:cxn>
                </a:cxnLst>
                <a:rect l="0" t="0" r="r" b="b"/>
                <a:pathLst>
                  <a:path w="413" h="475">
                    <a:moveTo>
                      <a:pt x="253" y="192"/>
                    </a:moveTo>
                    <a:cubicBezTo>
                      <a:pt x="200" y="177"/>
                      <a:pt x="155" y="164"/>
                      <a:pt x="155" y="134"/>
                    </a:cubicBezTo>
                    <a:cubicBezTo>
                      <a:pt x="155" y="102"/>
                      <a:pt x="193" y="81"/>
                      <a:pt x="249" y="81"/>
                    </a:cubicBezTo>
                    <a:cubicBezTo>
                      <a:pt x="288" y="81"/>
                      <a:pt x="328" y="90"/>
                      <a:pt x="349" y="99"/>
                    </a:cubicBezTo>
                    <a:cubicBezTo>
                      <a:pt x="356" y="102"/>
                      <a:pt x="356" y="102"/>
                      <a:pt x="356" y="102"/>
                    </a:cubicBezTo>
                    <a:cubicBezTo>
                      <a:pt x="362" y="104"/>
                      <a:pt x="362" y="104"/>
                      <a:pt x="362" y="104"/>
                    </a:cubicBezTo>
                    <a:cubicBezTo>
                      <a:pt x="364" y="100"/>
                      <a:pt x="364" y="100"/>
                      <a:pt x="364" y="100"/>
                    </a:cubicBezTo>
                    <a:cubicBezTo>
                      <a:pt x="398" y="38"/>
                      <a:pt x="398" y="38"/>
                      <a:pt x="398" y="38"/>
                    </a:cubicBezTo>
                    <a:cubicBezTo>
                      <a:pt x="402" y="32"/>
                      <a:pt x="402" y="32"/>
                      <a:pt x="402" y="32"/>
                    </a:cubicBezTo>
                    <a:cubicBezTo>
                      <a:pt x="396" y="29"/>
                      <a:pt x="396" y="29"/>
                      <a:pt x="396" y="29"/>
                    </a:cubicBezTo>
                    <a:cubicBezTo>
                      <a:pt x="387" y="25"/>
                      <a:pt x="387" y="25"/>
                      <a:pt x="387" y="25"/>
                    </a:cubicBezTo>
                    <a:cubicBezTo>
                      <a:pt x="372" y="19"/>
                      <a:pt x="319" y="0"/>
                      <a:pt x="235" y="0"/>
                    </a:cubicBezTo>
                    <a:cubicBezTo>
                      <a:pt x="94" y="0"/>
                      <a:pt x="20" y="71"/>
                      <a:pt x="20" y="142"/>
                    </a:cubicBezTo>
                    <a:cubicBezTo>
                      <a:pt x="20" y="225"/>
                      <a:pt x="101" y="250"/>
                      <a:pt x="172" y="271"/>
                    </a:cubicBezTo>
                    <a:cubicBezTo>
                      <a:pt x="225" y="287"/>
                      <a:pt x="271" y="301"/>
                      <a:pt x="271" y="333"/>
                    </a:cubicBezTo>
                    <a:cubicBezTo>
                      <a:pt x="271" y="366"/>
                      <a:pt x="228" y="390"/>
                      <a:pt x="165" y="390"/>
                    </a:cubicBezTo>
                    <a:cubicBezTo>
                      <a:pt x="122" y="390"/>
                      <a:pt x="78" y="380"/>
                      <a:pt x="55" y="370"/>
                    </a:cubicBezTo>
                    <a:cubicBezTo>
                      <a:pt x="47" y="368"/>
                      <a:pt x="47" y="368"/>
                      <a:pt x="47" y="368"/>
                    </a:cubicBezTo>
                    <a:cubicBezTo>
                      <a:pt x="42" y="365"/>
                      <a:pt x="42" y="365"/>
                      <a:pt x="42" y="365"/>
                    </a:cubicBezTo>
                    <a:cubicBezTo>
                      <a:pt x="40" y="370"/>
                      <a:pt x="40" y="370"/>
                      <a:pt x="40" y="370"/>
                    </a:cubicBezTo>
                    <a:cubicBezTo>
                      <a:pt x="3" y="438"/>
                      <a:pt x="3" y="438"/>
                      <a:pt x="3" y="438"/>
                    </a:cubicBezTo>
                    <a:cubicBezTo>
                      <a:pt x="0" y="444"/>
                      <a:pt x="0" y="444"/>
                      <a:pt x="0" y="444"/>
                    </a:cubicBezTo>
                    <a:cubicBezTo>
                      <a:pt x="6" y="447"/>
                      <a:pt x="6" y="447"/>
                      <a:pt x="6" y="447"/>
                    </a:cubicBezTo>
                    <a:cubicBezTo>
                      <a:pt x="15" y="450"/>
                      <a:pt x="15" y="450"/>
                      <a:pt x="15" y="450"/>
                    </a:cubicBezTo>
                    <a:cubicBezTo>
                      <a:pt x="55" y="466"/>
                      <a:pt x="119" y="475"/>
                      <a:pt x="186" y="475"/>
                    </a:cubicBezTo>
                    <a:cubicBezTo>
                      <a:pt x="317" y="475"/>
                      <a:pt x="413" y="413"/>
                      <a:pt x="413" y="328"/>
                    </a:cubicBezTo>
                    <a:cubicBezTo>
                      <a:pt x="413" y="238"/>
                      <a:pt x="328" y="213"/>
                      <a:pt x="253" y="192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" name="Freeform 10"/>
              <p:cNvSpPr>
                <a:spLocks/>
              </p:cNvSpPr>
              <p:nvPr userDrawn="1"/>
            </p:nvSpPr>
            <p:spPr bwMode="gray">
              <a:xfrm>
                <a:off x="10056465" y="4250584"/>
                <a:ext cx="303237" cy="337221"/>
              </a:xfrm>
              <a:custGeom>
                <a:avLst/>
                <a:gdLst/>
                <a:ahLst/>
                <a:cxnLst>
                  <a:cxn ang="0">
                    <a:pos x="571" y="0"/>
                  </a:cxn>
                  <a:cxn ang="0">
                    <a:pos x="560" y="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07"/>
                  </a:cxn>
                  <a:cxn ang="0">
                    <a:pos x="0" y="116"/>
                  </a:cxn>
                  <a:cxn ang="0">
                    <a:pos x="8" y="116"/>
                  </a:cxn>
                  <a:cxn ang="0">
                    <a:pos x="191" y="116"/>
                  </a:cxn>
                  <a:cxn ang="0">
                    <a:pos x="191" y="635"/>
                  </a:cxn>
                  <a:cxn ang="0">
                    <a:pos x="191" y="645"/>
                  </a:cxn>
                  <a:cxn ang="0">
                    <a:pos x="200" y="645"/>
                  </a:cxn>
                  <a:cxn ang="0">
                    <a:pos x="373" y="645"/>
                  </a:cxn>
                  <a:cxn ang="0">
                    <a:pos x="381" y="645"/>
                  </a:cxn>
                  <a:cxn ang="0">
                    <a:pos x="381" y="635"/>
                  </a:cxn>
                  <a:cxn ang="0">
                    <a:pos x="381" y="116"/>
                  </a:cxn>
                  <a:cxn ang="0">
                    <a:pos x="571" y="116"/>
                  </a:cxn>
                  <a:cxn ang="0">
                    <a:pos x="580" y="116"/>
                  </a:cxn>
                  <a:cxn ang="0">
                    <a:pos x="580" y="107"/>
                  </a:cxn>
                  <a:cxn ang="0">
                    <a:pos x="580" y="9"/>
                  </a:cxn>
                  <a:cxn ang="0">
                    <a:pos x="580" y="0"/>
                  </a:cxn>
                  <a:cxn ang="0">
                    <a:pos x="571" y="0"/>
                  </a:cxn>
                </a:cxnLst>
                <a:rect l="0" t="0" r="r" b="b"/>
                <a:pathLst>
                  <a:path w="580" h="645">
                    <a:moveTo>
                      <a:pt x="571" y="0"/>
                    </a:moveTo>
                    <a:lnTo>
                      <a:pt x="560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07"/>
                    </a:lnTo>
                    <a:lnTo>
                      <a:pt x="0" y="116"/>
                    </a:lnTo>
                    <a:lnTo>
                      <a:pt x="8" y="116"/>
                    </a:lnTo>
                    <a:lnTo>
                      <a:pt x="191" y="116"/>
                    </a:lnTo>
                    <a:lnTo>
                      <a:pt x="191" y="635"/>
                    </a:lnTo>
                    <a:lnTo>
                      <a:pt x="191" y="645"/>
                    </a:lnTo>
                    <a:lnTo>
                      <a:pt x="200" y="645"/>
                    </a:lnTo>
                    <a:lnTo>
                      <a:pt x="373" y="645"/>
                    </a:lnTo>
                    <a:lnTo>
                      <a:pt x="381" y="645"/>
                    </a:lnTo>
                    <a:lnTo>
                      <a:pt x="381" y="635"/>
                    </a:lnTo>
                    <a:lnTo>
                      <a:pt x="381" y="116"/>
                    </a:lnTo>
                    <a:lnTo>
                      <a:pt x="571" y="116"/>
                    </a:lnTo>
                    <a:lnTo>
                      <a:pt x="580" y="116"/>
                    </a:lnTo>
                    <a:lnTo>
                      <a:pt x="580" y="107"/>
                    </a:lnTo>
                    <a:lnTo>
                      <a:pt x="580" y="9"/>
                    </a:lnTo>
                    <a:lnTo>
                      <a:pt x="580" y="0"/>
                    </a:lnTo>
                    <a:lnTo>
                      <a:pt x="57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" name="Freeform 11"/>
              <p:cNvSpPr>
                <a:spLocks/>
              </p:cNvSpPr>
              <p:nvPr userDrawn="1"/>
            </p:nvSpPr>
            <p:spPr bwMode="gray">
              <a:xfrm>
                <a:off x="10056465" y="4250584"/>
                <a:ext cx="303237" cy="337221"/>
              </a:xfrm>
              <a:custGeom>
                <a:avLst/>
                <a:gdLst/>
                <a:ahLst/>
                <a:cxnLst>
                  <a:cxn ang="0">
                    <a:pos x="571" y="0"/>
                  </a:cxn>
                  <a:cxn ang="0">
                    <a:pos x="560" y="0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107"/>
                  </a:cxn>
                  <a:cxn ang="0">
                    <a:pos x="0" y="116"/>
                  </a:cxn>
                  <a:cxn ang="0">
                    <a:pos x="8" y="116"/>
                  </a:cxn>
                  <a:cxn ang="0">
                    <a:pos x="191" y="116"/>
                  </a:cxn>
                  <a:cxn ang="0">
                    <a:pos x="191" y="635"/>
                  </a:cxn>
                  <a:cxn ang="0">
                    <a:pos x="191" y="645"/>
                  </a:cxn>
                  <a:cxn ang="0">
                    <a:pos x="200" y="645"/>
                  </a:cxn>
                  <a:cxn ang="0">
                    <a:pos x="373" y="645"/>
                  </a:cxn>
                  <a:cxn ang="0">
                    <a:pos x="381" y="645"/>
                  </a:cxn>
                  <a:cxn ang="0">
                    <a:pos x="381" y="635"/>
                  </a:cxn>
                  <a:cxn ang="0">
                    <a:pos x="381" y="116"/>
                  </a:cxn>
                  <a:cxn ang="0">
                    <a:pos x="571" y="116"/>
                  </a:cxn>
                  <a:cxn ang="0">
                    <a:pos x="580" y="116"/>
                  </a:cxn>
                  <a:cxn ang="0">
                    <a:pos x="580" y="107"/>
                  </a:cxn>
                  <a:cxn ang="0">
                    <a:pos x="580" y="9"/>
                  </a:cxn>
                  <a:cxn ang="0">
                    <a:pos x="580" y="0"/>
                  </a:cxn>
                </a:cxnLst>
                <a:rect l="0" t="0" r="r" b="b"/>
                <a:pathLst>
                  <a:path w="580" h="645">
                    <a:moveTo>
                      <a:pt x="571" y="0"/>
                    </a:moveTo>
                    <a:lnTo>
                      <a:pt x="560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07"/>
                    </a:lnTo>
                    <a:lnTo>
                      <a:pt x="0" y="116"/>
                    </a:lnTo>
                    <a:lnTo>
                      <a:pt x="8" y="116"/>
                    </a:lnTo>
                    <a:lnTo>
                      <a:pt x="191" y="116"/>
                    </a:lnTo>
                    <a:lnTo>
                      <a:pt x="191" y="635"/>
                    </a:lnTo>
                    <a:lnTo>
                      <a:pt x="191" y="645"/>
                    </a:lnTo>
                    <a:lnTo>
                      <a:pt x="200" y="645"/>
                    </a:lnTo>
                    <a:lnTo>
                      <a:pt x="373" y="645"/>
                    </a:lnTo>
                    <a:lnTo>
                      <a:pt x="381" y="645"/>
                    </a:lnTo>
                    <a:lnTo>
                      <a:pt x="381" y="635"/>
                    </a:lnTo>
                    <a:lnTo>
                      <a:pt x="381" y="116"/>
                    </a:lnTo>
                    <a:lnTo>
                      <a:pt x="571" y="116"/>
                    </a:lnTo>
                    <a:lnTo>
                      <a:pt x="580" y="116"/>
                    </a:lnTo>
                    <a:lnTo>
                      <a:pt x="580" y="107"/>
                    </a:lnTo>
                    <a:lnTo>
                      <a:pt x="580" y="9"/>
                    </a:lnTo>
                    <a:lnTo>
                      <a:pt x="580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" name="Freeform 12"/>
              <p:cNvSpPr>
                <a:spLocks noEditPoints="1"/>
              </p:cNvSpPr>
              <p:nvPr userDrawn="1"/>
            </p:nvSpPr>
            <p:spPr bwMode="gray">
              <a:xfrm>
                <a:off x="10388457" y="4244310"/>
                <a:ext cx="338789" cy="349246"/>
              </a:xfrm>
              <a:custGeom>
                <a:avLst/>
                <a:gdLst/>
                <a:ahLst/>
                <a:cxnLst>
                  <a:cxn ang="0">
                    <a:pos x="360" y="225"/>
                  </a:cxn>
                  <a:cxn ang="0">
                    <a:pos x="439" y="127"/>
                  </a:cxn>
                  <a:cxn ang="0">
                    <a:pos x="196" y="0"/>
                  </a:cxn>
                  <a:cxn ang="0">
                    <a:pos x="10" y="25"/>
                  </a:cxn>
                  <a:cxn ang="0">
                    <a:pos x="4" y="27"/>
                  </a:cxn>
                  <a:cxn ang="0">
                    <a:pos x="0" y="28"/>
                  </a:cxn>
                  <a:cxn ang="0">
                    <a:pos x="0" y="33"/>
                  </a:cxn>
                  <a:cxn ang="0">
                    <a:pos x="0" y="443"/>
                  </a:cxn>
                  <a:cxn ang="0">
                    <a:pos x="0" y="447"/>
                  </a:cxn>
                  <a:cxn ang="0">
                    <a:pos x="4" y="448"/>
                  </a:cxn>
                  <a:cxn ang="0">
                    <a:pos x="10" y="450"/>
                  </a:cxn>
                  <a:cxn ang="0">
                    <a:pos x="203" y="475"/>
                  </a:cxn>
                  <a:cxn ang="0">
                    <a:pos x="461" y="335"/>
                  </a:cxn>
                  <a:cxn ang="0">
                    <a:pos x="360" y="225"/>
                  </a:cxn>
                  <a:cxn ang="0">
                    <a:pos x="132" y="247"/>
                  </a:cxn>
                  <a:cxn ang="0">
                    <a:pos x="132" y="208"/>
                  </a:cxn>
                  <a:cxn ang="0">
                    <a:pos x="132" y="79"/>
                  </a:cxn>
                  <a:cxn ang="0">
                    <a:pos x="196" y="72"/>
                  </a:cxn>
                  <a:cxn ang="0">
                    <a:pos x="307" y="132"/>
                  </a:cxn>
                  <a:cxn ang="0">
                    <a:pos x="201" y="194"/>
                  </a:cxn>
                  <a:cxn ang="0">
                    <a:pos x="193" y="194"/>
                  </a:cxn>
                  <a:cxn ang="0">
                    <a:pos x="188" y="195"/>
                  </a:cxn>
                  <a:cxn ang="0">
                    <a:pos x="188" y="200"/>
                  </a:cxn>
                  <a:cxn ang="0">
                    <a:pos x="188" y="255"/>
                  </a:cxn>
                  <a:cxn ang="0">
                    <a:pos x="188" y="261"/>
                  </a:cxn>
                  <a:cxn ang="0">
                    <a:pos x="193" y="261"/>
                  </a:cxn>
                  <a:cxn ang="0">
                    <a:pos x="201" y="262"/>
                  </a:cxn>
                  <a:cxn ang="0">
                    <a:pos x="325" y="334"/>
                  </a:cxn>
                  <a:cxn ang="0">
                    <a:pos x="201" y="400"/>
                  </a:cxn>
                  <a:cxn ang="0">
                    <a:pos x="132" y="392"/>
                  </a:cxn>
                  <a:cxn ang="0">
                    <a:pos x="132" y="247"/>
                  </a:cxn>
                </a:cxnLst>
                <a:rect l="0" t="0" r="r" b="b"/>
                <a:pathLst>
                  <a:path w="461" h="475">
                    <a:moveTo>
                      <a:pt x="360" y="225"/>
                    </a:moveTo>
                    <a:cubicBezTo>
                      <a:pt x="395" y="211"/>
                      <a:pt x="439" y="183"/>
                      <a:pt x="439" y="127"/>
                    </a:cubicBezTo>
                    <a:cubicBezTo>
                      <a:pt x="439" y="48"/>
                      <a:pt x="348" y="0"/>
                      <a:pt x="196" y="0"/>
                    </a:cubicBezTo>
                    <a:cubicBezTo>
                      <a:pt x="126" y="0"/>
                      <a:pt x="56" y="9"/>
                      <a:pt x="10" y="25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43"/>
                      <a:pt x="0" y="443"/>
                      <a:pt x="0" y="443"/>
                    </a:cubicBezTo>
                    <a:cubicBezTo>
                      <a:pt x="0" y="447"/>
                      <a:pt x="0" y="447"/>
                      <a:pt x="0" y="447"/>
                    </a:cubicBezTo>
                    <a:cubicBezTo>
                      <a:pt x="4" y="448"/>
                      <a:pt x="4" y="448"/>
                      <a:pt x="4" y="448"/>
                    </a:cubicBezTo>
                    <a:cubicBezTo>
                      <a:pt x="10" y="450"/>
                      <a:pt x="10" y="450"/>
                      <a:pt x="10" y="450"/>
                    </a:cubicBezTo>
                    <a:cubicBezTo>
                      <a:pt x="57" y="466"/>
                      <a:pt x="127" y="475"/>
                      <a:pt x="203" y="475"/>
                    </a:cubicBezTo>
                    <a:cubicBezTo>
                      <a:pt x="369" y="475"/>
                      <a:pt x="461" y="426"/>
                      <a:pt x="461" y="335"/>
                    </a:cubicBezTo>
                    <a:cubicBezTo>
                      <a:pt x="461" y="272"/>
                      <a:pt x="396" y="239"/>
                      <a:pt x="360" y="225"/>
                    </a:cubicBezTo>
                    <a:moveTo>
                      <a:pt x="132" y="247"/>
                    </a:moveTo>
                    <a:cubicBezTo>
                      <a:pt x="132" y="208"/>
                      <a:pt x="132" y="208"/>
                      <a:pt x="132" y="208"/>
                    </a:cubicBezTo>
                    <a:cubicBezTo>
                      <a:pt x="132" y="208"/>
                      <a:pt x="132" y="103"/>
                      <a:pt x="132" y="79"/>
                    </a:cubicBezTo>
                    <a:cubicBezTo>
                      <a:pt x="153" y="75"/>
                      <a:pt x="174" y="72"/>
                      <a:pt x="196" y="72"/>
                    </a:cubicBezTo>
                    <a:cubicBezTo>
                      <a:pt x="269" y="72"/>
                      <a:pt x="307" y="92"/>
                      <a:pt x="307" y="132"/>
                    </a:cubicBezTo>
                    <a:cubicBezTo>
                      <a:pt x="307" y="150"/>
                      <a:pt x="307" y="187"/>
                      <a:pt x="201" y="194"/>
                    </a:cubicBezTo>
                    <a:cubicBezTo>
                      <a:pt x="193" y="194"/>
                      <a:pt x="193" y="194"/>
                      <a:pt x="193" y="194"/>
                    </a:cubicBezTo>
                    <a:cubicBezTo>
                      <a:pt x="188" y="195"/>
                      <a:pt x="188" y="195"/>
                      <a:pt x="188" y="195"/>
                    </a:cubicBezTo>
                    <a:cubicBezTo>
                      <a:pt x="188" y="200"/>
                      <a:pt x="188" y="200"/>
                      <a:pt x="188" y="200"/>
                    </a:cubicBezTo>
                    <a:cubicBezTo>
                      <a:pt x="188" y="255"/>
                      <a:pt x="188" y="255"/>
                      <a:pt x="188" y="255"/>
                    </a:cubicBezTo>
                    <a:cubicBezTo>
                      <a:pt x="188" y="261"/>
                      <a:pt x="188" y="261"/>
                      <a:pt x="188" y="261"/>
                    </a:cubicBezTo>
                    <a:cubicBezTo>
                      <a:pt x="193" y="261"/>
                      <a:pt x="193" y="261"/>
                      <a:pt x="193" y="261"/>
                    </a:cubicBezTo>
                    <a:cubicBezTo>
                      <a:pt x="201" y="262"/>
                      <a:pt x="201" y="262"/>
                      <a:pt x="201" y="262"/>
                    </a:cubicBezTo>
                    <a:cubicBezTo>
                      <a:pt x="310" y="268"/>
                      <a:pt x="325" y="302"/>
                      <a:pt x="325" y="334"/>
                    </a:cubicBezTo>
                    <a:cubicBezTo>
                      <a:pt x="325" y="389"/>
                      <a:pt x="257" y="400"/>
                      <a:pt x="201" y="400"/>
                    </a:cubicBezTo>
                    <a:cubicBezTo>
                      <a:pt x="176" y="400"/>
                      <a:pt x="153" y="397"/>
                      <a:pt x="132" y="392"/>
                    </a:cubicBezTo>
                    <a:lnTo>
                      <a:pt x="132" y="2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2" name="Group 86"/>
            <p:cNvGrpSpPr/>
            <p:nvPr userDrawn="1"/>
          </p:nvGrpSpPr>
          <p:grpSpPr>
            <a:xfrm>
              <a:off x="9444239" y="4622311"/>
              <a:ext cx="1264708" cy="103519"/>
              <a:chOff x="9444239" y="4622311"/>
              <a:chExt cx="1264708" cy="103519"/>
            </a:xfrm>
            <a:solidFill>
              <a:schemeClr val="accent1"/>
            </a:solidFill>
          </p:grpSpPr>
          <p:sp>
            <p:nvSpPr>
              <p:cNvPr id="93" name="Freeform 13"/>
              <p:cNvSpPr>
                <a:spLocks/>
              </p:cNvSpPr>
              <p:nvPr userDrawn="1"/>
            </p:nvSpPr>
            <p:spPr bwMode="gray">
              <a:xfrm>
                <a:off x="9444239" y="4622311"/>
                <a:ext cx="26141" cy="101951"/>
              </a:xfrm>
              <a:custGeom>
                <a:avLst/>
                <a:gdLst/>
                <a:ahLst/>
                <a:cxnLst>
                  <a:cxn ang="0">
                    <a:pos x="0" y="195"/>
                  </a:cxn>
                  <a:cxn ang="0">
                    <a:pos x="28" y="0"/>
                  </a:cxn>
                  <a:cxn ang="0">
                    <a:pos x="50" y="0"/>
                  </a:cxn>
                  <a:cxn ang="0">
                    <a:pos x="24" y="195"/>
                  </a:cxn>
                  <a:cxn ang="0">
                    <a:pos x="0" y="195"/>
                  </a:cxn>
                </a:cxnLst>
                <a:rect l="0" t="0" r="r" b="b"/>
                <a:pathLst>
                  <a:path w="50" h="195">
                    <a:moveTo>
                      <a:pt x="0" y="195"/>
                    </a:moveTo>
                    <a:lnTo>
                      <a:pt x="28" y="0"/>
                    </a:lnTo>
                    <a:lnTo>
                      <a:pt x="50" y="0"/>
                    </a:lnTo>
                    <a:lnTo>
                      <a:pt x="24" y="195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4" name="Freeform 14"/>
              <p:cNvSpPr>
                <a:spLocks noEditPoints="1"/>
              </p:cNvSpPr>
              <p:nvPr userDrawn="1"/>
            </p:nvSpPr>
            <p:spPr bwMode="gray">
              <a:xfrm>
                <a:off x="9475086" y="4653157"/>
                <a:ext cx="64830" cy="72673"/>
              </a:xfrm>
              <a:custGeom>
                <a:avLst/>
                <a:gdLst/>
                <a:ahLst/>
                <a:cxnLst>
                  <a:cxn ang="0">
                    <a:pos x="20" y="55"/>
                  </a:cxn>
                  <a:cxn ang="0">
                    <a:pos x="45" y="87"/>
                  </a:cxn>
                  <a:cxn ang="0">
                    <a:pos x="71" y="82"/>
                  </a:cxn>
                  <a:cxn ang="0">
                    <a:pos x="74" y="92"/>
                  </a:cxn>
                  <a:cxn ang="0">
                    <a:pos x="43" y="99"/>
                  </a:cxn>
                  <a:cxn ang="0">
                    <a:pos x="5" y="49"/>
                  </a:cxn>
                  <a:cxn ang="0">
                    <a:pos x="52" y="0"/>
                  </a:cxn>
                  <a:cxn ang="0">
                    <a:pos x="84" y="47"/>
                  </a:cxn>
                  <a:cxn ang="0">
                    <a:pos x="20" y="55"/>
                  </a:cxn>
                  <a:cxn ang="0">
                    <a:pos x="50" y="10"/>
                  </a:cxn>
                  <a:cxn ang="0">
                    <a:pos x="20" y="47"/>
                  </a:cxn>
                  <a:cxn ang="0">
                    <a:pos x="69" y="40"/>
                  </a:cxn>
                  <a:cxn ang="0">
                    <a:pos x="50" y="10"/>
                  </a:cxn>
                </a:cxnLst>
                <a:rect l="0" t="0" r="r" b="b"/>
                <a:pathLst>
                  <a:path w="88" h="99">
                    <a:moveTo>
                      <a:pt x="20" y="55"/>
                    </a:moveTo>
                    <a:cubicBezTo>
                      <a:pt x="18" y="77"/>
                      <a:pt x="28" y="87"/>
                      <a:pt x="45" y="87"/>
                    </a:cubicBezTo>
                    <a:cubicBezTo>
                      <a:pt x="57" y="87"/>
                      <a:pt x="65" y="85"/>
                      <a:pt x="71" y="82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67" y="96"/>
                      <a:pt x="56" y="99"/>
                      <a:pt x="43" y="99"/>
                    </a:cubicBezTo>
                    <a:cubicBezTo>
                      <a:pt x="16" y="99"/>
                      <a:pt x="0" y="83"/>
                      <a:pt x="5" y="49"/>
                    </a:cubicBezTo>
                    <a:cubicBezTo>
                      <a:pt x="10" y="17"/>
                      <a:pt x="29" y="0"/>
                      <a:pt x="52" y="0"/>
                    </a:cubicBezTo>
                    <a:cubicBezTo>
                      <a:pt x="76" y="0"/>
                      <a:pt x="88" y="15"/>
                      <a:pt x="84" y="47"/>
                    </a:cubicBezTo>
                    <a:lnTo>
                      <a:pt x="20" y="55"/>
                    </a:lnTo>
                    <a:close/>
                    <a:moveTo>
                      <a:pt x="50" y="10"/>
                    </a:moveTo>
                    <a:cubicBezTo>
                      <a:pt x="36" y="10"/>
                      <a:pt x="23" y="21"/>
                      <a:pt x="20" y="47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72" y="19"/>
                      <a:pt x="64" y="10"/>
                      <a:pt x="50" y="1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5" name="Freeform 15"/>
              <p:cNvSpPr>
                <a:spLocks/>
              </p:cNvSpPr>
              <p:nvPr userDrawn="1"/>
            </p:nvSpPr>
            <p:spPr bwMode="gray">
              <a:xfrm>
                <a:off x="9575990" y="4622311"/>
                <a:ext cx="38689" cy="101951"/>
              </a:xfrm>
              <a:custGeom>
                <a:avLst/>
                <a:gdLst/>
                <a:ahLst/>
                <a:cxnLst>
                  <a:cxn ang="0">
                    <a:pos x="28" y="54"/>
                  </a:cxn>
                  <a:cxn ang="0">
                    <a:pos x="16" y="139"/>
                  </a:cxn>
                  <a:cxn ang="0">
                    <a:pos x="0" y="139"/>
                  </a:cxn>
                  <a:cxn ang="0">
                    <a:pos x="12" y="54"/>
                  </a:cxn>
                  <a:cxn ang="0">
                    <a:pos x="0" y="54"/>
                  </a:cxn>
                  <a:cxn ang="0">
                    <a:pos x="2" y="44"/>
                  </a:cxn>
                  <a:cxn ang="0">
                    <a:pos x="13" y="44"/>
                  </a:cxn>
                  <a:cxn ang="0">
                    <a:pos x="15" y="30"/>
                  </a:cxn>
                  <a:cxn ang="0">
                    <a:pos x="53" y="0"/>
                  </a:cxn>
                  <a:cxn ang="0">
                    <a:pos x="52" y="10"/>
                  </a:cxn>
                  <a:cxn ang="0">
                    <a:pos x="32" y="29"/>
                  </a:cxn>
                  <a:cxn ang="0">
                    <a:pos x="29" y="44"/>
                  </a:cxn>
                  <a:cxn ang="0">
                    <a:pos x="47" y="44"/>
                  </a:cxn>
                  <a:cxn ang="0">
                    <a:pos x="45" y="54"/>
                  </a:cxn>
                  <a:cxn ang="0">
                    <a:pos x="28" y="54"/>
                  </a:cxn>
                </a:cxnLst>
                <a:rect l="0" t="0" r="r" b="b"/>
                <a:pathLst>
                  <a:path w="53" h="139">
                    <a:moveTo>
                      <a:pt x="28" y="54"/>
                    </a:moveTo>
                    <a:cubicBezTo>
                      <a:pt x="16" y="139"/>
                      <a:pt x="16" y="139"/>
                      <a:pt x="16" y="139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8" y="12"/>
                      <a:pt x="31" y="0"/>
                      <a:pt x="53" y="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2" y="11"/>
                      <a:pt x="34" y="15"/>
                      <a:pt x="32" y="29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5" y="54"/>
                      <a:pt x="45" y="54"/>
                      <a:pt x="45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" name="Freeform 16"/>
              <p:cNvSpPr>
                <a:spLocks/>
              </p:cNvSpPr>
              <p:nvPr userDrawn="1"/>
            </p:nvSpPr>
            <p:spPr bwMode="gray">
              <a:xfrm>
                <a:off x="9614679" y="4654726"/>
                <a:ext cx="60647" cy="71104"/>
              </a:xfrm>
              <a:custGeom>
                <a:avLst/>
                <a:gdLst/>
                <a:ahLst/>
                <a:cxnLst>
                  <a:cxn ang="0">
                    <a:pos x="34" y="97"/>
                  </a:cxn>
                  <a:cxn ang="0">
                    <a:pos x="3" y="66"/>
                  </a:cxn>
                  <a:cxn ang="0">
                    <a:pos x="12" y="0"/>
                  </a:cxn>
                  <a:cxn ang="0">
                    <a:pos x="28" y="0"/>
                  </a:cxn>
                  <a:cxn ang="0">
                    <a:pos x="19" y="66"/>
                  </a:cxn>
                  <a:cxn ang="0">
                    <a:pos x="36" y="86"/>
                  </a:cxn>
                  <a:cxn ang="0">
                    <a:pos x="55" y="82"/>
                  </a:cxn>
                  <a:cxn ang="0">
                    <a:pos x="66" y="0"/>
                  </a:cxn>
                  <a:cxn ang="0">
                    <a:pos x="82" y="0"/>
                  </a:cxn>
                  <a:cxn ang="0">
                    <a:pos x="70" y="89"/>
                  </a:cxn>
                  <a:cxn ang="0">
                    <a:pos x="34" y="97"/>
                  </a:cxn>
                </a:cxnLst>
                <a:rect l="0" t="0" r="r" b="b"/>
                <a:pathLst>
                  <a:path w="82" h="97">
                    <a:moveTo>
                      <a:pt x="34" y="97"/>
                    </a:moveTo>
                    <a:cubicBezTo>
                      <a:pt x="9" y="97"/>
                      <a:pt x="0" y="85"/>
                      <a:pt x="3" y="6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7" y="77"/>
                      <a:pt x="22" y="86"/>
                      <a:pt x="36" y="86"/>
                    </a:cubicBezTo>
                    <a:cubicBezTo>
                      <a:pt x="44" y="86"/>
                      <a:pt x="50" y="85"/>
                      <a:pt x="55" y="82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2" y="93"/>
                      <a:pt x="50" y="97"/>
                      <a:pt x="34" y="9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7" name="Freeform 17"/>
              <p:cNvSpPr>
                <a:spLocks/>
              </p:cNvSpPr>
              <p:nvPr userDrawn="1"/>
            </p:nvSpPr>
            <p:spPr bwMode="gray">
              <a:xfrm>
                <a:off x="9688920" y="4634858"/>
                <a:ext cx="35029" cy="90449"/>
              </a:xfrm>
              <a:custGeom>
                <a:avLst/>
                <a:gdLst/>
                <a:ahLst/>
                <a:cxnLst>
                  <a:cxn ang="0">
                    <a:pos x="24" y="123"/>
                  </a:cxn>
                  <a:cxn ang="0">
                    <a:pos x="3" y="99"/>
                  </a:cxn>
                  <a:cxn ang="0">
                    <a:pos x="12" y="37"/>
                  </a:cxn>
                  <a:cxn ang="0">
                    <a:pos x="0" y="37"/>
                  </a:cxn>
                  <a:cxn ang="0">
                    <a:pos x="2" y="27"/>
                  </a:cxn>
                  <a:cxn ang="0">
                    <a:pos x="13" y="27"/>
                  </a:cxn>
                  <a:cxn ang="0">
                    <a:pos x="16" y="5"/>
                  </a:cxn>
                  <a:cxn ang="0">
                    <a:pos x="33" y="0"/>
                  </a:cxn>
                  <a:cxn ang="0">
                    <a:pos x="29" y="27"/>
                  </a:cxn>
                  <a:cxn ang="0">
                    <a:pos x="47" y="27"/>
                  </a:cxn>
                  <a:cxn ang="0">
                    <a:pos x="45" y="37"/>
                  </a:cxn>
                  <a:cxn ang="0">
                    <a:pos x="28" y="37"/>
                  </a:cxn>
                  <a:cxn ang="0">
                    <a:pos x="19" y="99"/>
                  </a:cxn>
                  <a:cxn ang="0">
                    <a:pos x="30" y="112"/>
                  </a:cxn>
                  <a:cxn ang="0">
                    <a:pos x="35" y="111"/>
                  </a:cxn>
                  <a:cxn ang="0">
                    <a:pos x="34" y="121"/>
                  </a:cxn>
                  <a:cxn ang="0">
                    <a:pos x="24" y="123"/>
                  </a:cxn>
                </a:cxnLst>
                <a:rect l="0" t="0" r="r" b="b"/>
                <a:pathLst>
                  <a:path w="47" h="123">
                    <a:moveTo>
                      <a:pt x="24" y="123"/>
                    </a:moveTo>
                    <a:cubicBezTo>
                      <a:pt x="6" y="123"/>
                      <a:pt x="1" y="110"/>
                      <a:pt x="3" y="99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18" y="106"/>
                      <a:pt x="21" y="112"/>
                      <a:pt x="30" y="11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2" y="122"/>
                      <a:pt x="29" y="123"/>
                      <a:pt x="24" y="123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8" name="Freeform 18"/>
              <p:cNvSpPr>
                <a:spLocks/>
              </p:cNvSpPr>
              <p:nvPr userDrawn="1"/>
            </p:nvSpPr>
            <p:spPr bwMode="gray">
              <a:xfrm>
                <a:off x="9729700" y="4654726"/>
                <a:ext cx="60125" cy="71104"/>
              </a:xfrm>
              <a:custGeom>
                <a:avLst/>
                <a:gdLst/>
                <a:ahLst/>
                <a:cxnLst>
                  <a:cxn ang="0">
                    <a:pos x="34" y="97"/>
                  </a:cxn>
                  <a:cxn ang="0">
                    <a:pos x="3" y="66"/>
                  </a:cxn>
                  <a:cxn ang="0">
                    <a:pos x="12" y="0"/>
                  </a:cxn>
                  <a:cxn ang="0">
                    <a:pos x="28" y="0"/>
                  </a:cxn>
                  <a:cxn ang="0">
                    <a:pos x="19" y="66"/>
                  </a:cxn>
                  <a:cxn ang="0">
                    <a:pos x="36" y="86"/>
                  </a:cxn>
                  <a:cxn ang="0">
                    <a:pos x="55" y="82"/>
                  </a:cxn>
                  <a:cxn ang="0">
                    <a:pos x="66" y="0"/>
                  </a:cxn>
                  <a:cxn ang="0">
                    <a:pos x="82" y="0"/>
                  </a:cxn>
                  <a:cxn ang="0">
                    <a:pos x="70" y="89"/>
                  </a:cxn>
                  <a:cxn ang="0">
                    <a:pos x="34" y="97"/>
                  </a:cxn>
                </a:cxnLst>
                <a:rect l="0" t="0" r="r" b="b"/>
                <a:pathLst>
                  <a:path w="82" h="97">
                    <a:moveTo>
                      <a:pt x="34" y="97"/>
                    </a:moveTo>
                    <a:cubicBezTo>
                      <a:pt x="9" y="97"/>
                      <a:pt x="0" y="85"/>
                      <a:pt x="3" y="6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7" y="77"/>
                      <a:pt x="23" y="86"/>
                      <a:pt x="36" y="86"/>
                    </a:cubicBezTo>
                    <a:cubicBezTo>
                      <a:pt x="44" y="86"/>
                      <a:pt x="50" y="85"/>
                      <a:pt x="55" y="82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2" y="93"/>
                      <a:pt x="50" y="97"/>
                      <a:pt x="34" y="9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9" name="Freeform 19"/>
              <p:cNvSpPr>
                <a:spLocks/>
              </p:cNvSpPr>
              <p:nvPr userDrawn="1"/>
            </p:nvSpPr>
            <p:spPr bwMode="gray">
              <a:xfrm>
                <a:off x="9799758" y="4653157"/>
                <a:ext cx="41826" cy="71104"/>
              </a:xfrm>
              <a:custGeom>
                <a:avLst/>
                <a:gdLst/>
                <a:ahLst/>
                <a:cxnLst>
                  <a:cxn ang="0">
                    <a:pos x="51" y="12"/>
                  </a:cxn>
                  <a:cxn ang="0">
                    <a:pos x="28" y="14"/>
                  </a:cxn>
                  <a:cxn ang="0">
                    <a:pos x="17" y="97"/>
                  </a:cxn>
                  <a:cxn ang="0">
                    <a:pos x="0" y="97"/>
                  </a:cxn>
                  <a:cxn ang="0">
                    <a:pos x="13" y="7"/>
                  </a:cxn>
                  <a:cxn ang="0">
                    <a:pos x="57" y="0"/>
                  </a:cxn>
                  <a:cxn ang="0">
                    <a:pos x="51" y="12"/>
                  </a:cxn>
                </a:cxnLst>
                <a:rect l="0" t="0" r="r" b="b"/>
                <a:pathLst>
                  <a:path w="57" h="97">
                    <a:moveTo>
                      <a:pt x="51" y="12"/>
                    </a:moveTo>
                    <a:cubicBezTo>
                      <a:pt x="43" y="10"/>
                      <a:pt x="34" y="10"/>
                      <a:pt x="28" y="14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23" y="2"/>
                      <a:pt x="33" y="0"/>
                      <a:pt x="57" y="0"/>
                    </a:cubicBezTo>
                    <a:lnTo>
                      <a:pt x="51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0" name="Freeform 20"/>
              <p:cNvSpPr>
                <a:spLocks noEditPoints="1"/>
              </p:cNvSpPr>
              <p:nvPr userDrawn="1"/>
            </p:nvSpPr>
            <p:spPr bwMode="gray">
              <a:xfrm>
                <a:off x="9865634" y="4653157"/>
                <a:ext cx="64830" cy="72673"/>
              </a:xfrm>
              <a:custGeom>
                <a:avLst/>
                <a:gdLst/>
                <a:ahLst/>
                <a:cxnLst>
                  <a:cxn ang="0">
                    <a:pos x="20" y="55"/>
                  </a:cxn>
                  <a:cxn ang="0">
                    <a:pos x="46" y="87"/>
                  </a:cxn>
                  <a:cxn ang="0">
                    <a:pos x="71" y="82"/>
                  </a:cxn>
                  <a:cxn ang="0">
                    <a:pos x="74" y="92"/>
                  </a:cxn>
                  <a:cxn ang="0">
                    <a:pos x="43" y="99"/>
                  </a:cxn>
                  <a:cxn ang="0">
                    <a:pos x="5" y="49"/>
                  </a:cxn>
                  <a:cxn ang="0">
                    <a:pos x="52" y="0"/>
                  </a:cxn>
                  <a:cxn ang="0">
                    <a:pos x="83" y="47"/>
                  </a:cxn>
                  <a:cxn ang="0">
                    <a:pos x="20" y="55"/>
                  </a:cxn>
                  <a:cxn ang="0">
                    <a:pos x="50" y="10"/>
                  </a:cxn>
                  <a:cxn ang="0">
                    <a:pos x="20" y="47"/>
                  </a:cxn>
                  <a:cxn ang="0">
                    <a:pos x="69" y="40"/>
                  </a:cxn>
                  <a:cxn ang="0">
                    <a:pos x="50" y="10"/>
                  </a:cxn>
                </a:cxnLst>
                <a:rect l="0" t="0" r="r" b="b"/>
                <a:pathLst>
                  <a:path w="88" h="99">
                    <a:moveTo>
                      <a:pt x="20" y="55"/>
                    </a:moveTo>
                    <a:cubicBezTo>
                      <a:pt x="19" y="77"/>
                      <a:pt x="27" y="87"/>
                      <a:pt x="46" y="87"/>
                    </a:cubicBezTo>
                    <a:cubicBezTo>
                      <a:pt x="57" y="87"/>
                      <a:pt x="65" y="85"/>
                      <a:pt x="71" y="82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67" y="96"/>
                      <a:pt x="56" y="99"/>
                      <a:pt x="43" y="99"/>
                    </a:cubicBezTo>
                    <a:cubicBezTo>
                      <a:pt x="16" y="99"/>
                      <a:pt x="0" y="83"/>
                      <a:pt x="5" y="49"/>
                    </a:cubicBezTo>
                    <a:cubicBezTo>
                      <a:pt x="10" y="17"/>
                      <a:pt x="29" y="0"/>
                      <a:pt x="52" y="0"/>
                    </a:cubicBezTo>
                    <a:cubicBezTo>
                      <a:pt x="76" y="0"/>
                      <a:pt x="88" y="15"/>
                      <a:pt x="83" y="47"/>
                    </a:cubicBezTo>
                    <a:lnTo>
                      <a:pt x="20" y="55"/>
                    </a:lnTo>
                    <a:close/>
                    <a:moveTo>
                      <a:pt x="50" y="10"/>
                    </a:moveTo>
                    <a:cubicBezTo>
                      <a:pt x="36" y="10"/>
                      <a:pt x="23" y="21"/>
                      <a:pt x="20" y="47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72" y="19"/>
                      <a:pt x="64" y="10"/>
                      <a:pt x="50" y="1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1" name="Freeform 21"/>
              <p:cNvSpPr>
                <a:spLocks/>
              </p:cNvSpPr>
              <p:nvPr userDrawn="1"/>
            </p:nvSpPr>
            <p:spPr bwMode="gray">
              <a:xfrm>
                <a:off x="9938829" y="4653157"/>
                <a:ext cx="61693" cy="71104"/>
              </a:xfrm>
              <a:custGeom>
                <a:avLst/>
                <a:gdLst/>
                <a:ahLst/>
                <a:cxnLst>
                  <a:cxn ang="0">
                    <a:pos x="56" y="97"/>
                  </a:cxn>
                  <a:cxn ang="0">
                    <a:pos x="65" y="29"/>
                  </a:cxn>
                  <a:cxn ang="0">
                    <a:pos x="47" y="10"/>
                  </a:cxn>
                  <a:cxn ang="0">
                    <a:pos x="28" y="13"/>
                  </a:cxn>
                  <a:cxn ang="0">
                    <a:pos x="16" y="97"/>
                  </a:cxn>
                  <a:cxn ang="0">
                    <a:pos x="0" y="97"/>
                  </a:cxn>
                  <a:cxn ang="0">
                    <a:pos x="12" y="7"/>
                  </a:cxn>
                  <a:cxn ang="0">
                    <a:pos x="50" y="0"/>
                  </a:cxn>
                  <a:cxn ang="0">
                    <a:pos x="82" y="28"/>
                  </a:cxn>
                  <a:cxn ang="0">
                    <a:pos x="72" y="97"/>
                  </a:cxn>
                  <a:cxn ang="0">
                    <a:pos x="56" y="97"/>
                  </a:cxn>
                </a:cxnLst>
                <a:rect l="0" t="0" r="r" b="b"/>
                <a:pathLst>
                  <a:path w="84" h="97">
                    <a:moveTo>
                      <a:pt x="56" y="97"/>
                    </a:moveTo>
                    <a:cubicBezTo>
                      <a:pt x="65" y="29"/>
                      <a:pt x="65" y="29"/>
                      <a:pt x="65" y="29"/>
                    </a:cubicBezTo>
                    <a:cubicBezTo>
                      <a:pt x="67" y="20"/>
                      <a:pt x="64" y="10"/>
                      <a:pt x="47" y="10"/>
                    </a:cubicBezTo>
                    <a:cubicBezTo>
                      <a:pt x="38" y="10"/>
                      <a:pt x="33" y="11"/>
                      <a:pt x="28" y="13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2" y="3"/>
                      <a:pt x="34" y="0"/>
                      <a:pt x="50" y="0"/>
                    </a:cubicBezTo>
                    <a:cubicBezTo>
                      <a:pt x="78" y="0"/>
                      <a:pt x="84" y="15"/>
                      <a:pt x="82" y="28"/>
                    </a:cubicBezTo>
                    <a:cubicBezTo>
                      <a:pt x="72" y="97"/>
                      <a:pt x="72" y="97"/>
                      <a:pt x="72" y="97"/>
                    </a:cubicBezTo>
                    <a:lnTo>
                      <a:pt x="56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" name="Freeform 22"/>
              <p:cNvSpPr>
                <a:spLocks/>
              </p:cNvSpPr>
              <p:nvPr userDrawn="1"/>
            </p:nvSpPr>
            <p:spPr bwMode="gray">
              <a:xfrm>
                <a:off x="10033460" y="4653157"/>
                <a:ext cx="52282" cy="72673"/>
              </a:xfrm>
              <a:custGeom>
                <a:avLst/>
                <a:gdLst/>
                <a:ahLst/>
                <a:cxnLst>
                  <a:cxn ang="0">
                    <a:pos x="36" y="99"/>
                  </a:cxn>
                  <a:cxn ang="0">
                    <a:pos x="5" y="49"/>
                  </a:cxn>
                  <a:cxn ang="0">
                    <a:pos x="50" y="0"/>
                  </a:cxn>
                  <a:cxn ang="0">
                    <a:pos x="71" y="7"/>
                  </a:cxn>
                  <a:cxn ang="0">
                    <a:pos x="66" y="15"/>
                  </a:cxn>
                  <a:cxn ang="0">
                    <a:pos x="52" y="11"/>
                  </a:cxn>
                  <a:cxn ang="0">
                    <a:pos x="21" y="49"/>
                  </a:cxn>
                  <a:cxn ang="0">
                    <a:pos x="40" y="87"/>
                  </a:cxn>
                  <a:cxn ang="0">
                    <a:pos x="56" y="83"/>
                  </a:cxn>
                  <a:cxn ang="0">
                    <a:pos x="59" y="92"/>
                  </a:cxn>
                  <a:cxn ang="0">
                    <a:pos x="36" y="99"/>
                  </a:cxn>
                </a:cxnLst>
                <a:rect l="0" t="0" r="r" b="b"/>
                <a:pathLst>
                  <a:path w="71" h="99">
                    <a:moveTo>
                      <a:pt x="36" y="99"/>
                    </a:moveTo>
                    <a:cubicBezTo>
                      <a:pt x="14" y="99"/>
                      <a:pt x="0" y="80"/>
                      <a:pt x="5" y="49"/>
                    </a:cubicBezTo>
                    <a:cubicBezTo>
                      <a:pt x="9" y="18"/>
                      <a:pt x="28" y="0"/>
                      <a:pt x="50" y="0"/>
                    </a:cubicBezTo>
                    <a:cubicBezTo>
                      <a:pt x="62" y="0"/>
                      <a:pt x="68" y="4"/>
                      <a:pt x="71" y="7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3" y="13"/>
                      <a:pt x="59" y="11"/>
                      <a:pt x="52" y="11"/>
                    </a:cubicBezTo>
                    <a:cubicBezTo>
                      <a:pt x="33" y="11"/>
                      <a:pt x="24" y="27"/>
                      <a:pt x="21" y="49"/>
                    </a:cubicBezTo>
                    <a:cubicBezTo>
                      <a:pt x="18" y="72"/>
                      <a:pt x="24" y="87"/>
                      <a:pt x="40" y="87"/>
                    </a:cubicBezTo>
                    <a:cubicBezTo>
                      <a:pt x="47" y="87"/>
                      <a:pt x="52" y="85"/>
                      <a:pt x="56" y="83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5" y="96"/>
                      <a:pt x="47" y="99"/>
                      <a:pt x="36" y="9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" name="Freeform 23"/>
              <p:cNvSpPr>
                <a:spLocks noEditPoints="1"/>
              </p:cNvSpPr>
              <p:nvPr userDrawn="1"/>
            </p:nvSpPr>
            <p:spPr bwMode="gray">
              <a:xfrm>
                <a:off x="10087311" y="4653157"/>
                <a:ext cx="63262" cy="72673"/>
              </a:xfrm>
              <a:custGeom>
                <a:avLst/>
                <a:gdLst/>
                <a:ahLst/>
                <a:cxnLst>
                  <a:cxn ang="0">
                    <a:pos x="36" y="99"/>
                  </a:cxn>
                  <a:cxn ang="0">
                    <a:pos x="4" y="49"/>
                  </a:cxn>
                  <a:cxn ang="0">
                    <a:pos x="50" y="0"/>
                  </a:cxn>
                  <a:cxn ang="0">
                    <a:pos x="82" y="49"/>
                  </a:cxn>
                  <a:cxn ang="0">
                    <a:pos x="36" y="99"/>
                  </a:cxn>
                  <a:cxn ang="0">
                    <a:pos x="49" y="10"/>
                  </a:cxn>
                  <a:cxn ang="0">
                    <a:pos x="20" y="49"/>
                  </a:cxn>
                  <a:cxn ang="0">
                    <a:pos x="37" y="88"/>
                  </a:cxn>
                  <a:cxn ang="0">
                    <a:pos x="65" y="49"/>
                  </a:cxn>
                  <a:cxn ang="0">
                    <a:pos x="49" y="10"/>
                  </a:cxn>
                </a:cxnLst>
                <a:rect l="0" t="0" r="r" b="b"/>
                <a:pathLst>
                  <a:path w="86" h="99">
                    <a:moveTo>
                      <a:pt x="36" y="99"/>
                    </a:moveTo>
                    <a:cubicBezTo>
                      <a:pt x="9" y="99"/>
                      <a:pt x="0" y="77"/>
                      <a:pt x="4" y="49"/>
                    </a:cubicBezTo>
                    <a:cubicBezTo>
                      <a:pt x="8" y="21"/>
                      <a:pt x="23" y="0"/>
                      <a:pt x="50" y="0"/>
                    </a:cubicBezTo>
                    <a:cubicBezTo>
                      <a:pt x="77" y="0"/>
                      <a:pt x="86" y="21"/>
                      <a:pt x="82" y="49"/>
                    </a:cubicBezTo>
                    <a:cubicBezTo>
                      <a:pt x="78" y="77"/>
                      <a:pt x="63" y="99"/>
                      <a:pt x="36" y="99"/>
                    </a:cubicBezTo>
                    <a:moveTo>
                      <a:pt x="49" y="10"/>
                    </a:moveTo>
                    <a:cubicBezTo>
                      <a:pt x="29" y="10"/>
                      <a:pt x="23" y="30"/>
                      <a:pt x="20" y="49"/>
                    </a:cubicBezTo>
                    <a:cubicBezTo>
                      <a:pt x="17" y="69"/>
                      <a:pt x="19" y="88"/>
                      <a:pt x="37" y="88"/>
                    </a:cubicBezTo>
                    <a:cubicBezTo>
                      <a:pt x="57" y="88"/>
                      <a:pt x="63" y="68"/>
                      <a:pt x="65" y="49"/>
                    </a:cubicBezTo>
                    <a:cubicBezTo>
                      <a:pt x="68" y="30"/>
                      <a:pt x="67" y="10"/>
                      <a:pt x="49" y="1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4" name="Freeform 24"/>
              <p:cNvSpPr>
                <a:spLocks/>
              </p:cNvSpPr>
              <p:nvPr userDrawn="1"/>
            </p:nvSpPr>
            <p:spPr bwMode="gray">
              <a:xfrm>
                <a:off x="10158415" y="4653157"/>
                <a:ext cx="62216" cy="71104"/>
              </a:xfrm>
              <a:custGeom>
                <a:avLst/>
                <a:gdLst/>
                <a:ahLst/>
                <a:cxnLst>
                  <a:cxn ang="0">
                    <a:pos x="56" y="97"/>
                  </a:cxn>
                  <a:cxn ang="0">
                    <a:pos x="66" y="29"/>
                  </a:cxn>
                  <a:cxn ang="0">
                    <a:pos x="48" y="10"/>
                  </a:cxn>
                  <a:cxn ang="0">
                    <a:pos x="28" y="13"/>
                  </a:cxn>
                  <a:cxn ang="0">
                    <a:pos x="17" y="97"/>
                  </a:cxn>
                  <a:cxn ang="0">
                    <a:pos x="0" y="97"/>
                  </a:cxn>
                  <a:cxn ang="0">
                    <a:pos x="13" y="7"/>
                  </a:cxn>
                  <a:cxn ang="0">
                    <a:pos x="51" y="0"/>
                  </a:cxn>
                  <a:cxn ang="0">
                    <a:pos x="82" y="28"/>
                  </a:cxn>
                  <a:cxn ang="0">
                    <a:pos x="73" y="97"/>
                  </a:cxn>
                  <a:cxn ang="0">
                    <a:pos x="56" y="97"/>
                  </a:cxn>
                </a:cxnLst>
                <a:rect l="0" t="0" r="r" b="b"/>
                <a:pathLst>
                  <a:path w="84" h="97">
                    <a:moveTo>
                      <a:pt x="56" y="97"/>
                    </a:moveTo>
                    <a:cubicBezTo>
                      <a:pt x="66" y="29"/>
                      <a:pt x="66" y="29"/>
                      <a:pt x="66" y="29"/>
                    </a:cubicBezTo>
                    <a:cubicBezTo>
                      <a:pt x="67" y="20"/>
                      <a:pt x="65" y="10"/>
                      <a:pt x="48" y="10"/>
                    </a:cubicBezTo>
                    <a:cubicBezTo>
                      <a:pt x="39" y="10"/>
                      <a:pt x="34" y="11"/>
                      <a:pt x="28" y="13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23" y="3"/>
                      <a:pt x="35" y="0"/>
                      <a:pt x="51" y="0"/>
                    </a:cubicBezTo>
                    <a:cubicBezTo>
                      <a:pt x="78" y="0"/>
                      <a:pt x="84" y="15"/>
                      <a:pt x="82" y="28"/>
                    </a:cubicBezTo>
                    <a:cubicBezTo>
                      <a:pt x="73" y="97"/>
                      <a:pt x="73" y="97"/>
                      <a:pt x="73" y="97"/>
                    </a:cubicBezTo>
                    <a:lnTo>
                      <a:pt x="56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5" name="Freeform 25"/>
              <p:cNvSpPr>
                <a:spLocks/>
              </p:cNvSpPr>
              <p:nvPr userDrawn="1"/>
            </p:nvSpPr>
            <p:spPr bwMode="gray">
              <a:xfrm>
                <a:off x="10227950" y="4653157"/>
                <a:ext cx="49145" cy="72150"/>
              </a:xfrm>
              <a:custGeom>
                <a:avLst/>
                <a:gdLst/>
                <a:ahLst/>
                <a:cxnLst>
                  <a:cxn ang="0">
                    <a:pos x="24" y="98"/>
                  </a:cxn>
                  <a:cxn ang="0">
                    <a:pos x="0" y="92"/>
                  </a:cxn>
                  <a:cxn ang="0">
                    <a:pos x="5" y="82"/>
                  </a:cxn>
                  <a:cxn ang="0">
                    <a:pos x="24" y="87"/>
                  </a:cxn>
                  <a:cxn ang="0">
                    <a:pos x="45" y="71"/>
                  </a:cxn>
                  <a:cxn ang="0">
                    <a:pos x="31" y="53"/>
                  </a:cxn>
                  <a:cxn ang="0">
                    <a:pos x="11" y="26"/>
                  </a:cxn>
                  <a:cxn ang="0">
                    <a:pos x="45" y="0"/>
                  </a:cxn>
                  <a:cxn ang="0">
                    <a:pos x="67" y="7"/>
                  </a:cxn>
                  <a:cxn ang="0">
                    <a:pos x="62" y="16"/>
                  </a:cxn>
                  <a:cxn ang="0">
                    <a:pos x="46" y="10"/>
                  </a:cxn>
                  <a:cxn ang="0">
                    <a:pos x="27" y="25"/>
                  </a:cxn>
                  <a:cxn ang="0">
                    <a:pos x="41" y="43"/>
                  </a:cxn>
                  <a:cxn ang="0">
                    <a:pos x="62" y="70"/>
                  </a:cxn>
                  <a:cxn ang="0">
                    <a:pos x="24" y="98"/>
                  </a:cxn>
                </a:cxnLst>
                <a:rect l="0" t="0" r="r" b="b"/>
                <a:pathLst>
                  <a:path w="67" h="98">
                    <a:moveTo>
                      <a:pt x="24" y="98"/>
                    </a:moveTo>
                    <a:cubicBezTo>
                      <a:pt x="13" y="98"/>
                      <a:pt x="4" y="96"/>
                      <a:pt x="0" y="9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9" y="84"/>
                      <a:pt x="15" y="87"/>
                      <a:pt x="24" y="87"/>
                    </a:cubicBezTo>
                    <a:cubicBezTo>
                      <a:pt x="35" y="87"/>
                      <a:pt x="44" y="80"/>
                      <a:pt x="45" y="71"/>
                    </a:cubicBezTo>
                    <a:cubicBezTo>
                      <a:pt x="46" y="61"/>
                      <a:pt x="41" y="56"/>
                      <a:pt x="31" y="53"/>
                    </a:cubicBezTo>
                    <a:cubicBezTo>
                      <a:pt x="13" y="46"/>
                      <a:pt x="10" y="36"/>
                      <a:pt x="11" y="26"/>
                    </a:cubicBezTo>
                    <a:cubicBezTo>
                      <a:pt x="13" y="12"/>
                      <a:pt x="27" y="0"/>
                      <a:pt x="45" y="0"/>
                    </a:cubicBezTo>
                    <a:cubicBezTo>
                      <a:pt x="55" y="0"/>
                      <a:pt x="63" y="3"/>
                      <a:pt x="67" y="7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59" y="14"/>
                      <a:pt x="53" y="10"/>
                      <a:pt x="46" y="10"/>
                    </a:cubicBezTo>
                    <a:cubicBezTo>
                      <a:pt x="35" y="10"/>
                      <a:pt x="28" y="17"/>
                      <a:pt x="27" y="25"/>
                    </a:cubicBezTo>
                    <a:cubicBezTo>
                      <a:pt x="26" y="35"/>
                      <a:pt x="32" y="39"/>
                      <a:pt x="41" y="43"/>
                    </a:cubicBezTo>
                    <a:cubicBezTo>
                      <a:pt x="60" y="50"/>
                      <a:pt x="63" y="59"/>
                      <a:pt x="62" y="70"/>
                    </a:cubicBezTo>
                    <a:cubicBezTo>
                      <a:pt x="60" y="85"/>
                      <a:pt x="45" y="98"/>
                      <a:pt x="24" y="98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" name="Freeform 26"/>
              <p:cNvSpPr>
                <a:spLocks/>
              </p:cNvSpPr>
              <p:nvPr userDrawn="1"/>
            </p:nvSpPr>
            <p:spPr bwMode="gray">
              <a:xfrm>
                <a:off x="10290166" y="4634858"/>
                <a:ext cx="33984" cy="90449"/>
              </a:xfrm>
              <a:custGeom>
                <a:avLst/>
                <a:gdLst/>
                <a:ahLst/>
                <a:cxnLst>
                  <a:cxn ang="0">
                    <a:pos x="24" y="123"/>
                  </a:cxn>
                  <a:cxn ang="0">
                    <a:pos x="2" y="99"/>
                  </a:cxn>
                  <a:cxn ang="0">
                    <a:pos x="11" y="37"/>
                  </a:cxn>
                  <a:cxn ang="0">
                    <a:pos x="0" y="37"/>
                  </a:cxn>
                  <a:cxn ang="0">
                    <a:pos x="1" y="27"/>
                  </a:cxn>
                  <a:cxn ang="0">
                    <a:pos x="13" y="27"/>
                  </a:cxn>
                  <a:cxn ang="0">
                    <a:pos x="16" y="5"/>
                  </a:cxn>
                  <a:cxn ang="0">
                    <a:pos x="33" y="0"/>
                  </a:cxn>
                  <a:cxn ang="0">
                    <a:pos x="29" y="27"/>
                  </a:cxn>
                  <a:cxn ang="0">
                    <a:pos x="46" y="27"/>
                  </a:cxn>
                  <a:cxn ang="0">
                    <a:pos x="45" y="37"/>
                  </a:cxn>
                  <a:cxn ang="0">
                    <a:pos x="27" y="37"/>
                  </a:cxn>
                  <a:cxn ang="0">
                    <a:pos x="19" y="98"/>
                  </a:cxn>
                  <a:cxn ang="0">
                    <a:pos x="30" y="112"/>
                  </a:cxn>
                  <a:cxn ang="0">
                    <a:pos x="34" y="111"/>
                  </a:cxn>
                  <a:cxn ang="0">
                    <a:pos x="33" y="121"/>
                  </a:cxn>
                  <a:cxn ang="0">
                    <a:pos x="24" y="123"/>
                  </a:cxn>
                </a:cxnLst>
                <a:rect l="0" t="0" r="r" b="b"/>
                <a:pathLst>
                  <a:path w="46" h="123">
                    <a:moveTo>
                      <a:pt x="24" y="123"/>
                    </a:moveTo>
                    <a:cubicBezTo>
                      <a:pt x="6" y="123"/>
                      <a:pt x="1" y="110"/>
                      <a:pt x="2" y="99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19" y="98"/>
                      <a:pt x="19" y="98"/>
                      <a:pt x="19" y="98"/>
                    </a:cubicBezTo>
                    <a:cubicBezTo>
                      <a:pt x="18" y="106"/>
                      <a:pt x="20" y="112"/>
                      <a:pt x="30" y="112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31" y="122"/>
                      <a:pt x="28" y="123"/>
                      <a:pt x="24" y="123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" name="Freeform 27"/>
              <p:cNvSpPr>
                <a:spLocks/>
              </p:cNvSpPr>
              <p:nvPr userDrawn="1"/>
            </p:nvSpPr>
            <p:spPr bwMode="gray">
              <a:xfrm>
                <a:off x="10329378" y="4653157"/>
                <a:ext cx="41303" cy="71104"/>
              </a:xfrm>
              <a:custGeom>
                <a:avLst/>
                <a:gdLst/>
                <a:ahLst/>
                <a:cxnLst>
                  <a:cxn ang="0">
                    <a:pos x="51" y="12"/>
                  </a:cxn>
                  <a:cxn ang="0">
                    <a:pos x="28" y="14"/>
                  </a:cxn>
                  <a:cxn ang="0">
                    <a:pos x="16" y="97"/>
                  </a:cxn>
                  <a:cxn ang="0">
                    <a:pos x="0" y="97"/>
                  </a:cxn>
                  <a:cxn ang="0">
                    <a:pos x="13" y="7"/>
                  </a:cxn>
                  <a:cxn ang="0">
                    <a:pos x="56" y="0"/>
                  </a:cxn>
                  <a:cxn ang="0">
                    <a:pos x="51" y="12"/>
                  </a:cxn>
                </a:cxnLst>
                <a:rect l="0" t="0" r="r" b="b"/>
                <a:pathLst>
                  <a:path w="56" h="97">
                    <a:moveTo>
                      <a:pt x="51" y="12"/>
                    </a:moveTo>
                    <a:cubicBezTo>
                      <a:pt x="43" y="10"/>
                      <a:pt x="34" y="10"/>
                      <a:pt x="28" y="14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23" y="2"/>
                      <a:pt x="33" y="0"/>
                      <a:pt x="56" y="0"/>
                    </a:cubicBezTo>
                    <a:lnTo>
                      <a:pt x="51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8" name="Freeform 28"/>
              <p:cNvSpPr>
                <a:spLocks/>
              </p:cNvSpPr>
              <p:nvPr userDrawn="1"/>
            </p:nvSpPr>
            <p:spPr bwMode="gray">
              <a:xfrm>
                <a:off x="10374341" y="4654726"/>
                <a:ext cx="60125" cy="71104"/>
              </a:xfrm>
              <a:custGeom>
                <a:avLst/>
                <a:gdLst/>
                <a:ahLst/>
                <a:cxnLst>
                  <a:cxn ang="0">
                    <a:pos x="34" y="97"/>
                  </a:cxn>
                  <a:cxn ang="0">
                    <a:pos x="3" y="66"/>
                  </a:cxn>
                  <a:cxn ang="0">
                    <a:pos x="12" y="0"/>
                  </a:cxn>
                  <a:cxn ang="0">
                    <a:pos x="28" y="0"/>
                  </a:cxn>
                  <a:cxn ang="0">
                    <a:pos x="19" y="66"/>
                  </a:cxn>
                  <a:cxn ang="0">
                    <a:pos x="36" y="86"/>
                  </a:cxn>
                  <a:cxn ang="0">
                    <a:pos x="55" y="82"/>
                  </a:cxn>
                  <a:cxn ang="0">
                    <a:pos x="66" y="0"/>
                  </a:cxn>
                  <a:cxn ang="0">
                    <a:pos x="82" y="0"/>
                  </a:cxn>
                  <a:cxn ang="0">
                    <a:pos x="70" y="89"/>
                  </a:cxn>
                  <a:cxn ang="0">
                    <a:pos x="34" y="97"/>
                  </a:cxn>
                </a:cxnLst>
                <a:rect l="0" t="0" r="r" b="b"/>
                <a:pathLst>
                  <a:path w="82" h="97">
                    <a:moveTo>
                      <a:pt x="34" y="97"/>
                    </a:moveTo>
                    <a:cubicBezTo>
                      <a:pt x="9" y="97"/>
                      <a:pt x="0" y="85"/>
                      <a:pt x="3" y="6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7" y="77"/>
                      <a:pt x="22" y="86"/>
                      <a:pt x="36" y="86"/>
                    </a:cubicBezTo>
                    <a:cubicBezTo>
                      <a:pt x="44" y="86"/>
                      <a:pt x="49" y="85"/>
                      <a:pt x="55" y="82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2" y="93"/>
                      <a:pt x="50" y="97"/>
                      <a:pt x="34" y="9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9" name="Freeform 29"/>
              <p:cNvSpPr>
                <a:spLocks/>
              </p:cNvSpPr>
              <p:nvPr userDrawn="1"/>
            </p:nvSpPr>
            <p:spPr bwMode="gray">
              <a:xfrm>
                <a:off x="10443353" y="4653157"/>
                <a:ext cx="51760" cy="72673"/>
              </a:xfrm>
              <a:custGeom>
                <a:avLst/>
                <a:gdLst/>
                <a:ahLst/>
                <a:cxnLst>
                  <a:cxn ang="0">
                    <a:pos x="35" y="99"/>
                  </a:cxn>
                  <a:cxn ang="0">
                    <a:pos x="4" y="49"/>
                  </a:cxn>
                  <a:cxn ang="0">
                    <a:pos x="49" y="0"/>
                  </a:cxn>
                  <a:cxn ang="0">
                    <a:pos x="70" y="7"/>
                  </a:cxn>
                  <a:cxn ang="0">
                    <a:pos x="65" y="15"/>
                  </a:cxn>
                  <a:cxn ang="0">
                    <a:pos x="51" y="11"/>
                  </a:cxn>
                  <a:cxn ang="0">
                    <a:pos x="21" y="49"/>
                  </a:cxn>
                  <a:cxn ang="0">
                    <a:pos x="40" y="87"/>
                  </a:cxn>
                  <a:cxn ang="0">
                    <a:pos x="56" y="83"/>
                  </a:cxn>
                  <a:cxn ang="0">
                    <a:pos x="58" y="92"/>
                  </a:cxn>
                  <a:cxn ang="0">
                    <a:pos x="35" y="99"/>
                  </a:cxn>
                </a:cxnLst>
                <a:rect l="0" t="0" r="r" b="b"/>
                <a:pathLst>
                  <a:path w="70" h="99">
                    <a:moveTo>
                      <a:pt x="35" y="99"/>
                    </a:moveTo>
                    <a:cubicBezTo>
                      <a:pt x="13" y="99"/>
                      <a:pt x="0" y="80"/>
                      <a:pt x="4" y="49"/>
                    </a:cubicBezTo>
                    <a:cubicBezTo>
                      <a:pt x="8" y="18"/>
                      <a:pt x="27" y="0"/>
                      <a:pt x="49" y="0"/>
                    </a:cubicBezTo>
                    <a:cubicBezTo>
                      <a:pt x="61" y="0"/>
                      <a:pt x="67" y="4"/>
                      <a:pt x="70" y="7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2" y="13"/>
                      <a:pt x="58" y="11"/>
                      <a:pt x="51" y="11"/>
                    </a:cubicBezTo>
                    <a:cubicBezTo>
                      <a:pt x="33" y="11"/>
                      <a:pt x="24" y="27"/>
                      <a:pt x="21" y="49"/>
                    </a:cubicBezTo>
                    <a:cubicBezTo>
                      <a:pt x="17" y="72"/>
                      <a:pt x="24" y="87"/>
                      <a:pt x="40" y="87"/>
                    </a:cubicBezTo>
                    <a:cubicBezTo>
                      <a:pt x="47" y="87"/>
                      <a:pt x="52" y="85"/>
                      <a:pt x="56" y="83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4" y="96"/>
                      <a:pt x="46" y="99"/>
                      <a:pt x="35" y="9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" name="Freeform 30"/>
              <p:cNvSpPr>
                <a:spLocks/>
              </p:cNvSpPr>
              <p:nvPr userDrawn="1"/>
            </p:nvSpPr>
            <p:spPr bwMode="gray">
              <a:xfrm>
                <a:off x="10504524" y="4634858"/>
                <a:ext cx="34506" cy="90449"/>
              </a:xfrm>
              <a:custGeom>
                <a:avLst/>
                <a:gdLst/>
                <a:ahLst/>
                <a:cxnLst>
                  <a:cxn ang="0">
                    <a:pos x="24" y="123"/>
                  </a:cxn>
                  <a:cxn ang="0">
                    <a:pos x="3" y="99"/>
                  </a:cxn>
                  <a:cxn ang="0">
                    <a:pos x="12" y="37"/>
                  </a:cxn>
                  <a:cxn ang="0">
                    <a:pos x="0" y="37"/>
                  </a:cxn>
                  <a:cxn ang="0">
                    <a:pos x="2" y="27"/>
                  </a:cxn>
                  <a:cxn ang="0">
                    <a:pos x="13" y="27"/>
                  </a:cxn>
                  <a:cxn ang="0">
                    <a:pos x="16" y="5"/>
                  </a:cxn>
                  <a:cxn ang="0">
                    <a:pos x="33" y="0"/>
                  </a:cxn>
                  <a:cxn ang="0">
                    <a:pos x="29" y="27"/>
                  </a:cxn>
                  <a:cxn ang="0">
                    <a:pos x="47" y="27"/>
                  </a:cxn>
                  <a:cxn ang="0">
                    <a:pos x="45" y="37"/>
                  </a:cxn>
                  <a:cxn ang="0">
                    <a:pos x="28" y="37"/>
                  </a:cxn>
                  <a:cxn ang="0">
                    <a:pos x="19" y="98"/>
                  </a:cxn>
                  <a:cxn ang="0">
                    <a:pos x="30" y="112"/>
                  </a:cxn>
                  <a:cxn ang="0">
                    <a:pos x="35" y="111"/>
                  </a:cxn>
                  <a:cxn ang="0">
                    <a:pos x="33" y="121"/>
                  </a:cxn>
                  <a:cxn ang="0">
                    <a:pos x="24" y="123"/>
                  </a:cxn>
                </a:cxnLst>
                <a:rect l="0" t="0" r="r" b="b"/>
                <a:pathLst>
                  <a:path w="47" h="123">
                    <a:moveTo>
                      <a:pt x="24" y="123"/>
                    </a:moveTo>
                    <a:cubicBezTo>
                      <a:pt x="6" y="123"/>
                      <a:pt x="1" y="110"/>
                      <a:pt x="3" y="99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19" y="98"/>
                      <a:pt x="19" y="98"/>
                      <a:pt x="19" y="98"/>
                    </a:cubicBezTo>
                    <a:cubicBezTo>
                      <a:pt x="18" y="106"/>
                      <a:pt x="21" y="112"/>
                      <a:pt x="30" y="11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31" y="122"/>
                      <a:pt x="28" y="123"/>
                      <a:pt x="24" y="123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1" name="Freeform 31"/>
              <p:cNvSpPr>
                <a:spLocks noEditPoints="1"/>
              </p:cNvSpPr>
              <p:nvPr userDrawn="1"/>
            </p:nvSpPr>
            <p:spPr bwMode="gray">
              <a:xfrm>
                <a:off x="10544781" y="4628062"/>
                <a:ext cx="26141" cy="96199"/>
              </a:xfrm>
              <a:custGeom>
                <a:avLst/>
                <a:gdLst/>
                <a:ahLst/>
                <a:cxnLst>
                  <a:cxn ang="0">
                    <a:pos x="24" y="18"/>
                  </a:cxn>
                  <a:cxn ang="0">
                    <a:pos x="15" y="9"/>
                  </a:cxn>
                  <a:cxn ang="0">
                    <a:pos x="26" y="0"/>
                  </a:cxn>
                  <a:cxn ang="0">
                    <a:pos x="34" y="9"/>
                  </a:cxn>
                  <a:cxn ang="0">
                    <a:pos x="24" y="18"/>
                  </a:cxn>
                  <a:cxn ang="0">
                    <a:pos x="0" y="131"/>
                  </a:cxn>
                  <a:cxn ang="0">
                    <a:pos x="13" y="36"/>
                  </a:cxn>
                  <a:cxn ang="0">
                    <a:pos x="29" y="36"/>
                  </a:cxn>
                  <a:cxn ang="0">
                    <a:pos x="16" y="131"/>
                  </a:cxn>
                  <a:cxn ang="0">
                    <a:pos x="0" y="131"/>
                  </a:cxn>
                </a:cxnLst>
                <a:rect l="0" t="0" r="r" b="b"/>
                <a:pathLst>
                  <a:path w="35" h="131">
                    <a:moveTo>
                      <a:pt x="24" y="18"/>
                    </a:moveTo>
                    <a:cubicBezTo>
                      <a:pt x="18" y="18"/>
                      <a:pt x="15" y="14"/>
                      <a:pt x="15" y="9"/>
                    </a:cubicBezTo>
                    <a:cubicBezTo>
                      <a:pt x="16" y="4"/>
                      <a:pt x="21" y="0"/>
                      <a:pt x="26" y="0"/>
                    </a:cubicBezTo>
                    <a:cubicBezTo>
                      <a:pt x="31" y="0"/>
                      <a:pt x="35" y="4"/>
                      <a:pt x="34" y="9"/>
                    </a:cubicBezTo>
                    <a:cubicBezTo>
                      <a:pt x="34" y="14"/>
                      <a:pt x="29" y="18"/>
                      <a:pt x="24" y="18"/>
                    </a:cubicBezTo>
                    <a:moveTo>
                      <a:pt x="0" y="131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16" y="131"/>
                      <a:pt x="16" y="131"/>
                      <a:pt x="16" y="131"/>
                    </a:cubicBezTo>
                    <a:lnTo>
                      <a:pt x="0" y="1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" name="Freeform 32"/>
              <p:cNvSpPr>
                <a:spLocks noEditPoints="1"/>
              </p:cNvSpPr>
              <p:nvPr userDrawn="1"/>
            </p:nvSpPr>
            <p:spPr bwMode="gray">
              <a:xfrm>
                <a:off x="10575627" y="4653157"/>
                <a:ext cx="63784" cy="72673"/>
              </a:xfrm>
              <a:custGeom>
                <a:avLst/>
                <a:gdLst/>
                <a:ahLst/>
                <a:cxnLst>
                  <a:cxn ang="0">
                    <a:pos x="36" y="99"/>
                  </a:cxn>
                  <a:cxn ang="0">
                    <a:pos x="4" y="49"/>
                  </a:cxn>
                  <a:cxn ang="0">
                    <a:pos x="50" y="0"/>
                  </a:cxn>
                  <a:cxn ang="0">
                    <a:pos x="82" y="49"/>
                  </a:cxn>
                  <a:cxn ang="0">
                    <a:pos x="36" y="99"/>
                  </a:cxn>
                  <a:cxn ang="0">
                    <a:pos x="48" y="10"/>
                  </a:cxn>
                  <a:cxn ang="0">
                    <a:pos x="20" y="49"/>
                  </a:cxn>
                  <a:cxn ang="0">
                    <a:pos x="38" y="88"/>
                  </a:cxn>
                  <a:cxn ang="0">
                    <a:pos x="65" y="49"/>
                  </a:cxn>
                  <a:cxn ang="0">
                    <a:pos x="48" y="10"/>
                  </a:cxn>
                </a:cxnLst>
                <a:rect l="0" t="0" r="r" b="b"/>
                <a:pathLst>
                  <a:path w="86" h="99">
                    <a:moveTo>
                      <a:pt x="36" y="99"/>
                    </a:moveTo>
                    <a:cubicBezTo>
                      <a:pt x="9" y="99"/>
                      <a:pt x="0" y="77"/>
                      <a:pt x="4" y="49"/>
                    </a:cubicBezTo>
                    <a:cubicBezTo>
                      <a:pt x="8" y="21"/>
                      <a:pt x="23" y="0"/>
                      <a:pt x="50" y="0"/>
                    </a:cubicBezTo>
                    <a:cubicBezTo>
                      <a:pt x="77" y="0"/>
                      <a:pt x="86" y="21"/>
                      <a:pt x="82" y="49"/>
                    </a:cubicBezTo>
                    <a:cubicBezTo>
                      <a:pt x="78" y="77"/>
                      <a:pt x="63" y="99"/>
                      <a:pt x="36" y="99"/>
                    </a:cubicBezTo>
                    <a:moveTo>
                      <a:pt x="48" y="10"/>
                    </a:moveTo>
                    <a:cubicBezTo>
                      <a:pt x="29" y="10"/>
                      <a:pt x="23" y="30"/>
                      <a:pt x="20" y="49"/>
                    </a:cubicBezTo>
                    <a:cubicBezTo>
                      <a:pt x="17" y="69"/>
                      <a:pt x="19" y="88"/>
                      <a:pt x="38" y="88"/>
                    </a:cubicBezTo>
                    <a:cubicBezTo>
                      <a:pt x="56" y="88"/>
                      <a:pt x="63" y="68"/>
                      <a:pt x="65" y="49"/>
                    </a:cubicBezTo>
                    <a:cubicBezTo>
                      <a:pt x="68" y="30"/>
                      <a:pt x="67" y="10"/>
                      <a:pt x="48" y="1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3" name="Freeform 33"/>
              <p:cNvSpPr>
                <a:spLocks/>
              </p:cNvSpPr>
              <p:nvPr userDrawn="1"/>
            </p:nvSpPr>
            <p:spPr bwMode="gray">
              <a:xfrm>
                <a:off x="10647254" y="4653157"/>
                <a:ext cx="61693" cy="71104"/>
              </a:xfrm>
              <a:custGeom>
                <a:avLst/>
                <a:gdLst/>
                <a:ahLst/>
                <a:cxnLst>
                  <a:cxn ang="0">
                    <a:pos x="56" y="97"/>
                  </a:cxn>
                  <a:cxn ang="0">
                    <a:pos x="66" y="29"/>
                  </a:cxn>
                  <a:cxn ang="0">
                    <a:pos x="48" y="10"/>
                  </a:cxn>
                  <a:cxn ang="0">
                    <a:pos x="28" y="13"/>
                  </a:cxn>
                  <a:cxn ang="0">
                    <a:pos x="17" y="97"/>
                  </a:cxn>
                  <a:cxn ang="0">
                    <a:pos x="0" y="97"/>
                  </a:cxn>
                  <a:cxn ang="0">
                    <a:pos x="13" y="7"/>
                  </a:cxn>
                  <a:cxn ang="0">
                    <a:pos x="50" y="0"/>
                  </a:cxn>
                  <a:cxn ang="0">
                    <a:pos x="82" y="28"/>
                  </a:cxn>
                  <a:cxn ang="0">
                    <a:pos x="73" y="97"/>
                  </a:cxn>
                  <a:cxn ang="0">
                    <a:pos x="56" y="97"/>
                  </a:cxn>
                </a:cxnLst>
                <a:rect l="0" t="0" r="r" b="b"/>
                <a:pathLst>
                  <a:path w="84" h="97">
                    <a:moveTo>
                      <a:pt x="56" y="97"/>
                    </a:moveTo>
                    <a:cubicBezTo>
                      <a:pt x="66" y="29"/>
                      <a:pt x="66" y="29"/>
                      <a:pt x="66" y="29"/>
                    </a:cubicBezTo>
                    <a:cubicBezTo>
                      <a:pt x="67" y="20"/>
                      <a:pt x="65" y="10"/>
                      <a:pt x="48" y="10"/>
                    </a:cubicBezTo>
                    <a:cubicBezTo>
                      <a:pt x="38" y="10"/>
                      <a:pt x="34" y="11"/>
                      <a:pt x="28" y="13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22" y="3"/>
                      <a:pt x="34" y="0"/>
                      <a:pt x="50" y="0"/>
                    </a:cubicBezTo>
                    <a:cubicBezTo>
                      <a:pt x="78" y="0"/>
                      <a:pt x="84" y="15"/>
                      <a:pt x="82" y="28"/>
                    </a:cubicBezTo>
                    <a:cubicBezTo>
                      <a:pt x="73" y="97"/>
                      <a:pt x="73" y="97"/>
                      <a:pt x="73" y="97"/>
                    </a:cubicBezTo>
                    <a:lnTo>
                      <a:pt x="56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464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4" y="1192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gray">
          <a:xfrm>
            <a:off x="1" y="0"/>
            <a:ext cx="9143999" cy="10131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50731" y="1352897"/>
            <a:ext cx="7236068" cy="32417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  <a:endParaRPr lang="fr-FR" dirty="0"/>
          </a:p>
        </p:txBody>
      </p:sp>
      <p:cxnSp>
        <p:nvCxnSpPr>
          <p:cNvPr id="36" name="Straight Connector 35"/>
          <p:cNvCxnSpPr/>
          <p:nvPr/>
        </p:nvCxnSpPr>
        <p:spPr bwMode="gray">
          <a:xfrm flipH="1">
            <a:off x="1459895" y="273087"/>
            <a:ext cx="237021" cy="6789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843559" y="211974"/>
            <a:ext cx="6843241" cy="80113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-1" y="-1"/>
            <a:ext cx="9144001" cy="5143501"/>
            <a:chOff x="-1" y="-1"/>
            <a:chExt cx="9906001" cy="6858001"/>
          </a:xfrm>
        </p:grpSpPr>
        <p:sp>
          <p:nvSpPr>
            <p:cNvPr id="42" name="Rectangle 41"/>
            <p:cNvSpPr/>
            <p:nvPr userDrawn="1"/>
          </p:nvSpPr>
          <p:spPr bwMode="gray">
            <a:xfrm rot="16200000">
              <a:off x="4811683" y="-4811684"/>
              <a:ext cx="282633" cy="990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/>
            </a:p>
          </p:txBody>
        </p:sp>
        <p:sp>
          <p:nvSpPr>
            <p:cNvPr id="45" name="Rectangle 44"/>
            <p:cNvSpPr/>
            <p:nvPr userDrawn="1"/>
          </p:nvSpPr>
          <p:spPr bwMode="gray">
            <a:xfrm rot="16200000">
              <a:off x="4811682" y="1763683"/>
              <a:ext cx="282633" cy="990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/>
            </a:p>
          </p:txBody>
        </p:sp>
        <p:sp>
          <p:nvSpPr>
            <p:cNvPr id="46" name="Rectangle 45"/>
            <p:cNvSpPr/>
            <p:nvPr userDrawn="1"/>
          </p:nvSpPr>
          <p:spPr bwMode="gray">
            <a:xfrm>
              <a:off x="0" y="0"/>
              <a:ext cx="282633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/>
            </a:p>
          </p:txBody>
        </p:sp>
        <p:sp>
          <p:nvSpPr>
            <p:cNvPr id="47" name="Rectangle 46"/>
            <p:cNvSpPr/>
            <p:nvPr userDrawn="1"/>
          </p:nvSpPr>
          <p:spPr bwMode="gray">
            <a:xfrm>
              <a:off x="9623367" y="0"/>
              <a:ext cx="282633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/>
            </a:p>
          </p:txBody>
        </p:sp>
      </p:grpSp>
      <p:sp>
        <p:nvSpPr>
          <p:cNvPr id="11" name="TextBox 10"/>
          <p:cNvSpPr txBox="1"/>
          <p:nvPr/>
        </p:nvSpPr>
        <p:spPr bwMode="gray">
          <a:xfrm>
            <a:off x="8574343" y="4857621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fld id="{6A895693-0027-4F28-9367-92E39A51F51C}" type="slidenum">
              <a:rPr lang="fr-FR" sz="700" smtClean="0"/>
              <a:pPr algn="l"/>
              <a:t>‹N°›</a:t>
            </a:fld>
            <a:endParaRPr lang="fr-FR" sz="700" dirty="0"/>
          </a:p>
        </p:txBody>
      </p:sp>
      <p:cxnSp>
        <p:nvCxnSpPr>
          <p:cNvPr id="41" name="Straight Connector 40"/>
          <p:cNvCxnSpPr/>
          <p:nvPr/>
        </p:nvCxnSpPr>
        <p:spPr bwMode="gray">
          <a:xfrm flipH="1">
            <a:off x="8514123" y="4861933"/>
            <a:ext cx="30921" cy="8370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44"/>
          <p:cNvGrpSpPr/>
          <p:nvPr userDrawn="1"/>
        </p:nvGrpSpPr>
        <p:grpSpPr bwMode="gray">
          <a:xfrm>
            <a:off x="457002" y="429014"/>
            <a:ext cx="991971" cy="367058"/>
            <a:chOff x="-4610101" y="1201738"/>
            <a:chExt cx="3951288" cy="1462088"/>
          </a:xfrm>
          <a:solidFill>
            <a:schemeClr val="bg1"/>
          </a:solidFill>
        </p:grpSpPr>
        <p:sp>
          <p:nvSpPr>
            <p:cNvPr id="75" name="Freeform 74"/>
            <p:cNvSpPr>
              <a:spLocks/>
            </p:cNvSpPr>
            <p:nvPr userDrawn="1"/>
          </p:nvSpPr>
          <p:spPr bwMode="gray">
            <a:xfrm>
              <a:off x="-4610101" y="1201738"/>
              <a:ext cx="965200" cy="1060450"/>
            </a:xfrm>
            <a:custGeom>
              <a:avLst/>
              <a:gdLst/>
              <a:ahLst/>
              <a:cxnLst>
                <a:cxn ang="0">
                  <a:pos x="394" y="375"/>
                </a:cxn>
                <a:cxn ang="0">
                  <a:pos x="392" y="370"/>
                </a:cxn>
                <a:cxn ang="0">
                  <a:pos x="387" y="372"/>
                </a:cxn>
                <a:cxn ang="0">
                  <a:pos x="380" y="375"/>
                </a:cxn>
                <a:cxn ang="0">
                  <a:pos x="299" y="389"/>
                </a:cxn>
                <a:cxn ang="0">
                  <a:pos x="141" y="237"/>
                </a:cxn>
                <a:cxn ang="0">
                  <a:pos x="298" y="83"/>
                </a:cxn>
                <a:cxn ang="0">
                  <a:pos x="380" y="98"/>
                </a:cxn>
                <a:cxn ang="0">
                  <a:pos x="387" y="101"/>
                </a:cxn>
                <a:cxn ang="0">
                  <a:pos x="392" y="103"/>
                </a:cxn>
                <a:cxn ang="0">
                  <a:pos x="395" y="98"/>
                </a:cxn>
                <a:cxn ang="0">
                  <a:pos x="429" y="38"/>
                </a:cxn>
                <a:cxn ang="0">
                  <a:pos x="432" y="32"/>
                </a:cxn>
                <a:cxn ang="0">
                  <a:pos x="426" y="29"/>
                </a:cxn>
                <a:cxn ang="0">
                  <a:pos x="418" y="26"/>
                </a:cxn>
                <a:cxn ang="0">
                  <a:pos x="276" y="0"/>
                </a:cxn>
                <a:cxn ang="0">
                  <a:pos x="0" y="238"/>
                </a:cxn>
                <a:cxn ang="0">
                  <a:pos x="277" y="475"/>
                </a:cxn>
                <a:cxn ang="0">
                  <a:pos x="418" y="449"/>
                </a:cxn>
                <a:cxn ang="0">
                  <a:pos x="426" y="445"/>
                </a:cxn>
                <a:cxn ang="0">
                  <a:pos x="432" y="443"/>
                </a:cxn>
                <a:cxn ang="0">
                  <a:pos x="429" y="437"/>
                </a:cxn>
                <a:cxn ang="0">
                  <a:pos x="394" y="375"/>
                </a:cxn>
              </a:cxnLst>
              <a:rect l="0" t="0" r="r" b="b"/>
              <a:pathLst>
                <a:path w="432" h="475">
                  <a:moveTo>
                    <a:pt x="394" y="375"/>
                  </a:moveTo>
                  <a:cubicBezTo>
                    <a:pt x="392" y="370"/>
                    <a:pt x="392" y="370"/>
                    <a:pt x="392" y="370"/>
                  </a:cubicBezTo>
                  <a:cubicBezTo>
                    <a:pt x="387" y="372"/>
                    <a:pt x="387" y="372"/>
                    <a:pt x="387" y="372"/>
                  </a:cubicBezTo>
                  <a:cubicBezTo>
                    <a:pt x="380" y="375"/>
                    <a:pt x="380" y="375"/>
                    <a:pt x="380" y="375"/>
                  </a:cubicBezTo>
                  <a:cubicBezTo>
                    <a:pt x="361" y="382"/>
                    <a:pt x="338" y="389"/>
                    <a:pt x="299" y="389"/>
                  </a:cubicBezTo>
                  <a:cubicBezTo>
                    <a:pt x="191" y="389"/>
                    <a:pt x="141" y="310"/>
                    <a:pt x="141" y="237"/>
                  </a:cubicBezTo>
                  <a:cubicBezTo>
                    <a:pt x="141" y="160"/>
                    <a:pt x="190" y="83"/>
                    <a:pt x="298" y="83"/>
                  </a:cubicBezTo>
                  <a:cubicBezTo>
                    <a:pt x="335" y="83"/>
                    <a:pt x="363" y="91"/>
                    <a:pt x="380" y="98"/>
                  </a:cubicBezTo>
                  <a:cubicBezTo>
                    <a:pt x="387" y="101"/>
                    <a:pt x="387" y="101"/>
                    <a:pt x="387" y="101"/>
                  </a:cubicBezTo>
                  <a:cubicBezTo>
                    <a:pt x="392" y="103"/>
                    <a:pt x="392" y="103"/>
                    <a:pt x="392" y="103"/>
                  </a:cubicBezTo>
                  <a:cubicBezTo>
                    <a:pt x="395" y="98"/>
                    <a:pt x="395" y="98"/>
                    <a:pt x="395" y="98"/>
                  </a:cubicBezTo>
                  <a:cubicBezTo>
                    <a:pt x="429" y="38"/>
                    <a:pt x="429" y="38"/>
                    <a:pt x="429" y="38"/>
                  </a:cubicBezTo>
                  <a:cubicBezTo>
                    <a:pt x="432" y="32"/>
                    <a:pt x="432" y="32"/>
                    <a:pt x="432" y="32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381" y="8"/>
                    <a:pt x="333" y="0"/>
                    <a:pt x="276" y="0"/>
                  </a:cubicBezTo>
                  <a:cubicBezTo>
                    <a:pt x="95" y="0"/>
                    <a:pt x="0" y="119"/>
                    <a:pt x="0" y="238"/>
                  </a:cubicBezTo>
                  <a:cubicBezTo>
                    <a:pt x="0" y="356"/>
                    <a:pt x="95" y="475"/>
                    <a:pt x="277" y="475"/>
                  </a:cubicBezTo>
                  <a:cubicBezTo>
                    <a:pt x="332" y="475"/>
                    <a:pt x="386" y="466"/>
                    <a:pt x="418" y="449"/>
                  </a:cubicBezTo>
                  <a:cubicBezTo>
                    <a:pt x="426" y="445"/>
                    <a:pt x="426" y="445"/>
                    <a:pt x="426" y="445"/>
                  </a:cubicBezTo>
                  <a:cubicBezTo>
                    <a:pt x="432" y="443"/>
                    <a:pt x="432" y="443"/>
                    <a:pt x="432" y="443"/>
                  </a:cubicBezTo>
                  <a:cubicBezTo>
                    <a:pt x="429" y="437"/>
                    <a:pt x="429" y="437"/>
                    <a:pt x="429" y="437"/>
                  </a:cubicBezTo>
                  <a:lnTo>
                    <a:pt x="394" y="3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Freeform 75"/>
            <p:cNvSpPr>
              <a:spLocks/>
            </p:cNvSpPr>
            <p:nvPr userDrawn="1"/>
          </p:nvSpPr>
          <p:spPr bwMode="gray">
            <a:xfrm>
              <a:off x="-3632200" y="1201738"/>
              <a:ext cx="922338" cy="1060450"/>
            </a:xfrm>
            <a:custGeom>
              <a:avLst/>
              <a:gdLst/>
              <a:ahLst/>
              <a:cxnLst>
                <a:cxn ang="0">
                  <a:pos x="253" y="192"/>
                </a:cxn>
                <a:cxn ang="0">
                  <a:pos x="155" y="134"/>
                </a:cxn>
                <a:cxn ang="0">
                  <a:pos x="249" y="81"/>
                </a:cxn>
                <a:cxn ang="0">
                  <a:pos x="349" y="99"/>
                </a:cxn>
                <a:cxn ang="0">
                  <a:pos x="356" y="102"/>
                </a:cxn>
                <a:cxn ang="0">
                  <a:pos x="362" y="104"/>
                </a:cxn>
                <a:cxn ang="0">
                  <a:pos x="364" y="100"/>
                </a:cxn>
                <a:cxn ang="0">
                  <a:pos x="398" y="38"/>
                </a:cxn>
                <a:cxn ang="0">
                  <a:pos x="402" y="32"/>
                </a:cxn>
                <a:cxn ang="0">
                  <a:pos x="396" y="29"/>
                </a:cxn>
                <a:cxn ang="0">
                  <a:pos x="387" y="25"/>
                </a:cxn>
                <a:cxn ang="0">
                  <a:pos x="235" y="0"/>
                </a:cxn>
                <a:cxn ang="0">
                  <a:pos x="20" y="142"/>
                </a:cxn>
                <a:cxn ang="0">
                  <a:pos x="172" y="271"/>
                </a:cxn>
                <a:cxn ang="0">
                  <a:pos x="271" y="333"/>
                </a:cxn>
                <a:cxn ang="0">
                  <a:pos x="165" y="390"/>
                </a:cxn>
                <a:cxn ang="0">
                  <a:pos x="55" y="370"/>
                </a:cxn>
                <a:cxn ang="0">
                  <a:pos x="47" y="368"/>
                </a:cxn>
                <a:cxn ang="0">
                  <a:pos x="42" y="365"/>
                </a:cxn>
                <a:cxn ang="0">
                  <a:pos x="40" y="370"/>
                </a:cxn>
                <a:cxn ang="0">
                  <a:pos x="3" y="438"/>
                </a:cxn>
                <a:cxn ang="0">
                  <a:pos x="0" y="444"/>
                </a:cxn>
                <a:cxn ang="0">
                  <a:pos x="6" y="447"/>
                </a:cxn>
                <a:cxn ang="0">
                  <a:pos x="15" y="450"/>
                </a:cxn>
                <a:cxn ang="0">
                  <a:pos x="186" y="475"/>
                </a:cxn>
                <a:cxn ang="0">
                  <a:pos x="413" y="328"/>
                </a:cxn>
                <a:cxn ang="0">
                  <a:pos x="253" y="192"/>
                </a:cxn>
              </a:cxnLst>
              <a:rect l="0" t="0" r="r" b="b"/>
              <a:pathLst>
                <a:path w="413" h="475">
                  <a:moveTo>
                    <a:pt x="253" y="192"/>
                  </a:moveTo>
                  <a:cubicBezTo>
                    <a:pt x="200" y="177"/>
                    <a:pt x="155" y="164"/>
                    <a:pt x="155" y="134"/>
                  </a:cubicBezTo>
                  <a:cubicBezTo>
                    <a:pt x="155" y="102"/>
                    <a:pt x="193" y="81"/>
                    <a:pt x="249" y="81"/>
                  </a:cubicBezTo>
                  <a:cubicBezTo>
                    <a:pt x="288" y="81"/>
                    <a:pt x="328" y="90"/>
                    <a:pt x="349" y="99"/>
                  </a:cubicBezTo>
                  <a:cubicBezTo>
                    <a:pt x="356" y="102"/>
                    <a:pt x="356" y="102"/>
                    <a:pt x="356" y="102"/>
                  </a:cubicBezTo>
                  <a:cubicBezTo>
                    <a:pt x="362" y="104"/>
                    <a:pt x="362" y="104"/>
                    <a:pt x="362" y="104"/>
                  </a:cubicBezTo>
                  <a:cubicBezTo>
                    <a:pt x="364" y="100"/>
                    <a:pt x="364" y="100"/>
                    <a:pt x="364" y="100"/>
                  </a:cubicBezTo>
                  <a:cubicBezTo>
                    <a:pt x="398" y="38"/>
                    <a:pt x="398" y="38"/>
                    <a:pt x="398" y="38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87" y="25"/>
                    <a:pt x="387" y="25"/>
                    <a:pt x="387" y="25"/>
                  </a:cubicBezTo>
                  <a:cubicBezTo>
                    <a:pt x="372" y="19"/>
                    <a:pt x="319" y="0"/>
                    <a:pt x="235" y="0"/>
                  </a:cubicBezTo>
                  <a:cubicBezTo>
                    <a:pt x="94" y="0"/>
                    <a:pt x="20" y="71"/>
                    <a:pt x="20" y="142"/>
                  </a:cubicBezTo>
                  <a:cubicBezTo>
                    <a:pt x="20" y="225"/>
                    <a:pt x="101" y="250"/>
                    <a:pt x="172" y="271"/>
                  </a:cubicBezTo>
                  <a:cubicBezTo>
                    <a:pt x="225" y="287"/>
                    <a:pt x="271" y="301"/>
                    <a:pt x="271" y="333"/>
                  </a:cubicBezTo>
                  <a:cubicBezTo>
                    <a:pt x="271" y="366"/>
                    <a:pt x="228" y="390"/>
                    <a:pt x="165" y="390"/>
                  </a:cubicBezTo>
                  <a:cubicBezTo>
                    <a:pt x="122" y="390"/>
                    <a:pt x="78" y="380"/>
                    <a:pt x="55" y="370"/>
                  </a:cubicBezTo>
                  <a:cubicBezTo>
                    <a:pt x="47" y="368"/>
                    <a:pt x="47" y="368"/>
                    <a:pt x="47" y="368"/>
                  </a:cubicBezTo>
                  <a:cubicBezTo>
                    <a:pt x="42" y="365"/>
                    <a:pt x="42" y="365"/>
                    <a:pt x="42" y="365"/>
                  </a:cubicBezTo>
                  <a:cubicBezTo>
                    <a:pt x="40" y="370"/>
                    <a:pt x="40" y="370"/>
                    <a:pt x="40" y="370"/>
                  </a:cubicBezTo>
                  <a:cubicBezTo>
                    <a:pt x="3" y="438"/>
                    <a:pt x="3" y="438"/>
                    <a:pt x="3" y="438"/>
                  </a:cubicBezTo>
                  <a:cubicBezTo>
                    <a:pt x="0" y="444"/>
                    <a:pt x="0" y="444"/>
                    <a:pt x="0" y="444"/>
                  </a:cubicBezTo>
                  <a:cubicBezTo>
                    <a:pt x="6" y="447"/>
                    <a:pt x="6" y="447"/>
                    <a:pt x="6" y="447"/>
                  </a:cubicBezTo>
                  <a:cubicBezTo>
                    <a:pt x="15" y="450"/>
                    <a:pt x="15" y="450"/>
                    <a:pt x="15" y="450"/>
                  </a:cubicBezTo>
                  <a:cubicBezTo>
                    <a:pt x="55" y="466"/>
                    <a:pt x="119" y="475"/>
                    <a:pt x="186" y="475"/>
                  </a:cubicBezTo>
                  <a:cubicBezTo>
                    <a:pt x="317" y="475"/>
                    <a:pt x="413" y="413"/>
                    <a:pt x="413" y="328"/>
                  </a:cubicBezTo>
                  <a:cubicBezTo>
                    <a:pt x="413" y="238"/>
                    <a:pt x="328" y="213"/>
                    <a:pt x="253" y="19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10"/>
            <p:cNvSpPr>
              <a:spLocks/>
            </p:cNvSpPr>
            <p:nvPr userDrawn="1"/>
          </p:nvSpPr>
          <p:spPr bwMode="gray">
            <a:xfrm>
              <a:off x="-2695575" y="1220788"/>
              <a:ext cx="920750" cy="10239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6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0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191" y="116"/>
                </a:cxn>
                <a:cxn ang="0">
                  <a:pos x="191" y="635"/>
                </a:cxn>
                <a:cxn ang="0">
                  <a:pos x="191" y="645"/>
                </a:cxn>
                <a:cxn ang="0">
                  <a:pos x="200" y="645"/>
                </a:cxn>
                <a:cxn ang="0">
                  <a:pos x="373" y="645"/>
                </a:cxn>
                <a:cxn ang="0">
                  <a:pos x="381" y="645"/>
                </a:cxn>
                <a:cxn ang="0">
                  <a:pos x="381" y="635"/>
                </a:cxn>
                <a:cxn ang="0">
                  <a:pos x="381" y="116"/>
                </a:cxn>
                <a:cxn ang="0">
                  <a:pos x="571" y="116"/>
                </a:cxn>
                <a:cxn ang="0">
                  <a:pos x="580" y="116"/>
                </a:cxn>
                <a:cxn ang="0">
                  <a:pos x="580" y="107"/>
                </a:cxn>
                <a:cxn ang="0">
                  <a:pos x="580" y="9"/>
                </a:cxn>
                <a:cxn ang="0">
                  <a:pos x="580" y="0"/>
                </a:cxn>
                <a:cxn ang="0">
                  <a:pos x="571" y="0"/>
                </a:cxn>
              </a:cxnLst>
              <a:rect l="0" t="0" r="r" b="b"/>
              <a:pathLst>
                <a:path w="580" h="645">
                  <a:moveTo>
                    <a:pt x="571" y="0"/>
                  </a:moveTo>
                  <a:lnTo>
                    <a:pt x="56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07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191" y="116"/>
                  </a:lnTo>
                  <a:lnTo>
                    <a:pt x="191" y="635"/>
                  </a:lnTo>
                  <a:lnTo>
                    <a:pt x="191" y="645"/>
                  </a:lnTo>
                  <a:lnTo>
                    <a:pt x="200" y="645"/>
                  </a:lnTo>
                  <a:lnTo>
                    <a:pt x="373" y="645"/>
                  </a:lnTo>
                  <a:lnTo>
                    <a:pt x="381" y="645"/>
                  </a:lnTo>
                  <a:lnTo>
                    <a:pt x="381" y="635"/>
                  </a:lnTo>
                  <a:lnTo>
                    <a:pt x="381" y="116"/>
                  </a:lnTo>
                  <a:lnTo>
                    <a:pt x="571" y="116"/>
                  </a:lnTo>
                  <a:lnTo>
                    <a:pt x="580" y="116"/>
                  </a:lnTo>
                  <a:lnTo>
                    <a:pt x="580" y="107"/>
                  </a:lnTo>
                  <a:lnTo>
                    <a:pt x="580" y="9"/>
                  </a:lnTo>
                  <a:lnTo>
                    <a:pt x="580" y="0"/>
                  </a:lnTo>
                  <a:lnTo>
                    <a:pt x="5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11"/>
            <p:cNvSpPr>
              <a:spLocks/>
            </p:cNvSpPr>
            <p:nvPr userDrawn="1"/>
          </p:nvSpPr>
          <p:spPr bwMode="gray">
            <a:xfrm>
              <a:off x="-2695575" y="1220788"/>
              <a:ext cx="920750" cy="10239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6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07"/>
                </a:cxn>
                <a:cxn ang="0">
                  <a:pos x="0" y="116"/>
                </a:cxn>
                <a:cxn ang="0">
                  <a:pos x="8" y="116"/>
                </a:cxn>
                <a:cxn ang="0">
                  <a:pos x="191" y="116"/>
                </a:cxn>
                <a:cxn ang="0">
                  <a:pos x="191" y="635"/>
                </a:cxn>
                <a:cxn ang="0">
                  <a:pos x="191" y="645"/>
                </a:cxn>
                <a:cxn ang="0">
                  <a:pos x="200" y="645"/>
                </a:cxn>
                <a:cxn ang="0">
                  <a:pos x="373" y="645"/>
                </a:cxn>
                <a:cxn ang="0">
                  <a:pos x="381" y="645"/>
                </a:cxn>
                <a:cxn ang="0">
                  <a:pos x="381" y="635"/>
                </a:cxn>
                <a:cxn ang="0">
                  <a:pos x="381" y="116"/>
                </a:cxn>
                <a:cxn ang="0">
                  <a:pos x="571" y="116"/>
                </a:cxn>
                <a:cxn ang="0">
                  <a:pos x="580" y="116"/>
                </a:cxn>
                <a:cxn ang="0">
                  <a:pos x="580" y="107"/>
                </a:cxn>
                <a:cxn ang="0">
                  <a:pos x="580" y="9"/>
                </a:cxn>
                <a:cxn ang="0">
                  <a:pos x="580" y="0"/>
                </a:cxn>
              </a:cxnLst>
              <a:rect l="0" t="0" r="r" b="b"/>
              <a:pathLst>
                <a:path w="580" h="645">
                  <a:moveTo>
                    <a:pt x="571" y="0"/>
                  </a:moveTo>
                  <a:lnTo>
                    <a:pt x="56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07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191" y="116"/>
                  </a:lnTo>
                  <a:lnTo>
                    <a:pt x="191" y="635"/>
                  </a:lnTo>
                  <a:lnTo>
                    <a:pt x="191" y="645"/>
                  </a:lnTo>
                  <a:lnTo>
                    <a:pt x="200" y="645"/>
                  </a:lnTo>
                  <a:lnTo>
                    <a:pt x="373" y="645"/>
                  </a:lnTo>
                  <a:lnTo>
                    <a:pt x="381" y="645"/>
                  </a:lnTo>
                  <a:lnTo>
                    <a:pt x="381" y="635"/>
                  </a:lnTo>
                  <a:lnTo>
                    <a:pt x="381" y="116"/>
                  </a:lnTo>
                  <a:lnTo>
                    <a:pt x="571" y="116"/>
                  </a:lnTo>
                  <a:lnTo>
                    <a:pt x="580" y="116"/>
                  </a:lnTo>
                  <a:lnTo>
                    <a:pt x="580" y="107"/>
                  </a:lnTo>
                  <a:lnTo>
                    <a:pt x="580" y="9"/>
                  </a:lnTo>
                  <a:lnTo>
                    <a:pt x="58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12"/>
            <p:cNvSpPr>
              <a:spLocks noEditPoints="1"/>
            </p:cNvSpPr>
            <p:nvPr userDrawn="1"/>
          </p:nvSpPr>
          <p:spPr bwMode="gray">
            <a:xfrm>
              <a:off x="-1687513" y="1201738"/>
              <a:ext cx="1028700" cy="1060450"/>
            </a:xfrm>
            <a:custGeom>
              <a:avLst/>
              <a:gdLst/>
              <a:ahLst/>
              <a:cxnLst>
                <a:cxn ang="0">
                  <a:pos x="360" y="225"/>
                </a:cxn>
                <a:cxn ang="0">
                  <a:pos x="439" y="127"/>
                </a:cxn>
                <a:cxn ang="0">
                  <a:pos x="196" y="0"/>
                </a:cxn>
                <a:cxn ang="0">
                  <a:pos x="10" y="25"/>
                </a:cxn>
                <a:cxn ang="0">
                  <a:pos x="4" y="27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0" y="443"/>
                </a:cxn>
                <a:cxn ang="0">
                  <a:pos x="0" y="447"/>
                </a:cxn>
                <a:cxn ang="0">
                  <a:pos x="4" y="448"/>
                </a:cxn>
                <a:cxn ang="0">
                  <a:pos x="10" y="450"/>
                </a:cxn>
                <a:cxn ang="0">
                  <a:pos x="203" y="475"/>
                </a:cxn>
                <a:cxn ang="0">
                  <a:pos x="461" y="335"/>
                </a:cxn>
                <a:cxn ang="0">
                  <a:pos x="360" y="225"/>
                </a:cxn>
                <a:cxn ang="0">
                  <a:pos x="132" y="247"/>
                </a:cxn>
                <a:cxn ang="0">
                  <a:pos x="132" y="208"/>
                </a:cxn>
                <a:cxn ang="0">
                  <a:pos x="132" y="79"/>
                </a:cxn>
                <a:cxn ang="0">
                  <a:pos x="196" y="72"/>
                </a:cxn>
                <a:cxn ang="0">
                  <a:pos x="307" y="132"/>
                </a:cxn>
                <a:cxn ang="0">
                  <a:pos x="201" y="194"/>
                </a:cxn>
                <a:cxn ang="0">
                  <a:pos x="193" y="194"/>
                </a:cxn>
                <a:cxn ang="0">
                  <a:pos x="188" y="195"/>
                </a:cxn>
                <a:cxn ang="0">
                  <a:pos x="188" y="200"/>
                </a:cxn>
                <a:cxn ang="0">
                  <a:pos x="188" y="255"/>
                </a:cxn>
                <a:cxn ang="0">
                  <a:pos x="188" y="261"/>
                </a:cxn>
                <a:cxn ang="0">
                  <a:pos x="193" y="261"/>
                </a:cxn>
                <a:cxn ang="0">
                  <a:pos x="201" y="262"/>
                </a:cxn>
                <a:cxn ang="0">
                  <a:pos x="325" y="334"/>
                </a:cxn>
                <a:cxn ang="0">
                  <a:pos x="201" y="400"/>
                </a:cxn>
                <a:cxn ang="0">
                  <a:pos x="132" y="392"/>
                </a:cxn>
                <a:cxn ang="0">
                  <a:pos x="132" y="247"/>
                </a:cxn>
              </a:cxnLst>
              <a:rect l="0" t="0" r="r" b="b"/>
              <a:pathLst>
                <a:path w="461" h="475">
                  <a:moveTo>
                    <a:pt x="360" y="225"/>
                  </a:moveTo>
                  <a:cubicBezTo>
                    <a:pt x="395" y="211"/>
                    <a:pt x="439" y="183"/>
                    <a:pt x="439" y="127"/>
                  </a:cubicBezTo>
                  <a:cubicBezTo>
                    <a:pt x="439" y="48"/>
                    <a:pt x="348" y="0"/>
                    <a:pt x="196" y="0"/>
                  </a:cubicBezTo>
                  <a:cubicBezTo>
                    <a:pt x="126" y="0"/>
                    <a:pt x="56" y="9"/>
                    <a:pt x="10" y="2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4" y="448"/>
                    <a:pt x="4" y="448"/>
                    <a:pt x="4" y="448"/>
                  </a:cubicBezTo>
                  <a:cubicBezTo>
                    <a:pt x="10" y="450"/>
                    <a:pt x="10" y="450"/>
                    <a:pt x="10" y="450"/>
                  </a:cubicBezTo>
                  <a:cubicBezTo>
                    <a:pt x="57" y="466"/>
                    <a:pt x="127" y="475"/>
                    <a:pt x="203" y="475"/>
                  </a:cubicBezTo>
                  <a:cubicBezTo>
                    <a:pt x="369" y="475"/>
                    <a:pt x="461" y="426"/>
                    <a:pt x="461" y="335"/>
                  </a:cubicBezTo>
                  <a:cubicBezTo>
                    <a:pt x="461" y="272"/>
                    <a:pt x="396" y="239"/>
                    <a:pt x="360" y="225"/>
                  </a:cubicBezTo>
                  <a:moveTo>
                    <a:pt x="132" y="247"/>
                  </a:moveTo>
                  <a:cubicBezTo>
                    <a:pt x="132" y="208"/>
                    <a:pt x="132" y="208"/>
                    <a:pt x="132" y="208"/>
                  </a:cubicBezTo>
                  <a:cubicBezTo>
                    <a:pt x="132" y="208"/>
                    <a:pt x="132" y="103"/>
                    <a:pt x="132" y="79"/>
                  </a:cubicBezTo>
                  <a:cubicBezTo>
                    <a:pt x="153" y="75"/>
                    <a:pt x="174" y="72"/>
                    <a:pt x="196" y="72"/>
                  </a:cubicBezTo>
                  <a:cubicBezTo>
                    <a:pt x="269" y="72"/>
                    <a:pt x="307" y="92"/>
                    <a:pt x="307" y="132"/>
                  </a:cubicBezTo>
                  <a:cubicBezTo>
                    <a:pt x="307" y="150"/>
                    <a:pt x="307" y="187"/>
                    <a:pt x="201" y="194"/>
                  </a:cubicBezTo>
                  <a:cubicBezTo>
                    <a:pt x="193" y="194"/>
                    <a:pt x="193" y="194"/>
                    <a:pt x="193" y="194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8" y="200"/>
                    <a:pt x="188" y="200"/>
                    <a:pt x="188" y="200"/>
                  </a:cubicBezTo>
                  <a:cubicBezTo>
                    <a:pt x="188" y="255"/>
                    <a:pt x="188" y="255"/>
                    <a:pt x="188" y="255"/>
                  </a:cubicBezTo>
                  <a:cubicBezTo>
                    <a:pt x="188" y="261"/>
                    <a:pt x="188" y="261"/>
                    <a:pt x="188" y="261"/>
                  </a:cubicBezTo>
                  <a:cubicBezTo>
                    <a:pt x="193" y="261"/>
                    <a:pt x="193" y="261"/>
                    <a:pt x="193" y="261"/>
                  </a:cubicBezTo>
                  <a:cubicBezTo>
                    <a:pt x="201" y="262"/>
                    <a:pt x="201" y="262"/>
                    <a:pt x="201" y="262"/>
                  </a:cubicBezTo>
                  <a:cubicBezTo>
                    <a:pt x="310" y="268"/>
                    <a:pt x="325" y="302"/>
                    <a:pt x="325" y="334"/>
                  </a:cubicBezTo>
                  <a:cubicBezTo>
                    <a:pt x="325" y="389"/>
                    <a:pt x="257" y="400"/>
                    <a:pt x="201" y="400"/>
                  </a:cubicBezTo>
                  <a:cubicBezTo>
                    <a:pt x="176" y="400"/>
                    <a:pt x="153" y="397"/>
                    <a:pt x="132" y="392"/>
                  </a:cubicBezTo>
                  <a:lnTo>
                    <a:pt x="132" y="2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13"/>
            <p:cNvSpPr>
              <a:spLocks/>
            </p:cNvSpPr>
            <p:nvPr userDrawn="1"/>
          </p:nvSpPr>
          <p:spPr bwMode="gray">
            <a:xfrm>
              <a:off x="-4554538" y="2349500"/>
              <a:ext cx="79375" cy="309563"/>
            </a:xfrm>
            <a:custGeom>
              <a:avLst/>
              <a:gdLst/>
              <a:ahLst/>
              <a:cxnLst>
                <a:cxn ang="0">
                  <a:pos x="0" y="195"/>
                </a:cxn>
                <a:cxn ang="0">
                  <a:pos x="28" y="0"/>
                </a:cxn>
                <a:cxn ang="0">
                  <a:pos x="50" y="0"/>
                </a:cxn>
                <a:cxn ang="0">
                  <a:pos x="24" y="195"/>
                </a:cxn>
                <a:cxn ang="0">
                  <a:pos x="0" y="195"/>
                </a:cxn>
              </a:cxnLst>
              <a:rect l="0" t="0" r="r" b="b"/>
              <a:pathLst>
                <a:path w="50" h="195">
                  <a:moveTo>
                    <a:pt x="0" y="195"/>
                  </a:moveTo>
                  <a:lnTo>
                    <a:pt x="28" y="0"/>
                  </a:lnTo>
                  <a:lnTo>
                    <a:pt x="50" y="0"/>
                  </a:lnTo>
                  <a:lnTo>
                    <a:pt x="24" y="195"/>
                  </a:lnTo>
                  <a:lnTo>
                    <a:pt x="0" y="1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14"/>
            <p:cNvSpPr>
              <a:spLocks noEditPoints="1"/>
            </p:cNvSpPr>
            <p:nvPr userDrawn="1"/>
          </p:nvSpPr>
          <p:spPr bwMode="gray">
            <a:xfrm>
              <a:off x="-4460875" y="2443163"/>
              <a:ext cx="196850" cy="220663"/>
            </a:xfrm>
            <a:custGeom>
              <a:avLst/>
              <a:gdLst/>
              <a:ahLst/>
              <a:cxnLst>
                <a:cxn ang="0">
                  <a:pos x="20" y="55"/>
                </a:cxn>
                <a:cxn ang="0">
                  <a:pos x="45" y="87"/>
                </a:cxn>
                <a:cxn ang="0">
                  <a:pos x="71" y="82"/>
                </a:cxn>
                <a:cxn ang="0">
                  <a:pos x="74" y="92"/>
                </a:cxn>
                <a:cxn ang="0">
                  <a:pos x="43" y="99"/>
                </a:cxn>
                <a:cxn ang="0">
                  <a:pos x="5" y="49"/>
                </a:cxn>
                <a:cxn ang="0">
                  <a:pos x="52" y="0"/>
                </a:cxn>
                <a:cxn ang="0">
                  <a:pos x="84" y="47"/>
                </a:cxn>
                <a:cxn ang="0">
                  <a:pos x="20" y="55"/>
                </a:cxn>
                <a:cxn ang="0">
                  <a:pos x="50" y="10"/>
                </a:cxn>
                <a:cxn ang="0">
                  <a:pos x="20" y="47"/>
                </a:cxn>
                <a:cxn ang="0">
                  <a:pos x="69" y="40"/>
                </a:cxn>
                <a:cxn ang="0">
                  <a:pos x="50" y="10"/>
                </a:cxn>
              </a:cxnLst>
              <a:rect l="0" t="0" r="r" b="b"/>
              <a:pathLst>
                <a:path w="88" h="99">
                  <a:moveTo>
                    <a:pt x="20" y="55"/>
                  </a:moveTo>
                  <a:cubicBezTo>
                    <a:pt x="18" y="77"/>
                    <a:pt x="28" y="87"/>
                    <a:pt x="45" y="87"/>
                  </a:cubicBezTo>
                  <a:cubicBezTo>
                    <a:pt x="57" y="87"/>
                    <a:pt x="65" y="85"/>
                    <a:pt x="71" y="8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67" y="96"/>
                    <a:pt x="56" y="99"/>
                    <a:pt x="43" y="99"/>
                  </a:cubicBezTo>
                  <a:cubicBezTo>
                    <a:pt x="16" y="99"/>
                    <a:pt x="0" y="83"/>
                    <a:pt x="5" y="49"/>
                  </a:cubicBezTo>
                  <a:cubicBezTo>
                    <a:pt x="10" y="17"/>
                    <a:pt x="29" y="0"/>
                    <a:pt x="52" y="0"/>
                  </a:cubicBezTo>
                  <a:cubicBezTo>
                    <a:pt x="76" y="0"/>
                    <a:pt x="88" y="15"/>
                    <a:pt x="84" y="47"/>
                  </a:cubicBezTo>
                  <a:lnTo>
                    <a:pt x="20" y="55"/>
                  </a:lnTo>
                  <a:close/>
                  <a:moveTo>
                    <a:pt x="50" y="10"/>
                  </a:moveTo>
                  <a:cubicBezTo>
                    <a:pt x="36" y="10"/>
                    <a:pt x="23" y="21"/>
                    <a:pt x="20" y="47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2" y="19"/>
                    <a:pt x="64" y="10"/>
                    <a:pt x="5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15"/>
            <p:cNvSpPr>
              <a:spLocks/>
            </p:cNvSpPr>
            <p:nvPr userDrawn="1"/>
          </p:nvSpPr>
          <p:spPr bwMode="gray">
            <a:xfrm>
              <a:off x="-4154488" y="2349500"/>
              <a:ext cx="117475" cy="309563"/>
            </a:xfrm>
            <a:custGeom>
              <a:avLst/>
              <a:gdLst/>
              <a:ahLst/>
              <a:cxnLst>
                <a:cxn ang="0">
                  <a:pos x="28" y="54"/>
                </a:cxn>
                <a:cxn ang="0">
                  <a:pos x="16" y="139"/>
                </a:cxn>
                <a:cxn ang="0">
                  <a:pos x="0" y="139"/>
                </a:cxn>
                <a:cxn ang="0">
                  <a:pos x="12" y="54"/>
                </a:cxn>
                <a:cxn ang="0">
                  <a:pos x="0" y="54"/>
                </a:cxn>
                <a:cxn ang="0">
                  <a:pos x="2" y="44"/>
                </a:cxn>
                <a:cxn ang="0">
                  <a:pos x="13" y="44"/>
                </a:cxn>
                <a:cxn ang="0">
                  <a:pos x="15" y="30"/>
                </a:cxn>
                <a:cxn ang="0">
                  <a:pos x="53" y="0"/>
                </a:cxn>
                <a:cxn ang="0">
                  <a:pos x="52" y="10"/>
                </a:cxn>
                <a:cxn ang="0">
                  <a:pos x="32" y="29"/>
                </a:cxn>
                <a:cxn ang="0">
                  <a:pos x="29" y="44"/>
                </a:cxn>
                <a:cxn ang="0">
                  <a:pos x="47" y="44"/>
                </a:cxn>
                <a:cxn ang="0">
                  <a:pos x="45" y="54"/>
                </a:cxn>
                <a:cxn ang="0">
                  <a:pos x="28" y="54"/>
                </a:cxn>
              </a:cxnLst>
              <a:rect l="0" t="0" r="r" b="b"/>
              <a:pathLst>
                <a:path w="53" h="139">
                  <a:moveTo>
                    <a:pt x="28" y="54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12"/>
                    <a:pt x="31" y="0"/>
                    <a:pt x="53" y="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2" y="11"/>
                    <a:pt x="34" y="15"/>
                    <a:pt x="32" y="29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5" y="54"/>
                    <a:pt x="45" y="54"/>
                    <a:pt x="45" y="54"/>
                  </a:cubicBezTo>
                  <a:lnTo>
                    <a:pt x="28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16"/>
            <p:cNvSpPr>
              <a:spLocks/>
            </p:cNvSpPr>
            <p:nvPr userDrawn="1"/>
          </p:nvSpPr>
          <p:spPr bwMode="gray">
            <a:xfrm>
              <a:off x="-4037013" y="2447925"/>
              <a:ext cx="184150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2" y="86"/>
                    <a:pt x="36" y="86"/>
                  </a:cubicBezTo>
                  <a:cubicBezTo>
                    <a:pt x="44" y="86"/>
                    <a:pt x="50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Freeform 17"/>
            <p:cNvSpPr>
              <a:spLocks/>
            </p:cNvSpPr>
            <p:nvPr userDrawn="1"/>
          </p:nvSpPr>
          <p:spPr bwMode="gray">
            <a:xfrm>
              <a:off x="-3811588" y="2387600"/>
              <a:ext cx="106363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3" y="99"/>
                </a:cxn>
                <a:cxn ang="0">
                  <a:pos x="12" y="37"/>
                </a:cxn>
                <a:cxn ang="0">
                  <a:pos x="0" y="37"/>
                </a:cxn>
                <a:cxn ang="0">
                  <a:pos x="2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7" y="27"/>
                </a:cxn>
                <a:cxn ang="0">
                  <a:pos x="45" y="37"/>
                </a:cxn>
                <a:cxn ang="0">
                  <a:pos x="28" y="37"/>
                </a:cxn>
                <a:cxn ang="0">
                  <a:pos x="19" y="99"/>
                </a:cxn>
                <a:cxn ang="0">
                  <a:pos x="30" y="112"/>
                </a:cxn>
                <a:cxn ang="0">
                  <a:pos x="35" y="111"/>
                </a:cxn>
                <a:cxn ang="0">
                  <a:pos x="34" y="121"/>
                </a:cxn>
                <a:cxn ang="0">
                  <a:pos x="24" y="123"/>
                </a:cxn>
              </a:cxnLst>
              <a:rect l="0" t="0" r="r" b="b"/>
              <a:pathLst>
                <a:path w="47" h="123">
                  <a:moveTo>
                    <a:pt x="24" y="123"/>
                  </a:moveTo>
                  <a:cubicBezTo>
                    <a:pt x="6" y="123"/>
                    <a:pt x="1" y="110"/>
                    <a:pt x="3" y="9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8" y="106"/>
                    <a:pt x="21" y="112"/>
                    <a:pt x="30" y="11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2" y="122"/>
                    <a:pt x="29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Freeform 18"/>
            <p:cNvSpPr>
              <a:spLocks/>
            </p:cNvSpPr>
            <p:nvPr userDrawn="1"/>
          </p:nvSpPr>
          <p:spPr bwMode="gray">
            <a:xfrm>
              <a:off x="-3687763" y="2447925"/>
              <a:ext cx="182563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3" y="86"/>
                    <a:pt x="36" y="86"/>
                  </a:cubicBezTo>
                  <a:cubicBezTo>
                    <a:pt x="44" y="86"/>
                    <a:pt x="50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Freeform 19"/>
            <p:cNvSpPr>
              <a:spLocks/>
            </p:cNvSpPr>
            <p:nvPr userDrawn="1"/>
          </p:nvSpPr>
          <p:spPr bwMode="gray">
            <a:xfrm>
              <a:off x="-3475038" y="2443163"/>
              <a:ext cx="127000" cy="215900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28" y="14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7" y="0"/>
                </a:cxn>
                <a:cxn ang="0">
                  <a:pos x="51" y="12"/>
                </a:cxn>
              </a:cxnLst>
              <a:rect l="0" t="0" r="r" b="b"/>
              <a:pathLst>
                <a:path w="57" h="97">
                  <a:moveTo>
                    <a:pt x="51" y="12"/>
                  </a:moveTo>
                  <a:cubicBezTo>
                    <a:pt x="43" y="10"/>
                    <a:pt x="34" y="10"/>
                    <a:pt x="28" y="14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2"/>
                    <a:pt x="33" y="0"/>
                    <a:pt x="57" y="0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Freeform 20"/>
            <p:cNvSpPr>
              <a:spLocks noEditPoints="1"/>
            </p:cNvSpPr>
            <p:nvPr userDrawn="1"/>
          </p:nvSpPr>
          <p:spPr bwMode="gray">
            <a:xfrm>
              <a:off x="-3275013" y="2443163"/>
              <a:ext cx="196850" cy="220663"/>
            </a:xfrm>
            <a:custGeom>
              <a:avLst/>
              <a:gdLst/>
              <a:ahLst/>
              <a:cxnLst>
                <a:cxn ang="0">
                  <a:pos x="20" y="55"/>
                </a:cxn>
                <a:cxn ang="0">
                  <a:pos x="46" y="87"/>
                </a:cxn>
                <a:cxn ang="0">
                  <a:pos x="71" y="82"/>
                </a:cxn>
                <a:cxn ang="0">
                  <a:pos x="74" y="92"/>
                </a:cxn>
                <a:cxn ang="0">
                  <a:pos x="43" y="99"/>
                </a:cxn>
                <a:cxn ang="0">
                  <a:pos x="5" y="49"/>
                </a:cxn>
                <a:cxn ang="0">
                  <a:pos x="52" y="0"/>
                </a:cxn>
                <a:cxn ang="0">
                  <a:pos x="83" y="47"/>
                </a:cxn>
                <a:cxn ang="0">
                  <a:pos x="20" y="55"/>
                </a:cxn>
                <a:cxn ang="0">
                  <a:pos x="50" y="10"/>
                </a:cxn>
                <a:cxn ang="0">
                  <a:pos x="20" y="47"/>
                </a:cxn>
                <a:cxn ang="0">
                  <a:pos x="69" y="40"/>
                </a:cxn>
                <a:cxn ang="0">
                  <a:pos x="50" y="10"/>
                </a:cxn>
              </a:cxnLst>
              <a:rect l="0" t="0" r="r" b="b"/>
              <a:pathLst>
                <a:path w="88" h="99">
                  <a:moveTo>
                    <a:pt x="20" y="55"/>
                  </a:moveTo>
                  <a:cubicBezTo>
                    <a:pt x="19" y="77"/>
                    <a:pt x="27" y="87"/>
                    <a:pt x="46" y="87"/>
                  </a:cubicBezTo>
                  <a:cubicBezTo>
                    <a:pt x="57" y="87"/>
                    <a:pt x="65" y="85"/>
                    <a:pt x="71" y="8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67" y="96"/>
                    <a:pt x="56" y="99"/>
                    <a:pt x="43" y="99"/>
                  </a:cubicBezTo>
                  <a:cubicBezTo>
                    <a:pt x="16" y="99"/>
                    <a:pt x="0" y="83"/>
                    <a:pt x="5" y="49"/>
                  </a:cubicBezTo>
                  <a:cubicBezTo>
                    <a:pt x="10" y="17"/>
                    <a:pt x="29" y="0"/>
                    <a:pt x="52" y="0"/>
                  </a:cubicBezTo>
                  <a:cubicBezTo>
                    <a:pt x="76" y="0"/>
                    <a:pt x="88" y="15"/>
                    <a:pt x="83" y="47"/>
                  </a:cubicBezTo>
                  <a:lnTo>
                    <a:pt x="20" y="55"/>
                  </a:lnTo>
                  <a:close/>
                  <a:moveTo>
                    <a:pt x="50" y="10"/>
                  </a:moveTo>
                  <a:cubicBezTo>
                    <a:pt x="36" y="10"/>
                    <a:pt x="23" y="21"/>
                    <a:pt x="20" y="47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72" y="19"/>
                    <a:pt x="64" y="10"/>
                    <a:pt x="50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Freeform 21"/>
            <p:cNvSpPr>
              <a:spLocks/>
            </p:cNvSpPr>
            <p:nvPr userDrawn="1"/>
          </p:nvSpPr>
          <p:spPr bwMode="gray">
            <a:xfrm>
              <a:off x="-3052763" y="2443163"/>
              <a:ext cx="187325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5" y="29"/>
                </a:cxn>
                <a:cxn ang="0">
                  <a:pos x="47" y="10"/>
                </a:cxn>
                <a:cxn ang="0">
                  <a:pos x="28" y="13"/>
                </a:cxn>
                <a:cxn ang="0">
                  <a:pos x="16" y="97"/>
                </a:cxn>
                <a:cxn ang="0">
                  <a:pos x="0" y="97"/>
                </a:cxn>
                <a:cxn ang="0">
                  <a:pos x="12" y="7"/>
                </a:cxn>
                <a:cxn ang="0">
                  <a:pos x="50" y="0"/>
                </a:cxn>
                <a:cxn ang="0">
                  <a:pos x="82" y="28"/>
                </a:cxn>
                <a:cxn ang="0">
                  <a:pos x="72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7" y="20"/>
                    <a:pt x="64" y="10"/>
                    <a:pt x="47" y="10"/>
                  </a:cubicBezTo>
                  <a:cubicBezTo>
                    <a:pt x="38" y="10"/>
                    <a:pt x="33" y="11"/>
                    <a:pt x="28" y="13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2" y="97"/>
                    <a:pt x="72" y="97"/>
                    <a:pt x="72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Freeform 22"/>
            <p:cNvSpPr>
              <a:spLocks/>
            </p:cNvSpPr>
            <p:nvPr userDrawn="1"/>
          </p:nvSpPr>
          <p:spPr bwMode="gray">
            <a:xfrm>
              <a:off x="-2765425" y="2443163"/>
              <a:ext cx="158750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5" y="49"/>
                </a:cxn>
                <a:cxn ang="0">
                  <a:pos x="50" y="0"/>
                </a:cxn>
                <a:cxn ang="0">
                  <a:pos x="71" y="7"/>
                </a:cxn>
                <a:cxn ang="0">
                  <a:pos x="66" y="15"/>
                </a:cxn>
                <a:cxn ang="0">
                  <a:pos x="52" y="11"/>
                </a:cxn>
                <a:cxn ang="0">
                  <a:pos x="21" y="49"/>
                </a:cxn>
                <a:cxn ang="0">
                  <a:pos x="40" y="87"/>
                </a:cxn>
                <a:cxn ang="0">
                  <a:pos x="56" y="83"/>
                </a:cxn>
                <a:cxn ang="0">
                  <a:pos x="59" y="92"/>
                </a:cxn>
                <a:cxn ang="0">
                  <a:pos x="36" y="99"/>
                </a:cxn>
              </a:cxnLst>
              <a:rect l="0" t="0" r="r" b="b"/>
              <a:pathLst>
                <a:path w="71" h="99">
                  <a:moveTo>
                    <a:pt x="36" y="99"/>
                  </a:moveTo>
                  <a:cubicBezTo>
                    <a:pt x="14" y="99"/>
                    <a:pt x="0" y="80"/>
                    <a:pt x="5" y="49"/>
                  </a:cubicBezTo>
                  <a:cubicBezTo>
                    <a:pt x="9" y="18"/>
                    <a:pt x="28" y="0"/>
                    <a:pt x="50" y="0"/>
                  </a:cubicBezTo>
                  <a:cubicBezTo>
                    <a:pt x="62" y="0"/>
                    <a:pt x="68" y="4"/>
                    <a:pt x="71" y="7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3" y="13"/>
                    <a:pt x="59" y="11"/>
                    <a:pt x="52" y="11"/>
                  </a:cubicBezTo>
                  <a:cubicBezTo>
                    <a:pt x="33" y="11"/>
                    <a:pt x="24" y="27"/>
                    <a:pt x="21" y="49"/>
                  </a:cubicBezTo>
                  <a:cubicBezTo>
                    <a:pt x="18" y="72"/>
                    <a:pt x="24" y="87"/>
                    <a:pt x="40" y="87"/>
                  </a:cubicBezTo>
                  <a:cubicBezTo>
                    <a:pt x="47" y="87"/>
                    <a:pt x="52" y="85"/>
                    <a:pt x="56" y="83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5" y="96"/>
                    <a:pt x="47" y="99"/>
                    <a:pt x="36" y="9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Freeform 23"/>
            <p:cNvSpPr>
              <a:spLocks noEditPoints="1"/>
            </p:cNvSpPr>
            <p:nvPr userDrawn="1"/>
          </p:nvSpPr>
          <p:spPr bwMode="gray">
            <a:xfrm>
              <a:off x="-2601913" y="2443163"/>
              <a:ext cx="192088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4" y="49"/>
                </a:cxn>
                <a:cxn ang="0">
                  <a:pos x="50" y="0"/>
                </a:cxn>
                <a:cxn ang="0">
                  <a:pos x="82" y="49"/>
                </a:cxn>
                <a:cxn ang="0">
                  <a:pos x="36" y="99"/>
                </a:cxn>
                <a:cxn ang="0">
                  <a:pos x="49" y="10"/>
                </a:cxn>
                <a:cxn ang="0">
                  <a:pos x="20" y="49"/>
                </a:cxn>
                <a:cxn ang="0">
                  <a:pos x="37" y="88"/>
                </a:cxn>
                <a:cxn ang="0">
                  <a:pos x="65" y="49"/>
                </a:cxn>
                <a:cxn ang="0">
                  <a:pos x="49" y="10"/>
                </a:cxn>
              </a:cxnLst>
              <a:rect l="0" t="0" r="r" b="b"/>
              <a:pathLst>
                <a:path w="86" h="99">
                  <a:moveTo>
                    <a:pt x="36" y="99"/>
                  </a:moveTo>
                  <a:cubicBezTo>
                    <a:pt x="9" y="99"/>
                    <a:pt x="0" y="77"/>
                    <a:pt x="4" y="49"/>
                  </a:cubicBezTo>
                  <a:cubicBezTo>
                    <a:pt x="8" y="21"/>
                    <a:pt x="23" y="0"/>
                    <a:pt x="50" y="0"/>
                  </a:cubicBezTo>
                  <a:cubicBezTo>
                    <a:pt x="77" y="0"/>
                    <a:pt x="86" y="21"/>
                    <a:pt x="82" y="49"/>
                  </a:cubicBezTo>
                  <a:cubicBezTo>
                    <a:pt x="78" y="77"/>
                    <a:pt x="63" y="99"/>
                    <a:pt x="36" y="99"/>
                  </a:cubicBezTo>
                  <a:moveTo>
                    <a:pt x="49" y="10"/>
                  </a:moveTo>
                  <a:cubicBezTo>
                    <a:pt x="29" y="10"/>
                    <a:pt x="23" y="30"/>
                    <a:pt x="20" y="49"/>
                  </a:cubicBezTo>
                  <a:cubicBezTo>
                    <a:pt x="17" y="69"/>
                    <a:pt x="19" y="88"/>
                    <a:pt x="37" y="88"/>
                  </a:cubicBezTo>
                  <a:cubicBezTo>
                    <a:pt x="57" y="88"/>
                    <a:pt x="63" y="68"/>
                    <a:pt x="65" y="49"/>
                  </a:cubicBezTo>
                  <a:cubicBezTo>
                    <a:pt x="68" y="30"/>
                    <a:pt x="67" y="10"/>
                    <a:pt x="49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Freeform 24"/>
            <p:cNvSpPr>
              <a:spLocks/>
            </p:cNvSpPr>
            <p:nvPr userDrawn="1"/>
          </p:nvSpPr>
          <p:spPr bwMode="gray">
            <a:xfrm>
              <a:off x="-2386013" y="2443163"/>
              <a:ext cx="188913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6" y="29"/>
                </a:cxn>
                <a:cxn ang="0">
                  <a:pos x="48" y="10"/>
                </a:cxn>
                <a:cxn ang="0">
                  <a:pos x="28" y="13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1" y="0"/>
                </a:cxn>
                <a:cxn ang="0">
                  <a:pos x="82" y="28"/>
                </a:cxn>
                <a:cxn ang="0">
                  <a:pos x="73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7" y="20"/>
                    <a:pt x="65" y="10"/>
                    <a:pt x="48" y="10"/>
                  </a:cubicBezTo>
                  <a:cubicBezTo>
                    <a:pt x="39" y="10"/>
                    <a:pt x="34" y="11"/>
                    <a:pt x="28" y="13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3" y="97"/>
                    <a:pt x="73" y="97"/>
                    <a:pt x="73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Freeform 25"/>
            <p:cNvSpPr>
              <a:spLocks/>
            </p:cNvSpPr>
            <p:nvPr userDrawn="1"/>
          </p:nvSpPr>
          <p:spPr bwMode="gray">
            <a:xfrm>
              <a:off x="-2174875" y="2443163"/>
              <a:ext cx="149225" cy="219075"/>
            </a:xfrm>
            <a:custGeom>
              <a:avLst/>
              <a:gdLst/>
              <a:ahLst/>
              <a:cxnLst>
                <a:cxn ang="0">
                  <a:pos x="24" y="98"/>
                </a:cxn>
                <a:cxn ang="0">
                  <a:pos x="0" y="92"/>
                </a:cxn>
                <a:cxn ang="0">
                  <a:pos x="5" y="82"/>
                </a:cxn>
                <a:cxn ang="0">
                  <a:pos x="24" y="87"/>
                </a:cxn>
                <a:cxn ang="0">
                  <a:pos x="45" y="71"/>
                </a:cxn>
                <a:cxn ang="0">
                  <a:pos x="31" y="53"/>
                </a:cxn>
                <a:cxn ang="0">
                  <a:pos x="11" y="26"/>
                </a:cxn>
                <a:cxn ang="0">
                  <a:pos x="45" y="0"/>
                </a:cxn>
                <a:cxn ang="0">
                  <a:pos x="67" y="7"/>
                </a:cxn>
                <a:cxn ang="0">
                  <a:pos x="62" y="16"/>
                </a:cxn>
                <a:cxn ang="0">
                  <a:pos x="46" y="10"/>
                </a:cxn>
                <a:cxn ang="0">
                  <a:pos x="27" y="25"/>
                </a:cxn>
                <a:cxn ang="0">
                  <a:pos x="41" y="43"/>
                </a:cxn>
                <a:cxn ang="0">
                  <a:pos x="62" y="70"/>
                </a:cxn>
                <a:cxn ang="0">
                  <a:pos x="24" y="98"/>
                </a:cxn>
              </a:cxnLst>
              <a:rect l="0" t="0" r="r" b="b"/>
              <a:pathLst>
                <a:path w="67" h="98">
                  <a:moveTo>
                    <a:pt x="24" y="98"/>
                  </a:moveTo>
                  <a:cubicBezTo>
                    <a:pt x="13" y="98"/>
                    <a:pt x="4" y="96"/>
                    <a:pt x="0" y="9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9" y="84"/>
                    <a:pt x="15" y="87"/>
                    <a:pt x="24" y="87"/>
                  </a:cubicBezTo>
                  <a:cubicBezTo>
                    <a:pt x="35" y="87"/>
                    <a:pt x="44" y="80"/>
                    <a:pt x="45" y="71"/>
                  </a:cubicBezTo>
                  <a:cubicBezTo>
                    <a:pt x="46" y="61"/>
                    <a:pt x="41" y="56"/>
                    <a:pt x="31" y="53"/>
                  </a:cubicBezTo>
                  <a:cubicBezTo>
                    <a:pt x="13" y="46"/>
                    <a:pt x="10" y="36"/>
                    <a:pt x="11" y="26"/>
                  </a:cubicBezTo>
                  <a:cubicBezTo>
                    <a:pt x="13" y="12"/>
                    <a:pt x="27" y="0"/>
                    <a:pt x="45" y="0"/>
                  </a:cubicBezTo>
                  <a:cubicBezTo>
                    <a:pt x="55" y="0"/>
                    <a:pt x="63" y="3"/>
                    <a:pt x="67" y="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59" y="14"/>
                    <a:pt x="53" y="10"/>
                    <a:pt x="46" y="10"/>
                  </a:cubicBezTo>
                  <a:cubicBezTo>
                    <a:pt x="35" y="10"/>
                    <a:pt x="28" y="17"/>
                    <a:pt x="27" y="25"/>
                  </a:cubicBezTo>
                  <a:cubicBezTo>
                    <a:pt x="26" y="35"/>
                    <a:pt x="32" y="39"/>
                    <a:pt x="41" y="43"/>
                  </a:cubicBezTo>
                  <a:cubicBezTo>
                    <a:pt x="60" y="50"/>
                    <a:pt x="63" y="59"/>
                    <a:pt x="62" y="70"/>
                  </a:cubicBezTo>
                  <a:cubicBezTo>
                    <a:pt x="60" y="85"/>
                    <a:pt x="45" y="98"/>
                    <a:pt x="24" y="9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Freeform 26"/>
            <p:cNvSpPr>
              <a:spLocks/>
            </p:cNvSpPr>
            <p:nvPr userDrawn="1"/>
          </p:nvSpPr>
          <p:spPr bwMode="gray">
            <a:xfrm>
              <a:off x="-1985963" y="2387600"/>
              <a:ext cx="103188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2" y="99"/>
                </a:cxn>
                <a:cxn ang="0">
                  <a:pos x="11" y="37"/>
                </a:cxn>
                <a:cxn ang="0">
                  <a:pos x="0" y="37"/>
                </a:cxn>
                <a:cxn ang="0">
                  <a:pos x="1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6" y="27"/>
                </a:cxn>
                <a:cxn ang="0">
                  <a:pos x="45" y="37"/>
                </a:cxn>
                <a:cxn ang="0">
                  <a:pos x="27" y="37"/>
                </a:cxn>
                <a:cxn ang="0">
                  <a:pos x="19" y="98"/>
                </a:cxn>
                <a:cxn ang="0">
                  <a:pos x="30" y="112"/>
                </a:cxn>
                <a:cxn ang="0">
                  <a:pos x="34" y="111"/>
                </a:cxn>
                <a:cxn ang="0">
                  <a:pos x="33" y="121"/>
                </a:cxn>
                <a:cxn ang="0">
                  <a:pos x="24" y="123"/>
                </a:cxn>
              </a:cxnLst>
              <a:rect l="0" t="0" r="r" b="b"/>
              <a:pathLst>
                <a:path w="46" h="123">
                  <a:moveTo>
                    <a:pt x="24" y="123"/>
                  </a:moveTo>
                  <a:cubicBezTo>
                    <a:pt x="6" y="123"/>
                    <a:pt x="1" y="110"/>
                    <a:pt x="2" y="99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106"/>
                    <a:pt x="20" y="112"/>
                    <a:pt x="30" y="112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1" y="122"/>
                    <a:pt x="28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Freeform 27"/>
            <p:cNvSpPr>
              <a:spLocks/>
            </p:cNvSpPr>
            <p:nvPr userDrawn="1"/>
          </p:nvSpPr>
          <p:spPr bwMode="gray">
            <a:xfrm>
              <a:off x="-1866900" y="2443163"/>
              <a:ext cx="125413" cy="215900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28" y="14"/>
                </a:cxn>
                <a:cxn ang="0">
                  <a:pos x="16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6" y="0"/>
                </a:cxn>
                <a:cxn ang="0">
                  <a:pos x="51" y="12"/>
                </a:cxn>
              </a:cxnLst>
              <a:rect l="0" t="0" r="r" b="b"/>
              <a:pathLst>
                <a:path w="56" h="97">
                  <a:moveTo>
                    <a:pt x="51" y="12"/>
                  </a:moveTo>
                  <a:cubicBezTo>
                    <a:pt x="43" y="10"/>
                    <a:pt x="34" y="10"/>
                    <a:pt x="28" y="14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3" y="2"/>
                    <a:pt x="33" y="0"/>
                    <a:pt x="56" y="0"/>
                  </a:cubicBezTo>
                  <a:lnTo>
                    <a:pt x="5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Freeform 28"/>
            <p:cNvSpPr>
              <a:spLocks/>
            </p:cNvSpPr>
            <p:nvPr userDrawn="1"/>
          </p:nvSpPr>
          <p:spPr bwMode="gray">
            <a:xfrm>
              <a:off x="-1730375" y="2447925"/>
              <a:ext cx="182563" cy="215900"/>
            </a:xfrm>
            <a:custGeom>
              <a:avLst/>
              <a:gdLst/>
              <a:ahLst/>
              <a:cxnLst>
                <a:cxn ang="0">
                  <a:pos x="34" y="97"/>
                </a:cxn>
                <a:cxn ang="0">
                  <a:pos x="3" y="66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19" y="66"/>
                </a:cxn>
                <a:cxn ang="0">
                  <a:pos x="36" y="86"/>
                </a:cxn>
                <a:cxn ang="0">
                  <a:pos x="55" y="82"/>
                </a:cxn>
                <a:cxn ang="0">
                  <a:pos x="66" y="0"/>
                </a:cxn>
                <a:cxn ang="0">
                  <a:pos x="82" y="0"/>
                </a:cxn>
                <a:cxn ang="0">
                  <a:pos x="70" y="89"/>
                </a:cxn>
                <a:cxn ang="0">
                  <a:pos x="34" y="97"/>
                </a:cxn>
              </a:cxnLst>
              <a:rect l="0" t="0" r="r" b="b"/>
              <a:pathLst>
                <a:path w="82" h="97">
                  <a:moveTo>
                    <a:pt x="34" y="97"/>
                  </a:moveTo>
                  <a:cubicBezTo>
                    <a:pt x="9" y="97"/>
                    <a:pt x="0" y="85"/>
                    <a:pt x="3" y="6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7" y="77"/>
                    <a:pt x="22" y="86"/>
                    <a:pt x="36" y="86"/>
                  </a:cubicBezTo>
                  <a:cubicBezTo>
                    <a:pt x="44" y="86"/>
                    <a:pt x="49" y="85"/>
                    <a:pt x="55" y="8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2" y="93"/>
                    <a:pt x="50" y="97"/>
                    <a:pt x="34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Freeform 29"/>
            <p:cNvSpPr>
              <a:spLocks/>
            </p:cNvSpPr>
            <p:nvPr userDrawn="1"/>
          </p:nvSpPr>
          <p:spPr bwMode="gray">
            <a:xfrm>
              <a:off x="-1520825" y="2443163"/>
              <a:ext cx="157163" cy="220663"/>
            </a:xfrm>
            <a:custGeom>
              <a:avLst/>
              <a:gdLst/>
              <a:ahLst/>
              <a:cxnLst>
                <a:cxn ang="0">
                  <a:pos x="35" y="99"/>
                </a:cxn>
                <a:cxn ang="0">
                  <a:pos x="4" y="49"/>
                </a:cxn>
                <a:cxn ang="0">
                  <a:pos x="49" y="0"/>
                </a:cxn>
                <a:cxn ang="0">
                  <a:pos x="70" y="7"/>
                </a:cxn>
                <a:cxn ang="0">
                  <a:pos x="65" y="15"/>
                </a:cxn>
                <a:cxn ang="0">
                  <a:pos x="51" y="11"/>
                </a:cxn>
                <a:cxn ang="0">
                  <a:pos x="21" y="49"/>
                </a:cxn>
                <a:cxn ang="0">
                  <a:pos x="40" y="87"/>
                </a:cxn>
                <a:cxn ang="0">
                  <a:pos x="56" y="83"/>
                </a:cxn>
                <a:cxn ang="0">
                  <a:pos x="58" y="92"/>
                </a:cxn>
                <a:cxn ang="0">
                  <a:pos x="35" y="99"/>
                </a:cxn>
              </a:cxnLst>
              <a:rect l="0" t="0" r="r" b="b"/>
              <a:pathLst>
                <a:path w="70" h="99">
                  <a:moveTo>
                    <a:pt x="35" y="99"/>
                  </a:moveTo>
                  <a:cubicBezTo>
                    <a:pt x="13" y="99"/>
                    <a:pt x="0" y="80"/>
                    <a:pt x="4" y="49"/>
                  </a:cubicBezTo>
                  <a:cubicBezTo>
                    <a:pt x="8" y="18"/>
                    <a:pt x="27" y="0"/>
                    <a:pt x="49" y="0"/>
                  </a:cubicBezTo>
                  <a:cubicBezTo>
                    <a:pt x="61" y="0"/>
                    <a:pt x="67" y="4"/>
                    <a:pt x="70" y="7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2" y="13"/>
                    <a:pt x="58" y="11"/>
                    <a:pt x="51" y="11"/>
                  </a:cubicBezTo>
                  <a:cubicBezTo>
                    <a:pt x="33" y="11"/>
                    <a:pt x="24" y="27"/>
                    <a:pt x="21" y="49"/>
                  </a:cubicBezTo>
                  <a:cubicBezTo>
                    <a:pt x="17" y="72"/>
                    <a:pt x="24" y="87"/>
                    <a:pt x="40" y="87"/>
                  </a:cubicBezTo>
                  <a:cubicBezTo>
                    <a:pt x="47" y="87"/>
                    <a:pt x="52" y="85"/>
                    <a:pt x="56" y="83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4" y="96"/>
                    <a:pt x="46" y="99"/>
                    <a:pt x="35" y="9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Freeform 30"/>
            <p:cNvSpPr>
              <a:spLocks/>
            </p:cNvSpPr>
            <p:nvPr userDrawn="1"/>
          </p:nvSpPr>
          <p:spPr bwMode="gray">
            <a:xfrm>
              <a:off x="-1335088" y="2387600"/>
              <a:ext cx="104775" cy="274638"/>
            </a:xfrm>
            <a:custGeom>
              <a:avLst/>
              <a:gdLst/>
              <a:ahLst/>
              <a:cxnLst>
                <a:cxn ang="0">
                  <a:pos x="24" y="123"/>
                </a:cxn>
                <a:cxn ang="0">
                  <a:pos x="3" y="99"/>
                </a:cxn>
                <a:cxn ang="0">
                  <a:pos x="12" y="37"/>
                </a:cxn>
                <a:cxn ang="0">
                  <a:pos x="0" y="37"/>
                </a:cxn>
                <a:cxn ang="0">
                  <a:pos x="2" y="27"/>
                </a:cxn>
                <a:cxn ang="0">
                  <a:pos x="13" y="27"/>
                </a:cxn>
                <a:cxn ang="0">
                  <a:pos x="16" y="5"/>
                </a:cxn>
                <a:cxn ang="0">
                  <a:pos x="33" y="0"/>
                </a:cxn>
                <a:cxn ang="0">
                  <a:pos x="29" y="27"/>
                </a:cxn>
                <a:cxn ang="0">
                  <a:pos x="47" y="27"/>
                </a:cxn>
                <a:cxn ang="0">
                  <a:pos x="45" y="37"/>
                </a:cxn>
                <a:cxn ang="0">
                  <a:pos x="28" y="37"/>
                </a:cxn>
                <a:cxn ang="0">
                  <a:pos x="19" y="98"/>
                </a:cxn>
                <a:cxn ang="0">
                  <a:pos x="30" y="112"/>
                </a:cxn>
                <a:cxn ang="0">
                  <a:pos x="35" y="111"/>
                </a:cxn>
                <a:cxn ang="0">
                  <a:pos x="33" y="121"/>
                </a:cxn>
                <a:cxn ang="0">
                  <a:pos x="24" y="123"/>
                </a:cxn>
              </a:cxnLst>
              <a:rect l="0" t="0" r="r" b="b"/>
              <a:pathLst>
                <a:path w="47" h="123">
                  <a:moveTo>
                    <a:pt x="24" y="123"/>
                  </a:moveTo>
                  <a:cubicBezTo>
                    <a:pt x="6" y="123"/>
                    <a:pt x="1" y="110"/>
                    <a:pt x="3" y="9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106"/>
                    <a:pt x="21" y="112"/>
                    <a:pt x="30" y="11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1" y="122"/>
                    <a:pt x="28" y="123"/>
                    <a:pt x="24" y="1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Freeform 31"/>
            <p:cNvSpPr>
              <a:spLocks noEditPoints="1"/>
            </p:cNvSpPr>
            <p:nvPr userDrawn="1"/>
          </p:nvSpPr>
          <p:spPr bwMode="gray">
            <a:xfrm>
              <a:off x="-1212850" y="2366963"/>
              <a:ext cx="79375" cy="292100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15" y="9"/>
                </a:cxn>
                <a:cxn ang="0">
                  <a:pos x="26" y="0"/>
                </a:cxn>
                <a:cxn ang="0">
                  <a:pos x="34" y="9"/>
                </a:cxn>
                <a:cxn ang="0">
                  <a:pos x="24" y="18"/>
                </a:cxn>
                <a:cxn ang="0">
                  <a:pos x="0" y="131"/>
                </a:cxn>
                <a:cxn ang="0">
                  <a:pos x="13" y="36"/>
                </a:cxn>
                <a:cxn ang="0">
                  <a:pos x="29" y="36"/>
                </a:cxn>
                <a:cxn ang="0">
                  <a:pos x="16" y="131"/>
                </a:cxn>
                <a:cxn ang="0">
                  <a:pos x="0" y="131"/>
                </a:cxn>
              </a:cxnLst>
              <a:rect l="0" t="0" r="r" b="b"/>
              <a:pathLst>
                <a:path w="35" h="131">
                  <a:moveTo>
                    <a:pt x="24" y="18"/>
                  </a:moveTo>
                  <a:cubicBezTo>
                    <a:pt x="18" y="18"/>
                    <a:pt x="15" y="14"/>
                    <a:pt x="15" y="9"/>
                  </a:cubicBezTo>
                  <a:cubicBezTo>
                    <a:pt x="16" y="4"/>
                    <a:pt x="21" y="0"/>
                    <a:pt x="26" y="0"/>
                  </a:cubicBezTo>
                  <a:cubicBezTo>
                    <a:pt x="31" y="0"/>
                    <a:pt x="35" y="4"/>
                    <a:pt x="34" y="9"/>
                  </a:cubicBezTo>
                  <a:cubicBezTo>
                    <a:pt x="34" y="14"/>
                    <a:pt x="29" y="18"/>
                    <a:pt x="24" y="18"/>
                  </a:cubicBezTo>
                  <a:moveTo>
                    <a:pt x="0" y="131"/>
                  </a:moveTo>
                  <a:cubicBezTo>
                    <a:pt x="13" y="36"/>
                    <a:pt x="13" y="36"/>
                    <a:pt x="1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16" y="131"/>
                    <a:pt x="16" y="131"/>
                    <a:pt x="16" y="131"/>
                  </a:cubicBezTo>
                  <a:lnTo>
                    <a:pt x="0" y="1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32"/>
            <p:cNvSpPr>
              <a:spLocks noEditPoints="1"/>
            </p:cNvSpPr>
            <p:nvPr userDrawn="1"/>
          </p:nvSpPr>
          <p:spPr bwMode="gray">
            <a:xfrm>
              <a:off x="-1119188" y="2443163"/>
              <a:ext cx="193675" cy="220663"/>
            </a:xfrm>
            <a:custGeom>
              <a:avLst/>
              <a:gdLst/>
              <a:ahLst/>
              <a:cxnLst>
                <a:cxn ang="0">
                  <a:pos x="36" y="99"/>
                </a:cxn>
                <a:cxn ang="0">
                  <a:pos x="4" y="49"/>
                </a:cxn>
                <a:cxn ang="0">
                  <a:pos x="50" y="0"/>
                </a:cxn>
                <a:cxn ang="0">
                  <a:pos x="82" y="49"/>
                </a:cxn>
                <a:cxn ang="0">
                  <a:pos x="36" y="99"/>
                </a:cxn>
                <a:cxn ang="0">
                  <a:pos x="48" y="10"/>
                </a:cxn>
                <a:cxn ang="0">
                  <a:pos x="20" y="49"/>
                </a:cxn>
                <a:cxn ang="0">
                  <a:pos x="38" y="88"/>
                </a:cxn>
                <a:cxn ang="0">
                  <a:pos x="65" y="49"/>
                </a:cxn>
                <a:cxn ang="0">
                  <a:pos x="48" y="10"/>
                </a:cxn>
              </a:cxnLst>
              <a:rect l="0" t="0" r="r" b="b"/>
              <a:pathLst>
                <a:path w="86" h="99">
                  <a:moveTo>
                    <a:pt x="36" y="99"/>
                  </a:moveTo>
                  <a:cubicBezTo>
                    <a:pt x="9" y="99"/>
                    <a:pt x="0" y="77"/>
                    <a:pt x="4" y="49"/>
                  </a:cubicBezTo>
                  <a:cubicBezTo>
                    <a:pt x="8" y="21"/>
                    <a:pt x="23" y="0"/>
                    <a:pt x="50" y="0"/>
                  </a:cubicBezTo>
                  <a:cubicBezTo>
                    <a:pt x="77" y="0"/>
                    <a:pt x="86" y="21"/>
                    <a:pt x="82" y="49"/>
                  </a:cubicBezTo>
                  <a:cubicBezTo>
                    <a:pt x="78" y="77"/>
                    <a:pt x="63" y="99"/>
                    <a:pt x="36" y="99"/>
                  </a:cubicBezTo>
                  <a:moveTo>
                    <a:pt x="48" y="10"/>
                  </a:moveTo>
                  <a:cubicBezTo>
                    <a:pt x="29" y="10"/>
                    <a:pt x="23" y="30"/>
                    <a:pt x="20" y="49"/>
                  </a:cubicBezTo>
                  <a:cubicBezTo>
                    <a:pt x="17" y="69"/>
                    <a:pt x="19" y="88"/>
                    <a:pt x="38" y="88"/>
                  </a:cubicBezTo>
                  <a:cubicBezTo>
                    <a:pt x="56" y="88"/>
                    <a:pt x="63" y="68"/>
                    <a:pt x="65" y="49"/>
                  </a:cubicBezTo>
                  <a:cubicBezTo>
                    <a:pt x="68" y="30"/>
                    <a:pt x="67" y="10"/>
                    <a:pt x="48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33"/>
            <p:cNvSpPr>
              <a:spLocks/>
            </p:cNvSpPr>
            <p:nvPr userDrawn="1"/>
          </p:nvSpPr>
          <p:spPr bwMode="gray">
            <a:xfrm>
              <a:off x="-901700" y="2443163"/>
              <a:ext cx="187325" cy="215900"/>
            </a:xfrm>
            <a:custGeom>
              <a:avLst/>
              <a:gdLst/>
              <a:ahLst/>
              <a:cxnLst>
                <a:cxn ang="0">
                  <a:pos x="56" y="97"/>
                </a:cxn>
                <a:cxn ang="0">
                  <a:pos x="66" y="29"/>
                </a:cxn>
                <a:cxn ang="0">
                  <a:pos x="48" y="10"/>
                </a:cxn>
                <a:cxn ang="0">
                  <a:pos x="28" y="13"/>
                </a:cxn>
                <a:cxn ang="0">
                  <a:pos x="17" y="97"/>
                </a:cxn>
                <a:cxn ang="0">
                  <a:pos x="0" y="97"/>
                </a:cxn>
                <a:cxn ang="0">
                  <a:pos x="13" y="7"/>
                </a:cxn>
                <a:cxn ang="0">
                  <a:pos x="50" y="0"/>
                </a:cxn>
                <a:cxn ang="0">
                  <a:pos x="82" y="28"/>
                </a:cxn>
                <a:cxn ang="0">
                  <a:pos x="73" y="97"/>
                </a:cxn>
                <a:cxn ang="0">
                  <a:pos x="56" y="97"/>
                </a:cxn>
              </a:cxnLst>
              <a:rect l="0" t="0" r="r" b="b"/>
              <a:pathLst>
                <a:path w="84" h="97">
                  <a:moveTo>
                    <a:pt x="56" y="97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7" y="20"/>
                    <a:pt x="65" y="10"/>
                    <a:pt x="48" y="10"/>
                  </a:cubicBezTo>
                  <a:cubicBezTo>
                    <a:pt x="38" y="10"/>
                    <a:pt x="34" y="11"/>
                    <a:pt x="28" y="13"/>
                  </a:cubicBezTo>
                  <a:cubicBezTo>
                    <a:pt x="17" y="97"/>
                    <a:pt x="17" y="97"/>
                    <a:pt x="17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78" y="0"/>
                    <a:pt x="84" y="15"/>
                    <a:pt x="82" y="28"/>
                  </a:cubicBezTo>
                  <a:cubicBezTo>
                    <a:pt x="73" y="97"/>
                    <a:pt x="73" y="97"/>
                    <a:pt x="73" y="97"/>
                  </a:cubicBezTo>
                  <a:lnTo>
                    <a:pt x="56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35" r:id="rId2"/>
    <p:sldLayoutId id="2147483936" r:id="rId3"/>
    <p:sldLayoutId id="2147483929" r:id="rId4"/>
    <p:sldLayoutId id="2147483937" r:id="rId5"/>
    <p:sldLayoutId id="2147483933" r:id="rId6"/>
    <p:sldLayoutId id="2147483934" r:id="rId7"/>
    <p:sldLayoutId id="2147483938" r:id="rId8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779252" rtl="0" eaLnBrk="1" latinLnBrk="0" hangingPunct="1">
        <a:lnSpc>
          <a:spcPct val="85000"/>
        </a:lnSpc>
        <a:spcBef>
          <a:spcPct val="0"/>
        </a:spcBef>
        <a:buNone/>
        <a:defRPr sz="2000" b="0" kern="120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0" indent="0" algn="l" defTabSz="779252" rtl="0" eaLnBrk="1" latinLnBrk="0" hangingPunct="1">
        <a:spcBef>
          <a:spcPts val="0"/>
        </a:spcBef>
        <a:spcAft>
          <a:spcPts val="511"/>
        </a:spcAft>
        <a:buFontTx/>
        <a:buNone/>
        <a:defRPr sz="17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779252" rtl="0" eaLnBrk="1" latinLnBrk="0" hangingPunct="1">
        <a:spcBef>
          <a:spcPts val="0"/>
        </a:spcBef>
        <a:buFont typeface="Arial" pitchFamily="34" charset="0"/>
        <a:buNone/>
        <a:defRPr sz="12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62344" indent="-162344" algn="l" defTabSz="779252" rtl="0" eaLnBrk="1" latinLnBrk="0" hangingPunct="1">
        <a:spcBef>
          <a:spcPts val="0"/>
        </a:spcBef>
        <a:buFont typeface="Arial" pitchFamily="34" charset="0"/>
        <a:buChar char="&gt;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ts val="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ts val="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editions.cstb.fr/Products/eveBIM-Viewe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hyperlink" Target="https://www.youtube.com/watch?v=fwKutJxn2Ew" TargetMode="External"/><Relationship Id="rId4" Type="http://schemas.openxmlformats.org/officeDocument/2006/relationships/hyperlink" Target="http://www.elodie-cstb.f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n1MgzxPMAik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qbaOmtTGDv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cid:image005.png@01D22AB9.2344E640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cid:image004.png@01D22AB9.2344E640" TargetMode="External"/><Relationship Id="rId5" Type="http://schemas.openxmlformats.org/officeDocument/2006/relationships/image" Target="../media/image45.png"/><Relationship Id="rId4" Type="http://schemas.openxmlformats.org/officeDocument/2006/relationships/image" Target="cid:image001.png@01D22AB9.2344E640" TargetMode="External"/><Relationship Id="rId9" Type="http://schemas.openxmlformats.org/officeDocument/2006/relationships/hyperlink" Target="http://www.batipedia.com/inscription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tipedia.com/agenda.html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ttendee.gotowebinar.com/register/1041982256283930626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attendee.gotowebinar.com/rt/680546393940892673" TargetMode="External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formations.cstb.fr/Themes/Bim-Et-Maquette-Numeriqu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hyperlink" Target="https://user-toa5ier.cld.bz/Catalogue-Formations-2017/1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formations.cstb.fr/" TargetMode="External"/><Relationship Id="rId3" Type="http://schemas.openxmlformats.org/officeDocument/2006/relationships/hyperlink" Target="mailto:maximilien.lecointe@cstb.fr" TargetMode="External"/><Relationship Id="rId7" Type="http://schemas.openxmlformats.org/officeDocument/2006/relationships/hyperlink" Target="http://www.batipedia.com/activation-education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atipedia.com/" TargetMode="External"/><Relationship Id="rId5" Type="http://schemas.openxmlformats.org/officeDocument/2006/relationships/hyperlink" Target="mailto:Sarah.Dandec@cstb.fr" TargetMode="External"/><Relationship Id="rId4" Type="http://schemas.openxmlformats.org/officeDocument/2006/relationships/hyperlink" Target="http://logiciels.cstb.fr/Products/eveBIM-Viewer" TargetMode="Externa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://www.cstb.fr/" TargetMode="External"/><Relationship Id="rId7" Type="http://schemas.openxmlformats.org/officeDocument/2006/relationships/hyperlink" Target="http://recherche.cstb.fr/fr/offres/thematiques/numeriqu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formations.cstb.fr/" TargetMode="External"/><Relationship Id="rId5" Type="http://schemas.openxmlformats.org/officeDocument/2006/relationships/hyperlink" Target="http://www.batipedia.com/" TargetMode="External"/><Relationship Id="rId4" Type="http://schemas.openxmlformats.org/officeDocument/2006/relationships/hyperlink" Target="http://logiciels.cstb.f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hyperlink" Target="http://formations.cstb.fr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atipedia.com/" TargetMode="External"/><Relationship Id="rId5" Type="http://schemas.openxmlformats.org/officeDocument/2006/relationships/hyperlink" Target="http://logiciels.cstb.fr/" TargetMode="Externa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tif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 </a:t>
            </a:r>
            <a:endParaRPr lang="fr-FR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97176" y="2930136"/>
            <a:ext cx="3733586" cy="356876"/>
          </a:xfrm>
        </p:spPr>
        <p:txBody>
          <a:bodyPr/>
          <a:lstStyle/>
          <a:p>
            <a:r>
              <a:rPr lang="fr-FR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CSTB</a:t>
            </a:r>
            <a:endParaRPr lang="fr-F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997176" y="3316739"/>
            <a:ext cx="3733586" cy="193819"/>
          </a:xfrm>
        </p:spPr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Novembre 2016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192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4895576" y="3642890"/>
            <a:ext cx="23401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Maximilien Lecointe</a:t>
            </a:r>
          </a:p>
          <a:p>
            <a:r>
              <a:rPr lang="fr-FR" sz="12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Ingénieur  Commercial</a:t>
            </a:r>
            <a:br>
              <a:rPr lang="fr-FR" sz="12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 : 01 61 44 81 11</a:t>
            </a:r>
            <a:br>
              <a:rPr lang="fr-FR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Maximilien.lecointe@cstb.fr</a:t>
            </a:r>
            <a:endParaRPr lang="fr-FR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37693" y="1876548"/>
            <a:ext cx="6084277" cy="1450642"/>
          </a:xfrm>
        </p:spPr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 Pro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 Pro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51128" y="1277938"/>
            <a:ext cx="2935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PLUS</a:t>
            </a:r>
          </a:p>
          <a:p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ebdings" panose="05030102010509060703" pitchFamily="18" charset="2"/>
              </a:rPr>
              <a:t>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Performance</a:t>
            </a:r>
          </a:p>
          <a:p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ebdings" panose="05030102010509060703" pitchFamily="18" charset="2"/>
              </a:rPr>
              <a:t>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Multi fichiers</a:t>
            </a:r>
          </a:p>
          <a:p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ebdings" panose="05030102010509060703" pitchFamily="18" charset="2"/>
              </a:rPr>
              <a:t>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Compatible WIN / MAC</a:t>
            </a:r>
          </a:p>
          <a:p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ebdings" panose="05030102010509060703" pitchFamily="18" charset="2"/>
              </a:rPr>
              <a:t>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Fonctionnalités:</a:t>
            </a:r>
          </a:p>
          <a:p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  Zoning</a:t>
            </a:r>
          </a:p>
          <a:p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  Export des propriétés</a:t>
            </a:r>
          </a:p>
          <a:p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  Documents liés</a:t>
            </a:r>
          </a:p>
          <a:p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  Captures d’écran HD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78" y="1277938"/>
            <a:ext cx="5302310" cy="35017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1128" y="4271899"/>
            <a:ext cx="328808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Téléchargement du viewer gratuit:</a:t>
            </a:r>
          </a:p>
          <a:p>
            <a:pPr algn="just"/>
            <a:r>
              <a:rPr lang="fr-FR" sz="1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</a:t>
            </a:r>
            <a:r>
              <a:rPr lang="fr-FR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://</a:t>
            </a:r>
            <a:r>
              <a:rPr lang="fr-FR" sz="1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editions.cstb.fr/Products/eveBIM-Viewer</a:t>
            </a:r>
            <a:endParaRPr lang="fr-FR" sz="11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Fonctionnalités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27547" y="1181918"/>
            <a:ext cx="34251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Coupes</a:t>
            </a:r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Plans XY, XZ et ZY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Selon un élément de la maquette</a:t>
            </a:r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547" y="2458720"/>
            <a:ext cx="3425127" cy="23783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62" y="2458720"/>
            <a:ext cx="3859646" cy="237055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8996" y="1181918"/>
            <a:ext cx="39857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Navigation</a:t>
            </a:r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b="1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Ouvrir 1 ou plusieurs fichiers à la fois</a:t>
            </a:r>
          </a:p>
          <a:p>
            <a:r>
              <a:rPr lang="fr-FR" b="1" dirty="0" smtClean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Défaire et refaire les sélections</a:t>
            </a: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Recentrer la maquette</a:t>
            </a: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08418" y="2720084"/>
            <a:ext cx="972533" cy="48892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178276" y="2720083"/>
            <a:ext cx="585863" cy="48892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Flèche vers le bas 10"/>
          <p:cNvSpPr/>
          <p:nvPr/>
        </p:nvSpPr>
        <p:spPr>
          <a:xfrm rot="8586791">
            <a:off x="1988362" y="3019932"/>
            <a:ext cx="316119" cy="575852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Fonctionnalités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4085" y="1235119"/>
            <a:ext cx="38313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Vues</a:t>
            </a:r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Sauvegarde des vues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Sauvegarde des sélections d’objets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Préparation de scénario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3756" r="15753" b="7192"/>
          <a:stretch/>
        </p:blipFill>
        <p:spPr>
          <a:xfrm>
            <a:off x="324085" y="2657455"/>
            <a:ext cx="3831355" cy="21380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r="25206" b="18411"/>
          <a:stretch/>
        </p:blipFill>
        <p:spPr>
          <a:xfrm>
            <a:off x="4998720" y="2656934"/>
            <a:ext cx="3688080" cy="21385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98720" y="1235119"/>
            <a:ext cx="3688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Prise de mesures</a:t>
            </a:r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Points présélectionnés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Liste des mesures sauvegardées</a:t>
            </a:r>
          </a:p>
        </p:txBody>
      </p:sp>
    </p:spTree>
    <p:extLst>
      <p:ext uri="{BB962C8B-B14F-4D97-AF65-F5344CB8AC3E}">
        <p14:creationId xmlns:p14="http://schemas.microsoft.com/office/powerpoint/2010/main" val="18302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Fonctionnalités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6670" t="13168" r="21494" b="4893"/>
          <a:stretch/>
        </p:blipFill>
        <p:spPr>
          <a:xfrm>
            <a:off x="311218" y="2526731"/>
            <a:ext cx="2712694" cy="22760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11218" y="1123729"/>
            <a:ext cx="3333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Zoning</a:t>
            </a:r>
            <a:endParaRPr lang="fr-F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Création de zones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objets ou volumes peuvent être associés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44867" t="6745" b="2640"/>
          <a:stretch/>
        </p:blipFill>
        <p:spPr>
          <a:xfrm>
            <a:off x="6313623" y="1493061"/>
            <a:ext cx="2564296" cy="33097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46894" y="1123729"/>
            <a:ext cx="344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Export des données</a:t>
            </a:r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2483" y="1493061"/>
            <a:ext cx="23853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Sélection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 type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d’objet</a:t>
            </a:r>
          </a:p>
          <a:p>
            <a:pPr marL="285750" indent="-285750">
              <a:buFontTx/>
              <a:buChar char="-"/>
            </a:pP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Choix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propriétés</a:t>
            </a:r>
          </a:p>
          <a:p>
            <a:pPr marL="285750" indent="-285750">
              <a:buFontTx/>
              <a:buChar char="-"/>
            </a:pP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Sélection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objets</a:t>
            </a:r>
          </a:p>
          <a:p>
            <a:pPr marL="285750" indent="-285750">
              <a:buFontTx/>
              <a:buChar char="-"/>
            </a:pP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Catalogues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sélections</a:t>
            </a:r>
          </a:p>
          <a:p>
            <a:pPr marL="285750" indent="-285750">
              <a:buFontTx/>
              <a:buChar char="-"/>
            </a:pP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Export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 format .CSV</a:t>
            </a:r>
          </a:p>
        </p:txBody>
      </p:sp>
    </p:spTree>
    <p:extLst>
      <p:ext uri="{BB962C8B-B14F-4D97-AF65-F5344CB8AC3E}">
        <p14:creationId xmlns:p14="http://schemas.microsoft.com/office/powerpoint/2010/main" val="32355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Fonctionnalités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0623" t="10837" b="27494"/>
          <a:stretch/>
        </p:blipFill>
        <p:spPr>
          <a:xfrm>
            <a:off x="323654" y="2226313"/>
            <a:ext cx="4645680" cy="22238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654" y="1179873"/>
            <a:ext cx="41489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Annotations</a:t>
            </a:r>
            <a:endParaRPr lang="fr-F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Commentaires associés aux objets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Identifiées dans la maquette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Traçabilité de l’auteur et datation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t="11259" r="66924"/>
          <a:stretch/>
        </p:blipFill>
        <p:spPr>
          <a:xfrm>
            <a:off x="7122042" y="1581064"/>
            <a:ext cx="1763541" cy="31897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69334" y="1179873"/>
            <a:ext cx="2385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Documents relatifs</a:t>
            </a:r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Tous types de fichiers</a:t>
            </a:r>
          </a:p>
          <a:p>
            <a:pPr marL="285750" indent="-285750">
              <a:buFontTx/>
              <a:buChar char="-"/>
            </a:pPr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Associé à un ou plusieurs objets par click &amp; go</a:t>
            </a:r>
          </a:p>
          <a:p>
            <a:pPr marL="285750" indent="-285750">
              <a:buFontTx/>
              <a:buChar char="-"/>
            </a:pPr>
            <a:endParaRPr lang="fr-FR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Identification des associations dans la maquette</a:t>
            </a:r>
          </a:p>
        </p:txBody>
      </p:sp>
    </p:spTree>
    <p:extLst>
      <p:ext uri="{BB962C8B-B14F-4D97-AF65-F5344CB8AC3E}">
        <p14:creationId xmlns:p14="http://schemas.microsoft.com/office/powerpoint/2010/main" val="41927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Fonctionnalités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68" y="1459173"/>
            <a:ext cx="5570559" cy="29457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60168" y="1459173"/>
            <a:ext cx="2727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Capture d’écran HD</a:t>
            </a:r>
          </a:p>
          <a:p>
            <a:pPr algn="ctr"/>
            <a:endParaRPr lang="fr-FR" sz="18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Taille présélectionnée </a:t>
            </a:r>
          </a:p>
          <a:p>
            <a:pPr marL="285750" indent="-285750">
              <a:buFontTx/>
              <a:buChar char="-"/>
            </a:pPr>
            <a:endParaRPr lang="fr-F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A0 (300dpi)</a:t>
            </a:r>
          </a:p>
          <a:p>
            <a:pPr marL="285750" indent="-285750">
              <a:buFontTx/>
              <a:buChar char="-"/>
            </a:pPr>
            <a:endParaRPr lang="fr-F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H²XGA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16384 x 12288</a:t>
            </a:r>
          </a:p>
        </p:txBody>
      </p:sp>
    </p:spTree>
    <p:extLst>
      <p:ext uri="{BB962C8B-B14F-4D97-AF65-F5344CB8AC3E}">
        <p14:creationId xmlns:p14="http://schemas.microsoft.com/office/powerpoint/2010/main" val="19641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Démonstration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2628900" y="1292512"/>
            <a:ext cx="3987800" cy="2730287"/>
            <a:chOff x="7473279" y="115071"/>
            <a:chExt cx="1368152" cy="110643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2163" y="115071"/>
              <a:ext cx="898377" cy="725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7473279" y="784969"/>
              <a:ext cx="1368152" cy="436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 err="1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eve</a:t>
              </a:r>
              <a:r>
                <a:rPr lang="fr-FR" sz="3200" dirty="0" err="1" smtClean="0">
                  <a:solidFill>
                    <a:srgbClr val="8B6D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BIM</a:t>
              </a:r>
              <a:r>
                <a:rPr lang="fr-FR" sz="2000" dirty="0" smtClean="0">
                  <a:solidFill>
                    <a:srgbClr val="8B6D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®</a:t>
              </a:r>
              <a:endParaRPr lang="fr-FR" sz="3200" dirty="0" smtClean="0">
                <a:solidFill>
                  <a:srgbClr val="8B6D4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/>
              <a:r>
                <a:rPr lang="fr-FR" sz="3200" b="1" i="1" dirty="0" smtClean="0">
                  <a:solidFill>
                    <a:srgbClr val="5F94A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</a:t>
              </a:r>
              <a:endParaRPr lang="fr-FR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37693" y="1876548"/>
            <a:ext cx="6084277" cy="1450642"/>
          </a:xfrm>
        </p:spPr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 et eveBIM-ELODIE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" y="1224557"/>
            <a:ext cx="8210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 un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outil collaboratif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permettant d’évaluer l’ensemble du cycle de vie d’un ouvrage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qu’il soit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tertiaire ou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résidentiel pour en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optimiser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performances environnementales.</a:t>
            </a:r>
          </a:p>
        </p:txBody>
      </p:sp>
      <p:pic>
        <p:nvPicPr>
          <p:cNvPr id="614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914" y="2055554"/>
            <a:ext cx="3112186" cy="1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2900" y="2359331"/>
            <a:ext cx="5346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Label Energie Carbone</a:t>
            </a:r>
          </a:p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Éco-concevoir vos bâtiments,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Préparer l’étiquetage environnemental de son bâtiment,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Calculer l’énergie grise,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Établir les émissions de gaz à effet de serre sur l’ensemble du cycle de vie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l’ouvrage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Calculer les déchets générés par votre opération au cours de son cycle de vie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Estimer les consommations d’eau…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15025" y="3840748"/>
            <a:ext cx="18966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www.elodie-cstb.fr</a:t>
            </a: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" y="4472462"/>
            <a:ext cx="854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Démonstration vidéo du logiciel Elodie: </a:t>
            </a:r>
            <a:r>
              <a:rPr lang="fr-FR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</a:t>
            </a:r>
            <a:r>
              <a:rPr lang="fr-FR" sz="1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www.youtube.com/watch?v=fwKutJxn2Ew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650" y="3559283"/>
            <a:ext cx="9334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activités du CSTB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7" y="1524000"/>
            <a:ext cx="3324225" cy="3429000"/>
          </a:xfrm>
          <a:prstGeom prst="rect">
            <a:avLst/>
          </a:prstGeom>
        </p:spPr>
      </p:pic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423912" y="1173907"/>
            <a:ext cx="690507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r-FR" alt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 répondre aux enjeux de la transition énergétique :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25400" y="1652834"/>
            <a:ext cx="3000375" cy="1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95000"/>
              </a:lnSpc>
              <a:spcBef>
                <a:spcPct val="35000"/>
              </a:spcBef>
            </a:pP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Excellence </a:t>
            </a: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scientifique reconnue au niveau national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 </a:t>
            </a: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européen. Présence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dans </a:t>
            </a: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réseaux scientifiques européens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internationaux.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756444" y="3500439"/>
            <a:ext cx="2141537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95000"/>
              </a:lnSpc>
              <a:spcBef>
                <a:spcPct val="35000"/>
              </a:spcBef>
            </a:pP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Accompagnement </a:t>
            </a: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professionnels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</a:t>
            </a: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filière par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</a:t>
            </a: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diffusion des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savoirs.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6043612" y="1690934"/>
            <a:ext cx="2643188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CSTB, un acteur </a:t>
            </a: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confiance pour </a:t>
            </a:r>
            <a:r>
              <a:rPr lang="fr-FR" alt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</a:t>
            </a: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acteurs économiques </a:t>
            </a:r>
            <a:b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alt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 les pouvoirs publics.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6135066" y="3500438"/>
            <a:ext cx="2644775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fr-FR" altLang="ja-JP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CSTB, organisme indépendant agréé pour la </a:t>
            </a:r>
            <a:r>
              <a:rPr lang="fr-FR" altLang="ja-JP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certification des </a:t>
            </a:r>
            <a:r>
              <a:rPr lang="fr-FR" altLang="ja-JP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produits de </a:t>
            </a:r>
            <a:r>
              <a:rPr lang="fr-FR" altLang="ja-JP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construction.</a:t>
            </a:r>
            <a:endParaRPr lang="fr-FR" altLang="fr-F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 et eveBIM-ELODIE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8484" y="1104553"/>
            <a:ext cx="9386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r-FR" sz="2000" b="1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Pouvoir comparer différentes solutions constructives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8484" y="1643383"/>
            <a:ext cx="89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r-FR" sz="20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Pouvoir comparer sa modélisation à des valeurs de références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323" y="2173000"/>
            <a:ext cx="5633267" cy="28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7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eveBIM-ELODIE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" y="1224557"/>
            <a:ext cx="8210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eveBIM-ELODIE est le module </a:t>
            </a:r>
            <a:r>
              <a:rPr lang="fr-F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maquette numérique du bâtiment pour faciliter l’intégration des calculs dans un projet réalisé avec le logiciel </a:t>
            </a:r>
            <a:r>
              <a:rPr lang="fr-FR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</a:t>
            </a:r>
          </a:p>
        </p:txBody>
      </p:sp>
      <p:sp>
        <p:nvSpPr>
          <p:cNvPr id="9" name="Rectangle 8"/>
          <p:cNvSpPr/>
          <p:nvPr/>
        </p:nvSpPr>
        <p:spPr>
          <a:xfrm>
            <a:off x="342899" y="2055554"/>
            <a:ext cx="71151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Connexion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avec login/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à un compte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ELODIE,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Chargement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d’une maquette numérique BIM au format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IFC, 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Synchronisation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avec la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base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INIES des FDES et des fiches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ELODIE,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Association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FDES aux objets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BIM,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Récupération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automatique des quantités et métrés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IFC associées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aux FDES avec possibilité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modification,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Export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vers ELODIE pour un calcul global sur le bâtiment</a:t>
            </a:r>
          </a:p>
        </p:txBody>
      </p:sp>
      <p:pic>
        <p:nvPicPr>
          <p:cNvPr id="7172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21050"/>
            <a:ext cx="1619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2900" y="4472462"/>
            <a:ext cx="854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Démonstration vidéo du logiciel </a:t>
            </a:r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eveBIM-Elodie</a:t>
            </a: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</a:t>
            </a:r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www.youtube.com/watch?v=n1MgzxPMAik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37693" y="1876548"/>
            <a:ext cx="6084277" cy="1450642"/>
          </a:xfrm>
        </p:spPr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Batipédia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Qu’est ce que Batipédia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13926" y="3547176"/>
            <a:ext cx="7259354" cy="2950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Font typeface="Wingdings" pitchFamily="2" charset="2"/>
              <a:buChar char="v"/>
              <a:defRPr lang="fr-FR" sz="2400" b="0" dirty="0" smtClean="0">
                <a:solidFill>
                  <a:srgbClr val="00579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Ø"/>
              <a:defRPr sz="2000" b="0">
                <a:solidFill>
                  <a:srgbClr val="00579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l"/>
              <a:defRPr sz="1800" b="0">
                <a:solidFill>
                  <a:srgbClr val="00579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0">
                <a:solidFill>
                  <a:srgbClr val="00579C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>
                <a:solidFill>
                  <a:srgbClr val="00579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13927" y="1083476"/>
            <a:ext cx="8684812" cy="38065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Font typeface="Wingdings" pitchFamily="2" charset="2"/>
              <a:buChar char="v"/>
              <a:defRPr lang="fr-FR" sz="2400" b="0" dirty="0" smtClean="0">
                <a:solidFill>
                  <a:srgbClr val="00579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Ø"/>
              <a:defRPr sz="2000" b="0">
                <a:solidFill>
                  <a:srgbClr val="00579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l"/>
              <a:defRPr sz="1800" b="0">
                <a:solidFill>
                  <a:srgbClr val="00579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0">
                <a:solidFill>
                  <a:srgbClr val="00579C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>
                <a:solidFill>
                  <a:srgbClr val="00579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>
              <a:buClr>
                <a:srgbClr val="976F43"/>
              </a:buClr>
            </a:pPr>
            <a:r>
              <a:rPr lang="fr-FR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BATIPEDIA est le portail d’accès unique </a:t>
            </a:r>
            <a:r>
              <a:rPr lang="fr-FR" sz="18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aux informations</a:t>
            </a:r>
            <a:r>
              <a:rPr lang="fr-FR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services en ligne et formations du CSTB, pour une vision à 360° du secteur de la </a:t>
            </a:r>
            <a:r>
              <a:rPr lang="fr-FR" sz="18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construction</a:t>
            </a:r>
          </a:p>
          <a:p>
            <a:pPr marL="285750" lvl="1">
              <a:buClr>
                <a:srgbClr val="976F43"/>
              </a:buClr>
            </a:pPr>
            <a:endParaRPr lang="fr-FR" sz="2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lvl="1" algn="just">
              <a:buClr>
                <a:srgbClr val="976F43"/>
              </a:buClr>
            </a:pPr>
            <a:r>
              <a:rPr lang="fr-FR" sz="18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BATIPÉDIA  propose et facilite </a:t>
            </a:r>
            <a:r>
              <a:rPr lang="fr-FR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sur un site unique l’accès aux différents services dédiés aux professionnels de la construction</a:t>
            </a:r>
            <a:r>
              <a:rPr lang="fr-FR" sz="18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:</a:t>
            </a:r>
          </a:p>
          <a:p>
            <a:pPr marL="285750" lvl="2" indent="-285750" algn="just">
              <a:buClr>
                <a:srgbClr val="976F43"/>
              </a:buClr>
            </a:pPr>
            <a:r>
              <a:rPr lang="fr-FR" sz="14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Actualités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pour suivre en temps réel l’actualité technique et réglementaire ainsi que les faits marquants du secteur de la construction</a:t>
            </a:r>
          </a:p>
          <a:p>
            <a:pPr marL="285750" lvl="2" indent="-285750" algn="just">
              <a:buClr>
                <a:srgbClr val="976F43"/>
              </a:buClr>
            </a:pPr>
            <a:r>
              <a:rPr lang="fr-FR" sz="14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Référentiel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pour accéder à un périmètre d’abonnement aux services d’information technique et réglementaire des Editions du CSTB (Reef, Reef Décennale, DTU / Lots DTU, Thématiques)</a:t>
            </a:r>
          </a:p>
          <a:p>
            <a:pPr marL="285750" lvl="2" indent="-285750" algn="just">
              <a:buClr>
                <a:srgbClr val="976F43"/>
              </a:buClr>
            </a:pPr>
            <a:r>
              <a:rPr lang="fr-FR" sz="14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Médiathèque :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 disposer d’un contenu illustré et didactique, adapté à chaque abonnement et complémentaire au Référentiel, afin de mieux comprendre et appliquer les textes de la réglementation</a:t>
            </a:r>
          </a:p>
          <a:p>
            <a:pPr marL="285750" lvl="2" indent="-285750" algn="just">
              <a:buClr>
                <a:srgbClr val="976F43"/>
              </a:buClr>
            </a:pPr>
            <a:r>
              <a:rPr lang="fr-FR" sz="14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logiciels :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 se connecter directement à sa licence d’abonnement de logiciels spécialisés en ligne tels que Bati CCTP ou encore ELODIE, logiciel de performance globale des bâtiments permettant de quantifier leurs impacts environnementaux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fr-FR" sz="1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16822" r="7527" b="49804"/>
          <a:stretch/>
        </p:blipFill>
        <p:spPr>
          <a:xfrm>
            <a:off x="6934172" y="478186"/>
            <a:ext cx="1964566" cy="5451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900" y="4539137"/>
            <a:ext cx="854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Démonstration vidéo de Batipédia: </a:t>
            </a: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</a:t>
            </a:r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www.youtube.com/watch?v=qbaOmtTGDvU</a:t>
            </a:r>
            <a:endParaRPr lang="fr-FR" sz="12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Reef Classique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 bwMode="gray">
          <a:xfrm>
            <a:off x="280397" y="1152870"/>
            <a:ext cx="3504108" cy="20260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kern="120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71450" indent="-171450" defTabSz="957816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sz="11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fr-F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Accessible depuis le portail BATIPÉDIA, www.batipedia.com, le Reef Classique est l’encyclopédie unique et indispensable pour consulter, exploiter et respecter l’ensemble du corpus en vigueur des textes techniques et réglementaires nécessaires à la conception, la mise en œuvre et l’exploitation de tous les bâtiments, quels que soient le type de bâtiment et la nature des travaux</a:t>
            </a:r>
            <a:r>
              <a:rPr lang="fr-FR" sz="11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71450" indent="-171450" defTabSz="957816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fr-FR" sz="11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defTabSz="957816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Disposez d’un référentiel technique et réglementaire du bâtiment en vigueur, complet et à jour. </a:t>
            </a:r>
            <a:r>
              <a:rPr lang="fr-FR" sz="11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fr-FR" sz="11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1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Plus </a:t>
            </a:r>
            <a:r>
              <a:rPr lang="fr-F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4 511 références dont 3 375 documents en texte intégral.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5751" y="1179367"/>
            <a:ext cx="4788984" cy="276999"/>
          </a:xfrm>
          <a:prstGeom prst="rect">
            <a:avLst/>
          </a:prstGeom>
          <a:solidFill>
            <a:srgbClr val="5F94AB"/>
          </a:solidFill>
        </p:spPr>
        <p:txBody>
          <a:bodyPr wrap="square">
            <a:spAutoFit/>
          </a:bodyPr>
          <a:lstStyle/>
          <a:p>
            <a:r>
              <a:rPr lang="fr-FR" sz="12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SOCLE TECHNICO-RÉGLEMENTAIRE</a:t>
            </a:r>
            <a:endParaRPr lang="fr-FR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95751" y="1418146"/>
            <a:ext cx="47889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L’essentiel des textes législatifs et réglementaires du secteur de la construction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Tous les DTU/NF DTU en vigueur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Plus de 1 520 normes en texte intégral concernant plus particulièrement la conception, la mise en œuvre, le contrôle et l’entretien du bâtiment et de ses installations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Tous les Eurocodes et leurs Annexes nationales en texte intégral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Tous les Cahiers des Prescriptions Techniques (CPT)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recherche des Avis Techniques valides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textes officiels et règles de calcul des réglementations thermiques 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guides, rapports et recommandations professionnelles du programme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Règles de l’Art Grenelle Environnement 2012 (RAGE)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règles professionnelles acceptées par la C2P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ensemble de guides et de solutions techniques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notices de certifications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95751" y="3818803"/>
            <a:ext cx="4788983" cy="276999"/>
          </a:xfrm>
          <a:prstGeom prst="rect">
            <a:avLst/>
          </a:prstGeom>
          <a:solidFill>
            <a:srgbClr val="5F94AB"/>
          </a:solidFill>
        </p:spPr>
        <p:txBody>
          <a:bodyPr wrap="square">
            <a:spAutoFit/>
          </a:bodyPr>
          <a:lstStyle/>
          <a:p>
            <a:r>
              <a:rPr lang="fr-FR" sz="12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</a:t>
            </a:r>
            <a:r>
              <a:rPr lang="fr-FR" sz="12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MÉDIATHÈQUE</a:t>
            </a:r>
            <a:endParaRPr lang="fr-FR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90256" y="4057582"/>
            <a:ext cx="1924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Calepins de chantier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Documents IRIS-ST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Documents AQC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Documents </a:t>
            </a:r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OPPBTP</a:t>
            </a:r>
            <a:endParaRPr lang="fr-FR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7" y="3079060"/>
            <a:ext cx="1880386" cy="195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09" y="380295"/>
            <a:ext cx="739025" cy="63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914323" y="4057582"/>
            <a:ext cx="2970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Une sélection de guides du CSTB : Guides Pratiques, Techniques, </a:t>
            </a:r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Réglementaires…</a:t>
            </a:r>
            <a:endParaRPr lang="fr-FR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Une sélection de la </a:t>
            </a:r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Vidéothèque</a:t>
            </a:r>
          </a:p>
          <a:p>
            <a:pPr marL="171450" indent="-171450">
              <a:buClr>
                <a:schemeClr val="accent1"/>
              </a:buClr>
              <a:buSzPct val="115000"/>
              <a:buFontTx/>
              <a:buChar char="•"/>
            </a:pPr>
            <a:r>
              <a:rPr lang="fr-FR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Œil de </a:t>
            </a:r>
            <a:r>
              <a:rPr lang="fr-FR" sz="1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SOCOTEC</a:t>
            </a:r>
            <a:endParaRPr lang="fr-FR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3" y="5949280"/>
            <a:ext cx="2090280" cy="76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4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Compte Batipédia Education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Image 7" descr="cid:image001.png@01D22AB9.2344E64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2" y="1222513"/>
            <a:ext cx="3569997" cy="36214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9" name="Image 8" descr="cid:image004.png@01D22AB9.2344E640"/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25400" r="50201" b="22150"/>
          <a:stretch/>
        </p:blipFill>
        <p:spPr bwMode="auto">
          <a:xfrm>
            <a:off x="6410739" y="1222513"/>
            <a:ext cx="2276061" cy="16995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" name="Image 9" descr="cid:image005.png@01D22AB9.2344E640"/>
          <p:cNvPicPr/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26925" r="46145" b="30661"/>
          <a:stretch/>
        </p:blipFill>
        <p:spPr bwMode="auto">
          <a:xfrm>
            <a:off x="6410739" y="3458817"/>
            <a:ext cx="2276061" cy="13851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3876261" y="1222513"/>
            <a:ext cx="2534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fr-FR" b="1" dirty="0" smtClean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/>
            <a:r>
              <a:rPr lang="fr-FR" b="1" dirty="0" smtClean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Compte Batipédia:</a:t>
            </a:r>
          </a:p>
          <a:p>
            <a:pPr lvl="0" algn="ctr"/>
            <a:r>
              <a:rPr lang="fr-FR" sz="1200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9"/>
              </a:rPr>
              <a:t>batipedia.com/inscription.html</a:t>
            </a:r>
            <a:endParaRPr lang="fr-FR" sz="1400" u="sng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/>
            <a:endParaRPr lang="fr-FR" sz="1200" b="1" dirty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/>
            <a:r>
              <a:rPr lang="fr-FR" b="1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Champs à renseigner: </a:t>
            </a:r>
            <a:endParaRPr lang="fr-FR" b="1" dirty="0" smtClean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/>
            <a:endParaRPr lang="fr-FR" sz="800" b="1" dirty="0" smtClean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 algn="ctr">
              <a:buFontTx/>
              <a:buChar char="-"/>
            </a:pPr>
            <a:r>
              <a:rPr lang="fr-FR" b="1" dirty="0" smtClean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Activités</a:t>
            </a:r>
          </a:p>
          <a:p>
            <a:pPr marL="171450" lvl="0" indent="-171450" algn="ctr">
              <a:buFontTx/>
              <a:buChar char="-"/>
            </a:pPr>
            <a:endParaRPr lang="fr-FR" sz="200" b="1" dirty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 algn="ctr">
              <a:buFontTx/>
              <a:buChar char="-"/>
            </a:pPr>
            <a:r>
              <a:rPr lang="fr-FR" b="1" dirty="0" smtClean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Spécialités</a:t>
            </a:r>
          </a:p>
          <a:p>
            <a:pPr marL="171450" lvl="0" indent="-171450" algn="ctr">
              <a:buFontTx/>
              <a:buChar char="-"/>
            </a:pPr>
            <a:endParaRPr lang="fr-FR" b="1" dirty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/>
            <a:r>
              <a:rPr lang="fr-FR" b="1" dirty="0" smtClean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-&gt; Conditions tarifaires</a:t>
            </a:r>
          </a:p>
          <a:p>
            <a:pPr lvl="0" algn="ctr"/>
            <a:r>
              <a:rPr lang="fr-FR" b="1" dirty="0" smtClean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« Education Nationale » </a:t>
            </a:r>
            <a:endParaRPr lang="fr-FR" b="1" dirty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/>
            <a:endParaRPr lang="fr-FR" b="1" u="sng" dirty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Démonstrations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32305"/>
          <a:stretch/>
        </p:blipFill>
        <p:spPr>
          <a:xfrm>
            <a:off x="4915308" y="3685717"/>
            <a:ext cx="3940451" cy="873954"/>
          </a:xfrm>
          <a:prstGeom prst="rect">
            <a:avLst/>
          </a:prstGeom>
        </p:spPr>
      </p:pic>
      <p:pic>
        <p:nvPicPr>
          <p:cNvPr id="4" name="Image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306" y="1863248"/>
            <a:ext cx="3940451" cy="870564"/>
          </a:xfrm>
          <a:prstGeom prst="rect">
            <a:avLst/>
          </a:prstGeom>
        </p:spPr>
      </p:pic>
      <p:pic>
        <p:nvPicPr>
          <p:cNvPr id="8" name="Image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307" y="2776177"/>
            <a:ext cx="3940451" cy="870564"/>
          </a:xfrm>
          <a:prstGeom prst="rect">
            <a:avLst/>
          </a:prstGeom>
        </p:spPr>
      </p:pic>
      <p:pic>
        <p:nvPicPr>
          <p:cNvPr id="11" name="Image 10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234" y="1863248"/>
            <a:ext cx="4252603" cy="26964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1966836" y="1202630"/>
            <a:ext cx="589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Webconférences de présentation et démonstration</a:t>
            </a: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Formations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71191" y="1210123"/>
            <a:ext cx="57660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b="1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Nouvelles formations </a:t>
            </a:r>
            <a:r>
              <a:rPr lang="fr-FR" sz="1200" b="1" dirty="0" err="1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fr-FR" sz="1200" b="1" dirty="0" err="1" smtClean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ertifiantes</a:t>
            </a:r>
            <a:r>
              <a:rPr lang="fr-FR" sz="1200" dirty="0" smtClean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200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(reconnues par </a:t>
            </a:r>
            <a:r>
              <a:rPr lang="fr-FR" sz="1200" dirty="0" err="1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Certivéa</a:t>
            </a:r>
            <a:r>
              <a:rPr lang="fr-FR" sz="1200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r>
              <a:rPr lang="fr-FR" sz="1200" b="1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:</a:t>
            </a:r>
          </a:p>
          <a:p>
            <a:pPr marL="285750" lvl="0" indent="-285750">
              <a:buFontTx/>
              <a:buChar char="-"/>
            </a:pPr>
            <a:r>
              <a:rPr lang="fr-FR" sz="12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Devenir Référent BIM - Niveau 1</a:t>
            </a:r>
          </a:p>
          <a:p>
            <a:pPr marL="285750" lvl="0" indent="-285750" defTabSz="779252">
              <a:buFontTx/>
              <a:buChar char="-"/>
              <a:defRPr/>
            </a:pPr>
            <a:r>
              <a:rPr lang="fr-FR" sz="12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Devenir Référent BIM - Niveau 2 </a:t>
            </a:r>
            <a:r>
              <a:rPr lang="fr-FR" sz="1200" kern="0" dirty="0" smtClean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Maîtrise </a:t>
            </a:r>
            <a:r>
              <a:rPr lang="fr-FR" sz="12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d'œuvre / Maîtrise d'ouvrage / Exploitation</a:t>
            </a:r>
          </a:p>
          <a:p>
            <a:pPr lvl="0"/>
            <a:endParaRPr lang="fr-FR" sz="300" b="1" dirty="0">
              <a:solidFill>
                <a:srgbClr val="B3B5B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fr-FR" sz="1200" b="1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Nouvelles Formations e-learning</a:t>
            </a:r>
            <a:r>
              <a:rPr lang="fr-FR" sz="1200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(Full web) </a:t>
            </a:r>
            <a:r>
              <a:rPr lang="fr-FR" sz="1200" b="1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fr-FR" sz="12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Fondamentaux du BIM dans le bâtiment</a:t>
            </a:r>
          </a:p>
          <a:p>
            <a:endParaRPr lang="fr-FR" sz="300" b="1" dirty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200" b="1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Nouvelles formations 2017:</a:t>
            </a:r>
          </a:p>
          <a:p>
            <a:pPr marL="342900" lvl="0" indent="-342900">
              <a:buFontTx/>
              <a:buChar char="-"/>
            </a:pPr>
            <a:r>
              <a:rPr lang="fr-FR" sz="120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Intégrer le BIM dans son activité</a:t>
            </a:r>
          </a:p>
          <a:p>
            <a:pPr marL="342900" lvl="0" indent="-342900">
              <a:buFontTx/>
              <a:buChar char="-"/>
            </a:pPr>
            <a:r>
              <a:rPr lang="fr-FR" sz="120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Mettre en place une méthode collaborative BIM</a:t>
            </a:r>
          </a:p>
          <a:p>
            <a:pPr marL="342900" lvl="0" indent="-342900">
              <a:buFontTx/>
              <a:buChar char="-"/>
            </a:pPr>
            <a:r>
              <a:rPr lang="fr-FR" sz="120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Etablir un système d'échanges interopérables</a:t>
            </a:r>
          </a:p>
          <a:p>
            <a:pPr marL="342900" lvl="0" indent="-342900">
              <a:buFontTx/>
              <a:buChar char="-"/>
            </a:pPr>
            <a:r>
              <a:rPr lang="fr-FR" sz="120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Maîtrise d'œuvre : élaborer un protocole BIM</a:t>
            </a:r>
          </a:p>
          <a:p>
            <a:pPr marL="342900" lvl="0" indent="-342900">
              <a:buFontTx/>
              <a:buChar char="-"/>
            </a:pPr>
            <a:r>
              <a:rPr lang="fr-FR" sz="120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Organiser le pilotage d'un projet BIM</a:t>
            </a:r>
          </a:p>
          <a:p>
            <a:pPr marL="342900" lvl="0" indent="-342900">
              <a:buFontTx/>
              <a:buChar char="-"/>
            </a:pPr>
            <a:r>
              <a:rPr lang="fr-FR" sz="120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en immersion : animer les échanges autour de la maquette numérique</a:t>
            </a:r>
          </a:p>
          <a:p>
            <a:pPr marL="342900" lvl="0" indent="-342900">
              <a:buFontTx/>
              <a:buChar char="-"/>
            </a:pPr>
            <a:r>
              <a:rPr lang="fr-FR" sz="120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: accompagner le changement</a:t>
            </a:r>
          </a:p>
          <a:p>
            <a:pPr algn="just"/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400" b="1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CSTB-Formations@cstb.fr</a:t>
            </a:r>
          </a:p>
          <a:p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Site Formation: </a:t>
            </a:r>
            <a:r>
              <a:rPr lang="fr-FR" sz="1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http://formations.cstb.fr/Themes/Bim-Et-Maquette-Numerique</a:t>
            </a:r>
            <a:r>
              <a:rPr lang="fr-FR" sz="1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fr-FR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atalogue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fr-FR" sz="1200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</a:t>
            </a:r>
            <a:r>
              <a:rPr lang="fr-FR" sz="1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://user-toa5ier.cld.bz/Catalogue-Formations-2017/1</a:t>
            </a:r>
            <a:endParaRPr lang="fr-FR" sz="1200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85" y="1111166"/>
            <a:ext cx="2578393" cy="366916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210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37693" y="1876548"/>
            <a:ext cx="6084277" cy="1450642"/>
          </a:xfrm>
        </p:spPr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Accord Cadre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73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3352800" y="1123947"/>
            <a:ext cx="5454316" cy="3686591"/>
          </a:xfrm>
        </p:spPr>
        <p:txBody>
          <a:bodyPr/>
          <a:lstStyle/>
          <a:p>
            <a:pPr algn="ctr"/>
            <a:r>
              <a:rPr lang="fr-FR" sz="18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Accord-cadre </a:t>
            </a:r>
            <a:r>
              <a:rPr lang="fr-FR" sz="1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CSTB (</a:t>
            </a:r>
            <a:r>
              <a:rPr lang="fr-FR" sz="18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20/05/2015)</a:t>
            </a:r>
            <a:endParaRPr lang="fr-FR" sz="1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sz="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8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ELODIE &amp; eveBIM </a:t>
            </a:r>
            <a:r>
              <a:rPr lang="fr-FR" sz="18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-&gt;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maximilien.lecointe@cstb.fr</a:t>
            </a:r>
            <a:endParaRPr lang="fr-FR" sz="14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8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eveBIM-Viewer</a:t>
            </a:r>
            <a:r>
              <a:rPr lang="fr-FR" sz="1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-&gt; </a:t>
            </a:r>
            <a:r>
              <a:rPr lang="fr-FR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http://</a:t>
            </a:r>
            <a:r>
              <a:rPr lang="fr-FR" sz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logiciels.cstb.fr/Products/eveBIM-Viewer</a:t>
            </a:r>
            <a:endParaRPr lang="fr-FR" sz="12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sz="100" b="1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8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Offre Batipédia 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-&gt;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Sarah.Dandec@cstb.fr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ou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Batipédia.com</a:t>
            </a:r>
            <a:endParaRPr lang="fr-FR" sz="14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8288"/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REEF 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CLASSIQUE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 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LIGNE : </a:t>
            </a:r>
            <a:r>
              <a:rPr lang="fr-FR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1 à 295 utilisateurs = 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415 </a:t>
            </a:r>
            <a:r>
              <a:rPr lang="fr-FR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€HT; au-delà de 296 utilisateurs = 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1,41 </a:t>
            </a:r>
            <a:r>
              <a:rPr lang="fr-FR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€HT par utilisateur</a:t>
            </a:r>
          </a:p>
          <a:p>
            <a:pPr marL="268288">
              <a:spcAft>
                <a:spcPts val="0"/>
              </a:spcAft>
              <a:defRPr/>
            </a:pP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REEF CLASSIQUE PLUS : </a:t>
            </a:r>
            <a:r>
              <a:rPr lang="fr-FR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1 à 295 utilisateurs = 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465 €HT</a:t>
            </a:r>
            <a:r>
              <a:rPr lang="fr-FR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au-delà de 296 utilisateurs =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1,55 </a:t>
            </a:r>
            <a:r>
              <a:rPr lang="fr-FR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€HT par </a:t>
            </a:r>
            <a:r>
              <a:rPr lang="fr-FR" sz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utilisateur</a:t>
            </a:r>
          </a:p>
          <a:p>
            <a:pPr>
              <a:spcAft>
                <a:spcPts val="0"/>
              </a:spcAft>
              <a:defRPr/>
            </a:pPr>
            <a:endParaRPr lang="fr-FR" sz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0"/>
              </a:spcAft>
              <a:defRPr/>
            </a:pPr>
            <a:r>
              <a:rPr lang="fr-FR" sz="18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Batipédia « Education » </a:t>
            </a:r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7"/>
              </a:rPr>
              <a:t>www.batipedia.com/activation-education</a:t>
            </a:r>
            <a:endParaRPr lang="fr-FR" sz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fr-FR" sz="1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8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Offre Formation</a:t>
            </a:r>
            <a:r>
              <a:rPr lang="fr-FR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-&gt; 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8"/>
              </a:rPr>
              <a:t>http</a:t>
            </a:r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8"/>
              </a:rPr>
              <a:t>://</a:t>
            </a:r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8"/>
              </a:rPr>
              <a:t>formations.cstb.fr</a:t>
            </a:r>
            <a:endParaRPr lang="fr-FR" sz="14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8288"/>
            <a:r>
              <a:rPr lang="fr-FR" sz="14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20% </a:t>
            </a:r>
            <a:r>
              <a:rPr lang="fr-FR" sz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remise sur les formations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9" t="-744" r="14864" b="-1871"/>
          <a:stretch/>
        </p:blipFill>
        <p:spPr bwMode="auto">
          <a:xfrm>
            <a:off x="278585" y="1123948"/>
            <a:ext cx="2655115" cy="376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843559" y="211974"/>
            <a:ext cx="6843241" cy="801139"/>
          </a:xfrm>
        </p:spPr>
        <p:txBody>
          <a:bodyPr/>
          <a:lstStyle/>
          <a:p>
            <a:r>
              <a:rPr lang="fr-FR" dirty="0" smtClean="0"/>
              <a:t>Pour aller plus loin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87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CSTB en quelques chiffres clés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681778" y="1224806"/>
            <a:ext cx="3732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r-FR" altLang="fr-FR" sz="2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Produits d’</a:t>
            </a:r>
            <a:r>
              <a:rPr lang="fr-FR" altLang="ja-JP" sz="2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exploitation </a:t>
            </a:r>
            <a:r>
              <a:rPr lang="fr-FR" altLang="ja-JP" sz="2000" b="1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2015</a:t>
            </a:r>
            <a:endParaRPr lang="fr-FR" altLang="ja-JP" sz="20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fr-FR" altLang="fr-FR" sz="13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(Prévisionnel HT </a:t>
            </a:r>
            <a:r>
              <a:rPr lang="fr-FR" altLang="fr-FR" sz="13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fr-FR" altLang="fr-FR" sz="13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hors filiales)</a:t>
            </a:r>
          </a:p>
        </p:txBody>
      </p:sp>
      <p:grpSp>
        <p:nvGrpSpPr>
          <p:cNvPr id="30" name="Groupe 29"/>
          <p:cNvGrpSpPr>
            <a:grpSpLocks/>
          </p:cNvGrpSpPr>
          <p:nvPr/>
        </p:nvGrpSpPr>
        <p:grpSpPr bwMode="auto">
          <a:xfrm>
            <a:off x="656202" y="1778588"/>
            <a:ext cx="2470654" cy="830997"/>
            <a:chOff x="-170280" y="2708920"/>
            <a:chExt cx="6139925" cy="969980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-170280" y="2708920"/>
              <a:ext cx="5071364" cy="96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fr-FR" altLang="fr-FR" sz="6000" dirty="0" smtClean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97,3</a:t>
              </a:r>
              <a:endParaRPr lang="fr-FR" altLang="fr-FR" sz="6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2" name="Text Box 10"/>
            <p:cNvSpPr txBox="1">
              <a:spLocks noChangeArrowheads="1"/>
            </p:cNvSpPr>
            <p:nvPr/>
          </p:nvSpPr>
          <p:spPr bwMode="auto">
            <a:xfrm>
              <a:off x="3318521" y="2801191"/>
              <a:ext cx="2651124" cy="25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altLang="fr-FR" sz="1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</a:t>
              </a:r>
              <a:r>
                <a:rPr lang="fr-FR" altLang="fr-FR" sz="1400" b="1" dirty="0" smtClean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illions</a:t>
              </a:r>
              <a:r>
                <a:rPr lang="fr-FR" altLang="fr-FR" sz="1200" b="1" dirty="0" smtClean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€ </a:t>
              </a:r>
              <a:endParaRPr lang="fr-FR" altLang="fr-FR" sz="1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651932" y="2631295"/>
            <a:ext cx="1175604" cy="843829"/>
            <a:chOff x="4134334" y="2605127"/>
            <a:chExt cx="1175604" cy="843829"/>
          </a:xfrm>
        </p:grpSpPr>
        <p:grpSp>
          <p:nvGrpSpPr>
            <p:cNvPr id="9" name="Groupe 8"/>
            <p:cNvGrpSpPr/>
            <p:nvPr/>
          </p:nvGrpSpPr>
          <p:grpSpPr>
            <a:xfrm>
              <a:off x="4134334" y="2662277"/>
              <a:ext cx="1175604" cy="786679"/>
              <a:chOff x="395204" y="2757488"/>
              <a:chExt cx="2122756" cy="786679"/>
            </a:xfrm>
          </p:grpSpPr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757488"/>
                <a:ext cx="2122756" cy="193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23,7 M</a:t>
                </a:r>
                <a:r>
                  <a:rPr lang="fr-FR" altLang="fr-FR" sz="1400" dirty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€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420572" y="3082502"/>
                <a:ext cx="183999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Recherche</a:t>
                </a:r>
                <a:b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contractuelle</a:t>
                </a:r>
                <a:b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et </a:t>
                </a:r>
                <a:r>
                  <a:rPr lang="fr-FR" altLang="fr-FR" sz="10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Expertise</a:t>
                </a:r>
                <a:endParaRPr lang="fr-FR" altLang="fr-FR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cxnSp>
          <p:nvCxnSpPr>
            <p:cNvPr id="4" name="Connecteur droit 3"/>
            <p:cNvCxnSpPr/>
            <p:nvPr/>
          </p:nvCxnSpPr>
          <p:spPr>
            <a:xfrm>
              <a:off x="4148383" y="2605127"/>
              <a:ext cx="35104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1450091" y="2635146"/>
            <a:ext cx="854457" cy="681560"/>
            <a:chOff x="5355491" y="2605127"/>
            <a:chExt cx="1175604" cy="681560"/>
          </a:xfrm>
        </p:grpSpPr>
        <p:grpSp>
          <p:nvGrpSpPr>
            <p:cNvPr id="12" name="Groupe 11"/>
            <p:cNvGrpSpPr/>
            <p:nvPr/>
          </p:nvGrpSpPr>
          <p:grpSpPr>
            <a:xfrm>
              <a:off x="5355491" y="2653896"/>
              <a:ext cx="1175604" cy="632791"/>
              <a:chOff x="395204" y="2757488"/>
              <a:chExt cx="2122756" cy="632791"/>
            </a:xfrm>
          </p:grpSpPr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757488"/>
                <a:ext cx="2122756" cy="193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14,1 M</a:t>
                </a:r>
                <a:r>
                  <a:rPr lang="fr-FR" altLang="fr-FR" sz="1400" dirty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€</a:t>
                </a: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420572" y="3082502"/>
                <a:ext cx="183999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Subventions publiques</a:t>
                </a:r>
              </a:p>
            </p:txBody>
          </p:sp>
        </p:grpSp>
        <p:cxnSp>
          <p:nvCxnSpPr>
            <p:cNvPr id="33" name="Connecteur droit 32"/>
            <p:cNvCxnSpPr/>
            <p:nvPr/>
          </p:nvCxnSpPr>
          <p:spPr>
            <a:xfrm>
              <a:off x="5380283" y="2605127"/>
              <a:ext cx="35104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/>
          <p:cNvGrpSpPr/>
          <p:nvPr/>
        </p:nvGrpSpPr>
        <p:grpSpPr>
          <a:xfrm>
            <a:off x="2210738" y="2622068"/>
            <a:ext cx="916118" cy="704136"/>
            <a:chOff x="4095897" y="4033877"/>
            <a:chExt cx="1447840" cy="704136"/>
          </a:xfrm>
        </p:grpSpPr>
        <p:grpSp>
          <p:nvGrpSpPr>
            <p:cNvPr id="15" name="Groupe 14"/>
            <p:cNvGrpSpPr/>
            <p:nvPr/>
          </p:nvGrpSpPr>
          <p:grpSpPr>
            <a:xfrm>
              <a:off x="4095897" y="4105222"/>
              <a:ext cx="1447840" cy="632791"/>
              <a:chOff x="395204" y="2782888"/>
              <a:chExt cx="2614325" cy="632791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782888"/>
                <a:ext cx="2122756" cy="193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45,5 M</a:t>
                </a:r>
                <a:r>
                  <a:rPr lang="fr-FR" altLang="fr-FR" sz="1400" dirty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€</a:t>
                </a:r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420571" y="3107902"/>
                <a:ext cx="258895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Activités </a:t>
                </a:r>
                <a:r>
                  <a:rPr lang="fr-FR" altLang="fr-FR" sz="10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/>
                </a:r>
                <a:br>
                  <a:rPr lang="fr-FR" altLang="fr-FR" sz="10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technologiques</a:t>
                </a:r>
              </a:p>
            </p:txBody>
          </p:sp>
        </p:grpSp>
        <p:cxnSp>
          <p:nvCxnSpPr>
            <p:cNvPr id="34" name="Connecteur droit 33"/>
            <p:cNvCxnSpPr/>
            <p:nvPr/>
          </p:nvCxnSpPr>
          <p:spPr>
            <a:xfrm>
              <a:off x="4100758" y="4033877"/>
              <a:ext cx="35104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665981" y="3657996"/>
            <a:ext cx="886373" cy="696291"/>
            <a:chOff x="1849343" y="3963412"/>
            <a:chExt cx="1408308" cy="696291"/>
          </a:xfrm>
        </p:grpSpPr>
        <p:grpSp>
          <p:nvGrpSpPr>
            <p:cNvPr id="18" name="Groupe 17"/>
            <p:cNvGrpSpPr/>
            <p:nvPr/>
          </p:nvGrpSpPr>
          <p:grpSpPr>
            <a:xfrm>
              <a:off x="1849951" y="4026912"/>
              <a:ext cx="1407700" cy="632791"/>
              <a:chOff x="395204" y="2782888"/>
              <a:chExt cx="2541844" cy="632791"/>
            </a:xfrm>
          </p:grpSpPr>
          <p:sp>
            <p:nvSpPr>
              <p:cNvPr id="19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782888"/>
                <a:ext cx="2122756" cy="193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5 M</a:t>
                </a:r>
                <a:r>
                  <a:rPr lang="fr-FR" altLang="fr-FR" sz="1400" dirty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€</a:t>
                </a:r>
              </a:p>
            </p:txBody>
          </p:sp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420568" y="3107902"/>
                <a:ext cx="251648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Diffusion des connaissances</a:t>
                </a:r>
              </a:p>
            </p:txBody>
          </p:sp>
        </p:grpSp>
        <p:cxnSp>
          <p:nvCxnSpPr>
            <p:cNvPr id="35" name="Connecteur droit 34"/>
            <p:cNvCxnSpPr/>
            <p:nvPr/>
          </p:nvCxnSpPr>
          <p:spPr>
            <a:xfrm>
              <a:off x="1849343" y="3963412"/>
              <a:ext cx="35104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1656262" y="3657996"/>
            <a:ext cx="521244" cy="711679"/>
            <a:chOff x="6941340" y="3894507"/>
            <a:chExt cx="1345989" cy="711679"/>
          </a:xfrm>
        </p:grpSpPr>
        <p:grpSp>
          <p:nvGrpSpPr>
            <p:cNvPr id="21" name="Groupe 20"/>
            <p:cNvGrpSpPr/>
            <p:nvPr/>
          </p:nvGrpSpPr>
          <p:grpSpPr>
            <a:xfrm>
              <a:off x="6941340" y="3958007"/>
              <a:ext cx="1345989" cy="648179"/>
              <a:chOff x="395204" y="2782888"/>
              <a:chExt cx="2430415" cy="648179"/>
            </a:xfrm>
          </p:grpSpPr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782888"/>
                <a:ext cx="2122756" cy="193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9 M </a:t>
                </a:r>
                <a:r>
                  <a:rPr lang="fr-FR" altLang="fr-FR" sz="1400" dirty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€</a:t>
                </a:r>
              </a:p>
            </p:txBody>
          </p:sp>
          <p:sp>
            <p:nvSpPr>
              <p:cNvPr id="23" name="Text Box 10"/>
              <p:cNvSpPr txBox="1">
                <a:spLocks noChangeArrowheads="1"/>
              </p:cNvSpPr>
              <p:nvPr/>
            </p:nvSpPr>
            <p:spPr bwMode="auto">
              <a:xfrm>
                <a:off x="420570" y="3107902"/>
                <a:ext cx="240504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Autres</a:t>
                </a:r>
                <a:b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produits</a:t>
                </a:r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>
              <a:off x="6961433" y="3894507"/>
              <a:ext cx="35104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4952158" y="1776520"/>
            <a:ext cx="2435769" cy="830997"/>
            <a:chOff x="4684840" y="1814012"/>
            <a:chExt cx="2603972" cy="830997"/>
          </a:xfrm>
        </p:grpSpPr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4684840" y="1814012"/>
              <a:ext cx="256784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fr-FR" altLang="fr-FR" sz="6000" dirty="0" smtClean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914</a:t>
              </a:r>
              <a:endParaRPr lang="fr-FR" altLang="fr-FR" sz="6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5986816" y="1852339"/>
              <a:ext cx="130199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wis721 Lt BT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altLang="fr-FR" sz="1400" b="1" dirty="0" smtClean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collaborateurs</a:t>
              </a:r>
              <a:endParaRPr lang="fr-FR" altLang="fr-FR" sz="1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4992327" y="2624746"/>
            <a:ext cx="734636" cy="594425"/>
            <a:chOff x="4134334" y="2503527"/>
            <a:chExt cx="1175604" cy="865289"/>
          </a:xfrm>
        </p:grpSpPr>
        <p:grpSp>
          <p:nvGrpSpPr>
            <p:cNvPr id="49" name="Groupe 48"/>
            <p:cNvGrpSpPr/>
            <p:nvPr/>
          </p:nvGrpSpPr>
          <p:grpSpPr>
            <a:xfrm>
              <a:off x="4134334" y="2573377"/>
              <a:ext cx="1175604" cy="795439"/>
              <a:chOff x="395204" y="2757488"/>
              <a:chExt cx="2122756" cy="795439"/>
            </a:xfrm>
          </p:grpSpPr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757488"/>
                <a:ext cx="2122756" cy="282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636</a:t>
                </a:r>
                <a:endParaRPr lang="fr-FR" altLang="fr-FR" sz="1400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52" name="Text Box 10"/>
              <p:cNvSpPr txBox="1">
                <a:spLocks noChangeArrowheads="1"/>
              </p:cNvSpPr>
              <p:nvPr/>
            </p:nvSpPr>
            <p:spPr bwMode="auto">
              <a:xfrm>
                <a:off x="420571" y="3082503"/>
                <a:ext cx="1839998" cy="470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Champs-</a:t>
                </a:r>
                <a:b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sur-Marne</a:t>
                </a:r>
              </a:p>
            </p:txBody>
          </p:sp>
        </p:grpSp>
        <p:cxnSp>
          <p:nvCxnSpPr>
            <p:cNvPr id="50" name="Connecteur droit 49"/>
            <p:cNvCxnSpPr/>
            <p:nvPr/>
          </p:nvCxnSpPr>
          <p:spPr>
            <a:xfrm>
              <a:off x="4135683" y="2503527"/>
              <a:ext cx="35104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/>
          <p:cNvGrpSpPr/>
          <p:nvPr/>
        </p:nvGrpSpPr>
        <p:grpSpPr>
          <a:xfrm>
            <a:off x="5684654" y="2613198"/>
            <a:ext cx="734636" cy="594424"/>
            <a:chOff x="5327587" y="2503527"/>
            <a:chExt cx="1175604" cy="865287"/>
          </a:xfrm>
        </p:grpSpPr>
        <p:grpSp>
          <p:nvGrpSpPr>
            <p:cNvPr id="54" name="Groupe 53"/>
            <p:cNvGrpSpPr/>
            <p:nvPr/>
          </p:nvGrpSpPr>
          <p:grpSpPr>
            <a:xfrm>
              <a:off x="5327587" y="2547977"/>
              <a:ext cx="1175604" cy="820837"/>
              <a:chOff x="188816" y="2643188"/>
              <a:chExt cx="2122756" cy="820837"/>
            </a:xfrm>
          </p:grpSpPr>
          <p:sp>
            <p:nvSpPr>
              <p:cNvPr id="56" name="Text Box 4"/>
              <p:cNvSpPr txBox="1">
                <a:spLocks noChangeArrowheads="1"/>
              </p:cNvSpPr>
              <p:nvPr/>
            </p:nvSpPr>
            <p:spPr bwMode="auto">
              <a:xfrm>
                <a:off x="188816" y="2643188"/>
                <a:ext cx="2122756" cy="282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17</a:t>
                </a:r>
                <a:endParaRPr lang="fr-FR" altLang="fr-FR" sz="1400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57" name="Text Box 10"/>
              <p:cNvSpPr txBox="1">
                <a:spLocks noChangeArrowheads="1"/>
              </p:cNvSpPr>
              <p:nvPr/>
            </p:nvSpPr>
            <p:spPr bwMode="auto">
              <a:xfrm>
                <a:off x="214183" y="2993602"/>
                <a:ext cx="1839998" cy="470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Champs-Bienvenüe</a:t>
                </a:r>
              </a:p>
            </p:txBody>
          </p:sp>
        </p:grpSp>
        <p:cxnSp>
          <p:nvCxnSpPr>
            <p:cNvPr id="55" name="Connecteur droit 54"/>
            <p:cNvCxnSpPr/>
            <p:nvPr/>
          </p:nvCxnSpPr>
          <p:spPr>
            <a:xfrm>
              <a:off x="5342183" y="2503527"/>
              <a:ext cx="35104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/>
          <p:cNvGrpSpPr/>
          <p:nvPr/>
        </p:nvGrpSpPr>
        <p:grpSpPr>
          <a:xfrm>
            <a:off x="6374639" y="2619590"/>
            <a:ext cx="734636" cy="413370"/>
            <a:chOff x="6518193" y="2505154"/>
            <a:chExt cx="1175604" cy="601731"/>
          </a:xfrm>
        </p:grpSpPr>
        <p:grpSp>
          <p:nvGrpSpPr>
            <p:cNvPr id="59" name="Groupe 58"/>
            <p:cNvGrpSpPr/>
            <p:nvPr/>
          </p:nvGrpSpPr>
          <p:grpSpPr>
            <a:xfrm>
              <a:off x="6518193" y="2546659"/>
              <a:ext cx="1175604" cy="560226"/>
              <a:chOff x="395204" y="2757488"/>
              <a:chExt cx="2122756" cy="560226"/>
            </a:xfrm>
          </p:grpSpPr>
          <p:sp>
            <p:nvSpPr>
              <p:cNvPr id="61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757488"/>
                <a:ext cx="2122756" cy="282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12</a:t>
                </a:r>
                <a:endParaRPr lang="fr-FR" altLang="fr-FR" sz="1400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62" name="Text Box 10"/>
              <p:cNvSpPr txBox="1">
                <a:spLocks noChangeArrowheads="1"/>
              </p:cNvSpPr>
              <p:nvPr/>
            </p:nvSpPr>
            <p:spPr bwMode="auto">
              <a:xfrm>
                <a:off x="420571" y="3082502"/>
                <a:ext cx="1839998" cy="235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Paris</a:t>
                </a:r>
              </a:p>
            </p:txBody>
          </p:sp>
        </p:grpSp>
        <p:cxnSp>
          <p:nvCxnSpPr>
            <p:cNvPr id="60" name="Connecteur droit 59"/>
            <p:cNvCxnSpPr/>
            <p:nvPr/>
          </p:nvCxnSpPr>
          <p:spPr>
            <a:xfrm>
              <a:off x="6534087" y="2505154"/>
              <a:ext cx="35104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e 68"/>
          <p:cNvGrpSpPr/>
          <p:nvPr/>
        </p:nvGrpSpPr>
        <p:grpSpPr>
          <a:xfrm>
            <a:off x="6841946" y="2618429"/>
            <a:ext cx="734636" cy="407730"/>
            <a:chOff x="6465418" y="3314182"/>
            <a:chExt cx="734636" cy="407730"/>
          </a:xfrm>
        </p:grpSpPr>
        <p:grpSp>
          <p:nvGrpSpPr>
            <p:cNvPr id="39" name="Groupe 38"/>
            <p:cNvGrpSpPr/>
            <p:nvPr/>
          </p:nvGrpSpPr>
          <p:grpSpPr>
            <a:xfrm>
              <a:off x="6465418" y="3337055"/>
              <a:ext cx="734636" cy="384857"/>
              <a:chOff x="395204" y="2757488"/>
              <a:chExt cx="2122756" cy="560226"/>
            </a:xfrm>
          </p:grpSpPr>
          <p:sp>
            <p:nvSpPr>
              <p:cNvPr id="40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757488"/>
                <a:ext cx="2122756" cy="282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92</a:t>
                </a:r>
                <a:endParaRPr lang="fr-FR" altLang="fr-FR" sz="1400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1" name="Text Box 10"/>
              <p:cNvSpPr txBox="1">
                <a:spLocks noChangeArrowheads="1"/>
              </p:cNvSpPr>
              <p:nvPr/>
            </p:nvSpPr>
            <p:spPr bwMode="auto">
              <a:xfrm>
                <a:off x="420571" y="3082502"/>
                <a:ext cx="1839998" cy="235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Nantes</a:t>
                </a:r>
              </a:p>
            </p:txBody>
          </p:sp>
        </p:grpSp>
        <p:cxnSp>
          <p:nvCxnSpPr>
            <p:cNvPr id="63" name="Connecteur droit 62"/>
            <p:cNvCxnSpPr/>
            <p:nvPr/>
          </p:nvCxnSpPr>
          <p:spPr>
            <a:xfrm>
              <a:off x="6465418" y="3314182"/>
              <a:ext cx="21936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e 67"/>
          <p:cNvGrpSpPr/>
          <p:nvPr/>
        </p:nvGrpSpPr>
        <p:grpSpPr>
          <a:xfrm>
            <a:off x="7387927" y="2608703"/>
            <a:ext cx="735769" cy="415991"/>
            <a:chOff x="7135037" y="3305921"/>
            <a:chExt cx="735769" cy="415991"/>
          </a:xfrm>
        </p:grpSpPr>
        <p:grpSp>
          <p:nvGrpSpPr>
            <p:cNvPr id="42" name="Groupe 41"/>
            <p:cNvGrpSpPr/>
            <p:nvPr/>
          </p:nvGrpSpPr>
          <p:grpSpPr>
            <a:xfrm>
              <a:off x="7135037" y="3325086"/>
              <a:ext cx="735769" cy="396826"/>
              <a:chOff x="741620" y="2701965"/>
              <a:chExt cx="2126030" cy="577649"/>
            </a:xfrm>
          </p:grpSpPr>
          <p:sp>
            <p:nvSpPr>
              <p:cNvPr id="43" name="Text Box 4"/>
              <p:cNvSpPr txBox="1">
                <a:spLocks noChangeArrowheads="1"/>
              </p:cNvSpPr>
              <p:nvPr/>
            </p:nvSpPr>
            <p:spPr bwMode="auto">
              <a:xfrm>
                <a:off x="744894" y="2701965"/>
                <a:ext cx="2122756" cy="282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77</a:t>
                </a:r>
                <a:endParaRPr lang="fr-FR" altLang="fr-FR" sz="1400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4" name="Text Box 10"/>
              <p:cNvSpPr txBox="1">
                <a:spLocks noChangeArrowheads="1"/>
              </p:cNvSpPr>
              <p:nvPr/>
            </p:nvSpPr>
            <p:spPr bwMode="auto">
              <a:xfrm>
                <a:off x="741620" y="3044402"/>
                <a:ext cx="1839998" cy="235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Grenoble</a:t>
                </a:r>
              </a:p>
            </p:txBody>
          </p:sp>
        </p:grpSp>
        <p:cxnSp>
          <p:nvCxnSpPr>
            <p:cNvPr id="64" name="Connecteur droit 63"/>
            <p:cNvCxnSpPr/>
            <p:nvPr/>
          </p:nvCxnSpPr>
          <p:spPr>
            <a:xfrm>
              <a:off x="7145291" y="3305921"/>
              <a:ext cx="21936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>
            <a:off x="8011908" y="2608712"/>
            <a:ext cx="870346" cy="577559"/>
            <a:chOff x="7672044" y="3721496"/>
            <a:chExt cx="1101809" cy="577559"/>
          </a:xfrm>
        </p:grpSpPr>
        <p:grpSp>
          <p:nvGrpSpPr>
            <p:cNvPr id="45" name="Groupe 44"/>
            <p:cNvGrpSpPr/>
            <p:nvPr/>
          </p:nvGrpSpPr>
          <p:grpSpPr>
            <a:xfrm>
              <a:off x="7677839" y="3743892"/>
              <a:ext cx="1096014" cy="555163"/>
              <a:chOff x="395204" y="2693988"/>
              <a:chExt cx="3166971" cy="808136"/>
            </a:xfrm>
          </p:grpSpPr>
          <p:sp>
            <p:nvSpPr>
              <p:cNvPr id="46" name="Text Box 4"/>
              <p:cNvSpPr txBox="1">
                <a:spLocks noChangeArrowheads="1"/>
              </p:cNvSpPr>
              <p:nvPr/>
            </p:nvSpPr>
            <p:spPr bwMode="auto">
              <a:xfrm>
                <a:off x="395204" y="2693988"/>
                <a:ext cx="2122757" cy="282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14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80</a:t>
                </a:r>
                <a:endParaRPr lang="fr-FR" altLang="fr-FR" sz="1400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7" name="Text Box 10"/>
              <p:cNvSpPr txBox="1">
                <a:spLocks noChangeArrowheads="1"/>
              </p:cNvSpPr>
              <p:nvPr/>
            </p:nvSpPr>
            <p:spPr bwMode="auto">
              <a:xfrm>
                <a:off x="397637" y="3031702"/>
                <a:ext cx="3164538" cy="470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Sophia </a:t>
                </a:r>
                <a:b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105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Antipolis</a:t>
                </a:r>
              </a:p>
            </p:txBody>
          </p:sp>
        </p:grpSp>
        <p:cxnSp>
          <p:nvCxnSpPr>
            <p:cNvPr id="65" name="Connecteur droit 64"/>
            <p:cNvCxnSpPr/>
            <p:nvPr/>
          </p:nvCxnSpPr>
          <p:spPr>
            <a:xfrm>
              <a:off x="7672044" y="3721496"/>
              <a:ext cx="21936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26" y="1378436"/>
            <a:ext cx="1117164" cy="110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 Box 16"/>
          <p:cNvSpPr txBox="1">
            <a:spLocks noChangeArrowheads="1"/>
          </p:cNvSpPr>
          <p:nvPr/>
        </p:nvSpPr>
        <p:spPr bwMode="auto">
          <a:xfrm>
            <a:off x="4979200" y="1209547"/>
            <a:ext cx="221547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is721 Lt BT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r-FR" altLang="fr-FR" sz="2000" b="1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Effectifs</a:t>
            </a:r>
            <a:endParaRPr lang="fr-FR" altLang="ja-JP" sz="20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fr-FR" altLang="fr-FR" sz="13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 </a:t>
            </a:r>
            <a:r>
              <a:rPr lang="fr-FR" altLang="fr-FR" sz="1300" dirty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31/12/2015 </a:t>
            </a:r>
            <a:r>
              <a:rPr lang="fr-FR" altLang="fr-FR" sz="13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(hors filiales)</a:t>
            </a:r>
            <a:endParaRPr lang="fr-FR" altLang="fr-FR" sz="20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92" name="Groupe 91"/>
          <p:cNvGrpSpPr/>
          <p:nvPr/>
        </p:nvGrpSpPr>
        <p:grpSpPr>
          <a:xfrm>
            <a:off x="3160534" y="3622737"/>
            <a:ext cx="5768500" cy="1268123"/>
            <a:chOff x="3357665" y="3670124"/>
            <a:chExt cx="5768500" cy="1268123"/>
          </a:xfrm>
        </p:grpSpPr>
        <p:grpSp>
          <p:nvGrpSpPr>
            <p:cNvPr id="70" name="Groupe 69"/>
            <p:cNvGrpSpPr/>
            <p:nvPr/>
          </p:nvGrpSpPr>
          <p:grpSpPr>
            <a:xfrm>
              <a:off x="3442995" y="3881108"/>
              <a:ext cx="732767" cy="469850"/>
              <a:chOff x="395203" y="2757488"/>
              <a:chExt cx="1855862" cy="469850"/>
            </a:xfrm>
          </p:grpSpPr>
          <p:sp>
            <p:nvSpPr>
              <p:cNvPr id="71" name="Text Box 4"/>
              <p:cNvSpPr txBox="1">
                <a:spLocks noChangeArrowheads="1"/>
              </p:cNvSpPr>
              <p:nvPr/>
            </p:nvSpPr>
            <p:spPr bwMode="auto">
              <a:xfrm>
                <a:off x="395203" y="2757488"/>
                <a:ext cx="166261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2000" b="1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1000</a:t>
                </a:r>
                <a:endParaRPr lang="fr-FR" altLang="fr-FR" sz="20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72" name="Text Box 10"/>
              <p:cNvSpPr txBox="1">
                <a:spLocks noChangeArrowheads="1"/>
              </p:cNvSpPr>
              <p:nvPr/>
            </p:nvSpPr>
            <p:spPr bwMode="auto">
              <a:xfrm>
                <a:off x="411068" y="3058061"/>
                <a:ext cx="1839997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1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chercheurs</a:t>
                </a:r>
              </a:p>
            </p:txBody>
          </p:sp>
        </p:grp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665" y="3670124"/>
              <a:ext cx="4550052" cy="197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4" name="Groupe 73"/>
            <p:cNvGrpSpPr/>
            <p:nvPr/>
          </p:nvGrpSpPr>
          <p:grpSpPr>
            <a:xfrm>
              <a:off x="4422555" y="3881108"/>
              <a:ext cx="726734" cy="782921"/>
              <a:chOff x="2652173" y="2779183"/>
              <a:chExt cx="1633901" cy="782921"/>
            </a:xfrm>
          </p:grpSpPr>
          <p:sp>
            <p:nvSpPr>
              <p:cNvPr id="75" name="Text Box 10"/>
              <p:cNvSpPr txBox="1">
                <a:spLocks noChangeArrowheads="1"/>
              </p:cNvSpPr>
              <p:nvPr/>
            </p:nvSpPr>
            <p:spPr bwMode="auto">
              <a:xfrm>
                <a:off x="2652173" y="3285105"/>
                <a:ext cx="159024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des Groupes </a:t>
                </a:r>
                <a:b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Spécialisés</a:t>
                </a:r>
                <a:endParaRPr lang="fr-FR" altLang="fr-FR" sz="9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grpSp>
            <p:nvGrpSpPr>
              <p:cNvPr id="76" name="Groupe 75"/>
              <p:cNvGrpSpPr/>
              <p:nvPr/>
            </p:nvGrpSpPr>
            <p:grpSpPr>
              <a:xfrm>
                <a:off x="2652173" y="2779183"/>
                <a:ext cx="1633901" cy="476099"/>
                <a:chOff x="395203" y="2757488"/>
                <a:chExt cx="1851013" cy="476099"/>
              </a:xfrm>
            </p:grpSpPr>
            <p:sp>
              <p:nvSpPr>
                <p:cNvPr id="7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395203" y="2757488"/>
                  <a:ext cx="1662613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9pPr>
                </a:lstStyle>
                <a:p>
                  <a:pPr>
                    <a:lnSpc>
                      <a:spcPct val="90000"/>
                    </a:lnSpc>
                  </a:pPr>
                  <a:r>
                    <a:rPr lang="fr-FR" altLang="fr-FR" sz="2000" b="1" dirty="0" smtClean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400</a:t>
                  </a:r>
                  <a:endParaRPr lang="fr-FR" altLang="fr-FR" sz="2000" b="1" dirty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7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6219" y="3064310"/>
                  <a:ext cx="1839997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  <a:defRPr/>
                  </a:pPr>
                  <a:r>
                    <a:rPr lang="fr-FR" altLang="fr-FR" sz="1100" dirty="0" smtClean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experts</a:t>
                  </a:r>
                </a:p>
              </p:txBody>
            </p:sp>
          </p:grpSp>
        </p:grpSp>
        <p:grpSp>
          <p:nvGrpSpPr>
            <p:cNvPr id="79" name="Groupe 78"/>
            <p:cNvGrpSpPr/>
            <p:nvPr/>
          </p:nvGrpSpPr>
          <p:grpSpPr>
            <a:xfrm>
              <a:off x="6414014" y="3871969"/>
              <a:ext cx="1060082" cy="1066278"/>
              <a:chOff x="2645580" y="2779183"/>
              <a:chExt cx="1474192" cy="1066278"/>
            </a:xfrm>
          </p:grpSpPr>
          <p:sp>
            <p:nvSpPr>
              <p:cNvPr id="80" name="Text Box 10"/>
              <p:cNvSpPr txBox="1">
                <a:spLocks noChangeArrowheads="1"/>
              </p:cNvSpPr>
              <p:nvPr/>
            </p:nvSpPr>
            <p:spPr bwMode="auto">
              <a:xfrm>
                <a:off x="2645580" y="3291463"/>
                <a:ext cx="1432051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pour les activités </a:t>
                </a:r>
                <a:b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de recherche, expertise </a:t>
                </a:r>
                <a:r>
                  <a:rPr lang="fr-FR" altLang="fr-FR" sz="9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/>
                </a:r>
                <a:br>
                  <a:rPr lang="fr-FR" altLang="fr-FR" sz="9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et évaluation</a:t>
                </a:r>
                <a:endParaRPr lang="fr-FR" altLang="fr-FR" sz="9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grpSp>
            <p:nvGrpSpPr>
              <p:cNvPr id="81" name="Groupe 80"/>
              <p:cNvGrpSpPr/>
              <p:nvPr/>
            </p:nvGrpSpPr>
            <p:grpSpPr>
              <a:xfrm>
                <a:off x="2652173" y="2779183"/>
                <a:ext cx="1467599" cy="478130"/>
                <a:chOff x="395203" y="2757488"/>
                <a:chExt cx="1662613" cy="478130"/>
              </a:xfrm>
            </p:grpSpPr>
            <p:sp>
              <p:nvSpPr>
                <p:cNvPr id="8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395203" y="2757488"/>
                  <a:ext cx="1662613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9pPr>
                </a:lstStyle>
                <a:p>
                  <a:pPr>
                    <a:lnSpc>
                      <a:spcPct val="90000"/>
                    </a:lnSpc>
                  </a:pPr>
                  <a:r>
                    <a:rPr lang="fr-FR" altLang="fr-FR" sz="2000" b="1" dirty="0" smtClean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5000</a:t>
                  </a:r>
                  <a:endParaRPr lang="fr-FR" altLang="fr-FR" sz="2000" b="1" dirty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8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95203" y="3066341"/>
                  <a:ext cx="721673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  <a:defRPr/>
                  </a:pPr>
                  <a:r>
                    <a:rPr lang="fr-FR" altLang="fr-FR" sz="1100" dirty="0" smtClean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clients</a:t>
                  </a:r>
                </a:p>
              </p:txBody>
            </p:sp>
          </p:grpSp>
        </p:grpSp>
        <p:grpSp>
          <p:nvGrpSpPr>
            <p:cNvPr id="84" name="Groupe 83"/>
            <p:cNvGrpSpPr/>
            <p:nvPr/>
          </p:nvGrpSpPr>
          <p:grpSpPr>
            <a:xfrm>
              <a:off x="5428889" y="3883127"/>
              <a:ext cx="796035" cy="467425"/>
              <a:chOff x="395203" y="2725220"/>
              <a:chExt cx="1662613" cy="467425"/>
            </a:xfrm>
          </p:grpSpPr>
          <p:sp>
            <p:nvSpPr>
              <p:cNvPr id="85" name="Text Box 4"/>
              <p:cNvSpPr txBox="1">
                <a:spLocks noChangeArrowheads="1"/>
              </p:cNvSpPr>
              <p:nvPr/>
            </p:nvSpPr>
            <p:spPr bwMode="auto">
              <a:xfrm>
                <a:off x="395203" y="2725220"/>
                <a:ext cx="166261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fr-FR" altLang="fr-FR" sz="2000" b="1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160</a:t>
                </a:r>
                <a:endParaRPr lang="fr-FR" altLang="fr-FR" sz="20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86" name="Text Box 10"/>
              <p:cNvSpPr txBox="1">
                <a:spLocks noChangeArrowheads="1"/>
              </p:cNvSpPr>
              <p:nvPr/>
            </p:nvSpPr>
            <p:spPr bwMode="auto">
              <a:xfrm>
                <a:off x="400863" y="3023368"/>
                <a:ext cx="150793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fr-FR" altLang="fr-FR" sz="1100" dirty="0" smtClean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formateurs</a:t>
                </a:r>
              </a:p>
            </p:txBody>
          </p:sp>
        </p:grpSp>
        <p:grpSp>
          <p:nvGrpSpPr>
            <p:cNvPr id="87" name="Groupe 86"/>
            <p:cNvGrpSpPr/>
            <p:nvPr/>
          </p:nvGrpSpPr>
          <p:grpSpPr>
            <a:xfrm>
              <a:off x="7501988" y="3857740"/>
              <a:ext cx="1624177" cy="801277"/>
              <a:chOff x="7737842" y="2773680"/>
              <a:chExt cx="1624177" cy="801277"/>
            </a:xfrm>
          </p:grpSpPr>
          <p:grpSp>
            <p:nvGrpSpPr>
              <p:cNvPr id="88" name="Groupe 87"/>
              <p:cNvGrpSpPr/>
              <p:nvPr/>
            </p:nvGrpSpPr>
            <p:grpSpPr>
              <a:xfrm>
                <a:off x="7737842" y="2773680"/>
                <a:ext cx="1624177" cy="482592"/>
                <a:chOff x="389545" y="2757488"/>
                <a:chExt cx="1839998" cy="482592"/>
              </a:xfrm>
            </p:grpSpPr>
            <p:sp>
              <p:nvSpPr>
                <p:cNvPr id="90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395203" y="2757488"/>
                  <a:ext cx="1662613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pitchFamily="34" charset="-128"/>
                    </a:defRPr>
                  </a:lvl9pPr>
                </a:lstStyle>
                <a:p>
                  <a:pPr>
                    <a:lnSpc>
                      <a:spcPct val="90000"/>
                    </a:lnSpc>
                  </a:pPr>
                  <a:r>
                    <a:rPr lang="fr-FR" altLang="fr-FR" sz="2000" b="1" dirty="0" smtClean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6400</a:t>
                  </a:r>
                  <a:endParaRPr lang="fr-FR" altLang="fr-FR" sz="2000" b="1" dirty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9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89545" y="3070803"/>
                  <a:ext cx="18399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Swis721 Lt BT" pitchFamily="34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  <a:defRPr/>
                  </a:pPr>
                  <a:r>
                    <a:rPr lang="fr-FR" altLang="fr-FR" sz="1100" dirty="0" smtClean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clients</a:t>
                  </a:r>
                </a:p>
              </p:txBody>
            </p:sp>
          </p:grpSp>
          <p:sp>
            <p:nvSpPr>
              <p:cNvPr id="89" name="Text Box 10"/>
              <p:cNvSpPr txBox="1">
                <a:spLocks noChangeArrowheads="1"/>
              </p:cNvSpPr>
              <p:nvPr/>
            </p:nvSpPr>
            <p:spPr bwMode="auto">
              <a:xfrm>
                <a:off x="7737842" y="3297958"/>
                <a:ext cx="159024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wis721 Lt BT" pitchFamily="34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pour la diffusion </a:t>
                </a:r>
                <a:b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fr-FR" altLang="fr-FR" sz="900" dirty="0" smtClean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des connaissances</a:t>
                </a:r>
                <a:endParaRPr lang="fr-FR" altLang="fr-FR" sz="9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03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3110949" y="1160405"/>
            <a:ext cx="5406886" cy="3580560"/>
          </a:xfrm>
        </p:spPr>
        <p:txBody>
          <a:bodyPr/>
          <a:lstStyle/>
          <a:p>
            <a:r>
              <a:rPr lang="fr-FR" sz="16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Maximilien Lecointe		Sarah Dandec</a:t>
            </a:r>
          </a:p>
          <a:p>
            <a: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Ingénieur  </a:t>
            </a:r>
            <a:r>
              <a:rPr lang="fr-FR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Commercial		Assistante Commerciale</a:t>
            </a:r>
            <a: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EDITIONS FORMATIONS		EDITIONS FORMATIONS</a:t>
            </a:r>
          </a:p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	01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61 44 81 11		Direct :	01 61 44 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13 78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Mobile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	06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 78 01 60		Sarah.Dandec@cstb.fr</a:t>
            </a:r>
          </a:p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Maximilien.Lecointe@cstb.fr	</a:t>
            </a:r>
          </a:p>
          <a:p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r:id="rId3"/>
            </a:endParaRPr>
          </a:p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www.cstb.fr</a:t>
            </a:r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logiciels.cstb.fr/</a:t>
            </a:r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www.batipedia.com</a:t>
            </a:r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http://formations.cstb.fr</a:t>
            </a:r>
            <a:r>
              <a:rPr 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/</a:t>
            </a:r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7"/>
              </a:rPr>
              <a:t>http://recherche.cstb.fr/fr/offres/thematiques/numerique</a:t>
            </a:r>
            <a:r>
              <a:rPr lang="fr-FR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7"/>
              </a:rPr>
              <a:t>/</a:t>
            </a:r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843559" y="211974"/>
            <a:ext cx="6843241" cy="801139"/>
          </a:xfrm>
        </p:spPr>
        <p:txBody>
          <a:bodyPr/>
          <a:lstStyle/>
          <a:p>
            <a:r>
              <a:rPr lang="fr-FR" dirty="0" smtClean="0"/>
              <a:t>Informations &amp; Contact</a:t>
            </a:r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6" t="11689" r="14008"/>
          <a:stretch/>
        </p:blipFill>
        <p:spPr bwMode="auto">
          <a:xfrm>
            <a:off x="277018" y="1160405"/>
            <a:ext cx="2530126" cy="366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5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1258762"/>
            <a:ext cx="9150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8B6D4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Merci pour votre attention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26181" b="5877"/>
          <a:stretch/>
        </p:blipFill>
        <p:spPr>
          <a:xfrm>
            <a:off x="0" y="0"/>
            <a:ext cx="9150802" cy="41547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83" y="4269994"/>
            <a:ext cx="1583139" cy="6816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308" y="4303783"/>
            <a:ext cx="21070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Maximilien Lecointe</a:t>
            </a:r>
          </a:p>
          <a:p>
            <a:r>
              <a:rPr lang="fr-F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Ingénieur  Commercial</a:t>
            </a:r>
            <a:br>
              <a:rPr lang="fr-F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EDITIONS </a:t>
            </a:r>
            <a:r>
              <a:rPr lang="fr-FR" sz="11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FORMATIONS</a:t>
            </a:r>
            <a:endParaRPr lang="fr-FR" sz="1100" b="1" i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0403" y="4303783"/>
            <a:ext cx="2107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:	01 61 44 81 11</a:t>
            </a:r>
            <a:b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Mobile :	06 12 78 01 60</a:t>
            </a: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Maximilien.lecointe@cstb.fr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34408" y="4305344"/>
            <a:ext cx="2107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logiciels.cstb.fr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/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www.batipedia.com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7"/>
              </a:rPr>
              <a:t>http://formations.cstb.fr/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recherche au service de l’innovation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070763" y="2550132"/>
            <a:ext cx="3360527" cy="1951533"/>
            <a:chOff x="2561223" y="2594890"/>
            <a:chExt cx="4258677" cy="237731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09"/>
            <a:stretch/>
          </p:blipFill>
          <p:spPr bwMode="auto">
            <a:xfrm>
              <a:off x="2561223" y="3745126"/>
              <a:ext cx="4258677" cy="122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5" b="55292"/>
            <a:stretch/>
          </p:blipFill>
          <p:spPr bwMode="auto">
            <a:xfrm>
              <a:off x="2561223" y="2594890"/>
              <a:ext cx="4258677" cy="121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Espace réservé du contenu 2"/>
          <p:cNvSpPr txBox="1">
            <a:spLocks/>
          </p:cNvSpPr>
          <p:nvPr/>
        </p:nvSpPr>
        <p:spPr bwMode="gray">
          <a:xfrm>
            <a:off x="5217836" y="1173725"/>
            <a:ext cx="3343928" cy="11134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None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1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90500" indent="-190500" algn="l" defTabSz="914400" rtl="0" eaLnBrk="1" latinLnBrk="0" hangingPunct="1">
              <a:spcBef>
                <a:spcPts val="0"/>
              </a:spcBef>
              <a:buFont typeface="Arial" pitchFamily="34" charset="0"/>
              <a:buChar char="&gt;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b="0" cap="none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échelles d'intégration: </a:t>
            </a:r>
            <a:br>
              <a:rPr lang="fr-FR" sz="1600" b="0" cap="none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600" b="0" cap="none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   composants </a:t>
            </a:r>
            <a:r>
              <a:rPr lang="fr-FR" sz="1600" b="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intégrés à </a:t>
            </a:r>
            <a:r>
              <a:rPr lang="fr-FR" sz="1600" b="0" cap="none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l'ouvrage</a:t>
            </a:r>
            <a:br>
              <a:rPr lang="fr-FR" sz="1600" b="0" cap="none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600" b="0" cap="none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   bâtiments </a:t>
            </a:r>
            <a:r>
              <a:rPr lang="fr-FR" sz="1600" b="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intégrés dans la ville. </a:t>
            </a:r>
          </a:p>
          <a:p>
            <a:pPr lvl="1">
              <a:defRPr/>
            </a:pPr>
            <a:endParaRPr lang="fr-FR" sz="500" b="0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defRPr/>
            </a:pPr>
            <a:r>
              <a:rPr lang="fr-FR" sz="1600" b="0" cap="none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 </a:t>
            </a:r>
            <a:r>
              <a:rPr lang="fr-FR" sz="1600" b="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thématiques :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628" y="1173725"/>
            <a:ext cx="3955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3200" lvl="1" indent="-313200">
              <a:defRPr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axes stratégiques du CSTB</a:t>
            </a:r>
          </a:p>
          <a:p>
            <a:pPr marL="313200" lvl="1" indent="-313200">
              <a:buFontTx/>
              <a:buChar char="-"/>
              <a:defRPr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renforcer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 partager </a:t>
            </a:r>
            <a:endParaRPr lang="fr-FR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13200" lvl="1" indent="-313200">
              <a:buFontTx/>
              <a:buChar char="-"/>
              <a:defRPr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accompagner les acteurs </a:t>
            </a:r>
          </a:p>
          <a:p>
            <a:pPr marL="313200" lvl="1" indent="-313200">
              <a:buFontTx/>
              <a:buChar char="-"/>
              <a:defRPr/>
            </a:pP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participer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 </a:t>
            </a:r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développement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2" y="2441978"/>
            <a:ext cx="2544058" cy="245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3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843559" y="211974"/>
            <a:ext cx="6843241" cy="801139"/>
          </a:xfrm>
        </p:spPr>
        <p:txBody>
          <a:bodyPr/>
          <a:lstStyle/>
          <a:p>
            <a:r>
              <a:rPr lang="fr-FR" dirty="0" smtClean="0"/>
              <a:t>Salles Immersives</a:t>
            </a:r>
            <a:endParaRPr lang="fr-FR" alt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09674"/>
            <a:ext cx="5441950" cy="32099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4075" y="1209674"/>
            <a:ext cx="296227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salles immersives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 CSTB réunissent les acteurs de la construction et de l'urbain autour d'une 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partagée d'un projet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Telle une salle de projection 3D, elles sont le support d'échanges privilégiés entre 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maîtrise d'ouvrage, maîtrise d'œuvre, bureaux d'études et acteurs d'un projet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pour le faire progresser, à ses différentes étapes. </a:t>
            </a:r>
          </a:p>
        </p:txBody>
      </p:sp>
    </p:spTree>
    <p:extLst>
      <p:ext uri="{BB962C8B-B14F-4D97-AF65-F5344CB8AC3E}">
        <p14:creationId xmlns:p14="http://schemas.microsoft.com/office/powerpoint/2010/main" val="38910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37693" y="1876548"/>
            <a:ext cx="6084277" cy="1450642"/>
          </a:xfrm>
        </p:spPr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maquette numérique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843559" y="211974"/>
            <a:ext cx="6843241" cy="801139"/>
          </a:xfrm>
        </p:spPr>
        <p:txBody>
          <a:bodyPr/>
          <a:lstStyle/>
          <a:p>
            <a:r>
              <a:rPr lang="fr-FR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Partenariats R&amp;D Publics</a:t>
            </a:r>
            <a:endParaRPr lang="fr-FR" alt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86" y="2240188"/>
            <a:ext cx="1990828" cy="7942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86" y="1064228"/>
            <a:ext cx="2280989" cy="620775"/>
          </a:xfrm>
          <a:prstGeom prst="rect">
            <a:avLst/>
          </a:prstGeom>
        </p:spPr>
      </p:pic>
      <p:pic>
        <p:nvPicPr>
          <p:cNvPr id="12" name="Picture 2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7" y="1024520"/>
            <a:ext cx="1485347" cy="5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194" y="2520017"/>
            <a:ext cx="1284140" cy="7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/>
          <p:nvPr/>
        </p:nvPicPr>
        <p:blipFill>
          <a:blip r:embed="rId7"/>
          <a:stretch>
            <a:fillRect/>
          </a:stretch>
        </p:blipFill>
        <p:spPr>
          <a:xfrm>
            <a:off x="6462528" y="1056159"/>
            <a:ext cx="1744946" cy="461943"/>
          </a:xfrm>
          <a:prstGeom prst="rect">
            <a:avLst/>
          </a:prstGeom>
        </p:spPr>
      </p:pic>
      <p:pic>
        <p:nvPicPr>
          <p:cNvPr id="15" name="Picture 2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96" y="2456910"/>
            <a:ext cx="1526643" cy="7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30155" y="1559475"/>
            <a:ext cx="2800278" cy="6267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Base de données unique multi-échelle</a:t>
            </a:r>
          </a:p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Simulateur </a:t>
            </a:r>
            <a:r>
              <a:rPr lang="fr-FR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la qualité des espaces publics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54105" y="1434738"/>
            <a:ext cx="2115418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conception et </a:t>
            </a:r>
          </a:p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exploitation Universités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8583" y="3180770"/>
            <a:ext cx="1818670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&amp; Propriété Intellectuelle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7576" y="1651809"/>
            <a:ext cx="1818670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phase concours</a:t>
            </a:r>
          </a:p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&amp; Simulation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80" y="2825316"/>
            <a:ext cx="1818670" cy="2573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Réseaux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16229" y="2506971"/>
            <a:ext cx="1342460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Numérisation de l’existant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2" name="Picture 4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91" y="3855809"/>
            <a:ext cx="1066162" cy="106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Afficher l'image d'origi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4" y="3444155"/>
            <a:ext cx="2156387" cy="2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Afficher l'image d'origi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324" y="4103794"/>
            <a:ext cx="1355676" cy="7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2565" y="3787539"/>
            <a:ext cx="1818670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Numérisation et simulation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65051" y="3640691"/>
            <a:ext cx="1181093" cy="2573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hospitalier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7" name="Picture 2" descr="https://s2.qwant.com/thumbr/0x0/d/2/7e35c63c54872392269b4d71174835/b_1_q_0_p_0.jpg?u=https%3A%2F%2Fextranet.chu-brest.fr%2Flabo%2Fimages%2Flogo-CHRU-Brest.jpg&amp;q=0&amp;b=1&amp;p=0&amp;a=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03" y="3902545"/>
            <a:ext cx="1474021" cy="7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213331" y="3908600"/>
            <a:ext cx="1818670" cy="6267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Expérimentation de la démarche BIM</a:t>
            </a:r>
          </a:p>
          <a:p>
            <a:pPr algn="ctr"/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 BIM </a:t>
            </a:r>
            <a:r>
              <a:rPr lang="fr-FR" sz="12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Checkers</a:t>
            </a:r>
            <a:r>
              <a:rPr lang="fr-FR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»</a:t>
            </a:r>
            <a:endParaRPr lang="fr-FR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7851" y="3145975"/>
            <a:ext cx="862582" cy="862582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66" y="1941765"/>
            <a:ext cx="1269639" cy="2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04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843559" y="211974"/>
            <a:ext cx="6843241" cy="801139"/>
          </a:xfrm>
        </p:spPr>
        <p:txBody>
          <a:bodyPr/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Protocoles, charte et clausier BIM:</a:t>
            </a:r>
          </a:p>
        </p:txBody>
      </p:sp>
      <p:sp>
        <p:nvSpPr>
          <p:cNvPr id="9" name="Flèche en arc 8"/>
          <p:cNvSpPr/>
          <p:nvPr/>
        </p:nvSpPr>
        <p:spPr>
          <a:xfrm rot="21269266" flipH="1">
            <a:off x="4538819" y="1103219"/>
            <a:ext cx="4108600" cy="4011913"/>
          </a:xfrm>
          <a:prstGeom prst="circularArrow">
            <a:avLst>
              <a:gd name="adj1" fmla="val 10551"/>
              <a:gd name="adj2" fmla="val 711068"/>
              <a:gd name="adj3" fmla="val 20435481"/>
              <a:gd name="adj4" fmla="val 329485"/>
              <a:gd name="adj5" fmla="val 978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 rot="18687478">
            <a:off x="7027572" y="3583949"/>
            <a:ext cx="996076" cy="67470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Bureaux </a:t>
            </a:r>
            <a:endParaRPr lang="fr-FR" sz="1050" b="1" i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fr-FR" sz="105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d’études</a:t>
            </a:r>
            <a:endParaRPr lang="fr-FR" sz="1050" b="1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 rot="1893309">
            <a:off x="5183393" y="3630145"/>
            <a:ext cx="1292608" cy="8885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Architecte</a:t>
            </a:r>
          </a:p>
        </p:txBody>
      </p:sp>
      <p:sp>
        <p:nvSpPr>
          <p:cNvPr id="12" name="Rectangle à coins arrondis 11"/>
          <p:cNvSpPr/>
          <p:nvPr/>
        </p:nvSpPr>
        <p:spPr>
          <a:xfrm rot="2748176">
            <a:off x="6957114" y="1903024"/>
            <a:ext cx="1136996" cy="58755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Fournisseurs</a:t>
            </a:r>
          </a:p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produits</a:t>
            </a:r>
          </a:p>
        </p:txBody>
      </p:sp>
      <p:sp>
        <p:nvSpPr>
          <p:cNvPr id="13" name="Rectangle à coins arrondis 12"/>
          <p:cNvSpPr/>
          <p:nvPr/>
        </p:nvSpPr>
        <p:spPr>
          <a:xfrm rot="19709158">
            <a:off x="5262114" y="1714456"/>
            <a:ext cx="1278239" cy="59180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fr-FR" sz="105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Opérateurs, Entreprise</a:t>
            </a:r>
            <a:endParaRPr lang="fr-FR" sz="1050" b="1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sous-traitants</a:t>
            </a:r>
          </a:p>
        </p:txBody>
      </p:sp>
      <p:sp>
        <p:nvSpPr>
          <p:cNvPr id="14" name="Flèche en arc 13"/>
          <p:cNvSpPr/>
          <p:nvPr/>
        </p:nvSpPr>
        <p:spPr>
          <a:xfrm rot="687848">
            <a:off x="651720" y="1019694"/>
            <a:ext cx="4032448" cy="3888432"/>
          </a:xfrm>
          <a:prstGeom prst="circularArrow">
            <a:avLst>
              <a:gd name="adj1" fmla="val 10872"/>
              <a:gd name="adj2" fmla="val 711068"/>
              <a:gd name="adj3" fmla="val 20462139"/>
              <a:gd name="adj4" fmla="val 329485"/>
              <a:gd name="adj5" fmla="val 91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 rot="2991952">
            <a:off x="2969768" y="1863929"/>
            <a:ext cx="1378937" cy="50637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>
                <a:gd name="adj" fmla="val 12518559"/>
              </a:avLst>
            </a:prstTxWarp>
          </a:bodyPr>
          <a:lstStyle/>
          <a:p>
            <a:pPr algn="ctr"/>
            <a:r>
              <a:rPr lang="fr-FR" sz="1800" b="1" i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Programmistes</a:t>
            </a:r>
            <a:endParaRPr lang="fr-FR" sz="1800" b="1" i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fr-FR" sz="180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Urbanistes, Géomètres</a:t>
            </a:r>
            <a:endParaRPr lang="fr-FR" sz="1800" b="1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981530" y="1441204"/>
            <a:ext cx="1302527" cy="56759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Maître </a:t>
            </a:r>
            <a:endParaRPr lang="fr-FR" sz="1050" b="1" i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fr-FR" sz="105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d’ouvrage</a:t>
            </a:r>
            <a:endParaRPr lang="fr-FR" sz="1050" b="1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 rot="19111731">
            <a:off x="2847424" y="3852425"/>
            <a:ext cx="1279299" cy="44397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Bureaux </a:t>
            </a:r>
            <a:r>
              <a:rPr lang="fr-FR" sz="105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</a:t>
            </a:r>
          </a:p>
          <a:p>
            <a:pPr algn="ctr"/>
            <a:r>
              <a:rPr lang="fr-FR" sz="105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Contrôle</a:t>
            </a:r>
          </a:p>
        </p:txBody>
      </p:sp>
      <p:sp>
        <p:nvSpPr>
          <p:cNvPr id="18" name="Rectangle à coins arrondis 17"/>
          <p:cNvSpPr/>
          <p:nvPr/>
        </p:nvSpPr>
        <p:spPr>
          <a:xfrm rot="18380297">
            <a:off x="1006677" y="1991570"/>
            <a:ext cx="1008112" cy="43204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Exploitant</a:t>
            </a:r>
          </a:p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Gestionnaire</a:t>
            </a:r>
          </a:p>
        </p:txBody>
      </p:sp>
      <p:sp>
        <p:nvSpPr>
          <p:cNvPr id="19" name="Rectangle à coins arrondis 18"/>
          <p:cNvSpPr/>
          <p:nvPr/>
        </p:nvSpPr>
        <p:spPr>
          <a:xfrm rot="2974915">
            <a:off x="788249" y="3526376"/>
            <a:ext cx="1399937" cy="5001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Economistes</a:t>
            </a:r>
          </a:p>
        </p:txBody>
      </p:sp>
      <p:sp>
        <p:nvSpPr>
          <p:cNvPr id="20" name="Rectangle à coins arrondis 19"/>
          <p:cNvSpPr/>
          <p:nvPr/>
        </p:nvSpPr>
        <p:spPr>
          <a:xfrm rot="16200000">
            <a:off x="677345" y="2573451"/>
            <a:ext cx="1538441" cy="7506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/>
            <a:r>
              <a:rPr lang="fr-FR" sz="105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Jury</a:t>
            </a:r>
            <a:r>
              <a:rPr lang="fr-FR" sz="105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</a:p>
          <a:p>
            <a:pPr algn="ctr"/>
            <a:r>
              <a:rPr lang="fr-FR" sz="105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Huissiers</a:t>
            </a:r>
            <a:endParaRPr lang="fr-FR" sz="1050" b="1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Flèche en arc 20"/>
          <p:cNvSpPr/>
          <p:nvPr/>
        </p:nvSpPr>
        <p:spPr>
          <a:xfrm rot="190252">
            <a:off x="1196266" y="1505549"/>
            <a:ext cx="2943356" cy="2895562"/>
          </a:xfrm>
          <a:prstGeom prst="circularArrow">
            <a:avLst>
              <a:gd name="adj1" fmla="val 2153"/>
              <a:gd name="adj2" fmla="val 711068"/>
              <a:gd name="adj3" fmla="val 20628032"/>
              <a:gd name="adj4" fmla="val 329485"/>
              <a:gd name="adj5" fmla="val 4899"/>
            </a:avLst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Flèche en arc 21"/>
          <p:cNvSpPr/>
          <p:nvPr/>
        </p:nvSpPr>
        <p:spPr>
          <a:xfrm flipH="1">
            <a:off x="5151764" y="1661395"/>
            <a:ext cx="2920024" cy="2895562"/>
          </a:xfrm>
          <a:prstGeom prst="circularArrow">
            <a:avLst>
              <a:gd name="adj1" fmla="val 2153"/>
              <a:gd name="adj2" fmla="val 711068"/>
              <a:gd name="adj3" fmla="val 20628032"/>
              <a:gd name="adj4" fmla="val 329485"/>
              <a:gd name="adj5" fmla="val 4899"/>
            </a:avLst>
          </a:prstGeom>
          <a:solidFill>
            <a:srgbClr val="D67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31137" y="2891902"/>
            <a:ext cx="1008112" cy="68309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Vérification, navigation &amp; dialogue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64306" y="2953330"/>
            <a:ext cx="849322" cy="55976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eveBIM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Auto-vérification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57257" y="3717992"/>
            <a:ext cx="773431" cy="475859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 BIM (ex: Revit)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56971" y="3611951"/>
            <a:ext cx="773431" cy="475859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Outils</a:t>
            </a:r>
          </a:p>
          <a:p>
            <a:pPr algn="ctr"/>
            <a:r>
              <a:rPr lang="fr-FR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analyses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39538" y="2157344"/>
            <a:ext cx="1054120" cy="364227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e-Catalogues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Configurateurs</a:t>
            </a:r>
            <a:endParaRPr lang="fr-FR" sz="1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08439" y="2027756"/>
            <a:ext cx="1054120" cy="493815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Outils synthèse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chantier,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PLM</a:t>
            </a:r>
            <a:endParaRPr lang="fr-FR" sz="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30513" y="2140077"/>
            <a:ext cx="845546" cy="237929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SIG,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Outils scan</a:t>
            </a:r>
            <a:endParaRPr lang="fr-FR" sz="1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48112" y="3275167"/>
            <a:ext cx="1072013" cy="475859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Outils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Analyses économiques.</a:t>
            </a:r>
            <a:endParaRPr lang="fr-FR" sz="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31580" y="3683372"/>
            <a:ext cx="913510" cy="475860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Outils</a:t>
            </a:r>
          </a:p>
          <a:p>
            <a:pPr algn="ctr"/>
            <a:r>
              <a:rPr lang="fr-FR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contrôle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16973" y="2710841"/>
            <a:ext cx="936693" cy="475859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Outils</a:t>
            </a:r>
          </a:p>
          <a:p>
            <a:pPr algn="ctr"/>
            <a:r>
              <a:rPr lang="fr-FR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’instruction</a:t>
            </a:r>
            <a:endParaRPr lang="fr-FR" sz="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79201" y="2223884"/>
            <a:ext cx="674465" cy="409981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GMAO</a:t>
            </a:r>
            <a:endParaRPr lang="fr-FR" sz="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78272" y="1974559"/>
            <a:ext cx="674465" cy="409981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GTB</a:t>
            </a:r>
            <a:endParaRPr lang="fr-FR" sz="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9622" y="1750993"/>
            <a:ext cx="674465" cy="409981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GED</a:t>
            </a:r>
            <a:endParaRPr lang="fr-FR" sz="80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27171" y="1701428"/>
            <a:ext cx="879805" cy="475859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 BIM (</a:t>
            </a:r>
            <a:r>
              <a:rPr lang="fr-FR" sz="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maintenance)</a:t>
            </a:r>
            <a:endParaRPr lang="fr-FR" sz="1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Carré corné 36"/>
          <p:cNvSpPr/>
          <p:nvPr/>
        </p:nvSpPr>
        <p:spPr>
          <a:xfrm>
            <a:off x="3021248" y="1044999"/>
            <a:ext cx="702269" cy="316576"/>
          </a:xfrm>
          <a:prstGeom prst="foldedCorner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Charte BIM</a:t>
            </a:r>
          </a:p>
          <a:p>
            <a:pPr algn="ctr"/>
            <a:r>
              <a:rPr lang="fr-FR" sz="7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MOA</a:t>
            </a:r>
          </a:p>
        </p:txBody>
      </p:sp>
      <p:sp>
        <p:nvSpPr>
          <p:cNvPr id="38" name="Carré corné 37"/>
          <p:cNvSpPr/>
          <p:nvPr/>
        </p:nvSpPr>
        <p:spPr>
          <a:xfrm>
            <a:off x="2032836" y="2570926"/>
            <a:ext cx="1117949" cy="467400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Protocole</a:t>
            </a:r>
          </a:p>
          <a:p>
            <a:pPr algn="ctr"/>
            <a:r>
              <a:rPr lang="fr-FR" sz="105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MOA</a:t>
            </a:r>
          </a:p>
        </p:txBody>
      </p:sp>
      <p:sp>
        <p:nvSpPr>
          <p:cNvPr id="39" name="Carré corné 38"/>
          <p:cNvSpPr/>
          <p:nvPr/>
        </p:nvSpPr>
        <p:spPr>
          <a:xfrm>
            <a:off x="6034144" y="2691289"/>
            <a:ext cx="1117949" cy="467400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Protocole</a:t>
            </a:r>
          </a:p>
          <a:p>
            <a:pPr algn="ctr"/>
            <a:r>
              <a:rPr lang="fr-FR" sz="105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 MOE</a:t>
            </a:r>
          </a:p>
        </p:txBody>
      </p:sp>
      <p:sp>
        <p:nvSpPr>
          <p:cNvPr id="40" name="Pentagone 39"/>
          <p:cNvSpPr/>
          <p:nvPr/>
        </p:nvSpPr>
        <p:spPr>
          <a:xfrm>
            <a:off x="4139249" y="3041468"/>
            <a:ext cx="1012515" cy="388152"/>
          </a:xfrm>
          <a:prstGeom prst="homePlat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Clausier</a:t>
            </a:r>
          </a:p>
          <a:p>
            <a:pPr algn="ctr"/>
            <a:r>
              <a:rPr lang="fr-FR" sz="11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</a:t>
            </a:r>
          </a:p>
        </p:txBody>
      </p:sp>
      <p:sp>
        <p:nvSpPr>
          <p:cNvPr id="42" name="Rectangle à coins arrondis 41"/>
          <p:cNvSpPr/>
          <p:nvPr/>
        </p:nvSpPr>
        <p:spPr>
          <a:xfrm>
            <a:off x="1884119" y="4074411"/>
            <a:ext cx="1399937" cy="5001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/>
            <a:r>
              <a:rPr lang="fr-FR" sz="1050" b="1" i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Assureurs</a:t>
            </a:r>
            <a:endParaRPr lang="fr-FR" sz="1050" b="1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19414" y="3836481"/>
            <a:ext cx="913510" cy="475860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Outils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assureurs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90" y="2485019"/>
            <a:ext cx="306277" cy="160729"/>
          </a:xfrm>
          <a:prstGeom prst="rect">
            <a:avLst/>
          </a:prstGeom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65" y="2349500"/>
            <a:ext cx="218604" cy="21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70" y="3624123"/>
            <a:ext cx="218604" cy="21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2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Plateforme eve</a:t>
            </a:r>
            <a:r>
              <a:rPr lang="fr-FR" b="1" dirty="0">
                <a:solidFill>
                  <a:srgbClr val="976F4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à horizon 2017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53" y="1175792"/>
            <a:ext cx="1322290" cy="10681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à coins arrondis 5"/>
          <p:cNvSpPr/>
          <p:nvPr/>
        </p:nvSpPr>
        <p:spPr>
          <a:xfrm>
            <a:off x="945952" y="1175792"/>
            <a:ext cx="1322291" cy="1655166"/>
          </a:xfrm>
          <a:prstGeom prst="roundRect">
            <a:avLst/>
          </a:prstGeom>
          <a:noFill/>
          <a:ln>
            <a:solidFill>
              <a:srgbClr val="5F9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5010" y="2255912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</a:t>
            </a:r>
            <a:r>
              <a:rPr lang="fr-FR" sz="1400" dirty="0" err="1" smtClean="0">
                <a:solidFill>
                  <a:srgbClr val="8B6D4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</a:t>
            </a:r>
            <a:r>
              <a:rPr lang="fr-FR" sz="1400" dirty="0" smtClean="0">
                <a:solidFill>
                  <a:srgbClr val="8B6D4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</a:p>
          <a:p>
            <a:pPr algn="ctr"/>
            <a:r>
              <a:rPr lang="fr-FR" sz="1400" b="1" i="1" dirty="0" err="1" smtClean="0">
                <a:solidFill>
                  <a:srgbClr val="5F94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Viewer</a:t>
            </a:r>
            <a:endParaRPr lang="fr-FR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628" y="1175792"/>
            <a:ext cx="1322290" cy="10681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à coins arrondis 9"/>
          <p:cNvSpPr/>
          <p:nvPr/>
        </p:nvSpPr>
        <p:spPr>
          <a:xfrm>
            <a:off x="2847627" y="1175792"/>
            <a:ext cx="1322291" cy="1655166"/>
          </a:xfrm>
          <a:prstGeom prst="roundRect">
            <a:avLst/>
          </a:prstGeom>
          <a:noFill/>
          <a:ln>
            <a:solidFill>
              <a:srgbClr val="8B6D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16685" y="2255912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</a:t>
            </a:r>
            <a:r>
              <a:rPr lang="fr-FR" sz="1400" dirty="0" err="1" smtClean="0">
                <a:solidFill>
                  <a:srgbClr val="8B6D4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</a:t>
            </a:r>
            <a:r>
              <a:rPr lang="fr-FR" sz="1400" dirty="0" smtClean="0">
                <a:solidFill>
                  <a:srgbClr val="8B6D4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</a:p>
          <a:p>
            <a:pPr algn="ctr"/>
            <a:r>
              <a:rPr lang="fr-FR" sz="1400" b="1" i="1" dirty="0" smtClean="0">
                <a:solidFill>
                  <a:srgbClr val="5F94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</a:t>
            </a:r>
            <a:endParaRPr lang="fr-FR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2716685" y="2993761"/>
            <a:ext cx="1584176" cy="2880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Advanced </a:t>
            </a:r>
            <a:r>
              <a:rPr lang="fr-FR" sz="120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features</a:t>
            </a:r>
            <a:endParaRPr lang="fr-FR" sz="1200" dirty="0" smtClean="0">
              <a:solidFill>
                <a:schemeClr val="tx1">
                  <a:lumMod val="90000"/>
                  <a:lumOff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2715679" y="3425808"/>
            <a:ext cx="1584176" cy="2547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Customization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2715679" y="4201564"/>
            <a:ext cx="1584176" cy="2759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Cloud Premium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803289" y="4187804"/>
            <a:ext cx="1584176" cy="28803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Cloud Basic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803289" y="3423839"/>
            <a:ext cx="1584176" cy="2880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</a:t>
            </a:r>
            <a:r>
              <a:rPr lang="fr-FR" sz="120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scale</a:t>
            </a:r>
            <a:endParaRPr lang="fr-FR" sz="1200" dirty="0" smtClean="0">
              <a:solidFill>
                <a:schemeClr val="tx1">
                  <a:lumMod val="90000"/>
                  <a:lumOff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Connecteur droit avec flèche 23"/>
          <p:cNvCxnSpPr>
            <a:stCxn id="34" idx="1"/>
            <a:endCxn id="10" idx="3"/>
          </p:cNvCxnSpPr>
          <p:nvPr/>
        </p:nvCxnSpPr>
        <p:spPr>
          <a:xfrm flipH="1">
            <a:off x="4169918" y="1977900"/>
            <a:ext cx="2000791" cy="25475"/>
          </a:xfrm>
          <a:prstGeom prst="straightConnector1">
            <a:avLst/>
          </a:prstGeom>
          <a:ln w="28575">
            <a:solidFill>
              <a:srgbClr val="D67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815010" y="3001230"/>
            <a:ext cx="1584176" cy="2880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Free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834384" y="1677240"/>
            <a:ext cx="1008112" cy="267723"/>
          </a:xfrm>
          <a:prstGeom prst="round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fr-FR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Beta Tester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4834384" y="3636952"/>
            <a:ext cx="1008112" cy="267723"/>
          </a:xfrm>
          <a:prstGeom prst="roundRect">
            <a:avLst/>
          </a:prstGeom>
          <a:solidFill>
            <a:srgbClr val="D67C1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fr-FR" sz="11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Developer</a:t>
            </a:r>
            <a:endParaRPr lang="fr-FR" sz="11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803290" y="3825795"/>
            <a:ext cx="3496566" cy="24808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 Plugins (connecteurs métiers)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53" y="1615276"/>
            <a:ext cx="651047" cy="725247"/>
          </a:xfrm>
          <a:prstGeom prst="rect">
            <a:avLst/>
          </a:prstGeom>
        </p:spPr>
      </p:pic>
      <p:cxnSp>
        <p:nvCxnSpPr>
          <p:cNvPr id="30" name="Connecteur droit avec flèche 29"/>
          <p:cNvCxnSpPr>
            <a:stCxn id="37" idx="1"/>
            <a:endCxn id="28" idx="3"/>
          </p:cNvCxnSpPr>
          <p:nvPr/>
        </p:nvCxnSpPr>
        <p:spPr>
          <a:xfrm flipH="1">
            <a:off x="4299856" y="3937612"/>
            <a:ext cx="1870854" cy="12226"/>
          </a:xfrm>
          <a:prstGeom prst="straightConnector1">
            <a:avLst/>
          </a:prstGeom>
          <a:ln w="28575">
            <a:solidFill>
              <a:srgbClr val="D67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7" idx="0"/>
            <a:endCxn id="34" idx="2"/>
          </p:cNvCxnSpPr>
          <p:nvPr/>
        </p:nvCxnSpPr>
        <p:spPr>
          <a:xfrm flipH="1" flipV="1">
            <a:off x="6831855" y="2618224"/>
            <a:ext cx="1" cy="679064"/>
          </a:xfrm>
          <a:prstGeom prst="straightConnector1">
            <a:avLst/>
          </a:prstGeom>
          <a:ln w="28575">
            <a:solidFill>
              <a:srgbClr val="D67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0" idx="1"/>
            <a:endCxn id="6" idx="3"/>
          </p:cNvCxnSpPr>
          <p:nvPr/>
        </p:nvCxnSpPr>
        <p:spPr>
          <a:xfrm flipH="1">
            <a:off x="2268243" y="2003375"/>
            <a:ext cx="579384" cy="0"/>
          </a:xfrm>
          <a:prstGeom prst="straightConnector1">
            <a:avLst/>
          </a:prstGeom>
          <a:ln w="28575">
            <a:solidFill>
              <a:srgbClr val="D67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515" y="1363990"/>
            <a:ext cx="858680" cy="69366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à coins arrondis 33"/>
          <p:cNvSpPr/>
          <p:nvPr/>
        </p:nvSpPr>
        <p:spPr>
          <a:xfrm>
            <a:off x="6170709" y="1337576"/>
            <a:ext cx="1322291" cy="1280648"/>
          </a:xfrm>
          <a:prstGeom prst="round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r>
              <a:rPr lang="fr-FR" sz="1400" dirty="0" err="1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</a:t>
            </a:r>
            <a:r>
              <a:rPr lang="fr-FR" sz="1400" dirty="0" err="1">
                <a:solidFill>
                  <a:srgbClr val="8B6D4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BIM</a:t>
            </a:r>
            <a:r>
              <a:rPr lang="fr-FR" sz="1400" dirty="0">
                <a:solidFill>
                  <a:srgbClr val="8B6D4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</a:p>
          <a:p>
            <a:pPr lvl="0" algn="ctr"/>
            <a:r>
              <a:rPr lang="fr-FR" sz="1400" b="1" i="1" dirty="0">
                <a:solidFill>
                  <a:srgbClr val="5F94A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</a:t>
            </a:r>
            <a:endParaRPr lang="fr-FR" sz="1400" b="1" dirty="0">
              <a:solidFill>
                <a:srgbClr val="22222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6170710" y="3297288"/>
            <a:ext cx="1322291" cy="1280648"/>
            <a:chOff x="5529063" y="1916832"/>
            <a:chExt cx="1322291" cy="1280648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869" y="1943246"/>
              <a:ext cx="858680" cy="693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Rectangle à coins arrondis 36"/>
            <p:cNvSpPr/>
            <p:nvPr/>
          </p:nvSpPr>
          <p:spPr>
            <a:xfrm>
              <a:off x="5529063" y="1916832"/>
              <a:ext cx="1322291" cy="1280648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lvl="0" algn="ctr"/>
              <a:r>
                <a:rPr lang="fr-FR" sz="1400" dirty="0" err="1">
                  <a:solidFill>
                    <a:srgbClr val="22222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eve</a:t>
              </a:r>
              <a:r>
                <a:rPr lang="fr-FR" sz="1400" dirty="0" err="1">
                  <a:solidFill>
                    <a:srgbClr val="8B6D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BIM</a:t>
              </a:r>
              <a:r>
                <a:rPr lang="fr-FR" sz="1400" dirty="0">
                  <a:solidFill>
                    <a:srgbClr val="8B6D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®</a:t>
              </a:r>
            </a:p>
            <a:p>
              <a:pPr lvl="0" algn="ctr"/>
              <a:r>
                <a:rPr lang="fr-FR" sz="1400" b="1" i="1" dirty="0" smtClean="0">
                  <a:solidFill>
                    <a:srgbClr val="5F94A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SDK</a:t>
              </a:r>
              <a:endParaRPr lang="fr-FR" sz="1400" b="1" dirty="0">
                <a:solidFill>
                  <a:srgbClr val="2222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cxnSp>
        <p:nvCxnSpPr>
          <p:cNvPr id="39" name="Connecteur droit 38"/>
          <p:cNvCxnSpPr>
            <a:stCxn id="29" idx="1"/>
            <a:endCxn id="34" idx="3"/>
          </p:cNvCxnSpPr>
          <p:nvPr/>
        </p:nvCxnSpPr>
        <p:spPr>
          <a:xfrm flipH="1">
            <a:off x="7493000" y="1977900"/>
            <a:ext cx="4347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4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192&quot;/&gt;&lt;partner val=&quot;61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/m_precDefault&gt;&lt;/CDefaultPrec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plate CSTB Marron_2">
  <a:themeElements>
    <a:clrScheme name="CSTB Colors">
      <a:dk1>
        <a:srgbClr val="222221"/>
      </a:dk1>
      <a:lt1>
        <a:sysClr val="window" lastClr="FFFFFF"/>
      </a:lt1>
      <a:dk2>
        <a:srgbClr val="B3B5B7"/>
      </a:dk2>
      <a:lt2>
        <a:srgbClr val="B61A1D"/>
      </a:lt2>
      <a:accent1>
        <a:srgbClr val="8B6D4A"/>
      </a:accent1>
      <a:accent2>
        <a:srgbClr val="BDAB86"/>
      </a:accent2>
      <a:accent3>
        <a:srgbClr val="5F94AB"/>
      </a:accent3>
      <a:accent4>
        <a:srgbClr val="99BDD5"/>
      </a:accent4>
      <a:accent5>
        <a:srgbClr val="B0B932"/>
      </a:accent5>
      <a:accent6>
        <a:srgbClr val="D67C1C"/>
      </a:accent6>
      <a:hlink>
        <a:srgbClr val="0000FF"/>
      </a:hlink>
      <a:folHlink>
        <a:srgbClr val="800080"/>
      </a:folHlink>
    </a:clrScheme>
    <a:fontScheme name="CSTB Fonts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7361D3FCE684B8A9155846547A79A" ma:contentTypeVersion="1" ma:contentTypeDescription="Crée un document." ma:contentTypeScope="" ma:versionID="344c3d37bfc408c4675ce905702eaf2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3c27bd0fcb797d0a61d91e17cfc962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FEA1D6D-36C3-4112-8E3D-92A1A8332A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475DE7-28A1-418E-A999-F463E631C1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59F6A7-5C41-4B64-8FF3-574F7531AAE6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CSTB Marron_2</Template>
  <TotalTime>2408</TotalTime>
  <Words>2318</Words>
  <Application>Microsoft Office PowerPoint</Application>
  <PresentationFormat>Affichage à l'écran (16:9)</PresentationFormat>
  <Paragraphs>513</Paragraphs>
  <Slides>31</Slides>
  <Notes>31</Notes>
  <HiddenSlides>7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Roboto</vt:lpstr>
      <vt:lpstr>Webdings</vt:lpstr>
      <vt:lpstr>Wingdings</vt:lpstr>
      <vt:lpstr>Template CSTB Marron_2</vt:lpstr>
      <vt:lpstr>think-cell Slide</vt:lpstr>
      <vt:lpstr>eveBIM </vt:lpstr>
      <vt:lpstr>Les activités du CSTB</vt:lpstr>
      <vt:lpstr>Le CSTB en quelques chiffres clés</vt:lpstr>
      <vt:lpstr>La recherche au service de l’innovation</vt:lpstr>
      <vt:lpstr>Salles Immersives</vt:lpstr>
      <vt:lpstr>La maquette numérique</vt:lpstr>
      <vt:lpstr>Partenariats R&amp;D Publics</vt:lpstr>
      <vt:lpstr>Protocoles, charte et clausier BIM:</vt:lpstr>
      <vt:lpstr>Plateforme eveBIM à horizon 2017</vt:lpstr>
      <vt:lpstr>eveBIM Pro</vt:lpstr>
      <vt:lpstr>eveBIM Pro</vt:lpstr>
      <vt:lpstr>Fonctionnalités</vt:lpstr>
      <vt:lpstr>Fonctionnalités</vt:lpstr>
      <vt:lpstr>Fonctionnalités</vt:lpstr>
      <vt:lpstr>Fonctionnalités</vt:lpstr>
      <vt:lpstr>Fonctionnalités</vt:lpstr>
      <vt:lpstr>Démonstration</vt:lpstr>
      <vt:lpstr>ELODIE et eveBIM-ELODIE</vt:lpstr>
      <vt:lpstr>ELODIE</vt:lpstr>
      <vt:lpstr>ELODIE et eveBIM-ELODIE</vt:lpstr>
      <vt:lpstr>eveBIM-ELODIE</vt:lpstr>
      <vt:lpstr>Batipédia</vt:lpstr>
      <vt:lpstr>Qu’est ce que Batipédia</vt:lpstr>
      <vt:lpstr>Le Reef Classique</vt:lpstr>
      <vt:lpstr>Compte Batipédia Education</vt:lpstr>
      <vt:lpstr>Démonstrations</vt:lpstr>
      <vt:lpstr>Formations</vt:lpstr>
      <vt:lpstr>Accord Cadre</vt:lpstr>
      <vt:lpstr>Pour aller plus loin</vt:lpstr>
      <vt:lpstr>Informations &amp; Contact</vt:lpstr>
      <vt:lpstr>Présentation PowerPoint</vt:lpstr>
    </vt:vector>
  </TitlesOfParts>
  <Company>CSTB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principal de la présentation</dc:title>
  <dc:creator>LAFARGE Joline</dc:creator>
  <cp:lastModifiedBy>LECOINTE Maximilien</cp:lastModifiedBy>
  <cp:revision>238</cp:revision>
  <cp:lastPrinted>2016-10-17T20:38:50Z</cp:lastPrinted>
  <dcterms:created xsi:type="dcterms:W3CDTF">2015-09-25T08:35:43Z</dcterms:created>
  <dcterms:modified xsi:type="dcterms:W3CDTF">2016-11-24T17:51:09Z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0x010100C937361D3FCE684B8A9155846547A79A</vt:lpwstr>
  </property>
</Properties>
</file>