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</p:sldMasterIdLst>
  <p:notesMasterIdLst>
    <p:notesMasterId r:id="rId17"/>
  </p:notesMasterIdLst>
  <p:handoutMasterIdLst>
    <p:handoutMasterId r:id="rId18"/>
  </p:handoutMasterIdLst>
  <p:sldIdLst>
    <p:sldId id="900" r:id="rId3"/>
    <p:sldId id="926" r:id="rId4"/>
    <p:sldId id="927" r:id="rId5"/>
    <p:sldId id="903" r:id="rId6"/>
    <p:sldId id="928" r:id="rId7"/>
    <p:sldId id="929" r:id="rId8"/>
    <p:sldId id="933" r:id="rId9"/>
    <p:sldId id="930" r:id="rId10"/>
    <p:sldId id="931" r:id="rId11"/>
    <p:sldId id="935" r:id="rId12"/>
    <p:sldId id="937" r:id="rId13"/>
    <p:sldId id="932" r:id="rId14"/>
    <p:sldId id="936" r:id="rId15"/>
    <p:sldId id="925" r:id="rId16"/>
  </p:sldIdLst>
  <p:sldSz cx="12188825" cy="6858000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3AB"/>
    <a:srgbClr val="004489"/>
    <a:srgbClr val="0058DA"/>
    <a:srgbClr val="0033CC"/>
    <a:srgbClr val="00458A"/>
    <a:srgbClr val="000000"/>
    <a:srgbClr val="3366FF"/>
    <a:srgbClr val="CCECFF"/>
    <a:srgbClr val="182677"/>
    <a:srgbClr val="BA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8" autoAdjust="0"/>
    <p:restoredTop sz="96866" autoAdjust="0"/>
  </p:normalViewPr>
  <p:slideViewPr>
    <p:cSldViewPr snapToGrid="0">
      <p:cViewPr varScale="1">
        <p:scale>
          <a:sx n="55" d="100"/>
          <a:sy n="55" d="100"/>
        </p:scale>
        <p:origin x="48" y="110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196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9" tIns="45785" rIns="91569" bIns="45785" numCol="1" anchor="t" anchorCtr="0" compatLnSpc="1">
            <a:prstTxWarp prst="textNoShape">
              <a:avLst/>
            </a:prstTxWarp>
          </a:bodyPr>
          <a:lstStyle>
            <a:lvl1pPr defTabSz="915055"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480" y="0"/>
            <a:ext cx="2944196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9" tIns="45785" rIns="91569" bIns="45785" numCol="1" anchor="t" anchorCtr="0" compatLnSpc="1">
            <a:prstTxWarp prst="textNoShape">
              <a:avLst/>
            </a:prstTxWarp>
          </a:bodyPr>
          <a:lstStyle>
            <a:lvl1pPr algn="r" defTabSz="915055"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4196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9" tIns="45785" rIns="91569" bIns="45785" numCol="1" anchor="b" anchorCtr="0" compatLnSpc="1">
            <a:prstTxWarp prst="textNoShape">
              <a:avLst/>
            </a:prstTxWarp>
          </a:bodyPr>
          <a:lstStyle>
            <a:lvl1pPr defTabSz="915055">
              <a:defRPr sz="120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480" y="9431814"/>
            <a:ext cx="2944196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9" tIns="45785" rIns="91569" bIns="45785" numCol="1" anchor="b" anchorCtr="0" compatLnSpc="1">
            <a:prstTxWarp prst="textNoShape">
              <a:avLst/>
            </a:prstTxWarp>
          </a:bodyPr>
          <a:lstStyle>
            <a:lvl1pPr algn="r" defTabSz="915055">
              <a:defRPr sz="1200">
                <a:latin typeface="Times New Roman" panose="02020603050405020304" pitchFamily="18" charset="0"/>
              </a:defRPr>
            </a:lvl1pPr>
          </a:lstStyle>
          <a:p>
            <a:fld id="{46FE7849-1D10-4470-A289-4ADE1B8260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3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44513" y="320675"/>
            <a:ext cx="7885113" cy="4437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46" y="9368978"/>
            <a:ext cx="1252616" cy="4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522054" y="5363127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0" name="Line 20"/>
          <p:cNvSpPr>
            <a:spLocks noChangeShapeType="1"/>
          </p:cNvSpPr>
          <p:nvPr/>
        </p:nvSpPr>
        <p:spPr bwMode="auto">
          <a:xfrm>
            <a:off x="522054" y="5741719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1" name="Line 21"/>
          <p:cNvSpPr>
            <a:spLocks noChangeShapeType="1"/>
          </p:cNvSpPr>
          <p:nvPr/>
        </p:nvSpPr>
        <p:spPr bwMode="auto">
          <a:xfrm>
            <a:off x="522054" y="6118740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2" name="Line 22"/>
          <p:cNvSpPr>
            <a:spLocks noChangeShapeType="1"/>
          </p:cNvSpPr>
          <p:nvPr/>
        </p:nvSpPr>
        <p:spPr bwMode="auto">
          <a:xfrm>
            <a:off x="522054" y="6495762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>
            <a:off x="522054" y="6874353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>
            <a:off x="522054" y="7251374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>
            <a:off x="522054" y="7629967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>
            <a:off x="522054" y="8006988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7" name="Line 27"/>
          <p:cNvSpPr>
            <a:spLocks noChangeShapeType="1"/>
          </p:cNvSpPr>
          <p:nvPr/>
        </p:nvSpPr>
        <p:spPr bwMode="auto">
          <a:xfrm>
            <a:off x="522054" y="8385580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8" name="Line 28"/>
          <p:cNvSpPr>
            <a:spLocks noChangeShapeType="1"/>
          </p:cNvSpPr>
          <p:nvPr/>
        </p:nvSpPr>
        <p:spPr bwMode="auto">
          <a:xfrm>
            <a:off x="522054" y="8764173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  <p:sp>
        <p:nvSpPr>
          <p:cNvPr id="128029" name="Line 29"/>
          <p:cNvSpPr>
            <a:spLocks noChangeShapeType="1"/>
          </p:cNvSpPr>
          <p:nvPr/>
        </p:nvSpPr>
        <p:spPr bwMode="auto">
          <a:xfrm>
            <a:off x="522054" y="9142764"/>
            <a:ext cx="573789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07" tIns="45203" rIns="90407" bIns="45203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614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0989" y="4739472"/>
            <a:ext cx="5371041" cy="3867609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25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10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4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11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6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12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91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13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0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2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9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3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7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4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9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6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7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8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8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1302" y="4727306"/>
            <a:ext cx="5370414" cy="3867796"/>
          </a:xfrm>
          <a:prstGeom prst="rect">
            <a:avLst/>
          </a:prstGeom>
        </p:spPr>
        <p:txBody>
          <a:bodyPr lIns="90407" tIns="45203" rIns="90407" bIns="45203"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02491" y="9330121"/>
            <a:ext cx="2908974" cy="492854"/>
          </a:xfrm>
          <a:prstGeom prst="rect">
            <a:avLst/>
          </a:prstGeom>
        </p:spPr>
        <p:txBody>
          <a:bodyPr lIns="90407" tIns="45203" rIns="90407" bIns="45203"/>
          <a:lstStyle/>
          <a:p>
            <a:fld id="{361C8690-A6DE-4080-824F-99D77D3ED6E2}" type="slidenum">
              <a:rPr lang="fr-FR" smtClean="0">
                <a:solidFill>
                  <a:srgbClr val="000000"/>
                </a:solidFill>
              </a:rPr>
              <a:pPr/>
              <a:t>9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5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CI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718"/>
            <a:ext cx="12188825" cy="57682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 bwMode="auto">
          <a:xfrm>
            <a:off x="571257" y="207393"/>
            <a:ext cx="201887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61" y="135855"/>
            <a:ext cx="3455362" cy="8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61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 bwMode="auto">
          <a:xfrm>
            <a:off x="8215739" y="6453674"/>
            <a:ext cx="10094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10676508" y="6525571"/>
            <a:ext cx="1222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4C4441-1C40-4F3A-96F1-20F550CE6241}" type="slidenum">
              <a:rPr lang="fr-FR" sz="1100" b="1" smtClean="0">
                <a:solidFill>
                  <a:schemeClr val="bg1"/>
                </a:solidFill>
                <a:latin typeface="Vinci Sans" panose="02000000000000000000" pitchFamily="2" charset="0"/>
                <a:ea typeface="MS PGothic" panose="020B0600070205080204" pitchFamily="34" charset="-128"/>
              </a:rPr>
              <a:pPr algn="r"/>
              <a:t>‹N°›</a:t>
            </a:fld>
            <a:endParaRPr lang="fr-FR" sz="1100" b="1" dirty="0">
              <a:solidFill>
                <a:schemeClr val="bg1"/>
              </a:solidFill>
              <a:latin typeface="Vinci Sans" panose="02000000000000000000" pitchFamily="2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587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88825" cy="288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0" y="0"/>
            <a:ext cx="12188825" cy="2880000"/>
          </a:xfrm>
          <a:prstGeom prst="rect">
            <a:avLst/>
          </a:prstGeom>
          <a:solidFill>
            <a:srgbClr val="2AAE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4314761" y="1612901"/>
            <a:ext cx="3559306" cy="182563"/>
          </a:xfrm>
          <a:prstGeom prst="roundRect">
            <a:avLst>
              <a:gd name="adj" fmla="val 2446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1759" y="1003911"/>
            <a:ext cx="5945307" cy="420687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47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CI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718"/>
            <a:ext cx="12188825" cy="57682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775296"/>
            <a:ext cx="5456656" cy="3082705"/>
          </a:xfrm>
          <a:prstGeom prst="rect">
            <a:avLst/>
          </a:prstGeom>
          <a:solidFill>
            <a:srgbClr val="00B9E6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248" y="3903786"/>
            <a:ext cx="5182083" cy="2804746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 bwMode="auto">
          <a:xfrm>
            <a:off x="571257" y="207393"/>
            <a:ext cx="201887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61" y="135855"/>
            <a:ext cx="3455362" cy="8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66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6" y="115889"/>
            <a:ext cx="9230496" cy="42068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 bwMode="auto">
          <a:xfrm>
            <a:off x="8215739" y="6453674"/>
            <a:ext cx="10094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92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88825" cy="398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/>
          </p:cNvSpPr>
          <p:nvPr userDrawn="1"/>
        </p:nvSpPr>
        <p:spPr>
          <a:xfrm>
            <a:off x="0" y="0"/>
            <a:ext cx="12188825" cy="2880000"/>
          </a:xfrm>
          <a:prstGeom prst="rect">
            <a:avLst/>
          </a:prstGeom>
          <a:solidFill>
            <a:srgbClr val="2AAED8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4314761" y="1612901"/>
            <a:ext cx="3559306" cy="182563"/>
          </a:xfrm>
          <a:prstGeom prst="roundRect">
            <a:avLst>
              <a:gd name="adj" fmla="val 2446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913" y="420352"/>
            <a:ext cx="11517000" cy="91632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177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9596584" y="6548681"/>
            <a:ext cx="2302334" cy="182563"/>
          </a:xfrm>
          <a:prstGeom prst="roundRect">
            <a:avLst>
              <a:gd name="adj" fmla="val 2446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721" y="984250"/>
            <a:ext cx="11594197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13186" y="115889"/>
            <a:ext cx="9230496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611126" y="5999164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600" smtClean="0">
              <a:solidFill>
                <a:prstClr val="black"/>
              </a:solidFill>
            </a:endParaRPr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9596584" y="668338"/>
            <a:ext cx="2302334" cy="182562"/>
          </a:xfrm>
          <a:prstGeom prst="roundRect">
            <a:avLst>
              <a:gd name="adj" fmla="val 2446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89909" y="666750"/>
            <a:ext cx="9255889" cy="184150"/>
          </a:xfrm>
          <a:prstGeom prst="roundRect">
            <a:avLst>
              <a:gd name="adj" fmla="val 2446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 bwMode="auto">
          <a:xfrm>
            <a:off x="8215739" y="6453674"/>
            <a:ext cx="10094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 userDrawn="1"/>
        </p:nvSpPr>
        <p:spPr>
          <a:xfrm>
            <a:off x="10676508" y="6525571"/>
            <a:ext cx="1222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4C4441-1C40-4F3A-96F1-20F550CE6241}" type="slidenum">
              <a:rPr lang="fr-FR" sz="1100" b="1" smtClean="0">
                <a:solidFill>
                  <a:schemeClr val="bg1"/>
                </a:solidFill>
                <a:latin typeface="Vinci Sans" panose="02000000000000000000" pitchFamily="2" charset="0"/>
                <a:ea typeface="MS PGothic" panose="020B0600070205080204" pitchFamily="34" charset="-128"/>
              </a:rPr>
              <a:pPr algn="r"/>
              <a:t>‹N°›</a:t>
            </a:fld>
            <a:endParaRPr lang="fr-FR" sz="1100" b="1" dirty="0">
              <a:solidFill>
                <a:schemeClr val="bg1"/>
              </a:solidFill>
              <a:latin typeface="Vinci Sans" panose="02000000000000000000" pitchFamily="2" charset="0"/>
              <a:ea typeface="MS PGothic" panose="020B0600070205080204" pitchFamily="34" charset="-128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772" y="106522"/>
            <a:ext cx="1994522" cy="5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5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5000"/>
        </a:spcBef>
        <a:spcAft>
          <a:spcPct val="20000"/>
        </a:spcAft>
        <a:buClr>
          <a:srgbClr val="0D3777"/>
        </a:buClr>
        <a:buSzPct val="85000"/>
        <a:buFont typeface="Wingdings" pitchFamily="2" charset="2"/>
        <a:buBlip>
          <a:blip r:embed="rId8"/>
        </a:buBlip>
        <a:defRPr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D3777"/>
        </a:buClr>
        <a:buSzPct val="75000"/>
        <a:buFont typeface="Wingdings" pitchFamily="2" charset="2"/>
        <a:buBlip>
          <a:blip r:embed="rId8"/>
        </a:buBlip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rgbClr val="0D3777"/>
        </a:buClr>
        <a:buSzPct val="65000"/>
        <a:buFont typeface="Wingdings" panose="05000000000000000000" pitchFamily="2" charset="2"/>
        <a:buBlip>
          <a:blip r:embed="rId8"/>
        </a:buBlip>
        <a:defRPr sz="1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3pPr>
      <a:lvl4pPr marL="1562100" indent="-228600" algn="l" rtl="0" eaLnBrk="0" fontAlgn="base" hangingPunct="0">
        <a:spcBef>
          <a:spcPct val="10000"/>
        </a:spcBef>
        <a:spcAft>
          <a:spcPct val="0"/>
        </a:spcAft>
        <a:buClr>
          <a:srgbClr val="0D3777"/>
        </a:buClr>
        <a:buSzPct val="5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4pPr>
      <a:lvl5pPr marL="1981200" indent="-228600" algn="l" rtl="0" eaLnBrk="0" fontAlgn="base" hangingPunct="0">
        <a:spcBef>
          <a:spcPct val="10000"/>
        </a:spcBef>
        <a:spcAft>
          <a:spcPct val="0"/>
        </a:spcAft>
        <a:buClr>
          <a:srgbClr val="0D3777"/>
        </a:buClr>
        <a:buSzPct val="5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5pPr>
      <a:lvl6pPr marL="24384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6pPr>
      <a:lvl7pPr marL="28956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7pPr>
      <a:lvl8pPr marL="33528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8pPr>
      <a:lvl9pPr marL="38100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 userDrawn="1"/>
        </p:nvSpPr>
        <p:spPr>
          <a:xfrm>
            <a:off x="9596584" y="668338"/>
            <a:ext cx="2302334" cy="182562"/>
          </a:xfrm>
          <a:prstGeom prst="roundRect">
            <a:avLst>
              <a:gd name="adj" fmla="val 2446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721" y="984250"/>
            <a:ext cx="11594197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611126" y="5999164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600" smtClean="0">
              <a:solidFill>
                <a:prstClr val="black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89909" y="666750"/>
            <a:ext cx="9255889" cy="184150"/>
          </a:xfrm>
          <a:prstGeom prst="roundRect">
            <a:avLst>
              <a:gd name="adj" fmla="val 2446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772" y="106522"/>
            <a:ext cx="1994522" cy="509300"/>
          </a:xfrm>
          <a:prstGeom prst="rect">
            <a:avLst/>
          </a:prstGeom>
        </p:spPr>
      </p:pic>
      <p:sp>
        <p:nvSpPr>
          <p:cNvPr id="20" name="Rectangle à coins arrondis 19"/>
          <p:cNvSpPr/>
          <p:nvPr userDrawn="1"/>
        </p:nvSpPr>
        <p:spPr>
          <a:xfrm>
            <a:off x="9596584" y="6548681"/>
            <a:ext cx="2302334" cy="182563"/>
          </a:xfrm>
          <a:prstGeom prst="roundRect">
            <a:avLst>
              <a:gd name="adj" fmla="val 2446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13186" y="115889"/>
            <a:ext cx="9230496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3"/>
          <a:stretch/>
        </p:blipFill>
        <p:spPr bwMode="auto">
          <a:xfrm>
            <a:off x="8215739" y="6453674"/>
            <a:ext cx="10094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 userDrawn="1"/>
        </p:nvSpPr>
        <p:spPr>
          <a:xfrm>
            <a:off x="10676508" y="6525571"/>
            <a:ext cx="1222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4C4441-1C40-4F3A-96F1-20F550CE6241}" type="slidenum">
              <a:rPr lang="fr-FR" sz="1100" b="1" smtClean="0">
                <a:solidFill>
                  <a:schemeClr val="bg1"/>
                </a:solidFill>
                <a:latin typeface="Vinci Sans" panose="02000000000000000000" pitchFamily="2" charset="0"/>
                <a:ea typeface="MS PGothic" panose="020B0600070205080204" pitchFamily="34" charset="-128"/>
              </a:rPr>
              <a:pPr algn="r"/>
              <a:t>‹N°›</a:t>
            </a:fld>
            <a:endParaRPr lang="fr-FR" sz="1100" b="1" dirty="0">
              <a:solidFill>
                <a:schemeClr val="bg1"/>
              </a:solidFill>
              <a:latin typeface="Vinci Sans" panose="02000000000000000000" pitchFamily="2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0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5000"/>
        </a:spcBef>
        <a:spcAft>
          <a:spcPct val="20000"/>
        </a:spcAft>
        <a:buClr>
          <a:srgbClr val="0D3777"/>
        </a:buClr>
        <a:buSzPct val="85000"/>
        <a:buFont typeface="Wingdings" pitchFamily="2" charset="2"/>
        <a:buBlip>
          <a:blip r:embed="rId8"/>
        </a:buBlip>
        <a:defRPr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D3777"/>
        </a:buClr>
        <a:buSzPct val="75000"/>
        <a:buFont typeface="Wingdings" pitchFamily="2" charset="2"/>
        <a:buBlip>
          <a:blip r:embed="rId8"/>
        </a:buBlip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rgbClr val="0D3777"/>
        </a:buClr>
        <a:buSzPct val="65000"/>
        <a:buFont typeface="Wingdings" panose="05000000000000000000" pitchFamily="2" charset="2"/>
        <a:buBlip>
          <a:blip r:embed="rId8"/>
        </a:buBlip>
        <a:defRPr sz="1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3pPr>
      <a:lvl4pPr marL="1562100" indent="-228600" algn="l" rtl="0" eaLnBrk="0" fontAlgn="base" hangingPunct="0">
        <a:spcBef>
          <a:spcPct val="10000"/>
        </a:spcBef>
        <a:spcAft>
          <a:spcPct val="0"/>
        </a:spcAft>
        <a:buClr>
          <a:srgbClr val="0D3777"/>
        </a:buClr>
        <a:buSzPct val="5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4pPr>
      <a:lvl5pPr marL="1981200" indent="-228600" algn="l" rtl="0" eaLnBrk="0" fontAlgn="base" hangingPunct="0">
        <a:spcBef>
          <a:spcPct val="10000"/>
        </a:spcBef>
        <a:spcAft>
          <a:spcPct val="0"/>
        </a:spcAft>
        <a:buClr>
          <a:srgbClr val="0D3777"/>
        </a:buClr>
        <a:buSzPct val="55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5pPr>
      <a:lvl6pPr marL="24384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6pPr>
      <a:lvl7pPr marL="28956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7pPr>
      <a:lvl8pPr marL="33528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8pPr>
      <a:lvl9pPr marL="38100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12" Type="http://schemas.openxmlformats.org/officeDocument/2006/relationships/image" Target="../media/image5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image" Target="../media/image57.jpg"/><Relationship Id="rId5" Type="http://schemas.openxmlformats.org/officeDocument/2006/relationships/image" Target="../media/image51.jpg"/><Relationship Id="rId15" Type="http://schemas.openxmlformats.org/officeDocument/2006/relationships/image" Target="../media/image6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Relationship Id="rId14" Type="http://schemas.openxmlformats.org/officeDocument/2006/relationships/image" Target="../media/image6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tmp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3802186"/>
            <a:ext cx="5398734" cy="3240298"/>
          </a:xfr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évolutions en cours au niveau du BIM</a:t>
            </a:r>
            <a:br>
              <a:rPr lang="fr-FR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Trino BELTRAN</a:t>
            </a:r>
            <a:r>
              <a:rPr lang="fr-FR" sz="2400" b="1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Directeur Innovation, Recherche et Développement</a:t>
            </a:r>
            <a:r>
              <a:rPr lang="fr-FR" sz="24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25/11/2016</a:t>
            </a:r>
            <a: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15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nouveaux matériaux et procédés…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1217196"/>
            <a:ext cx="4291589" cy="22851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6" y="1162833"/>
            <a:ext cx="2857500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6" y="3004238"/>
            <a:ext cx="2857500" cy="21403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85" y="2691384"/>
            <a:ext cx="3162300" cy="1447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85" y="1172358"/>
            <a:ext cx="2886075" cy="15906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35" y="4112521"/>
            <a:ext cx="3333750" cy="1371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05" y="3638318"/>
            <a:ext cx="4640014" cy="232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9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BIM et le Digital sur le chantier…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31222"/>
          <a:stretch/>
        </p:blipFill>
        <p:spPr>
          <a:xfrm>
            <a:off x="7785917" y="3149270"/>
            <a:ext cx="1845632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03" y="4933968"/>
            <a:ext cx="2409019" cy="15486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33" y="3149270"/>
            <a:ext cx="2403695" cy="15937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302" y="2760818"/>
            <a:ext cx="2204187" cy="13225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02" y="4933968"/>
            <a:ext cx="3038975" cy="15830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3" y="4933969"/>
            <a:ext cx="2431353" cy="15830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77" y="957476"/>
            <a:ext cx="2286000" cy="163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8" y="957476"/>
            <a:ext cx="2705100" cy="16859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591" y="5450541"/>
            <a:ext cx="1066430" cy="10664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2629848"/>
            <a:ext cx="938364" cy="79222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89" y="995576"/>
            <a:ext cx="2857500" cy="16002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021334"/>
            <a:ext cx="2663477" cy="14543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42" y="314927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44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maquette pour déconstruire et maintenir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04" y="1526164"/>
            <a:ext cx="4265036" cy="42650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9709" y="1925782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DECONSTRUCTION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446700" y="1290636"/>
            <a:ext cx="1878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BATIMENT STOCK DE MATIERE PREMIERE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cteur en arc 7"/>
          <p:cNvCxnSpPr>
            <a:stCxn id="4" idx="1"/>
            <a:endCxn id="5" idx="2"/>
          </p:cNvCxnSpPr>
          <p:nvPr/>
        </p:nvCxnSpPr>
        <p:spPr>
          <a:xfrm rot="10800000">
            <a:off x="2335966" y="2387448"/>
            <a:ext cx="1481538" cy="1271235"/>
          </a:xfrm>
          <a:prstGeom prst="curvedConnector2">
            <a:avLst/>
          </a:prstGeom>
          <a:ln w="1079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rc 8"/>
          <p:cNvCxnSpPr>
            <a:stCxn id="4" idx="3"/>
            <a:endCxn id="6" idx="2"/>
          </p:cNvCxnSpPr>
          <p:nvPr/>
        </p:nvCxnSpPr>
        <p:spPr>
          <a:xfrm flipV="1">
            <a:off x="8082540" y="2860296"/>
            <a:ext cx="2303480" cy="798386"/>
          </a:xfrm>
          <a:prstGeom prst="curvedConnector2">
            <a:avLst/>
          </a:prstGeom>
          <a:ln w="1079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889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retenir donc…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72836" y="1399310"/>
            <a:ext cx="107003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 industrie manufacturière et BTP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vecteur incontournable !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continue dans les entreprises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Préparation des nouvelles générations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 : une industrie à 2 vitesses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7921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584" y="2133601"/>
            <a:ext cx="2361844" cy="2293326"/>
          </a:xfrm>
          <a:prstGeom prst="rect">
            <a:avLst/>
          </a:prstGeom>
          <a:ln w="63500" cap="sq">
            <a:solidFill>
              <a:schemeClr val="bg1"/>
            </a:solidFill>
            <a:miter lim="800000"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65" y="4949592"/>
            <a:ext cx="2759282" cy="7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1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9" y="3297568"/>
            <a:ext cx="3368523" cy="20945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évolution très rapide…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08" y="1033573"/>
            <a:ext cx="2987335" cy="22405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9024" y="1101449"/>
            <a:ext cx="1454737" cy="11458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801" y="2218959"/>
            <a:ext cx="1405337" cy="11458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4171" y="986588"/>
            <a:ext cx="1448843" cy="11823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361" y="2505463"/>
            <a:ext cx="1437622" cy="11712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6886" y="2337201"/>
            <a:ext cx="1442648" cy="117120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854" y="1129132"/>
            <a:ext cx="1369494" cy="11181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1"/>
          <a:srcRect l="13238" t="15926" r="13116" b="7407"/>
          <a:stretch/>
        </p:blipFill>
        <p:spPr>
          <a:xfrm>
            <a:off x="449289" y="3676673"/>
            <a:ext cx="5377468" cy="3148899"/>
          </a:xfrm>
          <a:prstGeom prst="rect">
            <a:avLst/>
          </a:prstGeom>
        </p:spPr>
      </p:pic>
      <p:sp>
        <p:nvSpPr>
          <p:cNvPr id="17" name="Titre 1"/>
          <p:cNvSpPr txBox="1">
            <a:spLocks/>
          </p:cNvSpPr>
          <p:nvPr/>
        </p:nvSpPr>
        <p:spPr bwMode="white">
          <a:xfrm>
            <a:off x="4790479" y="5203729"/>
            <a:ext cx="5320146" cy="132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inci Sans Medium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inci Sans Medium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inci Sans Medium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inci Sans Medium" charset="0"/>
                <a:ea typeface="MS PGothic" pitchFamily="34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inci Sans Medium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inci Sans Medium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inci Sans Medium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inci Sans Medium" charset="0"/>
              </a:defRPr>
            </a:lvl9pPr>
          </a:lstStyle>
          <a:p>
            <a:r>
              <a:rPr lang="fr-FR" sz="2800" kern="0" dirty="0" smtClean="0"/>
              <a:t>Le BIM pour la CREATIVITE, l’EFFICACITE, la COMPETITIVITE et la CONVIVIALITE</a:t>
            </a:r>
            <a:endParaRPr lang="fr-FR" sz="2800" kern="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2"/>
          <a:srcRect l="23659" t="8201" r="6459" b="9401"/>
          <a:stretch/>
        </p:blipFill>
        <p:spPr>
          <a:xfrm>
            <a:off x="5211793" y="942365"/>
            <a:ext cx="3711679" cy="246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3"/>
          <a:srcRect l="11429" t="9453" r="54277" b="61323"/>
          <a:stretch/>
        </p:blipFill>
        <p:spPr>
          <a:xfrm>
            <a:off x="5275987" y="2870267"/>
            <a:ext cx="1113844" cy="5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05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 a tout essayé…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09" y="1162964"/>
            <a:ext cx="8658644" cy="514838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858617" y="3061252"/>
            <a:ext cx="2046764" cy="1808921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348947" y="1530403"/>
            <a:ext cx="2046764" cy="1808921"/>
          </a:xfrm>
          <a:prstGeom prst="ellipse">
            <a:avLst/>
          </a:prstGeom>
          <a:noFill/>
          <a:ln w="66675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482121" y="854584"/>
            <a:ext cx="2046764" cy="1808921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617424" y="536576"/>
            <a:ext cx="2046764" cy="1808921"/>
          </a:xfrm>
          <a:prstGeom prst="ellipse">
            <a:avLst/>
          </a:prstGeom>
          <a:noFill/>
          <a:ln w="666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409780" y="1162964"/>
            <a:ext cx="2046764" cy="1808921"/>
          </a:xfrm>
          <a:prstGeom prst="ellipse">
            <a:avLst/>
          </a:prstGeom>
          <a:noFill/>
          <a:ln w="66675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22478" y="2156791"/>
            <a:ext cx="2046764" cy="1808921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232148" y="3737155"/>
            <a:ext cx="2046764" cy="1808921"/>
          </a:xfrm>
          <a:prstGeom prst="ellipse">
            <a:avLst/>
          </a:prstGeom>
          <a:noFill/>
          <a:ln w="66675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620008" y="4686362"/>
            <a:ext cx="2046764" cy="1808921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881999" y="4502426"/>
            <a:ext cx="2046764" cy="1808921"/>
          </a:xfrm>
          <a:prstGeom prst="ellipse">
            <a:avLst/>
          </a:prstGeom>
          <a:noFill/>
          <a:ln w="666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7087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Aujourd’hui</a:t>
            </a:r>
            <a:endParaRPr lang="fr-FR" dirty="0"/>
          </a:p>
        </p:txBody>
      </p:sp>
      <p:pic>
        <p:nvPicPr>
          <p:cNvPr id="3" name="Content Placeholder 3" descr="BIM Maturity Graph hand draw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734"/>
          <a:stretch>
            <a:fillRect/>
          </a:stretch>
        </p:blipFill>
        <p:spPr>
          <a:xfrm>
            <a:off x="1447540" y="1602262"/>
            <a:ext cx="8916503" cy="4666035"/>
          </a:xfrm>
        </p:spPr>
      </p:pic>
      <p:pic>
        <p:nvPicPr>
          <p:cNvPr id="4" name="Content Placeholder 3" descr="BIM Maturity Graph hand drawn.PNG"/>
          <p:cNvPicPr>
            <a:picLocks noChangeAspect="1"/>
          </p:cNvPicPr>
          <p:nvPr/>
        </p:nvPicPr>
        <p:blipFill>
          <a:blip r:embed="rId3" cstate="print"/>
          <a:srcRect t="3030" r="16875" b="83334"/>
          <a:stretch>
            <a:fillRect/>
          </a:stretch>
        </p:blipFill>
        <p:spPr bwMode="auto">
          <a:xfrm>
            <a:off x="4668088" y="28853"/>
            <a:ext cx="4572000" cy="5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600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fait quoi?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9178636" y="1113125"/>
            <a:ext cx="2704875" cy="15277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Grands groupes du BTP</a:t>
            </a:r>
            <a:endParaRPr lang="fr-FR" sz="2400" dirty="0"/>
          </a:p>
        </p:txBody>
      </p:sp>
      <p:sp>
        <p:nvSpPr>
          <p:cNvPr id="5" name="Ellipse 4"/>
          <p:cNvSpPr/>
          <p:nvPr/>
        </p:nvSpPr>
        <p:spPr>
          <a:xfrm>
            <a:off x="3255818" y="1272816"/>
            <a:ext cx="6124131" cy="1208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PME construction</a:t>
            </a:r>
            <a:endParaRPr lang="fr-FR" sz="4000" dirty="0"/>
          </a:p>
        </p:txBody>
      </p:sp>
      <p:sp>
        <p:nvSpPr>
          <p:cNvPr id="4" name="Ellipse 3"/>
          <p:cNvSpPr/>
          <p:nvPr/>
        </p:nvSpPr>
        <p:spPr>
          <a:xfrm>
            <a:off x="9444152" y="2760064"/>
            <a:ext cx="2249775" cy="100543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Grands ingénieristes</a:t>
            </a:r>
            <a:endParaRPr lang="fr-FR" sz="2000" dirty="0"/>
          </a:p>
        </p:txBody>
      </p:sp>
      <p:sp>
        <p:nvSpPr>
          <p:cNvPr id="10" name="Ellipse 9"/>
          <p:cNvSpPr/>
          <p:nvPr/>
        </p:nvSpPr>
        <p:spPr>
          <a:xfrm>
            <a:off x="313186" y="1845827"/>
            <a:ext cx="2661946" cy="10390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Petits S/T</a:t>
            </a:r>
            <a:endParaRPr lang="fr-FR" sz="2800" dirty="0"/>
          </a:p>
        </p:txBody>
      </p:sp>
      <p:sp>
        <p:nvSpPr>
          <p:cNvPr id="11" name="Ellipse 10"/>
          <p:cNvSpPr/>
          <p:nvPr/>
        </p:nvSpPr>
        <p:spPr>
          <a:xfrm>
            <a:off x="313187" y="2948608"/>
            <a:ext cx="3912450" cy="103909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Petites structure BE ou Archi</a:t>
            </a:r>
            <a:endParaRPr lang="fr-FR" sz="2800" dirty="0"/>
          </a:p>
        </p:txBody>
      </p:sp>
      <p:sp>
        <p:nvSpPr>
          <p:cNvPr id="12" name="Ellipse 11"/>
          <p:cNvSpPr/>
          <p:nvPr/>
        </p:nvSpPr>
        <p:spPr>
          <a:xfrm>
            <a:off x="4829243" y="2760064"/>
            <a:ext cx="4550706" cy="122763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Structure moyenne BE ou Archi</a:t>
            </a:r>
            <a:endParaRPr lang="fr-FR" sz="2800" dirty="0"/>
          </a:p>
        </p:txBody>
      </p:sp>
      <p:sp>
        <p:nvSpPr>
          <p:cNvPr id="6" name="Flèche droite 5"/>
          <p:cNvSpPr/>
          <p:nvPr/>
        </p:nvSpPr>
        <p:spPr>
          <a:xfrm>
            <a:off x="267933" y="4450231"/>
            <a:ext cx="11615578" cy="817418"/>
          </a:xfrm>
          <a:prstGeom prst="rightArrow">
            <a:avLst>
              <a:gd name="adj1" fmla="val 50000"/>
              <a:gd name="adj2" fmla="val 974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Implication et déploiement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67933" y="4689663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rien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572667" y="4697472"/>
            <a:ext cx="986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énorme</a:t>
            </a:r>
            <a:endParaRPr lang="fr-FR" b="1" dirty="0"/>
          </a:p>
        </p:txBody>
      </p:sp>
      <p:sp>
        <p:nvSpPr>
          <p:cNvPr id="13" name="Ellipse 12"/>
          <p:cNvSpPr/>
          <p:nvPr/>
        </p:nvSpPr>
        <p:spPr>
          <a:xfrm>
            <a:off x="4531127" y="5401951"/>
            <a:ext cx="7162800" cy="61381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Clients publics</a:t>
            </a:r>
            <a:endParaRPr lang="fr-FR" sz="2800" dirty="0"/>
          </a:p>
        </p:txBody>
      </p:sp>
      <p:sp>
        <p:nvSpPr>
          <p:cNvPr id="14" name="Ellipse 13"/>
          <p:cNvSpPr/>
          <p:nvPr/>
        </p:nvSpPr>
        <p:spPr>
          <a:xfrm>
            <a:off x="267933" y="5912460"/>
            <a:ext cx="7162800" cy="61381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Clients privés</a:t>
            </a:r>
            <a:endParaRPr lang="fr-FR" sz="2800" dirty="0"/>
          </a:p>
        </p:txBody>
      </p:sp>
      <p:sp>
        <p:nvSpPr>
          <p:cNvPr id="15" name="Éclair 14"/>
          <p:cNvSpPr/>
          <p:nvPr/>
        </p:nvSpPr>
        <p:spPr>
          <a:xfrm>
            <a:off x="2831256" y="649234"/>
            <a:ext cx="3511768" cy="5570135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4887 w 18015"/>
              <a:gd name="connsiteY0" fmla="*/ 0 h 21600"/>
              <a:gd name="connsiteX1" fmla="*/ 9275 w 18015"/>
              <a:gd name="connsiteY1" fmla="*/ 6080 h 21600"/>
              <a:gd name="connsiteX2" fmla="*/ 7465 w 18015"/>
              <a:gd name="connsiteY2" fmla="*/ 6797 h 21600"/>
              <a:gd name="connsiteX3" fmla="*/ 12992 w 18015"/>
              <a:gd name="connsiteY3" fmla="*/ 12007 h 21600"/>
              <a:gd name="connsiteX4" fmla="*/ 11182 w 18015"/>
              <a:gd name="connsiteY4" fmla="*/ 12877 h 21600"/>
              <a:gd name="connsiteX5" fmla="*/ 18015 w 18015"/>
              <a:gd name="connsiteY5" fmla="*/ 21600 h 21600"/>
              <a:gd name="connsiteX6" fmla="*/ 6427 w 18015"/>
              <a:gd name="connsiteY6" fmla="*/ 14915 h 21600"/>
              <a:gd name="connsiteX7" fmla="*/ 8637 w 18015"/>
              <a:gd name="connsiteY7" fmla="*/ 13987 h 21600"/>
              <a:gd name="connsiteX8" fmla="*/ 1437 w 18015"/>
              <a:gd name="connsiteY8" fmla="*/ 9705 h 21600"/>
              <a:gd name="connsiteX9" fmla="*/ 4017 w 18015"/>
              <a:gd name="connsiteY9" fmla="*/ 8382 h 21600"/>
              <a:gd name="connsiteX10" fmla="*/ 0 w 18015"/>
              <a:gd name="connsiteY10" fmla="*/ 2326 h 21600"/>
              <a:gd name="connsiteX11" fmla="*/ 4887 w 18015"/>
              <a:gd name="connsiteY11" fmla="*/ 0 h 21600"/>
              <a:gd name="connsiteX0" fmla="*/ 1481 w 18015"/>
              <a:gd name="connsiteY0" fmla="*/ 0 h 19855"/>
              <a:gd name="connsiteX1" fmla="*/ 9275 w 18015"/>
              <a:gd name="connsiteY1" fmla="*/ 4335 h 19855"/>
              <a:gd name="connsiteX2" fmla="*/ 7465 w 18015"/>
              <a:gd name="connsiteY2" fmla="*/ 5052 h 19855"/>
              <a:gd name="connsiteX3" fmla="*/ 12992 w 18015"/>
              <a:gd name="connsiteY3" fmla="*/ 10262 h 19855"/>
              <a:gd name="connsiteX4" fmla="*/ 11182 w 18015"/>
              <a:gd name="connsiteY4" fmla="*/ 11132 h 19855"/>
              <a:gd name="connsiteX5" fmla="*/ 18015 w 18015"/>
              <a:gd name="connsiteY5" fmla="*/ 19855 h 19855"/>
              <a:gd name="connsiteX6" fmla="*/ 6427 w 18015"/>
              <a:gd name="connsiteY6" fmla="*/ 13170 h 19855"/>
              <a:gd name="connsiteX7" fmla="*/ 8637 w 18015"/>
              <a:gd name="connsiteY7" fmla="*/ 12242 h 19855"/>
              <a:gd name="connsiteX8" fmla="*/ 1437 w 18015"/>
              <a:gd name="connsiteY8" fmla="*/ 7960 h 19855"/>
              <a:gd name="connsiteX9" fmla="*/ 4017 w 18015"/>
              <a:gd name="connsiteY9" fmla="*/ 6637 h 19855"/>
              <a:gd name="connsiteX10" fmla="*/ 0 w 18015"/>
              <a:gd name="connsiteY10" fmla="*/ 581 h 19855"/>
              <a:gd name="connsiteX11" fmla="*/ 1481 w 18015"/>
              <a:gd name="connsiteY11" fmla="*/ 0 h 19855"/>
              <a:gd name="connsiteX0" fmla="*/ 1481 w 18015"/>
              <a:gd name="connsiteY0" fmla="*/ 0 h 19855"/>
              <a:gd name="connsiteX1" fmla="*/ 9275 w 18015"/>
              <a:gd name="connsiteY1" fmla="*/ 4335 h 19855"/>
              <a:gd name="connsiteX2" fmla="*/ 7465 w 18015"/>
              <a:gd name="connsiteY2" fmla="*/ 5052 h 19855"/>
              <a:gd name="connsiteX3" fmla="*/ 12992 w 18015"/>
              <a:gd name="connsiteY3" fmla="*/ 10262 h 19855"/>
              <a:gd name="connsiteX4" fmla="*/ 11182 w 18015"/>
              <a:gd name="connsiteY4" fmla="*/ 11132 h 19855"/>
              <a:gd name="connsiteX5" fmla="*/ 18015 w 18015"/>
              <a:gd name="connsiteY5" fmla="*/ 19855 h 19855"/>
              <a:gd name="connsiteX6" fmla="*/ 6427 w 18015"/>
              <a:gd name="connsiteY6" fmla="*/ 13170 h 19855"/>
              <a:gd name="connsiteX7" fmla="*/ 8637 w 18015"/>
              <a:gd name="connsiteY7" fmla="*/ 12242 h 19855"/>
              <a:gd name="connsiteX8" fmla="*/ 2513 w 18015"/>
              <a:gd name="connsiteY8" fmla="*/ 7599 h 19855"/>
              <a:gd name="connsiteX9" fmla="*/ 4017 w 18015"/>
              <a:gd name="connsiteY9" fmla="*/ 6637 h 19855"/>
              <a:gd name="connsiteX10" fmla="*/ 0 w 18015"/>
              <a:gd name="connsiteY10" fmla="*/ 581 h 19855"/>
              <a:gd name="connsiteX11" fmla="*/ 1481 w 18015"/>
              <a:gd name="connsiteY11" fmla="*/ 0 h 19855"/>
              <a:gd name="connsiteX0" fmla="*/ 1481 w 18015"/>
              <a:gd name="connsiteY0" fmla="*/ 0 h 19855"/>
              <a:gd name="connsiteX1" fmla="*/ 9275 w 18015"/>
              <a:gd name="connsiteY1" fmla="*/ 4335 h 19855"/>
              <a:gd name="connsiteX2" fmla="*/ 7465 w 18015"/>
              <a:gd name="connsiteY2" fmla="*/ 5052 h 19855"/>
              <a:gd name="connsiteX3" fmla="*/ 12992 w 18015"/>
              <a:gd name="connsiteY3" fmla="*/ 10262 h 19855"/>
              <a:gd name="connsiteX4" fmla="*/ 11182 w 18015"/>
              <a:gd name="connsiteY4" fmla="*/ 11132 h 19855"/>
              <a:gd name="connsiteX5" fmla="*/ 18015 w 18015"/>
              <a:gd name="connsiteY5" fmla="*/ 19855 h 19855"/>
              <a:gd name="connsiteX6" fmla="*/ 6427 w 18015"/>
              <a:gd name="connsiteY6" fmla="*/ 13170 h 19855"/>
              <a:gd name="connsiteX7" fmla="*/ 9175 w 18015"/>
              <a:gd name="connsiteY7" fmla="*/ 11640 h 19855"/>
              <a:gd name="connsiteX8" fmla="*/ 2513 w 18015"/>
              <a:gd name="connsiteY8" fmla="*/ 7599 h 19855"/>
              <a:gd name="connsiteX9" fmla="*/ 4017 w 18015"/>
              <a:gd name="connsiteY9" fmla="*/ 6637 h 19855"/>
              <a:gd name="connsiteX10" fmla="*/ 0 w 18015"/>
              <a:gd name="connsiteY10" fmla="*/ 581 h 19855"/>
              <a:gd name="connsiteX11" fmla="*/ 1481 w 18015"/>
              <a:gd name="connsiteY11" fmla="*/ 0 h 19855"/>
              <a:gd name="connsiteX0" fmla="*/ 1481 w 18015"/>
              <a:gd name="connsiteY0" fmla="*/ 0 h 19855"/>
              <a:gd name="connsiteX1" fmla="*/ 9275 w 18015"/>
              <a:gd name="connsiteY1" fmla="*/ 4335 h 19855"/>
              <a:gd name="connsiteX2" fmla="*/ 7465 w 18015"/>
              <a:gd name="connsiteY2" fmla="*/ 5052 h 19855"/>
              <a:gd name="connsiteX3" fmla="*/ 12365 w 18015"/>
              <a:gd name="connsiteY3" fmla="*/ 9841 h 19855"/>
              <a:gd name="connsiteX4" fmla="*/ 11182 w 18015"/>
              <a:gd name="connsiteY4" fmla="*/ 11132 h 19855"/>
              <a:gd name="connsiteX5" fmla="*/ 18015 w 18015"/>
              <a:gd name="connsiteY5" fmla="*/ 19855 h 19855"/>
              <a:gd name="connsiteX6" fmla="*/ 6427 w 18015"/>
              <a:gd name="connsiteY6" fmla="*/ 13170 h 19855"/>
              <a:gd name="connsiteX7" fmla="*/ 9175 w 18015"/>
              <a:gd name="connsiteY7" fmla="*/ 11640 h 19855"/>
              <a:gd name="connsiteX8" fmla="*/ 2513 w 18015"/>
              <a:gd name="connsiteY8" fmla="*/ 7599 h 19855"/>
              <a:gd name="connsiteX9" fmla="*/ 4017 w 18015"/>
              <a:gd name="connsiteY9" fmla="*/ 6637 h 19855"/>
              <a:gd name="connsiteX10" fmla="*/ 0 w 18015"/>
              <a:gd name="connsiteY10" fmla="*/ 581 h 19855"/>
              <a:gd name="connsiteX11" fmla="*/ 1481 w 18015"/>
              <a:gd name="connsiteY11" fmla="*/ 0 h 19855"/>
              <a:gd name="connsiteX0" fmla="*/ 1481 w 18015"/>
              <a:gd name="connsiteY0" fmla="*/ 0 h 19855"/>
              <a:gd name="connsiteX1" fmla="*/ 9275 w 18015"/>
              <a:gd name="connsiteY1" fmla="*/ 4335 h 19855"/>
              <a:gd name="connsiteX2" fmla="*/ 7465 w 18015"/>
              <a:gd name="connsiteY2" fmla="*/ 5052 h 19855"/>
              <a:gd name="connsiteX3" fmla="*/ 12365 w 18015"/>
              <a:gd name="connsiteY3" fmla="*/ 9841 h 19855"/>
              <a:gd name="connsiteX4" fmla="*/ 11182 w 18015"/>
              <a:gd name="connsiteY4" fmla="*/ 11132 h 19855"/>
              <a:gd name="connsiteX5" fmla="*/ 18015 w 18015"/>
              <a:gd name="connsiteY5" fmla="*/ 19855 h 19855"/>
              <a:gd name="connsiteX6" fmla="*/ 8130 w 18015"/>
              <a:gd name="connsiteY6" fmla="*/ 13290 h 19855"/>
              <a:gd name="connsiteX7" fmla="*/ 9175 w 18015"/>
              <a:gd name="connsiteY7" fmla="*/ 11640 h 19855"/>
              <a:gd name="connsiteX8" fmla="*/ 2513 w 18015"/>
              <a:gd name="connsiteY8" fmla="*/ 7599 h 19855"/>
              <a:gd name="connsiteX9" fmla="*/ 4017 w 18015"/>
              <a:gd name="connsiteY9" fmla="*/ 6637 h 19855"/>
              <a:gd name="connsiteX10" fmla="*/ 0 w 18015"/>
              <a:gd name="connsiteY10" fmla="*/ 581 h 19855"/>
              <a:gd name="connsiteX11" fmla="*/ 1481 w 18015"/>
              <a:gd name="connsiteY11" fmla="*/ 0 h 19855"/>
              <a:gd name="connsiteX0" fmla="*/ 1481 w 18015"/>
              <a:gd name="connsiteY0" fmla="*/ 0 h 19855"/>
              <a:gd name="connsiteX1" fmla="*/ 9275 w 18015"/>
              <a:gd name="connsiteY1" fmla="*/ 4335 h 19855"/>
              <a:gd name="connsiteX2" fmla="*/ 7465 w 18015"/>
              <a:gd name="connsiteY2" fmla="*/ 5052 h 19855"/>
              <a:gd name="connsiteX3" fmla="*/ 12365 w 18015"/>
              <a:gd name="connsiteY3" fmla="*/ 9841 h 19855"/>
              <a:gd name="connsiteX4" fmla="*/ 11182 w 18015"/>
              <a:gd name="connsiteY4" fmla="*/ 11132 h 19855"/>
              <a:gd name="connsiteX5" fmla="*/ 18015 w 18015"/>
              <a:gd name="connsiteY5" fmla="*/ 19855 h 19855"/>
              <a:gd name="connsiteX6" fmla="*/ 8130 w 18015"/>
              <a:gd name="connsiteY6" fmla="*/ 13290 h 19855"/>
              <a:gd name="connsiteX7" fmla="*/ 9175 w 18015"/>
              <a:gd name="connsiteY7" fmla="*/ 11640 h 19855"/>
              <a:gd name="connsiteX8" fmla="*/ 3051 w 18015"/>
              <a:gd name="connsiteY8" fmla="*/ 8201 h 19855"/>
              <a:gd name="connsiteX9" fmla="*/ 4017 w 18015"/>
              <a:gd name="connsiteY9" fmla="*/ 6637 h 19855"/>
              <a:gd name="connsiteX10" fmla="*/ 0 w 18015"/>
              <a:gd name="connsiteY10" fmla="*/ 581 h 19855"/>
              <a:gd name="connsiteX11" fmla="*/ 1481 w 18015"/>
              <a:gd name="connsiteY11" fmla="*/ 0 h 19855"/>
              <a:gd name="connsiteX0" fmla="*/ 1481 w 18015"/>
              <a:gd name="connsiteY0" fmla="*/ 0 h 19855"/>
              <a:gd name="connsiteX1" fmla="*/ 9275 w 18015"/>
              <a:gd name="connsiteY1" fmla="*/ 4335 h 19855"/>
              <a:gd name="connsiteX2" fmla="*/ 7465 w 18015"/>
              <a:gd name="connsiteY2" fmla="*/ 5052 h 19855"/>
              <a:gd name="connsiteX3" fmla="*/ 12365 w 18015"/>
              <a:gd name="connsiteY3" fmla="*/ 9841 h 19855"/>
              <a:gd name="connsiteX4" fmla="*/ 11182 w 18015"/>
              <a:gd name="connsiteY4" fmla="*/ 11132 h 19855"/>
              <a:gd name="connsiteX5" fmla="*/ 18015 w 18015"/>
              <a:gd name="connsiteY5" fmla="*/ 19855 h 19855"/>
              <a:gd name="connsiteX6" fmla="*/ 8130 w 18015"/>
              <a:gd name="connsiteY6" fmla="*/ 13290 h 19855"/>
              <a:gd name="connsiteX7" fmla="*/ 9175 w 18015"/>
              <a:gd name="connsiteY7" fmla="*/ 11640 h 19855"/>
              <a:gd name="connsiteX8" fmla="*/ 3051 w 18015"/>
              <a:gd name="connsiteY8" fmla="*/ 8201 h 19855"/>
              <a:gd name="connsiteX9" fmla="*/ 4824 w 18015"/>
              <a:gd name="connsiteY9" fmla="*/ 6517 h 19855"/>
              <a:gd name="connsiteX10" fmla="*/ 0 w 18015"/>
              <a:gd name="connsiteY10" fmla="*/ 581 h 19855"/>
              <a:gd name="connsiteX11" fmla="*/ 1481 w 18015"/>
              <a:gd name="connsiteY11" fmla="*/ 0 h 19855"/>
              <a:gd name="connsiteX0" fmla="*/ 0 w 22718"/>
              <a:gd name="connsiteY0" fmla="*/ 0 h 24186"/>
              <a:gd name="connsiteX1" fmla="*/ 13978 w 22718"/>
              <a:gd name="connsiteY1" fmla="*/ 8666 h 24186"/>
              <a:gd name="connsiteX2" fmla="*/ 12168 w 22718"/>
              <a:gd name="connsiteY2" fmla="*/ 9383 h 24186"/>
              <a:gd name="connsiteX3" fmla="*/ 17068 w 22718"/>
              <a:gd name="connsiteY3" fmla="*/ 14172 h 24186"/>
              <a:gd name="connsiteX4" fmla="*/ 15885 w 22718"/>
              <a:gd name="connsiteY4" fmla="*/ 15463 h 24186"/>
              <a:gd name="connsiteX5" fmla="*/ 22718 w 22718"/>
              <a:gd name="connsiteY5" fmla="*/ 24186 h 24186"/>
              <a:gd name="connsiteX6" fmla="*/ 12833 w 22718"/>
              <a:gd name="connsiteY6" fmla="*/ 17621 h 24186"/>
              <a:gd name="connsiteX7" fmla="*/ 13878 w 22718"/>
              <a:gd name="connsiteY7" fmla="*/ 15971 h 24186"/>
              <a:gd name="connsiteX8" fmla="*/ 7754 w 22718"/>
              <a:gd name="connsiteY8" fmla="*/ 12532 h 24186"/>
              <a:gd name="connsiteX9" fmla="*/ 9527 w 22718"/>
              <a:gd name="connsiteY9" fmla="*/ 10848 h 24186"/>
              <a:gd name="connsiteX10" fmla="*/ 4703 w 22718"/>
              <a:gd name="connsiteY10" fmla="*/ 4912 h 24186"/>
              <a:gd name="connsiteX11" fmla="*/ 0 w 22718"/>
              <a:gd name="connsiteY11" fmla="*/ 0 h 2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18" h="24186">
                <a:moveTo>
                  <a:pt x="0" y="0"/>
                </a:moveTo>
                <a:lnTo>
                  <a:pt x="13978" y="8666"/>
                </a:lnTo>
                <a:lnTo>
                  <a:pt x="12168" y="9383"/>
                </a:lnTo>
                <a:lnTo>
                  <a:pt x="17068" y="14172"/>
                </a:lnTo>
                <a:lnTo>
                  <a:pt x="15885" y="15463"/>
                </a:lnTo>
                <a:lnTo>
                  <a:pt x="22718" y="24186"/>
                </a:lnTo>
                <a:lnTo>
                  <a:pt x="12833" y="17621"/>
                </a:lnTo>
                <a:lnTo>
                  <a:pt x="13878" y="15971"/>
                </a:lnTo>
                <a:lnTo>
                  <a:pt x="7754" y="12532"/>
                </a:lnTo>
                <a:lnTo>
                  <a:pt x="9527" y="10848"/>
                </a:lnTo>
                <a:lnTo>
                  <a:pt x="4703" y="49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F5F3AB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Fracture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42696" y="3374063"/>
            <a:ext cx="37273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endParaRPr lang="fr-FR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1626" y="3524516"/>
            <a:ext cx="37273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endParaRPr lang="fr-FR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2463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Besoins…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32909" y="1219200"/>
            <a:ext cx="579036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 smtClean="0"/>
              <a:t>Information / vulgarisation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 smtClean="0"/>
              <a:t>Formation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 smtClean="0"/>
              <a:t>Politique de déploiement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4000" b="1" dirty="0" smtClean="0"/>
              <a:t>Normalisation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4000" b="1" dirty="0" smtClean="0"/>
              <a:t>Règlementation</a:t>
            </a:r>
            <a:r>
              <a:rPr lang="fr-FR" sz="3200" b="1" dirty="0" smtClean="0"/>
              <a:t>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709597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tendances </a:t>
            </a:r>
            <a:r>
              <a:rPr lang="fr-FR" dirty="0" smtClean="0"/>
              <a:t>d’avenir…simulation, anticipation et immersion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49" y="1012131"/>
            <a:ext cx="4277266" cy="23873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" y="975601"/>
            <a:ext cx="4822633" cy="27097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" y="3685308"/>
            <a:ext cx="4810161" cy="31640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4182" y="3246283"/>
            <a:ext cx="2272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CHOISIR ET VALIDER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6639" y="6395015"/>
            <a:ext cx="2923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ET FORMER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39300" y="1039841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SALLE IMMERSIVE CITE DES SCIENCES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90" y="4560933"/>
            <a:ext cx="3053772" cy="17158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95" y="4571790"/>
            <a:ext cx="2676525" cy="17049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959095" y="5938211"/>
            <a:ext cx="210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CASQUE IMMERSIF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607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tendances d’avenir…industrialisation modularisation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4" y="4191124"/>
            <a:ext cx="1094150" cy="852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5" y="981616"/>
            <a:ext cx="3641871" cy="27314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03" y="3001530"/>
            <a:ext cx="3901487" cy="29261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55" y="1511619"/>
            <a:ext cx="2707001" cy="17026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90" y="2029980"/>
            <a:ext cx="2286000" cy="971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1"/>
          <a:stretch/>
        </p:blipFill>
        <p:spPr>
          <a:xfrm>
            <a:off x="8845679" y="2805299"/>
            <a:ext cx="3199884" cy="21858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51" y="4375520"/>
            <a:ext cx="3176914" cy="17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41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tendances </a:t>
            </a:r>
            <a:r>
              <a:rPr lang="fr-FR" dirty="0" smtClean="0"/>
              <a:t>d’avenir…industrialisation robotique - </a:t>
            </a:r>
            <a:r>
              <a:rPr lang="fr-FR" dirty="0" err="1" smtClean="0"/>
              <a:t>cobotique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9" y="1146464"/>
            <a:ext cx="2619375" cy="1743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08" y="1146464"/>
            <a:ext cx="1743075" cy="26193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5" y="3060989"/>
            <a:ext cx="1866900" cy="704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6" y="4805794"/>
            <a:ext cx="2857500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46" y="4923559"/>
            <a:ext cx="3076575" cy="1485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3385703"/>
            <a:ext cx="2265218" cy="30202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1146464"/>
            <a:ext cx="3787118" cy="20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6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que_43">
  <a:themeElements>
    <a:clrScheme name="Blue Fabric">
      <a:dk1>
        <a:sysClr val="windowText" lastClr="000000"/>
      </a:dk1>
      <a:lt1>
        <a:sysClr val="window" lastClr="FFFFFF"/>
      </a:lt1>
      <a:dk2>
        <a:srgbClr val="004489"/>
      </a:dk2>
      <a:lt2>
        <a:srgbClr val="EEECE1"/>
      </a:lt2>
      <a:accent1>
        <a:srgbClr val="0073B9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9E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Vinci Sans Medium"/>
        <a:ea typeface=""/>
        <a:cs typeface=""/>
      </a:majorFont>
      <a:minorFont>
        <a:latin typeface="Vinci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ique_43">
  <a:themeElements>
    <a:clrScheme name="Blue Fabric">
      <a:dk1>
        <a:sysClr val="windowText" lastClr="000000"/>
      </a:dk1>
      <a:lt1>
        <a:sysClr val="window" lastClr="FFFFFF"/>
      </a:lt1>
      <a:dk2>
        <a:srgbClr val="004489"/>
      </a:dk2>
      <a:lt2>
        <a:srgbClr val="EEECE1"/>
      </a:lt2>
      <a:accent1>
        <a:srgbClr val="0073B9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9E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Vinci Sans Medium"/>
        <a:ea typeface=""/>
        <a:cs typeface=""/>
      </a:majorFont>
      <a:minorFont>
        <a:latin typeface="Vinci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vcfr_ede_ppt_169_vin_2</Template>
  <TotalTime>1404</TotalTime>
  <Words>172</Words>
  <Application>Microsoft Office PowerPoint</Application>
  <PresentationFormat>Personnalisé</PresentationFormat>
  <Paragraphs>62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Times New Roman</vt:lpstr>
      <vt:lpstr>Vinci Sans</vt:lpstr>
      <vt:lpstr>Vinci Sans Medium</vt:lpstr>
      <vt:lpstr>Wingdings</vt:lpstr>
      <vt:lpstr>Generique_43</vt:lpstr>
      <vt:lpstr>1_Generique_43</vt:lpstr>
      <vt:lpstr> les évolutions en cours au niveau du BIM  Trino BELTRAN Directeur Innovation, Recherche et Développement   25/11/2016   </vt:lpstr>
      <vt:lpstr>Une évolution très rapide…</vt:lpstr>
      <vt:lpstr>On a tout essayé…</vt:lpstr>
      <vt:lpstr>Aujourd’hui</vt:lpstr>
      <vt:lpstr>Qui fait quoi?</vt:lpstr>
      <vt:lpstr>Les Besoins…</vt:lpstr>
      <vt:lpstr>Les tendances d’avenir…simulation, anticipation et immersion</vt:lpstr>
      <vt:lpstr>Les tendances d’avenir…industrialisation modularisation</vt:lpstr>
      <vt:lpstr>Les tendances d’avenir…industrialisation robotique - cobotique</vt:lpstr>
      <vt:lpstr>Les nouveaux matériaux et procédés…</vt:lpstr>
      <vt:lpstr>Le BIM et le Digital sur le chantier…</vt:lpstr>
      <vt:lpstr>La maquette pour déconstruire et maintenir</vt:lpstr>
      <vt:lpstr>À retenir donc…</vt:lpstr>
      <vt:lpstr>Présentation PowerPoint</vt:lpstr>
    </vt:vector>
  </TitlesOfParts>
  <Company>VINCI CONSTRUCTION FRANCE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LEFRANC Audrey</dc:creator>
  <cp:lastModifiedBy>BELTRAN Trino</cp:lastModifiedBy>
  <cp:revision>105</cp:revision>
  <cp:lastPrinted>2016-11-24T15:25:36Z</cp:lastPrinted>
  <dcterms:created xsi:type="dcterms:W3CDTF">2015-02-16T14:48:53Z</dcterms:created>
  <dcterms:modified xsi:type="dcterms:W3CDTF">2016-11-24T15:59:02Z</dcterms:modified>
</cp:coreProperties>
</file>