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4"/>
  </p:notesMasterIdLst>
  <p:sldIdLst>
    <p:sldId id="258" r:id="rId3"/>
    <p:sldId id="257" r:id="rId4"/>
    <p:sldId id="259" r:id="rId5"/>
    <p:sldId id="262" r:id="rId6"/>
    <p:sldId id="263" r:id="rId7"/>
    <p:sldId id="301" r:id="rId8"/>
    <p:sldId id="302" r:id="rId9"/>
    <p:sldId id="265" r:id="rId10"/>
    <p:sldId id="260" r:id="rId11"/>
    <p:sldId id="261" r:id="rId12"/>
    <p:sldId id="267" r:id="rId13"/>
    <p:sldId id="269" r:id="rId14"/>
    <p:sldId id="268" r:id="rId15"/>
    <p:sldId id="300" r:id="rId16"/>
    <p:sldId id="266" r:id="rId17"/>
    <p:sldId id="288" r:id="rId18"/>
    <p:sldId id="287" r:id="rId19"/>
    <p:sldId id="270" r:id="rId20"/>
    <p:sldId id="286" r:id="rId21"/>
    <p:sldId id="283" r:id="rId22"/>
    <p:sldId id="276" r:id="rId23"/>
    <p:sldId id="284" r:id="rId24"/>
    <p:sldId id="298" r:id="rId25"/>
    <p:sldId id="299" r:id="rId26"/>
    <p:sldId id="289" r:id="rId27"/>
    <p:sldId id="294" r:id="rId28"/>
    <p:sldId id="295" r:id="rId29"/>
    <p:sldId id="296" r:id="rId30"/>
    <p:sldId id="291" r:id="rId31"/>
    <p:sldId id="293" r:id="rId32"/>
    <p:sldId id="292" r:id="rId3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bacon" initials="fb" lastIdx="1" clrIdx="0">
    <p:extLst>
      <p:ext uri="{19B8F6BF-5375-455C-9EA6-DF929625EA0E}">
        <p15:presenceInfo xmlns="" xmlns:p15="http://schemas.microsoft.com/office/powerpoint/2012/main" userId="fbac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AEAEA"/>
    <a:srgbClr val="CCFFCC"/>
    <a:srgbClr val="CCECFF"/>
    <a:srgbClr val="FFFF99"/>
    <a:srgbClr val="FFFFCC"/>
    <a:srgbClr val="FFCCCC"/>
    <a:srgbClr val="CCC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Style léger 3 - Accentuation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32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73791D-70C9-41BD-91A9-5BD13AB67086}" type="doc">
      <dgm:prSet loTypeId="urn:microsoft.com/office/officeart/2005/8/layout/radial5" loCatId="relationship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6EFBA5F-164D-4B62-B617-238F653ACF64}">
      <dgm:prSet phldrT="[Texte]"/>
      <dgm:spPr>
        <a:solidFill>
          <a:schemeClr val="tx2"/>
        </a:solidFill>
      </dgm:spPr>
      <dgm:t>
        <a:bodyPr/>
        <a:lstStyle/>
        <a:p>
          <a:r>
            <a:rPr lang="fr-FR" dirty="0" smtClean="0">
              <a:latin typeface="Neuropol"/>
            </a:rPr>
            <a:t>AP</a:t>
          </a:r>
          <a:endParaRPr lang="fr-FR" dirty="0">
            <a:latin typeface="Neuropol"/>
          </a:endParaRPr>
        </a:p>
      </dgm:t>
    </dgm:pt>
    <dgm:pt modelId="{662A3FEB-F8FF-49C5-8D0F-B868EB86F5E7}" type="parTrans" cxnId="{6A5478D8-366F-433D-BA9B-B3FE42CDC1DE}">
      <dgm:prSet/>
      <dgm:spPr/>
      <dgm:t>
        <a:bodyPr/>
        <a:lstStyle/>
        <a:p>
          <a:endParaRPr lang="fr-FR"/>
        </a:p>
      </dgm:t>
    </dgm:pt>
    <dgm:pt modelId="{D3F06465-F345-4D5E-8846-BAE3CC793619}" type="sibTrans" cxnId="{6A5478D8-366F-433D-BA9B-B3FE42CDC1DE}">
      <dgm:prSet/>
      <dgm:spPr/>
      <dgm:t>
        <a:bodyPr/>
        <a:lstStyle/>
        <a:p>
          <a:endParaRPr lang="fr-FR"/>
        </a:p>
      </dgm:t>
    </dgm:pt>
    <dgm:pt modelId="{C38FB3CB-51A5-4309-908B-354A75672311}">
      <dgm:prSet phldrT="[Texte]" custT="1"/>
      <dgm:spPr/>
      <dgm:t>
        <a:bodyPr/>
        <a:lstStyle/>
        <a:p>
          <a:r>
            <a:rPr lang="fr-FR" sz="1400" b="1" smtClean="0">
              <a:latin typeface="Neuropol"/>
            </a:rPr>
            <a:t>Anglais</a:t>
          </a:r>
          <a:endParaRPr lang="fr-FR" sz="1400" b="1" dirty="0">
            <a:latin typeface="Neuropol"/>
          </a:endParaRPr>
        </a:p>
      </dgm:t>
    </dgm:pt>
    <dgm:pt modelId="{4AC5EA3D-5792-4CDE-B064-B64E95D542B8}" type="parTrans" cxnId="{A01CDD3A-C21E-41B3-9869-9332B93214BE}">
      <dgm:prSet/>
      <dgm:spPr/>
      <dgm:t>
        <a:bodyPr/>
        <a:lstStyle/>
        <a:p>
          <a:endParaRPr lang="fr-FR"/>
        </a:p>
      </dgm:t>
    </dgm:pt>
    <dgm:pt modelId="{DDBE4A5D-A1AD-405B-AB68-614F12EEC176}" type="sibTrans" cxnId="{A01CDD3A-C21E-41B3-9869-9332B93214BE}">
      <dgm:prSet/>
      <dgm:spPr/>
      <dgm:t>
        <a:bodyPr/>
        <a:lstStyle/>
        <a:p>
          <a:endParaRPr lang="fr-FR"/>
        </a:p>
      </dgm:t>
    </dgm:pt>
    <dgm:pt modelId="{F48255E2-ABAC-4D80-AE85-F63E430A18D9}">
      <dgm:prSet phldrT="[Texte]" custT="1"/>
      <dgm:spPr/>
      <dgm:t>
        <a:bodyPr/>
        <a:lstStyle/>
        <a:p>
          <a:r>
            <a:rPr lang="fr-FR" sz="1400" b="1" dirty="0" smtClean="0">
              <a:latin typeface="Neuropol"/>
            </a:rPr>
            <a:t>Maths.</a:t>
          </a:r>
          <a:endParaRPr lang="fr-FR" sz="1400" b="1" dirty="0">
            <a:latin typeface="Neuropol"/>
          </a:endParaRPr>
        </a:p>
      </dgm:t>
    </dgm:pt>
    <dgm:pt modelId="{5AAA42E8-9283-49D0-B9A7-619FE337392D}" type="parTrans" cxnId="{1F2D097F-AF03-4170-A1DB-C0F22B9F95A4}">
      <dgm:prSet/>
      <dgm:spPr/>
      <dgm:t>
        <a:bodyPr/>
        <a:lstStyle/>
        <a:p>
          <a:endParaRPr lang="fr-FR"/>
        </a:p>
      </dgm:t>
    </dgm:pt>
    <dgm:pt modelId="{4275D42C-0449-4A0C-87D6-22D4D1466F5F}" type="sibTrans" cxnId="{1F2D097F-AF03-4170-A1DB-C0F22B9F95A4}">
      <dgm:prSet/>
      <dgm:spPr/>
      <dgm:t>
        <a:bodyPr/>
        <a:lstStyle/>
        <a:p>
          <a:endParaRPr lang="fr-FR"/>
        </a:p>
      </dgm:t>
    </dgm:pt>
    <dgm:pt modelId="{5880AB94-ECD7-4754-A6BA-5535D44C6905}">
      <dgm:prSet custT="1"/>
      <dgm:spPr/>
      <dgm:t>
        <a:bodyPr/>
        <a:lstStyle/>
        <a:p>
          <a:r>
            <a:rPr lang="fr-FR" sz="1400" b="1" dirty="0" smtClean="0">
              <a:latin typeface="Neuropol"/>
            </a:rPr>
            <a:t>Culture design et architecture</a:t>
          </a:r>
          <a:endParaRPr lang="fr-FR" sz="1400" b="1" dirty="0">
            <a:latin typeface="Neuropol"/>
          </a:endParaRPr>
        </a:p>
      </dgm:t>
    </dgm:pt>
    <dgm:pt modelId="{3B81ECE2-0A1F-4953-ADF4-CE95E11E22E6}" type="parTrans" cxnId="{126E78B5-BDC0-44AE-8809-479BF8A5FDE0}">
      <dgm:prSet/>
      <dgm:spPr/>
      <dgm:t>
        <a:bodyPr/>
        <a:lstStyle/>
        <a:p>
          <a:endParaRPr lang="fr-FR"/>
        </a:p>
      </dgm:t>
    </dgm:pt>
    <dgm:pt modelId="{25858B3F-617B-4628-94B0-608BEB2D38C0}" type="sibTrans" cxnId="{126E78B5-BDC0-44AE-8809-479BF8A5FDE0}">
      <dgm:prSet/>
      <dgm:spPr/>
      <dgm:t>
        <a:bodyPr/>
        <a:lstStyle/>
        <a:p>
          <a:endParaRPr lang="fr-FR"/>
        </a:p>
      </dgm:t>
    </dgm:pt>
    <dgm:pt modelId="{4751CB3F-D36E-41CE-9BD0-B47B14C28EF3}">
      <dgm:prSet custT="1"/>
      <dgm:spPr/>
      <dgm:t>
        <a:bodyPr/>
        <a:lstStyle/>
        <a:p>
          <a:r>
            <a:rPr lang="fr-FR" sz="1400" b="1" dirty="0" smtClean="0">
              <a:latin typeface="Neuropol"/>
            </a:rPr>
            <a:t>Culture générale et expression </a:t>
          </a:r>
          <a:endParaRPr lang="fr-FR" sz="1400" dirty="0">
            <a:latin typeface="Neuropol"/>
          </a:endParaRPr>
        </a:p>
      </dgm:t>
    </dgm:pt>
    <dgm:pt modelId="{31CDD198-3454-4097-A672-107EA683DF10}" type="parTrans" cxnId="{A8036E08-1F58-4AB1-BE5F-677C7827BF5E}">
      <dgm:prSet/>
      <dgm:spPr/>
      <dgm:t>
        <a:bodyPr/>
        <a:lstStyle/>
        <a:p>
          <a:endParaRPr lang="fr-FR"/>
        </a:p>
      </dgm:t>
    </dgm:pt>
    <dgm:pt modelId="{934F8474-F465-42DA-A4DA-D71724E98B7D}" type="sibTrans" cxnId="{A8036E08-1F58-4AB1-BE5F-677C7827BF5E}">
      <dgm:prSet/>
      <dgm:spPr/>
      <dgm:t>
        <a:bodyPr/>
        <a:lstStyle/>
        <a:p>
          <a:endParaRPr lang="fr-FR"/>
        </a:p>
      </dgm:t>
    </dgm:pt>
    <dgm:pt modelId="{3CF641B5-22F7-4924-B756-F47A8525D164}">
      <dgm:prSet custT="1"/>
      <dgm:spPr/>
      <dgm:t>
        <a:bodyPr/>
        <a:lstStyle/>
        <a:p>
          <a:r>
            <a:rPr lang="fr-FR" sz="1400" b="1" smtClean="0">
              <a:latin typeface="Neuropol"/>
            </a:rPr>
            <a:t>Sciences Physiques - Chimie</a:t>
          </a:r>
          <a:endParaRPr lang="fr-FR" sz="1400">
            <a:latin typeface="Neuropol"/>
          </a:endParaRPr>
        </a:p>
      </dgm:t>
    </dgm:pt>
    <dgm:pt modelId="{A9364116-738A-431C-9BFF-5F8D8471D4EB}" type="parTrans" cxnId="{78E7A61F-40CC-4618-AE99-44BBF6A039E5}">
      <dgm:prSet/>
      <dgm:spPr/>
      <dgm:t>
        <a:bodyPr/>
        <a:lstStyle/>
        <a:p>
          <a:endParaRPr lang="fr-FR"/>
        </a:p>
      </dgm:t>
    </dgm:pt>
    <dgm:pt modelId="{2854273D-2FEA-4F37-8946-06EE6719F42D}" type="sibTrans" cxnId="{78E7A61F-40CC-4618-AE99-44BBF6A039E5}">
      <dgm:prSet/>
      <dgm:spPr/>
      <dgm:t>
        <a:bodyPr/>
        <a:lstStyle/>
        <a:p>
          <a:endParaRPr lang="fr-FR"/>
        </a:p>
      </dgm:t>
    </dgm:pt>
    <dgm:pt modelId="{DA371004-CF46-459D-BB56-1B239289300D}">
      <dgm:prSet/>
      <dgm:spPr/>
      <dgm:t>
        <a:bodyPr/>
        <a:lstStyle/>
        <a:p>
          <a:r>
            <a:rPr lang="fr-FR" b="1" smtClean="0">
              <a:latin typeface="Neuropol"/>
            </a:rPr>
            <a:t>Étude de projet</a:t>
          </a:r>
          <a:endParaRPr lang="fr-FR" b="1">
            <a:latin typeface="Neuropol"/>
          </a:endParaRPr>
        </a:p>
      </dgm:t>
    </dgm:pt>
    <dgm:pt modelId="{9E118E28-67CF-456B-BD96-B24C69911300}" type="parTrans" cxnId="{FB5E5DFA-B168-47FF-95B8-DAFC24B7D4EF}">
      <dgm:prSet/>
      <dgm:spPr/>
      <dgm:t>
        <a:bodyPr/>
        <a:lstStyle/>
        <a:p>
          <a:endParaRPr lang="fr-FR"/>
        </a:p>
      </dgm:t>
    </dgm:pt>
    <dgm:pt modelId="{F06CFE3D-E88D-4F14-88FA-53C2A680CF4B}" type="sibTrans" cxnId="{FB5E5DFA-B168-47FF-95B8-DAFC24B7D4EF}">
      <dgm:prSet/>
      <dgm:spPr/>
      <dgm:t>
        <a:bodyPr/>
        <a:lstStyle/>
        <a:p>
          <a:endParaRPr lang="fr-FR"/>
        </a:p>
      </dgm:t>
    </dgm:pt>
    <dgm:pt modelId="{00E98119-D42B-436B-BCC8-BBDDD8506218}">
      <dgm:prSet/>
      <dgm:spPr/>
      <dgm:t>
        <a:bodyPr/>
        <a:lstStyle/>
        <a:p>
          <a:r>
            <a:rPr lang="fr-FR" b="1" smtClean="0">
              <a:latin typeface="Neuropol"/>
            </a:rPr>
            <a:t>Préparation et suivi de mise en œuvre de la réalisation</a:t>
          </a:r>
          <a:endParaRPr lang="fr-FR" b="1">
            <a:latin typeface="Neuropol"/>
          </a:endParaRPr>
        </a:p>
      </dgm:t>
    </dgm:pt>
    <dgm:pt modelId="{2B43F48E-83B0-47FA-9249-330F452AE0A4}" type="sibTrans" cxnId="{CABB6C09-66B6-4F33-A15A-410C2DA3BEE9}">
      <dgm:prSet/>
      <dgm:spPr/>
      <dgm:t>
        <a:bodyPr/>
        <a:lstStyle/>
        <a:p>
          <a:endParaRPr lang="fr-FR"/>
        </a:p>
      </dgm:t>
    </dgm:pt>
    <dgm:pt modelId="{CAB5542A-E32F-4204-A696-C9923FECD8B3}" type="parTrans" cxnId="{CABB6C09-66B6-4F33-A15A-410C2DA3BEE9}">
      <dgm:prSet/>
      <dgm:spPr/>
      <dgm:t>
        <a:bodyPr/>
        <a:lstStyle/>
        <a:p>
          <a:endParaRPr lang="fr-FR"/>
        </a:p>
      </dgm:t>
    </dgm:pt>
    <dgm:pt modelId="{6673F76A-03DB-434D-8FCC-2692745AA8F4}" type="pres">
      <dgm:prSet presAssocID="{E373791D-70C9-41BD-91A9-5BD13AB6708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D2F97B4-BDFC-48A8-9682-770B8B088FF9}" type="pres">
      <dgm:prSet presAssocID="{F6EFBA5F-164D-4B62-B617-238F653ACF64}" presName="centerShape" presStyleLbl="node0" presStyleIdx="0" presStyleCnt="1"/>
      <dgm:spPr/>
      <dgm:t>
        <a:bodyPr/>
        <a:lstStyle/>
        <a:p>
          <a:endParaRPr lang="fr-FR"/>
        </a:p>
      </dgm:t>
    </dgm:pt>
    <dgm:pt modelId="{6A604DE8-365F-4C4E-AC7C-DAD0A023CFFC}" type="pres">
      <dgm:prSet presAssocID="{4AC5EA3D-5792-4CDE-B064-B64E95D542B8}" presName="parTrans" presStyleLbl="sibTrans2D1" presStyleIdx="0" presStyleCnt="7" custAng="10800000"/>
      <dgm:spPr/>
      <dgm:t>
        <a:bodyPr/>
        <a:lstStyle/>
        <a:p>
          <a:endParaRPr lang="fr-FR"/>
        </a:p>
      </dgm:t>
    </dgm:pt>
    <dgm:pt modelId="{B67FDCA0-6321-4A19-AA34-98B4800919B6}" type="pres">
      <dgm:prSet presAssocID="{4AC5EA3D-5792-4CDE-B064-B64E95D542B8}" presName="connectorText" presStyleLbl="sibTrans2D1" presStyleIdx="0" presStyleCnt="7"/>
      <dgm:spPr/>
      <dgm:t>
        <a:bodyPr/>
        <a:lstStyle/>
        <a:p>
          <a:endParaRPr lang="fr-FR"/>
        </a:p>
      </dgm:t>
    </dgm:pt>
    <dgm:pt modelId="{B25B9FED-B6A1-4271-A644-7FF289E33348}" type="pres">
      <dgm:prSet presAssocID="{C38FB3CB-51A5-4309-908B-354A75672311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3533C7C-E9EB-4BD3-837B-B48218EFEFF1}" type="pres">
      <dgm:prSet presAssocID="{5AAA42E8-9283-49D0-B9A7-619FE337392D}" presName="parTrans" presStyleLbl="sibTrans2D1" presStyleIdx="1" presStyleCnt="7" custAng="10737692"/>
      <dgm:spPr/>
      <dgm:t>
        <a:bodyPr/>
        <a:lstStyle/>
        <a:p>
          <a:endParaRPr lang="fr-FR"/>
        </a:p>
      </dgm:t>
    </dgm:pt>
    <dgm:pt modelId="{069991FB-4C33-4151-9DFD-B3C1F12517AB}" type="pres">
      <dgm:prSet presAssocID="{5AAA42E8-9283-49D0-B9A7-619FE337392D}" presName="connectorText" presStyleLbl="sibTrans2D1" presStyleIdx="1" presStyleCnt="7"/>
      <dgm:spPr/>
      <dgm:t>
        <a:bodyPr/>
        <a:lstStyle/>
        <a:p>
          <a:endParaRPr lang="fr-FR"/>
        </a:p>
      </dgm:t>
    </dgm:pt>
    <dgm:pt modelId="{06E009CB-1759-44A7-90F6-F1A4277A1E10}" type="pres">
      <dgm:prSet presAssocID="{F48255E2-ABAC-4D80-AE85-F63E430A18D9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DF57532-C11A-4048-9F7D-D2DD0E1C82E3}" type="pres">
      <dgm:prSet presAssocID="{31CDD198-3454-4097-A672-107EA683DF10}" presName="parTrans" presStyleLbl="sibTrans2D1" presStyleIdx="2" presStyleCnt="7" custAng="10605807"/>
      <dgm:spPr/>
      <dgm:t>
        <a:bodyPr/>
        <a:lstStyle/>
        <a:p>
          <a:endParaRPr lang="fr-FR"/>
        </a:p>
      </dgm:t>
    </dgm:pt>
    <dgm:pt modelId="{25151384-D732-4556-B990-D91D4E1D86FE}" type="pres">
      <dgm:prSet presAssocID="{31CDD198-3454-4097-A672-107EA683DF10}" presName="connectorText" presStyleLbl="sibTrans2D1" presStyleIdx="2" presStyleCnt="7"/>
      <dgm:spPr/>
      <dgm:t>
        <a:bodyPr/>
        <a:lstStyle/>
        <a:p>
          <a:endParaRPr lang="fr-FR"/>
        </a:p>
      </dgm:t>
    </dgm:pt>
    <dgm:pt modelId="{087B4F4C-34D1-4055-9A80-BDB7A5975E01}" type="pres">
      <dgm:prSet presAssocID="{4751CB3F-D36E-41CE-9BD0-B47B14C28EF3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C0B76DF-BE72-4A4E-99EB-7F2D5C0EBDDE}" type="pres">
      <dgm:prSet presAssocID="{3B81ECE2-0A1F-4953-ADF4-CE95E11E22E6}" presName="parTrans" presStyleLbl="sibTrans2D1" presStyleIdx="3" presStyleCnt="7" custAng="10800000"/>
      <dgm:spPr/>
      <dgm:t>
        <a:bodyPr/>
        <a:lstStyle/>
        <a:p>
          <a:endParaRPr lang="fr-FR"/>
        </a:p>
      </dgm:t>
    </dgm:pt>
    <dgm:pt modelId="{B18808CF-EB27-4580-B497-4BFF43DBDC3E}" type="pres">
      <dgm:prSet presAssocID="{3B81ECE2-0A1F-4953-ADF4-CE95E11E22E6}" presName="connectorText" presStyleLbl="sibTrans2D1" presStyleIdx="3" presStyleCnt="7"/>
      <dgm:spPr/>
      <dgm:t>
        <a:bodyPr/>
        <a:lstStyle/>
        <a:p>
          <a:endParaRPr lang="fr-FR"/>
        </a:p>
      </dgm:t>
    </dgm:pt>
    <dgm:pt modelId="{F89CDB58-E84F-4662-B0A8-AE7EEF217FF2}" type="pres">
      <dgm:prSet presAssocID="{5880AB94-ECD7-4754-A6BA-5535D44C6905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765C96B-D889-4DD3-9BA4-81680038555F}" type="pres">
      <dgm:prSet presAssocID="{9E118E28-67CF-456B-BD96-B24C69911300}" presName="parTrans" presStyleLbl="sibTrans2D1" presStyleIdx="4" presStyleCnt="7" custAng="10793147"/>
      <dgm:spPr/>
      <dgm:t>
        <a:bodyPr/>
        <a:lstStyle/>
        <a:p>
          <a:endParaRPr lang="fr-FR"/>
        </a:p>
      </dgm:t>
    </dgm:pt>
    <dgm:pt modelId="{382EFD71-5F6B-4FA3-9B50-C6F72AF9044C}" type="pres">
      <dgm:prSet presAssocID="{9E118E28-67CF-456B-BD96-B24C69911300}" presName="connectorText" presStyleLbl="sibTrans2D1" presStyleIdx="4" presStyleCnt="7"/>
      <dgm:spPr/>
      <dgm:t>
        <a:bodyPr/>
        <a:lstStyle/>
        <a:p>
          <a:endParaRPr lang="fr-FR"/>
        </a:p>
      </dgm:t>
    </dgm:pt>
    <dgm:pt modelId="{DA53093C-24F1-4088-A259-EF901C9D9B8F}" type="pres">
      <dgm:prSet presAssocID="{DA371004-CF46-459D-BB56-1B239289300D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E542739-E3DE-4A0E-B9CD-41106E33100F}" type="pres">
      <dgm:prSet presAssocID="{CAB5542A-E32F-4204-A696-C9923FECD8B3}" presName="parTrans" presStyleLbl="sibTrans2D1" presStyleIdx="5" presStyleCnt="7" custAng="10748679"/>
      <dgm:spPr/>
      <dgm:t>
        <a:bodyPr/>
        <a:lstStyle/>
        <a:p>
          <a:endParaRPr lang="fr-FR"/>
        </a:p>
      </dgm:t>
    </dgm:pt>
    <dgm:pt modelId="{A61FB50D-9046-41AE-A5A5-7FB13522D9F9}" type="pres">
      <dgm:prSet presAssocID="{CAB5542A-E32F-4204-A696-C9923FECD8B3}" presName="connectorText" presStyleLbl="sibTrans2D1" presStyleIdx="5" presStyleCnt="7"/>
      <dgm:spPr/>
      <dgm:t>
        <a:bodyPr/>
        <a:lstStyle/>
        <a:p>
          <a:endParaRPr lang="fr-FR"/>
        </a:p>
      </dgm:t>
    </dgm:pt>
    <dgm:pt modelId="{D17BF2E4-C8CA-4DA2-9A08-298A055AD330}" type="pres">
      <dgm:prSet presAssocID="{00E98119-D42B-436B-BCC8-BBDDD8506218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8F6BF16-2983-4C16-A963-47DF53920B04}" type="pres">
      <dgm:prSet presAssocID="{A9364116-738A-431C-9BFF-5F8D8471D4EB}" presName="parTrans" presStyleLbl="sibTrans2D1" presStyleIdx="6" presStyleCnt="7" custAng="10917178"/>
      <dgm:spPr/>
      <dgm:t>
        <a:bodyPr/>
        <a:lstStyle/>
        <a:p>
          <a:endParaRPr lang="fr-FR"/>
        </a:p>
      </dgm:t>
    </dgm:pt>
    <dgm:pt modelId="{7DD00758-FBDE-4E63-A1BF-9E73D001B6D9}" type="pres">
      <dgm:prSet presAssocID="{A9364116-738A-431C-9BFF-5F8D8471D4EB}" presName="connectorText" presStyleLbl="sibTrans2D1" presStyleIdx="6" presStyleCnt="7"/>
      <dgm:spPr/>
      <dgm:t>
        <a:bodyPr/>
        <a:lstStyle/>
        <a:p>
          <a:endParaRPr lang="fr-FR"/>
        </a:p>
      </dgm:t>
    </dgm:pt>
    <dgm:pt modelId="{5EF98A7C-52EE-49F7-93EE-8A164720034C}" type="pres">
      <dgm:prSet presAssocID="{3CF641B5-22F7-4924-B756-F47A8525D164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C9452A3-20EB-4CB3-AC28-EC894104BB4D}" type="presOf" srcId="{F48255E2-ABAC-4D80-AE85-F63E430A18D9}" destId="{06E009CB-1759-44A7-90F6-F1A4277A1E10}" srcOrd="0" destOrd="0" presId="urn:microsoft.com/office/officeart/2005/8/layout/radial5"/>
    <dgm:cxn modelId="{1FD1E3A1-8CED-4DC7-8DB4-A7185CD5E226}" type="presOf" srcId="{CAB5542A-E32F-4204-A696-C9923FECD8B3}" destId="{EE542739-E3DE-4A0E-B9CD-41106E33100F}" srcOrd="0" destOrd="0" presId="urn:microsoft.com/office/officeart/2005/8/layout/radial5"/>
    <dgm:cxn modelId="{1F7A6289-763E-4247-B82B-7D6DF8A30286}" type="presOf" srcId="{3B81ECE2-0A1F-4953-ADF4-CE95E11E22E6}" destId="{B18808CF-EB27-4580-B497-4BFF43DBDC3E}" srcOrd="1" destOrd="0" presId="urn:microsoft.com/office/officeart/2005/8/layout/radial5"/>
    <dgm:cxn modelId="{78E7A61F-40CC-4618-AE99-44BBF6A039E5}" srcId="{F6EFBA5F-164D-4B62-B617-238F653ACF64}" destId="{3CF641B5-22F7-4924-B756-F47A8525D164}" srcOrd="6" destOrd="0" parTransId="{A9364116-738A-431C-9BFF-5F8D8471D4EB}" sibTransId="{2854273D-2FEA-4F37-8946-06EE6719F42D}"/>
    <dgm:cxn modelId="{126E78B5-BDC0-44AE-8809-479BF8A5FDE0}" srcId="{F6EFBA5F-164D-4B62-B617-238F653ACF64}" destId="{5880AB94-ECD7-4754-A6BA-5535D44C6905}" srcOrd="3" destOrd="0" parTransId="{3B81ECE2-0A1F-4953-ADF4-CE95E11E22E6}" sibTransId="{25858B3F-617B-4628-94B0-608BEB2D38C0}"/>
    <dgm:cxn modelId="{2A7EDBA5-8A3D-4E1D-9C64-D2EBC22EC3D8}" type="presOf" srcId="{E373791D-70C9-41BD-91A9-5BD13AB67086}" destId="{6673F76A-03DB-434D-8FCC-2692745AA8F4}" srcOrd="0" destOrd="0" presId="urn:microsoft.com/office/officeart/2005/8/layout/radial5"/>
    <dgm:cxn modelId="{B3FC1891-F208-4CF0-9A9C-62A4FBB54060}" type="presOf" srcId="{00E98119-D42B-436B-BCC8-BBDDD8506218}" destId="{D17BF2E4-C8CA-4DA2-9A08-298A055AD330}" srcOrd="0" destOrd="0" presId="urn:microsoft.com/office/officeart/2005/8/layout/radial5"/>
    <dgm:cxn modelId="{803D9163-E7A2-4912-9D9C-7FA5266D7542}" type="presOf" srcId="{A9364116-738A-431C-9BFF-5F8D8471D4EB}" destId="{7DD00758-FBDE-4E63-A1BF-9E73D001B6D9}" srcOrd="1" destOrd="0" presId="urn:microsoft.com/office/officeart/2005/8/layout/radial5"/>
    <dgm:cxn modelId="{1A049EC1-9590-4689-A9B5-6259C7CFE975}" type="presOf" srcId="{31CDD198-3454-4097-A672-107EA683DF10}" destId="{25151384-D732-4556-B990-D91D4E1D86FE}" srcOrd="1" destOrd="0" presId="urn:microsoft.com/office/officeart/2005/8/layout/radial5"/>
    <dgm:cxn modelId="{CABB6C09-66B6-4F33-A15A-410C2DA3BEE9}" srcId="{F6EFBA5F-164D-4B62-B617-238F653ACF64}" destId="{00E98119-D42B-436B-BCC8-BBDDD8506218}" srcOrd="5" destOrd="0" parTransId="{CAB5542A-E32F-4204-A696-C9923FECD8B3}" sibTransId="{2B43F48E-83B0-47FA-9249-330F452AE0A4}"/>
    <dgm:cxn modelId="{1476DDD5-B720-4BDF-90F5-DF7ECB75C13A}" type="presOf" srcId="{3B81ECE2-0A1F-4953-ADF4-CE95E11E22E6}" destId="{CC0B76DF-BE72-4A4E-99EB-7F2D5C0EBDDE}" srcOrd="0" destOrd="0" presId="urn:microsoft.com/office/officeart/2005/8/layout/radial5"/>
    <dgm:cxn modelId="{A8036E08-1F58-4AB1-BE5F-677C7827BF5E}" srcId="{F6EFBA5F-164D-4B62-B617-238F653ACF64}" destId="{4751CB3F-D36E-41CE-9BD0-B47B14C28EF3}" srcOrd="2" destOrd="0" parTransId="{31CDD198-3454-4097-A672-107EA683DF10}" sibTransId="{934F8474-F465-42DA-A4DA-D71724E98B7D}"/>
    <dgm:cxn modelId="{F6C5A7FF-227F-4AB5-9A77-A004FF806ABE}" type="presOf" srcId="{C38FB3CB-51A5-4309-908B-354A75672311}" destId="{B25B9FED-B6A1-4271-A644-7FF289E33348}" srcOrd="0" destOrd="0" presId="urn:microsoft.com/office/officeart/2005/8/layout/radial5"/>
    <dgm:cxn modelId="{EEEA35A9-7111-4160-9036-F13C0350D431}" type="presOf" srcId="{5AAA42E8-9283-49D0-B9A7-619FE337392D}" destId="{069991FB-4C33-4151-9DFD-B3C1F12517AB}" srcOrd="1" destOrd="0" presId="urn:microsoft.com/office/officeart/2005/8/layout/radial5"/>
    <dgm:cxn modelId="{DADFFB0B-407E-4080-8C95-4513E40592D4}" type="presOf" srcId="{31CDD198-3454-4097-A672-107EA683DF10}" destId="{BDF57532-C11A-4048-9F7D-D2DD0E1C82E3}" srcOrd="0" destOrd="0" presId="urn:microsoft.com/office/officeart/2005/8/layout/radial5"/>
    <dgm:cxn modelId="{F6774E15-21A7-4F70-89BF-507B6BFA56C4}" type="presOf" srcId="{5AAA42E8-9283-49D0-B9A7-619FE337392D}" destId="{B3533C7C-E9EB-4BD3-837B-B48218EFEFF1}" srcOrd="0" destOrd="0" presId="urn:microsoft.com/office/officeart/2005/8/layout/radial5"/>
    <dgm:cxn modelId="{FAB8A5E5-84B5-4735-8B80-D63A82D18F7F}" type="presOf" srcId="{DA371004-CF46-459D-BB56-1B239289300D}" destId="{DA53093C-24F1-4088-A259-EF901C9D9B8F}" srcOrd="0" destOrd="0" presId="urn:microsoft.com/office/officeart/2005/8/layout/radial5"/>
    <dgm:cxn modelId="{AABCE981-372F-449A-9C45-25107231748C}" type="presOf" srcId="{9E118E28-67CF-456B-BD96-B24C69911300}" destId="{E765C96B-D889-4DD3-9BA4-81680038555F}" srcOrd="0" destOrd="0" presId="urn:microsoft.com/office/officeart/2005/8/layout/radial5"/>
    <dgm:cxn modelId="{472546E7-65F0-459D-BF34-CD151C54D44A}" type="presOf" srcId="{9E118E28-67CF-456B-BD96-B24C69911300}" destId="{382EFD71-5F6B-4FA3-9B50-C6F72AF9044C}" srcOrd="1" destOrd="0" presId="urn:microsoft.com/office/officeart/2005/8/layout/radial5"/>
    <dgm:cxn modelId="{A3B4A862-0044-4C0D-B28E-3BC026BF955A}" type="presOf" srcId="{F6EFBA5F-164D-4B62-B617-238F653ACF64}" destId="{FD2F97B4-BDFC-48A8-9682-770B8B088FF9}" srcOrd="0" destOrd="0" presId="urn:microsoft.com/office/officeart/2005/8/layout/radial5"/>
    <dgm:cxn modelId="{A01CDD3A-C21E-41B3-9869-9332B93214BE}" srcId="{F6EFBA5F-164D-4B62-B617-238F653ACF64}" destId="{C38FB3CB-51A5-4309-908B-354A75672311}" srcOrd="0" destOrd="0" parTransId="{4AC5EA3D-5792-4CDE-B064-B64E95D542B8}" sibTransId="{DDBE4A5D-A1AD-405B-AB68-614F12EEC176}"/>
    <dgm:cxn modelId="{1F2D097F-AF03-4170-A1DB-C0F22B9F95A4}" srcId="{F6EFBA5F-164D-4B62-B617-238F653ACF64}" destId="{F48255E2-ABAC-4D80-AE85-F63E430A18D9}" srcOrd="1" destOrd="0" parTransId="{5AAA42E8-9283-49D0-B9A7-619FE337392D}" sibTransId="{4275D42C-0449-4A0C-87D6-22D4D1466F5F}"/>
    <dgm:cxn modelId="{6A5478D8-366F-433D-BA9B-B3FE42CDC1DE}" srcId="{E373791D-70C9-41BD-91A9-5BD13AB67086}" destId="{F6EFBA5F-164D-4B62-B617-238F653ACF64}" srcOrd="0" destOrd="0" parTransId="{662A3FEB-F8FF-49C5-8D0F-B868EB86F5E7}" sibTransId="{D3F06465-F345-4D5E-8846-BAE3CC793619}"/>
    <dgm:cxn modelId="{3C798705-FC2B-4086-97AE-5F3623EE462D}" type="presOf" srcId="{5880AB94-ECD7-4754-A6BA-5535D44C6905}" destId="{F89CDB58-E84F-4662-B0A8-AE7EEF217FF2}" srcOrd="0" destOrd="0" presId="urn:microsoft.com/office/officeart/2005/8/layout/radial5"/>
    <dgm:cxn modelId="{8198732E-47B9-4F68-BFA4-28FA0166FF41}" type="presOf" srcId="{A9364116-738A-431C-9BFF-5F8D8471D4EB}" destId="{38F6BF16-2983-4C16-A963-47DF53920B04}" srcOrd="0" destOrd="0" presId="urn:microsoft.com/office/officeart/2005/8/layout/radial5"/>
    <dgm:cxn modelId="{76049E42-054F-4417-A398-5BB626BD91E1}" type="presOf" srcId="{4AC5EA3D-5792-4CDE-B064-B64E95D542B8}" destId="{6A604DE8-365F-4C4E-AC7C-DAD0A023CFFC}" srcOrd="0" destOrd="0" presId="urn:microsoft.com/office/officeart/2005/8/layout/radial5"/>
    <dgm:cxn modelId="{6040643E-A621-432C-A919-7BB004D28AD8}" type="presOf" srcId="{4AC5EA3D-5792-4CDE-B064-B64E95D542B8}" destId="{B67FDCA0-6321-4A19-AA34-98B4800919B6}" srcOrd="1" destOrd="0" presId="urn:microsoft.com/office/officeart/2005/8/layout/radial5"/>
    <dgm:cxn modelId="{FB5E5DFA-B168-47FF-95B8-DAFC24B7D4EF}" srcId="{F6EFBA5F-164D-4B62-B617-238F653ACF64}" destId="{DA371004-CF46-459D-BB56-1B239289300D}" srcOrd="4" destOrd="0" parTransId="{9E118E28-67CF-456B-BD96-B24C69911300}" sibTransId="{F06CFE3D-E88D-4F14-88FA-53C2A680CF4B}"/>
    <dgm:cxn modelId="{C44ACEBA-1DAE-494C-8AB7-C3A42C61DBD1}" type="presOf" srcId="{CAB5542A-E32F-4204-A696-C9923FECD8B3}" destId="{A61FB50D-9046-41AE-A5A5-7FB13522D9F9}" srcOrd="1" destOrd="0" presId="urn:microsoft.com/office/officeart/2005/8/layout/radial5"/>
    <dgm:cxn modelId="{26870D2C-281B-4FC5-B4BE-D43DCCB38922}" type="presOf" srcId="{3CF641B5-22F7-4924-B756-F47A8525D164}" destId="{5EF98A7C-52EE-49F7-93EE-8A164720034C}" srcOrd="0" destOrd="0" presId="urn:microsoft.com/office/officeart/2005/8/layout/radial5"/>
    <dgm:cxn modelId="{08D0CCE7-4F8F-4766-9E9C-4A85A7B9F0E2}" type="presOf" srcId="{4751CB3F-D36E-41CE-9BD0-B47B14C28EF3}" destId="{087B4F4C-34D1-4055-9A80-BDB7A5975E01}" srcOrd="0" destOrd="0" presId="urn:microsoft.com/office/officeart/2005/8/layout/radial5"/>
    <dgm:cxn modelId="{2BD96E24-52AE-4779-918A-0D56517580CE}" type="presParOf" srcId="{6673F76A-03DB-434D-8FCC-2692745AA8F4}" destId="{FD2F97B4-BDFC-48A8-9682-770B8B088FF9}" srcOrd="0" destOrd="0" presId="urn:microsoft.com/office/officeart/2005/8/layout/radial5"/>
    <dgm:cxn modelId="{1AAC2083-EE26-40FB-9E25-896EDD19D32D}" type="presParOf" srcId="{6673F76A-03DB-434D-8FCC-2692745AA8F4}" destId="{6A604DE8-365F-4C4E-AC7C-DAD0A023CFFC}" srcOrd="1" destOrd="0" presId="urn:microsoft.com/office/officeart/2005/8/layout/radial5"/>
    <dgm:cxn modelId="{2F91473A-DA89-4E03-A4A5-B52A39549ED5}" type="presParOf" srcId="{6A604DE8-365F-4C4E-AC7C-DAD0A023CFFC}" destId="{B67FDCA0-6321-4A19-AA34-98B4800919B6}" srcOrd="0" destOrd="0" presId="urn:microsoft.com/office/officeart/2005/8/layout/radial5"/>
    <dgm:cxn modelId="{33336860-4059-460A-AE06-8E3588909C38}" type="presParOf" srcId="{6673F76A-03DB-434D-8FCC-2692745AA8F4}" destId="{B25B9FED-B6A1-4271-A644-7FF289E33348}" srcOrd="2" destOrd="0" presId="urn:microsoft.com/office/officeart/2005/8/layout/radial5"/>
    <dgm:cxn modelId="{775B5606-52F2-4F65-93F3-A8B5307D77C9}" type="presParOf" srcId="{6673F76A-03DB-434D-8FCC-2692745AA8F4}" destId="{B3533C7C-E9EB-4BD3-837B-B48218EFEFF1}" srcOrd="3" destOrd="0" presId="urn:microsoft.com/office/officeart/2005/8/layout/radial5"/>
    <dgm:cxn modelId="{ACE9D1B7-89CE-4D7E-B350-04D58A954BF7}" type="presParOf" srcId="{B3533C7C-E9EB-4BD3-837B-B48218EFEFF1}" destId="{069991FB-4C33-4151-9DFD-B3C1F12517AB}" srcOrd="0" destOrd="0" presId="urn:microsoft.com/office/officeart/2005/8/layout/radial5"/>
    <dgm:cxn modelId="{A7B7878F-F062-4E07-A6C9-14343A182EEB}" type="presParOf" srcId="{6673F76A-03DB-434D-8FCC-2692745AA8F4}" destId="{06E009CB-1759-44A7-90F6-F1A4277A1E10}" srcOrd="4" destOrd="0" presId="urn:microsoft.com/office/officeart/2005/8/layout/radial5"/>
    <dgm:cxn modelId="{B72D6357-8CC0-4EBC-AF57-3A7128336551}" type="presParOf" srcId="{6673F76A-03DB-434D-8FCC-2692745AA8F4}" destId="{BDF57532-C11A-4048-9F7D-D2DD0E1C82E3}" srcOrd="5" destOrd="0" presId="urn:microsoft.com/office/officeart/2005/8/layout/radial5"/>
    <dgm:cxn modelId="{64665F4C-8C8F-452D-B329-30D1281DD160}" type="presParOf" srcId="{BDF57532-C11A-4048-9F7D-D2DD0E1C82E3}" destId="{25151384-D732-4556-B990-D91D4E1D86FE}" srcOrd="0" destOrd="0" presId="urn:microsoft.com/office/officeart/2005/8/layout/radial5"/>
    <dgm:cxn modelId="{FB39B5AE-CA92-4485-B559-EB1FF4AFF759}" type="presParOf" srcId="{6673F76A-03DB-434D-8FCC-2692745AA8F4}" destId="{087B4F4C-34D1-4055-9A80-BDB7A5975E01}" srcOrd="6" destOrd="0" presId="urn:microsoft.com/office/officeart/2005/8/layout/radial5"/>
    <dgm:cxn modelId="{7ACC61BD-4721-4EED-AEC8-46A3675593A6}" type="presParOf" srcId="{6673F76A-03DB-434D-8FCC-2692745AA8F4}" destId="{CC0B76DF-BE72-4A4E-99EB-7F2D5C0EBDDE}" srcOrd="7" destOrd="0" presId="urn:microsoft.com/office/officeart/2005/8/layout/radial5"/>
    <dgm:cxn modelId="{A05DDE10-0D56-4B34-91B7-D8324E986568}" type="presParOf" srcId="{CC0B76DF-BE72-4A4E-99EB-7F2D5C0EBDDE}" destId="{B18808CF-EB27-4580-B497-4BFF43DBDC3E}" srcOrd="0" destOrd="0" presId="urn:microsoft.com/office/officeart/2005/8/layout/radial5"/>
    <dgm:cxn modelId="{527CBD4A-5C8F-484E-A1E0-6CA290CE8D27}" type="presParOf" srcId="{6673F76A-03DB-434D-8FCC-2692745AA8F4}" destId="{F89CDB58-E84F-4662-B0A8-AE7EEF217FF2}" srcOrd="8" destOrd="0" presId="urn:microsoft.com/office/officeart/2005/8/layout/radial5"/>
    <dgm:cxn modelId="{84B83CC3-DE16-47B1-AF0F-4F4FFA656998}" type="presParOf" srcId="{6673F76A-03DB-434D-8FCC-2692745AA8F4}" destId="{E765C96B-D889-4DD3-9BA4-81680038555F}" srcOrd="9" destOrd="0" presId="urn:microsoft.com/office/officeart/2005/8/layout/radial5"/>
    <dgm:cxn modelId="{FA003E2D-3FB9-4F65-89B9-9FB0AD94DD7D}" type="presParOf" srcId="{E765C96B-D889-4DD3-9BA4-81680038555F}" destId="{382EFD71-5F6B-4FA3-9B50-C6F72AF9044C}" srcOrd="0" destOrd="0" presId="urn:microsoft.com/office/officeart/2005/8/layout/radial5"/>
    <dgm:cxn modelId="{181516A2-F868-48E2-AEC2-39F7512B0EA8}" type="presParOf" srcId="{6673F76A-03DB-434D-8FCC-2692745AA8F4}" destId="{DA53093C-24F1-4088-A259-EF901C9D9B8F}" srcOrd="10" destOrd="0" presId="urn:microsoft.com/office/officeart/2005/8/layout/radial5"/>
    <dgm:cxn modelId="{83C0E3D6-5906-4312-A9A4-A70B94BB5592}" type="presParOf" srcId="{6673F76A-03DB-434D-8FCC-2692745AA8F4}" destId="{EE542739-E3DE-4A0E-B9CD-41106E33100F}" srcOrd="11" destOrd="0" presId="urn:microsoft.com/office/officeart/2005/8/layout/radial5"/>
    <dgm:cxn modelId="{E96B3644-38EF-4485-B544-80DCC29B789A}" type="presParOf" srcId="{EE542739-E3DE-4A0E-B9CD-41106E33100F}" destId="{A61FB50D-9046-41AE-A5A5-7FB13522D9F9}" srcOrd="0" destOrd="0" presId="urn:microsoft.com/office/officeart/2005/8/layout/radial5"/>
    <dgm:cxn modelId="{40E68C64-F7AF-4E52-9568-B04428263A8A}" type="presParOf" srcId="{6673F76A-03DB-434D-8FCC-2692745AA8F4}" destId="{D17BF2E4-C8CA-4DA2-9A08-298A055AD330}" srcOrd="12" destOrd="0" presId="urn:microsoft.com/office/officeart/2005/8/layout/radial5"/>
    <dgm:cxn modelId="{FCC14829-9CD6-46BA-8E1B-33CC62FDE48E}" type="presParOf" srcId="{6673F76A-03DB-434D-8FCC-2692745AA8F4}" destId="{38F6BF16-2983-4C16-A963-47DF53920B04}" srcOrd="13" destOrd="0" presId="urn:microsoft.com/office/officeart/2005/8/layout/radial5"/>
    <dgm:cxn modelId="{6C9AD3A9-DBDB-4780-B664-11CDDBBB1538}" type="presParOf" srcId="{38F6BF16-2983-4C16-A963-47DF53920B04}" destId="{7DD00758-FBDE-4E63-A1BF-9E73D001B6D9}" srcOrd="0" destOrd="0" presId="urn:microsoft.com/office/officeart/2005/8/layout/radial5"/>
    <dgm:cxn modelId="{8762B06A-135E-47B4-A9F4-EB8634C75F9C}" type="presParOf" srcId="{6673F76A-03DB-434D-8FCC-2692745AA8F4}" destId="{5EF98A7C-52EE-49F7-93EE-8A164720034C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F08472-7B25-4784-9CA7-9D5B082EA052}" type="datetimeFigureOut">
              <a:rPr lang="fr-FR" smtClean="0"/>
              <a:pPr/>
              <a:t>21/03/2016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A98B0-17AA-4E32-BEE5-ADDABF0B9BB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654580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Page de présentation de la première intervention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/>
                </a:solidFill>
              </a:rPr>
              <a:t>30/03/16</a:t>
            </a:r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7158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4313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98C9BD6-5179-4D42-8A4A-28936CB08060}" type="slidenum">
              <a:rPr lang="fr-FR" altLang="fr-FR"/>
              <a:pPr eaLnBrk="1" hangingPunct="1">
                <a:spcBef>
                  <a:spcPct val="0"/>
                </a:spcBef>
              </a:pPr>
              <a:t>16</a:t>
            </a:fld>
            <a:endParaRPr lang="fr-FR" altLang="fr-FR"/>
          </a:p>
        </p:txBody>
      </p:sp>
      <p:sp>
        <p:nvSpPr>
          <p:cNvPr id="32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2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32773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9E886DA-43E2-42E8-BA9F-28E961347E16}" type="slidenum">
              <a:rPr lang="fr-FR" altLang="fr-FR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fr-FR" alt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08226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4313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93BA728-9731-45B5-9E62-303F5BF4CF2C}" type="slidenum">
              <a:rPr lang="fr-FR" altLang="fr-FR"/>
              <a:pPr eaLnBrk="1" hangingPunct="1">
                <a:spcBef>
                  <a:spcPct val="0"/>
                </a:spcBef>
              </a:pPr>
              <a:t>17</a:t>
            </a:fld>
            <a:endParaRPr lang="fr-FR" altLang="fr-FR"/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2867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43D9B19-FB63-4073-BDDA-B7456B67101B}" type="slidenum">
              <a:rPr lang="fr-FR" altLang="fr-FR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fr-FR" alt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26602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="" xmlns:p14="http://schemas.microsoft.com/office/powerpoint/2010/main" val="21164788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4313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8D88901-AE80-4657-9D16-19D30E2EC11F}" type="slidenum">
              <a:rPr lang="fr-FR" altLang="fr-FR"/>
              <a:pPr eaLnBrk="1" hangingPunct="1">
                <a:spcBef>
                  <a:spcPct val="0"/>
                </a:spcBef>
              </a:pPr>
              <a:t>19</a:t>
            </a:fld>
            <a:endParaRPr lang="fr-FR" altLang="fr-FR"/>
          </a:p>
        </p:txBody>
      </p:sp>
      <p:sp>
        <p:nvSpPr>
          <p:cNvPr id="276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2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27653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FFA871A-5DAE-4D59-A30B-AF006FE289C5}" type="slidenum">
              <a:rPr lang="fr-FR" altLang="fr-FR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fr-FR" alt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67852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4313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2C50029-0BB0-41CF-81CE-845E1CC989CF}" type="slidenum">
              <a:rPr lang="fr-FR" altLang="fr-FR"/>
              <a:pPr eaLnBrk="1" hangingPunct="1">
                <a:spcBef>
                  <a:spcPct val="0"/>
                </a:spcBef>
              </a:pPr>
              <a:t>20</a:t>
            </a:fld>
            <a:endParaRPr lang="fr-FR" altLang="fr-FR"/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2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37893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8C1DAF3-DFBE-4D1A-AEE8-600723FD813E}" type="slidenum">
              <a:rPr lang="fr-FR" altLang="fr-FR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fr-FR" alt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34673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4313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9B3A733-71A5-4171-93CC-50F63BC0FC6F}" type="slidenum">
              <a:rPr lang="fr-FR" altLang="fr-FR"/>
              <a:pPr eaLnBrk="1" hangingPunct="1">
                <a:spcBef>
                  <a:spcPct val="0"/>
                </a:spcBef>
              </a:pPr>
              <a:t>21</a:t>
            </a:fld>
            <a:endParaRPr lang="fr-FR" altLang="fr-FR"/>
          </a:p>
        </p:txBody>
      </p:sp>
      <p:sp>
        <p:nvSpPr>
          <p:cNvPr id="30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4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30725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D1E6865-09E5-49E9-911E-83DC8D20D3BE}" type="slidenum">
              <a:rPr lang="fr-FR" altLang="fr-FR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fr-FR" alt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59239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4313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9B3A733-71A5-4171-93CC-50F63BC0FC6F}" type="slidenum">
              <a:rPr lang="fr-FR" altLang="fr-FR"/>
              <a:pPr eaLnBrk="1" hangingPunct="1">
                <a:spcBef>
                  <a:spcPct val="0"/>
                </a:spcBef>
              </a:pPr>
              <a:t>22</a:t>
            </a:fld>
            <a:endParaRPr lang="fr-FR" altLang="fr-FR"/>
          </a:p>
        </p:txBody>
      </p:sp>
      <p:sp>
        <p:nvSpPr>
          <p:cNvPr id="30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4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30725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D1E6865-09E5-49E9-911E-83DC8D20D3BE}" type="slidenum">
              <a:rPr lang="fr-FR" altLang="fr-FR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fr-FR" alt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89019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4313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9B3A733-71A5-4171-93CC-50F63BC0FC6F}" type="slidenum">
              <a:rPr lang="fr-FR" altLang="fr-FR"/>
              <a:pPr eaLnBrk="1" hangingPunct="1">
                <a:spcBef>
                  <a:spcPct val="0"/>
                </a:spcBef>
              </a:pPr>
              <a:t>23</a:t>
            </a:fld>
            <a:endParaRPr lang="fr-FR" altLang="fr-FR"/>
          </a:p>
        </p:txBody>
      </p:sp>
      <p:sp>
        <p:nvSpPr>
          <p:cNvPr id="30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4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30725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D1E6865-09E5-49E9-911E-83DC8D20D3BE}" type="slidenum">
              <a:rPr lang="fr-FR" altLang="fr-FR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fr-FR" alt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30588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4313"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9B3A733-71A5-4171-93CC-50F63BC0FC6F}" type="slidenum">
              <a:rPr lang="fr-FR" altLang="fr-FR"/>
              <a:pPr eaLnBrk="1" hangingPunct="1">
                <a:spcBef>
                  <a:spcPct val="0"/>
                </a:spcBef>
              </a:pPr>
              <a:t>24</a:t>
            </a:fld>
            <a:endParaRPr lang="fr-FR" altLang="fr-FR"/>
          </a:p>
        </p:txBody>
      </p:sp>
      <p:sp>
        <p:nvSpPr>
          <p:cNvPr id="30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4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30725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D1E6865-09E5-49E9-911E-83DC8D20D3BE}" type="slidenum">
              <a:rPr lang="fr-FR" altLang="fr-FR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fr-FR" alt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6434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="" xmlns:p14="http://schemas.microsoft.com/office/powerpoint/2010/main" val="2421687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="" xmlns:p14="http://schemas.microsoft.com/office/powerpoint/2010/main" val="2265860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="" xmlns:p14="http://schemas.microsoft.com/office/powerpoint/2010/main" val="4163779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="" xmlns:p14="http://schemas.microsoft.com/office/powerpoint/2010/main" val="82986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="" xmlns:p14="http://schemas.microsoft.com/office/powerpoint/2010/main" val="30888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="" xmlns:p14="http://schemas.microsoft.com/office/powerpoint/2010/main" val="2194483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="" xmlns:p14="http://schemas.microsoft.com/office/powerpoint/2010/main" val="21069645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="" xmlns:p14="http://schemas.microsoft.com/office/powerpoint/2010/main" val="4181756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29120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538513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895928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F108-142A-4D58-8A7E-C4A11A5239A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21/03/2016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571B5-C14D-43EF-BD02-F991A4E36DC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9451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F108-142A-4D58-8A7E-C4A11A5239A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21/03/2016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571B5-C14D-43EF-BD02-F991A4E36DC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05775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F108-142A-4D58-8A7E-C4A11A5239A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21/03/2016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571B5-C14D-43EF-BD02-F991A4E36DC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6137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F108-142A-4D58-8A7E-C4A11A5239A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21/03/2016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571B5-C14D-43EF-BD02-F991A4E36DC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8074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F108-142A-4D58-8A7E-C4A11A5239A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21/03/2016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571B5-C14D-43EF-BD02-F991A4E36DC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5065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F108-142A-4D58-8A7E-C4A11A5239A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21/03/2016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571B5-C14D-43EF-BD02-F991A4E36DC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2900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F108-142A-4D58-8A7E-C4A11A5239A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21/03/2016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571B5-C14D-43EF-BD02-F991A4E36DC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61083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F108-142A-4D58-8A7E-C4A11A5239A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21/03/2016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571B5-C14D-43EF-BD02-F991A4E36DC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4348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2611"/>
            <a:ext cx="9144000" cy="141539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7350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30609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F108-142A-4D58-8A7E-C4A11A5239A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21/03/2016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571B5-C14D-43EF-BD02-F991A4E36DC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87624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F108-142A-4D58-8A7E-C4A11A5239A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21/03/2016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571B5-C14D-43EF-BD02-F991A4E36DC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25142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F108-142A-4D58-8A7E-C4A11A5239A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21/03/2016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571B5-C14D-43EF-BD02-F991A4E36DC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9038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58695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756521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709921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2611"/>
            <a:ext cx="9144000" cy="141539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"/>
            <a:ext cx="9143996" cy="7350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88178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2611"/>
            <a:ext cx="9144000" cy="141539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"/>
            <a:ext cx="9143996" cy="7350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84641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582427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fr-F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674768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2609"/>
            <a:ext cx="9144000" cy="141539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350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8399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ＭＳ Ｐゴシック"/>
          <a:cs typeface="ＭＳ Ｐゴシック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ＭＳ Ｐゴシック"/>
          <a:cs typeface="ＭＳ Ｐゴシック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ＭＳ Ｐゴシック"/>
          <a:cs typeface="ＭＳ Ｐゴシック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ＭＳ Ｐゴシック"/>
          <a:cs typeface="ＭＳ Ｐゴシック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ＭＳ Ｐゴシック"/>
          <a:cs typeface="ＭＳ Ｐゴシック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ＭＳ Ｐゴシック"/>
          <a:cs typeface="ＭＳ Ｐゴシック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ＭＳ Ｐゴシック"/>
          <a:cs typeface="ＭＳ Ｐゴシック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ＭＳ Ｐゴシック"/>
          <a:cs typeface="ＭＳ Ｐゴシック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fontAlgn="base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fontAlgn="base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fontAlgn="base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fontAlgn="base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8F108-142A-4D58-8A7E-C4A11A5239AE}" type="datetimeFigureOut">
              <a:rPr lang="fr-FR" smtClean="0">
                <a:solidFill>
                  <a:prstClr val="black">
                    <a:tint val="75000"/>
                  </a:prstClr>
                </a:solidFill>
                <a:ea typeface="ＭＳ Ｐゴシック"/>
              </a:rPr>
              <a:pPr/>
              <a:t>21/03/2016</a:t>
            </a:fld>
            <a:endParaRPr lang="fr-FR">
              <a:solidFill>
                <a:prstClr val="black">
                  <a:tint val="75000"/>
                </a:prstClr>
              </a:solidFill>
              <a:ea typeface="ＭＳ Ｐゴシック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  <a:ea typeface="ＭＳ Ｐゴシック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571B5-C14D-43EF-BD02-F991A4E36DC6}" type="slidenum">
              <a:rPr lang="fr-FR" smtClean="0">
                <a:solidFill>
                  <a:prstClr val="black">
                    <a:tint val="75000"/>
                  </a:prstClr>
                </a:solidFill>
                <a:ea typeface="ＭＳ Ｐゴシック"/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676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eg"/><Relationship Id="rId5" Type="http://schemas.openxmlformats.org/officeDocument/2006/relationships/image" Target="../media/image2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20861" y="414457"/>
            <a:ext cx="4566300" cy="2822693"/>
          </a:xfrm>
          <a:prstGeom prst="rect">
            <a:avLst/>
          </a:prstGeom>
        </p:spPr>
      </p:pic>
      <p:pic>
        <p:nvPicPr>
          <p:cNvPr id="7" name="Image 6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65" y="1090865"/>
            <a:ext cx="8377517" cy="498317"/>
          </a:xfrm>
          <a:prstGeom prst="rect">
            <a:avLst/>
          </a:prstGeom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143001" y="89020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sz="1350">
              <a:solidFill>
                <a:prstClr val="black"/>
              </a:solidFill>
              <a:ea typeface="ＭＳ Ｐゴシック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143001" y="1096277"/>
            <a:ext cx="2001189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900" dirty="0">
                <a:solidFill>
                  <a:srgbClr val="595959"/>
                </a:solidFill>
                <a:latin typeface="Neuropol X Rg" pitchFamily="2" charset="0"/>
                <a:ea typeface="Calibri" pitchFamily="34" charset="0"/>
                <a:cs typeface="Times New Roman" pitchFamily="18" charset="0"/>
              </a:rPr>
              <a:t>		</a:t>
            </a:r>
            <a:r>
              <a:rPr lang="fr-FR" altLang="fr-FR" sz="450" dirty="0">
                <a:solidFill>
                  <a:prstClr val="black"/>
                </a:solidFill>
                <a:latin typeface="Arial" pitchFamily="34" charset="0"/>
                <a:ea typeface="ＭＳ Ｐゴシック"/>
                <a:cs typeface="Arial" pitchFamily="34" charset="0"/>
              </a:rPr>
              <a:t> </a:t>
            </a:r>
            <a:endParaRPr lang="fr-FR" altLang="fr-FR" sz="1350" dirty="0">
              <a:solidFill>
                <a:prstClr val="black"/>
              </a:solidFill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7544" y="3391812"/>
            <a:ext cx="8427686" cy="767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89071">
              <a:lnSpc>
                <a:spcPct val="115000"/>
              </a:lnSpc>
              <a:spcAft>
                <a:spcPts val="450"/>
              </a:spcAft>
            </a:pPr>
            <a:r>
              <a:rPr lang="fr-FR" sz="2100" dirty="0">
                <a:solidFill>
                  <a:srgbClr val="547F8A"/>
                </a:solidFill>
                <a:latin typeface="Neuropol"/>
                <a:ea typeface="Calibri" panose="020F0502020204030204" pitchFamily="34" charset="0"/>
                <a:cs typeface="Times New Roman" panose="02020603050405020304" pitchFamily="18" charset="0"/>
              </a:rPr>
              <a:t>Le </a:t>
            </a:r>
            <a:r>
              <a:rPr lang="fr-FR" sz="2100" dirty="0" err="1">
                <a:solidFill>
                  <a:srgbClr val="547F8A"/>
                </a:solidFill>
                <a:latin typeface="Neuropol"/>
                <a:ea typeface="Calibri" panose="020F0502020204030204" pitchFamily="34" charset="0"/>
                <a:cs typeface="Times New Roman" panose="02020603050405020304" pitchFamily="18" charset="0"/>
              </a:rPr>
              <a:t>co</a:t>
            </a:r>
            <a:r>
              <a:rPr lang="fr-FR" sz="2100" dirty="0">
                <a:solidFill>
                  <a:srgbClr val="547F8A"/>
                </a:solidFill>
                <a:latin typeface="Neuropol"/>
                <a:ea typeface="Calibri" panose="020F0502020204030204" pitchFamily="34" charset="0"/>
                <a:cs typeface="Times New Roman" panose="02020603050405020304" pitchFamily="18" charset="0"/>
              </a:rPr>
              <a:t>-enseignement et l’accompagnement personnalisé</a:t>
            </a:r>
            <a:r>
              <a:rPr lang="fr-FR" sz="1500" dirty="0">
                <a:solidFill>
                  <a:srgbClr val="547F8A"/>
                </a:solidFill>
                <a:latin typeface="Neuropo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fr-FR" sz="1350" dirty="0">
                <a:solidFill>
                  <a:srgbClr val="9DB4BE"/>
                </a:solidFill>
                <a:latin typeface="Neuropol"/>
                <a:ea typeface="Calibri" panose="020F0502020204030204" pitchFamily="34" charset="0"/>
                <a:cs typeface="Times New Roman" panose="02020603050405020304" pitchFamily="18" charset="0"/>
              </a:rPr>
              <a:t>Co-enseignement en anglais, en culture design et architecture, l’accompagnement personnalisé.</a:t>
            </a:r>
            <a:endParaRPr lang="fr-FR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525"/>
            <a:ext cx="9144000" cy="73506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" y="5457569"/>
            <a:ext cx="9144000" cy="1415391"/>
          </a:xfrm>
          <a:prstGeom prst="rect">
            <a:avLst/>
          </a:prstGeom>
        </p:spPr>
      </p:pic>
      <p:pic>
        <p:nvPicPr>
          <p:cNvPr id="15" name="Imag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083" y="1732865"/>
            <a:ext cx="1054100" cy="14747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389965" y="1773341"/>
            <a:ext cx="3600400" cy="158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600" dirty="0">
                <a:solidFill>
                  <a:schemeClr val="bg1">
                    <a:lumMod val="65000"/>
                  </a:schemeClr>
                </a:solidFill>
                <a:latin typeface="Neuropol" pitchFamily="34" charset="0"/>
                <a:ea typeface="Calibri" pitchFamily="34" charset="0"/>
                <a:cs typeface="Times New Roman" pitchFamily="18" charset="0"/>
              </a:rPr>
              <a:t>Mercredi 30 mars </a:t>
            </a:r>
            <a:r>
              <a:rPr lang="fr-FR" alt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uropol" pitchFamily="34" charset="0"/>
                <a:ea typeface="Calibri" pitchFamily="34" charset="0"/>
                <a:cs typeface="Times New Roman" pitchFamily="18" charset="0"/>
              </a:rPr>
              <a:t>2016</a:t>
            </a:r>
            <a:r>
              <a:rPr lang="fr-FR" alt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uropol X Rg" pitchFamily="2" charset="0"/>
                <a:ea typeface="Calibri" pitchFamily="34" charset="0"/>
                <a:cs typeface="Times New Roman" pitchFamily="18" charset="0"/>
              </a:rPr>
              <a:t> </a:t>
            </a:r>
            <a:endParaRPr lang="fr-FR" altLang="fr-FR" sz="6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800" dirty="0" smtClean="0">
              <a:solidFill>
                <a:srgbClr val="547F8A"/>
              </a:solidFill>
              <a:latin typeface="Neuropol X Rg" pitchFamily="2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500" dirty="0" smtClean="0">
                <a:solidFill>
                  <a:srgbClr val="547F8A"/>
                </a:solidFill>
                <a:latin typeface="Neuropol X Rg" pitchFamily="2" charset="0"/>
                <a:ea typeface="Calibri" pitchFamily="34" charset="0"/>
                <a:cs typeface="Times New Roman" pitchFamily="18" charset="0"/>
              </a:rPr>
              <a:t>11H30 </a:t>
            </a:r>
            <a:r>
              <a:rPr lang="fr-FR" altLang="fr-FR" sz="1500" dirty="0">
                <a:solidFill>
                  <a:srgbClr val="547F8A"/>
                </a:solidFill>
                <a:ea typeface="Calibri" pitchFamily="34" charset="0"/>
                <a:cs typeface="Times New Roman" pitchFamily="18" charset="0"/>
              </a:rPr>
              <a:t>à</a:t>
            </a:r>
            <a:r>
              <a:rPr lang="fr-FR" altLang="fr-FR" sz="1500" dirty="0">
                <a:solidFill>
                  <a:srgbClr val="547F8A"/>
                </a:solidFill>
                <a:latin typeface="Neuropol X Rg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altLang="fr-FR" sz="1500" dirty="0" smtClean="0">
                <a:solidFill>
                  <a:srgbClr val="547F8A"/>
                </a:solidFill>
                <a:latin typeface="Neuropol X Rg" pitchFamily="2" charset="0"/>
                <a:ea typeface="Calibri" pitchFamily="34" charset="0"/>
                <a:cs typeface="Times New Roman" pitchFamily="18" charset="0"/>
              </a:rPr>
              <a:t>12h30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600" dirty="0">
                <a:solidFill>
                  <a:schemeClr val="bg1">
                    <a:lumMod val="65000"/>
                  </a:schemeClr>
                </a:solidFill>
                <a:latin typeface="Neuropol X Rg" pitchFamily="2" charset="0"/>
                <a:ea typeface="Calibri" pitchFamily="34" charset="0"/>
                <a:cs typeface="Times New Roman" pitchFamily="18" charset="0"/>
              </a:rPr>
              <a:t>Ecole </a:t>
            </a:r>
            <a:r>
              <a:rPr lang="fr-FR" altLang="fr-FR" sz="1600" dirty="0" smtClean="0">
                <a:solidFill>
                  <a:schemeClr val="bg1">
                    <a:lumMod val="65000"/>
                  </a:schemeClr>
                </a:solidFill>
                <a:latin typeface="Neuropol X Rg" pitchFamily="2" charset="0"/>
                <a:ea typeface="Calibri" pitchFamily="34" charset="0"/>
                <a:cs typeface="Times New Roman" pitchFamily="18" charset="0"/>
              </a:rPr>
              <a:t>Supérieure </a:t>
            </a:r>
            <a:r>
              <a:rPr lang="fr-FR" altLang="fr-FR" sz="1600" dirty="0">
                <a:solidFill>
                  <a:schemeClr val="bg1">
                    <a:lumMod val="65000"/>
                  </a:schemeClr>
                </a:solidFill>
                <a:latin typeface="Neuropol X Rg" pitchFamily="2" charset="0"/>
                <a:ea typeface="Calibri" pitchFamily="34" charset="0"/>
                <a:cs typeface="Times New Roman" pitchFamily="18" charset="0"/>
              </a:rPr>
              <a:t>du Bois</a:t>
            </a:r>
            <a:endParaRPr lang="fr-FR" altLang="fr-FR" sz="16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600" dirty="0">
                <a:solidFill>
                  <a:schemeClr val="bg1">
                    <a:lumMod val="65000"/>
                  </a:schemeClr>
                </a:solidFill>
                <a:latin typeface="Neuropol X Rg" pitchFamily="2" charset="0"/>
                <a:ea typeface="Calibri" pitchFamily="34" charset="0"/>
                <a:cs typeface="Times New Roman" pitchFamily="18" charset="0"/>
              </a:rPr>
              <a:t>7, rue Christian Pauc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600" dirty="0">
                <a:solidFill>
                  <a:schemeClr val="bg1">
                    <a:lumMod val="65000"/>
                  </a:schemeClr>
                </a:solidFill>
                <a:latin typeface="Neuropol X Rg" pitchFamily="2" charset="0"/>
                <a:ea typeface="Calibri" pitchFamily="34" charset="0"/>
                <a:cs typeface="Times New Roman" pitchFamily="18" charset="0"/>
              </a:rPr>
              <a:t>44 000 NANTES</a:t>
            </a:r>
            <a:endParaRPr lang="fr-FR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97831" y="4535902"/>
            <a:ext cx="62114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Neuropol X Rg"/>
              </a:rPr>
              <a:t>Samuel VIOLLIN IGEN STI</a:t>
            </a:r>
          </a:p>
          <a:p>
            <a:r>
              <a:rPr lang="fr-FR" dirty="0">
                <a:latin typeface="Neuropol X Rg"/>
              </a:rPr>
              <a:t>François BACON : IA-IPR STI Académie de </a:t>
            </a:r>
            <a:r>
              <a:rPr lang="fr-FR" dirty="0" smtClean="0">
                <a:latin typeface="Neuropol X Rg"/>
              </a:rPr>
              <a:t>LILLE</a:t>
            </a:r>
          </a:p>
          <a:p>
            <a:r>
              <a:rPr lang="fr-FR" dirty="0" smtClean="0">
                <a:latin typeface="Neuropol X Rg"/>
              </a:rPr>
              <a:t>Francis COUNIL : IA-IPR Arts Appliqués de Nancy-Metz</a:t>
            </a:r>
            <a:endParaRPr lang="fr-FR" dirty="0">
              <a:latin typeface="Neuropol X Rg"/>
            </a:endParaRPr>
          </a:p>
          <a:p>
            <a:r>
              <a:rPr lang="fr-FR" dirty="0">
                <a:latin typeface="Neuropol X Rg"/>
              </a:rPr>
              <a:t>Patrick AVELINE : IEN STI Académie de NANTES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93405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6773897" y="1145754"/>
            <a:ext cx="2276461" cy="41533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Cadre à définir dans</a:t>
            </a:r>
            <a:r>
              <a:rPr kumimoji="0" lang="fr-FR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la continuité des trois modalités précédentes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15139" y="1156772"/>
            <a:ext cx="6598170" cy="4142339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Cadre défini par des textes officiels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-2991" y="358495"/>
            <a:ext cx="78414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Neuropol"/>
              </a:rPr>
              <a:t>Un dispositif pédagogique qui s’inscrit dans une continuité de la 6</a:t>
            </a:r>
            <a:r>
              <a:rPr lang="fr-FR" sz="2400" b="1" baseline="30000" dirty="0" smtClean="0">
                <a:latin typeface="Neuropol"/>
              </a:rPr>
              <a:t>e</a:t>
            </a:r>
            <a:r>
              <a:rPr lang="fr-FR" sz="2400" b="1" dirty="0" smtClean="0">
                <a:latin typeface="Neuropol"/>
              </a:rPr>
              <a:t> à la deuxième année BTS</a:t>
            </a:r>
            <a:endParaRPr lang="fr-FR" sz="2400" b="1" dirty="0">
              <a:latin typeface="Neuropol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75731" y="1216503"/>
            <a:ext cx="2088000" cy="3456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latin typeface="Neuropol"/>
              </a:rPr>
              <a:t>Collège</a:t>
            </a:r>
          </a:p>
          <a:p>
            <a:pPr algn="ctr">
              <a:spcBef>
                <a:spcPts val="600"/>
              </a:spcBef>
            </a:pPr>
            <a:endParaRPr lang="fr-FR" sz="1400" b="1" dirty="0" smtClean="0">
              <a:latin typeface="Neuropol"/>
            </a:endParaRPr>
          </a:p>
          <a:p>
            <a:pPr algn="ctr">
              <a:spcBef>
                <a:spcPts val="600"/>
              </a:spcBef>
            </a:pPr>
            <a:r>
              <a:rPr lang="fr-FR" sz="1400" b="1" dirty="0" smtClean="0">
                <a:latin typeface="Neuropol"/>
              </a:rPr>
              <a:t>6</a:t>
            </a:r>
            <a:r>
              <a:rPr lang="fr-FR" sz="1400" b="1" baseline="30000" dirty="0" smtClean="0">
                <a:latin typeface="Neuropol"/>
              </a:rPr>
              <a:t>e</a:t>
            </a:r>
            <a:r>
              <a:rPr lang="fr-FR" sz="1400" b="1" dirty="0" smtClean="0">
                <a:latin typeface="Neuropol"/>
              </a:rPr>
              <a:t> à la 3</a:t>
            </a:r>
            <a:r>
              <a:rPr lang="fr-FR" sz="1400" b="1" baseline="30000" dirty="0" smtClean="0">
                <a:latin typeface="Neuropol"/>
              </a:rPr>
              <a:t>e</a:t>
            </a:r>
            <a:endParaRPr lang="fr-FR" sz="1200" dirty="0" smtClean="0">
              <a:latin typeface="Neuropol"/>
            </a:endParaRPr>
          </a:p>
          <a:p>
            <a:pPr>
              <a:spcBef>
                <a:spcPts val="600"/>
              </a:spcBef>
            </a:pPr>
            <a:endParaRPr lang="fr-FR" sz="1200" dirty="0" smtClean="0">
              <a:latin typeface="Neuropol"/>
            </a:endParaRPr>
          </a:p>
          <a:p>
            <a:pPr algn="ctr">
              <a:spcBef>
                <a:spcPts val="600"/>
              </a:spcBef>
            </a:pPr>
            <a:r>
              <a:rPr lang="fr-FR" sz="1400" b="1" i="1" dirty="0" smtClean="0">
                <a:latin typeface="Neuropol"/>
              </a:rPr>
              <a:t>Une prise </a:t>
            </a:r>
            <a:r>
              <a:rPr lang="fr-FR" sz="1400" b="1" i="1" dirty="0">
                <a:latin typeface="Neuropol"/>
              </a:rPr>
              <a:t>en charge spécifique des </a:t>
            </a:r>
            <a:r>
              <a:rPr lang="fr-FR" sz="1400" b="1" i="1" dirty="0" smtClean="0">
                <a:latin typeface="Neuropol"/>
              </a:rPr>
              <a:t>élèves.</a:t>
            </a:r>
          </a:p>
          <a:p>
            <a:pPr algn="just">
              <a:spcBef>
                <a:spcPts val="600"/>
              </a:spcBef>
            </a:pPr>
            <a:endParaRPr lang="fr-FR" sz="1400" dirty="0" smtClean="0">
              <a:latin typeface="Neuropol"/>
            </a:endParaRPr>
          </a:p>
          <a:p>
            <a:pPr algn="just">
              <a:spcBef>
                <a:spcPts val="1200"/>
              </a:spcBef>
            </a:pPr>
            <a:r>
              <a:rPr lang="fr-FR" sz="1400" dirty="0" smtClean="0">
                <a:latin typeface="Neuropol"/>
              </a:rPr>
              <a:t>3 </a:t>
            </a:r>
            <a:r>
              <a:rPr lang="fr-FR" sz="1400" dirty="0">
                <a:latin typeface="Neuropol"/>
              </a:rPr>
              <a:t>heures </a:t>
            </a:r>
            <a:r>
              <a:rPr lang="fr-FR" sz="1400" dirty="0" smtClean="0">
                <a:latin typeface="Neuropol"/>
              </a:rPr>
              <a:t>par semaine pour une division de 6</a:t>
            </a:r>
            <a:r>
              <a:rPr lang="fr-FR" sz="1400" baseline="30000" dirty="0" smtClean="0">
                <a:latin typeface="Neuropol"/>
              </a:rPr>
              <a:t>e</a:t>
            </a:r>
            <a:r>
              <a:rPr lang="fr-FR" sz="1400" dirty="0" smtClean="0">
                <a:latin typeface="Neuropol"/>
              </a:rPr>
              <a:t>.</a:t>
            </a:r>
          </a:p>
          <a:p>
            <a:pPr algn="just">
              <a:spcBef>
                <a:spcPts val="600"/>
              </a:spcBef>
            </a:pPr>
            <a:r>
              <a:rPr lang="fr-FR" sz="1400" dirty="0" smtClean="0">
                <a:latin typeface="Neuropol"/>
              </a:rPr>
              <a:t>2 ou 3 </a:t>
            </a:r>
            <a:r>
              <a:rPr lang="fr-FR" sz="1400" dirty="0">
                <a:latin typeface="Neuropol"/>
              </a:rPr>
              <a:t>heures </a:t>
            </a:r>
            <a:r>
              <a:rPr lang="fr-FR" sz="1400" dirty="0" smtClean="0">
                <a:latin typeface="Neuropol"/>
              </a:rPr>
              <a:t>par semaine pour chaque </a:t>
            </a:r>
            <a:r>
              <a:rPr lang="fr-FR" sz="1400" dirty="0">
                <a:latin typeface="Neuropol"/>
              </a:rPr>
              <a:t>division du cycle 4 (5e, 4e et 3e).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333007" y="1236311"/>
            <a:ext cx="2124000" cy="3456000"/>
          </a:xfrm>
          <a:prstGeom prst="rect">
            <a:avLst/>
          </a:prstGeom>
          <a:solidFill>
            <a:srgbClr val="FFFFCC"/>
          </a:solidFill>
          <a:ln>
            <a:solidFill>
              <a:srgbClr val="CCCC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latin typeface="Neuropol"/>
              </a:rPr>
              <a:t>Lycée professionnel </a:t>
            </a:r>
          </a:p>
          <a:p>
            <a:pPr algn="ctr">
              <a:spcBef>
                <a:spcPts val="600"/>
              </a:spcBef>
            </a:pPr>
            <a:endParaRPr lang="fr-FR" sz="1400" b="1" dirty="0" smtClean="0">
              <a:latin typeface="Neuropol"/>
            </a:endParaRPr>
          </a:p>
          <a:p>
            <a:pPr algn="ctr"/>
            <a:r>
              <a:rPr lang="fr-FR" sz="1400" b="1" dirty="0" smtClean="0">
                <a:latin typeface="Neuropol"/>
              </a:rPr>
              <a:t>Seconde, première, terminale baccalauréat </a:t>
            </a:r>
          </a:p>
          <a:p>
            <a:pPr algn="ctr">
              <a:spcBef>
                <a:spcPts val="1200"/>
              </a:spcBef>
            </a:pPr>
            <a:r>
              <a:rPr lang="fr-FR" sz="1400" b="1" i="1" dirty="0" smtClean="0">
                <a:latin typeface="Neuropol"/>
              </a:rPr>
              <a:t>Une </a:t>
            </a:r>
            <a:r>
              <a:rPr lang="fr-FR" sz="1400" b="1" i="1" dirty="0">
                <a:latin typeface="Neuropol"/>
              </a:rPr>
              <a:t>réponse ciblée aux besoins de chaque </a:t>
            </a:r>
            <a:r>
              <a:rPr lang="fr-FR" sz="1400" b="1" i="1" dirty="0" smtClean="0">
                <a:latin typeface="Neuropol"/>
              </a:rPr>
              <a:t>élève.</a:t>
            </a:r>
          </a:p>
          <a:p>
            <a:pPr algn="just"/>
            <a:endParaRPr lang="fr-FR" sz="1400" dirty="0" smtClean="0">
              <a:latin typeface="Neuropol"/>
            </a:endParaRPr>
          </a:p>
          <a:p>
            <a:pPr algn="just">
              <a:spcBef>
                <a:spcPts val="600"/>
              </a:spcBef>
            </a:pPr>
            <a:r>
              <a:rPr lang="fr-FR" sz="1400" dirty="0" smtClean="0">
                <a:latin typeface="Neuropol"/>
              </a:rPr>
              <a:t>210 heures, </a:t>
            </a:r>
            <a:r>
              <a:rPr lang="fr-FR" sz="1400" dirty="0">
                <a:latin typeface="Neuropol"/>
              </a:rPr>
              <a:t>à répartir sur les 84 semaines du cycle de trois </a:t>
            </a:r>
            <a:r>
              <a:rPr lang="fr-FR" sz="1400" dirty="0" smtClean="0">
                <a:latin typeface="Neuropol"/>
              </a:rPr>
              <a:t>ans, soit une moyenne de 2,5 heures par semaine.</a:t>
            </a:r>
            <a:endParaRPr lang="fr-FR" sz="1400" dirty="0">
              <a:latin typeface="Neuropol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526283" y="1216502"/>
            <a:ext cx="2124000" cy="3456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latin typeface="Neuropol"/>
              </a:rPr>
              <a:t>Lycée général et technologique </a:t>
            </a:r>
          </a:p>
          <a:p>
            <a:pPr algn="ctr">
              <a:spcBef>
                <a:spcPts val="600"/>
              </a:spcBef>
            </a:pPr>
            <a:r>
              <a:rPr lang="fr-FR" sz="1400" b="1" dirty="0">
                <a:latin typeface="Neuropol"/>
              </a:rPr>
              <a:t>Seconde, première, terminale baccalauréat </a:t>
            </a:r>
          </a:p>
          <a:p>
            <a:pPr algn="ctr">
              <a:spcBef>
                <a:spcPts val="1200"/>
              </a:spcBef>
            </a:pPr>
            <a:r>
              <a:rPr lang="fr-FR" sz="1400" b="1" i="1" dirty="0" smtClean="0">
                <a:latin typeface="Neuropol"/>
              </a:rPr>
              <a:t>Une </a:t>
            </a:r>
            <a:r>
              <a:rPr lang="fr-FR" sz="1400" b="1" i="1" dirty="0">
                <a:latin typeface="Neuropol"/>
              </a:rPr>
              <a:t>réponse diversifiée aux besoins des </a:t>
            </a:r>
            <a:r>
              <a:rPr lang="fr-FR" sz="1400" b="1" i="1" dirty="0" smtClean="0">
                <a:latin typeface="Neuropol"/>
              </a:rPr>
              <a:t>élèves.</a:t>
            </a:r>
          </a:p>
          <a:p>
            <a:pPr algn="just">
              <a:spcBef>
                <a:spcPts val="600"/>
              </a:spcBef>
            </a:pPr>
            <a:endParaRPr lang="fr-FR" sz="1400" dirty="0" smtClean="0">
              <a:latin typeface="Neuropol"/>
            </a:endParaRPr>
          </a:p>
          <a:p>
            <a:pPr algn="just"/>
            <a:r>
              <a:rPr lang="fr-FR" sz="1400" dirty="0" smtClean="0">
                <a:latin typeface="Neuropol"/>
              </a:rPr>
              <a:t>72 </a:t>
            </a:r>
            <a:r>
              <a:rPr lang="fr-FR" sz="1400" dirty="0">
                <a:latin typeface="Neuropol"/>
              </a:rPr>
              <a:t>heures annuelles, soit 2 heures par semaine en </a:t>
            </a:r>
            <a:r>
              <a:rPr lang="fr-FR" sz="1400" dirty="0" smtClean="0">
                <a:latin typeface="Neuropol"/>
              </a:rPr>
              <a:t>moyenne.</a:t>
            </a:r>
            <a:endParaRPr lang="fr-FR" sz="1400" dirty="0">
              <a:latin typeface="Neuropol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851826" y="1220922"/>
            <a:ext cx="2124000" cy="345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latin typeface="Neuropol"/>
              </a:rPr>
              <a:t>Lycée général et technologique </a:t>
            </a:r>
          </a:p>
          <a:p>
            <a:pPr algn="ctr">
              <a:spcBef>
                <a:spcPts val="600"/>
              </a:spcBef>
            </a:pPr>
            <a:r>
              <a:rPr lang="fr-FR" sz="1400" b="1" dirty="0" smtClean="0">
                <a:latin typeface="Neuropol"/>
              </a:rPr>
              <a:t>Première année et deuxième année BTS</a:t>
            </a:r>
          </a:p>
          <a:p>
            <a:pPr algn="ctr">
              <a:spcBef>
                <a:spcPts val="1200"/>
              </a:spcBef>
            </a:pPr>
            <a:r>
              <a:rPr lang="fr-FR" sz="1400" b="1" i="1" dirty="0" smtClean="0">
                <a:latin typeface="Neuropol"/>
              </a:rPr>
              <a:t>Une réponse qui permet la </a:t>
            </a:r>
            <a:r>
              <a:rPr lang="fr-FR" sz="1400" b="1" i="1" dirty="0">
                <a:latin typeface="Neuropol"/>
              </a:rPr>
              <a:t>personnalisation du parcours de l’étudiant.</a:t>
            </a:r>
          </a:p>
          <a:p>
            <a:pPr algn="just">
              <a:spcBef>
                <a:spcPts val="600"/>
              </a:spcBef>
            </a:pPr>
            <a:r>
              <a:rPr lang="fr-FR" sz="1400" dirty="0" smtClean="0">
                <a:latin typeface="Neuropol"/>
              </a:rPr>
              <a:t>2 heures par semaine sur le cycle de deux ans</a:t>
            </a:r>
          </a:p>
          <a:p>
            <a:pPr algn="just">
              <a:spcBef>
                <a:spcPts val="1200"/>
              </a:spcBef>
            </a:pPr>
            <a:endParaRPr lang="fr-FR" sz="1200" dirty="0">
              <a:latin typeface="Neuropol"/>
            </a:endParaRPr>
          </a:p>
          <a:p>
            <a:pPr algn="just">
              <a:spcBef>
                <a:spcPts val="1200"/>
              </a:spcBef>
            </a:pPr>
            <a:endParaRPr lang="fr-FR" sz="1200" dirty="0" smtClean="0">
              <a:latin typeface="Neuropol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84302" y="5382976"/>
            <a:ext cx="7654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Neuropol"/>
              </a:rPr>
              <a:t>Toutes les disciplines sont intégrées aux actions d’accompagnement personnalisé.</a:t>
            </a:r>
            <a:endParaRPr lang="fr-FR" b="1" dirty="0">
              <a:latin typeface="Neuropo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412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2" grpId="0"/>
      <p:bldP spid="3" grpId="0" animBg="1"/>
      <p:bldP spid="5" grpId="0" animBg="1"/>
      <p:bldP spid="7" grpId="0" animBg="1"/>
      <p:bldP spid="9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36316" y="1173866"/>
            <a:ext cx="8670156" cy="19466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latin typeface="Neuropol"/>
              </a:rPr>
              <a:t>Collège – 6</a:t>
            </a:r>
            <a:r>
              <a:rPr lang="fr-FR" sz="1400" b="1" baseline="30000" dirty="0" smtClean="0">
                <a:latin typeface="Neuropol"/>
              </a:rPr>
              <a:t>ème</a:t>
            </a:r>
            <a:r>
              <a:rPr lang="fr-FR" sz="1400" b="1" dirty="0" smtClean="0">
                <a:latin typeface="Neuropol"/>
              </a:rPr>
              <a:t> à la 3</a:t>
            </a:r>
            <a:r>
              <a:rPr lang="fr-FR" sz="1400" b="1" baseline="30000" dirty="0" smtClean="0">
                <a:latin typeface="Neuropol"/>
              </a:rPr>
              <a:t>ème</a:t>
            </a:r>
            <a:r>
              <a:rPr lang="fr-FR" sz="1400" b="1" dirty="0" smtClean="0">
                <a:latin typeface="Neuropol"/>
              </a:rPr>
              <a:t> </a:t>
            </a:r>
          </a:p>
          <a:p>
            <a:pPr algn="just">
              <a:spcBef>
                <a:spcPts val="900"/>
              </a:spcBef>
            </a:pPr>
            <a:r>
              <a:rPr lang="fr-FR" sz="1400" dirty="0">
                <a:latin typeface="Neuropol"/>
              </a:rPr>
              <a:t> </a:t>
            </a:r>
            <a:r>
              <a:rPr lang="fr-FR" sz="1400" dirty="0" smtClean="0">
                <a:latin typeface="Neuropol"/>
              </a:rPr>
              <a:t>Dans </a:t>
            </a:r>
            <a:r>
              <a:rPr lang="fr-FR" sz="1400" dirty="0">
                <a:latin typeface="Neuropol"/>
              </a:rPr>
              <a:t>le cadre de l’accompagnement personnalisé</a:t>
            </a:r>
            <a:r>
              <a:rPr lang="fr-FR" sz="1400" dirty="0" smtClean="0">
                <a:latin typeface="Neuropol"/>
              </a:rPr>
              <a:t>, les </a:t>
            </a:r>
            <a:r>
              <a:rPr lang="fr-FR" sz="1400" dirty="0">
                <a:latin typeface="Neuropol"/>
              </a:rPr>
              <a:t>activités, </a:t>
            </a:r>
            <a:r>
              <a:rPr lang="fr-FR" sz="1400" dirty="0" smtClean="0">
                <a:latin typeface="Neuropol"/>
              </a:rPr>
              <a:t>conduites </a:t>
            </a:r>
            <a:r>
              <a:rPr lang="fr-FR" sz="1400" dirty="0">
                <a:latin typeface="Neuropol"/>
              </a:rPr>
              <a:t>doivent :</a:t>
            </a:r>
          </a:p>
          <a:p>
            <a:pPr marL="171450" indent="-171450" algn="just">
              <a:spcBef>
                <a:spcPts val="900"/>
              </a:spcBef>
              <a:buFont typeface="Wingdings" panose="05000000000000000000" pitchFamily="2" charset="2"/>
              <a:buChar char=""/>
            </a:pPr>
            <a:r>
              <a:rPr lang="fr-FR" sz="1400" dirty="0">
                <a:latin typeface="Neuropol"/>
              </a:rPr>
              <a:t>favoriser l'autonomie et </a:t>
            </a:r>
            <a:r>
              <a:rPr lang="fr-FR" sz="1400" b="1" dirty="0">
                <a:latin typeface="Neuropol"/>
              </a:rPr>
              <a:t>l'acquisition de </a:t>
            </a:r>
            <a:r>
              <a:rPr lang="fr-FR" sz="1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uropol"/>
              </a:rPr>
              <a:t>méthodes de travail</a:t>
            </a:r>
            <a:r>
              <a:rPr lang="fr-FR" sz="1400" dirty="0">
                <a:latin typeface="Neuropol"/>
              </a:rPr>
              <a:t>, compétences du domaine 2 du socle, par exemple en veillant à la compréhension du travail attendu et à l'organisation personnelle ;</a:t>
            </a:r>
          </a:p>
          <a:p>
            <a:pPr marL="171450" indent="-171450" algn="just">
              <a:spcBef>
                <a:spcPts val="900"/>
              </a:spcBef>
              <a:buFont typeface="Wingdings" panose="05000000000000000000" pitchFamily="2" charset="2"/>
              <a:buChar char=""/>
            </a:pPr>
            <a:r>
              <a:rPr lang="fr-FR" sz="1400" b="1" dirty="0">
                <a:latin typeface="Neuropol"/>
              </a:rPr>
              <a:t>renforcer la culture générale </a:t>
            </a:r>
            <a:r>
              <a:rPr lang="fr-FR" sz="1400" dirty="0">
                <a:latin typeface="Neuropol"/>
              </a:rPr>
              <a:t>en proposant des activités telles que des recherches documentaires, des exposés, des interventions, ou encore en favorisant le développement de talents particuliers et de potentiels d'excellence</a:t>
            </a:r>
            <a:r>
              <a:rPr lang="fr-FR" sz="1400" dirty="0" smtClean="0">
                <a:latin typeface="Neuropol"/>
              </a:rPr>
              <a:t>. </a:t>
            </a:r>
            <a:endParaRPr lang="fr-FR" sz="1400" dirty="0">
              <a:latin typeface="Neuropol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36316" y="3203388"/>
            <a:ext cx="8670156" cy="2554545"/>
          </a:xfrm>
          <a:prstGeom prst="rect">
            <a:avLst/>
          </a:prstGeom>
          <a:solidFill>
            <a:srgbClr val="FFFFCC"/>
          </a:solidFill>
          <a:ln>
            <a:solidFill>
              <a:srgbClr val="CCCC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latin typeface="Neuropol"/>
              </a:rPr>
              <a:t>Lycée professionnel – Baccalauréat professionnel</a:t>
            </a:r>
          </a:p>
          <a:p>
            <a:pPr algn="just">
              <a:spcBef>
                <a:spcPts val="600"/>
              </a:spcBef>
            </a:pPr>
            <a:r>
              <a:rPr lang="fr-FR" sz="1400" dirty="0">
                <a:latin typeface="Neuropol"/>
              </a:rPr>
              <a:t>L'accompagnement personnalisé permet d'individualiser le parcours de l'élève et répond à différents objectifs, par exemple :</a:t>
            </a:r>
          </a:p>
          <a:p>
            <a:pPr marL="171450" indent="-171450" algn="just">
              <a:spcBef>
                <a:spcPts val="600"/>
              </a:spcBef>
              <a:buFont typeface="Wingdings" panose="05000000000000000000" pitchFamily="2" charset="2"/>
              <a:buChar char=""/>
            </a:pPr>
            <a:r>
              <a:rPr lang="fr-FR" sz="1400" b="1" dirty="0">
                <a:latin typeface="Neuropol"/>
              </a:rPr>
              <a:t>améliorer le niveau des élèves dans les disciplines fondamentales </a:t>
            </a:r>
            <a:r>
              <a:rPr lang="fr-FR" sz="1400" dirty="0">
                <a:latin typeface="Neuropol"/>
              </a:rPr>
              <a:t>(par exemple, la compréhension écrite et l'expression écrite en français) ;</a:t>
            </a:r>
          </a:p>
          <a:p>
            <a:pPr marL="171450" indent="-171450" algn="just">
              <a:spcBef>
                <a:spcPts val="600"/>
              </a:spcBef>
              <a:buFont typeface="Wingdings" panose="05000000000000000000" pitchFamily="2" charset="2"/>
              <a:buChar char=""/>
            </a:pPr>
            <a:r>
              <a:rPr lang="fr-FR" sz="1400" dirty="0">
                <a:latin typeface="Neuropol"/>
              </a:rPr>
              <a:t>offrir une </a:t>
            </a:r>
            <a:r>
              <a:rPr lang="fr-FR" sz="1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uropol"/>
              </a:rPr>
              <a:t>aide méthodologique </a:t>
            </a:r>
            <a:r>
              <a:rPr lang="fr-FR" sz="1400" dirty="0">
                <a:latin typeface="Neuropol"/>
              </a:rPr>
              <a:t>(par exemple, l'apprentissage de la prise de notes et l'entraînement à des recherches documentaires) ;</a:t>
            </a:r>
          </a:p>
          <a:p>
            <a:pPr marL="171450" indent="-171450" algn="just">
              <a:spcBef>
                <a:spcPts val="600"/>
              </a:spcBef>
              <a:buFont typeface="Wingdings" panose="05000000000000000000" pitchFamily="2" charset="2"/>
              <a:buChar char=""/>
            </a:pPr>
            <a:r>
              <a:rPr lang="fr-FR" sz="1400" b="1" dirty="0">
                <a:latin typeface="Neuropol"/>
              </a:rPr>
              <a:t>préparer une nouvelle orientation</a:t>
            </a:r>
            <a:r>
              <a:rPr lang="fr-FR" sz="1400" dirty="0">
                <a:latin typeface="Neuropol"/>
              </a:rPr>
              <a:t>, en approfondissant un champ disciplinaire (en mathématiques par exemple), en entraînant les élèves aux examens et aux concours et en les aidant à conforter leur projet professionnel.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-2991" y="358495"/>
            <a:ext cx="78414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Neuropol"/>
              </a:rPr>
              <a:t>Un dispositif pédagogique qui s’inscrit dans une continuité de la 6</a:t>
            </a:r>
            <a:r>
              <a:rPr lang="fr-FR" sz="2400" b="1" baseline="30000" dirty="0" smtClean="0">
                <a:latin typeface="Neuropol"/>
              </a:rPr>
              <a:t>e</a:t>
            </a:r>
            <a:r>
              <a:rPr lang="fr-FR" sz="2400" b="1" dirty="0" smtClean="0">
                <a:latin typeface="Neuropol"/>
              </a:rPr>
              <a:t> à la deuxième année BTS</a:t>
            </a:r>
            <a:endParaRPr lang="fr-FR" sz="2400" b="1" dirty="0">
              <a:latin typeface="Neuropo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1393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41827" y="3444570"/>
            <a:ext cx="8670156" cy="20723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latin typeface="Neuropol"/>
              </a:rPr>
              <a:t>Lycée général et technologique - Première année et deuxième année BTS</a:t>
            </a:r>
          </a:p>
          <a:p>
            <a:pPr algn="just">
              <a:spcBef>
                <a:spcPts val="400"/>
              </a:spcBef>
            </a:pPr>
            <a:r>
              <a:rPr lang="fr-FR" sz="1400" dirty="0" smtClean="0">
                <a:latin typeface="Neuropol"/>
              </a:rPr>
              <a:t>Dans </a:t>
            </a:r>
            <a:r>
              <a:rPr lang="fr-FR" sz="1400" dirty="0">
                <a:latin typeface="Neuropol"/>
              </a:rPr>
              <a:t>le cadre de l’accompagnement personnalisé, </a:t>
            </a:r>
            <a:r>
              <a:rPr lang="fr-FR" sz="1400" dirty="0" smtClean="0">
                <a:latin typeface="Neuropol"/>
              </a:rPr>
              <a:t>il sera envisageable de :</a:t>
            </a:r>
            <a:endParaRPr lang="fr-FR" sz="1400" dirty="0">
              <a:latin typeface="Neuropol"/>
            </a:endParaRPr>
          </a:p>
          <a:p>
            <a:pPr marL="182563" indent="-182563" algn="just">
              <a:spcBef>
                <a:spcPts val="400"/>
              </a:spcBef>
              <a:buFont typeface="Wingdings" panose="05000000000000000000" pitchFamily="2" charset="2"/>
              <a:buChar char=""/>
            </a:pPr>
            <a:r>
              <a:rPr lang="fr-FR" sz="1400" dirty="0" smtClean="0">
                <a:latin typeface="Neuropol"/>
              </a:rPr>
              <a:t>faire </a:t>
            </a:r>
            <a:r>
              <a:rPr lang="fr-FR" sz="1400" b="1" dirty="0" smtClean="0">
                <a:latin typeface="Neuropol"/>
              </a:rPr>
              <a:t>prendre </a:t>
            </a:r>
            <a:r>
              <a:rPr lang="fr-FR" sz="1400" b="1" dirty="0">
                <a:latin typeface="Neuropol"/>
              </a:rPr>
              <a:t>conscience </a:t>
            </a:r>
            <a:r>
              <a:rPr lang="fr-FR" sz="1400" b="1" dirty="0" smtClean="0">
                <a:latin typeface="Neuropol"/>
              </a:rPr>
              <a:t>du potentiel de l’étudiant </a:t>
            </a:r>
            <a:r>
              <a:rPr lang="fr-FR" sz="1400" dirty="0" smtClean="0">
                <a:latin typeface="Neuropol"/>
              </a:rPr>
              <a:t>: les </a:t>
            </a:r>
            <a:r>
              <a:rPr lang="fr-FR" sz="1400" dirty="0">
                <a:latin typeface="Neuropol"/>
              </a:rPr>
              <a:t>compétences acquises et non acquises, </a:t>
            </a:r>
            <a:r>
              <a:rPr lang="fr-FR" sz="1400" dirty="0" smtClean="0">
                <a:latin typeface="Neuropol"/>
              </a:rPr>
              <a:t>les </a:t>
            </a:r>
            <a:r>
              <a:rPr lang="fr-FR" sz="1400" dirty="0">
                <a:latin typeface="Neuropol"/>
              </a:rPr>
              <a:t>attitudes favorables et </a:t>
            </a:r>
            <a:r>
              <a:rPr lang="fr-FR" sz="1400" dirty="0" smtClean="0">
                <a:latin typeface="Neuropol"/>
              </a:rPr>
              <a:t>les </a:t>
            </a:r>
            <a:r>
              <a:rPr lang="fr-FR" sz="1400" dirty="0">
                <a:latin typeface="Neuropol"/>
              </a:rPr>
              <a:t>freins à sa scolarité, à son projet professionnel,</a:t>
            </a:r>
          </a:p>
          <a:p>
            <a:pPr marL="182563" indent="-182563" algn="just">
              <a:spcBef>
                <a:spcPts val="400"/>
              </a:spcBef>
              <a:buFont typeface="Wingdings" panose="05000000000000000000" pitchFamily="2" charset="2"/>
              <a:buChar char=""/>
            </a:pPr>
            <a:r>
              <a:rPr lang="fr-FR" sz="1400" b="1" dirty="0">
                <a:latin typeface="Neuropol"/>
              </a:rPr>
              <a:t>apporter une </a:t>
            </a:r>
            <a:r>
              <a:rPr lang="fr-FR" sz="1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uropol"/>
              </a:rPr>
              <a:t>aide méthodologique</a:t>
            </a:r>
            <a:r>
              <a:rPr lang="fr-FR" sz="1400" dirty="0">
                <a:latin typeface="Neuropol"/>
              </a:rPr>
              <a:t>,</a:t>
            </a:r>
          </a:p>
          <a:p>
            <a:pPr marL="182563" indent="-182563" algn="just">
              <a:spcBef>
                <a:spcPts val="400"/>
              </a:spcBef>
              <a:buFont typeface="Wingdings" panose="05000000000000000000" pitchFamily="2" charset="2"/>
              <a:buChar char=""/>
            </a:pPr>
            <a:r>
              <a:rPr lang="fr-FR" sz="1400" b="1" dirty="0" smtClean="0">
                <a:latin typeface="Neuropol"/>
              </a:rPr>
              <a:t>renforcer et développer la </a:t>
            </a:r>
            <a:r>
              <a:rPr lang="fr-FR" sz="1400" b="1" dirty="0">
                <a:latin typeface="Neuropol"/>
              </a:rPr>
              <a:t>culture </a:t>
            </a:r>
            <a:r>
              <a:rPr lang="fr-FR" sz="1400" b="1" dirty="0" smtClean="0">
                <a:latin typeface="Neuropol"/>
              </a:rPr>
              <a:t>générale</a:t>
            </a:r>
            <a:r>
              <a:rPr lang="fr-FR" sz="1400" dirty="0" smtClean="0">
                <a:latin typeface="Neuropol"/>
              </a:rPr>
              <a:t>, </a:t>
            </a:r>
            <a:endParaRPr lang="fr-FR" sz="1400" dirty="0">
              <a:latin typeface="Neuropol"/>
            </a:endParaRPr>
          </a:p>
          <a:p>
            <a:pPr marL="182563" indent="-182563" algn="just">
              <a:spcBef>
                <a:spcPts val="400"/>
              </a:spcBef>
              <a:buFont typeface="Wingdings" panose="05000000000000000000" pitchFamily="2" charset="2"/>
              <a:buChar char=""/>
            </a:pPr>
            <a:r>
              <a:rPr lang="fr-FR" sz="1400" b="1" dirty="0" smtClean="0">
                <a:latin typeface="Neuropol"/>
              </a:rPr>
              <a:t>préparer </a:t>
            </a:r>
            <a:r>
              <a:rPr lang="fr-FR" sz="1400" b="1" dirty="0">
                <a:latin typeface="Neuropol"/>
              </a:rPr>
              <a:t>une </a:t>
            </a:r>
            <a:r>
              <a:rPr lang="fr-FR" sz="1400" b="1" dirty="0" smtClean="0">
                <a:latin typeface="Neuropol"/>
              </a:rPr>
              <a:t>insertion professionnelle </a:t>
            </a:r>
            <a:r>
              <a:rPr lang="fr-FR" sz="1400" dirty="0" smtClean="0">
                <a:latin typeface="Neuropol"/>
              </a:rPr>
              <a:t>ou </a:t>
            </a:r>
            <a:r>
              <a:rPr lang="fr-FR" sz="1400" b="1" dirty="0" smtClean="0">
                <a:latin typeface="Neuropol"/>
              </a:rPr>
              <a:t>une poursuite d’étude</a:t>
            </a:r>
            <a:r>
              <a:rPr lang="fr-FR" sz="1400" dirty="0" smtClean="0">
                <a:latin typeface="Neuropol"/>
              </a:rPr>
              <a:t>, </a:t>
            </a:r>
            <a:r>
              <a:rPr lang="fr-FR" sz="1400" dirty="0">
                <a:latin typeface="Neuropol"/>
              </a:rPr>
              <a:t>en entraînant les </a:t>
            </a:r>
            <a:r>
              <a:rPr lang="fr-FR" sz="1400" dirty="0" smtClean="0">
                <a:latin typeface="Neuropol"/>
              </a:rPr>
              <a:t>étudiants </a:t>
            </a:r>
            <a:r>
              <a:rPr lang="fr-FR" sz="1400" dirty="0">
                <a:latin typeface="Neuropol"/>
              </a:rPr>
              <a:t>aux examens et aux concours et en les aidant à conforter leur projet professionnel</a:t>
            </a:r>
            <a:r>
              <a:rPr lang="fr-FR" sz="1400" dirty="0" smtClean="0">
                <a:latin typeface="Neuropol"/>
              </a:rPr>
              <a:t>.</a:t>
            </a:r>
            <a:endParaRPr lang="fr-FR" sz="1200" dirty="0" smtClean="0">
              <a:latin typeface="Neuropol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36316" y="1128378"/>
            <a:ext cx="8670156" cy="223651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latin typeface="Neuropol"/>
              </a:rPr>
              <a:t>Lycée général et technologique – Baccalauréats général et technologique</a:t>
            </a:r>
          </a:p>
          <a:p>
            <a:pPr algn="just">
              <a:spcBef>
                <a:spcPts val="400"/>
              </a:spcBef>
            </a:pPr>
            <a:r>
              <a:rPr lang="fr-FR" sz="1400" dirty="0">
                <a:latin typeface="Neuropol"/>
              </a:rPr>
              <a:t>L'accompagnement personnalisé inclut plusieurs activités :</a:t>
            </a:r>
          </a:p>
          <a:p>
            <a:pPr marL="171450" indent="-171450" algn="just">
              <a:spcBef>
                <a:spcPts val="400"/>
              </a:spcBef>
              <a:buFont typeface="Wingdings" panose="05000000000000000000" pitchFamily="2" charset="2"/>
              <a:buChar char=""/>
            </a:pPr>
            <a:r>
              <a:rPr lang="fr-FR" sz="1400" dirty="0">
                <a:latin typeface="Neuropol"/>
              </a:rPr>
              <a:t>En classe de seconde, il aide les élèves à s'adapter aux exigences du lycée, à </a:t>
            </a:r>
            <a:r>
              <a:rPr lang="fr-FR" sz="1400" b="1" dirty="0">
                <a:latin typeface="Neuropol"/>
              </a:rPr>
              <a:t>acquérir </a:t>
            </a:r>
            <a:r>
              <a:rPr lang="fr-FR" sz="1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uropol"/>
              </a:rPr>
              <a:t>des méthodes de travail </a:t>
            </a:r>
            <a:r>
              <a:rPr lang="fr-FR" sz="1400" dirty="0">
                <a:latin typeface="Neuropol"/>
              </a:rPr>
              <a:t>et à construire leur projet d'orientation.</a:t>
            </a:r>
          </a:p>
          <a:p>
            <a:pPr marL="171450" indent="-171450" algn="just">
              <a:spcBef>
                <a:spcPts val="400"/>
              </a:spcBef>
              <a:buFont typeface="Wingdings" panose="05000000000000000000" pitchFamily="2" charset="2"/>
              <a:buChar char=""/>
            </a:pPr>
            <a:r>
              <a:rPr lang="fr-FR" sz="1400" dirty="0">
                <a:latin typeface="Neuropol"/>
              </a:rPr>
              <a:t>En classe de première, il favorise </a:t>
            </a:r>
            <a:r>
              <a:rPr lang="fr-FR" sz="1400" b="1" dirty="0">
                <a:latin typeface="Neuropol"/>
              </a:rPr>
              <a:t>l'acquisition de compétences propres </a:t>
            </a:r>
            <a:r>
              <a:rPr lang="fr-FR" sz="1400" dirty="0">
                <a:latin typeface="Neuropol"/>
              </a:rPr>
              <a:t>à chaque voie de formation. Il prépare les élèves à commencer à se projeter après le baccalauréat.</a:t>
            </a:r>
          </a:p>
          <a:p>
            <a:pPr marL="171450" indent="-171450" algn="just">
              <a:spcBef>
                <a:spcPts val="400"/>
              </a:spcBef>
              <a:buFont typeface="Wingdings" panose="05000000000000000000" pitchFamily="2" charset="2"/>
              <a:buChar char=""/>
            </a:pPr>
            <a:r>
              <a:rPr lang="fr-FR" sz="1400" dirty="0">
                <a:latin typeface="Neuropol"/>
              </a:rPr>
              <a:t>En classe terminale, les activités portent en priorité sur les enseignements spécifiques de chaque série, pour aider les élèves à se </a:t>
            </a:r>
            <a:r>
              <a:rPr lang="fr-FR" sz="1400" b="1" dirty="0">
                <a:latin typeface="Neuropol"/>
              </a:rPr>
              <a:t>préparer aux méthodes de l'enseignement supérieur</a:t>
            </a:r>
            <a:r>
              <a:rPr lang="fr-FR" sz="1400" dirty="0">
                <a:latin typeface="Neuropol"/>
              </a:rPr>
              <a:t>. Les élèves sont ainsi en mesure de finaliser leurs choix d'orientation.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-2991" y="358495"/>
            <a:ext cx="78414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Neuropol"/>
              </a:rPr>
              <a:t>Un dispositif pédagogique qui s’inscrit dans une continuité de la 6</a:t>
            </a:r>
            <a:r>
              <a:rPr lang="fr-FR" sz="2400" b="1" baseline="30000" dirty="0" smtClean="0">
                <a:latin typeface="Neuropol"/>
              </a:rPr>
              <a:t>e</a:t>
            </a:r>
            <a:r>
              <a:rPr lang="fr-FR" sz="2400" b="1" dirty="0" smtClean="0">
                <a:latin typeface="Neuropol"/>
              </a:rPr>
              <a:t> à la deuxième année BTS</a:t>
            </a:r>
            <a:endParaRPr lang="fr-FR" sz="2400" b="1" dirty="0">
              <a:latin typeface="Neuropo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703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oneTexte 16"/>
          <p:cNvSpPr txBox="1"/>
          <p:nvPr/>
        </p:nvSpPr>
        <p:spPr>
          <a:xfrm>
            <a:off x="385591" y="358495"/>
            <a:ext cx="6422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Neuropol"/>
              </a:rPr>
              <a:t>Profil des élèves en BTS (AEA)</a:t>
            </a:r>
            <a:endParaRPr lang="fr-FR" sz="2400" b="1" dirty="0">
              <a:latin typeface="Neuropo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5591" y="1018893"/>
            <a:ext cx="8257142" cy="4501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 smtClean="0">
                <a:latin typeface="Neuropol"/>
              </a:rPr>
              <a:t>Synthèse </a:t>
            </a:r>
            <a:r>
              <a:rPr lang="fr-FR" dirty="0">
                <a:latin typeface="Neuropol"/>
              </a:rPr>
              <a:t>enquête BTS AEA </a:t>
            </a:r>
            <a:r>
              <a:rPr lang="fr-FR" b="1" dirty="0" smtClean="0">
                <a:latin typeface="Neuropol"/>
              </a:rPr>
              <a:t>mars </a:t>
            </a:r>
            <a:r>
              <a:rPr lang="fr-FR" b="1" dirty="0">
                <a:latin typeface="Neuropol"/>
              </a:rPr>
              <a:t>2014 </a:t>
            </a:r>
          </a:p>
          <a:p>
            <a:pPr algn="just"/>
            <a:r>
              <a:rPr lang="fr-FR" dirty="0" smtClean="0">
                <a:latin typeface="Neuropol"/>
              </a:rPr>
              <a:t>Réponse de 10 établissements représentant </a:t>
            </a:r>
            <a:r>
              <a:rPr lang="fr-FR" dirty="0">
                <a:latin typeface="Neuropol"/>
              </a:rPr>
              <a:t>un total de 175 </a:t>
            </a:r>
            <a:r>
              <a:rPr lang="fr-FR" dirty="0" smtClean="0">
                <a:latin typeface="Neuropol"/>
              </a:rPr>
              <a:t>étudiants</a:t>
            </a:r>
            <a:endParaRPr lang="fr-FR" dirty="0">
              <a:latin typeface="Neuropol"/>
            </a:endParaRPr>
          </a:p>
          <a:p>
            <a:pPr algn="just"/>
            <a:endParaRPr lang="fr-FR" dirty="0">
              <a:latin typeface="Neuropol"/>
            </a:endParaRPr>
          </a:p>
          <a:p>
            <a:pPr algn="just"/>
            <a:r>
              <a:rPr lang="fr-FR" b="1" dirty="0">
                <a:latin typeface="Neuropol"/>
              </a:rPr>
              <a:t>Profil des élèves  </a:t>
            </a:r>
          </a:p>
          <a:p>
            <a:pPr marL="285750" indent="-285750" algn="just">
              <a:spcBef>
                <a:spcPts val="900"/>
              </a:spcBef>
              <a:buFont typeface="Wingdings" panose="05000000000000000000" pitchFamily="2" charset="2"/>
              <a:buChar char="±"/>
            </a:pPr>
            <a:r>
              <a:rPr lang="fr-FR" dirty="0">
                <a:latin typeface="Neuropol"/>
              </a:rPr>
              <a:t>Les sections de BTS AEA ont un effectif moyen de 15 élèves. </a:t>
            </a:r>
            <a:endParaRPr lang="fr-FR" dirty="0" smtClean="0">
              <a:latin typeface="Neuropol"/>
            </a:endParaRPr>
          </a:p>
          <a:p>
            <a:pPr marL="285750" indent="-285750" algn="just">
              <a:spcBef>
                <a:spcPts val="900"/>
              </a:spcBef>
              <a:buFont typeface="Wingdings" panose="05000000000000000000" pitchFamily="2" charset="2"/>
              <a:buChar char="±"/>
            </a:pPr>
            <a:r>
              <a:rPr lang="fr-FR" dirty="0" smtClean="0">
                <a:latin typeface="Neuropol"/>
              </a:rPr>
              <a:t>Les </a:t>
            </a:r>
            <a:r>
              <a:rPr lang="fr-FR" dirty="0">
                <a:latin typeface="Neuropol"/>
              </a:rPr>
              <a:t>taux de </a:t>
            </a:r>
            <a:r>
              <a:rPr lang="fr-FR" dirty="0" smtClean="0">
                <a:latin typeface="Neuropol"/>
              </a:rPr>
              <a:t>réussite </a:t>
            </a:r>
            <a:r>
              <a:rPr lang="fr-FR" dirty="0">
                <a:latin typeface="Neuropol"/>
              </a:rPr>
              <a:t>moyens sont de 82%. </a:t>
            </a:r>
            <a:endParaRPr lang="fr-FR" dirty="0" smtClean="0">
              <a:latin typeface="Neuropol"/>
            </a:endParaRPr>
          </a:p>
          <a:p>
            <a:pPr marL="285750" indent="-285750" algn="just">
              <a:spcBef>
                <a:spcPts val="900"/>
              </a:spcBef>
              <a:buFont typeface="Wingdings" panose="05000000000000000000" pitchFamily="2" charset="2"/>
              <a:buChar char="±"/>
            </a:pPr>
            <a:r>
              <a:rPr lang="fr-FR" dirty="0" smtClean="0">
                <a:latin typeface="Neuropol"/>
              </a:rPr>
              <a:t>La population est constituée majoritairement d’un public féminin (53%) </a:t>
            </a:r>
            <a:r>
              <a:rPr lang="fr-FR" dirty="0">
                <a:latin typeface="Neuropol"/>
              </a:rPr>
              <a:t>ce  qui </a:t>
            </a:r>
            <a:r>
              <a:rPr lang="fr-FR" dirty="0" smtClean="0">
                <a:latin typeface="Neuropol"/>
              </a:rPr>
              <a:t>est une </a:t>
            </a:r>
            <a:r>
              <a:rPr lang="fr-FR" dirty="0">
                <a:latin typeface="Neuropol"/>
              </a:rPr>
              <a:t>spécificité </a:t>
            </a:r>
            <a:r>
              <a:rPr lang="fr-FR" dirty="0" smtClean="0">
                <a:latin typeface="Neuropol"/>
              </a:rPr>
              <a:t>pour un BTS </a:t>
            </a:r>
            <a:r>
              <a:rPr lang="fr-FR" dirty="0">
                <a:latin typeface="Neuropol"/>
              </a:rPr>
              <a:t>industriel. </a:t>
            </a:r>
            <a:endParaRPr lang="fr-FR" dirty="0" smtClean="0">
              <a:latin typeface="Neuropol"/>
            </a:endParaRPr>
          </a:p>
          <a:p>
            <a:pPr marL="285750" indent="-285750" algn="just">
              <a:spcBef>
                <a:spcPts val="900"/>
              </a:spcBef>
              <a:buFont typeface="Wingdings" panose="05000000000000000000" pitchFamily="2" charset="2"/>
              <a:buChar char="±"/>
            </a:pPr>
            <a:r>
              <a:rPr lang="fr-FR" dirty="0" smtClean="0">
                <a:latin typeface="Neuropol"/>
              </a:rPr>
              <a:t>Pour </a:t>
            </a:r>
            <a:r>
              <a:rPr lang="fr-FR" dirty="0">
                <a:latin typeface="Neuropol"/>
              </a:rPr>
              <a:t>certains centres, les filles représentent plus des 2/3 de la </a:t>
            </a:r>
            <a:r>
              <a:rPr lang="fr-FR" dirty="0" smtClean="0">
                <a:latin typeface="Neuropol"/>
              </a:rPr>
              <a:t>promotion</a:t>
            </a:r>
            <a:r>
              <a:rPr lang="fr-FR" dirty="0">
                <a:latin typeface="Neuropol"/>
              </a:rPr>
              <a:t>. </a:t>
            </a:r>
          </a:p>
          <a:p>
            <a:pPr marL="285750" indent="-285750" algn="just">
              <a:spcBef>
                <a:spcPts val="900"/>
              </a:spcBef>
              <a:buFont typeface="Wingdings" panose="05000000000000000000" pitchFamily="2" charset="2"/>
              <a:buChar char="±"/>
            </a:pPr>
            <a:r>
              <a:rPr lang="fr-FR" dirty="0">
                <a:latin typeface="Neuropol"/>
              </a:rPr>
              <a:t>Pour </a:t>
            </a:r>
            <a:r>
              <a:rPr lang="fr-FR" dirty="0" smtClean="0">
                <a:latin typeface="Neuropol"/>
              </a:rPr>
              <a:t>une section type, les élèves proviennent majoritairement </a:t>
            </a:r>
            <a:r>
              <a:rPr lang="fr-FR" dirty="0">
                <a:latin typeface="Neuropol"/>
              </a:rPr>
              <a:t>de </a:t>
            </a:r>
            <a:r>
              <a:rPr lang="fr-FR" dirty="0" smtClean="0">
                <a:latin typeface="Neuropol"/>
              </a:rPr>
              <a:t>Bac </a:t>
            </a:r>
            <a:r>
              <a:rPr lang="fr-FR" dirty="0">
                <a:latin typeface="Neuropol"/>
              </a:rPr>
              <a:t>Pro  (</a:t>
            </a:r>
            <a:r>
              <a:rPr lang="fr-FR" dirty="0" smtClean="0">
                <a:latin typeface="Neuropol"/>
              </a:rPr>
              <a:t>7/15) (dans  </a:t>
            </a:r>
            <a:r>
              <a:rPr lang="fr-FR" dirty="0">
                <a:latin typeface="Neuropol"/>
              </a:rPr>
              <a:t>une  moindre </a:t>
            </a:r>
            <a:r>
              <a:rPr lang="fr-FR" dirty="0" smtClean="0">
                <a:latin typeface="Neuropol"/>
              </a:rPr>
              <a:t>mesure </a:t>
            </a:r>
            <a:r>
              <a:rPr lang="fr-FR" dirty="0">
                <a:latin typeface="Neuropol"/>
              </a:rPr>
              <a:t>de BT </a:t>
            </a:r>
            <a:r>
              <a:rPr lang="fr-FR" dirty="0" smtClean="0">
                <a:latin typeface="Neuropol"/>
              </a:rPr>
              <a:t>Agenceur). </a:t>
            </a:r>
          </a:p>
          <a:p>
            <a:pPr marL="285750" indent="-285750" algn="just">
              <a:spcBef>
                <a:spcPts val="900"/>
              </a:spcBef>
              <a:buFont typeface="Wingdings" panose="05000000000000000000" pitchFamily="2" charset="2"/>
              <a:buChar char="±"/>
            </a:pPr>
            <a:r>
              <a:rPr lang="fr-FR" dirty="0" smtClean="0">
                <a:latin typeface="Neuropol"/>
              </a:rPr>
              <a:t>La </a:t>
            </a:r>
            <a:r>
              <a:rPr lang="fr-FR" dirty="0">
                <a:latin typeface="Neuropol"/>
              </a:rPr>
              <a:t>proportion </a:t>
            </a:r>
            <a:r>
              <a:rPr lang="fr-FR" dirty="0" smtClean="0">
                <a:latin typeface="Neuropol"/>
              </a:rPr>
              <a:t>d’élèves </a:t>
            </a:r>
            <a:r>
              <a:rPr lang="fr-FR" dirty="0">
                <a:latin typeface="Neuropol"/>
              </a:rPr>
              <a:t>issus de voie technologique et générale varie en </a:t>
            </a:r>
            <a:r>
              <a:rPr lang="fr-FR" dirty="0" smtClean="0">
                <a:latin typeface="Neuropol"/>
              </a:rPr>
              <a:t>fonction des </a:t>
            </a:r>
            <a:r>
              <a:rPr lang="fr-FR" dirty="0">
                <a:latin typeface="Neuropol"/>
              </a:rPr>
              <a:t>centres sans dépasser pour chaque voie 30% de la promotion. </a:t>
            </a:r>
          </a:p>
        </p:txBody>
      </p:sp>
    </p:spTree>
    <p:extLst>
      <p:ext uri="{BB962C8B-B14F-4D97-AF65-F5344CB8AC3E}">
        <p14:creationId xmlns="" xmlns:p14="http://schemas.microsoft.com/office/powerpoint/2010/main" val="10054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30271" y="2530350"/>
            <a:ext cx="3810783" cy="224676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anchor="ctr" anchorCtr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r-FR" sz="2000" dirty="0">
                <a:solidFill>
                  <a:schemeClr val="tx1"/>
                </a:solidFill>
                <a:latin typeface="Neuropol"/>
              </a:rPr>
              <a:t>d</a:t>
            </a:r>
            <a:r>
              <a:rPr lang="fr-FR" sz="2000" dirty="0" smtClean="0">
                <a:solidFill>
                  <a:schemeClr val="tx1"/>
                </a:solidFill>
                <a:latin typeface="Neuropol"/>
              </a:rPr>
              <a:t>es </a:t>
            </a:r>
            <a:r>
              <a:rPr lang="fr-FR" sz="2000" dirty="0">
                <a:solidFill>
                  <a:schemeClr val="tx1"/>
                </a:solidFill>
                <a:latin typeface="Neuropol"/>
              </a:rPr>
              <a:t>parcours différents…  </a:t>
            </a:r>
            <a:endParaRPr lang="fr-FR" sz="2000" dirty="0" smtClean="0">
              <a:solidFill>
                <a:schemeClr val="tx1"/>
              </a:solidFill>
              <a:latin typeface="Neuropol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r-FR" sz="2000" dirty="0">
                <a:solidFill>
                  <a:schemeClr val="tx1"/>
                </a:solidFill>
                <a:latin typeface="Neuropol"/>
              </a:rPr>
              <a:t>d</a:t>
            </a:r>
            <a:r>
              <a:rPr lang="fr-FR" sz="2000" dirty="0" smtClean="0">
                <a:solidFill>
                  <a:schemeClr val="tx1"/>
                </a:solidFill>
                <a:latin typeface="Neuropol"/>
              </a:rPr>
              <a:t>es </a:t>
            </a:r>
            <a:r>
              <a:rPr lang="fr-FR" sz="2000" dirty="0">
                <a:solidFill>
                  <a:schemeClr val="tx1"/>
                </a:solidFill>
                <a:latin typeface="Neuropol"/>
              </a:rPr>
              <a:t>univers différents…       </a:t>
            </a:r>
            <a:endParaRPr lang="fr-FR" sz="2000" dirty="0" smtClean="0">
              <a:solidFill>
                <a:schemeClr val="tx1"/>
              </a:solidFill>
              <a:latin typeface="Neuropol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r-FR" sz="2000" dirty="0">
                <a:solidFill>
                  <a:schemeClr val="tx1"/>
                </a:solidFill>
                <a:latin typeface="Neuropol"/>
              </a:rPr>
              <a:t>d</a:t>
            </a:r>
            <a:r>
              <a:rPr lang="fr-FR" sz="2000" dirty="0" smtClean="0">
                <a:solidFill>
                  <a:schemeClr val="tx1"/>
                </a:solidFill>
                <a:latin typeface="Neuropol"/>
              </a:rPr>
              <a:t>es </a:t>
            </a:r>
            <a:r>
              <a:rPr lang="fr-FR" sz="2000" dirty="0">
                <a:solidFill>
                  <a:schemeClr val="tx1"/>
                </a:solidFill>
                <a:latin typeface="Neuropol"/>
              </a:rPr>
              <a:t>compétences différentes…  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r-FR" sz="2000" dirty="0">
                <a:solidFill>
                  <a:schemeClr val="tx1"/>
                </a:solidFill>
                <a:latin typeface="Neuropol"/>
              </a:rPr>
              <a:t>d</a:t>
            </a:r>
            <a:r>
              <a:rPr lang="fr-FR" sz="2000" dirty="0" smtClean="0">
                <a:solidFill>
                  <a:schemeClr val="tx1"/>
                </a:solidFill>
                <a:latin typeface="Neuropol"/>
              </a:rPr>
              <a:t>es </a:t>
            </a:r>
            <a:r>
              <a:rPr lang="fr-FR" sz="2000" dirty="0">
                <a:solidFill>
                  <a:schemeClr val="tx1"/>
                </a:solidFill>
                <a:latin typeface="Neuropol"/>
              </a:rPr>
              <a:t>outils différents…</a:t>
            </a:r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336029" y="1548870"/>
            <a:ext cx="3580481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fr-FR" sz="1600" b="1" dirty="0" smtClean="0">
                <a:latin typeface="Neuropol"/>
              </a:rPr>
              <a:t>Etudiants issus d’un baccalauréat général </a:t>
            </a:r>
            <a:endParaRPr lang="fr-FR" sz="1600" b="1" dirty="0">
              <a:latin typeface="Neuropol"/>
            </a:endParaRP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327759" y="5357855"/>
            <a:ext cx="3580481" cy="584775"/>
          </a:xfrm>
          <a:prstGeom prst="rect">
            <a:avLst/>
          </a:prstGeom>
          <a:solidFill>
            <a:srgbClr val="CCFFCC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fr-FR" sz="1600" b="1" dirty="0" smtClean="0">
                <a:latin typeface="Neuropol"/>
              </a:rPr>
              <a:t>Etudiants issus d’autres baccalauréats professionnels</a:t>
            </a:r>
            <a:r>
              <a:rPr lang="fr-FR" sz="1600" dirty="0" smtClean="0">
                <a:latin typeface="Neuropol"/>
              </a:rPr>
              <a:t>…</a:t>
            </a:r>
            <a:endParaRPr lang="fr-FR" sz="1600" dirty="0">
              <a:latin typeface="Neuropol"/>
            </a:endParaRPr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336029" y="4250757"/>
            <a:ext cx="3580481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fr-FR" sz="1600" b="1" dirty="0" smtClean="0">
                <a:latin typeface="Neuropol"/>
              </a:rPr>
              <a:t>Etudiants issus d’un baccalauréat professionnel de la filière bois </a:t>
            </a:r>
            <a:r>
              <a:rPr lang="fr-FR" sz="1200" dirty="0" smtClean="0">
                <a:latin typeface="Neuropol"/>
              </a:rPr>
              <a:t>(technicien menuisier agenceur, technicien de fabrication bois et matériaux associés) </a:t>
            </a:r>
            <a:endParaRPr lang="fr-FR" sz="1600" dirty="0">
              <a:latin typeface="Neuropol"/>
            </a:endParaRPr>
          </a:p>
        </p:txBody>
      </p:sp>
      <p:sp>
        <p:nvSpPr>
          <p:cNvPr id="12" name="ZoneTexte 11"/>
          <p:cNvSpPr txBox="1">
            <a:spLocks noChangeArrowheads="1"/>
          </p:cNvSpPr>
          <p:nvPr/>
        </p:nvSpPr>
        <p:spPr bwMode="auto">
          <a:xfrm>
            <a:off x="336029" y="2286636"/>
            <a:ext cx="3580481" cy="830997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fr-FR" sz="1600" b="1" dirty="0" smtClean="0">
                <a:latin typeface="Neuropol"/>
              </a:rPr>
              <a:t>Etudiants issus d’un bac technologique STI2D ou d’un baccalauréat SSI</a:t>
            </a:r>
            <a:endParaRPr lang="fr-FR" sz="1600" b="1" dirty="0">
              <a:latin typeface="Neuropol"/>
            </a:endParaRPr>
          </a:p>
        </p:txBody>
      </p:sp>
      <p:sp>
        <p:nvSpPr>
          <p:cNvPr id="14" name="ZoneTexte 13"/>
          <p:cNvSpPr txBox="1">
            <a:spLocks noChangeArrowheads="1"/>
          </p:cNvSpPr>
          <p:nvPr/>
        </p:nvSpPr>
        <p:spPr bwMode="auto">
          <a:xfrm>
            <a:off x="336029" y="3259933"/>
            <a:ext cx="3580481" cy="830997"/>
          </a:xfrm>
          <a:prstGeom prst="rect">
            <a:avLst/>
          </a:prstGeom>
          <a:solidFill>
            <a:srgbClr val="FFFFCC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fr-FR" sz="1600" b="1" dirty="0" smtClean="0">
                <a:latin typeface="Neuropol"/>
              </a:rPr>
              <a:t>Etudiants issus d’un baccalauréat professionnel Etude et réalisation d’agencement </a:t>
            </a:r>
            <a:r>
              <a:rPr lang="fr-FR" sz="1600" dirty="0" smtClean="0">
                <a:latin typeface="Neuropol"/>
              </a:rPr>
              <a:t>(ex AEA)</a:t>
            </a:r>
            <a:endParaRPr lang="fr-FR" sz="1600" dirty="0">
              <a:latin typeface="Neuropol"/>
            </a:endParaRPr>
          </a:p>
        </p:txBody>
      </p:sp>
      <p:sp>
        <p:nvSpPr>
          <p:cNvPr id="15" name="Flèche droite 14"/>
          <p:cNvSpPr/>
          <p:nvPr/>
        </p:nvSpPr>
        <p:spPr>
          <a:xfrm>
            <a:off x="4143481" y="3091882"/>
            <a:ext cx="1008062" cy="1158875"/>
          </a:xfrm>
          <a:prstGeom prst="right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16" name="Connecteur droit 15"/>
          <p:cNvCxnSpPr/>
          <p:nvPr/>
        </p:nvCxnSpPr>
        <p:spPr bwMode="auto">
          <a:xfrm>
            <a:off x="4065224" y="1548870"/>
            <a:ext cx="0" cy="439376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385591" y="358495"/>
            <a:ext cx="6422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Neuropol"/>
              </a:rPr>
              <a:t>Des classes </a:t>
            </a:r>
            <a:r>
              <a:rPr lang="fr-FR" sz="2400" b="1" dirty="0" smtClean="0">
                <a:latin typeface="Neuropol"/>
              </a:rPr>
              <a:t>composées </a:t>
            </a:r>
            <a:r>
              <a:rPr lang="fr-FR" sz="2400" b="1" dirty="0">
                <a:latin typeface="Neuropol"/>
              </a:rPr>
              <a:t>de profils </a:t>
            </a:r>
            <a:r>
              <a:rPr lang="fr-FR" sz="2400" b="1" dirty="0" smtClean="0">
                <a:latin typeface="Neuropol"/>
              </a:rPr>
              <a:t>d’étudiants </a:t>
            </a:r>
            <a:r>
              <a:rPr lang="fr-FR" sz="2400" b="1" dirty="0">
                <a:latin typeface="Neuropol"/>
              </a:rPr>
              <a:t>différents</a:t>
            </a:r>
          </a:p>
        </p:txBody>
      </p:sp>
    </p:spTree>
    <p:extLst>
      <p:ext uri="{BB962C8B-B14F-4D97-AF65-F5344CB8AC3E}">
        <p14:creationId xmlns="" xmlns:p14="http://schemas.microsoft.com/office/powerpoint/2010/main" val="377521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864988" y="2476854"/>
            <a:ext cx="26550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 </a:t>
            </a: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196436" y="664270"/>
            <a:ext cx="6551395" cy="4943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1200"/>
              </a:spcBef>
              <a:buFont typeface="Wingdings" panose="05000000000000000000" pitchFamily="2" charset="2"/>
              <a:buChar char=""/>
            </a:pPr>
            <a:endParaRPr lang="fr-FR" sz="1600" b="1" dirty="0" smtClean="0">
              <a:solidFill>
                <a:schemeClr val="tx1"/>
              </a:solidFill>
              <a:latin typeface="Neuropol"/>
            </a:endParaRPr>
          </a:p>
          <a:p>
            <a:pPr marL="285750" indent="-285750" algn="l">
              <a:spcBef>
                <a:spcPts val="1200"/>
              </a:spcBef>
              <a:buFont typeface="Wingdings" panose="05000000000000000000" pitchFamily="2" charset="2"/>
              <a:buChar char=""/>
            </a:pPr>
            <a:r>
              <a:rPr lang="fr-FR" sz="1600" dirty="0" smtClean="0">
                <a:solidFill>
                  <a:schemeClr val="tx1"/>
                </a:solidFill>
                <a:latin typeface="Neuropol"/>
              </a:rPr>
              <a:t>Des prérequis qui sont différents. </a:t>
            </a:r>
          </a:p>
          <a:p>
            <a:pPr marL="285750" indent="-285750" algn="l">
              <a:spcBef>
                <a:spcPts val="1200"/>
              </a:spcBef>
              <a:buFont typeface="Wingdings" panose="05000000000000000000" pitchFamily="2" charset="2"/>
              <a:buChar char=""/>
            </a:pPr>
            <a:r>
              <a:rPr lang="fr-FR" sz="1600" dirty="0" smtClean="0">
                <a:solidFill>
                  <a:schemeClr val="tx1"/>
                </a:solidFill>
                <a:latin typeface="Neuropol"/>
              </a:rPr>
              <a:t>Des compétences affirmées dans certaines discipline.</a:t>
            </a:r>
          </a:p>
          <a:p>
            <a:pPr marL="285750" indent="-285750" algn="l">
              <a:spcBef>
                <a:spcPts val="1200"/>
              </a:spcBef>
              <a:buFont typeface="Wingdings" panose="05000000000000000000" pitchFamily="2" charset="2"/>
              <a:buChar char=""/>
            </a:pPr>
            <a:r>
              <a:rPr lang="fr-FR" sz="1600" dirty="0" smtClean="0">
                <a:solidFill>
                  <a:schemeClr val="tx1"/>
                </a:solidFill>
                <a:latin typeface="Neuropol"/>
              </a:rPr>
              <a:t>Une autonomie variable d’un étudiant à un autre. </a:t>
            </a:r>
          </a:p>
          <a:p>
            <a:pPr marL="285750" indent="-285750" algn="l">
              <a:spcBef>
                <a:spcPts val="1200"/>
              </a:spcBef>
              <a:buFont typeface="Wingdings" panose="05000000000000000000" pitchFamily="2" charset="2"/>
              <a:buChar char=""/>
            </a:pPr>
            <a:r>
              <a:rPr lang="fr-FR" sz="1600" dirty="0" smtClean="0">
                <a:solidFill>
                  <a:schemeClr val="tx1"/>
                </a:solidFill>
                <a:latin typeface="Neuropol"/>
              </a:rPr>
              <a:t>Des méthodes de travail peu ou pas toujours adaptées.</a:t>
            </a:r>
          </a:p>
          <a:p>
            <a:pPr marL="285750" indent="-285750" algn="l">
              <a:spcBef>
                <a:spcPts val="1200"/>
              </a:spcBef>
              <a:buFont typeface="Wingdings" panose="05000000000000000000" pitchFamily="2" charset="2"/>
              <a:buChar char=""/>
            </a:pPr>
            <a:r>
              <a:rPr lang="fr-FR" sz="1600" dirty="0">
                <a:solidFill>
                  <a:schemeClr val="tx1"/>
                </a:solidFill>
                <a:latin typeface="Neuropol"/>
              </a:rPr>
              <a:t>Une motivation qui peut être </a:t>
            </a:r>
            <a:r>
              <a:rPr lang="fr-FR" sz="1600" dirty="0" smtClean="0">
                <a:solidFill>
                  <a:schemeClr val="tx1"/>
                </a:solidFill>
                <a:latin typeface="Neuropol"/>
              </a:rPr>
              <a:t>inégale.</a:t>
            </a:r>
            <a:endParaRPr lang="fr-FR" sz="1600" dirty="0">
              <a:solidFill>
                <a:schemeClr val="tx1"/>
              </a:solidFill>
              <a:latin typeface="Neuropol"/>
            </a:endParaRPr>
          </a:p>
          <a:p>
            <a:pPr marL="285750" indent="-285750" algn="l">
              <a:spcBef>
                <a:spcPts val="1200"/>
              </a:spcBef>
              <a:buFont typeface="Wingdings" panose="05000000000000000000" pitchFamily="2" charset="2"/>
              <a:buChar char=""/>
            </a:pPr>
            <a:r>
              <a:rPr lang="fr-FR" sz="1600" dirty="0" smtClean="0">
                <a:solidFill>
                  <a:schemeClr val="tx1"/>
                </a:solidFill>
                <a:latin typeface="Neuropol"/>
              </a:rPr>
              <a:t>Parfois, </a:t>
            </a:r>
            <a:r>
              <a:rPr lang="fr-FR" sz="1600" dirty="0">
                <a:solidFill>
                  <a:schemeClr val="tx1"/>
                </a:solidFill>
                <a:latin typeface="Neuropol"/>
              </a:rPr>
              <a:t>pour </a:t>
            </a:r>
            <a:r>
              <a:rPr lang="fr-FR" sz="1600" dirty="0" smtClean="0">
                <a:solidFill>
                  <a:schemeClr val="tx1"/>
                </a:solidFill>
                <a:latin typeface="Neuropol"/>
              </a:rPr>
              <a:t>certains, un manque de repères. </a:t>
            </a:r>
          </a:p>
          <a:p>
            <a:pPr marL="285750" indent="-285750" algn="l">
              <a:spcBef>
                <a:spcPts val="1200"/>
              </a:spcBef>
              <a:buFont typeface="Wingdings" panose="05000000000000000000" pitchFamily="2" charset="2"/>
              <a:buChar char=""/>
            </a:pPr>
            <a:r>
              <a:rPr lang="fr-FR" sz="1600" dirty="0" smtClean="0">
                <a:solidFill>
                  <a:schemeClr val="tx1"/>
                </a:solidFill>
                <a:latin typeface="Neuropol"/>
              </a:rPr>
              <a:t>Pour d’autres, des difficultés pour la recherche de stage. </a:t>
            </a:r>
          </a:p>
          <a:p>
            <a:pPr marL="285750" indent="-285750" algn="l">
              <a:spcBef>
                <a:spcPts val="1200"/>
              </a:spcBef>
              <a:buFont typeface="Wingdings" panose="05000000000000000000" pitchFamily="2" charset="2"/>
              <a:buChar char=""/>
            </a:pPr>
            <a:r>
              <a:rPr lang="fr-FR" sz="1600" dirty="0" smtClean="0">
                <a:solidFill>
                  <a:schemeClr val="tx1"/>
                </a:solidFill>
                <a:latin typeface="Neuropol"/>
              </a:rPr>
              <a:t>Pour quelques uns, une méconnaissance du monde du travail. </a:t>
            </a:r>
          </a:p>
          <a:p>
            <a:pPr marL="285750" indent="-285750" algn="l">
              <a:spcBef>
                <a:spcPts val="1200"/>
              </a:spcBef>
              <a:buFont typeface="Wingdings" panose="05000000000000000000" pitchFamily="2" charset="2"/>
              <a:buChar char=""/>
            </a:pPr>
            <a:r>
              <a:rPr lang="fr-FR" sz="1600" dirty="0" smtClean="0">
                <a:solidFill>
                  <a:schemeClr val="tx1"/>
                </a:solidFill>
                <a:latin typeface="Neuropol"/>
              </a:rPr>
              <a:t>Pour certains, un éventuel manque de confiance en soi.</a:t>
            </a:r>
          </a:p>
          <a:p>
            <a:pPr marL="285750" indent="-285750" algn="l">
              <a:spcBef>
                <a:spcPts val="1200"/>
              </a:spcBef>
              <a:buFont typeface="Wingdings" panose="05000000000000000000" pitchFamily="2" charset="2"/>
              <a:buChar char=""/>
            </a:pPr>
            <a:r>
              <a:rPr lang="fr-FR" sz="1600" dirty="0" smtClean="0">
                <a:solidFill>
                  <a:schemeClr val="tx1"/>
                </a:solidFill>
                <a:latin typeface="Neuropol"/>
              </a:rPr>
              <a:t>Des projets personnels de poursuite d’étude différents.</a:t>
            </a:r>
          </a:p>
          <a:p>
            <a:pPr marL="285750" indent="-285750" algn="l">
              <a:spcBef>
                <a:spcPts val="1200"/>
              </a:spcBef>
              <a:buFont typeface="Wingdings" panose="05000000000000000000" pitchFamily="2" charset="2"/>
              <a:buChar char=""/>
            </a:pPr>
            <a:r>
              <a:rPr lang="fr-FR" sz="1600" dirty="0" smtClean="0">
                <a:solidFill>
                  <a:schemeClr val="tx1"/>
                </a:solidFill>
                <a:latin typeface="Neuropol"/>
              </a:rPr>
              <a:t>Des projets pour trouver un emploi à l’issue du BTS.</a:t>
            </a:r>
          </a:p>
          <a:p>
            <a:pPr marL="285750" indent="-285750" algn="l">
              <a:spcBef>
                <a:spcPts val="1200"/>
              </a:spcBef>
              <a:buFont typeface="Wingdings" panose="05000000000000000000" pitchFamily="2" charset="2"/>
              <a:buChar char=""/>
            </a:pPr>
            <a:r>
              <a:rPr lang="fr-FR" sz="1600" dirty="0" smtClean="0">
                <a:solidFill>
                  <a:schemeClr val="tx1"/>
                </a:solidFill>
                <a:latin typeface="Neuropol"/>
              </a:rPr>
              <a:t>…</a:t>
            </a:r>
            <a:endParaRPr lang="fr-FR" sz="1600" dirty="0">
              <a:solidFill>
                <a:schemeClr val="tx1"/>
              </a:solidFill>
              <a:latin typeface="Neuropol"/>
            </a:endParaRPr>
          </a:p>
        </p:txBody>
      </p:sp>
      <p:cxnSp>
        <p:nvCxnSpPr>
          <p:cNvPr id="13" name="Connecteur droit 12"/>
          <p:cNvCxnSpPr/>
          <p:nvPr/>
        </p:nvCxnSpPr>
        <p:spPr bwMode="auto">
          <a:xfrm>
            <a:off x="6433851" y="986010"/>
            <a:ext cx="27542" cy="462158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6934966" y="2530329"/>
            <a:ext cx="2115392" cy="147732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1"/>
                </a:solidFill>
                <a:latin typeface="Neuropol"/>
              </a:rPr>
              <a:t>Que faire ?</a:t>
            </a:r>
          </a:p>
          <a:p>
            <a:endParaRPr lang="fr-FR" b="1" dirty="0">
              <a:solidFill>
                <a:schemeClr val="tx1"/>
              </a:solidFill>
              <a:latin typeface="Neuropol"/>
            </a:endParaRPr>
          </a:p>
          <a:p>
            <a:r>
              <a:rPr lang="fr-FR" b="1" dirty="0" smtClean="0">
                <a:solidFill>
                  <a:schemeClr val="tx1"/>
                </a:solidFill>
                <a:latin typeface="Neuropol"/>
              </a:rPr>
              <a:t>Comment faire ?</a:t>
            </a:r>
          </a:p>
          <a:p>
            <a:endParaRPr lang="fr-FR" b="1" dirty="0">
              <a:solidFill>
                <a:schemeClr val="tx1"/>
              </a:solidFill>
              <a:latin typeface="Neuropol"/>
            </a:endParaRPr>
          </a:p>
          <a:p>
            <a:r>
              <a:rPr lang="fr-FR" b="1" dirty="0" smtClean="0">
                <a:solidFill>
                  <a:schemeClr val="tx1"/>
                </a:solidFill>
                <a:latin typeface="Neuropol"/>
              </a:rPr>
              <a:t>Quand faire ?</a:t>
            </a:r>
            <a:endParaRPr lang="fr-FR" dirty="0">
              <a:solidFill>
                <a:schemeClr val="tx1"/>
              </a:solidFill>
              <a:latin typeface="Neuropol"/>
            </a:endParaRPr>
          </a:p>
        </p:txBody>
      </p:sp>
      <p:sp>
        <p:nvSpPr>
          <p:cNvPr id="15" name="Flèche droite 14"/>
          <p:cNvSpPr/>
          <p:nvPr/>
        </p:nvSpPr>
        <p:spPr>
          <a:xfrm>
            <a:off x="6071970" y="2914535"/>
            <a:ext cx="1008062" cy="1158875"/>
          </a:xfrm>
          <a:prstGeom prst="right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459411" y="5767676"/>
            <a:ext cx="4835717" cy="4001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  <a:latin typeface="Neuropol"/>
              </a:rPr>
              <a:t>Accompagner les étudiants…</a:t>
            </a:r>
            <a:endParaRPr lang="fr-FR" sz="2000" b="1" dirty="0">
              <a:solidFill>
                <a:schemeClr val="tx1"/>
              </a:solidFill>
              <a:latin typeface="Neuropol"/>
            </a:endParaRPr>
          </a:p>
        </p:txBody>
      </p:sp>
      <p:sp>
        <p:nvSpPr>
          <p:cNvPr id="19" name="Flèche angle droit à deux pointes 18"/>
          <p:cNvSpPr/>
          <p:nvPr/>
        </p:nvSpPr>
        <p:spPr bwMode="auto">
          <a:xfrm>
            <a:off x="5420298" y="4281595"/>
            <a:ext cx="2214390" cy="1930143"/>
          </a:xfrm>
          <a:prstGeom prst="leftUpArrow">
            <a:avLst>
              <a:gd name="adj1" fmla="val 14726"/>
              <a:gd name="adj2" fmla="val 19007"/>
              <a:gd name="adj3" fmla="val 2500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-2991" y="358495"/>
            <a:ext cx="7841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Neuropol"/>
              </a:rPr>
              <a:t>Quelques éléments de constat…</a:t>
            </a:r>
          </a:p>
        </p:txBody>
      </p:sp>
    </p:spTree>
    <p:extLst>
      <p:ext uri="{BB962C8B-B14F-4D97-AF65-F5344CB8AC3E}">
        <p14:creationId xmlns="" xmlns:p14="http://schemas.microsoft.com/office/powerpoint/2010/main" val="95877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 animBg="1"/>
      <p:bldP spid="15" grpId="0" animBg="1"/>
      <p:bldP spid="17" grpId="0" animBg="1"/>
      <p:bldP spid="19" grpId="0" animBg="1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47120" y="1422130"/>
            <a:ext cx="4686300" cy="707886"/>
          </a:xfrm>
          <a:prstGeom prst="rect">
            <a:avLst/>
          </a:prstGeom>
          <a:solidFill>
            <a:srgbClr val="CCECFF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46088" indent="-446088"/>
            <a:r>
              <a:rPr lang="fr-FR" sz="2000" b="1" dirty="0" smtClean="0">
                <a:solidFill>
                  <a:schemeClr val="tx1"/>
                </a:solidFill>
              </a:rPr>
              <a:t>S24. Étude mécanique des structures et des ouvrages </a:t>
            </a:r>
            <a:endParaRPr lang="fr-FR" dirty="0">
              <a:solidFill>
                <a:schemeClr val="tx1"/>
              </a:solidFill>
              <a:latin typeface="Neuropol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57480" y="3186536"/>
            <a:ext cx="4686300" cy="646331"/>
          </a:xfrm>
          <a:prstGeom prst="rect">
            <a:avLst/>
          </a:prstGeom>
          <a:solidFill>
            <a:srgbClr val="CCFFCC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39750" indent="-539750"/>
            <a:r>
              <a:rPr lang="fr-FR" b="1" dirty="0" smtClean="0">
                <a:solidFill>
                  <a:schemeClr val="tx1"/>
                </a:solidFill>
                <a:latin typeface="Neuropol"/>
              </a:rPr>
              <a:t>S42. </a:t>
            </a:r>
            <a:r>
              <a:rPr lang="fr-FR" b="1" dirty="0">
                <a:solidFill>
                  <a:schemeClr val="tx1"/>
                </a:solidFill>
                <a:latin typeface="Neuropol"/>
              </a:rPr>
              <a:t>Opérations de mise en œuvre sur chantier</a:t>
            </a:r>
            <a:endParaRPr lang="fr-FR" dirty="0">
              <a:solidFill>
                <a:schemeClr val="tx1"/>
              </a:solidFill>
              <a:latin typeface="Neuropol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94789" y="4521348"/>
            <a:ext cx="4660007" cy="923330"/>
          </a:xfrm>
          <a:prstGeom prst="rect">
            <a:avLst/>
          </a:prstGeom>
          <a:solidFill>
            <a:schemeClr val="accent3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46088" indent="-446088"/>
            <a:r>
              <a:rPr lang="fr-FR" b="1" dirty="0">
                <a:solidFill>
                  <a:schemeClr val="tx1"/>
                </a:solidFill>
                <a:latin typeface="Neuropol"/>
              </a:rPr>
              <a:t>S52. La communication orale </a:t>
            </a:r>
            <a:r>
              <a:rPr lang="fr-FR" b="1" dirty="0" smtClean="0">
                <a:solidFill>
                  <a:schemeClr val="tx1"/>
                </a:solidFill>
                <a:latin typeface="Neuropol"/>
              </a:rPr>
              <a:t>: le </a:t>
            </a:r>
            <a:r>
              <a:rPr lang="fr-FR" b="1" dirty="0">
                <a:solidFill>
                  <a:schemeClr val="tx1"/>
                </a:solidFill>
                <a:latin typeface="Neuropol"/>
              </a:rPr>
              <a:t>vocabulaire technique, y compris en </a:t>
            </a:r>
            <a:r>
              <a:rPr lang="fr-FR" b="1" dirty="0" smtClean="0">
                <a:solidFill>
                  <a:schemeClr val="tx1"/>
                </a:solidFill>
                <a:latin typeface="Neuropol"/>
              </a:rPr>
              <a:t>anglais</a:t>
            </a:r>
            <a:endParaRPr lang="fr-FR" b="1" dirty="0">
              <a:solidFill>
                <a:schemeClr val="tx1"/>
              </a:solidFill>
              <a:latin typeface="Neuropol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996107" y="3182615"/>
            <a:ext cx="3908945" cy="1169551"/>
          </a:xfrm>
          <a:prstGeom prst="rect">
            <a:avLst/>
          </a:prstGeom>
          <a:solidFill>
            <a:srgbClr val="CCFFCC"/>
          </a:solidFill>
          <a:ln>
            <a:solidFill>
              <a:srgbClr val="CCFFCC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dirty="0" smtClean="0">
                <a:latin typeface="Neuropol"/>
              </a:rPr>
              <a:t>La plupart des étudiants issus de Bac Pro connaissent  les activités de mise en œuvre sur chantier.</a:t>
            </a:r>
          </a:p>
          <a:p>
            <a:r>
              <a:rPr lang="fr-FR" sz="1400" dirty="0" smtClean="0">
                <a:latin typeface="Neuropol"/>
              </a:rPr>
              <a:t>Les bac STI2D n’ont jamais exercé ce type d’activités.</a:t>
            </a:r>
            <a:endParaRPr lang="fr-FR" sz="1400" dirty="0">
              <a:latin typeface="Neuropol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983530" y="1435027"/>
            <a:ext cx="3883793" cy="1600438"/>
          </a:xfrm>
          <a:prstGeom prst="rect">
            <a:avLst/>
          </a:prstGeom>
          <a:solidFill>
            <a:srgbClr val="CCECFF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dirty="0" smtClean="0">
                <a:latin typeface="Neuropol"/>
              </a:rPr>
              <a:t>Les Bac STI2D ont abordé de manière plus soutenue ce savoir.</a:t>
            </a:r>
          </a:p>
          <a:p>
            <a:r>
              <a:rPr lang="fr-FR" sz="1400" dirty="0" smtClean="0">
                <a:latin typeface="Neuropol"/>
              </a:rPr>
              <a:t>Les Bac Pro ont eu un enseignement d’un moindre niveau et certains ont des difficultés pour appréhender quelques concepts (</a:t>
            </a:r>
            <a:r>
              <a:rPr lang="fr-FR" sz="1400" dirty="0">
                <a:latin typeface="Neuropol"/>
              </a:rPr>
              <a:t>m</a:t>
            </a:r>
            <a:r>
              <a:rPr lang="fr-FR" sz="1400" dirty="0" smtClean="0">
                <a:latin typeface="Neuropol"/>
              </a:rPr>
              <a:t>odélisation </a:t>
            </a:r>
            <a:r>
              <a:rPr lang="fr-FR" sz="1400" dirty="0">
                <a:latin typeface="Neuropol"/>
              </a:rPr>
              <a:t>des actions mécaniques d’un </a:t>
            </a:r>
            <a:r>
              <a:rPr lang="fr-FR" sz="1400" dirty="0" smtClean="0">
                <a:latin typeface="Neuropol"/>
              </a:rPr>
              <a:t>système…)</a:t>
            </a:r>
            <a:endParaRPr lang="fr-FR" sz="1400" dirty="0">
              <a:latin typeface="Neuropol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996107" y="4526856"/>
            <a:ext cx="3883793" cy="73866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dirty="0" smtClean="0">
                <a:latin typeface="Neuropol"/>
              </a:rPr>
              <a:t>De grosses difficultés pour la plupart des étudiants de plus les Bac Pro n’ont pas eu d’enseignement de la technologie en anglais.</a:t>
            </a:r>
            <a:endParaRPr lang="fr-FR" sz="1400" dirty="0">
              <a:latin typeface="Neuropol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79511" y="358495"/>
            <a:ext cx="76589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fr-FR" sz="2400" b="1" dirty="0" smtClean="0">
                <a:latin typeface="Neuropol"/>
              </a:rPr>
              <a:t>Un exemple de </a:t>
            </a:r>
            <a:r>
              <a:rPr lang="fr-FR" sz="2400" b="1" dirty="0">
                <a:latin typeface="Neuropol"/>
              </a:rPr>
              <a:t>différents </a:t>
            </a:r>
            <a:r>
              <a:rPr lang="fr-FR" sz="2400" b="1" dirty="0" smtClean="0">
                <a:latin typeface="Neuropol"/>
              </a:rPr>
              <a:t>prérequis et de compétences </a:t>
            </a:r>
            <a:r>
              <a:rPr lang="fr-FR" sz="2400" b="1" dirty="0">
                <a:latin typeface="Neuropol"/>
              </a:rPr>
              <a:t>affirmées dans certaines </a:t>
            </a:r>
            <a:r>
              <a:rPr lang="fr-FR" sz="2400" b="1" dirty="0" smtClean="0">
                <a:latin typeface="Neuropol"/>
              </a:rPr>
              <a:t>disciplines</a:t>
            </a:r>
            <a:endParaRPr lang="fr-FR" sz="2400" b="1" dirty="0">
              <a:latin typeface="Neuropo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48304" y="2210722"/>
            <a:ext cx="3985117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600" b="1" kern="0" dirty="0">
                <a:latin typeface="Neuropol"/>
              </a:rPr>
              <a:t>C2-2 - Choisir et valider des solutions techniques</a:t>
            </a:r>
            <a:endParaRPr lang="fr-FR" sz="3600" b="1" kern="800" dirty="0">
              <a:latin typeface="Neuropol"/>
              <a:ea typeface="Arial Unicode MS" panose="020B0604020202020204" pitchFamily="34" charset="-128"/>
              <a:cs typeface="Tahoma" panose="020B060403050404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48304" y="3922708"/>
            <a:ext cx="3988106" cy="338554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1600" b="1" kern="0" dirty="0" smtClean="0">
                <a:latin typeface="Neuropol"/>
              </a:rPr>
              <a:t>C4-2 - Piloter </a:t>
            </a:r>
            <a:r>
              <a:rPr lang="fr-FR" sz="1600" b="1" kern="0" dirty="0">
                <a:latin typeface="Neuropol"/>
              </a:rPr>
              <a:t>l'action d'une équipe</a:t>
            </a:r>
            <a:endParaRPr lang="fr-FR" sz="7200" b="1" kern="800" dirty="0">
              <a:latin typeface="Neuropol"/>
              <a:ea typeface="Arial Unicode MS" panose="020B0604020202020204" pitchFamily="34" charset="-128"/>
              <a:cs typeface="Tahoma" panose="020B060403050404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48305" y="5521233"/>
            <a:ext cx="3995476" cy="830997"/>
          </a:xfrm>
          <a:prstGeom prst="rect">
            <a:avLst/>
          </a:prstGeom>
          <a:ln>
            <a:solidFill>
              <a:schemeClr val="accent3">
                <a:lumMod val="6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1600" b="1" kern="0" dirty="0" smtClean="0">
                <a:latin typeface="Neuropol"/>
              </a:rPr>
              <a:t>C6-2 - Communiquer </a:t>
            </a:r>
            <a:r>
              <a:rPr lang="fr-FR" sz="1600" b="1" kern="0" dirty="0">
                <a:latin typeface="Neuropol"/>
              </a:rPr>
              <a:t>avec les acteurs du projet y compris en langue étrangère</a:t>
            </a:r>
          </a:p>
        </p:txBody>
      </p:sp>
      <p:cxnSp>
        <p:nvCxnSpPr>
          <p:cNvPr id="17" name="Connecteur droit 16"/>
          <p:cNvCxnSpPr/>
          <p:nvPr/>
        </p:nvCxnSpPr>
        <p:spPr bwMode="auto">
          <a:xfrm>
            <a:off x="4904369" y="1422130"/>
            <a:ext cx="0" cy="161333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 bwMode="auto">
          <a:xfrm>
            <a:off x="4909904" y="3182615"/>
            <a:ext cx="0" cy="1188000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 bwMode="auto">
          <a:xfrm>
            <a:off x="4915412" y="4521347"/>
            <a:ext cx="0" cy="1836000"/>
          </a:xfrm>
          <a:prstGeom prst="line">
            <a:avLst/>
          </a:prstGeom>
          <a:ln>
            <a:solidFill>
              <a:schemeClr val="accent3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406906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/>
      <p:bldP spid="11" grpId="0" animBg="1"/>
      <p:bldP spid="13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709288" y="1235285"/>
            <a:ext cx="7757175" cy="509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39775" indent="-282575"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ts val="1250"/>
              </a:spcBef>
              <a:buClrTx/>
              <a:buFontTx/>
              <a:buNone/>
            </a:pPr>
            <a:r>
              <a:rPr lang="fr-FR" altLang="fr-FR" sz="1800" dirty="0">
                <a:solidFill>
                  <a:schemeClr val="tx1"/>
                </a:solidFill>
                <a:latin typeface="Neuropol"/>
              </a:rPr>
              <a:t>L</a:t>
            </a:r>
            <a:r>
              <a:rPr lang="fr-FR" altLang="fr-FR" sz="1800" dirty="0" smtClean="0">
                <a:solidFill>
                  <a:schemeClr val="tx1"/>
                </a:solidFill>
                <a:latin typeface="Neuropol"/>
              </a:rPr>
              <a:t>es </a:t>
            </a:r>
            <a:r>
              <a:rPr lang="fr-FR" altLang="fr-FR" sz="1800" dirty="0">
                <a:solidFill>
                  <a:schemeClr val="tx1"/>
                </a:solidFill>
                <a:latin typeface="Neuropol"/>
              </a:rPr>
              <a:t>objectifs sont de conduire l’étudiant à :</a:t>
            </a:r>
          </a:p>
          <a:p>
            <a:pPr marL="358775" lvl="1" indent="-358775" algn="just" eaLnBrk="1" hangingPunct="1">
              <a:spcBef>
                <a:spcPts val="600"/>
              </a:spcBef>
              <a:buFont typeface="Wingdings" panose="05000000000000000000" pitchFamily="2" charset="2"/>
              <a:buChar char=""/>
            </a:pPr>
            <a:r>
              <a:rPr lang="fr-FR" altLang="fr-FR" sz="1800" dirty="0" smtClean="0">
                <a:solidFill>
                  <a:schemeClr val="tx1"/>
                </a:solidFill>
                <a:latin typeface="Neuropol"/>
              </a:rPr>
              <a:t>prendre </a:t>
            </a:r>
            <a:r>
              <a:rPr lang="fr-FR" altLang="fr-FR" sz="1800" dirty="0">
                <a:solidFill>
                  <a:schemeClr val="tx1"/>
                </a:solidFill>
                <a:latin typeface="Neuropol"/>
              </a:rPr>
              <a:t>conscience de son potentiel actuel : des compétences acquises et non acquises, des attitudes favorables et des freins à sa scolarité, à son projet </a:t>
            </a:r>
            <a:r>
              <a:rPr lang="fr-FR" altLang="fr-FR" sz="1800" dirty="0" smtClean="0">
                <a:solidFill>
                  <a:schemeClr val="tx1"/>
                </a:solidFill>
                <a:latin typeface="Neuropol"/>
              </a:rPr>
              <a:t>professionnel,</a:t>
            </a:r>
            <a:endParaRPr lang="fr-FR" altLang="fr-FR" sz="1800" dirty="0">
              <a:solidFill>
                <a:schemeClr val="tx1"/>
              </a:solidFill>
              <a:latin typeface="Neuropol"/>
            </a:endParaRPr>
          </a:p>
          <a:p>
            <a:pPr marL="358775" lvl="1" indent="-358775" algn="just" eaLnBrk="1" hangingPunct="1">
              <a:spcBef>
                <a:spcPts val="600"/>
              </a:spcBef>
              <a:buFont typeface="Wingdings" panose="05000000000000000000" pitchFamily="2" charset="2"/>
              <a:buChar char=""/>
            </a:pPr>
            <a:r>
              <a:rPr lang="fr-FR" altLang="fr-FR" sz="1800" dirty="0" smtClean="0">
                <a:solidFill>
                  <a:schemeClr val="tx1"/>
                </a:solidFill>
                <a:latin typeface="Neuropol"/>
              </a:rPr>
              <a:t>se </a:t>
            </a:r>
            <a:r>
              <a:rPr lang="fr-FR" altLang="fr-FR" sz="1800" dirty="0">
                <a:solidFill>
                  <a:schemeClr val="tx1"/>
                </a:solidFill>
                <a:latin typeface="Neuropol"/>
              </a:rPr>
              <a:t>forger, une image positive de lui-même et/ou le sens d’un projet scolaire et professionnel, le goût et la volonté de </a:t>
            </a:r>
            <a:r>
              <a:rPr lang="fr-FR" altLang="fr-FR" sz="1800" dirty="0" smtClean="0">
                <a:solidFill>
                  <a:schemeClr val="tx1"/>
                </a:solidFill>
                <a:latin typeface="Neuropol"/>
              </a:rPr>
              <a:t>progresser,</a:t>
            </a:r>
            <a:endParaRPr lang="fr-FR" altLang="fr-FR" sz="1800" dirty="0">
              <a:solidFill>
                <a:schemeClr val="tx1"/>
              </a:solidFill>
              <a:latin typeface="Neuropol"/>
            </a:endParaRPr>
          </a:p>
          <a:p>
            <a:pPr marL="358775" lvl="1" indent="-358775" algn="just" eaLnBrk="1" hangingPunct="1">
              <a:spcBef>
                <a:spcPts val="600"/>
              </a:spcBef>
              <a:buFont typeface="Wingdings" panose="05000000000000000000" pitchFamily="2" charset="2"/>
              <a:buChar char=""/>
            </a:pPr>
            <a:r>
              <a:rPr lang="fr-FR" altLang="fr-FR" sz="1800" dirty="0" smtClean="0">
                <a:solidFill>
                  <a:schemeClr val="tx1"/>
                </a:solidFill>
                <a:latin typeface="Neuropol"/>
              </a:rPr>
              <a:t>développer </a:t>
            </a:r>
            <a:r>
              <a:rPr lang="fr-FR" altLang="fr-FR" sz="1800" dirty="0">
                <a:solidFill>
                  <a:schemeClr val="tx1"/>
                </a:solidFill>
                <a:latin typeface="Neuropol"/>
              </a:rPr>
              <a:t>son autonomie, son niveau de compétences </a:t>
            </a:r>
            <a:r>
              <a:rPr lang="fr-FR" altLang="fr-FR" sz="1800" dirty="0" smtClean="0">
                <a:solidFill>
                  <a:schemeClr val="tx1"/>
                </a:solidFill>
                <a:latin typeface="Neuropol"/>
              </a:rPr>
              <a:t>…</a:t>
            </a:r>
          </a:p>
          <a:p>
            <a:pPr marL="0" lvl="1" indent="0" algn="just" eaLnBrk="1" hangingPunct="1">
              <a:spcBef>
                <a:spcPts val="1200"/>
              </a:spcBef>
              <a:tabLst>
                <a:tab pos="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1800" dirty="0" smtClean="0">
                <a:solidFill>
                  <a:schemeClr val="tx1"/>
                </a:solidFill>
                <a:latin typeface="Neuropol"/>
              </a:rPr>
              <a:t>Pour l’amener à :</a:t>
            </a:r>
          </a:p>
          <a:p>
            <a:pPr marL="342900" lvl="1" indent="-342900" algn="just" eaLnBrk="1" hangingPunct="1">
              <a:spcBef>
                <a:spcPts val="600"/>
              </a:spcBef>
              <a:buFont typeface="Wingdings" panose="05000000000000000000" pitchFamily="2" charset="2"/>
              <a:buChar char=""/>
              <a:tabLst>
                <a:tab pos="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1800" dirty="0" smtClean="0">
                <a:solidFill>
                  <a:schemeClr val="tx1"/>
                </a:solidFill>
                <a:latin typeface="Neuropol"/>
              </a:rPr>
              <a:t>situer </a:t>
            </a:r>
            <a:r>
              <a:rPr lang="fr-FR" altLang="fr-FR" sz="1800" dirty="0">
                <a:solidFill>
                  <a:schemeClr val="tx1"/>
                </a:solidFill>
                <a:latin typeface="Neuropol"/>
              </a:rPr>
              <a:t>les progrès à réaliser, les forces sur lesquelles il peut </a:t>
            </a:r>
            <a:r>
              <a:rPr lang="fr-FR" altLang="fr-FR" sz="1800" dirty="0" smtClean="0">
                <a:solidFill>
                  <a:schemeClr val="tx1"/>
                </a:solidFill>
                <a:latin typeface="Neuropol"/>
              </a:rPr>
              <a:t>s’appuyer,</a:t>
            </a:r>
            <a:endParaRPr lang="fr-FR" altLang="fr-FR" sz="1800" dirty="0">
              <a:solidFill>
                <a:schemeClr val="tx1"/>
              </a:solidFill>
              <a:latin typeface="Neuropol"/>
            </a:endParaRPr>
          </a:p>
          <a:p>
            <a:pPr marL="342900" lvl="1" indent="-342900" algn="just" eaLnBrk="1" hangingPunct="1">
              <a:spcBef>
                <a:spcPts val="600"/>
              </a:spcBef>
              <a:buFont typeface="Wingdings" panose="05000000000000000000" pitchFamily="2" charset="2"/>
              <a:buChar char=""/>
              <a:tabLst>
                <a:tab pos="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1800" dirty="0" smtClean="0">
                <a:solidFill>
                  <a:schemeClr val="tx1"/>
                </a:solidFill>
                <a:latin typeface="Neuropol"/>
              </a:rPr>
              <a:t>adhérer </a:t>
            </a:r>
            <a:r>
              <a:rPr lang="fr-FR" altLang="fr-FR" sz="1800" dirty="0">
                <a:solidFill>
                  <a:schemeClr val="tx1"/>
                </a:solidFill>
                <a:latin typeface="Neuropol"/>
              </a:rPr>
              <a:t>au plan d’action pour parvenir aux progrès et s’y </a:t>
            </a:r>
            <a:r>
              <a:rPr lang="fr-FR" altLang="fr-FR" sz="1800" dirty="0" smtClean="0">
                <a:solidFill>
                  <a:schemeClr val="tx1"/>
                </a:solidFill>
                <a:latin typeface="Neuropol"/>
              </a:rPr>
              <a:t>tenir,</a:t>
            </a:r>
            <a:endParaRPr lang="fr-FR" altLang="fr-FR" sz="1800" dirty="0">
              <a:solidFill>
                <a:schemeClr val="tx1"/>
              </a:solidFill>
              <a:latin typeface="Neuropol"/>
            </a:endParaRPr>
          </a:p>
          <a:p>
            <a:pPr marL="342900" lvl="1" indent="-342900" algn="just" eaLnBrk="1" hangingPunct="1">
              <a:spcBef>
                <a:spcPts val="600"/>
              </a:spcBef>
              <a:buFont typeface="Wingdings" panose="05000000000000000000" pitchFamily="2" charset="2"/>
              <a:buChar char=""/>
              <a:tabLst>
                <a:tab pos="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1800" dirty="0" smtClean="0">
                <a:solidFill>
                  <a:schemeClr val="tx1"/>
                </a:solidFill>
                <a:latin typeface="Neuropol"/>
              </a:rPr>
              <a:t>s’approprier </a:t>
            </a:r>
            <a:r>
              <a:rPr lang="fr-FR" altLang="fr-FR" sz="1800" dirty="0">
                <a:solidFill>
                  <a:schemeClr val="tx1"/>
                </a:solidFill>
                <a:latin typeface="Neuropol"/>
              </a:rPr>
              <a:t>des outils et des </a:t>
            </a:r>
            <a:r>
              <a:rPr lang="fr-FR" altLang="fr-FR" sz="1800" dirty="0" smtClean="0">
                <a:solidFill>
                  <a:schemeClr val="tx1"/>
                </a:solidFill>
                <a:latin typeface="Neuropol"/>
              </a:rPr>
              <a:t>méthodes,</a:t>
            </a:r>
            <a:endParaRPr lang="fr-FR" altLang="fr-FR" sz="1800" dirty="0">
              <a:solidFill>
                <a:schemeClr val="tx1"/>
              </a:solidFill>
              <a:latin typeface="Neuropol"/>
            </a:endParaRPr>
          </a:p>
          <a:p>
            <a:pPr marL="342900" lvl="1" indent="-342900" algn="just" eaLnBrk="1" hangingPunct="1">
              <a:spcBef>
                <a:spcPts val="600"/>
              </a:spcBef>
              <a:buFont typeface="Wingdings" panose="05000000000000000000" pitchFamily="2" charset="2"/>
              <a:buChar char=""/>
              <a:tabLst>
                <a:tab pos="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1800" dirty="0" smtClean="0">
                <a:solidFill>
                  <a:schemeClr val="tx1"/>
                </a:solidFill>
                <a:latin typeface="Neuropol"/>
              </a:rPr>
              <a:t>apprécier </a:t>
            </a:r>
            <a:r>
              <a:rPr lang="fr-FR" altLang="fr-FR" sz="1800" dirty="0">
                <a:solidFill>
                  <a:schemeClr val="tx1"/>
                </a:solidFill>
                <a:latin typeface="Neuropol"/>
              </a:rPr>
              <a:t>les progrès réalisés, les nouvelles compétences acquises et procéder aux ajustements </a:t>
            </a:r>
            <a:r>
              <a:rPr lang="fr-FR" altLang="fr-FR" sz="1800" dirty="0" smtClean="0">
                <a:solidFill>
                  <a:schemeClr val="tx1"/>
                </a:solidFill>
                <a:latin typeface="Neuropol"/>
              </a:rPr>
              <a:t>nécessaires.</a:t>
            </a:r>
            <a:endParaRPr lang="fr-FR" altLang="fr-FR" sz="1800" dirty="0">
              <a:solidFill>
                <a:schemeClr val="tx1"/>
              </a:solidFill>
              <a:latin typeface="Neuropol"/>
            </a:endParaRPr>
          </a:p>
          <a:p>
            <a:pPr marL="0" lvl="1" indent="0" algn="just" eaLnBrk="1" hangingPunct="1">
              <a:spcBef>
                <a:spcPts val="600"/>
              </a:spcBef>
              <a:tabLst>
                <a:tab pos="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altLang="fr-FR" sz="1800" dirty="0">
              <a:solidFill>
                <a:schemeClr val="tx1"/>
              </a:solidFill>
              <a:latin typeface="Neuropol"/>
            </a:endParaRPr>
          </a:p>
          <a:p>
            <a:pPr algn="just" eaLnBrk="1" hangingPunct="1">
              <a:spcBef>
                <a:spcPts val="500"/>
              </a:spcBef>
              <a:buClrTx/>
              <a:buFontTx/>
              <a:buNone/>
            </a:pPr>
            <a:endParaRPr lang="fr-FR" altLang="fr-FR" sz="1800" i="1" dirty="0">
              <a:solidFill>
                <a:schemeClr val="tx1"/>
              </a:solidFill>
              <a:latin typeface="Neuropol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43219" y="358495"/>
            <a:ext cx="7116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Neuropol"/>
              </a:rPr>
              <a:t>L’accompagnement personnalisé </a:t>
            </a:r>
            <a:r>
              <a:rPr lang="fr-FR" sz="2400" b="1" dirty="0" smtClean="0">
                <a:latin typeface="Neuropol"/>
              </a:rPr>
              <a:t>: des constats, mais des objectifs ?</a:t>
            </a:r>
            <a:endParaRPr lang="fr-FR" sz="2400" b="1" dirty="0">
              <a:latin typeface="Neuropo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80718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864988" y="2476854"/>
            <a:ext cx="26550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 </a:t>
            </a:r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="" xmlns:p14="http://schemas.microsoft.com/office/powerpoint/2010/main" val="3549207542"/>
              </p:ext>
            </p:extLst>
          </p:nvPr>
        </p:nvGraphicFramePr>
        <p:xfrm>
          <a:off x="1839818" y="286438"/>
          <a:ext cx="8047823" cy="5921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à coins arrondis 3"/>
          <p:cNvSpPr/>
          <p:nvPr/>
        </p:nvSpPr>
        <p:spPr bwMode="auto">
          <a:xfrm>
            <a:off x="183062" y="5249990"/>
            <a:ext cx="2492908" cy="100208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latin typeface="Neuropol"/>
              </a:rPr>
              <a:t>L’accompagnement </a:t>
            </a:r>
            <a:r>
              <a:rPr lang="fr-FR" sz="1400" dirty="0" smtClean="0">
                <a:latin typeface="Neuropol"/>
              </a:rPr>
              <a:t>personnalisé ne doit pas être un temps exclusif de renforcement disciplinaire.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europol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62261" y="358495"/>
            <a:ext cx="4216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smtClean="0">
                <a:latin typeface="Neuropol"/>
              </a:rPr>
              <a:t>Tous </a:t>
            </a:r>
            <a:r>
              <a:rPr lang="fr-FR" sz="2400" b="1">
                <a:latin typeface="Neuropol"/>
              </a:rPr>
              <a:t>les </a:t>
            </a:r>
            <a:r>
              <a:rPr lang="fr-FR" sz="2400" b="1" smtClean="0">
                <a:latin typeface="Neuropol"/>
              </a:rPr>
              <a:t>enseignements                         sont concernés</a:t>
            </a:r>
            <a:endParaRPr lang="fr-FR" sz="2400" b="1" dirty="0">
              <a:latin typeface="Neuropol"/>
            </a:endParaRPr>
          </a:p>
        </p:txBody>
      </p:sp>
      <p:sp>
        <p:nvSpPr>
          <p:cNvPr id="22" name="Rectangle à coins arrondis 21"/>
          <p:cNvSpPr/>
          <p:nvPr/>
        </p:nvSpPr>
        <p:spPr bwMode="auto">
          <a:xfrm>
            <a:off x="183062" y="1195324"/>
            <a:ext cx="2492908" cy="398259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latin typeface="Neuropol"/>
              </a:rPr>
              <a:t>L</a:t>
            </a:r>
            <a:r>
              <a:rPr lang="fr-FR" sz="1400" dirty="0" smtClean="0">
                <a:latin typeface="Neuropol"/>
              </a:rPr>
              <a:t>’accompagnement </a:t>
            </a:r>
            <a:r>
              <a:rPr lang="fr-FR" sz="1400" dirty="0">
                <a:latin typeface="Neuropol"/>
              </a:rPr>
              <a:t>personnalisé n’est pas : 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"/>
            </a:pPr>
            <a:r>
              <a:rPr lang="fr-FR" sz="1400" dirty="0">
                <a:latin typeface="Neuropol"/>
              </a:rPr>
              <a:t>une réponse identique pour tous ;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"/>
            </a:pPr>
            <a:r>
              <a:rPr lang="fr-FR" sz="1400" dirty="0">
                <a:latin typeface="Neuropol"/>
              </a:rPr>
              <a:t>des contenus identiques pour tous ;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"/>
            </a:pPr>
            <a:r>
              <a:rPr lang="fr-FR" sz="1400" dirty="0">
                <a:latin typeface="Neuropol"/>
              </a:rPr>
              <a:t>une discipline d’enseignement </a:t>
            </a:r>
            <a:r>
              <a:rPr lang="fr-FR" sz="1400" dirty="0" smtClean="0">
                <a:latin typeface="Neuropol"/>
              </a:rPr>
              <a:t>;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"/>
            </a:pPr>
            <a:r>
              <a:rPr lang="fr-FR" sz="1400" dirty="0" smtClean="0">
                <a:latin typeface="Neuropol"/>
              </a:rPr>
              <a:t>un </a:t>
            </a:r>
            <a:r>
              <a:rPr lang="fr-FR" sz="1400" dirty="0">
                <a:latin typeface="Neuropol"/>
              </a:rPr>
              <a:t>temps imposé sur toute l’année </a:t>
            </a:r>
            <a:r>
              <a:rPr lang="fr-FR" sz="1400" dirty="0" smtClean="0">
                <a:latin typeface="Neuropol"/>
              </a:rPr>
              <a:t>uniquement réservé aux </a:t>
            </a:r>
            <a:r>
              <a:rPr lang="fr-FR" sz="1400" dirty="0">
                <a:latin typeface="Neuropol"/>
              </a:rPr>
              <a:t>jeunes en difficulté ;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"/>
            </a:pPr>
            <a:r>
              <a:rPr lang="fr-FR" sz="1400" dirty="0">
                <a:latin typeface="Neuropol"/>
              </a:rPr>
              <a:t>une spécialité de tel ou tel enseignant qui deviendrait le professeur de… ;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"/>
            </a:pPr>
            <a:r>
              <a:rPr lang="fr-FR" sz="1400" dirty="0">
                <a:solidFill>
                  <a:schemeClr val="tx1"/>
                </a:solidFill>
                <a:latin typeface="Neuropol"/>
              </a:rPr>
              <a:t>une </a:t>
            </a:r>
            <a:r>
              <a:rPr lang="fr-FR" sz="1400" dirty="0" smtClean="0">
                <a:solidFill>
                  <a:schemeClr val="tx1"/>
                </a:solidFill>
                <a:latin typeface="Neuropol"/>
              </a:rPr>
              <a:t>sanction...</a:t>
            </a:r>
            <a:endParaRPr lang="fr-FR" sz="1400" dirty="0">
              <a:solidFill>
                <a:schemeClr val="tx1"/>
              </a:solidFill>
              <a:latin typeface="Neuropo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680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4" grpId="0" animBg="1"/>
      <p:bldP spid="20" grpId="0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283187" y="1444204"/>
            <a:ext cx="8139208" cy="279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342900" indent="-342900">
              <a:spcBef>
                <a:spcPts val="1750"/>
              </a:spcBef>
              <a:buClr>
                <a:schemeClr val="accent1">
                  <a:lumMod val="75000"/>
                </a:schemeClr>
              </a:buClr>
              <a:buFont typeface="Wingdings 3" panose="05040102010807070707" pitchFamily="18" charset="2"/>
              <a:buChar char=""/>
              <a:defRPr/>
            </a:pPr>
            <a:r>
              <a:rPr lang="fr-FR" altLang="fr-FR" sz="2000" dirty="0" smtClean="0">
                <a:solidFill>
                  <a:schemeClr val="tx1"/>
                </a:solidFill>
                <a:latin typeface="Neuropol"/>
              </a:rPr>
              <a:t>Il naît de la singularité de l’établissement.</a:t>
            </a:r>
          </a:p>
          <a:p>
            <a:pPr marL="342900" indent="-342900">
              <a:spcBef>
                <a:spcPts val="1750"/>
              </a:spcBef>
              <a:buClr>
                <a:schemeClr val="accent1">
                  <a:lumMod val="75000"/>
                </a:schemeClr>
              </a:buClr>
              <a:buFont typeface="Wingdings 3" panose="05040102010807070707" pitchFamily="18" charset="2"/>
              <a:buChar char=""/>
              <a:defRPr/>
            </a:pPr>
            <a:r>
              <a:rPr lang="fr-FR" altLang="fr-FR" sz="2000" dirty="0" smtClean="0">
                <a:solidFill>
                  <a:schemeClr val="tx1"/>
                </a:solidFill>
                <a:latin typeface="Neuropol"/>
              </a:rPr>
              <a:t>Il est conçu dans le cadre de son projet.</a:t>
            </a:r>
          </a:p>
          <a:p>
            <a:pPr marL="342900" indent="-342900">
              <a:spcBef>
                <a:spcPts val="1750"/>
              </a:spcBef>
              <a:buClr>
                <a:schemeClr val="accent1">
                  <a:lumMod val="75000"/>
                </a:schemeClr>
              </a:buClr>
              <a:buFont typeface="Wingdings 3" panose="05040102010807070707" pitchFamily="18" charset="2"/>
              <a:buChar char=""/>
              <a:defRPr/>
            </a:pPr>
            <a:r>
              <a:rPr lang="fr-FR" altLang="fr-FR" sz="2000" dirty="0" smtClean="0">
                <a:solidFill>
                  <a:schemeClr val="tx1"/>
                </a:solidFill>
                <a:latin typeface="Neuropol"/>
              </a:rPr>
              <a:t>Il répond aux objectifs qu’il s’est fixé pour la réussite des étudiants.</a:t>
            </a:r>
          </a:p>
          <a:p>
            <a:pPr marL="342900" indent="-342900">
              <a:spcBef>
                <a:spcPts val="1750"/>
              </a:spcBef>
              <a:buClr>
                <a:schemeClr val="accent1">
                  <a:lumMod val="75000"/>
                </a:schemeClr>
              </a:buClr>
              <a:buFont typeface="Wingdings 3" panose="05040102010807070707" pitchFamily="18" charset="2"/>
              <a:buChar char=""/>
              <a:defRPr/>
            </a:pPr>
            <a:r>
              <a:rPr lang="fr-FR" altLang="fr-FR" sz="2000" dirty="0" smtClean="0">
                <a:solidFill>
                  <a:schemeClr val="tx1"/>
                </a:solidFill>
                <a:latin typeface="Neuropol"/>
              </a:rPr>
              <a:t>Il est présenté au conseil pédagogique.</a:t>
            </a:r>
          </a:p>
          <a:p>
            <a:pPr marL="342900" indent="-342900">
              <a:spcBef>
                <a:spcPts val="1750"/>
              </a:spcBef>
              <a:buClr>
                <a:schemeClr val="accent1">
                  <a:lumMod val="75000"/>
                </a:schemeClr>
              </a:buClr>
              <a:buFont typeface="Wingdings 3" panose="05040102010807070707" pitchFamily="18" charset="2"/>
              <a:buChar char=""/>
              <a:defRPr/>
            </a:pPr>
            <a:r>
              <a:rPr lang="fr-FR" altLang="fr-FR" sz="2000" dirty="0" smtClean="0">
                <a:solidFill>
                  <a:schemeClr val="tx1"/>
                </a:solidFill>
                <a:latin typeface="Neuropol"/>
              </a:rPr>
              <a:t>Il peut être voté au conseil d‘administration.</a:t>
            </a:r>
          </a:p>
          <a:p>
            <a:pPr marL="342900">
              <a:spcBef>
                <a:spcPts val="700"/>
              </a:spcBef>
              <a:buClrTx/>
              <a:buFontTx/>
              <a:buNone/>
              <a:defRPr/>
            </a:pPr>
            <a:endParaRPr lang="fr-FR" altLang="fr-FR" sz="2000" dirty="0" smtClean="0">
              <a:solidFill>
                <a:srgbClr val="000099"/>
              </a:solidFill>
              <a:latin typeface="Neuropol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62261" y="358495"/>
            <a:ext cx="7037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Neuropol"/>
              </a:rPr>
              <a:t>Le dispositif d’accompagnement personnalisé de chaque </a:t>
            </a:r>
            <a:r>
              <a:rPr lang="fr-FR" sz="2400" b="1" dirty="0" smtClean="0">
                <a:latin typeface="Neuropol"/>
              </a:rPr>
              <a:t>établissement.</a:t>
            </a:r>
            <a:endParaRPr lang="fr-FR" sz="2400" b="1" dirty="0">
              <a:latin typeface="Neuropo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27481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401856" y="2829380"/>
                <a:ext cx="6494930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3000" dirty="0">
                    <a:solidFill>
                      <a:srgbClr val="547F8A"/>
                    </a:solidFill>
                    <a:latin typeface="Bauhaus 93" panose="04030905020B02020C02" pitchFamily="8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Le </a:t>
                </a:r>
                <a:r>
                  <a:rPr lang="fr-FR" sz="3000" dirty="0" err="1">
                    <a:solidFill>
                      <a:srgbClr val="547F8A"/>
                    </a:solidFill>
                    <a:latin typeface="Bauhaus 93" panose="04030905020B02020C02" pitchFamily="8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</a:t>
                </a:r>
                <a14:m>
                  <m:oMath xmlns:m="http://schemas.openxmlformats.org/officeDocument/2006/math">
                    <m:r>
                      <a:rPr lang="fr-FR" sz="3000" i="1">
                        <a:solidFill>
                          <a:srgbClr val="547F8A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fr-FR" sz="3000" dirty="0">
                    <a:solidFill>
                      <a:srgbClr val="547F8A"/>
                    </a:solidFill>
                    <a:latin typeface="Bauhaus 93" panose="04030905020B02020C02" pitchFamily="8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enseignement en anglais</a:t>
                </a:r>
                <a:endParaRPr lang="fr-FR" sz="3000" dirty="0">
                  <a:latin typeface="Bauhaus 93" panose="04030905020B02020C02" pitchFamily="82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9141" y="2629507"/>
                <a:ext cx="8659906" cy="707886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t="-16379" b="-3534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76589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AutoShape 3"/>
          <p:cNvSpPr>
            <a:spLocks noChangeArrowheads="1"/>
          </p:cNvSpPr>
          <p:nvPr/>
        </p:nvSpPr>
        <p:spPr bwMode="auto">
          <a:xfrm>
            <a:off x="378765" y="5382540"/>
            <a:ext cx="5799747" cy="862013"/>
          </a:xfrm>
          <a:prstGeom prst="roundRect">
            <a:avLst>
              <a:gd name="adj" fmla="val 10000"/>
            </a:avLst>
          </a:prstGeom>
          <a:solidFill>
            <a:schemeClr val="bg1">
              <a:lumMod val="65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0000" tIns="46800" rIns="90000" bIns="46800" anchor="ctr" anchorCtr="0"/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182563" indent="-182563" eaLnBrk="1" hangingPunct="1">
              <a:spcBef>
                <a:spcPct val="0"/>
              </a:spcBef>
              <a:buClrTx/>
              <a:buFontTx/>
              <a:buNone/>
              <a:tabLst>
                <a:tab pos="182563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1800" b="1" dirty="0" smtClean="0">
                <a:solidFill>
                  <a:schemeClr val="tx1"/>
                </a:solidFill>
                <a:latin typeface="Neuropol"/>
              </a:rPr>
              <a:t>5. Prévoir </a:t>
            </a:r>
            <a:r>
              <a:rPr lang="fr-FR" altLang="fr-FR" sz="1800" b="1" dirty="0">
                <a:solidFill>
                  <a:schemeClr val="tx1"/>
                </a:solidFill>
                <a:latin typeface="Neuropol"/>
              </a:rPr>
              <a:t>une évaluation de ce dispositif pour permettre sa reconduction ou son évolution </a:t>
            </a:r>
          </a:p>
        </p:txBody>
      </p:sp>
      <p:sp>
        <p:nvSpPr>
          <p:cNvPr id="24600" name="AutoShape 5"/>
          <p:cNvSpPr>
            <a:spLocks noChangeArrowheads="1"/>
          </p:cNvSpPr>
          <p:nvPr/>
        </p:nvSpPr>
        <p:spPr bwMode="auto">
          <a:xfrm>
            <a:off x="378763" y="4416228"/>
            <a:ext cx="5799751" cy="659192"/>
          </a:xfrm>
          <a:prstGeom prst="roundRect">
            <a:avLst>
              <a:gd name="adj" fmla="val 10000"/>
            </a:avLst>
          </a:prstGeom>
          <a:solidFill>
            <a:schemeClr val="bg1">
              <a:lumMod val="75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0000" tIns="46800" rIns="90000" bIns="46800" anchor="ctr" anchorCtr="0"/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800" b="1" dirty="0" smtClean="0">
                <a:solidFill>
                  <a:schemeClr val="tx1"/>
                </a:solidFill>
                <a:latin typeface="Neuropol"/>
              </a:rPr>
              <a:t>4. Mettre </a:t>
            </a:r>
            <a:r>
              <a:rPr lang="fr-FR" altLang="fr-FR" sz="1800" b="1" dirty="0">
                <a:solidFill>
                  <a:schemeClr val="tx1"/>
                </a:solidFill>
                <a:latin typeface="Neuropol"/>
              </a:rPr>
              <a:t>en place une coordination</a:t>
            </a:r>
          </a:p>
        </p:txBody>
      </p:sp>
      <p:sp>
        <p:nvSpPr>
          <p:cNvPr id="24596" name="Rectangle 11"/>
          <p:cNvSpPr>
            <a:spLocks noChangeArrowheads="1"/>
          </p:cNvSpPr>
          <p:nvPr/>
        </p:nvSpPr>
        <p:spPr bwMode="auto">
          <a:xfrm>
            <a:off x="378764" y="3470215"/>
            <a:ext cx="5799751" cy="672862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68760" tIns="68760" rIns="68760" bIns="68760" anchor="ctr" anchorCtr="0"/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800" b="1" dirty="0" smtClean="0">
                <a:solidFill>
                  <a:schemeClr val="tx1"/>
                </a:solidFill>
                <a:latin typeface="Neuropol"/>
              </a:rPr>
              <a:t>3. Définir </a:t>
            </a:r>
            <a:r>
              <a:rPr lang="fr-FR" altLang="fr-FR" sz="1800" b="1" dirty="0">
                <a:solidFill>
                  <a:schemeClr val="tx1"/>
                </a:solidFill>
                <a:latin typeface="Neuropol"/>
              </a:rPr>
              <a:t>les modalités d’organisation</a:t>
            </a:r>
          </a:p>
        </p:txBody>
      </p:sp>
      <p:sp>
        <p:nvSpPr>
          <p:cNvPr id="24591" name="Rectangle 17"/>
          <p:cNvSpPr>
            <a:spLocks noChangeArrowheads="1"/>
          </p:cNvSpPr>
          <p:nvPr/>
        </p:nvSpPr>
        <p:spPr bwMode="auto">
          <a:xfrm>
            <a:off x="378764" y="2502506"/>
            <a:ext cx="5799749" cy="657557"/>
          </a:xfrm>
          <a:prstGeom prst="rect">
            <a:avLst/>
          </a:prstGeom>
          <a:solidFill>
            <a:srgbClr val="EAEAEA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68760" tIns="68760" rIns="68760" bIns="68760" anchor="ctr" anchorCtr="0"/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800" b="1" dirty="0" smtClean="0">
                <a:solidFill>
                  <a:schemeClr val="tx1"/>
                </a:solidFill>
                <a:latin typeface="Neuropol"/>
              </a:rPr>
              <a:t>2. Définir </a:t>
            </a:r>
            <a:r>
              <a:rPr lang="fr-FR" altLang="fr-FR" sz="1800" b="1" dirty="0">
                <a:solidFill>
                  <a:schemeClr val="tx1"/>
                </a:solidFill>
                <a:latin typeface="Neuropol"/>
              </a:rPr>
              <a:t>les modalités de travail avec </a:t>
            </a:r>
            <a:r>
              <a:rPr lang="fr-FR" altLang="fr-FR" sz="1800" b="1" dirty="0" smtClean="0">
                <a:solidFill>
                  <a:schemeClr val="tx1"/>
                </a:solidFill>
                <a:latin typeface="Neuropol"/>
              </a:rPr>
              <a:t>l’étudiant</a:t>
            </a:r>
            <a:endParaRPr lang="fr-FR" altLang="fr-FR" sz="1800" b="1" dirty="0">
              <a:solidFill>
                <a:schemeClr val="tx1"/>
              </a:solidFill>
              <a:latin typeface="Neuropol"/>
            </a:endParaRPr>
          </a:p>
        </p:txBody>
      </p:sp>
      <p:sp>
        <p:nvSpPr>
          <p:cNvPr id="24586" name="Rectangle 23"/>
          <p:cNvSpPr>
            <a:spLocks noChangeArrowheads="1"/>
          </p:cNvSpPr>
          <p:nvPr/>
        </p:nvSpPr>
        <p:spPr bwMode="auto">
          <a:xfrm>
            <a:off x="378763" y="1354401"/>
            <a:ext cx="5799749" cy="804905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32400" tIns="32400" rIns="32400" bIns="32400" anchor="ctr" anchorCtr="0"/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269875" indent="-269875" eaLnBrk="1" hangingPunct="1">
              <a:spcBef>
                <a:spcPct val="0"/>
              </a:spcBef>
              <a:buClrTx/>
              <a:buFontTx/>
              <a:buNone/>
              <a:tabLst>
                <a:tab pos="2698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1800" b="1" dirty="0" smtClean="0">
                <a:solidFill>
                  <a:schemeClr val="tx1"/>
                </a:solidFill>
                <a:latin typeface="Neuropol"/>
              </a:rPr>
              <a:t>1. Définir </a:t>
            </a:r>
            <a:r>
              <a:rPr lang="fr-FR" altLang="fr-FR" sz="1800" b="1" dirty="0">
                <a:solidFill>
                  <a:schemeClr val="tx1"/>
                </a:solidFill>
                <a:latin typeface="Neuropol"/>
              </a:rPr>
              <a:t>à quels objectifs </a:t>
            </a:r>
            <a:r>
              <a:rPr lang="fr-FR" altLang="fr-FR" sz="1800" b="1" dirty="0" smtClean="0">
                <a:solidFill>
                  <a:schemeClr val="tx1"/>
                </a:solidFill>
                <a:latin typeface="Neuropol"/>
              </a:rPr>
              <a:t>précis </a:t>
            </a:r>
            <a:r>
              <a:rPr lang="fr-FR" altLang="fr-FR" sz="1800" b="1" dirty="0">
                <a:solidFill>
                  <a:schemeClr val="tx1"/>
                </a:solidFill>
                <a:latin typeface="Neuropol"/>
              </a:rPr>
              <a:t>répond l’accompagnement personnalisé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162261" y="380529"/>
            <a:ext cx="5902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Neuropol"/>
              </a:rPr>
              <a:t>Construire </a:t>
            </a:r>
            <a:r>
              <a:rPr lang="fr-FR" sz="2400" b="1" dirty="0">
                <a:latin typeface="Neuropol"/>
              </a:rPr>
              <a:t>un dispositif en 5 </a:t>
            </a:r>
            <a:r>
              <a:rPr lang="fr-FR" sz="2400" b="1" dirty="0" smtClean="0">
                <a:latin typeface="Neuropol"/>
              </a:rPr>
              <a:t>étapes</a:t>
            </a:r>
            <a:endParaRPr lang="fr-FR" sz="2400" b="1" dirty="0">
              <a:latin typeface="Neuropol"/>
            </a:endParaRPr>
          </a:p>
        </p:txBody>
      </p:sp>
      <p:sp>
        <p:nvSpPr>
          <p:cNvPr id="29" name="Flèche droite 28"/>
          <p:cNvSpPr/>
          <p:nvPr/>
        </p:nvSpPr>
        <p:spPr>
          <a:xfrm rot="5400000">
            <a:off x="5412690" y="1762359"/>
            <a:ext cx="940974" cy="787690"/>
          </a:xfrm>
          <a:prstGeom prst="right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0" name="Flèche droite 29"/>
          <p:cNvSpPr/>
          <p:nvPr/>
        </p:nvSpPr>
        <p:spPr>
          <a:xfrm rot="5400000">
            <a:off x="5433417" y="2766218"/>
            <a:ext cx="940974" cy="787690"/>
          </a:xfrm>
          <a:prstGeom prst="right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1" name="Flèche droite 30"/>
          <p:cNvSpPr/>
          <p:nvPr/>
        </p:nvSpPr>
        <p:spPr>
          <a:xfrm rot="5400000">
            <a:off x="5412690" y="3785278"/>
            <a:ext cx="940974" cy="787690"/>
          </a:xfrm>
          <a:prstGeom prst="right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2" name="Flèche droite 31"/>
          <p:cNvSpPr/>
          <p:nvPr/>
        </p:nvSpPr>
        <p:spPr>
          <a:xfrm rot="5400000">
            <a:off x="5433417" y="4792419"/>
            <a:ext cx="940974" cy="787690"/>
          </a:xfrm>
          <a:prstGeom prst="right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4" name="Ellipse 33"/>
          <p:cNvSpPr/>
          <p:nvPr/>
        </p:nvSpPr>
        <p:spPr>
          <a:xfrm>
            <a:off x="6620525" y="1755000"/>
            <a:ext cx="2319051" cy="127023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i="1" dirty="0">
                <a:latin typeface="Neuropol"/>
              </a:rPr>
              <a:t>Accompagner </a:t>
            </a:r>
            <a:r>
              <a:rPr lang="fr-FR" sz="1600" i="1" dirty="0" smtClean="0">
                <a:latin typeface="Neuropol"/>
              </a:rPr>
              <a:t>l’étudiant</a:t>
            </a:r>
            <a:endParaRPr lang="fr-FR" sz="1600" i="1" dirty="0">
              <a:latin typeface="Neuropol"/>
            </a:endParaRPr>
          </a:p>
          <a:p>
            <a:pPr algn="ctr"/>
            <a:r>
              <a:rPr lang="fr-FR" sz="1600" i="1" dirty="0">
                <a:latin typeface="Neuropol"/>
              </a:rPr>
              <a:t>vers la réussite</a:t>
            </a:r>
          </a:p>
        </p:txBody>
      </p:sp>
      <p:sp>
        <p:nvSpPr>
          <p:cNvPr id="37" name="Ellipse 36"/>
          <p:cNvSpPr/>
          <p:nvPr/>
        </p:nvSpPr>
        <p:spPr>
          <a:xfrm>
            <a:off x="6440505" y="2897439"/>
            <a:ext cx="2088232" cy="115212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i="1" dirty="0" smtClean="0">
                <a:latin typeface="Neuropol"/>
              </a:rPr>
              <a:t>Développer des activités</a:t>
            </a:r>
          </a:p>
          <a:p>
            <a:pPr algn="ctr"/>
            <a:r>
              <a:rPr lang="fr-FR" sz="1600" i="1" dirty="0" smtClean="0">
                <a:latin typeface="Neuropol"/>
              </a:rPr>
              <a:t>adaptées </a:t>
            </a:r>
            <a:endParaRPr lang="fr-FR" sz="1600" i="1" dirty="0">
              <a:latin typeface="Neuropol"/>
            </a:endParaRPr>
          </a:p>
        </p:txBody>
      </p:sp>
      <p:sp>
        <p:nvSpPr>
          <p:cNvPr id="38" name="Ellipse 37"/>
          <p:cNvSpPr/>
          <p:nvPr/>
        </p:nvSpPr>
        <p:spPr>
          <a:xfrm>
            <a:off x="6973591" y="3902567"/>
            <a:ext cx="2088232" cy="93610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i="1" dirty="0" smtClean="0">
                <a:latin typeface="Neuropol"/>
              </a:rPr>
              <a:t>Organiser les activités </a:t>
            </a:r>
            <a:endParaRPr lang="fr-FR" sz="1400" i="1" dirty="0">
              <a:latin typeface="Neuropol"/>
            </a:endParaRPr>
          </a:p>
        </p:txBody>
      </p:sp>
      <p:sp>
        <p:nvSpPr>
          <p:cNvPr id="39" name="Ellipse 38"/>
          <p:cNvSpPr/>
          <p:nvPr/>
        </p:nvSpPr>
        <p:spPr>
          <a:xfrm>
            <a:off x="6620525" y="4702784"/>
            <a:ext cx="1728192" cy="93610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i="1" dirty="0" smtClean="0">
                <a:latin typeface="Neuropol"/>
              </a:rPr>
              <a:t>Contrôler, évaluer les activités</a:t>
            </a:r>
            <a:endParaRPr lang="fr-FR" sz="1600" i="1" dirty="0">
              <a:latin typeface="Neuropol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640490" y="833523"/>
            <a:ext cx="2181341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Neuropol"/>
              </a:rPr>
              <a:t>L’équipe pédagogique, l’enseignant</a:t>
            </a:r>
            <a:endParaRPr lang="fr-FR" sz="1600" b="1" dirty="0">
              <a:latin typeface="Neuropol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072652" y="900531"/>
            <a:ext cx="4081750" cy="338554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Neuropol"/>
              </a:rPr>
              <a:t>L’établissement, l’équipe pédagogique</a:t>
            </a:r>
            <a:endParaRPr lang="fr-FR" sz="1600" b="1" dirty="0">
              <a:latin typeface="Neuropo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638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nimBg="1"/>
      <p:bldP spid="24600" grpId="0" animBg="1"/>
      <p:bldP spid="24596" grpId="0" animBg="1"/>
      <p:bldP spid="24591" grpId="0" animBg="1"/>
      <p:bldP spid="24586" grpId="0" animBg="1"/>
      <p:bldP spid="28" grpId="0"/>
      <p:bldP spid="29" grpId="0" animBg="1"/>
      <p:bldP spid="30" grpId="0" animBg="1"/>
      <p:bldP spid="31" grpId="0" animBg="1"/>
      <p:bldP spid="32" grpId="0" animBg="1"/>
      <p:bldP spid="34" grpId="0" animBg="1"/>
      <p:bldP spid="37" grpId="0" animBg="1"/>
      <p:bldP spid="38" grpId="0" animBg="1"/>
      <p:bldP spid="39" grpId="0" animBg="1"/>
      <p:bldP spid="3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457200" y="701675"/>
            <a:ext cx="82296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dirty="0">
                <a:solidFill>
                  <a:srgbClr val="000099"/>
                </a:solidFill>
                <a:latin typeface="Arial Rounded MT Bold" panose="020F0704030504030204" pitchFamily="34" charset="0"/>
              </a:rPr>
              <a:t/>
            </a:r>
            <a:br>
              <a:rPr lang="fr-FR" altLang="fr-FR" sz="2000" b="1" dirty="0">
                <a:solidFill>
                  <a:srgbClr val="000099"/>
                </a:solidFill>
                <a:latin typeface="Arial Rounded MT Bold" panose="020F0704030504030204" pitchFamily="34" charset="0"/>
              </a:rPr>
            </a:br>
            <a:r>
              <a:rPr lang="fr-FR" altLang="fr-FR" sz="2000" b="1" dirty="0">
                <a:solidFill>
                  <a:srgbClr val="000099"/>
                </a:solidFill>
                <a:latin typeface="Arial Rounded MT Bold" panose="020F0704030504030204" pitchFamily="34" charset="0"/>
              </a:rPr>
              <a:t/>
            </a:r>
            <a:br>
              <a:rPr lang="fr-FR" altLang="fr-FR" sz="2000" b="1" dirty="0">
                <a:solidFill>
                  <a:srgbClr val="000099"/>
                </a:solidFill>
                <a:latin typeface="Arial Rounded MT Bold" panose="020F0704030504030204" pitchFamily="34" charset="0"/>
              </a:rPr>
            </a:br>
            <a:r>
              <a:rPr lang="fr-FR" altLang="fr-FR" sz="2000" b="1" dirty="0">
                <a:solidFill>
                  <a:srgbClr val="000099"/>
                </a:solidFill>
                <a:latin typeface="Arial Rounded MT Bold" panose="020F0704030504030204" pitchFamily="34" charset="0"/>
              </a:rPr>
              <a:t/>
            </a:r>
            <a:br>
              <a:rPr lang="fr-FR" altLang="fr-FR" sz="2000" b="1" dirty="0">
                <a:solidFill>
                  <a:srgbClr val="000099"/>
                </a:solidFill>
                <a:latin typeface="Arial Rounded MT Bold" panose="020F0704030504030204" pitchFamily="34" charset="0"/>
              </a:rPr>
            </a:br>
            <a:r>
              <a:rPr lang="fr-FR" altLang="fr-FR" sz="2000" b="1" dirty="0">
                <a:solidFill>
                  <a:srgbClr val="000099"/>
                </a:solidFill>
                <a:latin typeface="Arial Rounded MT Bold" panose="020F0704030504030204" pitchFamily="34" charset="0"/>
              </a:rPr>
              <a:t/>
            </a:r>
            <a:br>
              <a:rPr lang="fr-FR" altLang="fr-FR" sz="2000" b="1" dirty="0">
                <a:solidFill>
                  <a:srgbClr val="000099"/>
                </a:solidFill>
                <a:latin typeface="Arial Rounded MT Bold" panose="020F0704030504030204" pitchFamily="34" charset="0"/>
              </a:rPr>
            </a:br>
            <a:r>
              <a:rPr lang="fr-FR" altLang="fr-FR" sz="2000" b="1" dirty="0">
                <a:solidFill>
                  <a:srgbClr val="000099"/>
                </a:solidFill>
                <a:latin typeface="Arial Rounded MT Bold" panose="020F0704030504030204" pitchFamily="34" charset="0"/>
              </a:rPr>
              <a:t/>
            </a:r>
            <a:br>
              <a:rPr lang="fr-FR" altLang="fr-FR" sz="2000" b="1" dirty="0">
                <a:solidFill>
                  <a:srgbClr val="000099"/>
                </a:solidFill>
                <a:latin typeface="Arial Rounded MT Bold" panose="020F0704030504030204" pitchFamily="34" charset="0"/>
              </a:rPr>
            </a:br>
            <a:endParaRPr lang="fr-FR" altLang="fr-FR" sz="2000" b="1" dirty="0">
              <a:solidFill>
                <a:srgbClr val="000099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358048" y="1142430"/>
            <a:ext cx="8224092" cy="978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ts val="2000"/>
              </a:spcBef>
              <a:buClrTx/>
              <a:buFontTx/>
              <a:buNone/>
            </a:pPr>
            <a:r>
              <a:rPr lang="fr-FR" altLang="fr-FR" sz="2000" b="1" dirty="0">
                <a:solidFill>
                  <a:schemeClr val="tx1"/>
                </a:solidFill>
                <a:latin typeface="Neuropol"/>
              </a:rPr>
              <a:t>Pour construire un dispositif qui </a:t>
            </a:r>
            <a:r>
              <a:rPr lang="fr-FR" altLang="fr-FR" sz="2000" b="1" dirty="0" smtClean="0">
                <a:solidFill>
                  <a:schemeClr val="tx1"/>
                </a:solidFill>
                <a:latin typeface="Neuropol"/>
              </a:rPr>
              <a:t>répond aux objectifs de l’AP, il </a:t>
            </a:r>
            <a:r>
              <a:rPr lang="fr-FR" altLang="fr-FR" sz="2000" b="1" dirty="0">
                <a:solidFill>
                  <a:schemeClr val="tx1"/>
                </a:solidFill>
                <a:latin typeface="Neuropol"/>
              </a:rPr>
              <a:t>convient de se </a:t>
            </a:r>
            <a:r>
              <a:rPr lang="fr-FR" altLang="fr-FR" sz="2000" b="1" dirty="0" smtClean="0">
                <a:solidFill>
                  <a:schemeClr val="tx1"/>
                </a:solidFill>
                <a:latin typeface="Neuropol"/>
              </a:rPr>
              <a:t>poser un </a:t>
            </a:r>
            <a:r>
              <a:rPr lang="fr-FR" altLang="fr-FR" sz="2000" b="1" dirty="0">
                <a:solidFill>
                  <a:schemeClr val="tx1"/>
                </a:solidFill>
                <a:latin typeface="Neuropol"/>
              </a:rPr>
              <a:t>certain nombre de </a:t>
            </a:r>
            <a:r>
              <a:rPr lang="fr-FR" altLang="fr-FR" sz="2000" b="1" dirty="0" smtClean="0">
                <a:solidFill>
                  <a:schemeClr val="tx1"/>
                </a:solidFill>
                <a:latin typeface="Neuropol"/>
              </a:rPr>
              <a:t>questions </a:t>
            </a:r>
            <a:r>
              <a:rPr lang="fr-FR" altLang="fr-FR" sz="2000" b="1" dirty="0">
                <a:solidFill>
                  <a:schemeClr val="tx1"/>
                </a:solidFill>
                <a:latin typeface="Neuropol"/>
              </a:rPr>
              <a:t>et d’essayer d’y </a:t>
            </a:r>
            <a:r>
              <a:rPr lang="fr-FR" altLang="fr-FR" sz="2000" b="1" dirty="0" smtClean="0">
                <a:solidFill>
                  <a:schemeClr val="tx1"/>
                </a:solidFill>
                <a:latin typeface="Neuropol"/>
              </a:rPr>
              <a:t>répondre.</a:t>
            </a:r>
            <a:endParaRPr lang="fr-FR" altLang="fr-FR" sz="2000" b="1" dirty="0">
              <a:solidFill>
                <a:schemeClr val="tx1"/>
              </a:solidFill>
              <a:latin typeface="Neuropol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-2991" y="358495"/>
            <a:ext cx="7841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Neuropol"/>
              </a:rPr>
              <a:t>Quel dispositif d’AP dans l’établissement </a:t>
            </a:r>
            <a:r>
              <a:rPr lang="fr-FR" sz="2400" b="1" dirty="0" smtClean="0">
                <a:latin typeface="Neuropol"/>
              </a:rPr>
              <a:t>?</a:t>
            </a:r>
            <a:endParaRPr lang="fr-FR" sz="2400" b="1" dirty="0">
              <a:latin typeface="Neuropol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58048" y="2889243"/>
            <a:ext cx="8482988" cy="3814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1200"/>
              </a:spcBef>
              <a:buClrTx/>
              <a:buFontTx/>
              <a:buNone/>
            </a:pPr>
            <a:r>
              <a:rPr lang="fr-FR" altLang="fr-FR" sz="1800" i="1" dirty="0" smtClean="0">
                <a:solidFill>
                  <a:schemeClr val="tx1"/>
                </a:solidFill>
                <a:latin typeface="Neuropol"/>
              </a:rPr>
              <a:t>Une </a:t>
            </a:r>
            <a:r>
              <a:rPr lang="fr-FR" altLang="fr-FR" sz="1800" i="1" dirty="0">
                <a:solidFill>
                  <a:schemeClr val="tx1"/>
                </a:solidFill>
                <a:latin typeface="Neuropol"/>
              </a:rPr>
              <a:t>organisation qui tient compte :</a:t>
            </a:r>
            <a:r>
              <a:rPr lang="fr-FR" altLang="fr-FR" sz="1800" dirty="0">
                <a:solidFill>
                  <a:schemeClr val="tx1"/>
                </a:solidFill>
                <a:latin typeface="Neuropol"/>
              </a:rPr>
              <a:t> </a:t>
            </a:r>
          </a:p>
          <a:p>
            <a:pPr marL="342900" indent="-342900" eaLnBrk="1" hangingPunct="1">
              <a:spcBef>
                <a:spcPts val="1200"/>
              </a:spcBef>
              <a:buClr>
                <a:schemeClr val="accent1">
                  <a:lumMod val="75000"/>
                </a:schemeClr>
              </a:buClr>
              <a:buFont typeface="Wingdings 3" panose="05040102010807070707" pitchFamily="18" charset="2"/>
              <a:buChar char=""/>
            </a:pPr>
            <a:r>
              <a:rPr lang="fr-FR" altLang="fr-FR" sz="1800" dirty="0" smtClean="0">
                <a:solidFill>
                  <a:schemeClr val="tx1"/>
                </a:solidFill>
                <a:latin typeface="Neuropol"/>
              </a:rPr>
              <a:t>des </a:t>
            </a:r>
            <a:r>
              <a:rPr lang="fr-FR" altLang="fr-FR" sz="1800" dirty="0">
                <a:solidFill>
                  <a:schemeClr val="tx1"/>
                </a:solidFill>
                <a:latin typeface="Neuropol"/>
              </a:rPr>
              <a:t>spécificités de l’établissement ?</a:t>
            </a:r>
          </a:p>
          <a:p>
            <a:pPr marL="342900" indent="-342900" eaLnBrk="1" hangingPunct="1">
              <a:spcBef>
                <a:spcPts val="1200"/>
              </a:spcBef>
              <a:buClr>
                <a:schemeClr val="accent1">
                  <a:lumMod val="75000"/>
                </a:schemeClr>
              </a:buClr>
              <a:buFont typeface="Wingdings 3" panose="05040102010807070707" pitchFamily="18" charset="2"/>
              <a:buChar char=""/>
            </a:pPr>
            <a:r>
              <a:rPr lang="fr-FR" altLang="fr-FR" sz="1800" dirty="0" smtClean="0">
                <a:solidFill>
                  <a:schemeClr val="tx1"/>
                </a:solidFill>
                <a:latin typeface="Neuropol"/>
              </a:rPr>
              <a:t>des </a:t>
            </a:r>
            <a:r>
              <a:rPr lang="fr-FR" altLang="fr-FR" sz="1800" dirty="0">
                <a:solidFill>
                  <a:schemeClr val="tx1"/>
                </a:solidFill>
                <a:latin typeface="Neuropol"/>
              </a:rPr>
              <a:t>étudiants ?</a:t>
            </a:r>
          </a:p>
          <a:p>
            <a:pPr marL="342900" indent="-342900" eaLnBrk="1" hangingPunct="1">
              <a:spcBef>
                <a:spcPts val="1200"/>
              </a:spcBef>
              <a:buClr>
                <a:schemeClr val="accent1">
                  <a:lumMod val="75000"/>
                </a:schemeClr>
              </a:buClr>
              <a:buFont typeface="Wingdings 3" panose="05040102010807070707" pitchFamily="18" charset="2"/>
              <a:buChar char=""/>
            </a:pPr>
            <a:r>
              <a:rPr lang="fr-FR" altLang="fr-FR" sz="1800" dirty="0" smtClean="0">
                <a:solidFill>
                  <a:schemeClr val="tx1"/>
                </a:solidFill>
                <a:latin typeface="Neuropol"/>
              </a:rPr>
              <a:t>des </a:t>
            </a:r>
            <a:r>
              <a:rPr lang="fr-FR" altLang="fr-FR" sz="1800" dirty="0">
                <a:solidFill>
                  <a:schemeClr val="tx1"/>
                </a:solidFill>
                <a:latin typeface="Neuropol"/>
              </a:rPr>
              <a:t>champs professionnels </a:t>
            </a:r>
            <a:r>
              <a:rPr lang="fr-FR" altLang="fr-FR" sz="1800" dirty="0" smtClean="0">
                <a:solidFill>
                  <a:schemeClr val="tx1"/>
                </a:solidFill>
                <a:latin typeface="Neuropol"/>
              </a:rPr>
              <a:t>ou des spécialités concernés ?</a:t>
            </a:r>
          </a:p>
          <a:p>
            <a:pPr marL="342900" indent="-342900" eaLnBrk="1" hangingPunct="1">
              <a:spcBef>
                <a:spcPts val="1200"/>
              </a:spcBef>
              <a:buClr>
                <a:schemeClr val="accent1">
                  <a:lumMod val="75000"/>
                </a:schemeClr>
              </a:buClr>
              <a:buFont typeface="Wingdings 3" panose="05040102010807070707" pitchFamily="18" charset="2"/>
              <a:buChar char=""/>
            </a:pPr>
            <a:r>
              <a:rPr lang="fr-FR" altLang="fr-FR" sz="1800" dirty="0">
                <a:solidFill>
                  <a:schemeClr val="tx1"/>
                </a:solidFill>
                <a:latin typeface="Neuropol"/>
              </a:rPr>
              <a:t>d</a:t>
            </a:r>
            <a:r>
              <a:rPr lang="fr-FR" altLang="fr-FR" sz="1800" dirty="0" smtClean="0">
                <a:solidFill>
                  <a:schemeClr val="tx1"/>
                </a:solidFill>
                <a:latin typeface="Neuropol"/>
              </a:rPr>
              <a:t>es différents BTS de l’établissement ?</a:t>
            </a:r>
            <a:endParaRPr lang="fr-FR" altLang="fr-FR" sz="1800" dirty="0">
              <a:solidFill>
                <a:schemeClr val="tx1"/>
              </a:solidFill>
              <a:latin typeface="Neuropol"/>
            </a:endParaRPr>
          </a:p>
          <a:p>
            <a:pPr marL="342900" indent="-342900" eaLnBrk="1" hangingPunct="1">
              <a:spcBef>
                <a:spcPts val="1200"/>
              </a:spcBef>
              <a:buClr>
                <a:schemeClr val="accent1">
                  <a:lumMod val="75000"/>
                </a:schemeClr>
              </a:buClr>
              <a:buFont typeface="Wingdings 3" panose="05040102010807070707" pitchFamily="18" charset="2"/>
              <a:buChar char=""/>
            </a:pPr>
            <a:r>
              <a:rPr lang="fr-FR" altLang="fr-FR" sz="1800" dirty="0">
                <a:solidFill>
                  <a:schemeClr val="tx1"/>
                </a:solidFill>
                <a:latin typeface="Neuropol"/>
              </a:rPr>
              <a:t>des compétences des enseignants ?</a:t>
            </a:r>
          </a:p>
          <a:p>
            <a:pPr marL="342900" indent="-342900" eaLnBrk="1" hangingPunct="1">
              <a:spcBef>
                <a:spcPts val="1200"/>
              </a:spcBef>
              <a:buClr>
                <a:schemeClr val="accent1">
                  <a:lumMod val="75000"/>
                </a:schemeClr>
              </a:buClr>
              <a:buFont typeface="Wingdings 3" panose="05040102010807070707" pitchFamily="18" charset="2"/>
              <a:buChar char=""/>
            </a:pPr>
            <a:r>
              <a:rPr lang="fr-FR" altLang="fr-FR" sz="1800" dirty="0" smtClean="0">
                <a:solidFill>
                  <a:schemeClr val="tx1"/>
                </a:solidFill>
                <a:latin typeface="Neuropol"/>
              </a:rPr>
              <a:t>des </a:t>
            </a:r>
            <a:r>
              <a:rPr lang="fr-FR" altLang="fr-FR" sz="1800" dirty="0">
                <a:solidFill>
                  <a:schemeClr val="tx1"/>
                </a:solidFill>
                <a:latin typeface="Neuropol"/>
              </a:rPr>
              <a:t>projets de poursuites d’études ? </a:t>
            </a:r>
          </a:p>
          <a:p>
            <a:pPr marL="342900" indent="-342900" eaLnBrk="1" hangingPunct="1">
              <a:spcBef>
                <a:spcPts val="1200"/>
              </a:spcBef>
              <a:buClr>
                <a:schemeClr val="accent1">
                  <a:lumMod val="75000"/>
                </a:schemeClr>
              </a:buClr>
              <a:buFont typeface="Wingdings 3" panose="05040102010807070707" pitchFamily="18" charset="2"/>
              <a:buChar char=""/>
            </a:pPr>
            <a:r>
              <a:rPr lang="fr-FR" altLang="fr-FR" sz="1800" dirty="0" smtClean="0">
                <a:solidFill>
                  <a:schemeClr val="tx1"/>
                </a:solidFill>
                <a:latin typeface="Neuropol"/>
              </a:rPr>
              <a:t>…</a:t>
            </a:r>
            <a:endParaRPr lang="fr-FR" altLang="fr-FR" sz="1800" dirty="0">
              <a:solidFill>
                <a:schemeClr val="tx1"/>
              </a:solidFill>
              <a:latin typeface="Neuropol"/>
            </a:endParaRP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endParaRPr lang="fr-FR" altLang="fr-FR" sz="1800" dirty="0">
              <a:solidFill>
                <a:schemeClr val="tx1"/>
              </a:solidFill>
              <a:latin typeface="Neuropo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8048" y="2376836"/>
            <a:ext cx="73868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50"/>
              </a:spcBef>
            </a:pPr>
            <a:r>
              <a:rPr lang="fr-FR" altLang="fr-FR" b="1" dirty="0">
                <a:latin typeface="Neuropol"/>
              </a:rPr>
              <a:t>Quelle mise en œuvre de l’accompagnement personnalisé ?</a:t>
            </a:r>
          </a:p>
        </p:txBody>
      </p:sp>
    </p:spTree>
    <p:extLst>
      <p:ext uri="{BB962C8B-B14F-4D97-AF65-F5344CB8AC3E}">
        <p14:creationId xmlns="" xmlns:p14="http://schemas.microsoft.com/office/powerpoint/2010/main" val="17436574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4" grpId="0"/>
      <p:bldP spid="6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58047" y="1021897"/>
            <a:ext cx="8549089" cy="4888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342900" indent="-342900" eaLnBrk="1" hangingPunct="1">
              <a:spcBef>
                <a:spcPts val="900"/>
              </a:spcBef>
              <a:buClr>
                <a:schemeClr val="accent1">
                  <a:lumMod val="75000"/>
                </a:schemeClr>
              </a:buClr>
              <a:buFont typeface="Wingdings 3" panose="05040102010807070707" pitchFamily="18" charset="2"/>
              <a:buChar char=""/>
            </a:pPr>
            <a:r>
              <a:rPr lang="fr-FR" altLang="fr-FR" sz="1800" dirty="0" smtClean="0">
                <a:solidFill>
                  <a:schemeClr val="tx1"/>
                </a:solidFill>
                <a:latin typeface="Neuropol"/>
              </a:rPr>
              <a:t>Faut-il </a:t>
            </a:r>
            <a:r>
              <a:rPr lang="fr-FR" altLang="fr-FR" sz="1800" dirty="0">
                <a:solidFill>
                  <a:schemeClr val="tx1"/>
                </a:solidFill>
                <a:latin typeface="Neuropol"/>
              </a:rPr>
              <a:t>procéder à un bilan de compétences disciplinaires ?   </a:t>
            </a:r>
            <a:endParaRPr lang="fr-FR" altLang="fr-FR" sz="1800" dirty="0" smtClean="0">
              <a:solidFill>
                <a:schemeClr val="tx1"/>
              </a:solidFill>
              <a:latin typeface="Neuropol"/>
            </a:endParaRPr>
          </a:p>
          <a:p>
            <a:pPr marL="342900" indent="-342900" eaLnBrk="1" hangingPunct="1">
              <a:spcBef>
                <a:spcPts val="1200"/>
              </a:spcBef>
              <a:buClr>
                <a:schemeClr val="accent1">
                  <a:lumMod val="75000"/>
                </a:schemeClr>
              </a:buClr>
              <a:buFont typeface="Wingdings 3" panose="05040102010807070707" pitchFamily="18" charset="2"/>
              <a:buChar char=""/>
            </a:pPr>
            <a:r>
              <a:rPr lang="fr-FR" altLang="fr-FR" sz="1800" dirty="0">
                <a:solidFill>
                  <a:schemeClr val="tx1"/>
                </a:solidFill>
                <a:latin typeface="Neuropol"/>
              </a:rPr>
              <a:t>Faut-il procéder à un bilan de compétences </a:t>
            </a:r>
            <a:r>
              <a:rPr lang="fr-FR" altLang="fr-FR" sz="1800" dirty="0" smtClean="0">
                <a:solidFill>
                  <a:schemeClr val="tx1"/>
                </a:solidFill>
                <a:latin typeface="Neuropol"/>
              </a:rPr>
              <a:t>transversales </a:t>
            </a:r>
            <a:r>
              <a:rPr lang="fr-FR" altLang="fr-FR" sz="1800" dirty="0">
                <a:solidFill>
                  <a:schemeClr val="tx1"/>
                </a:solidFill>
                <a:latin typeface="Neuropol"/>
              </a:rPr>
              <a:t>? </a:t>
            </a:r>
            <a:endParaRPr lang="fr-FR" altLang="fr-FR" sz="1800" dirty="0" smtClean="0">
              <a:solidFill>
                <a:schemeClr val="tx1"/>
              </a:solidFill>
              <a:latin typeface="Neuropol"/>
            </a:endParaRPr>
          </a:p>
          <a:p>
            <a:pPr marL="342900" indent="-342900" eaLnBrk="1" hangingPunct="1">
              <a:spcBef>
                <a:spcPts val="1200"/>
              </a:spcBef>
              <a:buClr>
                <a:schemeClr val="accent1">
                  <a:lumMod val="75000"/>
                </a:schemeClr>
              </a:buClr>
              <a:buFont typeface="Wingdings 3" panose="05040102010807070707" pitchFamily="18" charset="2"/>
              <a:buChar char=""/>
            </a:pPr>
            <a:r>
              <a:rPr lang="fr-FR" altLang="fr-FR" sz="1800" dirty="0" smtClean="0">
                <a:solidFill>
                  <a:schemeClr val="tx1"/>
                </a:solidFill>
                <a:latin typeface="Neuropol"/>
              </a:rPr>
              <a:t>Faut-il </a:t>
            </a:r>
            <a:r>
              <a:rPr lang="fr-FR" altLang="fr-FR" sz="1800" dirty="0">
                <a:solidFill>
                  <a:schemeClr val="tx1"/>
                </a:solidFill>
                <a:latin typeface="Neuropol"/>
              </a:rPr>
              <a:t>effectuer des bilans d’étape successifs ? </a:t>
            </a:r>
            <a:endParaRPr lang="fr-FR" altLang="fr-FR" sz="1800" dirty="0" smtClean="0">
              <a:solidFill>
                <a:schemeClr val="tx1"/>
              </a:solidFill>
              <a:latin typeface="Neuropol"/>
            </a:endParaRPr>
          </a:p>
          <a:p>
            <a:pPr marL="358775" eaLnBrk="1" hangingPunct="1">
              <a:spcBef>
                <a:spcPts val="600"/>
              </a:spcBef>
              <a:buClrTx/>
            </a:pPr>
            <a:r>
              <a:rPr lang="fr-FR" altLang="fr-FR" sz="1800" dirty="0" smtClean="0">
                <a:solidFill>
                  <a:schemeClr val="tx1"/>
                </a:solidFill>
                <a:latin typeface="Neuropol"/>
              </a:rPr>
              <a:t>A </a:t>
            </a:r>
            <a:r>
              <a:rPr lang="fr-FR" altLang="fr-FR" sz="1800" dirty="0">
                <a:solidFill>
                  <a:schemeClr val="tx1"/>
                </a:solidFill>
                <a:latin typeface="Neuropol"/>
              </a:rPr>
              <a:t>quelle fréquence ? </a:t>
            </a:r>
            <a:endParaRPr lang="fr-FR" altLang="fr-FR" sz="1800" dirty="0" smtClean="0">
              <a:solidFill>
                <a:schemeClr val="tx1"/>
              </a:solidFill>
              <a:latin typeface="Neuropol"/>
            </a:endParaRPr>
          </a:p>
          <a:p>
            <a:pPr marL="358775" eaLnBrk="1" hangingPunct="1">
              <a:spcBef>
                <a:spcPts val="600"/>
              </a:spcBef>
              <a:buClrTx/>
            </a:pPr>
            <a:r>
              <a:rPr lang="fr-FR" altLang="fr-FR" sz="1800" dirty="0" smtClean="0">
                <a:solidFill>
                  <a:schemeClr val="tx1"/>
                </a:solidFill>
                <a:latin typeface="Neuropol"/>
              </a:rPr>
              <a:t>Chaque </a:t>
            </a:r>
            <a:r>
              <a:rPr lang="fr-FR" altLang="fr-FR" sz="1800" dirty="0">
                <a:solidFill>
                  <a:schemeClr val="tx1"/>
                </a:solidFill>
                <a:latin typeface="Neuropol"/>
              </a:rPr>
              <a:t>année du cycle de formation ? </a:t>
            </a:r>
            <a:endParaRPr lang="fr-FR" altLang="fr-FR" sz="1800" dirty="0" smtClean="0">
              <a:solidFill>
                <a:schemeClr val="tx1"/>
              </a:solidFill>
              <a:latin typeface="Neuropol"/>
            </a:endParaRPr>
          </a:p>
          <a:p>
            <a:pPr marL="358775" eaLnBrk="1" hangingPunct="1">
              <a:spcBef>
                <a:spcPts val="600"/>
              </a:spcBef>
              <a:buClrTx/>
            </a:pPr>
            <a:r>
              <a:rPr lang="fr-FR" altLang="fr-FR" sz="1800" dirty="0" smtClean="0">
                <a:solidFill>
                  <a:schemeClr val="tx1"/>
                </a:solidFill>
                <a:latin typeface="Neuropol"/>
              </a:rPr>
              <a:t>Avec </a:t>
            </a:r>
            <a:r>
              <a:rPr lang="fr-FR" altLang="fr-FR" sz="1800" dirty="0">
                <a:solidFill>
                  <a:schemeClr val="tx1"/>
                </a:solidFill>
                <a:latin typeface="Neuropol"/>
              </a:rPr>
              <a:t>quelle exploitation ? </a:t>
            </a:r>
          </a:p>
          <a:p>
            <a:pPr marL="342900" indent="-342900" eaLnBrk="1" hangingPunct="1">
              <a:spcBef>
                <a:spcPts val="1200"/>
              </a:spcBef>
              <a:buClr>
                <a:schemeClr val="accent1">
                  <a:lumMod val="75000"/>
                </a:schemeClr>
              </a:buClr>
              <a:buFont typeface="Wingdings 3" panose="05040102010807070707" pitchFamily="18" charset="2"/>
              <a:buChar char=""/>
            </a:pPr>
            <a:r>
              <a:rPr lang="fr-FR" altLang="fr-FR" sz="1800" dirty="0" smtClean="0">
                <a:solidFill>
                  <a:schemeClr val="tx1"/>
                </a:solidFill>
                <a:latin typeface="Neuropol"/>
              </a:rPr>
              <a:t>Faut-il </a:t>
            </a:r>
            <a:r>
              <a:rPr lang="fr-FR" altLang="fr-FR" sz="1800" dirty="0">
                <a:solidFill>
                  <a:schemeClr val="tx1"/>
                </a:solidFill>
                <a:latin typeface="Neuropol"/>
              </a:rPr>
              <a:t>constituer des groupes de besoins, </a:t>
            </a:r>
            <a:r>
              <a:rPr lang="fr-FR" altLang="fr-FR" sz="1800" dirty="0" smtClean="0">
                <a:solidFill>
                  <a:schemeClr val="tx1"/>
                </a:solidFill>
                <a:latin typeface="Neuropol"/>
              </a:rPr>
              <a:t>des </a:t>
            </a:r>
            <a:r>
              <a:rPr lang="fr-FR" altLang="fr-FR" sz="1800" dirty="0">
                <a:solidFill>
                  <a:schemeClr val="tx1"/>
                </a:solidFill>
                <a:latin typeface="Neuropol"/>
              </a:rPr>
              <a:t>groupes de compétences ?</a:t>
            </a:r>
          </a:p>
          <a:p>
            <a:pPr marL="342900" indent="-342900" eaLnBrk="1" hangingPunct="1">
              <a:spcBef>
                <a:spcPts val="1200"/>
              </a:spcBef>
              <a:buClr>
                <a:schemeClr val="accent1">
                  <a:lumMod val="75000"/>
                </a:schemeClr>
              </a:buClr>
              <a:buFont typeface="Wingdings 3" panose="05040102010807070707" pitchFamily="18" charset="2"/>
              <a:buChar char=""/>
            </a:pPr>
            <a:r>
              <a:rPr lang="fr-FR" altLang="fr-FR" sz="1800" dirty="0" smtClean="0">
                <a:solidFill>
                  <a:schemeClr val="tx1"/>
                </a:solidFill>
                <a:latin typeface="Neuropol"/>
              </a:rPr>
              <a:t>Comment </a:t>
            </a:r>
            <a:r>
              <a:rPr lang="fr-FR" altLang="fr-FR" sz="1800" dirty="0">
                <a:solidFill>
                  <a:schemeClr val="tx1"/>
                </a:solidFill>
                <a:latin typeface="Neuropol"/>
              </a:rPr>
              <a:t>mettre en place efficacement  cet accompagnement personnalisé ?</a:t>
            </a:r>
          </a:p>
          <a:p>
            <a:pPr marL="342900" indent="-342900" eaLnBrk="1" hangingPunct="1">
              <a:spcBef>
                <a:spcPts val="900"/>
              </a:spcBef>
              <a:buClr>
                <a:schemeClr val="accent1">
                  <a:lumMod val="75000"/>
                </a:schemeClr>
              </a:buClr>
              <a:buFont typeface="Wingdings 3" panose="05040102010807070707" pitchFamily="18" charset="2"/>
              <a:buChar char=""/>
            </a:pPr>
            <a:r>
              <a:rPr lang="fr-FR" altLang="fr-FR" sz="1800" dirty="0" smtClean="0">
                <a:solidFill>
                  <a:schemeClr val="tx1"/>
                </a:solidFill>
                <a:latin typeface="Neuropol"/>
              </a:rPr>
              <a:t>Faut-il </a:t>
            </a:r>
            <a:r>
              <a:rPr lang="fr-FR" altLang="fr-FR" sz="1800" dirty="0">
                <a:solidFill>
                  <a:schemeClr val="tx1"/>
                </a:solidFill>
                <a:latin typeface="Neuropol"/>
              </a:rPr>
              <a:t>construire un projet pédagogique en lien avec le projet personnel de </a:t>
            </a:r>
            <a:r>
              <a:rPr lang="fr-FR" altLang="fr-FR" sz="1800" dirty="0" smtClean="0">
                <a:solidFill>
                  <a:schemeClr val="tx1"/>
                </a:solidFill>
                <a:latin typeface="Neuropol"/>
              </a:rPr>
              <a:t>l’étudiant </a:t>
            </a:r>
            <a:r>
              <a:rPr lang="fr-FR" altLang="fr-FR" sz="1800" dirty="0">
                <a:solidFill>
                  <a:schemeClr val="tx1"/>
                </a:solidFill>
                <a:latin typeface="Neuropol"/>
              </a:rPr>
              <a:t>? </a:t>
            </a:r>
            <a:endParaRPr lang="fr-FR" altLang="fr-FR" sz="1800" dirty="0" smtClean="0">
              <a:solidFill>
                <a:schemeClr val="tx1"/>
              </a:solidFill>
              <a:latin typeface="Neuropol"/>
            </a:endParaRPr>
          </a:p>
          <a:p>
            <a:pPr marL="358775" eaLnBrk="1" hangingPunct="1">
              <a:spcBef>
                <a:spcPts val="600"/>
              </a:spcBef>
              <a:buClrTx/>
              <a:tabLst>
                <a:tab pos="3587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1800" dirty="0" smtClean="0">
                <a:solidFill>
                  <a:schemeClr val="tx1"/>
                </a:solidFill>
                <a:latin typeface="Neuropol"/>
              </a:rPr>
              <a:t>Avec </a:t>
            </a:r>
            <a:r>
              <a:rPr lang="fr-FR" altLang="fr-FR" sz="1800" dirty="0">
                <a:solidFill>
                  <a:schemeClr val="tx1"/>
                </a:solidFill>
                <a:latin typeface="Neuropol"/>
              </a:rPr>
              <a:t>quelles priorités ?</a:t>
            </a:r>
          </a:p>
          <a:p>
            <a:pPr marL="342900" indent="-342900" eaLnBrk="1" hangingPunct="1">
              <a:spcBef>
                <a:spcPts val="1200"/>
              </a:spcBef>
              <a:buClr>
                <a:schemeClr val="accent1">
                  <a:lumMod val="75000"/>
                </a:schemeClr>
              </a:buClr>
              <a:buFont typeface="Wingdings 3" panose="05040102010807070707" pitchFamily="18" charset="2"/>
              <a:buChar char=""/>
            </a:pPr>
            <a:r>
              <a:rPr lang="fr-FR" altLang="fr-FR" sz="1800" i="1" dirty="0" smtClean="0">
                <a:solidFill>
                  <a:schemeClr val="tx1"/>
                </a:solidFill>
                <a:latin typeface="Neuropol"/>
              </a:rPr>
              <a:t>…</a:t>
            </a:r>
            <a:endParaRPr lang="fr-FR" altLang="fr-FR" sz="1800" dirty="0">
              <a:solidFill>
                <a:schemeClr val="tx1"/>
              </a:solidFill>
              <a:latin typeface="Neuropo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8000" y="576000"/>
            <a:ext cx="58774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50"/>
              </a:spcBef>
            </a:pPr>
            <a:r>
              <a:rPr lang="fr-FR" altLang="fr-FR" b="1" dirty="0">
                <a:latin typeface="Neuropol"/>
              </a:rPr>
              <a:t>Quelles modalités de travail avec les étudiants ?</a:t>
            </a:r>
          </a:p>
        </p:txBody>
      </p:sp>
    </p:spTree>
    <p:extLst>
      <p:ext uri="{BB962C8B-B14F-4D97-AF65-F5344CB8AC3E}">
        <p14:creationId xmlns="" xmlns:p14="http://schemas.microsoft.com/office/powerpoint/2010/main" val="10945876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457200" y="701675"/>
            <a:ext cx="82296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dirty="0">
                <a:solidFill>
                  <a:srgbClr val="000099"/>
                </a:solidFill>
                <a:latin typeface="Arial Rounded MT Bold" panose="020F0704030504030204" pitchFamily="34" charset="0"/>
              </a:rPr>
              <a:t/>
            </a:r>
            <a:br>
              <a:rPr lang="fr-FR" altLang="fr-FR" sz="2000" b="1" dirty="0">
                <a:solidFill>
                  <a:srgbClr val="000099"/>
                </a:solidFill>
                <a:latin typeface="Arial Rounded MT Bold" panose="020F0704030504030204" pitchFamily="34" charset="0"/>
              </a:rPr>
            </a:br>
            <a:r>
              <a:rPr lang="fr-FR" altLang="fr-FR" sz="2000" b="1" dirty="0">
                <a:solidFill>
                  <a:srgbClr val="000099"/>
                </a:solidFill>
                <a:latin typeface="Arial Rounded MT Bold" panose="020F0704030504030204" pitchFamily="34" charset="0"/>
              </a:rPr>
              <a:t/>
            </a:r>
            <a:br>
              <a:rPr lang="fr-FR" altLang="fr-FR" sz="2000" b="1" dirty="0">
                <a:solidFill>
                  <a:srgbClr val="000099"/>
                </a:solidFill>
                <a:latin typeface="Arial Rounded MT Bold" panose="020F0704030504030204" pitchFamily="34" charset="0"/>
              </a:rPr>
            </a:br>
            <a:r>
              <a:rPr lang="fr-FR" altLang="fr-FR" sz="2000" b="1" dirty="0">
                <a:solidFill>
                  <a:srgbClr val="000099"/>
                </a:solidFill>
                <a:latin typeface="Arial Rounded MT Bold" panose="020F0704030504030204" pitchFamily="34" charset="0"/>
              </a:rPr>
              <a:t/>
            </a:r>
            <a:br>
              <a:rPr lang="fr-FR" altLang="fr-FR" sz="2000" b="1" dirty="0">
                <a:solidFill>
                  <a:srgbClr val="000099"/>
                </a:solidFill>
                <a:latin typeface="Arial Rounded MT Bold" panose="020F0704030504030204" pitchFamily="34" charset="0"/>
              </a:rPr>
            </a:br>
            <a:r>
              <a:rPr lang="fr-FR" altLang="fr-FR" sz="2000" b="1" dirty="0">
                <a:solidFill>
                  <a:srgbClr val="000099"/>
                </a:solidFill>
                <a:latin typeface="Arial Rounded MT Bold" panose="020F0704030504030204" pitchFamily="34" charset="0"/>
              </a:rPr>
              <a:t/>
            </a:r>
            <a:br>
              <a:rPr lang="fr-FR" altLang="fr-FR" sz="2000" b="1" dirty="0">
                <a:solidFill>
                  <a:srgbClr val="000099"/>
                </a:solidFill>
                <a:latin typeface="Arial Rounded MT Bold" panose="020F0704030504030204" pitchFamily="34" charset="0"/>
              </a:rPr>
            </a:br>
            <a:r>
              <a:rPr lang="fr-FR" altLang="fr-FR" sz="2000" b="1" dirty="0">
                <a:solidFill>
                  <a:srgbClr val="000099"/>
                </a:solidFill>
                <a:latin typeface="Arial Rounded MT Bold" panose="020F0704030504030204" pitchFamily="34" charset="0"/>
              </a:rPr>
              <a:t/>
            </a:r>
            <a:br>
              <a:rPr lang="fr-FR" altLang="fr-FR" sz="2000" b="1" dirty="0">
                <a:solidFill>
                  <a:srgbClr val="000099"/>
                </a:solidFill>
                <a:latin typeface="Arial Rounded MT Bold" panose="020F0704030504030204" pitchFamily="34" charset="0"/>
              </a:rPr>
            </a:br>
            <a:endParaRPr lang="fr-FR" altLang="fr-FR" sz="2000" b="1" dirty="0">
              <a:solidFill>
                <a:srgbClr val="000099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58047" y="1021891"/>
            <a:ext cx="8549089" cy="4607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342900" indent="-342900" eaLnBrk="1" hangingPunct="1">
              <a:spcBef>
                <a:spcPts val="900"/>
              </a:spcBef>
              <a:buClr>
                <a:schemeClr val="accent1">
                  <a:lumMod val="75000"/>
                </a:schemeClr>
              </a:buClr>
              <a:buFont typeface="Wingdings 3" panose="05040102010807070707" pitchFamily="18" charset="2"/>
              <a:buChar char=""/>
            </a:pPr>
            <a:r>
              <a:rPr lang="fr-FR" altLang="fr-FR" sz="1800" dirty="0">
                <a:solidFill>
                  <a:schemeClr val="tx1"/>
                </a:solidFill>
                <a:latin typeface="Neuropol"/>
              </a:rPr>
              <a:t>Pour quels étudiants (même si tous sont concernés) ?</a:t>
            </a:r>
          </a:p>
          <a:p>
            <a:pPr marL="342900" indent="-342900" eaLnBrk="1" hangingPunct="1">
              <a:spcBef>
                <a:spcPts val="1200"/>
              </a:spcBef>
              <a:buClr>
                <a:schemeClr val="accent1">
                  <a:lumMod val="75000"/>
                </a:schemeClr>
              </a:buClr>
              <a:buFont typeface="Wingdings 3" panose="05040102010807070707" pitchFamily="18" charset="2"/>
              <a:buChar char=""/>
            </a:pPr>
            <a:r>
              <a:rPr lang="fr-FR" altLang="fr-FR" sz="1800" dirty="0">
                <a:solidFill>
                  <a:schemeClr val="tx1"/>
                </a:solidFill>
                <a:latin typeface="Neuropol"/>
              </a:rPr>
              <a:t>Des étudiants de sections différentes de BTS ?</a:t>
            </a:r>
          </a:p>
          <a:p>
            <a:pPr marL="342900" indent="-342900" eaLnBrk="1" hangingPunct="1">
              <a:spcBef>
                <a:spcPts val="1200"/>
              </a:spcBef>
              <a:buClr>
                <a:schemeClr val="accent1">
                  <a:lumMod val="75000"/>
                </a:schemeClr>
              </a:buClr>
              <a:buFont typeface="Wingdings 3" panose="05040102010807070707" pitchFamily="18" charset="2"/>
              <a:buChar char=""/>
            </a:pPr>
            <a:r>
              <a:rPr lang="fr-FR" altLang="fr-FR" sz="1800" dirty="0">
                <a:solidFill>
                  <a:schemeClr val="tx1"/>
                </a:solidFill>
                <a:latin typeface="Neuropol"/>
              </a:rPr>
              <a:t>Des étudiants d’un même niveau de formation ?</a:t>
            </a:r>
          </a:p>
          <a:p>
            <a:pPr marL="342900" indent="-342900" eaLnBrk="1" hangingPunct="1">
              <a:spcBef>
                <a:spcPts val="1200"/>
              </a:spcBef>
              <a:buClr>
                <a:schemeClr val="accent1">
                  <a:lumMod val="75000"/>
                </a:schemeClr>
              </a:buClr>
              <a:buFont typeface="Wingdings 3" panose="05040102010807070707" pitchFamily="18" charset="2"/>
              <a:buChar char=""/>
            </a:pPr>
            <a:r>
              <a:rPr lang="fr-FR" altLang="fr-FR" sz="1800" dirty="0">
                <a:solidFill>
                  <a:schemeClr val="tx1"/>
                </a:solidFill>
                <a:latin typeface="Neuropol"/>
              </a:rPr>
              <a:t>Des étudiants de niveau de formation différents avec des besoins différents ?</a:t>
            </a:r>
          </a:p>
          <a:p>
            <a:pPr marL="342900" indent="-342900" eaLnBrk="1" hangingPunct="1">
              <a:spcBef>
                <a:spcPts val="1200"/>
              </a:spcBef>
              <a:buClr>
                <a:schemeClr val="accent1">
                  <a:lumMod val="75000"/>
                </a:schemeClr>
              </a:buClr>
              <a:buFont typeface="Wingdings 3" panose="05040102010807070707" pitchFamily="18" charset="2"/>
              <a:buChar char=""/>
            </a:pPr>
            <a:r>
              <a:rPr lang="fr-FR" altLang="fr-FR" sz="1800" dirty="0">
                <a:solidFill>
                  <a:schemeClr val="tx1"/>
                </a:solidFill>
                <a:latin typeface="Neuropol"/>
              </a:rPr>
              <a:t>Des groupes modulables toute l’année  ? </a:t>
            </a:r>
          </a:p>
          <a:p>
            <a:pPr marL="342900" indent="-342900" eaLnBrk="1" hangingPunct="1">
              <a:spcBef>
                <a:spcPts val="900"/>
              </a:spcBef>
              <a:buClr>
                <a:schemeClr val="accent1">
                  <a:lumMod val="75000"/>
                </a:schemeClr>
              </a:buClr>
              <a:buFont typeface="Wingdings 3" panose="05040102010807070707" pitchFamily="18" charset="2"/>
              <a:buChar char=""/>
            </a:pPr>
            <a:r>
              <a:rPr lang="fr-FR" altLang="fr-FR" sz="1800" dirty="0" smtClean="0">
                <a:solidFill>
                  <a:schemeClr val="tx1"/>
                </a:solidFill>
                <a:latin typeface="Neuropol"/>
              </a:rPr>
              <a:t>Une </a:t>
            </a:r>
            <a:r>
              <a:rPr lang="fr-FR" altLang="fr-FR" sz="1800" dirty="0">
                <a:solidFill>
                  <a:schemeClr val="tx1"/>
                </a:solidFill>
                <a:latin typeface="Neuropol"/>
              </a:rPr>
              <a:t>plage horaire commune ? </a:t>
            </a:r>
          </a:p>
          <a:p>
            <a:pPr marL="342900" indent="-342900" eaLnBrk="1" hangingPunct="1">
              <a:spcBef>
                <a:spcPts val="900"/>
              </a:spcBef>
              <a:buClr>
                <a:schemeClr val="accent1">
                  <a:lumMod val="75000"/>
                </a:schemeClr>
              </a:buClr>
              <a:buFont typeface="Wingdings 3" panose="05040102010807070707" pitchFamily="18" charset="2"/>
              <a:buChar char=""/>
            </a:pPr>
            <a:r>
              <a:rPr lang="fr-FR" altLang="fr-FR" sz="1800" dirty="0">
                <a:solidFill>
                  <a:schemeClr val="tx1"/>
                </a:solidFill>
                <a:latin typeface="Neuropol"/>
              </a:rPr>
              <a:t>Une répartition horaire particulière ?</a:t>
            </a:r>
          </a:p>
          <a:p>
            <a:pPr marL="342900" indent="-342900" eaLnBrk="1" hangingPunct="1">
              <a:spcBef>
                <a:spcPts val="900"/>
              </a:spcBef>
              <a:buClr>
                <a:schemeClr val="accent1">
                  <a:lumMod val="75000"/>
                </a:schemeClr>
              </a:buClr>
              <a:buFont typeface="Wingdings 3" panose="05040102010807070707" pitchFamily="18" charset="2"/>
              <a:buChar char=""/>
            </a:pPr>
            <a:r>
              <a:rPr lang="fr-FR" altLang="fr-FR" sz="1800" dirty="0">
                <a:solidFill>
                  <a:schemeClr val="tx1"/>
                </a:solidFill>
                <a:latin typeface="Neuropol"/>
              </a:rPr>
              <a:t>Avec un emploi du temps variable  ?</a:t>
            </a:r>
          </a:p>
          <a:p>
            <a:pPr marL="342900" indent="-342900" eaLnBrk="1" hangingPunct="1">
              <a:spcBef>
                <a:spcPts val="900"/>
              </a:spcBef>
              <a:buClr>
                <a:schemeClr val="accent1">
                  <a:lumMod val="75000"/>
                </a:schemeClr>
              </a:buClr>
              <a:buFont typeface="Wingdings 3" panose="05040102010807070707" pitchFamily="18" charset="2"/>
              <a:buChar char=""/>
            </a:pPr>
            <a:r>
              <a:rPr lang="fr-FR" altLang="fr-FR" sz="1800" dirty="0">
                <a:solidFill>
                  <a:schemeClr val="tx1"/>
                </a:solidFill>
                <a:latin typeface="Neuropol"/>
              </a:rPr>
              <a:t>Avec quels enseignants ?</a:t>
            </a:r>
          </a:p>
          <a:p>
            <a:pPr marL="342900" indent="-342900" eaLnBrk="1" hangingPunct="1">
              <a:spcBef>
                <a:spcPts val="900"/>
              </a:spcBef>
              <a:buClr>
                <a:schemeClr val="accent1">
                  <a:lumMod val="75000"/>
                </a:schemeClr>
              </a:buClr>
              <a:buFont typeface="Wingdings 3" panose="05040102010807070707" pitchFamily="18" charset="2"/>
              <a:buChar char=""/>
            </a:pPr>
            <a:r>
              <a:rPr lang="fr-FR" altLang="fr-FR" sz="1800" dirty="0">
                <a:solidFill>
                  <a:schemeClr val="tx1"/>
                </a:solidFill>
                <a:latin typeface="Neuropol"/>
              </a:rPr>
              <a:t>Avec d’autres membres de la communauté éducative ?</a:t>
            </a:r>
          </a:p>
          <a:p>
            <a:pPr marL="342900" indent="-342900" eaLnBrk="1" hangingPunct="1">
              <a:spcBef>
                <a:spcPts val="900"/>
              </a:spcBef>
              <a:buClr>
                <a:schemeClr val="accent1">
                  <a:lumMod val="75000"/>
                </a:schemeClr>
              </a:buClr>
              <a:buFont typeface="Wingdings 3" panose="05040102010807070707" pitchFamily="18" charset="2"/>
              <a:buChar char=""/>
            </a:pPr>
            <a:r>
              <a:rPr lang="fr-FR" altLang="fr-FR" sz="1800" dirty="0">
                <a:solidFill>
                  <a:schemeClr val="tx1"/>
                </a:solidFill>
                <a:latin typeface="Neuropol"/>
              </a:rPr>
              <a:t>…</a:t>
            </a:r>
          </a:p>
          <a:p>
            <a:pPr marL="342900" indent="-342900" eaLnBrk="1" hangingPunct="1">
              <a:spcBef>
                <a:spcPts val="1200"/>
              </a:spcBef>
              <a:buClr>
                <a:schemeClr val="accent1">
                  <a:lumMod val="75000"/>
                </a:schemeClr>
              </a:buClr>
              <a:buFont typeface="Wingdings 3" panose="05040102010807070707" pitchFamily="18" charset="2"/>
              <a:buChar char=""/>
            </a:pPr>
            <a:endParaRPr lang="fr-FR" altLang="fr-FR" sz="1800" dirty="0">
              <a:solidFill>
                <a:schemeClr val="tx1"/>
              </a:solidFill>
              <a:latin typeface="Neuropo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8000" y="576000"/>
            <a:ext cx="58774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000099"/>
              </a:buClr>
              <a:defRPr/>
            </a:pPr>
            <a:r>
              <a:rPr lang="fr-FR" altLang="fr-FR" b="1" dirty="0">
                <a:latin typeface="Neuropol"/>
              </a:rPr>
              <a:t>Quelles modalités d’organisation  ? </a:t>
            </a:r>
          </a:p>
        </p:txBody>
      </p:sp>
    </p:spTree>
    <p:extLst>
      <p:ext uri="{BB962C8B-B14F-4D97-AF65-F5344CB8AC3E}">
        <p14:creationId xmlns="" xmlns:p14="http://schemas.microsoft.com/office/powerpoint/2010/main" val="4777899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457200" y="701675"/>
            <a:ext cx="82296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dirty="0">
                <a:solidFill>
                  <a:srgbClr val="000099"/>
                </a:solidFill>
                <a:latin typeface="Arial Rounded MT Bold" panose="020F0704030504030204" pitchFamily="34" charset="0"/>
              </a:rPr>
              <a:t/>
            </a:r>
            <a:br>
              <a:rPr lang="fr-FR" altLang="fr-FR" sz="2000" b="1" dirty="0">
                <a:solidFill>
                  <a:srgbClr val="000099"/>
                </a:solidFill>
                <a:latin typeface="Arial Rounded MT Bold" panose="020F0704030504030204" pitchFamily="34" charset="0"/>
              </a:rPr>
            </a:br>
            <a:r>
              <a:rPr lang="fr-FR" altLang="fr-FR" sz="2000" b="1" dirty="0">
                <a:solidFill>
                  <a:srgbClr val="000099"/>
                </a:solidFill>
                <a:latin typeface="Arial Rounded MT Bold" panose="020F0704030504030204" pitchFamily="34" charset="0"/>
              </a:rPr>
              <a:t/>
            </a:r>
            <a:br>
              <a:rPr lang="fr-FR" altLang="fr-FR" sz="2000" b="1" dirty="0">
                <a:solidFill>
                  <a:srgbClr val="000099"/>
                </a:solidFill>
                <a:latin typeface="Arial Rounded MT Bold" panose="020F0704030504030204" pitchFamily="34" charset="0"/>
              </a:rPr>
            </a:br>
            <a:r>
              <a:rPr lang="fr-FR" altLang="fr-FR" sz="2000" b="1" dirty="0">
                <a:solidFill>
                  <a:srgbClr val="000099"/>
                </a:solidFill>
                <a:latin typeface="Arial Rounded MT Bold" panose="020F0704030504030204" pitchFamily="34" charset="0"/>
              </a:rPr>
              <a:t/>
            </a:r>
            <a:br>
              <a:rPr lang="fr-FR" altLang="fr-FR" sz="2000" b="1" dirty="0">
                <a:solidFill>
                  <a:srgbClr val="000099"/>
                </a:solidFill>
                <a:latin typeface="Arial Rounded MT Bold" panose="020F0704030504030204" pitchFamily="34" charset="0"/>
              </a:rPr>
            </a:br>
            <a:r>
              <a:rPr lang="fr-FR" altLang="fr-FR" sz="2000" b="1" dirty="0">
                <a:solidFill>
                  <a:srgbClr val="000099"/>
                </a:solidFill>
                <a:latin typeface="Arial Rounded MT Bold" panose="020F0704030504030204" pitchFamily="34" charset="0"/>
              </a:rPr>
              <a:t/>
            </a:r>
            <a:br>
              <a:rPr lang="fr-FR" altLang="fr-FR" sz="2000" b="1" dirty="0">
                <a:solidFill>
                  <a:srgbClr val="000099"/>
                </a:solidFill>
                <a:latin typeface="Arial Rounded MT Bold" panose="020F0704030504030204" pitchFamily="34" charset="0"/>
              </a:rPr>
            </a:br>
            <a:r>
              <a:rPr lang="fr-FR" altLang="fr-FR" sz="2000" b="1" dirty="0">
                <a:solidFill>
                  <a:srgbClr val="000099"/>
                </a:solidFill>
                <a:latin typeface="Arial Rounded MT Bold" panose="020F0704030504030204" pitchFamily="34" charset="0"/>
              </a:rPr>
              <a:t/>
            </a:r>
            <a:br>
              <a:rPr lang="fr-FR" altLang="fr-FR" sz="2000" b="1" dirty="0">
                <a:solidFill>
                  <a:srgbClr val="000099"/>
                </a:solidFill>
                <a:latin typeface="Arial Rounded MT Bold" panose="020F0704030504030204" pitchFamily="34" charset="0"/>
              </a:rPr>
            </a:br>
            <a:endParaRPr lang="fr-FR" altLang="fr-FR" sz="2000" b="1" dirty="0">
              <a:solidFill>
                <a:srgbClr val="000099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58047" y="1021892"/>
            <a:ext cx="8549089" cy="2564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342900" indent="-342900" algn="just" eaLnBrk="1" hangingPunct="1">
              <a:spcBef>
                <a:spcPts val="900"/>
              </a:spcBef>
              <a:buClr>
                <a:schemeClr val="accent1">
                  <a:lumMod val="75000"/>
                </a:schemeClr>
              </a:buClr>
              <a:buFont typeface="Wingdings 3" panose="05040102010807070707" pitchFamily="18" charset="2"/>
              <a:buChar char=""/>
            </a:pPr>
            <a:r>
              <a:rPr lang="fr-FR" altLang="fr-FR" sz="1800" dirty="0">
                <a:solidFill>
                  <a:schemeClr val="tx1"/>
                </a:solidFill>
                <a:latin typeface="Neuropol"/>
              </a:rPr>
              <a:t>Qui coordonne ?</a:t>
            </a:r>
          </a:p>
          <a:p>
            <a:pPr marL="342900" indent="-342900" algn="just" eaLnBrk="1" hangingPunct="1">
              <a:spcBef>
                <a:spcPts val="900"/>
              </a:spcBef>
              <a:buClr>
                <a:schemeClr val="accent1">
                  <a:lumMod val="75000"/>
                </a:schemeClr>
              </a:buClr>
              <a:buFont typeface="Wingdings 3" panose="05040102010807070707" pitchFamily="18" charset="2"/>
              <a:buChar char=""/>
            </a:pPr>
            <a:r>
              <a:rPr lang="fr-FR" altLang="fr-FR" sz="1800" dirty="0" smtClean="0">
                <a:solidFill>
                  <a:schemeClr val="tx1"/>
                </a:solidFill>
                <a:latin typeface="Neuropol"/>
              </a:rPr>
              <a:t>Comment </a:t>
            </a:r>
            <a:r>
              <a:rPr lang="fr-FR" altLang="fr-FR" sz="1800" dirty="0">
                <a:solidFill>
                  <a:schemeClr val="tx1"/>
                </a:solidFill>
                <a:latin typeface="Neuropol"/>
              </a:rPr>
              <a:t>?</a:t>
            </a:r>
          </a:p>
          <a:p>
            <a:pPr marL="342900" indent="-342900" algn="just" eaLnBrk="1" hangingPunct="1">
              <a:spcBef>
                <a:spcPts val="900"/>
              </a:spcBef>
              <a:buClr>
                <a:schemeClr val="accent1">
                  <a:lumMod val="75000"/>
                </a:schemeClr>
              </a:buClr>
              <a:buFont typeface="Wingdings 3" panose="05040102010807070707" pitchFamily="18" charset="2"/>
              <a:buChar char=""/>
            </a:pPr>
            <a:r>
              <a:rPr lang="fr-FR" altLang="fr-FR" sz="1800" dirty="0" smtClean="0">
                <a:solidFill>
                  <a:schemeClr val="tx1"/>
                </a:solidFill>
                <a:latin typeface="Neuropol"/>
              </a:rPr>
              <a:t>Pour </a:t>
            </a:r>
            <a:r>
              <a:rPr lang="fr-FR" altLang="fr-FR" sz="1800" dirty="0">
                <a:solidFill>
                  <a:schemeClr val="tx1"/>
                </a:solidFill>
                <a:latin typeface="Neuropol"/>
              </a:rPr>
              <a:t>quelle(s) fonction(s) ?</a:t>
            </a:r>
          </a:p>
          <a:p>
            <a:pPr marL="342900" indent="-342900" algn="just" eaLnBrk="1" hangingPunct="1">
              <a:spcBef>
                <a:spcPts val="900"/>
              </a:spcBef>
              <a:buClr>
                <a:schemeClr val="accent1">
                  <a:lumMod val="75000"/>
                </a:schemeClr>
              </a:buClr>
              <a:buFont typeface="Wingdings 3" panose="05040102010807070707" pitchFamily="18" charset="2"/>
              <a:buChar char=""/>
            </a:pPr>
            <a:r>
              <a:rPr lang="fr-FR" altLang="fr-FR" sz="1800" dirty="0" smtClean="0">
                <a:solidFill>
                  <a:schemeClr val="tx1"/>
                </a:solidFill>
                <a:latin typeface="Neuropol"/>
              </a:rPr>
              <a:t>Pourquoi ? [analyser/corriger les </a:t>
            </a:r>
            <a:r>
              <a:rPr lang="fr-FR" altLang="fr-FR" sz="1800" dirty="0">
                <a:solidFill>
                  <a:schemeClr val="tx1"/>
                </a:solidFill>
                <a:latin typeface="Neuropol"/>
              </a:rPr>
              <a:t>écarts ? gérer </a:t>
            </a:r>
            <a:r>
              <a:rPr lang="fr-FR" altLang="fr-FR" sz="1800" dirty="0" smtClean="0">
                <a:solidFill>
                  <a:schemeClr val="tx1"/>
                </a:solidFill>
                <a:latin typeface="Neuropol"/>
              </a:rPr>
              <a:t>les </a:t>
            </a:r>
            <a:r>
              <a:rPr lang="fr-FR" altLang="fr-FR" sz="1800" dirty="0">
                <a:solidFill>
                  <a:schemeClr val="tx1"/>
                </a:solidFill>
                <a:latin typeface="Neuropol"/>
              </a:rPr>
              <a:t>aléas ? suivre des indicateurs de qualité construits par l’équipe éducative </a:t>
            </a:r>
            <a:r>
              <a:rPr lang="fr-FR" altLang="fr-FR" sz="1800" dirty="0" smtClean="0">
                <a:solidFill>
                  <a:schemeClr val="tx1"/>
                </a:solidFill>
                <a:latin typeface="Neuropol"/>
              </a:rPr>
              <a:t>?]</a:t>
            </a:r>
            <a:endParaRPr lang="fr-FR" altLang="fr-FR" sz="1800" dirty="0">
              <a:solidFill>
                <a:schemeClr val="tx1"/>
              </a:solidFill>
              <a:latin typeface="Neuropol"/>
            </a:endParaRPr>
          </a:p>
          <a:p>
            <a:pPr marL="342900" indent="-342900" algn="just" eaLnBrk="1" hangingPunct="1">
              <a:spcBef>
                <a:spcPts val="900"/>
              </a:spcBef>
              <a:buClr>
                <a:schemeClr val="accent1">
                  <a:lumMod val="75000"/>
                </a:schemeClr>
              </a:buClr>
              <a:buFont typeface="Wingdings 3" panose="05040102010807070707" pitchFamily="18" charset="2"/>
              <a:buChar char=""/>
            </a:pPr>
            <a:r>
              <a:rPr lang="fr-FR" altLang="fr-FR" sz="1800" dirty="0">
                <a:solidFill>
                  <a:schemeClr val="tx1"/>
                </a:solidFill>
                <a:latin typeface="Neuropol"/>
              </a:rPr>
              <a:t>Comment communiquer sur l’AP vers les </a:t>
            </a:r>
            <a:r>
              <a:rPr lang="fr-FR" altLang="fr-FR" sz="1800" dirty="0" smtClean="0">
                <a:solidFill>
                  <a:schemeClr val="tx1"/>
                </a:solidFill>
                <a:latin typeface="Neuropol"/>
              </a:rPr>
              <a:t>étudiants </a:t>
            </a:r>
            <a:r>
              <a:rPr lang="fr-FR" altLang="fr-FR" sz="1800" dirty="0">
                <a:solidFill>
                  <a:schemeClr val="tx1"/>
                </a:solidFill>
                <a:latin typeface="Neuropol"/>
              </a:rPr>
              <a:t>ou les professeurs ? </a:t>
            </a:r>
            <a:endParaRPr lang="fr-FR" altLang="fr-FR" sz="1800" dirty="0" smtClean="0">
              <a:solidFill>
                <a:schemeClr val="tx1"/>
              </a:solidFill>
              <a:latin typeface="Neuropol"/>
            </a:endParaRPr>
          </a:p>
          <a:p>
            <a:pPr marL="342900" indent="-342900" algn="just" eaLnBrk="1" hangingPunct="1">
              <a:spcBef>
                <a:spcPts val="900"/>
              </a:spcBef>
              <a:buClr>
                <a:schemeClr val="accent1">
                  <a:lumMod val="75000"/>
                </a:schemeClr>
              </a:buClr>
              <a:buFont typeface="Wingdings 3" panose="05040102010807070707" pitchFamily="18" charset="2"/>
              <a:buChar char=""/>
            </a:pPr>
            <a:r>
              <a:rPr lang="fr-FR" altLang="fr-FR" sz="1800" dirty="0" smtClean="0">
                <a:solidFill>
                  <a:schemeClr val="tx1"/>
                </a:solidFill>
                <a:latin typeface="Neuropol"/>
              </a:rPr>
              <a:t>…</a:t>
            </a:r>
            <a:endParaRPr lang="fr-FR" altLang="fr-FR" sz="1800" dirty="0">
              <a:solidFill>
                <a:schemeClr val="tx1"/>
              </a:solidFill>
              <a:latin typeface="Neuropo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8000" y="576000"/>
            <a:ext cx="58774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000099"/>
              </a:buClr>
              <a:defRPr/>
            </a:pPr>
            <a:r>
              <a:rPr lang="fr-FR" altLang="fr-FR" b="1" dirty="0">
                <a:latin typeface="Neuropol"/>
              </a:rPr>
              <a:t>Quelle coordination ? 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50700" y="4038653"/>
            <a:ext cx="8549089" cy="2340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342900" indent="-342900" eaLnBrk="1" hangingPunct="1">
              <a:spcBef>
                <a:spcPts val="900"/>
              </a:spcBef>
              <a:buClr>
                <a:schemeClr val="accent1">
                  <a:lumMod val="75000"/>
                </a:schemeClr>
              </a:buClr>
              <a:buFont typeface="Wingdings 3" panose="05040102010807070707" pitchFamily="18" charset="2"/>
              <a:buChar char=""/>
            </a:pPr>
            <a:r>
              <a:rPr lang="fr-FR" altLang="fr-FR" sz="1800" dirty="0">
                <a:solidFill>
                  <a:schemeClr val="tx1"/>
                </a:solidFill>
                <a:latin typeface="Neuropol"/>
              </a:rPr>
              <a:t>Quelle mesure des progrès des étudiants ?</a:t>
            </a:r>
          </a:p>
          <a:p>
            <a:pPr marL="342900" indent="-342900" eaLnBrk="1" hangingPunct="1">
              <a:spcBef>
                <a:spcPts val="900"/>
              </a:spcBef>
              <a:buClr>
                <a:schemeClr val="accent1">
                  <a:lumMod val="75000"/>
                </a:schemeClr>
              </a:buClr>
              <a:buFont typeface="Wingdings 3" panose="05040102010807070707" pitchFamily="18" charset="2"/>
              <a:buChar char=""/>
            </a:pPr>
            <a:r>
              <a:rPr lang="fr-FR" altLang="fr-FR" sz="1800" dirty="0">
                <a:solidFill>
                  <a:schemeClr val="tx1"/>
                </a:solidFill>
                <a:latin typeface="Neuropol"/>
              </a:rPr>
              <a:t>Quels autres critères déterminer ?</a:t>
            </a:r>
          </a:p>
          <a:p>
            <a:pPr marL="342900" indent="-342900" eaLnBrk="1" hangingPunct="1">
              <a:spcBef>
                <a:spcPts val="900"/>
              </a:spcBef>
              <a:buClr>
                <a:schemeClr val="accent1">
                  <a:lumMod val="75000"/>
                </a:schemeClr>
              </a:buClr>
              <a:buFont typeface="Wingdings 3" panose="05040102010807070707" pitchFamily="18" charset="2"/>
              <a:buChar char=""/>
            </a:pPr>
            <a:r>
              <a:rPr lang="fr-FR" altLang="fr-FR" sz="1800" dirty="0">
                <a:solidFill>
                  <a:schemeClr val="tx1"/>
                </a:solidFill>
                <a:latin typeface="Neuropol"/>
              </a:rPr>
              <a:t>Quelle appréciation portée par les acteurs ?</a:t>
            </a:r>
          </a:p>
          <a:p>
            <a:pPr marL="342900" indent="-342900" eaLnBrk="1" hangingPunct="1">
              <a:spcBef>
                <a:spcPts val="900"/>
              </a:spcBef>
              <a:buClr>
                <a:schemeClr val="accent1">
                  <a:lumMod val="75000"/>
                </a:schemeClr>
              </a:buClr>
              <a:buFont typeface="Wingdings 3" panose="05040102010807070707" pitchFamily="18" charset="2"/>
              <a:buChar char=""/>
            </a:pPr>
            <a:r>
              <a:rPr lang="fr-FR" altLang="fr-FR" sz="1800" dirty="0">
                <a:solidFill>
                  <a:schemeClr val="tx1"/>
                </a:solidFill>
                <a:latin typeface="Neuropol"/>
              </a:rPr>
              <a:t>Quels changements à venir ?</a:t>
            </a:r>
          </a:p>
          <a:p>
            <a:pPr marL="342900" indent="-342900" eaLnBrk="1" hangingPunct="1">
              <a:spcBef>
                <a:spcPts val="900"/>
              </a:spcBef>
              <a:buClr>
                <a:schemeClr val="accent1">
                  <a:lumMod val="75000"/>
                </a:schemeClr>
              </a:buClr>
              <a:buFont typeface="Wingdings 3" panose="05040102010807070707" pitchFamily="18" charset="2"/>
              <a:buChar char=""/>
            </a:pPr>
            <a:r>
              <a:rPr lang="fr-FR" altLang="fr-FR" sz="1800" dirty="0">
                <a:solidFill>
                  <a:schemeClr val="tx1"/>
                </a:solidFill>
                <a:latin typeface="Neuropol"/>
              </a:rPr>
              <a:t>Quelle production réelle ?</a:t>
            </a:r>
          </a:p>
          <a:p>
            <a:pPr marL="342900" indent="-342900" eaLnBrk="1" hangingPunct="1">
              <a:spcBef>
                <a:spcPts val="900"/>
              </a:spcBef>
              <a:buClr>
                <a:schemeClr val="accent1">
                  <a:lumMod val="75000"/>
                </a:schemeClr>
              </a:buClr>
              <a:buFont typeface="Wingdings 3" panose="05040102010807070707" pitchFamily="18" charset="2"/>
              <a:buChar char=""/>
            </a:pPr>
            <a:r>
              <a:rPr lang="fr-FR" altLang="fr-FR" sz="1800" dirty="0">
                <a:solidFill>
                  <a:schemeClr val="tx1"/>
                </a:solidFill>
                <a:latin typeface="Neuropol"/>
              </a:rPr>
              <a:t>…</a:t>
            </a:r>
          </a:p>
        </p:txBody>
      </p:sp>
      <p:sp>
        <p:nvSpPr>
          <p:cNvPr id="7" name="Rectangle 6"/>
          <p:cNvSpPr/>
          <p:nvPr/>
        </p:nvSpPr>
        <p:spPr>
          <a:xfrm>
            <a:off x="449853" y="3586043"/>
            <a:ext cx="58774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000099"/>
              </a:buClr>
              <a:defRPr/>
            </a:pPr>
            <a:r>
              <a:rPr lang="fr-FR" altLang="fr-FR" b="1" dirty="0">
                <a:latin typeface="Neuropol"/>
              </a:rPr>
              <a:t>Quelles évaluations </a:t>
            </a:r>
            <a:r>
              <a:rPr lang="fr-FR" altLang="fr-FR" b="1" dirty="0" smtClean="0">
                <a:latin typeface="Neuropol"/>
              </a:rPr>
              <a:t>du dispositif </a:t>
            </a:r>
            <a:r>
              <a:rPr lang="fr-FR" altLang="fr-FR" b="1" dirty="0">
                <a:latin typeface="Neuropol"/>
              </a:rPr>
              <a:t>? </a:t>
            </a:r>
          </a:p>
        </p:txBody>
      </p:sp>
    </p:spTree>
    <p:extLst>
      <p:ext uri="{BB962C8B-B14F-4D97-AF65-F5344CB8AC3E}">
        <p14:creationId xmlns="" xmlns:p14="http://schemas.microsoft.com/office/powerpoint/2010/main" val="18220371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6" grpId="0"/>
      <p:bldP spid="5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79511" y="358495"/>
            <a:ext cx="7658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fr-FR" sz="2400" b="1" dirty="0" smtClean="0">
                <a:latin typeface="Neuropol"/>
              </a:rPr>
              <a:t>Un exemple d’organisation…</a:t>
            </a:r>
            <a:endParaRPr lang="fr-FR" sz="2400" b="1" dirty="0">
              <a:latin typeface="Neuropol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25845" y="911727"/>
            <a:ext cx="8741885" cy="696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1250"/>
              </a:spcBef>
              <a:buClrTx/>
              <a:buFontTx/>
              <a:buNone/>
            </a:pPr>
            <a:r>
              <a:rPr lang="fr-FR" altLang="fr-FR" sz="1800" b="1" dirty="0" smtClean="0">
                <a:solidFill>
                  <a:schemeClr val="tx1"/>
                </a:solidFill>
                <a:latin typeface="Neuropol"/>
              </a:rPr>
              <a:t>Organisation annuelle à formaliser en début d’année scolaire pour les entrants en 1</a:t>
            </a:r>
            <a:r>
              <a:rPr lang="fr-FR" altLang="fr-FR" sz="1800" b="1" baseline="30000" dirty="0" smtClean="0">
                <a:solidFill>
                  <a:schemeClr val="tx1"/>
                </a:solidFill>
                <a:latin typeface="Neuropol"/>
              </a:rPr>
              <a:t>ère</a:t>
            </a:r>
            <a:r>
              <a:rPr lang="fr-FR" altLang="fr-FR" sz="1800" b="1" dirty="0" smtClean="0">
                <a:solidFill>
                  <a:schemeClr val="tx1"/>
                </a:solidFill>
                <a:latin typeface="Neuropol"/>
              </a:rPr>
              <a:t> année ou en fin d’année de 1</a:t>
            </a:r>
            <a:r>
              <a:rPr lang="fr-FR" altLang="fr-FR" sz="1800" b="1" baseline="30000" dirty="0" smtClean="0">
                <a:solidFill>
                  <a:schemeClr val="tx1"/>
                </a:solidFill>
                <a:latin typeface="Neuropol"/>
              </a:rPr>
              <a:t>ère</a:t>
            </a:r>
            <a:r>
              <a:rPr lang="fr-FR" altLang="fr-FR" sz="1800" b="1" dirty="0" smtClean="0">
                <a:solidFill>
                  <a:schemeClr val="tx1"/>
                </a:solidFill>
                <a:latin typeface="Neuropol"/>
              </a:rPr>
              <a:t> année pour les 2</a:t>
            </a:r>
            <a:r>
              <a:rPr lang="fr-FR" altLang="fr-FR" sz="1800" b="1" baseline="30000" dirty="0" smtClean="0">
                <a:solidFill>
                  <a:schemeClr val="tx1"/>
                </a:solidFill>
                <a:latin typeface="Neuropol"/>
              </a:rPr>
              <a:t>ème</a:t>
            </a:r>
            <a:r>
              <a:rPr lang="fr-FR" altLang="fr-FR" sz="1800" b="1" dirty="0" smtClean="0">
                <a:solidFill>
                  <a:schemeClr val="tx1"/>
                </a:solidFill>
                <a:latin typeface="Neuropol"/>
              </a:rPr>
              <a:t> année </a:t>
            </a: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77250390"/>
              </p:ext>
            </p:extLst>
          </p:nvPr>
        </p:nvGraphicFramePr>
        <p:xfrm>
          <a:off x="334176" y="1633934"/>
          <a:ext cx="8496000" cy="39395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764000"/>
                <a:gridCol w="360000"/>
                <a:gridCol w="2340000"/>
                <a:gridCol w="216000"/>
                <a:gridCol w="3816000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Neuropol"/>
                        </a:rPr>
                        <a:t>Pré-rentrée</a:t>
                      </a:r>
                      <a:endParaRPr lang="fr-FR" dirty="0">
                        <a:latin typeface="Neuropol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fr-FR" dirty="0" smtClean="0">
                          <a:latin typeface="Neuropol"/>
                        </a:rPr>
                        <a:t>Présentation  du dispositif, appropriation des outils, choix d’un coordonnateur</a:t>
                      </a:r>
                      <a:endParaRPr lang="fr-FR" dirty="0">
                        <a:latin typeface="Neuropol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Neuropol"/>
                        </a:rPr>
                        <a:t>Phase d’observation</a:t>
                      </a:r>
                      <a:r>
                        <a:rPr lang="fr-FR" baseline="0" dirty="0" smtClean="0">
                          <a:latin typeface="Neuropol"/>
                        </a:rPr>
                        <a:t> a</a:t>
                      </a:r>
                      <a:r>
                        <a:rPr lang="fr-FR" dirty="0" smtClean="0">
                          <a:latin typeface="Neuropol"/>
                        </a:rPr>
                        <a:t>u cours des premières activités d’enseignement </a:t>
                      </a:r>
                    </a:p>
                    <a:p>
                      <a:endParaRPr lang="fr-FR" dirty="0" smtClean="0">
                        <a:latin typeface="Neuropol"/>
                      </a:endParaRPr>
                    </a:p>
                    <a:p>
                      <a:r>
                        <a:rPr lang="fr-FR" dirty="0" smtClean="0">
                          <a:latin typeface="Neuropol"/>
                        </a:rPr>
                        <a:t>~ 4 à 6 semaines </a:t>
                      </a:r>
                      <a:endParaRPr lang="fr-FR" dirty="0">
                        <a:latin typeface="Neuropo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latin typeface="Neuropol"/>
                        </a:rPr>
                        <a:t>Tous les étudiants </a:t>
                      </a:r>
                      <a:endParaRPr lang="fr-FR" b="1" dirty="0">
                        <a:latin typeface="Neuropol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Neuropol"/>
                        </a:rPr>
                        <a:t>Proposition de plusieurs ateliers où l’étudiant s’inscrit en fonction de ses besoins </a:t>
                      </a:r>
                    </a:p>
                    <a:p>
                      <a:endParaRPr lang="fr-FR" dirty="0" smtClean="0">
                        <a:latin typeface="Neuropol"/>
                      </a:endParaRPr>
                    </a:p>
                    <a:p>
                      <a:r>
                        <a:rPr lang="fr-FR" dirty="0" smtClean="0">
                          <a:latin typeface="Neuropol"/>
                        </a:rPr>
                        <a:t>Tests, bilans disciplinaires,</a:t>
                      </a:r>
                      <a:r>
                        <a:rPr lang="fr-FR" baseline="0" dirty="0" smtClean="0">
                          <a:latin typeface="Neuropol"/>
                        </a:rPr>
                        <a:t> entretiens personnalisés…</a:t>
                      </a:r>
                      <a:endParaRPr lang="fr-FR" dirty="0">
                        <a:latin typeface="Neuropo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latin typeface="Neuropol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Neuropol"/>
                        </a:rPr>
                        <a:t>Contenus possibles </a:t>
                      </a:r>
                    </a:p>
                    <a:p>
                      <a:pPr marL="182563" indent="-182563">
                        <a:spcBef>
                          <a:spcPts val="300"/>
                        </a:spcBef>
                        <a:buFont typeface="Wingdings" panose="05000000000000000000" pitchFamily="2" charset="2"/>
                        <a:buChar char=""/>
                      </a:pPr>
                      <a:r>
                        <a:rPr lang="fr-FR" dirty="0" smtClean="0">
                          <a:latin typeface="Neuropol"/>
                        </a:rPr>
                        <a:t>atelier de langue pour les étudiants qui ont le plus de difficultés</a:t>
                      </a:r>
                    </a:p>
                    <a:p>
                      <a:pPr marL="182563" indent="-182563">
                        <a:spcBef>
                          <a:spcPts val="300"/>
                        </a:spcBef>
                        <a:buFont typeface="Wingdings" panose="05000000000000000000" pitchFamily="2" charset="2"/>
                        <a:buChar char=""/>
                      </a:pPr>
                      <a:r>
                        <a:rPr lang="fr-FR" dirty="0" smtClean="0">
                          <a:latin typeface="Neuropol"/>
                        </a:rPr>
                        <a:t>atelier sur certains contenus mathématiques nécessaires</a:t>
                      </a:r>
                      <a:r>
                        <a:rPr lang="fr-FR" baseline="0" dirty="0" smtClean="0">
                          <a:latin typeface="Neuropol"/>
                        </a:rPr>
                        <a:t> en début de BTS</a:t>
                      </a:r>
                      <a:endParaRPr lang="fr-FR" dirty="0" smtClean="0">
                        <a:latin typeface="Neuropol"/>
                      </a:endParaRPr>
                    </a:p>
                    <a:p>
                      <a:pPr marL="182563" indent="-182563">
                        <a:spcBef>
                          <a:spcPts val="300"/>
                        </a:spcBef>
                        <a:buFont typeface="Wingdings" panose="05000000000000000000" pitchFamily="2" charset="2"/>
                        <a:buChar char=""/>
                      </a:pPr>
                      <a:r>
                        <a:rPr lang="fr-FR" dirty="0" smtClean="0">
                          <a:latin typeface="Neuropol"/>
                        </a:rPr>
                        <a:t>atelier</a:t>
                      </a:r>
                      <a:r>
                        <a:rPr lang="fr-FR" baseline="0" dirty="0" smtClean="0">
                          <a:latin typeface="Neuropol"/>
                        </a:rPr>
                        <a:t> sur des compétences transversales</a:t>
                      </a:r>
                    </a:p>
                    <a:p>
                      <a:pPr marL="182563" indent="-182563">
                        <a:spcBef>
                          <a:spcPts val="300"/>
                        </a:spcBef>
                        <a:buFont typeface="Wingdings" panose="05000000000000000000" pitchFamily="2" charset="2"/>
                        <a:buChar char=""/>
                      </a:pPr>
                      <a:r>
                        <a:rPr lang="fr-FR" baseline="0" dirty="0" smtClean="0">
                          <a:latin typeface="Neuropol"/>
                        </a:rPr>
                        <a:t>connaissances des métiers, de la filière</a:t>
                      </a:r>
                    </a:p>
                    <a:p>
                      <a:pPr marL="182563" indent="-182563">
                        <a:spcBef>
                          <a:spcPts val="300"/>
                        </a:spcBef>
                        <a:buFont typeface="Wingdings" panose="05000000000000000000" pitchFamily="2" charset="2"/>
                        <a:buChar char=""/>
                      </a:pPr>
                      <a:r>
                        <a:rPr lang="fr-FR" baseline="0" dirty="0" smtClean="0">
                          <a:latin typeface="Neuropol"/>
                        </a:rPr>
                        <a:t>atelier sur les techniques de recherche de stage</a:t>
                      </a:r>
                    </a:p>
                    <a:p>
                      <a:pPr marL="182563" indent="-182563">
                        <a:spcBef>
                          <a:spcPts val="300"/>
                        </a:spcBef>
                        <a:buFont typeface="Wingdings" panose="05000000000000000000" pitchFamily="2" charset="2"/>
                        <a:buChar char=""/>
                      </a:pPr>
                      <a:r>
                        <a:rPr lang="fr-FR" baseline="0" dirty="0" smtClean="0">
                          <a:latin typeface="Neuropol"/>
                        </a:rPr>
                        <a:t>travail sur l’attitude à adopter en stage (coaching)</a:t>
                      </a:r>
                    </a:p>
                    <a:p>
                      <a:pPr marL="182563" indent="-182563">
                        <a:spcBef>
                          <a:spcPts val="300"/>
                        </a:spcBef>
                        <a:buFont typeface="Wingdings" panose="05000000000000000000" pitchFamily="2" charset="2"/>
                        <a:buChar char=""/>
                      </a:pPr>
                      <a:r>
                        <a:rPr lang="fr-FR" baseline="0" dirty="0" smtClean="0">
                          <a:latin typeface="Neuropol"/>
                        </a:rPr>
                        <a:t>…</a:t>
                      </a:r>
                      <a:endParaRPr lang="fr-FR" dirty="0">
                        <a:latin typeface="Neuropol"/>
                      </a:endParaRPr>
                    </a:p>
                  </a:txBody>
                  <a:tcPr/>
                </a:tc>
              </a:tr>
              <a:tr h="370840">
                <a:tc gridSpan="5">
                  <a:txBody>
                    <a:bodyPr/>
                    <a:lstStyle/>
                    <a:p>
                      <a:r>
                        <a:rPr lang="fr-FR" dirty="0" smtClean="0">
                          <a:latin typeface="Neuropol"/>
                          <a:sym typeface="Wingdings 3" panose="05040102010807070707" pitchFamily="18" charset="2"/>
                        </a:rPr>
                        <a:t> </a:t>
                      </a:r>
                      <a:r>
                        <a:rPr lang="fr-FR" dirty="0" smtClean="0">
                          <a:latin typeface="Neuropol"/>
                        </a:rPr>
                        <a:t>Phase de diagnostic (réunion professeurs élargis, DDFPT…), définition des objectifs, contractualisation</a:t>
                      </a:r>
                      <a:endParaRPr lang="fr-FR" dirty="0">
                        <a:latin typeface="Neuropol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 gridSpan="5">
                  <a:txBody>
                    <a:bodyPr/>
                    <a:lstStyle/>
                    <a:p>
                      <a:r>
                        <a:rPr lang="fr-FR" b="1" dirty="0" smtClean="0">
                          <a:latin typeface="Neuropol"/>
                        </a:rPr>
                        <a:t>Période 1 </a:t>
                      </a:r>
                      <a:endParaRPr lang="fr-FR" b="1" dirty="0">
                        <a:latin typeface="Neuropol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767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79511" y="358495"/>
            <a:ext cx="7658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fr-FR" sz="2400" b="1" dirty="0" smtClean="0">
                <a:latin typeface="Neuropol"/>
              </a:rPr>
              <a:t>Un exemple d’organisation…</a:t>
            </a:r>
            <a:endParaRPr lang="fr-FR" sz="2400" b="1" dirty="0">
              <a:latin typeface="Neuropol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01181938"/>
              </p:ext>
            </p:extLst>
          </p:nvPr>
        </p:nvGraphicFramePr>
        <p:xfrm>
          <a:off x="334176" y="1633934"/>
          <a:ext cx="8496000" cy="415036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764000"/>
                <a:gridCol w="360000"/>
                <a:gridCol w="2340000"/>
                <a:gridCol w="216000"/>
                <a:gridCol w="3816000"/>
              </a:tblGrid>
              <a:tr h="370840">
                <a:tc gridSpan="5">
                  <a:txBody>
                    <a:bodyPr/>
                    <a:lstStyle/>
                    <a:p>
                      <a:r>
                        <a:rPr lang="fr-FR" dirty="0" smtClean="0">
                          <a:latin typeface="Neuropol"/>
                        </a:rPr>
                        <a:t>Période 1 </a:t>
                      </a:r>
                      <a:endParaRPr lang="fr-FR" dirty="0">
                        <a:latin typeface="Neuropol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Neuropol"/>
                        </a:rPr>
                        <a:t>1</a:t>
                      </a:r>
                      <a:r>
                        <a:rPr lang="fr-FR" baseline="30000" dirty="0" smtClean="0">
                          <a:latin typeface="Neuropol"/>
                        </a:rPr>
                        <a:t>ère</a:t>
                      </a:r>
                      <a:r>
                        <a:rPr lang="fr-FR" dirty="0" smtClean="0">
                          <a:latin typeface="Neuropol"/>
                        </a:rPr>
                        <a:t> Phase d’opérationnalisation</a:t>
                      </a:r>
                      <a:r>
                        <a:rPr lang="fr-FR" baseline="0" dirty="0" smtClean="0">
                          <a:latin typeface="Neuropol"/>
                        </a:rPr>
                        <a:t> </a:t>
                      </a:r>
                    </a:p>
                    <a:p>
                      <a:endParaRPr lang="fr-FR" dirty="0" smtClean="0">
                        <a:latin typeface="Neuropol"/>
                      </a:endParaRPr>
                    </a:p>
                    <a:p>
                      <a:r>
                        <a:rPr lang="fr-FR" dirty="0" smtClean="0">
                          <a:latin typeface="Neuropol"/>
                        </a:rPr>
                        <a:t>~ 6</a:t>
                      </a:r>
                      <a:r>
                        <a:rPr lang="fr-FR" baseline="0" dirty="0" smtClean="0">
                          <a:latin typeface="Neuropol"/>
                        </a:rPr>
                        <a:t> à 8</a:t>
                      </a:r>
                      <a:r>
                        <a:rPr lang="fr-FR" dirty="0" smtClean="0">
                          <a:latin typeface="Neuropol"/>
                        </a:rPr>
                        <a:t> semaines </a:t>
                      </a:r>
                      <a:endParaRPr lang="fr-FR" dirty="0">
                        <a:latin typeface="Neuropo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latin typeface="Neuropol"/>
                        </a:rPr>
                        <a:t>Les étudiants à besoin</a:t>
                      </a:r>
                      <a:endParaRPr lang="fr-FR" b="1" dirty="0">
                        <a:latin typeface="Neuropol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Neuropol"/>
                        </a:rPr>
                        <a:t>A partir des</a:t>
                      </a:r>
                      <a:r>
                        <a:rPr lang="fr-FR" baseline="0" dirty="0" smtClean="0">
                          <a:latin typeface="Neuropol"/>
                        </a:rPr>
                        <a:t> diagnostics et des besoins des étudiants, l’équipe pédagogique construit :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Wingdings" panose="05000000000000000000" pitchFamily="2" charset="2"/>
                        <a:buChar char=""/>
                      </a:pPr>
                      <a:r>
                        <a:rPr lang="fr-FR" baseline="0" dirty="0" smtClean="0">
                          <a:latin typeface="Neuropol"/>
                        </a:rPr>
                        <a:t>les actions de remédiation ou de consolidation,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Wingdings" panose="05000000000000000000" pitchFamily="2" charset="2"/>
                        <a:buChar char=""/>
                      </a:pPr>
                      <a:r>
                        <a:rPr lang="fr-FR" baseline="0" dirty="0" smtClean="0">
                          <a:latin typeface="Neuropol"/>
                        </a:rPr>
                        <a:t>les groupes de besoins,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Wingdings" panose="05000000000000000000" pitchFamily="2" charset="2"/>
                        <a:buChar char=""/>
                      </a:pPr>
                      <a:r>
                        <a:rPr lang="fr-FR" baseline="0" dirty="0" smtClean="0">
                          <a:latin typeface="Neuropol"/>
                        </a:rPr>
                        <a:t>la mise en place éventuelle de tutorat…</a:t>
                      </a:r>
                      <a:endParaRPr lang="fr-FR" dirty="0">
                        <a:latin typeface="Neuropo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latin typeface="Neuropol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Neuropol"/>
                        </a:rPr>
                        <a:t>Contenus possibles </a:t>
                      </a:r>
                    </a:p>
                    <a:p>
                      <a:pPr marL="182563" indent="-182563">
                        <a:spcBef>
                          <a:spcPts val="300"/>
                        </a:spcBef>
                        <a:buFont typeface="Wingdings" panose="05000000000000000000" pitchFamily="2" charset="2"/>
                        <a:buChar char=""/>
                      </a:pPr>
                      <a:r>
                        <a:rPr lang="fr-FR" dirty="0" smtClean="0">
                          <a:latin typeface="Neuropol"/>
                        </a:rPr>
                        <a:t>travail sur la confirmation du projet personnel professionnel ou de poursuite d‘étude,</a:t>
                      </a:r>
                    </a:p>
                    <a:p>
                      <a:pPr marL="182563" indent="-182563">
                        <a:spcBef>
                          <a:spcPts val="300"/>
                        </a:spcBef>
                        <a:buFont typeface="Wingdings" panose="05000000000000000000" pitchFamily="2" charset="2"/>
                        <a:buChar char=""/>
                      </a:pPr>
                      <a:r>
                        <a:rPr lang="fr-FR" baseline="0" dirty="0" smtClean="0">
                          <a:latin typeface="Neuropol"/>
                        </a:rPr>
                        <a:t>travail sur la motivation (mise en œuvre d’un projet en lien avec les finalités du BTS),</a:t>
                      </a:r>
                    </a:p>
                    <a:p>
                      <a:pPr marL="182563" indent="-182563">
                        <a:spcBef>
                          <a:spcPts val="300"/>
                        </a:spcBef>
                        <a:buFont typeface="Wingdings" panose="05000000000000000000" pitchFamily="2" charset="2"/>
                        <a:buChar char=""/>
                      </a:pPr>
                      <a:r>
                        <a:rPr lang="fr-FR" baseline="0" dirty="0" smtClean="0">
                          <a:latin typeface="Neuropol"/>
                        </a:rPr>
                        <a:t>aide méthodologique (organisation, concentration…),</a:t>
                      </a:r>
                    </a:p>
                    <a:p>
                      <a:pPr marL="182563" indent="-182563">
                        <a:spcBef>
                          <a:spcPts val="300"/>
                        </a:spcBef>
                        <a:buFont typeface="Wingdings" panose="05000000000000000000" pitchFamily="2" charset="2"/>
                        <a:buChar char=""/>
                      </a:pPr>
                      <a:r>
                        <a:rPr lang="fr-FR" baseline="0" dirty="0" smtClean="0">
                          <a:latin typeface="Neuropol"/>
                        </a:rPr>
                        <a:t>aide au travail personnel,</a:t>
                      </a:r>
                    </a:p>
                    <a:p>
                      <a:pPr marL="182563" indent="-182563">
                        <a:spcBef>
                          <a:spcPts val="300"/>
                        </a:spcBef>
                        <a:buFont typeface="Wingdings" panose="05000000000000000000" pitchFamily="2" charset="2"/>
                        <a:buChar char=""/>
                      </a:pPr>
                      <a:r>
                        <a:rPr lang="fr-FR" baseline="0" dirty="0" smtClean="0">
                          <a:latin typeface="Neuropol"/>
                        </a:rPr>
                        <a:t>travail sur l’estime de soi,</a:t>
                      </a:r>
                    </a:p>
                    <a:p>
                      <a:pPr marL="182563" indent="-182563">
                        <a:spcBef>
                          <a:spcPts val="300"/>
                        </a:spcBef>
                        <a:buFont typeface="Wingdings" panose="05000000000000000000" pitchFamily="2" charset="2"/>
                        <a:buChar char=""/>
                      </a:pPr>
                      <a:r>
                        <a:rPr lang="fr-FR" baseline="0" dirty="0" smtClean="0">
                          <a:latin typeface="Neuropol"/>
                        </a:rPr>
                        <a:t>consolidation disciplinaire, ou pluridisciplinaire (</a:t>
                      </a:r>
                      <a:r>
                        <a:rPr lang="fr-FR" baseline="0" dirty="0" err="1" smtClean="0">
                          <a:latin typeface="Neuropol"/>
                        </a:rPr>
                        <a:t>co</a:t>
                      </a:r>
                      <a:r>
                        <a:rPr lang="fr-FR" baseline="0" dirty="0" smtClean="0">
                          <a:latin typeface="Neuropol"/>
                        </a:rPr>
                        <a:t>-animation…),</a:t>
                      </a:r>
                    </a:p>
                    <a:p>
                      <a:pPr marL="182563" indent="-182563">
                        <a:spcBef>
                          <a:spcPts val="300"/>
                        </a:spcBef>
                        <a:buFont typeface="Wingdings" panose="05000000000000000000" pitchFamily="2" charset="2"/>
                        <a:buChar char=""/>
                      </a:pPr>
                      <a:r>
                        <a:rPr lang="fr-FR" baseline="0" dirty="0" smtClean="0">
                          <a:latin typeface="Neuropol"/>
                        </a:rPr>
                        <a:t>exploitation du retour de stage, formalisation d’un compte rendu écrit</a:t>
                      </a:r>
                    </a:p>
                    <a:p>
                      <a:pPr marL="182563" indent="-182563">
                        <a:spcBef>
                          <a:spcPts val="300"/>
                        </a:spcBef>
                        <a:buFont typeface="Wingdings" panose="05000000000000000000" pitchFamily="2" charset="2"/>
                        <a:buChar char=""/>
                      </a:pPr>
                      <a:r>
                        <a:rPr lang="fr-FR" baseline="0" dirty="0" smtClean="0">
                          <a:latin typeface="Neuropol"/>
                        </a:rPr>
                        <a:t>…</a:t>
                      </a:r>
                      <a:endParaRPr lang="fr-FR" dirty="0">
                        <a:latin typeface="Neuropol"/>
                      </a:endParaRPr>
                    </a:p>
                  </a:txBody>
                  <a:tcPr/>
                </a:tc>
              </a:tr>
              <a:tr h="370840">
                <a:tc gridSpan="5">
                  <a:txBody>
                    <a:bodyPr/>
                    <a:lstStyle/>
                    <a:p>
                      <a:r>
                        <a:rPr lang="fr-FR" dirty="0" smtClean="0">
                          <a:latin typeface="Neuropol"/>
                          <a:sym typeface="Wingdings 3" panose="05040102010807070707" pitchFamily="18" charset="2"/>
                        </a:rPr>
                        <a:t> </a:t>
                      </a:r>
                      <a:r>
                        <a:rPr lang="fr-FR" dirty="0" smtClean="0">
                          <a:latin typeface="Neuropol"/>
                        </a:rPr>
                        <a:t>Bilan intermédiaire, suivi, évaluation (réunion professeurs élargis, DDFPT…), ajustement des objectifs, éventuellement</a:t>
                      </a:r>
                      <a:r>
                        <a:rPr lang="fr-FR" baseline="0" dirty="0" smtClean="0">
                          <a:latin typeface="Neuropol"/>
                        </a:rPr>
                        <a:t> </a:t>
                      </a:r>
                      <a:r>
                        <a:rPr lang="fr-FR" dirty="0" smtClean="0">
                          <a:latin typeface="Neuropol"/>
                        </a:rPr>
                        <a:t>définition de</a:t>
                      </a:r>
                      <a:r>
                        <a:rPr lang="fr-FR" baseline="0" dirty="0" smtClean="0">
                          <a:latin typeface="Neuropol"/>
                        </a:rPr>
                        <a:t> nouvelles actions</a:t>
                      </a:r>
                      <a:endParaRPr lang="fr-FR" dirty="0">
                        <a:latin typeface="Neuropol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25845" y="911727"/>
            <a:ext cx="8741885" cy="696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1250"/>
              </a:spcBef>
              <a:buClrTx/>
              <a:buFontTx/>
              <a:buNone/>
            </a:pPr>
            <a:r>
              <a:rPr lang="fr-FR" altLang="fr-FR" sz="1800" b="1" dirty="0" smtClean="0">
                <a:solidFill>
                  <a:schemeClr val="tx1"/>
                </a:solidFill>
                <a:latin typeface="Neuropol"/>
              </a:rPr>
              <a:t>Organisation annuelle à formaliser en début d’année scolaire pour les entrants en 1</a:t>
            </a:r>
            <a:r>
              <a:rPr lang="fr-FR" altLang="fr-FR" sz="1800" b="1" baseline="30000" dirty="0" smtClean="0">
                <a:solidFill>
                  <a:schemeClr val="tx1"/>
                </a:solidFill>
                <a:latin typeface="Neuropol"/>
              </a:rPr>
              <a:t>ère</a:t>
            </a:r>
            <a:r>
              <a:rPr lang="fr-FR" altLang="fr-FR" sz="1800" b="1" dirty="0" smtClean="0">
                <a:solidFill>
                  <a:schemeClr val="tx1"/>
                </a:solidFill>
                <a:latin typeface="Neuropol"/>
              </a:rPr>
              <a:t> année ou en fin d’année de 1</a:t>
            </a:r>
            <a:r>
              <a:rPr lang="fr-FR" altLang="fr-FR" sz="1800" b="1" baseline="30000" dirty="0" smtClean="0">
                <a:solidFill>
                  <a:schemeClr val="tx1"/>
                </a:solidFill>
                <a:latin typeface="Neuropol"/>
              </a:rPr>
              <a:t>ère</a:t>
            </a:r>
            <a:r>
              <a:rPr lang="fr-FR" altLang="fr-FR" sz="1800" b="1" dirty="0" smtClean="0">
                <a:solidFill>
                  <a:schemeClr val="tx1"/>
                </a:solidFill>
                <a:latin typeface="Neuropol"/>
              </a:rPr>
              <a:t> année pour les 2</a:t>
            </a:r>
            <a:r>
              <a:rPr lang="fr-FR" altLang="fr-FR" sz="1800" b="1" baseline="30000" dirty="0" smtClean="0">
                <a:solidFill>
                  <a:schemeClr val="tx1"/>
                </a:solidFill>
                <a:latin typeface="Neuropol"/>
              </a:rPr>
              <a:t>ème</a:t>
            </a:r>
            <a:r>
              <a:rPr lang="fr-FR" altLang="fr-FR" sz="1800" b="1" dirty="0" smtClean="0">
                <a:solidFill>
                  <a:schemeClr val="tx1"/>
                </a:solidFill>
                <a:latin typeface="Neuropol"/>
              </a:rPr>
              <a:t> année </a:t>
            </a:r>
          </a:p>
        </p:txBody>
      </p:sp>
    </p:spTree>
    <p:extLst>
      <p:ext uri="{BB962C8B-B14F-4D97-AF65-F5344CB8AC3E}">
        <p14:creationId xmlns="" xmlns:p14="http://schemas.microsoft.com/office/powerpoint/2010/main" val="1353182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79511" y="358495"/>
            <a:ext cx="7658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fr-FR" sz="2400" b="1" dirty="0" smtClean="0">
                <a:latin typeface="Neuropol"/>
              </a:rPr>
              <a:t>Un exemple d’organisation…</a:t>
            </a:r>
            <a:endParaRPr lang="fr-FR" sz="2400" b="1" dirty="0">
              <a:latin typeface="Neuropol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19483494"/>
              </p:ext>
            </p:extLst>
          </p:nvPr>
        </p:nvGraphicFramePr>
        <p:xfrm>
          <a:off x="334176" y="1633934"/>
          <a:ext cx="8496000" cy="32512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764000"/>
                <a:gridCol w="360000"/>
                <a:gridCol w="2340000"/>
                <a:gridCol w="216000"/>
                <a:gridCol w="3816000"/>
              </a:tblGrid>
              <a:tr h="370840">
                <a:tc gridSpan="5">
                  <a:txBody>
                    <a:bodyPr/>
                    <a:lstStyle/>
                    <a:p>
                      <a:r>
                        <a:rPr lang="fr-FR" dirty="0" smtClean="0">
                          <a:latin typeface="Neuropol"/>
                        </a:rPr>
                        <a:t>Période 2</a:t>
                      </a:r>
                      <a:endParaRPr lang="fr-FR" dirty="0">
                        <a:latin typeface="Neuropol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Neuropol"/>
                        </a:rPr>
                        <a:t>2</a:t>
                      </a:r>
                      <a:r>
                        <a:rPr lang="fr-FR" baseline="30000" dirty="0" smtClean="0">
                          <a:latin typeface="Neuropol"/>
                        </a:rPr>
                        <a:t>ème</a:t>
                      </a:r>
                      <a:r>
                        <a:rPr lang="fr-FR" dirty="0" smtClean="0">
                          <a:latin typeface="Neuropol"/>
                        </a:rPr>
                        <a:t> Phase d’opérationnalisation</a:t>
                      </a:r>
                    </a:p>
                    <a:p>
                      <a:r>
                        <a:rPr lang="fr-FR" baseline="0" dirty="0" smtClean="0">
                          <a:latin typeface="Neuropol"/>
                        </a:rPr>
                        <a:t> </a:t>
                      </a:r>
                      <a:endParaRPr lang="fr-FR" dirty="0" smtClean="0">
                        <a:latin typeface="Neuropol"/>
                      </a:endParaRPr>
                    </a:p>
                    <a:p>
                      <a:r>
                        <a:rPr lang="fr-FR" dirty="0" smtClean="0">
                          <a:latin typeface="Neuropol"/>
                        </a:rPr>
                        <a:t>~ 6</a:t>
                      </a:r>
                      <a:r>
                        <a:rPr lang="fr-FR" baseline="0" dirty="0" smtClean="0">
                          <a:latin typeface="Neuropol"/>
                        </a:rPr>
                        <a:t> à 8</a:t>
                      </a:r>
                      <a:r>
                        <a:rPr lang="fr-FR" dirty="0" smtClean="0">
                          <a:latin typeface="Neuropol"/>
                        </a:rPr>
                        <a:t> semaines </a:t>
                      </a:r>
                      <a:endParaRPr lang="fr-FR" dirty="0">
                        <a:latin typeface="Neuropo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latin typeface="Neuropol"/>
                        </a:rPr>
                        <a:t>Les étudiants à besoin</a:t>
                      </a:r>
                      <a:endParaRPr lang="fr-FR" b="1" dirty="0">
                        <a:latin typeface="Neuropol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fr-FR" dirty="0" smtClean="0">
                          <a:latin typeface="Neuropol"/>
                        </a:rPr>
                        <a:t>A partir de</a:t>
                      </a:r>
                      <a:r>
                        <a:rPr lang="fr-FR" baseline="0" dirty="0" smtClean="0">
                          <a:latin typeface="Neuropol"/>
                        </a:rPr>
                        <a:t> l’évaluation des progrès (objectifs atteints ou non) :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Wingdings" panose="05000000000000000000" pitchFamily="2" charset="2"/>
                        <a:buChar char=""/>
                      </a:pPr>
                      <a:r>
                        <a:rPr lang="fr-FR" baseline="0" dirty="0" smtClean="0">
                          <a:latin typeface="Neuropol"/>
                        </a:rPr>
                        <a:t>proposition de poursuite sur les mêmes modules ou sur d’autres modules,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Wingdings" panose="05000000000000000000" pitchFamily="2" charset="2"/>
                        <a:buChar char=""/>
                      </a:pPr>
                      <a:r>
                        <a:rPr lang="fr-FR" baseline="0" dirty="0" smtClean="0">
                          <a:latin typeface="Neuropol"/>
                        </a:rPr>
                        <a:t>définition de nouveaux groupes de besoins.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Wingdings" panose="05000000000000000000" pitchFamily="2" charset="2"/>
                        <a:buChar char=""/>
                      </a:pPr>
                      <a:endParaRPr lang="fr-FR" dirty="0">
                        <a:latin typeface="Neuropo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latin typeface="Neuropol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Neuropol"/>
                        </a:rPr>
                        <a:t>Contenus possibles </a:t>
                      </a:r>
                    </a:p>
                    <a:p>
                      <a:pPr marL="182563" indent="-182563">
                        <a:spcBef>
                          <a:spcPts val="300"/>
                        </a:spcBef>
                        <a:buFont typeface="Wingdings" panose="05000000000000000000" pitchFamily="2" charset="2"/>
                        <a:buChar char=""/>
                      </a:pPr>
                      <a:r>
                        <a:rPr lang="fr-FR" baseline="0" dirty="0" smtClean="0">
                          <a:solidFill>
                            <a:schemeClr val="tx1"/>
                          </a:solidFill>
                          <a:latin typeface="Neuropol"/>
                        </a:rPr>
                        <a:t>travail sur la motivation (mise en œuvre d’un projet en lien avec les finalités du BTS),</a:t>
                      </a:r>
                    </a:p>
                    <a:p>
                      <a:pPr marL="182563" indent="-182563">
                        <a:spcBef>
                          <a:spcPts val="300"/>
                        </a:spcBef>
                        <a:buFont typeface="Wingdings" panose="05000000000000000000" pitchFamily="2" charset="2"/>
                        <a:buChar char=""/>
                      </a:pPr>
                      <a:r>
                        <a:rPr lang="fr-FR" baseline="0" dirty="0" smtClean="0">
                          <a:solidFill>
                            <a:schemeClr val="tx1"/>
                          </a:solidFill>
                          <a:latin typeface="Neuropol"/>
                        </a:rPr>
                        <a:t>aide méthodologique (organisation, concentration…),</a:t>
                      </a:r>
                    </a:p>
                    <a:p>
                      <a:pPr marL="182563" indent="-182563">
                        <a:spcBef>
                          <a:spcPts val="300"/>
                        </a:spcBef>
                        <a:buFont typeface="Wingdings" panose="05000000000000000000" pitchFamily="2" charset="2"/>
                        <a:buChar char=""/>
                      </a:pPr>
                      <a:r>
                        <a:rPr lang="fr-FR" baseline="0" dirty="0" smtClean="0">
                          <a:solidFill>
                            <a:schemeClr val="tx1"/>
                          </a:solidFill>
                          <a:latin typeface="Neuropol"/>
                        </a:rPr>
                        <a:t>consolidation disciplinaire, ou pluridisciplinaire,</a:t>
                      </a:r>
                    </a:p>
                    <a:p>
                      <a:pPr marL="182563" indent="-182563">
                        <a:spcBef>
                          <a:spcPts val="300"/>
                        </a:spcBef>
                        <a:buFont typeface="Wingdings" panose="05000000000000000000" pitchFamily="2" charset="2"/>
                        <a:buChar char=""/>
                      </a:pPr>
                      <a:r>
                        <a:rPr lang="fr-FR" baseline="0" dirty="0" smtClean="0">
                          <a:solidFill>
                            <a:schemeClr val="tx1"/>
                          </a:solidFill>
                          <a:latin typeface="Neuropol"/>
                        </a:rPr>
                        <a:t>aide individualisée,</a:t>
                      </a:r>
                    </a:p>
                    <a:p>
                      <a:pPr marL="182563" indent="-182563">
                        <a:spcBef>
                          <a:spcPts val="300"/>
                        </a:spcBef>
                        <a:buFont typeface="Wingdings" panose="05000000000000000000" pitchFamily="2" charset="2"/>
                        <a:buChar char=""/>
                      </a:pPr>
                      <a:r>
                        <a:rPr lang="fr-FR" baseline="0" dirty="0" smtClean="0">
                          <a:solidFill>
                            <a:schemeClr val="tx1"/>
                          </a:solidFill>
                          <a:latin typeface="Neuropol"/>
                        </a:rPr>
                        <a:t>…</a:t>
                      </a:r>
                      <a:endParaRPr lang="fr-FR" dirty="0">
                        <a:solidFill>
                          <a:schemeClr val="tx1"/>
                        </a:solidFill>
                        <a:latin typeface="Neuropol"/>
                      </a:endParaRPr>
                    </a:p>
                  </a:txBody>
                  <a:tcPr/>
                </a:tc>
              </a:tr>
              <a:tr h="370840">
                <a:tc gridSpan="5">
                  <a:txBody>
                    <a:bodyPr/>
                    <a:lstStyle/>
                    <a:p>
                      <a:r>
                        <a:rPr lang="fr-FR" dirty="0" smtClean="0">
                          <a:latin typeface="Neuropol"/>
                          <a:sym typeface="Wingdings 3" panose="05040102010807070707" pitchFamily="18" charset="2"/>
                        </a:rPr>
                        <a:t> </a:t>
                      </a:r>
                      <a:r>
                        <a:rPr lang="fr-FR" dirty="0" smtClean="0">
                          <a:latin typeface="Neuropol"/>
                        </a:rPr>
                        <a:t>Bilan intermédiaire, suivi, évaluation (réunion professeurs élargis, DDFPT…), ajustement des objectifs, éventuellement</a:t>
                      </a:r>
                      <a:r>
                        <a:rPr lang="fr-FR" baseline="0" dirty="0" smtClean="0">
                          <a:latin typeface="Neuropol"/>
                        </a:rPr>
                        <a:t> </a:t>
                      </a:r>
                      <a:r>
                        <a:rPr lang="fr-FR" dirty="0" smtClean="0">
                          <a:latin typeface="Neuropol"/>
                        </a:rPr>
                        <a:t>définition de</a:t>
                      </a:r>
                      <a:r>
                        <a:rPr lang="fr-FR" baseline="0" dirty="0" smtClean="0">
                          <a:latin typeface="Neuropol"/>
                        </a:rPr>
                        <a:t> nouvelles actions</a:t>
                      </a:r>
                      <a:endParaRPr lang="fr-FR" dirty="0">
                        <a:latin typeface="Neuropol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25845" y="911727"/>
            <a:ext cx="8741885" cy="696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1250"/>
              </a:spcBef>
              <a:buClrTx/>
              <a:buFontTx/>
              <a:buNone/>
            </a:pPr>
            <a:r>
              <a:rPr lang="fr-FR" altLang="fr-FR" sz="1800" b="1" dirty="0" smtClean="0">
                <a:solidFill>
                  <a:schemeClr val="tx1"/>
                </a:solidFill>
                <a:latin typeface="Neuropol"/>
              </a:rPr>
              <a:t>Organisation annuelle à formaliser en début d’année scolaire pour les entrants en 1</a:t>
            </a:r>
            <a:r>
              <a:rPr lang="fr-FR" altLang="fr-FR" sz="1800" b="1" baseline="30000" dirty="0" smtClean="0">
                <a:solidFill>
                  <a:schemeClr val="tx1"/>
                </a:solidFill>
                <a:latin typeface="Neuropol"/>
              </a:rPr>
              <a:t>ère</a:t>
            </a:r>
            <a:r>
              <a:rPr lang="fr-FR" altLang="fr-FR" sz="1800" b="1" dirty="0" smtClean="0">
                <a:solidFill>
                  <a:schemeClr val="tx1"/>
                </a:solidFill>
                <a:latin typeface="Neuropol"/>
              </a:rPr>
              <a:t> année ou en fin d’année de 1</a:t>
            </a:r>
            <a:r>
              <a:rPr lang="fr-FR" altLang="fr-FR" sz="1800" b="1" baseline="30000" dirty="0" smtClean="0">
                <a:solidFill>
                  <a:schemeClr val="tx1"/>
                </a:solidFill>
                <a:latin typeface="Neuropol"/>
              </a:rPr>
              <a:t>ère</a:t>
            </a:r>
            <a:r>
              <a:rPr lang="fr-FR" altLang="fr-FR" sz="1800" b="1" dirty="0" smtClean="0">
                <a:solidFill>
                  <a:schemeClr val="tx1"/>
                </a:solidFill>
                <a:latin typeface="Neuropol"/>
              </a:rPr>
              <a:t> année pour les 2</a:t>
            </a:r>
            <a:r>
              <a:rPr lang="fr-FR" altLang="fr-FR" sz="1800" b="1" baseline="30000" dirty="0" smtClean="0">
                <a:solidFill>
                  <a:schemeClr val="tx1"/>
                </a:solidFill>
                <a:latin typeface="Neuropol"/>
              </a:rPr>
              <a:t>ème</a:t>
            </a:r>
            <a:r>
              <a:rPr lang="fr-FR" altLang="fr-FR" sz="1800" b="1" dirty="0" smtClean="0">
                <a:solidFill>
                  <a:schemeClr val="tx1"/>
                </a:solidFill>
                <a:latin typeface="Neuropol"/>
              </a:rPr>
              <a:t> année </a:t>
            </a:r>
          </a:p>
        </p:txBody>
      </p:sp>
    </p:spTree>
    <p:extLst>
      <p:ext uri="{BB962C8B-B14F-4D97-AF65-F5344CB8AC3E}">
        <p14:creationId xmlns="" xmlns:p14="http://schemas.microsoft.com/office/powerpoint/2010/main" val="287760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79511" y="358495"/>
            <a:ext cx="7658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fr-FR" sz="2400" b="1" dirty="0" smtClean="0">
                <a:latin typeface="Neuropol"/>
              </a:rPr>
              <a:t>Un exemple d’organisation…</a:t>
            </a:r>
            <a:endParaRPr lang="fr-FR" sz="2400" b="1" dirty="0">
              <a:latin typeface="Neuropol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84753415"/>
              </p:ext>
            </p:extLst>
          </p:nvPr>
        </p:nvGraphicFramePr>
        <p:xfrm>
          <a:off x="334176" y="1633934"/>
          <a:ext cx="8496000" cy="390652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764000"/>
                <a:gridCol w="360000"/>
                <a:gridCol w="2340000"/>
                <a:gridCol w="216000"/>
                <a:gridCol w="3816000"/>
              </a:tblGrid>
              <a:tr h="370840">
                <a:tc gridSpan="5">
                  <a:txBody>
                    <a:bodyPr/>
                    <a:lstStyle/>
                    <a:p>
                      <a:r>
                        <a:rPr lang="fr-FR" dirty="0" smtClean="0">
                          <a:latin typeface="Neuropol"/>
                        </a:rPr>
                        <a:t>Période 3</a:t>
                      </a:r>
                      <a:endParaRPr lang="fr-FR" dirty="0">
                        <a:latin typeface="Neuropol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Neuropol"/>
                        </a:rPr>
                        <a:t>3</a:t>
                      </a:r>
                      <a:r>
                        <a:rPr lang="fr-FR" baseline="30000" dirty="0" smtClean="0">
                          <a:latin typeface="Neuropol"/>
                        </a:rPr>
                        <a:t>ème</a:t>
                      </a:r>
                      <a:r>
                        <a:rPr lang="fr-FR" dirty="0" smtClean="0">
                          <a:latin typeface="Neuropol"/>
                        </a:rPr>
                        <a:t> Phase d’opérationnalisation</a:t>
                      </a:r>
                    </a:p>
                    <a:p>
                      <a:r>
                        <a:rPr lang="fr-FR" baseline="0" dirty="0" smtClean="0">
                          <a:latin typeface="Neuropol"/>
                        </a:rPr>
                        <a:t> </a:t>
                      </a:r>
                      <a:endParaRPr lang="fr-FR" dirty="0" smtClean="0">
                        <a:latin typeface="Neuropol"/>
                      </a:endParaRPr>
                    </a:p>
                    <a:p>
                      <a:r>
                        <a:rPr lang="fr-FR" dirty="0" smtClean="0">
                          <a:latin typeface="Neuropol"/>
                        </a:rPr>
                        <a:t>~ 6</a:t>
                      </a:r>
                      <a:r>
                        <a:rPr lang="fr-FR" baseline="0" dirty="0" smtClean="0">
                          <a:latin typeface="Neuropol"/>
                        </a:rPr>
                        <a:t> à 8</a:t>
                      </a:r>
                      <a:r>
                        <a:rPr lang="fr-FR" dirty="0" smtClean="0">
                          <a:latin typeface="Neuropol"/>
                        </a:rPr>
                        <a:t> semaines </a:t>
                      </a:r>
                      <a:endParaRPr lang="fr-FR" dirty="0">
                        <a:latin typeface="Neuropo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latin typeface="Neuropol"/>
                        </a:rPr>
                        <a:t>Les étudiants à besoin</a:t>
                      </a:r>
                      <a:endParaRPr lang="fr-FR" b="1" dirty="0">
                        <a:latin typeface="Neuropol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fr-FR" dirty="0" smtClean="0">
                          <a:latin typeface="Neuropol"/>
                        </a:rPr>
                        <a:t>A partir de</a:t>
                      </a:r>
                      <a:r>
                        <a:rPr lang="fr-FR" baseline="0" dirty="0" smtClean="0">
                          <a:latin typeface="Neuropol"/>
                        </a:rPr>
                        <a:t> l’évaluation des progrès (objectifs atteints ou non) :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Wingdings" panose="05000000000000000000" pitchFamily="2" charset="2"/>
                        <a:buChar char=""/>
                      </a:pPr>
                      <a:r>
                        <a:rPr lang="fr-FR" baseline="0" dirty="0" smtClean="0">
                          <a:latin typeface="Neuropol"/>
                        </a:rPr>
                        <a:t>proposition de poursuite sur les mêmes modules ou sur d’autres modules,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Wingdings" panose="05000000000000000000" pitchFamily="2" charset="2"/>
                        <a:buChar char=""/>
                      </a:pPr>
                      <a:r>
                        <a:rPr lang="fr-FR" baseline="0" dirty="0" smtClean="0">
                          <a:latin typeface="Neuropol"/>
                        </a:rPr>
                        <a:t>définition de nouveaux groupes de besoins.</a:t>
                      </a:r>
                      <a:endParaRPr lang="fr-FR" dirty="0">
                        <a:latin typeface="Neuropo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latin typeface="Neuropol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Neuropol"/>
                        </a:rPr>
                        <a:t>Contenus possibles </a:t>
                      </a:r>
                    </a:p>
                    <a:p>
                      <a:pPr marL="182563" indent="-182563">
                        <a:spcBef>
                          <a:spcPts val="300"/>
                        </a:spcBef>
                        <a:buFont typeface="Wingdings" panose="05000000000000000000" pitchFamily="2" charset="2"/>
                        <a:buChar char=""/>
                      </a:pPr>
                      <a:r>
                        <a:rPr lang="fr-FR" baseline="0" dirty="0" smtClean="0">
                          <a:solidFill>
                            <a:schemeClr val="tx1"/>
                          </a:solidFill>
                          <a:latin typeface="Neuropol"/>
                        </a:rPr>
                        <a:t>aide méthodologique (organisation, concentration…),</a:t>
                      </a:r>
                    </a:p>
                    <a:p>
                      <a:pPr marL="182563" indent="-182563">
                        <a:spcBef>
                          <a:spcPts val="300"/>
                        </a:spcBef>
                        <a:buFont typeface="Wingdings" panose="05000000000000000000" pitchFamily="2" charset="2"/>
                        <a:buChar char=""/>
                      </a:pPr>
                      <a:r>
                        <a:rPr lang="fr-FR" baseline="0" dirty="0" smtClean="0">
                          <a:solidFill>
                            <a:schemeClr val="tx1"/>
                          </a:solidFill>
                          <a:latin typeface="Neuropol"/>
                        </a:rPr>
                        <a:t>consolidation disciplinaire, ou pluridisciplinaire,</a:t>
                      </a:r>
                    </a:p>
                    <a:p>
                      <a:pPr marL="182563" indent="-182563">
                        <a:spcBef>
                          <a:spcPts val="300"/>
                        </a:spcBef>
                        <a:buFont typeface="Wingdings" panose="05000000000000000000" pitchFamily="2" charset="2"/>
                        <a:buChar char=""/>
                      </a:pPr>
                      <a:r>
                        <a:rPr lang="fr-FR" baseline="0" dirty="0" smtClean="0">
                          <a:solidFill>
                            <a:schemeClr val="tx1"/>
                          </a:solidFill>
                          <a:latin typeface="Neuropol"/>
                        </a:rPr>
                        <a:t>aide individualisée,</a:t>
                      </a:r>
                    </a:p>
                    <a:p>
                      <a:pPr marL="182563" indent="-182563">
                        <a:spcBef>
                          <a:spcPts val="300"/>
                        </a:spcBef>
                        <a:buFont typeface="Wingdings" panose="05000000000000000000" pitchFamily="2" charset="2"/>
                        <a:buChar char=""/>
                      </a:pPr>
                      <a:r>
                        <a:rPr lang="fr-FR" baseline="0" dirty="0" smtClean="0">
                          <a:solidFill>
                            <a:schemeClr val="tx1"/>
                          </a:solidFill>
                          <a:latin typeface="Neuropol"/>
                        </a:rPr>
                        <a:t>atelier sur une problématique professionnelle pluridisciplinaire (</a:t>
                      </a:r>
                      <a:r>
                        <a:rPr lang="fr-FR" baseline="0" dirty="0" err="1" smtClean="0">
                          <a:solidFill>
                            <a:schemeClr val="tx1"/>
                          </a:solidFill>
                          <a:latin typeface="Neuropol"/>
                        </a:rPr>
                        <a:t>co</a:t>
                      </a:r>
                      <a:r>
                        <a:rPr lang="fr-FR" baseline="0" dirty="0" smtClean="0">
                          <a:solidFill>
                            <a:schemeClr val="tx1"/>
                          </a:solidFill>
                          <a:latin typeface="Neuropol"/>
                        </a:rPr>
                        <a:t>-animation…),</a:t>
                      </a:r>
                    </a:p>
                    <a:p>
                      <a:pPr marL="182563" indent="-182563">
                        <a:spcBef>
                          <a:spcPts val="300"/>
                        </a:spcBef>
                        <a:buFont typeface="Wingdings" panose="05000000000000000000" pitchFamily="2" charset="2"/>
                        <a:buChar char=""/>
                      </a:pPr>
                      <a:r>
                        <a:rPr lang="fr-FR" baseline="0" dirty="0" smtClean="0">
                          <a:solidFill>
                            <a:schemeClr val="tx1"/>
                          </a:solidFill>
                          <a:latin typeface="Neuropol"/>
                        </a:rPr>
                        <a:t>renforcement en vue d’un projet personnel professionnel,</a:t>
                      </a:r>
                    </a:p>
                    <a:p>
                      <a:pPr marL="182563" indent="-182563">
                        <a:spcBef>
                          <a:spcPts val="300"/>
                        </a:spcBef>
                        <a:buFont typeface="Wingdings" panose="05000000000000000000" pitchFamily="2" charset="2"/>
                        <a:buChar char=""/>
                      </a:pPr>
                      <a:r>
                        <a:rPr lang="fr-FR" baseline="0" dirty="0" smtClean="0">
                          <a:solidFill>
                            <a:schemeClr val="tx1"/>
                          </a:solidFill>
                          <a:latin typeface="Neuropol"/>
                        </a:rPr>
                        <a:t>approfondissement en vue d’une poursuite d‘étude,</a:t>
                      </a:r>
                    </a:p>
                    <a:p>
                      <a:pPr marL="182563" indent="-182563">
                        <a:spcBef>
                          <a:spcPts val="300"/>
                        </a:spcBef>
                        <a:buFont typeface="Wingdings" panose="05000000000000000000" pitchFamily="2" charset="2"/>
                        <a:buChar char=""/>
                      </a:pPr>
                      <a:r>
                        <a:rPr lang="fr-FR" baseline="0" dirty="0" smtClean="0">
                          <a:solidFill>
                            <a:schemeClr val="tx1"/>
                          </a:solidFill>
                          <a:latin typeface="Neuropol"/>
                        </a:rPr>
                        <a:t>…</a:t>
                      </a:r>
                      <a:endParaRPr lang="fr-FR" dirty="0">
                        <a:solidFill>
                          <a:schemeClr val="tx1"/>
                        </a:solidFill>
                        <a:latin typeface="Neuropol"/>
                      </a:endParaRPr>
                    </a:p>
                  </a:txBody>
                  <a:tcPr/>
                </a:tc>
              </a:tr>
              <a:tr h="370840">
                <a:tc gridSpan="5">
                  <a:txBody>
                    <a:bodyPr/>
                    <a:lstStyle/>
                    <a:p>
                      <a:r>
                        <a:rPr lang="fr-FR" dirty="0" smtClean="0">
                          <a:latin typeface="Neuropol"/>
                          <a:sym typeface="Wingdings 3" panose="05040102010807070707" pitchFamily="18" charset="2"/>
                        </a:rPr>
                        <a:t> </a:t>
                      </a:r>
                      <a:r>
                        <a:rPr lang="fr-FR" dirty="0" smtClean="0">
                          <a:latin typeface="Neuropol"/>
                        </a:rPr>
                        <a:t>Bilan intermédiaire, suivi, évaluation (réunion professeurs élargis, DDFPT…), ajustement des objectifs, éventuellement</a:t>
                      </a:r>
                      <a:r>
                        <a:rPr lang="fr-FR" baseline="0" dirty="0" smtClean="0">
                          <a:latin typeface="Neuropol"/>
                        </a:rPr>
                        <a:t> </a:t>
                      </a:r>
                      <a:r>
                        <a:rPr lang="fr-FR" dirty="0" smtClean="0">
                          <a:latin typeface="Neuropol"/>
                        </a:rPr>
                        <a:t>définition de</a:t>
                      </a:r>
                      <a:r>
                        <a:rPr lang="fr-FR" baseline="0" dirty="0" smtClean="0">
                          <a:latin typeface="Neuropol"/>
                        </a:rPr>
                        <a:t> nouvelles actions, pistes d’amélioration pour l’année n</a:t>
                      </a:r>
                      <a:r>
                        <a:rPr lang="fr-FR" baseline="30000" dirty="0" smtClean="0">
                          <a:latin typeface="Neuropol"/>
                        </a:rPr>
                        <a:t>+</a:t>
                      </a:r>
                      <a:r>
                        <a:rPr lang="fr-FR" baseline="0" dirty="0" smtClean="0">
                          <a:latin typeface="Neuropol"/>
                        </a:rPr>
                        <a:t>1</a:t>
                      </a:r>
                      <a:endParaRPr lang="fr-FR" dirty="0">
                        <a:latin typeface="Neuropol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25845" y="911727"/>
            <a:ext cx="8741885" cy="696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1250"/>
              </a:spcBef>
              <a:buClrTx/>
              <a:buFontTx/>
              <a:buNone/>
            </a:pPr>
            <a:r>
              <a:rPr lang="fr-FR" altLang="fr-FR" sz="1800" b="1" dirty="0" smtClean="0">
                <a:solidFill>
                  <a:schemeClr val="tx1"/>
                </a:solidFill>
                <a:latin typeface="Neuropol"/>
              </a:rPr>
              <a:t>Organisation annuelle à formaliser en début d’année scolaire pour les entrants en 1</a:t>
            </a:r>
            <a:r>
              <a:rPr lang="fr-FR" altLang="fr-FR" sz="1800" b="1" baseline="30000" dirty="0" smtClean="0">
                <a:solidFill>
                  <a:schemeClr val="tx1"/>
                </a:solidFill>
                <a:latin typeface="Neuropol"/>
              </a:rPr>
              <a:t>ère</a:t>
            </a:r>
            <a:r>
              <a:rPr lang="fr-FR" altLang="fr-FR" sz="1800" b="1" dirty="0" smtClean="0">
                <a:solidFill>
                  <a:schemeClr val="tx1"/>
                </a:solidFill>
                <a:latin typeface="Neuropol"/>
              </a:rPr>
              <a:t> année ou en fin d’année de 1</a:t>
            </a:r>
            <a:r>
              <a:rPr lang="fr-FR" altLang="fr-FR" sz="1800" b="1" baseline="30000" dirty="0" smtClean="0">
                <a:solidFill>
                  <a:schemeClr val="tx1"/>
                </a:solidFill>
                <a:latin typeface="Neuropol"/>
              </a:rPr>
              <a:t>ère</a:t>
            </a:r>
            <a:r>
              <a:rPr lang="fr-FR" altLang="fr-FR" sz="1800" b="1" dirty="0" smtClean="0">
                <a:solidFill>
                  <a:schemeClr val="tx1"/>
                </a:solidFill>
                <a:latin typeface="Neuropol"/>
              </a:rPr>
              <a:t> année pour les 2</a:t>
            </a:r>
            <a:r>
              <a:rPr lang="fr-FR" altLang="fr-FR" sz="1800" b="1" baseline="30000" dirty="0" smtClean="0">
                <a:solidFill>
                  <a:schemeClr val="tx1"/>
                </a:solidFill>
                <a:latin typeface="Neuropol"/>
              </a:rPr>
              <a:t>ème</a:t>
            </a:r>
            <a:r>
              <a:rPr lang="fr-FR" altLang="fr-FR" sz="1800" b="1" dirty="0" smtClean="0">
                <a:solidFill>
                  <a:schemeClr val="tx1"/>
                </a:solidFill>
                <a:latin typeface="Neuropol"/>
              </a:rPr>
              <a:t> année </a:t>
            </a:r>
          </a:p>
        </p:txBody>
      </p:sp>
    </p:spTree>
    <p:extLst>
      <p:ext uri="{BB962C8B-B14F-4D97-AF65-F5344CB8AC3E}">
        <p14:creationId xmlns="" xmlns:p14="http://schemas.microsoft.com/office/powerpoint/2010/main" val="125573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0931" y="916040"/>
            <a:ext cx="830121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600" dirty="0">
                <a:latin typeface="Neuropol"/>
              </a:rPr>
              <a:t>Une liberté pédagogique est nécessaire à la mise en place de </a:t>
            </a:r>
            <a:r>
              <a:rPr lang="fr-FR" sz="1600" dirty="0" smtClean="0">
                <a:latin typeface="Neuropol"/>
              </a:rPr>
              <a:t>l’accompagnement personnalisé.</a:t>
            </a:r>
          </a:p>
          <a:p>
            <a:pPr algn="just">
              <a:spcBef>
                <a:spcPts val="600"/>
              </a:spcBef>
            </a:pPr>
            <a:r>
              <a:rPr lang="fr-FR" sz="1600" dirty="0" smtClean="0">
                <a:latin typeface="Neuropol"/>
              </a:rPr>
              <a:t>Il </a:t>
            </a:r>
            <a:r>
              <a:rPr lang="fr-FR" sz="1600" dirty="0">
                <a:latin typeface="Neuropol"/>
              </a:rPr>
              <a:t>convient d’apporter : 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"/>
            </a:pPr>
            <a:r>
              <a:rPr lang="fr-FR" sz="1600" dirty="0" smtClean="0">
                <a:latin typeface="Neuropol"/>
              </a:rPr>
              <a:t>un </a:t>
            </a:r>
            <a:r>
              <a:rPr lang="fr-FR" sz="1600" b="1" dirty="0">
                <a:latin typeface="Neuropol"/>
              </a:rPr>
              <a:t>assouplissement dans les emplois du temps </a:t>
            </a:r>
            <a:r>
              <a:rPr lang="fr-FR" sz="1600" dirty="0">
                <a:latin typeface="Neuropol"/>
              </a:rPr>
              <a:t>de toutes les classes et privilégier des horaires qui favorisent la concentration et la mise en activité de </a:t>
            </a:r>
            <a:r>
              <a:rPr lang="fr-FR" sz="1600" dirty="0" smtClean="0">
                <a:latin typeface="Neuropol"/>
              </a:rPr>
              <a:t>l’étudiant </a:t>
            </a:r>
            <a:r>
              <a:rPr lang="fr-FR" sz="1600" dirty="0">
                <a:latin typeface="Neuropol"/>
              </a:rPr>
              <a:t>mais qui permettent également l’alignement de plusieurs intervenants sur une même plage horaire, </a:t>
            </a:r>
            <a:r>
              <a:rPr lang="fr-FR" sz="1600" dirty="0" smtClean="0">
                <a:latin typeface="Neuropol"/>
              </a:rPr>
              <a:t>d’un </a:t>
            </a:r>
            <a:r>
              <a:rPr lang="fr-FR" sz="1600" dirty="0">
                <a:latin typeface="Neuropol"/>
              </a:rPr>
              <a:t>niveau de formation, voire plusieurs </a:t>
            </a:r>
            <a:r>
              <a:rPr lang="fr-FR" sz="1600" dirty="0" smtClean="0">
                <a:latin typeface="Neuropol"/>
              </a:rPr>
              <a:t>étudiants </a:t>
            </a:r>
            <a:r>
              <a:rPr lang="fr-FR" sz="1600" dirty="0">
                <a:latin typeface="Neuropol"/>
              </a:rPr>
              <a:t>qui bénéficient des mêmes besoins ou demandes. 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"/>
            </a:pPr>
            <a:r>
              <a:rPr lang="fr-FR" sz="1600" dirty="0" smtClean="0">
                <a:latin typeface="Neuropol"/>
              </a:rPr>
              <a:t>une </a:t>
            </a:r>
            <a:r>
              <a:rPr lang="fr-FR" sz="1600" b="1" dirty="0">
                <a:latin typeface="Neuropol"/>
              </a:rPr>
              <a:t>démarche diagnostic </a:t>
            </a:r>
            <a:r>
              <a:rPr lang="fr-FR" sz="1600" dirty="0">
                <a:latin typeface="Neuropol"/>
              </a:rPr>
              <a:t>qui permet le repérage des </a:t>
            </a:r>
            <a:r>
              <a:rPr lang="fr-FR" sz="1600" dirty="0" smtClean="0">
                <a:latin typeface="Neuropol"/>
              </a:rPr>
              <a:t>étudiants (réalisée au cours </a:t>
            </a:r>
            <a:r>
              <a:rPr lang="fr-FR" sz="1600" dirty="0">
                <a:latin typeface="Neuropol"/>
              </a:rPr>
              <a:t>de premières évaluations, de déficiences orales et/ou </a:t>
            </a:r>
            <a:r>
              <a:rPr lang="fr-FR" sz="1600" dirty="0" smtClean="0">
                <a:latin typeface="Neuropol"/>
              </a:rPr>
              <a:t>rédactionnelles...). </a:t>
            </a:r>
            <a:r>
              <a:rPr lang="fr-FR" sz="1600" dirty="0">
                <a:latin typeface="Neuropol"/>
              </a:rPr>
              <a:t>Le diagnostic peut également être établi à partir de fiches de suivi de </a:t>
            </a:r>
            <a:r>
              <a:rPr lang="fr-FR" sz="1600" dirty="0" smtClean="0">
                <a:latin typeface="Neuropol"/>
              </a:rPr>
              <a:t>l’étudiant </a:t>
            </a:r>
            <a:r>
              <a:rPr lang="fr-FR" sz="1600" dirty="0">
                <a:latin typeface="Neuropol"/>
              </a:rPr>
              <a:t>tout au long de l’année. 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"/>
            </a:pPr>
            <a:r>
              <a:rPr lang="fr-FR" sz="1600" dirty="0" smtClean="0">
                <a:latin typeface="Neuropol"/>
              </a:rPr>
              <a:t>une </a:t>
            </a:r>
            <a:r>
              <a:rPr lang="fr-FR" sz="1600" b="1" dirty="0">
                <a:latin typeface="Neuropol"/>
              </a:rPr>
              <a:t>appropriation d’outils </a:t>
            </a:r>
            <a:r>
              <a:rPr lang="fr-FR" sz="1600" dirty="0">
                <a:latin typeface="Neuropol"/>
              </a:rPr>
              <a:t>par l’équipe impliquée est nécessaire : fiche de suivi, évaluation (dans et hors les cours</a:t>
            </a:r>
            <a:r>
              <a:rPr lang="fr-FR" sz="1600" dirty="0" smtClean="0">
                <a:latin typeface="Neuropol"/>
              </a:rPr>
              <a:t>)… </a:t>
            </a:r>
            <a:endParaRPr lang="fr-FR" sz="1600" dirty="0">
              <a:latin typeface="Neuropol"/>
            </a:endParaRP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"/>
            </a:pPr>
            <a:r>
              <a:rPr lang="fr-FR" sz="1600" dirty="0" smtClean="0">
                <a:latin typeface="Neuropol"/>
              </a:rPr>
              <a:t>une </a:t>
            </a:r>
            <a:r>
              <a:rPr lang="fr-FR" sz="1600" b="1" dirty="0">
                <a:latin typeface="Neuropol"/>
              </a:rPr>
              <a:t>approche pluridisciplinaire </a:t>
            </a:r>
            <a:r>
              <a:rPr lang="fr-FR" sz="1600" dirty="0">
                <a:latin typeface="Neuropol"/>
              </a:rPr>
              <a:t>sans pour autant abandonner son </a:t>
            </a:r>
            <a:r>
              <a:rPr lang="fr-FR" sz="1600" dirty="0" smtClean="0">
                <a:latin typeface="Neuropol"/>
              </a:rPr>
              <a:t>identité,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"/>
            </a:pPr>
            <a:r>
              <a:rPr lang="fr-FR" sz="1600" dirty="0" smtClean="0">
                <a:latin typeface="Neuropol"/>
              </a:rPr>
              <a:t>un </a:t>
            </a:r>
            <a:r>
              <a:rPr lang="fr-FR" sz="1600" b="1" dirty="0">
                <a:latin typeface="Neuropol"/>
              </a:rPr>
              <a:t>encouragement à des pratiques plus innovantes </a:t>
            </a:r>
            <a:r>
              <a:rPr lang="fr-FR" sz="1600" dirty="0">
                <a:latin typeface="Neuropol"/>
              </a:rPr>
              <a:t>(tutorat, </a:t>
            </a:r>
            <a:r>
              <a:rPr lang="fr-FR" sz="1600" dirty="0" err="1">
                <a:latin typeface="Neuropol"/>
              </a:rPr>
              <a:t>co</a:t>
            </a:r>
            <a:r>
              <a:rPr lang="fr-FR" sz="1600" dirty="0">
                <a:latin typeface="Neuropol"/>
              </a:rPr>
              <a:t>-animation, </a:t>
            </a:r>
            <a:r>
              <a:rPr lang="fr-FR" sz="1600" dirty="0" smtClean="0">
                <a:latin typeface="Neuropol"/>
              </a:rPr>
              <a:t>travail                     </a:t>
            </a:r>
            <a:r>
              <a:rPr lang="fr-FR" sz="1600" dirty="0">
                <a:latin typeface="Neuropol"/>
              </a:rPr>
              <a:t>par compétences, entrée par un point commun à plusieurs </a:t>
            </a:r>
            <a:r>
              <a:rPr lang="fr-FR" sz="1600" dirty="0" smtClean="0">
                <a:latin typeface="Neuropol"/>
              </a:rPr>
              <a:t>disciplines, démarche de projet…) et nécessairement </a:t>
            </a:r>
            <a:r>
              <a:rPr lang="fr-FR" sz="1600" dirty="0">
                <a:latin typeface="Neuropol"/>
              </a:rPr>
              <a:t>de travailler autrement en se libérant des </a:t>
            </a:r>
            <a:endParaRPr lang="fr-FR" sz="1600" dirty="0" smtClean="0">
              <a:latin typeface="Neuropol"/>
            </a:endParaRPr>
          </a:p>
          <a:p>
            <a:pPr marL="269875" algn="just"/>
            <a:r>
              <a:rPr lang="fr-FR" sz="1600" dirty="0" smtClean="0">
                <a:latin typeface="Neuropol"/>
              </a:rPr>
              <a:t>ancrages traditionnels… </a:t>
            </a:r>
            <a:endParaRPr lang="fr-FR" sz="1600" dirty="0">
              <a:latin typeface="Neuropol"/>
            </a:endParaRP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"/>
            </a:pPr>
            <a:endParaRPr lang="fr-FR" sz="1600" dirty="0">
              <a:latin typeface="Neuropol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62261" y="380529"/>
            <a:ext cx="5902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Neuropol"/>
              </a:rPr>
              <a:t>Quelques préconisations…</a:t>
            </a:r>
            <a:endParaRPr lang="fr-FR" sz="2400" b="1" dirty="0">
              <a:latin typeface="Neuropo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218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401856" y="2829381"/>
                <a:ext cx="649493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3000" dirty="0">
                    <a:solidFill>
                      <a:srgbClr val="547F8A"/>
                    </a:solidFill>
                    <a:latin typeface="Bauhaus 93" panose="04030905020B02020C02" pitchFamily="8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Le </a:t>
                </a:r>
                <a:r>
                  <a:rPr lang="fr-FR" sz="3000" dirty="0" err="1">
                    <a:solidFill>
                      <a:srgbClr val="547F8A"/>
                    </a:solidFill>
                    <a:latin typeface="Bauhaus 93" panose="04030905020B02020C02" pitchFamily="8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</a:t>
                </a:r>
                <a14:m>
                  <m:oMath xmlns:m="http://schemas.openxmlformats.org/officeDocument/2006/math">
                    <m:r>
                      <a:rPr lang="fr-FR" sz="3000" i="1">
                        <a:solidFill>
                          <a:srgbClr val="547F8A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fr-FR" sz="3000" dirty="0">
                    <a:solidFill>
                      <a:srgbClr val="547F8A"/>
                    </a:solidFill>
                    <a:latin typeface="Bauhaus 93" panose="04030905020B02020C02" pitchFamily="8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enseignement en culture design et architecture</a:t>
                </a:r>
                <a:endParaRPr lang="fr-FR" sz="3000" dirty="0">
                  <a:latin typeface="Bauhaus 93" panose="04030905020B02020C02" pitchFamily="82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9141" y="2629507"/>
                <a:ext cx="8659906" cy="1323439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t="-8756" b="-184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56717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0930" y="916040"/>
            <a:ext cx="8268159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fr-FR" sz="1600" dirty="0" smtClean="0">
                <a:latin typeface="Neuropol"/>
              </a:rPr>
              <a:t>Il </a:t>
            </a:r>
            <a:r>
              <a:rPr lang="fr-FR" sz="1600" dirty="0">
                <a:latin typeface="Neuropol"/>
              </a:rPr>
              <a:t>convient d’apporter </a:t>
            </a:r>
            <a:r>
              <a:rPr lang="fr-FR" sz="1600" dirty="0" smtClean="0">
                <a:latin typeface="Neuropol"/>
              </a:rPr>
              <a:t>(suite) : </a:t>
            </a:r>
            <a:endParaRPr lang="fr-FR" sz="1600" dirty="0">
              <a:latin typeface="Neuropol"/>
            </a:endParaRP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"/>
            </a:pPr>
            <a:r>
              <a:rPr lang="fr-FR" sz="1600" dirty="0" smtClean="0">
                <a:latin typeface="Neuropol"/>
              </a:rPr>
              <a:t>une </a:t>
            </a:r>
            <a:r>
              <a:rPr lang="fr-FR" sz="1600" b="1" dirty="0">
                <a:latin typeface="Neuropol"/>
              </a:rPr>
              <a:t>posture d’accompagnement, </a:t>
            </a:r>
            <a:r>
              <a:rPr lang="fr-FR" sz="1600" dirty="0">
                <a:latin typeface="Neuropol"/>
              </a:rPr>
              <a:t>celle d’un adulte </a:t>
            </a:r>
            <a:r>
              <a:rPr lang="fr-FR" sz="1600" dirty="0" smtClean="0">
                <a:latin typeface="Neuropol"/>
              </a:rPr>
              <a:t>«</a:t>
            </a:r>
            <a:r>
              <a:rPr lang="fr-FR" sz="1600" b="1" dirty="0" smtClean="0">
                <a:latin typeface="Neuropol"/>
              </a:rPr>
              <a:t>bienveillant</a:t>
            </a:r>
            <a:r>
              <a:rPr lang="fr-FR" sz="1600" dirty="0" smtClean="0">
                <a:latin typeface="Neuropol"/>
              </a:rPr>
              <a:t>» </a:t>
            </a:r>
            <a:r>
              <a:rPr lang="fr-FR" sz="1600" dirty="0">
                <a:latin typeface="Neuropol"/>
              </a:rPr>
              <a:t>qui prend acte de </a:t>
            </a:r>
            <a:r>
              <a:rPr lang="fr-FR" sz="1600" dirty="0" smtClean="0">
                <a:latin typeface="Neuropol"/>
              </a:rPr>
              <a:t>«l’effet miroir» </a:t>
            </a:r>
            <a:r>
              <a:rPr lang="fr-FR" sz="1600" dirty="0">
                <a:latin typeface="Neuropol"/>
              </a:rPr>
              <a:t>et s’attache à restaurer l’estime de soi. L’accompagnement personnalisé impose une posture d’enseignement décentrée de la transmission des savoirs mais essentielle dans leur dans leur construction.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62261" y="380529"/>
            <a:ext cx="5902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Neuropol"/>
              </a:rPr>
              <a:t>Quelques préconisations…</a:t>
            </a:r>
            <a:endParaRPr lang="fr-FR" sz="2400" b="1" dirty="0">
              <a:latin typeface="Neuropo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0930" y="2442424"/>
            <a:ext cx="8295701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600" dirty="0">
                <a:latin typeface="Neuropol"/>
              </a:rPr>
              <a:t>Pour une plus grande efficacité, il est nécessaire de : </a:t>
            </a:r>
          </a:p>
          <a:p>
            <a:pPr marL="285750" indent="-285750" algn="just">
              <a:spcBef>
                <a:spcPts val="1200"/>
              </a:spcBef>
              <a:buFont typeface="Wingdings" panose="05000000000000000000" pitchFamily="2" charset="2"/>
              <a:buChar char="±"/>
            </a:pPr>
            <a:r>
              <a:rPr lang="fr-FR" sz="1600" dirty="0">
                <a:latin typeface="Neuropol"/>
              </a:rPr>
              <a:t>mettre en place des ateliers, des modules, des séquences qui répondent aux besoins des </a:t>
            </a:r>
            <a:r>
              <a:rPr lang="fr-FR" sz="1600" dirty="0" smtClean="0">
                <a:latin typeface="Neuropol"/>
              </a:rPr>
              <a:t>étudiants</a:t>
            </a:r>
            <a:r>
              <a:rPr lang="fr-FR" sz="1600" dirty="0">
                <a:latin typeface="Neuropol"/>
              </a:rPr>
              <a:t>, </a:t>
            </a:r>
          </a:p>
          <a:p>
            <a:pPr marL="285750" indent="-285750" algn="just">
              <a:spcBef>
                <a:spcPts val="1200"/>
              </a:spcBef>
              <a:buFont typeface="Wingdings" panose="05000000000000000000" pitchFamily="2" charset="2"/>
              <a:buChar char="±"/>
            </a:pPr>
            <a:r>
              <a:rPr lang="fr-FR" sz="1600" dirty="0">
                <a:latin typeface="Neuropol"/>
              </a:rPr>
              <a:t>construire des séquences courtes (3 à 5 séances) avec des objectifs précis dont les indicateurs de réussite sont explicités en début de séquences et </a:t>
            </a:r>
            <a:r>
              <a:rPr lang="fr-FR" sz="1600" dirty="0" err="1">
                <a:latin typeface="Neuropol"/>
              </a:rPr>
              <a:t>co</a:t>
            </a:r>
            <a:r>
              <a:rPr lang="fr-FR" sz="1600" dirty="0">
                <a:latin typeface="Neuropol"/>
              </a:rPr>
              <a:t>-évalués </a:t>
            </a:r>
            <a:r>
              <a:rPr lang="fr-FR" sz="1600" dirty="0" smtClean="0">
                <a:latin typeface="Neuropol"/>
              </a:rPr>
              <a:t>(étudiant </a:t>
            </a:r>
            <a:r>
              <a:rPr lang="fr-FR" sz="1600" dirty="0">
                <a:latin typeface="Neuropol"/>
              </a:rPr>
              <a:t>– </a:t>
            </a:r>
            <a:r>
              <a:rPr lang="fr-FR" sz="1600" dirty="0" smtClean="0">
                <a:latin typeface="Neuropol"/>
              </a:rPr>
              <a:t>professeur),</a:t>
            </a:r>
            <a:endParaRPr lang="fr-FR" sz="1600" dirty="0">
              <a:latin typeface="Neuropol"/>
            </a:endParaRPr>
          </a:p>
          <a:p>
            <a:pPr marL="285750" indent="-285750" algn="just">
              <a:spcBef>
                <a:spcPts val="1200"/>
              </a:spcBef>
              <a:buFont typeface="Wingdings" panose="05000000000000000000" pitchFamily="2" charset="2"/>
              <a:buChar char="±"/>
            </a:pPr>
            <a:r>
              <a:rPr lang="fr-FR" sz="1600" dirty="0">
                <a:latin typeface="Neuropol"/>
              </a:rPr>
              <a:t>mettre en lien les apprentissages effectués en accompagnement personnalisé et l’enseignement </a:t>
            </a:r>
            <a:r>
              <a:rPr lang="fr-FR" sz="1600" dirty="0" smtClean="0">
                <a:latin typeface="Neuropol"/>
              </a:rPr>
              <a:t>"ordinaire" </a:t>
            </a:r>
            <a:r>
              <a:rPr lang="fr-FR" sz="1600" dirty="0">
                <a:latin typeface="Neuropol"/>
              </a:rPr>
              <a:t>(s’appuyer sur des contenus disciplinaires, effectuer des transferts d’une discipline à l’autre, montrer la transversalité de certaines compétences, appliquer les apprentissages effectués dans les disciplines, communiquer…),</a:t>
            </a:r>
          </a:p>
          <a:p>
            <a:pPr marL="285750" indent="-285750" algn="just">
              <a:spcBef>
                <a:spcPts val="1200"/>
              </a:spcBef>
              <a:buFont typeface="Wingdings" panose="05000000000000000000" pitchFamily="2" charset="2"/>
              <a:buChar char="±"/>
            </a:pPr>
            <a:r>
              <a:rPr lang="fr-FR" sz="1600" dirty="0">
                <a:latin typeface="Neuropol"/>
              </a:rPr>
              <a:t>évaluer les réussites, d’évaluer pour valoriser…</a:t>
            </a:r>
          </a:p>
        </p:txBody>
      </p:sp>
    </p:spTree>
    <p:extLst>
      <p:ext uri="{BB962C8B-B14F-4D97-AF65-F5344CB8AC3E}">
        <p14:creationId xmlns="" xmlns:p14="http://schemas.microsoft.com/office/powerpoint/2010/main" val="99259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16008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21877" y="433667"/>
            <a:ext cx="7079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Neuropol X Rg"/>
              </a:rPr>
              <a:t>La nécessité d’un enseignement conjoint exprimé au travers des tâches menées par le TS ERA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21877" y="1450701"/>
            <a:ext cx="82296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>
                <a:latin typeface="Neuropol X Rg"/>
              </a:rPr>
              <a:t>De part l’</a:t>
            </a:r>
            <a:r>
              <a:rPr lang="fr-FR" sz="1600" dirty="0" err="1">
                <a:latin typeface="Neuropol X Rg"/>
              </a:rPr>
              <a:t>essort</a:t>
            </a:r>
            <a:r>
              <a:rPr lang="fr-FR" sz="1600" dirty="0">
                <a:latin typeface="Neuropol X Rg"/>
              </a:rPr>
              <a:t> de l’ingénierie collaborative et concourante, les évolutions règlementaires souvent plus contraignantes, le développement de nouvelles techniques, de nouveaux matériaux, … font que les projets désormais </a:t>
            </a:r>
            <a:r>
              <a:rPr lang="fr-FR" sz="1600" dirty="0" smtClean="0">
                <a:latin typeface="Neuropol X Rg"/>
              </a:rPr>
              <a:t>nécessitent </a:t>
            </a:r>
            <a:r>
              <a:rPr lang="fr-FR" sz="1600" dirty="0">
                <a:latin typeface="Neuropol X Rg"/>
              </a:rPr>
              <a:t>de la part du  technicien supérieur ERA une capacité à appréhender rapidement tous les points saillant d’un concept architectural pour en faire une traduction technique .  </a:t>
            </a:r>
            <a:endParaRPr lang="fr-FR" sz="1600" dirty="0" smtClean="0">
              <a:latin typeface="Neuropol X Rg"/>
            </a:endParaRPr>
          </a:p>
          <a:p>
            <a:endParaRPr lang="fr-FR" sz="1600" dirty="0">
              <a:latin typeface="Neuropol X Rg"/>
            </a:endParaRPr>
          </a:p>
          <a:p>
            <a:r>
              <a:rPr lang="fr-FR" sz="1600" dirty="0" smtClean="0">
                <a:latin typeface="Neuropol X Rg"/>
              </a:rPr>
              <a:t>Dans </a:t>
            </a:r>
            <a:r>
              <a:rPr lang="fr-FR" sz="1600" dirty="0">
                <a:latin typeface="Neuropol X Rg"/>
              </a:rPr>
              <a:t>la phase initiale du traitement d’un projet, le TS ERA est amener </a:t>
            </a:r>
            <a:r>
              <a:rPr lang="fr-FR" sz="1600" dirty="0" smtClean="0">
                <a:latin typeface="Neuropol X Rg"/>
              </a:rPr>
              <a:t>à :</a:t>
            </a:r>
          </a:p>
          <a:p>
            <a:endParaRPr lang="fr-FR" sz="1600" dirty="0">
              <a:latin typeface="Neuropol X Rg"/>
            </a:endParaRPr>
          </a:p>
          <a:p>
            <a:pPr marL="538163" indent="-269875">
              <a:buFont typeface="Arial" panose="020B0604020202020204" pitchFamily="34" charset="0"/>
              <a:buChar char="•"/>
            </a:pPr>
            <a:r>
              <a:rPr lang="fr-FR" sz="1600" dirty="0">
                <a:latin typeface="Neuropol X Rg"/>
              </a:rPr>
              <a:t>Appréhender le besoin du client </a:t>
            </a:r>
            <a:endParaRPr lang="fr-FR" sz="1600" dirty="0" smtClean="0">
              <a:latin typeface="Neuropol X Rg"/>
            </a:endParaRPr>
          </a:p>
          <a:p>
            <a:pPr marL="538163" indent="-269875">
              <a:buFont typeface="Arial" panose="020B0604020202020204" pitchFamily="34" charset="0"/>
              <a:buChar char="•"/>
            </a:pPr>
            <a:endParaRPr lang="fr-FR" sz="1600" dirty="0">
              <a:latin typeface="Neuropol X Rg"/>
            </a:endParaRPr>
          </a:p>
          <a:p>
            <a:pPr marL="538163" indent="-269875">
              <a:buFont typeface="Arial" panose="020B0604020202020204" pitchFamily="34" charset="0"/>
              <a:buChar char="•"/>
            </a:pPr>
            <a:r>
              <a:rPr lang="fr-FR" sz="1600" dirty="0">
                <a:latin typeface="Neuropol X Rg"/>
              </a:rPr>
              <a:t>S’approprier ou participer à la définition du concept architectural du </a:t>
            </a:r>
            <a:r>
              <a:rPr lang="fr-FR" sz="1600" dirty="0" smtClean="0">
                <a:latin typeface="Neuropol X Rg"/>
              </a:rPr>
              <a:t>projet</a:t>
            </a:r>
          </a:p>
          <a:p>
            <a:pPr marL="538163" indent="-269875">
              <a:buFont typeface="Arial" panose="020B0604020202020204" pitchFamily="34" charset="0"/>
              <a:buChar char="•"/>
            </a:pPr>
            <a:endParaRPr lang="fr-FR" sz="1600" dirty="0">
              <a:latin typeface="Neuropol X Rg"/>
            </a:endParaRPr>
          </a:p>
          <a:p>
            <a:pPr marL="538163" indent="-269875">
              <a:buFont typeface="Arial" panose="020B0604020202020204" pitchFamily="34" charset="0"/>
              <a:buChar char="•"/>
            </a:pPr>
            <a:r>
              <a:rPr lang="fr-FR" sz="1600" dirty="0">
                <a:latin typeface="Neuropol X Rg"/>
              </a:rPr>
              <a:t>Analyser l’environnement du cadre </a:t>
            </a:r>
            <a:r>
              <a:rPr lang="fr-FR" sz="1600" dirty="0" smtClean="0">
                <a:latin typeface="Neuropol X Rg"/>
              </a:rPr>
              <a:t>bâti</a:t>
            </a:r>
          </a:p>
          <a:p>
            <a:pPr marL="538163" indent="-269875">
              <a:buFont typeface="Arial" panose="020B0604020202020204" pitchFamily="34" charset="0"/>
              <a:buChar char="•"/>
            </a:pPr>
            <a:endParaRPr lang="fr-FR" sz="1600" dirty="0">
              <a:latin typeface="Neuropol X Rg"/>
            </a:endParaRPr>
          </a:p>
          <a:p>
            <a:pPr marL="538163" indent="-269875">
              <a:buFont typeface="Arial" panose="020B0604020202020204" pitchFamily="34" charset="0"/>
              <a:buChar char="•"/>
            </a:pPr>
            <a:r>
              <a:rPr lang="fr-FR" sz="1600" dirty="0">
                <a:latin typeface="Neuropol X Rg"/>
              </a:rPr>
              <a:t>Identifier les contraintes </a:t>
            </a:r>
            <a:r>
              <a:rPr lang="fr-FR" sz="1600" dirty="0" smtClean="0">
                <a:latin typeface="Neuropol X Rg"/>
              </a:rPr>
              <a:t>règlementaires</a:t>
            </a:r>
          </a:p>
          <a:p>
            <a:pPr marL="538163" indent="-269875">
              <a:buFont typeface="Arial" panose="020B0604020202020204" pitchFamily="34" charset="0"/>
              <a:buChar char="•"/>
            </a:pPr>
            <a:endParaRPr lang="fr-FR" sz="1600" dirty="0">
              <a:latin typeface="Neuropol X Rg"/>
            </a:endParaRPr>
          </a:p>
          <a:p>
            <a:pPr marL="538163" indent="-269875">
              <a:buFont typeface="Arial" panose="020B0604020202020204" pitchFamily="34" charset="0"/>
              <a:buChar char="•"/>
            </a:pPr>
            <a:r>
              <a:rPr lang="fr-FR" sz="1600" dirty="0">
                <a:latin typeface="Neuropol X Rg"/>
              </a:rPr>
              <a:t>Proposer les solutions et des adaptations nécessaires à la définition et mise en conformité du projet</a:t>
            </a:r>
          </a:p>
          <a:p>
            <a:endParaRPr lang="fr-FR" sz="1600" dirty="0">
              <a:latin typeface="Neuropol X Rg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072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72305" y="557804"/>
            <a:ext cx="837079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Neuropol X Rg"/>
              </a:rPr>
              <a:t>Pour mener à bien ces tâches, il est nécessaire 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600" dirty="0">
                <a:latin typeface="Neuropol X Rg"/>
              </a:rPr>
              <a:t>de s’appuyer sur un objet commun </a:t>
            </a:r>
            <a:r>
              <a:rPr lang="fr-FR" sz="1600" dirty="0" smtClean="0">
                <a:latin typeface="Neuropol X Rg"/>
              </a:rPr>
              <a:t>d’étude: </a:t>
            </a:r>
            <a:r>
              <a:rPr lang="fr-FR" sz="1600" dirty="0">
                <a:latin typeface="Neuropol X Rg"/>
              </a:rPr>
              <a:t>le </a:t>
            </a:r>
            <a:r>
              <a:rPr lang="fr-FR" sz="1600" dirty="0" smtClean="0">
                <a:latin typeface="Neuropol X Rg"/>
              </a:rPr>
              <a:t>projet;</a:t>
            </a:r>
            <a:endParaRPr lang="fr-FR" sz="1600" dirty="0">
              <a:latin typeface="Neuropol X Rg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600" dirty="0">
                <a:latin typeface="Neuropol X Rg"/>
              </a:rPr>
              <a:t>de mobiliser les compétences C1-1 formaliser l’expression du besoin client, et C1-2 Identifier les contraintes, qui associent des savoirs du champ des enseignements de culture  design et architecture et de sciences industrielles.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fr-FR" sz="1600" dirty="0">
              <a:latin typeface="Neuropol X Rg"/>
            </a:endParaRPr>
          </a:p>
          <a:p>
            <a:r>
              <a:rPr lang="fr-FR" sz="1600" dirty="0">
                <a:latin typeface="Neuropol X Rg"/>
              </a:rPr>
              <a:t>Le tout doit être mené sur un temps simultané et un même espace (le plateau technique du BTS ERA) afin </a:t>
            </a:r>
            <a:r>
              <a:rPr lang="fr-FR" sz="1600" dirty="0" smtClean="0">
                <a:latin typeface="Neuropol X Rg"/>
              </a:rPr>
              <a:t>:</a:t>
            </a:r>
          </a:p>
          <a:p>
            <a:endParaRPr lang="fr-FR" sz="1600" dirty="0">
              <a:latin typeface="Neuropol X Rg"/>
            </a:endParaRP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fr-FR" sz="1600" dirty="0">
                <a:latin typeface="Neuropol X Rg"/>
              </a:rPr>
              <a:t>de mettre à disposition toutes les ressources nécessaires à la compréhension du concept architectural et des contraintes techniques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fr-FR" sz="1600" dirty="0">
                <a:latin typeface="Neuropol X Rg"/>
              </a:rPr>
              <a:t>De faciliter pour l’étudiant la mise en œuvre d’une méthodologie permettant d’aboutir à l’émergence de solutions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fr-FR" sz="1600" dirty="0">
                <a:latin typeface="Neuropol X Rg"/>
              </a:rPr>
              <a:t>Créer du lien et mettre en évidence les interactions entre ce qui est du domaine de la culture design, et  architectural et le domaine sciences industrielles appliquées au projet étudié.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endParaRPr lang="fr-FR" sz="1600" dirty="0">
              <a:latin typeface="Neuropol X Rg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fr-FR" sz="1600" dirty="0">
              <a:latin typeface="Neuropol X Rg"/>
            </a:endParaRPr>
          </a:p>
        </p:txBody>
      </p:sp>
      <p:sp>
        <p:nvSpPr>
          <p:cNvPr id="3" name="Rectangle à coins arrondis 2"/>
          <p:cNvSpPr/>
          <p:nvPr/>
        </p:nvSpPr>
        <p:spPr bwMode="auto">
          <a:xfrm>
            <a:off x="272305" y="4730003"/>
            <a:ext cx="7180727" cy="101861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fr-FR" sz="1500" dirty="0">
                <a:solidFill>
                  <a:schemeClr val="tx1"/>
                </a:solidFill>
                <a:latin typeface="Arial" charset="0"/>
              </a:rPr>
              <a:t>C’est pourquoi un </a:t>
            </a:r>
            <a:r>
              <a:rPr lang="fr-FR" sz="1500" dirty="0" err="1">
                <a:solidFill>
                  <a:schemeClr val="tx1"/>
                </a:solidFill>
                <a:latin typeface="Arial" charset="0"/>
              </a:rPr>
              <a:t>co</a:t>
            </a:r>
            <a:r>
              <a:rPr lang="fr-FR" sz="1500" dirty="0">
                <a:solidFill>
                  <a:schemeClr val="tx1"/>
                </a:solidFill>
                <a:latin typeface="Arial" charset="0"/>
              </a:rPr>
              <a:t>-enseignement d’une heure assuré par un professeur d’art appliqué et d’enseignement professionnel est mis en </a:t>
            </a:r>
            <a:r>
              <a:rPr lang="fr-FR" sz="1500" dirty="0" smtClean="0">
                <a:solidFill>
                  <a:schemeClr val="tx1"/>
                </a:solidFill>
                <a:latin typeface="Arial" charset="0"/>
              </a:rPr>
              <a:t>place.</a:t>
            </a:r>
            <a:endParaRPr lang="fr-FR" sz="1500" dirty="0">
              <a:solidFill>
                <a:schemeClr val="tx1"/>
              </a:solidFill>
              <a:latin typeface="Arial" charset="0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fr-FR" sz="1500" dirty="0">
                <a:solidFill>
                  <a:schemeClr val="tx1"/>
                </a:solidFill>
                <a:latin typeface="Arial" charset="0"/>
              </a:rPr>
              <a:t> (1h classe entière sur un même espace)</a:t>
            </a:r>
          </a:p>
        </p:txBody>
      </p:sp>
    </p:spTree>
    <p:extLst>
      <p:ext uri="{BB962C8B-B14F-4D97-AF65-F5344CB8AC3E}">
        <p14:creationId xmlns="" xmlns:p14="http://schemas.microsoft.com/office/powerpoint/2010/main" val="163511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151656"/>
            <a:ext cx="3206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72305" y="557804"/>
            <a:ext cx="8370795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spcAft>
                <a:spcPts val="1200"/>
              </a:spcAft>
            </a:pPr>
            <a:r>
              <a:rPr lang="fr-FR" sz="3200" b="1" dirty="0" smtClean="0">
                <a:latin typeface="Neuropol X Rg"/>
              </a:rPr>
              <a:t>Intérêts et objectifs du </a:t>
            </a:r>
            <a:r>
              <a:rPr lang="fr-FR" sz="3200" b="1" dirty="0" err="1" smtClean="0">
                <a:latin typeface="Neuropol X Rg"/>
              </a:rPr>
              <a:t>co</a:t>
            </a:r>
            <a:r>
              <a:rPr lang="fr-FR" sz="3200" b="1" dirty="0" smtClean="0">
                <a:latin typeface="Neuropol X Rg"/>
              </a:rPr>
              <a:t>-enseignement</a:t>
            </a:r>
          </a:p>
          <a:p>
            <a:pPr marL="214313" indent="-214313">
              <a:lnSpc>
                <a:spcPts val="24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000" dirty="0" smtClean="0">
                <a:latin typeface="Neuropol X Rg"/>
              </a:rPr>
              <a:t>Préparer les étudiants à des </a:t>
            </a:r>
            <a:r>
              <a:rPr lang="fr-FR" sz="2000" b="1" dirty="0" smtClean="0">
                <a:latin typeface="Neuropol X Rg"/>
              </a:rPr>
              <a:t>situations professionnelles concrètes</a:t>
            </a:r>
          </a:p>
          <a:p>
            <a:pPr marL="671513" lvl="1" indent="-214313">
              <a:lnSpc>
                <a:spcPts val="2400"/>
              </a:lnSpc>
              <a:buFont typeface="Arial" pitchFamily="34" charset="0"/>
              <a:buChar char="•"/>
            </a:pPr>
            <a:r>
              <a:rPr lang="fr-FR" sz="2000" dirty="0" smtClean="0">
                <a:latin typeface="Neuropol X Rg"/>
              </a:rPr>
              <a:t>Comprendre les fondements d’un concept architectural (intentions, parti-pris, choix du concepteur)</a:t>
            </a:r>
          </a:p>
          <a:p>
            <a:pPr marL="671513" lvl="1" indent="-214313">
              <a:lnSpc>
                <a:spcPts val="2400"/>
              </a:lnSpc>
              <a:buFont typeface="Arial" pitchFamily="34" charset="0"/>
              <a:buChar char="•"/>
            </a:pPr>
            <a:r>
              <a:rPr lang="fr-FR" sz="2000" dirty="0" smtClean="0">
                <a:latin typeface="Neuropol X Rg"/>
              </a:rPr>
              <a:t>Dialoguer avec le concepteur (architecte, designer, scénographe)</a:t>
            </a:r>
          </a:p>
          <a:p>
            <a:pPr marL="671513" lvl="1" indent="-214313">
              <a:lnSpc>
                <a:spcPts val="2400"/>
              </a:lnSpc>
              <a:buFont typeface="Arial" pitchFamily="34" charset="0"/>
              <a:buChar char="•"/>
            </a:pPr>
            <a:r>
              <a:rPr lang="fr-FR" sz="2000" dirty="0" smtClean="0">
                <a:latin typeface="Neuropol X Rg"/>
              </a:rPr>
              <a:t>Proposer des solutions technologiques adaptées aux exigences et contraintes du projet conformes aux réglementations</a:t>
            </a:r>
          </a:p>
          <a:p>
            <a:pPr marL="671513" lvl="1" indent="-214313">
              <a:lnSpc>
                <a:spcPts val="24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fr-FR" sz="2000" dirty="0" smtClean="0">
                <a:latin typeface="Neuropol X Rg"/>
              </a:rPr>
              <a:t>Répondre aux besoins d’un client (en l’absence de concepteur)</a:t>
            </a:r>
          </a:p>
          <a:p>
            <a:pPr marL="214313" indent="-214313">
              <a:lnSpc>
                <a:spcPts val="24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fr-FR" sz="2000" dirty="0" smtClean="0">
                <a:latin typeface="Neuropol X Rg"/>
              </a:rPr>
              <a:t>Un </a:t>
            </a:r>
            <a:r>
              <a:rPr lang="fr-FR" sz="2000" dirty="0" err="1" smtClean="0">
                <a:latin typeface="Neuropol X Rg"/>
              </a:rPr>
              <a:t>co</a:t>
            </a:r>
            <a:r>
              <a:rPr lang="fr-FR" sz="2000" dirty="0" smtClean="0">
                <a:latin typeface="Neuropol X Rg"/>
              </a:rPr>
              <a:t>-enseignement basé sur </a:t>
            </a:r>
            <a:r>
              <a:rPr lang="fr-FR" sz="2000" b="1" dirty="0" smtClean="0">
                <a:latin typeface="Neuropol X Rg"/>
              </a:rPr>
              <a:t>trois principes</a:t>
            </a:r>
            <a:r>
              <a:rPr lang="fr-FR" sz="2000" dirty="0" smtClean="0">
                <a:latin typeface="Neuropol X Rg"/>
              </a:rPr>
              <a:t> :</a:t>
            </a:r>
            <a:endParaRPr lang="fr-FR" sz="2000" b="1" dirty="0" smtClean="0">
              <a:latin typeface="Neuropol X Rg"/>
            </a:endParaRPr>
          </a:p>
          <a:p>
            <a:pPr marL="214313" indent="-214313" algn="ctr">
              <a:lnSpc>
                <a:spcPts val="2400"/>
              </a:lnSpc>
              <a:spcAft>
                <a:spcPts val="1200"/>
              </a:spcAft>
            </a:pPr>
            <a:r>
              <a:rPr lang="fr-FR" sz="2000" b="1" dirty="0" smtClean="0">
                <a:latin typeface="Neuropol X Rg"/>
              </a:rPr>
              <a:t>complémentarité – travail d’équipe – concertation</a:t>
            </a:r>
          </a:p>
          <a:p>
            <a:pPr marL="214313" indent="-214313">
              <a:lnSpc>
                <a:spcPts val="24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fr-FR" sz="2000" dirty="0" smtClean="0">
                <a:latin typeface="Neuropol X Rg"/>
              </a:rPr>
              <a:t>Un </a:t>
            </a:r>
            <a:r>
              <a:rPr lang="fr-FR" sz="2000" dirty="0" smtClean="0">
                <a:latin typeface="Neuropol X Rg"/>
              </a:rPr>
              <a:t>enseignement </a:t>
            </a:r>
            <a:r>
              <a:rPr lang="fr-FR" sz="2000" b="1" dirty="0" smtClean="0">
                <a:latin typeface="Neuropol X Rg"/>
              </a:rPr>
              <a:t>Culture design et architecturale </a:t>
            </a:r>
          </a:p>
          <a:p>
            <a:pPr marL="671513" lvl="1" indent="-214313">
              <a:lnSpc>
                <a:spcPts val="2400"/>
              </a:lnSpc>
              <a:buFont typeface="Arial" pitchFamily="34" charset="0"/>
              <a:buChar char="•"/>
            </a:pPr>
            <a:r>
              <a:rPr lang="fr-FR" sz="2000" dirty="0" smtClean="0">
                <a:latin typeface="Neuropol X Rg"/>
              </a:rPr>
              <a:t>d’une quotité de </a:t>
            </a:r>
            <a:r>
              <a:rPr lang="fr-FR" sz="2000" b="1" dirty="0" smtClean="0">
                <a:latin typeface="Neuropol X Rg"/>
              </a:rPr>
              <a:t>3h/</a:t>
            </a:r>
            <a:r>
              <a:rPr lang="fr-FR" sz="2000" b="1" dirty="0" err="1" smtClean="0">
                <a:latin typeface="Neuropol X Rg"/>
              </a:rPr>
              <a:t>hehbo</a:t>
            </a:r>
            <a:r>
              <a:rPr lang="fr-FR" sz="2000" b="1" dirty="0" smtClean="0">
                <a:latin typeface="Neuropol X Rg"/>
              </a:rPr>
              <a:t> (dont 1h en </a:t>
            </a:r>
            <a:r>
              <a:rPr lang="fr-FR" sz="2000" b="1" dirty="0" err="1" smtClean="0">
                <a:latin typeface="Neuropol X Rg"/>
              </a:rPr>
              <a:t>co</a:t>
            </a:r>
            <a:r>
              <a:rPr lang="fr-FR" sz="2000" b="1" dirty="0" smtClean="0">
                <a:latin typeface="Neuropol X Rg"/>
              </a:rPr>
              <a:t>-enseignement)</a:t>
            </a:r>
            <a:r>
              <a:rPr lang="fr-FR" sz="2000" dirty="0" smtClean="0">
                <a:latin typeface="Neuropol X Rg"/>
              </a:rPr>
              <a:t> </a:t>
            </a:r>
          </a:p>
          <a:p>
            <a:pPr marL="671513" lvl="1" indent="-214313">
              <a:lnSpc>
                <a:spcPts val="2400"/>
              </a:lnSpc>
              <a:buFont typeface="Arial" pitchFamily="34" charset="0"/>
              <a:buChar char="•"/>
            </a:pPr>
            <a:r>
              <a:rPr lang="fr-FR" sz="2000" dirty="0" smtClean="0">
                <a:latin typeface="Neuropol X Rg"/>
              </a:rPr>
              <a:t>intégré dans les enseignements professionnels de spécialité</a:t>
            </a:r>
          </a:p>
          <a:p>
            <a:pPr marL="671513" lvl="1" indent="-214313">
              <a:lnSpc>
                <a:spcPts val="24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fr-FR" sz="2000" dirty="0" smtClean="0">
                <a:latin typeface="Neuropol X Rg"/>
              </a:rPr>
              <a:t>s’appuyant sur les contenus définis dans les savoirs associés :</a:t>
            </a:r>
          </a:p>
          <a:p>
            <a:pPr marL="214313" indent="-214313">
              <a:lnSpc>
                <a:spcPts val="2400"/>
              </a:lnSpc>
            </a:pPr>
            <a:r>
              <a:rPr lang="fr-FR" sz="2000" b="1" dirty="0" smtClean="0">
                <a:latin typeface="Neuropol X Rg"/>
              </a:rPr>
              <a:t>S71 Projet architectural / S72 Références culturelles et artistiques</a:t>
            </a:r>
            <a:endParaRPr lang="fr-FR" sz="2000" b="1" dirty="0">
              <a:latin typeface="Neuropol X Rg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fr-FR" sz="3200" dirty="0">
              <a:latin typeface="Neuropol X Rg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151656"/>
            <a:ext cx="3206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72305" y="557803"/>
            <a:ext cx="8370795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spcAft>
                <a:spcPts val="2400"/>
              </a:spcAft>
            </a:pPr>
            <a:r>
              <a:rPr lang="fr-FR" sz="2800" b="1" dirty="0" smtClean="0">
                <a:latin typeface="Neuropol X Rg"/>
              </a:rPr>
              <a:t>Évaluation de la Culture design et architecturale</a:t>
            </a:r>
          </a:p>
          <a:p>
            <a:pPr marL="214313" indent="-214313">
              <a:lnSpc>
                <a:spcPts val="2400"/>
              </a:lnSpc>
              <a:spcAft>
                <a:spcPts val="600"/>
              </a:spcAft>
            </a:pPr>
            <a:r>
              <a:rPr lang="fr-FR" sz="2000" dirty="0" smtClean="0">
                <a:latin typeface="Neuropol X Rg"/>
              </a:rPr>
              <a:t>À travers les situations d’évaluation CCF propres à l’épreuve E4</a:t>
            </a:r>
          </a:p>
          <a:p>
            <a:pPr marL="671513" lvl="1" indent="-214313">
              <a:lnSpc>
                <a:spcPts val="2400"/>
              </a:lnSpc>
              <a:spcAft>
                <a:spcPts val="600"/>
              </a:spcAft>
            </a:pPr>
            <a:r>
              <a:rPr lang="fr-FR" sz="2000" b="1" dirty="0" smtClean="0">
                <a:latin typeface="Neuropol X Rg"/>
              </a:rPr>
              <a:t>Traduction technique du projet architectural</a:t>
            </a:r>
            <a:endParaRPr lang="fr-FR" sz="2000" dirty="0" smtClean="0">
              <a:latin typeface="Neuropol X Rg"/>
            </a:endParaRPr>
          </a:p>
          <a:p>
            <a:pPr marL="671513" lvl="1" indent="-214313">
              <a:lnSpc>
                <a:spcPts val="2400"/>
              </a:lnSpc>
              <a:spcAft>
                <a:spcPts val="1200"/>
              </a:spcAft>
            </a:pPr>
            <a:endParaRPr lang="fr-FR" sz="2000" dirty="0" smtClean="0">
              <a:latin typeface="Neuropol X Rg"/>
            </a:endParaRPr>
          </a:p>
          <a:p>
            <a:pPr marL="214313" indent="-214313">
              <a:lnSpc>
                <a:spcPts val="2400"/>
              </a:lnSpc>
            </a:pPr>
            <a:r>
              <a:rPr lang="fr-FR" sz="2000" dirty="0" smtClean="0">
                <a:latin typeface="Neuropol X Rg"/>
              </a:rPr>
              <a:t>Principe de </a:t>
            </a:r>
            <a:r>
              <a:rPr lang="fr-FR" sz="2000" b="1" dirty="0" err="1" smtClean="0">
                <a:latin typeface="Neuropol X Rg"/>
              </a:rPr>
              <a:t>co</a:t>
            </a:r>
            <a:r>
              <a:rPr lang="fr-FR" sz="2000" b="1" dirty="0" smtClean="0">
                <a:latin typeface="Neuropol X Rg"/>
              </a:rPr>
              <a:t>-évaluation</a:t>
            </a:r>
            <a:r>
              <a:rPr lang="fr-FR" sz="2000" dirty="0" smtClean="0">
                <a:latin typeface="Neuropol X Rg"/>
              </a:rPr>
              <a:t> avec l’enseignement de spécialité</a:t>
            </a:r>
          </a:p>
          <a:p>
            <a:pPr marL="214313" indent="-214313">
              <a:lnSpc>
                <a:spcPts val="2400"/>
              </a:lnSpc>
            </a:pPr>
            <a:endParaRPr lang="fr-FR" sz="2000" dirty="0" smtClean="0">
              <a:latin typeface="Neuropol X Rg"/>
            </a:endParaRPr>
          </a:p>
          <a:p>
            <a:pPr marL="671513" lvl="1" indent="-214313">
              <a:lnSpc>
                <a:spcPts val="24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fr-FR" sz="2000" dirty="0" smtClean="0">
                <a:latin typeface="Neuropol X Rg"/>
              </a:rPr>
              <a:t>Première partie : </a:t>
            </a:r>
          </a:p>
          <a:p>
            <a:pPr marL="1128713" lvl="2" indent="-214313">
              <a:lnSpc>
                <a:spcPts val="2400"/>
              </a:lnSpc>
              <a:spcAft>
                <a:spcPts val="1200"/>
              </a:spcAft>
            </a:pPr>
            <a:r>
              <a:rPr lang="fr-FR" sz="2000" b="1" dirty="0" smtClean="0">
                <a:latin typeface="Neuropol X Rg"/>
              </a:rPr>
              <a:t>Contextualisation et mise en conformité d’un projet</a:t>
            </a:r>
          </a:p>
          <a:p>
            <a:pPr lvl="2">
              <a:lnSpc>
                <a:spcPts val="1800"/>
              </a:lnSpc>
            </a:pPr>
            <a:r>
              <a:rPr lang="fr-FR" sz="2000" dirty="0" smtClean="0">
                <a:latin typeface="Neuropol X Rg"/>
              </a:rPr>
              <a:t>C1-2 Identifier les contraintes</a:t>
            </a:r>
          </a:p>
          <a:p>
            <a:pPr lvl="2">
              <a:lnSpc>
                <a:spcPts val="1800"/>
              </a:lnSpc>
            </a:pPr>
            <a:endParaRPr lang="fr-FR" sz="2000" dirty="0" smtClean="0">
              <a:latin typeface="Neuropol X Rg"/>
            </a:endParaRPr>
          </a:p>
          <a:p>
            <a:pPr lvl="2">
              <a:lnSpc>
                <a:spcPts val="1800"/>
              </a:lnSpc>
            </a:pPr>
            <a:endParaRPr lang="fr-FR" sz="2000" dirty="0" smtClean="0">
              <a:latin typeface="Neuropol X Rg"/>
            </a:endParaRPr>
          </a:p>
          <a:p>
            <a:pPr marL="671513" lvl="1" indent="-214313">
              <a:lnSpc>
                <a:spcPts val="24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fr-FR" sz="2000" dirty="0" smtClean="0">
                <a:latin typeface="Neuropol X Rg"/>
              </a:rPr>
              <a:t>Deuxième partie : </a:t>
            </a:r>
          </a:p>
          <a:p>
            <a:pPr marL="1128713" lvl="2" indent="-214313">
              <a:lnSpc>
                <a:spcPts val="2400"/>
              </a:lnSpc>
              <a:spcAft>
                <a:spcPts val="600"/>
              </a:spcAft>
            </a:pPr>
            <a:r>
              <a:rPr lang="fr-FR" sz="2000" b="1" dirty="0" smtClean="0">
                <a:latin typeface="Neuropol X Rg"/>
              </a:rPr>
              <a:t>Propositions créatives</a:t>
            </a:r>
          </a:p>
          <a:p>
            <a:pPr marL="1128713" lvl="2" indent="-214313">
              <a:lnSpc>
                <a:spcPts val="2400"/>
              </a:lnSpc>
              <a:spcAft>
                <a:spcPts val="600"/>
              </a:spcAft>
            </a:pPr>
            <a:r>
              <a:rPr lang="fr-FR" sz="2000" dirty="0" smtClean="0">
                <a:latin typeface="Neuropol X Rg"/>
              </a:rPr>
              <a:t>C1-1 formaliser l’expression du besoin client</a:t>
            </a:r>
          </a:p>
          <a:p>
            <a:pPr marL="1128713" lvl="2" indent="-214313">
              <a:lnSpc>
                <a:spcPts val="2400"/>
              </a:lnSpc>
              <a:spcAft>
                <a:spcPts val="600"/>
              </a:spcAft>
            </a:pPr>
            <a:endParaRPr lang="fr-FR" sz="3200" b="1" dirty="0" smtClean="0">
              <a:latin typeface="Neuropol X Rg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fr-FR" sz="3200" dirty="0">
              <a:latin typeface="Neuropol X Rg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472823"/>
            <a:ext cx="6797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Neuropol X Rg"/>
              </a:rPr>
              <a:t>Les modalités de mise en œuvre pédagogique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21296546"/>
              </p:ext>
            </p:extLst>
          </p:nvPr>
        </p:nvGraphicFramePr>
        <p:xfrm>
          <a:off x="191620" y="2803372"/>
          <a:ext cx="8844805" cy="2742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278"/>
                <a:gridCol w="1164063"/>
                <a:gridCol w="3440224"/>
                <a:gridCol w="3097240"/>
              </a:tblGrid>
              <a:tr h="278130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progressivité</a:t>
                      </a:r>
                      <a:endParaRPr lang="fr-FR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Semestre</a:t>
                      </a:r>
                      <a:endParaRPr lang="fr-FR" sz="1400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Repère de progressivité</a:t>
                      </a:r>
                      <a:endParaRPr lang="fr-FR" sz="14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708660">
                <a:tc rowSpan="4"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1</a:t>
                      </a:r>
                      <a:r>
                        <a:rPr lang="fr-FR" sz="1400" baseline="30000" dirty="0" smtClean="0"/>
                        <a:t>er</a:t>
                      </a:r>
                      <a:r>
                        <a:rPr lang="fr-FR" sz="1400" dirty="0" smtClean="0"/>
                        <a:t> semestre</a:t>
                      </a:r>
                      <a:endParaRPr lang="fr-FR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/>
                        <a:t>Découverte aux travers d’activités contextualisées à des situations réelles permettant la mise en place des fondamentaux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Analyse de style de l’environnement proche du projet.</a:t>
                      </a:r>
                    </a:p>
                    <a:p>
                      <a:pPr algn="just"/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Identification du parti architectural du concepteur.</a:t>
                      </a:r>
                    </a:p>
                    <a:p>
                      <a:pPr algn="just"/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Apport de réponses techniques adaptées et respectant le concept architectural.</a:t>
                      </a:r>
                      <a:endParaRPr lang="fr-FR" sz="1100" dirty="0" smtClean="0"/>
                    </a:p>
                  </a:txBody>
                  <a:tcPr marL="68580" marR="68580" marT="34290" marB="34290"/>
                </a:tc>
              </a:tr>
              <a:tr h="5486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2</a:t>
                      </a:r>
                      <a:r>
                        <a:rPr lang="fr-FR" sz="1400" baseline="30000" dirty="0" smtClean="0"/>
                        <a:t>nd</a:t>
                      </a:r>
                      <a:r>
                        <a:rPr lang="fr-FR" sz="1400" dirty="0" smtClean="0"/>
                        <a:t> semestre</a:t>
                      </a:r>
                      <a:endParaRPr lang="fr-FR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/>
                        <a:t>Développement de compétences aux travers de projets simples ou de parties de projets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Analyse du parti architectural du projet. Production d’un cahier de croquis. Réalisation de perspectives d’ambiance.</a:t>
                      </a:r>
                    </a:p>
                  </a:txBody>
                  <a:tcPr marL="68580" marR="68580" marT="34290" marB="34290"/>
                </a:tc>
              </a:tr>
              <a:tr h="552069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3</a:t>
                      </a:r>
                      <a:r>
                        <a:rPr lang="fr-FR" sz="1400" baseline="30000" dirty="0" smtClean="0"/>
                        <a:t>ème</a:t>
                      </a:r>
                      <a:r>
                        <a:rPr lang="fr-FR" sz="1400" dirty="0" smtClean="0"/>
                        <a:t> semestre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/>
                        <a:t>Activités fondées sur une mise en œuvre globale du traitement de projet.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identifier les contraintes techniques, réglementaires et </a:t>
                      </a: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esthétiques. Réaliser une synthèse</a:t>
                      </a:r>
                      <a:r>
                        <a:rPr lang="fr-FR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puis des choix argumentés;</a:t>
                      </a: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151" marR="67151" marT="0" marB="0"/>
                </a:tc>
              </a:tr>
              <a:tr h="38862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4</a:t>
                      </a:r>
                      <a:r>
                        <a:rPr lang="fr-FR" sz="1400" baseline="30000" dirty="0" smtClean="0"/>
                        <a:t>ème</a:t>
                      </a:r>
                      <a:r>
                        <a:rPr lang="fr-FR" sz="1400" dirty="0" smtClean="0"/>
                        <a:t> semestre</a:t>
                      </a:r>
                      <a:endParaRPr lang="fr-FR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100" dirty="0" smtClean="0"/>
                        <a:t>Période de certification, et approfondissement pour des poursuites d’études</a:t>
                      </a:r>
                      <a:endParaRPr lang="fr-FR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/>
                      <a:endParaRPr lang="fr-FR" sz="11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4" name="Flèche vers le bas 3"/>
          <p:cNvSpPr/>
          <p:nvPr/>
        </p:nvSpPr>
        <p:spPr bwMode="auto">
          <a:xfrm>
            <a:off x="610161" y="3186954"/>
            <a:ext cx="373156" cy="1805268"/>
          </a:xfrm>
          <a:prstGeom prst="downArrow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fr-FR" sz="1050">
              <a:latin typeface="Arial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01705" y="1113109"/>
            <a:ext cx="79875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Ø"/>
            </a:pPr>
            <a:r>
              <a:rPr lang="fr-FR" sz="1600" dirty="0">
                <a:latin typeface="Neuropol X Rg"/>
              </a:rPr>
              <a:t>Les supports doivent être issus de projets réels, et doivent être menés sous forme d’études de cas pour aller progressivement vers des projets plus élaborés.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fr-FR" sz="1600" dirty="0">
                <a:latin typeface="Neuropol X Rg"/>
              </a:rPr>
              <a:t>Travail par équipe, accès à des outils numériques comme ressources, mais également comme outils, intégration au BIM.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fr-FR" sz="1600" dirty="0">
                <a:latin typeface="Neuropol X Rg"/>
              </a:rPr>
              <a:t>Progression des apprentissages classe entière avec les activités menées en </a:t>
            </a:r>
            <a:r>
              <a:rPr lang="fr-FR" sz="1600" dirty="0" err="1">
                <a:latin typeface="Neuropol X Rg"/>
              </a:rPr>
              <a:t>co</a:t>
            </a:r>
            <a:r>
              <a:rPr lang="fr-FR" sz="1600" dirty="0">
                <a:latin typeface="Neuropol X Rg"/>
              </a:rPr>
              <a:t>-enseignement.</a:t>
            </a:r>
          </a:p>
        </p:txBody>
      </p:sp>
    </p:spTree>
    <p:extLst>
      <p:ext uri="{BB962C8B-B14F-4D97-AF65-F5344CB8AC3E}">
        <p14:creationId xmlns="" xmlns:p14="http://schemas.microsoft.com/office/powerpoint/2010/main" val="109571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1856" y="2829380"/>
            <a:ext cx="649493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000" dirty="0">
                <a:solidFill>
                  <a:srgbClr val="547F8A"/>
                </a:solidFill>
                <a:latin typeface="Bauhaus 93" panose="04030905020B02020C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L’accompagnement personnalisé</a:t>
            </a:r>
            <a:endParaRPr lang="fr-FR" sz="3000" dirty="0"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510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ge de couverture">
  <a:themeElements>
    <a:clrScheme name="Page de couvertur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Page de couvertur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age de couvertur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1678</TotalTime>
  <Words>3512</Words>
  <Application>Microsoft Office PowerPoint</Application>
  <PresentationFormat>Affichage à l'écran (4:3)</PresentationFormat>
  <Paragraphs>407</Paragraphs>
  <Slides>31</Slides>
  <Notes>18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31</vt:i4>
      </vt:variant>
    </vt:vector>
  </HeadingPairs>
  <TitlesOfParts>
    <vt:vector size="33" baseType="lpstr">
      <vt:lpstr>Page de couverture</vt:lpstr>
      <vt:lpstr>1_Thème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fbacon</dc:creator>
  <cp:lastModifiedBy>FCounil</cp:lastModifiedBy>
  <cp:revision>112</cp:revision>
  <dcterms:created xsi:type="dcterms:W3CDTF">2016-02-28T10:05:07Z</dcterms:created>
  <dcterms:modified xsi:type="dcterms:W3CDTF">2016-03-21T09:06:54Z</dcterms:modified>
</cp:coreProperties>
</file>