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9"/>
  </p:notesMasterIdLst>
  <p:handoutMasterIdLst>
    <p:handoutMasterId r:id="rId30"/>
  </p:handoutMasterIdLst>
  <p:sldIdLst>
    <p:sldId id="317" r:id="rId3"/>
    <p:sldId id="280" r:id="rId4"/>
    <p:sldId id="282" r:id="rId5"/>
    <p:sldId id="283" r:id="rId6"/>
    <p:sldId id="281" r:id="rId7"/>
    <p:sldId id="286" r:id="rId8"/>
    <p:sldId id="287" r:id="rId9"/>
    <p:sldId id="263" r:id="rId10"/>
    <p:sldId id="285" r:id="rId11"/>
    <p:sldId id="284" r:id="rId12"/>
    <p:sldId id="264" r:id="rId13"/>
    <p:sldId id="288" r:id="rId14"/>
    <p:sldId id="289" r:id="rId15"/>
    <p:sldId id="290" r:id="rId16"/>
    <p:sldId id="291" r:id="rId17"/>
    <p:sldId id="292" r:id="rId18"/>
    <p:sldId id="293" r:id="rId19"/>
    <p:sldId id="265" r:id="rId20"/>
    <p:sldId id="269" r:id="rId21"/>
    <p:sldId id="267" r:id="rId22"/>
    <p:sldId id="294" r:id="rId23"/>
    <p:sldId id="296" r:id="rId24"/>
    <p:sldId id="297" r:id="rId25"/>
    <p:sldId id="295" r:id="rId26"/>
    <p:sldId id="298" r:id="rId27"/>
    <p:sldId id="316" r:id="rId28"/>
  </p:sldIdLst>
  <p:sldSz cx="9144000" cy="6858000" type="screen4x3"/>
  <p:notesSz cx="7099300" cy="10234613"/>
  <p:defaultTextStyle>
    <a:defPPr>
      <a:defRPr lang="fr-FR"/>
    </a:defPPr>
    <a:lvl1pPr algn="l" rtl="0" fontAlgn="base">
      <a:spcBef>
        <a:spcPct val="0"/>
      </a:spcBef>
      <a:spcAft>
        <a:spcPct val="0"/>
      </a:spcAft>
      <a:defRPr sz="1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1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1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1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1400" kern="1200">
        <a:solidFill>
          <a:schemeClr val="tx1"/>
        </a:solidFill>
        <a:latin typeface="Arial" charset="0"/>
        <a:ea typeface="ＭＳ Ｐゴシック"/>
        <a:cs typeface="ＭＳ Ｐゴシック"/>
      </a:defRPr>
    </a:lvl5pPr>
    <a:lvl6pPr marL="2286000" algn="l" defTabSz="914400" rtl="0" eaLnBrk="1" latinLnBrk="0" hangingPunct="1">
      <a:defRPr sz="1400" kern="1200">
        <a:solidFill>
          <a:schemeClr val="tx1"/>
        </a:solidFill>
        <a:latin typeface="Arial" charset="0"/>
        <a:ea typeface="ＭＳ Ｐゴシック"/>
        <a:cs typeface="ＭＳ Ｐゴシック"/>
      </a:defRPr>
    </a:lvl6pPr>
    <a:lvl7pPr marL="2743200" algn="l" defTabSz="914400" rtl="0" eaLnBrk="1" latinLnBrk="0" hangingPunct="1">
      <a:defRPr sz="1400" kern="1200">
        <a:solidFill>
          <a:schemeClr val="tx1"/>
        </a:solidFill>
        <a:latin typeface="Arial" charset="0"/>
        <a:ea typeface="ＭＳ Ｐゴシック"/>
        <a:cs typeface="ＭＳ Ｐゴシック"/>
      </a:defRPr>
    </a:lvl7pPr>
    <a:lvl8pPr marL="3200400" algn="l" defTabSz="914400" rtl="0" eaLnBrk="1" latinLnBrk="0" hangingPunct="1">
      <a:defRPr sz="1400" kern="1200">
        <a:solidFill>
          <a:schemeClr val="tx1"/>
        </a:solidFill>
        <a:latin typeface="Arial" charset="0"/>
        <a:ea typeface="ＭＳ Ｐゴシック"/>
        <a:cs typeface="ＭＳ Ｐゴシック"/>
      </a:defRPr>
    </a:lvl8pPr>
    <a:lvl9pPr marL="3657600" algn="l" defTabSz="914400" rtl="0" eaLnBrk="1" latinLnBrk="0" hangingPunct="1">
      <a:defRPr sz="1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0A2D0F0-0DCF-45A5-BF5D-2E2586F686DF}" type="datetimeFigureOut">
              <a:rPr lang="fr-FR" smtClean="0"/>
              <a:t>30/03/2016</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3383D75D-7ACD-47C8-B24D-8FCB7EC77A7F}" type="slidenum">
              <a:rPr lang="fr-FR" smtClean="0"/>
              <a:t>‹N°›</a:t>
            </a:fld>
            <a:endParaRPr lang="fr-FR"/>
          </a:p>
        </p:txBody>
      </p:sp>
    </p:spTree>
    <p:extLst>
      <p:ext uri="{BB962C8B-B14F-4D97-AF65-F5344CB8AC3E}">
        <p14:creationId xmlns:p14="http://schemas.microsoft.com/office/powerpoint/2010/main" val="248370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Calibri" pitchFamily="34" charset="0"/>
                <a:ea typeface="+mn-ea"/>
                <a:cs typeface="+mn-cs"/>
              </a:defRPr>
            </a:lvl1pPr>
          </a:lstStyle>
          <a:p>
            <a:pPr>
              <a:defRPr/>
            </a:pPr>
            <a:endParaRPr lang="fr-FR"/>
          </a:p>
        </p:txBody>
      </p:sp>
      <p:sp>
        <p:nvSpPr>
          <p:cNvPr id="4301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Calibri" pitchFamily="34" charset="0"/>
                <a:ea typeface="+mn-ea"/>
                <a:cs typeface="+mn-cs"/>
              </a:defRPr>
            </a:lvl1pPr>
          </a:lstStyle>
          <a:p>
            <a:pPr>
              <a:defRPr/>
            </a:pPr>
            <a:fld id="{9CAB0860-D82E-466F-AF9A-6E984F7A947E}" type="datetimeFigureOut">
              <a:rPr lang="fr-FR"/>
              <a:pPr>
                <a:defRPr/>
              </a:pPr>
              <a:t>30/03/2016</a:t>
            </a:fld>
            <a:endParaRPr lang="fr-FR"/>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301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Calibri" pitchFamily="34" charset="0"/>
                <a:ea typeface="+mn-ea"/>
                <a:cs typeface="+mn-cs"/>
              </a:defRPr>
            </a:lvl1pPr>
          </a:lstStyle>
          <a:p>
            <a:pPr>
              <a:defRPr/>
            </a:pPr>
            <a:endParaRPr lang="fr-FR"/>
          </a:p>
        </p:txBody>
      </p:sp>
      <p:sp>
        <p:nvSpPr>
          <p:cNvPr id="4301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Calibri" pitchFamily="34" charset="0"/>
                <a:ea typeface="+mn-ea"/>
                <a:cs typeface="+mn-cs"/>
              </a:defRPr>
            </a:lvl1pPr>
          </a:lstStyle>
          <a:p>
            <a:pPr>
              <a:defRPr/>
            </a:pPr>
            <a:fld id="{2530D17E-344E-4439-9338-7E64C6F09A4E}" type="slidenum">
              <a:rPr lang="fr-FR"/>
              <a:pPr>
                <a:defRPr/>
              </a:pPr>
              <a:t>‹N°›</a:t>
            </a:fld>
            <a:endParaRPr lang="fr-FR"/>
          </a:p>
        </p:txBody>
      </p:sp>
    </p:spTree>
    <p:extLst>
      <p:ext uri="{BB962C8B-B14F-4D97-AF65-F5344CB8AC3E}">
        <p14:creationId xmlns:p14="http://schemas.microsoft.com/office/powerpoint/2010/main" val="2135242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de présentation de la première intervention</a:t>
            </a:r>
            <a:endParaRPr lang="fr-FR" dirty="0"/>
          </a:p>
        </p:txBody>
      </p:sp>
      <p:sp>
        <p:nvSpPr>
          <p:cNvPr id="5" name="Espace réservé de la date 4"/>
          <p:cNvSpPr>
            <a:spLocks noGrp="1"/>
          </p:cNvSpPr>
          <p:nvPr>
            <p:ph type="dt" idx="11"/>
          </p:nvPr>
        </p:nvSpPr>
        <p:spPr/>
        <p:txBody>
          <a:bodyPr/>
          <a:lstStyle/>
          <a:p>
            <a:r>
              <a:rPr lang="fr-FR" smtClean="0">
                <a:solidFill>
                  <a:prstClr val="black"/>
                </a:solidFill>
              </a:rPr>
              <a:t>30/03/16</a:t>
            </a:r>
            <a:endParaRPr lang="fr-FR">
              <a:solidFill>
                <a:prstClr val="black"/>
              </a:solidFill>
            </a:endParaRPr>
          </a:p>
        </p:txBody>
      </p:sp>
    </p:spTree>
    <p:extLst>
      <p:ext uri="{BB962C8B-B14F-4D97-AF65-F5344CB8AC3E}">
        <p14:creationId xmlns:p14="http://schemas.microsoft.com/office/powerpoint/2010/main" val="161921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33515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36129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71456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85128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29799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5698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183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489347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46379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89201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27215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37550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97983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90676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7316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05676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14942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51815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36677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7277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154690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03253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85367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19670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69794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364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812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56233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85144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0984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82917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3916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113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42609"/>
            <a:ext cx="9144000" cy="1415391"/>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73506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525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062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D8F108-142A-4D58-8A7E-C4A11A5239AE}" type="datetimeFigureOut">
              <a:rPr lang="fr-FR" smtClean="0">
                <a:solidFill>
                  <a:prstClr val="black">
                    <a:tint val="75000"/>
                  </a:prstClr>
                </a:solidFill>
              </a:rPr>
              <a:pPr/>
              <a:t>30/03/2016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78571B5-C14D-43EF-BD02-F991A4E36DC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8938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42609"/>
            <a:ext cx="9144000" cy="1415391"/>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73506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42609"/>
            <a:ext cx="9144000" cy="1415391"/>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73506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a:cs typeface="ＭＳ Ｐゴシック"/>
        </a:defRPr>
      </a:lvl5pPr>
      <a:lvl6pPr marL="457200" algn="ctr" defTabSz="457200" rtl="0" fontAlgn="base">
        <a:spcBef>
          <a:spcPct val="0"/>
        </a:spcBef>
        <a:spcAft>
          <a:spcPct val="0"/>
        </a:spcAft>
        <a:defRPr sz="4400">
          <a:solidFill>
            <a:schemeClr val="tx1"/>
          </a:solidFill>
          <a:latin typeface="Calibri" pitchFamily="34" charset="0"/>
          <a:ea typeface="ＭＳ Ｐゴシック"/>
          <a:cs typeface="ＭＳ Ｐゴシック"/>
        </a:defRPr>
      </a:lvl6pPr>
      <a:lvl7pPr marL="914400" algn="ctr" defTabSz="457200" rtl="0" fontAlgn="base">
        <a:spcBef>
          <a:spcPct val="0"/>
        </a:spcBef>
        <a:spcAft>
          <a:spcPct val="0"/>
        </a:spcAft>
        <a:defRPr sz="4400">
          <a:solidFill>
            <a:schemeClr val="tx1"/>
          </a:solidFill>
          <a:latin typeface="Calibri" pitchFamily="34" charset="0"/>
          <a:ea typeface="ＭＳ Ｐゴシック"/>
          <a:cs typeface="ＭＳ Ｐゴシック"/>
        </a:defRPr>
      </a:lvl7pPr>
      <a:lvl8pPr marL="1371600" algn="ctr" defTabSz="457200" rtl="0" fontAlgn="base">
        <a:spcBef>
          <a:spcPct val="0"/>
        </a:spcBef>
        <a:spcAft>
          <a:spcPct val="0"/>
        </a:spcAft>
        <a:defRPr sz="4400">
          <a:solidFill>
            <a:schemeClr val="tx1"/>
          </a:solidFill>
          <a:latin typeface="Calibri" pitchFamily="34" charset="0"/>
          <a:ea typeface="ＭＳ Ｐゴシック"/>
          <a:cs typeface="ＭＳ Ｐゴシック"/>
        </a:defRPr>
      </a:lvl8pPr>
      <a:lvl9pPr marL="1828800" algn="ctr" defTabSz="457200" rtl="0" fontAlgn="base">
        <a:spcBef>
          <a:spcPct val="0"/>
        </a:spcBef>
        <a:spcAft>
          <a:spcPct val="0"/>
        </a:spcAft>
        <a:defRPr sz="4400">
          <a:solidFill>
            <a:schemeClr val="tx1"/>
          </a:solidFill>
          <a:latin typeface="Calibri" pitchFamily="34" charset="0"/>
          <a:ea typeface="ＭＳ Ｐゴシック"/>
          <a:cs typeface="ＭＳ Ｐゴシック"/>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8D8F108-142A-4D58-8A7E-C4A11A5239AE}" type="datetimeFigureOut">
              <a:rPr lang="fr-FR" smtClean="0">
                <a:solidFill>
                  <a:prstClr val="black">
                    <a:tint val="75000"/>
                  </a:prstClr>
                </a:solidFill>
                <a:latin typeface="Calibri"/>
              </a:rPr>
              <a:pPr fontAlgn="auto">
                <a:spcBef>
                  <a:spcPts val="0"/>
                </a:spcBef>
                <a:spcAft>
                  <a:spcPts val="0"/>
                </a:spcAft>
              </a:pPr>
              <a:t>30/03/2016</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8571B5-C14D-43EF-BD02-F991A4E36DC6}" type="slidenum">
              <a:rPr lang="fr-FR" smtClean="0">
                <a:solidFill>
                  <a:prstClr val="black">
                    <a:tint val="75000"/>
                  </a:prstClr>
                </a:solidFill>
                <a:latin typeface="Calibri"/>
              </a:rPr>
              <a:pPr fontAlgn="auto">
                <a:spcBef>
                  <a:spcPts val="0"/>
                </a:spcBef>
                <a:spcAft>
                  <a:spcPts val="0"/>
                </a:spcAft>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565685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Feuille_de_calcul_Microsoft_Excel1.xls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Feuille_de_calcul_Microsoft_Excel2.xls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Feuille_de_calcul_Microsoft_Excel3.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Feuille_de_calcul_Microsoft_Excel4.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2609"/>
            <a:ext cx="9144000" cy="141539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735065"/>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5267" y="557474"/>
            <a:ext cx="4567053" cy="2818728"/>
          </a:xfrm>
          <a:prstGeom prst="rect">
            <a:avLst/>
          </a:prstGeom>
          <a:ln>
            <a:noFill/>
          </a:ln>
          <a:effectLst>
            <a:softEdge rad="112500"/>
          </a:effectLst>
        </p:spPr>
      </p:pic>
      <p:pic>
        <p:nvPicPr>
          <p:cNvPr id="7" name="Image 6"/>
          <p:cNvPicPr/>
          <p:nvPr/>
        </p:nvPicPr>
        <p:blipFill>
          <a:blip r:embed="rId6" cstate="print">
            <a:extLst>
              <a:ext uri="{28A0092B-C50C-407E-A947-70E740481C1C}">
                <a14:useLocalDpi xmlns:a14="http://schemas.microsoft.com/office/drawing/2010/main" val="0"/>
              </a:ext>
            </a:extLst>
          </a:blip>
          <a:stretch>
            <a:fillRect/>
          </a:stretch>
        </p:blipFill>
        <p:spPr>
          <a:xfrm>
            <a:off x="550622" y="1029929"/>
            <a:ext cx="8064896" cy="403688"/>
          </a:xfrm>
          <a:prstGeom prst="rect">
            <a:avLst/>
          </a:prstGeom>
        </p:spPr>
      </p:pic>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fr-FR" sz="1800">
              <a:solidFill>
                <a:prstClr val="black"/>
              </a:solidFill>
              <a:latin typeface="Calibri"/>
            </a:endParaRPr>
          </a:p>
        </p:txBody>
      </p:sp>
      <p:pic>
        <p:nvPicPr>
          <p:cNvPr id="2049" name="Imag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1418" y="1820521"/>
            <a:ext cx="1054100" cy="14747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318701"/>
            <a:ext cx="20521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FR" altLang="fr-FR" sz="1200" dirty="0" smtClean="0">
                <a:solidFill>
                  <a:srgbClr val="595959"/>
                </a:solidFill>
                <a:latin typeface="Neuropol X Rg" pitchFamily="2" charset="0"/>
                <a:ea typeface="Calibri" pitchFamily="34" charset="0"/>
                <a:cs typeface="Times New Roman" pitchFamily="18" charset="0"/>
              </a:rPr>
              <a:t>		</a:t>
            </a:r>
            <a:r>
              <a:rPr lang="fr-FR" altLang="fr-FR" sz="600" dirty="0" smtClean="0">
                <a:solidFill>
                  <a:prstClr val="black"/>
                </a:solidFill>
                <a:latin typeface="Arial" pitchFamily="34" charset="0"/>
                <a:cs typeface="Arial" pitchFamily="34" charset="0"/>
              </a:rPr>
              <a:t> </a:t>
            </a:r>
            <a:endParaRPr lang="fr-FR" altLang="fr-FR" sz="1800" dirty="0" smtClean="0">
              <a:solidFill>
                <a:prstClr val="black"/>
              </a:solidFill>
              <a:latin typeface="Arial" pitchFamily="34" charset="0"/>
              <a:cs typeface="Arial" pitchFamily="34" charset="0"/>
            </a:endParaRPr>
          </a:p>
        </p:txBody>
      </p:sp>
      <p:sp>
        <p:nvSpPr>
          <p:cNvPr id="10" name="Rectangle 9"/>
          <p:cNvSpPr/>
          <p:nvPr/>
        </p:nvSpPr>
        <p:spPr>
          <a:xfrm>
            <a:off x="467544" y="1772816"/>
            <a:ext cx="3600400" cy="1369606"/>
          </a:xfrm>
          <a:prstGeom prst="rect">
            <a:avLst/>
          </a:prstGeom>
        </p:spPr>
        <p:txBody>
          <a:bodyPr wrap="square">
            <a:spAutoFit/>
          </a:bodyPr>
          <a:lstStyle/>
          <a:p>
            <a:r>
              <a:rPr lang="fr-FR" altLang="fr-FR" sz="1600" dirty="0">
                <a:solidFill>
                  <a:prstClr val="white">
                    <a:lumMod val="65000"/>
                  </a:prstClr>
                </a:solidFill>
                <a:latin typeface="Neuropol" pitchFamily="34" charset="0"/>
                <a:ea typeface="Calibri" pitchFamily="34" charset="0"/>
                <a:cs typeface="Times New Roman" pitchFamily="18" charset="0"/>
              </a:rPr>
              <a:t>Mercredi 30 mars </a:t>
            </a:r>
            <a:r>
              <a:rPr lang="fr-FR" altLang="fr-FR" sz="2000" dirty="0" smtClean="0">
                <a:solidFill>
                  <a:prstClr val="white"/>
                </a:solidFill>
                <a:effectLst>
                  <a:outerShdw blurRad="38100" dist="38100" dir="2700000" algn="tl">
                    <a:srgbClr val="000000">
                      <a:alpha val="43137"/>
                    </a:srgbClr>
                  </a:outerShdw>
                </a:effectLst>
                <a:latin typeface="Neuropol" pitchFamily="34" charset="0"/>
                <a:ea typeface="Calibri" pitchFamily="34" charset="0"/>
                <a:cs typeface="Times New Roman" pitchFamily="18" charset="0"/>
              </a:rPr>
              <a:t>2016</a:t>
            </a:r>
            <a:r>
              <a:rPr lang="fr-FR" altLang="fr-FR" dirty="0" smtClean="0">
                <a:solidFill>
                  <a:prstClr val="black">
                    <a:lumMod val="65000"/>
                    <a:lumOff val="35000"/>
                  </a:prstClr>
                </a:solidFill>
                <a:latin typeface="Neuropol X Rg" pitchFamily="2" charset="0"/>
                <a:ea typeface="Calibri" pitchFamily="34" charset="0"/>
                <a:cs typeface="Times New Roman" pitchFamily="18" charset="0"/>
              </a:rPr>
              <a:t> </a:t>
            </a:r>
            <a:endParaRPr lang="fr-FR" altLang="fr-FR" sz="600" dirty="0">
              <a:solidFill>
                <a:prstClr val="black">
                  <a:lumMod val="65000"/>
                  <a:lumOff val="35000"/>
                </a:prstClr>
              </a:solidFill>
              <a:latin typeface="Arial" pitchFamily="34" charset="0"/>
              <a:cs typeface="Arial" pitchFamily="34" charset="0"/>
            </a:endParaRPr>
          </a:p>
          <a:p>
            <a:pPr eaLnBrk="0" hangingPunct="0"/>
            <a:endParaRPr lang="fr-FR" altLang="fr-FR" sz="800" dirty="0" smtClean="0">
              <a:solidFill>
                <a:srgbClr val="547F8A"/>
              </a:solidFill>
              <a:latin typeface="Neuropol X Rg" pitchFamily="2" charset="0"/>
              <a:ea typeface="Calibri" pitchFamily="34" charset="0"/>
              <a:cs typeface="Times New Roman" pitchFamily="18" charset="0"/>
            </a:endParaRPr>
          </a:p>
          <a:p>
            <a:pPr eaLnBrk="0" hangingPunct="0"/>
            <a:r>
              <a:rPr lang="fr-FR" altLang="fr-FR" sz="1500" dirty="0" smtClean="0">
                <a:solidFill>
                  <a:srgbClr val="547F8A"/>
                </a:solidFill>
                <a:latin typeface="Neuropol X Rg" pitchFamily="2" charset="0"/>
                <a:ea typeface="Calibri" pitchFamily="34" charset="0"/>
                <a:cs typeface="Times New Roman" pitchFamily="18" charset="0"/>
              </a:rPr>
              <a:t>11H30 </a:t>
            </a:r>
            <a:r>
              <a:rPr lang="fr-FR" altLang="fr-FR" sz="1500" dirty="0">
                <a:solidFill>
                  <a:srgbClr val="547F8A"/>
                </a:solidFill>
                <a:latin typeface="Calibri"/>
                <a:ea typeface="Calibri" pitchFamily="34" charset="0"/>
                <a:cs typeface="Times New Roman" pitchFamily="18" charset="0"/>
              </a:rPr>
              <a:t>à</a:t>
            </a:r>
            <a:r>
              <a:rPr lang="fr-FR" altLang="fr-FR" sz="1500" dirty="0">
                <a:solidFill>
                  <a:srgbClr val="547F8A"/>
                </a:solidFill>
                <a:latin typeface="Neuropol X Rg" pitchFamily="2" charset="0"/>
                <a:ea typeface="Calibri" pitchFamily="34" charset="0"/>
                <a:cs typeface="Times New Roman" pitchFamily="18" charset="0"/>
              </a:rPr>
              <a:t> </a:t>
            </a:r>
            <a:r>
              <a:rPr lang="fr-FR" altLang="fr-FR" sz="1500" dirty="0" smtClean="0">
                <a:solidFill>
                  <a:srgbClr val="547F8A"/>
                </a:solidFill>
                <a:latin typeface="Neuropol X Rg" pitchFamily="2" charset="0"/>
                <a:ea typeface="Calibri" pitchFamily="34" charset="0"/>
                <a:cs typeface="Times New Roman" pitchFamily="18" charset="0"/>
              </a:rPr>
              <a:t>12h30</a:t>
            </a:r>
          </a:p>
          <a:p>
            <a:pPr eaLnBrk="0" hangingPunct="0"/>
            <a:endParaRPr lang="fr-FR" altLang="fr-FR" sz="600" dirty="0">
              <a:solidFill>
                <a:prstClr val="black"/>
              </a:solidFill>
              <a:latin typeface="Arial" pitchFamily="34" charset="0"/>
              <a:cs typeface="Arial" pitchFamily="34" charset="0"/>
            </a:endParaRPr>
          </a:p>
          <a:p>
            <a:pPr eaLnBrk="0" hangingPunct="0"/>
            <a:r>
              <a:rPr lang="fr-FR" altLang="fr-FR" sz="1200" dirty="0">
                <a:solidFill>
                  <a:prstClr val="white">
                    <a:lumMod val="65000"/>
                  </a:prstClr>
                </a:solidFill>
                <a:latin typeface="Neuropol X Rg" pitchFamily="2" charset="0"/>
                <a:ea typeface="Calibri" pitchFamily="34" charset="0"/>
                <a:cs typeface="Times New Roman" pitchFamily="18" charset="0"/>
              </a:rPr>
              <a:t>Ecole </a:t>
            </a:r>
            <a:r>
              <a:rPr lang="fr-FR" altLang="fr-FR" sz="1200" dirty="0" smtClean="0">
                <a:solidFill>
                  <a:prstClr val="white">
                    <a:lumMod val="65000"/>
                  </a:prstClr>
                </a:solidFill>
                <a:latin typeface="Neuropol X Rg" pitchFamily="2" charset="0"/>
                <a:ea typeface="Calibri" pitchFamily="34" charset="0"/>
                <a:cs typeface="Times New Roman" pitchFamily="18" charset="0"/>
              </a:rPr>
              <a:t>Supérieure </a:t>
            </a:r>
            <a:r>
              <a:rPr lang="fr-FR" altLang="fr-FR" sz="1200" dirty="0">
                <a:solidFill>
                  <a:prstClr val="white">
                    <a:lumMod val="65000"/>
                  </a:prstClr>
                </a:solidFill>
                <a:latin typeface="Neuropol X Rg" pitchFamily="2" charset="0"/>
                <a:ea typeface="Calibri" pitchFamily="34" charset="0"/>
                <a:cs typeface="Times New Roman" pitchFamily="18" charset="0"/>
              </a:rPr>
              <a:t>du Bois</a:t>
            </a:r>
            <a:endParaRPr lang="fr-FR" altLang="fr-FR" sz="600" dirty="0">
              <a:solidFill>
                <a:prstClr val="white">
                  <a:lumMod val="65000"/>
                </a:prstClr>
              </a:solidFill>
              <a:latin typeface="Arial" pitchFamily="34" charset="0"/>
              <a:cs typeface="Arial" pitchFamily="34" charset="0"/>
            </a:endParaRPr>
          </a:p>
          <a:p>
            <a:pPr eaLnBrk="0" hangingPunct="0"/>
            <a:r>
              <a:rPr lang="fr-FR" altLang="fr-FR" sz="1000" dirty="0">
                <a:solidFill>
                  <a:prstClr val="white">
                    <a:lumMod val="65000"/>
                  </a:prstClr>
                </a:solidFill>
                <a:latin typeface="Neuropol X Rg" pitchFamily="2" charset="0"/>
                <a:ea typeface="Calibri" pitchFamily="34" charset="0"/>
                <a:cs typeface="Times New Roman" pitchFamily="18" charset="0"/>
              </a:rPr>
              <a:t>7, rue Christian Pauc</a:t>
            </a:r>
            <a:endParaRPr lang="fr-FR" altLang="fr-FR" sz="1200" dirty="0">
              <a:solidFill>
                <a:prstClr val="white">
                  <a:lumMod val="65000"/>
                </a:prstClr>
              </a:solidFill>
              <a:latin typeface="Neuropol X Rg" pitchFamily="2" charset="0"/>
              <a:ea typeface="Calibri" pitchFamily="34" charset="0"/>
              <a:cs typeface="Times New Roman" pitchFamily="18" charset="0"/>
            </a:endParaRPr>
          </a:p>
          <a:p>
            <a:pPr eaLnBrk="0" hangingPunct="0"/>
            <a:r>
              <a:rPr lang="fr-FR" altLang="fr-FR" sz="1200" dirty="0">
                <a:solidFill>
                  <a:prstClr val="white">
                    <a:lumMod val="65000"/>
                  </a:prstClr>
                </a:solidFill>
                <a:latin typeface="Neuropol X Rg" pitchFamily="2" charset="0"/>
                <a:ea typeface="Calibri" pitchFamily="34" charset="0"/>
                <a:cs typeface="Times New Roman" pitchFamily="18" charset="0"/>
              </a:rPr>
              <a:t>44 000 NANTES</a:t>
            </a:r>
            <a:endParaRPr lang="fr-FR" sz="1800" dirty="0">
              <a:solidFill>
                <a:prstClr val="white">
                  <a:lumMod val="65000"/>
                </a:prstClr>
              </a:solidFill>
              <a:latin typeface="Calibri"/>
            </a:endParaRPr>
          </a:p>
        </p:txBody>
      </p:sp>
      <p:pic>
        <p:nvPicPr>
          <p:cNvPr id="4" name="Image 3"/>
          <p:cNvPicPr>
            <a:picLocks noChangeAspect="1"/>
          </p:cNvPicPr>
          <p:nvPr/>
        </p:nvPicPr>
        <p:blipFill>
          <a:blip r:embed="rId8"/>
          <a:stretch>
            <a:fillRect/>
          </a:stretch>
        </p:blipFill>
        <p:spPr>
          <a:xfrm>
            <a:off x="549325" y="3606928"/>
            <a:ext cx="8551359" cy="959428"/>
          </a:xfrm>
          <a:prstGeom prst="rect">
            <a:avLst/>
          </a:prstGeom>
        </p:spPr>
      </p:pic>
      <p:pic>
        <p:nvPicPr>
          <p:cNvPr id="3" name="Image 2"/>
          <p:cNvPicPr>
            <a:picLocks noChangeAspect="1"/>
          </p:cNvPicPr>
          <p:nvPr/>
        </p:nvPicPr>
        <p:blipFill>
          <a:blip r:embed="rId9"/>
          <a:stretch>
            <a:fillRect/>
          </a:stretch>
        </p:blipFill>
        <p:spPr>
          <a:xfrm>
            <a:off x="528763" y="4797082"/>
            <a:ext cx="8086756" cy="1152303"/>
          </a:xfrm>
          <a:prstGeom prst="rect">
            <a:avLst/>
          </a:prstGeom>
        </p:spPr>
      </p:pic>
    </p:spTree>
    <p:extLst>
      <p:ext uri="{BB962C8B-B14F-4D97-AF65-F5344CB8AC3E}">
        <p14:creationId xmlns:p14="http://schemas.microsoft.com/office/powerpoint/2010/main" val="55094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idx="4294967295"/>
          </p:nvPr>
        </p:nvSpPr>
        <p:spPr bwMode="auto">
          <a:xfrm>
            <a:off x="0" y="15875"/>
            <a:ext cx="9144000" cy="676275"/>
          </a:xfrm>
          <a:prstGeom prst="rect">
            <a:avLst/>
          </a:prstGeom>
          <a:solidFill>
            <a:srgbClr val="FFFFFF"/>
          </a:solidFill>
          <a:ln algn="ctr">
            <a:miter lim="800000"/>
            <a:headEnd/>
            <a:tailEnd/>
          </a:ln>
        </p:spPr>
        <p:txBody>
          <a:bodyPr anchor="ctr"/>
          <a:lstStyle/>
          <a:p>
            <a:pPr eaLnBrk="1" hangingPunct="1"/>
            <a:r>
              <a:rPr lang="fr-FR" sz="2800" b="1" smtClean="0">
                <a:solidFill>
                  <a:srgbClr val="4C2600"/>
                </a:solidFill>
              </a:rPr>
              <a:t>Les compétences métiers du BTS ERA</a:t>
            </a:r>
          </a:p>
        </p:txBody>
      </p:sp>
      <p:graphicFrame>
        <p:nvGraphicFramePr>
          <p:cNvPr id="22612" name="Group 84"/>
          <p:cNvGraphicFramePr>
            <a:graphicFrameLocks noGrp="1"/>
          </p:cNvGraphicFramePr>
          <p:nvPr/>
        </p:nvGraphicFramePr>
        <p:xfrm>
          <a:off x="250825" y="692150"/>
          <a:ext cx="8713788" cy="936625"/>
        </p:xfrm>
        <a:graphic>
          <a:graphicData uri="http://schemas.openxmlformats.org/drawingml/2006/table">
            <a:tbl>
              <a:tblPr/>
              <a:tblGrid>
                <a:gridCol w="2089150"/>
                <a:gridCol w="6624638"/>
              </a:tblGrid>
              <a:tr h="287338">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C1-Analyser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C1-1 Formaliser l’expression du besoin client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C1-2 Identifier les contraintes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C1-3 Assurer une veille technique et règlementaire et capitaliser les informations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613" name="Group 85"/>
          <p:cNvGraphicFramePr>
            <a:graphicFrameLocks noGrp="1"/>
          </p:cNvGraphicFramePr>
          <p:nvPr/>
        </p:nvGraphicFramePr>
        <p:xfrm>
          <a:off x="250825" y="1700213"/>
          <a:ext cx="8713788" cy="963613"/>
        </p:xfrm>
        <a:graphic>
          <a:graphicData uri="http://schemas.openxmlformats.org/drawingml/2006/table">
            <a:tbl>
              <a:tblPr/>
              <a:tblGrid>
                <a:gridCol w="2089150"/>
                <a:gridCol w="6624638"/>
              </a:tblGrid>
              <a:tr h="290513">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C2-Concevoir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C2-1 Rechercher des principes de solutions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C2-2 Choisir et valider des solutions techniques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C2-3 Définir le projet d’agencement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614" name="Group 86"/>
          <p:cNvGraphicFramePr>
            <a:graphicFrameLocks noGrp="1"/>
          </p:cNvGraphicFramePr>
          <p:nvPr/>
        </p:nvGraphicFramePr>
        <p:xfrm>
          <a:off x="250825" y="2708275"/>
          <a:ext cx="8713788" cy="1555750"/>
        </p:xfrm>
        <a:graphic>
          <a:graphicData uri="http://schemas.openxmlformats.org/drawingml/2006/table">
            <a:tbl>
              <a:tblPr/>
              <a:tblGrid>
                <a:gridCol w="2089150"/>
                <a:gridCol w="6624638"/>
              </a:tblGrid>
              <a:tr h="304800">
                <a:tc row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C3-Préparer et organiser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C3-1 Quantifier les besoins et les ressources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C3-2 Estimer et déterminer les coûts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C3-3 Organiser la cotraitance et la sous-traitance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C3-4 Planifier les activités et l’utilisation des ressources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C3-5 Préparer la réalisation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615" name="Group 87"/>
          <p:cNvGraphicFramePr>
            <a:graphicFrameLocks noGrp="1"/>
          </p:cNvGraphicFramePr>
          <p:nvPr>
            <p:extLst>
              <p:ext uri="{D42A27DB-BD31-4B8C-83A1-F6EECF244321}">
                <p14:modId xmlns:p14="http://schemas.microsoft.com/office/powerpoint/2010/main" val="1333130478"/>
              </p:ext>
            </p:extLst>
          </p:nvPr>
        </p:nvGraphicFramePr>
        <p:xfrm>
          <a:off x="250825" y="4292600"/>
          <a:ext cx="8713788" cy="936625"/>
        </p:xfrm>
        <a:graphic>
          <a:graphicData uri="http://schemas.openxmlformats.org/drawingml/2006/table">
            <a:tbl>
              <a:tblPr/>
              <a:tblGrid>
                <a:gridCol w="2089150"/>
                <a:gridCol w="6624638"/>
              </a:tblGrid>
              <a:tr h="268288">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rPr>
                        <a:t>C4-Réaliser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rPr>
                        <a:t>C4-1 Assurer le suivi économique du chantier</a:t>
                      </a:r>
                      <a:endPar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rPr>
                        <a:t>C4-2 Piloter l’action d’un </a:t>
                      </a:r>
                      <a:r>
                        <a:rPr kumimoji="0" lang="fr-FR" sz="1400" b="0" i="0" u="none" strike="noStrike" cap="none" normalizeH="0" baseline="0" dirty="0" err="1" smtClean="0">
                          <a:ln>
                            <a:noFill/>
                          </a:ln>
                          <a:solidFill>
                            <a:schemeClr val="tx1"/>
                          </a:solidFill>
                          <a:effectLst/>
                          <a:latin typeface="Calibri" pitchFamily="34" charset="0"/>
                          <a:ea typeface="ＭＳ Ｐゴシック"/>
                          <a:cs typeface="ＭＳ Ｐゴシック"/>
                        </a:rPr>
                        <a:t>eéquioe</a:t>
                      </a:r>
                      <a:endPar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rPr>
                        <a:t>C4-3 Prévenir les risques en santé et en sécurité</a:t>
                      </a:r>
                      <a:endParaRPr kumimoji="0" lang="fr-FR" sz="1400" b="0" i="0" u="none" strike="noStrike" cap="none" normalizeH="0" baseline="0" dirty="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Tableau 10"/>
          <p:cNvGraphicFramePr>
            <a:graphicFrameLocks noGrp="1"/>
          </p:cNvGraphicFramePr>
          <p:nvPr/>
        </p:nvGraphicFramePr>
        <p:xfrm>
          <a:off x="250825" y="5300663"/>
          <a:ext cx="8713788" cy="371475"/>
        </p:xfrm>
        <a:graphic>
          <a:graphicData uri="http://schemas.openxmlformats.org/drawingml/2006/table">
            <a:tbl>
              <a:tblPr/>
              <a:tblGrid>
                <a:gridCol w="2089150"/>
                <a:gridCol w="6624638"/>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C5-Contrôler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C5-Etablir et mettre en œuvre un protocole de contrôle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Tableau 11"/>
          <p:cNvGraphicFramePr>
            <a:graphicFrameLocks noGrp="1"/>
          </p:cNvGraphicFramePr>
          <p:nvPr/>
        </p:nvGraphicFramePr>
        <p:xfrm>
          <a:off x="250825" y="5732463"/>
          <a:ext cx="8713788" cy="742950"/>
        </p:xfrm>
        <a:graphic>
          <a:graphicData uri="http://schemas.openxmlformats.org/drawingml/2006/table">
            <a:tbl>
              <a:tblPr/>
              <a:tblGrid>
                <a:gridCol w="2089150"/>
                <a:gridCol w="6624638"/>
              </a:tblGrid>
              <a:tr h="37147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C6-Communiquer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C6-1 Rédiger un document professionnel de communication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ea typeface="ＭＳ Ｐゴシック"/>
                          <a:cs typeface="ＭＳ Ｐゴシック"/>
                        </a:rPr>
                        <a:t>C6-2 Communiquer avec les acteurs du projet y compris en langue étrangère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 name="Groupe 12"/>
          <p:cNvGrpSpPr>
            <a:grpSpLocks/>
          </p:cNvGrpSpPr>
          <p:nvPr/>
        </p:nvGrpSpPr>
        <p:grpSpPr bwMode="auto">
          <a:xfrm>
            <a:off x="215900" y="692150"/>
            <a:ext cx="8712200" cy="2938463"/>
            <a:chOff x="147447" y="692696"/>
            <a:chExt cx="3614284" cy="2938459"/>
          </a:xfrm>
        </p:grpSpPr>
        <p:sp>
          <p:nvSpPr>
            <p:cNvPr id="14" name="Rectangle à coins arrondis 13"/>
            <p:cNvSpPr/>
            <p:nvPr/>
          </p:nvSpPr>
          <p:spPr>
            <a:xfrm>
              <a:off x="147447" y="692696"/>
              <a:ext cx="3614284" cy="1890710"/>
            </a:xfrm>
            <a:prstGeom prst="roundRect">
              <a:avLst/>
            </a:prstGeom>
            <a:solidFill>
              <a:schemeClr val="accent1">
                <a:lumMod val="40000"/>
                <a:lumOff val="60000"/>
                <a:alpha val="18000"/>
              </a:schemeClr>
            </a:solidFill>
            <a:ln w="38100">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fr-FR" sz="1800"/>
            </a:p>
          </p:txBody>
        </p:sp>
        <p:sp>
          <p:nvSpPr>
            <p:cNvPr id="15" name="Rectangle à coins arrondis 14"/>
            <p:cNvSpPr/>
            <p:nvPr/>
          </p:nvSpPr>
          <p:spPr>
            <a:xfrm>
              <a:off x="2021106" y="2623093"/>
              <a:ext cx="1736674" cy="1008062"/>
            </a:xfrm>
            <a:prstGeom prst="wedgeRoundRectCallout">
              <a:avLst>
                <a:gd name="adj1" fmla="val -54064"/>
                <a:gd name="adj2" fmla="val -1028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Compétences du champ de la conception</a:t>
              </a:r>
            </a:p>
          </p:txBody>
        </p:sp>
      </p:grpSp>
      <p:grpSp>
        <p:nvGrpSpPr>
          <p:cNvPr id="16" name="Groupe 15"/>
          <p:cNvGrpSpPr>
            <a:grpSpLocks/>
          </p:cNvGrpSpPr>
          <p:nvPr/>
        </p:nvGrpSpPr>
        <p:grpSpPr bwMode="auto">
          <a:xfrm>
            <a:off x="209550" y="1368425"/>
            <a:ext cx="8934450" cy="2935288"/>
            <a:chOff x="-1330499" y="1518896"/>
            <a:chExt cx="4649544" cy="2934732"/>
          </a:xfrm>
        </p:grpSpPr>
        <p:sp>
          <p:nvSpPr>
            <p:cNvPr id="17" name="Rectangle à coins arrondis 16"/>
            <p:cNvSpPr/>
            <p:nvPr/>
          </p:nvSpPr>
          <p:spPr>
            <a:xfrm>
              <a:off x="-1330499" y="2866429"/>
              <a:ext cx="4534710" cy="1587199"/>
            </a:xfrm>
            <a:prstGeom prst="roundRect">
              <a:avLst/>
            </a:prstGeom>
            <a:gradFill>
              <a:gsLst>
                <a:gs pos="0">
                  <a:schemeClr val="accent2">
                    <a:lumMod val="60000"/>
                    <a:lumOff val="40000"/>
                    <a:alpha val="16000"/>
                  </a:schemeClr>
                </a:gs>
                <a:gs pos="35000">
                  <a:schemeClr val="accent2">
                    <a:lumMod val="40000"/>
                    <a:lumOff val="60000"/>
                    <a:alpha val="37000"/>
                  </a:schemeClr>
                </a:gs>
                <a:gs pos="100000">
                  <a:schemeClr val="accent1">
                    <a:lumMod val="40000"/>
                    <a:lumOff val="60000"/>
                    <a:alpha val="17000"/>
                  </a:schemeClr>
                </a:gs>
              </a:gsLst>
              <a:lin ang="16200000" scaled="1"/>
            </a:gradFill>
            <a:ln w="38100"/>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sz="1800"/>
            </a:p>
          </p:txBody>
        </p:sp>
        <p:sp>
          <p:nvSpPr>
            <p:cNvPr id="18" name="Rectangle à coins arrondis 17"/>
            <p:cNvSpPr/>
            <p:nvPr/>
          </p:nvSpPr>
          <p:spPr>
            <a:xfrm>
              <a:off x="798477" y="1518896"/>
              <a:ext cx="2520568" cy="1152307"/>
            </a:xfrm>
            <a:prstGeom prst="wedgeRoundRectCallout">
              <a:avLst>
                <a:gd name="adj1" fmla="val -39218"/>
                <a:gd name="adj2" fmla="val 128348"/>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800">
                  <a:solidFill>
                    <a:srgbClr val="000000"/>
                  </a:solidFill>
                </a:rPr>
                <a:t>Compétences du champ de la préparation et de l’organisation  chantier </a:t>
              </a:r>
            </a:p>
          </p:txBody>
        </p:sp>
      </p:grpSp>
      <p:grpSp>
        <p:nvGrpSpPr>
          <p:cNvPr id="19" name="Groupe 18"/>
          <p:cNvGrpSpPr/>
          <p:nvPr/>
        </p:nvGrpSpPr>
        <p:grpSpPr>
          <a:xfrm>
            <a:off x="198269" y="2375128"/>
            <a:ext cx="8720308" cy="2793643"/>
            <a:chOff x="-2977354" y="2382655"/>
            <a:chExt cx="6188547" cy="2793643"/>
          </a:xfrm>
          <a:solidFill>
            <a:srgbClr val="C00000">
              <a:alpha val="18000"/>
            </a:srgbClr>
          </a:solidFill>
        </p:grpSpPr>
        <p:sp>
          <p:nvSpPr>
            <p:cNvPr id="20" name="Rectangle à coins arrondis 19"/>
            <p:cNvSpPr/>
            <p:nvPr/>
          </p:nvSpPr>
          <p:spPr>
            <a:xfrm>
              <a:off x="-2977354" y="4250794"/>
              <a:ext cx="6181202" cy="925504"/>
            </a:xfrm>
            <a:prstGeom prst="roundRect">
              <a:avLst/>
            </a:prstGeom>
            <a:grp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sz="1800"/>
            </a:p>
          </p:txBody>
        </p:sp>
        <p:sp>
          <p:nvSpPr>
            <p:cNvPr id="21" name="Rectangle à coins arrondis 20"/>
            <p:cNvSpPr/>
            <p:nvPr/>
          </p:nvSpPr>
          <p:spPr>
            <a:xfrm>
              <a:off x="690913" y="2382655"/>
              <a:ext cx="2520280" cy="1152128"/>
            </a:xfrm>
            <a:prstGeom prst="wedgeRoundRectCallout">
              <a:avLst>
                <a:gd name="adj1" fmla="val -41372"/>
                <a:gd name="adj2" fmla="val 123610"/>
                <a:gd name="adj3" fmla="val 16667"/>
              </a:avLst>
            </a:prstGeom>
            <a:grp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800" dirty="0">
                  <a:solidFill>
                    <a:schemeClr val="bg1"/>
                  </a:solidFill>
                </a:rPr>
                <a:t>Compétences du champ de la réalisation</a:t>
              </a:r>
            </a:p>
          </p:txBody>
        </p:sp>
      </p:grpSp>
      <p:grpSp>
        <p:nvGrpSpPr>
          <p:cNvPr id="22" name="Groupe 21"/>
          <p:cNvGrpSpPr>
            <a:grpSpLocks/>
          </p:cNvGrpSpPr>
          <p:nvPr/>
        </p:nvGrpSpPr>
        <p:grpSpPr bwMode="auto">
          <a:xfrm>
            <a:off x="214313" y="2922588"/>
            <a:ext cx="8705850" cy="2740025"/>
            <a:chOff x="1512096" y="2923350"/>
            <a:chExt cx="6246038" cy="2739315"/>
          </a:xfrm>
        </p:grpSpPr>
        <p:sp>
          <p:nvSpPr>
            <p:cNvPr id="23" name="Rectangle à coins arrondis 22"/>
            <p:cNvSpPr/>
            <p:nvPr/>
          </p:nvSpPr>
          <p:spPr>
            <a:xfrm>
              <a:off x="1512096" y="5175428"/>
              <a:ext cx="6246038" cy="487237"/>
            </a:xfrm>
            <a:prstGeom prst="roundRect">
              <a:avLst/>
            </a:prstGeom>
            <a:solidFill>
              <a:schemeClr val="accent6">
                <a:lumMod val="75000"/>
                <a:alpha val="16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p>
          </p:txBody>
        </p:sp>
        <p:sp>
          <p:nvSpPr>
            <p:cNvPr id="24" name="Rectangle à coins arrondis 23"/>
            <p:cNvSpPr/>
            <p:nvPr/>
          </p:nvSpPr>
          <p:spPr>
            <a:xfrm>
              <a:off x="4808236" y="2923350"/>
              <a:ext cx="2494315" cy="1152226"/>
            </a:xfrm>
            <a:prstGeom prst="wedgeRoundRectCallout">
              <a:avLst>
                <a:gd name="adj1" fmla="val 1391"/>
                <a:gd name="adj2" fmla="val 172177"/>
                <a:gd name="adj3" fmla="val 16667"/>
              </a:avLst>
            </a:prstGeom>
            <a:gradFill>
              <a:gsLst>
                <a:gs pos="0">
                  <a:schemeClr val="accent6">
                    <a:lumMod val="75000"/>
                  </a:schemeClr>
                </a:gs>
                <a:gs pos="35000">
                  <a:schemeClr val="accent4">
                    <a:tint val="37000"/>
                    <a:satMod val="300000"/>
                  </a:schemeClr>
                </a:gs>
                <a:gs pos="100000">
                  <a:schemeClr val="accent6">
                    <a:lumMod val="75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sz="1800">
                  <a:solidFill>
                    <a:schemeClr val="tx1"/>
                  </a:solidFill>
                </a:rPr>
                <a:t>Compétences </a:t>
              </a:r>
              <a:r>
                <a:rPr lang="fr-FR" sz="1800">
                  <a:solidFill>
                    <a:srgbClr val="000000"/>
                  </a:solidFill>
                </a:rPr>
                <a:t>sur les contrôles</a:t>
              </a:r>
              <a:endParaRPr lang="fr-FR" sz="1800">
                <a:solidFill>
                  <a:schemeClr val="tx1"/>
                </a:solidFill>
              </a:endParaRPr>
            </a:p>
          </p:txBody>
        </p:sp>
      </p:grpSp>
      <p:grpSp>
        <p:nvGrpSpPr>
          <p:cNvPr id="25" name="Groupe 24"/>
          <p:cNvGrpSpPr/>
          <p:nvPr/>
        </p:nvGrpSpPr>
        <p:grpSpPr>
          <a:xfrm>
            <a:off x="209677" y="4020006"/>
            <a:ext cx="8717299" cy="2513834"/>
            <a:chOff x="-6373005" y="3949889"/>
            <a:chExt cx="9325333" cy="2513834"/>
          </a:xfrm>
          <a:solidFill>
            <a:srgbClr val="C00000">
              <a:alpha val="18000"/>
            </a:srgbClr>
          </a:solidFill>
        </p:grpSpPr>
        <p:sp>
          <p:nvSpPr>
            <p:cNvPr id="26" name="Rectangle à coins arrondis 25"/>
            <p:cNvSpPr/>
            <p:nvPr/>
          </p:nvSpPr>
          <p:spPr>
            <a:xfrm>
              <a:off x="-6373005" y="5592546"/>
              <a:ext cx="9325333" cy="871177"/>
            </a:xfrm>
            <a:prstGeom prst="roundRect">
              <a:avLst/>
            </a:prstGeom>
            <a:solidFill>
              <a:schemeClr val="accent6">
                <a:lumMod val="75000"/>
                <a:alpha val="16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p>
          </p:txBody>
        </p:sp>
        <p:sp>
          <p:nvSpPr>
            <p:cNvPr id="27" name="Rectangle à coins arrondis 26"/>
            <p:cNvSpPr/>
            <p:nvPr/>
          </p:nvSpPr>
          <p:spPr>
            <a:xfrm>
              <a:off x="136164" y="3949889"/>
              <a:ext cx="2808312" cy="1152128"/>
            </a:xfrm>
            <a:prstGeom prst="wedgeRoundRectCallout">
              <a:avLst>
                <a:gd name="adj1" fmla="val -38694"/>
                <a:gd name="adj2" fmla="val 121241"/>
                <a:gd name="adj3" fmla="val 16667"/>
              </a:avLst>
            </a:prstGeom>
            <a:gradFill>
              <a:gsLst>
                <a:gs pos="0">
                  <a:schemeClr val="accent6">
                    <a:lumMod val="75000"/>
                  </a:schemeClr>
                </a:gs>
                <a:gs pos="35000">
                  <a:schemeClr val="accent4">
                    <a:tint val="37000"/>
                    <a:satMod val="300000"/>
                  </a:schemeClr>
                </a:gs>
                <a:gs pos="100000">
                  <a:schemeClr val="accent6">
                    <a:lumMod val="75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800" dirty="0">
                  <a:solidFill>
                    <a:schemeClr val="tx1"/>
                  </a:solidFill>
                </a:rPr>
                <a:t>Compétences </a:t>
              </a:r>
              <a:r>
                <a:rPr lang="fr-FR" sz="1800" dirty="0"/>
                <a:t>sur le champ de la communication</a:t>
              </a:r>
              <a:endParaRPr lang="fr-FR" sz="18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9"/>
                                        </p:tgtEl>
                                        <p:attrNameLst>
                                          <p:attrName>ppt_x</p:attrName>
                                        </p:attrNameLst>
                                      </p:cBhvr>
                                      <p:tavLst>
                                        <p:tav tm="0">
                                          <p:val>
                                            <p:strVal val="ppt_x"/>
                                          </p:val>
                                        </p:tav>
                                        <p:tav tm="100000">
                                          <p:val>
                                            <p:strVal val="ppt_x"/>
                                          </p:val>
                                        </p:tav>
                                      </p:tavLst>
                                    </p:anim>
                                    <p:anim calcmode="lin" valueType="num">
                                      <p:cBhvr additive="base">
                                        <p:cTn id="37" dur="500"/>
                                        <p:tgtEl>
                                          <p:spTgt spid="19"/>
                                        </p:tgtEl>
                                        <p:attrNameLst>
                                          <p:attrName>ppt_y</p:attrName>
                                        </p:attrNameLst>
                                      </p:cBhvr>
                                      <p:tavLst>
                                        <p:tav tm="0">
                                          <p:val>
                                            <p:strVal val="ppt_y"/>
                                          </p:val>
                                        </p:tav>
                                        <p:tav tm="100000">
                                          <p:val>
                                            <p:strVal val="1+ppt_h/2"/>
                                          </p:val>
                                        </p:tav>
                                      </p:tavLst>
                                    </p:anim>
                                    <p:set>
                                      <p:cBhvr>
                                        <p:cTn id="38" dur="1" fill="hold">
                                          <p:stCondLst>
                                            <p:cond delay="49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2"/>
                                        </p:tgtEl>
                                        <p:attrNameLst>
                                          <p:attrName>ppt_x</p:attrName>
                                        </p:attrNameLst>
                                      </p:cBhvr>
                                      <p:tavLst>
                                        <p:tav tm="0">
                                          <p:val>
                                            <p:strVal val="ppt_x"/>
                                          </p:val>
                                        </p:tav>
                                        <p:tav tm="100000">
                                          <p:val>
                                            <p:strVal val="ppt_x"/>
                                          </p:val>
                                        </p:tav>
                                      </p:tavLst>
                                    </p:anim>
                                    <p:anim calcmode="lin" valueType="num">
                                      <p:cBhvr additive="base">
                                        <p:cTn id="49" dur="500"/>
                                        <p:tgtEl>
                                          <p:spTgt spid="22"/>
                                        </p:tgtEl>
                                        <p:attrNameLst>
                                          <p:attrName>ppt_y</p:attrName>
                                        </p:attrNameLst>
                                      </p:cBhvr>
                                      <p:tavLst>
                                        <p:tav tm="0">
                                          <p:val>
                                            <p:strVal val="ppt_y"/>
                                          </p:val>
                                        </p:tav>
                                        <p:tav tm="100000">
                                          <p:val>
                                            <p:strVal val="1+ppt_h/2"/>
                                          </p:val>
                                        </p:tav>
                                      </p:tavLst>
                                    </p:anim>
                                    <p:set>
                                      <p:cBhvr>
                                        <p:cTn id="50" dur="1" fill="hold">
                                          <p:stCondLst>
                                            <p:cond delay="4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5"/>
                                        </p:tgtEl>
                                        <p:attrNameLst>
                                          <p:attrName>ppt_x</p:attrName>
                                        </p:attrNameLst>
                                      </p:cBhvr>
                                      <p:tavLst>
                                        <p:tav tm="0">
                                          <p:val>
                                            <p:strVal val="ppt_x"/>
                                          </p:val>
                                        </p:tav>
                                        <p:tav tm="100000">
                                          <p:val>
                                            <p:strVal val="ppt_x"/>
                                          </p:val>
                                        </p:tav>
                                      </p:tavLst>
                                    </p:anim>
                                    <p:anim calcmode="lin" valueType="num">
                                      <p:cBhvr additive="base">
                                        <p:cTn id="61" dur="500"/>
                                        <p:tgtEl>
                                          <p:spTgt spid="25"/>
                                        </p:tgtEl>
                                        <p:attrNameLst>
                                          <p:attrName>ppt_y</p:attrName>
                                        </p:attrNameLst>
                                      </p:cBhvr>
                                      <p:tavLst>
                                        <p:tav tm="0">
                                          <p:val>
                                            <p:strVal val="ppt_y"/>
                                          </p:val>
                                        </p:tav>
                                        <p:tav tm="100000">
                                          <p:val>
                                            <p:strVal val="1+ppt_h/2"/>
                                          </p:val>
                                        </p:tav>
                                      </p:tavLst>
                                    </p:anim>
                                    <p:set>
                                      <p:cBhvr>
                                        <p:cTn id="6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400" b="1" dirty="0" smtClean="0">
                <a:solidFill>
                  <a:srgbClr val="4C2600"/>
                </a:solidFill>
              </a:rPr>
              <a:t>Les savoirs associés : S1- Cadre général d'un projet d'agencement</a:t>
            </a:r>
          </a:p>
        </p:txBody>
      </p:sp>
      <p:sp>
        <p:nvSpPr>
          <p:cNvPr id="43010" name="ZoneTexte 10"/>
          <p:cNvSpPr txBox="1">
            <a:spLocks noChangeArrowheads="1"/>
          </p:cNvSpPr>
          <p:nvPr/>
        </p:nvSpPr>
        <p:spPr bwMode="auto">
          <a:xfrm>
            <a:off x="125413" y="4437063"/>
            <a:ext cx="9018587" cy="1169987"/>
          </a:xfrm>
          <a:prstGeom prst="rect">
            <a:avLst/>
          </a:prstGeom>
          <a:noFill/>
          <a:ln w="9525">
            <a:noFill/>
            <a:miter lim="800000"/>
            <a:headEnd/>
            <a:tailEnd/>
          </a:ln>
        </p:spPr>
        <p:txBody>
          <a:bodyPr>
            <a:spAutoFit/>
          </a:bodyPr>
          <a:lstStyle/>
          <a:p>
            <a:r>
              <a:rPr lang="fr-FR" b="1" i="1">
                <a:latin typeface="Calibri" pitchFamily="34" charset="0"/>
              </a:rPr>
              <a:t>Niveau d’acquisition et de maitrise de 2 à 4</a:t>
            </a:r>
          </a:p>
          <a:p>
            <a:r>
              <a:rPr lang="fr-FR">
                <a:latin typeface="Calibri" pitchFamily="34" charset="0"/>
              </a:rPr>
              <a:t>S11: les différentes étapes du projet en phase d’étude et en phase de réalisation</a:t>
            </a:r>
          </a:p>
          <a:p>
            <a:r>
              <a:rPr lang="fr-FR">
                <a:latin typeface="Calibri" pitchFamily="34" charset="0"/>
              </a:rPr>
              <a:t>S12: dossier technique (état des lieux, DCE, plannings, DOE…) et dossiers administratifs (demandes administratives, PV…)</a:t>
            </a:r>
          </a:p>
          <a:p>
            <a:r>
              <a:rPr lang="fr-FR">
                <a:latin typeface="Calibri" pitchFamily="34" charset="0"/>
              </a:rPr>
              <a:t>S13: les intervenants du cadre bâti, les types de marchés, cadre règlementaire du projet d’agencement, obligations et responsabilités …</a:t>
            </a:r>
          </a:p>
        </p:txBody>
      </p:sp>
      <p:graphicFrame>
        <p:nvGraphicFramePr>
          <p:cNvPr id="23699" name="Group 147"/>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3700" name="Group 148"/>
          <p:cNvGraphicFramePr>
            <a:graphicFrameLocks noGrp="1"/>
          </p:cNvGraphicFramePr>
          <p:nvPr/>
        </p:nvGraphicFramePr>
        <p:xfrm>
          <a:off x="107950" y="2565400"/>
          <a:ext cx="8928100" cy="1438275"/>
        </p:xfrm>
        <a:graphic>
          <a:graphicData uri="http://schemas.openxmlformats.org/drawingml/2006/table">
            <a:tbl>
              <a:tblPr/>
              <a:tblGrid>
                <a:gridCol w="242888"/>
                <a:gridCol w="1558925"/>
                <a:gridCol w="454025"/>
                <a:gridCol w="415925"/>
                <a:gridCol w="417512"/>
                <a:gridCol w="417513"/>
                <a:gridCol w="417512"/>
                <a:gridCol w="415925"/>
                <a:gridCol w="417513"/>
                <a:gridCol w="417512"/>
                <a:gridCol w="415925"/>
                <a:gridCol w="417513"/>
                <a:gridCol w="417512"/>
                <a:gridCol w="417513"/>
                <a:gridCol w="415925"/>
                <a:gridCol w="417512"/>
                <a:gridCol w="417513"/>
                <a:gridCol w="417512"/>
                <a:gridCol w="415925"/>
              </a:tblGrid>
              <a:tr h="4064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S1.</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Cadre général d'un projet d'agencement</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20637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S11 –</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Le déroulement d’un projet.</a:t>
                      </a:r>
                    </a:p>
                  </a:txBody>
                  <a:tcPr marL="4807" marR="4807" marT="480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S12 –</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Les pièces constitutives du dossier d’un projet.</a:t>
                      </a:r>
                    </a:p>
                  </a:txBody>
                  <a:tcPr marL="4807" marR="4807" marT="480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S13 –</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Environnement  administratif, réglementaire et normatif de la construction.</a:t>
                      </a:r>
                    </a:p>
                  </a:txBody>
                  <a:tcPr marL="4807" marR="4807" marT="480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800" b="1" dirty="0" smtClean="0">
                <a:solidFill>
                  <a:srgbClr val="4C2600"/>
                </a:solidFill>
              </a:rPr>
              <a:t>Les savoirs associés : S2- Conception d'agencement</a:t>
            </a:r>
          </a:p>
        </p:txBody>
      </p:sp>
      <p:sp>
        <p:nvSpPr>
          <p:cNvPr id="45058" name="ZoneTexte 10"/>
          <p:cNvSpPr txBox="1">
            <a:spLocks noChangeArrowheads="1"/>
          </p:cNvSpPr>
          <p:nvPr/>
        </p:nvSpPr>
        <p:spPr bwMode="auto">
          <a:xfrm>
            <a:off x="250825" y="5084763"/>
            <a:ext cx="9018588" cy="1600200"/>
          </a:xfrm>
          <a:prstGeom prst="rect">
            <a:avLst/>
          </a:prstGeom>
          <a:noFill/>
          <a:ln w="9525">
            <a:noFill/>
            <a:miter lim="800000"/>
            <a:headEnd/>
            <a:tailEnd/>
          </a:ln>
        </p:spPr>
        <p:txBody>
          <a:bodyPr>
            <a:spAutoFit/>
          </a:bodyPr>
          <a:lstStyle/>
          <a:p>
            <a:r>
              <a:rPr lang="fr-FR" b="1" i="1">
                <a:latin typeface="Calibri" pitchFamily="34" charset="0"/>
              </a:rPr>
              <a:t>Niveau d’acquisition et de maitrise de 2 à 4</a:t>
            </a:r>
          </a:p>
          <a:p>
            <a:r>
              <a:rPr lang="fr-FR">
                <a:latin typeface="Calibri" pitchFamily="34" charset="0"/>
              </a:rPr>
              <a:t>S21: caractérisation des matériaux, des ouvrages, des assemblages, équipements techniques intégrés…</a:t>
            </a:r>
          </a:p>
          <a:p>
            <a:r>
              <a:rPr lang="fr-FR">
                <a:latin typeface="Calibri" pitchFamily="34" charset="0"/>
              </a:rPr>
              <a:t>S22: typologies de bâtis, les fonctions du bâti, les pathologies du bâtiment, les outils et moyens de diagnostics</a:t>
            </a:r>
          </a:p>
          <a:p>
            <a:r>
              <a:rPr lang="fr-FR">
                <a:latin typeface="Calibri" pitchFamily="34" charset="0"/>
              </a:rPr>
              <a:t>S23: confort et performance thermique, acoustique, visuel, traitement de l’air, approche environnementale </a:t>
            </a:r>
          </a:p>
          <a:p>
            <a:r>
              <a:rPr lang="fr-FR">
                <a:latin typeface="Calibri" pitchFamily="34" charset="0"/>
              </a:rPr>
              <a:t>S24: modélisation des liaisons et des actions mécaniques, statique, rdm, sollicitations, simulation comportementale,essais</a:t>
            </a:r>
          </a:p>
          <a:p>
            <a:r>
              <a:rPr lang="fr-FR">
                <a:latin typeface="Calibri" pitchFamily="34" charset="0"/>
              </a:rPr>
              <a:t>S25: analyses des données, conception préliminaire, dimensionnement, spécifications, dessin d’ensemble et de détails</a:t>
            </a:r>
          </a:p>
          <a:p>
            <a:r>
              <a:rPr lang="fr-FR">
                <a:latin typeface="Calibri" pitchFamily="34" charset="0"/>
              </a:rPr>
              <a:t>S26: méthode de prototypage, protocole de validation du concept</a:t>
            </a:r>
          </a:p>
        </p:txBody>
      </p:sp>
      <p:graphicFrame>
        <p:nvGraphicFramePr>
          <p:cNvPr id="24784" name="Group 208"/>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4785" name="Group 209"/>
          <p:cNvGraphicFramePr>
            <a:graphicFrameLocks noGrp="1"/>
          </p:cNvGraphicFramePr>
          <p:nvPr/>
        </p:nvGraphicFramePr>
        <p:xfrm>
          <a:off x="107950" y="2565400"/>
          <a:ext cx="8928100" cy="2517777"/>
        </p:xfrm>
        <a:graphic>
          <a:graphicData uri="http://schemas.openxmlformats.org/drawingml/2006/table">
            <a:tbl>
              <a:tblPr/>
              <a:tblGrid>
                <a:gridCol w="242888"/>
                <a:gridCol w="1558925"/>
                <a:gridCol w="454025"/>
                <a:gridCol w="415925"/>
                <a:gridCol w="417512"/>
                <a:gridCol w="417513"/>
                <a:gridCol w="417512"/>
                <a:gridCol w="415925"/>
                <a:gridCol w="417513"/>
                <a:gridCol w="417512"/>
                <a:gridCol w="415925"/>
                <a:gridCol w="417513"/>
                <a:gridCol w="417512"/>
                <a:gridCol w="417513"/>
                <a:gridCol w="415925"/>
                <a:gridCol w="417512"/>
                <a:gridCol w="417513"/>
                <a:gridCol w="417512"/>
                <a:gridCol w="415925"/>
              </a:tblGrid>
              <a:tr h="2921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S2.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Conception d'agencement</a:t>
                      </a:r>
                    </a:p>
                  </a:txBody>
                  <a:tcPr marL="4807" marR="4807" marT="4807"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57785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S21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Technologie des matériaux et des ouvrages:</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S22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Caractérisation du bâti existant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S23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Performances du bâtiment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S24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Étude mécanique des structures et des ouvrages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S25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Méthodologie de conception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S26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Validation d'un concept ou d'un prototype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400" b="1" smtClean="0">
                <a:solidFill>
                  <a:srgbClr val="4C2600"/>
                </a:solidFill>
              </a:rPr>
              <a:t>Les savoirs associés : S3- Préparation et organisation de la réalisation.</a:t>
            </a:r>
          </a:p>
        </p:txBody>
      </p:sp>
      <p:sp>
        <p:nvSpPr>
          <p:cNvPr id="47106" name="ZoneTexte 10"/>
          <p:cNvSpPr txBox="1">
            <a:spLocks noChangeArrowheads="1"/>
          </p:cNvSpPr>
          <p:nvPr/>
        </p:nvSpPr>
        <p:spPr bwMode="auto">
          <a:xfrm>
            <a:off x="125413" y="4149725"/>
            <a:ext cx="9018587" cy="1814513"/>
          </a:xfrm>
          <a:prstGeom prst="rect">
            <a:avLst/>
          </a:prstGeom>
          <a:noFill/>
          <a:ln w="9525">
            <a:noFill/>
            <a:miter lim="800000"/>
            <a:headEnd/>
            <a:tailEnd/>
          </a:ln>
        </p:spPr>
        <p:txBody>
          <a:bodyPr>
            <a:spAutoFit/>
          </a:bodyPr>
          <a:lstStyle/>
          <a:p>
            <a:r>
              <a:rPr lang="fr-FR" b="1" i="1">
                <a:latin typeface="Calibri" pitchFamily="34" charset="0"/>
              </a:rPr>
              <a:t>Niveau d’acquisition et de maitrise de 2 à 4</a:t>
            </a:r>
          </a:p>
          <a:p>
            <a:r>
              <a:rPr lang="fr-FR">
                <a:latin typeface="Calibri" pitchFamily="34" charset="0"/>
              </a:rPr>
              <a:t>S31: les phases préparatoires au lancement, l’organisation et le suivi des sous-traitant, préparation de la réalisation, la préparation  à la clôture de chantier, les obligations contractuelles après réception, le dossier de gestion des litiges</a:t>
            </a:r>
          </a:p>
          <a:p>
            <a:r>
              <a:rPr lang="fr-FR">
                <a:latin typeface="Calibri" pitchFamily="34" charset="0"/>
              </a:rPr>
              <a:t>S32: les plannings du projet et leur exploitation </a:t>
            </a:r>
          </a:p>
          <a:p>
            <a:r>
              <a:rPr lang="fr-FR">
                <a:latin typeface="Calibri" pitchFamily="34" charset="0"/>
              </a:rPr>
              <a:t>S33: étude du dossier technique, étude du coût, consultation des sous-traitants, DQE, suivi du budget et des dépenses </a:t>
            </a:r>
          </a:p>
          <a:p>
            <a:r>
              <a:rPr lang="fr-FR">
                <a:latin typeface="Calibri" pitchFamily="34" charset="0"/>
              </a:rPr>
              <a:t>S34: démarche qualité, suivi de l’exigence qualité, les contrôles de conformité, actions correctives</a:t>
            </a:r>
          </a:p>
          <a:p>
            <a:r>
              <a:rPr lang="fr-FR">
                <a:latin typeface="Calibri" pitchFamily="34" charset="0"/>
              </a:rPr>
              <a:t>S35: les enjeux de la prévention, les principes règlementaires, les acteurs et partenaires de la prévention des risques, analyse situation de travail, principes de l’évaluation, les risques spécifiques à l’agencement</a:t>
            </a:r>
          </a:p>
        </p:txBody>
      </p:sp>
      <p:graphicFrame>
        <p:nvGraphicFramePr>
          <p:cNvPr id="25789" name="Group 189"/>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5790" name="Group 190"/>
          <p:cNvGraphicFramePr>
            <a:graphicFrameLocks noGrp="1"/>
          </p:cNvGraphicFramePr>
          <p:nvPr/>
        </p:nvGraphicFramePr>
        <p:xfrm>
          <a:off x="111125" y="2565400"/>
          <a:ext cx="8910638" cy="1582739"/>
        </p:xfrm>
        <a:graphic>
          <a:graphicData uri="http://schemas.openxmlformats.org/drawingml/2006/table">
            <a:tbl>
              <a:tblPr/>
              <a:tblGrid>
                <a:gridCol w="242888"/>
                <a:gridCol w="1555750"/>
                <a:gridCol w="452437"/>
                <a:gridCol w="415925"/>
                <a:gridCol w="415925"/>
                <a:gridCol w="415925"/>
                <a:gridCol w="417513"/>
                <a:gridCol w="415925"/>
                <a:gridCol w="415925"/>
                <a:gridCol w="415925"/>
                <a:gridCol w="415925"/>
                <a:gridCol w="417512"/>
                <a:gridCol w="415925"/>
                <a:gridCol w="415925"/>
                <a:gridCol w="415925"/>
                <a:gridCol w="415925"/>
                <a:gridCol w="417513"/>
                <a:gridCol w="415925"/>
                <a:gridCol w="415925"/>
              </a:tblGrid>
              <a:tr h="3095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S3.</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Préparation et organisation de la réalisation.</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3302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S31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La gestion de la réalisation du projet.</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S32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La planification de projet.</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S33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Étude des coûts.</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S34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Contrôle de l'étude et de la réalisation du projet.</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S35-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Prévention des risques santé et sécurité au travail</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400" b="1" dirty="0" smtClean="0">
                <a:solidFill>
                  <a:srgbClr val="4C2600"/>
                </a:solidFill>
              </a:rPr>
              <a:t>Les savoirs associés : S4- Réalisation du chantier </a:t>
            </a:r>
          </a:p>
        </p:txBody>
      </p:sp>
      <p:sp>
        <p:nvSpPr>
          <p:cNvPr id="49154" name="ZoneTexte 10"/>
          <p:cNvSpPr txBox="1">
            <a:spLocks noChangeArrowheads="1"/>
          </p:cNvSpPr>
          <p:nvPr/>
        </p:nvSpPr>
        <p:spPr bwMode="auto">
          <a:xfrm>
            <a:off x="125413" y="4437063"/>
            <a:ext cx="9018587" cy="954087"/>
          </a:xfrm>
          <a:prstGeom prst="rect">
            <a:avLst/>
          </a:prstGeom>
          <a:noFill/>
          <a:ln w="9525">
            <a:noFill/>
            <a:miter lim="800000"/>
            <a:headEnd/>
            <a:tailEnd/>
          </a:ln>
        </p:spPr>
        <p:txBody>
          <a:bodyPr>
            <a:spAutoFit/>
          </a:bodyPr>
          <a:lstStyle/>
          <a:p>
            <a:r>
              <a:rPr lang="fr-FR" b="1" i="1">
                <a:latin typeface="Calibri" pitchFamily="34" charset="0"/>
              </a:rPr>
              <a:t>Niveau d’acquisition et de maitrise de 3 à 4</a:t>
            </a:r>
          </a:p>
          <a:p>
            <a:r>
              <a:rPr lang="fr-FR">
                <a:latin typeface="Calibri" pitchFamily="34" charset="0"/>
              </a:rPr>
              <a:t>S41: la réception des supports, installation chantier, préparation et organisation du transport, stockage, environnement chantier, analyse des besoins logistiques</a:t>
            </a:r>
          </a:p>
          <a:p>
            <a:r>
              <a:rPr lang="fr-FR">
                <a:latin typeface="Calibri" pitchFamily="34" charset="0"/>
              </a:rPr>
              <a:t>S42: implantation du référentiel, des ouvrages sur site, mise en œuvre des ouvrages, gestion des équipes</a:t>
            </a:r>
          </a:p>
        </p:txBody>
      </p:sp>
      <p:graphicFrame>
        <p:nvGraphicFramePr>
          <p:cNvPr id="26753" name="Group 129"/>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dirty="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dirty="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dirty="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6754" name="Group 130"/>
          <p:cNvGraphicFramePr>
            <a:graphicFrameLocks noGrp="1"/>
          </p:cNvGraphicFramePr>
          <p:nvPr/>
        </p:nvGraphicFramePr>
        <p:xfrm>
          <a:off x="125413" y="2565400"/>
          <a:ext cx="8931275" cy="1223964"/>
        </p:xfrm>
        <a:graphic>
          <a:graphicData uri="http://schemas.openxmlformats.org/drawingml/2006/table">
            <a:tbl>
              <a:tblPr/>
              <a:tblGrid>
                <a:gridCol w="244475"/>
                <a:gridCol w="1558925"/>
                <a:gridCol w="454025"/>
                <a:gridCol w="415925"/>
                <a:gridCol w="417512"/>
                <a:gridCol w="417513"/>
                <a:gridCol w="417512"/>
                <a:gridCol w="417513"/>
                <a:gridCol w="415925"/>
                <a:gridCol w="417512"/>
                <a:gridCol w="417513"/>
                <a:gridCol w="417512"/>
                <a:gridCol w="417513"/>
                <a:gridCol w="415925"/>
                <a:gridCol w="417512"/>
                <a:gridCol w="417513"/>
                <a:gridCol w="417512"/>
                <a:gridCol w="417513"/>
                <a:gridCol w="415925"/>
              </a:tblGrid>
              <a:tr h="4238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S4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Réalisation du chantier </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S41 –</a:t>
                      </a:r>
                      <a:r>
                        <a:rPr kumimoji="0" lang="fr-FR" sz="800" b="0" i="0" u="none" strike="noStrike" cap="none" normalizeH="0" baseline="0" smtClean="0">
                          <a:ln>
                            <a:noFill/>
                          </a:ln>
                          <a:solidFill>
                            <a:srgbClr val="000000"/>
                          </a:solidFill>
                          <a:effectLst/>
                          <a:latin typeface="Times New Roman" pitchFamily="18" charset="0"/>
                          <a:ea typeface="ＭＳ Ｐゴシック"/>
                          <a:cs typeface="ＭＳ Ｐゴシック"/>
                        </a:rPr>
                        <a:t> </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Opérations préalables au chantier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S42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Opérations de mise en œuvre sur chantier</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000" b="1" smtClean="0">
                <a:solidFill>
                  <a:srgbClr val="4C2600"/>
                </a:solidFill>
              </a:rPr>
              <a:t>Les savoirs associés : S5- La communication des informations techniques</a:t>
            </a:r>
          </a:p>
        </p:txBody>
      </p:sp>
      <p:sp>
        <p:nvSpPr>
          <p:cNvPr id="51202" name="ZoneTexte 10"/>
          <p:cNvSpPr txBox="1">
            <a:spLocks noChangeArrowheads="1"/>
          </p:cNvSpPr>
          <p:nvPr/>
        </p:nvSpPr>
        <p:spPr bwMode="auto">
          <a:xfrm>
            <a:off x="125413" y="4437063"/>
            <a:ext cx="9018587" cy="1169987"/>
          </a:xfrm>
          <a:prstGeom prst="rect">
            <a:avLst/>
          </a:prstGeom>
          <a:noFill/>
          <a:ln w="9525">
            <a:noFill/>
            <a:miter lim="800000"/>
            <a:headEnd/>
            <a:tailEnd/>
          </a:ln>
        </p:spPr>
        <p:txBody>
          <a:bodyPr>
            <a:spAutoFit/>
          </a:bodyPr>
          <a:lstStyle/>
          <a:p>
            <a:r>
              <a:rPr lang="fr-FR" b="1" i="1">
                <a:latin typeface="Calibri" pitchFamily="34" charset="0"/>
              </a:rPr>
              <a:t>Niveau d’acquisition et de maitrise de 3 à 4</a:t>
            </a:r>
          </a:p>
          <a:p>
            <a:r>
              <a:rPr lang="fr-FR">
                <a:latin typeface="Calibri" pitchFamily="34" charset="0"/>
              </a:rPr>
              <a:t>S51: interlocuteurs, circulation du flux d’informations, consultations des sous-traitants</a:t>
            </a:r>
          </a:p>
          <a:p>
            <a:r>
              <a:rPr lang="fr-FR">
                <a:latin typeface="Calibri" pitchFamily="34" charset="0"/>
              </a:rPr>
              <a:t>S52: dialogue argumenté, vocabulaire technique y compris en anglais, techniques de présentation</a:t>
            </a:r>
          </a:p>
          <a:p>
            <a:r>
              <a:rPr lang="fr-FR">
                <a:latin typeface="Calibri" pitchFamily="34" charset="0"/>
              </a:rPr>
              <a:t>S53: préparation, animation, formalisation </a:t>
            </a:r>
          </a:p>
          <a:p>
            <a:r>
              <a:rPr lang="fr-FR">
                <a:latin typeface="Calibri" pitchFamily="34" charset="0"/>
              </a:rPr>
              <a:t>S54: expression d’une consigne, gestion des relations entre les acteurs de projets</a:t>
            </a:r>
          </a:p>
        </p:txBody>
      </p:sp>
      <p:graphicFrame>
        <p:nvGraphicFramePr>
          <p:cNvPr id="27817" name="Group 169"/>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7818" name="Group 170"/>
          <p:cNvGraphicFramePr>
            <a:graphicFrameLocks noGrp="1"/>
          </p:cNvGraphicFramePr>
          <p:nvPr/>
        </p:nvGraphicFramePr>
        <p:xfrm>
          <a:off x="125413" y="2565400"/>
          <a:ext cx="8910637" cy="1657352"/>
        </p:xfrm>
        <a:graphic>
          <a:graphicData uri="http://schemas.openxmlformats.org/drawingml/2006/table">
            <a:tbl>
              <a:tblPr/>
              <a:tblGrid>
                <a:gridCol w="242887"/>
                <a:gridCol w="1555750"/>
                <a:gridCol w="452438"/>
                <a:gridCol w="415925"/>
                <a:gridCol w="417512"/>
                <a:gridCol w="415925"/>
                <a:gridCol w="415925"/>
                <a:gridCol w="415925"/>
                <a:gridCol w="415925"/>
                <a:gridCol w="417513"/>
                <a:gridCol w="415925"/>
                <a:gridCol w="415925"/>
                <a:gridCol w="415925"/>
                <a:gridCol w="415925"/>
                <a:gridCol w="417512"/>
                <a:gridCol w="415925"/>
                <a:gridCol w="415925"/>
                <a:gridCol w="415925"/>
                <a:gridCol w="415925"/>
              </a:tblGrid>
              <a:tr h="5461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S5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La communication des informations techniques</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S51-</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Communication écrite</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S52-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Communication orale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S53-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Animation de réunion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S54-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Management du travail d’équipe sur chantier</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idx="4294967295"/>
          </p:nvPr>
        </p:nvSpPr>
        <p:spPr bwMode="auto">
          <a:xfrm>
            <a:off x="0" y="0"/>
            <a:ext cx="9144000" cy="765175"/>
          </a:xfrm>
          <a:prstGeom prst="rect">
            <a:avLst/>
          </a:prstGeom>
          <a:solidFill>
            <a:srgbClr val="FFFFFF"/>
          </a:solidFill>
          <a:ln>
            <a:solidFill>
              <a:srgbClr val="000000"/>
            </a:solidFill>
            <a:miter lim="800000"/>
            <a:headEnd/>
            <a:tailEnd/>
          </a:ln>
        </p:spPr>
        <p:txBody>
          <a:bodyPr anchor="ctr"/>
          <a:lstStyle/>
          <a:p>
            <a:pPr eaLnBrk="1" hangingPunct="1"/>
            <a:r>
              <a:rPr lang="fr-FR" sz="3200" smtClean="0"/>
              <a:t>Les savoirs associés : S6- Veille technologique, gestion et capitalisation des informations</a:t>
            </a:r>
          </a:p>
        </p:txBody>
      </p:sp>
      <p:sp>
        <p:nvSpPr>
          <p:cNvPr id="53250" name="ZoneTexte 10"/>
          <p:cNvSpPr txBox="1">
            <a:spLocks noChangeArrowheads="1"/>
          </p:cNvSpPr>
          <p:nvPr/>
        </p:nvSpPr>
        <p:spPr bwMode="auto">
          <a:xfrm>
            <a:off x="125413" y="4437063"/>
            <a:ext cx="9018587" cy="1169987"/>
          </a:xfrm>
          <a:prstGeom prst="rect">
            <a:avLst/>
          </a:prstGeom>
          <a:noFill/>
          <a:ln w="9525">
            <a:noFill/>
            <a:miter lim="800000"/>
            <a:headEnd/>
            <a:tailEnd/>
          </a:ln>
        </p:spPr>
        <p:txBody>
          <a:bodyPr>
            <a:spAutoFit/>
          </a:bodyPr>
          <a:lstStyle/>
          <a:p>
            <a:r>
              <a:rPr lang="fr-FR" b="1" i="1">
                <a:latin typeface="Calibri" pitchFamily="34" charset="0"/>
              </a:rPr>
              <a:t>Niveau d’acquisition et de maitrise de 2 à 4</a:t>
            </a:r>
          </a:p>
          <a:p>
            <a:r>
              <a:rPr lang="fr-FR">
                <a:latin typeface="Calibri" pitchFamily="34" charset="0"/>
              </a:rPr>
              <a:t>S61: rôle d’une norme, principe d’élaboration, propriété industrielle, brevets, labels, évolutions technologiques…</a:t>
            </a:r>
          </a:p>
          <a:p>
            <a:r>
              <a:rPr lang="fr-FR">
                <a:latin typeface="Calibri" pitchFamily="34" charset="0"/>
              </a:rPr>
              <a:t>S62: méthodes de classement et d’archivage, sécurisation de l’information, informations et base de données, diffusion des données</a:t>
            </a:r>
          </a:p>
          <a:p>
            <a:r>
              <a:rPr lang="fr-FR">
                <a:latin typeface="Calibri" pitchFamily="34" charset="0"/>
              </a:rPr>
              <a:t>S63: outils de conception collaborative et maquette numérique BIM, outils de recherche de l’information</a:t>
            </a:r>
          </a:p>
        </p:txBody>
      </p:sp>
      <p:graphicFrame>
        <p:nvGraphicFramePr>
          <p:cNvPr id="28821" name="Group 149"/>
          <p:cNvGraphicFramePr>
            <a:graphicFrameLocks noGrp="1"/>
          </p:cNvGraphicFramePr>
          <p:nvPr/>
        </p:nvGraphicFramePr>
        <p:xfrm>
          <a:off x="1908175" y="981075"/>
          <a:ext cx="7127875" cy="1566863"/>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 name="Tableau 2"/>
          <p:cNvGraphicFramePr>
            <a:graphicFrameLocks noGrp="1"/>
          </p:cNvGraphicFramePr>
          <p:nvPr/>
        </p:nvGraphicFramePr>
        <p:xfrm>
          <a:off x="125413" y="2565400"/>
          <a:ext cx="8910637" cy="1655763"/>
        </p:xfrm>
        <a:graphic>
          <a:graphicData uri="http://schemas.openxmlformats.org/drawingml/2006/table">
            <a:tbl>
              <a:tblPr/>
              <a:tblGrid>
                <a:gridCol w="242887"/>
                <a:gridCol w="1555750"/>
                <a:gridCol w="452438"/>
                <a:gridCol w="415925"/>
                <a:gridCol w="417512"/>
                <a:gridCol w="415925"/>
                <a:gridCol w="415925"/>
                <a:gridCol w="415925"/>
                <a:gridCol w="415925"/>
                <a:gridCol w="417513"/>
                <a:gridCol w="415925"/>
                <a:gridCol w="415925"/>
                <a:gridCol w="415925"/>
                <a:gridCol w="415925"/>
                <a:gridCol w="417512"/>
                <a:gridCol w="415925"/>
                <a:gridCol w="415925"/>
                <a:gridCol w="415925"/>
                <a:gridCol w="415925"/>
              </a:tblGrid>
              <a:tr h="5461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S6 –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Veille technologique, gestion et capitalisation des informations</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S61-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Veille technologique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S62-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Capitalisation et mise à disposition de l’information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S63- </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Exploitation des informations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idx="4294967295"/>
          </p:nvPr>
        </p:nvSpPr>
        <p:spPr bwMode="auto">
          <a:xfrm>
            <a:off x="0" y="0"/>
            <a:ext cx="9144000" cy="765175"/>
          </a:xfrm>
          <a:prstGeom prst="rect">
            <a:avLst/>
          </a:prstGeom>
          <a:noFill/>
          <a:ln algn="ctr">
            <a:miter lim="800000"/>
            <a:headEnd/>
            <a:tailEnd/>
          </a:ln>
        </p:spPr>
        <p:txBody>
          <a:bodyPr anchor="ctr"/>
          <a:lstStyle/>
          <a:p>
            <a:pPr eaLnBrk="1" hangingPunct="1"/>
            <a:r>
              <a:rPr lang="fr-FR" sz="2400" b="1" dirty="0" smtClean="0">
                <a:solidFill>
                  <a:srgbClr val="4C2600"/>
                </a:solidFill>
              </a:rPr>
              <a:t>Les savoirs associés : S1- Culture design et architecturale </a:t>
            </a:r>
          </a:p>
        </p:txBody>
      </p:sp>
      <p:sp>
        <p:nvSpPr>
          <p:cNvPr id="55298" name="ZoneTexte 10"/>
          <p:cNvSpPr txBox="1">
            <a:spLocks noChangeArrowheads="1"/>
          </p:cNvSpPr>
          <p:nvPr/>
        </p:nvSpPr>
        <p:spPr bwMode="auto">
          <a:xfrm>
            <a:off x="125413" y="4437063"/>
            <a:ext cx="9018587" cy="1169987"/>
          </a:xfrm>
          <a:prstGeom prst="rect">
            <a:avLst/>
          </a:prstGeom>
          <a:noFill/>
          <a:ln w="9525">
            <a:noFill/>
            <a:miter lim="800000"/>
            <a:headEnd/>
            <a:tailEnd/>
          </a:ln>
        </p:spPr>
        <p:txBody>
          <a:bodyPr>
            <a:spAutoFit/>
          </a:bodyPr>
          <a:lstStyle/>
          <a:p>
            <a:r>
              <a:rPr lang="fr-FR" b="1" i="1">
                <a:latin typeface="Calibri" pitchFamily="34" charset="0"/>
              </a:rPr>
              <a:t>Niveau d’acquisition et de maitrise de 2 à 4</a:t>
            </a:r>
          </a:p>
          <a:p>
            <a:r>
              <a:rPr lang="fr-FR">
                <a:latin typeface="Calibri" pitchFamily="34" charset="0"/>
              </a:rPr>
              <a:t>S71: connaissance élémentaire des concepts, études de cas corrélation concept architectural/solutions techniques, croquis d’intention, perspective, maquette</a:t>
            </a:r>
          </a:p>
          <a:p>
            <a:r>
              <a:rPr lang="fr-FR">
                <a:latin typeface="Calibri" pitchFamily="34" charset="0"/>
              </a:rPr>
              <a:t>S72: principaux courants et mouvements artistiques, les évolutions culturelles et historiques dans l’habitat, l’architecture et design d’espace  contemporain</a:t>
            </a:r>
          </a:p>
        </p:txBody>
      </p:sp>
      <p:graphicFrame>
        <p:nvGraphicFramePr>
          <p:cNvPr id="29825" name="Group 129"/>
          <p:cNvGraphicFramePr>
            <a:graphicFrameLocks noGrp="1"/>
          </p:cNvGraphicFramePr>
          <p:nvPr/>
        </p:nvGraphicFramePr>
        <p:xfrm>
          <a:off x="1908175" y="981075"/>
          <a:ext cx="7127875" cy="1566524"/>
        </p:xfrm>
        <a:graphic>
          <a:graphicData uri="http://schemas.openxmlformats.org/drawingml/2006/table">
            <a:tbl>
              <a:tblPr/>
              <a:tblGrid>
                <a:gridCol w="452438"/>
                <a:gridCol w="417512"/>
                <a:gridCol w="417513"/>
                <a:gridCol w="417512"/>
                <a:gridCol w="417513"/>
                <a:gridCol w="415925"/>
                <a:gridCol w="417512"/>
                <a:gridCol w="417513"/>
                <a:gridCol w="417512"/>
                <a:gridCol w="417513"/>
                <a:gridCol w="415925"/>
                <a:gridCol w="417512"/>
                <a:gridCol w="417513"/>
                <a:gridCol w="417512"/>
                <a:gridCol w="417513"/>
                <a:gridCol w="415925"/>
                <a:gridCol w="417512"/>
              </a:tblGrid>
              <a:tr h="127000">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C1-Analyser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C2-Concevoir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gridSpan="5">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C3-Préparer et organiser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C4-Réaliser</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rgbClr val="000000"/>
                          </a:solidFill>
                          <a:effectLst/>
                          <a:latin typeface="Calibri" pitchFamily="34" charset="0"/>
                          <a:ea typeface="ＭＳ Ｐゴシック"/>
                          <a:cs typeface="ＭＳ Ｐゴシック"/>
                        </a:rPr>
                        <a:t>C5-Contrôler </a:t>
                      </a:r>
                    </a:p>
                  </a:txBody>
                  <a:tcPr marL="6022" marR="6022" marT="60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C6-Communiquer</a:t>
                      </a:r>
                    </a:p>
                  </a:txBody>
                  <a:tcPr marL="6022" marR="6022" marT="602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95400">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C1-1 </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Formaliser l'expression du besoin client </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Identifier les contraintes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C1-3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une veille </a:t>
                      </a:r>
                      <a:r>
                        <a:rPr kumimoji="0" lang="fr-FR" sz="700" b="0" i="0" u="none" strike="noStrike" cap="none" normalizeH="0" baseline="0" smtClean="0">
                          <a:ln>
                            <a:noFill/>
                          </a:ln>
                          <a:solidFill>
                            <a:srgbClr val="000000"/>
                          </a:solidFill>
                          <a:effectLst/>
                          <a:latin typeface="Arial" charset="0"/>
                          <a:ea typeface="ＭＳ Ｐゴシック"/>
                          <a:cs typeface="ＭＳ Ｐゴシック"/>
                        </a:rPr>
                        <a:t>technique et réglementaire et capitaliser des informations</a:t>
                      </a:r>
                      <a:endPar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Rechercher des principes de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Choisir et valider des solutions techniques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C2-3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Définir le projet d'agencement</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Quantifier les besoins et les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Estimer et déterminer les coûts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Organiser la cotraitance et la sous-traitance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C3-4</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Planifier les activités et l'utilisation des ressources</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C3-5</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Préparer la réalisation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Assurer le suivi économique du chantier</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Piloter l'action d'une équipe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C4-3</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Prévenir les risques santé et sécurité</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C5-1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Établir et mettre en œuvre un protocle de contrôle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C6-1</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Rédiger un document profession-nel de communica-tion</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C6-2</a:t>
                      </a:r>
                      <a:b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Communiquer avec les acteurs du projet y compris en langue étrangère</a:t>
                      </a:r>
                    </a:p>
                  </a:txBody>
                  <a:tcPr marL="6022" marR="6022" marT="6022"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29826" name="Group 130"/>
          <p:cNvGraphicFramePr>
            <a:graphicFrameLocks noGrp="1"/>
          </p:cNvGraphicFramePr>
          <p:nvPr/>
        </p:nvGraphicFramePr>
        <p:xfrm>
          <a:off x="125413" y="2565400"/>
          <a:ext cx="8910637" cy="1366839"/>
        </p:xfrm>
        <a:graphic>
          <a:graphicData uri="http://schemas.openxmlformats.org/drawingml/2006/table">
            <a:tbl>
              <a:tblPr/>
              <a:tblGrid>
                <a:gridCol w="242887"/>
                <a:gridCol w="1555750"/>
                <a:gridCol w="452438"/>
                <a:gridCol w="415925"/>
                <a:gridCol w="417512"/>
                <a:gridCol w="415925"/>
                <a:gridCol w="415925"/>
                <a:gridCol w="415925"/>
                <a:gridCol w="415925"/>
                <a:gridCol w="417513"/>
                <a:gridCol w="415925"/>
                <a:gridCol w="415925"/>
                <a:gridCol w="415925"/>
                <a:gridCol w="415925"/>
                <a:gridCol w="417512"/>
                <a:gridCol w="415925"/>
                <a:gridCol w="415925"/>
                <a:gridCol w="415925"/>
                <a:gridCol w="415925"/>
              </a:tblGrid>
              <a:tr h="47466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S7.</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2F2F2"/>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ＭＳ Ｐゴシック"/>
                          <a:cs typeface="ＭＳ Ｐゴシック"/>
                        </a:rPr>
                        <a:t>Arts Appliqués</a:t>
                      </a:r>
                    </a:p>
                  </a:txBody>
                  <a:tcPr marL="4807" marR="4807" marT="480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r h="44608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S71-</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Le projet architectural</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S72-</a:t>
                      </a:r>
                    </a:p>
                  </a:txBody>
                  <a:tcPr marL="4807" marR="4807" marT="4807"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Culture Design et culture architecturale</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807" marR="4807" marT="480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idx="4294967295"/>
          </p:nvPr>
        </p:nvSpPr>
        <p:spPr bwMode="auto">
          <a:xfrm>
            <a:off x="0" y="0"/>
            <a:ext cx="9144000" cy="1143000"/>
          </a:xfrm>
          <a:prstGeom prst="rect">
            <a:avLst/>
          </a:prstGeom>
          <a:noFill/>
          <a:ln algn="ctr">
            <a:miter lim="800000"/>
            <a:headEnd/>
            <a:tailEnd/>
          </a:ln>
        </p:spPr>
        <p:txBody>
          <a:bodyPr anchor="ctr"/>
          <a:lstStyle/>
          <a:p>
            <a:pPr eaLnBrk="1" hangingPunct="1"/>
            <a:r>
              <a:rPr lang="fr-FR" sz="2800" b="1" smtClean="0">
                <a:solidFill>
                  <a:srgbClr val="4C2600"/>
                </a:solidFill>
              </a:rPr>
              <a:t>Stages en entreprise</a:t>
            </a:r>
          </a:p>
        </p:txBody>
      </p:sp>
      <p:sp>
        <p:nvSpPr>
          <p:cNvPr id="57346" name="Espace réservé du contenu 2"/>
          <p:cNvSpPr>
            <a:spLocks noGrp="1"/>
          </p:cNvSpPr>
          <p:nvPr>
            <p:ph idx="4294967295"/>
          </p:nvPr>
        </p:nvSpPr>
        <p:spPr bwMode="auto">
          <a:xfrm>
            <a:off x="457200" y="1600200"/>
            <a:ext cx="8229600" cy="3700463"/>
          </a:xfrm>
          <a:prstGeom prst="rect">
            <a:avLst/>
          </a:prstGeom>
          <a:solidFill>
            <a:srgbClr val="FFFFFF"/>
          </a:solidFill>
          <a:ln algn="ctr">
            <a:miter lim="800000"/>
            <a:headEnd/>
            <a:tailEnd/>
          </a:ln>
        </p:spPr>
        <p:txBody>
          <a:bodyPr/>
          <a:lstStyle/>
          <a:p>
            <a:pPr marL="609600" indent="-609600" eaLnBrk="1" hangingPunct="1">
              <a:lnSpc>
                <a:spcPct val="80000"/>
              </a:lnSpc>
              <a:spcBef>
                <a:spcPct val="0"/>
              </a:spcBef>
              <a:buFont typeface="Arial" charset="0"/>
              <a:buNone/>
            </a:pPr>
            <a:r>
              <a:rPr lang="fr-FR" sz="2400" b="1" smtClean="0">
                <a:solidFill>
                  <a:srgbClr val="663300"/>
                </a:solidFill>
              </a:rPr>
              <a:t>Deux stages</a:t>
            </a:r>
          </a:p>
          <a:p>
            <a:pPr marL="609600" indent="-609600" eaLnBrk="1" hangingPunct="1">
              <a:lnSpc>
                <a:spcPct val="80000"/>
              </a:lnSpc>
              <a:spcBef>
                <a:spcPct val="0"/>
              </a:spcBef>
              <a:buFont typeface="Arial" charset="0"/>
              <a:buNone/>
            </a:pPr>
            <a:endParaRPr lang="fr-FR" sz="2400" b="1" smtClean="0">
              <a:solidFill>
                <a:srgbClr val="663300"/>
              </a:solidFill>
            </a:endParaRPr>
          </a:p>
          <a:p>
            <a:pPr marL="990600" lvl="1" indent="-533400" algn="just" eaLnBrk="1" hangingPunct="1">
              <a:lnSpc>
                <a:spcPct val="80000"/>
              </a:lnSpc>
              <a:spcBef>
                <a:spcPct val="0"/>
              </a:spcBef>
              <a:buFont typeface="Arial" charset="0"/>
              <a:buChar char="•"/>
            </a:pPr>
            <a:r>
              <a:rPr lang="fr-FR" sz="2400" b="1" smtClean="0">
                <a:solidFill>
                  <a:srgbClr val="663300"/>
                </a:solidFill>
              </a:rPr>
              <a:t>Le premier non obligatoire, d’une durée de 2 semaines au cours du premier semestre (possible en partie sur des vacances) réservé aux bacheliers généraux et technologiques. Volet pédagogique du projet d’établissement. Stage « ouvrier ».</a:t>
            </a:r>
          </a:p>
          <a:p>
            <a:pPr marL="990600" lvl="1" indent="-533400" eaLnBrk="1" hangingPunct="1">
              <a:lnSpc>
                <a:spcPct val="80000"/>
              </a:lnSpc>
              <a:spcBef>
                <a:spcPct val="0"/>
              </a:spcBef>
              <a:buFont typeface="Arial" charset="0"/>
              <a:buNone/>
            </a:pPr>
            <a:endParaRPr lang="fr-FR" sz="2400" b="1" smtClean="0">
              <a:solidFill>
                <a:srgbClr val="663300"/>
              </a:solidFill>
            </a:endParaRPr>
          </a:p>
          <a:p>
            <a:pPr marL="990600" lvl="1" indent="-533400" algn="just" eaLnBrk="1" hangingPunct="1">
              <a:lnSpc>
                <a:spcPct val="80000"/>
              </a:lnSpc>
              <a:spcBef>
                <a:spcPct val="0"/>
              </a:spcBef>
              <a:buFont typeface="Arial" charset="0"/>
              <a:buChar char="•"/>
            </a:pPr>
            <a:r>
              <a:rPr lang="fr-FR" sz="2400" b="1" smtClean="0">
                <a:solidFill>
                  <a:srgbClr val="663300"/>
                </a:solidFill>
              </a:rPr>
              <a:t>Le deuxième obligatoire, d’une durée de 6 semaines se déroule dans une entreprise de la filière et sur un chantier, en fin de première année, épreuve E6-U62.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idx="4294967295"/>
          </p:nvPr>
        </p:nvSpPr>
        <p:spPr bwMode="auto">
          <a:xfrm>
            <a:off x="457200" y="44450"/>
            <a:ext cx="8229600" cy="635000"/>
          </a:xfrm>
          <a:prstGeom prst="rect">
            <a:avLst/>
          </a:prstGeom>
          <a:noFill/>
          <a:ln algn="ctr">
            <a:miter lim="800000"/>
            <a:headEnd/>
            <a:tailEnd/>
          </a:ln>
        </p:spPr>
        <p:txBody>
          <a:bodyPr anchor="ctr"/>
          <a:lstStyle/>
          <a:p>
            <a:pPr eaLnBrk="1" hangingPunct="1"/>
            <a:r>
              <a:rPr lang="fr-FR" sz="2800" b="1" smtClean="0">
                <a:solidFill>
                  <a:srgbClr val="4C2600"/>
                </a:solidFill>
              </a:rPr>
              <a:t>Grille horaire</a:t>
            </a:r>
          </a:p>
        </p:txBody>
      </p:sp>
      <p:graphicFrame>
        <p:nvGraphicFramePr>
          <p:cNvPr id="59524" name="Group 132"/>
          <p:cNvGraphicFramePr>
            <a:graphicFrameLocks noGrp="1"/>
          </p:cNvGraphicFramePr>
          <p:nvPr>
            <p:ph idx="4294967295"/>
          </p:nvPr>
        </p:nvGraphicFramePr>
        <p:xfrm>
          <a:off x="107950" y="630238"/>
          <a:ext cx="8850313" cy="6100766"/>
        </p:xfrm>
        <a:graphic>
          <a:graphicData uri="http://schemas.openxmlformats.org/drawingml/2006/table">
            <a:tbl>
              <a:tblPr/>
              <a:tblGrid>
                <a:gridCol w="1427163"/>
                <a:gridCol w="1498600"/>
                <a:gridCol w="785812"/>
                <a:gridCol w="1212850"/>
                <a:gridCol w="998538"/>
                <a:gridCol w="768350"/>
                <a:gridCol w="1079500"/>
                <a:gridCol w="1079500"/>
              </a:tblGrid>
              <a:tr h="28257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FFFFFF"/>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rowSpan="2" hMerge="1">
                  <a:txBody>
                    <a:bodyPr/>
                    <a:lstStyle/>
                    <a:p>
                      <a:endParaRPr lang="fr-FR"/>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pitchFamily="34" charset="0"/>
                          <a:ea typeface="ＭＳ Ｐゴシック"/>
                          <a:cs typeface="ＭＳ Ｐゴシック"/>
                        </a:rPr>
                        <a:t>Horaire de 1</a:t>
                      </a:r>
                      <a:r>
                        <a:rPr kumimoji="0" lang="fr-FR" sz="1400" b="1" i="0" u="none" strike="noStrike" cap="none" normalizeH="0" baseline="30000" smtClean="0">
                          <a:ln>
                            <a:noFill/>
                          </a:ln>
                          <a:solidFill>
                            <a:srgbClr val="FFFFFF"/>
                          </a:solidFill>
                          <a:effectLst/>
                          <a:latin typeface="Calibri" pitchFamily="34" charset="0"/>
                          <a:ea typeface="ＭＳ Ｐゴシック"/>
                          <a:cs typeface="ＭＳ Ｐゴシック"/>
                        </a:rPr>
                        <a:t>ère</a:t>
                      </a:r>
                      <a:r>
                        <a:rPr kumimoji="0" lang="fr-FR" sz="1400" b="1" i="0" u="none" strike="noStrike" cap="none" normalizeH="0" baseline="0" smtClean="0">
                          <a:ln>
                            <a:noFill/>
                          </a:ln>
                          <a:solidFill>
                            <a:srgbClr val="FFFFFF"/>
                          </a:solidFill>
                          <a:effectLst/>
                          <a:latin typeface="Calibri" pitchFamily="34" charset="0"/>
                          <a:ea typeface="ＭＳ Ｐゴシック"/>
                          <a:cs typeface="ＭＳ Ｐゴシック"/>
                        </a:rPr>
                        <a:t> année</a:t>
                      </a:r>
                      <a:endParaRPr kumimoji="0" lang="fr-FR" sz="1400" b="1" i="0" u="none" strike="noStrike" cap="none" normalizeH="0" baseline="0" smtClean="0">
                        <a:ln>
                          <a:noFill/>
                        </a:ln>
                        <a:solidFill>
                          <a:srgbClr val="FFFFFF"/>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pitchFamily="34" charset="0"/>
                          <a:ea typeface="ＭＳ Ｐゴシック"/>
                          <a:cs typeface="ＭＳ Ｐゴシック"/>
                        </a:rPr>
                        <a:t>Horaire de 2</a:t>
                      </a:r>
                      <a:r>
                        <a:rPr kumimoji="0" lang="fr-FR" sz="1400" b="1" i="0" u="none" strike="noStrike" cap="none" normalizeH="0" baseline="30000" smtClean="0">
                          <a:ln>
                            <a:noFill/>
                          </a:ln>
                          <a:solidFill>
                            <a:srgbClr val="FFFFFF"/>
                          </a:solidFill>
                          <a:effectLst/>
                          <a:latin typeface="Calibri" pitchFamily="34" charset="0"/>
                          <a:ea typeface="ＭＳ Ｐゴシック"/>
                          <a:cs typeface="ＭＳ Ｐゴシック"/>
                        </a:rPr>
                        <a:t>ème</a:t>
                      </a:r>
                      <a:r>
                        <a:rPr kumimoji="0" lang="fr-FR" sz="1400" b="1" i="0" u="none" strike="noStrike" cap="none" normalizeH="0" baseline="0" smtClean="0">
                          <a:ln>
                            <a:noFill/>
                          </a:ln>
                          <a:solidFill>
                            <a:srgbClr val="FFFFFF"/>
                          </a:solidFill>
                          <a:effectLst/>
                          <a:latin typeface="Calibri" pitchFamily="34" charset="0"/>
                          <a:ea typeface="ＭＳ Ｐゴシック"/>
                          <a:cs typeface="ＭＳ Ｐゴシック"/>
                        </a:rPr>
                        <a:t> année</a:t>
                      </a:r>
                      <a:endParaRPr kumimoji="0" lang="fr-FR" sz="1400" b="1" i="0" u="none" strike="noStrike" cap="none" normalizeH="0" baseline="0" smtClean="0">
                        <a:ln>
                          <a:noFill/>
                        </a:ln>
                        <a:solidFill>
                          <a:srgbClr val="FFFFFF"/>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fr-FR"/>
                    </a:p>
                  </a:txBody>
                  <a:tcPr/>
                </a:tc>
                <a:tc hMerge="1">
                  <a:txBody>
                    <a:bodyPr/>
                    <a:lstStyle/>
                    <a:p>
                      <a:endParaRPr lang="fr-FR"/>
                    </a:p>
                  </a:txBody>
                  <a:tcPr/>
                </a:tc>
              </a:tr>
              <a:tr h="298450">
                <a:tc gridSpan="2" vMerge="1">
                  <a:txBody>
                    <a:bodyPr/>
                    <a:lstStyle/>
                    <a:p>
                      <a:endParaRPr lang="fr-FR"/>
                    </a:p>
                  </a:txBody>
                  <a:tcPr/>
                </a:tc>
                <a:tc hMerge="1" v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Semaine</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a + b + c</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Année </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Semaine</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a + b + c</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Année </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407988">
                <a:tc gridSpan="2">
                  <a:txBody>
                    <a:bodyPr/>
                    <a:lstStyle/>
                    <a:p>
                      <a:pPr marL="141288" marR="0" lvl="0" indent="-141288"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 Culture générale et expression </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90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108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71463">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 Langue vivante étrangère</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(4)</a:t>
                      </a: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60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(4)</a:t>
                      </a: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82575">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 Mathématiques </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 + 1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90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 + 1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108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82575">
                <a:tc gridSpan="2">
                  <a:txBody>
                    <a:bodyPr/>
                    <a:lstStyle/>
                    <a:p>
                      <a:pPr marL="141288" marR="0" lvl="0" indent="-141288"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4. Sciences Physiques – Chimie</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 + 0 + 1</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60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 + 0 + 1</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09550">
                <a:tc gridSpan="2">
                  <a:txBody>
                    <a:bodyPr/>
                    <a:lstStyle/>
                    <a:p>
                      <a:pPr marL="141288" marR="0" lvl="0" indent="-141288"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 Enseignements de spécialité</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7+ 3 + 10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600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7+ 3 + 10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720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09550">
                <a:tc gridSpan="2">
                  <a:txBody>
                    <a:bodyPr/>
                    <a:lstStyle/>
                    <a:p>
                      <a:pPr marL="268288"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5.1 Culture design et architecture</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rPr>
                        <a:t>3</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(5)</a:t>
                      </a: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90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(5)</a:t>
                      </a: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 + 0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108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90513">
                <a:tc gridSpan="2">
                  <a:txBody>
                    <a:bodyPr/>
                    <a:lstStyle/>
                    <a:p>
                      <a:pPr marL="268288"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5.2 Étude de projet</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14</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3+ 3 + 8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420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14</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3+ 3 + 8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504</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19100">
                <a:tc gridSpan="2">
                  <a:txBody>
                    <a:bodyPr/>
                    <a:lstStyle/>
                    <a:p>
                      <a:pPr marL="268288"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5.3 Préparation et suivi de mise en œuvre de la réalisation</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 + 0 + 2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90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 + 0 + 2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108</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09550">
                <a:tc gridSpan="2">
                  <a:txBody>
                    <a:bodyPr/>
                    <a:lstStyle/>
                    <a:p>
                      <a:pPr marL="141288" marR="0" lvl="0" indent="-141288"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ea typeface="ＭＳ Ｐゴシック"/>
                          <a:cs typeface="ＭＳ Ｐゴシック"/>
                        </a:rPr>
                        <a:t>6.Accompagnement personnalisé</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0 + 2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60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0 + 2 + 0</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72</a:t>
                      </a:r>
                      <a:endParaRPr kumimoji="0" lang="fr-FR" sz="14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49288">
                <a:tc gridSpan="2">
                  <a:txBody>
                    <a:bodyPr/>
                    <a:lstStyle/>
                    <a:p>
                      <a:pPr marL="141288" marR="0" lvl="0" indent="-141288"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ea typeface="ＭＳ Ｐゴシック"/>
                          <a:cs typeface="ＭＳ Ｐゴシック"/>
                        </a:rPr>
                        <a:t>Horaire total des enseignements obligatoires</a:t>
                      </a:r>
                    </a:p>
                    <a:p>
                      <a:pPr marL="141288" marR="0" lvl="0" indent="-141288" algn="l" defTabSz="4572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32 h</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15 + 6 + 11</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960 h</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(1) </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32 h</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14 + 7 + 11</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1152 h</a:t>
                      </a:r>
                      <a:r>
                        <a:rPr kumimoji="0" lang="fr-FR" sz="1400" b="0" i="0" u="none" strike="noStrike" cap="none" normalizeH="0" baseline="30000" smtClean="0">
                          <a:ln>
                            <a:noFill/>
                          </a:ln>
                          <a:solidFill>
                            <a:srgbClr val="000000"/>
                          </a:solidFill>
                          <a:effectLst/>
                          <a:latin typeface="Calibri" pitchFamily="34" charset="0"/>
                          <a:ea typeface="ＭＳ Ｐゴシック"/>
                          <a:cs typeface="ＭＳ Ｐゴシック"/>
                        </a:rPr>
                        <a:t>(1)</a:t>
                      </a: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4191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Enseignement facultatif</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Langue vivante 2</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2h</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2+0+0</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2h</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2+0+0</a:t>
                      </a: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50800" marR="50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20663">
                <a:tc>
                  <a:txBody>
                    <a:bodyPr/>
                    <a:lstStyle/>
                    <a:p>
                      <a:pPr marL="0" marR="0" lvl="0" indent="0" algn="r" defTabSz="457200" rtl="0" eaLnBrk="1" fontAlgn="base" latinLnBrk="0" hangingPunct="1">
                        <a:lnSpc>
                          <a:spcPct val="100000"/>
                        </a:lnSpc>
                        <a:spcBef>
                          <a:spcPts val="12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(1) :</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7">
                  <a:txBody>
                    <a:bodyPr/>
                    <a:lstStyle/>
                    <a:p>
                      <a:pPr marL="0" marR="0" lvl="0" indent="0" algn="just" defTabSz="457200" rtl="0" eaLnBrk="1" fontAlgn="base" latinLnBrk="0" hangingPunct="1">
                        <a:lnSpc>
                          <a:spcPct val="100000"/>
                        </a:lnSpc>
                        <a:spcBef>
                          <a:spcPts val="12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Le stage obligatoire durera 6 semaines et placé en 1</a:t>
                      </a:r>
                      <a:r>
                        <a:rPr kumimoji="0" lang="fr-FR" sz="1200" b="0" i="0" u="none" strike="noStrike" cap="none" normalizeH="0" baseline="30000" smtClean="0">
                          <a:ln>
                            <a:noFill/>
                          </a:ln>
                          <a:solidFill>
                            <a:srgbClr val="000000"/>
                          </a:solidFill>
                          <a:effectLst/>
                          <a:latin typeface="Calibri" pitchFamily="34" charset="0"/>
                          <a:ea typeface="ＭＳ Ｐゴシック"/>
                          <a:cs typeface="ＭＳ Ｐゴシック"/>
                        </a:rPr>
                        <a:t>ère</a:t>
                      </a: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 année </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2088">
                <a:tc>
                  <a:txBody>
                    <a:bodyPr/>
                    <a:lstStyle/>
                    <a:p>
                      <a:pPr marL="0" marR="0" lvl="0" indent="0" algn="r"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gridSpan="7">
                  <a:txBody>
                    <a:bodyPr/>
                    <a:lstStyle/>
                    <a:p>
                      <a:pPr marL="0" marR="0" lvl="0" indent="0" algn="just"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a : cours en division entière, b : travaux dirigés ou pratiques de laboratoire, c : travaux pratiques d’atelier ou projet.</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7488">
                <a:tc>
                  <a:txBody>
                    <a:bodyPr/>
                    <a:lstStyle/>
                    <a:p>
                      <a:pPr marL="0" marR="0" lvl="0" indent="0" algn="r"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(3)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7">
                  <a:txBody>
                    <a:bodyPr/>
                    <a:lstStyle/>
                    <a:p>
                      <a:pPr marL="0" marR="0" lvl="0" indent="0" algn="l"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L'horaire annuel est donné à titre indicatif.</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71488">
                <a:tc>
                  <a:txBody>
                    <a:bodyPr/>
                    <a:lstStyle/>
                    <a:p>
                      <a:pPr marL="0" marR="0" lvl="0" indent="0" algn="r"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(4) :</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p>
                      <a:pPr marL="0" marR="0" lvl="0" indent="0" algn="r" defTabSz="457200" rtl="0" eaLnBrk="1" fontAlgn="base" latinLnBrk="0" hangingPunct="1">
                        <a:lnSpc>
                          <a:spcPct val="100000"/>
                        </a:lnSpc>
                        <a:spcBef>
                          <a:spcPts val="900"/>
                        </a:spcBef>
                        <a:spcAft>
                          <a:spcPct val="0"/>
                        </a:spcAft>
                        <a:buClrTx/>
                        <a:buSzTx/>
                        <a:buFontTx/>
                        <a:buNone/>
                        <a:tabLst/>
                      </a:pP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gridSpan="7">
                  <a:txBody>
                    <a:bodyPr/>
                    <a:lstStyle/>
                    <a:p>
                      <a:pPr marL="0" marR="0" lvl="0" indent="0" algn="l"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Une heure de cet enseignement est assurée conjointement par un professeur d’enseignement professionnel et un professeur d’anglais, avec tous les étudiants.</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19138">
                <a:tc>
                  <a:txBody>
                    <a:bodyPr/>
                    <a:lstStyle/>
                    <a:p>
                      <a:pPr marL="0" marR="0" lvl="0" indent="0" algn="r" defTabSz="457200" rtl="0" eaLnBrk="1" fontAlgn="base" latinLnBrk="0" hangingPunct="1">
                        <a:lnSpc>
                          <a:spcPct val="100000"/>
                        </a:lnSpc>
                        <a:spcBef>
                          <a:spcPts val="90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7">
                  <a:txBody>
                    <a:bodyPr/>
                    <a:lstStyle/>
                    <a:p>
                      <a:pPr marL="0" marR="0" lvl="0" indent="0" algn="l" defTabSz="457200" rtl="0" eaLnBrk="1" fontAlgn="base" latinLnBrk="0" hangingPunct="1">
                        <a:lnSpc>
                          <a:spcPct val="100000"/>
                        </a:lnSpc>
                        <a:spcBef>
                          <a:spcPts val="90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Cet enseignement est dispensé par un professeur d’arts appliqués avec tous les étudiants. Une heure de cet enseignement est assuré conjointement avec un professeur d’enseignement professionnel. Ce temps de co-enseignement vise à permettre d’apporter des éléments d’appréciation du concept des projets menés en 1ère et 2ème année.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idx="4294967295"/>
          </p:nvPr>
        </p:nvSpPr>
        <p:spPr bwMode="auto">
          <a:xfrm>
            <a:off x="0" y="15875"/>
            <a:ext cx="9144000" cy="1143000"/>
          </a:xfrm>
          <a:prstGeom prst="rect">
            <a:avLst/>
          </a:prstGeom>
          <a:noFill/>
          <a:ln algn="ctr">
            <a:miter lim="800000"/>
            <a:headEnd/>
            <a:tailEnd/>
          </a:ln>
        </p:spPr>
        <p:txBody>
          <a:bodyPr/>
          <a:lstStyle/>
          <a:p>
            <a:pPr eaLnBrk="1" hangingPunct="1"/>
            <a:r>
              <a:rPr lang="fr-FR" sz="3600" b="1" smtClean="0">
                <a:solidFill>
                  <a:srgbClr val="4C2600"/>
                </a:solidFill>
              </a:rPr>
              <a:t>Les domaines d’activités</a:t>
            </a:r>
          </a:p>
        </p:txBody>
      </p:sp>
      <p:sp>
        <p:nvSpPr>
          <p:cNvPr id="24578" name="Espace réservé du contenu 2"/>
          <p:cNvSpPr>
            <a:spLocks noGrp="1"/>
          </p:cNvSpPr>
          <p:nvPr>
            <p:ph sz="quarter" idx="4294967295"/>
          </p:nvPr>
        </p:nvSpPr>
        <p:spPr bwMode="auto">
          <a:xfrm>
            <a:off x="395288" y="836613"/>
            <a:ext cx="7416800" cy="5162550"/>
          </a:xfrm>
          <a:prstGeom prst="rect">
            <a:avLst/>
          </a:prstGeom>
          <a:solidFill>
            <a:srgbClr val="FFFFFF"/>
          </a:solidFill>
          <a:ln>
            <a:miter lim="800000"/>
            <a:headEnd/>
            <a:tailEnd/>
          </a:ln>
        </p:spPr>
        <p:txBody>
          <a:bodyPr/>
          <a:lstStyle/>
          <a:p>
            <a:pPr eaLnBrk="1" hangingPunct="1">
              <a:buFont typeface="Arial" charset="0"/>
              <a:buNone/>
            </a:pPr>
            <a:r>
              <a:rPr lang="fr-FR" sz="2000" b="1" smtClean="0">
                <a:solidFill>
                  <a:srgbClr val="663300"/>
                </a:solidFill>
              </a:rPr>
              <a:t>Les activités du Technicien Supérieur E.R.A. consistent à :</a:t>
            </a:r>
          </a:p>
          <a:p>
            <a:pPr eaLnBrk="1" hangingPunct="1">
              <a:buFont typeface="Arial" charset="0"/>
              <a:buNone/>
            </a:pPr>
            <a:endParaRPr lang="fr-FR" sz="800" b="1" smtClean="0">
              <a:solidFill>
                <a:srgbClr val="663300"/>
              </a:solidFill>
            </a:endParaRPr>
          </a:p>
          <a:p>
            <a:pPr eaLnBrk="1" hangingPunct="1">
              <a:lnSpc>
                <a:spcPct val="80000"/>
              </a:lnSpc>
              <a:buFont typeface="Arial" charset="0"/>
              <a:buNone/>
            </a:pPr>
            <a:r>
              <a:rPr lang="fr-FR" sz="1400" smtClean="0"/>
              <a:t>participer à la réponse d’appels d’offres,</a:t>
            </a:r>
          </a:p>
          <a:p>
            <a:pPr lvl="1" algn="just" eaLnBrk="1" hangingPunct="1">
              <a:lnSpc>
                <a:spcPct val="80000"/>
              </a:lnSpc>
            </a:pPr>
            <a:r>
              <a:rPr lang="fr-FR" sz="1400" smtClean="0"/>
              <a:t>en apportant une réponse technique à une demande en tenant compte des données du projet architectural (esthétiques, techniques, économiques, administratives et environnementales),</a:t>
            </a:r>
          </a:p>
          <a:p>
            <a:pPr lvl="1" algn="just" eaLnBrk="1" hangingPunct="1">
              <a:lnSpc>
                <a:spcPct val="80000"/>
              </a:lnSpc>
            </a:pPr>
            <a:r>
              <a:rPr lang="fr-FR" sz="1400" smtClean="0"/>
              <a:t>en contribuant à l’élaboration du devis et du planning général de l’affaire.</a:t>
            </a:r>
          </a:p>
          <a:p>
            <a:pPr marL="266700" lvl="3" indent="-266700" eaLnBrk="1" hangingPunct="1"/>
            <a:endParaRPr lang="fr-FR" sz="1200" smtClean="0"/>
          </a:p>
          <a:p>
            <a:pPr marL="266700" lvl="3" indent="-266700" eaLnBrk="1" hangingPunct="1">
              <a:spcBef>
                <a:spcPct val="0"/>
              </a:spcBef>
              <a:buFont typeface="Arial" charset="0"/>
              <a:buChar char="•"/>
            </a:pPr>
            <a:r>
              <a:rPr lang="fr-FR" sz="1400" smtClean="0"/>
              <a:t>concevoir des solutions techniques à partir de concepts, du cahier des charges et des règlementations, depuis l'explicitation du besoin jusqu'à la définition détaillée, en intégrant toutes les contraintes (esthétiques, techniques, économiques, administratives et environnementales),</a:t>
            </a:r>
          </a:p>
          <a:p>
            <a:pPr marL="266700" lvl="3" indent="-266700" eaLnBrk="1" hangingPunct="1">
              <a:spcBef>
                <a:spcPct val="0"/>
              </a:spcBef>
              <a:buFont typeface="Arial" charset="0"/>
              <a:buNone/>
            </a:pPr>
            <a:endParaRPr lang="fr-FR" sz="800" smtClean="0"/>
          </a:p>
          <a:p>
            <a:pPr marL="266700" lvl="3" indent="-266700" eaLnBrk="1" hangingPunct="1">
              <a:spcBef>
                <a:spcPct val="0"/>
              </a:spcBef>
              <a:buFont typeface="Arial" charset="0"/>
              <a:buChar char="•"/>
            </a:pPr>
            <a:r>
              <a:rPr lang="fr-FR" sz="1400" smtClean="0"/>
              <a:t>élaborer l’ensemble des documents nécessaires à la réalisation du dossier technique du projet,</a:t>
            </a:r>
          </a:p>
          <a:p>
            <a:pPr marL="266700" lvl="3" indent="-266700" eaLnBrk="1" hangingPunct="1">
              <a:spcBef>
                <a:spcPct val="0"/>
              </a:spcBef>
              <a:buFont typeface="Arial" charset="0"/>
              <a:buChar char="•"/>
            </a:pPr>
            <a:endParaRPr lang="fr-FR" sz="800" smtClean="0"/>
          </a:p>
          <a:p>
            <a:pPr marL="266700" lvl="3" indent="-266700" eaLnBrk="1" hangingPunct="1">
              <a:spcBef>
                <a:spcPct val="0"/>
              </a:spcBef>
              <a:buFont typeface="Arial" charset="0"/>
              <a:buChar char="•"/>
            </a:pPr>
            <a:r>
              <a:rPr lang="fr-FR" sz="1400" smtClean="0"/>
              <a:t>planifier et organiser la prévention des risques professionnels, </a:t>
            </a:r>
          </a:p>
          <a:p>
            <a:pPr marL="266700" lvl="3" indent="-266700" eaLnBrk="1" hangingPunct="1">
              <a:spcBef>
                <a:spcPct val="0"/>
              </a:spcBef>
              <a:buFont typeface="Arial" charset="0"/>
              <a:buChar char="•"/>
            </a:pPr>
            <a:endParaRPr lang="fr-FR" sz="800" smtClean="0"/>
          </a:p>
          <a:p>
            <a:pPr marL="266700" lvl="3" indent="-266700" eaLnBrk="1" hangingPunct="1">
              <a:spcBef>
                <a:spcPct val="0"/>
              </a:spcBef>
              <a:buFont typeface="Arial" charset="0"/>
              <a:buChar char="•"/>
            </a:pPr>
            <a:r>
              <a:rPr lang="fr-FR" sz="1400" smtClean="0"/>
              <a:t>préparer les données nécessaires à la fabrication,</a:t>
            </a:r>
          </a:p>
          <a:p>
            <a:pPr marL="266700" lvl="3" indent="-266700" eaLnBrk="1" hangingPunct="1">
              <a:buFont typeface="Arial" charset="0"/>
              <a:buChar char="•"/>
            </a:pPr>
            <a:r>
              <a:rPr lang="fr-FR" sz="1400" smtClean="0"/>
              <a:t>organiser, planifier et piloter tout ou partie d’un chantier avec intervention de plusieurs corps d’état,</a:t>
            </a:r>
          </a:p>
          <a:p>
            <a:pPr marL="266700" lvl="3" indent="-266700" eaLnBrk="1" hangingPunct="1">
              <a:buFont typeface="Arial" charset="0"/>
              <a:buChar char="•"/>
            </a:pPr>
            <a:endParaRPr lang="fr-FR" sz="1400" smtClean="0"/>
          </a:p>
          <a:p>
            <a:pPr marL="266700" lvl="3" indent="-266700" eaLnBrk="1" hangingPunct="1">
              <a:buFont typeface="Arial" charset="0"/>
              <a:buChar char="•"/>
            </a:pPr>
            <a:r>
              <a:rPr lang="fr-FR" sz="1400" smtClean="0"/>
              <a:t>choisir et organiser la sous-traitance,</a:t>
            </a:r>
            <a:endParaRPr lang="fr-FR" sz="800" smtClean="0"/>
          </a:p>
          <a:p>
            <a:pPr marL="266700" lvl="3" indent="-266700" eaLnBrk="1" hangingPunct="1">
              <a:buFont typeface="Arial" charset="0"/>
              <a:buChar char="•"/>
            </a:pPr>
            <a:r>
              <a:rPr lang="fr-FR" sz="1400" smtClean="0"/>
              <a:t>encadrer et coordonner des équipes,</a:t>
            </a:r>
          </a:p>
          <a:p>
            <a:pPr marL="266700" lvl="3" indent="-266700" eaLnBrk="1" hangingPunct="1">
              <a:buFont typeface="Arial" charset="0"/>
              <a:buChar char="•"/>
            </a:pPr>
            <a:r>
              <a:rPr lang="fr-FR" sz="1400" smtClean="0"/>
              <a:t>collaborer avec les différents intervenants d’un projet,</a:t>
            </a:r>
          </a:p>
          <a:p>
            <a:pPr marL="266700" lvl="3" indent="-266700" eaLnBrk="1" hangingPunct="1">
              <a:buFont typeface="Arial" charset="0"/>
              <a:buChar char="•"/>
            </a:pPr>
            <a:r>
              <a:rPr lang="fr-FR" sz="1400" smtClean="0"/>
              <a:t>participer à la clôture d’une affaire.</a:t>
            </a:r>
          </a:p>
          <a:p>
            <a:pPr eaLnBrk="1" hangingPunct="1"/>
            <a:endParaRPr lang="fr-FR" sz="1400" smtClean="0"/>
          </a:p>
        </p:txBody>
      </p:sp>
      <p:sp>
        <p:nvSpPr>
          <p:cNvPr id="4" name="Rectangle à coins arrondis 3"/>
          <p:cNvSpPr/>
          <p:nvPr/>
        </p:nvSpPr>
        <p:spPr>
          <a:xfrm>
            <a:off x="395288" y="5013325"/>
            <a:ext cx="4464050" cy="11525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6" name="Légende encadrée avec une bordure 1 5"/>
          <p:cNvSpPr>
            <a:spLocks/>
          </p:cNvSpPr>
          <p:nvPr/>
        </p:nvSpPr>
        <p:spPr bwMode="auto">
          <a:xfrm>
            <a:off x="5003800" y="5949950"/>
            <a:ext cx="1439863" cy="585788"/>
          </a:xfrm>
          <a:prstGeom prst="accentBorderCallout1">
            <a:avLst>
              <a:gd name="adj1" fmla="val 19514"/>
              <a:gd name="adj2" fmla="val -5292"/>
              <a:gd name="adj3" fmla="val -11926"/>
              <a:gd name="adj4" fmla="val -42778"/>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r>
              <a:rPr lang="fr-FR" sz="1800" dirty="0">
                <a:latin typeface="+mn-lt"/>
                <a:ea typeface="+mn-ea"/>
                <a:cs typeface="+mn-cs"/>
              </a:rPr>
              <a:t>Chantier</a:t>
            </a:r>
          </a:p>
        </p:txBody>
      </p:sp>
      <p:sp>
        <p:nvSpPr>
          <p:cNvPr id="7" name="Rectangle à coins arrondis 6"/>
          <p:cNvSpPr/>
          <p:nvPr/>
        </p:nvSpPr>
        <p:spPr>
          <a:xfrm>
            <a:off x="395288" y="3789363"/>
            <a:ext cx="7632700" cy="1079500"/>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8" name="Légende encadrée avec une bordure 1 7"/>
          <p:cNvSpPr>
            <a:spLocks/>
          </p:cNvSpPr>
          <p:nvPr/>
        </p:nvSpPr>
        <p:spPr bwMode="auto">
          <a:xfrm>
            <a:off x="7092950" y="5373688"/>
            <a:ext cx="1476375" cy="576262"/>
          </a:xfrm>
          <a:prstGeom prst="accentBorderCallout1">
            <a:avLst>
              <a:gd name="adj1" fmla="val 19833"/>
              <a:gd name="adj2" fmla="val -5162"/>
              <a:gd name="adj3" fmla="val -81819"/>
              <a:gd name="adj4" fmla="val -43227"/>
            </a:avLst>
          </a:prstGeom>
          <a:solidFill>
            <a:srgbClr val="DDD9C3"/>
          </a:solidFill>
          <a:ln w="38100" algn="ctr">
            <a:solidFill>
              <a:srgbClr val="C4BD97"/>
            </a:solidFill>
            <a:miter lim="800000"/>
            <a:headEnd/>
            <a:tailEnd/>
          </a:ln>
        </p:spPr>
        <p:txBody>
          <a:bodyPr anchor="ctr"/>
          <a:lstStyle/>
          <a:p>
            <a:pPr algn="ctr" fontAlgn="auto">
              <a:spcBef>
                <a:spcPts val="0"/>
              </a:spcBef>
              <a:spcAft>
                <a:spcPts val="0"/>
              </a:spcAft>
              <a:defRPr/>
            </a:pPr>
            <a:r>
              <a:rPr lang="fr-FR" sz="1800" dirty="0">
                <a:latin typeface="+mn-lt"/>
                <a:ea typeface="+mn-ea"/>
                <a:cs typeface="+mn-cs"/>
              </a:rPr>
              <a:t>Préparation</a:t>
            </a:r>
          </a:p>
        </p:txBody>
      </p:sp>
      <p:sp>
        <p:nvSpPr>
          <p:cNvPr id="9" name="Rectangle à coins arrondis 8"/>
          <p:cNvSpPr/>
          <p:nvPr/>
        </p:nvSpPr>
        <p:spPr>
          <a:xfrm>
            <a:off x="395288" y="2492375"/>
            <a:ext cx="7632700" cy="16573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0" name="Rectangle à coins arrondis 9"/>
          <p:cNvSpPr/>
          <p:nvPr/>
        </p:nvSpPr>
        <p:spPr>
          <a:xfrm>
            <a:off x="395288" y="1555750"/>
            <a:ext cx="7489825" cy="79375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1" name="Légende encadrée avec une bordure 1 10"/>
          <p:cNvSpPr>
            <a:spLocks/>
          </p:cNvSpPr>
          <p:nvPr/>
        </p:nvSpPr>
        <p:spPr bwMode="auto">
          <a:xfrm>
            <a:off x="7380288" y="908050"/>
            <a:ext cx="1476375" cy="576263"/>
          </a:xfrm>
          <a:prstGeom prst="accentBorderCallout1">
            <a:avLst>
              <a:gd name="adj1" fmla="val 19833"/>
              <a:gd name="adj2" fmla="val -5162"/>
              <a:gd name="adj3" fmla="val 107991"/>
              <a:gd name="adj4" fmla="val -59032"/>
            </a:avLst>
          </a:prstGeom>
          <a:solidFill>
            <a:srgbClr val="D99694"/>
          </a:solidFill>
          <a:ln w="38100" algn="ctr">
            <a:solidFill>
              <a:schemeClr val="accent2"/>
            </a:solidFill>
            <a:miter lim="800000"/>
            <a:headEnd/>
            <a:tailEnd/>
          </a:ln>
        </p:spPr>
        <p:txBody>
          <a:bodyPr anchor="ctr"/>
          <a:lstStyle/>
          <a:p>
            <a:pPr algn="ctr" fontAlgn="auto">
              <a:spcBef>
                <a:spcPts val="0"/>
              </a:spcBef>
              <a:spcAft>
                <a:spcPts val="0"/>
              </a:spcAft>
              <a:defRPr/>
            </a:pPr>
            <a:r>
              <a:rPr lang="fr-FR" sz="1800" dirty="0">
                <a:latin typeface="+mn-lt"/>
                <a:ea typeface="+mn-ea"/>
                <a:cs typeface="+mn-cs"/>
              </a:rPr>
              <a:t>Appel d’offres</a:t>
            </a:r>
          </a:p>
        </p:txBody>
      </p:sp>
      <p:sp>
        <p:nvSpPr>
          <p:cNvPr id="12" name="Légende encadrée avec une bordure 1 11"/>
          <p:cNvSpPr>
            <a:spLocks/>
          </p:cNvSpPr>
          <p:nvPr/>
        </p:nvSpPr>
        <p:spPr bwMode="auto">
          <a:xfrm>
            <a:off x="7667625" y="2708275"/>
            <a:ext cx="1296988" cy="576263"/>
          </a:xfrm>
          <a:prstGeom prst="accentBorderCallout1">
            <a:avLst>
              <a:gd name="adj1" fmla="val 19833"/>
              <a:gd name="adj2" fmla="val -5875"/>
              <a:gd name="adj3" fmla="val -26995"/>
              <a:gd name="adj4" fmla="val -30231"/>
            </a:avLst>
          </a:prstGeom>
          <a:solidFill>
            <a:srgbClr val="CCC1DA"/>
          </a:solidFill>
          <a:ln w="38100" algn="ctr">
            <a:solidFill>
              <a:srgbClr val="7030A0"/>
            </a:solidFill>
            <a:miter lim="800000"/>
            <a:headEnd/>
            <a:tailEnd/>
          </a:ln>
        </p:spPr>
        <p:txBody>
          <a:bodyPr anchor="ctr"/>
          <a:lstStyle/>
          <a:p>
            <a:pPr algn="ctr" fontAlgn="auto">
              <a:spcBef>
                <a:spcPts val="0"/>
              </a:spcBef>
              <a:spcAft>
                <a:spcPts val="0"/>
              </a:spcAft>
              <a:defRPr/>
            </a:pPr>
            <a:r>
              <a:rPr lang="fr-FR" sz="1800" dirty="0">
                <a:latin typeface="+mn-lt"/>
                <a:ea typeface="+mn-ea"/>
                <a:cs typeface="+mn-cs"/>
              </a:rPr>
              <a:t>Conception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idx="4294967295"/>
          </p:nvPr>
        </p:nvSpPr>
        <p:spPr bwMode="auto">
          <a:xfrm>
            <a:off x="468313" y="0"/>
            <a:ext cx="8229600" cy="692150"/>
          </a:xfrm>
          <a:prstGeom prst="rect">
            <a:avLst/>
          </a:prstGeom>
          <a:noFill/>
          <a:ln algn="ctr">
            <a:miter lim="800000"/>
            <a:headEnd/>
            <a:tailEnd/>
          </a:ln>
        </p:spPr>
        <p:txBody>
          <a:bodyPr anchor="ctr"/>
          <a:lstStyle/>
          <a:p>
            <a:pPr eaLnBrk="1" hangingPunct="1"/>
            <a:r>
              <a:rPr lang="fr-FR" sz="3200" b="1" smtClean="0">
                <a:solidFill>
                  <a:srgbClr val="4C2600"/>
                </a:solidFill>
              </a:rPr>
              <a:t>Règlement d’examen</a:t>
            </a:r>
          </a:p>
        </p:txBody>
      </p:sp>
      <p:graphicFrame>
        <p:nvGraphicFramePr>
          <p:cNvPr id="32909" name="Group 141"/>
          <p:cNvGraphicFramePr>
            <a:graphicFrameLocks noGrp="1"/>
          </p:cNvGraphicFramePr>
          <p:nvPr>
            <p:ph idx="4294967295"/>
          </p:nvPr>
        </p:nvGraphicFramePr>
        <p:xfrm>
          <a:off x="0" y="561975"/>
          <a:ext cx="9144000" cy="6256341"/>
        </p:xfrm>
        <a:graphic>
          <a:graphicData uri="http://schemas.openxmlformats.org/drawingml/2006/table">
            <a:tbl>
              <a:tblPr/>
              <a:tblGrid>
                <a:gridCol w="2536825"/>
                <a:gridCol w="523875"/>
                <a:gridCol w="407988"/>
                <a:gridCol w="1608137"/>
                <a:gridCol w="661988"/>
                <a:gridCol w="1135062"/>
                <a:gridCol w="1135063"/>
                <a:gridCol w="1135062"/>
              </a:tblGrid>
              <a:tr h="287338">
                <a:tc rowSpan="2"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FFFFFF"/>
                          </a:solidFill>
                          <a:effectLst/>
                          <a:latin typeface="Calibri" pitchFamily="34" charset="0"/>
                          <a:ea typeface="ＭＳ Ｐゴシック"/>
                          <a:cs typeface="ＭＳ Ｐゴシック"/>
                        </a:rPr>
                        <a:t>ÉPREUVES</a:t>
                      </a:r>
                      <a:endParaRPr kumimoji="0" lang="fr-FR" sz="1000" b="1" i="0" u="none" strike="noStrike" cap="none" normalizeH="0" baseline="0" smtClean="0">
                        <a:ln>
                          <a:noFill/>
                        </a:ln>
                        <a:solidFill>
                          <a:srgbClr val="FFFFFF"/>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rowSpan="2" hMerge="1">
                  <a:txBody>
                    <a:bodyPr/>
                    <a:lstStyle/>
                    <a:p>
                      <a:endParaRPr lang="fr-FR"/>
                    </a:p>
                  </a:txBody>
                  <a:tcPr/>
                </a:tc>
                <a:tc rowSpan="2" hMerge="1">
                  <a:txBody>
                    <a:bodyPr/>
                    <a:lstStyle/>
                    <a:p>
                      <a:endParaRPr lang="fr-FR"/>
                    </a:p>
                  </a:txBody>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FFFFFF"/>
                          </a:solidFill>
                          <a:effectLst/>
                          <a:latin typeface="Calibri" pitchFamily="34" charset="0"/>
                          <a:ea typeface="ＭＳ Ｐゴシック"/>
                          <a:cs typeface="ＭＳ Ｐゴシック"/>
                        </a:rPr>
                        <a:t>Candidats</a:t>
                      </a:r>
                      <a:endParaRPr kumimoji="0" lang="fr-FR" sz="1000" b="1" i="0" u="none" strike="noStrike" cap="none" normalizeH="0" baseline="0" smtClean="0">
                        <a:ln>
                          <a:noFill/>
                        </a:ln>
                        <a:solidFill>
                          <a:srgbClr val="FFFFFF"/>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1915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marL="0" marR="0" lvl="0" indent="0" algn="ctr" defTabSz="457200" rtl="0" eaLnBrk="1" fontAlgn="base" latinLnBrk="0" hangingPunct="1">
                        <a:lnSpc>
                          <a:spcPct val="80000"/>
                        </a:lnSpc>
                        <a:spcBef>
                          <a:spcPts val="30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Scolaires</a:t>
                      </a: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(établissements publics ou privés sous contrat).</a:t>
                      </a: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Apprentis</a:t>
                      </a: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(CFA  ou sections d'apprentissage habilités).</a:t>
                      </a:r>
                      <a:endParaRPr kumimoji="0" lang="fr-FR" sz="1200" b="0" i="0" u="none" strike="noStrike" cap="none" normalizeH="0" baseline="0" smtClean="0">
                        <a:ln>
                          <a:noFill/>
                        </a:ln>
                        <a:solidFill>
                          <a:srgbClr val="000000"/>
                        </a:solidFill>
                        <a:effectLst/>
                        <a:latin typeface="Times New Roman" pitchFamily="18" charset="0"/>
                        <a:ea typeface="Arial Unicode MS"/>
                        <a:cs typeface="Tahoma" pitchFamily="34" charset="0"/>
                      </a:endParaRPr>
                    </a:p>
                  </a:txBody>
                  <a:tcPr marL="44450" marR="4445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a:txBody>
                    <a:bodyPr/>
                    <a:lstStyle/>
                    <a:p>
                      <a:pPr marL="0" marR="0" lvl="0" indent="0" algn="ctr" defTabSz="457200" rtl="0" eaLnBrk="1" fontAlgn="base" latinLnBrk="0" hangingPunct="1">
                        <a:lnSpc>
                          <a:spcPct val="80000"/>
                        </a:lnSpc>
                        <a:spcBef>
                          <a:spcPts val="30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Formation professionnelle continue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(établissements publics habilités à pratiquer le CCF pour ce BTS).</a:t>
                      </a:r>
                      <a:endParaRPr kumimoji="0" lang="fr-FR" sz="10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GRETA</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2">
                  <a:txBody>
                    <a:bodyPr/>
                    <a:lstStyle/>
                    <a:p>
                      <a:pPr marL="0" marR="0" lvl="0" indent="0" algn="ctr" defTabSz="457200" rtl="0" eaLnBrk="1" fontAlgn="base" latinLnBrk="0" hangingPunct="1">
                        <a:lnSpc>
                          <a:spcPct val="80000"/>
                        </a:lnSpc>
                        <a:spcBef>
                          <a:spcPts val="30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Scolaires</a:t>
                      </a: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(établissements privés hors contrat),</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Apprentis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(CFA ou sections d'apprentissage non habilités),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Formation professionnelle continue (établissement privé)</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8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Au titre de leur expérience professionnelle</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a:cs typeface="ＭＳ Ｐゴシック"/>
                        </a:rPr>
                        <a:t>Enseignement à distance</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r>
              <a:tr h="287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a:cs typeface="ＭＳ Ｐゴシック"/>
                        </a:rPr>
                        <a:t>Nature des épreuves</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a:cs typeface="ＭＳ Ｐゴシック"/>
                        </a:rPr>
                        <a:t>Unités</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a:cs typeface="ＭＳ Ｐゴシック"/>
                        </a:rPr>
                        <a:t>Coef.</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Forme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Durée</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Forme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Forme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Durée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73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E1 – Culture générale et expression</a:t>
                      </a:r>
                      <a:endParaRPr kumimoji="0" lang="fr-FR" sz="1200" b="1"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ea typeface="ＭＳ Ｐゴシック"/>
                          <a:cs typeface="ＭＳ Ｐゴシック"/>
                        </a:rPr>
                        <a:t>U1</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endParaRPr kumimoji="0" lang="fr-FR" sz="12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4 h</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3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rgbClr val="000000"/>
                          </a:solidFill>
                          <a:effectLst/>
                          <a:latin typeface="Calibri" pitchFamily="34" charset="0"/>
                          <a:ea typeface="ＭＳ Ｐゴシック"/>
                          <a:cs typeface="ＭＳ Ｐゴシック"/>
                        </a:rPr>
                        <a:t>4h</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930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E2 - Langue vivante étrangère 1</a:t>
                      </a:r>
                      <a:endParaRPr kumimoji="0" lang="fr-FR" sz="1200" b="1"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endParaRPr kumimoji="0" lang="fr-FR" sz="12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orale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Compréhension</a:t>
                      </a:r>
                      <a:b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b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30 min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Expression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15 min + 30 min de préparation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77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E3 - Mathématiques et Sciences physiques</a:t>
                      </a:r>
                      <a:endParaRPr kumimoji="0" lang="fr-FR" sz="1200" b="1"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fr-FR"/>
                    </a:p>
                  </a:txBody>
                  <a:tcPr/>
                </a:tc>
                <a:tc hMerge="1">
                  <a:txBody>
                    <a:bodyPr/>
                    <a:lstStyle/>
                    <a:p>
                      <a:endParaRPr lang="fr-FR"/>
                    </a:p>
                  </a:txBody>
                  <a:tcPr/>
                </a:tc>
              </a:tr>
              <a:tr h="373063">
                <a:tc>
                  <a:txBody>
                    <a:bodyPr/>
                    <a:lstStyle/>
                    <a:p>
                      <a:pPr marL="87313"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U31 – Mathématiques</a:t>
                      </a:r>
                      <a:endParaRPr kumimoji="0" lang="fr-FR" sz="12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U31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h</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73063">
                <a:tc>
                  <a:txBody>
                    <a:bodyPr/>
                    <a:lstStyle/>
                    <a:p>
                      <a:pPr marL="87313" marR="0" lvl="0" indent="0" algn="l" defTabSz="457200" rtl="0" eaLnBrk="1" fontAlgn="base" latinLnBrk="0" hangingPunct="1">
                        <a:lnSpc>
                          <a:spcPct val="100000"/>
                        </a:lnSpc>
                        <a:spcBef>
                          <a:spcPct val="0"/>
                        </a:spcBef>
                        <a:spcAft>
                          <a:spcPct val="0"/>
                        </a:spcAft>
                        <a:buClrTx/>
                        <a:buSzTx/>
                        <a:buFontTx/>
                        <a:buNone/>
                        <a:tabLst>
                          <a:tab pos="87313" algn="l"/>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U32 – Sciences physiques </a:t>
                      </a:r>
                      <a:endParaRPr kumimoji="0" lang="fr-FR" sz="12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ea typeface="ＭＳ Ｐゴシック"/>
                          <a:cs typeface="ＭＳ Ｐゴシック"/>
                        </a:rPr>
                        <a:t>U32</a:t>
                      </a: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rgbClr val="000000"/>
                          </a:solidFill>
                          <a:effectLst/>
                          <a:latin typeface="Calibri" pitchFamily="34" charset="0"/>
                          <a:ea typeface="ＭＳ Ｐゴシック"/>
                          <a:cs typeface="ＭＳ Ｐゴシック"/>
                        </a:rPr>
                        <a:t>2 h</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73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E4 – Traduction technique du projet architectural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ea typeface="ＭＳ Ｐゴシック"/>
                          <a:cs typeface="ＭＳ Ｐゴシック"/>
                        </a:rPr>
                        <a:t>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2 situations</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pratique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4h (1ère partie)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8h (2ème partie)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55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E5 Conception d’agencement</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pratique et orale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50 min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CCF</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1 situation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pratique et orale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50 min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95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ea typeface="ＭＳ Ｐゴシック"/>
                          <a:cs typeface="ＭＳ Ｐゴシック"/>
                        </a:rPr>
                        <a:t>E6 – Réalisation d’agencement</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hMerge="1">
                  <a:txBody>
                    <a:bodyPr/>
                    <a:lstStyle/>
                    <a:p>
                      <a:endParaRPr lang="fr-FR"/>
                    </a:p>
                  </a:txBody>
                  <a:tcPr/>
                </a:tc>
                <a:tc hMerge="1">
                  <a:txBody>
                    <a:bodyPr/>
                    <a:lstStyle/>
                    <a:p>
                      <a:endParaRPr lang="fr-FR"/>
                    </a:p>
                  </a:txBody>
                  <a:tcPr/>
                </a:tc>
              </a:tr>
              <a:tr h="373063">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U61 – Organisation et préparation de la réalisation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U61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Ecrite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4h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écrite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rgbClr val="000000"/>
                          </a:solidFill>
                          <a:effectLst/>
                          <a:latin typeface="Calibri" pitchFamily="34" charset="0"/>
                          <a:ea typeface="ＭＳ Ｐゴシック"/>
                          <a:cs typeface="ＭＳ Ｐゴシック"/>
                        </a:rPr>
                        <a:t>4 h </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71475">
                <a:tc>
                  <a:txBody>
                    <a:bodyPr/>
                    <a:lstStyle/>
                    <a:p>
                      <a:pPr marL="9525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U62 –Suivi de la réalisation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U62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2</a:t>
                      </a:r>
                      <a:endParaRPr kumimoji="0" lang="fr-FR" sz="14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orale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ea typeface="ＭＳ Ｐゴシック"/>
                          <a:cs typeface="ＭＳ Ｐゴシック"/>
                        </a:rPr>
                        <a:t>30 min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orale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Ponctuelle orale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30 min</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4E9E9"/>
                    </a:solidFill>
                  </a:tcPr>
                </a:tc>
              </a:tr>
              <a:tr h="92075">
                <a:tc gridSpan="8">
                  <a:txBody>
                    <a:bodyPr/>
                    <a:lstStyle/>
                    <a:p>
                      <a:pPr marL="95250" marR="0" lvl="0" indent="0" algn="l" defTabSz="457200" rtl="0" eaLnBrk="1" fontAlgn="base"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4450" marR="44450" marT="0" marB="0" anchor="ctr"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charset="0"/>
                          <a:ea typeface="Arial Unicode MS"/>
                          <a:cs typeface="Tahoma" pitchFamily="34" charset="0"/>
                        </a:rPr>
                        <a:t>EF1 – Langue vivante facultative (1) (2)</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Arial" charset="0"/>
                          <a:ea typeface="Arial Unicode MS"/>
                          <a:cs typeface="Tahoma" pitchFamily="34" charset="0"/>
                        </a:rPr>
                        <a:t>UF1</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 </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Ponctuelle orale</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20 min de préparation + 20 min</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Ponctuelle orale</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Ponctuelle orale</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charset="0"/>
                          <a:ea typeface="Arial Unicode MS"/>
                          <a:cs typeface="Tahoma" pitchFamily="34" charset="0"/>
                        </a:rPr>
                        <a:t>20 min de préparation + 20 min</a:t>
                      </a:r>
                      <a:endParaRPr kumimoji="0" lang="fr-FR" sz="1000" b="0" i="0" u="none" strike="noStrike" cap="none" normalizeH="0" baseline="0" smtClean="0">
                        <a:ln>
                          <a:noFill/>
                        </a:ln>
                        <a:solidFill>
                          <a:srgbClr val="000000"/>
                        </a:solidFill>
                        <a:effectLst/>
                        <a:latin typeface="Arial" charset="0"/>
                        <a:ea typeface="Arial Unicode MS"/>
                        <a:cs typeface="Tahoma" pitchFamily="34" charset="0"/>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idx="4294967295"/>
          </p:nvPr>
        </p:nvSpPr>
        <p:spPr bwMode="auto">
          <a:xfrm>
            <a:off x="0" y="15875"/>
            <a:ext cx="9144000" cy="1143000"/>
          </a:xfrm>
          <a:prstGeom prst="rect">
            <a:avLst/>
          </a:prstGeom>
          <a:noFill/>
          <a:ln algn="ctr">
            <a:miter lim="800000"/>
            <a:headEnd/>
            <a:tailEnd/>
          </a:ln>
        </p:spPr>
        <p:txBody>
          <a:bodyPr anchor="ctr"/>
          <a:lstStyle/>
          <a:p>
            <a:pPr eaLnBrk="1" hangingPunct="1"/>
            <a:r>
              <a:rPr lang="fr-FR" sz="3200" b="1" dirty="0" smtClean="0">
                <a:solidFill>
                  <a:srgbClr val="4C2600"/>
                </a:solidFill>
              </a:rPr>
              <a:t>Relation compétences - épreuves</a:t>
            </a:r>
          </a:p>
        </p:txBody>
      </p:sp>
      <p:graphicFrame>
        <p:nvGraphicFramePr>
          <p:cNvPr id="33964" name="Group 172"/>
          <p:cNvGraphicFramePr>
            <a:graphicFrameLocks noGrp="1"/>
          </p:cNvGraphicFramePr>
          <p:nvPr/>
        </p:nvGraphicFramePr>
        <p:xfrm>
          <a:off x="395288" y="1700213"/>
          <a:ext cx="8353425" cy="3774556"/>
        </p:xfrm>
        <a:graphic>
          <a:graphicData uri="http://schemas.openxmlformats.org/drawingml/2006/table">
            <a:tbl>
              <a:tblPr/>
              <a:tblGrid>
                <a:gridCol w="403225"/>
                <a:gridCol w="1119187"/>
                <a:gridCol w="401638"/>
                <a:gridCol w="401637"/>
                <a:gridCol w="401638"/>
                <a:gridCol w="403225"/>
                <a:gridCol w="400050"/>
                <a:gridCol w="403225"/>
                <a:gridCol w="401637"/>
                <a:gridCol w="401638"/>
                <a:gridCol w="401637"/>
                <a:gridCol w="401638"/>
                <a:gridCol w="403225"/>
                <a:gridCol w="400050"/>
                <a:gridCol w="403225"/>
                <a:gridCol w="400050"/>
                <a:gridCol w="403225"/>
                <a:gridCol w="401637"/>
                <a:gridCol w="401638"/>
              </a:tblGrid>
              <a:tr h="1938338">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3F3F76"/>
                          </a:solidFill>
                          <a:effectLst/>
                          <a:latin typeface="Arial" charset="0"/>
                          <a:ea typeface="ＭＳ Ｐゴシック"/>
                          <a:cs typeface="ＭＳ Ｐゴシック"/>
                        </a:rPr>
                        <a:t> </a:t>
                      </a:r>
                    </a:p>
                  </a:txBody>
                  <a:tcPr marL="4950" marR="4950" marT="495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3F3F76"/>
                          </a:solidFill>
                          <a:effectLst/>
                          <a:latin typeface="Arial" charset="0"/>
                          <a:ea typeface="ＭＳ Ｐゴシック"/>
                          <a:cs typeface="ＭＳ Ｐゴシック"/>
                        </a:rPr>
                        <a:t> </a:t>
                      </a:r>
                    </a:p>
                  </a:txBody>
                  <a:tcPr marL="4950" marR="4950" marT="495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C1-1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Formaliser l'expression du besoin client </a:t>
                      </a:r>
                    </a:p>
                  </a:txBody>
                  <a:tcPr marL="4950" marR="4950" marT="495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C1-2</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Identifier les contraintes</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C1-3</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Assurer une veille technique et réglementaire et capitaliser des informations</a:t>
                      </a:r>
                    </a:p>
                  </a:txBody>
                  <a:tcPr marL="4950" marR="4950" marT="495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C2-1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Rechercher des principes de solutions techniques</a:t>
                      </a:r>
                    </a:p>
                  </a:txBody>
                  <a:tcPr marL="4950" marR="4950" marT="495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C2-2</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Choisir et valider des solutions techniques</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C2-3</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Définir le projet d'agencement</a:t>
                      </a:r>
                    </a:p>
                  </a:txBody>
                  <a:tcPr marL="4950" marR="4950" marT="495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C3-1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Quantifier les besoins et les ressources</a:t>
                      </a:r>
                    </a:p>
                  </a:txBody>
                  <a:tcPr marL="4950" marR="4950" marT="495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C3-2</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Estimer et déterminer les coûts</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C3-3</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Organiser la cotraitance et la sous-traitance</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C3-4</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Planifier les activités et l'utilisation des ressources</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C3-5</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Préparer la réalisation</a:t>
                      </a:r>
                    </a:p>
                  </a:txBody>
                  <a:tcPr marL="4950" marR="4950" marT="495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C4-1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Assurer le suivi économique du chantier</a:t>
                      </a:r>
                    </a:p>
                  </a:txBody>
                  <a:tcPr marL="4950" marR="4950" marT="495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C4-2</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Piloter l'action d'une équipe</a:t>
                      </a:r>
                    </a:p>
                  </a:txBody>
                  <a:tcPr marL="4950" marR="4950" marT="49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C4-3</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Prévenir les risques santé et sécurité</a:t>
                      </a:r>
                    </a:p>
                  </a:txBody>
                  <a:tcPr marL="4950" marR="4950" marT="495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C5-1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Établir et mettre en œuvre un protocle de contrôle</a:t>
                      </a:r>
                    </a:p>
                  </a:txBody>
                  <a:tcPr marL="4950" marR="4950" marT="495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C6-1</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Rédiger un document profession-nel de communica-tion</a:t>
                      </a:r>
                    </a:p>
                  </a:txBody>
                  <a:tcPr marL="4950" marR="4950" marT="4950"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charset="0"/>
                          <a:ea typeface="ＭＳ Ｐゴシック"/>
                          <a:cs typeface="ＭＳ Ｐゴシック"/>
                        </a:rPr>
                        <a:t>C6-2</a:t>
                      </a:r>
                      <a:br>
                        <a:rPr kumimoji="0" lang="fr-FR" sz="900" b="0" i="0" u="none" strike="noStrike" cap="none" normalizeH="0" baseline="0" smtClean="0">
                          <a:ln>
                            <a:noFill/>
                          </a:ln>
                          <a:solidFill>
                            <a:srgbClr val="000000"/>
                          </a:solidFill>
                          <a:effectLst/>
                          <a:latin typeface="Arial" charset="0"/>
                          <a:ea typeface="ＭＳ Ｐゴシック"/>
                          <a:cs typeface="ＭＳ Ｐゴシック"/>
                        </a:rPr>
                      </a:br>
                      <a:r>
                        <a:rPr kumimoji="0" lang="fr-FR" sz="900" b="0" i="0" u="none" strike="noStrike" cap="none" normalizeH="0" baseline="0" smtClean="0">
                          <a:ln>
                            <a:noFill/>
                          </a:ln>
                          <a:solidFill>
                            <a:srgbClr val="000000"/>
                          </a:solidFill>
                          <a:effectLst/>
                          <a:latin typeface="Arial" charset="0"/>
                          <a:ea typeface="ＭＳ Ｐゴシック"/>
                          <a:cs typeface="ＭＳ Ｐゴシック"/>
                        </a:rPr>
                        <a:t>Communiquer avec les acteurs du projet y compris en langue étrangère</a:t>
                      </a:r>
                    </a:p>
                  </a:txBody>
                  <a:tcPr marL="4950" marR="4950" marT="4950" marB="0"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1" i="0" u="none" strike="noStrike" cap="none" normalizeH="0" baseline="0" smtClean="0">
                          <a:ln>
                            <a:noFill/>
                          </a:ln>
                          <a:solidFill>
                            <a:srgbClr val="000000"/>
                          </a:solidFill>
                          <a:effectLst/>
                          <a:latin typeface="Calibri" pitchFamily="34" charset="0"/>
                          <a:ea typeface="ＭＳ Ｐゴシック"/>
                          <a:cs typeface="ＭＳ Ｐゴシック"/>
                        </a:rPr>
                        <a:t>Epreuve E4</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82563">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E4- Traduction technique du projet architectural</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D7D31"/>
                    </a:solidFill>
                  </a:tcPr>
                </a:tc>
                <a:tc hMerge="1">
                  <a:txBody>
                    <a:bodyPr/>
                    <a:lstStyle/>
                    <a:p>
                      <a:endParaRPr lang="fr-FR"/>
                    </a:p>
                  </a:txBody>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D7D31"/>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1" i="0" u="none" strike="noStrike" cap="none" normalizeH="0" baseline="0" smtClean="0">
                          <a:ln>
                            <a:noFill/>
                          </a:ln>
                          <a:solidFill>
                            <a:srgbClr val="000000"/>
                          </a:solidFill>
                          <a:effectLst/>
                          <a:latin typeface="Calibri" pitchFamily="34" charset="0"/>
                          <a:ea typeface="ＭＳ Ｐゴシック"/>
                          <a:cs typeface="ＭＳ Ｐゴシック"/>
                        </a:rPr>
                        <a:t>Epreuve E5</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E5-Conception d'agencement</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25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1" i="0" u="none" strike="noStrike" cap="none" normalizeH="0" baseline="0" smtClean="0">
                          <a:ln>
                            <a:noFill/>
                          </a:ln>
                          <a:solidFill>
                            <a:srgbClr val="000000"/>
                          </a:solidFill>
                          <a:effectLst/>
                          <a:latin typeface="Calibri" pitchFamily="34" charset="0"/>
                          <a:ea typeface="ＭＳ Ｐゴシック"/>
                          <a:cs typeface="ＭＳ Ｐゴシック"/>
                        </a:rPr>
                        <a:t>Epreuve E6</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U61-Organisation et préparation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90500">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U62-Suivi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re 1"/>
          <p:cNvSpPr>
            <a:spLocks noGrp="1"/>
          </p:cNvSpPr>
          <p:nvPr>
            <p:ph type="title" idx="4294967295"/>
          </p:nvPr>
        </p:nvSpPr>
        <p:spPr bwMode="auto">
          <a:xfrm>
            <a:off x="0" y="15875"/>
            <a:ext cx="9144000" cy="1143000"/>
          </a:xfrm>
          <a:prstGeom prst="rect">
            <a:avLst/>
          </a:prstGeom>
          <a:solidFill>
            <a:srgbClr val="FFFFFF"/>
          </a:solidFill>
          <a:ln algn="ctr">
            <a:miter lim="800000"/>
            <a:headEnd/>
            <a:tailEnd/>
          </a:ln>
        </p:spPr>
        <p:txBody>
          <a:bodyPr anchor="ctr"/>
          <a:lstStyle/>
          <a:p>
            <a:pPr eaLnBrk="1" hangingPunct="1"/>
            <a:r>
              <a:rPr lang="fr-FR" sz="2800" b="1" smtClean="0">
                <a:solidFill>
                  <a:srgbClr val="4C2600"/>
                </a:solidFill>
              </a:rPr>
              <a:t>Epreuve E4- Traduction technique du projet architectural</a:t>
            </a:r>
          </a:p>
        </p:txBody>
      </p:sp>
      <p:graphicFrame>
        <p:nvGraphicFramePr>
          <p:cNvPr id="3078" name="Object 6"/>
          <p:cNvGraphicFramePr>
            <a:graphicFrameLocks noChangeAspect="1"/>
          </p:cNvGraphicFramePr>
          <p:nvPr/>
        </p:nvGraphicFramePr>
        <p:xfrm>
          <a:off x="1692275" y="1484313"/>
          <a:ext cx="7127875" cy="958850"/>
        </p:xfrm>
        <a:graphic>
          <a:graphicData uri="http://schemas.openxmlformats.org/presentationml/2006/ole">
            <mc:AlternateContent xmlns:mc="http://schemas.openxmlformats.org/markup-compatibility/2006">
              <mc:Choice xmlns:v="urn:schemas-microsoft-com:vml" Requires="v">
                <p:oleObj spid="_x0000_s3089" name="Feuille de calcul" r:id="rId4" imgW="12963640" imgH="2038268" progId="">
                  <p:embed/>
                </p:oleObj>
              </mc:Choice>
              <mc:Fallback>
                <p:oleObj name="Feuille de calcul" r:id="rId4" imgW="12963640" imgH="2038268"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84313"/>
                        <a:ext cx="71278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18" name="Group 146"/>
          <p:cNvGraphicFramePr>
            <a:graphicFrameLocks noGrp="1"/>
          </p:cNvGraphicFramePr>
          <p:nvPr/>
        </p:nvGraphicFramePr>
        <p:xfrm>
          <a:off x="144463" y="5949950"/>
          <a:ext cx="8675687" cy="693738"/>
        </p:xfrm>
        <a:graphic>
          <a:graphicData uri="http://schemas.openxmlformats.org/drawingml/2006/table">
            <a:tbl>
              <a:tblPr/>
              <a:tblGrid>
                <a:gridCol w="417512"/>
                <a:gridCol w="1163638"/>
                <a:gridCol w="415925"/>
                <a:gridCol w="417512"/>
                <a:gridCol w="417513"/>
                <a:gridCol w="417512"/>
                <a:gridCol w="417513"/>
                <a:gridCol w="417512"/>
                <a:gridCol w="417513"/>
                <a:gridCol w="417512"/>
                <a:gridCol w="417513"/>
                <a:gridCol w="417512"/>
                <a:gridCol w="417513"/>
                <a:gridCol w="417512"/>
                <a:gridCol w="417513"/>
                <a:gridCol w="415925"/>
                <a:gridCol w="417512"/>
                <a:gridCol w="417513"/>
                <a:gridCol w="417512"/>
              </a:tblGrid>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E4</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E4- Traduction technique du projet architectural</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D7D31"/>
                    </a:solidFill>
                  </a:tcPr>
                </a:tc>
                <a:tc hMerge="1">
                  <a:txBody>
                    <a:bodyPr/>
                    <a:lstStyle/>
                    <a:p>
                      <a:endParaRPr lang="fr-FR"/>
                    </a:p>
                  </a:txBody>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D7D31"/>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E5</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E5-Conception d'agencement</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E6</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U61-Organisation et préparation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03188">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U62-Suivi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grpSp>
        <p:nvGrpSpPr>
          <p:cNvPr id="3" name="Groupe 2"/>
          <p:cNvGrpSpPr>
            <a:grpSpLocks/>
          </p:cNvGrpSpPr>
          <p:nvPr/>
        </p:nvGrpSpPr>
        <p:grpSpPr bwMode="auto">
          <a:xfrm>
            <a:off x="1714500" y="2443163"/>
            <a:ext cx="769938" cy="3433762"/>
            <a:chOff x="1714500" y="2443634"/>
            <a:chExt cx="769268" cy="3433638"/>
          </a:xfrm>
        </p:grpSpPr>
        <p:sp>
          <p:nvSpPr>
            <p:cNvPr id="6" name="Rectangle 5"/>
            <p:cNvSpPr/>
            <p:nvPr/>
          </p:nvSpPr>
          <p:spPr>
            <a:xfrm>
              <a:off x="1714500" y="2443634"/>
              <a:ext cx="337220" cy="343363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t>Formaliser l’expression du besoin client</a:t>
              </a:r>
            </a:p>
          </p:txBody>
        </p:sp>
        <p:sp>
          <p:nvSpPr>
            <p:cNvPr id="7" name="Rectangle 6"/>
            <p:cNvSpPr/>
            <p:nvPr/>
          </p:nvSpPr>
          <p:spPr>
            <a:xfrm>
              <a:off x="2138586" y="2443634"/>
              <a:ext cx="345182" cy="343363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t>Identifier les contraintes</a:t>
              </a:r>
            </a:p>
          </p:txBody>
        </p:sp>
      </p:grpSp>
      <p:sp>
        <p:nvSpPr>
          <p:cNvPr id="8" name="Rectangle 7"/>
          <p:cNvSpPr/>
          <p:nvPr/>
        </p:nvSpPr>
        <p:spPr>
          <a:xfrm>
            <a:off x="2771775" y="2451100"/>
            <a:ext cx="6048375" cy="3425825"/>
          </a:xfrm>
          <a:prstGeom prst="rect">
            <a:avLst/>
          </a:prstGeom>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fr-FR" sz="1600" dirty="0"/>
              <a:t>Épreuve en CCF, 2 situations d’évaluation:</a:t>
            </a:r>
          </a:p>
          <a:p>
            <a:pPr marL="428625" indent="-342900" fontAlgn="auto">
              <a:spcBef>
                <a:spcPts val="0"/>
              </a:spcBef>
              <a:spcAft>
                <a:spcPts val="0"/>
              </a:spcAft>
              <a:buFontTx/>
              <a:buAutoNum type="arabicPeriod"/>
              <a:defRPr/>
            </a:pPr>
            <a:r>
              <a:rPr lang="fr-FR" sz="1600" dirty="0"/>
              <a:t>Contextualisation et mise en conformité d’un projet</a:t>
            </a:r>
          </a:p>
          <a:p>
            <a:pPr marL="428625" indent="-342900" fontAlgn="auto">
              <a:spcBef>
                <a:spcPts val="0"/>
              </a:spcBef>
              <a:spcAft>
                <a:spcPts val="0"/>
              </a:spcAft>
              <a:buFontTx/>
              <a:buAutoNum type="arabicPeriod"/>
              <a:defRPr/>
            </a:pPr>
            <a:r>
              <a:rPr lang="fr-FR" sz="1600" dirty="0"/>
              <a:t>Propositions créatives</a:t>
            </a:r>
          </a:p>
          <a:p>
            <a:pPr fontAlgn="auto">
              <a:spcBef>
                <a:spcPts val="0"/>
              </a:spcBef>
              <a:spcAft>
                <a:spcPts val="0"/>
              </a:spcAft>
              <a:defRPr/>
            </a:pPr>
            <a:r>
              <a:rPr lang="fr-FR" sz="1600" dirty="0"/>
              <a:t>Coefficient 4</a:t>
            </a:r>
          </a:p>
          <a:p>
            <a:pPr fontAlgn="auto">
              <a:spcBef>
                <a:spcPts val="0"/>
              </a:spcBef>
              <a:spcAft>
                <a:spcPts val="0"/>
              </a:spcAft>
              <a:defRPr/>
            </a:pPr>
            <a:endParaRPr lang="fr-FR" sz="1000" dirty="0"/>
          </a:p>
          <a:p>
            <a:pPr fontAlgn="auto">
              <a:spcBef>
                <a:spcPts val="0"/>
              </a:spcBef>
              <a:spcAft>
                <a:spcPts val="0"/>
              </a:spcAft>
              <a:defRPr/>
            </a:pPr>
            <a:r>
              <a:rPr lang="fr-FR" sz="1600" dirty="0"/>
              <a:t>Cette épreuve permet d’apprécier l’aptitude du candidat à mobiliser ses compétences pour:</a:t>
            </a:r>
          </a:p>
          <a:p>
            <a:pPr marL="285750" indent="-285750" fontAlgn="auto">
              <a:spcBef>
                <a:spcPts val="0"/>
              </a:spcBef>
              <a:spcAft>
                <a:spcPts val="0"/>
              </a:spcAft>
              <a:buFont typeface="Arial" panose="020B0604020202020204" pitchFamily="34" charset="0"/>
              <a:buChar char="•"/>
              <a:defRPr/>
            </a:pPr>
            <a:r>
              <a:rPr lang="fr-FR" sz="1600" dirty="0"/>
              <a:t>Appréhender le besoin client</a:t>
            </a:r>
          </a:p>
          <a:p>
            <a:pPr marL="285750" indent="-285750" fontAlgn="auto">
              <a:spcBef>
                <a:spcPts val="0"/>
              </a:spcBef>
              <a:spcAft>
                <a:spcPts val="0"/>
              </a:spcAft>
              <a:buFont typeface="Arial" panose="020B0604020202020204" pitchFamily="34" charset="0"/>
              <a:buChar char="•"/>
              <a:defRPr/>
            </a:pPr>
            <a:r>
              <a:rPr lang="fr-FR" sz="1600" dirty="0"/>
              <a:t>S’approprier ou participer à la définition du concept architectural du projet;</a:t>
            </a:r>
          </a:p>
          <a:p>
            <a:pPr marL="285750" indent="-285750" fontAlgn="auto">
              <a:spcBef>
                <a:spcPts val="0"/>
              </a:spcBef>
              <a:spcAft>
                <a:spcPts val="0"/>
              </a:spcAft>
              <a:buFont typeface="Arial" panose="020B0604020202020204" pitchFamily="34" charset="0"/>
              <a:buChar char="•"/>
              <a:defRPr/>
            </a:pPr>
            <a:r>
              <a:rPr lang="fr-FR" sz="1600" dirty="0"/>
              <a:t>Analyser l’environnement du cadre bâti</a:t>
            </a:r>
          </a:p>
          <a:p>
            <a:pPr marL="285750" indent="-285750" fontAlgn="auto">
              <a:spcBef>
                <a:spcPts val="0"/>
              </a:spcBef>
              <a:spcAft>
                <a:spcPts val="0"/>
              </a:spcAft>
              <a:buFont typeface="Arial" panose="020B0604020202020204" pitchFamily="34" charset="0"/>
              <a:buChar char="•"/>
              <a:defRPr/>
            </a:pPr>
            <a:r>
              <a:rPr lang="fr-FR" sz="1600" dirty="0"/>
              <a:t>Identifier les contraintes règlementaires</a:t>
            </a:r>
          </a:p>
          <a:p>
            <a:pPr marL="285750" indent="-285750" fontAlgn="auto">
              <a:spcBef>
                <a:spcPts val="0"/>
              </a:spcBef>
              <a:spcAft>
                <a:spcPts val="0"/>
              </a:spcAft>
              <a:buFont typeface="Arial" panose="020B0604020202020204" pitchFamily="34" charset="0"/>
              <a:buChar char="•"/>
              <a:defRPr/>
            </a:pPr>
            <a:r>
              <a:rPr lang="fr-FR" sz="1600" dirty="0"/>
              <a:t>Proposer les solutions et adaptations nécessaires à la définition et mise en conformité du projet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re 1"/>
          <p:cNvSpPr>
            <a:spLocks noGrp="1"/>
          </p:cNvSpPr>
          <p:nvPr>
            <p:ph type="title" idx="4294967295"/>
          </p:nvPr>
        </p:nvSpPr>
        <p:spPr bwMode="auto">
          <a:xfrm>
            <a:off x="0" y="15875"/>
            <a:ext cx="9144000" cy="820837"/>
          </a:xfrm>
          <a:prstGeom prst="rect">
            <a:avLst/>
          </a:prstGeom>
          <a:noFill/>
          <a:ln algn="ctr">
            <a:miter lim="800000"/>
            <a:headEnd/>
            <a:tailEnd/>
          </a:ln>
        </p:spPr>
        <p:txBody>
          <a:bodyPr anchor="ctr"/>
          <a:lstStyle/>
          <a:p>
            <a:pPr eaLnBrk="1" hangingPunct="1"/>
            <a:r>
              <a:rPr lang="fr-FR" sz="2800" b="1" smtClean="0">
                <a:solidFill>
                  <a:srgbClr val="4C2600"/>
                </a:solidFill>
              </a:rPr>
              <a:t>Epreuve E5- Conception d’agencement</a:t>
            </a:r>
          </a:p>
        </p:txBody>
      </p:sp>
      <p:graphicFrame>
        <p:nvGraphicFramePr>
          <p:cNvPr id="4100" name="Object 4"/>
          <p:cNvGraphicFramePr>
            <a:graphicFrameLocks noChangeAspect="1"/>
          </p:cNvGraphicFramePr>
          <p:nvPr/>
        </p:nvGraphicFramePr>
        <p:xfrm>
          <a:off x="1692275" y="1484313"/>
          <a:ext cx="7127875" cy="958850"/>
        </p:xfrm>
        <a:graphic>
          <a:graphicData uri="http://schemas.openxmlformats.org/presentationml/2006/ole">
            <mc:AlternateContent xmlns:mc="http://schemas.openxmlformats.org/markup-compatibility/2006">
              <mc:Choice xmlns:v="urn:schemas-microsoft-com:vml" Requires="v">
                <p:oleObj spid="_x0000_s4111" name="Feuille de calcul" r:id="rId4" imgW="12963640" imgH="2038268" progId="">
                  <p:embed/>
                </p:oleObj>
              </mc:Choice>
              <mc:Fallback>
                <p:oleObj name="Feuille de calcul" r:id="rId4" imgW="12963640" imgH="2038268"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84313"/>
                        <a:ext cx="71278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44" name="Group 148"/>
          <p:cNvGraphicFramePr>
            <a:graphicFrameLocks noGrp="1"/>
          </p:cNvGraphicFramePr>
          <p:nvPr/>
        </p:nvGraphicFramePr>
        <p:xfrm>
          <a:off x="144463" y="5949950"/>
          <a:ext cx="8675687" cy="693738"/>
        </p:xfrm>
        <a:graphic>
          <a:graphicData uri="http://schemas.openxmlformats.org/drawingml/2006/table">
            <a:tbl>
              <a:tblPr/>
              <a:tblGrid>
                <a:gridCol w="417512"/>
                <a:gridCol w="1163638"/>
                <a:gridCol w="415925"/>
                <a:gridCol w="417512"/>
                <a:gridCol w="417513"/>
                <a:gridCol w="417512"/>
                <a:gridCol w="417513"/>
                <a:gridCol w="417512"/>
                <a:gridCol w="417513"/>
                <a:gridCol w="417512"/>
                <a:gridCol w="417513"/>
                <a:gridCol w="417512"/>
                <a:gridCol w="417513"/>
                <a:gridCol w="417512"/>
                <a:gridCol w="417513"/>
                <a:gridCol w="415925"/>
                <a:gridCol w="417512"/>
                <a:gridCol w="417513"/>
                <a:gridCol w="417512"/>
              </a:tblGrid>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E4</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E4- Traduction technique du projet architectural</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D7D31"/>
                    </a:solidFill>
                  </a:tcPr>
                </a:tc>
                <a:tc hMerge="1">
                  <a:txBody>
                    <a:bodyPr/>
                    <a:lstStyle/>
                    <a:p>
                      <a:endParaRPr lang="fr-FR"/>
                    </a:p>
                  </a:txBody>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D7D31"/>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E5</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E5-Conception d'agencement</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E6</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U61-Organisation et préparation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03188">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U62-Suivi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sp>
        <p:nvSpPr>
          <p:cNvPr id="8" name="Rectangle 7"/>
          <p:cNvSpPr/>
          <p:nvPr/>
        </p:nvSpPr>
        <p:spPr>
          <a:xfrm>
            <a:off x="4233863" y="2443163"/>
            <a:ext cx="3146425" cy="3433762"/>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a:lstStyle/>
          <a:p>
            <a:pPr marL="285750" indent="-285750" fontAlgn="auto">
              <a:spcBef>
                <a:spcPts val="0"/>
              </a:spcBef>
              <a:spcAft>
                <a:spcPts val="0"/>
              </a:spcAft>
              <a:buFont typeface="Arial" panose="020B0604020202020204" pitchFamily="34" charset="0"/>
              <a:buChar char="•"/>
              <a:defRPr/>
            </a:pPr>
            <a:r>
              <a:rPr lang="fr-FR" sz="1200" dirty="0"/>
              <a:t>Épreuve pratique fondée sur un projet d’agencement d’une durée de 100h réparties sur 8 semaines du second semestre de la 2</a:t>
            </a:r>
            <a:r>
              <a:rPr lang="fr-FR" sz="1200" baseline="30000" dirty="0"/>
              <a:t>ème</a:t>
            </a:r>
            <a:r>
              <a:rPr lang="fr-FR" sz="1200" dirty="0"/>
              <a:t> année.</a:t>
            </a:r>
          </a:p>
          <a:p>
            <a:pPr marL="285750" indent="-285750" fontAlgn="auto">
              <a:spcBef>
                <a:spcPts val="0"/>
              </a:spcBef>
              <a:spcAft>
                <a:spcPts val="0"/>
              </a:spcAft>
              <a:buFont typeface="Arial" panose="020B0604020202020204" pitchFamily="34" charset="0"/>
              <a:buChar char="•"/>
              <a:defRPr/>
            </a:pPr>
            <a:r>
              <a:rPr lang="fr-FR" sz="1200" dirty="0"/>
              <a:t>Coefficient 6</a:t>
            </a:r>
          </a:p>
          <a:p>
            <a:pPr marL="285750" indent="-285750" fontAlgn="auto">
              <a:spcBef>
                <a:spcPts val="0"/>
              </a:spcBef>
              <a:spcAft>
                <a:spcPts val="0"/>
              </a:spcAft>
              <a:buFont typeface="Arial" panose="020B0604020202020204" pitchFamily="34" charset="0"/>
              <a:buChar char="•"/>
              <a:defRPr/>
            </a:pPr>
            <a:r>
              <a:rPr lang="fr-FR" sz="1200" dirty="0"/>
              <a:t>Évaluation en 2 parties :</a:t>
            </a:r>
          </a:p>
          <a:p>
            <a:pPr marL="476250" lvl="1" indent="-209550" fontAlgn="auto">
              <a:spcBef>
                <a:spcPts val="0"/>
              </a:spcBef>
              <a:spcAft>
                <a:spcPts val="0"/>
              </a:spcAft>
              <a:buFont typeface="Wingdings" panose="05000000000000000000" pitchFamily="2" charset="2"/>
              <a:buChar char="Ø"/>
              <a:defRPr/>
            </a:pPr>
            <a:r>
              <a:rPr lang="fr-FR" sz="1200" dirty="0"/>
              <a:t>partie 1, évaluation par l’équipe enseignante au travers de deux revues de projet</a:t>
            </a:r>
          </a:p>
          <a:p>
            <a:pPr marL="476250" lvl="1" indent="-209550" fontAlgn="auto">
              <a:spcBef>
                <a:spcPts val="0"/>
              </a:spcBef>
              <a:spcAft>
                <a:spcPts val="0"/>
              </a:spcAft>
              <a:buFont typeface="Wingdings" panose="05000000000000000000" pitchFamily="2" charset="2"/>
              <a:buChar char="Ø"/>
              <a:defRPr/>
            </a:pPr>
            <a:r>
              <a:rPr lang="fr-FR" sz="1200" dirty="0"/>
              <a:t>partie 2, soutenance orale 50min</a:t>
            </a:r>
          </a:p>
          <a:p>
            <a:pPr marL="0" lvl="1" fontAlgn="auto">
              <a:spcBef>
                <a:spcPts val="0"/>
              </a:spcBef>
              <a:spcAft>
                <a:spcPts val="0"/>
              </a:spcAft>
              <a:defRPr/>
            </a:pPr>
            <a:r>
              <a:rPr lang="fr-FR" sz="1200" dirty="0"/>
              <a:t>Cette épreuve permet d’apprécier l’aptitude du candidat à mobiliser ses compétences permettant la réalisation du projet. Il devra:</a:t>
            </a:r>
          </a:p>
          <a:p>
            <a:pPr marL="171450" lvl="1" indent="-171450" fontAlgn="auto">
              <a:spcBef>
                <a:spcPts val="0"/>
              </a:spcBef>
              <a:spcAft>
                <a:spcPts val="0"/>
              </a:spcAft>
              <a:buFont typeface="Arial" panose="020B0604020202020204" pitchFamily="34" charset="0"/>
              <a:buChar char="•"/>
              <a:defRPr/>
            </a:pPr>
            <a:r>
              <a:rPr lang="fr-FR" sz="1200" dirty="0"/>
              <a:t>analyser les données du projet;</a:t>
            </a:r>
          </a:p>
          <a:p>
            <a:pPr marL="171450" lvl="1" indent="-171450" fontAlgn="auto">
              <a:spcBef>
                <a:spcPts val="0"/>
              </a:spcBef>
              <a:spcAft>
                <a:spcPts val="0"/>
              </a:spcAft>
              <a:buFont typeface="Arial" panose="020B0604020202020204" pitchFamily="34" charset="0"/>
              <a:buChar char="•"/>
              <a:defRPr/>
            </a:pPr>
            <a:r>
              <a:rPr lang="fr-FR" sz="1200" dirty="0"/>
              <a:t>Interpréter les notes de calcul;</a:t>
            </a:r>
          </a:p>
          <a:p>
            <a:pPr marL="171450" lvl="1" indent="-171450" fontAlgn="auto">
              <a:spcBef>
                <a:spcPts val="0"/>
              </a:spcBef>
              <a:spcAft>
                <a:spcPts val="0"/>
              </a:spcAft>
              <a:buFont typeface="Arial" panose="020B0604020202020204" pitchFamily="34" charset="0"/>
              <a:buChar char="•"/>
              <a:defRPr/>
            </a:pPr>
            <a:r>
              <a:rPr lang="fr-FR" sz="1200" dirty="0"/>
              <a:t>Définir des solutions techniques;</a:t>
            </a:r>
          </a:p>
          <a:p>
            <a:pPr marL="171450" lvl="1" indent="-171450" fontAlgn="auto">
              <a:spcBef>
                <a:spcPts val="0"/>
              </a:spcBef>
              <a:spcAft>
                <a:spcPts val="0"/>
              </a:spcAft>
              <a:buFont typeface="Arial" panose="020B0604020202020204" pitchFamily="34" charset="0"/>
              <a:buChar char="•"/>
              <a:defRPr/>
            </a:pPr>
            <a:r>
              <a:rPr lang="fr-FR" sz="1200" dirty="0"/>
              <a:t>Élaborer le modèle numérique;</a:t>
            </a:r>
          </a:p>
          <a:p>
            <a:pPr marL="171450" lvl="1" indent="-171450" fontAlgn="auto">
              <a:spcBef>
                <a:spcPts val="0"/>
              </a:spcBef>
              <a:spcAft>
                <a:spcPts val="0"/>
              </a:spcAft>
              <a:buFont typeface="Arial" panose="020B0604020202020204" pitchFamily="34" charset="0"/>
              <a:buChar char="•"/>
              <a:defRPr/>
            </a:pPr>
            <a:r>
              <a:rPr lang="fr-FR" sz="1200" dirty="0"/>
              <a:t>Réaliser le dossier d’exécution;</a:t>
            </a:r>
          </a:p>
          <a:p>
            <a:pPr marL="171450" lvl="1" indent="-171450" fontAlgn="auto">
              <a:spcBef>
                <a:spcPts val="0"/>
              </a:spcBef>
              <a:spcAft>
                <a:spcPts val="0"/>
              </a:spcAft>
              <a:buFont typeface="Arial" panose="020B0604020202020204" pitchFamily="34" charset="0"/>
              <a:buChar char="•"/>
              <a:defRPr/>
            </a:pPr>
            <a:r>
              <a:rPr lang="fr-FR" sz="1200" dirty="0"/>
              <a:t>Capitaliser les informations</a:t>
            </a:r>
          </a:p>
          <a:p>
            <a:pPr marL="0" lvl="1" fontAlgn="auto">
              <a:spcBef>
                <a:spcPts val="0"/>
              </a:spcBef>
              <a:spcAft>
                <a:spcPts val="0"/>
              </a:spcAft>
              <a:defRPr/>
            </a:pPr>
            <a:endParaRPr lang="fr-FR" sz="1200" dirty="0"/>
          </a:p>
          <a:p>
            <a:pPr marL="0" lvl="1" fontAlgn="auto">
              <a:spcBef>
                <a:spcPts val="0"/>
              </a:spcBef>
              <a:spcAft>
                <a:spcPts val="0"/>
              </a:spcAft>
              <a:defRPr/>
            </a:pPr>
            <a:endParaRPr lang="fr-FR" sz="1200" dirty="0"/>
          </a:p>
          <a:p>
            <a:pPr marL="0" lvl="1" fontAlgn="auto">
              <a:spcBef>
                <a:spcPts val="0"/>
              </a:spcBef>
              <a:spcAft>
                <a:spcPts val="0"/>
              </a:spcAft>
              <a:defRPr/>
            </a:pPr>
            <a:endParaRPr lang="fr-FR" sz="1200" dirty="0"/>
          </a:p>
          <a:p>
            <a:pPr marL="285750" indent="-285750" fontAlgn="auto">
              <a:spcBef>
                <a:spcPts val="0"/>
              </a:spcBef>
              <a:spcAft>
                <a:spcPts val="0"/>
              </a:spcAft>
              <a:buFont typeface="Arial" panose="020B0604020202020204" pitchFamily="34" charset="0"/>
              <a:buChar char="•"/>
              <a:defRPr/>
            </a:pPr>
            <a:endParaRPr lang="fr-FR" dirty="0"/>
          </a:p>
        </p:txBody>
      </p:sp>
      <p:grpSp>
        <p:nvGrpSpPr>
          <p:cNvPr id="13" name="Groupe 12"/>
          <p:cNvGrpSpPr>
            <a:grpSpLocks/>
          </p:cNvGrpSpPr>
          <p:nvPr/>
        </p:nvGrpSpPr>
        <p:grpSpPr bwMode="auto">
          <a:xfrm>
            <a:off x="2574925" y="2443163"/>
            <a:ext cx="5792788" cy="3438525"/>
            <a:chOff x="2574615" y="2443634"/>
            <a:chExt cx="5793562" cy="3437500"/>
          </a:xfrm>
        </p:grpSpPr>
        <p:sp>
          <p:nvSpPr>
            <p:cNvPr id="6" name="Rectangle 5"/>
            <p:cNvSpPr/>
            <p:nvPr/>
          </p:nvSpPr>
          <p:spPr>
            <a:xfrm>
              <a:off x="2574615" y="2443634"/>
              <a:ext cx="337220"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Assurer une veille technique et règlementaire et capitaliser les informations</a:t>
              </a:r>
            </a:p>
          </p:txBody>
        </p:sp>
        <p:sp>
          <p:nvSpPr>
            <p:cNvPr id="7" name="Rectangle 6"/>
            <p:cNvSpPr/>
            <p:nvPr/>
          </p:nvSpPr>
          <p:spPr>
            <a:xfrm>
              <a:off x="2991855" y="2443634"/>
              <a:ext cx="345182"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Rechercher des </a:t>
              </a:r>
              <a:r>
                <a:rPr lang="fr-FR" dirty="0" err="1">
                  <a:solidFill>
                    <a:schemeClr val="tx1"/>
                  </a:solidFill>
                </a:rPr>
                <a:t>prrincipes</a:t>
              </a:r>
              <a:r>
                <a:rPr lang="fr-FR" dirty="0">
                  <a:solidFill>
                    <a:schemeClr val="tx1"/>
                  </a:solidFill>
                </a:rPr>
                <a:t> de solutions techniques</a:t>
              </a:r>
            </a:p>
          </p:txBody>
        </p:sp>
        <p:sp>
          <p:nvSpPr>
            <p:cNvPr id="9" name="Rectangle 8"/>
            <p:cNvSpPr/>
            <p:nvPr/>
          </p:nvSpPr>
          <p:spPr>
            <a:xfrm>
              <a:off x="3400158" y="2447496"/>
              <a:ext cx="345182"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Choisir et valider des solutions techniques</a:t>
              </a:r>
            </a:p>
          </p:txBody>
        </p:sp>
        <p:sp>
          <p:nvSpPr>
            <p:cNvPr id="10" name="Rectangle 9"/>
            <p:cNvSpPr/>
            <p:nvPr/>
          </p:nvSpPr>
          <p:spPr>
            <a:xfrm>
              <a:off x="3825360" y="2443634"/>
              <a:ext cx="345182"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Définir le projet d’agencement</a:t>
              </a:r>
            </a:p>
          </p:txBody>
        </p:sp>
        <p:sp>
          <p:nvSpPr>
            <p:cNvPr id="11" name="Rectangle 10"/>
            <p:cNvSpPr/>
            <p:nvPr/>
          </p:nvSpPr>
          <p:spPr>
            <a:xfrm>
              <a:off x="7570701" y="2443634"/>
              <a:ext cx="345182"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Etablir et mettre en œuvre un protocole de contrôle</a:t>
              </a:r>
            </a:p>
          </p:txBody>
        </p:sp>
        <p:sp>
          <p:nvSpPr>
            <p:cNvPr id="12" name="Rectangle 11"/>
            <p:cNvSpPr/>
            <p:nvPr/>
          </p:nvSpPr>
          <p:spPr>
            <a:xfrm>
              <a:off x="8022995" y="2443634"/>
              <a:ext cx="345182" cy="3433638"/>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Rédiger un document professionnel de communication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itre 1"/>
          <p:cNvSpPr>
            <a:spLocks noGrp="1"/>
          </p:cNvSpPr>
          <p:nvPr>
            <p:ph type="title" idx="4294967295"/>
          </p:nvPr>
        </p:nvSpPr>
        <p:spPr bwMode="auto">
          <a:xfrm>
            <a:off x="0" y="15875"/>
            <a:ext cx="9144000" cy="1143000"/>
          </a:xfrm>
          <a:prstGeom prst="rect">
            <a:avLst/>
          </a:prstGeom>
          <a:solidFill>
            <a:srgbClr val="FFFFFF"/>
          </a:solidFill>
          <a:ln algn="ctr">
            <a:miter lim="800000"/>
            <a:headEnd/>
            <a:tailEnd/>
          </a:ln>
        </p:spPr>
        <p:txBody>
          <a:bodyPr anchor="ctr"/>
          <a:lstStyle/>
          <a:p>
            <a:pPr eaLnBrk="1" hangingPunct="1"/>
            <a:r>
              <a:rPr lang="fr-FR" sz="2800" b="1" smtClean="0">
                <a:solidFill>
                  <a:srgbClr val="4C2600"/>
                </a:solidFill>
              </a:rPr>
              <a:t>Epreuve E6- Réalisation d’agencement</a:t>
            </a:r>
            <a:br>
              <a:rPr lang="fr-FR" sz="2800" b="1" smtClean="0">
                <a:solidFill>
                  <a:srgbClr val="4C2600"/>
                </a:solidFill>
              </a:rPr>
            </a:br>
            <a:r>
              <a:rPr lang="fr-FR" sz="2800" b="1" smtClean="0">
                <a:solidFill>
                  <a:srgbClr val="4C2600"/>
                </a:solidFill>
              </a:rPr>
              <a:t>Unité U61-Organisation et préparation de la réalisation</a:t>
            </a:r>
          </a:p>
        </p:txBody>
      </p:sp>
      <p:graphicFrame>
        <p:nvGraphicFramePr>
          <p:cNvPr id="2059" name="Object 11"/>
          <p:cNvGraphicFramePr>
            <a:graphicFrameLocks noChangeAspect="1"/>
          </p:cNvGraphicFramePr>
          <p:nvPr/>
        </p:nvGraphicFramePr>
        <p:xfrm>
          <a:off x="1692275" y="1484313"/>
          <a:ext cx="7127875" cy="958850"/>
        </p:xfrm>
        <a:graphic>
          <a:graphicData uri="http://schemas.openxmlformats.org/presentationml/2006/ole">
            <mc:AlternateContent xmlns:mc="http://schemas.openxmlformats.org/markup-compatibility/2006">
              <mc:Choice xmlns:v="urn:schemas-microsoft-com:vml" Requires="v">
                <p:oleObj spid="_x0000_s2070" name="Feuille de calcul" r:id="rId4" imgW="12963640" imgH="2038268" progId="">
                  <p:embed/>
                </p:oleObj>
              </mc:Choice>
              <mc:Fallback>
                <p:oleObj name="Feuille de calcul" r:id="rId4" imgW="12963640" imgH="2038268"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84313"/>
                        <a:ext cx="71278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2" name="Group 154"/>
          <p:cNvGraphicFramePr>
            <a:graphicFrameLocks noGrp="1"/>
          </p:cNvGraphicFramePr>
          <p:nvPr/>
        </p:nvGraphicFramePr>
        <p:xfrm>
          <a:off x="144463" y="5949950"/>
          <a:ext cx="8675687" cy="693738"/>
        </p:xfrm>
        <a:graphic>
          <a:graphicData uri="http://schemas.openxmlformats.org/drawingml/2006/table">
            <a:tbl>
              <a:tblPr/>
              <a:tblGrid>
                <a:gridCol w="417512"/>
                <a:gridCol w="1163638"/>
                <a:gridCol w="415925"/>
                <a:gridCol w="417512"/>
                <a:gridCol w="417513"/>
                <a:gridCol w="417512"/>
                <a:gridCol w="417513"/>
                <a:gridCol w="417512"/>
                <a:gridCol w="417513"/>
                <a:gridCol w="417512"/>
                <a:gridCol w="417513"/>
                <a:gridCol w="417512"/>
                <a:gridCol w="417513"/>
                <a:gridCol w="417512"/>
                <a:gridCol w="417513"/>
                <a:gridCol w="415925"/>
                <a:gridCol w="417512"/>
                <a:gridCol w="417513"/>
                <a:gridCol w="417512"/>
              </a:tblGrid>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E4</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E4- Traduction technique du projet architectural</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D7D31"/>
                    </a:solidFill>
                  </a:tcPr>
                </a:tc>
                <a:tc hMerge="1">
                  <a:txBody>
                    <a:bodyPr/>
                    <a:lstStyle/>
                    <a:p>
                      <a:endParaRPr lang="fr-FR"/>
                    </a:p>
                  </a:txBody>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D7D31"/>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E5</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E5-Conception d'agencement</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E6</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U61-Organisation et préparation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03188">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U62-Suivi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sp>
        <p:nvSpPr>
          <p:cNvPr id="8" name="Rectangle 7"/>
          <p:cNvSpPr/>
          <p:nvPr/>
        </p:nvSpPr>
        <p:spPr>
          <a:xfrm>
            <a:off x="107950" y="2466975"/>
            <a:ext cx="4002088" cy="3433763"/>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a:lstStyle/>
          <a:p>
            <a:pPr marL="285750" indent="-285750" fontAlgn="auto">
              <a:spcBef>
                <a:spcPts val="0"/>
              </a:spcBef>
              <a:spcAft>
                <a:spcPts val="0"/>
              </a:spcAft>
              <a:buFont typeface="Arial" panose="020B0604020202020204" pitchFamily="34" charset="0"/>
              <a:buChar char="•"/>
              <a:defRPr/>
            </a:pPr>
            <a:r>
              <a:rPr lang="fr-FR" sz="1200" dirty="0"/>
              <a:t>Épreuve ponctuelle écrite nationale</a:t>
            </a:r>
          </a:p>
          <a:p>
            <a:pPr marL="285750" indent="-285750" fontAlgn="auto">
              <a:spcBef>
                <a:spcPts val="0"/>
              </a:spcBef>
              <a:spcAft>
                <a:spcPts val="0"/>
              </a:spcAft>
              <a:buFont typeface="Arial" panose="020B0604020202020204" pitchFamily="34" charset="0"/>
              <a:buChar char="•"/>
              <a:defRPr/>
            </a:pPr>
            <a:r>
              <a:rPr lang="fr-FR" sz="1200" dirty="0"/>
              <a:t>4h</a:t>
            </a:r>
          </a:p>
          <a:p>
            <a:pPr marL="285750" indent="-285750" fontAlgn="auto">
              <a:spcBef>
                <a:spcPts val="0"/>
              </a:spcBef>
              <a:spcAft>
                <a:spcPts val="0"/>
              </a:spcAft>
              <a:buFont typeface="Arial" panose="020B0604020202020204" pitchFamily="34" charset="0"/>
              <a:buChar char="•"/>
              <a:defRPr/>
            </a:pPr>
            <a:r>
              <a:rPr lang="fr-FR" sz="1200" dirty="0"/>
              <a:t>Coefficient 3</a:t>
            </a:r>
          </a:p>
          <a:p>
            <a:pPr marL="0" lvl="1" fontAlgn="auto">
              <a:spcBef>
                <a:spcPts val="0"/>
              </a:spcBef>
              <a:spcAft>
                <a:spcPts val="0"/>
              </a:spcAft>
              <a:defRPr/>
            </a:pPr>
            <a:r>
              <a:rPr lang="fr-FR" sz="1200" dirty="0"/>
              <a:t>Cette épreuve permet d’apprécier l’aptitude du candidat à mobiliser ses compétences pour mener les tâches suivantes:</a:t>
            </a:r>
          </a:p>
          <a:p>
            <a:pPr marL="171450" lvl="1" indent="-171450" fontAlgn="auto">
              <a:spcBef>
                <a:spcPts val="0"/>
              </a:spcBef>
              <a:spcAft>
                <a:spcPts val="0"/>
              </a:spcAft>
              <a:buFont typeface="Arial" panose="020B0604020202020204" pitchFamily="34" charset="0"/>
              <a:buChar char="•"/>
              <a:defRPr/>
            </a:pPr>
            <a:r>
              <a:rPr lang="fr-FR" sz="1200" dirty="0"/>
              <a:t>Préparer les informations nécessaires aux fabrications et ou mise  en œuvre sur chantier;</a:t>
            </a:r>
          </a:p>
          <a:p>
            <a:pPr marL="171450" lvl="1" indent="-171450" fontAlgn="auto">
              <a:spcBef>
                <a:spcPts val="0"/>
              </a:spcBef>
              <a:spcAft>
                <a:spcPts val="0"/>
              </a:spcAft>
              <a:buFont typeface="Arial" panose="020B0604020202020204" pitchFamily="34" charset="0"/>
              <a:buChar char="•"/>
              <a:defRPr/>
            </a:pPr>
            <a:r>
              <a:rPr lang="fr-FR" sz="1200" dirty="0"/>
              <a:t>Consulter les sous-traitants, les fournisseurs et analyser les offres</a:t>
            </a:r>
          </a:p>
          <a:p>
            <a:pPr marL="171450" lvl="1" indent="-171450" fontAlgn="auto">
              <a:spcBef>
                <a:spcPts val="0"/>
              </a:spcBef>
              <a:spcAft>
                <a:spcPts val="0"/>
              </a:spcAft>
              <a:buFont typeface="Arial" panose="020B0604020202020204" pitchFamily="34" charset="0"/>
              <a:buChar char="•"/>
              <a:defRPr/>
            </a:pPr>
            <a:r>
              <a:rPr lang="fr-FR" sz="1200" dirty="0"/>
              <a:t>Identifier les points de contrôles des différentes phases du projet;</a:t>
            </a:r>
          </a:p>
          <a:p>
            <a:pPr marL="171450" lvl="1" indent="-171450" fontAlgn="auto">
              <a:spcBef>
                <a:spcPts val="0"/>
              </a:spcBef>
              <a:spcAft>
                <a:spcPts val="0"/>
              </a:spcAft>
              <a:buFont typeface="Arial" panose="020B0604020202020204" pitchFamily="34" charset="0"/>
              <a:buChar char="•"/>
              <a:defRPr/>
            </a:pPr>
            <a:r>
              <a:rPr lang="fr-FR" sz="1200" dirty="0"/>
              <a:t>Définir et mettre en œuvre les protocoles de contrôles;</a:t>
            </a:r>
          </a:p>
          <a:p>
            <a:pPr marL="171450" lvl="1" indent="-171450" fontAlgn="auto">
              <a:spcBef>
                <a:spcPts val="0"/>
              </a:spcBef>
              <a:spcAft>
                <a:spcPts val="0"/>
              </a:spcAft>
              <a:buFont typeface="Arial" panose="020B0604020202020204" pitchFamily="34" charset="0"/>
              <a:buChar char="•"/>
              <a:defRPr/>
            </a:pPr>
            <a:r>
              <a:rPr lang="fr-FR" sz="1200" dirty="0"/>
              <a:t>Réaliser les modifications de planning;</a:t>
            </a:r>
          </a:p>
          <a:p>
            <a:pPr marL="171450" lvl="1" indent="-171450" fontAlgn="auto">
              <a:spcBef>
                <a:spcPts val="0"/>
              </a:spcBef>
              <a:spcAft>
                <a:spcPts val="0"/>
              </a:spcAft>
              <a:buFont typeface="Arial" panose="020B0604020202020204" pitchFamily="34" charset="0"/>
              <a:buChar char="•"/>
              <a:defRPr/>
            </a:pPr>
            <a:r>
              <a:rPr lang="fr-FR" sz="1200" dirty="0"/>
              <a:t>Définir les ressources humaines à mobiliser et les besoins en moyens matériels;</a:t>
            </a:r>
          </a:p>
          <a:p>
            <a:pPr marL="171450" lvl="1" indent="-171450" fontAlgn="auto">
              <a:spcBef>
                <a:spcPts val="0"/>
              </a:spcBef>
              <a:spcAft>
                <a:spcPts val="0"/>
              </a:spcAft>
              <a:buFont typeface="Arial" panose="020B0604020202020204" pitchFamily="34" charset="0"/>
              <a:buChar char="•"/>
              <a:defRPr/>
            </a:pPr>
            <a:r>
              <a:rPr lang="fr-FR" sz="1200" dirty="0"/>
              <a:t>s’assurer de la mise en œuvre et du respect des mesures de prévention des risques et assurer la mise en œuvre du PPSPS</a:t>
            </a:r>
          </a:p>
          <a:p>
            <a:pPr marL="171450" lvl="1" indent="-171450" fontAlgn="auto">
              <a:spcBef>
                <a:spcPts val="0"/>
              </a:spcBef>
              <a:spcAft>
                <a:spcPts val="0"/>
              </a:spcAft>
              <a:buFont typeface="Arial" panose="020B0604020202020204" pitchFamily="34" charset="0"/>
              <a:buChar char="•"/>
              <a:defRPr/>
            </a:pPr>
            <a:r>
              <a:rPr lang="fr-FR" sz="1200" dirty="0"/>
              <a:t>organiser le travail des équipes</a:t>
            </a:r>
          </a:p>
          <a:p>
            <a:pPr marL="0" lvl="1" fontAlgn="auto">
              <a:spcBef>
                <a:spcPts val="0"/>
              </a:spcBef>
              <a:spcAft>
                <a:spcPts val="0"/>
              </a:spcAft>
              <a:defRPr/>
            </a:pPr>
            <a:endParaRPr lang="fr-FR" sz="1200" dirty="0"/>
          </a:p>
          <a:p>
            <a:pPr marL="0" lvl="1" fontAlgn="auto">
              <a:spcBef>
                <a:spcPts val="0"/>
              </a:spcBef>
              <a:spcAft>
                <a:spcPts val="0"/>
              </a:spcAft>
              <a:defRPr/>
            </a:pPr>
            <a:endParaRPr lang="fr-FR" sz="1200" dirty="0"/>
          </a:p>
          <a:p>
            <a:pPr marL="0" lvl="1" fontAlgn="auto">
              <a:spcBef>
                <a:spcPts val="0"/>
              </a:spcBef>
              <a:spcAft>
                <a:spcPts val="0"/>
              </a:spcAft>
              <a:defRPr/>
            </a:pPr>
            <a:endParaRPr lang="fr-FR" sz="1200" dirty="0"/>
          </a:p>
          <a:p>
            <a:pPr marL="285750" indent="-285750" fontAlgn="auto">
              <a:spcBef>
                <a:spcPts val="0"/>
              </a:spcBef>
              <a:spcAft>
                <a:spcPts val="0"/>
              </a:spcAft>
              <a:buFont typeface="Arial" panose="020B0604020202020204" pitchFamily="34" charset="0"/>
              <a:buChar char="•"/>
              <a:defRPr/>
            </a:pPr>
            <a:endParaRPr lang="fr-FR" dirty="0"/>
          </a:p>
        </p:txBody>
      </p:sp>
      <p:grpSp>
        <p:nvGrpSpPr>
          <p:cNvPr id="14" name="Groupe 13"/>
          <p:cNvGrpSpPr>
            <a:grpSpLocks/>
          </p:cNvGrpSpPr>
          <p:nvPr/>
        </p:nvGrpSpPr>
        <p:grpSpPr bwMode="auto">
          <a:xfrm>
            <a:off x="4230688" y="2466975"/>
            <a:ext cx="2051050" cy="3438525"/>
            <a:chOff x="4256853" y="2466843"/>
            <a:chExt cx="2051681" cy="3438477"/>
          </a:xfrm>
        </p:grpSpPr>
        <p:sp>
          <p:nvSpPr>
            <p:cNvPr id="6" name="Rectangle 5"/>
            <p:cNvSpPr/>
            <p:nvPr/>
          </p:nvSpPr>
          <p:spPr>
            <a:xfrm>
              <a:off x="4256853" y="2466843"/>
              <a:ext cx="337220" cy="34336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Quantifier les besoins et les ressources</a:t>
              </a:r>
            </a:p>
          </p:txBody>
        </p:sp>
        <p:sp>
          <p:nvSpPr>
            <p:cNvPr id="7" name="Rectangle 6"/>
            <p:cNvSpPr/>
            <p:nvPr/>
          </p:nvSpPr>
          <p:spPr>
            <a:xfrm>
              <a:off x="4678388" y="2466843"/>
              <a:ext cx="345182" cy="34336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Estimer et déterminer les coûts</a:t>
              </a:r>
            </a:p>
          </p:txBody>
        </p:sp>
        <p:sp>
          <p:nvSpPr>
            <p:cNvPr id="9" name="Rectangle 8"/>
            <p:cNvSpPr/>
            <p:nvPr/>
          </p:nvSpPr>
          <p:spPr>
            <a:xfrm>
              <a:off x="5529420" y="2466843"/>
              <a:ext cx="345182" cy="34336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Planifier les activités et l’utilisation des ressources</a:t>
              </a:r>
            </a:p>
          </p:txBody>
        </p:sp>
        <p:sp>
          <p:nvSpPr>
            <p:cNvPr id="10" name="Rectangle 9"/>
            <p:cNvSpPr/>
            <p:nvPr/>
          </p:nvSpPr>
          <p:spPr>
            <a:xfrm>
              <a:off x="5077126" y="2471682"/>
              <a:ext cx="345182" cy="34336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Organiser la cotraitance et la sous-traitance</a:t>
              </a:r>
            </a:p>
          </p:txBody>
        </p:sp>
        <p:sp>
          <p:nvSpPr>
            <p:cNvPr id="11" name="Rectangle 10"/>
            <p:cNvSpPr/>
            <p:nvPr/>
          </p:nvSpPr>
          <p:spPr>
            <a:xfrm>
              <a:off x="5963352" y="2466843"/>
              <a:ext cx="345182" cy="34336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Préparer la réalisation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re 1"/>
          <p:cNvSpPr>
            <a:spLocks noGrp="1"/>
          </p:cNvSpPr>
          <p:nvPr>
            <p:ph type="title" idx="4294967295"/>
          </p:nvPr>
        </p:nvSpPr>
        <p:spPr bwMode="auto">
          <a:xfrm>
            <a:off x="0" y="15875"/>
            <a:ext cx="9144000" cy="1143000"/>
          </a:xfrm>
          <a:prstGeom prst="rect">
            <a:avLst/>
          </a:prstGeom>
          <a:noFill/>
          <a:ln algn="ctr">
            <a:miter lim="800000"/>
            <a:headEnd/>
            <a:tailEnd/>
          </a:ln>
        </p:spPr>
        <p:txBody>
          <a:bodyPr anchor="ctr"/>
          <a:lstStyle/>
          <a:p>
            <a:pPr eaLnBrk="1" hangingPunct="1"/>
            <a:r>
              <a:rPr lang="fr-FR" sz="3200" b="1" dirty="0" smtClean="0">
                <a:solidFill>
                  <a:srgbClr val="4C2600"/>
                </a:solidFill>
              </a:rPr>
              <a:t>Epreuve E6- Réalisation d’agencement</a:t>
            </a:r>
            <a:br>
              <a:rPr lang="fr-FR" sz="3200" b="1" dirty="0" smtClean="0">
                <a:solidFill>
                  <a:srgbClr val="4C2600"/>
                </a:solidFill>
              </a:rPr>
            </a:br>
            <a:r>
              <a:rPr lang="fr-FR" sz="3200" b="1" dirty="0" smtClean="0">
                <a:solidFill>
                  <a:srgbClr val="4C2600"/>
                </a:solidFill>
              </a:rPr>
              <a:t>Unité U62-Suivi de réalisation</a:t>
            </a:r>
          </a:p>
        </p:txBody>
      </p:sp>
      <p:graphicFrame>
        <p:nvGraphicFramePr>
          <p:cNvPr id="5124" name="Object 4"/>
          <p:cNvGraphicFramePr>
            <a:graphicFrameLocks noChangeAspect="1"/>
          </p:cNvGraphicFramePr>
          <p:nvPr/>
        </p:nvGraphicFramePr>
        <p:xfrm>
          <a:off x="1692275" y="1484313"/>
          <a:ext cx="7127875" cy="958850"/>
        </p:xfrm>
        <a:graphic>
          <a:graphicData uri="http://schemas.openxmlformats.org/presentationml/2006/ole">
            <mc:AlternateContent xmlns:mc="http://schemas.openxmlformats.org/markup-compatibility/2006">
              <mc:Choice xmlns:v="urn:schemas-microsoft-com:vml" Requires="v">
                <p:oleObj spid="_x0000_s5135" name="Feuille de calcul" r:id="rId4" imgW="12963640" imgH="2038268" progId="">
                  <p:embed/>
                </p:oleObj>
              </mc:Choice>
              <mc:Fallback>
                <p:oleObj name="Feuille de calcul" r:id="rId4" imgW="12963640" imgH="2038268"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84313"/>
                        <a:ext cx="71278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62" name="Group 142"/>
          <p:cNvGraphicFramePr>
            <a:graphicFrameLocks noGrp="1"/>
          </p:cNvGraphicFramePr>
          <p:nvPr/>
        </p:nvGraphicFramePr>
        <p:xfrm>
          <a:off x="144463" y="5949950"/>
          <a:ext cx="8675687" cy="693738"/>
        </p:xfrm>
        <a:graphic>
          <a:graphicData uri="http://schemas.openxmlformats.org/drawingml/2006/table">
            <a:tbl>
              <a:tblPr/>
              <a:tblGrid>
                <a:gridCol w="417512"/>
                <a:gridCol w="1163638"/>
                <a:gridCol w="325437"/>
                <a:gridCol w="90488"/>
                <a:gridCol w="417512"/>
                <a:gridCol w="417513"/>
                <a:gridCol w="417512"/>
                <a:gridCol w="417513"/>
                <a:gridCol w="417512"/>
                <a:gridCol w="417513"/>
                <a:gridCol w="417512"/>
                <a:gridCol w="417513"/>
                <a:gridCol w="417512"/>
                <a:gridCol w="417513"/>
                <a:gridCol w="417512"/>
                <a:gridCol w="417513"/>
                <a:gridCol w="415925"/>
                <a:gridCol w="417512"/>
                <a:gridCol w="417513"/>
                <a:gridCol w="417512"/>
              </a:tblGrid>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E4</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E4- Traduction technique du projet architectural</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D7D31"/>
                    </a:solidFill>
                  </a:tcPr>
                </a:tc>
                <a:tc hMerge="1">
                  <a:txBody>
                    <a:bodyPr/>
                    <a:lstStyle/>
                    <a:p>
                      <a:endParaRPr lang="fr-FR"/>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ED7D31"/>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E5</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E5-Conception d'agencement</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AD47"/>
                    </a:solidFill>
                  </a:tcPr>
                </a:tc>
                <a:tc hMerge="1">
                  <a:txBody>
                    <a:bodyPr/>
                    <a:lstStyle/>
                    <a:p>
                      <a:endParaRPr lang="fr-FR"/>
                    </a:p>
                  </a:txBody>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70AD47"/>
                    </a:solid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rgbClr val="000000"/>
                          </a:solidFill>
                          <a:effectLst/>
                          <a:latin typeface="Calibri" pitchFamily="34" charset="0"/>
                          <a:ea typeface="ＭＳ Ｐゴシック"/>
                          <a:cs typeface="ＭＳ Ｐゴシック"/>
                        </a:rPr>
                        <a:t>Epreuve E6</a:t>
                      </a:r>
                    </a:p>
                  </a:txBody>
                  <a:tcPr marL="4950" marR="4950" marT="495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984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U61-Organisation et préparation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a:noFill/>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4950" marR="4950" marT="4950"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03188">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U62-Suivi de la réalisation</a:t>
                      </a:r>
                    </a:p>
                  </a:txBody>
                  <a:tcPr marL="4950" marR="4950" marT="495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fr-FR"/>
                    </a:p>
                  </a:txBody>
                  <a:tcPr/>
                </a:tc>
                <a:tc hMerge="1">
                  <a:txBody>
                    <a:bodyPr/>
                    <a:lstStyle/>
                    <a:p>
                      <a:endParaRPr lang="fr-FR"/>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 </a:t>
                      </a:r>
                    </a:p>
                  </a:txBody>
                  <a:tcPr marL="4950" marR="4950" marT="495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rgbClr val="000000"/>
                          </a:solidFill>
                          <a:effectLst/>
                          <a:latin typeface="Calibri" pitchFamily="34" charset="0"/>
                          <a:ea typeface="ＭＳ Ｐゴシック"/>
                          <a:cs typeface="ＭＳ Ｐゴシック"/>
                        </a:rPr>
                        <a:t>X</a:t>
                      </a:r>
                    </a:p>
                  </a:txBody>
                  <a:tcPr marL="4950" marR="4950" marT="495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sp>
        <p:nvSpPr>
          <p:cNvPr id="8" name="Rectangle 7"/>
          <p:cNvSpPr/>
          <p:nvPr/>
        </p:nvSpPr>
        <p:spPr>
          <a:xfrm>
            <a:off x="1897063" y="2636838"/>
            <a:ext cx="4002087" cy="2114550"/>
          </a:xfrm>
          <a:prstGeom prst="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a:lstStyle/>
          <a:p>
            <a:pPr marL="285750" indent="-285750" fontAlgn="auto">
              <a:spcBef>
                <a:spcPts val="0"/>
              </a:spcBef>
              <a:spcAft>
                <a:spcPts val="0"/>
              </a:spcAft>
              <a:buFont typeface="Arial"/>
              <a:buChar char="•"/>
              <a:defRPr/>
            </a:pPr>
            <a:r>
              <a:rPr lang="fr-FR" sz="1200" dirty="0"/>
              <a:t>Ponctuelle orale de 30 min.</a:t>
            </a:r>
          </a:p>
          <a:p>
            <a:pPr marL="285750" indent="-285750" fontAlgn="auto">
              <a:spcBef>
                <a:spcPts val="0"/>
              </a:spcBef>
              <a:spcAft>
                <a:spcPts val="0"/>
              </a:spcAft>
              <a:buFont typeface="Arial"/>
              <a:buChar char="•"/>
              <a:defRPr/>
            </a:pPr>
            <a:r>
              <a:rPr lang="fr-FR" sz="1200" dirty="0"/>
              <a:t>Rapport d’activités sur chantier</a:t>
            </a:r>
          </a:p>
          <a:p>
            <a:pPr marL="285750" indent="-285750" fontAlgn="auto">
              <a:spcBef>
                <a:spcPts val="0"/>
              </a:spcBef>
              <a:spcAft>
                <a:spcPts val="0"/>
              </a:spcAft>
              <a:buFont typeface="Arial"/>
              <a:buChar char="•"/>
              <a:defRPr/>
            </a:pPr>
            <a:r>
              <a:rPr lang="fr-FR" sz="1200" dirty="0"/>
              <a:t>Coefficient 2</a:t>
            </a:r>
          </a:p>
          <a:p>
            <a:pPr marL="0" lvl="1" fontAlgn="auto">
              <a:spcBef>
                <a:spcPts val="0"/>
              </a:spcBef>
              <a:spcAft>
                <a:spcPts val="0"/>
              </a:spcAft>
              <a:defRPr/>
            </a:pPr>
            <a:r>
              <a:rPr lang="fr-FR" sz="1200" dirty="0"/>
              <a:t>Cette épreuve permet d’apprécier l’aptitude du candidat à mobiliser ses compétences pour mener les tâches suivantes:</a:t>
            </a:r>
          </a:p>
          <a:p>
            <a:pPr marL="171450" lvl="1" indent="-171450" fontAlgn="auto">
              <a:spcBef>
                <a:spcPts val="0"/>
              </a:spcBef>
              <a:spcAft>
                <a:spcPts val="0"/>
              </a:spcAft>
              <a:buFont typeface="Arial" panose="020B0604020202020204" pitchFamily="34" charset="0"/>
              <a:buChar char="•"/>
              <a:defRPr/>
            </a:pPr>
            <a:r>
              <a:rPr lang="fr-FR" sz="1200" dirty="0"/>
              <a:t>Assurer le suivi économique de tout ou partie d’une réalisation d’agencement</a:t>
            </a:r>
          </a:p>
          <a:p>
            <a:pPr marL="171450" lvl="1" indent="-171450" fontAlgn="auto">
              <a:spcBef>
                <a:spcPts val="0"/>
              </a:spcBef>
              <a:spcAft>
                <a:spcPts val="0"/>
              </a:spcAft>
              <a:buFont typeface="Arial" panose="020B0604020202020204" pitchFamily="34" charset="0"/>
              <a:buChar char="•"/>
              <a:defRPr/>
            </a:pPr>
            <a:r>
              <a:rPr lang="fr-FR" sz="1200" dirty="0"/>
              <a:t>Piloter et coordonner les intervenants;</a:t>
            </a:r>
          </a:p>
          <a:p>
            <a:pPr marL="171450" lvl="1" indent="-171450" fontAlgn="auto">
              <a:spcBef>
                <a:spcPts val="0"/>
              </a:spcBef>
              <a:spcAft>
                <a:spcPts val="0"/>
              </a:spcAft>
              <a:buFont typeface="Arial" panose="020B0604020202020204" pitchFamily="34" charset="0"/>
              <a:buChar char="•"/>
              <a:defRPr/>
            </a:pPr>
            <a:r>
              <a:rPr lang="fr-FR" sz="1200" dirty="0"/>
              <a:t>Garantir la prévention des risques en phase de réalisation;</a:t>
            </a:r>
          </a:p>
          <a:p>
            <a:pPr marL="171450" lvl="1" indent="-171450" fontAlgn="auto">
              <a:spcBef>
                <a:spcPts val="0"/>
              </a:spcBef>
              <a:spcAft>
                <a:spcPts val="0"/>
              </a:spcAft>
              <a:buFont typeface="Arial" panose="020B0604020202020204" pitchFamily="34" charset="0"/>
              <a:buChar char="•"/>
              <a:defRPr/>
            </a:pPr>
            <a:r>
              <a:rPr lang="fr-FR" sz="1200" dirty="0"/>
              <a:t>Communiquer avec les acteurs du projet.</a:t>
            </a:r>
          </a:p>
          <a:p>
            <a:pPr marL="0" lvl="1" fontAlgn="auto">
              <a:spcBef>
                <a:spcPts val="0"/>
              </a:spcBef>
              <a:spcAft>
                <a:spcPts val="0"/>
              </a:spcAft>
              <a:defRPr/>
            </a:pPr>
            <a:endParaRPr lang="fr-FR" sz="1200" dirty="0"/>
          </a:p>
          <a:p>
            <a:pPr marL="0" lvl="1" fontAlgn="auto">
              <a:spcBef>
                <a:spcPts val="0"/>
              </a:spcBef>
              <a:spcAft>
                <a:spcPts val="0"/>
              </a:spcAft>
              <a:defRPr/>
            </a:pPr>
            <a:endParaRPr lang="fr-FR" sz="1200" dirty="0"/>
          </a:p>
          <a:p>
            <a:pPr marL="285750" indent="-285750" fontAlgn="auto">
              <a:spcBef>
                <a:spcPts val="0"/>
              </a:spcBef>
              <a:spcAft>
                <a:spcPts val="0"/>
              </a:spcAft>
              <a:buFont typeface="Arial" panose="020B0604020202020204" pitchFamily="34" charset="0"/>
              <a:buChar char="•"/>
              <a:defRPr/>
            </a:pPr>
            <a:endParaRPr lang="fr-FR" dirty="0"/>
          </a:p>
        </p:txBody>
      </p:sp>
      <p:grpSp>
        <p:nvGrpSpPr>
          <p:cNvPr id="3" name="Groupe 2"/>
          <p:cNvGrpSpPr/>
          <p:nvPr/>
        </p:nvGrpSpPr>
        <p:grpSpPr>
          <a:xfrm>
            <a:off x="6324822" y="2468160"/>
            <a:ext cx="2408784" cy="3440935"/>
            <a:chOff x="6324822" y="2468160"/>
            <a:chExt cx="2408784" cy="3440935"/>
          </a:xfrm>
          <a:solidFill>
            <a:schemeClr val="accent5"/>
          </a:solidFill>
        </p:grpSpPr>
        <p:sp>
          <p:nvSpPr>
            <p:cNvPr id="6" name="Rectangle 5"/>
            <p:cNvSpPr/>
            <p:nvPr/>
          </p:nvSpPr>
          <p:spPr>
            <a:xfrm>
              <a:off x="6324822" y="2475457"/>
              <a:ext cx="337220" cy="3433638"/>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Assurer le suivi économique du chantier</a:t>
              </a:r>
            </a:p>
          </p:txBody>
        </p:sp>
        <p:sp>
          <p:nvSpPr>
            <p:cNvPr id="7" name="Rectangle 6"/>
            <p:cNvSpPr/>
            <p:nvPr/>
          </p:nvSpPr>
          <p:spPr>
            <a:xfrm>
              <a:off x="6759973" y="2475457"/>
              <a:ext cx="345182" cy="3433638"/>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Piloter l’action d’une équipe</a:t>
              </a:r>
            </a:p>
          </p:txBody>
        </p:sp>
        <p:sp>
          <p:nvSpPr>
            <p:cNvPr id="10" name="Rectangle 9"/>
            <p:cNvSpPr/>
            <p:nvPr/>
          </p:nvSpPr>
          <p:spPr>
            <a:xfrm>
              <a:off x="7192730" y="2468160"/>
              <a:ext cx="345182" cy="3433638"/>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Prévenir les risques de santé et de sécurité</a:t>
              </a:r>
            </a:p>
          </p:txBody>
        </p:sp>
        <p:sp>
          <p:nvSpPr>
            <p:cNvPr id="11" name="Rectangle 10"/>
            <p:cNvSpPr/>
            <p:nvPr/>
          </p:nvSpPr>
          <p:spPr>
            <a:xfrm>
              <a:off x="8388424" y="2475457"/>
              <a:ext cx="345182" cy="3433638"/>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r-FR" dirty="0">
                  <a:solidFill>
                    <a:schemeClr val="tx1"/>
                  </a:solidFill>
                </a:rPr>
                <a:t>Communiquer avec les acteurs du projet y compris en langue étrangère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p:cNvSpPr>
          <p:nvPr/>
        </p:nvSpPr>
        <p:spPr bwMode="auto">
          <a:xfrm>
            <a:off x="0" y="1916113"/>
            <a:ext cx="5976938" cy="1143000"/>
          </a:xfrm>
          <a:prstGeom prst="rect">
            <a:avLst/>
          </a:prstGeom>
          <a:solidFill>
            <a:srgbClr val="FFFFFF"/>
          </a:solidFill>
          <a:ln w="9525" algn="ctr">
            <a:noFill/>
            <a:miter lim="800000"/>
            <a:headEnd/>
            <a:tailEnd/>
          </a:ln>
        </p:spPr>
        <p:txBody>
          <a:bodyPr anchor="ctr"/>
          <a:lstStyle/>
          <a:p>
            <a:pPr algn="ctr" defTabSz="457200"/>
            <a:r>
              <a:rPr lang="fr-FR" sz="3200" b="1">
                <a:solidFill>
                  <a:srgbClr val="4C2600"/>
                </a:solidFill>
                <a:latin typeface="Calibri" pitchFamily="34" charset="0"/>
              </a:rPr>
              <a:t>Merci de votre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idx="4294967295"/>
          </p:nvPr>
        </p:nvSpPr>
        <p:spPr bwMode="auto">
          <a:xfrm>
            <a:off x="0" y="15875"/>
            <a:ext cx="9144000" cy="1143000"/>
          </a:xfrm>
          <a:prstGeom prst="rect">
            <a:avLst/>
          </a:prstGeom>
          <a:noFill/>
          <a:ln>
            <a:miter lim="800000"/>
            <a:headEnd/>
            <a:tailEnd/>
          </a:ln>
        </p:spPr>
        <p:txBody>
          <a:bodyPr anchor="ctr"/>
          <a:lstStyle/>
          <a:p>
            <a:pPr eaLnBrk="1" hangingPunct="1"/>
            <a:r>
              <a:rPr lang="fr-FR" sz="3600" b="1" dirty="0" smtClean="0">
                <a:solidFill>
                  <a:srgbClr val="4C2600"/>
                </a:solidFill>
              </a:rPr>
              <a:t>De manière transversale</a:t>
            </a:r>
            <a:r>
              <a:rPr lang="fr-FR" sz="3600" dirty="0" smtClean="0"/>
              <a:t>, </a:t>
            </a:r>
          </a:p>
        </p:txBody>
      </p:sp>
      <p:sp>
        <p:nvSpPr>
          <p:cNvPr id="26626" name="Espace réservé du contenu 2"/>
          <p:cNvSpPr>
            <a:spLocks noGrp="1"/>
          </p:cNvSpPr>
          <p:nvPr>
            <p:ph sz="quarter" idx="4294967295"/>
          </p:nvPr>
        </p:nvSpPr>
        <p:spPr bwMode="auto">
          <a:xfrm>
            <a:off x="539750" y="1268413"/>
            <a:ext cx="8280400" cy="3384550"/>
          </a:xfrm>
          <a:prstGeom prst="rect">
            <a:avLst/>
          </a:prstGeom>
          <a:solidFill>
            <a:srgbClr val="FFFFFF"/>
          </a:solidFill>
          <a:ln>
            <a:miter lim="800000"/>
            <a:headEnd/>
            <a:tailEnd/>
          </a:ln>
        </p:spPr>
        <p:txBody>
          <a:bodyPr/>
          <a:lstStyle/>
          <a:p>
            <a:pPr eaLnBrk="1" hangingPunct="1">
              <a:lnSpc>
                <a:spcPct val="80000"/>
              </a:lnSpc>
              <a:buFont typeface="Arial" charset="0"/>
              <a:buNone/>
            </a:pPr>
            <a:r>
              <a:rPr lang="fr-FR" sz="2000" b="1" smtClean="0">
                <a:solidFill>
                  <a:srgbClr val="663300"/>
                </a:solidFill>
              </a:rPr>
              <a:t>Le Technicien Supérieur E.R.A. </a:t>
            </a:r>
          </a:p>
          <a:p>
            <a:pPr eaLnBrk="1" hangingPunct="1">
              <a:lnSpc>
                <a:spcPct val="80000"/>
              </a:lnSpc>
              <a:buFont typeface="Arial" charset="0"/>
              <a:buNone/>
            </a:pPr>
            <a:endParaRPr lang="fr-FR" sz="2000" b="1" smtClean="0">
              <a:solidFill>
                <a:srgbClr val="663300"/>
              </a:solidFill>
            </a:endParaRPr>
          </a:p>
          <a:p>
            <a:pPr algn="just" eaLnBrk="1" hangingPunct="1">
              <a:lnSpc>
                <a:spcPct val="80000"/>
              </a:lnSpc>
              <a:spcBef>
                <a:spcPct val="0"/>
              </a:spcBef>
            </a:pPr>
            <a:r>
              <a:rPr lang="fr-FR" sz="2000" b="1" smtClean="0">
                <a:solidFill>
                  <a:srgbClr val="663300"/>
                </a:solidFill>
              </a:rPr>
              <a:t>utilise l’outil informatique à des fins de communication de conception technique, d’intégration (ingénierie collaborative), d’élaboration des procédés de réalisation, et d’exploitation de logiciels spécialisés,</a:t>
            </a:r>
          </a:p>
          <a:p>
            <a:pPr algn="just" eaLnBrk="1" hangingPunct="1">
              <a:lnSpc>
                <a:spcPct val="80000"/>
              </a:lnSpc>
              <a:spcBef>
                <a:spcPct val="0"/>
              </a:spcBef>
              <a:buFont typeface="Arial" charset="0"/>
              <a:buNone/>
            </a:pPr>
            <a:endParaRPr lang="fr-FR" sz="1000" b="1" smtClean="0">
              <a:solidFill>
                <a:srgbClr val="663300"/>
              </a:solidFill>
            </a:endParaRPr>
          </a:p>
          <a:p>
            <a:pPr algn="just" eaLnBrk="1" hangingPunct="1">
              <a:lnSpc>
                <a:spcPct val="80000"/>
              </a:lnSpc>
              <a:spcBef>
                <a:spcPct val="0"/>
              </a:spcBef>
            </a:pPr>
            <a:r>
              <a:rPr lang="fr-FR" sz="2000" b="1" smtClean="0">
                <a:solidFill>
                  <a:srgbClr val="663300"/>
                </a:solidFill>
              </a:rPr>
              <a:t>est un acteur de la politique qualité de l’entreprise pour chaque étape du processus de la réalisation, allant de la commande, en passant par la conception, la réalisation, la fabrication et la mise en œuvre sur chantier jusqu’au SAV,</a:t>
            </a:r>
          </a:p>
          <a:p>
            <a:pPr algn="just" eaLnBrk="1" hangingPunct="1">
              <a:lnSpc>
                <a:spcPct val="80000"/>
              </a:lnSpc>
              <a:buFont typeface="Arial" charset="0"/>
              <a:buNone/>
            </a:pPr>
            <a:endParaRPr lang="fr-FR" sz="1000" b="1" smtClean="0">
              <a:solidFill>
                <a:srgbClr val="663300"/>
              </a:solidFill>
            </a:endParaRPr>
          </a:p>
          <a:p>
            <a:pPr algn="just" eaLnBrk="1" hangingPunct="1">
              <a:lnSpc>
                <a:spcPct val="80000"/>
              </a:lnSpc>
              <a:spcBef>
                <a:spcPct val="0"/>
              </a:spcBef>
            </a:pPr>
            <a:r>
              <a:rPr lang="fr-FR" sz="2000" b="1" smtClean="0">
                <a:solidFill>
                  <a:srgbClr val="663300"/>
                </a:solidFill>
              </a:rPr>
              <a:t>conduit des actions spécifiques (revues, contrôle, actions correctives…),</a:t>
            </a:r>
          </a:p>
          <a:p>
            <a:pPr algn="just" eaLnBrk="1" hangingPunct="1">
              <a:lnSpc>
                <a:spcPct val="80000"/>
              </a:lnSpc>
              <a:spcBef>
                <a:spcPct val="0"/>
              </a:spcBef>
            </a:pPr>
            <a:endParaRPr lang="fr-FR" sz="1000" b="1" smtClean="0">
              <a:solidFill>
                <a:srgbClr val="663300"/>
              </a:solidFill>
            </a:endParaRPr>
          </a:p>
          <a:p>
            <a:pPr algn="just" eaLnBrk="1" hangingPunct="1">
              <a:lnSpc>
                <a:spcPct val="80000"/>
              </a:lnSpc>
              <a:spcBef>
                <a:spcPct val="0"/>
              </a:spcBef>
            </a:pPr>
            <a:r>
              <a:rPr lang="fr-FR" sz="2000" b="1" smtClean="0">
                <a:solidFill>
                  <a:srgbClr val="663300"/>
                </a:solidFill>
              </a:rPr>
              <a:t>sait rédiger et diffuser des procédures,</a:t>
            </a:r>
          </a:p>
          <a:p>
            <a:pPr algn="just" eaLnBrk="1" hangingPunct="1">
              <a:lnSpc>
                <a:spcPct val="80000"/>
              </a:lnSpc>
              <a:spcBef>
                <a:spcPct val="0"/>
              </a:spcBef>
            </a:pPr>
            <a:endParaRPr lang="fr-FR" sz="1000" b="1" smtClean="0">
              <a:solidFill>
                <a:srgbClr val="663300"/>
              </a:solidFill>
            </a:endParaRPr>
          </a:p>
          <a:p>
            <a:pPr algn="just" eaLnBrk="1" hangingPunct="1">
              <a:lnSpc>
                <a:spcPct val="80000"/>
              </a:lnSpc>
              <a:spcBef>
                <a:spcPct val="0"/>
              </a:spcBef>
            </a:pPr>
            <a:r>
              <a:rPr lang="fr-FR" sz="2000" b="1" smtClean="0">
                <a:solidFill>
                  <a:srgbClr val="663300"/>
                </a:solidFill>
              </a:rPr>
              <a:t>assure une veille technologique réglementaire et normative, </a:t>
            </a:r>
          </a:p>
          <a:p>
            <a:pPr algn="just" eaLnBrk="1" hangingPunct="1">
              <a:lnSpc>
                <a:spcPct val="80000"/>
              </a:lnSpc>
              <a:spcBef>
                <a:spcPct val="0"/>
              </a:spcBef>
            </a:pPr>
            <a:endParaRPr lang="fr-FR" sz="1000" b="1" smtClean="0">
              <a:solidFill>
                <a:srgbClr val="663300"/>
              </a:solidFill>
            </a:endParaRPr>
          </a:p>
          <a:p>
            <a:pPr algn="just" eaLnBrk="1" hangingPunct="1">
              <a:lnSpc>
                <a:spcPct val="80000"/>
              </a:lnSpc>
              <a:spcBef>
                <a:spcPct val="0"/>
              </a:spcBef>
            </a:pPr>
            <a:r>
              <a:rPr lang="fr-FR" sz="2000" b="1" smtClean="0">
                <a:solidFill>
                  <a:srgbClr val="663300"/>
                </a:solidFill>
              </a:rPr>
              <a:t>participe aux relations aux relations commerciales.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idx="4294967295"/>
          </p:nvPr>
        </p:nvSpPr>
        <p:spPr bwMode="auto">
          <a:xfrm>
            <a:off x="539750" y="258763"/>
            <a:ext cx="7713663" cy="649287"/>
          </a:xfrm>
          <a:prstGeom prst="rect">
            <a:avLst/>
          </a:prstGeom>
          <a:solidFill>
            <a:srgbClr val="FFFFFF"/>
          </a:solidFill>
          <a:ln algn="ctr">
            <a:miter lim="800000"/>
            <a:headEnd/>
            <a:tailEnd/>
          </a:ln>
        </p:spPr>
        <p:txBody>
          <a:bodyPr anchor="ctr"/>
          <a:lstStyle/>
          <a:p>
            <a:pPr eaLnBrk="1" hangingPunct="1"/>
            <a:r>
              <a:rPr lang="fr-FR" sz="2800" b="1" smtClean="0">
                <a:solidFill>
                  <a:srgbClr val="4C2600"/>
                </a:solidFill>
              </a:rPr>
              <a:t>Les évolutions caractérisant le BTS ERA</a:t>
            </a:r>
          </a:p>
        </p:txBody>
      </p:sp>
      <p:sp>
        <p:nvSpPr>
          <p:cNvPr id="5" name="Espace réservé du contenu 2"/>
          <p:cNvSpPr>
            <a:spLocks noGrp="1"/>
          </p:cNvSpPr>
          <p:nvPr>
            <p:ph idx="4294967295"/>
          </p:nvPr>
        </p:nvSpPr>
        <p:spPr bwMode="auto">
          <a:xfrm>
            <a:off x="395288" y="1125538"/>
            <a:ext cx="8516937" cy="4525962"/>
          </a:xfrm>
          <a:prstGeom prst="rect">
            <a:avLst/>
          </a:prstGeom>
          <a:solidFill>
            <a:srgbClr val="FFFFFF"/>
          </a:solidFill>
          <a:ln>
            <a:miter lim="800000"/>
            <a:headEnd/>
            <a:tailEnd/>
          </a:ln>
        </p:spPr>
        <p:txBody>
          <a:bodyPr/>
          <a:lstStyle/>
          <a:p>
            <a:pPr algn="just" eaLnBrk="1" hangingPunct="1">
              <a:lnSpc>
                <a:spcPct val="80000"/>
              </a:lnSpc>
              <a:spcBef>
                <a:spcPct val="0"/>
              </a:spcBef>
            </a:pPr>
            <a:r>
              <a:rPr lang="fr-FR" sz="2400" b="1" smtClean="0">
                <a:solidFill>
                  <a:srgbClr val="663300"/>
                </a:solidFill>
              </a:rPr>
              <a:t>Un positionnement clair sur l’étude et la réalisation du projet d’agencement ;</a:t>
            </a:r>
          </a:p>
          <a:p>
            <a:pPr algn="just" eaLnBrk="1" hangingPunct="1">
              <a:lnSpc>
                <a:spcPct val="80000"/>
              </a:lnSpc>
              <a:spcBef>
                <a:spcPct val="0"/>
              </a:spcBef>
            </a:pPr>
            <a:endParaRPr lang="fr-FR" sz="2400" b="1" smtClean="0">
              <a:solidFill>
                <a:srgbClr val="663300"/>
              </a:solidFill>
            </a:endParaRPr>
          </a:p>
          <a:p>
            <a:pPr algn="just" eaLnBrk="1" hangingPunct="1">
              <a:lnSpc>
                <a:spcPct val="80000"/>
              </a:lnSpc>
              <a:spcBef>
                <a:spcPct val="0"/>
              </a:spcBef>
            </a:pPr>
            <a:r>
              <a:rPr lang="fr-FR" sz="2400" b="1" smtClean="0">
                <a:solidFill>
                  <a:srgbClr val="663300"/>
                </a:solidFill>
              </a:rPr>
              <a:t>La participation à l’élaboration d’une réponse à un appel d’offre ;</a:t>
            </a:r>
          </a:p>
          <a:p>
            <a:pPr algn="just" eaLnBrk="1" hangingPunct="1">
              <a:lnSpc>
                <a:spcPct val="80000"/>
              </a:lnSpc>
              <a:spcBef>
                <a:spcPct val="0"/>
              </a:spcBef>
            </a:pPr>
            <a:endParaRPr lang="fr-FR" sz="2400" b="1" smtClean="0">
              <a:solidFill>
                <a:srgbClr val="663300"/>
              </a:solidFill>
            </a:endParaRPr>
          </a:p>
          <a:p>
            <a:pPr algn="just" eaLnBrk="1" hangingPunct="1">
              <a:lnSpc>
                <a:spcPct val="80000"/>
              </a:lnSpc>
              <a:spcBef>
                <a:spcPct val="0"/>
              </a:spcBef>
            </a:pPr>
            <a:r>
              <a:rPr lang="fr-FR" sz="2400" b="1" smtClean="0">
                <a:solidFill>
                  <a:srgbClr val="663300"/>
                </a:solidFill>
              </a:rPr>
              <a:t>Une ouverture accrue sur l’organisation et le suivi de chantier ;</a:t>
            </a:r>
          </a:p>
          <a:p>
            <a:pPr algn="just" eaLnBrk="1" hangingPunct="1">
              <a:lnSpc>
                <a:spcPct val="80000"/>
              </a:lnSpc>
              <a:spcBef>
                <a:spcPct val="0"/>
              </a:spcBef>
            </a:pPr>
            <a:endParaRPr lang="fr-FR" sz="2400" b="1" smtClean="0">
              <a:solidFill>
                <a:srgbClr val="663300"/>
              </a:solidFill>
            </a:endParaRPr>
          </a:p>
          <a:p>
            <a:pPr algn="just" eaLnBrk="1" hangingPunct="1">
              <a:lnSpc>
                <a:spcPct val="80000"/>
              </a:lnSpc>
              <a:spcBef>
                <a:spcPct val="0"/>
              </a:spcBef>
            </a:pPr>
            <a:r>
              <a:rPr lang="fr-FR" sz="2400" b="1" smtClean="0">
                <a:solidFill>
                  <a:srgbClr val="663300"/>
                </a:solidFill>
              </a:rPr>
              <a:t>L’intégration du projet d’agencement dans le modèle d’information du bâtiment (BIM), et la mise en œuvre du travail collaboratif ;</a:t>
            </a:r>
          </a:p>
          <a:p>
            <a:pPr algn="just" eaLnBrk="1" hangingPunct="1">
              <a:lnSpc>
                <a:spcPct val="80000"/>
              </a:lnSpc>
              <a:spcBef>
                <a:spcPct val="0"/>
              </a:spcBef>
            </a:pPr>
            <a:endParaRPr lang="fr-FR" sz="2400" b="1" smtClean="0">
              <a:solidFill>
                <a:srgbClr val="663300"/>
              </a:solidFill>
            </a:endParaRPr>
          </a:p>
          <a:p>
            <a:pPr algn="just" eaLnBrk="1" hangingPunct="1">
              <a:lnSpc>
                <a:spcPct val="80000"/>
              </a:lnSpc>
              <a:spcBef>
                <a:spcPct val="0"/>
              </a:spcBef>
            </a:pPr>
            <a:r>
              <a:rPr lang="fr-FR" sz="2400" b="1" smtClean="0">
                <a:solidFill>
                  <a:srgbClr val="663300"/>
                </a:solidFill>
              </a:rPr>
              <a:t>L’interprétation de concepts architecturaux ;</a:t>
            </a:r>
          </a:p>
          <a:p>
            <a:pPr algn="just" eaLnBrk="1" hangingPunct="1">
              <a:lnSpc>
                <a:spcPct val="80000"/>
              </a:lnSpc>
              <a:spcBef>
                <a:spcPct val="0"/>
              </a:spcBef>
            </a:pPr>
            <a:endParaRPr lang="fr-FR" sz="2400" b="1" smtClean="0">
              <a:solidFill>
                <a:srgbClr val="663300"/>
              </a:solidFill>
            </a:endParaRPr>
          </a:p>
          <a:p>
            <a:pPr algn="just" eaLnBrk="1" hangingPunct="1">
              <a:lnSpc>
                <a:spcPct val="80000"/>
              </a:lnSpc>
              <a:spcBef>
                <a:spcPct val="0"/>
              </a:spcBef>
            </a:pPr>
            <a:r>
              <a:rPr lang="fr-FR" sz="2400" b="1" smtClean="0">
                <a:solidFill>
                  <a:srgbClr val="663300"/>
                </a:solidFill>
              </a:rPr>
              <a:t>Une capacité à assurer des missions dans une langue étrangère.</a:t>
            </a:r>
          </a:p>
          <a:p>
            <a:pPr eaLnBrk="1" hangingPunct="1">
              <a:lnSpc>
                <a:spcPct val="80000"/>
              </a:lnSpc>
              <a:spcBef>
                <a:spcPct val="0"/>
              </a:spcBef>
            </a:pPr>
            <a:endParaRPr lang="fr-FR" sz="2400" b="1" smtClean="0">
              <a:solidFill>
                <a:srgbClr val="663300"/>
              </a:solidFill>
            </a:endParaRPr>
          </a:p>
          <a:p>
            <a:pPr eaLnBrk="1" hangingPunct="1">
              <a:lnSpc>
                <a:spcPct val="70000"/>
              </a:lnSpc>
            </a:pPr>
            <a:endParaRPr lang="fr-FR" sz="2700" smtClean="0"/>
          </a:p>
          <a:p>
            <a:pPr eaLnBrk="1" hangingPunct="1">
              <a:lnSpc>
                <a:spcPct val="70000"/>
              </a:lnSpc>
              <a:buFont typeface="Arial" charset="0"/>
              <a:buNone/>
            </a:pPr>
            <a:endParaRPr lang="fr-FR" sz="27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idx="4294967295"/>
          </p:nvPr>
        </p:nvSpPr>
        <p:spPr bwMode="auto">
          <a:xfrm>
            <a:off x="0" y="188913"/>
            <a:ext cx="9144000" cy="820737"/>
          </a:xfrm>
          <a:prstGeom prst="rect">
            <a:avLst/>
          </a:prstGeom>
          <a:noFill/>
          <a:ln algn="ctr">
            <a:miter lim="800000"/>
            <a:headEnd/>
            <a:tailEnd/>
          </a:ln>
        </p:spPr>
        <p:txBody>
          <a:bodyPr anchor="ctr"/>
          <a:lstStyle/>
          <a:p>
            <a:pPr eaLnBrk="1" hangingPunct="1"/>
            <a:r>
              <a:rPr lang="fr-FR" sz="2400" b="1" smtClean="0">
                <a:solidFill>
                  <a:srgbClr val="4C2600"/>
                </a:solidFill>
              </a:rPr>
              <a:t>Synthèse des Activités Professionnelles</a:t>
            </a:r>
          </a:p>
        </p:txBody>
      </p:sp>
      <p:sp>
        <p:nvSpPr>
          <p:cNvPr id="30722" name="Espace réservé du contenu 2"/>
          <p:cNvSpPr>
            <a:spLocks noGrp="1"/>
          </p:cNvSpPr>
          <p:nvPr>
            <p:ph sz="quarter" idx="4294967295"/>
          </p:nvPr>
        </p:nvSpPr>
        <p:spPr bwMode="auto">
          <a:xfrm>
            <a:off x="0" y="0"/>
            <a:ext cx="0" cy="0"/>
          </a:xfrm>
          <a:prstGeom prst="rect">
            <a:avLst/>
          </a:prstGeom>
          <a:noFill/>
          <a:ln>
            <a:miter lim="800000"/>
            <a:headEnd/>
            <a:tailEnd/>
          </a:ln>
        </p:spPr>
        <p:txBody>
          <a:bodyPr/>
          <a:lstStyle/>
          <a:p>
            <a:pPr eaLnBrk="1" hangingPunct="1">
              <a:lnSpc>
                <a:spcPct val="90000"/>
              </a:lnSpc>
            </a:pPr>
            <a:endParaRPr lang="fr-FR" dirty="0" smtClean="0"/>
          </a:p>
          <a:p>
            <a:pPr eaLnBrk="1" hangingPunct="1">
              <a:lnSpc>
                <a:spcPct val="90000"/>
              </a:lnSpc>
              <a:buFont typeface="Arial" charset="0"/>
              <a:buNone/>
            </a:pPr>
            <a:endParaRPr lang="fr-FR" dirty="0" smtClean="0"/>
          </a:p>
          <a:p>
            <a:pPr eaLnBrk="1" hangingPunct="1">
              <a:lnSpc>
                <a:spcPct val="90000"/>
              </a:lnSpc>
              <a:buFont typeface="Arial" charset="0"/>
              <a:buNone/>
            </a:pPr>
            <a:endParaRPr lang="fr-FR" dirty="0" smtClean="0"/>
          </a:p>
          <a:p>
            <a:pPr eaLnBrk="1" hangingPunct="1">
              <a:lnSpc>
                <a:spcPct val="90000"/>
              </a:lnSpc>
              <a:buFont typeface="Arial" charset="0"/>
              <a:buNone/>
            </a:pPr>
            <a:endParaRPr lang="fr-FR" dirty="0" smtClean="0"/>
          </a:p>
          <a:p>
            <a:pPr eaLnBrk="1" hangingPunct="1">
              <a:lnSpc>
                <a:spcPct val="90000"/>
              </a:lnSpc>
              <a:buFont typeface="Arial" charset="0"/>
              <a:buNone/>
            </a:pPr>
            <a:endParaRPr lang="fr-FR" dirty="0" smtClean="0"/>
          </a:p>
          <a:p>
            <a:pPr eaLnBrk="1" hangingPunct="1">
              <a:lnSpc>
                <a:spcPct val="90000"/>
              </a:lnSpc>
              <a:buFont typeface="Arial" charset="0"/>
              <a:buNone/>
            </a:pPr>
            <a:endParaRPr lang="fr-FR" dirty="0" smtClean="0"/>
          </a:p>
          <a:p>
            <a:pPr eaLnBrk="1" hangingPunct="1">
              <a:lnSpc>
                <a:spcPct val="90000"/>
              </a:lnSpc>
              <a:buFont typeface="Arial" charset="0"/>
              <a:buNone/>
            </a:pPr>
            <a:endParaRPr lang="fr-FR" sz="1600" dirty="0" smtClean="0"/>
          </a:p>
          <a:p>
            <a:pPr eaLnBrk="1" hangingPunct="1">
              <a:lnSpc>
                <a:spcPct val="90000"/>
              </a:lnSpc>
              <a:buFont typeface="Arial" charset="0"/>
              <a:buNone/>
            </a:pPr>
            <a:endParaRPr lang="fr-FR" sz="1700" i="1" dirty="0" smtClean="0"/>
          </a:p>
        </p:txBody>
      </p:sp>
      <p:graphicFrame>
        <p:nvGraphicFramePr>
          <p:cNvPr id="17455" name="Group 47"/>
          <p:cNvGraphicFramePr>
            <a:graphicFrameLocks noGrp="1"/>
          </p:cNvGraphicFramePr>
          <p:nvPr/>
        </p:nvGraphicFramePr>
        <p:xfrm>
          <a:off x="441325" y="1341438"/>
          <a:ext cx="7993063" cy="2834640"/>
        </p:xfrm>
        <a:graphic>
          <a:graphicData uri="http://schemas.openxmlformats.org/drawingml/2006/table">
            <a:tbl>
              <a:tblPr/>
              <a:tblGrid>
                <a:gridCol w="695325"/>
                <a:gridCol w="4633913"/>
                <a:gridCol w="2663825"/>
              </a:tblGrid>
              <a:tr h="317500">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bg1"/>
                          </a:solidFill>
                          <a:effectLst/>
                          <a:latin typeface="Calibri" pitchFamily="34" charset="0"/>
                          <a:ea typeface="ＭＳ Ｐゴシック"/>
                          <a:cs typeface="ＭＳ Ｐゴシック"/>
                        </a:rPr>
                        <a:t>Activités Professionnelles</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bg1"/>
                          </a:solidFill>
                          <a:effectLst/>
                          <a:latin typeface="Calibri" pitchFamily="34" charset="0"/>
                          <a:ea typeface="ＭＳ Ｐゴシック"/>
                          <a:cs typeface="ＭＳ Ｐゴシック"/>
                        </a:rPr>
                        <a:t>Niveau d’autonomie</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chemeClr val="accent1"/>
                    </a:solidFill>
                  </a:tcPr>
                </a:tc>
              </a:tr>
              <a:tr h="317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A1</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Répondre à une affaire</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A2</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Concevoir le projet d’agencement</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547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A3</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Préparer les données pour les fabrications et les mises en œuvre sur chantier</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A4</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Contrôler la mise en œuvre du projet</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A5</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Préparer et conduire le chantier</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3175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A6</a:t>
                      </a: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Clôturer une affaire</a:t>
                      </a:r>
                    </a:p>
                  </a:txBody>
                  <a:tcPr horzOverflow="overflow">
                    <a:lnL>
                      <a:noFill/>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ea typeface="ＭＳ Ｐゴシック"/>
                          <a:cs typeface="ＭＳ Ｐゴシック"/>
                        </a:rPr>
                        <a:t>■■■□</a:t>
                      </a: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graphicFrame>
        <p:nvGraphicFramePr>
          <p:cNvPr id="17456" name="Group 48"/>
          <p:cNvGraphicFramePr>
            <a:graphicFrameLocks noGrp="1"/>
          </p:cNvGraphicFramePr>
          <p:nvPr/>
        </p:nvGraphicFramePr>
        <p:xfrm>
          <a:off x="395288" y="4652963"/>
          <a:ext cx="7993062" cy="287338"/>
        </p:xfrm>
        <a:graphic>
          <a:graphicData uri="http://schemas.openxmlformats.org/drawingml/2006/table">
            <a:tbl>
              <a:tblPr/>
              <a:tblGrid>
                <a:gridCol w="846137"/>
                <a:gridCol w="3151188"/>
                <a:gridCol w="844550"/>
                <a:gridCol w="3151187"/>
              </a:tblGrid>
              <a:tr h="287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Réaliser une activité simple en autonomie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rPr>
                        <a:t>Réaliser une activité complexe en autonomie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idx="4294967295"/>
          </p:nvPr>
        </p:nvSpPr>
        <p:spPr bwMode="auto">
          <a:xfrm>
            <a:off x="0" y="15875"/>
            <a:ext cx="9144000" cy="820738"/>
          </a:xfrm>
          <a:prstGeom prst="rect">
            <a:avLst/>
          </a:prstGeom>
          <a:noFill/>
          <a:ln>
            <a:miter lim="800000"/>
            <a:headEnd/>
            <a:tailEnd/>
          </a:ln>
        </p:spPr>
        <p:txBody>
          <a:bodyPr anchor="ctr"/>
          <a:lstStyle/>
          <a:p>
            <a:pPr eaLnBrk="1" hangingPunct="1"/>
            <a:r>
              <a:rPr lang="fr-FR" sz="2400" b="1" dirty="0" smtClean="0">
                <a:solidFill>
                  <a:srgbClr val="4C2600"/>
                </a:solidFill>
              </a:rPr>
              <a:t>Tâches professionnelles associées aux activités (1/2)</a:t>
            </a:r>
          </a:p>
        </p:txBody>
      </p:sp>
      <p:graphicFrame>
        <p:nvGraphicFramePr>
          <p:cNvPr id="18487" name="Group 55"/>
          <p:cNvGraphicFramePr>
            <a:graphicFrameLocks noGrp="1"/>
          </p:cNvGraphicFramePr>
          <p:nvPr/>
        </p:nvGraphicFramePr>
        <p:xfrm>
          <a:off x="250825" y="1052513"/>
          <a:ext cx="8424863" cy="4346578"/>
        </p:xfrm>
        <a:graphic>
          <a:graphicData uri="http://schemas.openxmlformats.org/drawingml/2006/table">
            <a:tbl>
              <a:tblPr/>
              <a:tblGrid>
                <a:gridCol w="239713"/>
                <a:gridCol w="941387"/>
                <a:gridCol w="630238"/>
                <a:gridCol w="6613525"/>
              </a:tblGrid>
              <a:tr h="384175">
                <a:tc gridSpan="2">
                  <a:txBody>
                    <a:bodyPr/>
                    <a:lstStyle/>
                    <a:p>
                      <a:pPr marL="0" marR="0" lvl="0" indent="0" algn="l"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Activités Professionnelles</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45720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Tâches Professionnelles</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r h="192088">
                <a:tc rowSpan="4">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A1</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11113" marR="0" lvl="0" indent="-11113"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Répondre à une affaire</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A1-T1</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Analyser le dossier architectural et le cahier des charges du projet.</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A1-T2</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Participer à la définition du projet et à sa finalisation architecturale.</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A1-T3</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Analyser le contexte réglementaire, normatif, environnemental et économique du projet pour en vérifier sa faisabilité.</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A1-T4</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Participer à la rédaction d’une proposition commerciale.</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Concevoir le projet d’agencement</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A2-T1</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Établir un dossier de la typologie du site et de son environnement.  Effectuer un relevé d’état des lieux, un diagnostic de l'existant et de ses contraintes.</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A2-T2</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Intégrer le projet d’agencement à la configuration du site.</a:t>
                      </a:r>
                      <a:endParaRPr kumimoji="0" lang="fr-FR" sz="1200" b="0" i="0" u="none" strike="noStrike" cap="none" normalizeH="0" baseline="0" smtClean="0">
                        <a:ln>
                          <a:noFill/>
                        </a:ln>
                        <a:solidFill>
                          <a:schemeClr val="tx1"/>
                        </a:solidFill>
                        <a:effectLst/>
                        <a:latin typeface="Times New Roman" pitchFamily="18" charset="0"/>
                        <a:ea typeface="Arial Unicode MS"/>
                        <a:cs typeface="Tahoma" pitchFamily="34" charset="0"/>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A2-T3</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Inventorier et vérifier la faisabilité réglementaire et normative du projet architectural et proposer les adaptations nécessaires.</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A2-T4</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Établir un dossier d’exécution des ouvrages, proposer et faire valider le dossier par les organismes de tutelle (maître d’œuvre, bureaux d’études spécialisés, bureaux de contrôle…).</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A2-T5</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Établir les planifications.</a:t>
                      </a:r>
                      <a:endParaRPr kumimoji="0" lang="fr-FR" sz="1200" b="0" i="0" u="none" strike="noStrike" cap="none" normalizeH="0" baseline="0" smtClean="0">
                        <a:ln>
                          <a:noFill/>
                        </a:ln>
                        <a:solidFill>
                          <a:schemeClr val="tx1"/>
                        </a:solidFill>
                        <a:effectLst/>
                        <a:latin typeface="Times New Roman" pitchFamily="18" charset="0"/>
                        <a:ea typeface="Arial Unicode MS"/>
                        <a:cs typeface="Tahoma" pitchFamily="34" charset="0"/>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rowSpan="3">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A3</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Préparer les données pour les fabrications et les  mises en œuvre sur chantier</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A3-T1</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Préparer les informations nécessaires aux fabrications et/ou aux mises en œuvre sur chantier.</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A3-T2</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Consulter les sous-traitants, les fournisseurs et analyser les offres.</a:t>
                      </a:r>
                      <a:endParaRPr kumimoji="0" lang="fr-FR" sz="1200" b="0" i="0" u="none" strike="noStrike" cap="none" normalizeH="0" baseline="0" smtClean="0">
                        <a:ln>
                          <a:noFill/>
                        </a:ln>
                        <a:solidFill>
                          <a:srgbClr val="00000A"/>
                        </a:solidFill>
                        <a:effectLst/>
                        <a:latin typeface="Calibri" pitchFamily="34" charset="0"/>
                        <a:ea typeface="Arial Unicode MS"/>
                        <a:cs typeface="Mangal" pitchFamily="2"/>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A3-T3</a:t>
                      </a:r>
                      <a:endParaRPr kumimoji="0" lang="fr-FR" sz="1200" b="1" i="0" u="none" strike="noStrike" cap="none" normalizeH="0" baseline="0" smtClean="0">
                        <a:ln>
                          <a:noFill/>
                        </a:ln>
                        <a:solidFill>
                          <a:srgbClr val="000000"/>
                        </a:solidFill>
                        <a:effectLst/>
                        <a:latin typeface="Arial" charset="0"/>
                        <a:ea typeface="Arial Unicode MS"/>
                        <a:cs typeface="Mangal" pitchFamily="2"/>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Émettre et suivre les commandes fournisseurs.</a:t>
                      </a:r>
                      <a:endParaRPr kumimoji="0" lang="fr-FR" sz="12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txBox="1">
            <a:spLocks/>
          </p:cNvSpPr>
          <p:nvPr/>
        </p:nvSpPr>
        <p:spPr bwMode="auto">
          <a:xfrm>
            <a:off x="468313" y="188913"/>
            <a:ext cx="7994650" cy="660400"/>
          </a:xfrm>
          <a:prstGeom prst="rect">
            <a:avLst/>
          </a:prstGeom>
          <a:solidFill>
            <a:srgbClr val="FFFFFF"/>
          </a:solidFill>
          <a:ln w="9525" algn="ctr">
            <a:noFill/>
            <a:miter lim="800000"/>
            <a:headEnd/>
            <a:tailEnd/>
          </a:ln>
        </p:spPr>
        <p:txBody>
          <a:bodyPr anchor="ctr"/>
          <a:lstStyle/>
          <a:p>
            <a:pPr algn="ctr" defTabSz="457200"/>
            <a:r>
              <a:rPr lang="fr-FR" sz="2400" b="1">
                <a:solidFill>
                  <a:srgbClr val="4C2600"/>
                </a:solidFill>
                <a:latin typeface="Calibri" pitchFamily="34" charset="0"/>
              </a:rPr>
              <a:t>TÂCHES PROFESSIONNELLES ASSOCIÉES AUX ACTIVITÉS (2/2)</a:t>
            </a:r>
          </a:p>
        </p:txBody>
      </p:sp>
      <p:graphicFrame>
        <p:nvGraphicFramePr>
          <p:cNvPr id="19526" name="Group 70"/>
          <p:cNvGraphicFramePr>
            <a:graphicFrameLocks noGrp="1"/>
          </p:cNvGraphicFramePr>
          <p:nvPr/>
        </p:nvGraphicFramePr>
        <p:xfrm>
          <a:off x="250825" y="836613"/>
          <a:ext cx="8642350" cy="5047298"/>
        </p:xfrm>
        <a:graphic>
          <a:graphicData uri="http://schemas.openxmlformats.org/drawingml/2006/table">
            <a:tbl>
              <a:tblPr/>
              <a:tblGrid>
                <a:gridCol w="311150"/>
                <a:gridCol w="774700"/>
                <a:gridCol w="619125"/>
                <a:gridCol w="6937375"/>
              </a:tblGrid>
              <a:tr h="419100">
                <a:tc gridSpan="2">
                  <a:txBody>
                    <a:body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Activités Professionnelles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Tâches Professionnelles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r h="209550">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Contrôler la mise en œuvre du projet</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A4-T1</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Identifier les points de contrôles dans les différentes phases du projet.</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A4-T2</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Identifier les références normatives.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A4-T3</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Définir et mettre en œuvre les protocoles de contrôle. </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A4-T4</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Réaliser les actions correctives et assurer le suivi des modifications.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A4-T5</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Réaliser les modifications de planning et intégrer les modifications.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rowSpan="7">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Préparer et conduire le chantier </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A5-T1</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Identifier et diffuser les informations nécessaires au déroulement du chantier.</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A5-T2</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Définir les ressources humaines à mobiliser et les besoins en moyens matériels.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A5-T3</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S’assurer de la mise en œuvre et du respect des mesures de prévention des risques et assurer la mise en œuvre du plan particulier pour la sécurité et la protection de la santé (PPSPS).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A5-T4</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Réceptionner les supports et travaux exécutés précédemment par des entreprises.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A5-T5</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Assurer l’implantation des ouvrages.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A5-T6</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Organiser et diriger le travail des équipes.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A5-T7</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Suivre le chantier (planification dynamique, contrôle de conformité des livraisons, gestion des déchets, réunion de chantier, suivi administratif…).</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Clôturer une affaire </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A6-T1</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Participer à la réception des ouvrages.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A6-T2</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Planifier, organiser et contrôler la bonne exécution des levées de réserves.</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A6-T3</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Réaliser le dossier des ouvrages exécutés (DOE), le dossier d’intervention ultérieure sur ouvrage (DIUO) et actualiser les données de l’entreprise.</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A6-T4</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Assurer les diagnostics et l’organisation des opérations du service après-vente (SAV) après l’exécution du chantier.</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vMerge="1">
                  <a:txBody>
                    <a:bodyPr/>
                    <a:lstStyle/>
                    <a:p>
                      <a:endParaRPr lang="fr-FR"/>
                    </a:p>
                  </a:txBody>
                  <a:tcPr/>
                </a:tc>
                <a:tc vMerge="1">
                  <a:txBody>
                    <a:bodyPr/>
                    <a:lstStyle/>
                    <a:p>
                      <a:endParaRPr lang="fr-FR"/>
                    </a:p>
                  </a:txBody>
                  <a:tcPr/>
                </a:tc>
                <a:tc>
                  <a:txBody>
                    <a:bodyPr/>
                    <a:lstStyle/>
                    <a:p>
                      <a:pPr marL="0" marR="0" lvl="0" indent="0" algn="ctr" defTabSz="457200" rtl="0" eaLnBrk="1" fontAlgn="base" latinLnBrk="0" hangingPunct="1">
                        <a:lnSpc>
                          <a:spcPct val="100000"/>
                        </a:lnSpc>
                        <a:spcBef>
                          <a:spcPts val="138"/>
                        </a:spcBef>
                        <a:spcAft>
                          <a:spcPct val="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A6-T5</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ts val="300"/>
                        </a:spcBef>
                        <a:spcAft>
                          <a:spcPts val="3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ＭＳ Ｐゴシック"/>
                          <a:cs typeface="ＭＳ Ｐゴシック"/>
                        </a:rPr>
                        <a:t>Participer à la conclusion administrative et financière du projet.</a:t>
                      </a:r>
                      <a:endParaRPr kumimoji="0" lang="fr-FR" sz="1200" b="0" i="0" u="none" strike="noStrike" cap="none" normalizeH="0" baseline="0" smtClean="0">
                        <a:ln>
                          <a:noFill/>
                        </a:ln>
                        <a:solidFill>
                          <a:srgbClr val="000000"/>
                        </a:solidFill>
                        <a:effectLst/>
                        <a:latin typeface="Calibri" pitchFamily="34" charset="0"/>
                        <a:ea typeface="ＭＳ Ｐゴシック"/>
                        <a:cs typeface="ＭＳ Ｐゴシック"/>
                      </a:endParaRPr>
                    </a:p>
                  </a:txBody>
                  <a:tcPr marL="16276" marR="162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50825" y="1557338"/>
            <a:ext cx="6078538" cy="1381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fr-FR" sz="1800" dirty="0">
              <a:solidFill>
                <a:sysClr val="windowText" lastClr="000000"/>
              </a:solidFill>
            </a:endParaRPr>
          </a:p>
        </p:txBody>
      </p:sp>
      <p:sp>
        <p:nvSpPr>
          <p:cNvPr id="32" name="Rectangle à coins arrondis 31"/>
          <p:cNvSpPr/>
          <p:nvPr/>
        </p:nvSpPr>
        <p:spPr>
          <a:xfrm>
            <a:off x="957263" y="2684463"/>
            <a:ext cx="6078537" cy="1674812"/>
          </a:xfrm>
          <a:prstGeom prst="roundRect">
            <a:avLst/>
          </a:prstGeom>
          <a:gradFill>
            <a:gsLst>
              <a:gs pos="0">
                <a:schemeClr val="accent2">
                  <a:lumMod val="60000"/>
                  <a:lumOff val="40000"/>
                </a:schemeClr>
              </a:gs>
              <a:gs pos="35000">
                <a:schemeClr val="accent2">
                  <a:lumMod val="40000"/>
                  <a:lumOff val="60000"/>
                </a:schemeClr>
              </a:gs>
              <a:gs pos="100000">
                <a:schemeClr val="tx2">
                  <a:lumMod val="20000"/>
                  <a:lumOff val="8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sz="1800" dirty="0">
              <a:solidFill>
                <a:sysClr val="windowText" lastClr="000000"/>
              </a:solidFill>
            </a:endParaRPr>
          </a:p>
        </p:txBody>
      </p:sp>
      <p:sp>
        <p:nvSpPr>
          <p:cNvPr id="22" name="Rectangle à coins arrondis 21"/>
          <p:cNvSpPr/>
          <p:nvPr/>
        </p:nvSpPr>
        <p:spPr>
          <a:xfrm>
            <a:off x="3454400" y="4086225"/>
            <a:ext cx="4476750" cy="19351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sz="1800"/>
          </a:p>
        </p:txBody>
      </p:sp>
      <p:sp>
        <p:nvSpPr>
          <p:cNvPr id="36868" name="Titre 1"/>
          <p:cNvSpPr>
            <a:spLocks noGrp="1"/>
          </p:cNvSpPr>
          <p:nvPr>
            <p:ph type="title" idx="4294967295"/>
          </p:nvPr>
        </p:nvSpPr>
        <p:spPr bwMode="auto">
          <a:xfrm>
            <a:off x="0" y="0"/>
            <a:ext cx="9144000" cy="812800"/>
          </a:xfrm>
          <a:prstGeom prst="rect">
            <a:avLst/>
          </a:prstGeom>
          <a:noFill/>
          <a:ln algn="ctr">
            <a:miter lim="800000"/>
            <a:headEnd/>
            <a:tailEnd/>
          </a:ln>
        </p:spPr>
        <p:txBody>
          <a:bodyPr anchor="ctr"/>
          <a:lstStyle/>
          <a:p>
            <a:pPr eaLnBrk="1" hangingPunct="1"/>
            <a:r>
              <a:rPr lang="fr-FR" sz="2400" b="1" dirty="0" smtClean="0">
                <a:solidFill>
                  <a:srgbClr val="4C2600"/>
                </a:solidFill>
              </a:rPr>
              <a:t>Mobilisation des compétences métiers suivant les étapes d’un projet</a:t>
            </a:r>
          </a:p>
        </p:txBody>
      </p:sp>
      <p:sp>
        <p:nvSpPr>
          <p:cNvPr id="4" name="Rectangle à coins arrondis 3"/>
          <p:cNvSpPr/>
          <p:nvPr/>
        </p:nvSpPr>
        <p:spPr>
          <a:xfrm>
            <a:off x="1320693" y="2346275"/>
            <a:ext cx="2092982" cy="51312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600" dirty="0"/>
              <a:t>Conception technique du projet</a:t>
            </a:r>
          </a:p>
        </p:txBody>
      </p:sp>
      <p:sp>
        <p:nvSpPr>
          <p:cNvPr id="5" name="Rectangle à coins arrondis 4"/>
          <p:cNvSpPr/>
          <p:nvPr/>
        </p:nvSpPr>
        <p:spPr>
          <a:xfrm>
            <a:off x="2341236" y="3112167"/>
            <a:ext cx="2117610" cy="676874"/>
          </a:xfrm>
          <a:prstGeom prst="roundRect">
            <a:avLst/>
          </a:prstGeom>
          <a:gradFill>
            <a:gsLst>
              <a:gs pos="0">
                <a:srgbClr val="C00000"/>
              </a:gs>
              <a:gs pos="80000">
                <a:schemeClr val="tx2">
                  <a:lumMod val="60000"/>
                  <a:lumOff val="40000"/>
                </a:schemeClr>
              </a:gs>
              <a:gs pos="100000">
                <a:schemeClr val="tx2">
                  <a:lumMod val="60000"/>
                  <a:lumOff val="40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dirty="0"/>
              <a:t>Préparation  et organisation de la réalisation</a:t>
            </a:r>
          </a:p>
        </p:txBody>
      </p:sp>
      <p:sp>
        <p:nvSpPr>
          <p:cNvPr id="7" name="Flèche à angle droit 6"/>
          <p:cNvSpPr/>
          <p:nvPr/>
        </p:nvSpPr>
        <p:spPr>
          <a:xfrm rot="5400000">
            <a:off x="1519861" y="2908758"/>
            <a:ext cx="720080" cy="780087"/>
          </a:xfrm>
          <a:prstGeom prst="bentUpArrow">
            <a:avLst/>
          </a:prstGeom>
          <a:gradFill>
            <a:gsLst>
              <a:gs pos="0">
                <a:schemeClr val="tx2">
                  <a:lumMod val="60000"/>
                  <a:lumOff val="40000"/>
                </a:schemeClr>
              </a:gs>
              <a:gs pos="80000">
                <a:srgbClr val="C00000"/>
              </a:gs>
              <a:gs pos="100000">
                <a:srgbClr val="C00000"/>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sz="1600"/>
          </a:p>
        </p:txBody>
      </p:sp>
      <p:sp>
        <p:nvSpPr>
          <p:cNvPr id="10" name="ZoneTexte 9"/>
          <p:cNvSpPr txBox="1"/>
          <p:nvPr/>
        </p:nvSpPr>
        <p:spPr>
          <a:xfrm>
            <a:off x="2492375" y="1655763"/>
            <a:ext cx="3887788" cy="36988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fr-FR" sz="1800" dirty="0">
                <a:solidFill>
                  <a:sysClr val="windowText" lastClr="000000"/>
                </a:solidFill>
              </a:rPr>
              <a:t>Étude du projet</a:t>
            </a:r>
          </a:p>
        </p:txBody>
      </p:sp>
      <p:sp>
        <p:nvSpPr>
          <p:cNvPr id="14" name="Rectangle à coins arrondis 13"/>
          <p:cNvSpPr/>
          <p:nvPr/>
        </p:nvSpPr>
        <p:spPr>
          <a:xfrm>
            <a:off x="3621015" y="4573928"/>
            <a:ext cx="3600400" cy="50405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1600" dirty="0"/>
              <a:t>Réalisation Chantier</a:t>
            </a:r>
          </a:p>
        </p:txBody>
      </p:sp>
      <p:sp>
        <p:nvSpPr>
          <p:cNvPr id="16" name="Flèche à angle droit 15"/>
          <p:cNvSpPr/>
          <p:nvPr/>
        </p:nvSpPr>
        <p:spPr>
          <a:xfrm rot="5400000">
            <a:off x="4167346" y="5078875"/>
            <a:ext cx="720080" cy="780087"/>
          </a:xfrm>
          <a:prstGeom prst="bentUpArrow">
            <a:avLst>
              <a:gd name="adj1" fmla="val 19094"/>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sz="1800"/>
          </a:p>
        </p:txBody>
      </p:sp>
      <p:sp>
        <p:nvSpPr>
          <p:cNvPr id="36885" name="ZoneTexte 22"/>
          <p:cNvSpPr txBox="1">
            <a:spLocks noChangeArrowheads="1"/>
          </p:cNvSpPr>
          <p:nvPr/>
        </p:nvSpPr>
        <p:spPr bwMode="auto">
          <a:xfrm>
            <a:off x="5302250" y="4121150"/>
            <a:ext cx="3508375" cy="369888"/>
          </a:xfrm>
          <a:prstGeom prst="rect">
            <a:avLst/>
          </a:prstGeom>
          <a:noFill/>
          <a:ln w="9525">
            <a:noFill/>
            <a:miter lim="800000"/>
            <a:headEnd/>
            <a:tailEnd/>
          </a:ln>
        </p:spPr>
        <p:txBody>
          <a:bodyPr>
            <a:spAutoFit/>
          </a:bodyPr>
          <a:lstStyle/>
          <a:p>
            <a:pPr algn="ctr"/>
            <a:r>
              <a:rPr lang="fr-FR" sz="1800">
                <a:solidFill>
                  <a:srgbClr val="000000"/>
                </a:solidFill>
                <a:latin typeface="Calibri" pitchFamily="34" charset="0"/>
              </a:rPr>
              <a:t>Réalisation du projet d’agencement</a:t>
            </a:r>
          </a:p>
        </p:txBody>
      </p:sp>
      <p:sp>
        <p:nvSpPr>
          <p:cNvPr id="20" name="Rectangle à coins arrondis 19"/>
          <p:cNvSpPr/>
          <p:nvPr/>
        </p:nvSpPr>
        <p:spPr>
          <a:xfrm>
            <a:off x="5003774" y="5504697"/>
            <a:ext cx="2736577" cy="409764"/>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800" dirty="0">
                <a:solidFill>
                  <a:schemeClr val="bg1"/>
                </a:solidFill>
              </a:rPr>
              <a:t>Réception</a:t>
            </a:r>
            <a:endParaRPr lang="fr-FR" sz="1100" dirty="0">
              <a:solidFill>
                <a:schemeClr val="bg1"/>
              </a:solidFill>
            </a:endParaRPr>
          </a:p>
        </p:txBody>
      </p:sp>
      <p:grpSp>
        <p:nvGrpSpPr>
          <p:cNvPr id="36889" name="Groupe 46"/>
          <p:cNvGrpSpPr>
            <a:grpSpLocks/>
          </p:cNvGrpSpPr>
          <p:nvPr/>
        </p:nvGrpSpPr>
        <p:grpSpPr bwMode="auto">
          <a:xfrm>
            <a:off x="4067175" y="3860800"/>
            <a:ext cx="217488" cy="647700"/>
            <a:chOff x="3563888" y="4077072"/>
            <a:chExt cx="288032" cy="720080"/>
          </a:xfrm>
        </p:grpSpPr>
        <p:sp>
          <p:nvSpPr>
            <p:cNvPr id="25" name="Flèche vers le bas 24"/>
            <p:cNvSpPr/>
            <p:nvPr/>
          </p:nvSpPr>
          <p:spPr>
            <a:xfrm>
              <a:off x="3563888" y="4293096"/>
              <a:ext cx="288032" cy="50405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sz="1800"/>
            </a:p>
          </p:txBody>
        </p:sp>
        <p:sp>
          <p:nvSpPr>
            <p:cNvPr id="35" name="Rectangle 34"/>
            <p:cNvSpPr/>
            <p:nvPr/>
          </p:nvSpPr>
          <p:spPr>
            <a:xfrm>
              <a:off x="3635896" y="4077072"/>
              <a:ext cx="144016" cy="144016"/>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sz="1800"/>
            </a:p>
          </p:txBody>
        </p:sp>
      </p:grpSp>
      <p:sp>
        <p:nvSpPr>
          <p:cNvPr id="48" name="Flèche à angle droit 47"/>
          <p:cNvSpPr/>
          <p:nvPr/>
        </p:nvSpPr>
        <p:spPr>
          <a:xfrm rot="16200000">
            <a:off x="4427984" y="3501008"/>
            <a:ext cx="936104" cy="792088"/>
          </a:xfrm>
          <a:prstGeom prst="bentUpArrow">
            <a:avLst>
              <a:gd name="adj1" fmla="val 17663"/>
              <a:gd name="adj2" fmla="val 21439"/>
              <a:gd name="adj3" fmla="val 3303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fr-FR" sz="1800"/>
          </a:p>
        </p:txBody>
      </p:sp>
      <p:sp>
        <p:nvSpPr>
          <p:cNvPr id="44" name="Rectangle à coins arrondis 43"/>
          <p:cNvSpPr/>
          <p:nvPr/>
        </p:nvSpPr>
        <p:spPr>
          <a:xfrm>
            <a:off x="297597" y="747830"/>
            <a:ext cx="4608512" cy="5040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800" dirty="0">
                <a:solidFill>
                  <a:schemeClr val="bg1"/>
                </a:solidFill>
              </a:rPr>
              <a:t>Réponse à une affaire:</a:t>
            </a:r>
          </a:p>
        </p:txBody>
      </p:sp>
      <p:sp>
        <p:nvSpPr>
          <p:cNvPr id="45" name="Flèche vers le bas 44"/>
          <p:cNvSpPr/>
          <p:nvPr/>
        </p:nvSpPr>
        <p:spPr>
          <a:xfrm>
            <a:off x="2483768" y="1316694"/>
            <a:ext cx="216024" cy="24009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26" name="Flèche à angle droit 25"/>
          <p:cNvSpPr/>
          <p:nvPr/>
        </p:nvSpPr>
        <p:spPr>
          <a:xfrm rot="16200000">
            <a:off x="3449848" y="2569878"/>
            <a:ext cx="551064" cy="541114"/>
          </a:xfrm>
          <a:prstGeom prst="bentUpArrow">
            <a:avLst>
              <a:gd name="adj1" fmla="val 25225"/>
              <a:gd name="adj2" fmla="val 27806"/>
              <a:gd name="adj3" fmla="val 43385"/>
            </a:avLst>
          </a:prstGeom>
          <a:gradFill>
            <a:gsLst>
              <a:gs pos="0">
                <a:srgbClr val="C00000"/>
              </a:gs>
              <a:gs pos="80000">
                <a:schemeClr val="tx2">
                  <a:lumMod val="60000"/>
                  <a:lumOff val="40000"/>
                </a:schemeClr>
              </a:gs>
              <a:gs pos="100000">
                <a:schemeClr val="tx2">
                  <a:lumMod val="60000"/>
                  <a:lumOff val="40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sz="1600"/>
          </a:p>
        </p:txBody>
      </p:sp>
      <p:sp>
        <p:nvSpPr>
          <p:cNvPr id="9" name="Double flèche horizontale 8"/>
          <p:cNvSpPr/>
          <p:nvPr/>
        </p:nvSpPr>
        <p:spPr>
          <a:xfrm rot="2447961">
            <a:off x="5500733" y="2243148"/>
            <a:ext cx="3916482" cy="1084033"/>
          </a:xfrm>
          <a:prstGeom prst="lef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800" dirty="0"/>
              <a:t>Communication y compris en langue étrangère</a:t>
            </a:r>
          </a:p>
        </p:txBody>
      </p:sp>
      <p:sp>
        <p:nvSpPr>
          <p:cNvPr id="29" name="Double flèche horizontale 28"/>
          <p:cNvSpPr/>
          <p:nvPr/>
        </p:nvSpPr>
        <p:spPr>
          <a:xfrm rot="2242128">
            <a:off x="-5063" y="3870595"/>
            <a:ext cx="3630826" cy="698562"/>
          </a:xfrm>
          <a:prstGeom prst="lef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800" dirty="0"/>
              <a:t>Contrôle</a:t>
            </a:r>
          </a:p>
        </p:txBody>
      </p:sp>
      <p:sp>
        <p:nvSpPr>
          <p:cNvPr id="30" name="Rectangle à coins arrondis 29"/>
          <p:cNvSpPr/>
          <p:nvPr/>
        </p:nvSpPr>
        <p:spPr>
          <a:xfrm>
            <a:off x="399524" y="1604726"/>
            <a:ext cx="2092982" cy="51431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600" dirty="0"/>
              <a:t>Analyse du concept architectural</a:t>
            </a:r>
          </a:p>
        </p:txBody>
      </p:sp>
      <p:sp>
        <p:nvSpPr>
          <p:cNvPr id="31" name="Flèche à angle droit 30"/>
          <p:cNvSpPr/>
          <p:nvPr/>
        </p:nvSpPr>
        <p:spPr>
          <a:xfrm rot="5400000">
            <a:off x="631369" y="2192355"/>
            <a:ext cx="509844" cy="597806"/>
          </a:xfrm>
          <a:prstGeom prst="bentUp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33" name="ZoneTexte 32"/>
          <p:cNvSpPr txBox="1"/>
          <p:nvPr/>
        </p:nvSpPr>
        <p:spPr>
          <a:xfrm>
            <a:off x="3379788" y="2808288"/>
            <a:ext cx="3887787" cy="3683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fr-FR" sz="1800" dirty="0">
                <a:solidFill>
                  <a:sysClr val="windowText" lastClr="000000"/>
                </a:solidFill>
              </a:rPr>
              <a:t>Préparation à la réalisation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 4"/>
          <p:cNvPicPr>
            <a:picLocks noChangeAspect="1"/>
          </p:cNvPicPr>
          <p:nvPr/>
        </p:nvPicPr>
        <p:blipFill>
          <a:blip r:embed="rId3"/>
          <a:srcRect/>
          <a:stretch>
            <a:fillRect/>
          </a:stretch>
        </p:blipFill>
        <p:spPr bwMode="auto">
          <a:xfrm>
            <a:off x="250825" y="1411288"/>
            <a:ext cx="8494713" cy="5432425"/>
          </a:xfrm>
          <a:prstGeom prst="rect">
            <a:avLst/>
          </a:prstGeom>
          <a:noFill/>
          <a:ln w="9525">
            <a:noFill/>
            <a:miter lim="800000"/>
            <a:headEnd/>
            <a:tailEnd/>
          </a:ln>
        </p:spPr>
      </p:pic>
      <p:grpSp>
        <p:nvGrpSpPr>
          <p:cNvPr id="19" name="Groupe 18"/>
          <p:cNvGrpSpPr>
            <a:grpSpLocks/>
          </p:cNvGrpSpPr>
          <p:nvPr/>
        </p:nvGrpSpPr>
        <p:grpSpPr bwMode="auto">
          <a:xfrm>
            <a:off x="98425" y="1266825"/>
            <a:ext cx="3678238" cy="5240338"/>
            <a:chOff x="99196" y="1267255"/>
            <a:chExt cx="3677471" cy="5239898"/>
          </a:xfrm>
        </p:grpSpPr>
        <p:sp>
          <p:nvSpPr>
            <p:cNvPr id="7" name="Rectangle à coins arrondis 6"/>
            <p:cNvSpPr/>
            <p:nvPr/>
          </p:nvSpPr>
          <p:spPr>
            <a:xfrm>
              <a:off x="1259417" y="1322813"/>
              <a:ext cx="2517250" cy="5184340"/>
            </a:xfrm>
            <a:prstGeom prst="roundRect">
              <a:avLst/>
            </a:prstGeom>
            <a:solidFill>
              <a:schemeClr val="accent1">
                <a:lumMod val="40000"/>
                <a:lumOff val="60000"/>
                <a:alpha val="18000"/>
              </a:schemeClr>
            </a:solidFill>
            <a:ln w="38100">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fr-FR" sz="1800"/>
            </a:p>
          </p:txBody>
        </p:sp>
        <p:sp>
          <p:nvSpPr>
            <p:cNvPr id="8" name="Rectangle à coins arrondis 7"/>
            <p:cNvSpPr/>
            <p:nvPr/>
          </p:nvSpPr>
          <p:spPr>
            <a:xfrm>
              <a:off x="99196" y="1267255"/>
              <a:ext cx="1736363" cy="1007978"/>
            </a:xfrm>
            <a:prstGeom prst="wedgeRoundRectCallout">
              <a:avLst>
                <a:gd name="adj1" fmla="val 66529"/>
                <a:gd name="adj2" fmla="val 1151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Compétences du champ de la conception</a:t>
              </a:r>
            </a:p>
          </p:txBody>
        </p:sp>
      </p:grpSp>
      <p:grpSp>
        <p:nvGrpSpPr>
          <p:cNvPr id="9" name="Groupe 8"/>
          <p:cNvGrpSpPr>
            <a:grpSpLocks/>
          </p:cNvGrpSpPr>
          <p:nvPr/>
        </p:nvGrpSpPr>
        <p:grpSpPr bwMode="auto">
          <a:xfrm>
            <a:off x="738188" y="1123950"/>
            <a:ext cx="5272087" cy="5313363"/>
            <a:chOff x="-1058235" y="1283771"/>
            <a:chExt cx="4262083" cy="5313581"/>
          </a:xfrm>
        </p:grpSpPr>
        <p:sp>
          <p:nvSpPr>
            <p:cNvPr id="10" name="Rectangle à coins arrondis 9"/>
            <p:cNvSpPr/>
            <p:nvPr/>
          </p:nvSpPr>
          <p:spPr>
            <a:xfrm>
              <a:off x="1462311" y="1412364"/>
              <a:ext cx="1741537" cy="5184988"/>
            </a:xfrm>
            <a:prstGeom prst="roundRect">
              <a:avLst/>
            </a:prstGeom>
            <a:gradFill>
              <a:gsLst>
                <a:gs pos="0">
                  <a:schemeClr val="accent2">
                    <a:lumMod val="60000"/>
                    <a:lumOff val="40000"/>
                    <a:alpha val="16000"/>
                  </a:schemeClr>
                </a:gs>
                <a:gs pos="35000">
                  <a:schemeClr val="accent2">
                    <a:lumMod val="40000"/>
                    <a:lumOff val="60000"/>
                    <a:alpha val="37000"/>
                  </a:schemeClr>
                </a:gs>
                <a:gs pos="100000">
                  <a:schemeClr val="accent1">
                    <a:lumMod val="40000"/>
                    <a:lumOff val="60000"/>
                    <a:alpha val="17000"/>
                  </a:schemeClr>
                </a:gs>
              </a:gsLst>
              <a:lin ang="16200000" scaled="1"/>
            </a:gradFill>
            <a:ln w="38100"/>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fr-FR" sz="1800"/>
            </a:p>
          </p:txBody>
        </p:sp>
        <p:sp>
          <p:nvSpPr>
            <p:cNvPr id="11" name="Rectangle à coins arrondis 10"/>
            <p:cNvSpPr/>
            <p:nvPr/>
          </p:nvSpPr>
          <p:spPr>
            <a:xfrm>
              <a:off x="-1058235" y="1283771"/>
              <a:ext cx="2520546" cy="1152572"/>
            </a:xfrm>
            <a:prstGeom prst="wedgeRoundRectCallout">
              <a:avLst>
                <a:gd name="adj1" fmla="val 51244"/>
                <a:gd name="adj2" fmla="val 125979"/>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sz="1800" dirty="0"/>
                <a:t>Compétences du champ de la préparation et d e l’organisation  chantier </a:t>
              </a:r>
            </a:p>
          </p:txBody>
        </p:sp>
      </p:grpSp>
      <p:grpSp>
        <p:nvGrpSpPr>
          <p:cNvPr id="12" name="Groupe 11"/>
          <p:cNvGrpSpPr/>
          <p:nvPr/>
        </p:nvGrpSpPr>
        <p:grpSpPr>
          <a:xfrm>
            <a:off x="3491880" y="1249654"/>
            <a:ext cx="3821414" cy="5400600"/>
            <a:chOff x="-648072" y="1196752"/>
            <a:chExt cx="3851920" cy="5400600"/>
          </a:xfrm>
          <a:solidFill>
            <a:srgbClr val="C00000">
              <a:alpha val="18000"/>
            </a:srgbClr>
          </a:solidFill>
        </p:grpSpPr>
        <p:sp>
          <p:nvSpPr>
            <p:cNvPr id="13" name="Rectangle à coins arrondis 12"/>
            <p:cNvSpPr/>
            <p:nvPr/>
          </p:nvSpPr>
          <p:spPr>
            <a:xfrm>
              <a:off x="1907704" y="1412776"/>
              <a:ext cx="1296144" cy="5184576"/>
            </a:xfrm>
            <a:prstGeom prst="roundRect">
              <a:avLst/>
            </a:prstGeom>
            <a:grp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sz="1800"/>
            </a:p>
          </p:txBody>
        </p:sp>
        <p:sp>
          <p:nvSpPr>
            <p:cNvPr id="14" name="Rectangle à coins arrondis 13"/>
            <p:cNvSpPr/>
            <p:nvPr/>
          </p:nvSpPr>
          <p:spPr>
            <a:xfrm>
              <a:off x="-648072" y="1196752"/>
              <a:ext cx="2520280" cy="1152128"/>
            </a:xfrm>
            <a:prstGeom prst="wedgeRoundRectCallout">
              <a:avLst>
                <a:gd name="adj1" fmla="val 51244"/>
                <a:gd name="adj2" fmla="val 125979"/>
                <a:gd name="adj3" fmla="val 16667"/>
              </a:avLst>
            </a:prstGeom>
            <a:grp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800" dirty="0">
                  <a:solidFill>
                    <a:schemeClr val="bg1"/>
                  </a:solidFill>
                </a:rPr>
                <a:t>Compétences du champ de la réalisation</a:t>
              </a:r>
            </a:p>
          </p:txBody>
        </p:sp>
      </p:grpSp>
      <p:grpSp>
        <p:nvGrpSpPr>
          <p:cNvPr id="15" name="Groupe 14"/>
          <p:cNvGrpSpPr/>
          <p:nvPr/>
        </p:nvGrpSpPr>
        <p:grpSpPr>
          <a:xfrm>
            <a:off x="5292080" y="1194861"/>
            <a:ext cx="3453872" cy="5472608"/>
            <a:chOff x="-936104" y="1124744"/>
            <a:chExt cx="3888432" cy="5472608"/>
          </a:xfrm>
          <a:solidFill>
            <a:srgbClr val="C00000">
              <a:alpha val="18000"/>
            </a:srgbClr>
          </a:solidFill>
        </p:grpSpPr>
        <p:sp>
          <p:nvSpPr>
            <p:cNvPr id="16" name="Rectangle à coins arrondis 15"/>
            <p:cNvSpPr/>
            <p:nvPr/>
          </p:nvSpPr>
          <p:spPr>
            <a:xfrm>
              <a:off x="1907704" y="1412776"/>
              <a:ext cx="1044624" cy="5184576"/>
            </a:xfrm>
            <a:prstGeom prst="roundRect">
              <a:avLst/>
            </a:prstGeom>
            <a:solidFill>
              <a:schemeClr val="accent6">
                <a:lumMod val="75000"/>
                <a:alpha val="16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p>
          </p:txBody>
        </p:sp>
        <p:sp>
          <p:nvSpPr>
            <p:cNvPr id="17" name="Rectangle à coins arrondis 16"/>
            <p:cNvSpPr/>
            <p:nvPr/>
          </p:nvSpPr>
          <p:spPr>
            <a:xfrm>
              <a:off x="-936104" y="1124744"/>
              <a:ext cx="2808312" cy="1152128"/>
            </a:xfrm>
            <a:prstGeom prst="wedgeRoundRectCallout">
              <a:avLst>
                <a:gd name="adj1" fmla="val 51244"/>
                <a:gd name="adj2" fmla="val 125979"/>
                <a:gd name="adj3" fmla="val 16667"/>
              </a:avLst>
            </a:prstGeom>
            <a:gradFill>
              <a:gsLst>
                <a:gs pos="0">
                  <a:schemeClr val="accent6">
                    <a:lumMod val="75000"/>
                  </a:schemeClr>
                </a:gs>
                <a:gs pos="35000">
                  <a:schemeClr val="accent4">
                    <a:tint val="37000"/>
                    <a:satMod val="300000"/>
                  </a:schemeClr>
                </a:gs>
                <a:gs pos="100000">
                  <a:schemeClr val="accent6">
                    <a:lumMod val="75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800" dirty="0">
                  <a:solidFill>
                    <a:schemeClr val="tx1"/>
                  </a:solidFill>
                </a:rPr>
                <a:t>Compétences </a:t>
              </a:r>
              <a:r>
                <a:rPr lang="fr-FR" sz="1800" dirty="0"/>
                <a:t>sur le champ de la communication</a:t>
              </a:r>
              <a:endParaRPr lang="fr-FR" sz="1800" dirty="0">
                <a:solidFill>
                  <a:schemeClr val="tx1"/>
                </a:solidFill>
              </a:endParaRPr>
            </a:p>
          </p:txBody>
        </p:sp>
      </p:grpSp>
      <p:sp>
        <p:nvSpPr>
          <p:cNvPr id="38918" name="Titre 1"/>
          <p:cNvSpPr>
            <a:spLocks noGrp="1"/>
          </p:cNvSpPr>
          <p:nvPr>
            <p:ph type="title" idx="4294967295"/>
          </p:nvPr>
        </p:nvSpPr>
        <p:spPr bwMode="auto">
          <a:xfrm>
            <a:off x="0" y="15875"/>
            <a:ext cx="9144000" cy="892175"/>
          </a:xfrm>
          <a:prstGeom prst="rect">
            <a:avLst/>
          </a:prstGeom>
          <a:noFill/>
          <a:ln algn="ctr">
            <a:miter lim="800000"/>
            <a:headEnd/>
            <a:tailEnd/>
          </a:ln>
        </p:spPr>
        <p:txBody>
          <a:bodyPr anchor="ctr"/>
          <a:lstStyle/>
          <a:p>
            <a:pPr eaLnBrk="1" hangingPunct="1"/>
            <a:r>
              <a:rPr lang="fr-FR" sz="2400" b="1" smtClean="0">
                <a:solidFill>
                  <a:srgbClr val="4C2600"/>
                </a:solidFill>
              </a:rPr>
              <a:t>Croisement Activités/Compétences</a:t>
            </a:r>
          </a:p>
        </p:txBody>
      </p:sp>
      <p:grpSp>
        <p:nvGrpSpPr>
          <p:cNvPr id="26" name="Groupe 25"/>
          <p:cNvGrpSpPr>
            <a:grpSpLocks/>
          </p:cNvGrpSpPr>
          <p:nvPr/>
        </p:nvGrpSpPr>
        <p:grpSpPr bwMode="auto">
          <a:xfrm>
            <a:off x="4808538" y="1522413"/>
            <a:ext cx="2949575" cy="5183187"/>
            <a:chOff x="4808535" y="1521766"/>
            <a:chExt cx="2949598" cy="5184576"/>
          </a:xfrm>
        </p:grpSpPr>
        <p:sp>
          <p:nvSpPr>
            <p:cNvPr id="24" name="Rectangle à coins arrondis 23"/>
            <p:cNvSpPr/>
            <p:nvPr/>
          </p:nvSpPr>
          <p:spPr>
            <a:xfrm>
              <a:off x="7312042" y="1521766"/>
              <a:ext cx="446091" cy="5184576"/>
            </a:xfrm>
            <a:prstGeom prst="roundRect">
              <a:avLst/>
            </a:prstGeom>
            <a:solidFill>
              <a:schemeClr val="accent6">
                <a:lumMod val="75000"/>
                <a:alpha val="16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sz="1800"/>
            </a:p>
          </p:txBody>
        </p:sp>
        <p:sp>
          <p:nvSpPr>
            <p:cNvPr id="25" name="Rectangle à coins arrondis 24"/>
            <p:cNvSpPr/>
            <p:nvPr/>
          </p:nvSpPr>
          <p:spPr>
            <a:xfrm>
              <a:off x="4808535" y="2923904"/>
              <a:ext cx="2493981" cy="1151246"/>
            </a:xfrm>
            <a:prstGeom prst="wedgeRoundRectCallout">
              <a:avLst>
                <a:gd name="adj1" fmla="val 51244"/>
                <a:gd name="adj2" fmla="val 125979"/>
                <a:gd name="adj3" fmla="val 16667"/>
              </a:avLst>
            </a:prstGeom>
            <a:gradFill>
              <a:gsLst>
                <a:gs pos="0">
                  <a:schemeClr val="accent6">
                    <a:lumMod val="75000"/>
                  </a:schemeClr>
                </a:gs>
                <a:gs pos="35000">
                  <a:schemeClr val="accent4">
                    <a:tint val="37000"/>
                    <a:satMod val="300000"/>
                  </a:schemeClr>
                </a:gs>
                <a:gs pos="100000">
                  <a:schemeClr val="accent6">
                    <a:lumMod val="75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1800" dirty="0">
                  <a:solidFill>
                    <a:schemeClr val="tx1"/>
                  </a:solidFill>
                </a:rPr>
                <a:t>Compétences </a:t>
              </a:r>
              <a:r>
                <a:rPr lang="fr-FR" sz="1800" dirty="0"/>
                <a:t>sur contrôle</a:t>
              </a:r>
              <a:endParaRPr lang="fr-FR" sz="18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1+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ppt_x"/>
                                          </p:val>
                                        </p:tav>
                                      </p:tavLst>
                                    </p:anim>
                                    <p:anim calcmode="lin" valueType="num">
                                      <p:cBhvr additive="base">
                                        <p:cTn id="49" dur="500"/>
                                        <p:tgtEl>
                                          <p:spTgt spid="26"/>
                                        </p:tgtEl>
                                        <p:attrNameLst>
                                          <p:attrName>ppt_y</p:attrName>
                                        </p:attrNameLst>
                                      </p:cBhvr>
                                      <p:tavLst>
                                        <p:tav tm="0">
                                          <p:val>
                                            <p:strVal val="ppt_y"/>
                                          </p:val>
                                        </p:tav>
                                        <p:tav tm="100000">
                                          <p:val>
                                            <p:strVal val="1+ppt_h/2"/>
                                          </p:val>
                                        </p:tav>
                                      </p:tavLst>
                                    </p:anim>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de couverture">
  <a:themeElements>
    <a:clrScheme name="Page de couvertur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age de couvertur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lnDef>
  </a:objectDefaults>
  <a:extraClrSchemeLst>
    <a:extraClrScheme>
      <a:clrScheme name="Page de couvertur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ge de couvertur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1848</TotalTime>
  <Words>3734</Words>
  <Application>Microsoft Office PowerPoint</Application>
  <PresentationFormat>Affichage à l'écran (4:3)</PresentationFormat>
  <Paragraphs>1607</Paragraphs>
  <Slides>26</Slides>
  <Notes>26</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9" baseType="lpstr">
      <vt:lpstr>Arial Unicode MS</vt:lpstr>
      <vt:lpstr>ＭＳ Ｐゴシック</vt:lpstr>
      <vt:lpstr>Arial</vt:lpstr>
      <vt:lpstr>Calibri</vt:lpstr>
      <vt:lpstr>Mangal</vt:lpstr>
      <vt:lpstr>Neuropol</vt:lpstr>
      <vt:lpstr>Neuropol X Rg</vt:lpstr>
      <vt:lpstr>Tahoma</vt:lpstr>
      <vt:lpstr>Times New Roman</vt:lpstr>
      <vt:lpstr>Wingdings</vt:lpstr>
      <vt:lpstr>Page de couverture</vt:lpstr>
      <vt:lpstr>Thème Office</vt:lpstr>
      <vt:lpstr>Feuille de calcul</vt:lpstr>
      <vt:lpstr>Présentation PowerPoint</vt:lpstr>
      <vt:lpstr>Les domaines d’activités</vt:lpstr>
      <vt:lpstr>De manière transversale, </vt:lpstr>
      <vt:lpstr>Les évolutions caractérisant le BTS ERA</vt:lpstr>
      <vt:lpstr>Synthèse des Activités Professionnelles</vt:lpstr>
      <vt:lpstr>Tâches professionnelles associées aux activités (1/2)</vt:lpstr>
      <vt:lpstr>Présentation PowerPoint</vt:lpstr>
      <vt:lpstr>Mobilisation des compétences métiers suivant les étapes d’un projet</vt:lpstr>
      <vt:lpstr>Croisement Activités/Compétences</vt:lpstr>
      <vt:lpstr>Les compétences métiers du BTS ERA</vt:lpstr>
      <vt:lpstr>Les savoirs associés : S1- Cadre général d'un projet d'agencement</vt:lpstr>
      <vt:lpstr>Les savoirs associés : S2- Conception d'agencement</vt:lpstr>
      <vt:lpstr>Les savoirs associés : S3- Préparation et organisation de la réalisation.</vt:lpstr>
      <vt:lpstr>Les savoirs associés : S4- Réalisation du chantier </vt:lpstr>
      <vt:lpstr>Les savoirs associés : S5- La communication des informations techniques</vt:lpstr>
      <vt:lpstr>Les savoirs associés : S6- Veille technologique, gestion et capitalisation des informations</vt:lpstr>
      <vt:lpstr>Les savoirs associés : S1- Culture design et architecturale </vt:lpstr>
      <vt:lpstr>Stages en entreprise</vt:lpstr>
      <vt:lpstr>Grille horaire</vt:lpstr>
      <vt:lpstr>Règlement d’examen</vt:lpstr>
      <vt:lpstr>Relation compétences - épreuves</vt:lpstr>
      <vt:lpstr>Epreuve E4- Traduction technique du projet architectural</vt:lpstr>
      <vt:lpstr>Epreuve E5- Conception d’agencement</vt:lpstr>
      <vt:lpstr>Epreuve E6- Réalisation d’agencement Unité U61-Organisation et préparation de la réalisation</vt:lpstr>
      <vt:lpstr>Epreuve E6- Réalisation d’agencement Unité U62-Suivi de réalisation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BTS Système Constructif Bois et Habitat</dc:title>
  <dc:creator>F.BACON</dc:creator>
  <cp:lastModifiedBy>fbacon</cp:lastModifiedBy>
  <cp:revision>82</cp:revision>
  <cp:lastPrinted>2016-02-11T13:40:01Z</cp:lastPrinted>
  <dcterms:created xsi:type="dcterms:W3CDTF">2013-11-13T07:14:31Z</dcterms:created>
  <dcterms:modified xsi:type="dcterms:W3CDTF">2016-03-30T08:14:50Z</dcterms:modified>
</cp:coreProperties>
</file>