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5.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drawings/drawing2.xml" ContentType="application/vnd.openxmlformats-officedocument.drawingml.chartshapes+xml"/>
  <Override PartName="/ppt/notesSlides/notesSlide6.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drawings/drawing3.xml" ContentType="application/vnd.openxmlformats-officedocument.drawingml.chartshapes+xml"/>
  <Override PartName="/ppt/charts/chart4.xml" ContentType="application/vnd.openxmlformats-officedocument.drawingml.chart+xml"/>
  <Override PartName="/ppt/theme/themeOverride4.xml" ContentType="application/vnd.openxmlformats-officedocument.themeOverride+xml"/>
  <Override PartName="/ppt/drawings/drawing4.xml" ContentType="application/vnd.openxmlformats-officedocument.drawingml.chartshapes+xml"/>
  <Override PartName="/ppt/notesSlides/notesSlide7.xml" ContentType="application/vnd.openxmlformats-officedocument.presentationml.notesSlide+xml"/>
  <Override PartName="/ppt/charts/chart5.xml" ContentType="application/vnd.openxmlformats-officedocument.drawingml.chart+xml"/>
  <Override PartName="/ppt/theme/themeOverride5.xml" ContentType="application/vnd.openxmlformats-officedocument.themeOverride+xml"/>
  <Override PartName="/ppt/drawings/drawing5.xml" ContentType="application/vnd.openxmlformats-officedocument.drawingml.chartshapes+xml"/>
  <Override PartName="/ppt/charts/chart6.xml" ContentType="application/vnd.openxmlformats-officedocument.drawingml.chart+xml"/>
  <Override PartName="/ppt/theme/themeOverride6.xml" ContentType="application/vnd.openxmlformats-officedocument.themeOverride+xml"/>
  <Override PartName="/ppt/drawings/drawing6.xml" ContentType="application/vnd.openxmlformats-officedocument.drawingml.chartshapes+xml"/>
  <Override PartName="/ppt/charts/chart7.xml" ContentType="application/vnd.openxmlformats-officedocument.drawingml.chart+xml"/>
  <Override PartName="/ppt/theme/themeOverride7.xml" ContentType="application/vnd.openxmlformats-officedocument.themeOverride+xml"/>
  <Override PartName="/ppt/drawings/drawing7.xml" ContentType="application/vnd.openxmlformats-officedocument.drawingml.chartshapes+xml"/>
  <Override PartName="/ppt/notesSlides/notesSlide8.xml" ContentType="application/vnd.openxmlformats-officedocument.presentationml.notesSlide+xml"/>
  <Override PartName="/ppt/charts/chart8.xml" ContentType="application/vnd.openxmlformats-officedocument.drawingml.chart+xml"/>
  <Override PartName="/ppt/theme/themeOverride8.xml" ContentType="application/vnd.openxmlformats-officedocument.themeOverride+xml"/>
  <Override PartName="/ppt/drawings/drawing8.xml" ContentType="application/vnd.openxmlformats-officedocument.drawingml.chartshapes+xml"/>
  <Override PartName="/ppt/notesSlides/notesSlide9.xml" ContentType="application/vnd.openxmlformats-officedocument.presentationml.notesSlide+xml"/>
  <Override PartName="/ppt/charts/chart9.xml" ContentType="application/vnd.openxmlformats-officedocument.drawingml.chart+xml"/>
  <Override PartName="/ppt/theme/themeOverride9.xml" ContentType="application/vnd.openxmlformats-officedocument.themeOverride+xml"/>
  <Override PartName="/ppt/drawings/drawing9.xml" ContentType="application/vnd.openxmlformats-officedocument.drawingml.chartshapes+xml"/>
  <Override PartName="/ppt/charts/chart10.xml" ContentType="application/vnd.openxmlformats-officedocument.drawingml.chart+xml"/>
  <Override PartName="/ppt/theme/themeOverride10.xml" ContentType="application/vnd.openxmlformats-officedocument.themeOverride+xml"/>
  <Override PartName="/ppt/drawings/drawing10.xml" ContentType="application/vnd.openxmlformats-officedocument.drawingml.chartshapes+xml"/>
  <Override PartName="/ppt/notesSlides/notesSlide10.xml" ContentType="application/vnd.openxmlformats-officedocument.presentationml.notesSlide+xml"/>
  <Override PartName="/ppt/charts/chart11.xml" ContentType="application/vnd.openxmlformats-officedocument.drawingml.chart+xml"/>
  <Override PartName="/ppt/theme/themeOverride11.xml" ContentType="application/vnd.openxmlformats-officedocument.themeOverride+xml"/>
  <Override PartName="/ppt/drawings/drawing11.xml" ContentType="application/vnd.openxmlformats-officedocument.drawingml.chartshapes+xml"/>
  <Override PartName="/ppt/notesSlides/notesSlide11.xml" ContentType="application/vnd.openxmlformats-officedocument.presentationml.notesSlide+xml"/>
  <Override PartName="/ppt/charts/chart12.xml" ContentType="application/vnd.openxmlformats-officedocument.drawingml.chart+xml"/>
  <Override PartName="/ppt/theme/themeOverride12.xml" ContentType="application/vnd.openxmlformats-officedocument.themeOverride+xml"/>
  <Override PartName="/ppt/drawings/drawing12.xml" ContentType="application/vnd.openxmlformats-officedocument.drawingml.chartshape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3.xml" ContentType="application/vnd.openxmlformats-officedocument.drawingml.chart+xml"/>
  <Override PartName="/ppt/theme/themeOverride13.xml" ContentType="application/vnd.openxmlformats-officedocument.themeOverride+xml"/>
  <Override PartName="/ppt/drawings/drawing13.xml" ContentType="application/vnd.openxmlformats-officedocument.drawingml.chartshapes+xml"/>
  <Override PartName="/ppt/notesSlides/notesSlide14.xml" ContentType="application/vnd.openxmlformats-officedocument.presentationml.notesSlide+xml"/>
  <Override PartName="/ppt/charts/chart14.xml" ContentType="application/vnd.openxmlformats-officedocument.drawingml.chart+xml"/>
  <Override PartName="/ppt/theme/themeOverride14.xml" ContentType="application/vnd.openxmlformats-officedocument.themeOverride+xml"/>
  <Override PartName="/ppt/drawings/drawing14.xml" ContentType="application/vnd.openxmlformats-officedocument.drawingml.chartshapes+xml"/>
  <Override PartName="/ppt/notesSlides/notesSlide15.xml" ContentType="application/vnd.openxmlformats-officedocument.presentationml.notesSlide+xml"/>
  <Override PartName="/ppt/charts/chart15.xml" ContentType="application/vnd.openxmlformats-officedocument.drawingml.chart+xml"/>
  <Override PartName="/ppt/theme/themeOverride15.xml" ContentType="application/vnd.openxmlformats-officedocument.themeOverride+xml"/>
  <Override PartName="/ppt/drawings/drawing15.xml" ContentType="application/vnd.openxmlformats-officedocument.drawingml.chartshapes+xml"/>
  <Override PartName="/ppt/charts/chart16.xml" ContentType="application/vnd.openxmlformats-officedocument.drawingml.chart+xml"/>
  <Override PartName="/ppt/theme/themeOverride16.xml" ContentType="application/vnd.openxmlformats-officedocument.themeOverride+xml"/>
  <Override PartName="/ppt/drawings/drawing16.xml" ContentType="application/vnd.openxmlformats-officedocument.drawingml.chartshapes+xml"/>
  <Override PartName="/ppt/notesSlides/notesSlide16.xml" ContentType="application/vnd.openxmlformats-officedocument.presentationml.notesSlide+xml"/>
  <Override PartName="/ppt/charts/chart17.xml" ContentType="application/vnd.openxmlformats-officedocument.drawingml.chart+xml"/>
  <Override PartName="/ppt/theme/themeOverride17.xml" ContentType="application/vnd.openxmlformats-officedocument.themeOverride+xml"/>
  <Override PartName="/ppt/drawings/drawing17.xml" ContentType="application/vnd.openxmlformats-officedocument.drawingml.chartshapes+xml"/>
  <Override PartName="/ppt/charts/chart18.xml" ContentType="application/vnd.openxmlformats-officedocument.drawingml.chart+xml"/>
  <Override PartName="/ppt/theme/themeOverride18.xml" ContentType="application/vnd.openxmlformats-officedocument.themeOverride+xml"/>
  <Override PartName="/ppt/drawings/drawing18.xml" ContentType="application/vnd.openxmlformats-officedocument.drawingml.chartshapes+xml"/>
  <Override PartName="/ppt/notesSlides/notesSlide17.xml" ContentType="application/vnd.openxmlformats-officedocument.presentationml.notesSlide+xml"/>
  <Override PartName="/ppt/charts/chart19.xml" ContentType="application/vnd.openxmlformats-officedocument.drawingml.chart+xml"/>
  <Override PartName="/ppt/theme/themeOverride19.xml" ContentType="application/vnd.openxmlformats-officedocument.themeOverride+xml"/>
  <Override PartName="/ppt/drawings/drawing19.xml" ContentType="application/vnd.openxmlformats-officedocument.drawingml.chartshapes+xml"/>
  <Override PartName="/ppt/charts/chart20.xml" ContentType="application/vnd.openxmlformats-officedocument.drawingml.chart+xml"/>
  <Override PartName="/ppt/theme/themeOverride20.xml" ContentType="application/vnd.openxmlformats-officedocument.themeOverride+xml"/>
  <Override PartName="/ppt/drawings/drawing20.xml" ContentType="application/vnd.openxmlformats-officedocument.drawingml.chartshapes+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77" r:id="rId2"/>
    <p:sldId id="276" r:id="rId3"/>
    <p:sldId id="275" r:id="rId4"/>
    <p:sldId id="273" r:id="rId5"/>
    <p:sldId id="274"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8" r:id="rId2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0" autoAdjust="0"/>
    <p:restoredTop sz="94660"/>
  </p:normalViewPr>
  <p:slideViewPr>
    <p:cSldViewPr snapToGrid="0">
      <p:cViewPr varScale="1">
        <p:scale>
          <a:sx n="33" d="100"/>
          <a:sy n="33" d="100"/>
        </p:scale>
        <p:origin x="24" y="6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SRV2011\Travail2\Secretaires\Etudes%20et%20Conjonctures\Batiment\Codifab\Fili&#232;re%20menuiserie%20bois%20agencement%20d&#233;c14\FC%20.xlsx" TargetMode="External"/><Relationship Id="rId1" Type="http://schemas.openxmlformats.org/officeDocument/2006/relationships/themeOverride" Target="../theme/themeOverride1.xml"/></Relationships>
</file>

<file path=ppt/charts/_rels/chart10.xml.rels><?xml version="1.0" encoding="UTF-8" standalone="yes"?>
<Relationships xmlns="http://schemas.openxmlformats.org/package/2006/relationships"><Relationship Id="rId3" Type="http://schemas.openxmlformats.org/officeDocument/2006/relationships/chartUserShapes" Target="../drawings/drawing10.xml"/><Relationship Id="rId2" Type="http://schemas.openxmlformats.org/officeDocument/2006/relationships/oleObject" Target="file:///\\SRV2011\Travail2\Secretaires\Etudes%20et%20Conjonctures\Batiment\Codifab\Fili&#232;re%20menuiserie%20bois%20agencement%20d&#233;c14\FC%20.xlsx" TargetMode="External"/><Relationship Id="rId1" Type="http://schemas.openxmlformats.org/officeDocument/2006/relationships/themeOverride" Target="../theme/themeOverride10.xml"/></Relationships>
</file>

<file path=ppt/charts/_rels/chart11.xml.rels><?xml version="1.0" encoding="UTF-8" standalone="yes"?>
<Relationships xmlns="http://schemas.openxmlformats.org/package/2006/relationships"><Relationship Id="rId3" Type="http://schemas.openxmlformats.org/officeDocument/2006/relationships/chartUserShapes" Target="../drawings/drawing11.xml"/><Relationship Id="rId2" Type="http://schemas.openxmlformats.org/officeDocument/2006/relationships/oleObject" Target="file:///\\SRV2011\Travail2\Secretaires\Etudes%20et%20Conjonctures\Batiment\Codifab\Fili&#232;re%20menuiserie%20bois%20agencement%20d&#233;c14\FC%20.xlsx" TargetMode="External"/><Relationship Id="rId1" Type="http://schemas.openxmlformats.org/officeDocument/2006/relationships/themeOverride" Target="../theme/themeOverride11.xml"/></Relationships>
</file>

<file path=ppt/charts/_rels/chart12.xml.rels><?xml version="1.0" encoding="UTF-8" standalone="yes"?>
<Relationships xmlns="http://schemas.openxmlformats.org/package/2006/relationships"><Relationship Id="rId3" Type="http://schemas.openxmlformats.org/officeDocument/2006/relationships/chartUserShapes" Target="../drawings/drawing12.xml"/><Relationship Id="rId2" Type="http://schemas.openxmlformats.org/officeDocument/2006/relationships/oleObject" Target="file:///\\SRV2011\Travail2\Secretaires\Etudes%20et%20Conjonctures\Batiment\Codifab\Fili&#232;re%20menuiserie%20bois%20agencement%20d&#233;c14\FC%20.xlsx" TargetMode="External"/><Relationship Id="rId1" Type="http://schemas.openxmlformats.org/officeDocument/2006/relationships/themeOverride" Target="../theme/themeOverride12.xml"/></Relationships>
</file>

<file path=ppt/charts/_rels/chart13.xml.rels><?xml version="1.0" encoding="UTF-8" standalone="yes"?>
<Relationships xmlns="http://schemas.openxmlformats.org/package/2006/relationships"><Relationship Id="rId3" Type="http://schemas.openxmlformats.org/officeDocument/2006/relationships/chartUserShapes" Target="../drawings/drawing13.xml"/><Relationship Id="rId2" Type="http://schemas.openxmlformats.org/officeDocument/2006/relationships/oleObject" Target="file:///\\SRV2011\Travail2\Secretaires\Etudes%20et%20Conjonctures\Batiment\Codifab\Fili&#232;re%20menuiserie%20bois%20agencement%20d&#233;c14\FC%20.xlsx" TargetMode="External"/><Relationship Id="rId1" Type="http://schemas.openxmlformats.org/officeDocument/2006/relationships/themeOverride" Target="../theme/themeOverride13.xml"/></Relationships>
</file>

<file path=ppt/charts/_rels/chart14.xml.rels><?xml version="1.0" encoding="UTF-8" standalone="yes"?>
<Relationships xmlns="http://schemas.openxmlformats.org/package/2006/relationships"><Relationship Id="rId3" Type="http://schemas.openxmlformats.org/officeDocument/2006/relationships/chartUserShapes" Target="../drawings/drawing14.xml"/><Relationship Id="rId2" Type="http://schemas.openxmlformats.org/officeDocument/2006/relationships/oleObject" Target="file:///\\SRV2011\Travail2\Secretaires\Etudes%20et%20Conjonctures\Batiment\Codifab\Fili&#232;re%20menuiserie%20bois%20agencement%20d&#233;c14\FC%20.xlsx" TargetMode="External"/><Relationship Id="rId1" Type="http://schemas.openxmlformats.org/officeDocument/2006/relationships/themeOverride" Target="../theme/themeOverride14.xml"/></Relationships>
</file>

<file path=ppt/charts/_rels/chart15.xml.rels><?xml version="1.0" encoding="UTF-8" standalone="yes"?>
<Relationships xmlns="http://schemas.openxmlformats.org/package/2006/relationships"><Relationship Id="rId3" Type="http://schemas.openxmlformats.org/officeDocument/2006/relationships/chartUserShapes" Target="../drawings/drawing15.xml"/><Relationship Id="rId2" Type="http://schemas.openxmlformats.org/officeDocument/2006/relationships/oleObject" Target="file:///\\SRV2011\Travail2\Secretaires\Etudes%20et%20Conjonctures\Batiment\Codifab\Fili&#232;re%20menuiserie%20bois%20agencement%20d&#233;c14\FC%20.xlsx" TargetMode="External"/><Relationship Id="rId1" Type="http://schemas.openxmlformats.org/officeDocument/2006/relationships/themeOverride" Target="../theme/themeOverride15.xml"/></Relationships>
</file>

<file path=ppt/charts/_rels/chart16.xml.rels><?xml version="1.0" encoding="UTF-8" standalone="yes"?>
<Relationships xmlns="http://schemas.openxmlformats.org/package/2006/relationships"><Relationship Id="rId3" Type="http://schemas.openxmlformats.org/officeDocument/2006/relationships/chartUserShapes" Target="../drawings/drawing16.xml"/><Relationship Id="rId2" Type="http://schemas.openxmlformats.org/officeDocument/2006/relationships/oleObject" Target="file:///\\SRV2011\Travail2\Secretaires\Etudes%20et%20Conjonctures\Batiment\Codifab\Fili&#232;re%20menuiserie%20bois%20agencement%20d&#233;c14\FC%20.xlsx" TargetMode="External"/><Relationship Id="rId1" Type="http://schemas.openxmlformats.org/officeDocument/2006/relationships/themeOverride" Target="../theme/themeOverride16.xml"/></Relationships>
</file>

<file path=ppt/charts/_rels/chart17.xml.rels><?xml version="1.0" encoding="UTF-8" standalone="yes"?>
<Relationships xmlns="http://schemas.openxmlformats.org/package/2006/relationships"><Relationship Id="rId3" Type="http://schemas.openxmlformats.org/officeDocument/2006/relationships/chartUserShapes" Target="../drawings/drawing17.xml"/><Relationship Id="rId2" Type="http://schemas.openxmlformats.org/officeDocument/2006/relationships/oleObject" Target="file:///\\SRV2011\Travail2\Secretaires\Etudes%20et%20Conjonctures\Batiment\Codifab\Fili&#232;re%20menuiserie%20bois%20agencement%20d&#233;c14\FC%20.xlsx" TargetMode="External"/><Relationship Id="rId1" Type="http://schemas.openxmlformats.org/officeDocument/2006/relationships/themeOverride" Target="../theme/themeOverride17.xml"/></Relationships>
</file>

<file path=ppt/charts/_rels/chart18.xml.rels><?xml version="1.0" encoding="UTF-8" standalone="yes"?>
<Relationships xmlns="http://schemas.openxmlformats.org/package/2006/relationships"><Relationship Id="rId3" Type="http://schemas.openxmlformats.org/officeDocument/2006/relationships/chartUserShapes" Target="../drawings/drawing18.xml"/><Relationship Id="rId2" Type="http://schemas.openxmlformats.org/officeDocument/2006/relationships/oleObject" Target="file:///\\SRV2011\Travail2\Secretaires\Etudes%20et%20Conjonctures\Batiment\Codifab\Fili&#232;re%20menuiserie%20bois%20agencement%20d&#233;c14\FC%20.xlsx" TargetMode="External"/><Relationship Id="rId1" Type="http://schemas.openxmlformats.org/officeDocument/2006/relationships/themeOverride" Target="../theme/themeOverride18.xml"/></Relationships>
</file>

<file path=ppt/charts/_rels/chart19.xml.rels><?xml version="1.0" encoding="UTF-8" standalone="yes"?>
<Relationships xmlns="http://schemas.openxmlformats.org/package/2006/relationships"><Relationship Id="rId3" Type="http://schemas.openxmlformats.org/officeDocument/2006/relationships/chartUserShapes" Target="../drawings/drawing19.xml"/><Relationship Id="rId2" Type="http://schemas.openxmlformats.org/officeDocument/2006/relationships/oleObject" Target="file:///\\SRV2011\Travail2\Secretaires\Etudes%20et%20Conjonctures\Batiment\Codifab\Fili&#232;re%20menuiserie%20bois%20agencement%20d&#233;c14\FC%20.xlsx" TargetMode="External"/><Relationship Id="rId1" Type="http://schemas.openxmlformats.org/officeDocument/2006/relationships/themeOverride" Target="../theme/themeOverride19.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oleObject" Target="file:///\\SRV2011\Travail2\Secretaires\Etudes%20et%20Conjonctures\Batiment\Codifab\Fili&#232;re%20menuiserie%20bois%20agencement%20d&#233;c14\FC%20.xlsx" TargetMode="External"/><Relationship Id="rId1" Type="http://schemas.openxmlformats.org/officeDocument/2006/relationships/themeOverride" Target="../theme/themeOverride2.xml"/></Relationships>
</file>

<file path=ppt/charts/_rels/chart20.xml.rels><?xml version="1.0" encoding="UTF-8" standalone="yes"?>
<Relationships xmlns="http://schemas.openxmlformats.org/package/2006/relationships"><Relationship Id="rId3" Type="http://schemas.openxmlformats.org/officeDocument/2006/relationships/chartUserShapes" Target="../drawings/drawing20.xml"/><Relationship Id="rId2" Type="http://schemas.openxmlformats.org/officeDocument/2006/relationships/oleObject" Target="file:///\\SRV2011\Travail2\Secretaires\Etudes%20et%20Conjonctures\Batiment\Codifab\Fili&#232;re%20menuiserie%20bois%20agencement%20d&#233;c14\FC%20.xlsx" TargetMode="External"/><Relationship Id="rId1" Type="http://schemas.openxmlformats.org/officeDocument/2006/relationships/themeOverride" Target="../theme/themeOverride20.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oleObject" Target="file:///\\SRV2011\Travail2\Secretaires\Etudes%20et%20Conjonctures\Batiment\Codifab\Fili&#232;re%20menuiserie%20bois%20agencement%20d&#233;c14\FC%20.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oleObject" Target="file:///\\SRV2011\Travail2\Secretaires\Etudes%20et%20Conjonctures\Batiment\Codifab\Fili&#232;re%20menuiserie%20bois%20agencement%20d&#233;c14\FC%20.xlsx"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oleObject" Target="file:///\\SRV2011\Travail2\Secretaires\Etudes%20et%20Conjonctures\Batiment\Codifab\Fili&#232;re%20menuiserie%20bois%20agencement%20d&#233;c14\FC%20.xlsx" TargetMode="External"/><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6.xml"/><Relationship Id="rId2" Type="http://schemas.openxmlformats.org/officeDocument/2006/relationships/oleObject" Target="file:///\\SRV2011\Travail2\Secretaires\Etudes%20et%20Conjonctures\Batiment\Codifab\Fili&#232;re%20menuiserie%20bois%20agencement%20d&#233;c14\FC%20.xlsx" TargetMode="External"/><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3" Type="http://schemas.openxmlformats.org/officeDocument/2006/relationships/chartUserShapes" Target="../drawings/drawing7.xml"/><Relationship Id="rId2" Type="http://schemas.openxmlformats.org/officeDocument/2006/relationships/oleObject" Target="file:///\\SRV2011\Travail2\Secretaires\Etudes%20et%20Conjonctures\Batiment\Codifab\Fili&#232;re%20menuiserie%20bois%20agencement%20d&#233;c14\FC%20.xlsx" TargetMode="External"/><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3" Type="http://schemas.openxmlformats.org/officeDocument/2006/relationships/chartUserShapes" Target="../drawings/drawing8.xml"/><Relationship Id="rId2" Type="http://schemas.openxmlformats.org/officeDocument/2006/relationships/oleObject" Target="file:///\\SRV2011\Travail2\Secretaires\Etudes%20et%20Conjonctures\Batiment\Codifab\Fili&#232;re%20menuiserie%20bois%20agencement%20d&#233;c14\FC%20.xlsx" TargetMode="External"/><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3" Type="http://schemas.openxmlformats.org/officeDocument/2006/relationships/chartUserShapes" Target="../drawings/drawing9.xml"/><Relationship Id="rId2" Type="http://schemas.openxmlformats.org/officeDocument/2006/relationships/oleObject" Target="file:///\\SRV2011\Travail2\Secretaires\Etudes%20et%20Conjonctures\Batiment\Codifab\Fili&#232;re%20menuiserie%20bois%20agencement%20d&#233;c14\FC%20.xlsx" TargetMode="External"/><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2356584769074767E-2"/>
          <c:y val="0.17420453606675099"/>
          <c:w val="0.93420556686675671"/>
          <c:h val="0.70535419072615901"/>
        </c:manualLayout>
      </c:layout>
      <c:barChart>
        <c:barDir val="col"/>
        <c:grouping val="clustered"/>
        <c:varyColors val="0"/>
        <c:ser>
          <c:idx val="0"/>
          <c:order val="0"/>
          <c:spPr>
            <a:solidFill>
              <a:srgbClr val="009999"/>
            </a:solidFill>
          </c:spPr>
          <c:invertIfNegative val="0"/>
          <c:dLbls>
            <c:spPr>
              <a:noFill/>
              <a:ln>
                <a:noFill/>
              </a:ln>
              <a:effectLst/>
            </c:spPr>
            <c:txPr>
              <a:bodyPr/>
              <a:lstStyle/>
              <a:p>
                <a:pPr>
                  <a:defRPr sz="1100"/>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Feuil1!$B$11:$G$11</c:f>
              <c:strCache>
                <c:ptCount val="6"/>
                <c:pt idx="0">
                  <c:v>3101Z</c:v>
                </c:pt>
                <c:pt idx="1">
                  <c:v>3102Z</c:v>
                </c:pt>
                <c:pt idx="2">
                  <c:v>3109B</c:v>
                </c:pt>
                <c:pt idx="3">
                  <c:v>4332A</c:v>
                </c:pt>
                <c:pt idx="4">
                  <c:v>4332C</c:v>
                </c:pt>
                <c:pt idx="5">
                  <c:v>4391A</c:v>
                </c:pt>
              </c:strCache>
            </c:strRef>
          </c:cat>
          <c:val>
            <c:numRef>
              <c:f>Feuil1!$B$12:$G$12</c:f>
              <c:numCache>
                <c:formatCode>0%</c:formatCode>
                <c:ptCount val="6"/>
                <c:pt idx="0">
                  <c:v>0.70000000000000018</c:v>
                </c:pt>
                <c:pt idx="1">
                  <c:v>0.98</c:v>
                </c:pt>
                <c:pt idx="2">
                  <c:v>0.61000000000000021</c:v>
                </c:pt>
                <c:pt idx="3">
                  <c:v>0.59000000000000008</c:v>
                </c:pt>
                <c:pt idx="4">
                  <c:v>0.71000000000000019</c:v>
                </c:pt>
                <c:pt idx="5">
                  <c:v>0.24000000000000005</c:v>
                </c:pt>
              </c:numCache>
            </c:numRef>
          </c:val>
        </c:ser>
        <c:dLbls>
          <c:showLegendKey val="0"/>
          <c:showVal val="0"/>
          <c:showCatName val="0"/>
          <c:showSerName val="0"/>
          <c:showPercent val="0"/>
          <c:showBubbleSize val="0"/>
        </c:dLbls>
        <c:gapWidth val="103"/>
        <c:axId val="319681824"/>
        <c:axId val="319675160"/>
      </c:barChart>
      <c:catAx>
        <c:axId val="319681824"/>
        <c:scaling>
          <c:orientation val="minMax"/>
        </c:scaling>
        <c:delete val="0"/>
        <c:axPos val="b"/>
        <c:numFmt formatCode="General" sourceLinked="0"/>
        <c:majorTickMark val="out"/>
        <c:minorTickMark val="none"/>
        <c:tickLblPos val="nextTo"/>
        <c:crossAx val="319675160"/>
        <c:crosses val="autoZero"/>
        <c:auto val="1"/>
        <c:lblAlgn val="ctr"/>
        <c:lblOffset val="100"/>
        <c:noMultiLvlLbl val="0"/>
      </c:catAx>
      <c:valAx>
        <c:axId val="319675160"/>
        <c:scaling>
          <c:orientation val="minMax"/>
          <c:max val="1"/>
          <c:min val="0"/>
        </c:scaling>
        <c:delete val="0"/>
        <c:axPos val="l"/>
        <c:numFmt formatCode="0%" sourceLinked="1"/>
        <c:majorTickMark val="out"/>
        <c:minorTickMark val="none"/>
        <c:tickLblPos val="nextTo"/>
        <c:crossAx val="319681824"/>
        <c:crosses val="autoZero"/>
        <c:crossBetween val="between"/>
        <c:majorUnit val="0.2"/>
      </c:valAx>
      <c:spPr>
        <a:noFill/>
        <a:ln>
          <a:noFill/>
        </a:ln>
      </c:spPr>
    </c:plotArea>
    <c:plotVisOnly val="1"/>
    <c:dispBlanksAs val="gap"/>
    <c:showDLblsOverMax val="0"/>
  </c:chart>
  <c:spPr>
    <a:noFill/>
    <a:ln>
      <a:noFill/>
    </a:ln>
  </c:spPr>
  <c:txPr>
    <a:bodyPr/>
    <a:lstStyle/>
    <a:p>
      <a:pPr>
        <a:defRPr>
          <a:latin typeface="Calibri" panose="020F0502020204030204" pitchFamily="34" charset="0"/>
          <a:cs typeface="Calibri" panose="020F0502020204030204" pitchFamily="34" charset="0"/>
        </a:defRPr>
      </a:pPr>
      <a:endParaRPr lang="fr-FR"/>
    </a:p>
  </c:txPr>
  <c:externalData r:id="rId2">
    <c:autoUpdate val="0"/>
  </c:externalData>
  <c:userShapes r:id="rId3"/>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7092275230302102E-2"/>
          <c:y val="9.873022344300135E-2"/>
          <c:w val="0.79499918125207614"/>
          <c:h val="0.6118073671497587"/>
        </c:manualLayout>
      </c:layout>
      <c:barChart>
        <c:barDir val="col"/>
        <c:grouping val="percentStacked"/>
        <c:varyColors val="0"/>
        <c:ser>
          <c:idx val="0"/>
          <c:order val="0"/>
          <c:tx>
            <c:strRef>
              <c:f>Feuil1!$A$639</c:f>
              <c:strCache>
                <c:ptCount val="1"/>
                <c:pt idx="0">
                  <c:v>Agencement bois</c:v>
                </c:pt>
              </c:strCache>
            </c:strRef>
          </c:tx>
          <c:spPr>
            <a:solidFill>
              <a:srgbClr val="CC9900"/>
            </a:solidFill>
          </c:spPr>
          <c:invertIfNegative val="0"/>
          <c:dLbls>
            <c:dLbl>
              <c:idx val="2"/>
              <c:spPr/>
              <c:txPr>
                <a:bodyPr/>
                <a:lstStyle/>
                <a:p>
                  <a:pPr>
                    <a:defRPr sz="1100" b="0"/>
                  </a:pPr>
                  <a:endParaRPr lang="fr-FR"/>
                </a:p>
              </c:txPr>
              <c:showLegendKey val="0"/>
              <c:showVal val="1"/>
              <c:showCatName val="0"/>
              <c:showSerName val="0"/>
              <c:showPercent val="0"/>
              <c:showBubbleSize val="0"/>
            </c:dLbl>
            <c:spPr>
              <a:noFill/>
              <a:ln>
                <a:noFill/>
              </a:ln>
              <a:effectLst/>
            </c:spPr>
            <c:txPr>
              <a:bodyPr/>
              <a:lstStyle/>
              <a:p>
                <a:pPr>
                  <a:defRPr sz="1100"/>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Feuil1!$B$638:$C$638</c:f>
              <c:strCache>
                <c:ptCount val="2"/>
                <c:pt idx="0">
                  <c:v>Agencement bois occasionnel</c:v>
                </c:pt>
                <c:pt idx="1">
                  <c:v>Agencement bois régulier</c:v>
                </c:pt>
              </c:strCache>
            </c:strRef>
          </c:cat>
          <c:val>
            <c:numRef>
              <c:f>Feuil1!$B$639:$C$639</c:f>
              <c:numCache>
                <c:formatCode>0%</c:formatCode>
                <c:ptCount val="2"/>
                <c:pt idx="0">
                  <c:v>0.27</c:v>
                </c:pt>
                <c:pt idx="1">
                  <c:v>0.76000000000000023</c:v>
                </c:pt>
              </c:numCache>
            </c:numRef>
          </c:val>
        </c:ser>
        <c:ser>
          <c:idx val="1"/>
          <c:order val="1"/>
          <c:tx>
            <c:strRef>
              <c:f>Feuil1!$A$640</c:f>
              <c:strCache>
                <c:ptCount val="1"/>
                <c:pt idx="0">
                  <c:v>Ebénisterie/Fabrication de meubles</c:v>
                </c:pt>
              </c:strCache>
            </c:strRef>
          </c:tx>
          <c:spPr>
            <a:solidFill>
              <a:srgbClr val="33CCCC"/>
            </a:solidFill>
          </c:spPr>
          <c:invertIfNegative val="0"/>
          <c:dLbls>
            <c:dLbl>
              <c:idx val="2"/>
              <c:spPr/>
              <c:txPr>
                <a:bodyPr/>
                <a:lstStyle/>
                <a:p>
                  <a:pPr>
                    <a:defRPr sz="1100" b="0"/>
                  </a:pPr>
                  <a:endParaRPr lang="fr-FR"/>
                </a:p>
              </c:txPr>
              <c:showLegendKey val="0"/>
              <c:showVal val="1"/>
              <c:showCatName val="0"/>
              <c:showSerName val="0"/>
              <c:showPercent val="0"/>
              <c:showBubbleSize val="0"/>
            </c:dLbl>
            <c:spPr>
              <a:noFill/>
              <a:ln>
                <a:noFill/>
              </a:ln>
              <a:effectLst/>
            </c:spPr>
            <c:txPr>
              <a:bodyPr/>
              <a:lstStyle/>
              <a:p>
                <a:pPr>
                  <a:defRPr sz="1100"/>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Feuil1!$B$638:$C$638</c:f>
              <c:strCache>
                <c:ptCount val="2"/>
                <c:pt idx="0">
                  <c:v>Agencement bois occasionnel</c:v>
                </c:pt>
                <c:pt idx="1">
                  <c:v>Agencement bois régulier</c:v>
                </c:pt>
              </c:strCache>
            </c:strRef>
          </c:cat>
          <c:val>
            <c:numRef>
              <c:f>Feuil1!$B$640:$C$640</c:f>
              <c:numCache>
                <c:formatCode>0%</c:formatCode>
                <c:ptCount val="2"/>
                <c:pt idx="0">
                  <c:v>0.11</c:v>
                </c:pt>
                <c:pt idx="1">
                  <c:v>9.0000000000000024E-2</c:v>
                </c:pt>
              </c:numCache>
            </c:numRef>
          </c:val>
        </c:ser>
        <c:ser>
          <c:idx val="2"/>
          <c:order val="2"/>
          <c:tx>
            <c:strRef>
              <c:f>Feuil1!$A$641</c:f>
              <c:strCache>
                <c:ptCount val="1"/>
                <c:pt idx="0">
                  <c:v>Travaux de menuiserie bois et PVC et de menuiserie extérieure</c:v>
                </c:pt>
              </c:strCache>
            </c:strRef>
          </c:tx>
          <c:spPr>
            <a:solidFill>
              <a:srgbClr val="993366"/>
            </a:solidFill>
          </c:spPr>
          <c:invertIfNegative val="0"/>
          <c:dLbls>
            <c:dLbl>
              <c:idx val="2"/>
              <c:spPr/>
              <c:txPr>
                <a:bodyPr/>
                <a:lstStyle/>
                <a:p>
                  <a:pPr>
                    <a:defRPr sz="1100" b="0">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Feuil1!$B$638:$C$638</c:f>
              <c:strCache>
                <c:ptCount val="2"/>
                <c:pt idx="0">
                  <c:v>Agencement bois occasionnel</c:v>
                </c:pt>
                <c:pt idx="1">
                  <c:v>Agencement bois régulier</c:v>
                </c:pt>
              </c:strCache>
            </c:strRef>
          </c:cat>
          <c:val>
            <c:numRef>
              <c:f>Feuil1!$B$641:$C$641</c:f>
              <c:numCache>
                <c:formatCode>0%</c:formatCode>
                <c:ptCount val="2"/>
                <c:pt idx="0">
                  <c:v>0.47000000000000008</c:v>
                </c:pt>
                <c:pt idx="1">
                  <c:v>0.12000000000000002</c:v>
                </c:pt>
              </c:numCache>
            </c:numRef>
          </c:val>
        </c:ser>
        <c:ser>
          <c:idx val="3"/>
          <c:order val="3"/>
          <c:tx>
            <c:strRef>
              <c:f>Feuil1!$A$642</c:f>
              <c:strCache>
                <c:ptCount val="1"/>
                <c:pt idx="0">
                  <c:v>Autres*</c:v>
                </c:pt>
              </c:strCache>
            </c:strRef>
          </c:tx>
          <c:spPr>
            <a:solidFill>
              <a:srgbClr val="4D4D4D"/>
            </a:solidFill>
          </c:spPr>
          <c:invertIfNegative val="0"/>
          <c:dLbls>
            <c:spPr>
              <a:noFill/>
              <a:ln>
                <a:noFill/>
              </a:ln>
              <a:effectLst/>
            </c:spPr>
            <c:txPr>
              <a:bodyPr/>
              <a:lstStyle/>
              <a:p>
                <a:pPr>
                  <a:defRPr sz="1100" b="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Feuil1!$B$638:$C$638</c:f>
              <c:strCache>
                <c:ptCount val="2"/>
                <c:pt idx="0">
                  <c:v>Agencement bois occasionnel</c:v>
                </c:pt>
                <c:pt idx="1">
                  <c:v>Agencement bois régulier</c:v>
                </c:pt>
              </c:strCache>
            </c:strRef>
          </c:cat>
          <c:val>
            <c:numRef>
              <c:f>Feuil1!$B$642:$C$642</c:f>
              <c:numCache>
                <c:formatCode>0%</c:formatCode>
                <c:ptCount val="2"/>
                <c:pt idx="0">
                  <c:v>0.15000000000000005</c:v>
                </c:pt>
                <c:pt idx="1">
                  <c:v>3.0000000000000002E-2</c:v>
                </c:pt>
              </c:numCache>
            </c:numRef>
          </c:val>
        </c:ser>
        <c:dLbls>
          <c:showLegendKey val="0"/>
          <c:showVal val="0"/>
          <c:showCatName val="0"/>
          <c:showSerName val="0"/>
          <c:showPercent val="0"/>
          <c:showBubbleSize val="0"/>
        </c:dLbls>
        <c:gapWidth val="174"/>
        <c:overlap val="100"/>
        <c:axId val="318840368"/>
        <c:axId val="318840760"/>
      </c:barChart>
      <c:catAx>
        <c:axId val="318840368"/>
        <c:scaling>
          <c:orientation val="minMax"/>
        </c:scaling>
        <c:delete val="0"/>
        <c:axPos val="b"/>
        <c:numFmt formatCode="General" sourceLinked="0"/>
        <c:majorTickMark val="out"/>
        <c:minorTickMark val="none"/>
        <c:tickLblPos val="nextTo"/>
        <c:crossAx val="318840760"/>
        <c:crosses val="autoZero"/>
        <c:auto val="1"/>
        <c:lblAlgn val="ctr"/>
        <c:lblOffset val="100"/>
        <c:noMultiLvlLbl val="0"/>
      </c:catAx>
      <c:valAx>
        <c:axId val="318840760"/>
        <c:scaling>
          <c:orientation val="minMax"/>
          <c:max val="1"/>
          <c:min val="0"/>
        </c:scaling>
        <c:delete val="0"/>
        <c:axPos val="l"/>
        <c:numFmt formatCode="0%" sourceLinked="1"/>
        <c:majorTickMark val="out"/>
        <c:minorTickMark val="none"/>
        <c:tickLblPos val="nextTo"/>
        <c:crossAx val="318840368"/>
        <c:crosses val="autoZero"/>
        <c:crossBetween val="between"/>
        <c:majorUnit val="0.2"/>
      </c:valAx>
      <c:spPr>
        <a:noFill/>
      </c:spPr>
    </c:plotArea>
    <c:legend>
      <c:legendPos val="b"/>
      <c:layout>
        <c:manualLayout>
          <c:xMode val="edge"/>
          <c:yMode val="edge"/>
          <c:x val="8.5503777777777748E-2"/>
          <c:y val="0.81210567632850295"/>
          <c:w val="0.79230333333333325"/>
          <c:h val="0.16488707729468585"/>
        </c:manualLayout>
      </c:layout>
      <c:overlay val="0"/>
      <c:spPr>
        <a:ln>
          <a:solidFill>
            <a:sysClr val="windowText" lastClr="000000"/>
          </a:solidFill>
        </a:ln>
      </c:spPr>
      <c:txPr>
        <a:bodyPr/>
        <a:lstStyle/>
        <a:p>
          <a:pPr>
            <a:defRPr sz="900"/>
          </a:pPr>
          <a:endParaRPr lang="fr-FR"/>
        </a:p>
      </c:txPr>
    </c:legend>
    <c:plotVisOnly val="1"/>
    <c:dispBlanksAs val="gap"/>
    <c:showDLblsOverMax val="0"/>
  </c:chart>
  <c:spPr>
    <a:noFill/>
    <a:ln>
      <a:noFill/>
    </a:ln>
  </c:spPr>
  <c:txPr>
    <a:bodyPr/>
    <a:lstStyle/>
    <a:p>
      <a:pPr>
        <a:defRPr>
          <a:latin typeface="Calibri" panose="020F0502020204030204" pitchFamily="34" charset="0"/>
          <a:cs typeface="Calibri" panose="020F0502020204030204" pitchFamily="34" charset="0"/>
        </a:defRPr>
      </a:pPr>
      <a:endParaRPr lang="fr-FR"/>
    </a:p>
  </c:txPr>
  <c:externalData r:id="rId2">
    <c:autoUpdate val="0"/>
  </c:externalData>
  <c:userShapes r:id="rId3"/>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7092275230302102E-2"/>
          <c:y val="9.873022344300135E-2"/>
          <c:w val="0.79499918125207614"/>
          <c:h val="0.7000017417174883"/>
        </c:manualLayout>
      </c:layout>
      <c:barChart>
        <c:barDir val="col"/>
        <c:grouping val="percentStacked"/>
        <c:varyColors val="0"/>
        <c:ser>
          <c:idx val="0"/>
          <c:order val="0"/>
          <c:tx>
            <c:strRef>
              <c:f>Feuil1!$A$665</c:f>
              <c:strCache>
                <c:ptCount val="1"/>
                <c:pt idx="0">
                  <c:v>Conception</c:v>
                </c:pt>
              </c:strCache>
            </c:strRef>
          </c:tx>
          <c:spPr>
            <a:solidFill>
              <a:srgbClr val="99CC00"/>
            </a:solidFill>
          </c:spPr>
          <c:invertIfNegative val="0"/>
          <c:dLbls>
            <c:dLbl>
              <c:idx val="0"/>
              <c:layout>
                <c:manualLayout>
                  <c:x val="0"/>
                  <c:y val="-2.28245329582362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2.28245329582362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2.28245329582362E-2"/>
                </c:manualLayout>
              </c:layout>
              <c:spPr/>
              <c:txPr>
                <a:bodyPr/>
                <a:lstStyle/>
                <a:p>
                  <a:pPr>
                    <a:defRPr sz="1400" b="1"/>
                  </a:pPr>
                  <a:endParaRPr lang="fr-FR"/>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100"/>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Feuil1!$B$664:$D$664</c:f>
              <c:strCache>
                <c:ptCount val="3"/>
                <c:pt idx="0">
                  <c:v>Industrie</c:v>
                </c:pt>
                <c:pt idx="1">
                  <c:v>Bâtiment</c:v>
                </c:pt>
                <c:pt idx="2">
                  <c:v>Ensemble</c:v>
                </c:pt>
              </c:strCache>
            </c:strRef>
          </c:cat>
          <c:val>
            <c:numRef>
              <c:f>Feuil1!$B$665:$D$665</c:f>
              <c:numCache>
                <c:formatCode>0%</c:formatCode>
                <c:ptCount val="3"/>
                <c:pt idx="0">
                  <c:v>0.19</c:v>
                </c:pt>
                <c:pt idx="1">
                  <c:v>0.17</c:v>
                </c:pt>
                <c:pt idx="2">
                  <c:v>0.18000000000000005</c:v>
                </c:pt>
              </c:numCache>
            </c:numRef>
          </c:val>
        </c:ser>
        <c:ser>
          <c:idx val="1"/>
          <c:order val="1"/>
          <c:tx>
            <c:strRef>
              <c:f>Feuil1!$A$666</c:f>
              <c:strCache>
                <c:ptCount val="1"/>
                <c:pt idx="0">
                  <c:v>Fabrication</c:v>
                </c:pt>
              </c:strCache>
            </c:strRef>
          </c:tx>
          <c:spPr>
            <a:solidFill>
              <a:srgbClr val="FF66FF"/>
            </a:solidFill>
          </c:spPr>
          <c:invertIfNegative val="0"/>
          <c:dLbls>
            <c:dLbl>
              <c:idx val="0"/>
              <c:layout>
                <c:manualLayout>
                  <c:x val="7.130124777183602E-3"/>
                  <c:y val="-3.4236799437354311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9.5068330362448085E-3"/>
                  <c:y val="-3.4236799437354241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4.5649065916472373E-2"/>
                </c:manualLayout>
              </c:layout>
              <c:spPr/>
              <c:txPr>
                <a:bodyPr/>
                <a:lstStyle/>
                <a:p>
                  <a:pPr>
                    <a:defRPr sz="1400" b="1"/>
                  </a:pPr>
                  <a:endParaRPr lang="fr-FR"/>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100"/>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Feuil1!$B$664:$D$664</c:f>
              <c:strCache>
                <c:ptCount val="3"/>
                <c:pt idx="0">
                  <c:v>Industrie</c:v>
                </c:pt>
                <c:pt idx="1">
                  <c:v>Bâtiment</c:v>
                </c:pt>
                <c:pt idx="2">
                  <c:v>Ensemble</c:v>
                </c:pt>
              </c:strCache>
            </c:strRef>
          </c:cat>
          <c:val>
            <c:numRef>
              <c:f>Feuil1!$B$666:$D$666</c:f>
              <c:numCache>
                <c:formatCode>0%</c:formatCode>
                <c:ptCount val="3"/>
                <c:pt idx="0">
                  <c:v>0.4300000000000001</c:v>
                </c:pt>
                <c:pt idx="1">
                  <c:v>0.31000000000000011</c:v>
                </c:pt>
                <c:pt idx="2">
                  <c:v>0.35000000000000009</c:v>
                </c:pt>
              </c:numCache>
            </c:numRef>
          </c:val>
        </c:ser>
        <c:ser>
          <c:idx val="2"/>
          <c:order val="2"/>
          <c:tx>
            <c:strRef>
              <c:f>Feuil1!$A$667</c:f>
              <c:strCache>
                <c:ptCount val="1"/>
                <c:pt idx="0">
                  <c:v>Mise en œuvre</c:v>
                </c:pt>
              </c:strCache>
            </c:strRef>
          </c:tx>
          <c:spPr>
            <a:solidFill>
              <a:srgbClr val="FF9933"/>
            </a:solidFill>
          </c:spPr>
          <c:invertIfNegative val="0"/>
          <c:dLbls>
            <c:dLbl>
              <c:idx val="0"/>
              <c:layout>
                <c:manualLayout>
                  <c:x val="-2.3767082590612004E-3"/>
                  <c:y val="-1.9020444131863504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2.3767082590612004E-3"/>
                  <c:y val="-1.9020444131863538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1.9020444131863504E-2"/>
                </c:manualLayout>
              </c:layout>
              <c:spPr/>
              <c:txPr>
                <a:bodyPr/>
                <a:lstStyle/>
                <a:p>
                  <a:pPr>
                    <a:defRPr sz="1400" b="1"/>
                  </a:pPr>
                  <a:endParaRPr lang="fr-FR"/>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100"/>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Feuil1!$B$664:$D$664</c:f>
              <c:strCache>
                <c:ptCount val="3"/>
                <c:pt idx="0">
                  <c:v>Industrie</c:v>
                </c:pt>
                <c:pt idx="1">
                  <c:v>Bâtiment</c:v>
                </c:pt>
                <c:pt idx="2">
                  <c:v>Ensemble</c:v>
                </c:pt>
              </c:strCache>
            </c:strRef>
          </c:cat>
          <c:val>
            <c:numRef>
              <c:f>Feuil1!$B$667:$D$667</c:f>
              <c:numCache>
                <c:formatCode>0%</c:formatCode>
                <c:ptCount val="3"/>
                <c:pt idx="0">
                  <c:v>0.25</c:v>
                </c:pt>
                <c:pt idx="1">
                  <c:v>0.39000000000000012</c:v>
                </c:pt>
                <c:pt idx="2">
                  <c:v>0.34</c:v>
                </c:pt>
              </c:numCache>
            </c:numRef>
          </c:val>
        </c:ser>
        <c:ser>
          <c:idx val="3"/>
          <c:order val="3"/>
          <c:tx>
            <c:strRef>
              <c:f>Feuil1!$A$668</c:f>
              <c:strCache>
                <c:ptCount val="1"/>
                <c:pt idx="0">
                  <c:v>Achats de prestation</c:v>
                </c:pt>
              </c:strCache>
            </c:strRef>
          </c:tx>
          <c:spPr>
            <a:solidFill>
              <a:srgbClr val="66CCFF"/>
            </a:solidFill>
          </c:spPr>
          <c:invertIfNegative val="0"/>
          <c:dLbls>
            <c:dLbl>
              <c:idx val="0"/>
              <c:layout>
                <c:manualLayout>
                  <c:x val="0"/>
                  <c:y val="-2.28245329582362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1.9020444131863504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2.28245329582362E-2"/>
                </c:manualLayout>
              </c:layout>
              <c:spPr/>
              <c:txPr>
                <a:bodyPr/>
                <a:lstStyle/>
                <a:p>
                  <a:pPr>
                    <a:defRPr sz="1400" b="1"/>
                  </a:pPr>
                  <a:endParaRPr lang="fr-FR"/>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100"/>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Feuil1!$B$664:$D$664</c:f>
              <c:strCache>
                <c:ptCount val="3"/>
                <c:pt idx="0">
                  <c:v>Industrie</c:v>
                </c:pt>
                <c:pt idx="1">
                  <c:v>Bâtiment</c:v>
                </c:pt>
                <c:pt idx="2">
                  <c:v>Ensemble</c:v>
                </c:pt>
              </c:strCache>
            </c:strRef>
          </c:cat>
          <c:val>
            <c:numRef>
              <c:f>Feuil1!$B$668:$D$668</c:f>
              <c:numCache>
                <c:formatCode>0%</c:formatCode>
                <c:ptCount val="3"/>
                <c:pt idx="0">
                  <c:v>0.13</c:v>
                </c:pt>
                <c:pt idx="1">
                  <c:v>0.13</c:v>
                </c:pt>
                <c:pt idx="2">
                  <c:v>0.13</c:v>
                </c:pt>
              </c:numCache>
            </c:numRef>
          </c:val>
        </c:ser>
        <c:dLbls>
          <c:showLegendKey val="0"/>
          <c:showVal val="0"/>
          <c:showCatName val="0"/>
          <c:showSerName val="0"/>
          <c:showPercent val="0"/>
          <c:showBubbleSize val="0"/>
        </c:dLbls>
        <c:gapWidth val="81"/>
        <c:overlap val="100"/>
        <c:axId val="318841544"/>
        <c:axId val="318842720"/>
      </c:barChart>
      <c:catAx>
        <c:axId val="318841544"/>
        <c:scaling>
          <c:orientation val="minMax"/>
        </c:scaling>
        <c:delete val="0"/>
        <c:axPos val="b"/>
        <c:numFmt formatCode="General" sourceLinked="0"/>
        <c:majorTickMark val="out"/>
        <c:minorTickMark val="none"/>
        <c:tickLblPos val="nextTo"/>
        <c:crossAx val="318842720"/>
        <c:crosses val="autoZero"/>
        <c:auto val="1"/>
        <c:lblAlgn val="ctr"/>
        <c:lblOffset val="100"/>
        <c:noMultiLvlLbl val="0"/>
      </c:catAx>
      <c:valAx>
        <c:axId val="318842720"/>
        <c:scaling>
          <c:orientation val="minMax"/>
          <c:max val="1"/>
          <c:min val="0"/>
        </c:scaling>
        <c:delete val="0"/>
        <c:axPos val="l"/>
        <c:numFmt formatCode="0%" sourceLinked="1"/>
        <c:majorTickMark val="out"/>
        <c:minorTickMark val="none"/>
        <c:tickLblPos val="nextTo"/>
        <c:crossAx val="318841544"/>
        <c:crosses val="autoZero"/>
        <c:crossBetween val="between"/>
        <c:majorUnit val="0.2"/>
      </c:valAx>
      <c:spPr>
        <a:noFill/>
      </c:spPr>
    </c:plotArea>
    <c:legend>
      <c:legendPos val="b"/>
      <c:overlay val="0"/>
      <c:spPr>
        <a:ln>
          <a:solidFill>
            <a:sysClr val="windowText" lastClr="000000"/>
          </a:solidFill>
        </a:ln>
      </c:spPr>
    </c:legend>
    <c:plotVisOnly val="1"/>
    <c:dispBlanksAs val="gap"/>
    <c:showDLblsOverMax val="0"/>
  </c:chart>
  <c:spPr>
    <a:noFill/>
    <a:ln>
      <a:noFill/>
    </a:ln>
  </c:spPr>
  <c:txPr>
    <a:bodyPr/>
    <a:lstStyle/>
    <a:p>
      <a:pPr>
        <a:defRPr>
          <a:latin typeface="Calibri" panose="020F0502020204030204" pitchFamily="34" charset="0"/>
          <a:cs typeface="Calibri" panose="020F0502020204030204" pitchFamily="34" charset="0"/>
        </a:defRPr>
      </a:pPr>
      <a:endParaRPr lang="fr-FR"/>
    </a:p>
  </c:txPr>
  <c:externalData r:id="rId2">
    <c:autoUpdate val="0"/>
  </c:externalData>
  <c:userShapes r:id="rId3"/>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7092275230302102E-2"/>
          <c:y val="9.873022344300135E-2"/>
          <c:w val="0.76728095238095262"/>
          <c:h val="0.7000017417174883"/>
        </c:manualLayout>
      </c:layout>
      <c:barChart>
        <c:barDir val="col"/>
        <c:grouping val="percentStacked"/>
        <c:varyColors val="0"/>
        <c:ser>
          <c:idx val="0"/>
          <c:order val="0"/>
          <c:tx>
            <c:strRef>
              <c:f>Feuil1!$A$736</c:f>
              <c:strCache>
                <c:ptCount val="1"/>
                <c:pt idx="0">
                  <c:v>Tertiaire public</c:v>
                </c:pt>
              </c:strCache>
            </c:strRef>
          </c:tx>
          <c:spPr>
            <a:solidFill>
              <a:srgbClr val="9900FF"/>
            </a:solidFill>
          </c:spPr>
          <c:invertIfNegative val="0"/>
          <c:dLbls>
            <c:dLbl>
              <c:idx val="2"/>
              <c:spPr/>
              <c:txPr>
                <a:bodyPr/>
                <a:lstStyle/>
                <a:p>
                  <a:pPr>
                    <a:defRPr sz="14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Feuil1!$B$735:$D$735</c:f>
              <c:strCache>
                <c:ptCount val="3"/>
                <c:pt idx="0">
                  <c:v>Industrie</c:v>
                </c:pt>
                <c:pt idx="1">
                  <c:v>Bâtiment</c:v>
                </c:pt>
                <c:pt idx="2">
                  <c:v>Ensemble</c:v>
                </c:pt>
              </c:strCache>
            </c:strRef>
          </c:cat>
          <c:val>
            <c:numRef>
              <c:f>Feuil1!$B$736:$D$736</c:f>
              <c:numCache>
                <c:formatCode>0%</c:formatCode>
                <c:ptCount val="3"/>
                <c:pt idx="0">
                  <c:v>8.0000000000000029E-2</c:v>
                </c:pt>
                <c:pt idx="1">
                  <c:v>0.12000000000000002</c:v>
                </c:pt>
                <c:pt idx="2">
                  <c:v>0.11</c:v>
                </c:pt>
              </c:numCache>
            </c:numRef>
          </c:val>
        </c:ser>
        <c:ser>
          <c:idx val="1"/>
          <c:order val="1"/>
          <c:tx>
            <c:strRef>
              <c:f>Feuil1!$A$737</c:f>
              <c:strCache>
                <c:ptCount val="1"/>
                <c:pt idx="0">
                  <c:v>Tertiaire privé</c:v>
                </c:pt>
              </c:strCache>
            </c:strRef>
          </c:tx>
          <c:spPr>
            <a:solidFill>
              <a:srgbClr val="009900"/>
            </a:solidFill>
          </c:spPr>
          <c:invertIfNegative val="0"/>
          <c:dLbls>
            <c:dLbl>
              <c:idx val="2"/>
              <c:spPr/>
              <c:txPr>
                <a:bodyPr/>
                <a:lstStyle/>
                <a:p>
                  <a:pPr>
                    <a:defRPr sz="14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Feuil1!$B$735:$D$735</c:f>
              <c:strCache>
                <c:ptCount val="3"/>
                <c:pt idx="0">
                  <c:v>Industrie</c:v>
                </c:pt>
                <c:pt idx="1">
                  <c:v>Bâtiment</c:v>
                </c:pt>
                <c:pt idx="2">
                  <c:v>Ensemble</c:v>
                </c:pt>
              </c:strCache>
            </c:strRef>
          </c:cat>
          <c:val>
            <c:numRef>
              <c:f>Feuil1!$B$737:$D$737</c:f>
              <c:numCache>
                <c:formatCode>0%</c:formatCode>
                <c:ptCount val="3"/>
                <c:pt idx="0">
                  <c:v>0.53</c:v>
                </c:pt>
                <c:pt idx="1">
                  <c:v>0.34</c:v>
                </c:pt>
                <c:pt idx="2">
                  <c:v>0.4</c:v>
                </c:pt>
              </c:numCache>
            </c:numRef>
          </c:val>
        </c:ser>
        <c:ser>
          <c:idx val="2"/>
          <c:order val="2"/>
          <c:tx>
            <c:strRef>
              <c:f>Feuil1!$A$738</c:f>
              <c:strCache>
                <c:ptCount val="1"/>
                <c:pt idx="0">
                  <c:v>Logements collectifs</c:v>
                </c:pt>
              </c:strCache>
            </c:strRef>
          </c:tx>
          <c:spPr>
            <a:solidFill>
              <a:srgbClr val="336699"/>
            </a:solidFill>
          </c:spPr>
          <c:invertIfNegative val="0"/>
          <c:dLbls>
            <c:dLbl>
              <c:idx val="0"/>
              <c:layout>
                <c:manualLayout>
                  <c:x val="9.0132738095238127E-2"/>
                  <c:y val="-3.9197530864197531E-3"/>
                </c:manualLayout>
              </c:layout>
              <c:tx>
                <c:rich>
                  <a:bodyPr/>
                  <a:lstStyle/>
                  <a:p>
                    <a:pPr>
                      <a:defRPr sz="1100">
                        <a:solidFill>
                          <a:sysClr val="windowText" lastClr="000000"/>
                        </a:solidFill>
                      </a:defRPr>
                    </a:pPr>
                    <a:r>
                      <a:rPr lang="en-US">
                        <a:solidFill>
                          <a:sysClr val="windowText" lastClr="000000"/>
                        </a:solidFill>
                      </a:rPr>
                      <a:t>NS</a:t>
                    </a:r>
                  </a:p>
                </c:rich>
              </c:tx>
              <c:spPr/>
              <c:showLegendKey val="0"/>
              <c:showVal val="1"/>
              <c:showCatName val="0"/>
              <c:showSerName val="0"/>
              <c:showPercent val="0"/>
              <c:showBubbleSize val="0"/>
              <c:extLst>
                <c:ext xmlns:c15="http://schemas.microsoft.com/office/drawing/2012/chart" uri="{CE6537A1-D6FC-4f65-9D91-7224C49458BB}"/>
              </c:extLst>
            </c:dLbl>
            <c:dLbl>
              <c:idx val="2"/>
              <c:spPr/>
              <c:txPr>
                <a:bodyPr/>
                <a:lstStyle/>
                <a:p>
                  <a:pPr>
                    <a:defRPr sz="14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Feuil1!$B$735:$D$735</c:f>
              <c:strCache>
                <c:ptCount val="3"/>
                <c:pt idx="0">
                  <c:v>Industrie</c:v>
                </c:pt>
                <c:pt idx="1">
                  <c:v>Bâtiment</c:v>
                </c:pt>
                <c:pt idx="2">
                  <c:v>Ensemble</c:v>
                </c:pt>
              </c:strCache>
            </c:strRef>
          </c:cat>
          <c:val>
            <c:numRef>
              <c:f>Feuil1!$B$738:$D$738</c:f>
              <c:numCache>
                <c:formatCode>0%</c:formatCode>
                <c:ptCount val="3"/>
                <c:pt idx="0">
                  <c:v>0</c:v>
                </c:pt>
                <c:pt idx="1">
                  <c:v>4.0000000000000015E-2</c:v>
                </c:pt>
                <c:pt idx="2">
                  <c:v>3.0000000000000002E-2</c:v>
                </c:pt>
              </c:numCache>
            </c:numRef>
          </c:val>
        </c:ser>
        <c:ser>
          <c:idx val="3"/>
          <c:order val="3"/>
          <c:tx>
            <c:strRef>
              <c:f>Feuil1!$A$739</c:f>
              <c:strCache>
                <c:ptCount val="1"/>
                <c:pt idx="0">
                  <c:v>Logements privés</c:v>
                </c:pt>
              </c:strCache>
            </c:strRef>
          </c:tx>
          <c:spPr>
            <a:solidFill>
              <a:srgbClr val="00CCFF"/>
            </a:solidFill>
          </c:spPr>
          <c:invertIfNegative val="0"/>
          <c:dLbls>
            <c:dLbl>
              <c:idx val="2"/>
              <c:spPr/>
              <c:txPr>
                <a:bodyPr/>
                <a:lstStyle/>
                <a:p>
                  <a:pPr>
                    <a:defRPr sz="14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b="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Feuil1!$B$735:$D$735</c:f>
              <c:strCache>
                <c:ptCount val="3"/>
                <c:pt idx="0">
                  <c:v>Industrie</c:v>
                </c:pt>
                <c:pt idx="1">
                  <c:v>Bâtiment</c:v>
                </c:pt>
                <c:pt idx="2">
                  <c:v>Ensemble</c:v>
                </c:pt>
              </c:strCache>
            </c:strRef>
          </c:cat>
          <c:val>
            <c:numRef>
              <c:f>Feuil1!$B$739:$D$739</c:f>
              <c:numCache>
                <c:formatCode>0%</c:formatCode>
                <c:ptCount val="3"/>
                <c:pt idx="0">
                  <c:v>0.39000000000000012</c:v>
                </c:pt>
                <c:pt idx="1">
                  <c:v>0.5</c:v>
                </c:pt>
                <c:pt idx="2">
                  <c:v>0.46</c:v>
                </c:pt>
              </c:numCache>
            </c:numRef>
          </c:val>
        </c:ser>
        <c:dLbls>
          <c:showLegendKey val="0"/>
          <c:showVal val="0"/>
          <c:showCatName val="0"/>
          <c:showSerName val="0"/>
          <c:showPercent val="0"/>
          <c:showBubbleSize val="0"/>
        </c:dLbls>
        <c:gapWidth val="84"/>
        <c:overlap val="100"/>
        <c:axId val="318844680"/>
        <c:axId val="318838016"/>
      </c:barChart>
      <c:catAx>
        <c:axId val="318844680"/>
        <c:scaling>
          <c:orientation val="minMax"/>
        </c:scaling>
        <c:delete val="0"/>
        <c:axPos val="b"/>
        <c:numFmt formatCode="General" sourceLinked="0"/>
        <c:majorTickMark val="out"/>
        <c:minorTickMark val="none"/>
        <c:tickLblPos val="nextTo"/>
        <c:crossAx val="318838016"/>
        <c:crosses val="autoZero"/>
        <c:auto val="1"/>
        <c:lblAlgn val="ctr"/>
        <c:lblOffset val="100"/>
        <c:noMultiLvlLbl val="0"/>
      </c:catAx>
      <c:valAx>
        <c:axId val="318838016"/>
        <c:scaling>
          <c:orientation val="minMax"/>
          <c:max val="1"/>
          <c:min val="0"/>
        </c:scaling>
        <c:delete val="0"/>
        <c:axPos val="l"/>
        <c:numFmt formatCode="0%" sourceLinked="1"/>
        <c:majorTickMark val="out"/>
        <c:minorTickMark val="none"/>
        <c:tickLblPos val="nextTo"/>
        <c:crossAx val="318844680"/>
        <c:crosses val="autoZero"/>
        <c:crossBetween val="between"/>
        <c:majorUnit val="0.2"/>
      </c:valAx>
      <c:spPr>
        <a:noFill/>
      </c:spPr>
    </c:plotArea>
    <c:legend>
      <c:legendPos val="b"/>
      <c:overlay val="0"/>
      <c:spPr>
        <a:ln>
          <a:solidFill>
            <a:sysClr val="windowText" lastClr="000000"/>
          </a:solidFill>
        </a:ln>
      </c:spPr>
    </c:legend>
    <c:plotVisOnly val="1"/>
    <c:dispBlanksAs val="gap"/>
    <c:showDLblsOverMax val="0"/>
  </c:chart>
  <c:spPr>
    <a:noFill/>
    <a:ln>
      <a:noFill/>
    </a:ln>
  </c:spPr>
  <c:txPr>
    <a:bodyPr/>
    <a:lstStyle/>
    <a:p>
      <a:pPr>
        <a:defRPr>
          <a:latin typeface="Calibri" panose="020F0502020204030204" pitchFamily="34" charset="0"/>
          <a:cs typeface="Calibri" panose="020F0502020204030204" pitchFamily="34" charset="0"/>
        </a:defRPr>
      </a:pPr>
      <a:endParaRPr lang="fr-FR"/>
    </a:p>
  </c:txPr>
  <c:externalData r:id="rId2">
    <c:autoUpdate val="0"/>
  </c:externalData>
  <c:userShapes r:id="rId3"/>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7092275230302102E-2"/>
          <c:y val="9.873022344300135E-2"/>
          <c:w val="0.76728095238095262"/>
          <c:h val="0.63617188808845726"/>
        </c:manualLayout>
      </c:layout>
      <c:barChart>
        <c:barDir val="col"/>
        <c:grouping val="percentStacked"/>
        <c:varyColors val="0"/>
        <c:ser>
          <c:idx val="0"/>
          <c:order val="0"/>
          <c:tx>
            <c:strRef>
              <c:f>Feuil1!$A$930</c:f>
              <c:strCache>
                <c:ptCount val="1"/>
                <c:pt idx="0">
                  <c:v>Administration/Gestion</c:v>
                </c:pt>
              </c:strCache>
            </c:strRef>
          </c:tx>
          <c:spPr>
            <a:solidFill>
              <a:srgbClr val="FF9900"/>
            </a:solidFill>
          </c:spPr>
          <c:invertIfNegative val="0"/>
          <c:dLbls>
            <c:dLbl>
              <c:idx val="2"/>
              <c:spPr/>
              <c:txPr>
                <a:bodyPr/>
                <a:lstStyle/>
                <a:p>
                  <a:pPr>
                    <a:defRPr sz="14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Feuil1!$B$929:$D$929</c:f>
              <c:strCache>
                <c:ptCount val="3"/>
                <c:pt idx="0">
                  <c:v>Industrie</c:v>
                </c:pt>
                <c:pt idx="1">
                  <c:v>Bâtiment</c:v>
                </c:pt>
                <c:pt idx="2">
                  <c:v>Ensemble</c:v>
                </c:pt>
              </c:strCache>
            </c:strRef>
          </c:cat>
          <c:val>
            <c:numRef>
              <c:f>Feuil1!$B$930:$D$930</c:f>
              <c:numCache>
                <c:formatCode>0%</c:formatCode>
                <c:ptCount val="3"/>
                <c:pt idx="0">
                  <c:v>0.16</c:v>
                </c:pt>
                <c:pt idx="1">
                  <c:v>0.15000000000000005</c:v>
                </c:pt>
                <c:pt idx="2">
                  <c:v>0.15000000000000005</c:v>
                </c:pt>
              </c:numCache>
            </c:numRef>
          </c:val>
        </c:ser>
        <c:ser>
          <c:idx val="1"/>
          <c:order val="1"/>
          <c:tx>
            <c:strRef>
              <c:f>Feuil1!$A$931</c:f>
              <c:strCache>
                <c:ptCount val="1"/>
                <c:pt idx="0">
                  <c:v>Bureau d'études technique</c:v>
                </c:pt>
              </c:strCache>
            </c:strRef>
          </c:tx>
          <c:spPr>
            <a:solidFill>
              <a:srgbClr val="CC0000"/>
            </a:solidFill>
          </c:spPr>
          <c:invertIfNegative val="0"/>
          <c:dLbls>
            <c:dLbl>
              <c:idx val="2"/>
              <c:spPr/>
              <c:txPr>
                <a:bodyPr/>
                <a:lstStyle/>
                <a:p>
                  <a:pPr>
                    <a:defRPr sz="14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Feuil1!$B$929:$D$929</c:f>
              <c:strCache>
                <c:ptCount val="3"/>
                <c:pt idx="0">
                  <c:v>Industrie</c:v>
                </c:pt>
                <c:pt idx="1">
                  <c:v>Bâtiment</c:v>
                </c:pt>
                <c:pt idx="2">
                  <c:v>Ensemble</c:v>
                </c:pt>
              </c:strCache>
            </c:strRef>
          </c:cat>
          <c:val>
            <c:numRef>
              <c:f>Feuil1!$B$931:$D$931</c:f>
              <c:numCache>
                <c:formatCode>0%</c:formatCode>
                <c:ptCount val="3"/>
                <c:pt idx="0">
                  <c:v>9.0000000000000024E-2</c:v>
                </c:pt>
                <c:pt idx="1">
                  <c:v>0.1</c:v>
                </c:pt>
                <c:pt idx="2">
                  <c:v>0.1</c:v>
                </c:pt>
              </c:numCache>
            </c:numRef>
          </c:val>
        </c:ser>
        <c:ser>
          <c:idx val="2"/>
          <c:order val="2"/>
          <c:tx>
            <c:strRef>
              <c:f>Feuil1!$A$932</c:f>
              <c:strCache>
                <c:ptCount val="1"/>
                <c:pt idx="0">
                  <c:v>Fabrication/Atelier</c:v>
                </c:pt>
              </c:strCache>
            </c:strRef>
          </c:tx>
          <c:spPr>
            <a:solidFill>
              <a:srgbClr val="006699"/>
            </a:solidFill>
          </c:spPr>
          <c:invertIfNegative val="0"/>
          <c:dLbls>
            <c:dLbl>
              <c:idx val="2"/>
              <c:spPr/>
              <c:txPr>
                <a:bodyPr/>
                <a:lstStyle/>
                <a:p>
                  <a:pPr>
                    <a:defRPr sz="14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Feuil1!$B$929:$D$929</c:f>
              <c:strCache>
                <c:ptCount val="3"/>
                <c:pt idx="0">
                  <c:v>Industrie</c:v>
                </c:pt>
                <c:pt idx="1">
                  <c:v>Bâtiment</c:v>
                </c:pt>
                <c:pt idx="2">
                  <c:v>Ensemble</c:v>
                </c:pt>
              </c:strCache>
            </c:strRef>
          </c:cat>
          <c:val>
            <c:numRef>
              <c:f>Feuil1!$B$932:$D$932</c:f>
              <c:numCache>
                <c:formatCode>0%</c:formatCode>
                <c:ptCount val="3"/>
                <c:pt idx="0">
                  <c:v>0.55000000000000004</c:v>
                </c:pt>
                <c:pt idx="1">
                  <c:v>0.3600000000000001</c:v>
                </c:pt>
                <c:pt idx="2">
                  <c:v>0.4200000000000001</c:v>
                </c:pt>
              </c:numCache>
            </c:numRef>
          </c:val>
        </c:ser>
        <c:ser>
          <c:idx val="3"/>
          <c:order val="3"/>
          <c:tx>
            <c:strRef>
              <c:f>Feuil1!$A$933</c:f>
              <c:strCache>
                <c:ptCount val="1"/>
                <c:pt idx="0">
                  <c:v>Conducteur de travaux/Chargé d'affaires</c:v>
                </c:pt>
              </c:strCache>
            </c:strRef>
          </c:tx>
          <c:spPr>
            <a:solidFill>
              <a:srgbClr val="CC0099"/>
            </a:solidFill>
          </c:spPr>
          <c:invertIfNegative val="0"/>
          <c:dLbls>
            <c:dLbl>
              <c:idx val="2"/>
              <c:spPr/>
              <c:txPr>
                <a:bodyPr/>
                <a:lstStyle/>
                <a:p>
                  <a:pPr>
                    <a:defRPr sz="14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Feuil1!$B$929:$D$929</c:f>
              <c:strCache>
                <c:ptCount val="3"/>
                <c:pt idx="0">
                  <c:v>Industrie</c:v>
                </c:pt>
                <c:pt idx="1">
                  <c:v>Bâtiment</c:v>
                </c:pt>
                <c:pt idx="2">
                  <c:v>Ensemble</c:v>
                </c:pt>
              </c:strCache>
            </c:strRef>
          </c:cat>
          <c:val>
            <c:numRef>
              <c:f>Feuil1!$B$933:$D$933</c:f>
              <c:numCache>
                <c:formatCode>0%</c:formatCode>
                <c:ptCount val="3"/>
                <c:pt idx="0">
                  <c:v>6.0000000000000019E-2</c:v>
                </c:pt>
                <c:pt idx="1">
                  <c:v>8.0000000000000029E-2</c:v>
                </c:pt>
                <c:pt idx="2">
                  <c:v>7.0000000000000021E-2</c:v>
                </c:pt>
              </c:numCache>
            </c:numRef>
          </c:val>
        </c:ser>
        <c:ser>
          <c:idx val="4"/>
          <c:order val="4"/>
          <c:tx>
            <c:strRef>
              <c:f>Feuil1!$A$934</c:f>
              <c:strCache>
                <c:ptCount val="1"/>
                <c:pt idx="0">
                  <c:v>Installateur/Metteurs en œuvre </c:v>
                </c:pt>
              </c:strCache>
            </c:strRef>
          </c:tx>
          <c:spPr>
            <a:solidFill>
              <a:srgbClr val="008000"/>
            </a:solidFill>
          </c:spPr>
          <c:invertIfNegative val="0"/>
          <c:dLbls>
            <c:dLbl>
              <c:idx val="2"/>
              <c:spPr/>
              <c:txPr>
                <a:bodyPr/>
                <a:lstStyle/>
                <a:p>
                  <a:pPr>
                    <a:defRPr sz="14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Feuil1!$B$929:$D$929</c:f>
              <c:strCache>
                <c:ptCount val="3"/>
                <c:pt idx="0">
                  <c:v>Industrie</c:v>
                </c:pt>
                <c:pt idx="1">
                  <c:v>Bâtiment</c:v>
                </c:pt>
                <c:pt idx="2">
                  <c:v>Ensemble</c:v>
                </c:pt>
              </c:strCache>
            </c:strRef>
          </c:cat>
          <c:val>
            <c:numRef>
              <c:f>Feuil1!$B$934:$D$934</c:f>
              <c:numCache>
                <c:formatCode>0%</c:formatCode>
                <c:ptCount val="3"/>
                <c:pt idx="0">
                  <c:v>0.14000000000000001</c:v>
                </c:pt>
                <c:pt idx="1">
                  <c:v>0.31000000000000011</c:v>
                </c:pt>
                <c:pt idx="2">
                  <c:v>0.26</c:v>
                </c:pt>
              </c:numCache>
            </c:numRef>
          </c:val>
        </c:ser>
        <c:dLbls>
          <c:showLegendKey val="0"/>
          <c:showVal val="0"/>
          <c:showCatName val="0"/>
          <c:showSerName val="0"/>
          <c:showPercent val="0"/>
          <c:showBubbleSize val="0"/>
        </c:dLbls>
        <c:gapWidth val="84"/>
        <c:overlap val="100"/>
        <c:axId val="318232232"/>
        <c:axId val="318236936"/>
      </c:barChart>
      <c:catAx>
        <c:axId val="318232232"/>
        <c:scaling>
          <c:orientation val="minMax"/>
        </c:scaling>
        <c:delete val="0"/>
        <c:axPos val="b"/>
        <c:numFmt formatCode="General" sourceLinked="0"/>
        <c:majorTickMark val="out"/>
        <c:minorTickMark val="none"/>
        <c:tickLblPos val="nextTo"/>
        <c:crossAx val="318236936"/>
        <c:crosses val="autoZero"/>
        <c:auto val="1"/>
        <c:lblAlgn val="ctr"/>
        <c:lblOffset val="100"/>
        <c:noMultiLvlLbl val="0"/>
      </c:catAx>
      <c:valAx>
        <c:axId val="318236936"/>
        <c:scaling>
          <c:orientation val="minMax"/>
          <c:max val="1"/>
          <c:min val="0"/>
        </c:scaling>
        <c:delete val="0"/>
        <c:axPos val="l"/>
        <c:numFmt formatCode="0%" sourceLinked="1"/>
        <c:majorTickMark val="out"/>
        <c:minorTickMark val="none"/>
        <c:tickLblPos val="nextTo"/>
        <c:crossAx val="318232232"/>
        <c:crosses val="autoZero"/>
        <c:crossBetween val="between"/>
        <c:majorUnit val="0.2"/>
      </c:valAx>
      <c:spPr>
        <a:noFill/>
      </c:spPr>
    </c:plotArea>
    <c:legend>
      <c:legendPos val="b"/>
      <c:layout>
        <c:manualLayout>
          <c:xMode val="edge"/>
          <c:yMode val="edge"/>
          <c:x val="4.550198412698412E-2"/>
          <c:y val="0.82485945457351406"/>
          <c:w val="0.92159503968253964"/>
          <c:h val="0.15274146255428922"/>
        </c:manualLayout>
      </c:layout>
      <c:overlay val="0"/>
      <c:spPr>
        <a:ln>
          <a:solidFill>
            <a:sysClr val="windowText" lastClr="000000"/>
          </a:solidFill>
        </a:ln>
      </c:spPr>
    </c:legend>
    <c:plotVisOnly val="1"/>
    <c:dispBlanksAs val="gap"/>
    <c:showDLblsOverMax val="0"/>
  </c:chart>
  <c:spPr>
    <a:noFill/>
    <a:ln>
      <a:noFill/>
    </a:ln>
  </c:spPr>
  <c:txPr>
    <a:bodyPr/>
    <a:lstStyle/>
    <a:p>
      <a:pPr>
        <a:defRPr>
          <a:latin typeface="Calibri" panose="020F0502020204030204" pitchFamily="34" charset="0"/>
          <a:cs typeface="Calibri" panose="020F0502020204030204" pitchFamily="34" charset="0"/>
        </a:defRPr>
      </a:pPr>
      <a:endParaRPr lang="fr-FR"/>
    </a:p>
  </c:txPr>
  <c:externalData r:id="rId2">
    <c:autoUpdate val="0"/>
  </c:externalData>
  <c:userShapes r:id="rId3"/>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7092261904761917E-2"/>
          <c:y val="0.12000670128999837"/>
          <c:w val="0.76728095238095262"/>
          <c:h val="0.63617188808845726"/>
        </c:manualLayout>
      </c:layout>
      <c:barChart>
        <c:barDir val="col"/>
        <c:grouping val="percentStacked"/>
        <c:varyColors val="0"/>
        <c:ser>
          <c:idx val="0"/>
          <c:order val="0"/>
          <c:tx>
            <c:strRef>
              <c:f>Feuil1!$A$994</c:f>
              <c:strCache>
                <c:ptCount val="1"/>
                <c:pt idx="0">
                  <c:v>Sans diplôme</c:v>
                </c:pt>
              </c:strCache>
            </c:strRef>
          </c:tx>
          <c:spPr>
            <a:solidFill>
              <a:srgbClr val="FF9999"/>
            </a:solidFill>
          </c:spPr>
          <c:invertIfNegative val="0"/>
          <c:dLbls>
            <c:dLbl>
              <c:idx val="2"/>
              <c:spPr/>
              <c:txPr>
                <a:bodyPr/>
                <a:lstStyle/>
                <a:p>
                  <a:pPr>
                    <a:defRPr sz="14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Feuil1!$B$993:$D$993</c:f>
              <c:strCache>
                <c:ptCount val="3"/>
                <c:pt idx="0">
                  <c:v>Industrie</c:v>
                </c:pt>
                <c:pt idx="1">
                  <c:v>Bâtiment</c:v>
                </c:pt>
                <c:pt idx="2">
                  <c:v>Ensemble</c:v>
                </c:pt>
              </c:strCache>
            </c:strRef>
          </c:cat>
          <c:val>
            <c:numRef>
              <c:f>Feuil1!$B$994:$D$994</c:f>
              <c:numCache>
                <c:formatCode>0%</c:formatCode>
                <c:ptCount val="3"/>
                <c:pt idx="0">
                  <c:v>9.0000000000000024E-2</c:v>
                </c:pt>
                <c:pt idx="1">
                  <c:v>6.0000000000000019E-2</c:v>
                </c:pt>
                <c:pt idx="2">
                  <c:v>7.0000000000000021E-2</c:v>
                </c:pt>
              </c:numCache>
            </c:numRef>
          </c:val>
        </c:ser>
        <c:ser>
          <c:idx val="1"/>
          <c:order val="1"/>
          <c:tx>
            <c:strRef>
              <c:f>Feuil1!$A$995</c:f>
              <c:strCache>
                <c:ptCount val="1"/>
                <c:pt idx="0">
                  <c:v>CAP-BEP</c:v>
                </c:pt>
              </c:strCache>
            </c:strRef>
          </c:tx>
          <c:spPr>
            <a:solidFill>
              <a:srgbClr val="CC99FF"/>
            </a:solidFill>
          </c:spPr>
          <c:invertIfNegative val="0"/>
          <c:dLbls>
            <c:dLbl>
              <c:idx val="2"/>
              <c:spPr/>
              <c:txPr>
                <a:bodyPr/>
                <a:lstStyle/>
                <a:p>
                  <a:pPr>
                    <a:defRPr sz="14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Feuil1!$B$993:$D$993</c:f>
              <c:strCache>
                <c:ptCount val="3"/>
                <c:pt idx="0">
                  <c:v>Industrie</c:v>
                </c:pt>
                <c:pt idx="1">
                  <c:v>Bâtiment</c:v>
                </c:pt>
                <c:pt idx="2">
                  <c:v>Ensemble</c:v>
                </c:pt>
              </c:strCache>
            </c:strRef>
          </c:cat>
          <c:val>
            <c:numRef>
              <c:f>Feuil1!$B$995:$D$995</c:f>
              <c:numCache>
                <c:formatCode>0%</c:formatCode>
                <c:ptCount val="3"/>
                <c:pt idx="0">
                  <c:v>0.4200000000000001</c:v>
                </c:pt>
                <c:pt idx="1">
                  <c:v>0.41000000000000009</c:v>
                </c:pt>
                <c:pt idx="2">
                  <c:v>0.41000000000000009</c:v>
                </c:pt>
              </c:numCache>
            </c:numRef>
          </c:val>
        </c:ser>
        <c:ser>
          <c:idx val="2"/>
          <c:order val="2"/>
          <c:tx>
            <c:strRef>
              <c:f>Feuil1!$A$996</c:f>
              <c:strCache>
                <c:ptCount val="1"/>
                <c:pt idx="0">
                  <c:v>BP</c:v>
                </c:pt>
              </c:strCache>
            </c:strRef>
          </c:tx>
          <c:spPr>
            <a:solidFill>
              <a:srgbClr val="99CC00"/>
            </a:solidFill>
          </c:spPr>
          <c:invertIfNegative val="0"/>
          <c:dLbls>
            <c:dLbl>
              <c:idx val="2"/>
              <c:spPr/>
              <c:txPr>
                <a:bodyPr/>
                <a:lstStyle/>
                <a:p>
                  <a:pPr>
                    <a:defRPr sz="14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Feuil1!$B$993:$D$993</c:f>
              <c:strCache>
                <c:ptCount val="3"/>
                <c:pt idx="0">
                  <c:v>Industrie</c:v>
                </c:pt>
                <c:pt idx="1">
                  <c:v>Bâtiment</c:v>
                </c:pt>
                <c:pt idx="2">
                  <c:v>Ensemble</c:v>
                </c:pt>
              </c:strCache>
            </c:strRef>
          </c:cat>
          <c:val>
            <c:numRef>
              <c:f>Feuil1!$B$996:$D$996</c:f>
              <c:numCache>
                <c:formatCode>0%</c:formatCode>
                <c:ptCount val="3"/>
                <c:pt idx="0">
                  <c:v>9.0000000000000024E-2</c:v>
                </c:pt>
                <c:pt idx="1">
                  <c:v>0.13</c:v>
                </c:pt>
                <c:pt idx="2">
                  <c:v>0.12000000000000002</c:v>
                </c:pt>
              </c:numCache>
            </c:numRef>
          </c:val>
        </c:ser>
        <c:ser>
          <c:idx val="3"/>
          <c:order val="3"/>
          <c:tx>
            <c:strRef>
              <c:f>Feuil1!$A$997</c:f>
              <c:strCache>
                <c:ptCount val="1"/>
                <c:pt idx="0">
                  <c:v>BAC PRO</c:v>
                </c:pt>
              </c:strCache>
            </c:strRef>
          </c:tx>
          <c:spPr>
            <a:solidFill>
              <a:srgbClr val="00CCFF"/>
            </a:solidFill>
          </c:spPr>
          <c:invertIfNegative val="0"/>
          <c:dLbls>
            <c:dLbl>
              <c:idx val="2"/>
              <c:spPr/>
              <c:txPr>
                <a:bodyPr/>
                <a:lstStyle/>
                <a:p>
                  <a:pPr>
                    <a:defRPr sz="14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Feuil1!$B$993:$D$993</c:f>
              <c:strCache>
                <c:ptCount val="3"/>
                <c:pt idx="0">
                  <c:v>Industrie</c:v>
                </c:pt>
                <c:pt idx="1">
                  <c:v>Bâtiment</c:v>
                </c:pt>
                <c:pt idx="2">
                  <c:v>Ensemble</c:v>
                </c:pt>
              </c:strCache>
            </c:strRef>
          </c:cat>
          <c:val>
            <c:numRef>
              <c:f>Feuil1!$B$997:$D$997</c:f>
              <c:numCache>
                <c:formatCode>0%</c:formatCode>
                <c:ptCount val="3"/>
                <c:pt idx="0">
                  <c:v>0.19</c:v>
                </c:pt>
                <c:pt idx="1">
                  <c:v>0.16</c:v>
                </c:pt>
                <c:pt idx="2">
                  <c:v>0.17</c:v>
                </c:pt>
              </c:numCache>
            </c:numRef>
          </c:val>
        </c:ser>
        <c:ser>
          <c:idx val="4"/>
          <c:order val="4"/>
          <c:tx>
            <c:strRef>
              <c:f>Feuil1!$A$998</c:f>
              <c:strCache>
                <c:ptCount val="1"/>
                <c:pt idx="0">
                  <c:v>BAC +2</c:v>
                </c:pt>
              </c:strCache>
            </c:strRef>
          </c:tx>
          <c:spPr>
            <a:solidFill>
              <a:srgbClr val="FF9900"/>
            </a:solidFill>
          </c:spPr>
          <c:invertIfNegative val="0"/>
          <c:dLbls>
            <c:dLbl>
              <c:idx val="2"/>
              <c:spPr/>
              <c:txPr>
                <a:bodyPr/>
                <a:lstStyle/>
                <a:p>
                  <a:pPr>
                    <a:defRPr sz="14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Feuil1!$B$993:$D$993</c:f>
              <c:strCache>
                <c:ptCount val="3"/>
                <c:pt idx="0">
                  <c:v>Industrie</c:v>
                </c:pt>
                <c:pt idx="1">
                  <c:v>Bâtiment</c:v>
                </c:pt>
                <c:pt idx="2">
                  <c:v>Ensemble</c:v>
                </c:pt>
              </c:strCache>
            </c:strRef>
          </c:cat>
          <c:val>
            <c:numRef>
              <c:f>Feuil1!$B$998:$D$998</c:f>
              <c:numCache>
                <c:formatCode>0%</c:formatCode>
                <c:ptCount val="3"/>
                <c:pt idx="0">
                  <c:v>0.1</c:v>
                </c:pt>
                <c:pt idx="1">
                  <c:v>0.19</c:v>
                </c:pt>
                <c:pt idx="2">
                  <c:v>0.16</c:v>
                </c:pt>
              </c:numCache>
            </c:numRef>
          </c:val>
        </c:ser>
        <c:ser>
          <c:idx val="5"/>
          <c:order val="5"/>
          <c:tx>
            <c:strRef>
              <c:f>Feuil1!$A$999</c:f>
              <c:strCache>
                <c:ptCount val="1"/>
                <c:pt idx="0">
                  <c:v>BAC +3</c:v>
                </c:pt>
              </c:strCache>
            </c:strRef>
          </c:tx>
          <c:spPr>
            <a:solidFill>
              <a:srgbClr val="9900FF"/>
            </a:solidFill>
          </c:spPr>
          <c:invertIfNegative val="0"/>
          <c:dLbls>
            <c:dLbl>
              <c:idx val="2"/>
              <c:spPr/>
              <c:txPr>
                <a:bodyPr/>
                <a:lstStyle/>
                <a:p>
                  <a:pPr>
                    <a:defRPr sz="14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Feuil1!$B$993:$D$993</c:f>
              <c:strCache>
                <c:ptCount val="3"/>
                <c:pt idx="0">
                  <c:v>Industrie</c:v>
                </c:pt>
                <c:pt idx="1">
                  <c:v>Bâtiment</c:v>
                </c:pt>
                <c:pt idx="2">
                  <c:v>Ensemble</c:v>
                </c:pt>
              </c:strCache>
            </c:strRef>
          </c:cat>
          <c:val>
            <c:numRef>
              <c:f>Feuil1!$B$999:$D$999</c:f>
              <c:numCache>
                <c:formatCode>0%</c:formatCode>
                <c:ptCount val="3"/>
                <c:pt idx="0">
                  <c:v>9.0000000000000024E-2</c:v>
                </c:pt>
                <c:pt idx="1">
                  <c:v>4.0000000000000015E-2</c:v>
                </c:pt>
                <c:pt idx="2">
                  <c:v>6.0000000000000019E-2</c:v>
                </c:pt>
              </c:numCache>
            </c:numRef>
          </c:val>
        </c:ser>
        <c:ser>
          <c:idx val="6"/>
          <c:order val="6"/>
          <c:tx>
            <c:strRef>
              <c:f>Feuil1!$A$1000</c:f>
              <c:strCache>
                <c:ptCount val="1"/>
                <c:pt idx="0">
                  <c:v>Autres</c:v>
                </c:pt>
              </c:strCache>
            </c:strRef>
          </c:tx>
          <c:spPr>
            <a:solidFill>
              <a:schemeClr val="bg1">
                <a:lumMod val="50000"/>
              </a:schemeClr>
            </a:solidFill>
          </c:spPr>
          <c:invertIfNegative val="0"/>
          <c:dLbls>
            <c:dLbl>
              <c:idx val="0"/>
              <c:layout>
                <c:manualLayout>
                  <c:x val="0"/>
                  <c:y val="-4.2553191489361715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5.039682539682541E-3"/>
                  <c:y val="-4.2553191489361715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5.0396825396826356E-3"/>
                  <c:y val="-4.2553191489361722E-2"/>
                </c:manualLayout>
              </c:layout>
              <c:spPr/>
              <c:txPr>
                <a:bodyPr/>
                <a:lstStyle/>
                <a:p>
                  <a:pPr>
                    <a:defRPr sz="1400" b="1"/>
                  </a:pPr>
                  <a:endParaRPr lang="fr-FR"/>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100"/>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Feuil1!$B$993:$D$993</c:f>
              <c:strCache>
                <c:ptCount val="3"/>
                <c:pt idx="0">
                  <c:v>Industrie</c:v>
                </c:pt>
                <c:pt idx="1">
                  <c:v>Bâtiment</c:v>
                </c:pt>
                <c:pt idx="2">
                  <c:v>Ensemble</c:v>
                </c:pt>
              </c:strCache>
            </c:strRef>
          </c:cat>
          <c:val>
            <c:numRef>
              <c:f>Feuil1!$B$1000:$D$1000</c:f>
              <c:numCache>
                <c:formatCode>0%</c:formatCode>
                <c:ptCount val="3"/>
                <c:pt idx="0">
                  <c:v>2.0000000000000007E-2</c:v>
                </c:pt>
                <c:pt idx="1">
                  <c:v>1.0000000000000004E-2</c:v>
                </c:pt>
                <c:pt idx="2">
                  <c:v>1.0000000000000004E-2</c:v>
                </c:pt>
              </c:numCache>
            </c:numRef>
          </c:val>
        </c:ser>
        <c:dLbls>
          <c:showLegendKey val="0"/>
          <c:showVal val="0"/>
          <c:showCatName val="0"/>
          <c:showSerName val="0"/>
          <c:showPercent val="0"/>
          <c:showBubbleSize val="0"/>
        </c:dLbls>
        <c:gapWidth val="84"/>
        <c:overlap val="100"/>
        <c:axId val="318238504"/>
        <c:axId val="318239288"/>
      </c:barChart>
      <c:catAx>
        <c:axId val="318238504"/>
        <c:scaling>
          <c:orientation val="minMax"/>
        </c:scaling>
        <c:delete val="0"/>
        <c:axPos val="b"/>
        <c:numFmt formatCode="General" sourceLinked="0"/>
        <c:majorTickMark val="out"/>
        <c:minorTickMark val="none"/>
        <c:tickLblPos val="nextTo"/>
        <c:crossAx val="318239288"/>
        <c:crosses val="autoZero"/>
        <c:auto val="1"/>
        <c:lblAlgn val="ctr"/>
        <c:lblOffset val="100"/>
        <c:noMultiLvlLbl val="0"/>
      </c:catAx>
      <c:valAx>
        <c:axId val="318239288"/>
        <c:scaling>
          <c:orientation val="minMax"/>
          <c:max val="1"/>
          <c:min val="0"/>
        </c:scaling>
        <c:delete val="0"/>
        <c:axPos val="l"/>
        <c:numFmt formatCode="0%" sourceLinked="1"/>
        <c:majorTickMark val="out"/>
        <c:minorTickMark val="none"/>
        <c:tickLblPos val="nextTo"/>
        <c:crossAx val="318238504"/>
        <c:crosses val="autoZero"/>
        <c:crossBetween val="between"/>
        <c:majorUnit val="0.2"/>
      </c:valAx>
      <c:spPr>
        <a:noFill/>
      </c:spPr>
    </c:plotArea>
    <c:legend>
      <c:legendPos val="b"/>
      <c:layout>
        <c:manualLayout>
          <c:xMode val="edge"/>
          <c:yMode val="edge"/>
          <c:x val="4.2982142857142878E-2"/>
          <c:y val="0.87095884291059411"/>
          <c:w val="0.89806309523809524"/>
          <c:h val="6.4123806332719052E-2"/>
        </c:manualLayout>
      </c:layout>
      <c:overlay val="0"/>
      <c:spPr>
        <a:ln>
          <a:solidFill>
            <a:sysClr val="windowText" lastClr="000000"/>
          </a:solidFill>
        </a:ln>
      </c:spPr>
    </c:legend>
    <c:plotVisOnly val="1"/>
    <c:dispBlanksAs val="gap"/>
    <c:showDLblsOverMax val="0"/>
  </c:chart>
  <c:spPr>
    <a:noFill/>
    <a:ln>
      <a:noFill/>
    </a:ln>
  </c:spPr>
  <c:txPr>
    <a:bodyPr/>
    <a:lstStyle/>
    <a:p>
      <a:pPr>
        <a:defRPr>
          <a:latin typeface="Calibri" panose="020F0502020204030204" pitchFamily="34" charset="0"/>
          <a:cs typeface="Calibri" panose="020F0502020204030204" pitchFamily="34" charset="0"/>
        </a:defRPr>
      </a:pPr>
      <a:endParaRPr lang="fr-FR"/>
    </a:p>
  </c:txPr>
  <c:externalData r:id="rId2">
    <c:autoUpdate val="0"/>
  </c:externalData>
  <c:userShapes r:id="rId3"/>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7092275230302102E-2"/>
          <c:y val="9.873022344300135E-2"/>
          <c:w val="0.79499918125207614"/>
          <c:h val="0.58980904246473342"/>
        </c:manualLayout>
      </c:layout>
      <c:barChart>
        <c:barDir val="col"/>
        <c:grouping val="percentStacked"/>
        <c:varyColors val="0"/>
        <c:ser>
          <c:idx val="0"/>
          <c:order val="0"/>
          <c:tx>
            <c:strRef>
              <c:f>Feuil1!$A$764</c:f>
              <c:strCache>
                <c:ptCount val="1"/>
                <c:pt idx="0">
                  <c:v>Sans diplôme</c:v>
                </c:pt>
              </c:strCache>
            </c:strRef>
          </c:tx>
          <c:spPr>
            <a:solidFill>
              <a:srgbClr val="FF9999"/>
            </a:solidFill>
          </c:spPr>
          <c:invertIfNegative val="0"/>
          <c:dLbls>
            <c:dLbl>
              <c:idx val="2"/>
              <c:spPr/>
              <c:txPr>
                <a:bodyPr/>
                <a:lstStyle/>
                <a:p>
                  <a:pPr>
                    <a:defRPr sz="1100" b="0">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Feuil1!$B$763:$D$763</c:f>
              <c:strCache>
                <c:ptCount val="3"/>
                <c:pt idx="0">
                  <c:v>1 à 5 salariés</c:v>
                </c:pt>
                <c:pt idx="1">
                  <c:v>6 à 19 salariés</c:v>
                </c:pt>
                <c:pt idx="2">
                  <c:v>20 salariés et plus</c:v>
                </c:pt>
              </c:strCache>
            </c:strRef>
          </c:cat>
          <c:val>
            <c:numRef>
              <c:f>Feuil1!$B$764:$D$764</c:f>
              <c:numCache>
                <c:formatCode>0%</c:formatCode>
                <c:ptCount val="3"/>
                <c:pt idx="0">
                  <c:v>8.0000000000000029E-2</c:v>
                </c:pt>
                <c:pt idx="1">
                  <c:v>6.0000000000000019E-2</c:v>
                </c:pt>
                <c:pt idx="2">
                  <c:v>7.0000000000000021E-2</c:v>
                </c:pt>
              </c:numCache>
            </c:numRef>
          </c:val>
        </c:ser>
        <c:ser>
          <c:idx val="1"/>
          <c:order val="1"/>
          <c:tx>
            <c:strRef>
              <c:f>Feuil1!$A$765</c:f>
              <c:strCache>
                <c:ptCount val="1"/>
                <c:pt idx="0">
                  <c:v>CAP-BEP</c:v>
                </c:pt>
              </c:strCache>
            </c:strRef>
          </c:tx>
          <c:spPr>
            <a:solidFill>
              <a:srgbClr val="CC99FF"/>
            </a:solidFill>
          </c:spPr>
          <c:invertIfNegative val="0"/>
          <c:dLbls>
            <c:dLbl>
              <c:idx val="2"/>
              <c:spPr/>
              <c:txPr>
                <a:bodyPr/>
                <a:lstStyle/>
                <a:p>
                  <a:pPr>
                    <a:defRPr sz="1100" b="0">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Feuil1!$B$763:$D$763</c:f>
              <c:strCache>
                <c:ptCount val="3"/>
                <c:pt idx="0">
                  <c:v>1 à 5 salariés</c:v>
                </c:pt>
                <c:pt idx="1">
                  <c:v>6 à 19 salariés</c:v>
                </c:pt>
                <c:pt idx="2">
                  <c:v>20 salariés et plus</c:v>
                </c:pt>
              </c:strCache>
            </c:strRef>
          </c:cat>
          <c:val>
            <c:numRef>
              <c:f>Feuil1!$B$765:$D$765</c:f>
              <c:numCache>
                <c:formatCode>0%</c:formatCode>
                <c:ptCount val="3"/>
                <c:pt idx="0">
                  <c:v>0.48000000000000009</c:v>
                </c:pt>
                <c:pt idx="1">
                  <c:v>0.41000000000000009</c:v>
                </c:pt>
                <c:pt idx="2">
                  <c:v>0.33000000000000013</c:v>
                </c:pt>
              </c:numCache>
            </c:numRef>
          </c:val>
        </c:ser>
        <c:ser>
          <c:idx val="2"/>
          <c:order val="2"/>
          <c:tx>
            <c:strRef>
              <c:f>Feuil1!$A$766</c:f>
              <c:strCache>
                <c:ptCount val="1"/>
                <c:pt idx="0">
                  <c:v>BP</c:v>
                </c:pt>
              </c:strCache>
            </c:strRef>
          </c:tx>
          <c:spPr>
            <a:solidFill>
              <a:srgbClr val="99CC00"/>
            </a:solidFill>
          </c:spPr>
          <c:invertIfNegative val="0"/>
          <c:dLbls>
            <c:dLbl>
              <c:idx val="2"/>
              <c:spPr/>
              <c:txPr>
                <a:bodyPr/>
                <a:lstStyle/>
                <a:p>
                  <a:pPr>
                    <a:defRPr sz="1100" b="0">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Feuil1!$B$763:$D$763</c:f>
              <c:strCache>
                <c:ptCount val="3"/>
                <c:pt idx="0">
                  <c:v>1 à 5 salariés</c:v>
                </c:pt>
                <c:pt idx="1">
                  <c:v>6 à 19 salariés</c:v>
                </c:pt>
                <c:pt idx="2">
                  <c:v>20 salariés et plus</c:v>
                </c:pt>
              </c:strCache>
            </c:strRef>
          </c:cat>
          <c:val>
            <c:numRef>
              <c:f>Feuil1!$B$766:$D$766</c:f>
              <c:numCache>
                <c:formatCode>0%</c:formatCode>
                <c:ptCount val="3"/>
                <c:pt idx="0">
                  <c:v>0.11</c:v>
                </c:pt>
                <c:pt idx="1">
                  <c:v>0.11</c:v>
                </c:pt>
                <c:pt idx="2">
                  <c:v>0.13</c:v>
                </c:pt>
              </c:numCache>
            </c:numRef>
          </c:val>
        </c:ser>
        <c:ser>
          <c:idx val="3"/>
          <c:order val="3"/>
          <c:tx>
            <c:strRef>
              <c:f>Feuil1!$A$767</c:f>
              <c:strCache>
                <c:ptCount val="1"/>
                <c:pt idx="0">
                  <c:v>BAC PRO</c:v>
                </c:pt>
              </c:strCache>
            </c:strRef>
          </c:tx>
          <c:spPr>
            <a:solidFill>
              <a:srgbClr val="00CCFF"/>
            </a:solidFill>
          </c:spPr>
          <c:invertIfNegative val="0"/>
          <c:dLbls>
            <c:dLbl>
              <c:idx val="0"/>
              <c:layout>
                <c:manualLayout>
                  <c:x val="-2.8222222222222229E-3"/>
                  <c:y val="-3.6730945821854934E-3"/>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2.8922004584137736E-7"/>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5.6444444444444459E-3"/>
                  <c:y val="3.6730945821854934E-3"/>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100" b="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Feuil1!$B$763:$D$763</c:f>
              <c:strCache>
                <c:ptCount val="3"/>
                <c:pt idx="0">
                  <c:v>1 à 5 salariés</c:v>
                </c:pt>
                <c:pt idx="1">
                  <c:v>6 à 19 salariés</c:v>
                </c:pt>
                <c:pt idx="2">
                  <c:v>20 salariés et plus</c:v>
                </c:pt>
              </c:strCache>
            </c:strRef>
          </c:cat>
          <c:val>
            <c:numRef>
              <c:f>Feuil1!$B$767:$D$767</c:f>
              <c:numCache>
                <c:formatCode>0%</c:formatCode>
                <c:ptCount val="3"/>
                <c:pt idx="0">
                  <c:v>0.21000000000000005</c:v>
                </c:pt>
                <c:pt idx="1">
                  <c:v>0.18000000000000005</c:v>
                </c:pt>
                <c:pt idx="2">
                  <c:v>0.13</c:v>
                </c:pt>
              </c:numCache>
            </c:numRef>
          </c:val>
        </c:ser>
        <c:ser>
          <c:idx val="4"/>
          <c:order val="4"/>
          <c:tx>
            <c:strRef>
              <c:f>Feuil1!$A$768</c:f>
              <c:strCache>
                <c:ptCount val="1"/>
                <c:pt idx="0">
                  <c:v>BAC +2</c:v>
                </c:pt>
              </c:strCache>
            </c:strRef>
          </c:tx>
          <c:spPr>
            <a:solidFill>
              <a:srgbClr val="FF9900"/>
            </a:solidFill>
          </c:spPr>
          <c:invertIfNegative val="0"/>
          <c:dLbls>
            <c:dLbl>
              <c:idx val="0"/>
              <c:layout>
                <c:manualLayout>
                  <c:x val="-2.8222222222222229E-3"/>
                  <c:y val="0"/>
                </c:manualLayout>
              </c:layout>
              <c:spPr/>
              <c:txPr>
                <a:bodyPr/>
                <a:lstStyle/>
                <a:p>
                  <a:pPr>
                    <a:defRPr sz="1100">
                      <a:solidFill>
                        <a:schemeClr val="bg1"/>
                      </a:solidFill>
                    </a:defRPr>
                  </a:pPr>
                  <a:endParaRPr lang="fr-FR"/>
                </a:p>
              </c:txPr>
              <c:showLegendKey val="0"/>
              <c:showVal val="1"/>
              <c:showCatName val="0"/>
              <c:showSerName val="0"/>
              <c:showPercent val="0"/>
              <c:showBubbleSize val="0"/>
              <c:extLst>
                <c:ext xmlns:c15="http://schemas.microsoft.com/office/drawing/2012/chart" uri="{CE6537A1-D6FC-4f65-9D91-7224C49458BB}"/>
              </c:extLst>
            </c:dLbl>
            <c:dLbl>
              <c:idx val="1"/>
              <c:spPr/>
              <c:txPr>
                <a:bodyPr/>
                <a:lstStyle/>
                <a:p>
                  <a:pPr>
                    <a:defRPr sz="1100">
                      <a:solidFill>
                        <a:schemeClr val="bg1"/>
                      </a:solidFill>
                    </a:defRPr>
                  </a:pPr>
                  <a:endParaRPr lang="fr-FR"/>
                </a:p>
              </c:txPr>
              <c:showLegendKey val="0"/>
              <c:showVal val="1"/>
              <c:showCatName val="0"/>
              <c:showSerName val="0"/>
              <c:showPercent val="0"/>
              <c:showBubbleSize val="0"/>
            </c:dLbl>
            <c:dLbl>
              <c:idx val="2"/>
              <c:layout>
                <c:manualLayout>
                  <c:x val="-1.1288888888888897E-2"/>
                  <c:y val="3.6728053621396498E-3"/>
                </c:manualLayout>
              </c:layout>
              <c:spPr/>
              <c:txPr>
                <a:bodyPr/>
                <a:lstStyle/>
                <a:p>
                  <a:pPr>
                    <a:defRPr sz="1100">
                      <a:solidFill>
                        <a:schemeClr val="bg1"/>
                      </a:solidFill>
                    </a:defRPr>
                  </a:pPr>
                  <a:endParaRPr lang="fr-FR"/>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a:solidFill>
                      <a:sysClr val="windowText" lastClr="000000"/>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Feuil1!$B$763:$D$763</c:f>
              <c:strCache>
                <c:ptCount val="3"/>
                <c:pt idx="0">
                  <c:v>1 à 5 salariés</c:v>
                </c:pt>
                <c:pt idx="1">
                  <c:v>6 à 19 salariés</c:v>
                </c:pt>
                <c:pt idx="2">
                  <c:v>20 salariés et plus</c:v>
                </c:pt>
              </c:strCache>
            </c:strRef>
          </c:cat>
          <c:val>
            <c:numRef>
              <c:f>Feuil1!$B$768:$D$768</c:f>
              <c:numCache>
                <c:formatCode>0%</c:formatCode>
                <c:ptCount val="3"/>
                <c:pt idx="0">
                  <c:v>7.0000000000000021E-2</c:v>
                </c:pt>
                <c:pt idx="1">
                  <c:v>0.17</c:v>
                </c:pt>
                <c:pt idx="2">
                  <c:v>0.24000000000000005</c:v>
                </c:pt>
              </c:numCache>
            </c:numRef>
          </c:val>
        </c:ser>
        <c:ser>
          <c:idx val="5"/>
          <c:order val="5"/>
          <c:tx>
            <c:strRef>
              <c:f>Feuil1!$A$769</c:f>
              <c:strCache>
                <c:ptCount val="1"/>
                <c:pt idx="0">
                  <c:v>BAC +3</c:v>
                </c:pt>
              </c:strCache>
            </c:strRef>
          </c:tx>
          <c:spPr>
            <a:solidFill>
              <a:srgbClr val="9900FF"/>
            </a:solidFill>
          </c:spPr>
          <c:invertIfNegative val="0"/>
          <c:dLbls>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Feuil1!$B$763:$D$763</c:f>
              <c:strCache>
                <c:ptCount val="3"/>
                <c:pt idx="0">
                  <c:v>1 à 5 salariés</c:v>
                </c:pt>
                <c:pt idx="1">
                  <c:v>6 à 19 salariés</c:v>
                </c:pt>
                <c:pt idx="2">
                  <c:v>20 salariés et plus</c:v>
                </c:pt>
              </c:strCache>
            </c:strRef>
          </c:cat>
          <c:val>
            <c:numRef>
              <c:f>Feuil1!$B$769:$D$769</c:f>
              <c:numCache>
                <c:formatCode>0%</c:formatCode>
                <c:ptCount val="3"/>
                <c:pt idx="0">
                  <c:v>3.0000000000000002E-2</c:v>
                </c:pt>
                <c:pt idx="1">
                  <c:v>6.0000000000000019E-2</c:v>
                </c:pt>
                <c:pt idx="2">
                  <c:v>9.0000000000000024E-2</c:v>
                </c:pt>
              </c:numCache>
            </c:numRef>
          </c:val>
        </c:ser>
        <c:ser>
          <c:idx val="6"/>
          <c:order val="6"/>
          <c:tx>
            <c:strRef>
              <c:f>Feuil1!$A$770</c:f>
              <c:strCache>
                <c:ptCount val="1"/>
                <c:pt idx="0">
                  <c:v>Autres</c:v>
                </c:pt>
              </c:strCache>
            </c:strRef>
          </c:tx>
          <c:spPr>
            <a:solidFill>
              <a:schemeClr val="bg1">
                <a:lumMod val="50000"/>
              </a:schemeClr>
            </a:solidFill>
          </c:spPr>
          <c:invertIfNegative val="0"/>
          <c:dLbls>
            <c:dLbl>
              <c:idx val="0"/>
              <c:layout>
                <c:manualLayout>
                  <c:x val="8.4666666666666762E-3"/>
                  <c:y val="-2.938475665748393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3.6730945821854932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3.3057851239669415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100"/>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Feuil1!$B$763:$D$763</c:f>
              <c:strCache>
                <c:ptCount val="3"/>
                <c:pt idx="0">
                  <c:v>1 à 5 salariés</c:v>
                </c:pt>
                <c:pt idx="1">
                  <c:v>6 à 19 salariés</c:v>
                </c:pt>
                <c:pt idx="2">
                  <c:v>20 salariés et plus</c:v>
                </c:pt>
              </c:strCache>
            </c:strRef>
          </c:cat>
          <c:val>
            <c:numRef>
              <c:f>Feuil1!$B$770:$D$770</c:f>
              <c:numCache>
                <c:formatCode>0%</c:formatCode>
                <c:ptCount val="3"/>
                <c:pt idx="0">
                  <c:v>2.0000000000000007E-2</c:v>
                </c:pt>
                <c:pt idx="1">
                  <c:v>1.0000000000000004E-2</c:v>
                </c:pt>
                <c:pt idx="2">
                  <c:v>1.0000000000000004E-2</c:v>
                </c:pt>
              </c:numCache>
            </c:numRef>
          </c:val>
        </c:ser>
        <c:dLbls>
          <c:showLegendKey val="0"/>
          <c:showVal val="0"/>
          <c:showCatName val="0"/>
          <c:showSerName val="0"/>
          <c:showPercent val="0"/>
          <c:showBubbleSize val="0"/>
        </c:dLbls>
        <c:gapWidth val="84"/>
        <c:overlap val="100"/>
        <c:axId val="318234584"/>
        <c:axId val="278755616"/>
      </c:barChart>
      <c:catAx>
        <c:axId val="318234584"/>
        <c:scaling>
          <c:orientation val="minMax"/>
        </c:scaling>
        <c:delete val="0"/>
        <c:axPos val="b"/>
        <c:numFmt formatCode="General" sourceLinked="0"/>
        <c:majorTickMark val="out"/>
        <c:minorTickMark val="none"/>
        <c:tickLblPos val="nextTo"/>
        <c:crossAx val="278755616"/>
        <c:crosses val="autoZero"/>
        <c:auto val="1"/>
        <c:lblAlgn val="ctr"/>
        <c:lblOffset val="100"/>
        <c:noMultiLvlLbl val="0"/>
      </c:catAx>
      <c:valAx>
        <c:axId val="278755616"/>
        <c:scaling>
          <c:orientation val="minMax"/>
          <c:max val="1"/>
          <c:min val="0"/>
        </c:scaling>
        <c:delete val="0"/>
        <c:axPos val="l"/>
        <c:numFmt formatCode="0%" sourceLinked="1"/>
        <c:majorTickMark val="out"/>
        <c:minorTickMark val="none"/>
        <c:tickLblPos val="nextTo"/>
        <c:crossAx val="318234584"/>
        <c:crosses val="autoZero"/>
        <c:crossBetween val="between"/>
        <c:majorUnit val="0.2"/>
      </c:valAx>
      <c:spPr>
        <a:noFill/>
      </c:spPr>
    </c:plotArea>
    <c:legend>
      <c:legendPos val="b"/>
      <c:layout>
        <c:manualLayout>
          <c:xMode val="edge"/>
          <c:yMode val="edge"/>
          <c:x val="3.1764222222222221E-2"/>
          <c:y val="0.82199634136642008"/>
          <c:w val="0.90000000000000013"/>
          <c:h val="6.1983904904448939E-2"/>
        </c:manualLayout>
      </c:layout>
      <c:overlay val="0"/>
      <c:spPr>
        <a:ln>
          <a:solidFill>
            <a:sysClr val="windowText" lastClr="000000"/>
          </a:solidFill>
        </a:ln>
      </c:spPr>
      <c:txPr>
        <a:bodyPr/>
        <a:lstStyle/>
        <a:p>
          <a:pPr>
            <a:defRPr sz="900"/>
          </a:pPr>
          <a:endParaRPr lang="fr-FR"/>
        </a:p>
      </c:txPr>
    </c:legend>
    <c:plotVisOnly val="1"/>
    <c:dispBlanksAs val="gap"/>
    <c:showDLblsOverMax val="0"/>
  </c:chart>
  <c:spPr>
    <a:noFill/>
    <a:ln>
      <a:noFill/>
    </a:ln>
  </c:spPr>
  <c:txPr>
    <a:bodyPr/>
    <a:lstStyle/>
    <a:p>
      <a:pPr>
        <a:defRPr>
          <a:latin typeface="Calibri" panose="020F0502020204030204" pitchFamily="34" charset="0"/>
          <a:cs typeface="Calibri" panose="020F0502020204030204" pitchFamily="34" charset="0"/>
        </a:defRPr>
      </a:pPr>
      <a:endParaRPr lang="fr-FR"/>
    </a:p>
  </c:txPr>
  <c:externalData r:id="rId2">
    <c:autoUpdate val="0"/>
  </c:externalData>
  <c:userShapes r:id="rId3"/>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7092275230302102E-2"/>
          <c:y val="9.873022344300135E-2"/>
          <c:w val="0.85547539682539708"/>
          <c:h val="0.63018113425925948"/>
        </c:manualLayout>
      </c:layout>
      <c:barChart>
        <c:barDir val="col"/>
        <c:grouping val="percentStacked"/>
        <c:varyColors val="0"/>
        <c:ser>
          <c:idx val="0"/>
          <c:order val="0"/>
          <c:tx>
            <c:strRef>
              <c:f>Feuil1!$A$1040</c:f>
              <c:strCache>
                <c:ptCount val="1"/>
                <c:pt idx="0">
                  <c:v>Sans diplôme</c:v>
                </c:pt>
              </c:strCache>
            </c:strRef>
          </c:tx>
          <c:spPr>
            <a:solidFill>
              <a:srgbClr val="FF9999"/>
            </a:solidFill>
          </c:spPr>
          <c:invertIfNegative val="0"/>
          <c:dLbls>
            <c:dLbl>
              <c:idx val="2"/>
              <c:spPr/>
              <c:txPr>
                <a:bodyPr/>
                <a:lstStyle/>
                <a:p>
                  <a:pPr>
                    <a:defRPr sz="14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Feuil1!$B$1039:$C$1039</c:f>
              <c:strCache>
                <c:ptCount val="2"/>
                <c:pt idx="0">
                  <c:v>Agencement bois occasionnel</c:v>
                </c:pt>
                <c:pt idx="1">
                  <c:v>Agencement bois régulier</c:v>
                </c:pt>
              </c:strCache>
            </c:strRef>
          </c:cat>
          <c:val>
            <c:numRef>
              <c:f>Feuil1!$B$1040:$C$1040</c:f>
              <c:numCache>
                <c:formatCode>0%</c:formatCode>
                <c:ptCount val="2"/>
                <c:pt idx="0">
                  <c:v>0.05</c:v>
                </c:pt>
                <c:pt idx="1">
                  <c:v>7.0000000000000021E-2</c:v>
                </c:pt>
              </c:numCache>
            </c:numRef>
          </c:val>
        </c:ser>
        <c:ser>
          <c:idx val="1"/>
          <c:order val="1"/>
          <c:tx>
            <c:strRef>
              <c:f>Feuil1!$A$1041</c:f>
              <c:strCache>
                <c:ptCount val="1"/>
                <c:pt idx="0">
                  <c:v>CAP-BEP</c:v>
                </c:pt>
              </c:strCache>
            </c:strRef>
          </c:tx>
          <c:spPr>
            <a:solidFill>
              <a:srgbClr val="CC99FF"/>
            </a:solidFill>
          </c:spPr>
          <c:invertIfNegative val="0"/>
          <c:dLbls>
            <c:dLbl>
              <c:idx val="2"/>
              <c:spPr/>
              <c:txPr>
                <a:bodyPr/>
                <a:lstStyle/>
                <a:p>
                  <a:pPr>
                    <a:defRPr sz="14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Feuil1!$B$1039:$C$1039</c:f>
              <c:strCache>
                <c:ptCount val="2"/>
                <c:pt idx="0">
                  <c:v>Agencement bois occasionnel</c:v>
                </c:pt>
                <c:pt idx="1">
                  <c:v>Agencement bois régulier</c:v>
                </c:pt>
              </c:strCache>
            </c:strRef>
          </c:cat>
          <c:val>
            <c:numRef>
              <c:f>Feuil1!$B$1041:$C$1041</c:f>
              <c:numCache>
                <c:formatCode>0%</c:formatCode>
                <c:ptCount val="2"/>
                <c:pt idx="0">
                  <c:v>0.39000000000000012</c:v>
                </c:pt>
                <c:pt idx="1">
                  <c:v>0.41000000000000009</c:v>
                </c:pt>
              </c:numCache>
            </c:numRef>
          </c:val>
        </c:ser>
        <c:ser>
          <c:idx val="2"/>
          <c:order val="2"/>
          <c:tx>
            <c:strRef>
              <c:f>Feuil1!$A$1042</c:f>
              <c:strCache>
                <c:ptCount val="1"/>
                <c:pt idx="0">
                  <c:v>BP</c:v>
                </c:pt>
              </c:strCache>
            </c:strRef>
          </c:tx>
          <c:spPr>
            <a:solidFill>
              <a:srgbClr val="99CC00"/>
            </a:solidFill>
          </c:spPr>
          <c:invertIfNegative val="0"/>
          <c:dLbls>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Feuil1!$B$1039:$C$1039</c:f>
              <c:strCache>
                <c:ptCount val="2"/>
                <c:pt idx="0">
                  <c:v>Agencement bois occasionnel</c:v>
                </c:pt>
                <c:pt idx="1">
                  <c:v>Agencement bois régulier</c:v>
                </c:pt>
              </c:strCache>
            </c:strRef>
          </c:cat>
          <c:val>
            <c:numRef>
              <c:f>Feuil1!$B$1042:$C$1042</c:f>
              <c:numCache>
                <c:formatCode>0%</c:formatCode>
                <c:ptCount val="2"/>
                <c:pt idx="0">
                  <c:v>0.12000000000000002</c:v>
                </c:pt>
                <c:pt idx="1">
                  <c:v>0.12000000000000002</c:v>
                </c:pt>
              </c:numCache>
            </c:numRef>
          </c:val>
        </c:ser>
        <c:ser>
          <c:idx val="3"/>
          <c:order val="3"/>
          <c:tx>
            <c:strRef>
              <c:f>Feuil1!$A$1043</c:f>
              <c:strCache>
                <c:ptCount val="1"/>
                <c:pt idx="0">
                  <c:v>BAC PRO</c:v>
                </c:pt>
              </c:strCache>
            </c:strRef>
          </c:tx>
          <c:spPr>
            <a:solidFill>
              <a:srgbClr val="00CCFF"/>
            </a:solidFill>
          </c:spPr>
          <c:invertIfNegative val="0"/>
          <c:dLbls>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Feuil1!$B$1039:$C$1039</c:f>
              <c:strCache>
                <c:ptCount val="2"/>
                <c:pt idx="0">
                  <c:v>Agencement bois occasionnel</c:v>
                </c:pt>
                <c:pt idx="1">
                  <c:v>Agencement bois régulier</c:v>
                </c:pt>
              </c:strCache>
            </c:strRef>
          </c:cat>
          <c:val>
            <c:numRef>
              <c:f>Feuil1!$B$1043:$C$1043</c:f>
              <c:numCache>
                <c:formatCode>0%</c:formatCode>
                <c:ptCount val="2"/>
                <c:pt idx="0">
                  <c:v>0.22</c:v>
                </c:pt>
                <c:pt idx="1">
                  <c:v>0.17</c:v>
                </c:pt>
              </c:numCache>
            </c:numRef>
          </c:val>
        </c:ser>
        <c:ser>
          <c:idx val="4"/>
          <c:order val="4"/>
          <c:tx>
            <c:strRef>
              <c:f>Feuil1!$A$1044</c:f>
              <c:strCache>
                <c:ptCount val="1"/>
                <c:pt idx="0">
                  <c:v>BAC +2</c:v>
                </c:pt>
              </c:strCache>
            </c:strRef>
          </c:tx>
          <c:spPr>
            <a:solidFill>
              <a:srgbClr val="FF9900"/>
            </a:solidFill>
          </c:spPr>
          <c:invertIfNegative val="0"/>
          <c:dLbls>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Feuil1!$B$1039:$C$1039</c:f>
              <c:strCache>
                <c:ptCount val="2"/>
                <c:pt idx="0">
                  <c:v>Agencement bois occasionnel</c:v>
                </c:pt>
                <c:pt idx="1">
                  <c:v>Agencement bois régulier</c:v>
                </c:pt>
              </c:strCache>
            </c:strRef>
          </c:cat>
          <c:val>
            <c:numRef>
              <c:f>Feuil1!$B$1044:$C$1044</c:f>
              <c:numCache>
                <c:formatCode>0%</c:formatCode>
                <c:ptCount val="2"/>
                <c:pt idx="0">
                  <c:v>0.18000000000000005</c:v>
                </c:pt>
                <c:pt idx="1">
                  <c:v>0.16</c:v>
                </c:pt>
              </c:numCache>
            </c:numRef>
          </c:val>
        </c:ser>
        <c:ser>
          <c:idx val="5"/>
          <c:order val="5"/>
          <c:tx>
            <c:strRef>
              <c:f>Feuil1!$A$1045</c:f>
              <c:strCache>
                <c:ptCount val="1"/>
                <c:pt idx="0">
                  <c:v>BAC +3</c:v>
                </c:pt>
              </c:strCache>
            </c:strRef>
          </c:tx>
          <c:spPr>
            <a:solidFill>
              <a:srgbClr val="9900FF"/>
            </a:solidFill>
          </c:spPr>
          <c:invertIfNegative val="0"/>
          <c:dLbls>
            <c:dLbl>
              <c:idx val="0"/>
              <c:layout>
                <c:manualLayout>
                  <c:x val="0.10442222222222235"/>
                  <c:y val="-3.6747685185185195E-3"/>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5.6444444444444459E-3"/>
                  <c:y val="0"/>
                </c:manualLayout>
              </c:layout>
              <c:spPr/>
              <c:txPr>
                <a:bodyPr/>
                <a:lstStyle/>
                <a:p>
                  <a:pPr>
                    <a:defRPr sz="1100">
                      <a:solidFill>
                        <a:schemeClr val="bg1"/>
                      </a:solidFill>
                    </a:defRPr>
                  </a:pPr>
                  <a:endParaRPr lang="fr-FR"/>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100"/>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Feuil1!$B$1039:$C$1039</c:f>
              <c:strCache>
                <c:ptCount val="2"/>
                <c:pt idx="0">
                  <c:v>Agencement bois occasionnel</c:v>
                </c:pt>
                <c:pt idx="1">
                  <c:v>Agencement bois régulier</c:v>
                </c:pt>
              </c:strCache>
            </c:strRef>
          </c:cat>
          <c:val>
            <c:numRef>
              <c:f>Feuil1!$B$1045:$C$1045</c:f>
              <c:numCache>
                <c:formatCode>0%</c:formatCode>
                <c:ptCount val="2"/>
                <c:pt idx="0">
                  <c:v>2.0000000000000007E-2</c:v>
                </c:pt>
                <c:pt idx="1">
                  <c:v>6.0000000000000019E-2</c:v>
                </c:pt>
              </c:numCache>
            </c:numRef>
          </c:val>
        </c:ser>
        <c:ser>
          <c:idx val="6"/>
          <c:order val="6"/>
          <c:tx>
            <c:strRef>
              <c:f>Feuil1!$A$1046</c:f>
              <c:strCache>
                <c:ptCount val="1"/>
                <c:pt idx="0">
                  <c:v>Autres</c:v>
                </c:pt>
              </c:strCache>
            </c:strRef>
          </c:tx>
          <c:spPr>
            <a:solidFill>
              <a:schemeClr val="bg1">
                <a:lumMod val="50000"/>
              </a:schemeClr>
            </a:solidFill>
          </c:spPr>
          <c:invertIfNegative val="0"/>
          <c:dLbls>
            <c:dLbl>
              <c:idx val="0"/>
              <c:layout>
                <c:manualLayout>
                  <c:x val="2.8222222222222229E-3"/>
                  <c:y val="-5.5121527777777776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4.0422453703703703E-2"/>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100"/>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Feuil1!$B$1039:$C$1039</c:f>
              <c:strCache>
                <c:ptCount val="2"/>
                <c:pt idx="0">
                  <c:v>Agencement bois occasionnel</c:v>
                </c:pt>
                <c:pt idx="1">
                  <c:v>Agencement bois régulier</c:v>
                </c:pt>
              </c:strCache>
            </c:strRef>
          </c:cat>
          <c:val>
            <c:numRef>
              <c:f>Feuil1!$B$1046:$C$1046</c:f>
              <c:numCache>
                <c:formatCode>0%</c:formatCode>
                <c:ptCount val="2"/>
                <c:pt idx="0">
                  <c:v>2.0000000000000007E-2</c:v>
                </c:pt>
                <c:pt idx="1">
                  <c:v>1.0000000000000004E-2</c:v>
                </c:pt>
              </c:numCache>
            </c:numRef>
          </c:val>
        </c:ser>
        <c:dLbls>
          <c:showLegendKey val="0"/>
          <c:showVal val="0"/>
          <c:showCatName val="0"/>
          <c:showSerName val="0"/>
          <c:showPercent val="0"/>
          <c:showBubbleSize val="0"/>
        </c:dLbls>
        <c:gapWidth val="174"/>
        <c:overlap val="100"/>
        <c:axId val="424774632"/>
        <c:axId val="424768360"/>
      </c:barChart>
      <c:catAx>
        <c:axId val="424774632"/>
        <c:scaling>
          <c:orientation val="minMax"/>
        </c:scaling>
        <c:delete val="0"/>
        <c:axPos val="b"/>
        <c:numFmt formatCode="General" sourceLinked="0"/>
        <c:majorTickMark val="out"/>
        <c:minorTickMark val="none"/>
        <c:tickLblPos val="nextTo"/>
        <c:crossAx val="424768360"/>
        <c:crosses val="autoZero"/>
        <c:auto val="1"/>
        <c:lblAlgn val="ctr"/>
        <c:lblOffset val="100"/>
        <c:noMultiLvlLbl val="0"/>
      </c:catAx>
      <c:valAx>
        <c:axId val="424768360"/>
        <c:scaling>
          <c:orientation val="minMax"/>
          <c:max val="1"/>
          <c:min val="0"/>
        </c:scaling>
        <c:delete val="0"/>
        <c:axPos val="l"/>
        <c:numFmt formatCode="0%" sourceLinked="1"/>
        <c:majorTickMark val="out"/>
        <c:minorTickMark val="none"/>
        <c:tickLblPos val="nextTo"/>
        <c:crossAx val="424774632"/>
        <c:crosses val="autoZero"/>
        <c:crossBetween val="between"/>
        <c:majorUnit val="0.2"/>
      </c:valAx>
      <c:spPr>
        <a:noFill/>
      </c:spPr>
    </c:plotArea>
    <c:legend>
      <c:legendPos val="b"/>
      <c:layout>
        <c:manualLayout>
          <c:xMode val="edge"/>
          <c:yMode val="edge"/>
          <c:x val="2.482888888888888E-2"/>
          <c:y val="0.85332320601851885"/>
          <c:w val="0.90000000000000013"/>
          <c:h val="6.2012152777777767E-2"/>
        </c:manualLayout>
      </c:layout>
      <c:overlay val="0"/>
      <c:spPr>
        <a:ln>
          <a:solidFill>
            <a:sysClr val="windowText" lastClr="000000"/>
          </a:solidFill>
        </a:ln>
      </c:spPr>
      <c:txPr>
        <a:bodyPr/>
        <a:lstStyle/>
        <a:p>
          <a:pPr>
            <a:defRPr sz="900"/>
          </a:pPr>
          <a:endParaRPr lang="fr-FR"/>
        </a:p>
      </c:txPr>
    </c:legend>
    <c:plotVisOnly val="1"/>
    <c:dispBlanksAs val="gap"/>
    <c:showDLblsOverMax val="0"/>
  </c:chart>
  <c:spPr>
    <a:noFill/>
    <a:ln>
      <a:noFill/>
    </a:ln>
  </c:spPr>
  <c:txPr>
    <a:bodyPr/>
    <a:lstStyle/>
    <a:p>
      <a:pPr>
        <a:defRPr>
          <a:latin typeface="Calibri" panose="020F0502020204030204" pitchFamily="34" charset="0"/>
          <a:cs typeface="Calibri" panose="020F0502020204030204" pitchFamily="34" charset="0"/>
        </a:defRPr>
      </a:pPr>
      <a:endParaRPr lang="fr-FR"/>
    </a:p>
  </c:txPr>
  <c:externalData r:id="rId2">
    <c:autoUpdate val="0"/>
  </c:externalData>
  <c:userShapes r:id="rId3"/>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7092275230302102E-2"/>
          <c:y val="9.873022344300135E-2"/>
          <c:w val="0.79499918125207614"/>
          <c:h val="0.66694402869062885"/>
        </c:manualLayout>
      </c:layout>
      <c:barChart>
        <c:barDir val="col"/>
        <c:grouping val="percentStacked"/>
        <c:varyColors val="0"/>
        <c:ser>
          <c:idx val="0"/>
          <c:order val="0"/>
          <c:tx>
            <c:strRef>
              <c:f>Feuil1!$A$829</c:f>
              <c:strCache>
                <c:ptCount val="1"/>
                <c:pt idx="0">
                  <c:v>Accroissement des effectifs</c:v>
                </c:pt>
              </c:strCache>
            </c:strRef>
          </c:tx>
          <c:spPr>
            <a:solidFill>
              <a:srgbClr val="333399"/>
            </a:solidFill>
          </c:spPr>
          <c:invertIfNegative val="0"/>
          <c:dLbls>
            <c:dLbl>
              <c:idx val="2"/>
              <c:spPr/>
              <c:txPr>
                <a:bodyPr/>
                <a:lstStyle/>
                <a:p>
                  <a:pPr>
                    <a:defRPr sz="13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Feuil1!$B$828:$D$828</c:f>
              <c:strCache>
                <c:ptCount val="3"/>
                <c:pt idx="0">
                  <c:v>1 à 5 salariés</c:v>
                </c:pt>
                <c:pt idx="1">
                  <c:v>6 à 19 salariés</c:v>
                </c:pt>
                <c:pt idx="2">
                  <c:v>20 salariés et plus</c:v>
                </c:pt>
              </c:strCache>
            </c:strRef>
          </c:cat>
          <c:val>
            <c:numRef>
              <c:f>Feuil1!$B$829:$D$829</c:f>
              <c:numCache>
                <c:formatCode>0%</c:formatCode>
                <c:ptCount val="3"/>
                <c:pt idx="0">
                  <c:v>0.12000000000000002</c:v>
                </c:pt>
                <c:pt idx="1">
                  <c:v>0.15000000000000005</c:v>
                </c:pt>
                <c:pt idx="2">
                  <c:v>0.22</c:v>
                </c:pt>
              </c:numCache>
            </c:numRef>
          </c:val>
        </c:ser>
        <c:ser>
          <c:idx val="1"/>
          <c:order val="1"/>
          <c:tx>
            <c:strRef>
              <c:f>Feuil1!$A$830</c:f>
              <c:strCache>
                <c:ptCount val="1"/>
                <c:pt idx="0">
                  <c:v>Maintien des effectifs</c:v>
                </c:pt>
              </c:strCache>
            </c:strRef>
          </c:tx>
          <c:spPr>
            <a:solidFill>
              <a:srgbClr val="660066"/>
            </a:solidFill>
          </c:spPr>
          <c:invertIfNegative val="0"/>
          <c:dLbls>
            <c:dLbl>
              <c:idx val="2"/>
              <c:spPr/>
              <c:txPr>
                <a:bodyPr/>
                <a:lstStyle/>
                <a:p>
                  <a:pPr>
                    <a:defRPr sz="13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Feuil1!$B$828:$D$828</c:f>
              <c:strCache>
                <c:ptCount val="3"/>
                <c:pt idx="0">
                  <c:v>1 à 5 salariés</c:v>
                </c:pt>
                <c:pt idx="1">
                  <c:v>6 à 19 salariés</c:v>
                </c:pt>
                <c:pt idx="2">
                  <c:v>20 salariés et plus</c:v>
                </c:pt>
              </c:strCache>
            </c:strRef>
          </c:cat>
          <c:val>
            <c:numRef>
              <c:f>Feuil1!$B$830:$D$830</c:f>
              <c:numCache>
                <c:formatCode>0%</c:formatCode>
                <c:ptCount val="3"/>
                <c:pt idx="0">
                  <c:v>0.82000000000000017</c:v>
                </c:pt>
                <c:pt idx="1">
                  <c:v>0.77000000000000024</c:v>
                </c:pt>
                <c:pt idx="2">
                  <c:v>0.69000000000000017</c:v>
                </c:pt>
              </c:numCache>
            </c:numRef>
          </c:val>
        </c:ser>
        <c:ser>
          <c:idx val="2"/>
          <c:order val="2"/>
          <c:tx>
            <c:strRef>
              <c:f>Feuil1!$A$831</c:f>
              <c:strCache>
                <c:ptCount val="1"/>
                <c:pt idx="0">
                  <c:v>Réduction des effectifs</c:v>
                </c:pt>
              </c:strCache>
            </c:strRef>
          </c:tx>
          <c:spPr>
            <a:solidFill>
              <a:srgbClr val="008080"/>
            </a:solidFill>
          </c:spPr>
          <c:invertIfNegative val="0"/>
          <c:dLbls>
            <c:dLbl>
              <c:idx val="2"/>
              <c:spPr/>
              <c:txPr>
                <a:bodyPr/>
                <a:lstStyle/>
                <a:p>
                  <a:pPr>
                    <a:defRPr sz="13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Feuil1!$B$828:$D$828</c:f>
              <c:strCache>
                <c:ptCount val="3"/>
                <c:pt idx="0">
                  <c:v>1 à 5 salariés</c:v>
                </c:pt>
                <c:pt idx="1">
                  <c:v>6 à 19 salariés</c:v>
                </c:pt>
                <c:pt idx="2">
                  <c:v>20 salariés et plus</c:v>
                </c:pt>
              </c:strCache>
            </c:strRef>
          </c:cat>
          <c:val>
            <c:numRef>
              <c:f>Feuil1!$B$831:$D$831</c:f>
              <c:numCache>
                <c:formatCode>0%</c:formatCode>
                <c:ptCount val="3"/>
                <c:pt idx="0">
                  <c:v>6.0000000000000019E-2</c:v>
                </c:pt>
                <c:pt idx="1">
                  <c:v>8.0000000000000029E-2</c:v>
                </c:pt>
                <c:pt idx="2">
                  <c:v>9.0000000000000024E-2</c:v>
                </c:pt>
              </c:numCache>
            </c:numRef>
          </c:val>
        </c:ser>
        <c:dLbls>
          <c:showLegendKey val="0"/>
          <c:showVal val="0"/>
          <c:showCatName val="0"/>
          <c:showSerName val="0"/>
          <c:showPercent val="0"/>
          <c:showBubbleSize val="0"/>
        </c:dLbls>
        <c:gapWidth val="84"/>
        <c:overlap val="100"/>
        <c:axId val="424775024"/>
        <c:axId val="424770320"/>
      </c:barChart>
      <c:catAx>
        <c:axId val="424775024"/>
        <c:scaling>
          <c:orientation val="minMax"/>
        </c:scaling>
        <c:delete val="0"/>
        <c:axPos val="b"/>
        <c:numFmt formatCode="General" sourceLinked="0"/>
        <c:majorTickMark val="out"/>
        <c:minorTickMark val="none"/>
        <c:tickLblPos val="nextTo"/>
        <c:crossAx val="424770320"/>
        <c:crosses val="autoZero"/>
        <c:auto val="1"/>
        <c:lblAlgn val="ctr"/>
        <c:lblOffset val="100"/>
        <c:noMultiLvlLbl val="0"/>
      </c:catAx>
      <c:valAx>
        <c:axId val="424770320"/>
        <c:scaling>
          <c:orientation val="minMax"/>
          <c:max val="1"/>
          <c:min val="0"/>
        </c:scaling>
        <c:delete val="0"/>
        <c:axPos val="l"/>
        <c:numFmt formatCode="0%" sourceLinked="1"/>
        <c:majorTickMark val="out"/>
        <c:minorTickMark val="none"/>
        <c:tickLblPos val="nextTo"/>
        <c:crossAx val="424775024"/>
        <c:crosses val="autoZero"/>
        <c:crossBetween val="between"/>
        <c:majorUnit val="0.2"/>
      </c:valAx>
      <c:spPr>
        <a:noFill/>
      </c:spPr>
    </c:plotArea>
    <c:legend>
      <c:legendPos val="b"/>
      <c:layout>
        <c:manualLayout>
          <c:xMode val="edge"/>
          <c:yMode val="edge"/>
          <c:x val="4.5875333333333344E-2"/>
          <c:y val="0.88811204384575848"/>
          <c:w val="0.90000000000000013"/>
          <c:h val="6.1983904904448939E-2"/>
        </c:manualLayout>
      </c:layout>
      <c:overlay val="0"/>
      <c:spPr>
        <a:ln>
          <a:solidFill>
            <a:sysClr val="windowText" lastClr="000000"/>
          </a:solidFill>
        </a:ln>
      </c:spPr>
      <c:txPr>
        <a:bodyPr/>
        <a:lstStyle/>
        <a:p>
          <a:pPr>
            <a:defRPr sz="900"/>
          </a:pPr>
          <a:endParaRPr lang="fr-FR"/>
        </a:p>
      </c:txPr>
    </c:legend>
    <c:plotVisOnly val="1"/>
    <c:dispBlanksAs val="gap"/>
    <c:showDLblsOverMax val="0"/>
  </c:chart>
  <c:spPr>
    <a:noFill/>
    <a:ln>
      <a:noFill/>
    </a:ln>
  </c:spPr>
  <c:txPr>
    <a:bodyPr/>
    <a:lstStyle/>
    <a:p>
      <a:pPr>
        <a:defRPr>
          <a:latin typeface="Calibri" panose="020F0502020204030204" pitchFamily="34" charset="0"/>
          <a:cs typeface="Calibri" panose="020F0502020204030204" pitchFamily="34" charset="0"/>
        </a:defRPr>
      </a:pPr>
      <a:endParaRPr lang="fr-FR"/>
    </a:p>
  </c:txPr>
  <c:externalData r:id="rId2">
    <c:autoUpdate val="0"/>
  </c:externalData>
  <c:userShapes r:id="rId3"/>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7092275230302102E-2"/>
          <c:y val="9.873022344300135E-2"/>
          <c:w val="0.79499918125207614"/>
          <c:h val="0.66694402869062885"/>
        </c:manualLayout>
      </c:layout>
      <c:barChart>
        <c:barDir val="col"/>
        <c:grouping val="percentStacked"/>
        <c:varyColors val="0"/>
        <c:ser>
          <c:idx val="0"/>
          <c:order val="0"/>
          <c:tx>
            <c:strRef>
              <c:f>Feuil1!$A$979</c:f>
              <c:strCache>
                <c:ptCount val="1"/>
                <c:pt idx="0">
                  <c:v>Accroissement des effectifs</c:v>
                </c:pt>
              </c:strCache>
            </c:strRef>
          </c:tx>
          <c:spPr>
            <a:solidFill>
              <a:srgbClr val="333399"/>
            </a:solidFill>
          </c:spPr>
          <c:invertIfNegative val="0"/>
          <c:dLbls>
            <c:dLbl>
              <c:idx val="2"/>
              <c:spPr/>
              <c:txPr>
                <a:bodyPr/>
                <a:lstStyle/>
                <a:p>
                  <a:pPr>
                    <a:defRPr sz="13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Feuil1!$B$978:$C$978</c:f>
              <c:strCache>
                <c:ptCount val="2"/>
                <c:pt idx="0">
                  <c:v>Agencement bois occasionnel</c:v>
                </c:pt>
                <c:pt idx="1">
                  <c:v>Agencement bois régulier</c:v>
                </c:pt>
              </c:strCache>
            </c:strRef>
          </c:cat>
          <c:val>
            <c:numRef>
              <c:f>Feuil1!$B$979:$C$979</c:f>
              <c:numCache>
                <c:formatCode>0%</c:formatCode>
                <c:ptCount val="2"/>
                <c:pt idx="0">
                  <c:v>9.0000000000000024E-2</c:v>
                </c:pt>
                <c:pt idx="1">
                  <c:v>0.15000000000000005</c:v>
                </c:pt>
              </c:numCache>
            </c:numRef>
          </c:val>
        </c:ser>
        <c:ser>
          <c:idx val="1"/>
          <c:order val="1"/>
          <c:tx>
            <c:strRef>
              <c:f>Feuil1!$A$980</c:f>
              <c:strCache>
                <c:ptCount val="1"/>
                <c:pt idx="0">
                  <c:v>Maintien des effectifs</c:v>
                </c:pt>
              </c:strCache>
            </c:strRef>
          </c:tx>
          <c:spPr>
            <a:solidFill>
              <a:srgbClr val="660066"/>
            </a:solidFill>
          </c:spPr>
          <c:invertIfNegative val="0"/>
          <c:dLbls>
            <c:dLbl>
              <c:idx val="2"/>
              <c:spPr/>
              <c:txPr>
                <a:bodyPr/>
                <a:lstStyle/>
                <a:p>
                  <a:pPr>
                    <a:defRPr sz="13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Feuil1!$B$978:$C$978</c:f>
              <c:strCache>
                <c:ptCount val="2"/>
                <c:pt idx="0">
                  <c:v>Agencement bois occasionnel</c:v>
                </c:pt>
                <c:pt idx="1">
                  <c:v>Agencement bois régulier</c:v>
                </c:pt>
              </c:strCache>
            </c:strRef>
          </c:cat>
          <c:val>
            <c:numRef>
              <c:f>Feuil1!$B$980:$C$980</c:f>
              <c:numCache>
                <c:formatCode>0%</c:formatCode>
                <c:ptCount val="2"/>
                <c:pt idx="0">
                  <c:v>0.8500000000000002</c:v>
                </c:pt>
                <c:pt idx="1">
                  <c:v>0.77000000000000024</c:v>
                </c:pt>
              </c:numCache>
            </c:numRef>
          </c:val>
        </c:ser>
        <c:ser>
          <c:idx val="2"/>
          <c:order val="2"/>
          <c:tx>
            <c:strRef>
              <c:f>Feuil1!$A$981</c:f>
              <c:strCache>
                <c:ptCount val="1"/>
                <c:pt idx="0">
                  <c:v>Réduction des effectifs</c:v>
                </c:pt>
              </c:strCache>
            </c:strRef>
          </c:tx>
          <c:spPr>
            <a:solidFill>
              <a:srgbClr val="008080"/>
            </a:solidFill>
          </c:spPr>
          <c:invertIfNegative val="0"/>
          <c:dLbls>
            <c:dLbl>
              <c:idx val="2"/>
              <c:spPr/>
              <c:txPr>
                <a:bodyPr/>
                <a:lstStyle/>
                <a:p>
                  <a:pPr>
                    <a:defRPr sz="1300" b="1">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Feuil1!$B$978:$C$978</c:f>
              <c:strCache>
                <c:ptCount val="2"/>
                <c:pt idx="0">
                  <c:v>Agencement bois occasionnel</c:v>
                </c:pt>
                <c:pt idx="1">
                  <c:v>Agencement bois régulier</c:v>
                </c:pt>
              </c:strCache>
            </c:strRef>
          </c:cat>
          <c:val>
            <c:numRef>
              <c:f>Feuil1!$B$981:$C$981</c:f>
              <c:numCache>
                <c:formatCode>0%</c:formatCode>
                <c:ptCount val="2"/>
                <c:pt idx="0">
                  <c:v>6.0000000000000019E-2</c:v>
                </c:pt>
                <c:pt idx="1">
                  <c:v>8.0000000000000029E-2</c:v>
                </c:pt>
              </c:numCache>
            </c:numRef>
          </c:val>
        </c:ser>
        <c:dLbls>
          <c:showLegendKey val="0"/>
          <c:showVal val="0"/>
          <c:showCatName val="0"/>
          <c:showSerName val="0"/>
          <c:showPercent val="0"/>
          <c:showBubbleSize val="0"/>
        </c:dLbls>
        <c:gapWidth val="174"/>
        <c:overlap val="100"/>
        <c:axId val="424771104"/>
        <c:axId val="424771496"/>
      </c:barChart>
      <c:catAx>
        <c:axId val="424771104"/>
        <c:scaling>
          <c:orientation val="minMax"/>
        </c:scaling>
        <c:delete val="0"/>
        <c:axPos val="b"/>
        <c:numFmt formatCode="General" sourceLinked="0"/>
        <c:majorTickMark val="out"/>
        <c:minorTickMark val="none"/>
        <c:tickLblPos val="nextTo"/>
        <c:crossAx val="424771496"/>
        <c:crosses val="autoZero"/>
        <c:auto val="1"/>
        <c:lblAlgn val="ctr"/>
        <c:lblOffset val="100"/>
        <c:noMultiLvlLbl val="0"/>
      </c:catAx>
      <c:valAx>
        <c:axId val="424771496"/>
        <c:scaling>
          <c:orientation val="minMax"/>
          <c:max val="1"/>
          <c:min val="0"/>
        </c:scaling>
        <c:delete val="0"/>
        <c:axPos val="l"/>
        <c:numFmt formatCode="0%" sourceLinked="1"/>
        <c:majorTickMark val="out"/>
        <c:minorTickMark val="none"/>
        <c:tickLblPos val="nextTo"/>
        <c:crossAx val="424771104"/>
        <c:crosses val="autoZero"/>
        <c:crossBetween val="between"/>
        <c:majorUnit val="0.2"/>
      </c:valAx>
      <c:spPr>
        <a:noFill/>
      </c:spPr>
    </c:plotArea>
    <c:legend>
      <c:legendPos val="b"/>
      <c:layout>
        <c:manualLayout>
          <c:xMode val="edge"/>
          <c:yMode val="edge"/>
          <c:x val="4.5875333333333344E-2"/>
          <c:y val="0.88811204384575848"/>
          <c:w val="0.90000000000000013"/>
          <c:h val="6.1983904904448939E-2"/>
        </c:manualLayout>
      </c:layout>
      <c:overlay val="0"/>
      <c:spPr>
        <a:ln>
          <a:solidFill>
            <a:sysClr val="windowText" lastClr="000000"/>
          </a:solidFill>
        </a:ln>
      </c:spPr>
      <c:txPr>
        <a:bodyPr/>
        <a:lstStyle/>
        <a:p>
          <a:pPr>
            <a:defRPr sz="900"/>
          </a:pPr>
          <a:endParaRPr lang="fr-FR"/>
        </a:p>
      </c:txPr>
    </c:legend>
    <c:plotVisOnly val="1"/>
    <c:dispBlanksAs val="gap"/>
    <c:showDLblsOverMax val="0"/>
  </c:chart>
  <c:spPr>
    <a:noFill/>
    <a:ln>
      <a:noFill/>
    </a:ln>
  </c:spPr>
  <c:txPr>
    <a:bodyPr/>
    <a:lstStyle/>
    <a:p>
      <a:pPr>
        <a:defRPr>
          <a:latin typeface="Calibri" panose="020F0502020204030204" pitchFamily="34" charset="0"/>
          <a:cs typeface="Calibri" panose="020F0502020204030204" pitchFamily="34" charset="0"/>
        </a:defRPr>
      </a:pPr>
      <a:endParaRPr lang="fr-FR"/>
    </a:p>
  </c:txPr>
  <c:externalData r:id="rId2">
    <c:autoUpdate val="0"/>
  </c:externalData>
  <c:userShapes r:id="rId3"/>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7092222222222246E-2"/>
          <c:y val="0.12076874688184644"/>
          <c:w val="0.79499918125207614"/>
          <c:h val="0.66694402869062885"/>
        </c:manualLayout>
      </c:layout>
      <c:barChart>
        <c:barDir val="col"/>
        <c:grouping val="percentStacked"/>
        <c:varyColors val="0"/>
        <c:ser>
          <c:idx val="0"/>
          <c:order val="0"/>
          <c:tx>
            <c:strRef>
              <c:f>Feuil1!$A$1066</c:f>
              <c:strCache>
                <c:ptCount val="1"/>
                <c:pt idx="0">
                  <c:v>France entière</c:v>
                </c:pt>
              </c:strCache>
            </c:strRef>
          </c:tx>
          <c:spPr>
            <a:solidFill>
              <a:srgbClr val="6600FF"/>
            </a:solidFill>
          </c:spPr>
          <c:invertIfNegative val="0"/>
          <c:dLbls>
            <c:spPr>
              <a:noFill/>
              <a:ln>
                <a:noFill/>
              </a:ln>
              <a:effectLst/>
            </c:spPr>
            <c:txPr>
              <a:bodyPr/>
              <a:lstStyle/>
              <a:p>
                <a:pPr>
                  <a:defRPr sz="1100" b="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Feuil1!$B$1065:$D$1065</c:f>
              <c:strCache>
                <c:ptCount val="3"/>
                <c:pt idx="0">
                  <c:v>1 à 5 salariés</c:v>
                </c:pt>
                <c:pt idx="1">
                  <c:v>6 à 19 salariés</c:v>
                </c:pt>
                <c:pt idx="2">
                  <c:v>20 salariés et plus</c:v>
                </c:pt>
              </c:strCache>
            </c:strRef>
          </c:cat>
          <c:val>
            <c:numRef>
              <c:f>Feuil1!$B$1066:$D$1066</c:f>
              <c:numCache>
                <c:formatCode>0%</c:formatCode>
                <c:ptCount val="3"/>
                <c:pt idx="0">
                  <c:v>0.27</c:v>
                </c:pt>
                <c:pt idx="1">
                  <c:v>0.41000000000000009</c:v>
                </c:pt>
                <c:pt idx="2">
                  <c:v>0.7300000000000002</c:v>
                </c:pt>
              </c:numCache>
            </c:numRef>
          </c:val>
        </c:ser>
        <c:ser>
          <c:idx val="1"/>
          <c:order val="1"/>
          <c:tx>
            <c:strRef>
              <c:f>Feuil1!$A$1067</c:f>
              <c:strCache>
                <c:ptCount val="1"/>
                <c:pt idx="0">
                  <c:v>Régional</c:v>
                </c:pt>
              </c:strCache>
            </c:strRef>
          </c:tx>
          <c:spPr>
            <a:solidFill>
              <a:srgbClr val="FF6600"/>
            </a:solidFill>
          </c:spPr>
          <c:invertIfNegative val="0"/>
          <c:dLbls>
            <c:dLbl>
              <c:idx val="2"/>
              <c:spPr/>
              <c:txPr>
                <a:bodyPr/>
                <a:lstStyle/>
                <a:p>
                  <a:pPr>
                    <a:defRPr sz="1100" b="0">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Feuil1!$B$1065:$D$1065</c:f>
              <c:strCache>
                <c:ptCount val="3"/>
                <c:pt idx="0">
                  <c:v>1 à 5 salariés</c:v>
                </c:pt>
                <c:pt idx="1">
                  <c:v>6 à 19 salariés</c:v>
                </c:pt>
                <c:pt idx="2">
                  <c:v>20 salariés et plus</c:v>
                </c:pt>
              </c:strCache>
            </c:strRef>
          </c:cat>
          <c:val>
            <c:numRef>
              <c:f>Feuil1!$B$1067:$D$1067</c:f>
              <c:numCache>
                <c:formatCode>0%</c:formatCode>
                <c:ptCount val="3"/>
                <c:pt idx="0">
                  <c:v>0.34</c:v>
                </c:pt>
                <c:pt idx="1">
                  <c:v>0.31000000000000011</c:v>
                </c:pt>
                <c:pt idx="2">
                  <c:v>0.18000000000000005</c:v>
                </c:pt>
              </c:numCache>
            </c:numRef>
          </c:val>
        </c:ser>
        <c:ser>
          <c:idx val="2"/>
          <c:order val="2"/>
          <c:tx>
            <c:strRef>
              <c:f>Feuil1!$A$1068</c:f>
              <c:strCache>
                <c:ptCount val="1"/>
                <c:pt idx="0">
                  <c:v>Départemental</c:v>
                </c:pt>
              </c:strCache>
            </c:strRef>
          </c:tx>
          <c:spPr>
            <a:solidFill>
              <a:srgbClr val="CC99FF"/>
            </a:solidFill>
          </c:spPr>
          <c:invertIfNegative val="0"/>
          <c:dLbls>
            <c:dLbl>
              <c:idx val="2"/>
              <c:spPr/>
              <c:txPr>
                <a:bodyPr/>
                <a:lstStyle/>
                <a:p>
                  <a:pPr>
                    <a:defRPr sz="1100" b="0">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Feuil1!$B$1065:$D$1065</c:f>
              <c:strCache>
                <c:ptCount val="3"/>
                <c:pt idx="0">
                  <c:v>1 à 5 salariés</c:v>
                </c:pt>
                <c:pt idx="1">
                  <c:v>6 à 19 salariés</c:v>
                </c:pt>
                <c:pt idx="2">
                  <c:v>20 salariés et plus</c:v>
                </c:pt>
              </c:strCache>
            </c:strRef>
          </c:cat>
          <c:val>
            <c:numRef>
              <c:f>Feuil1!$B$1068:$D$1068</c:f>
              <c:numCache>
                <c:formatCode>0%</c:formatCode>
                <c:ptCount val="3"/>
                <c:pt idx="0">
                  <c:v>0.25</c:v>
                </c:pt>
                <c:pt idx="1">
                  <c:v>0.2</c:v>
                </c:pt>
                <c:pt idx="2">
                  <c:v>7.0000000000000021E-2</c:v>
                </c:pt>
              </c:numCache>
            </c:numRef>
          </c:val>
        </c:ser>
        <c:ser>
          <c:idx val="3"/>
          <c:order val="3"/>
          <c:tx>
            <c:strRef>
              <c:f>Feuil1!$A$1069</c:f>
              <c:strCache>
                <c:ptCount val="1"/>
                <c:pt idx="0">
                  <c:v>Cantonal/communal</c:v>
                </c:pt>
              </c:strCache>
            </c:strRef>
          </c:tx>
          <c:spPr>
            <a:solidFill>
              <a:srgbClr val="339933"/>
            </a:solidFill>
          </c:spPr>
          <c:invertIfNegative val="0"/>
          <c:dLbls>
            <c:dLbl>
              <c:idx val="0"/>
              <c:layout>
                <c:manualLayout>
                  <c:x val="2.8222222222222229E-3"/>
                  <c:y val="-3.0109053269749739E-3"/>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3.7558685446009404E-2"/>
                </c:manualLayout>
              </c:layout>
              <c:spPr/>
              <c:txPr>
                <a:bodyPr/>
                <a:lstStyle/>
                <a:p>
                  <a:pPr>
                    <a:defRPr sz="1100" b="0">
                      <a:solidFill>
                        <a:sysClr val="windowText" lastClr="000000"/>
                      </a:solidFill>
                    </a:defRPr>
                  </a:pPr>
                  <a:endParaRPr lang="fr-FR"/>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Feuil1!$B$1065:$D$1065</c:f>
              <c:strCache>
                <c:ptCount val="3"/>
                <c:pt idx="0">
                  <c:v>1 à 5 salariés</c:v>
                </c:pt>
                <c:pt idx="1">
                  <c:v>6 à 19 salariés</c:v>
                </c:pt>
                <c:pt idx="2">
                  <c:v>20 salariés et plus</c:v>
                </c:pt>
              </c:strCache>
            </c:strRef>
          </c:cat>
          <c:val>
            <c:numRef>
              <c:f>Feuil1!$B$1069:$D$1069</c:f>
              <c:numCache>
                <c:formatCode>0%</c:formatCode>
                <c:ptCount val="3"/>
                <c:pt idx="0">
                  <c:v>0.14000000000000001</c:v>
                </c:pt>
                <c:pt idx="1">
                  <c:v>8.0000000000000029E-2</c:v>
                </c:pt>
                <c:pt idx="2">
                  <c:v>2.0000000000000007E-2</c:v>
                </c:pt>
              </c:numCache>
            </c:numRef>
          </c:val>
        </c:ser>
        <c:dLbls>
          <c:showLegendKey val="0"/>
          <c:showVal val="0"/>
          <c:showCatName val="0"/>
          <c:showSerName val="0"/>
          <c:showPercent val="0"/>
          <c:showBubbleSize val="0"/>
        </c:dLbls>
        <c:gapWidth val="84"/>
        <c:overlap val="100"/>
        <c:axId val="424772280"/>
        <c:axId val="424770712"/>
      </c:barChart>
      <c:catAx>
        <c:axId val="424772280"/>
        <c:scaling>
          <c:orientation val="minMax"/>
        </c:scaling>
        <c:delete val="0"/>
        <c:axPos val="b"/>
        <c:numFmt formatCode="General" sourceLinked="0"/>
        <c:majorTickMark val="out"/>
        <c:minorTickMark val="none"/>
        <c:tickLblPos val="nextTo"/>
        <c:crossAx val="424770712"/>
        <c:crosses val="autoZero"/>
        <c:auto val="1"/>
        <c:lblAlgn val="ctr"/>
        <c:lblOffset val="100"/>
        <c:noMultiLvlLbl val="0"/>
      </c:catAx>
      <c:valAx>
        <c:axId val="424770712"/>
        <c:scaling>
          <c:orientation val="minMax"/>
          <c:max val="1"/>
          <c:min val="0"/>
        </c:scaling>
        <c:delete val="0"/>
        <c:axPos val="l"/>
        <c:numFmt formatCode="0%" sourceLinked="1"/>
        <c:majorTickMark val="out"/>
        <c:minorTickMark val="none"/>
        <c:tickLblPos val="nextTo"/>
        <c:crossAx val="424772280"/>
        <c:crosses val="autoZero"/>
        <c:crossBetween val="between"/>
        <c:majorUnit val="0.2"/>
      </c:valAx>
      <c:spPr>
        <a:noFill/>
      </c:spPr>
    </c:plotArea>
    <c:legend>
      <c:legendPos val="b"/>
      <c:layout>
        <c:manualLayout>
          <c:xMode val="edge"/>
          <c:yMode val="edge"/>
          <c:x val="4.5875333333333344E-2"/>
          <c:y val="0.88811204384575848"/>
          <c:w val="0.86194711111111122"/>
          <c:h val="6.3380725296661861E-2"/>
        </c:manualLayout>
      </c:layout>
      <c:overlay val="0"/>
      <c:spPr>
        <a:ln>
          <a:solidFill>
            <a:sysClr val="windowText" lastClr="000000"/>
          </a:solidFill>
        </a:ln>
      </c:spPr>
      <c:txPr>
        <a:bodyPr/>
        <a:lstStyle/>
        <a:p>
          <a:pPr>
            <a:defRPr sz="900"/>
          </a:pPr>
          <a:endParaRPr lang="fr-FR"/>
        </a:p>
      </c:txPr>
    </c:legend>
    <c:plotVisOnly val="1"/>
    <c:dispBlanksAs val="gap"/>
    <c:showDLblsOverMax val="0"/>
  </c:chart>
  <c:spPr>
    <a:noFill/>
    <a:ln>
      <a:noFill/>
    </a:ln>
  </c:spPr>
  <c:txPr>
    <a:bodyPr/>
    <a:lstStyle/>
    <a:p>
      <a:pPr>
        <a:defRPr>
          <a:latin typeface="Calibri" panose="020F0502020204030204" pitchFamily="34" charset="0"/>
          <a:cs typeface="Calibri" panose="020F0502020204030204" pitchFamily="34" charset="0"/>
        </a:defRPr>
      </a:pPr>
      <a:endParaRPr lang="fr-FR"/>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7092275230302102E-2"/>
          <c:y val="0.13026163555740944"/>
          <c:w val="0.86969397642499036"/>
          <c:h val="0.66847040772244481"/>
        </c:manualLayout>
      </c:layout>
      <c:barChart>
        <c:barDir val="col"/>
        <c:grouping val="percentStacked"/>
        <c:varyColors val="0"/>
        <c:ser>
          <c:idx val="0"/>
          <c:order val="0"/>
          <c:tx>
            <c:strRef>
              <c:f>Feuil1!$A$35</c:f>
              <c:strCache>
                <c:ptCount val="1"/>
                <c:pt idx="0">
                  <c:v>Agencement bois exceptionnel</c:v>
                </c:pt>
              </c:strCache>
            </c:strRef>
          </c:tx>
          <c:spPr>
            <a:solidFill>
              <a:srgbClr val="FFCC00"/>
            </a:solidFill>
          </c:spPr>
          <c:invertIfNegative val="0"/>
          <c:dLbls>
            <c:dLbl>
              <c:idx val="2"/>
              <c:spPr/>
              <c:txPr>
                <a:bodyPr/>
                <a:lstStyle/>
                <a:p>
                  <a:pPr>
                    <a:defRPr sz="1100" b="0">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Feuil1!$B$34:$G$34</c:f>
              <c:strCache>
                <c:ptCount val="6"/>
                <c:pt idx="0">
                  <c:v>3101Z</c:v>
                </c:pt>
                <c:pt idx="1">
                  <c:v>3102Z</c:v>
                </c:pt>
                <c:pt idx="2">
                  <c:v>3109B</c:v>
                </c:pt>
                <c:pt idx="3">
                  <c:v>4332A</c:v>
                </c:pt>
                <c:pt idx="4">
                  <c:v>4332C</c:v>
                </c:pt>
                <c:pt idx="5">
                  <c:v>4391A</c:v>
                </c:pt>
              </c:strCache>
            </c:strRef>
          </c:cat>
          <c:val>
            <c:numRef>
              <c:f>Feuil1!$B$35:$G$35</c:f>
              <c:numCache>
                <c:formatCode>0%</c:formatCode>
                <c:ptCount val="6"/>
                <c:pt idx="0">
                  <c:v>6.0000000000000019E-2</c:v>
                </c:pt>
                <c:pt idx="1">
                  <c:v>0.17</c:v>
                </c:pt>
                <c:pt idx="2">
                  <c:v>8.0000000000000029E-2</c:v>
                </c:pt>
                <c:pt idx="3">
                  <c:v>0.2</c:v>
                </c:pt>
                <c:pt idx="4">
                  <c:v>6.0000000000000019E-2</c:v>
                </c:pt>
                <c:pt idx="5">
                  <c:v>0.18000000000000005</c:v>
                </c:pt>
              </c:numCache>
            </c:numRef>
          </c:val>
        </c:ser>
        <c:ser>
          <c:idx val="1"/>
          <c:order val="1"/>
          <c:tx>
            <c:strRef>
              <c:f>Feuil1!$A$36</c:f>
              <c:strCache>
                <c:ptCount val="1"/>
                <c:pt idx="0">
                  <c:v>Agencement bois occasionnel</c:v>
                </c:pt>
              </c:strCache>
            </c:strRef>
          </c:tx>
          <c:spPr>
            <a:solidFill>
              <a:srgbClr val="808000"/>
            </a:solidFill>
          </c:spPr>
          <c:invertIfNegative val="0"/>
          <c:dLbls>
            <c:dLbl>
              <c:idx val="1"/>
              <c:layout>
                <c:manualLayout>
                  <c:x val="6.3593004769475353E-2"/>
                  <c:y val="-8.5006693440428417E-3"/>
                </c:manualLayout>
              </c:layout>
              <c:tx>
                <c:rich>
                  <a:bodyPr/>
                  <a:lstStyle/>
                  <a:p>
                    <a:pPr>
                      <a:defRPr sz="1100">
                        <a:solidFill>
                          <a:sysClr val="windowText" lastClr="000000"/>
                        </a:solidFill>
                      </a:defRPr>
                    </a:pPr>
                    <a:r>
                      <a:rPr lang="en-US">
                        <a:solidFill>
                          <a:sysClr val="windowText" lastClr="000000"/>
                        </a:solidFill>
                      </a:rPr>
                      <a:t>NS</a:t>
                    </a:r>
                  </a:p>
                </c:rich>
              </c:tx>
              <c:spPr/>
              <c:showLegendKey val="0"/>
              <c:showVal val="1"/>
              <c:showCatName val="0"/>
              <c:showSerName val="0"/>
              <c:showPercent val="0"/>
              <c:showBubbleSize val="0"/>
              <c:extLst>
                <c:ext xmlns:c15="http://schemas.microsoft.com/office/drawing/2012/chart" uri="{CE6537A1-D6FC-4f65-9D91-7224C49458BB}"/>
              </c:extLst>
            </c:dLbl>
            <c:dLbl>
              <c:idx val="2"/>
              <c:spPr/>
              <c:txPr>
                <a:bodyPr/>
                <a:lstStyle/>
                <a:p>
                  <a:pPr>
                    <a:defRPr sz="1100" b="0">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Feuil1!$B$34:$G$34</c:f>
              <c:strCache>
                <c:ptCount val="6"/>
                <c:pt idx="0">
                  <c:v>3101Z</c:v>
                </c:pt>
                <c:pt idx="1">
                  <c:v>3102Z</c:v>
                </c:pt>
                <c:pt idx="2">
                  <c:v>3109B</c:v>
                </c:pt>
                <c:pt idx="3">
                  <c:v>4332A</c:v>
                </c:pt>
                <c:pt idx="4">
                  <c:v>4332C</c:v>
                </c:pt>
                <c:pt idx="5">
                  <c:v>4391A</c:v>
                </c:pt>
              </c:strCache>
            </c:strRef>
          </c:cat>
          <c:val>
            <c:numRef>
              <c:f>Feuil1!$B$36:$G$36</c:f>
              <c:numCache>
                <c:formatCode>0%</c:formatCode>
                <c:ptCount val="6"/>
                <c:pt idx="0">
                  <c:v>0.12000000000000002</c:v>
                </c:pt>
                <c:pt idx="1">
                  <c:v>0</c:v>
                </c:pt>
                <c:pt idx="2">
                  <c:v>0.12000000000000002</c:v>
                </c:pt>
                <c:pt idx="3">
                  <c:v>0.27</c:v>
                </c:pt>
                <c:pt idx="4">
                  <c:v>0.11</c:v>
                </c:pt>
                <c:pt idx="5">
                  <c:v>0.66000000000000025</c:v>
                </c:pt>
              </c:numCache>
            </c:numRef>
          </c:val>
        </c:ser>
        <c:ser>
          <c:idx val="2"/>
          <c:order val="2"/>
          <c:tx>
            <c:strRef>
              <c:f>Feuil1!$A$37</c:f>
              <c:strCache>
                <c:ptCount val="1"/>
                <c:pt idx="0">
                  <c:v>Agencement bois régulier</c:v>
                </c:pt>
              </c:strCache>
            </c:strRef>
          </c:tx>
          <c:spPr>
            <a:solidFill>
              <a:srgbClr val="9900CC"/>
            </a:solidFill>
          </c:spPr>
          <c:invertIfNegative val="0"/>
          <c:dLbls>
            <c:dLbl>
              <c:idx val="2"/>
              <c:spPr/>
              <c:txPr>
                <a:bodyPr/>
                <a:lstStyle/>
                <a:p>
                  <a:pPr>
                    <a:defRPr sz="1100" b="0">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Feuil1!$B$34:$G$34</c:f>
              <c:strCache>
                <c:ptCount val="6"/>
                <c:pt idx="0">
                  <c:v>3101Z</c:v>
                </c:pt>
                <c:pt idx="1">
                  <c:v>3102Z</c:v>
                </c:pt>
                <c:pt idx="2">
                  <c:v>3109B</c:v>
                </c:pt>
                <c:pt idx="3">
                  <c:v>4332A</c:v>
                </c:pt>
                <c:pt idx="4">
                  <c:v>4332C</c:v>
                </c:pt>
                <c:pt idx="5">
                  <c:v>4391A</c:v>
                </c:pt>
              </c:strCache>
            </c:strRef>
          </c:cat>
          <c:val>
            <c:numRef>
              <c:f>Feuil1!$B$37:$G$37</c:f>
              <c:numCache>
                <c:formatCode>0%</c:formatCode>
                <c:ptCount val="6"/>
                <c:pt idx="0">
                  <c:v>0.82000000000000017</c:v>
                </c:pt>
                <c:pt idx="1">
                  <c:v>0.83000000000000018</c:v>
                </c:pt>
                <c:pt idx="2">
                  <c:v>0.8</c:v>
                </c:pt>
                <c:pt idx="3">
                  <c:v>0.53</c:v>
                </c:pt>
                <c:pt idx="4">
                  <c:v>0.83000000000000018</c:v>
                </c:pt>
                <c:pt idx="5">
                  <c:v>0.16</c:v>
                </c:pt>
              </c:numCache>
            </c:numRef>
          </c:val>
        </c:ser>
        <c:dLbls>
          <c:showLegendKey val="0"/>
          <c:showVal val="0"/>
          <c:showCatName val="0"/>
          <c:showSerName val="0"/>
          <c:showPercent val="0"/>
          <c:showBubbleSize val="0"/>
        </c:dLbls>
        <c:gapWidth val="84"/>
        <c:overlap val="100"/>
        <c:axId val="319681040"/>
        <c:axId val="319681432"/>
      </c:barChart>
      <c:catAx>
        <c:axId val="319681040"/>
        <c:scaling>
          <c:orientation val="minMax"/>
        </c:scaling>
        <c:delete val="0"/>
        <c:axPos val="b"/>
        <c:numFmt formatCode="General" sourceLinked="0"/>
        <c:majorTickMark val="out"/>
        <c:minorTickMark val="none"/>
        <c:tickLblPos val="nextTo"/>
        <c:crossAx val="319681432"/>
        <c:crosses val="autoZero"/>
        <c:auto val="1"/>
        <c:lblAlgn val="ctr"/>
        <c:lblOffset val="100"/>
        <c:noMultiLvlLbl val="0"/>
      </c:catAx>
      <c:valAx>
        <c:axId val="319681432"/>
        <c:scaling>
          <c:orientation val="minMax"/>
          <c:max val="1"/>
          <c:min val="0"/>
        </c:scaling>
        <c:delete val="0"/>
        <c:axPos val="l"/>
        <c:numFmt formatCode="0%" sourceLinked="1"/>
        <c:majorTickMark val="out"/>
        <c:minorTickMark val="none"/>
        <c:tickLblPos val="nextTo"/>
        <c:crossAx val="319681040"/>
        <c:crosses val="autoZero"/>
        <c:crossBetween val="between"/>
        <c:majorUnit val="0.2"/>
      </c:valAx>
      <c:spPr>
        <a:noFill/>
      </c:spPr>
    </c:plotArea>
    <c:legend>
      <c:legendPos val="b"/>
      <c:layout>
        <c:manualLayout>
          <c:xMode val="edge"/>
          <c:yMode val="edge"/>
          <c:x val="3.940112414406069E-2"/>
          <c:y val="0.89763955823293151"/>
          <c:w val="0.9211975848011047"/>
          <c:h val="7.6858433734939793E-2"/>
        </c:manualLayout>
      </c:layout>
      <c:overlay val="0"/>
      <c:spPr>
        <a:ln>
          <a:solidFill>
            <a:sysClr val="windowText" lastClr="000000"/>
          </a:solidFill>
        </a:ln>
      </c:spPr>
    </c:legend>
    <c:plotVisOnly val="1"/>
    <c:dispBlanksAs val="gap"/>
    <c:showDLblsOverMax val="0"/>
  </c:chart>
  <c:spPr>
    <a:noFill/>
    <a:ln>
      <a:noFill/>
    </a:ln>
  </c:spPr>
  <c:txPr>
    <a:bodyPr/>
    <a:lstStyle/>
    <a:p>
      <a:pPr>
        <a:defRPr>
          <a:latin typeface="Calibri" panose="020F0502020204030204" pitchFamily="34" charset="0"/>
          <a:cs typeface="Calibri" panose="020F0502020204030204" pitchFamily="34" charset="0"/>
        </a:defRPr>
      </a:pPr>
      <a:endParaRPr lang="fr-FR"/>
    </a:p>
  </c:txPr>
  <c:externalData r:id="rId2">
    <c:autoUpdate val="0"/>
  </c:externalData>
  <c:userShapes r:id="rId3"/>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7092222222222246E-2"/>
          <c:y val="0.12076874688184644"/>
          <c:w val="0.79499918125207614"/>
          <c:h val="0.66694402869062885"/>
        </c:manualLayout>
      </c:layout>
      <c:barChart>
        <c:barDir val="col"/>
        <c:grouping val="percentStacked"/>
        <c:varyColors val="0"/>
        <c:ser>
          <c:idx val="0"/>
          <c:order val="0"/>
          <c:tx>
            <c:strRef>
              <c:f>Feuil1!$A$1087</c:f>
              <c:strCache>
                <c:ptCount val="1"/>
                <c:pt idx="0">
                  <c:v>France entière</c:v>
                </c:pt>
              </c:strCache>
            </c:strRef>
          </c:tx>
          <c:spPr>
            <a:solidFill>
              <a:srgbClr val="6600FF"/>
            </a:solidFill>
          </c:spPr>
          <c:invertIfNegative val="0"/>
          <c:dLbls>
            <c:spPr>
              <a:noFill/>
              <a:ln>
                <a:noFill/>
              </a:ln>
              <a:effectLst/>
            </c:spPr>
            <c:txPr>
              <a:bodyPr/>
              <a:lstStyle/>
              <a:p>
                <a:pPr>
                  <a:defRPr sz="1100" b="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Feuil1!$B$1086:$C$1086</c:f>
              <c:strCache>
                <c:ptCount val="2"/>
                <c:pt idx="0">
                  <c:v>Agencement bois occasionnel</c:v>
                </c:pt>
                <c:pt idx="1">
                  <c:v>Agencement bois régulier</c:v>
                </c:pt>
              </c:strCache>
            </c:strRef>
          </c:cat>
          <c:val>
            <c:numRef>
              <c:f>Feuil1!$B$1087:$C$1087</c:f>
              <c:numCache>
                <c:formatCode>0%</c:formatCode>
                <c:ptCount val="2"/>
                <c:pt idx="0">
                  <c:v>0.23</c:v>
                </c:pt>
                <c:pt idx="1">
                  <c:v>0.38000000000000012</c:v>
                </c:pt>
              </c:numCache>
            </c:numRef>
          </c:val>
        </c:ser>
        <c:ser>
          <c:idx val="1"/>
          <c:order val="1"/>
          <c:tx>
            <c:strRef>
              <c:f>Feuil1!$A$1088</c:f>
              <c:strCache>
                <c:ptCount val="1"/>
                <c:pt idx="0">
                  <c:v>Régional</c:v>
                </c:pt>
              </c:strCache>
            </c:strRef>
          </c:tx>
          <c:spPr>
            <a:solidFill>
              <a:srgbClr val="FF6600"/>
            </a:solidFill>
          </c:spPr>
          <c:invertIfNegative val="0"/>
          <c:dLbls>
            <c:dLbl>
              <c:idx val="2"/>
              <c:spPr/>
              <c:txPr>
                <a:bodyPr/>
                <a:lstStyle/>
                <a:p>
                  <a:pPr>
                    <a:defRPr sz="1100" b="0">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Feuil1!$B$1086:$C$1086</c:f>
              <c:strCache>
                <c:ptCount val="2"/>
                <c:pt idx="0">
                  <c:v>Agencement bois occasionnel</c:v>
                </c:pt>
                <c:pt idx="1">
                  <c:v>Agencement bois régulier</c:v>
                </c:pt>
              </c:strCache>
            </c:strRef>
          </c:cat>
          <c:val>
            <c:numRef>
              <c:f>Feuil1!$B$1088:$C$1088</c:f>
              <c:numCache>
                <c:formatCode>0%</c:formatCode>
                <c:ptCount val="2"/>
                <c:pt idx="0">
                  <c:v>0.35000000000000009</c:v>
                </c:pt>
                <c:pt idx="1">
                  <c:v>0.31000000000000011</c:v>
                </c:pt>
              </c:numCache>
            </c:numRef>
          </c:val>
        </c:ser>
        <c:ser>
          <c:idx val="2"/>
          <c:order val="2"/>
          <c:tx>
            <c:strRef>
              <c:f>Feuil1!$A$1089</c:f>
              <c:strCache>
                <c:ptCount val="1"/>
                <c:pt idx="0">
                  <c:v>Départemental</c:v>
                </c:pt>
              </c:strCache>
            </c:strRef>
          </c:tx>
          <c:spPr>
            <a:solidFill>
              <a:srgbClr val="CC99FF"/>
            </a:solidFill>
          </c:spPr>
          <c:invertIfNegative val="0"/>
          <c:dLbls>
            <c:dLbl>
              <c:idx val="2"/>
              <c:spPr/>
              <c:txPr>
                <a:bodyPr/>
                <a:lstStyle/>
                <a:p>
                  <a:pPr>
                    <a:defRPr sz="1100" b="0">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Feuil1!$B$1086:$C$1086</c:f>
              <c:strCache>
                <c:ptCount val="2"/>
                <c:pt idx="0">
                  <c:v>Agencement bois occasionnel</c:v>
                </c:pt>
                <c:pt idx="1">
                  <c:v>Agencement bois régulier</c:v>
                </c:pt>
              </c:strCache>
            </c:strRef>
          </c:cat>
          <c:val>
            <c:numRef>
              <c:f>Feuil1!$B$1089:$C$1089</c:f>
              <c:numCache>
                <c:formatCode>0%</c:formatCode>
                <c:ptCount val="2"/>
                <c:pt idx="0">
                  <c:v>0.24000000000000005</c:v>
                </c:pt>
                <c:pt idx="1">
                  <c:v>0.22</c:v>
                </c:pt>
              </c:numCache>
            </c:numRef>
          </c:val>
        </c:ser>
        <c:ser>
          <c:idx val="3"/>
          <c:order val="3"/>
          <c:tx>
            <c:strRef>
              <c:f>Feuil1!$A$1090</c:f>
              <c:strCache>
                <c:ptCount val="1"/>
                <c:pt idx="0">
                  <c:v>Cantonal/communal</c:v>
                </c:pt>
              </c:strCache>
            </c:strRef>
          </c:tx>
          <c:spPr>
            <a:solidFill>
              <a:srgbClr val="339933"/>
            </a:solidFill>
          </c:spPr>
          <c:invertIfNegative val="0"/>
          <c:dLbls>
            <c:dLbl>
              <c:idx val="0"/>
              <c:layout>
                <c:manualLayout>
                  <c:x val="2.8222222222222229E-3"/>
                  <c:y val="-3.0109053269749739E-3"/>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3.7558685446009404E-2"/>
                </c:manualLayout>
              </c:layout>
              <c:spPr/>
              <c:txPr>
                <a:bodyPr/>
                <a:lstStyle/>
                <a:p>
                  <a:pPr>
                    <a:defRPr sz="1100" b="0">
                      <a:solidFill>
                        <a:sysClr val="windowText" lastClr="000000"/>
                      </a:solidFill>
                    </a:defRPr>
                  </a:pPr>
                  <a:endParaRPr lang="fr-FR"/>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Feuil1!$B$1086:$C$1086</c:f>
              <c:strCache>
                <c:ptCount val="2"/>
                <c:pt idx="0">
                  <c:v>Agencement bois occasionnel</c:v>
                </c:pt>
                <c:pt idx="1">
                  <c:v>Agencement bois régulier</c:v>
                </c:pt>
              </c:strCache>
            </c:strRef>
          </c:cat>
          <c:val>
            <c:numRef>
              <c:f>Feuil1!$B$1090:$C$1090</c:f>
              <c:numCache>
                <c:formatCode>0%</c:formatCode>
                <c:ptCount val="2"/>
                <c:pt idx="0">
                  <c:v>0.18000000000000005</c:v>
                </c:pt>
                <c:pt idx="1">
                  <c:v>9.0000000000000024E-2</c:v>
                </c:pt>
              </c:numCache>
            </c:numRef>
          </c:val>
        </c:ser>
        <c:dLbls>
          <c:showLegendKey val="0"/>
          <c:showVal val="0"/>
          <c:showCatName val="0"/>
          <c:showSerName val="0"/>
          <c:showPercent val="0"/>
          <c:showBubbleSize val="0"/>
        </c:dLbls>
        <c:gapWidth val="174"/>
        <c:overlap val="100"/>
        <c:axId val="424773064"/>
        <c:axId val="424773456"/>
      </c:barChart>
      <c:catAx>
        <c:axId val="424773064"/>
        <c:scaling>
          <c:orientation val="minMax"/>
        </c:scaling>
        <c:delete val="0"/>
        <c:axPos val="b"/>
        <c:numFmt formatCode="General" sourceLinked="0"/>
        <c:majorTickMark val="out"/>
        <c:minorTickMark val="none"/>
        <c:tickLblPos val="nextTo"/>
        <c:crossAx val="424773456"/>
        <c:crosses val="autoZero"/>
        <c:auto val="1"/>
        <c:lblAlgn val="ctr"/>
        <c:lblOffset val="100"/>
        <c:noMultiLvlLbl val="0"/>
      </c:catAx>
      <c:valAx>
        <c:axId val="424773456"/>
        <c:scaling>
          <c:orientation val="minMax"/>
          <c:max val="1"/>
          <c:min val="0"/>
        </c:scaling>
        <c:delete val="0"/>
        <c:axPos val="l"/>
        <c:numFmt formatCode="0%" sourceLinked="1"/>
        <c:majorTickMark val="out"/>
        <c:minorTickMark val="none"/>
        <c:tickLblPos val="nextTo"/>
        <c:crossAx val="424773064"/>
        <c:crosses val="autoZero"/>
        <c:crossBetween val="between"/>
        <c:majorUnit val="0.2"/>
      </c:valAx>
      <c:spPr>
        <a:noFill/>
      </c:spPr>
    </c:plotArea>
    <c:legend>
      <c:legendPos val="b"/>
      <c:layout>
        <c:manualLayout>
          <c:xMode val="edge"/>
          <c:yMode val="edge"/>
          <c:x val="4.5875333333333344E-2"/>
          <c:y val="0.88811204384575848"/>
          <c:w val="0.86194711111111122"/>
          <c:h val="6.3380725296661861E-2"/>
        </c:manualLayout>
      </c:layout>
      <c:overlay val="0"/>
      <c:spPr>
        <a:ln>
          <a:solidFill>
            <a:sysClr val="windowText" lastClr="000000"/>
          </a:solidFill>
        </a:ln>
      </c:spPr>
      <c:txPr>
        <a:bodyPr/>
        <a:lstStyle/>
        <a:p>
          <a:pPr>
            <a:defRPr sz="900"/>
          </a:pPr>
          <a:endParaRPr lang="fr-FR"/>
        </a:p>
      </c:txPr>
    </c:legend>
    <c:plotVisOnly val="1"/>
    <c:dispBlanksAs val="gap"/>
    <c:showDLblsOverMax val="0"/>
  </c:chart>
  <c:spPr>
    <a:noFill/>
    <a:ln>
      <a:noFill/>
    </a:ln>
  </c:spPr>
  <c:txPr>
    <a:bodyPr/>
    <a:lstStyle/>
    <a:p>
      <a:pPr>
        <a:defRPr>
          <a:latin typeface="Calibri" panose="020F0502020204030204" pitchFamily="34" charset="0"/>
          <a:cs typeface="Calibri" panose="020F0502020204030204" pitchFamily="34" charset="0"/>
        </a:defRPr>
      </a:pPr>
      <a:endParaRPr lang="fr-FR"/>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9400805555555556"/>
          <c:y val="9.4592222222222258E-2"/>
          <c:w val="0.58409"/>
          <c:h val="0.77878666666666663"/>
        </c:manualLayout>
      </c:layout>
      <c:pieChart>
        <c:varyColors val="1"/>
        <c:ser>
          <c:idx val="0"/>
          <c:order val="0"/>
          <c:explosion val="3"/>
          <c:dPt>
            <c:idx val="0"/>
            <c:bubble3D val="0"/>
            <c:spPr>
              <a:solidFill>
                <a:srgbClr val="FF66FF"/>
              </a:solidFill>
            </c:spPr>
          </c:dPt>
          <c:dPt>
            <c:idx val="1"/>
            <c:bubble3D val="0"/>
            <c:spPr>
              <a:solidFill>
                <a:srgbClr val="666699"/>
              </a:solidFill>
            </c:spPr>
          </c:dPt>
          <c:dPt>
            <c:idx val="2"/>
            <c:bubble3D val="0"/>
            <c:spPr>
              <a:solidFill>
                <a:srgbClr val="9900CC"/>
              </a:solidFill>
            </c:spPr>
          </c:dPt>
          <c:dPt>
            <c:idx val="3"/>
            <c:bubble3D val="0"/>
            <c:spPr>
              <a:solidFill>
                <a:srgbClr val="8BD000"/>
              </a:solidFill>
            </c:spPr>
          </c:dPt>
          <c:dPt>
            <c:idx val="4"/>
            <c:bubble3D val="0"/>
            <c:spPr>
              <a:solidFill>
                <a:srgbClr val="808080"/>
              </a:solidFill>
            </c:spPr>
          </c:dPt>
          <c:dPt>
            <c:idx val="5"/>
            <c:bubble3D val="0"/>
            <c:spPr>
              <a:solidFill>
                <a:srgbClr val="00CCFF"/>
              </a:solidFill>
            </c:spPr>
          </c:dPt>
          <c:dPt>
            <c:idx val="6"/>
            <c:bubble3D val="0"/>
            <c:spPr>
              <a:solidFill>
                <a:srgbClr val="777777"/>
              </a:solidFill>
            </c:spPr>
          </c:dPt>
          <c:dLbls>
            <c:dLbl>
              <c:idx val="0"/>
              <c:layout>
                <c:manualLayout>
                  <c:x val="-0.14930111111111116"/>
                  <c:y val="0.1315996296296296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19679527777777783"/>
                  <c:y val="-0.12012777777777779"/>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17762176171493207"/>
                  <c:y val="-7.5638058761754948E-3"/>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7.4042324207382104E-2"/>
                  <c:y val="5.8045705963134887E-2"/>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6.1999802325964457E-2"/>
                  <c:y val="0.12279839433955987"/>
                </c:manualLayout>
              </c:layout>
              <c:showLegendKey val="0"/>
              <c:showVal val="1"/>
              <c:showCatName val="0"/>
              <c:showSerName val="0"/>
              <c:showPercent val="0"/>
              <c:showBubbleSize val="0"/>
              <c:extLst>
                <c:ext xmlns:c15="http://schemas.microsoft.com/office/drawing/2012/chart" uri="{CE6537A1-D6FC-4f65-9D91-7224C49458BB}"/>
              </c:extLst>
            </c:dLbl>
            <c:dLbl>
              <c:idx val="5"/>
              <c:layout>
                <c:manualLayout>
                  <c:x val="7.306537519630131E-2"/>
                  <c:y val="9.4356607252320104E-2"/>
                </c:manualLayout>
              </c:layout>
              <c:showLegendKey val="0"/>
              <c:showVal val="1"/>
              <c:showCatName val="0"/>
              <c:showSerName val="0"/>
              <c:showPercent val="0"/>
              <c:showBubbleSize val="0"/>
              <c:extLst>
                <c:ext xmlns:c15="http://schemas.microsoft.com/office/drawing/2012/chart" uri="{CE6537A1-D6FC-4f65-9D91-7224C49458BB}"/>
              </c:extLst>
            </c:dLbl>
            <c:dLbl>
              <c:idx val="6"/>
              <c:layout>
                <c:manualLayout>
                  <c:x val="6.5543219231487274E-2"/>
                  <c:y val="0.13248005398136323"/>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200">
                    <a:solidFill>
                      <a:schemeClr val="bg1"/>
                    </a:solidFill>
                    <a:latin typeface="Calibri" panose="020F0502020204030204" pitchFamily="34" charset="0"/>
                    <a:cs typeface="Calibri" panose="020F0502020204030204" pitchFamily="34" charset="0"/>
                  </a:defRPr>
                </a:pPr>
                <a:endParaRPr lang="fr-FR"/>
              </a:p>
            </c:txPr>
            <c:showLegendKey val="0"/>
            <c:showVal val="1"/>
            <c:showCatName val="0"/>
            <c:showSerName val="0"/>
            <c:showPercent val="0"/>
            <c:showBubbleSize val="0"/>
            <c:showLeaderLines val="1"/>
            <c:extLst>
              <c:ext xmlns:c15="http://schemas.microsoft.com/office/drawing/2012/chart" uri="{CE6537A1-D6FC-4f65-9D91-7224C49458BB}"/>
            </c:extLst>
          </c:dLbls>
          <c:cat>
            <c:strRef>
              <c:f>Feuil1!$B$274:$C$274</c:f>
              <c:strCache>
                <c:ptCount val="2"/>
                <c:pt idx="0">
                  <c:v>Fabrication</c:v>
                </c:pt>
                <c:pt idx="1">
                  <c:v>Bâtiment</c:v>
                </c:pt>
              </c:strCache>
            </c:strRef>
          </c:cat>
          <c:val>
            <c:numRef>
              <c:f>Feuil1!$B$275:$C$275</c:f>
              <c:numCache>
                <c:formatCode>0.0%</c:formatCode>
                <c:ptCount val="2"/>
                <c:pt idx="0">
                  <c:v>0.31500000000000011</c:v>
                </c:pt>
                <c:pt idx="1">
                  <c:v>0.68500000000000005</c:v>
                </c:pt>
              </c:numCache>
            </c:numRef>
          </c:val>
        </c:ser>
        <c:dLbls>
          <c:showLegendKey val="0"/>
          <c:showVal val="0"/>
          <c:showCatName val="0"/>
          <c:showSerName val="0"/>
          <c:showPercent val="0"/>
          <c:showBubbleSize val="0"/>
          <c:showLeaderLines val="1"/>
        </c:dLbls>
        <c:firstSliceAng val="0"/>
      </c:pieChart>
    </c:plotArea>
    <c:plotVisOnly val="1"/>
    <c:dispBlanksAs val="zero"/>
    <c:showDLblsOverMax val="0"/>
  </c:chart>
  <c:spPr>
    <a:noFill/>
    <a:ln>
      <a:noFill/>
    </a:ln>
  </c:sp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1289668336912443"/>
          <c:y val="0.24451443569553816"/>
          <c:w val="0.55938625096105388"/>
          <c:h val="0.64960983982574072"/>
        </c:manualLayout>
      </c:layout>
      <c:pieChart>
        <c:varyColors val="1"/>
        <c:ser>
          <c:idx val="0"/>
          <c:order val="0"/>
          <c:explosion val="3"/>
          <c:dPt>
            <c:idx val="0"/>
            <c:bubble3D val="0"/>
            <c:spPr>
              <a:solidFill>
                <a:srgbClr val="990033"/>
              </a:solidFill>
            </c:spPr>
          </c:dPt>
          <c:dPt>
            <c:idx val="1"/>
            <c:bubble3D val="0"/>
            <c:spPr>
              <a:solidFill>
                <a:srgbClr val="009900"/>
              </a:solidFill>
            </c:spPr>
          </c:dPt>
          <c:dPt>
            <c:idx val="2"/>
            <c:bubble3D val="0"/>
            <c:spPr>
              <a:solidFill>
                <a:srgbClr val="0099FF"/>
              </a:solidFill>
            </c:spPr>
          </c:dPt>
          <c:dPt>
            <c:idx val="3"/>
            <c:bubble3D val="0"/>
            <c:spPr>
              <a:solidFill>
                <a:srgbClr val="8BD000"/>
              </a:solidFill>
            </c:spPr>
          </c:dPt>
          <c:dPt>
            <c:idx val="4"/>
            <c:bubble3D val="0"/>
            <c:spPr>
              <a:solidFill>
                <a:srgbClr val="808080"/>
              </a:solidFill>
            </c:spPr>
          </c:dPt>
          <c:dPt>
            <c:idx val="5"/>
            <c:bubble3D val="0"/>
            <c:spPr>
              <a:solidFill>
                <a:srgbClr val="00CCFF"/>
              </a:solidFill>
            </c:spPr>
          </c:dPt>
          <c:dPt>
            <c:idx val="6"/>
            <c:bubble3D val="0"/>
            <c:spPr>
              <a:solidFill>
                <a:srgbClr val="777777"/>
              </a:solidFill>
            </c:spPr>
          </c:dPt>
          <c:dLbls>
            <c:dLbl>
              <c:idx val="0"/>
              <c:layout>
                <c:manualLayout>
                  <c:x val="-0.14488560142103449"/>
                  <c:y val="0.10763894982335419"/>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2.0830880988361312E-2"/>
                  <c:y val="-0.18622732275767587"/>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15216495665314564"/>
                  <c:y val="0.11657022344347721"/>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7.4042324207382104E-2"/>
                  <c:y val="5.8045705963134887E-2"/>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6.1999802325964457E-2"/>
                  <c:y val="0.12279839433955987"/>
                </c:manualLayout>
              </c:layout>
              <c:showLegendKey val="0"/>
              <c:showVal val="1"/>
              <c:showCatName val="0"/>
              <c:showSerName val="0"/>
              <c:showPercent val="0"/>
              <c:showBubbleSize val="0"/>
              <c:extLst>
                <c:ext xmlns:c15="http://schemas.microsoft.com/office/drawing/2012/chart" uri="{CE6537A1-D6FC-4f65-9D91-7224C49458BB}"/>
              </c:extLst>
            </c:dLbl>
            <c:dLbl>
              <c:idx val="5"/>
              <c:layout>
                <c:manualLayout>
                  <c:x val="7.306537519630131E-2"/>
                  <c:y val="9.4356607252320104E-2"/>
                </c:manualLayout>
              </c:layout>
              <c:showLegendKey val="0"/>
              <c:showVal val="1"/>
              <c:showCatName val="0"/>
              <c:showSerName val="0"/>
              <c:showPercent val="0"/>
              <c:showBubbleSize val="0"/>
              <c:extLst>
                <c:ext xmlns:c15="http://schemas.microsoft.com/office/drawing/2012/chart" uri="{CE6537A1-D6FC-4f65-9D91-7224C49458BB}"/>
              </c:extLst>
            </c:dLbl>
            <c:dLbl>
              <c:idx val="6"/>
              <c:layout>
                <c:manualLayout>
                  <c:x val="6.5543219231487274E-2"/>
                  <c:y val="0.13248005398136323"/>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200">
                    <a:solidFill>
                      <a:schemeClr val="bg1"/>
                    </a:solidFill>
                    <a:latin typeface="Calibri" panose="020F0502020204030204" pitchFamily="34" charset="0"/>
                    <a:cs typeface="Calibri" panose="020F0502020204030204" pitchFamily="34" charset="0"/>
                  </a:defRPr>
                </a:pPr>
                <a:endParaRPr lang="fr-FR"/>
              </a:p>
            </c:txPr>
            <c:showLegendKey val="0"/>
            <c:showVal val="1"/>
            <c:showCatName val="0"/>
            <c:showSerName val="0"/>
            <c:showPercent val="0"/>
            <c:showBubbleSize val="0"/>
            <c:showLeaderLines val="1"/>
            <c:extLst>
              <c:ext xmlns:c15="http://schemas.microsoft.com/office/drawing/2012/chart" uri="{CE6537A1-D6FC-4f65-9D91-7224C49458BB}"/>
            </c:extLst>
          </c:dLbls>
          <c:cat>
            <c:strRef>
              <c:f>Feuil1!$B$365:$D$365</c:f>
              <c:strCache>
                <c:ptCount val="3"/>
                <c:pt idx="0">
                  <c:v>1 à 5 salariés</c:v>
                </c:pt>
                <c:pt idx="1">
                  <c:v>6 à 19 salariés</c:v>
                </c:pt>
                <c:pt idx="2">
                  <c:v>20 salariés et plus</c:v>
                </c:pt>
              </c:strCache>
            </c:strRef>
          </c:cat>
          <c:val>
            <c:numRef>
              <c:f>Feuil1!$B$366:$D$366</c:f>
              <c:numCache>
                <c:formatCode>0%</c:formatCode>
                <c:ptCount val="3"/>
                <c:pt idx="0">
                  <c:v>0.29000000000000009</c:v>
                </c:pt>
                <c:pt idx="1">
                  <c:v>0.4</c:v>
                </c:pt>
                <c:pt idx="2">
                  <c:v>0.31000000000000011</c:v>
                </c:pt>
              </c:numCache>
            </c:numRef>
          </c:val>
        </c:ser>
        <c:dLbls>
          <c:showLegendKey val="0"/>
          <c:showVal val="0"/>
          <c:showCatName val="0"/>
          <c:showSerName val="0"/>
          <c:showPercent val="0"/>
          <c:showBubbleSize val="0"/>
          <c:showLeaderLines val="1"/>
        </c:dLbls>
        <c:firstSliceAng val="0"/>
      </c:pieChart>
    </c:plotArea>
    <c:plotVisOnly val="1"/>
    <c:dispBlanksAs val="zero"/>
    <c:showDLblsOverMax val="0"/>
  </c:chart>
  <c:spPr>
    <a:noFill/>
    <a:ln>
      <a:noFill/>
    </a:ln>
  </c:spPr>
  <c:externalData r:id="rId2">
    <c:autoUpdate val="0"/>
  </c:externalData>
  <c:userShapes r:id="rId3"/>
</c:chartSpace>
</file>

<file path=ppt/charts/chart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0811916666666672"/>
          <c:y val="0.20290518518518527"/>
          <c:w val="0.48531216024775176"/>
          <c:h val="0.65623529886952792"/>
        </c:manualLayout>
      </c:layout>
      <c:pieChart>
        <c:varyColors val="1"/>
        <c:ser>
          <c:idx val="0"/>
          <c:order val="0"/>
          <c:explosion val="3"/>
          <c:dPt>
            <c:idx val="0"/>
            <c:bubble3D val="0"/>
            <c:spPr>
              <a:solidFill>
                <a:srgbClr val="808000"/>
              </a:solidFill>
            </c:spPr>
          </c:dPt>
          <c:dPt>
            <c:idx val="1"/>
            <c:bubble3D val="0"/>
            <c:spPr>
              <a:solidFill>
                <a:srgbClr val="9900CC"/>
              </a:solidFill>
            </c:spPr>
          </c:dPt>
          <c:dPt>
            <c:idx val="2"/>
            <c:bubble3D val="0"/>
            <c:spPr>
              <a:solidFill>
                <a:srgbClr val="9900CC"/>
              </a:solidFill>
            </c:spPr>
          </c:dPt>
          <c:dPt>
            <c:idx val="3"/>
            <c:bubble3D val="0"/>
            <c:spPr>
              <a:solidFill>
                <a:srgbClr val="8BD000"/>
              </a:solidFill>
            </c:spPr>
          </c:dPt>
          <c:dPt>
            <c:idx val="4"/>
            <c:bubble3D val="0"/>
            <c:spPr>
              <a:solidFill>
                <a:srgbClr val="808080"/>
              </a:solidFill>
            </c:spPr>
          </c:dPt>
          <c:dPt>
            <c:idx val="5"/>
            <c:bubble3D val="0"/>
            <c:spPr>
              <a:solidFill>
                <a:srgbClr val="00CCFF"/>
              </a:solidFill>
            </c:spPr>
          </c:dPt>
          <c:dPt>
            <c:idx val="6"/>
            <c:bubble3D val="0"/>
            <c:spPr>
              <a:solidFill>
                <a:srgbClr val="777777"/>
              </a:solidFill>
            </c:spPr>
          </c:dPt>
          <c:dLbls>
            <c:dLbl>
              <c:idx val="0"/>
              <c:layout>
                <c:manualLayout>
                  <c:x val="-0.11755111111111112"/>
                  <c:y val="0.14100703703703704"/>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15798972222222227"/>
                  <c:y val="-0.15775740740740751"/>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17762176171493207"/>
                  <c:y val="-7.5638058761754948E-3"/>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7.4042324207382104E-2"/>
                  <c:y val="5.8045705963134887E-2"/>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6.1999802325964457E-2"/>
                  <c:y val="0.12279839433955987"/>
                </c:manualLayout>
              </c:layout>
              <c:showLegendKey val="0"/>
              <c:showVal val="1"/>
              <c:showCatName val="0"/>
              <c:showSerName val="0"/>
              <c:showPercent val="0"/>
              <c:showBubbleSize val="0"/>
              <c:extLst>
                <c:ext xmlns:c15="http://schemas.microsoft.com/office/drawing/2012/chart" uri="{CE6537A1-D6FC-4f65-9D91-7224C49458BB}"/>
              </c:extLst>
            </c:dLbl>
            <c:dLbl>
              <c:idx val="5"/>
              <c:layout>
                <c:manualLayout>
                  <c:x val="7.306537519630131E-2"/>
                  <c:y val="9.4356607252320104E-2"/>
                </c:manualLayout>
              </c:layout>
              <c:showLegendKey val="0"/>
              <c:showVal val="1"/>
              <c:showCatName val="0"/>
              <c:showSerName val="0"/>
              <c:showPercent val="0"/>
              <c:showBubbleSize val="0"/>
              <c:extLst>
                <c:ext xmlns:c15="http://schemas.microsoft.com/office/drawing/2012/chart" uri="{CE6537A1-D6FC-4f65-9D91-7224C49458BB}"/>
              </c:extLst>
            </c:dLbl>
            <c:dLbl>
              <c:idx val="6"/>
              <c:layout>
                <c:manualLayout>
                  <c:x val="6.5543219231487274E-2"/>
                  <c:y val="0.13248005398136323"/>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200">
                    <a:solidFill>
                      <a:schemeClr val="bg1"/>
                    </a:solidFill>
                    <a:latin typeface="Calibri" panose="020F0502020204030204" pitchFamily="34" charset="0"/>
                    <a:cs typeface="Calibri" panose="020F0502020204030204" pitchFamily="34" charset="0"/>
                  </a:defRPr>
                </a:pPr>
                <a:endParaRPr lang="fr-FR"/>
              </a:p>
            </c:txPr>
            <c:showLegendKey val="0"/>
            <c:showVal val="1"/>
            <c:showCatName val="0"/>
            <c:showSerName val="0"/>
            <c:showPercent val="0"/>
            <c:showBubbleSize val="0"/>
            <c:showLeaderLines val="1"/>
            <c:extLst>
              <c:ext xmlns:c15="http://schemas.microsoft.com/office/drawing/2012/chart" uri="{CE6537A1-D6FC-4f65-9D91-7224C49458BB}"/>
            </c:extLst>
          </c:dLbls>
          <c:cat>
            <c:strRef>
              <c:f>Feuil1!$B$379:$C$379</c:f>
              <c:strCache>
                <c:ptCount val="2"/>
                <c:pt idx="0">
                  <c:v>Occasionnellement</c:v>
                </c:pt>
                <c:pt idx="1">
                  <c:v>Régulièrement</c:v>
                </c:pt>
              </c:strCache>
            </c:strRef>
          </c:cat>
          <c:val>
            <c:numRef>
              <c:f>Feuil1!$B$380:$C$380</c:f>
              <c:numCache>
                <c:formatCode>0%</c:formatCode>
                <c:ptCount val="2"/>
                <c:pt idx="0">
                  <c:v>0.23</c:v>
                </c:pt>
                <c:pt idx="1">
                  <c:v>0.77000000000000024</c:v>
                </c:pt>
              </c:numCache>
            </c:numRef>
          </c:val>
        </c:ser>
        <c:dLbls>
          <c:showLegendKey val="0"/>
          <c:showVal val="0"/>
          <c:showCatName val="0"/>
          <c:showSerName val="0"/>
          <c:showPercent val="0"/>
          <c:showBubbleSize val="0"/>
          <c:showLeaderLines val="1"/>
        </c:dLbls>
        <c:firstSliceAng val="0"/>
      </c:pieChart>
    </c:plotArea>
    <c:plotVisOnly val="1"/>
    <c:dispBlanksAs val="zero"/>
    <c:showDLblsOverMax val="0"/>
  </c:chart>
  <c:spPr>
    <a:noFill/>
    <a:ln>
      <a:noFill/>
    </a:ln>
  </c:spPr>
  <c:externalData r:id="rId2">
    <c:autoUpdate val="0"/>
  </c:externalData>
  <c:userShapes r:id="rId3"/>
</c:chartSpace>
</file>

<file path=ppt/charts/chart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7686972182870456"/>
          <c:y val="0.21714401286809262"/>
          <c:w val="0.48531216024775176"/>
          <c:h val="0.65623529886952792"/>
        </c:manualLayout>
      </c:layout>
      <c:pieChart>
        <c:varyColors val="1"/>
        <c:ser>
          <c:idx val="0"/>
          <c:order val="0"/>
          <c:explosion val="3"/>
          <c:dPt>
            <c:idx val="0"/>
            <c:bubble3D val="0"/>
            <c:spPr>
              <a:solidFill>
                <a:srgbClr val="990033"/>
              </a:solidFill>
            </c:spPr>
          </c:dPt>
          <c:dPt>
            <c:idx val="1"/>
            <c:bubble3D val="0"/>
            <c:spPr>
              <a:solidFill>
                <a:srgbClr val="009900"/>
              </a:solidFill>
            </c:spPr>
          </c:dPt>
          <c:dPt>
            <c:idx val="2"/>
            <c:bubble3D val="0"/>
            <c:spPr>
              <a:solidFill>
                <a:srgbClr val="0099FF"/>
              </a:solidFill>
            </c:spPr>
          </c:dPt>
          <c:dPt>
            <c:idx val="3"/>
            <c:bubble3D val="0"/>
            <c:spPr>
              <a:solidFill>
                <a:srgbClr val="8BD000"/>
              </a:solidFill>
            </c:spPr>
          </c:dPt>
          <c:dPt>
            <c:idx val="4"/>
            <c:bubble3D val="0"/>
            <c:spPr>
              <a:solidFill>
                <a:srgbClr val="808080"/>
              </a:solidFill>
            </c:spPr>
          </c:dPt>
          <c:dPt>
            <c:idx val="5"/>
            <c:bubble3D val="0"/>
            <c:spPr>
              <a:solidFill>
                <a:srgbClr val="00CCFF"/>
              </a:solidFill>
            </c:spPr>
          </c:dPt>
          <c:dPt>
            <c:idx val="6"/>
            <c:bubble3D val="0"/>
            <c:spPr>
              <a:solidFill>
                <a:srgbClr val="777777"/>
              </a:solidFill>
            </c:spPr>
          </c:dPt>
          <c:dLbls>
            <c:dLbl>
              <c:idx val="0"/>
              <c:layout>
                <c:manualLayout>
                  <c:x val="-0.11705861111111111"/>
                  <c:y val="0.15161518518518527"/>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6.9429444444444474E-2"/>
                  <c:y val="-0.18067370370370367"/>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18574444444444455"/>
                  <c:y val="0.10559037037037042"/>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7.4042324207382104E-2"/>
                  <c:y val="5.8045705963134887E-2"/>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6.1999802325964457E-2"/>
                  <c:y val="0.12279839433955987"/>
                </c:manualLayout>
              </c:layout>
              <c:showLegendKey val="0"/>
              <c:showVal val="1"/>
              <c:showCatName val="0"/>
              <c:showSerName val="0"/>
              <c:showPercent val="0"/>
              <c:showBubbleSize val="0"/>
              <c:extLst>
                <c:ext xmlns:c15="http://schemas.microsoft.com/office/drawing/2012/chart" uri="{CE6537A1-D6FC-4f65-9D91-7224C49458BB}"/>
              </c:extLst>
            </c:dLbl>
            <c:dLbl>
              <c:idx val="5"/>
              <c:layout>
                <c:manualLayout>
                  <c:x val="7.306537519630131E-2"/>
                  <c:y val="9.4356607252320104E-2"/>
                </c:manualLayout>
              </c:layout>
              <c:showLegendKey val="0"/>
              <c:showVal val="1"/>
              <c:showCatName val="0"/>
              <c:showSerName val="0"/>
              <c:showPercent val="0"/>
              <c:showBubbleSize val="0"/>
              <c:extLst>
                <c:ext xmlns:c15="http://schemas.microsoft.com/office/drawing/2012/chart" uri="{CE6537A1-D6FC-4f65-9D91-7224C49458BB}"/>
              </c:extLst>
            </c:dLbl>
            <c:dLbl>
              <c:idx val="6"/>
              <c:layout>
                <c:manualLayout>
                  <c:x val="6.5543219231487274E-2"/>
                  <c:y val="0.13248005398136323"/>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200">
                    <a:solidFill>
                      <a:schemeClr val="bg1"/>
                    </a:solidFill>
                    <a:latin typeface="Calibri" panose="020F0502020204030204" pitchFamily="34" charset="0"/>
                    <a:cs typeface="Calibri" panose="020F0502020204030204" pitchFamily="34" charset="0"/>
                  </a:defRPr>
                </a:pPr>
                <a:endParaRPr lang="fr-FR"/>
              </a:p>
            </c:txPr>
            <c:showLegendKey val="0"/>
            <c:showVal val="1"/>
            <c:showCatName val="0"/>
            <c:showSerName val="0"/>
            <c:showPercent val="0"/>
            <c:showBubbleSize val="0"/>
            <c:showLeaderLines val="1"/>
            <c:extLst>
              <c:ext xmlns:c15="http://schemas.microsoft.com/office/drawing/2012/chart" uri="{CE6537A1-D6FC-4f65-9D91-7224C49458BB}"/>
            </c:extLst>
          </c:dLbls>
          <c:cat>
            <c:strRef>
              <c:f>Feuil1!$B$353:$D$353</c:f>
              <c:strCache>
                <c:ptCount val="3"/>
                <c:pt idx="0">
                  <c:v>1 à 5 salariés</c:v>
                </c:pt>
                <c:pt idx="1">
                  <c:v>6 à 19 salariés</c:v>
                </c:pt>
                <c:pt idx="2">
                  <c:v>20 salariés et plus</c:v>
                </c:pt>
              </c:strCache>
            </c:strRef>
          </c:cat>
          <c:val>
            <c:numRef>
              <c:f>Feuil1!$B$354:$D$354</c:f>
              <c:numCache>
                <c:formatCode>0%</c:formatCode>
                <c:ptCount val="3"/>
                <c:pt idx="0">
                  <c:v>0.25</c:v>
                </c:pt>
                <c:pt idx="1">
                  <c:v>0.38000000000000012</c:v>
                </c:pt>
                <c:pt idx="2">
                  <c:v>0.37000000000000011</c:v>
                </c:pt>
              </c:numCache>
            </c:numRef>
          </c:val>
        </c:ser>
        <c:dLbls>
          <c:showLegendKey val="0"/>
          <c:showVal val="0"/>
          <c:showCatName val="0"/>
          <c:showSerName val="0"/>
          <c:showPercent val="0"/>
          <c:showBubbleSize val="0"/>
          <c:showLeaderLines val="1"/>
        </c:dLbls>
        <c:firstSliceAng val="0"/>
      </c:pieChart>
    </c:plotArea>
    <c:plotVisOnly val="1"/>
    <c:dispBlanksAs val="zero"/>
    <c:showDLblsOverMax val="0"/>
  </c:chart>
  <c:spPr>
    <a:noFill/>
    <a:ln>
      <a:noFill/>
    </a:ln>
  </c:spPr>
  <c:externalData r:id="rId2">
    <c:autoUpdate val="0"/>
  </c:externalData>
  <c:userShapes r:id="rId3"/>
</c:chartSpace>
</file>

<file path=ppt/charts/chart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7686972182870456"/>
          <c:y val="0.21714401286809262"/>
          <c:w val="0.48531216024775176"/>
          <c:h val="0.65623529886952792"/>
        </c:manualLayout>
      </c:layout>
      <c:pieChart>
        <c:varyColors val="1"/>
        <c:ser>
          <c:idx val="0"/>
          <c:order val="0"/>
          <c:explosion val="3"/>
          <c:dPt>
            <c:idx val="0"/>
            <c:bubble3D val="0"/>
            <c:spPr>
              <a:solidFill>
                <a:srgbClr val="FF66FF"/>
              </a:solidFill>
            </c:spPr>
          </c:dPt>
          <c:dPt>
            <c:idx val="1"/>
            <c:bubble3D val="0"/>
            <c:spPr>
              <a:solidFill>
                <a:srgbClr val="666699"/>
              </a:solidFill>
            </c:spPr>
          </c:dPt>
          <c:dPt>
            <c:idx val="2"/>
            <c:bubble3D val="0"/>
            <c:spPr>
              <a:solidFill>
                <a:srgbClr val="0099FF"/>
              </a:solidFill>
            </c:spPr>
          </c:dPt>
          <c:dPt>
            <c:idx val="3"/>
            <c:bubble3D val="0"/>
            <c:spPr>
              <a:solidFill>
                <a:srgbClr val="8BD000"/>
              </a:solidFill>
            </c:spPr>
          </c:dPt>
          <c:dPt>
            <c:idx val="4"/>
            <c:bubble3D val="0"/>
            <c:spPr>
              <a:solidFill>
                <a:srgbClr val="808080"/>
              </a:solidFill>
            </c:spPr>
          </c:dPt>
          <c:dPt>
            <c:idx val="5"/>
            <c:bubble3D val="0"/>
            <c:spPr>
              <a:solidFill>
                <a:srgbClr val="00CCFF"/>
              </a:solidFill>
            </c:spPr>
          </c:dPt>
          <c:dPt>
            <c:idx val="6"/>
            <c:bubble3D val="0"/>
            <c:spPr>
              <a:solidFill>
                <a:srgbClr val="777777"/>
              </a:solidFill>
            </c:spPr>
          </c:dPt>
          <c:dLbls>
            <c:dLbl>
              <c:idx val="0"/>
              <c:layout>
                <c:manualLayout>
                  <c:x val="-0.14528083333333339"/>
                  <c:y val="8.105925925925922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19162611111111111"/>
                  <c:y val="-8.9732222222222255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2.699436628998781E-2"/>
                  <c:y val="0.10559034988096543"/>
                </c:manualLayout>
              </c:layout>
              <c:showLegendKey val="0"/>
              <c:showVal val="1"/>
              <c:showCatName val="0"/>
              <c:showSerName val="0"/>
              <c:showPercent val="0"/>
              <c:showBubbleSize val="0"/>
              <c:extLst>
                <c:ext xmlns:c15="http://schemas.microsoft.com/office/drawing/2012/chart" uri="{CE6537A1-D6FC-4f65-9D91-7224C49458BB}"/>
              </c:extLst>
            </c:dLbl>
            <c:dLbl>
              <c:idx val="3"/>
              <c:layout>
                <c:manualLayout>
                  <c:x val="7.4042324207382104E-2"/>
                  <c:y val="5.8045705963134887E-2"/>
                </c:manualLayout>
              </c:layout>
              <c:showLegendKey val="0"/>
              <c:showVal val="1"/>
              <c:showCatName val="0"/>
              <c:showSerName val="0"/>
              <c:showPercent val="0"/>
              <c:showBubbleSize val="0"/>
              <c:extLst>
                <c:ext xmlns:c15="http://schemas.microsoft.com/office/drawing/2012/chart" uri="{CE6537A1-D6FC-4f65-9D91-7224C49458BB}"/>
              </c:extLst>
            </c:dLbl>
            <c:dLbl>
              <c:idx val="4"/>
              <c:layout>
                <c:manualLayout>
                  <c:x val="6.1999802325964457E-2"/>
                  <c:y val="0.12279839433955987"/>
                </c:manualLayout>
              </c:layout>
              <c:showLegendKey val="0"/>
              <c:showVal val="1"/>
              <c:showCatName val="0"/>
              <c:showSerName val="0"/>
              <c:showPercent val="0"/>
              <c:showBubbleSize val="0"/>
              <c:extLst>
                <c:ext xmlns:c15="http://schemas.microsoft.com/office/drawing/2012/chart" uri="{CE6537A1-D6FC-4f65-9D91-7224C49458BB}"/>
              </c:extLst>
            </c:dLbl>
            <c:dLbl>
              <c:idx val="5"/>
              <c:layout>
                <c:manualLayout>
                  <c:x val="7.306537519630131E-2"/>
                  <c:y val="9.4356607252320104E-2"/>
                </c:manualLayout>
              </c:layout>
              <c:showLegendKey val="0"/>
              <c:showVal val="1"/>
              <c:showCatName val="0"/>
              <c:showSerName val="0"/>
              <c:showPercent val="0"/>
              <c:showBubbleSize val="0"/>
              <c:extLst>
                <c:ext xmlns:c15="http://schemas.microsoft.com/office/drawing/2012/chart" uri="{CE6537A1-D6FC-4f65-9D91-7224C49458BB}"/>
              </c:extLst>
            </c:dLbl>
            <c:dLbl>
              <c:idx val="6"/>
              <c:layout>
                <c:manualLayout>
                  <c:x val="6.5543219231487274E-2"/>
                  <c:y val="0.13248005398136323"/>
                </c:manualLayout>
              </c:layout>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200">
                    <a:solidFill>
                      <a:schemeClr val="bg1"/>
                    </a:solidFill>
                    <a:latin typeface="Calibri" panose="020F0502020204030204" pitchFamily="34" charset="0"/>
                    <a:cs typeface="Calibri" panose="020F0502020204030204" pitchFamily="34" charset="0"/>
                  </a:defRPr>
                </a:pPr>
                <a:endParaRPr lang="fr-FR"/>
              </a:p>
            </c:txPr>
            <c:showLegendKey val="0"/>
            <c:showVal val="1"/>
            <c:showCatName val="0"/>
            <c:showSerName val="0"/>
            <c:showPercent val="0"/>
            <c:showBubbleSize val="0"/>
            <c:showLeaderLines val="1"/>
            <c:extLst>
              <c:ext xmlns:c15="http://schemas.microsoft.com/office/drawing/2012/chart" uri="{CE6537A1-D6FC-4f65-9D91-7224C49458BB}"/>
            </c:extLst>
          </c:dLbls>
          <c:cat>
            <c:strRef>
              <c:f>Feuil1!$B$328:$C$328</c:f>
              <c:strCache>
                <c:ptCount val="2"/>
                <c:pt idx="0">
                  <c:v>Fabrication</c:v>
                </c:pt>
                <c:pt idx="1">
                  <c:v>Bâtiment</c:v>
                </c:pt>
              </c:strCache>
            </c:strRef>
          </c:cat>
          <c:val>
            <c:numRef>
              <c:f>Feuil1!$B$329:$C$329</c:f>
              <c:numCache>
                <c:formatCode>0%</c:formatCode>
                <c:ptCount val="2"/>
                <c:pt idx="0">
                  <c:v>0.32000000000000012</c:v>
                </c:pt>
                <c:pt idx="1">
                  <c:v>0.68</c:v>
                </c:pt>
              </c:numCache>
            </c:numRef>
          </c:val>
        </c:ser>
        <c:dLbls>
          <c:showLegendKey val="0"/>
          <c:showVal val="0"/>
          <c:showCatName val="0"/>
          <c:showSerName val="0"/>
          <c:showPercent val="0"/>
          <c:showBubbleSize val="0"/>
          <c:showLeaderLines val="1"/>
        </c:dLbls>
        <c:firstSliceAng val="0"/>
      </c:pieChart>
    </c:plotArea>
    <c:plotVisOnly val="1"/>
    <c:dispBlanksAs val="zero"/>
    <c:showDLblsOverMax val="0"/>
  </c:chart>
  <c:spPr>
    <a:noFill/>
    <a:ln>
      <a:noFill/>
    </a:ln>
  </c:spPr>
  <c:externalData r:id="rId2">
    <c:autoUpdate val="0"/>
  </c:externalData>
  <c:userShapes r:id="rId3"/>
</c:chartSpace>
</file>

<file path=ppt/charts/chart8.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7092275230302102E-2"/>
          <c:y val="9.873022344300135E-2"/>
          <c:w val="0.82589638861987191"/>
          <c:h val="0.6556802698831623"/>
        </c:manualLayout>
      </c:layout>
      <c:barChart>
        <c:barDir val="col"/>
        <c:grouping val="percentStacked"/>
        <c:varyColors val="0"/>
        <c:ser>
          <c:idx val="0"/>
          <c:order val="0"/>
          <c:tx>
            <c:strRef>
              <c:f>Feuil1!$A$612</c:f>
              <c:strCache>
                <c:ptCount val="1"/>
                <c:pt idx="0">
                  <c:v>Agencement bois</c:v>
                </c:pt>
              </c:strCache>
            </c:strRef>
          </c:tx>
          <c:spPr>
            <a:solidFill>
              <a:srgbClr val="CC9900"/>
            </a:solidFill>
          </c:spPr>
          <c:invertIfNegative val="0"/>
          <c:dLbls>
            <c:dLbl>
              <c:idx val="0"/>
              <c:layout>
                <c:manualLayout>
                  <c:x val="0"/>
                  <c:y val="-2.28245329582362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0"/>
                  <c:y val="-2.28245329582362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7.8226274347285532E-2"/>
                </c:manualLayout>
              </c:layout>
              <c:spPr/>
              <c:txPr>
                <a:bodyPr/>
                <a:lstStyle/>
                <a:p>
                  <a:pPr>
                    <a:defRPr sz="1400" b="1"/>
                  </a:pPr>
                  <a:endParaRPr lang="fr-FR"/>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100"/>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Feuil1!$B$611:$D$611</c:f>
              <c:strCache>
                <c:ptCount val="3"/>
                <c:pt idx="0">
                  <c:v>Industrie</c:v>
                </c:pt>
                <c:pt idx="1">
                  <c:v>Bâtiment</c:v>
                </c:pt>
                <c:pt idx="2">
                  <c:v>Ensemble</c:v>
                </c:pt>
              </c:strCache>
            </c:strRef>
          </c:cat>
          <c:val>
            <c:numRef>
              <c:f>Feuil1!$B$612:$D$612</c:f>
              <c:numCache>
                <c:formatCode>0%</c:formatCode>
                <c:ptCount val="3"/>
                <c:pt idx="0">
                  <c:v>0.78</c:v>
                </c:pt>
                <c:pt idx="1">
                  <c:v>0.59</c:v>
                </c:pt>
                <c:pt idx="2">
                  <c:v>0.65000000000000024</c:v>
                </c:pt>
              </c:numCache>
            </c:numRef>
          </c:val>
        </c:ser>
        <c:ser>
          <c:idx val="1"/>
          <c:order val="1"/>
          <c:tx>
            <c:strRef>
              <c:f>Feuil1!$A$613</c:f>
              <c:strCache>
                <c:ptCount val="1"/>
                <c:pt idx="0">
                  <c:v>Ebénisterie/Fabrication de meubles</c:v>
                </c:pt>
              </c:strCache>
            </c:strRef>
          </c:tx>
          <c:spPr>
            <a:solidFill>
              <a:srgbClr val="33CCCC"/>
            </a:solidFill>
          </c:spPr>
          <c:invertIfNegative val="0"/>
          <c:dLbls>
            <c:dLbl>
              <c:idx val="0"/>
              <c:layout>
                <c:manualLayout>
                  <c:x val="-4.4688465223926478E-2"/>
                  <c:y val="-9.9577580503268197E-4"/>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4.6297792953357286E-2"/>
                  <c:y val="2.6976683316247518E-3"/>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4.9825602544542533E-2"/>
                  <c:y val="-1.3276041325859201E-3"/>
                </c:manualLayout>
              </c:layout>
              <c:spPr/>
              <c:txPr>
                <a:bodyPr/>
                <a:lstStyle/>
                <a:p>
                  <a:pPr>
                    <a:defRPr sz="1400" b="1"/>
                  </a:pPr>
                  <a:endParaRPr lang="fr-FR"/>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100"/>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Feuil1!$B$611:$D$611</c:f>
              <c:strCache>
                <c:ptCount val="3"/>
                <c:pt idx="0">
                  <c:v>Industrie</c:v>
                </c:pt>
                <c:pt idx="1">
                  <c:v>Bâtiment</c:v>
                </c:pt>
                <c:pt idx="2">
                  <c:v>Ensemble</c:v>
                </c:pt>
              </c:strCache>
            </c:strRef>
          </c:cat>
          <c:val>
            <c:numRef>
              <c:f>Feuil1!$B$613:$D$613</c:f>
              <c:numCache>
                <c:formatCode>0%</c:formatCode>
                <c:ptCount val="3"/>
                <c:pt idx="0">
                  <c:v>0.14000000000000001</c:v>
                </c:pt>
                <c:pt idx="1">
                  <c:v>6.0000000000000019E-2</c:v>
                </c:pt>
                <c:pt idx="2">
                  <c:v>9.0000000000000024E-2</c:v>
                </c:pt>
              </c:numCache>
            </c:numRef>
          </c:val>
        </c:ser>
        <c:ser>
          <c:idx val="2"/>
          <c:order val="2"/>
          <c:tx>
            <c:strRef>
              <c:f>Feuil1!$A$614</c:f>
              <c:strCache>
                <c:ptCount val="1"/>
                <c:pt idx="0">
                  <c:v>Travaux de menuiserie bois et PVC et de menuiserie extérieure</c:v>
                </c:pt>
              </c:strCache>
            </c:strRef>
          </c:tx>
          <c:spPr>
            <a:solidFill>
              <a:srgbClr val="993366"/>
            </a:solidFill>
          </c:spPr>
          <c:invertIfNegative val="0"/>
          <c:dLbls>
            <c:dLbl>
              <c:idx val="0"/>
              <c:layout>
                <c:manualLayout>
                  <c:x val="-5.0209298916893422E-2"/>
                  <c:y val="-5.5314415337971994E-4"/>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2.3767204741325871E-3"/>
                  <c:y val="-2.6407253109981751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1.9020444131863504E-2"/>
                </c:manualLayout>
              </c:layout>
              <c:spPr/>
              <c:txPr>
                <a:bodyPr/>
                <a:lstStyle/>
                <a:p>
                  <a:pPr>
                    <a:defRPr sz="1400" b="1">
                      <a:solidFill>
                        <a:schemeClr val="bg1"/>
                      </a:solidFill>
                    </a:defRPr>
                  </a:pPr>
                  <a:endParaRPr lang="fr-FR"/>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Feuil1!$B$611:$D$611</c:f>
              <c:strCache>
                <c:ptCount val="3"/>
                <c:pt idx="0">
                  <c:v>Industrie</c:v>
                </c:pt>
                <c:pt idx="1">
                  <c:v>Bâtiment</c:v>
                </c:pt>
                <c:pt idx="2">
                  <c:v>Ensemble</c:v>
                </c:pt>
              </c:strCache>
            </c:strRef>
          </c:cat>
          <c:val>
            <c:numRef>
              <c:f>Feuil1!$B$614:$D$614</c:f>
              <c:numCache>
                <c:formatCode>0%</c:formatCode>
                <c:ptCount val="3"/>
                <c:pt idx="0">
                  <c:v>4.0000000000000015E-2</c:v>
                </c:pt>
                <c:pt idx="1">
                  <c:v>0.28000000000000008</c:v>
                </c:pt>
                <c:pt idx="2">
                  <c:v>0.2</c:v>
                </c:pt>
              </c:numCache>
            </c:numRef>
          </c:val>
        </c:ser>
        <c:ser>
          <c:idx val="3"/>
          <c:order val="3"/>
          <c:tx>
            <c:strRef>
              <c:f>Feuil1!$A$615</c:f>
              <c:strCache>
                <c:ptCount val="1"/>
                <c:pt idx="0">
                  <c:v>Autres*</c:v>
                </c:pt>
              </c:strCache>
            </c:strRef>
          </c:tx>
          <c:spPr>
            <a:solidFill>
              <a:srgbClr val="4D4D4D"/>
            </a:solidFill>
          </c:spPr>
          <c:invertIfNegative val="0"/>
          <c:dLbls>
            <c:dLbl>
              <c:idx val="0"/>
              <c:layout>
                <c:manualLayout>
                  <c:x val="-4.7832578442760822E-2"/>
                  <c:y val="-4.1291832980711214E-2"/>
                </c:manualLayout>
              </c:layout>
              <c:showLegendKey val="0"/>
              <c:showVal val="1"/>
              <c:showCatName val="0"/>
              <c:showSerName val="0"/>
              <c:showPercent val="0"/>
              <c:showBubbleSize val="0"/>
              <c:extLst>
                <c:ext xmlns:c15="http://schemas.microsoft.com/office/drawing/2012/chart" uri="{CE6537A1-D6FC-4f65-9D91-7224C49458BB}"/>
              </c:extLst>
            </c:dLbl>
            <c:dLbl>
              <c:idx val="1"/>
              <c:layout>
                <c:manualLayout>
                  <c:x val="-1.9930241017817023E-3"/>
                  <c:y val="-6.7035138613213516E-2"/>
                </c:manualLayout>
              </c:layout>
              <c:showLegendKey val="0"/>
              <c:showVal val="1"/>
              <c:showCatName val="0"/>
              <c:showSerName val="0"/>
              <c:showPercent val="0"/>
              <c:showBubbleSize val="0"/>
              <c:extLst>
                <c:ext xmlns:c15="http://schemas.microsoft.com/office/drawing/2012/chart" uri="{CE6537A1-D6FC-4f65-9D91-7224C49458BB}"/>
              </c:extLst>
            </c:dLbl>
            <c:dLbl>
              <c:idx val="2"/>
              <c:layout>
                <c:manualLayout>
                  <c:x val="0"/>
                  <c:y val="-5.6065609527340937E-2"/>
                </c:manualLayout>
              </c:layout>
              <c:spPr/>
              <c:txPr>
                <a:bodyPr/>
                <a:lstStyle/>
                <a:p>
                  <a:pPr>
                    <a:defRPr sz="1400" b="1"/>
                  </a:pPr>
                  <a:endParaRPr lang="fr-FR"/>
                </a:p>
              </c:txPr>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a:lstStyle/>
              <a:p>
                <a:pPr>
                  <a:defRPr sz="1100"/>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Feuil1!$B$611:$D$611</c:f>
              <c:strCache>
                <c:ptCount val="3"/>
                <c:pt idx="0">
                  <c:v>Industrie</c:v>
                </c:pt>
                <c:pt idx="1">
                  <c:v>Bâtiment</c:v>
                </c:pt>
                <c:pt idx="2">
                  <c:v>Ensemble</c:v>
                </c:pt>
              </c:strCache>
            </c:strRef>
          </c:cat>
          <c:val>
            <c:numRef>
              <c:f>Feuil1!$B$615:$D$615</c:f>
              <c:numCache>
                <c:formatCode>0%</c:formatCode>
                <c:ptCount val="3"/>
                <c:pt idx="0">
                  <c:v>4.0000000000000015E-2</c:v>
                </c:pt>
                <c:pt idx="1">
                  <c:v>7.0000000000000021E-2</c:v>
                </c:pt>
                <c:pt idx="2">
                  <c:v>6.0000000000000019E-2</c:v>
                </c:pt>
              </c:numCache>
            </c:numRef>
          </c:val>
        </c:ser>
        <c:dLbls>
          <c:showLegendKey val="0"/>
          <c:showVal val="0"/>
          <c:showCatName val="0"/>
          <c:showSerName val="0"/>
          <c:showPercent val="0"/>
          <c:showBubbleSize val="0"/>
        </c:dLbls>
        <c:gapWidth val="105"/>
        <c:overlap val="100"/>
        <c:axId val="318843896"/>
        <c:axId val="318838408"/>
      </c:barChart>
      <c:catAx>
        <c:axId val="318843896"/>
        <c:scaling>
          <c:orientation val="minMax"/>
        </c:scaling>
        <c:delete val="0"/>
        <c:axPos val="b"/>
        <c:numFmt formatCode="General" sourceLinked="0"/>
        <c:majorTickMark val="out"/>
        <c:minorTickMark val="none"/>
        <c:tickLblPos val="nextTo"/>
        <c:crossAx val="318838408"/>
        <c:crosses val="autoZero"/>
        <c:auto val="1"/>
        <c:lblAlgn val="ctr"/>
        <c:lblOffset val="100"/>
        <c:noMultiLvlLbl val="0"/>
      </c:catAx>
      <c:valAx>
        <c:axId val="318838408"/>
        <c:scaling>
          <c:orientation val="minMax"/>
          <c:max val="1"/>
          <c:min val="0"/>
        </c:scaling>
        <c:delete val="0"/>
        <c:axPos val="l"/>
        <c:numFmt formatCode="0%" sourceLinked="1"/>
        <c:majorTickMark val="out"/>
        <c:minorTickMark val="none"/>
        <c:tickLblPos val="nextTo"/>
        <c:crossAx val="318843896"/>
        <c:crosses val="autoZero"/>
        <c:crossBetween val="between"/>
        <c:majorUnit val="0.2"/>
      </c:valAx>
      <c:spPr>
        <a:noFill/>
      </c:spPr>
    </c:plotArea>
    <c:legend>
      <c:legendPos val="b"/>
      <c:layout>
        <c:manualLayout>
          <c:xMode val="edge"/>
          <c:yMode val="edge"/>
          <c:x val="1.9815995226785749E-2"/>
          <c:y val="0.85409354301626428"/>
          <c:w val="0.96757302707091686"/>
          <c:h val="0.1230821355086847"/>
        </c:manualLayout>
      </c:layout>
      <c:overlay val="0"/>
      <c:spPr>
        <a:ln>
          <a:solidFill>
            <a:sysClr val="windowText" lastClr="000000"/>
          </a:solidFill>
        </a:ln>
      </c:spPr>
      <c:txPr>
        <a:bodyPr/>
        <a:lstStyle/>
        <a:p>
          <a:pPr>
            <a:defRPr sz="900"/>
          </a:pPr>
          <a:endParaRPr lang="fr-FR"/>
        </a:p>
      </c:txPr>
    </c:legend>
    <c:plotVisOnly val="1"/>
    <c:dispBlanksAs val="gap"/>
    <c:showDLblsOverMax val="0"/>
  </c:chart>
  <c:spPr>
    <a:noFill/>
    <a:ln>
      <a:noFill/>
    </a:ln>
  </c:spPr>
  <c:txPr>
    <a:bodyPr/>
    <a:lstStyle/>
    <a:p>
      <a:pPr>
        <a:defRPr>
          <a:latin typeface="Calibri" panose="020F0502020204030204" pitchFamily="34" charset="0"/>
          <a:cs typeface="Calibri" panose="020F0502020204030204" pitchFamily="34" charset="0"/>
        </a:defRPr>
      </a:pPr>
      <a:endParaRPr lang="fr-FR"/>
    </a:p>
  </c:txPr>
  <c:externalData r:id="rId2">
    <c:autoUpdate val="0"/>
  </c:externalData>
  <c:userShapes r:id="rId3"/>
</c:chartSpace>
</file>

<file path=ppt/charts/chart9.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7092275230302102E-2"/>
          <c:y val="9.873022344300135E-2"/>
          <c:w val="0.79499918125207614"/>
          <c:h val="0.6118073671497587"/>
        </c:manualLayout>
      </c:layout>
      <c:barChart>
        <c:barDir val="col"/>
        <c:grouping val="percentStacked"/>
        <c:varyColors val="0"/>
        <c:ser>
          <c:idx val="0"/>
          <c:order val="0"/>
          <c:tx>
            <c:strRef>
              <c:f>Feuil1!$A$627</c:f>
              <c:strCache>
                <c:ptCount val="1"/>
                <c:pt idx="0">
                  <c:v>Agencement bois</c:v>
                </c:pt>
              </c:strCache>
            </c:strRef>
          </c:tx>
          <c:spPr>
            <a:solidFill>
              <a:srgbClr val="CC9900"/>
            </a:solidFill>
          </c:spPr>
          <c:invertIfNegative val="0"/>
          <c:dLbls>
            <c:dLbl>
              <c:idx val="2"/>
              <c:spPr/>
              <c:txPr>
                <a:bodyPr/>
                <a:lstStyle/>
                <a:p>
                  <a:pPr>
                    <a:defRPr sz="1100" b="0"/>
                  </a:pPr>
                  <a:endParaRPr lang="fr-FR"/>
                </a:p>
              </c:txPr>
              <c:showLegendKey val="0"/>
              <c:showVal val="1"/>
              <c:showCatName val="0"/>
              <c:showSerName val="0"/>
              <c:showPercent val="0"/>
              <c:showBubbleSize val="0"/>
            </c:dLbl>
            <c:spPr>
              <a:noFill/>
              <a:ln>
                <a:noFill/>
              </a:ln>
              <a:effectLst/>
            </c:spPr>
            <c:txPr>
              <a:bodyPr/>
              <a:lstStyle/>
              <a:p>
                <a:pPr>
                  <a:defRPr sz="1100"/>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Feuil1!$B$626:$D$626</c:f>
              <c:strCache>
                <c:ptCount val="3"/>
                <c:pt idx="0">
                  <c:v>1 à 5 salariés</c:v>
                </c:pt>
                <c:pt idx="1">
                  <c:v>6 à 19 salariés</c:v>
                </c:pt>
                <c:pt idx="2">
                  <c:v>20 salariés et plus</c:v>
                </c:pt>
              </c:strCache>
            </c:strRef>
          </c:cat>
          <c:val>
            <c:numRef>
              <c:f>Feuil1!$B$627:$D$627</c:f>
              <c:numCache>
                <c:formatCode>0%</c:formatCode>
                <c:ptCount val="3"/>
                <c:pt idx="0">
                  <c:v>0.64000000000000024</c:v>
                </c:pt>
                <c:pt idx="1">
                  <c:v>0.62000000000000022</c:v>
                </c:pt>
                <c:pt idx="2">
                  <c:v>0.69000000000000017</c:v>
                </c:pt>
              </c:numCache>
            </c:numRef>
          </c:val>
        </c:ser>
        <c:ser>
          <c:idx val="1"/>
          <c:order val="1"/>
          <c:tx>
            <c:strRef>
              <c:f>Feuil1!$A$628</c:f>
              <c:strCache>
                <c:ptCount val="1"/>
                <c:pt idx="0">
                  <c:v>Ebénisterie/Fabrication de meubles</c:v>
                </c:pt>
              </c:strCache>
            </c:strRef>
          </c:tx>
          <c:spPr>
            <a:solidFill>
              <a:srgbClr val="33CCCC"/>
            </a:solidFill>
          </c:spPr>
          <c:invertIfNegative val="0"/>
          <c:dLbls>
            <c:dLbl>
              <c:idx val="2"/>
              <c:spPr/>
              <c:txPr>
                <a:bodyPr/>
                <a:lstStyle/>
                <a:p>
                  <a:pPr>
                    <a:defRPr sz="1100" b="0"/>
                  </a:pPr>
                  <a:endParaRPr lang="fr-FR"/>
                </a:p>
              </c:txPr>
              <c:showLegendKey val="0"/>
              <c:showVal val="1"/>
              <c:showCatName val="0"/>
              <c:showSerName val="0"/>
              <c:showPercent val="0"/>
              <c:showBubbleSize val="0"/>
            </c:dLbl>
            <c:spPr>
              <a:noFill/>
              <a:ln>
                <a:noFill/>
              </a:ln>
              <a:effectLst/>
            </c:spPr>
            <c:txPr>
              <a:bodyPr/>
              <a:lstStyle/>
              <a:p>
                <a:pPr>
                  <a:defRPr sz="1100"/>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Feuil1!$B$626:$D$626</c:f>
              <c:strCache>
                <c:ptCount val="3"/>
                <c:pt idx="0">
                  <c:v>1 à 5 salariés</c:v>
                </c:pt>
                <c:pt idx="1">
                  <c:v>6 à 19 salariés</c:v>
                </c:pt>
                <c:pt idx="2">
                  <c:v>20 salariés et plus</c:v>
                </c:pt>
              </c:strCache>
            </c:strRef>
          </c:cat>
          <c:val>
            <c:numRef>
              <c:f>Feuil1!$B$628:$D$628</c:f>
              <c:numCache>
                <c:formatCode>0%</c:formatCode>
                <c:ptCount val="3"/>
                <c:pt idx="0">
                  <c:v>9.0000000000000024E-2</c:v>
                </c:pt>
                <c:pt idx="1">
                  <c:v>8.0000000000000029E-2</c:v>
                </c:pt>
                <c:pt idx="2">
                  <c:v>0.1</c:v>
                </c:pt>
              </c:numCache>
            </c:numRef>
          </c:val>
        </c:ser>
        <c:ser>
          <c:idx val="2"/>
          <c:order val="2"/>
          <c:tx>
            <c:strRef>
              <c:f>Feuil1!$A$629</c:f>
              <c:strCache>
                <c:ptCount val="1"/>
                <c:pt idx="0">
                  <c:v>Travaux de menuiserie bois et PVC et de menuiserie extérieure</c:v>
                </c:pt>
              </c:strCache>
            </c:strRef>
          </c:tx>
          <c:spPr>
            <a:solidFill>
              <a:srgbClr val="993366"/>
            </a:solidFill>
          </c:spPr>
          <c:invertIfNegative val="0"/>
          <c:dLbls>
            <c:dLbl>
              <c:idx val="2"/>
              <c:spPr/>
              <c:txPr>
                <a:bodyPr/>
                <a:lstStyle/>
                <a:p>
                  <a:pPr>
                    <a:defRPr sz="1100" b="0">
                      <a:solidFill>
                        <a:schemeClr val="bg1"/>
                      </a:solidFill>
                    </a:defRPr>
                  </a:pPr>
                  <a:endParaRPr lang="fr-FR"/>
                </a:p>
              </c:txPr>
              <c:showLegendKey val="0"/>
              <c:showVal val="1"/>
              <c:showCatName val="0"/>
              <c:showSerName val="0"/>
              <c:showPercent val="0"/>
              <c:showBubbleSize val="0"/>
            </c:dLbl>
            <c:spPr>
              <a:noFill/>
              <a:ln>
                <a:noFill/>
              </a:ln>
              <a:effectLst/>
            </c:spPr>
            <c:txPr>
              <a:bodyPr/>
              <a:lstStyle/>
              <a:p>
                <a:pPr>
                  <a:defRPr sz="110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Feuil1!$B$626:$D$626</c:f>
              <c:strCache>
                <c:ptCount val="3"/>
                <c:pt idx="0">
                  <c:v>1 à 5 salariés</c:v>
                </c:pt>
                <c:pt idx="1">
                  <c:v>6 à 19 salariés</c:v>
                </c:pt>
                <c:pt idx="2">
                  <c:v>20 salariés et plus</c:v>
                </c:pt>
              </c:strCache>
            </c:strRef>
          </c:cat>
          <c:val>
            <c:numRef>
              <c:f>Feuil1!$B$629:$D$629</c:f>
              <c:numCache>
                <c:formatCode>0%</c:formatCode>
                <c:ptCount val="3"/>
                <c:pt idx="0">
                  <c:v>0.23</c:v>
                </c:pt>
                <c:pt idx="1">
                  <c:v>0.23</c:v>
                </c:pt>
                <c:pt idx="2">
                  <c:v>0.14000000000000001</c:v>
                </c:pt>
              </c:numCache>
            </c:numRef>
          </c:val>
        </c:ser>
        <c:ser>
          <c:idx val="3"/>
          <c:order val="3"/>
          <c:tx>
            <c:strRef>
              <c:f>Feuil1!$A$630</c:f>
              <c:strCache>
                <c:ptCount val="1"/>
                <c:pt idx="0">
                  <c:v>Autres*</c:v>
                </c:pt>
              </c:strCache>
            </c:strRef>
          </c:tx>
          <c:spPr>
            <a:solidFill>
              <a:srgbClr val="4D4D4D"/>
            </a:solidFill>
          </c:spPr>
          <c:invertIfNegative val="0"/>
          <c:dLbls>
            <c:spPr>
              <a:noFill/>
              <a:ln>
                <a:noFill/>
              </a:ln>
              <a:effectLst/>
            </c:spPr>
            <c:txPr>
              <a:bodyPr/>
              <a:lstStyle/>
              <a:p>
                <a:pPr>
                  <a:defRPr sz="1100" b="0">
                    <a:solidFill>
                      <a:schemeClr val="bg1"/>
                    </a:solidFill>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Feuil1!$B$626:$D$626</c:f>
              <c:strCache>
                <c:ptCount val="3"/>
                <c:pt idx="0">
                  <c:v>1 à 5 salariés</c:v>
                </c:pt>
                <c:pt idx="1">
                  <c:v>6 à 19 salariés</c:v>
                </c:pt>
                <c:pt idx="2">
                  <c:v>20 salariés et plus</c:v>
                </c:pt>
              </c:strCache>
            </c:strRef>
          </c:cat>
          <c:val>
            <c:numRef>
              <c:f>Feuil1!$B$630:$D$630</c:f>
              <c:numCache>
                <c:formatCode>0%</c:formatCode>
                <c:ptCount val="3"/>
                <c:pt idx="0">
                  <c:v>4.0000000000000015E-2</c:v>
                </c:pt>
                <c:pt idx="1">
                  <c:v>7.0000000000000021E-2</c:v>
                </c:pt>
                <c:pt idx="2">
                  <c:v>7.0000000000000021E-2</c:v>
                </c:pt>
              </c:numCache>
            </c:numRef>
          </c:val>
        </c:ser>
        <c:dLbls>
          <c:showLegendKey val="0"/>
          <c:showVal val="0"/>
          <c:showCatName val="0"/>
          <c:showSerName val="0"/>
          <c:showPercent val="0"/>
          <c:showBubbleSize val="0"/>
        </c:dLbls>
        <c:gapWidth val="84"/>
        <c:overlap val="100"/>
        <c:axId val="318841936"/>
        <c:axId val="318839976"/>
      </c:barChart>
      <c:catAx>
        <c:axId val="318841936"/>
        <c:scaling>
          <c:orientation val="minMax"/>
        </c:scaling>
        <c:delete val="0"/>
        <c:axPos val="b"/>
        <c:numFmt formatCode="General" sourceLinked="0"/>
        <c:majorTickMark val="out"/>
        <c:minorTickMark val="none"/>
        <c:tickLblPos val="nextTo"/>
        <c:crossAx val="318839976"/>
        <c:crosses val="autoZero"/>
        <c:auto val="1"/>
        <c:lblAlgn val="ctr"/>
        <c:lblOffset val="100"/>
        <c:noMultiLvlLbl val="0"/>
      </c:catAx>
      <c:valAx>
        <c:axId val="318839976"/>
        <c:scaling>
          <c:orientation val="minMax"/>
          <c:max val="1"/>
          <c:min val="0"/>
        </c:scaling>
        <c:delete val="0"/>
        <c:axPos val="l"/>
        <c:numFmt formatCode="0%" sourceLinked="1"/>
        <c:majorTickMark val="out"/>
        <c:minorTickMark val="none"/>
        <c:tickLblPos val="nextTo"/>
        <c:crossAx val="318841936"/>
        <c:crosses val="autoZero"/>
        <c:crossBetween val="between"/>
        <c:majorUnit val="0.2"/>
      </c:valAx>
      <c:spPr>
        <a:noFill/>
      </c:spPr>
    </c:plotArea>
    <c:legend>
      <c:legendPos val="b"/>
      <c:layout>
        <c:manualLayout>
          <c:xMode val="edge"/>
          <c:yMode val="edge"/>
          <c:x val="8.5503777777777748E-2"/>
          <c:y val="0.81210567632850295"/>
          <c:w val="0.79230333333333325"/>
          <c:h val="0.16488707729468585"/>
        </c:manualLayout>
      </c:layout>
      <c:overlay val="0"/>
      <c:spPr>
        <a:ln>
          <a:solidFill>
            <a:sysClr val="windowText" lastClr="000000"/>
          </a:solidFill>
        </a:ln>
      </c:spPr>
      <c:txPr>
        <a:bodyPr/>
        <a:lstStyle/>
        <a:p>
          <a:pPr>
            <a:defRPr sz="900"/>
          </a:pPr>
          <a:endParaRPr lang="fr-FR"/>
        </a:p>
      </c:txPr>
    </c:legend>
    <c:plotVisOnly val="1"/>
    <c:dispBlanksAs val="gap"/>
    <c:showDLblsOverMax val="0"/>
  </c:chart>
  <c:spPr>
    <a:noFill/>
    <a:ln>
      <a:noFill/>
    </a:ln>
  </c:spPr>
  <c:txPr>
    <a:bodyPr/>
    <a:lstStyle/>
    <a:p>
      <a:pPr>
        <a:defRPr>
          <a:latin typeface="Calibri" panose="020F0502020204030204" pitchFamily="34" charset="0"/>
          <a:cs typeface="Calibri" panose="020F0502020204030204" pitchFamily="34" charset="0"/>
        </a:defRPr>
      </a:pPr>
      <a:endParaRPr lang="fr-FR"/>
    </a:p>
  </c:txPr>
  <c:externalData r:id="rId2">
    <c:autoUpdate val="0"/>
  </c:externalData>
  <c:userShapes r:id="rId3"/>
</c:chartSpace>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drawings/drawing1.xml><?xml version="1.0" encoding="utf-8"?>
<c:userShapes xmlns:c="http://schemas.openxmlformats.org/drawingml/2006/chart">
  <cdr:relSizeAnchor xmlns:cdr="http://schemas.openxmlformats.org/drawingml/2006/chartDrawing">
    <cdr:from>
      <cdr:x>0.01901</cdr:x>
      <cdr:y>0.08578</cdr:y>
    </cdr:from>
    <cdr:to>
      <cdr:x>0.19594</cdr:x>
      <cdr:y>0.16705</cdr:y>
    </cdr:to>
    <cdr:sp macro="" textlink="">
      <cdr:nvSpPr>
        <cdr:cNvPr id="2" name="ZoneTexte 1"/>
        <cdr:cNvSpPr txBox="1"/>
      </cdr:nvSpPr>
      <cdr:spPr>
        <a:xfrm xmlns:a="http://schemas.openxmlformats.org/drawingml/2006/main">
          <a:off x="134724" y="256174"/>
          <a:ext cx="1253832" cy="24271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a:t>
          </a:r>
          <a:r>
            <a:rPr lang="fr-FR" sz="1000" baseline="0" dirty="0">
              <a:latin typeface="Calibri" panose="020F0502020204030204" pitchFamily="34" charset="0"/>
              <a:cs typeface="Calibri" panose="020F0502020204030204" pitchFamily="34" charset="0"/>
            </a:rPr>
            <a:t> d'entreprises</a:t>
          </a:r>
          <a:endParaRPr lang="fr-FR" sz="1000" dirty="0">
            <a:latin typeface="Calibri" panose="020F0502020204030204" pitchFamily="34" charset="0"/>
            <a:cs typeface="Calibri" panose="020F0502020204030204" pitchFamily="34" charset="0"/>
          </a:endParaRPr>
        </a:p>
      </cdr:txBody>
    </cdr:sp>
  </cdr:relSizeAnchor>
  <cdr:relSizeAnchor xmlns:cdr="http://schemas.openxmlformats.org/drawingml/2006/chartDrawing">
    <cdr:from>
      <cdr:x>0.09946</cdr:x>
      <cdr:y>0.54218</cdr:y>
    </cdr:from>
    <cdr:to>
      <cdr:x>0.16935</cdr:x>
      <cdr:y>0.70165</cdr:y>
    </cdr:to>
    <cdr:sp macro="" textlink="">
      <cdr:nvSpPr>
        <cdr:cNvPr id="3" name="ZoneTexte 1"/>
        <cdr:cNvSpPr txBox="1"/>
      </cdr:nvSpPr>
      <cdr:spPr>
        <a:xfrm xmlns:a="http://schemas.openxmlformats.org/drawingml/2006/main">
          <a:off x="704850" y="1619250"/>
          <a:ext cx="495300" cy="4762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solidFill>
                <a:schemeClr val="bg1"/>
              </a:solidFill>
              <a:latin typeface="Calibri" panose="020F0502020204030204" pitchFamily="34" charset="0"/>
              <a:cs typeface="Calibri" panose="020F0502020204030204" pitchFamily="34" charset="0"/>
            </a:rPr>
            <a:t>480</a:t>
          </a:r>
        </a:p>
        <a:p xmlns:a="http://schemas.openxmlformats.org/drawingml/2006/main">
          <a:pPr algn="ctr"/>
          <a:r>
            <a:rPr lang="fr-FR" sz="1000" dirty="0">
              <a:solidFill>
                <a:schemeClr val="bg1"/>
              </a:solidFill>
              <a:latin typeface="Calibri" panose="020F0502020204030204" pitchFamily="34" charset="0"/>
              <a:cs typeface="Calibri" panose="020F0502020204030204" pitchFamily="34" charset="0"/>
            </a:rPr>
            <a:t>ent.</a:t>
          </a:r>
        </a:p>
      </cdr:txBody>
    </cdr:sp>
  </cdr:relSizeAnchor>
  <cdr:relSizeAnchor xmlns:cdr="http://schemas.openxmlformats.org/drawingml/2006/chartDrawing">
    <cdr:from>
      <cdr:x>0.25582</cdr:x>
      <cdr:y>0.44438</cdr:y>
    </cdr:from>
    <cdr:to>
      <cdr:x>0.32572</cdr:x>
      <cdr:y>0.60384</cdr:y>
    </cdr:to>
    <cdr:sp macro="" textlink="">
      <cdr:nvSpPr>
        <cdr:cNvPr id="4" name="ZoneTexte 1"/>
        <cdr:cNvSpPr txBox="1"/>
      </cdr:nvSpPr>
      <cdr:spPr>
        <a:xfrm xmlns:a="http://schemas.openxmlformats.org/drawingml/2006/main">
          <a:off x="1812925" y="1327150"/>
          <a:ext cx="495300" cy="4762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solidFill>
                <a:schemeClr val="bg1"/>
              </a:solidFill>
              <a:latin typeface="Calibri" panose="020F0502020204030204" pitchFamily="34" charset="0"/>
              <a:cs typeface="Calibri" panose="020F0502020204030204" pitchFamily="34" charset="0"/>
            </a:rPr>
            <a:t>550</a:t>
          </a:r>
        </a:p>
        <a:p xmlns:a="http://schemas.openxmlformats.org/drawingml/2006/main">
          <a:pPr algn="ctr"/>
          <a:r>
            <a:rPr lang="fr-FR" sz="1000" dirty="0">
              <a:solidFill>
                <a:schemeClr val="bg1"/>
              </a:solidFill>
              <a:latin typeface="Calibri" panose="020F0502020204030204" pitchFamily="34" charset="0"/>
              <a:cs typeface="Calibri" panose="020F0502020204030204" pitchFamily="34" charset="0"/>
            </a:rPr>
            <a:t>ent.</a:t>
          </a:r>
        </a:p>
      </cdr:txBody>
    </cdr:sp>
  </cdr:relSizeAnchor>
  <cdr:relSizeAnchor xmlns:cdr="http://schemas.openxmlformats.org/drawingml/2006/chartDrawing">
    <cdr:from>
      <cdr:x>0.41308</cdr:x>
      <cdr:y>0.59108</cdr:y>
    </cdr:from>
    <cdr:to>
      <cdr:x>0.48297</cdr:x>
      <cdr:y>0.75055</cdr:y>
    </cdr:to>
    <cdr:sp macro="" textlink="">
      <cdr:nvSpPr>
        <cdr:cNvPr id="5" name="ZoneTexte 1"/>
        <cdr:cNvSpPr txBox="1"/>
      </cdr:nvSpPr>
      <cdr:spPr>
        <a:xfrm xmlns:a="http://schemas.openxmlformats.org/drawingml/2006/main">
          <a:off x="2927350" y="1765300"/>
          <a:ext cx="495300" cy="4762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solidFill>
                <a:schemeClr val="bg1"/>
              </a:solidFill>
              <a:latin typeface="Calibri" panose="020F0502020204030204" pitchFamily="34" charset="0"/>
              <a:cs typeface="Calibri" panose="020F0502020204030204" pitchFamily="34" charset="0"/>
            </a:rPr>
            <a:t>1.160</a:t>
          </a:r>
        </a:p>
        <a:p xmlns:a="http://schemas.openxmlformats.org/drawingml/2006/main">
          <a:pPr algn="ctr"/>
          <a:r>
            <a:rPr lang="fr-FR" sz="1000" dirty="0">
              <a:solidFill>
                <a:schemeClr val="bg1"/>
              </a:solidFill>
              <a:latin typeface="Calibri" panose="020F0502020204030204" pitchFamily="34" charset="0"/>
              <a:cs typeface="Calibri" panose="020F0502020204030204" pitchFamily="34" charset="0"/>
            </a:rPr>
            <a:t>ent.</a:t>
          </a:r>
        </a:p>
      </cdr:txBody>
    </cdr:sp>
  </cdr:relSizeAnchor>
  <cdr:relSizeAnchor xmlns:cdr="http://schemas.openxmlformats.org/drawingml/2006/chartDrawing">
    <cdr:from>
      <cdr:x>0.56317</cdr:x>
      <cdr:y>0.59108</cdr:y>
    </cdr:from>
    <cdr:to>
      <cdr:x>0.64382</cdr:x>
      <cdr:y>0.75055</cdr:y>
    </cdr:to>
    <cdr:sp macro="" textlink="">
      <cdr:nvSpPr>
        <cdr:cNvPr id="6" name="ZoneTexte 1"/>
        <cdr:cNvSpPr txBox="1"/>
      </cdr:nvSpPr>
      <cdr:spPr>
        <a:xfrm xmlns:a="http://schemas.openxmlformats.org/drawingml/2006/main">
          <a:off x="3990975" y="1765300"/>
          <a:ext cx="571500" cy="4762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solidFill>
                <a:schemeClr val="bg1"/>
              </a:solidFill>
              <a:latin typeface="Calibri" panose="020F0502020204030204" pitchFamily="34" charset="0"/>
              <a:cs typeface="Calibri" panose="020F0502020204030204" pitchFamily="34" charset="0"/>
            </a:rPr>
            <a:t>10.300</a:t>
          </a:r>
        </a:p>
        <a:p xmlns:a="http://schemas.openxmlformats.org/drawingml/2006/main">
          <a:pPr algn="ctr"/>
          <a:r>
            <a:rPr lang="fr-FR" sz="1000" dirty="0">
              <a:solidFill>
                <a:schemeClr val="bg1"/>
              </a:solidFill>
              <a:latin typeface="Calibri" panose="020F0502020204030204" pitchFamily="34" charset="0"/>
              <a:cs typeface="Calibri" panose="020F0502020204030204" pitchFamily="34" charset="0"/>
            </a:rPr>
            <a:t>ent.</a:t>
          </a:r>
        </a:p>
      </cdr:txBody>
    </cdr:sp>
  </cdr:relSizeAnchor>
  <cdr:relSizeAnchor xmlns:cdr="http://schemas.openxmlformats.org/drawingml/2006/chartDrawing">
    <cdr:from>
      <cdr:x>0.72625</cdr:x>
      <cdr:y>0.54962</cdr:y>
    </cdr:from>
    <cdr:to>
      <cdr:x>0.79615</cdr:x>
      <cdr:y>0.70909</cdr:y>
    </cdr:to>
    <cdr:sp macro="" textlink="">
      <cdr:nvSpPr>
        <cdr:cNvPr id="7" name="ZoneTexte 1"/>
        <cdr:cNvSpPr txBox="1"/>
      </cdr:nvSpPr>
      <cdr:spPr>
        <a:xfrm xmlns:a="http://schemas.openxmlformats.org/drawingml/2006/main">
          <a:off x="5146675" y="1641475"/>
          <a:ext cx="495300" cy="4762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solidFill>
                <a:schemeClr val="bg1"/>
              </a:solidFill>
              <a:latin typeface="Calibri" panose="020F0502020204030204" pitchFamily="34" charset="0"/>
              <a:cs typeface="Calibri" panose="020F0502020204030204" pitchFamily="34" charset="0"/>
            </a:rPr>
            <a:t>760</a:t>
          </a:r>
        </a:p>
        <a:p xmlns:a="http://schemas.openxmlformats.org/drawingml/2006/main">
          <a:pPr algn="ctr"/>
          <a:r>
            <a:rPr lang="fr-FR" sz="1000" dirty="0">
              <a:solidFill>
                <a:schemeClr val="bg1"/>
              </a:solidFill>
              <a:latin typeface="Calibri" panose="020F0502020204030204" pitchFamily="34" charset="0"/>
              <a:cs typeface="Calibri" panose="020F0502020204030204" pitchFamily="34" charset="0"/>
            </a:rPr>
            <a:t>ent.</a:t>
          </a:r>
        </a:p>
      </cdr:txBody>
    </cdr:sp>
  </cdr:relSizeAnchor>
  <cdr:relSizeAnchor xmlns:cdr="http://schemas.openxmlformats.org/drawingml/2006/chartDrawing">
    <cdr:from>
      <cdr:x>0.87948</cdr:x>
      <cdr:y>0.72822</cdr:y>
    </cdr:from>
    <cdr:to>
      <cdr:x>0.94937</cdr:x>
      <cdr:y>0.88769</cdr:y>
    </cdr:to>
    <cdr:sp macro="" textlink="">
      <cdr:nvSpPr>
        <cdr:cNvPr id="8" name="ZoneTexte 1"/>
        <cdr:cNvSpPr txBox="1"/>
      </cdr:nvSpPr>
      <cdr:spPr>
        <a:xfrm xmlns:a="http://schemas.openxmlformats.org/drawingml/2006/main">
          <a:off x="6232525" y="2174875"/>
          <a:ext cx="495300" cy="4762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solidFill>
                <a:schemeClr val="bg1"/>
              </a:solidFill>
              <a:latin typeface="Calibri" panose="020F0502020204030204" pitchFamily="34" charset="0"/>
              <a:cs typeface="Calibri" panose="020F0502020204030204" pitchFamily="34" charset="0"/>
            </a:rPr>
            <a:t>1.250</a:t>
          </a:r>
        </a:p>
        <a:p xmlns:a="http://schemas.openxmlformats.org/drawingml/2006/main">
          <a:pPr algn="ctr"/>
          <a:r>
            <a:rPr lang="fr-FR" sz="1000" dirty="0">
              <a:solidFill>
                <a:schemeClr val="bg1"/>
              </a:solidFill>
              <a:latin typeface="Calibri" panose="020F0502020204030204" pitchFamily="34" charset="0"/>
              <a:cs typeface="Calibri" panose="020F0502020204030204" pitchFamily="34" charset="0"/>
            </a:rPr>
            <a:t>ent.</a:t>
          </a:r>
        </a:p>
      </cdr:txBody>
    </cdr:sp>
  </cdr:relSizeAnchor>
</c:userShapes>
</file>

<file path=ppt/drawings/drawing10.xml><?xml version="1.0" encoding="utf-8"?>
<c:userShapes xmlns:c="http://schemas.openxmlformats.org/drawingml/2006/chart">
  <cdr:relSizeAnchor xmlns:cdr="http://schemas.openxmlformats.org/drawingml/2006/chartDrawing">
    <cdr:from>
      <cdr:x>0.019</cdr:x>
      <cdr:y>0</cdr:y>
    </cdr:from>
    <cdr:to>
      <cdr:x>0.21099</cdr:x>
      <cdr:y>0.07399</cdr:y>
    </cdr:to>
    <cdr:sp macro="" textlink="">
      <cdr:nvSpPr>
        <cdr:cNvPr id="14" name="ZoneTexte 1"/>
        <cdr:cNvSpPr txBox="1"/>
      </cdr:nvSpPr>
      <cdr:spPr>
        <a:xfrm xmlns:a="http://schemas.openxmlformats.org/drawingml/2006/main">
          <a:off x="88900" y="0"/>
          <a:ext cx="898525" cy="23971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a:t>
          </a:r>
          <a:r>
            <a:rPr lang="fr-FR" sz="1000" baseline="0" dirty="0">
              <a:latin typeface="Calibri" panose="020F0502020204030204" pitchFamily="34" charset="0"/>
              <a:cs typeface="Calibri" panose="020F0502020204030204" pitchFamily="34" charset="0"/>
            </a:rPr>
            <a:t> de CA</a:t>
          </a:r>
          <a:endParaRPr lang="fr-FR" sz="1000" dirty="0">
            <a:latin typeface="Calibri" panose="020F0502020204030204" pitchFamily="34" charset="0"/>
            <a:cs typeface="Calibri" panose="020F0502020204030204" pitchFamily="34" charset="0"/>
          </a:endParaRPr>
        </a:p>
      </cdr:txBody>
    </cdr:sp>
  </cdr:relSizeAnchor>
</c:userShapes>
</file>

<file path=ppt/drawings/drawing11.xml><?xml version="1.0" encoding="utf-8"?>
<c:userShapes xmlns:c="http://schemas.openxmlformats.org/drawingml/2006/chart">
  <cdr:relSizeAnchor xmlns:cdr="http://schemas.openxmlformats.org/drawingml/2006/chartDrawing">
    <cdr:from>
      <cdr:x>0.13904</cdr:x>
      <cdr:y>0.12216</cdr:y>
    </cdr:from>
    <cdr:to>
      <cdr:x>0.3369</cdr:x>
      <cdr:y>0.22713</cdr:y>
    </cdr:to>
    <cdr:sp macro="" textlink="">
      <cdr:nvSpPr>
        <cdr:cNvPr id="2" name="ZoneTexte 1"/>
        <cdr:cNvSpPr txBox="1"/>
      </cdr:nvSpPr>
      <cdr:spPr>
        <a:xfrm xmlns:a="http://schemas.openxmlformats.org/drawingml/2006/main">
          <a:off x="742950" y="407829"/>
          <a:ext cx="1057275" cy="35043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(477</a:t>
          </a:r>
          <a:r>
            <a:rPr lang="fr-FR" sz="1000" baseline="0" dirty="0">
              <a:latin typeface="Calibri" panose="020F0502020204030204" pitchFamily="34" charset="0"/>
              <a:cs typeface="Calibri" panose="020F0502020204030204" pitchFamily="34" charset="0"/>
            </a:rPr>
            <a:t> M€</a:t>
          </a:r>
          <a:r>
            <a:rPr lang="fr-FR" sz="1000"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0.13012</cdr:x>
      <cdr:y>0.26962</cdr:y>
    </cdr:from>
    <cdr:to>
      <cdr:x>0.32799</cdr:x>
      <cdr:y>0.36662</cdr:y>
    </cdr:to>
    <cdr:sp macro="" textlink="">
      <cdr:nvSpPr>
        <cdr:cNvPr id="3" name="ZoneTexte 1"/>
        <cdr:cNvSpPr txBox="1"/>
      </cdr:nvSpPr>
      <cdr:spPr>
        <a:xfrm xmlns:a="http://schemas.openxmlformats.org/drawingml/2006/main">
          <a:off x="695325" y="900115"/>
          <a:ext cx="1057275" cy="32385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(918</a:t>
          </a:r>
          <a:r>
            <a:rPr lang="fr-FR" sz="1000" baseline="0" dirty="0">
              <a:latin typeface="Calibri" panose="020F0502020204030204" pitchFamily="34" charset="0"/>
              <a:cs typeface="Calibri" panose="020F0502020204030204" pitchFamily="34" charset="0"/>
            </a:rPr>
            <a:t> M€</a:t>
          </a:r>
          <a:r>
            <a:rPr lang="fr-FR" sz="1000"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0.13484</cdr:x>
      <cdr:y>0.49501</cdr:y>
    </cdr:from>
    <cdr:to>
      <cdr:x>0.33271</cdr:x>
      <cdr:y>0.58943</cdr:y>
    </cdr:to>
    <cdr:sp macro="" textlink="">
      <cdr:nvSpPr>
        <cdr:cNvPr id="4" name="ZoneTexte 1"/>
        <cdr:cNvSpPr txBox="1"/>
      </cdr:nvSpPr>
      <cdr:spPr>
        <a:xfrm xmlns:a="http://schemas.openxmlformats.org/drawingml/2006/main">
          <a:off x="720545" y="1652589"/>
          <a:ext cx="1057275" cy="31521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(1.578</a:t>
          </a:r>
          <a:r>
            <a:rPr lang="fr-FR" sz="1000" baseline="0" dirty="0">
              <a:latin typeface="Calibri" panose="020F0502020204030204" pitchFamily="34" charset="0"/>
              <a:cs typeface="Calibri" panose="020F0502020204030204" pitchFamily="34" charset="0"/>
            </a:rPr>
            <a:t> M€</a:t>
          </a:r>
          <a:r>
            <a:rPr lang="fr-FR" sz="1000"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0.13338</cdr:x>
      <cdr:y>0.71751</cdr:y>
    </cdr:from>
    <cdr:to>
      <cdr:x>0.33124</cdr:x>
      <cdr:y>0.82247</cdr:y>
    </cdr:to>
    <cdr:sp macro="" textlink="">
      <cdr:nvSpPr>
        <cdr:cNvPr id="5" name="ZoneTexte 1"/>
        <cdr:cNvSpPr txBox="1"/>
      </cdr:nvSpPr>
      <cdr:spPr>
        <a:xfrm xmlns:a="http://schemas.openxmlformats.org/drawingml/2006/main">
          <a:off x="712698" y="2395408"/>
          <a:ext cx="1057276" cy="35043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(697</a:t>
          </a:r>
          <a:r>
            <a:rPr lang="fr-FR" sz="1000" baseline="0" dirty="0">
              <a:latin typeface="Calibri" panose="020F0502020204030204" pitchFamily="34" charset="0"/>
              <a:cs typeface="Calibri" panose="020F0502020204030204" pitchFamily="34" charset="0"/>
            </a:rPr>
            <a:t> M€</a:t>
          </a:r>
          <a:r>
            <a:rPr lang="fr-FR" sz="1000"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0.66132</cdr:x>
      <cdr:y>0.13335</cdr:y>
    </cdr:from>
    <cdr:to>
      <cdr:x>0.85918</cdr:x>
      <cdr:y>0.23832</cdr:y>
    </cdr:to>
    <cdr:sp macro="" textlink="">
      <cdr:nvSpPr>
        <cdr:cNvPr id="6" name="ZoneTexte 1"/>
        <cdr:cNvSpPr txBox="1"/>
      </cdr:nvSpPr>
      <cdr:spPr>
        <a:xfrm xmlns:a="http://schemas.openxmlformats.org/drawingml/2006/main">
          <a:off x="3533774" y="445197"/>
          <a:ext cx="1057275" cy="35043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latin typeface="Calibri" panose="020F0502020204030204" pitchFamily="34" charset="0"/>
              <a:cs typeface="Calibri" panose="020F0502020204030204" pitchFamily="34" charset="0"/>
            </a:rPr>
            <a:t>(1.495</a:t>
          </a:r>
          <a:r>
            <a:rPr lang="fr-FR" sz="1100" b="1" baseline="0" dirty="0">
              <a:latin typeface="Calibri" panose="020F0502020204030204" pitchFamily="34" charset="0"/>
              <a:cs typeface="Calibri" panose="020F0502020204030204" pitchFamily="34" charset="0"/>
            </a:rPr>
            <a:t> M€</a:t>
          </a:r>
          <a:r>
            <a:rPr lang="fr-FR" sz="1100" b="1"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0.67914</cdr:x>
      <cdr:y>0.31526</cdr:y>
    </cdr:from>
    <cdr:to>
      <cdr:x>0.85205</cdr:x>
      <cdr:y>0.41059</cdr:y>
    </cdr:to>
    <cdr:sp macro="" textlink="">
      <cdr:nvSpPr>
        <cdr:cNvPr id="7" name="ZoneTexte 1"/>
        <cdr:cNvSpPr txBox="1"/>
      </cdr:nvSpPr>
      <cdr:spPr>
        <a:xfrm xmlns:a="http://schemas.openxmlformats.org/drawingml/2006/main">
          <a:off x="3629024" y="1052513"/>
          <a:ext cx="923925" cy="31824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latin typeface="Calibri" panose="020F0502020204030204" pitchFamily="34" charset="0"/>
              <a:cs typeface="Calibri" panose="020F0502020204030204" pitchFamily="34" charset="0"/>
            </a:rPr>
            <a:t>(3.910</a:t>
          </a:r>
          <a:r>
            <a:rPr lang="fr-FR" sz="1100" b="1" baseline="0" dirty="0">
              <a:latin typeface="Calibri" panose="020F0502020204030204" pitchFamily="34" charset="0"/>
              <a:cs typeface="Calibri" panose="020F0502020204030204" pitchFamily="34" charset="0"/>
            </a:rPr>
            <a:t> M€</a:t>
          </a:r>
          <a:r>
            <a:rPr lang="fr-FR" sz="1100" b="1"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0.66052</cdr:x>
      <cdr:y>0.5334</cdr:y>
    </cdr:from>
    <cdr:to>
      <cdr:x>0.86275</cdr:x>
      <cdr:y>0.63837</cdr:y>
    </cdr:to>
    <cdr:sp macro="" textlink="">
      <cdr:nvSpPr>
        <cdr:cNvPr id="8" name="ZoneTexte 1"/>
        <cdr:cNvSpPr txBox="1"/>
      </cdr:nvSpPr>
      <cdr:spPr>
        <a:xfrm xmlns:a="http://schemas.openxmlformats.org/drawingml/2006/main">
          <a:off x="3529482" y="1780770"/>
          <a:ext cx="1080618" cy="35043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latin typeface="Calibri" panose="020F0502020204030204" pitchFamily="34" charset="0"/>
              <a:cs typeface="Calibri" panose="020F0502020204030204" pitchFamily="34" charset="0"/>
            </a:rPr>
            <a:t>(4.025</a:t>
          </a:r>
          <a:r>
            <a:rPr lang="fr-FR" sz="1100" b="1" baseline="0" dirty="0">
              <a:latin typeface="Calibri" panose="020F0502020204030204" pitchFamily="34" charset="0"/>
              <a:cs typeface="Calibri" panose="020F0502020204030204" pitchFamily="34" charset="0"/>
            </a:rPr>
            <a:t> M€</a:t>
          </a:r>
          <a:r>
            <a:rPr lang="fr-FR" sz="1100" b="1"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0.65954</cdr:x>
      <cdr:y>0.72459</cdr:y>
    </cdr:from>
    <cdr:to>
      <cdr:x>0.87166</cdr:x>
      <cdr:y>0.82955</cdr:y>
    </cdr:to>
    <cdr:sp macro="" textlink="">
      <cdr:nvSpPr>
        <cdr:cNvPr id="9" name="ZoneTexte 1"/>
        <cdr:cNvSpPr txBox="1"/>
      </cdr:nvSpPr>
      <cdr:spPr>
        <a:xfrm xmlns:a="http://schemas.openxmlformats.org/drawingml/2006/main">
          <a:off x="3524250" y="2419040"/>
          <a:ext cx="1133475" cy="35043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latin typeface="Calibri" panose="020F0502020204030204" pitchFamily="34" charset="0"/>
              <a:cs typeface="Calibri" panose="020F0502020204030204" pitchFamily="34" charset="0"/>
            </a:rPr>
            <a:t>(2.070</a:t>
          </a:r>
          <a:r>
            <a:rPr lang="fr-FR" sz="1100" b="1" baseline="0" dirty="0">
              <a:latin typeface="Calibri" panose="020F0502020204030204" pitchFamily="34" charset="0"/>
              <a:cs typeface="Calibri" panose="020F0502020204030204" pitchFamily="34" charset="0"/>
            </a:rPr>
            <a:t> M€</a:t>
          </a:r>
          <a:r>
            <a:rPr lang="fr-FR" sz="1100" b="1"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0.40051</cdr:x>
      <cdr:y>0.12277</cdr:y>
    </cdr:from>
    <cdr:to>
      <cdr:x>0.59837</cdr:x>
      <cdr:y>0.22774</cdr:y>
    </cdr:to>
    <cdr:sp macro="" textlink="">
      <cdr:nvSpPr>
        <cdr:cNvPr id="10" name="ZoneTexte 1"/>
        <cdr:cNvSpPr txBox="1"/>
      </cdr:nvSpPr>
      <cdr:spPr>
        <a:xfrm xmlns:a="http://schemas.openxmlformats.org/drawingml/2006/main">
          <a:off x="2140130" y="409881"/>
          <a:ext cx="1057275" cy="35043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(1.018</a:t>
          </a:r>
          <a:r>
            <a:rPr lang="fr-FR" sz="1000" baseline="0" dirty="0">
              <a:latin typeface="Calibri" panose="020F0502020204030204" pitchFamily="34" charset="0"/>
              <a:cs typeface="Calibri" panose="020F0502020204030204" pitchFamily="34" charset="0"/>
            </a:rPr>
            <a:t> M€</a:t>
          </a:r>
          <a:r>
            <a:rPr lang="fr-FR" sz="1000"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0.40998</cdr:x>
      <cdr:y>0.32097</cdr:y>
    </cdr:from>
    <cdr:to>
      <cdr:x>0.58467</cdr:x>
      <cdr:y>0.43089</cdr:y>
    </cdr:to>
    <cdr:sp macro="" textlink="">
      <cdr:nvSpPr>
        <cdr:cNvPr id="11" name="ZoneTexte 1"/>
        <cdr:cNvSpPr txBox="1"/>
      </cdr:nvSpPr>
      <cdr:spPr>
        <a:xfrm xmlns:a="http://schemas.openxmlformats.org/drawingml/2006/main">
          <a:off x="2190750" y="1071564"/>
          <a:ext cx="933450" cy="36696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(3.054</a:t>
          </a:r>
          <a:r>
            <a:rPr lang="fr-FR" sz="1000" baseline="0" dirty="0">
              <a:latin typeface="Calibri" panose="020F0502020204030204" pitchFamily="34" charset="0"/>
              <a:cs typeface="Calibri" panose="020F0502020204030204" pitchFamily="34" charset="0"/>
            </a:rPr>
            <a:t> M€</a:t>
          </a:r>
          <a:r>
            <a:rPr lang="fr-FR" sz="1000"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0.41771</cdr:x>
      <cdr:y>0.56063</cdr:y>
    </cdr:from>
    <cdr:to>
      <cdr:x>0.58111</cdr:x>
      <cdr:y>0.65405</cdr:y>
    </cdr:to>
    <cdr:sp macro="" textlink="">
      <cdr:nvSpPr>
        <cdr:cNvPr id="12" name="ZoneTexte 1"/>
        <cdr:cNvSpPr txBox="1"/>
      </cdr:nvSpPr>
      <cdr:spPr>
        <a:xfrm xmlns:a="http://schemas.openxmlformats.org/drawingml/2006/main">
          <a:off x="2232026" y="1871664"/>
          <a:ext cx="873124" cy="31189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(2.427</a:t>
          </a:r>
          <a:r>
            <a:rPr lang="fr-FR" sz="1000" baseline="0" dirty="0">
              <a:latin typeface="Calibri" panose="020F0502020204030204" pitchFamily="34" charset="0"/>
              <a:cs typeface="Calibri" panose="020F0502020204030204" pitchFamily="34" charset="0"/>
            </a:rPr>
            <a:t> M€</a:t>
          </a:r>
          <a:r>
            <a:rPr lang="fr-FR" sz="1000"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0.40554</cdr:x>
      <cdr:y>0.71997</cdr:y>
    </cdr:from>
    <cdr:to>
      <cdr:x>0.6034</cdr:x>
      <cdr:y>0.82493</cdr:y>
    </cdr:to>
    <cdr:sp macro="" textlink="">
      <cdr:nvSpPr>
        <cdr:cNvPr id="13" name="ZoneTexte 1"/>
        <cdr:cNvSpPr txBox="1"/>
      </cdr:nvSpPr>
      <cdr:spPr>
        <a:xfrm xmlns:a="http://schemas.openxmlformats.org/drawingml/2006/main">
          <a:off x="2167028" y="2403616"/>
          <a:ext cx="1057276" cy="35043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(1.331</a:t>
          </a:r>
          <a:r>
            <a:rPr lang="fr-FR" sz="1000" baseline="0" dirty="0">
              <a:latin typeface="Calibri" panose="020F0502020204030204" pitchFamily="34" charset="0"/>
              <a:cs typeface="Calibri" panose="020F0502020204030204" pitchFamily="34" charset="0"/>
            </a:rPr>
            <a:t> M€</a:t>
          </a:r>
          <a:r>
            <a:rPr lang="fr-FR" sz="1000"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0.03922</cdr:x>
      <cdr:y>0</cdr:y>
    </cdr:from>
    <cdr:to>
      <cdr:x>0.20737</cdr:x>
      <cdr:y>0.0718</cdr:y>
    </cdr:to>
    <cdr:sp macro="" textlink="">
      <cdr:nvSpPr>
        <cdr:cNvPr id="14" name="ZoneTexte 1"/>
        <cdr:cNvSpPr txBox="1"/>
      </cdr:nvSpPr>
      <cdr:spPr>
        <a:xfrm xmlns:a="http://schemas.openxmlformats.org/drawingml/2006/main">
          <a:off x="209550" y="0"/>
          <a:ext cx="898525" cy="23971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a:t>
          </a:r>
          <a:r>
            <a:rPr lang="fr-FR" sz="1000" baseline="0" dirty="0">
              <a:latin typeface="Calibri" panose="020F0502020204030204" pitchFamily="34" charset="0"/>
              <a:cs typeface="Calibri" panose="020F0502020204030204" pitchFamily="34" charset="0"/>
            </a:rPr>
            <a:t> de CA</a:t>
          </a:r>
          <a:endParaRPr lang="fr-FR" sz="1000" dirty="0">
            <a:latin typeface="Calibri" panose="020F0502020204030204" pitchFamily="34" charset="0"/>
            <a:cs typeface="Calibri" panose="020F0502020204030204" pitchFamily="34" charset="0"/>
          </a:endParaRPr>
        </a:p>
      </cdr:txBody>
    </cdr:sp>
  </cdr:relSizeAnchor>
</c:userShapes>
</file>

<file path=ppt/drawings/drawing12.xml><?xml version="1.0" encoding="utf-8"?>
<c:userShapes xmlns:c="http://schemas.openxmlformats.org/drawingml/2006/chart">
  <cdr:relSizeAnchor xmlns:cdr="http://schemas.openxmlformats.org/drawingml/2006/chartDrawing">
    <cdr:from>
      <cdr:x>0.019</cdr:x>
      <cdr:y>0</cdr:y>
    </cdr:from>
    <cdr:to>
      <cdr:x>0.21099</cdr:x>
      <cdr:y>0.07399</cdr:y>
    </cdr:to>
    <cdr:sp macro="" textlink="">
      <cdr:nvSpPr>
        <cdr:cNvPr id="14" name="ZoneTexte 1"/>
        <cdr:cNvSpPr txBox="1"/>
      </cdr:nvSpPr>
      <cdr:spPr>
        <a:xfrm xmlns:a="http://schemas.openxmlformats.org/drawingml/2006/main">
          <a:off x="88900" y="0"/>
          <a:ext cx="898525" cy="23971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a:t>
          </a:r>
          <a:r>
            <a:rPr lang="fr-FR" sz="1000" baseline="0" dirty="0">
              <a:latin typeface="Calibri" panose="020F0502020204030204" pitchFamily="34" charset="0"/>
              <a:cs typeface="Calibri" panose="020F0502020204030204" pitchFamily="34" charset="0"/>
            </a:rPr>
            <a:t> de CA</a:t>
          </a:r>
          <a:endParaRPr lang="fr-FR" sz="1000" dirty="0">
            <a:latin typeface="Calibri" panose="020F0502020204030204" pitchFamily="34" charset="0"/>
            <a:cs typeface="Calibri" panose="020F0502020204030204" pitchFamily="34" charset="0"/>
          </a:endParaRPr>
        </a:p>
      </cdr:txBody>
    </cdr:sp>
  </cdr:relSizeAnchor>
  <cdr:relSizeAnchor xmlns:cdr="http://schemas.openxmlformats.org/drawingml/2006/chartDrawing">
    <cdr:from>
      <cdr:x>0.77409</cdr:x>
      <cdr:y>0.21853</cdr:y>
    </cdr:from>
    <cdr:to>
      <cdr:x>1</cdr:x>
      <cdr:y>0.32668</cdr:y>
    </cdr:to>
    <cdr:sp macro="" textlink="">
      <cdr:nvSpPr>
        <cdr:cNvPr id="3" name="ZoneTexte 1"/>
        <cdr:cNvSpPr txBox="1"/>
      </cdr:nvSpPr>
      <cdr:spPr>
        <a:xfrm xmlns:a="http://schemas.openxmlformats.org/drawingml/2006/main">
          <a:off x="3622725" y="708025"/>
          <a:ext cx="1057275" cy="35043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latin typeface="Calibri" panose="020F0502020204030204" pitchFamily="34" charset="0"/>
              <a:cs typeface="Calibri" panose="020F0502020204030204" pitchFamily="34" charset="0"/>
            </a:rPr>
            <a:t>(5.345</a:t>
          </a:r>
          <a:r>
            <a:rPr lang="fr-FR" sz="1100" b="1" baseline="0" dirty="0">
              <a:latin typeface="Calibri" panose="020F0502020204030204" pitchFamily="34" charset="0"/>
              <a:cs typeface="Calibri" panose="020F0502020204030204" pitchFamily="34" charset="0"/>
            </a:rPr>
            <a:t> M€</a:t>
          </a:r>
          <a:r>
            <a:rPr lang="fr-FR" sz="1100" b="1"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0.77409</cdr:x>
      <cdr:y>0.38904</cdr:y>
    </cdr:from>
    <cdr:to>
      <cdr:x>1</cdr:x>
      <cdr:y>0.49719</cdr:y>
    </cdr:to>
    <cdr:sp macro="" textlink="">
      <cdr:nvSpPr>
        <cdr:cNvPr id="4" name="ZoneTexte 1"/>
        <cdr:cNvSpPr txBox="1"/>
      </cdr:nvSpPr>
      <cdr:spPr>
        <a:xfrm xmlns:a="http://schemas.openxmlformats.org/drawingml/2006/main">
          <a:off x="3622725" y="1260475"/>
          <a:ext cx="1057275" cy="35043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latin typeface="Calibri" panose="020F0502020204030204" pitchFamily="34" charset="0"/>
              <a:cs typeface="Calibri" panose="020F0502020204030204" pitchFamily="34" charset="0"/>
            </a:rPr>
            <a:t>(315</a:t>
          </a:r>
          <a:r>
            <a:rPr lang="fr-FR" sz="1100" b="1" baseline="0" dirty="0">
              <a:latin typeface="Calibri" panose="020F0502020204030204" pitchFamily="34" charset="0"/>
              <a:cs typeface="Calibri" panose="020F0502020204030204" pitchFamily="34" charset="0"/>
            </a:rPr>
            <a:t> M€</a:t>
          </a:r>
          <a:r>
            <a:rPr lang="fr-FR" sz="1100" b="1"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0.77409</cdr:x>
      <cdr:y>0.54485</cdr:y>
    </cdr:from>
    <cdr:to>
      <cdr:x>1</cdr:x>
      <cdr:y>0.653</cdr:y>
    </cdr:to>
    <cdr:sp macro="" textlink="">
      <cdr:nvSpPr>
        <cdr:cNvPr id="5" name="ZoneTexte 1"/>
        <cdr:cNvSpPr txBox="1"/>
      </cdr:nvSpPr>
      <cdr:spPr>
        <a:xfrm xmlns:a="http://schemas.openxmlformats.org/drawingml/2006/main">
          <a:off x="3622725" y="1765300"/>
          <a:ext cx="1057275" cy="35043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latin typeface="Calibri" panose="020F0502020204030204" pitchFamily="34" charset="0"/>
              <a:cs typeface="Calibri" panose="020F0502020204030204" pitchFamily="34" charset="0"/>
            </a:rPr>
            <a:t>(4.607</a:t>
          </a:r>
          <a:r>
            <a:rPr lang="fr-FR" sz="1100" b="1" baseline="0" dirty="0">
              <a:latin typeface="Calibri" panose="020F0502020204030204" pitchFamily="34" charset="0"/>
              <a:cs typeface="Calibri" panose="020F0502020204030204" pitchFamily="34" charset="0"/>
            </a:rPr>
            <a:t> M€</a:t>
          </a:r>
          <a:r>
            <a:rPr lang="fr-FR" sz="1100" b="1"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0.77409</cdr:x>
      <cdr:y>0.70948</cdr:y>
    </cdr:from>
    <cdr:to>
      <cdr:x>1</cdr:x>
      <cdr:y>0.81763</cdr:y>
    </cdr:to>
    <cdr:sp macro="" textlink="">
      <cdr:nvSpPr>
        <cdr:cNvPr id="6" name="ZoneTexte 1"/>
        <cdr:cNvSpPr txBox="1"/>
      </cdr:nvSpPr>
      <cdr:spPr>
        <a:xfrm xmlns:a="http://schemas.openxmlformats.org/drawingml/2006/main">
          <a:off x="3901396" y="2298700"/>
          <a:ext cx="1138604" cy="35043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latin typeface="Calibri" panose="020F0502020204030204" pitchFamily="34" charset="0"/>
              <a:cs typeface="Calibri" panose="020F0502020204030204" pitchFamily="34" charset="0"/>
            </a:rPr>
            <a:t>(1.233</a:t>
          </a:r>
          <a:r>
            <a:rPr lang="fr-FR" sz="1100" b="1" baseline="0" dirty="0">
              <a:latin typeface="Calibri" panose="020F0502020204030204" pitchFamily="34" charset="0"/>
              <a:cs typeface="Calibri" panose="020F0502020204030204" pitchFamily="34" charset="0"/>
            </a:rPr>
            <a:t> M€</a:t>
          </a:r>
          <a:r>
            <a:rPr lang="fr-FR" sz="1100" b="1" dirty="0">
              <a:latin typeface="Calibri" panose="020F0502020204030204" pitchFamily="34" charset="0"/>
              <a:cs typeface="Calibri" panose="020F0502020204030204" pitchFamily="34" charset="0"/>
            </a:rPr>
            <a:t>)</a:t>
          </a:r>
        </a:p>
      </cdr:txBody>
    </cdr:sp>
  </cdr:relSizeAnchor>
</c:userShapes>
</file>

<file path=ppt/drawings/drawing13.xml><?xml version="1.0" encoding="utf-8"?>
<c:userShapes xmlns:c="http://schemas.openxmlformats.org/drawingml/2006/chart">
  <cdr:relSizeAnchor xmlns:cdr="http://schemas.openxmlformats.org/drawingml/2006/chartDrawing">
    <cdr:from>
      <cdr:x>0.019</cdr:x>
      <cdr:y>0</cdr:y>
    </cdr:from>
    <cdr:to>
      <cdr:x>0.21099</cdr:x>
      <cdr:y>0.07399</cdr:y>
    </cdr:to>
    <cdr:sp macro="" textlink="">
      <cdr:nvSpPr>
        <cdr:cNvPr id="14" name="ZoneTexte 1"/>
        <cdr:cNvSpPr txBox="1"/>
      </cdr:nvSpPr>
      <cdr:spPr>
        <a:xfrm xmlns:a="http://schemas.openxmlformats.org/drawingml/2006/main">
          <a:off x="88900" y="0"/>
          <a:ext cx="898525" cy="23971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a:t>
          </a:r>
          <a:r>
            <a:rPr lang="fr-FR" sz="1000" baseline="0" dirty="0">
              <a:latin typeface="Calibri" panose="020F0502020204030204" pitchFamily="34" charset="0"/>
              <a:cs typeface="Calibri" panose="020F0502020204030204" pitchFamily="34" charset="0"/>
            </a:rPr>
            <a:t> d'effectifs</a:t>
          </a:r>
          <a:endParaRPr lang="fr-FR" sz="1000" dirty="0">
            <a:latin typeface="Calibri" panose="020F0502020204030204" pitchFamily="34" charset="0"/>
            <a:cs typeface="Calibri" panose="020F0502020204030204" pitchFamily="34" charset="0"/>
          </a:endParaRPr>
        </a:p>
      </cdr:txBody>
    </cdr:sp>
  </cdr:relSizeAnchor>
  <cdr:relSizeAnchor xmlns:cdr="http://schemas.openxmlformats.org/drawingml/2006/chartDrawing">
    <cdr:from>
      <cdr:x>0.79375</cdr:x>
      <cdr:y>0.1383</cdr:y>
    </cdr:from>
    <cdr:to>
      <cdr:x>1</cdr:x>
      <cdr:y>0.23165</cdr:y>
    </cdr:to>
    <cdr:sp macro="" textlink="">
      <cdr:nvSpPr>
        <cdr:cNvPr id="3" name="ZoneTexte 1"/>
        <cdr:cNvSpPr txBox="1"/>
      </cdr:nvSpPr>
      <cdr:spPr>
        <a:xfrm xmlns:a="http://schemas.openxmlformats.org/drawingml/2006/main">
          <a:off x="4000500" y="495299"/>
          <a:ext cx="1039500" cy="33433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latin typeface="Calibri" panose="020F0502020204030204" pitchFamily="34" charset="0"/>
              <a:cs typeface="Calibri" panose="020F0502020204030204" pitchFamily="34" charset="0"/>
            </a:rPr>
            <a:t>(26.700 emp.)</a:t>
          </a:r>
        </a:p>
      </cdr:txBody>
    </cdr:sp>
  </cdr:relSizeAnchor>
  <cdr:relSizeAnchor xmlns:cdr="http://schemas.openxmlformats.org/drawingml/2006/chartDrawing">
    <cdr:from>
      <cdr:x>0.79375</cdr:x>
      <cdr:y>0.65426</cdr:y>
    </cdr:from>
    <cdr:to>
      <cdr:x>1</cdr:x>
      <cdr:y>0.74708</cdr:y>
    </cdr:to>
    <cdr:sp macro="" textlink="">
      <cdr:nvSpPr>
        <cdr:cNvPr id="6" name="ZoneTexte 1"/>
        <cdr:cNvSpPr txBox="1"/>
      </cdr:nvSpPr>
      <cdr:spPr>
        <a:xfrm xmlns:a="http://schemas.openxmlformats.org/drawingml/2006/main">
          <a:off x="4000500" y="2343150"/>
          <a:ext cx="1039500" cy="33244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latin typeface="Calibri" panose="020F0502020204030204" pitchFamily="34" charset="0"/>
              <a:cs typeface="Calibri" panose="020F0502020204030204" pitchFamily="34" charset="0"/>
            </a:rPr>
            <a:t>(15.900</a:t>
          </a:r>
          <a:r>
            <a:rPr lang="fr-FR" sz="1100" b="1" baseline="0" dirty="0">
              <a:latin typeface="Calibri" panose="020F0502020204030204" pitchFamily="34" charset="0"/>
              <a:cs typeface="Calibri" panose="020F0502020204030204" pitchFamily="34" charset="0"/>
            </a:rPr>
            <a:t> emp.</a:t>
          </a:r>
          <a:r>
            <a:rPr lang="fr-FR" sz="1100" b="1"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0.79375</cdr:x>
      <cdr:y>0.24202</cdr:y>
    </cdr:from>
    <cdr:to>
      <cdr:x>1</cdr:x>
      <cdr:y>0.34574</cdr:y>
    </cdr:to>
    <cdr:sp macro="" textlink="">
      <cdr:nvSpPr>
        <cdr:cNvPr id="5" name="ZoneTexte 1"/>
        <cdr:cNvSpPr txBox="1"/>
      </cdr:nvSpPr>
      <cdr:spPr>
        <a:xfrm xmlns:a="http://schemas.openxmlformats.org/drawingml/2006/main">
          <a:off x="4000500" y="866775"/>
          <a:ext cx="1039500" cy="37145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latin typeface="Calibri" panose="020F0502020204030204" pitchFamily="34" charset="0"/>
              <a:cs typeface="Calibri" panose="020F0502020204030204" pitchFamily="34" charset="0"/>
            </a:rPr>
            <a:t>(7.680 emp.)</a:t>
          </a:r>
        </a:p>
      </cdr:txBody>
    </cdr:sp>
  </cdr:relSizeAnchor>
  <cdr:relSizeAnchor xmlns:cdr="http://schemas.openxmlformats.org/drawingml/2006/chartDrawing">
    <cdr:from>
      <cdr:x>0.79375</cdr:x>
      <cdr:y>0.41312</cdr:y>
    </cdr:from>
    <cdr:to>
      <cdr:x>1</cdr:x>
      <cdr:y>0.52127</cdr:y>
    </cdr:to>
    <cdr:sp macro="" textlink="">
      <cdr:nvSpPr>
        <cdr:cNvPr id="7" name="ZoneTexte 1"/>
        <cdr:cNvSpPr txBox="1"/>
      </cdr:nvSpPr>
      <cdr:spPr>
        <a:xfrm xmlns:a="http://schemas.openxmlformats.org/drawingml/2006/main">
          <a:off x="4000500" y="1479548"/>
          <a:ext cx="1039500" cy="38732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latin typeface="Calibri" panose="020F0502020204030204" pitchFamily="34" charset="0"/>
              <a:cs typeface="Calibri" panose="020F0502020204030204" pitchFamily="34" charset="0"/>
            </a:rPr>
            <a:t>(43.650 emp.)</a:t>
          </a:r>
        </a:p>
      </cdr:txBody>
    </cdr:sp>
  </cdr:relSizeAnchor>
  <cdr:relSizeAnchor xmlns:cdr="http://schemas.openxmlformats.org/drawingml/2006/chartDrawing">
    <cdr:from>
      <cdr:x>0.79375</cdr:x>
      <cdr:y>0.56117</cdr:y>
    </cdr:from>
    <cdr:to>
      <cdr:x>1</cdr:x>
      <cdr:y>0.66223</cdr:y>
    </cdr:to>
    <cdr:sp macro="" textlink="">
      <cdr:nvSpPr>
        <cdr:cNvPr id="8" name="ZoneTexte 1"/>
        <cdr:cNvSpPr txBox="1"/>
      </cdr:nvSpPr>
      <cdr:spPr>
        <a:xfrm xmlns:a="http://schemas.openxmlformats.org/drawingml/2006/main">
          <a:off x="4000500" y="2009775"/>
          <a:ext cx="1039500" cy="36193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latin typeface="Calibri" panose="020F0502020204030204" pitchFamily="34" charset="0"/>
              <a:cs typeface="Calibri" panose="020F0502020204030204" pitchFamily="34" charset="0"/>
            </a:rPr>
            <a:t>(10.070 emp.)</a:t>
          </a:r>
        </a:p>
      </cdr:txBody>
    </cdr:sp>
  </cdr:relSizeAnchor>
</c:userShapes>
</file>

<file path=ppt/drawings/drawing14.xml><?xml version="1.0" encoding="utf-8"?>
<c:userShapes xmlns:c="http://schemas.openxmlformats.org/drawingml/2006/chart">
  <cdr:relSizeAnchor xmlns:cdr="http://schemas.openxmlformats.org/drawingml/2006/chartDrawing">
    <cdr:from>
      <cdr:x>0.019</cdr:x>
      <cdr:y>0</cdr:y>
    </cdr:from>
    <cdr:to>
      <cdr:x>0.21099</cdr:x>
      <cdr:y>0.07399</cdr:y>
    </cdr:to>
    <cdr:sp macro="" textlink="">
      <cdr:nvSpPr>
        <cdr:cNvPr id="14" name="ZoneTexte 1"/>
        <cdr:cNvSpPr txBox="1"/>
      </cdr:nvSpPr>
      <cdr:spPr>
        <a:xfrm xmlns:a="http://schemas.openxmlformats.org/drawingml/2006/main">
          <a:off x="88900" y="0"/>
          <a:ext cx="898525" cy="23971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a:t>
          </a:r>
          <a:r>
            <a:rPr lang="fr-FR" sz="1000" baseline="0" dirty="0">
              <a:latin typeface="Calibri" panose="020F0502020204030204" pitchFamily="34" charset="0"/>
              <a:cs typeface="Calibri" panose="020F0502020204030204" pitchFamily="34" charset="0"/>
            </a:rPr>
            <a:t> d'effectifs</a:t>
          </a:r>
          <a:endParaRPr lang="fr-FR" sz="1000" dirty="0">
            <a:latin typeface="Calibri" panose="020F0502020204030204" pitchFamily="34" charset="0"/>
            <a:cs typeface="Calibri" panose="020F0502020204030204" pitchFamily="34" charset="0"/>
          </a:endParaRPr>
        </a:p>
      </cdr:txBody>
    </cdr:sp>
  </cdr:relSizeAnchor>
  <cdr:relSizeAnchor xmlns:cdr="http://schemas.openxmlformats.org/drawingml/2006/chartDrawing">
    <cdr:from>
      <cdr:x>0.79375</cdr:x>
      <cdr:y>0.18085</cdr:y>
    </cdr:from>
    <cdr:to>
      <cdr:x>1</cdr:x>
      <cdr:y>0.26356</cdr:y>
    </cdr:to>
    <cdr:sp macro="" textlink="">
      <cdr:nvSpPr>
        <cdr:cNvPr id="3" name="ZoneTexte 1"/>
        <cdr:cNvSpPr txBox="1"/>
      </cdr:nvSpPr>
      <cdr:spPr>
        <a:xfrm xmlns:a="http://schemas.openxmlformats.org/drawingml/2006/main">
          <a:off x="4000500" y="647700"/>
          <a:ext cx="1039500" cy="296231"/>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latin typeface="Calibri" panose="020F0502020204030204" pitchFamily="34" charset="0"/>
              <a:cs typeface="Calibri" panose="020F0502020204030204" pitchFamily="34" charset="0"/>
            </a:rPr>
            <a:t>(16.650 emp.)</a:t>
          </a:r>
        </a:p>
      </cdr:txBody>
    </cdr:sp>
  </cdr:relSizeAnchor>
  <cdr:relSizeAnchor xmlns:cdr="http://schemas.openxmlformats.org/drawingml/2006/chartDrawing">
    <cdr:from>
      <cdr:x>0.79375</cdr:x>
      <cdr:y>0.69149</cdr:y>
    </cdr:from>
    <cdr:to>
      <cdr:x>1</cdr:x>
      <cdr:y>0.78431</cdr:y>
    </cdr:to>
    <cdr:sp macro="" textlink="">
      <cdr:nvSpPr>
        <cdr:cNvPr id="6" name="ZoneTexte 1"/>
        <cdr:cNvSpPr txBox="1"/>
      </cdr:nvSpPr>
      <cdr:spPr>
        <a:xfrm xmlns:a="http://schemas.openxmlformats.org/drawingml/2006/main">
          <a:off x="4000500" y="2476517"/>
          <a:ext cx="1039500" cy="33242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latin typeface="Calibri" panose="020F0502020204030204" pitchFamily="34" charset="0"/>
              <a:cs typeface="Calibri" panose="020F0502020204030204" pitchFamily="34" charset="0"/>
            </a:rPr>
            <a:t>(7.250</a:t>
          </a:r>
          <a:r>
            <a:rPr lang="fr-FR" sz="1100" b="1" baseline="0" dirty="0">
              <a:latin typeface="Calibri" panose="020F0502020204030204" pitchFamily="34" charset="0"/>
              <a:cs typeface="Calibri" panose="020F0502020204030204" pitchFamily="34" charset="0"/>
            </a:rPr>
            <a:t> emp.</a:t>
          </a:r>
          <a:r>
            <a:rPr lang="fr-FR" sz="1100" b="1"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0.79375</cdr:x>
      <cdr:y>0.28191</cdr:y>
    </cdr:from>
    <cdr:to>
      <cdr:x>1</cdr:x>
      <cdr:y>0.36702</cdr:y>
    </cdr:to>
    <cdr:sp macro="" textlink="">
      <cdr:nvSpPr>
        <cdr:cNvPr id="5" name="ZoneTexte 1"/>
        <cdr:cNvSpPr txBox="1"/>
      </cdr:nvSpPr>
      <cdr:spPr>
        <a:xfrm xmlns:a="http://schemas.openxmlformats.org/drawingml/2006/main">
          <a:off x="4000500" y="1009650"/>
          <a:ext cx="1039500" cy="30478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latin typeface="Calibri" panose="020F0502020204030204" pitchFamily="34" charset="0"/>
              <a:cs typeface="Calibri" panose="020F0502020204030204" pitchFamily="34" charset="0"/>
            </a:rPr>
            <a:t>(17.700 emp.)</a:t>
          </a:r>
        </a:p>
      </cdr:txBody>
    </cdr:sp>
  </cdr:relSizeAnchor>
  <cdr:relSizeAnchor xmlns:cdr="http://schemas.openxmlformats.org/drawingml/2006/chartDrawing">
    <cdr:from>
      <cdr:x>0.79186</cdr:x>
      <cdr:y>0.36968</cdr:y>
    </cdr:from>
    <cdr:to>
      <cdr:x>0.99811</cdr:x>
      <cdr:y>0.45478</cdr:y>
    </cdr:to>
    <cdr:sp macro="" textlink="">
      <cdr:nvSpPr>
        <cdr:cNvPr id="7" name="ZoneTexte 1"/>
        <cdr:cNvSpPr txBox="1"/>
      </cdr:nvSpPr>
      <cdr:spPr>
        <a:xfrm xmlns:a="http://schemas.openxmlformats.org/drawingml/2006/main">
          <a:off x="3990975" y="1323975"/>
          <a:ext cx="1039500" cy="30477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latin typeface="Calibri" panose="020F0502020204030204" pitchFamily="34" charset="0"/>
              <a:cs typeface="Calibri" panose="020F0502020204030204" pitchFamily="34" charset="0"/>
            </a:rPr>
            <a:t>(12.500 emp.)</a:t>
          </a:r>
        </a:p>
      </cdr:txBody>
    </cdr:sp>
  </cdr:relSizeAnchor>
  <cdr:relSizeAnchor xmlns:cdr="http://schemas.openxmlformats.org/drawingml/2006/chartDrawing">
    <cdr:from>
      <cdr:x>0.79375</cdr:x>
      <cdr:y>0.53457</cdr:y>
    </cdr:from>
    <cdr:to>
      <cdr:x>1</cdr:x>
      <cdr:y>0.63563</cdr:y>
    </cdr:to>
    <cdr:sp macro="" textlink="">
      <cdr:nvSpPr>
        <cdr:cNvPr id="8" name="ZoneTexte 1"/>
        <cdr:cNvSpPr txBox="1"/>
      </cdr:nvSpPr>
      <cdr:spPr>
        <a:xfrm xmlns:a="http://schemas.openxmlformats.org/drawingml/2006/main">
          <a:off x="4000500" y="1914524"/>
          <a:ext cx="1039500" cy="36193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latin typeface="Calibri" panose="020F0502020204030204" pitchFamily="34" charset="0"/>
              <a:cs typeface="Calibri" panose="020F0502020204030204" pitchFamily="34" charset="0"/>
            </a:rPr>
            <a:t>(42.650 emp.)</a:t>
          </a:r>
        </a:p>
      </cdr:txBody>
    </cdr:sp>
  </cdr:relSizeAnchor>
  <cdr:relSizeAnchor xmlns:cdr="http://schemas.openxmlformats.org/drawingml/2006/chartDrawing">
    <cdr:from>
      <cdr:x>0.79375</cdr:x>
      <cdr:y>0.11259</cdr:y>
    </cdr:from>
    <cdr:to>
      <cdr:x>1</cdr:x>
      <cdr:y>0.20594</cdr:y>
    </cdr:to>
    <cdr:sp macro="" textlink="">
      <cdr:nvSpPr>
        <cdr:cNvPr id="9" name="ZoneTexte 1"/>
        <cdr:cNvSpPr txBox="1"/>
      </cdr:nvSpPr>
      <cdr:spPr>
        <a:xfrm xmlns:a="http://schemas.openxmlformats.org/drawingml/2006/main">
          <a:off x="4000500" y="403225"/>
          <a:ext cx="1039500" cy="33432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latin typeface="Calibri" panose="020F0502020204030204" pitchFamily="34" charset="0"/>
              <a:cs typeface="Calibri" panose="020F0502020204030204" pitchFamily="34" charset="0"/>
            </a:rPr>
            <a:t>(6.250 emp.)</a:t>
          </a:r>
        </a:p>
      </cdr:txBody>
    </cdr:sp>
  </cdr:relSizeAnchor>
  <cdr:relSizeAnchor xmlns:cdr="http://schemas.openxmlformats.org/drawingml/2006/chartDrawing">
    <cdr:from>
      <cdr:x>0.79375</cdr:x>
      <cdr:y>0.03812</cdr:y>
    </cdr:from>
    <cdr:to>
      <cdr:x>1</cdr:x>
      <cdr:y>0.13147</cdr:y>
    </cdr:to>
    <cdr:sp macro="" textlink="">
      <cdr:nvSpPr>
        <cdr:cNvPr id="10" name="ZoneTexte 1"/>
        <cdr:cNvSpPr txBox="1"/>
      </cdr:nvSpPr>
      <cdr:spPr>
        <a:xfrm xmlns:a="http://schemas.openxmlformats.org/drawingml/2006/main">
          <a:off x="4000500" y="136525"/>
          <a:ext cx="1039500" cy="334323"/>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latin typeface="Calibri" panose="020F0502020204030204" pitchFamily="34" charset="0"/>
              <a:cs typeface="Calibri" panose="020F0502020204030204" pitchFamily="34" charset="0"/>
            </a:rPr>
            <a:t>(1.000 emp.)</a:t>
          </a:r>
        </a:p>
      </cdr:txBody>
    </cdr:sp>
  </cdr:relSizeAnchor>
</c:userShapes>
</file>

<file path=ppt/drawings/drawing15.xml><?xml version="1.0" encoding="utf-8"?>
<c:userShapes xmlns:c="http://schemas.openxmlformats.org/drawingml/2006/chart">
  <cdr:relSizeAnchor xmlns:cdr="http://schemas.openxmlformats.org/drawingml/2006/chartDrawing">
    <cdr:from>
      <cdr:x>0.019</cdr:x>
      <cdr:y>0</cdr:y>
    </cdr:from>
    <cdr:to>
      <cdr:x>0.21099</cdr:x>
      <cdr:y>0.07399</cdr:y>
    </cdr:to>
    <cdr:sp macro="" textlink="">
      <cdr:nvSpPr>
        <cdr:cNvPr id="14" name="ZoneTexte 1"/>
        <cdr:cNvSpPr txBox="1"/>
      </cdr:nvSpPr>
      <cdr:spPr>
        <a:xfrm xmlns:a="http://schemas.openxmlformats.org/drawingml/2006/main">
          <a:off x="88900" y="0"/>
          <a:ext cx="898525" cy="23971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a:t>
          </a:r>
          <a:r>
            <a:rPr lang="fr-FR" sz="1000" baseline="0" dirty="0">
              <a:latin typeface="Calibri" panose="020F0502020204030204" pitchFamily="34" charset="0"/>
              <a:cs typeface="Calibri" panose="020F0502020204030204" pitchFamily="34" charset="0"/>
            </a:rPr>
            <a:t> d'effectifs</a:t>
          </a:r>
          <a:endParaRPr lang="fr-FR" sz="1000" dirty="0">
            <a:latin typeface="Calibri" panose="020F0502020204030204" pitchFamily="34" charset="0"/>
            <a:cs typeface="Calibri" panose="020F0502020204030204" pitchFamily="34" charset="0"/>
          </a:endParaRPr>
        </a:p>
      </cdr:txBody>
    </cdr:sp>
  </cdr:relSizeAnchor>
</c:userShapes>
</file>

<file path=ppt/drawings/drawing16.xml><?xml version="1.0" encoding="utf-8"?>
<c:userShapes xmlns:c="http://schemas.openxmlformats.org/drawingml/2006/chart">
  <cdr:relSizeAnchor xmlns:cdr="http://schemas.openxmlformats.org/drawingml/2006/chartDrawing">
    <cdr:from>
      <cdr:x>0.019</cdr:x>
      <cdr:y>0</cdr:y>
    </cdr:from>
    <cdr:to>
      <cdr:x>0.21099</cdr:x>
      <cdr:y>0.07399</cdr:y>
    </cdr:to>
    <cdr:sp macro="" textlink="">
      <cdr:nvSpPr>
        <cdr:cNvPr id="14" name="ZoneTexte 1"/>
        <cdr:cNvSpPr txBox="1"/>
      </cdr:nvSpPr>
      <cdr:spPr>
        <a:xfrm xmlns:a="http://schemas.openxmlformats.org/drawingml/2006/main">
          <a:off x="88900" y="0"/>
          <a:ext cx="898525" cy="23971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a:t>
          </a:r>
          <a:r>
            <a:rPr lang="fr-FR" sz="1000" baseline="0" dirty="0">
              <a:latin typeface="Calibri" panose="020F0502020204030204" pitchFamily="34" charset="0"/>
              <a:cs typeface="Calibri" panose="020F0502020204030204" pitchFamily="34" charset="0"/>
            </a:rPr>
            <a:t> d'effectifs</a:t>
          </a:r>
          <a:endParaRPr lang="fr-FR" sz="1000" dirty="0">
            <a:latin typeface="Calibri" panose="020F0502020204030204" pitchFamily="34" charset="0"/>
            <a:cs typeface="Calibri" panose="020F0502020204030204" pitchFamily="34" charset="0"/>
          </a:endParaRPr>
        </a:p>
      </cdr:txBody>
    </cdr:sp>
  </cdr:relSizeAnchor>
</c:userShapes>
</file>

<file path=ppt/drawings/drawing17.xml><?xml version="1.0" encoding="utf-8"?>
<c:userShapes xmlns:c="http://schemas.openxmlformats.org/drawingml/2006/chart">
  <cdr:relSizeAnchor xmlns:cdr="http://schemas.openxmlformats.org/drawingml/2006/chartDrawing">
    <cdr:from>
      <cdr:x>0.019</cdr:x>
      <cdr:y>0</cdr:y>
    </cdr:from>
    <cdr:to>
      <cdr:x>0.25823</cdr:x>
      <cdr:y>0.07399</cdr:y>
    </cdr:to>
    <cdr:sp macro="" textlink="">
      <cdr:nvSpPr>
        <cdr:cNvPr id="14" name="ZoneTexte 1"/>
        <cdr:cNvSpPr txBox="1"/>
      </cdr:nvSpPr>
      <cdr:spPr>
        <a:xfrm xmlns:a="http://schemas.openxmlformats.org/drawingml/2006/main">
          <a:off x="85500" y="0"/>
          <a:ext cx="1076550" cy="25582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a:t>
          </a:r>
          <a:r>
            <a:rPr lang="fr-FR" sz="1000" baseline="0" dirty="0">
              <a:latin typeface="Calibri" panose="020F0502020204030204" pitchFamily="34" charset="0"/>
              <a:cs typeface="Calibri" panose="020F0502020204030204" pitchFamily="34" charset="0"/>
            </a:rPr>
            <a:t> d'entreprises</a:t>
          </a:r>
          <a:endParaRPr lang="fr-FR" sz="1000" dirty="0">
            <a:latin typeface="Calibri" panose="020F0502020204030204" pitchFamily="34" charset="0"/>
            <a:cs typeface="Calibri" panose="020F0502020204030204" pitchFamily="34" charset="0"/>
          </a:endParaRPr>
        </a:p>
      </cdr:txBody>
    </cdr:sp>
  </cdr:relSizeAnchor>
</c:userShapes>
</file>

<file path=ppt/drawings/drawing18.xml><?xml version="1.0" encoding="utf-8"?>
<c:userShapes xmlns:c="http://schemas.openxmlformats.org/drawingml/2006/chart">
  <cdr:relSizeAnchor xmlns:cdr="http://schemas.openxmlformats.org/drawingml/2006/chartDrawing">
    <cdr:from>
      <cdr:x>0.019</cdr:x>
      <cdr:y>0</cdr:y>
    </cdr:from>
    <cdr:to>
      <cdr:x>0.25823</cdr:x>
      <cdr:y>0.07399</cdr:y>
    </cdr:to>
    <cdr:sp macro="" textlink="">
      <cdr:nvSpPr>
        <cdr:cNvPr id="14" name="ZoneTexte 1"/>
        <cdr:cNvSpPr txBox="1"/>
      </cdr:nvSpPr>
      <cdr:spPr>
        <a:xfrm xmlns:a="http://schemas.openxmlformats.org/drawingml/2006/main">
          <a:off x="85500" y="0"/>
          <a:ext cx="1076550" cy="25582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a:t>
          </a:r>
          <a:r>
            <a:rPr lang="fr-FR" sz="1000" baseline="0" dirty="0">
              <a:latin typeface="Calibri" panose="020F0502020204030204" pitchFamily="34" charset="0"/>
              <a:cs typeface="Calibri" panose="020F0502020204030204" pitchFamily="34" charset="0"/>
            </a:rPr>
            <a:t> d'entreprises</a:t>
          </a:r>
          <a:endParaRPr lang="fr-FR" sz="1000" dirty="0">
            <a:latin typeface="Calibri" panose="020F0502020204030204" pitchFamily="34" charset="0"/>
            <a:cs typeface="Calibri" panose="020F0502020204030204" pitchFamily="34" charset="0"/>
          </a:endParaRPr>
        </a:p>
      </cdr:txBody>
    </cdr:sp>
  </cdr:relSizeAnchor>
</c:userShapes>
</file>

<file path=ppt/drawings/drawing19.xml><?xml version="1.0" encoding="utf-8"?>
<c:userShapes xmlns:c="http://schemas.openxmlformats.org/drawingml/2006/chart">
  <cdr:relSizeAnchor xmlns:cdr="http://schemas.openxmlformats.org/drawingml/2006/chartDrawing">
    <cdr:from>
      <cdr:x>0.019</cdr:x>
      <cdr:y>0</cdr:y>
    </cdr:from>
    <cdr:to>
      <cdr:x>0.25823</cdr:x>
      <cdr:y>0.07399</cdr:y>
    </cdr:to>
    <cdr:sp macro="" textlink="">
      <cdr:nvSpPr>
        <cdr:cNvPr id="14" name="ZoneTexte 1"/>
        <cdr:cNvSpPr txBox="1"/>
      </cdr:nvSpPr>
      <cdr:spPr>
        <a:xfrm xmlns:a="http://schemas.openxmlformats.org/drawingml/2006/main">
          <a:off x="85500" y="0"/>
          <a:ext cx="1076550" cy="25582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a:t>
          </a:r>
          <a:r>
            <a:rPr lang="fr-FR" sz="1000" baseline="0" dirty="0">
              <a:latin typeface="Calibri" panose="020F0502020204030204" pitchFamily="34" charset="0"/>
              <a:cs typeface="Calibri" panose="020F0502020204030204" pitchFamily="34" charset="0"/>
            </a:rPr>
            <a:t> d'entreprises</a:t>
          </a:r>
          <a:endParaRPr lang="fr-FR" sz="1000" dirty="0">
            <a:latin typeface="Calibri" panose="020F0502020204030204" pitchFamily="34" charset="0"/>
            <a:cs typeface="Calibri" panose="020F0502020204030204"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0.019</cdr:x>
      <cdr:y>0</cdr:y>
    </cdr:from>
    <cdr:to>
      <cdr:x>0.21099</cdr:x>
      <cdr:y>0.07399</cdr:y>
    </cdr:to>
    <cdr:sp macro="" textlink="">
      <cdr:nvSpPr>
        <cdr:cNvPr id="14" name="ZoneTexte 1"/>
        <cdr:cNvSpPr txBox="1"/>
      </cdr:nvSpPr>
      <cdr:spPr>
        <a:xfrm xmlns:a="http://schemas.openxmlformats.org/drawingml/2006/main">
          <a:off x="88900" y="0"/>
          <a:ext cx="898525" cy="23971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a:t>
          </a:r>
          <a:r>
            <a:rPr lang="fr-FR" sz="1000" baseline="0" dirty="0">
              <a:latin typeface="Calibri" panose="020F0502020204030204" pitchFamily="34" charset="0"/>
              <a:cs typeface="Calibri" panose="020F0502020204030204" pitchFamily="34" charset="0"/>
            </a:rPr>
            <a:t> d'entreprises</a:t>
          </a:r>
          <a:endParaRPr lang="fr-FR" sz="1000" dirty="0">
            <a:latin typeface="Calibri" panose="020F0502020204030204" pitchFamily="34" charset="0"/>
            <a:cs typeface="Calibri" panose="020F0502020204030204" pitchFamily="34" charset="0"/>
          </a:endParaRPr>
        </a:p>
      </cdr:txBody>
    </cdr:sp>
  </cdr:relSizeAnchor>
</c:userShapes>
</file>

<file path=ppt/drawings/drawing20.xml><?xml version="1.0" encoding="utf-8"?>
<c:userShapes xmlns:c="http://schemas.openxmlformats.org/drawingml/2006/chart">
  <cdr:relSizeAnchor xmlns:cdr="http://schemas.openxmlformats.org/drawingml/2006/chartDrawing">
    <cdr:from>
      <cdr:x>0.019</cdr:x>
      <cdr:y>0</cdr:y>
    </cdr:from>
    <cdr:to>
      <cdr:x>0.25823</cdr:x>
      <cdr:y>0.07399</cdr:y>
    </cdr:to>
    <cdr:sp macro="" textlink="">
      <cdr:nvSpPr>
        <cdr:cNvPr id="14" name="ZoneTexte 1"/>
        <cdr:cNvSpPr txBox="1"/>
      </cdr:nvSpPr>
      <cdr:spPr>
        <a:xfrm xmlns:a="http://schemas.openxmlformats.org/drawingml/2006/main">
          <a:off x="85500" y="0"/>
          <a:ext cx="1076550" cy="25582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a:t>
          </a:r>
          <a:r>
            <a:rPr lang="fr-FR" sz="1000" baseline="0" dirty="0">
              <a:latin typeface="Calibri" panose="020F0502020204030204" pitchFamily="34" charset="0"/>
              <a:cs typeface="Calibri" panose="020F0502020204030204" pitchFamily="34" charset="0"/>
            </a:rPr>
            <a:t> d'entreprises</a:t>
          </a:r>
          <a:endParaRPr lang="fr-FR" sz="1000" dirty="0">
            <a:latin typeface="Calibri" panose="020F0502020204030204" pitchFamily="34" charset="0"/>
            <a:cs typeface="Calibri" panose="020F0502020204030204" pitchFamily="34" charset="0"/>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0.01852</cdr:x>
      <cdr:y>0.71568</cdr:y>
    </cdr:from>
    <cdr:to>
      <cdr:x>0.31181</cdr:x>
      <cdr:y>0.85648</cdr:y>
    </cdr:to>
    <cdr:sp macro="" textlink="">
      <cdr:nvSpPr>
        <cdr:cNvPr id="5" name="ZoneTexte 1"/>
        <cdr:cNvSpPr txBox="1"/>
      </cdr:nvSpPr>
      <cdr:spPr>
        <a:xfrm xmlns:a="http://schemas.openxmlformats.org/drawingml/2006/main">
          <a:off x="66675" y="1932348"/>
          <a:ext cx="1055844" cy="38016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Bâtiment</a:t>
          </a:r>
          <a:br>
            <a:rPr lang="fr-FR" sz="1000" dirty="0">
              <a:latin typeface="Calibri" panose="020F0502020204030204" pitchFamily="34" charset="0"/>
              <a:cs typeface="Calibri" panose="020F0502020204030204" pitchFamily="34" charset="0"/>
            </a:rPr>
          </a:br>
          <a:r>
            <a:rPr lang="fr-FR" sz="1000" dirty="0">
              <a:latin typeface="Calibri" panose="020F0502020204030204" pitchFamily="34" charset="0"/>
              <a:cs typeface="Calibri" panose="020F0502020204030204" pitchFamily="34" charset="0"/>
            </a:rPr>
            <a:t>(71.250 emp.)</a:t>
          </a:r>
        </a:p>
      </cdr:txBody>
    </cdr:sp>
  </cdr:relSizeAnchor>
  <cdr:relSizeAnchor xmlns:cdr="http://schemas.openxmlformats.org/drawingml/2006/chartDrawing">
    <cdr:from>
      <cdr:x>0.64844</cdr:x>
      <cdr:y>0.09236</cdr:y>
    </cdr:from>
    <cdr:to>
      <cdr:x>1</cdr:x>
      <cdr:y>0.27274</cdr:y>
    </cdr:to>
    <cdr:sp macro="" textlink="">
      <cdr:nvSpPr>
        <cdr:cNvPr id="6" name="ZoneTexte 1"/>
        <cdr:cNvSpPr txBox="1"/>
      </cdr:nvSpPr>
      <cdr:spPr>
        <a:xfrm xmlns:a="http://schemas.openxmlformats.org/drawingml/2006/main">
          <a:off x="2334375" y="249369"/>
          <a:ext cx="1265616" cy="48702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smtClean="0">
              <a:latin typeface="Calibri" panose="020F0502020204030204" pitchFamily="34" charset="0"/>
              <a:cs typeface="Calibri" panose="020F0502020204030204" pitchFamily="34" charset="0"/>
            </a:rPr>
            <a:t>Industrie </a:t>
          </a:r>
        </a:p>
        <a:p xmlns:a="http://schemas.openxmlformats.org/drawingml/2006/main">
          <a:pPr algn="ctr"/>
          <a:r>
            <a:rPr lang="fr-FR" sz="1000" dirty="0" smtClean="0">
              <a:latin typeface="Calibri" panose="020F0502020204030204" pitchFamily="34" charset="0"/>
              <a:cs typeface="Calibri" panose="020F0502020204030204" pitchFamily="34" charset="0"/>
            </a:rPr>
            <a:t>(32.750 </a:t>
          </a:r>
          <a:r>
            <a:rPr lang="fr-FR" sz="1000" dirty="0">
              <a:latin typeface="Calibri" panose="020F0502020204030204" pitchFamily="34" charset="0"/>
              <a:cs typeface="Calibri" panose="020F0502020204030204" pitchFamily="34" charset="0"/>
            </a:rPr>
            <a:t>emp.)</a:t>
          </a:r>
        </a:p>
      </cdr:txBody>
    </cdr:sp>
  </cdr:relSizeAnchor>
</c:userShapes>
</file>

<file path=ppt/drawings/drawing4.xml><?xml version="1.0" encoding="utf-8"?>
<c:userShapes xmlns:c="http://schemas.openxmlformats.org/drawingml/2006/chart">
  <cdr:relSizeAnchor xmlns:cdr="http://schemas.openxmlformats.org/drawingml/2006/chartDrawing">
    <cdr:from>
      <cdr:x>0.6972</cdr:x>
      <cdr:y>0.28562</cdr:y>
    </cdr:from>
    <cdr:to>
      <cdr:x>0.96464</cdr:x>
      <cdr:y>0.42522</cdr:y>
    </cdr:to>
    <cdr:sp macro="" textlink="">
      <cdr:nvSpPr>
        <cdr:cNvPr id="2" name="ZoneTexte 1"/>
        <cdr:cNvSpPr txBox="1"/>
      </cdr:nvSpPr>
      <cdr:spPr>
        <a:xfrm xmlns:a="http://schemas.openxmlformats.org/drawingml/2006/main">
          <a:off x="2629781" y="927714"/>
          <a:ext cx="1008757" cy="45342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smtClean="0">
              <a:latin typeface="Calibri" panose="020F0502020204030204" pitchFamily="34" charset="0"/>
              <a:cs typeface="Calibri" panose="020F0502020204030204" pitchFamily="34" charset="0"/>
            </a:rPr>
            <a:t>1 à 5 salariés (30.100 emp</a:t>
          </a:r>
          <a:r>
            <a:rPr lang="fr-FR" sz="1000"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cdr:x>
      <cdr:y>0.28455</cdr:y>
    </cdr:from>
    <cdr:to>
      <cdr:x>0.29971</cdr:x>
      <cdr:y>0.40763</cdr:y>
    </cdr:to>
    <cdr:sp macro="" textlink="">
      <cdr:nvSpPr>
        <cdr:cNvPr id="5" name="ZoneTexte 1"/>
        <cdr:cNvSpPr txBox="1"/>
      </cdr:nvSpPr>
      <cdr:spPr>
        <a:xfrm xmlns:a="http://schemas.openxmlformats.org/drawingml/2006/main">
          <a:off x="0" y="924218"/>
          <a:ext cx="1130477" cy="39976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smtClean="0">
              <a:latin typeface="Calibri" panose="020F0502020204030204" pitchFamily="34" charset="0"/>
              <a:cs typeface="Calibri" panose="020F0502020204030204" pitchFamily="34" charset="0"/>
            </a:rPr>
            <a:t>20 salariés et plus</a:t>
          </a:r>
          <a:br>
            <a:rPr lang="fr-FR" sz="1000" dirty="0" smtClean="0">
              <a:latin typeface="Calibri" panose="020F0502020204030204" pitchFamily="34" charset="0"/>
              <a:cs typeface="Calibri" panose="020F0502020204030204" pitchFamily="34" charset="0"/>
            </a:rPr>
          </a:br>
          <a:r>
            <a:rPr lang="fr-FR" sz="1000" dirty="0" smtClean="0">
              <a:latin typeface="Calibri" panose="020F0502020204030204" pitchFamily="34" charset="0"/>
              <a:cs typeface="Calibri" panose="020F0502020204030204" pitchFamily="34" charset="0"/>
            </a:rPr>
            <a:t>(32.200 emp</a:t>
          </a:r>
          <a:r>
            <a:rPr lang="fr-FR" sz="1000"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0.64587</cdr:x>
      <cdr:y>0.7783</cdr:y>
    </cdr:from>
    <cdr:to>
      <cdr:x>0.95974</cdr:x>
      <cdr:y>0.9132</cdr:y>
    </cdr:to>
    <cdr:sp macro="" textlink="">
      <cdr:nvSpPr>
        <cdr:cNvPr id="6" name="ZoneTexte 1"/>
        <cdr:cNvSpPr txBox="1"/>
      </cdr:nvSpPr>
      <cdr:spPr>
        <a:xfrm xmlns:a="http://schemas.openxmlformats.org/drawingml/2006/main">
          <a:off x="2436144" y="2527945"/>
          <a:ext cx="1183886" cy="43815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smtClean="0">
              <a:latin typeface="Calibri" panose="020F0502020204030204" pitchFamily="34" charset="0"/>
              <a:cs typeface="Calibri" panose="020F0502020204030204" pitchFamily="34" charset="0"/>
            </a:rPr>
            <a:t>6 à 19 salariés  (41.700 emp</a:t>
          </a:r>
          <a:r>
            <a:rPr lang="fr-FR" sz="1000" baseline="0" dirty="0">
              <a:latin typeface="Calibri" panose="020F0502020204030204" pitchFamily="34" charset="0"/>
              <a:cs typeface="Calibri" panose="020F0502020204030204" pitchFamily="34" charset="0"/>
            </a:rPr>
            <a:t>.)</a:t>
          </a:r>
          <a:endParaRPr lang="fr-FR" sz="1000" dirty="0">
            <a:latin typeface="Calibri" panose="020F0502020204030204" pitchFamily="34" charset="0"/>
            <a:cs typeface="Calibri" panose="020F0502020204030204" pitchFamily="34" charset="0"/>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cdr:x>
      <cdr:y>0.69341</cdr:y>
    </cdr:from>
    <cdr:to>
      <cdr:x>0.29329</cdr:x>
      <cdr:y>0.90677</cdr:y>
    </cdr:to>
    <cdr:sp macro="" textlink="">
      <cdr:nvSpPr>
        <cdr:cNvPr id="5" name="ZoneTexte 1"/>
        <cdr:cNvSpPr txBox="1"/>
      </cdr:nvSpPr>
      <cdr:spPr>
        <a:xfrm xmlns:a="http://schemas.openxmlformats.org/drawingml/2006/main">
          <a:off x="0" y="1872208"/>
          <a:ext cx="1055844" cy="57606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smtClean="0">
              <a:latin typeface="Calibri" panose="020F0502020204030204" pitchFamily="34" charset="0"/>
              <a:cs typeface="Calibri" panose="020F0502020204030204" pitchFamily="34" charset="0"/>
            </a:rPr>
            <a:t>Agencement bois régulier</a:t>
          </a:r>
          <a:endParaRPr lang="fr-FR" sz="1000" dirty="0">
            <a:latin typeface="Calibri" panose="020F0502020204030204" pitchFamily="34" charset="0"/>
            <a:cs typeface="Calibri" panose="020F0502020204030204" pitchFamily="34" charset="0"/>
          </a:endParaRPr>
        </a:p>
        <a:p xmlns:a="http://schemas.openxmlformats.org/drawingml/2006/main">
          <a:pPr algn="ctr"/>
          <a:r>
            <a:rPr lang="fr-FR" sz="1000" dirty="0">
              <a:latin typeface="Calibri" panose="020F0502020204030204" pitchFamily="34" charset="0"/>
              <a:cs typeface="Calibri" panose="020F0502020204030204" pitchFamily="34" charset="0"/>
            </a:rPr>
            <a:t>(8.855 M€)</a:t>
          </a:r>
        </a:p>
      </cdr:txBody>
    </cdr:sp>
  </cdr:relSizeAnchor>
  <cdr:relSizeAnchor xmlns:cdr="http://schemas.openxmlformats.org/drawingml/2006/chartDrawing">
    <cdr:from>
      <cdr:x>0.60875</cdr:x>
      <cdr:y>0.23347</cdr:y>
    </cdr:from>
    <cdr:to>
      <cdr:x>0.96031</cdr:x>
      <cdr:y>0.41385</cdr:y>
    </cdr:to>
    <cdr:sp macro="" textlink="">
      <cdr:nvSpPr>
        <cdr:cNvPr id="6" name="ZoneTexte 1"/>
        <cdr:cNvSpPr txBox="1"/>
      </cdr:nvSpPr>
      <cdr:spPr>
        <a:xfrm xmlns:a="http://schemas.openxmlformats.org/drawingml/2006/main">
          <a:off x="2191509" y="630369"/>
          <a:ext cx="1265616" cy="48702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smtClean="0">
              <a:latin typeface="Calibri" panose="020F0502020204030204" pitchFamily="34" charset="0"/>
              <a:cs typeface="Calibri" panose="020F0502020204030204" pitchFamily="34" charset="0"/>
            </a:rPr>
            <a:t>Agencement bois occasionnel</a:t>
          </a:r>
          <a:endParaRPr lang="fr-FR" sz="1000" dirty="0">
            <a:latin typeface="Calibri" panose="020F0502020204030204" pitchFamily="34" charset="0"/>
            <a:cs typeface="Calibri" panose="020F0502020204030204" pitchFamily="34" charset="0"/>
          </a:endParaRPr>
        </a:p>
        <a:p xmlns:a="http://schemas.openxmlformats.org/drawingml/2006/main">
          <a:pPr algn="ctr"/>
          <a:r>
            <a:rPr lang="fr-FR" sz="1000" dirty="0">
              <a:latin typeface="Calibri" panose="020F0502020204030204" pitchFamily="34" charset="0"/>
              <a:cs typeface="Calibri" panose="020F0502020204030204" pitchFamily="34" charset="0"/>
            </a:rPr>
            <a:t>(2.645 M€)</a:t>
          </a:r>
        </a:p>
      </cdr:txBody>
    </cdr:sp>
  </cdr:relSizeAnchor>
</c:userShapes>
</file>

<file path=ppt/drawings/drawing6.xml><?xml version="1.0" encoding="utf-8"?>
<c:userShapes xmlns:c="http://schemas.openxmlformats.org/drawingml/2006/chart">
  <cdr:relSizeAnchor xmlns:cdr="http://schemas.openxmlformats.org/drawingml/2006/chartDrawing">
    <cdr:from>
      <cdr:x>0</cdr:x>
      <cdr:y>0.28789</cdr:y>
    </cdr:from>
    <cdr:to>
      <cdr:x>0.36209</cdr:x>
      <cdr:y>0.44574</cdr:y>
    </cdr:to>
    <cdr:sp macro="" textlink="">
      <cdr:nvSpPr>
        <cdr:cNvPr id="2" name="ZoneTexte 1"/>
        <cdr:cNvSpPr txBox="1"/>
      </cdr:nvSpPr>
      <cdr:spPr>
        <a:xfrm xmlns:a="http://schemas.openxmlformats.org/drawingml/2006/main">
          <a:off x="0" y="777315"/>
          <a:ext cx="1303524" cy="42619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20 salariés et plus</a:t>
          </a:r>
        </a:p>
        <a:p xmlns:a="http://schemas.openxmlformats.org/drawingml/2006/main">
          <a:pPr algn="ctr"/>
          <a:r>
            <a:rPr lang="fr-FR" sz="1000" dirty="0">
              <a:latin typeface="Calibri" panose="020F0502020204030204" pitchFamily="34" charset="0"/>
              <a:cs typeface="Calibri" panose="020F0502020204030204" pitchFamily="34" charset="0"/>
            </a:rPr>
            <a:t>(4.255 M€)</a:t>
          </a:r>
        </a:p>
      </cdr:txBody>
    </cdr:sp>
  </cdr:relSizeAnchor>
  <cdr:relSizeAnchor xmlns:cdr="http://schemas.openxmlformats.org/drawingml/2006/chartDrawing">
    <cdr:from>
      <cdr:x>0.60854</cdr:x>
      <cdr:y>0.7913</cdr:y>
    </cdr:from>
    <cdr:to>
      <cdr:x>0.90561</cdr:x>
      <cdr:y>0.96</cdr:y>
    </cdr:to>
    <cdr:sp macro="" textlink="">
      <cdr:nvSpPr>
        <cdr:cNvPr id="5" name="ZoneTexte 1"/>
        <cdr:cNvSpPr txBox="1"/>
      </cdr:nvSpPr>
      <cdr:spPr>
        <a:xfrm xmlns:a="http://schemas.openxmlformats.org/drawingml/2006/main">
          <a:off x="2190750" y="2136501"/>
          <a:ext cx="1069452" cy="45549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6 à 19 salariés</a:t>
          </a:r>
        </a:p>
        <a:p xmlns:a="http://schemas.openxmlformats.org/drawingml/2006/main">
          <a:pPr algn="ctr"/>
          <a:r>
            <a:rPr lang="fr-FR" sz="1000" dirty="0">
              <a:latin typeface="Calibri" panose="020F0502020204030204" pitchFamily="34" charset="0"/>
              <a:cs typeface="Calibri" panose="020F0502020204030204" pitchFamily="34" charset="0"/>
            </a:rPr>
            <a:t>(4.370 M€)</a:t>
          </a:r>
        </a:p>
      </cdr:txBody>
    </cdr:sp>
  </cdr:relSizeAnchor>
  <cdr:relSizeAnchor xmlns:cdr="http://schemas.openxmlformats.org/drawingml/2006/chartDrawing">
    <cdr:from>
      <cdr:x>0.6633</cdr:x>
      <cdr:y>0.20257</cdr:y>
    </cdr:from>
    <cdr:to>
      <cdr:x>0.92954</cdr:x>
      <cdr:y>0.35997</cdr:y>
    </cdr:to>
    <cdr:sp macro="" textlink="">
      <cdr:nvSpPr>
        <cdr:cNvPr id="6" name="ZoneTexte 1"/>
        <cdr:cNvSpPr txBox="1"/>
      </cdr:nvSpPr>
      <cdr:spPr>
        <a:xfrm xmlns:a="http://schemas.openxmlformats.org/drawingml/2006/main">
          <a:off x="2387883" y="546930"/>
          <a:ext cx="958464" cy="42498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1 à 5 salariés</a:t>
          </a:r>
        </a:p>
        <a:p xmlns:a="http://schemas.openxmlformats.org/drawingml/2006/main">
          <a:pPr algn="ctr"/>
          <a:r>
            <a:rPr lang="fr-FR" sz="1000" dirty="0">
              <a:latin typeface="Calibri" panose="020F0502020204030204" pitchFamily="34" charset="0"/>
              <a:cs typeface="Calibri" panose="020F0502020204030204" pitchFamily="34" charset="0"/>
            </a:rPr>
            <a:t>(2.875</a:t>
          </a:r>
          <a:r>
            <a:rPr lang="fr-FR" sz="1000" baseline="0" dirty="0">
              <a:latin typeface="Calibri" panose="020F0502020204030204" pitchFamily="34" charset="0"/>
              <a:cs typeface="Calibri" panose="020F0502020204030204" pitchFamily="34" charset="0"/>
            </a:rPr>
            <a:t> M€)</a:t>
          </a:r>
          <a:endParaRPr lang="fr-FR" sz="1000" dirty="0">
            <a:latin typeface="Calibri" panose="020F0502020204030204" pitchFamily="34" charset="0"/>
            <a:cs typeface="Calibri" panose="020F0502020204030204" pitchFamily="34" charset="0"/>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0.04851</cdr:x>
      <cdr:y>0.62802</cdr:y>
    </cdr:from>
    <cdr:to>
      <cdr:x>0.3418</cdr:x>
      <cdr:y>0.76882</cdr:y>
    </cdr:to>
    <cdr:sp macro="" textlink="">
      <cdr:nvSpPr>
        <cdr:cNvPr id="7" name="ZoneTexte 1"/>
        <cdr:cNvSpPr txBox="1"/>
      </cdr:nvSpPr>
      <cdr:spPr>
        <a:xfrm xmlns:a="http://schemas.openxmlformats.org/drawingml/2006/main">
          <a:off x="174625" y="1695664"/>
          <a:ext cx="1055844" cy="38016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Bâtiment</a:t>
          </a:r>
          <a:br>
            <a:rPr lang="fr-FR" sz="1000" dirty="0">
              <a:latin typeface="Calibri" panose="020F0502020204030204" pitchFamily="34" charset="0"/>
              <a:cs typeface="Calibri" panose="020F0502020204030204" pitchFamily="34" charset="0"/>
            </a:rPr>
          </a:br>
          <a:r>
            <a:rPr lang="fr-FR" sz="1000" dirty="0">
              <a:latin typeface="Calibri" panose="020F0502020204030204" pitchFamily="34" charset="0"/>
              <a:cs typeface="Calibri" panose="020F0502020204030204" pitchFamily="34" charset="0"/>
            </a:rPr>
            <a:t>(7.830 M€)</a:t>
          </a:r>
        </a:p>
      </cdr:txBody>
    </cdr:sp>
  </cdr:relSizeAnchor>
  <cdr:relSizeAnchor xmlns:cdr="http://schemas.openxmlformats.org/drawingml/2006/chartDrawing">
    <cdr:from>
      <cdr:x>0.64844</cdr:x>
      <cdr:y>0.22343</cdr:y>
    </cdr:from>
    <cdr:to>
      <cdr:x>1</cdr:x>
      <cdr:y>0.40381</cdr:y>
    </cdr:to>
    <cdr:sp macro="" textlink="">
      <cdr:nvSpPr>
        <cdr:cNvPr id="8" name="ZoneTexte 1"/>
        <cdr:cNvSpPr txBox="1"/>
      </cdr:nvSpPr>
      <cdr:spPr>
        <a:xfrm xmlns:a="http://schemas.openxmlformats.org/drawingml/2006/main">
          <a:off x="2334384" y="603250"/>
          <a:ext cx="1265616" cy="48702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smtClean="0">
              <a:latin typeface="Calibri" panose="020F0502020204030204" pitchFamily="34" charset="0"/>
              <a:cs typeface="Calibri" panose="020F0502020204030204" pitchFamily="34" charset="0"/>
            </a:rPr>
            <a:t>Industrie</a:t>
          </a:r>
          <a:r>
            <a:rPr lang="fr-FR" sz="1000" dirty="0">
              <a:latin typeface="Calibri" panose="020F0502020204030204" pitchFamily="34" charset="0"/>
              <a:cs typeface="Calibri" panose="020F0502020204030204" pitchFamily="34" charset="0"/>
            </a:rPr>
            <a:t/>
          </a:r>
          <a:br>
            <a:rPr lang="fr-FR" sz="1000" dirty="0">
              <a:latin typeface="Calibri" panose="020F0502020204030204" pitchFamily="34" charset="0"/>
              <a:cs typeface="Calibri" panose="020F0502020204030204" pitchFamily="34" charset="0"/>
            </a:rPr>
          </a:br>
          <a:r>
            <a:rPr lang="fr-FR" sz="1000" dirty="0">
              <a:latin typeface="Calibri" panose="020F0502020204030204" pitchFamily="34" charset="0"/>
              <a:cs typeface="Calibri" panose="020F0502020204030204" pitchFamily="34" charset="0"/>
            </a:rPr>
            <a:t>(3.670 M€)</a:t>
          </a:r>
        </a:p>
      </cdr:txBody>
    </cdr:sp>
  </cdr:relSizeAnchor>
</c:userShapes>
</file>

<file path=ppt/drawings/drawing8.xml><?xml version="1.0" encoding="utf-8"?>
<c:userShapes xmlns:c="http://schemas.openxmlformats.org/drawingml/2006/chart">
  <cdr:relSizeAnchor xmlns:cdr="http://schemas.openxmlformats.org/drawingml/2006/chartDrawing">
    <cdr:from>
      <cdr:x>0.1988</cdr:x>
      <cdr:y>0.03352</cdr:y>
    </cdr:from>
    <cdr:to>
      <cdr:x>0.31896</cdr:x>
      <cdr:y>0.10803</cdr:y>
    </cdr:to>
    <cdr:sp macro="" textlink="">
      <cdr:nvSpPr>
        <cdr:cNvPr id="2" name="ZoneTexte 1"/>
        <cdr:cNvSpPr txBox="1"/>
      </cdr:nvSpPr>
      <cdr:spPr>
        <a:xfrm xmlns:a="http://schemas.openxmlformats.org/drawingml/2006/main">
          <a:off x="1266826" y="115249"/>
          <a:ext cx="765677" cy="25622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solidFill>
                <a:sysClr val="windowText" lastClr="000000"/>
              </a:solidFill>
              <a:latin typeface="Calibri" panose="020F0502020204030204" pitchFamily="34" charset="0"/>
              <a:cs typeface="Calibri" panose="020F0502020204030204" pitchFamily="34" charset="0"/>
            </a:rPr>
            <a:t>(145</a:t>
          </a:r>
          <a:r>
            <a:rPr lang="fr-FR" sz="1000" baseline="0" dirty="0">
              <a:solidFill>
                <a:sysClr val="windowText" lastClr="000000"/>
              </a:solidFill>
              <a:latin typeface="Calibri" panose="020F0502020204030204" pitchFamily="34" charset="0"/>
              <a:cs typeface="Calibri" panose="020F0502020204030204" pitchFamily="34" charset="0"/>
            </a:rPr>
            <a:t> M€</a:t>
          </a:r>
          <a:r>
            <a:rPr lang="fr-FR" sz="1000" dirty="0">
              <a:solidFill>
                <a:sysClr val="windowText" lastClr="000000"/>
              </a:solidFill>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0.17197</cdr:x>
      <cdr:y>0.10341</cdr:y>
    </cdr:from>
    <cdr:to>
      <cdr:x>0.32586</cdr:x>
      <cdr:y>0.17175</cdr:y>
    </cdr:to>
    <cdr:sp macro="" textlink="">
      <cdr:nvSpPr>
        <cdr:cNvPr id="3" name="ZoneTexte 1"/>
        <cdr:cNvSpPr txBox="1"/>
      </cdr:nvSpPr>
      <cdr:spPr>
        <a:xfrm xmlns:a="http://schemas.openxmlformats.org/drawingml/2006/main">
          <a:off x="1095854" y="355595"/>
          <a:ext cx="980597" cy="23495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solidFill>
                <a:schemeClr val="bg1"/>
              </a:solidFill>
              <a:latin typeface="Calibri" panose="020F0502020204030204" pitchFamily="34" charset="0"/>
              <a:cs typeface="Calibri" panose="020F0502020204030204" pitchFamily="34" charset="0"/>
            </a:rPr>
            <a:t>(145</a:t>
          </a:r>
          <a:r>
            <a:rPr lang="fr-FR" sz="1000" baseline="0" dirty="0">
              <a:solidFill>
                <a:schemeClr val="bg1"/>
              </a:solidFill>
              <a:latin typeface="Calibri" panose="020F0502020204030204" pitchFamily="34" charset="0"/>
              <a:cs typeface="Calibri" panose="020F0502020204030204" pitchFamily="34" charset="0"/>
            </a:rPr>
            <a:t> M€</a:t>
          </a:r>
          <a:r>
            <a:rPr lang="fr-FR" sz="1000" dirty="0">
              <a:solidFill>
                <a:schemeClr val="bg1"/>
              </a:solidFill>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0.19731</cdr:x>
      <cdr:y>0.15983</cdr:y>
    </cdr:from>
    <cdr:to>
      <cdr:x>0.32735</cdr:x>
      <cdr:y>0.25425</cdr:y>
    </cdr:to>
    <cdr:sp macro="" textlink="">
      <cdr:nvSpPr>
        <cdr:cNvPr id="4" name="ZoneTexte 1"/>
        <cdr:cNvSpPr txBox="1"/>
      </cdr:nvSpPr>
      <cdr:spPr>
        <a:xfrm xmlns:a="http://schemas.openxmlformats.org/drawingml/2006/main">
          <a:off x="1257301" y="549579"/>
          <a:ext cx="828675" cy="32466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(515</a:t>
          </a:r>
          <a:r>
            <a:rPr lang="fr-FR" sz="1000" baseline="0" dirty="0">
              <a:latin typeface="Calibri" panose="020F0502020204030204" pitchFamily="34" charset="0"/>
              <a:cs typeface="Calibri" panose="020F0502020204030204" pitchFamily="34" charset="0"/>
            </a:rPr>
            <a:t> M€</a:t>
          </a:r>
          <a:r>
            <a:rPr lang="fr-FR" sz="1000"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0.1719</cdr:x>
      <cdr:y>0.50144</cdr:y>
    </cdr:from>
    <cdr:to>
      <cdr:x>0.29596</cdr:x>
      <cdr:y>0.5928</cdr:y>
    </cdr:to>
    <cdr:sp macro="" textlink="">
      <cdr:nvSpPr>
        <cdr:cNvPr id="5" name="ZoneTexte 1"/>
        <cdr:cNvSpPr txBox="1"/>
      </cdr:nvSpPr>
      <cdr:spPr>
        <a:xfrm xmlns:a="http://schemas.openxmlformats.org/drawingml/2006/main">
          <a:off x="1095376" y="1724226"/>
          <a:ext cx="790575" cy="31412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(2.865</a:t>
          </a:r>
          <a:r>
            <a:rPr lang="fr-FR" sz="1000" baseline="0" dirty="0">
              <a:latin typeface="Calibri" panose="020F0502020204030204" pitchFamily="34" charset="0"/>
              <a:cs typeface="Calibri" panose="020F0502020204030204" pitchFamily="34" charset="0"/>
            </a:rPr>
            <a:t> M€</a:t>
          </a:r>
          <a:r>
            <a:rPr lang="fr-FR" sz="1000"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0.68673</cdr:x>
      <cdr:y>0.08072</cdr:y>
    </cdr:from>
    <cdr:to>
      <cdr:x>0.88459</cdr:x>
      <cdr:y>0.18569</cdr:y>
    </cdr:to>
    <cdr:sp macro="" textlink="">
      <cdr:nvSpPr>
        <cdr:cNvPr id="6" name="ZoneTexte 1"/>
        <cdr:cNvSpPr txBox="1"/>
      </cdr:nvSpPr>
      <cdr:spPr>
        <a:xfrm xmlns:a="http://schemas.openxmlformats.org/drawingml/2006/main">
          <a:off x="4376005" y="277552"/>
          <a:ext cx="1260809" cy="36094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solidFill>
                <a:schemeClr val="bg1"/>
              </a:solidFill>
              <a:latin typeface="Calibri" panose="020F0502020204030204" pitchFamily="34" charset="0"/>
              <a:cs typeface="Calibri" panose="020F0502020204030204" pitchFamily="34" charset="0"/>
            </a:rPr>
            <a:t>(700</a:t>
          </a:r>
          <a:r>
            <a:rPr lang="fr-FR" sz="1100" b="1" baseline="0" dirty="0">
              <a:solidFill>
                <a:schemeClr val="bg1"/>
              </a:solidFill>
              <a:latin typeface="Calibri" panose="020F0502020204030204" pitchFamily="34" charset="0"/>
              <a:cs typeface="Calibri" panose="020F0502020204030204" pitchFamily="34" charset="0"/>
            </a:rPr>
            <a:t> M€</a:t>
          </a:r>
          <a:r>
            <a:rPr lang="fr-FR" sz="1100" b="1" dirty="0">
              <a:solidFill>
                <a:schemeClr val="bg1"/>
              </a:solidFill>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0.73445</cdr:x>
      <cdr:y>0.25986</cdr:y>
    </cdr:from>
    <cdr:to>
      <cdr:x>0.88191</cdr:x>
      <cdr:y>0.35519</cdr:y>
    </cdr:to>
    <cdr:sp macro="" textlink="">
      <cdr:nvSpPr>
        <cdr:cNvPr id="7" name="ZoneTexte 1"/>
        <cdr:cNvSpPr txBox="1"/>
      </cdr:nvSpPr>
      <cdr:spPr>
        <a:xfrm xmlns:a="http://schemas.openxmlformats.org/drawingml/2006/main">
          <a:off x="4680060" y="893529"/>
          <a:ext cx="939692" cy="32779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latin typeface="Calibri" panose="020F0502020204030204" pitchFamily="34" charset="0"/>
              <a:cs typeface="Calibri" panose="020F0502020204030204" pitchFamily="34" charset="0"/>
            </a:rPr>
            <a:t>(1.020</a:t>
          </a:r>
          <a:r>
            <a:rPr lang="fr-FR" sz="1100" b="1" baseline="0" dirty="0">
              <a:latin typeface="Calibri" panose="020F0502020204030204" pitchFamily="34" charset="0"/>
              <a:cs typeface="Calibri" panose="020F0502020204030204" pitchFamily="34" charset="0"/>
            </a:rPr>
            <a:t> M€</a:t>
          </a:r>
          <a:r>
            <a:rPr lang="fr-FR" sz="1100" b="1"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0.70852</cdr:x>
      <cdr:y>0.50016</cdr:y>
    </cdr:from>
    <cdr:to>
      <cdr:x>0.86099</cdr:x>
      <cdr:y>0.57895</cdr:y>
    </cdr:to>
    <cdr:sp macro="" textlink="">
      <cdr:nvSpPr>
        <cdr:cNvPr id="8" name="ZoneTexte 1"/>
        <cdr:cNvSpPr txBox="1"/>
      </cdr:nvSpPr>
      <cdr:spPr>
        <a:xfrm xmlns:a="http://schemas.openxmlformats.org/drawingml/2006/main">
          <a:off x="4514851" y="1719809"/>
          <a:ext cx="971550" cy="27091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latin typeface="Calibri" panose="020F0502020204030204" pitchFamily="34" charset="0"/>
              <a:cs typeface="Calibri" panose="020F0502020204030204" pitchFamily="34" charset="0"/>
            </a:rPr>
            <a:t>(7.480</a:t>
          </a:r>
          <a:r>
            <a:rPr lang="fr-FR" sz="1100" b="1" baseline="0" dirty="0">
              <a:latin typeface="Calibri" panose="020F0502020204030204" pitchFamily="34" charset="0"/>
              <a:cs typeface="Calibri" panose="020F0502020204030204" pitchFamily="34" charset="0"/>
            </a:rPr>
            <a:t> M€</a:t>
          </a:r>
          <a:r>
            <a:rPr lang="fr-FR" sz="1100" b="1"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0.71151</cdr:x>
      <cdr:y>0.20222</cdr:y>
    </cdr:from>
    <cdr:to>
      <cdr:x>0.86697</cdr:x>
      <cdr:y>0.28938</cdr:y>
    </cdr:to>
    <cdr:sp macro="" textlink="">
      <cdr:nvSpPr>
        <cdr:cNvPr id="9" name="ZoneTexte 1"/>
        <cdr:cNvSpPr txBox="1"/>
      </cdr:nvSpPr>
      <cdr:spPr>
        <a:xfrm xmlns:a="http://schemas.openxmlformats.org/drawingml/2006/main">
          <a:off x="4533902" y="695325"/>
          <a:ext cx="990600" cy="299728"/>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100" b="1" dirty="0">
              <a:solidFill>
                <a:schemeClr val="bg1"/>
              </a:solidFill>
              <a:latin typeface="Calibri" panose="020F0502020204030204" pitchFamily="34" charset="0"/>
              <a:cs typeface="Calibri" panose="020F0502020204030204" pitchFamily="34" charset="0"/>
            </a:rPr>
            <a:t>(2.300</a:t>
          </a:r>
          <a:r>
            <a:rPr lang="fr-FR" sz="1100" b="1" baseline="0" dirty="0">
              <a:solidFill>
                <a:schemeClr val="bg1"/>
              </a:solidFill>
              <a:latin typeface="Calibri" panose="020F0502020204030204" pitchFamily="34" charset="0"/>
              <a:cs typeface="Calibri" panose="020F0502020204030204" pitchFamily="34" charset="0"/>
            </a:rPr>
            <a:t> M€</a:t>
          </a:r>
          <a:r>
            <a:rPr lang="fr-FR" sz="1100" b="1" dirty="0">
              <a:solidFill>
                <a:schemeClr val="bg1"/>
              </a:solidFill>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0.41546</cdr:x>
      <cdr:y>0.08122</cdr:y>
    </cdr:from>
    <cdr:to>
      <cdr:x>0.61332</cdr:x>
      <cdr:y>0.18619</cdr:y>
    </cdr:to>
    <cdr:sp macro="" textlink="">
      <cdr:nvSpPr>
        <cdr:cNvPr id="10" name="ZoneTexte 1"/>
        <cdr:cNvSpPr txBox="1"/>
      </cdr:nvSpPr>
      <cdr:spPr>
        <a:xfrm xmlns:a="http://schemas.openxmlformats.org/drawingml/2006/main">
          <a:off x="2647390" y="279273"/>
          <a:ext cx="1260809" cy="360942"/>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solidFill>
                <a:schemeClr val="bg1"/>
              </a:solidFill>
              <a:latin typeface="Calibri" panose="020F0502020204030204" pitchFamily="34" charset="0"/>
              <a:cs typeface="Calibri" panose="020F0502020204030204" pitchFamily="34" charset="0"/>
            </a:rPr>
            <a:t>(555</a:t>
          </a:r>
          <a:r>
            <a:rPr lang="fr-FR" sz="1000" baseline="0" dirty="0">
              <a:solidFill>
                <a:schemeClr val="bg1"/>
              </a:solidFill>
              <a:latin typeface="Calibri" panose="020F0502020204030204" pitchFamily="34" charset="0"/>
              <a:cs typeface="Calibri" panose="020F0502020204030204" pitchFamily="34" charset="0"/>
            </a:rPr>
            <a:t> M€</a:t>
          </a:r>
          <a:r>
            <a:rPr lang="fr-FR" sz="1000" dirty="0">
              <a:solidFill>
                <a:schemeClr val="bg1"/>
              </a:solidFill>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0.43091</cdr:x>
      <cdr:y>0.21571</cdr:y>
    </cdr:from>
    <cdr:to>
      <cdr:x>0.58146</cdr:x>
      <cdr:y>0.28809</cdr:y>
    </cdr:to>
    <cdr:sp macro="" textlink="">
      <cdr:nvSpPr>
        <cdr:cNvPr id="11" name="ZoneTexte 1"/>
        <cdr:cNvSpPr txBox="1"/>
      </cdr:nvSpPr>
      <cdr:spPr>
        <a:xfrm xmlns:a="http://schemas.openxmlformats.org/drawingml/2006/main">
          <a:off x="2745835" y="741713"/>
          <a:ext cx="959391" cy="24888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solidFill>
                <a:schemeClr val="bg1"/>
              </a:solidFill>
              <a:latin typeface="Calibri" panose="020F0502020204030204" pitchFamily="34" charset="0"/>
              <a:cs typeface="Calibri" panose="020F0502020204030204" pitchFamily="34" charset="0"/>
            </a:rPr>
            <a:t>(2.155</a:t>
          </a:r>
          <a:r>
            <a:rPr lang="fr-FR" sz="1000" baseline="0" dirty="0">
              <a:solidFill>
                <a:schemeClr val="bg1"/>
              </a:solidFill>
              <a:latin typeface="Calibri" panose="020F0502020204030204" pitchFamily="34" charset="0"/>
              <a:cs typeface="Calibri" panose="020F0502020204030204" pitchFamily="34" charset="0"/>
            </a:rPr>
            <a:t> M€</a:t>
          </a:r>
          <a:r>
            <a:rPr lang="fr-FR" sz="1000" dirty="0">
              <a:solidFill>
                <a:schemeClr val="bg1"/>
              </a:solidFill>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0.42817</cdr:x>
      <cdr:y>0.56063</cdr:y>
    </cdr:from>
    <cdr:to>
      <cdr:x>0.59157</cdr:x>
      <cdr:y>0.65405</cdr:y>
    </cdr:to>
    <cdr:sp macro="" textlink="">
      <cdr:nvSpPr>
        <cdr:cNvPr id="12" name="ZoneTexte 1"/>
        <cdr:cNvSpPr txBox="1"/>
      </cdr:nvSpPr>
      <cdr:spPr>
        <a:xfrm xmlns:a="http://schemas.openxmlformats.org/drawingml/2006/main">
          <a:off x="2728418" y="1927740"/>
          <a:ext cx="1041221" cy="32122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(4.615</a:t>
          </a:r>
          <a:r>
            <a:rPr lang="fr-FR" sz="1000" baseline="0" dirty="0">
              <a:latin typeface="Calibri" panose="020F0502020204030204" pitchFamily="34" charset="0"/>
              <a:cs typeface="Calibri" panose="020F0502020204030204" pitchFamily="34" charset="0"/>
            </a:rPr>
            <a:t> M€</a:t>
          </a:r>
          <a:r>
            <a:rPr lang="fr-FR" sz="1000"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0.46234</cdr:x>
      <cdr:y>0.31025</cdr:y>
    </cdr:from>
    <cdr:to>
      <cdr:x>0.6009</cdr:x>
      <cdr:y>0.37396</cdr:y>
    </cdr:to>
    <cdr:sp macro="" textlink="">
      <cdr:nvSpPr>
        <cdr:cNvPr id="13" name="ZoneTexte 1"/>
        <cdr:cNvSpPr txBox="1"/>
      </cdr:nvSpPr>
      <cdr:spPr>
        <a:xfrm xmlns:a="http://schemas.openxmlformats.org/drawingml/2006/main">
          <a:off x="2946143" y="1066800"/>
          <a:ext cx="882908" cy="21907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(505 </a:t>
          </a:r>
          <a:r>
            <a:rPr lang="fr-FR" sz="1000" baseline="0" dirty="0">
              <a:latin typeface="Calibri" panose="020F0502020204030204" pitchFamily="34" charset="0"/>
              <a:cs typeface="Calibri" panose="020F0502020204030204" pitchFamily="34" charset="0"/>
            </a:rPr>
            <a:t>M€</a:t>
          </a:r>
          <a:r>
            <a:rPr lang="fr-FR" sz="1000" dirty="0">
              <a:latin typeface="Calibri" panose="020F0502020204030204" pitchFamily="34" charset="0"/>
              <a:cs typeface="Calibri" panose="020F0502020204030204" pitchFamily="34" charset="0"/>
            </a:rPr>
            <a:t>)</a:t>
          </a:r>
        </a:p>
      </cdr:txBody>
    </cdr:sp>
  </cdr:relSizeAnchor>
  <cdr:relSizeAnchor xmlns:cdr="http://schemas.openxmlformats.org/drawingml/2006/chartDrawing">
    <cdr:from>
      <cdr:x>0.03922</cdr:x>
      <cdr:y>0</cdr:y>
    </cdr:from>
    <cdr:to>
      <cdr:x>0.15994</cdr:x>
      <cdr:y>0.0718</cdr:y>
    </cdr:to>
    <cdr:sp macro="" textlink="">
      <cdr:nvSpPr>
        <cdr:cNvPr id="14" name="ZoneTexte 1"/>
        <cdr:cNvSpPr txBox="1"/>
      </cdr:nvSpPr>
      <cdr:spPr>
        <a:xfrm xmlns:a="http://schemas.openxmlformats.org/drawingml/2006/main">
          <a:off x="249919" y="0"/>
          <a:ext cx="769257" cy="24688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a:t>
          </a:r>
          <a:r>
            <a:rPr lang="fr-FR" sz="1000" baseline="0" dirty="0">
              <a:latin typeface="Calibri" panose="020F0502020204030204" pitchFamily="34" charset="0"/>
              <a:cs typeface="Calibri" panose="020F0502020204030204" pitchFamily="34" charset="0"/>
            </a:rPr>
            <a:t> de CA</a:t>
          </a:r>
          <a:endParaRPr lang="fr-FR" sz="1000" dirty="0">
            <a:latin typeface="Calibri" panose="020F0502020204030204" pitchFamily="34" charset="0"/>
            <a:cs typeface="Calibri" panose="020F0502020204030204" pitchFamily="34" charset="0"/>
          </a:endParaRPr>
        </a:p>
      </cdr:txBody>
    </cdr:sp>
  </cdr:relSizeAnchor>
</c:userShapes>
</file>

<file path=ppt/drawings/drawing9.xml><?xml version="1.0" encoding="utf-8"?>
<c:userShapes xmlns:c="http://schemas.openxmlformats.org/drawingml/2006/chart">
  <cdr:relSizeAnchor xmlns:cdr="http://schemas.openxmlformats.org/drawingml/2006/chartDrawing">
    <cdr:from>
      <cdr:x>0.019</cdr:x>
      <cdr:y>0</cdr:y>
    </cdr:from>
    <cdr:to>
      <cdr:x>0.21099</cdr:x>
      <cdr:y>0.07399</cdr:y>
    </cdr:to>
    <cdr:sp macro="" textlink="">
      <cdr:nvSpPr>
        <cdr:cNvPr id="14" name="ZoneTexte 1"/>
        <cdr:cNvSpPr txBox="1"/>
      </cdr:nvSpPr>
      <cdr:spPr>
        <a:xfrm xmlns:a="http://schemas.openxmlformats.org/drawingml/2006/main">
          <a:off x="88900" y="0"/>
          <a:ext cx="898525" cy="239714"/>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fr-FR" sz="1000" dirty="0">
              <a:latin typeface="Calibri" panose="020F0502020204030204" pitchFamily="34" charset="0"/>
              <a:cs typeface="Calibri" panose="020F0502020204030204" pitchFamily="34" charset="0"/>
            </a:rPr>
            <a:t>%</a:t>
          </a:r>
          <a:r>
            <a:rPr lang="fr-FR" sz="1000" baseline="0" dirty="0">
              <a:latin typeface="Calibri" panose="020F0502020204030204" pitchFamily="34" charset="0"/>
              <a:cs typeface="Calibri" panose="020F0502020204030204" pitchFamily="34" charset="0"/>
            </a:rPr>
            <a:t> de CA</a:t>
          </a:r>
          <a:endParaRPr lang="fr-FR" sz="1000" dirty="0">
            <a:latin typeface="Calibri" panose="020F0502020204030204" pitchFamily="34" charset="0"/>
            <a:cs typeface="Calibri" panose="020F0502020204030204" pitchFamily="34"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1BA5C5-4F4E-4AA8-A920-F70C7662F4A2}" type="datetimeFigureOut">
              <a:rPr lang="fr-FR" smtClean="0"/>
              <a:t>30/03/2016</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C463F1-12D6-4118-AF44-B0374CD15860}" type="slidenum">
              <a:rPr lang="fr-FR" smtClean="0"/>
              <a:t>‹N°›</a:t>
            </a:fld>
            <a:endParaRPr lang="fr-FR"/>
          </a:p>
        </p:txBody>
      </p:sp>
    </p:spTree>
    <p:extLst>
      <p:ext uri="{BB962C8B-B14F-4D97-AF65-F5344CB8AC3E}">
        <p14:creationId xmlns:p14="http://schemas.microsoft.com/office/powerpoint/2010/main" val="1210419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 y="746125"/>
            <a:ext cx="6613525" cy="3721100"/>
          </a:xfrm>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C0F4A2C8-6C88-4E71-83EE-698B9D4FE22F}" type="slidenum">
              <a:rPr lang="fr-FR" smtClean="0">
                <a:solidFill>
                  <a:prstClr val="black"/>
                </a:solidFill>
              </a:rPr>
              <a:pPr/>
              <a:t>2</a:t>
            </a:fld>
            <a:endParaRPr lang="fr-FR" dirty="0">
              <a:solidFill>
                <a:prstClr val="black"/>
              </a:solidFill>
            </a:endParaRPr>
          </a:p>
        </p:txBody>
      </p:sp>
    </p:spTree>
    <p:extLst>
      <p:ext uri="{BB962C8B-B14F-4D97-AF65-F5344CB8AC3E}">
        <p14:creationId xmlns:p14="http://schemas.microsoft.com/office/powerpoint/2010/main" val="1612551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ChangeArrowheads="1" noTextEdit="1"/>
          </p:cNvSpPr>
          <p:nvPr>
            <p:ph type="sldImg"/>
          </p:nvPr>
        </p:nvSpPr>
        <p:spPr>
          <a:ln/>
        </p:spPr>
      </p:sp>
      <p:sp>
        <p:nvSpPr>
          <p:cNvPr id="983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Tree>
    <p:extLst>
      <p:ext uri="{BB962C8B-B14F-4D97-AF65-F5344CB8AC3E}">
        <p14:creationId xmlns:p14="http://schemas.microsoft.com/office/powerpoint/2010/main" val="11717520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Tree>
    <p:extLst>
      <p:ext uri="{BB962C8B-B14F-4D97-AF65-F5344CB8AC3E}">
        <p14:creationId xmlns:p14="http://schemas.microsoft.com/office/powerpoint/2010/main" val="33901653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Rot="1" noChangeAspect="1" noChangeArrowheads="1" noTextEdit="1"/>
          </p:cNvSpPr>
          <p:nvPr>
            <p:ph type="sldImg"/>
          </p:nvPr>
        </p:nvSpPr>
        <p:spPr>
          <a:ln/>
        </p:spPr>
      </p:sp>
      <p:sp>
        <p:nvSpPr>
          <p:cNvPr id="10240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Tree>
    <p:extLst>
      <p:ext uri="{BB962C8B-B14F-4D97-AF65-F5344CB8AC3E}">
        <p14:creationId xmlns:p14="http://schemas.microsoft.com/office/powerpoint/2010/main" val="28953364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ChangeArrowheads="1" noTextEdit="1"/>
          </p:cNvSpPr>
          <p:nvPr>
            <p:ph type="sldImg"/>
          </p:nvPr>
        </p:nvSpPr>
        <p:spPr>
          <a:ln/>
        </p:spPr>
      </p:sp>
      <p:sp>
        <p:nvSpPr>
          <p:cNvPr id="10752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Tree>
    <p:extLst>
      <p:ext uri="{BB962C8B-B14F-4D97-AF65-F5344CB8AC3E}">
        <p14:creationId xmlns:p14="http://schemas.microsoft.com/office/powerpoint/2010/main" val="9595078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noChangeArrowheads="1" noTextEdit="1"/>
          </p:cNvSpPr>
          <p:nvPr>
            <p:ph type="sldImg"/>
          </p:nvPr>
        </p:nvSpPr>
        <p:spPr>
          <a:ln/>
        </p:spPr>
      </p:sp>
      <p:sp>
        <p:nvSpPr>
          <p:cNvPr id="1095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Tree>
    <p:extLst>
      <p:ext uri="{BB962C8B-B14F-4D97-AF65-F5344CB8AC3E}">
        <p14:creationId xmlns:p14="http://schemas.microsoft.com/office/powerpoint/2010/main" val="22944952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Tree>
    <p:extLst>
      <p:ext uri="{BB962C8B-B14F-4D97-AF65-F5344CB8AC3E}">
        <p14:creationId xmlns:p14="http://schemas.microsoft.com/office/powerpoint/2010/main" val="8204315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Tree>
    <p:extLst>
      <p:ext uri="{BB962C8B-B14F-4D97-AF65-F5344CB8AC3E}">
        <p14:creationId xmlns:p14="http://schemas.microsoft.com/office/powerpoint/2010/main" val="31533718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Tree>
    <p:extLst>
      <p:ext uri="{BB962C8B-B14F-4D97-AF65-F5344CB8AC3E}">
        <p14:creationId xmlns:p14="http://schemas.microsoft.com/office/powerpoint/2010/main" val="1153148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Tree>
    <p:extLst>
      <p:ext uri="{BB962C8B-B14F-4D97-AF65-F5344CB8AC3E}">
        <p14:creationId xmlns:p14="http://schemas.microsoft.com/office/powerpoint/2010/main" val="2332811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Tree>
    <p:extLst>
      <p:ext uri="{BB962C8B-B14F-4D97-AF65-F5344CB8AC3E}">
        <p14:creationId xmlns:p14="http://schemas.microsoft.com/office/powerpoint/2010/main" val="23532591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Tree>
    <p:extLst>
      <p:ext uri="{BB962C8B-B14F-4D97-AF65-F5344CB8AC3E}">
        <p14:creationId xmlns:p14="http://schemas.microsoft.com/office/powerpoint/2010/main" val="516490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Tree>
    <p:extLst>
      <p:ext uri="{BB962C8B-B14F-4D97-AF65-F5344CB8AC3E}">
        <p14:creationId xmlns:p14="http://schemas.microsoft.com/office/powerpoint/2010/main" val="7828178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Tree>
    <p:extLst>
      <p:ext uri="{BB962C8B-B14F-4D97-AF65-F5344CB8AC3E}">
        <p14:creationId xmlns:p14="http://schemas.microsoft.com/office/powerpoint/2010/main" val="6505357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Tree>
    <p:extLst>
      <p:ext uri="{BB962C8B-B14F-4D97-AF65-F5344CB8AC3E}">
        <p14:creationId xmlns:p14="http://schemas.microsoft.com/office/powerpoint/2010/main" val="8428848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Tree>
    <p:extLst>
      <p:ext uri="{BB962C8B-B14F-4D97-AF65-F5344CB8AC3E}">
        <p14:creationId xmlns:p14="http://schemas.microsoft.com/office/powerpoint/2010/main" val="31404703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Tree>
    <p:extLst>
      <p:ext uri="{BB962C8B-B14F-4D97-AF65-F5344CB8AC3E}">
        <p14:creationId xmlns:p14="http://schemas.microsoft.com/office/powerpoint/2010/main" val="7283032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r-FR" altLang="fr-FR" smtClean="0"/>
          </a:p>
        </p:txBody>
      </p:sp>
    </p:spTree>
    <p:extLst>
      <p:ext uri="{BB962C8B-B14F-4D97-AF65-F5344CB8AC3E}">
        <p14:creationId xmlns:p14="http://schemas.microsoft.com/office/powerpoint/2010/main" val="18442097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8EED5880-BA99-4904-94E0-88900314BDD7}" type="datetimeFigureOut">
              <a:rPr lang="fr-FR" smtClean="0"/>
              <a:t>30/03/2016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2ADA4ED-F7F7-43A6-A973-99BBB45495AB}" type="slidenum">
              <a:rPr lang="fr-FR" smtClean="0"/>
              <a:t>‹N°›</a:t>
            </a:fld>
            <a:endParaRPr lang="fr-FR"/>
          </a:p>
        </p:txBody>
      </p:sp>
    </p:spTree>
    <p:extLst>
      <p:ext uri="{BB962C8B-B14F-4D97-AF65-F5344CB8AC3E}">
        <p14:creationId xmlns:p14="http://schemas.microsoft.com/office/powerpoint/2010/main" val="2756421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EED5880-BA99-4904-94E0-88900314BDD7}" type="datetimeFigureOut">
              <a:rPr lang="fr-FR" smtClean="0"/>
              <a:t>30/03/2016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2ADA4ED-F7F7-43A6-A973-99BBB45495AB}" type="slidenum">
              <a:rPr lang="fr-FR" smtClean="0"/>
              <a:t>‹N°›</a:t>
            </a:fld>
            <a:endParaRPr lang="fr-FR"/>
          </a:p>
        </p:txBody>
      </p:sp>
    </p:spTree>
    <p:extLst>
      <p:ext uri="{BB962C8B-B14F-4D97-AF65-F5344CB8AC3E}">
        <p14:creationId xmlns:p14="http://schemas.microsoft.com/office/powerpoint/2010/main" val="26034565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EED5880-BA99-4904-94E0-88900314BDD7}" type="datetimeFigureOut">
              <a:rPr lang="fr-FR" smtClean="0"/>
              <a:t>30/03/2016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2ADA4ED-F7F7-43A6-A973-99BBB45495AB}" type="slidenum">
              <a:rPr lang="fr-FR" smtClean="0"/>
              <a:t>‹N°›</a:t>
            </a:fld>
            <a:endParaRPr lang="fr-FR"/>
          </a:p>
        </p:txBody>
      </p:sp>
    </p:spTree>
    <p:extLst>
      <p:ext uri="{BB962C8B-B14F-4D97-AF65-F5344CB8AC3E}">
        <p14:creationId xmlns:p14="http://schemas.microsoft.com/office/powerpoint/2010/main" val="36326665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1">
    <p:spTree>
      <p:nvGrpSpPr>
        <p:cNvPr id="1" name=""/>
        <p:cNvGrpSpPr/>
        <p:nvPr/>
      </p:nvGrpSpPr>
      <p:grpSpPr>
        <a:xfrm>
          <a:off x="0" y="0"/>
          <a:ext cx="0" cy="0"/>
          <a:chOff x="0" y="0"/>
          <a:chExt cx="0" cy="0"/>
        </a:xfrm>
      </p:grpSpPr>
      <p:sp>
        <p:nvSpPr>
          <p:cNvPr id="9" name="Text Placeholder 8"/>
          <p:cNvSpPr>
            <a:spLocks noGrp="1"/>
          </p:cNvSpPr>
          <p:nvPr>
            <p:ph type="body" sz="quarter" idx="13"/>
          </p:nvPr>
        </p:nvSpPr>
        <p:spPr>
          <a:xfrm>
            <a:off x="493484" y="765175"/>
            <a:ext cx="11184000" cy="969282"/>
          </a:xfrm>
        </p:spPr>
        <p:txBody>
          <a:bodyPr>
            <a:normAutofit/>
          </a:bodyPr>
          <a:lstStyle>
            <a:lvl1pPr marL="0" indent="0">
              <a:buNone/>
              <a:defRPr sz="3000" b="0">
                <a:solidFill>
                  <a:schemeClr val="accent5"/>
                </a:solidFill>
              </a:defRPr>
            </a:lvl1pPr>
          </a:lstStyle>
          <a:p>
            <a:pPr lvl="0"/>
            <a:r>
              <a:rPr lang="fr-FR" dirty="0" smtClean="0"/>
              <a:t>Click to </a:t>
            </a:r>
            <a:r>
              <a:rPr lang="fr-FR" dirty="0" err="1" smtClean="0"/>
              <a:t>edit</a:t>
            </a:r>
            <a:r>
              <a:rPr lang="fr-FR" dirty="0" smtClean="0"/>
              <a:t> Master </a:t>
            </a:r>
            <a:r>
              <a:rPr lang="fr-FR" dirty="0" err="1" smtClean="0"/>
              <a:t>text</a:t>
            </a:r>
            <a:r>
              <a:rPr lang="fr-FR" dirty="0" smtClean="0"/>
              <a:t> styles</a:t>
            </a:r>
          </a:p>
        </p:txBody>
      </p:sp>
      <p:sp>
        <p:nvSpPr>
          <p:cNvPr id="14" name="Title Placeholder 1"/>
          <p:cNvSpPr>
            <a:spLocks noGrp="1"/>
          </p:cNvSpPr>
          <p:nvPr>
            <p:ph type="title"/>
          </p:nvPr>
        </p:nvSpPr>
        <p:spPr>
          <a:xfrm>
            <a:off x="493484" y="295683"/>
            <a:ext cx="11184000" cy="469492"/>
          </a:xfrm>
          <a:prstGeom prst="rect">
            <a:avLst/>
          </a:prstGeom>
        </p:spPr>
        <p:txBody>
          <a:bodyPr vert="horz" lIns="0" tIns="0" rIns="0" bIns="0" rtlCol="0" anchor="t" anchorCtr="0">
            <a:noAutofit/>
          </a:bodyPr>
          <a:lstStyle/>
          <a:p>
            <a:r>
              <a:rPr lang="fr-FR" dirty="0" smtClean="0"/>
              <a:t>Click to </a:t>
            </a:r>
            <a:r>
              <a:rPr lang="fr-FR" dirty="0" err="1" smtClean="0"/>
              <a:t>edit</a:t>
            </a:r>
            <a:r>
              <a:rPr lang="fr-FR" dirty="0" smtClean="0"/>
              <a:t> Master </a:t>
            </a:r>
            <a:r>
              <a:rPr lang="fr-FR" dirty="0" err="1" smtClean="0"/>
              <a:t>title</a:t>
            </a:r>
            <a:r>
              <a:rPr lang="fr-FR" dirty="0" smtClean="0"/>
              <a:t> style</a:t>
            </a:r>
            <a:endParaRPr lang="fr-FR" dirty="0"/>
          </a:p>
        </p:txBody>
      </p:sp>
      <p:sp>
        <p:nvSpPr>
          <p:cNvPr id="20" name="Text Placeholder 19"/>
          <p:cNvSpPr>
            <a:spLocks noGrp="1"/>
          </p:cNvSpPr>
          <p:nvPr>
            <p:ph type="body" sz="quarter" idx="14"/>
          </p:nvPr>
        </p:nvSpPr>
        <p:spPr>
          <a:xfrm>
            <a:off x="494400" y="1803543"/>
            <a:ext cx="11184000" cy="4536000"/>
          </a:xfrm>
        </p:spPr>
        <p:txBody>
          <a:bodyPr/>
          <a:lstStyle>
            <a:lvl1pPr marL="0" indent="0">
              <a:buNone/>
              <a:defRPr/>
            </a:lvl1pPr>
            <a:lvl2pPr marL="266700" indent="-266700">
              <a:buFont typeface="Arial" pitchFamily="34" charset="0"/>
              <a:buChar char="•"/>
              <a:defRPr/>
            </a:lvl2pPr>
          </a:lstStyle>
          <a:p>
            <a:pPr lvl="0"/>
            <a:r>
              <a:rPr lang="fr-FR" dirty="0" smtClean="0"/>
              <a:t>Click to </a:t>
            </a:r>
            <a:r>
              <a:rPr lang="fr-FR" dirty="0" err="1" smtClean="0"/>
              <a:t>edit</a:t>
            </a:r>
            <a:r>
              <a:rPr lang="fr-FR" dirty="0" smtClean="0"/>
              <a:t> Master </a:t>
            </a:r>
            <a:r>
              <a:rPr lang="fr-FR" dirty="0" err="1" smtClean="0"/>
              <a:t>text</a:t>
            </a:r>
            <a:r>
              <a:rPr lang="fr-FR" dirty="0" smtClean="0"/>
              <a:t> styles</a:t>
            </a:r>
          </a:p>
          <a:p>
            <a:pPr lvl="1"/>
            <a:r>
              <a:rPr lang="fr-FR" dirty="0" smtClean="0"/>
              <a:t>Second </a:t>
            </a:r>
            <a:r>
              <a:rPr lang="fr-FR" dirty="0" err="1" smtClean="0"/>
              <a:t>level</a:t>
            </a:r>
            <a:endParaRPr lang="fr-FR" dirty="0" smtClean="0"/>
          </a:p>
          <a:p>
            <a:pPr lvl="2"/>
            <a:r>
              <a:rPr lang="fr-FR" dirty="0" err="1" smtClean="0"/>
              <a:t>Third</a:t>
            </a:r>
            <a:r>
              <a:rPr lang="fr-FR" dirty="0" smtClean="0"/>
              <a:t> </a:t>
            </a:r>
            <a:r>
              <a:rPr lang="fr-FR" dirty="0" err="1" smtClean="0"/>
              <a:t>level</a:t>
            </a:r>
            <a:endParaRPr lang="fr-FR" dirty="0" smtClean="0"/>
          </a:p>
          <a:p>
            <a:pPr lvl="3"/>
            <a:r>
              <a:rPr lang="fr-FR" dirty="0" err="1" smtClean="0"/>
              <a:t>Fourth</a:t>
            </a:r>
            <a:r>
              <a:rPr lang="fr-FR" dirty="0" smtClean="0"/>
              <a:t> </a:t>
            </a:r>
            <a:r>
              <a:rPr lang="fr-FR" dirty="0" err="1" smtClean="0"/>
              <a:t>level</a:t>
            </a:r>
            <a:endParaRPr lang="fr-FR" dirty="0" smtClean="0"/>
          </a:p>
          <a:p>
            <a:pPr lvl="4"/>
            <a:r>
              <a:rPr lang="fr-FR" dirty="0" err="1" smtClean="0"/>
              <a:t>Fifth</a:t>
            </a:r>
            <a:r>
              <a:rPr lang="fr-FR" dirty="0" smtClean="0"/>
              <a:t> </a:t>
            </a:r>
            <a:r>
              <a:rPr lang="fr-FR" dirty="0" err="1" smtClean="0"/>
              <a:t>level</a:t>
            </a:r>
            <a:endParaRPr lang="fr-FR" dirty="0"/>
          </a:p>
        </p:txBody>
      </p:sp>
      <p:sp>
        <p:nvSpPr>
          <p:cNvPr id="5" name="Footer Placeholder 4"/>
          <p:cNvSpPr>
            <a:spLocks noGrp="1"/>
          </p:cNvSpPr>
          <p:nvPr>
            <p:ph type="ftr" sz="quarter" idx="3"/>
          </p:nvPr>
        </p:nvSpPr>
        <p:spPr>
          <a:xfrm>
            <a:off x="493485" y="6407835"/>
            <a:ext cx="10079297" cy="252000"/>
          </a:xfrm>
          <a:prstGeom prst="rect">
            <a:avLst/>
          </a:prstGeom>
        </p:spPr>
        <p:txBody>
          <a:bodyPr vert="horz" lIns="0" tIns="0" rIns="0" bIns="0" rtlCol="0" anchor="ctr" anchorCtr="0"/>
          <a:lstStyle>
            <a:lvl1pPr algn="l">
              <a:defRPr sz="800" b="0">
                <a:solidFill>
                  <a:srgbClr val="8C8C8C"/>
                </a:solidFill>
              </a:defRPr>
            </a:lvl1pPr>
          </a:lstStyle>
          <a:p>
            <a:r>
              <a:rPr lang="fr-FR" dirty="0" smtClean="0"/>
              <a:t>© 2015 Monitor Deloitte</a:t>
            </a:r>
            <a:endParaRPr lang="fr-FR" dirty="0"/>
          </a:p>
        </p:txBody>
      </p:sp>
      <p:sp>
        <p:nvSpPr>
          <p:cNvPr id="6" name="Slide Number Placeholder 7"/>
          <p:cNvSpPr>
            <a:spLocks noGrp="1"/>
          </p:cNvSpPr>
          <p:nvPr>
            <p:ph type="sldNum" sz="quarter" idx="4"/>
          </p:nvPr>
        </p:nvSpPr>
        <p:spPr>
          <a:xfrm>
            <a:off x="10629328" y="6407835"/>
            <a:ext cx="1056117" cy="252000"/>
          </a:xfrm>
          <a:prstGeom prst="rect">
            <a:avLst/>
          </a:prstGeom>
        </p:spPr>
        <p:txBody>
          <a:bodyPr vert="horz" lIns="0" tIns="0" rIns="0" bIns="0" rtlCol="0" anchor="ctr" anchorCtr="0"/>
          <a:lstStyle>
            <a:lvl1pPr algn="r">
              <a:defRPr sz="800" b="0">
                <a:solidFill>
                  <a:srgbClr val="8C8C8C"/>
                </a:solidFill>
              </a:defRPr>
            </a:lvl1pPr>
          </a:lstStyle>
          <a:p>
            <a:fld id="{95CC1D26-A9BD-4BDE-BDD9-08EDBAE96860}" type="slidenum">
              <a:rPr lang="fr-FR" smtClean="0"/>
              <a:pPr/>
              <a:t>‹N°›</a:t>
            </a:fld>
            <a:endParaRPr lang="fr-FR" dirty="0"/>
          </a:p>
        </p:txBody>
      </p:sp>
    </p:spTree>
    <p:extLst>
      <p:ext uri="{BB962C8B-B14F-4D97-AF65-F5344CB8AC3E}">
        <p14:creationId xmlns:p14="http://schemas.microsoft.com/office/powerpoint/2010/main" val="1561053368"/>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Slide 1">
    <p:spTree>
      <p:nvGrpSpPr>
        <p:cNvPr id="1" name=""/>
        <p:cNvGrpSpPr/>
        <p:nvPr/>
      </p:nvGrpSpPr>
      <p:grpSpPr>
        <a:xfrm>
          <a:off x="0" y="0"/>
          <a:ext cx="0" cy="0"/>
          <a:chOff x="0" y="0"/>
          <a:chExt cx="0" cy="0"/>
        </a:xfrm>
      </p:grpSpPr>
      <p:sp>
        <p:nvSpPr>
          <p:cNvPr id="2" name="Title 1"/>
          <p:cNvSpPr>
            <a:spLocks noGrp="1"/>
          </p:cNvSpPr>
          <p:nvPr>
            <p:ph type="ctrTitle"/>
          </p:nvPr>
        </p:nvSpPr>
        <p:spPr>
          <a:xfrm>
            <a:off x="499200" y="1812924"/>
            <a:ext cx="6171941" cy="842400"/>
          </a:xfrm>
        </p:spPr>
        <p:txBody>
          <a:bodyPr>
            <a:noAutofit/>
          </a:bodyPr>
          <a:lstStyle>
            <a:lvl1pPr>
              <a:defRPr sz="2800">
                <a:solidFill>
                  <a:schemeClr val="accent1"/>
                </a:solidFill>
              </a:defRPr>
            </a:lvl1pPr>
          </a:lstStyle>
          <a:p>
            <a:r>
              <a:rPr lang="fr-FR" dirty="0" smtClean="0"/>
              <a:t>Click to </a:t>
            </a:r>
            <a:r>
              <a:rPr lang="fr-FR" dirty="0" err="1" smtClean="0"/>
              <a:t>edit</a:t>
            </a:r>
            <a:r>
              <a:rPr lang="fr-FR" dirty="0" smtClean="0"/>
              <a:t> Master </a:t>
            </a:r>
            <a:r>
              <a:rPr lang="fr-FR" dirty="0" err="1" smtClean="0"/>
              <a:t>title</a:t>
            </a:r>
            <a:r>
              <a:rPr lang="fr-FR" dirty="0" smtClean="0"/>
              <a:t> style</a:t>
            </a:r>
            <a:endParaRPr lang="fr-FR" dirty="0"/>
          </a:p>
        </p:txBody>
      </p:sp>
      <p:sp>
        <p:nvSpPr>
          <p:cNvPr id="3" name="Subtitle 2"/>
          <p:cNvSpPr>
            <a:spLocks noGrp="1"/>
          </p:cNvSpPr>
          <p:nvPr>
            <p:ph type="subTitle" idx="1"/>
          </p:nvPr>
        </p:nvSpPr>
        <p:spPr>
          <a:xfrm>
            <a:off x="499201" y="4357694"/>
            <a:ext cx="6171415" cy="1143008"/>
          </a:xfrm>
        </p:spPr>
        <p:txBody>
          <a:bodyPr>
            <a:normAutofit/>
          </a:bodyPr>
          <a:lstStyle>
            <a:lvl1pPr marL="0" indent="0" algn="l">
              <a:lnSpc>
                <a:spcPct val="120000"/>
              </a:lnSpc>
              <a:spcBef>
                <a:spcPts val="0"/>
              </a:spcBef>
              <a:spcAft>
                <a:spcPts val="0"/>
              </a:spcAft>
              <a:buNone/>
              <a:defRPr sz="1400" b="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Click to </a:t>
            </a:r>
            <a:r>
              <a:rPr lang="fr-FR" dirty="0" err="1" smtClean="0"/>
              <a:t>edit</a:t>
            </a:r>
            <a:r>
              <a:rPr lang="fr-FR" dirty="0" smtClean="0"/>
              <a:t> Master </a:t>
            </a:r>
            <a:r>
              <a:rPr lang="fr-FR" dirty="0" err="1" smtClean="0"/>
              <a:t>subtitle</a:t>
            </a:r>
            <a:r>
              <a:rPr lang="fr-FR" dirty="0" smtClean="0"/>
              <a:t> style</a:t>
            </a:r>
            <a:endParaRPr lang="fr-FR" dirty="0"/>
          </a:p>
        </p:txBody>
      </p:sp>
      <p:sp>
        <p:nvSpPr>
          <p:cNvPr id="14" name="Slide Number Placeholder 7"/>
          <p:cNvSpPr>
            <a:spLocks noGrp="1"/>
          </p:cNvSpPr>
          <p:nvPr>
            <p:ph type="sldNum" sz="quarter" idx="4"/>
          </p:nvPr>
        </p:nvSpPr>
        <p:spPr>
          <a:xfrm>
            <a:off x="10629328" y="6407835"/>
            <a:ext cx="1056117" cy="252000"/>
          </a:xfrm>
          <a:prstGeom prst="rect">
            <a:avLst/>
          </a:prstGeom>
        </p:spPr>
        <p:txBody>
          <a:bodyPr vert="horz" lIns="0" tIns="0" rIns="0" bIns="0" rtlCol="0" anchor="ctr" anchorCtr="0"/>
          <a:lstStyle>
            <a:lvl1pPr algn="r">
              <a:defRPr sz="800" b="0">
                <a:solidFill>
                  <a:srgbClr val="8C8C8C"/>
                </a:solidFill>
              </a:defRPr>
            </a:lvl1pPr>
          </a:lstStyle>
          <a:p>
            <a:fld id="{95CC1D26-A9BD-4BDE-BDD9-08EDBAE96860}" type="slidenum">
              <a:rPr lang="fr-FR" smtClean="0"/>
              <a:pPr/>
              <a:t>‹N°›</a:t>
            </a:fld>
            <a:endParaRPr lang="fr-FR" dirty="0"/>
          </a:p>
        </p:txBody>
      </p:sp>
      <p:sp>
        <p:nvSpPr>
          <p:cNvPr id="7" name="Footer Placeholder 4"/>
          <p:cNvSpPr>
            <a:spLocks noGrp="1"/>
          </p:cNvSpPr>
          <p:nvPr>
            <p:ph type="ftr" sz="quarter" idx="3"/>
          </p:nvPr>
        </p:nvSpPr>
        <p:spPr>
          <a:xfrm>
            <a:off x="493485" y="6407835"/>
            <a:ext cx="10079297" cy="252000"/>
          </a:xfrm>
          <a:prstGeom prst="rect">
            <a:avLst/>
          </a:prstGeom>
        </p:spPr>
        <p:txBody>
          <a:bodyPr vert="horz" lIns="0" tIns="0" rIns="0" bIns="0" rtlCol="0" anchor="ctr" anchorCtr="0"/>
          <a:lstStyle>
            <a:lvl1pPr algn="l">
              <a:defRPr sz="800" b="0">
                <a:solidFill>
                  <a:srgbClr val="8C8C8C"/>
                </a:solidFill>
              </a:defRPr>
            </a:lvl1pPr>
          </a:lstStyle>
          <a:p>
            <a:r>
              <a:rPr lang="fr-FR" dirty="0" smtClean="0"/>
              <a:t>© 2015 Monitor Deloitte</a:t>
            </a:r>
            <a:endParaRPr lang="fr-FR" dirty="0"/>
          </a:p>
        </p:txBody>
      </p:sp>
      <p:sp>
        <p:nvSpPr>
          <p:cNvPr id="8" name="Text Placeholder 5"/>
          <p:cNvSpPr>
            <a:spLocks noGrp="1"/>
          </p:cNvSpPr>
          <p:nvPr>
            <p:ph type="body" sz="quarter" idx="10"/>
          </p:nvPr>
        </p:nvSpPr>
        <p:spPr>
          <a:xfrm>
            <a:off x="500067" y="2663187"/>
            <a:ext cx="6172800" cy="1699200"/>
          </a:xfrm>
        </p:spPr>
        <p:txBody>
          <a:bodyPr>
            <a:noAutofit/>
          </a:bodyPr>
          <a:lstStyle>
            <a:lvl1pPr marL="0" indent="0">
              <a:buNone/>
              <a:defRPr sz="2800">
                <a:solidFill>
                  <a:schemeClr val="accent2"/>
                </a:solidFill>
              </a:defRPr>
            </a:lvl1pPr>
          </a:lstStyle>
          <a:p>
            <a:pPr lvl="0"/>
            <a:r>
              <a:rPr lang="fr-FR" dirty="0" smtClean="0"/>
              <a:t>Click to </a:t>
            </a:r>
            <a:r>
              <a:rPr lang="fr-FR" dirty="0" err="1" smtClean="0"/>
              <a:t>edit</a:t>
            </a:r>
            <a:r>
              <a:rPr lang="fr-FR" dirty="0" smtClean="0"/>
              <a:t> Master </a:t>
            </a:r>
            <a:r>
              <a:rPr lang="fr-FR" dirty="0" err="1" smtClean="0"/>
              <a:t>text</a:t>
            </a:r>
            <a:r>
              <a:rPr lang="fr-FR" dirty="0" smtClean="0"/>
              <a:t> styles</a:t>
            </a:r>
          </a:p>
        </p:txBody>
      </p:sp>
      <p:pic>
        <p:nvPicPr>
          <p:cNvPr id="9" name="Picture 8" descr="DEL_PRI_RGB.gif"/>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70505" y="399577"/>
            <a:ext cx="2294400" cy="322531"/>
          </a:xfrm>
          <a:prstGeom prst="rect">
            <a:avLst/>
          </a:prstGeom>
        </p:spPr>
      </p:pic>
    </p:spTree>
    <p:extLst>
      <p:ext uri="{BB962C8B-B14F-4D97-AF65-F5344CB8AC3E}">
        <p14:creationId xmlns:p14="http://schemas.microsoft.com/office/powerpoint/2010/main" val="615951247"/>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Chapitre 2">
    <p:spTree>
      <p:nvGrpSpPr>
        <p:cNvPr id="1" name=""/>
        <p:cNvGrpSpPr/>
        <p:nvPr/>
      </p:nvGrpSpPr>
      <p:grpSpPr>
        <a:xfrm>
          <a:off x="0" y="0"/>
          <a:ext cx="0" cy="0"/>
          <a:chOff x="0" y="0"/>
          <a:chExt cx="0" cy="0"/>
        </a:xfrm>
      </p:grpSpPr>
      <p:sp>
        <p:nvSpPr>
          <p:cNvPr id="6" name="object 2"/>
          <p:cNvSpPr/>
          <p:nvPr userDrawn="1"/>
        </p:nvSpPr>
        <p:spPr>
          <a:xfrm>
            <a:off x="239997" y="179999"/>
            <a:ext cx="11712786" cy="6480175"/>
          </a:xfrm>
          <a:custGeom>
            <a:avLst/>
            <a:gdLst/>
            <a:ahLst/>
            <a:cxnLst/>
            <a:rect l="l" t="t" r="r" b="b"/>
            <a:pathLst>
              <a:path w="8784590" h="6480175">
                <a:moveTo>
                  <a:pt x="0" y="6479997"/>
                </a:moveTo>
                <a:lnTo>
                  <a:pt x="8784005" y="6479997"/>
                </a:lnTo>
                <a:lnTo>
                  <a:pt x="8784005" y="0"/>
                </a:lnTo>
                <a:lnTo>
                  <a:pt x="0" y="0"/>
                </a:lnTo>
                <a:lnTo>
                  <a:pt x="0" y="6479997"/>
                </a:lnTo>
                <a:close/>
              </a:path>
            </a:pathLst>
          </a:custGeom>
          <a:solidFill>
            <a:schemeClr val="tx2"/>
          </a:solidFill>
        </p:spPr>
        <p:txBody>
          <a:bodyPr wrap="square" lIns="0" tIns="0" rIns="0" bIns="0" rtlCol="0"/>
          <a:lstStyle/>
          <a:p>
            <a:endParaRPr sz="1800"/>
          </a:p>
        </p:txBody>
      </p:sp>
      <p:sp>
        <p:nvSpPr>
          <p:cNvPr id="8" name="object 36"/>
          <p:cNvSpPr/>
          <p:nvPr userDrawn="1"/>
        </p:nvSpPr>
        <p:spPr>
          <a:xfrm>
            <a:off x="1" y="5368493"/>
            <a:ext cx="791633" cy="576580"/>
          </a:xfrm>
          <a:custGeom>
            <a:avLst/>
            <a:gdLst/>
            <a:ahLst/>
            <a:cxnLst/>
            <a:rect l="l" t="t" r="r" b="b"/>
            <a:pathLst>
              <a:path w="593725" h="576579">
                <a:moveTo>
                  <a:pt x="0" y="576008"/>
                </a:moveTo>
                <a:lnTo>
                  <a:pt x="593737" y="576008"/>
                </a:lnTo>
                <a:lnTo>
                  <a:pt x="593737" y="0"/>
                </a:lnTo>
                <a:lnTo>
                  <a:pt x="0" y="0"/>
                </a:lnTo>
                <a:lnTo>
                  <a:pt x="0" y="576008"/>
                </a:lnTo>
                <a:close/>
              </a:path>
            </a:pathLst>
          </a:custGeom>
          <a:solidFill>
            <a:schemeClr val="bg2"/>
          </a:solidFill>
        </p:spPr>
        <p:txBody>
          <a:bodyPr wrap="square" lIns="0" tIns="0" rIns="0" bIns="0" rtlCol="0"/>
          <a:lstStyle/>
          <a:p>
            <a:endParaRPr sz="180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29297" y="2117597"/>
            <a:ext cx="4328170" cy="1350267"/>
          </a:xfrm>
          <a:prstGeom prst="rect">
            <a:avLst/>
          </a:prstGeom>
        </p:spPr>
      </p:pic>
      <p:sp>
        <p:nvSpPr>
          <p:cNvPr id="13" name="Text Placeholder 12"/>
          <p:cNvSpPr>
            <a:spLocks noGrp="1"/>
          </p:cNvSpPr>
          <p:nvPr>
            <p:ph type="body" sz="quarter" idx="11"/>
          </p:nvPr>
        </p:nvSpPr>
        <p:spPr>
          <a:xfrm>
            <a:off x="5689602" y="5367822"/>
            <a:ext cx="6502975" cy="568159"/>
          </a:xfrm>
          <a:prstGeom prst="rect">
            <a:avLst/>
          </a:prstGeom>
          <a:solidFill>
            <a:schemeClr val="bg2"/>
          </a:solidFill>
        </p:spPr>
        <p:txBody>
          <a:bodyPr lIns="72000" anchor="ctr" anchorCtr="0">
            <a:noAutofit/>
          </a:bodyPr>
          <a:lstStyle>
            <a:lvl1pPr marL="0" indent="0" algn="ctr">
              <a:buNone/>
              <a:defRPr sz="2400" cap="all" baseline="0">
                <a:solidFill>
                  <a:schemeClr val="bg1"/>
                </a:solidFill>
              </a:defRPr>
            </a:lvl1pPr>
          </a:lstStyle>
          <a:p>
            <a:pPr lvl="0"/>
            <a:r>
              <a:rPr lang="fr-FR" smtClean="0"/>
              <a:t>Modifiez les styles du texte du masque</a:t>
            </a:r>
          </a:p>
        </p:txBody>
      </p:sp>
    </p:spTree>
    <p:extLst>
      <p:ext uri="{BB962C8B-B14F-4D97-AF65-F5344CB8AC3E}">
        <p14:creationId xmlns:p14="http://schemas.microsoft.com/office/powerpoint/2010/main" val="61198442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Contacts avec partenaires">
    <p:spTree>
      <p:nvGrpSpPr>
        <p:cNvPr id="1" name=""/>
        <p:cNvGrpSpPr/>
        <p:nvPr/>
      </p:nvGrpSpPr>
      <p:grpSpPr>
        <a:xfrm>
          <a:off x="0" y="0"/>
          <a:ext cx="0" cy="0"/>
          <a:chOff x="0" y="0"/>
          <a:chExt cx="0" cy="0"/>
        </a:xfrm>
      </p:grpSpPr>
      <p:sp>
        <p:nvSpPr>
          <p:cNvPr id="5" name="object 2"/>
          <p:cNvSpPr/>
          <p:nvPr userDrawn="1"/>
        </p:nvSpPr>
        <p:spPr>
          <a:xfrm>
            <a:off x="239997" y="4653002"/>
            <a:ext cx="11712786" cy="2007235"/>
          </a:xfrm>
          <a:custGeom>
            <a:avLst/>
            <a:gdLst/>
            <a:ahLst/>
            <a:cxnLst/>
            <a:rect l="l" t="t" r="r" b="b"/>
            <a:pathLst>
              <a:path w="8784590" h="2007234">
                <a:moveTo>
                  <a:pt x="0" y="2006993"/>
                </a:moveTo>
                <a:lnTo>
                  <a:pt x="8784005" y="2006993"/>
                </a:lnTo>
                <a:lnTo>
                  <a:pt x="8784005" y="0"/>
                </a:lnTo>
                <a:lnTo>
                  <a:pt x="0" y="0"/>
                </a:lnTo>
                <a:lnTo>
                  <a:pt x="0" y="2006993"/>
                </a:lnTo>
                <a:close/>
              </a:path>
            </a:pathLst>
          </a:custGeom>
          <a:solidFill>
            <a:schemeClr val="tx2"/>
          </a:solidFill>
        </p:spPr>
        <p:txBody>
          <a:bodyPr wrap="square" lIns="0" tIns="0" rIns="0" bIns="0" rtlCol="0"/>
          <a:lstStyle/>
          <a:p>
            <a:endParaRPr sz="180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219200" y="4981486"/>
            <a:ext cx="4328170" cy="1350267"/>
          </a:xfrm>
          <a:prstGeom prst="rect">
            <a:avLst/>
          </a:prstGeom>
        </p:spPr>
      </p:pic>
      <p:sp>
        <p:nvSpPr>
          <p:cNvPr id="7" name="Text Placeholder 12"/>
          <p:cNvSpPr>
            <a:spLocks noGrp="1"/>
          </p:cNvSpPr>
          <p:nvPr>
            <p:ph type="body" sz="quarter" idx="11" hasCustomPrompt="1"/>
          </p:nvPr>
        </p:nvSpPr>
        <p:spPr>
          <a:xfrm>
            <a:off x="8175988" y="5367822"/>
            <a:ext cx="4016587" cy="568159"/>
          </a:xfrm>
          <a:prstGeom prst="rect">
            <a:avLst/>
          </a:prstGeom>
          <a:solidFill>
            <a:schemeClr val="bg2"/>
          </a:solidFill>
        </p:spPr>
        <p:txBody>
          <a:bodyPr lIns="72000" anchor="ctr" anchorCtr="0">
            <a:noAutofit/>
          </a:bodyPr>
          <a:lstStyle>
            <a:lvl1pPr marL="0" indent="0" algn="ctr">
              <a:buNone/>
              <a:defRPr sz="2400" cap="all" baseline="0">
                <a:solidFill>
                  <a:schemeClr val="bg1"/>
                </a:solidFill>
              </a:defRPr>
            </a:lvl1pPr>
          </a:lstStyle>
          <a:p>
            <a:pPr lvl="0"/>
            <a:r>
              <a:rPr lang="en-US" dirty="0" smtClean="0"/>
              <a:t>MERCI !</a:t>
            </a:r>
          </a:p>
        </p:txBody>
      </p:sp>
      <p:sp>
        <p:nvSpPr>
          <p:cNvPr id="11" name="Picture Placeholder 10"/>
          <p:cNvSpPr>
            <a:spLocks noGrp="1"/>
          </p:cNvSpPr>
          <p:nvPr>
            <p:ph type="pic" sz="quarter" idx="12" hasCustomPrompt="1"/>
          </p:nvPr>
        </p:nvSpPr>
        <p:spPr>
          <a:xfrm>
            <a:off x="1174777" y="3657600"/>
            <a:ext cx="1930400" cy="831158"/>
          </a:xfrm>
          <a:prstGeom prst="rect">
            <a:avLst/>
          </a:prstGeom>
        </p:spPr>
        <p:txBody>
          <a:bodyPr anchor="ctr" anchorCtr="0">
            <a:noAutofit/>
          </a:bodyPr>
          <a:lstStyle>
            <a:lvl1pPr marL="0" indent="0" algn="ctr">
              <a:buFont typeface="Arial" panose="020B0604020202020204" pitchFamily="34" charset="0"/>
              <a:buNone/>
              <a:defRPr/>
            </a:lvl1pPr>
          </a:lstStyle>
          <a:p>
            <a:r>
              <a:rPr lang="fr-FR" dirty="0" smtClean="0"/>
              <a:t>LOGO</a:t>
            </a:r>
            <a:endParaRPr lang="en-US" dirty="0"/>
          </a:p>
        </p:txBody>
      </p:sp>
      <p:sp>
        <p:nvSpPr>
          <p:cNvPr id="12" name="Picture Placeholder 10"/>
          <p:cNvSpPr>
            <a:spLocks noGrp="1"/>
          </p:cNvSpPr>
          <p:nvPr>
            <p:ph type="pic" sz="quarter" idx="13" hasCustomPrompt="1"/>
          </p:nvPr>
        </p:nvSpPr>
        <p:spPr>
          <a:xfrm>
            <a:off x="3641563" y="3657600"/>
            <a:ext cx="1930400" cy="831158"/>
          </a:xfrm>
          <a:prstGeom prst="rect">
            <a:avLst/>
          </a:prstGeom>
        </p:spPr>
        <p:txBody>
          <a:bodyPr anchor="ctr" anchorCtr="0">
            <a:noAutofit/>
          </a:bodyPr>
          <a:lstStyle>
            <a:lvl1pPr marL="0" indent="0" algn="ctr">
              <a:buFont typeface="Arial" panose="020B0604020202020204" pitchFamily="34" charset="0"/>
              <a:buNone/>
              <a:defRPr/>
            </a:lvl1pPr>
          </a:lstStyle>
          <a:p>
            <a:r>
              <a:rPr lang="fr-FR" dirty="0" smtClean="0"/>
              <a:t>LOGO</a:t>
            </a:r>
            <a:endParaRPr lang="en-US" dirty="0"/>
          </a:p>
        </p:txBody>
      </p:sp>
      <p:sp>
        <p:nvSpPr>
          <p:cNvPr id="13" name="Picture Placeholder 10"/>
          <p:cNvSpPr>
            <a:spLocks noGrp="1"/>
          </p:cNvSpPr>
          <p:nvPr>
            <p:ph type="pic" sz="quarter" idx="14" hasCustomPrompt="1"/>
          </p:nvPr>
        </p:nvSpPr>
        <p:spPr>
          <a:xfrm>
            <a:off x="6108350" y="3657600"/>
            <a:ext cx="1930400" cy="831158"/>
          </a:xfrm>
          <a:prstGeom prst="rect">
            <a:avLst/>
          </a:prstGeom>
        </p:spPr>
        <p:txBody>
          <a:bodyPr anchor="ctr" anchorCtr="0">
            <a:noAutofit/>
          </a:bodyPr>
          <a:lstStyle>
            <a:lvl1pPr marL="0" indent="0" algn="ctr">
              <a:buFont typeface="Arial" panose="020B0604020202020204" pitchFamily="34" charset="0"/>
              <a:buNone/>
              <a:defRPr/>
            </a:lvl1pPr>
          </a:lstStyle>
          <a:p>
            <a:r>
              <a:rPr lang="fr-FR" dirty="0" smtClean="0"/>
              <a:t>LOGO</a:t>
            </a:r>
            <a:endParaRPr lang="en-US" dirty="0"/>
          </a:p>
        </p:txBody>
      </p:sp>
      <p:sp>
        <p:nvSpPr>
          <p:cNvPr id="3" name="Text Placeholder 2"/>
          <p:cNvSpPr>
            <a:spLocks noGrp="1"/>
          </p:cNvSpPr>
          <p:nvPr>
            <p:ph type="body" sz="quarter" idx="15"/>
          </p:nvPr>
        </p:nvSpPr>
        <p:spPr>
          <a:xfrm>
            <a:off x="1209329" y="1637173"/>
            <a:ext cx="2250831" cy="990600"/>
          </a:xfrm>
        </p:spPr>
        <p:txBody>
          <a:bodyPr/>
          <a:lstStyle>
            <a:lvl1pPr marL="0" indent="0">
              <a:buFont typeface="Arial" panose="020B0604020202020204" pitchFamily="34" charset="0"/>
              <a:buNone/>
              <a:defRPr sz="1000" b="0">
                <a:solidFill>
                  <a:srgbClr val="2D3A42"/>
                </a:solidFill>
              </a:defRPr>
            </a:lvl1pPr>
            <a:lvl2pPr marL="188913" indent="0">
              <a:buNone/>
              <a:defRPr>
                <a:solidFill>
                  <a:srgbClr val="2D3A42"/>
                </a:solidFill>
              </a:defRPr>
            </a:lvl2pPr>
            <a:lvl3pPr marL="365125" indent="0">
              <a:buNone/>
              <a:defRPr>
                <a:solidFill>
                  <a:srgbClr val="2D3A42"/>
                </a:solidFill>
              </a:defRPr>
            </a:lvl3pPr>
            <a:lvl4pPr marL="544513" indent="0">
              <a:buNone/>
              <a:defRPr>
                <a:solidFill>
                  <a:srgbClr val="2D3A42"/>
                </a:solidFill>
              </a:defRPr>
            </a:lvl4pPr>
            <a:lvl5pPr marL="722313" indent="0">
              <a:buNone/>
              <a:defRPr>
                <a:solidFill>
                  <a:srgbClr val="2D3A42"/>
                </a:solidFill>
              </a:defRPr>
            </a:lvl5pPr>
          </a:lstStyle>
          <a:p>
            <a:pPr lvl="0"/>
            <a:r>
              <a:rPr lang="fr-FR" smtClean="0"/>
              <a:t>Modifiez les styles du texte du masque</a:t>
            </a:r>
          </a:p>
        </p:txBody>
      </p:sp>
      <p:sp>
        <p:nvSpPr>
          <p:cNvPr id="10" name="object 45"/>
          <p:cNvSpPr txBox="1"/>
          <p:nvPr userDrawn="1"/>
        </p:nvSpPr>
        <p:spPr>
          <a:xfrm>
            <a:off x="1185129" y="1367168"/>
            <a:ext cx="756529" cy="153888"/>
          </a:xfrm>
          <a:prstGeom prst="rect">
            <a:avLst/>
          </a:prstGeom>
        </p:spPr>
        <p:txBody>
          <a:bodyPr vert="horz" wrap="square" lIns="0" tIns="0" rIns="0" bIns="0" rtlCol="0">
            <a:spAutoFit/>
          </a:bodyPr>
          <a:lstStyle/>
          <a:p>
            <a:pPr marL="12700"/>
            <a:r>
              <a:rPr sz="1000" b="1" spc="15" dirty="0">
                <a:solidFill>
                  <a:schemeClr val="bg2"/>
                </a:solidFill>
                <a:latin typeface="Calibri"/>
                <a:cs typeface="Calibri"/>
              </a:rPr>
              <a:t>CONTACTS</a:t>
            </a:r>
            <a:endParaRPr sz="1000" dirty="0">
              <a:solidFill>
                <a:schemeClr val="bg2"/>
              </a:solidFill>
              <a:latin typeface="Calibri"/>
              <a:cs typeface="Calibri"/>
            </a:endParaRPr>
          </a:p>
        </p:txBody>
      </p:sp>
      <p:cxnSp>
        <p:nvCxnSpPr>
          <p:cNvPr id="14" name="Straight Connector 13"/>
          <p:cNvCxnSpPr/>
          <p:nvPr userDrawn="1"/>
        </p:nvCxnSpPr>
        <p:spPr>
          <a:xfrm>
            <a:off x="1191850" y="1722923"/>
            <a:ext cx="0" cy="648335"/>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5" name="object 40"/>
          <p:cNvSpPr/>
          <p:nvPr userDrawn="1"/>
        </p:nvSpPr>
        <p:spPr>
          <a:xfrm>
            <a:off x="6436169" y="1722923"/>
            <a:ext cx="0" cy="648335"/>
          </a:xfrm>
          <a:custGeom>
            <a:avLst/>
            <a:gdLst/>
            <a:ahLst/>
            <a:cxnLst/>
            <a:rect l="l" t="t" r="r" b="b"/>
            <a:pathLst>
              <a:path h="648335">
                <a:moveTo>
                  <a:pt x="0" y="0"/>
                </a:moveTo>
                <a:lnTo>
                  <a:pt x="0" y="648004"/>
                </a:lnTo>
              </a:path>
            </a:pathLst>
          </a:custGeom>
          <a:ln w="12700">
            <a:solidFill>
              <a:srgbClr val="ED1C24"/>
            </a:solidFill>
          </a:ln>
        </p:spPr>
        <p:txBody>
          <a:bodyPr wrap="square" lIns="0" tIns="0" rIns="0" bIns="0" rtlCol="0"/>
          <a:lstStyle/>
          <a:p>
            <a:endParaRPr sz="1800"/>
          </a:p>
        </p:txBody>
      </p:sp>
      <p:cxnSp>
        <p:nvCxnSpPr>
          <p:cNvPr id="16" name="Straight Connector 15"/>
          <p:cNvCxnSpPr/>
          <p:nvPr userDrawn="1"/>
        </p:nvCxnSpPr>
        <p:spPr>
          <a:xfrm>
            <a:off x="3749758" y="1722923"/>
            <a:ext cx="0" cy="648335"/>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 Placeholder 2"/>
          <p:cNvSpPr>
            <a:spLocks noGrp="1"/>
          </p:cNvSpPr>
          <p:nvPr>
            <p:ph type="body" sz="quarter" idx="16"/>
          </p:nvPr>
        </p:nvSpPr>
        <p:spPr>
          <a:xfrm>
            <a:off x="3789245" y="1637173"/>
            <a:ext cx="2250831" cy="990600"/>
          </a:xfrm>
        </p:spPr>
        <p:txBody>
          <a:bodyPr/>
          <a:lstStyle>
            <a:lvl1pPr marL="0" indent="0">
              <a:buFont typeface="Arial" panose="020B0604020202020204" pitchFamily="34" charset="0"/>
              <a:buNone/>
              <a:defRPr sz="1000" b="0">
                <a:solidFill>
                  <a:srgbClr val="2D3A42"/>
                </a:solidFill>
              </a:defRPr>
            </a:lvl1pPr>
            <a:lvl2pPr marL="188913" indent="0">
              <a:buNone/>
              <a:defRPr>
                <a:solidFill>
                  <a:srgbClr val="2D3A42"/>
                </a:solidFill>
              </a:defRPr>
            </a:lvl2pPr>
            <a:lvl3pPr marL="365125" indent="0">
              <a:buNone/>
              <a:defRPr>
                <a:solidFill>
                  <a:srgbClr val="2D3A42"/>
                </a:solidFill>
              </a:defRPr>
            </a:lvl3pPr>
            <a:lvl4pPr marL="544513" indent="0">
              <a:buNone/>
              <a:defRPr>
                <a:solidFill>
                  <a:srgbClr val="2D3A42"/>
                </a:solidFill>
              </a:defRPr>
            </a:lvl4pPr>
            <a:lvl5pPr marL="722313" indent="0">
              <a:buNone/>
              <a:defRPr>
                <a:solidFill>
                  <a:srgbClr val="2D3A42"/>
                </a:solidFill>
              </a:defRPr>
            </a:lvl5pPr>
          </a:lstStyle>
          <a:p>
            <a:pPr lvl="0"/>
            <a:r>
              <a:rPr lang="fr-FR" smtClean="0"/>
              <a:t>Modifiez les styles du texte du masque</a:t>
            </a:r>
          </a:p>
        </p:txBody>
      </p:sp>
      <p:sp>
        <p:nvSpPr>
          <p:cNvPr id="19" name="Text Placeholder 2"/>
          <p:cNvSpPr>
            <a:spLocks noGrp="1"/>
          </p:cNvSpPr>
          <p:nvPr>
            <p:ph type="body" sz="quarter" idx="17"/>
          </p:nvPr>
        </p:nvSpPr>
        <p:spPr>
          <a:xfrm>
            <a:off x="6471138" y="1637173"/>
            <a:ext cx="2250831" cy="990600"/>
          </a:xfrm>
        </p:spPr>
        <p:txBody>
          <a:bodyPr/>
          <a:lstStyle>
            <a:lvl1pPr marL="0" indent="0">
              <a:buFont typeface="Arial" panose="020B0604020202020204" pitchFamily="34" charset="0"/>
              <a:buNone/>
              <a:defRPr sz="1000" b="0">
                <a:solidFill>
                  <a:srgbClr val="2D3A42"/>
                </a:solidFill>
              </a:defRPr>
            </a:lvl1pPr>
            <a:lvl2pPr marL="188913" indent="0">
              <a:buNone/>
              <a:defRPr>
                <a:solidFill>
                  <a:srgbClr val="2D3A42"/>
                </a:solidFill>
              </a:defRPr>
            </a:lvl2pPr>
            <a:lvl3pPr marL="365125" indent="0">
              <a:buNone/>
              <a:defRPr>
                <a:solidFill>
                  <a:srgbClr val="2D3A42"/>
                </a:solidFill>
              </a:defRPr>
            </a:lvl3pPr>
            <a:lvl4pPr marL="544513" indent="0">
              <a:buNone/>
              <a:defRPr>
                <a:solidFill>
                  <a:srgbClr val="2D3A42"/>
                </a:solidFill>
              </a:defRPr>
            </a:lvl4pPr>
            <a:lvl5pPr marL="722313" indent="0">
              <a:buNone/>
              <a:defRPr>
                <a:solidFill>
                  <a:srgbClr val="2D3A42"/>
                </a:solidFill>
              </a:defRPr>
            </a:lvl5pPr>
          </a:lstStyle>
          <a:p>
            <a:pPr lvl="0"/>
            <a:r>
              <a:rPr lang="fr-FR" smtClean="0"/>
              <a:t>Modifiez les styles du texte du masque</a:t>
            </a:r>
          </a:p>
        </p:txBody>
      </p:sp>
      <p:sp>
        <p:nvSpPr>
          <p:cNvPr id="20" name="object 46"/>
          <p:cNvSpPr txBox="1"/>
          <p:nvPr userDrawn="1"/>
        </p:nvSpPr>
        <p:spPr>
          <a:xfrm>
            <a:off x="1185130" y="3397250"/>
            <a:ext cx="976142" cy="153888"/>
          </a:xfrm>
          <a:prstGeom prst="rect">
            <a:avLst/>
          </a:prstGeom>
        </p:spPr>
        <p:txBody>
          <a:bodyPr vert="horz" wrap="square" lIns="0" tIns="0" rIns="0" bIns="0" rtlCol="0">
            <a:spAutoFit/>
          </a:bodyPr>
          <a:lstStyle/>
          <a:p>
            <a:pPr marL="12700"/>
            <a:r>
              <a:rPr sz="1000" b="1" spc="20" dirty="0">
                <a:solidFill>
                  <a:schemeClr val="bg2"/>
                </a:solidFill>
                <a:latin typeface="Calibri"/>
                <a:cs typeface="Calibri"/>
              </a:rPr>
              <a:t>PARTENAIRES</a:t>
            </a:r>
            <a:endParaRPr sz="1000" dirty="0">
              <a:solidFill>
                <a:schemeClr val="bg2"/>
              </a:solidFill>
              <a:latin typeface="Calibri"/>
              <a:cs typeface="Calibri"/>
            </a:endParaRPr>
          </a:p>
        </p:txBody>
      </p:sp>
      <p:sp>
        <p:nvSpPr>
          <p:cNvPr id="21" name="object 65"/>
          <p:cNvSpPr txBox="1"/>
          <p:nvPr userDrawn="1"/>
        </p:nvSpPr>
        <p:spPr>
          <a:xfrm>
            <a:off x="3739678" y="2915169"/>
            <a:ext cx="743243" cy="153888"/>
          </a:xfrm>
          <a:prstGeom prst="rect">
            <a:avLst/>
          </a:prstGeom>
        </p:spPr>
        <p:txBody>
          <a:bodyPr vert="horz" wrap="square" lIns="0" tIns="0" rIns="0" bIns="0" rtlCol="0">
            <a:spAutoFit/>
          </a:bodyPr>
          <a:lstStyle/>
          <a:p>
            <a:pPr marL="12700"/>
            <a:r>
              <a:rPr sz="1000" b="1" spc="-15" dirty="0">
                <a:solidFill>
                  <a:schemeClr val="tx1"/>
                </a:solidFill>
                <a:latin typeface="Calibri"/>
                <a:cs typeface="Calibri"/>
              </a:rPr>
              <a:t>www.via.fr</a:t>
            </a:r>
            <a:endParaRPr sz="1000" dirty="0">
              <a:solidFill>
                <a:schemeClr val="tx1"/>
              </a:solidFill>
              <a:latin typeface="Calibri"/>
              <a:cs typeface="Calibri"/>
            </a:endParaRPr>
          </a:p>
        </p:txBody>
      </p:sp>
      <p:sp>
        <p:nvSpPr>
          <p:cNvPr id="22" name="object 66"/>
          <p:cNvSpPr txBox="1"/>
          <p:nvPr userDrawn="1"/>
        </p:nvSpPr>
        <p:spPr>
          <a:xfrm>
            <a:off x="1182078" y="2686251"/>
            <a:ext cx="1643575" cy="396875"/>
          </a:xfrm>
          <a:prstGeom prst="rect">
            <a:avLst/>
          </a:prstGeom>
        </p:spPr>
        <p:txBody>
          <a:bodyPr vert="horz" wrap="square" lIns="0" tIns="0" rIns="0" bIns="0" rtlCol="0">
            <a:spAutoFit/>
          </a:bodyPr>
          <a:lstStyle/>
          <a:p>
            <a:pPr marL="14604"/>
            <a:r>
              <a:rPr sz="1000" b="1" spc="25" dirty="0">
                <a:solidFill>
                  <a:schemeClr val="bg2"/>
                </a:solidFill>
                <a:latin typeface="Calibri"/>
                <a:cs typeface="Calibri"/>
              </a:rPr>
              <a:t>SITE</a:t>
            </a:r>
            <a:r>
              <a:rPr sz="1000" b="1" spc="-65" dirty="0">
                <a:solidFill>
                  <a:schemeClr val="bg2"/>
                </a:solidFill>
                <a:latin typeface="Calibri"/>
                <a:cs typeface="Calibri"/>
              </a:rPr>
              <a:t> </a:t>
            </a:r>
            <a:r>
              <a:rPr sz="1000" b="1" spc="35" dirty="0">
                <a:solidFill>
                  <a:schemeClr val="bg2"/>
                </a:solidFill>
                <a:latin typeface="Calibri"/>
                <a:cs typeface="Calibri"/>
              </a:rPr>
              <a:t>INTERNET</a:t>
            </a:r>
            <a:endParaRPr sz="1000" dirty="0">
              <a:solidFill>
                <a:schemeClr val="bg2"/>
              </a:solidFill>
              <a:latin typeface="Calibri"/>
              <a:cs typeface="Calibri"/>
            </a:endParaRPr>
          </a:p>
          <a:p>
            <a:pPr marL="12700">
              <a:spcBef>
                <a:spcPts val="600"/>
              </a:spcBef>
            </a:pPr>
            <a:r>
              <a:rPr sz="1000" b="1" spc="5" dirty="0">
                <a:solidFill>
                  <a:schemeClr val="tx1"/>
                </a:solidFill>
                <a:latin typeface="Calibri"/>
                <a:cs typeface="Calibri"/>
              </a:rPr>
              <a:t>ww</a:t>
            </a:r>
            <a:r>
              <a:rPr sz="1000" b="1" spc="-60" dirty="0">
                <a:solidFill>
                  <a:schemeClr val="tx1"/>
                </a:solidFill>
                <a:latin typeface="Calibri"/>
                <a:cs typeface="Calibri"/>
              </a:rPr>
              <a:t>w</a:t>
            </a:r>
            <a:r>
              <a:rPr sz="1000" b="1" dirty="0">
                <a:solidFill>
                  <a:schemeClr val="tx1"/>
                </a:solidFill>
                <a:latin typeface="Calibri"/>
                <a:cs typeface="Calibri"/>
              </a:rPr>
              <a:t>.ameubleme</a:t>
            </a:r>
            <a:r>
              <a:rPr sz="1000" b="1" spc="-10" dirty="0">
                <a:solidFill>
                  <a:schemeClr val="tx1"/>
                </a:solidFill>
                <a:latin typeface="Calibri"/>
                <a:cs typeface="Calibri"/>
              </a:rPr>
              <a:t>n</a:t>
            </a:r>
            <a:r>
              <a:rPr sz="1000" b="1" dirty="0">
                <a:solidFill>
                  <a:schemeClr val="tx1"/>
                </a:solidFill>
                <a:latin typeface="Calibri"/>
                <a:cs typeface="Calibri"/>
              </a:rPr>
              <a:t>t.</a:t>
            </a:r>
            <a:r>
              <a:rPr sz="1000" b="1" spc="-10" dirty="0">
                <a:solidFill>
                  <a:schemeClr val="tx1"/>
                </a:solidFill>
                <a:latin typeface="Calibri"/>
                <a:cs typeface="Calibri"/>
              </a:rPr>
              <a:t>c</a:t>
            </a:r>
            <a:r>
              <a:rPr sz="1000" b="1" dirty="0">
                <a:solidFill>
                  <a:schemeClr val="tx1"/>
                </a:solidFill>
                <a:latin typeface="Calibri"/>
                <a:cs typeface="Calibri"/>
              </a:rPr>
              <a:t>om</a:t>
            </a:r>
            <a:endParaRPr sz="1000" dirty="0">
              <a:solidFill>
                <a:schemeClr val="tx1"/>
              </a:solidFill>
              <a:latin typeface="Calibri"/>
              <a:cs typeface="Calibri"/>
            </a:endParaRPr>
          </a:p>
        </p:txBody>
      </p:sp>
      <p:sp>
        <p:nvSpPr>
          <p:cNvPr id="25" name="TextBox 24"/>
          <p:cNvSpPr txBox="1"/>
          <p:nvPr userDrawn="1"/>
        </p:nvSpPr>
        <p:spPr>
          <a:xfrm>
            <a:off x="8175988" y="6171150"/>
            <a:ext cx="3776795" cy="253916"/>
          </a:xfrm>
          <a:prstGeom prst="rect">
            <a:avLst/>
          </a:prstGeom>
          <a:noFill/>
        </p:spPr>
        <p:txBody>
          <a:bodyPr wrap="square" rtlCol="0">
            <a:spAutoFit/>
          </a:bodyPr>
          <a:lstStyle/>
          <a:p>
            <a:pPr algn="ctr"/>
            <a:r>
              <a:rPr lang="fr-FR" sz="1000" b="1" dirty="0" smtClean="0">
                <a:solidFill>
                  <a:schemeClr val="bg1"/>
                </a:solidFill>
              </a:rPr>
              <a:t>WWW.UNIFA.COM</a:t>
            </a:r>
            <a:endParaRPr lang="en-US" sz="1000" b="1" dirty="0" err="1" smtClean="0">
              <a:solidFill>
                <a:schemeClr val="bg1"/>
              </a:solidFill>
            </a:endParaRPr>
          </a:p>
        </p:txBody>
      </p:sp>
    </p:spTree>
    <p:extLst>
      <p:ext uri="{BB962C8B-B14F-4D97-AF65-F5344CB8AC3E}">
        <p14:creationId xmlns:p14="http://schemas.microsoft.com/office/powerpoint/2010/main" val="355489348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EED5880-BA99-4904-94E0-88900314BDD7}" type="datetimeFigureOut">
              <a:rPr lang="fr-FR" smtClean="0"/>
              <a:t>30/03/2016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2ADA4ED-F7F7-43A6-A973-99BBB45495AB}" type="slidenum">
              <a:rPr lang="fr-FR" smtClean="0"/>
              <a:t>‹N°›</a:t>
            </a:fld>
            <a:endParaRPr lang="fr-FR"/>
          </a:p>
        </p:txBody>
      </p:sp>
    </p:spTree>
    <p:extLst>
      <p:ext uri="{BB962C8B-B14F-4D97-AF65-F5344CB8AC3E}">
        <p14:creationId xmlns:p14="http://schemas.microsoft.com/office/powerpoint/2010/main" val="558440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8EED5880-BA99-4904-94E0-88900314BDD7}" type="datetimeFigureOut">
              <a:rPr lang="fr-FR" smtClean="0"/>
              <a:t>30/03/2016</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2ADA4ED-F7F7-43A6-A973-99BBB45495AB}" type="slidenum">
              <a:rPr lang="fr-FR" smtClean="0"/>
              <a:t>‹N°›</a:t>
            </a:fld>
            <a:endParaRPr lang="fr-FR"/>
          </a:p>
        </p:txBody>
      </p:sp>
    </p:spTree>
    <p:extLst>
      <p:ext uri="{BB962C8B-B14F-4D97-AF65-F5344CB8AC3E}">
        <p14:creationId xmlns:p14="http://schemas.microsoft.com/office/powerpoint/2010/main" val="3762969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8EED5880-BA99-4904-94E0-88900314BDD7}" type="datetimeFigureOut">
              <a:rPr lang="fr-FR" smtClean="0"/>
              <a:t>30/03/2016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2ADA4ED-F7F7-43A6-A973-99BBB45495AB}" type="slidenum">
              <a:rPr lang="fr-FR" smtClean="0"/>
              <a:t>‹N°›</a:t>
            </a:fld>
            <a:endParaRPr lang="fr-FR"/>
          </a:p>
        </p:txBody>
      </p:sp>
    </p:spTree>
    <p:extLst>
      <p:ext uri="{BB962C8B-B14F-4D97-AF65-F5344CB8AC3E}">
        <p14:creationId xmlns:p14="http://schemas.microsoft.com/office/powerpoint/2010/main" val="15939319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8EED5880-BA99-4904-94E0-88900314BDD7}" type="datetimeFigureOut">
              <a:rPr lang="fr-FR" smtClean="0"/>
              <a:t>30/03/2016</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2ADA4ED-F7F7-43A6-A973-99BBB45495AB}" type="slidenum">
              <a:rPr lang="fr-FR" smtClean="0"/>
              <a:t>‹N°›</a:t>
            </a:fld>
            <a:endParaRPr lang="fr-FR"/>
          </a:p>
        </p:txBody>
      </p:sp>
    </p:spTree>
    <p:extLst>
      <p:ext uri="{BB962C8B-B14F-4D97-AF65-F5344CB8AC3E}">
        <p14:creationId xmlns:p14="http://schemas.microsoft.com/office/powerpoint/2010/main" val="3070826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8EED5880-BA99-4904-94E0-88900314BDD7}" type="datetimeFigureOut">
              <a:rPr lang="fr-FR" smtClean="0"/>
              <a:t>30/03/2016</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2ADA4ED-F7F7-43A6-A973-99BBB45495AB}" type="slidenum">
              <a:rPr lang="fr-FR" smtClean="0"/>
              <a:t>‹N°›</a:t>
            </a:fld>
            <a:endParaRPr lang="fr-FR"/>
          </a:p>
        </p:txBody>
      </p:sp>
    </p:spTree>
    <p:extLst>
      <p:ext uri="{BB962C8B-B14F-4D97-AF65-F5344CB8AC3E}">
        <p14:creationId xmlns:p14="http://schemas.microsoft.com/office/powerpoint/2010/main" val="3068381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EED5880-BA99-4904-94E0-88900314BDD7}" type="datetimeFigureOut">
              <a:rPr lang="fr-FR" smtClean="0"/>
              <a:t>30/03/2016</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2ADA4ED-F7F7-43A6-A973-99BBB45495AB}" type="slidenum">
              <a:rPr lang="fr-FR" smtClean="0"/>
              <a:t>‹N°›</a:t>
            </a:fld>
            <a:endParaRPr lang="fr-FR"/>
          </a:p>
        </p:txBody>
      </p:sp>
    </p:spTree>
    <p:extLst>
      <p:ext uri="{BB962C8B-B14F-4D97-AF65-F5344CB8AC3E}">
        <p14:creationId xmlns:p14="http://schemas.microsoft.com/office/powerpoint/2010/main" val="1095950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8EED5880-BA99-4904-94E0-88900314BDD7}" type="datetimeFigureOut">
              <a:rPr lang="fr-FR" smtClean="0"/>
              <a:t>30/03/2016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2ADA4ED-F7F7-43A6-A973-99BBB45495AB}" type="slidenum">
              <a:rPr lang="fr-FR" smtClean="0"/>
              <a:t>‹N°›</a:t>
            </a:fld>
            <a:endParaRPr lang="fr-FR"/>
          </a:p>
        </p:txBody>
      </p:sp>
    </p:spTree>
    <p:extLst>
      <p:ext uri="{BB962C8B-B14F-4D97-AF65-F5344CB8AC3E}">
        <p14:creationId xmlns:p14="http://schemas.microsoft.com/office/powerpoint/2010/main" val="334641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8EED5880-BA99-4904-94E0-88900314BDD7}" type="datetimeFigureOut">
              <a:rPr lang="fr-FR" smtClean="0"/>
              <a:t>30/03/2016</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2ADA4ED-F7F7-43A6-A973-99BBB45495AB}" type="slidenum">
              <a:rPr lang="fr-FR" smtClean="0"/>
              <a:t>‹N°›</a:t>
            </a:fld>
            <a:endParaRPr lang="fr-FR"/>
          </a:p>
        </p:txBody>
      </p:sp>
    </p:spTree>
    <p:extLst>
      <p:ext uri="{BB962C8B-B14F-4D97-AF65-F5344CB8AC3E}">
        <p14:creationId xmlns:p14="http://schemas.microsoft.com/office/powerpoint/2010/main" val="26314410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ED5880-BA99-4904-94E0-88900314BDD7}" type="datetimeFigureOut">
              <a:rPr lang="fr-FR" smtClean="0"/>
              <a:t>30/03/2016</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ADA4ED-F7F7-43A6-A973-99BBB45495AB}" type="slidenum">
              <a:rPr lang="fr-FR" smtClean="0"/>
              <a:t>‹N°›</a:t>
            </a:fld>
            <a:endParaRPr lang="fr-FR"/>
          </a:p>
        </p:txBody>
      </p:sp>
    </p:spTree>
    <p:extLst>
      <p:ext uri="{BB962C8B-B14F-4D97-AF65-F5344CB8AC3E}">
        <p14:creationId xmlns:p14="http://schemas.microsoft.com/office/powerpoint/2010/main" val="13182595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chart" Target="../charts/chart7.xml"/><Relationship Id="rId4" Type="http://schemas.openxmlformats.org/officeDocument/2006/relationships/chart" Target="../charts/chart6.xml"/></Relationships>
</file>

<file path=ppt/slides/_rels/slide1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chart" Target="../charts/chart10.xml"/></Relationships>
</file>

<file path=ppt/slides/_rels/slide13.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chart" Target="../charts/chart13.xm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chart" Target="../charts/chart15.xml"/><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chart" Target="../charts/chart16.xml"/></Relationships>
</file>

<file path=ppt/slides/_rels/slide19.xml.rels><?xml version="1.0" encoding="UTF-8" standalone="yes"?>
<Relationships xmlns="http://schemas.openxmlformats.org/package/2006/relationships"><Relationship Id="rId3" Type="http://schemas.openxmlformats.org/officeDocument/2006/relationships/chart" Target="../charts/chart17.xml"/><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chart" Target="../charts/chart18.xml"/></Relationships>
</file>

<file path=ppt/slides/_rels/slide2.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13.xml"/><Relationship Id="rId7" Type="http://schemas.openxmlformats.org/officeDocument/2006/relationships/image" Target="../media/image4.jpeg"/><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image" Target="../media/image3.emf"/><Relationship Id="rId5" Type="http://schemas.openxmlformats.org/officeDocument/2006/relationships/oleObject" Target="../embeddings/oleObject1.bin"/><Relationship Id="rId10" Type="http://schemas.openxmlformats.org/officeDocument/2006/relationships/image" Target="../media/image6.jpeg"/><Relationship Id="rId4" Type="http://schemas.openxmlformats.org/officeDocument/2006/relationships/notesSlide" Target="../notesSlides/notesSlide1.xml"/><Relationship Id="rId9"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chart" Target="../charts/chart19.xml"/><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chart" Target="../charts/chart2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g"/><Relationship Id="rId1" Type="http://schemas.openxmlformats.org/officeDocument/2006/relationships/slideLayout" Target="../slideLayouts/slideLayout15.xml"/><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jpeg"/><Relationship Id="rId18" Type="http://schemas.openxmlformats.org/officeDocument/2006/relationships/image" Target="../media/image18.png"/><Relationship Id="rId3" Type="http://schemas.openxmlformats.org/officeDocument/2006/relationships/tags" Target="../tags/tag3.xml"/><Relationship Id="rId21" Type="http://schemas.openxmlformats.org/officeDocument/2006/relationships/image" Target="../media/image21.jpe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7.png"/><Relationship Id="rId2" Type="http://schemas.openxmlformats.org/officeDocument/2006/relationships/tags" Target="../tags/tag2.xml"/><Relationship Id="rId16" Type="http://schemas.openxmlformats.org/officeDocument/2006/relationships/image" Target="../media/image16.png"/><Relationship Id="rId20" Type="http://schemas.openxmlformats.org/officeDocument/2006/relationships/image" Target="../media/image20.png"/><Relationship Id="rId1" Type="http://schemas.openxmlformats.org/officeDocument/2006/relationships/vmlDrawing" Target="../drawings/vmlDrawing2.vml"/><Relationship Id="rId6" Type="http://schemas.openxmlformats.org/officeDocument/2006/relationships/image" Target="../media/image3.emf"/><Relationship Id="rId11" Type="http://schemas.openxmlformats.org/officeDocument/2006/relationships/image" Target="../media/image11.jpeg"/><Relationship Id="rId24" Type="http://schemas.openxmlformats.org/officeDocument/2006/relationships/image" Target="../media/image24.jpeg"/><Relationship Id="rId5" Type="http://schemas.openxmlformats.org/officeDocument/2006/relationships/oleObject" Target="../embeddings/oleObject2.bin"/><Relationship Id="rId15" Type="http://schemas.openxmlformats.org/officeDocument/2006/relationships/image" Target="../media/image15.png"/><Relationship Id="rId23" Type="http://schemas.openxmlformats.org/officeDocument/2006/relationships/image" Target="../media/image23.gif"/><Relationship Id="rId10" Type="http://schemas.openxmlformats.org/officeDocument/2006/relationships/image" Target="../media/image10.jpeg"/><Relationship Id="rId19" Type="http://schemas.openxmlformats.org/officeDocument/2006/relationships/image" Target="../media/image19.png"/><Relationship Id="rId4" Type="http://schemas.openxmlformats.org/officeDocument/2006/relationships/slideLayout" Target="../slideLayouts/slideLayout12.xml"/><Relationship Id="rId9" Type="http://schemas.openxmlformats.org/officeDocument/2006/relationships/image" Target="../media/image9.jpeg"/><Relationship Id="rId14" Type="http://schemas.openxmlformats.org/officeDocument/2006/relationships/image" Target="../media/image14.png"/><Relationship Id="rId22" Type="http://schemas.openxmlformats.org/officeDocument/2006/relationships/image" Target="../media/image22.png"/></Relationships>
</file>

<file path=ppt/slides/_rels/slide4.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slideLayout" Target="../slideLayouts/slideLayout12.xml"/><Relationship Id="rId7" Type="http://schemas.microsoft.com/office/2007/relationships/hdphoto" Target="../media/hdphoto2.wdp"/><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25.png"/><Relationship Id="rId11" Type="http://schemas.openxmlformats.org/officeDocument/2006/relationships/image" Target="../media/image28.png"/><Relationship Id="rId5" Type="http://schemas.openxmlformats.org/officeDocument/2006/relationships/image" Target="../media/image3.emf"/><Relationship Id="rId10" Type="http://schemas.openxmlformats.org/officeDocument/2006/relationships/image" Target="../media/image27.png"/><Relationship Id="rId4" Type="http://schemas.openxmlformats.org/officeDocument/2006/relationships/oleObject" Target="../embeddings/oleObject3.bin"/><Relationship Id="rId9" Type="http://schemas.microsoft.com/office/2007/relationships/hdphoto" Target="../media/hdphoto3.wdp"/></Relationships>
</file>

<file path=ppt/slides/_rels/slide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fr-FR" dirty="0">
                <a:solidFill>
                  <a:schemeClr val="tx1"/>
                </a:solidFill>
              </a:rPr>
              <a:t>Présentation UNIFA BTS ERA</a:t>
            </a:r>
            <a:endParaRPr lang="en-US" dirty="0">
              <a:solidFill>
                <a:schemeClr val="tx1"/>
              </a:solidFill>
            </a:endParaRPr>
          </a:p>
        </p:txBody>
      </p:sp>
    </p:spTree>
    <p:extLst>
      <p:ext uri="{BB962C8B-B14F-4D97-AF65-F5344CB8AC3E}">
        <p14:creationId xmlns:p14="http://schemas.microsoft.com/office/powerpoint/2010/main" val="42256558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Graphique 16"/>
          <p:cNvGraphicFramePr>
            <a:graphicFrameLocks/>
          </p:cNvGraphicFramePr>
          <p:nvPr/>
        </p:nvGraphicFramePr>
        <p:xfrm>
          <a:off x="3791744" y="4005064"/>
          <a:ext cx="3600000" cy="2700000"/>
        </p:xfrm>
        <a:graphic>
          <a:graphicData uri="http://schemas.openxmlformats.org/drawingml/2006/chart">
            <c:chart xmlns:c="http://schemas.openxmlformats.org/drawingml/2006/chart" xmlns:r="http://schemas.openxmlformats.org/officeDocument/2006/relationships" r:id="rId3"/>
          </a:graphicData>
        </a:graphic>
      </p:graphicFrame>
      <p:sp>
        <p:nvSpPr>
          <p:cNvPr id="32771" name="Rectangle 6"/>
          <p:cNvSpPr>
            <a:spLocks noChangeArrowheads="1"/>
          </p:cNvSpPr>
          <p:nvPr/>
        </p:nvSpPr>
        <p:spPr bwMode="auto">
          <a:xfrm>
            <a:off x="7896226" y="620713"/>
            <a:ext cx="262731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r" eaLnBrk="1" hangingPunct="1"/>
            <a:r>
              <a:rPr lang="fr-FR" altLang="fr-FR" sz="2000">
                <a:solidFill>
                  <a:srgbClr val="009999"/>
                </a:solidFill>
                <a:latin typeface="Calibri" panose="020F0502020204030204" pitchFamily="34" charset="0"/>
              </a:rPr>
              <a:t>1. CHIFFRE D’AFFAIRES</a:t>
            </a:r>
          </a:p>
        </p:txBody>
      </p:sp>
      <p:sp>
        <p:nvSpPr>
          <p:cNvPr id="32772" name="Rectangle à coins arrondis 5"/>
          <p:cNvSpPr>
            <a:spLocks noChangeArrowheads="1"/>
          </p:cNvSpPr>
          <p:nvPr/>
        </p:nvSpPr>
        <p:spPr bwMode="auto">
          <a:xfrm>
            <a:off x="3503613" y="1036639"/>
            <a:ext cx="5707062" cy="879475"/>
          </a:xfrm>
          <a:prstGeom prst="roundRect">
            <a:avLst>
              <a:gd name="adj" fmla="val 16667"/>
            </a:avLst>
          </a:prstGeom>
          <a:solidFill>
            <a:schemeClr val="bg1"/>
          </a:solidFill>
          <a:ln w="9525" algn="ctr">
            <a:solidFill>
              <a:srgbClr val="CC0066"/>
            </a:solidFill>
            <a:round/>
            <a:headEnd/>
            <a:tailEnd/>
          </a:ln>
        </p:spPr>
        <p:txBody>
          <a:bodyPr anchor="ct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r>
              <a:rPr lang="fr-FR" altLang="fr-FR" sz="1400">
                <a:solidFill>
                  <a:schemeClr val="tx1"/>
                </a:solidFill>
                <a:latin typeface="Calibri" panose="020F0502020204030204" pitchFamily="34" charset="0"/>
              </a:rPr>
              <a:t>Chiffre d’affaires réalisé en 2013 par les 12.000 entreprises faisant de l’agencement bois occasionnellement ou régulièrement</a:t>
            </a:r>
            <a:r>
              <a:rPr lang="fr-FR" altLang="fr-FR" sz="1400" baseline="30000">
                <a:solidFill>
                  <a:schemeClr val="tx1"/>
                </a:solidFill>
                <a:latin typeface="Calibri" panose="020F0502020204030204" pitchFamily="34" charset="0"/>
              </a:rPr>
              <a:t>(1)</a:t>
            </a:r>
            <a:r>
              <a:rPr lang="fr-FR" altLang="fr-FR" sz="1400">
                <a:solidFill>
                  <a:schemeClr val="tx1"/>
                </a:solidFill>
                <a:latin typeface="Calibri" panose="020F0502020204030204" pitchFamily="34" charset="0"/>
              </a:rPr>
              <a:t> :</a:t>
            </a:r>
          </a:p>
          <a:p>
            <a:pPr algn="ctr" eaLnBrk="1" hangingPunct="1"/>
            <a:r>
              <a:rPr lang="fr-FR" altLang="fr-FR" sz="1800">
                <a:solidFill>
                  <a:srgbClr val="CC0066"/>
                </a:solidFill>
                <a:latin typeface="Calibri" panose="020F0502020204030204" pitchFamily="34" charset="0"/>
              </a:rPr>
              <a:t>11,5 Mds € H.T.</a:t>
            </a:r>
          </a:p>
        </p:txBody>
      </p:sp>
      <p:sp>
        <p:nvSpPr>
          <p:cNvPr id="32773" name="Rectangle 14"/>
          <p:cNvSpPr>
            <a:spLocks noChangeArrowheads="1"/>
          </p:cNvSpPr>
          <p:nvPr/>
        </p:nvSpPr>
        <p:spPr bwMode="auto">
          <a:xfrm>
            <a:off x="1720850" y="2070101"/>
            <a:ext cx="32956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sz="1400">
                <a:solidFill>
                  <a:schemeClr val="tx1"/>
                </a:solidFill>
                <a:latin typeface="Calibri" panose="020F0502020204030204" pitchFamily="34" charset="0"/>
              </a:rPr>
              <a:t>Détail par types d’entreprises</a:t>
            </a:r>
            <a:endParaRPr lang="fr-FR" altLang="fr-FR">
              <a:solidFill>
                <a:schemeClr val="tx1"/>
              </a:solidFill>
              <a:latin typeface="Calibri" panose="020F0502020204030204" pitchFamily="34" charset="0"/>
            </a:endParaRPr>
          </a:p>
        </p:txBody>
      </p:sp>
      <p:sp>
        <p:nvSpPr>
          <p:cNvPr id="32774" name="Rectangle 14"/>
          <p:cNvSpPr>
            <a:spLocks noChangeArrowheads="1"/>
          </p:cNvSpPr>
          <p:nvPr/>
        </p:nvSpPr>
        <p:spPr bwMode="auto">
          <a:xfrm>
            <a:off x="7497764" y="2070101"/>
            <a:ext cx="2447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sz="1400">
                <a:solidFill>
                  <a:schemeClr val="tx1"/>
                </a:solidFill>
                <a:latin typeface="Calibri" panose="020F0502020204030204" pitchFamily="34" charset="0"/>
              </a:rPr>
              <a:t>Détail par tailles d’entreprises</a:t>
            </a:r>
            <a:endParaRPr lang="fr-FR" altLang="fr-FR">
              <a:solidFill>
                <a:schemeClr val="tx1"/>
              </a:solidFill>
              <a:latin typeface="Calibri" panose="020F0502020204030204" pitchFamily="34" charset="0"/>
            </a:endParaRPr>
          </a:p>
        </p:txBody>
      </p:sp>
      <p:sp>
        <p:nvSpPr>
          <p:cNvPr id="32775" name="Rectangle 14"/>
          <p:cNvSpPr>
            <a:spLocks noChangeArrowheads="1"/>
          </p:cNvSpPr>
          <p:nvPr/>
        </p:nvSpPr>
        <p:spPr bwMode="auto">
          <a:xfrm>
            <a:off x="4511675" y="4037014"/>
            <a:ext cx="20891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sz="1400">
                <a:solidFill>
                  <a:schemeClr val="tx1"/>
                </a:solidFill>
                <a:latin typeface="Calibri" panose="020F0502020204030204" pitchFamily="34" charset="0"/>
              </a:rPr>
              <a:t>Détail selon la fréquence d’intervention</a:t>
            </a:r>
            <a:endParaRPr lang="fr-FR" altLang="fr-FR">
              <a:solidFill>
                <a:schemeClr val="tx1"/>
              </a:solidFill>
              <a:latin typeface="Calibri" panose="020F0502020204030204" pitchFamily="34" charset="0"/>
            </a:endParaRPr>
          </a:p>
        </p:txBody>
      </p:sp>
      <p:graphicFrame>
        <p:nvGraphicFramePr>
          <p:cNvPr id="16" name="Graphique 15"/>
          <p:cNvGraphicFramePr>
            <a:graphicFrameLocks/>
          </p:cNvGraphicFramePr>
          <p:nvPr/>
        </p:nvGraphicFramePr>
        <p:xfrm>
          <a:off x="6888488" y="2102347"/>
          <a:ext cx="3600000" cy="2700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8" name="Graphique 17"/>
          <p:cNvGraphicFramePr>
            <a:graphicFrameLocks/>
          </p:cNvGraphicFramePr>
          <p:nvPr/>
        </p:nvGraphicFramePr>
        <p:xfrm>
          <a:off x="1524000" y="2261840"/>
          <a:ext cx="3600000" cy="2700000"/>
        </p:xfrm>
        <a:graphic>
          <a:graphicData uri="http://schemas.openxmlformats.org/drawingml/2006/chart">
            <c:chart xmlns:c="http://schemas.openxmlformats.org/drawingml/2006/chart" xmlns:r="http://schemas.openxmlformats.org/officeDocument/2006/relationships" r:id="rId5"/>
          </a:graphicData>
        </a:graphic>
      </p:graphicFrame>
      <p:sp>
        <p:nvSpPr>
          <p:cNvPr id="19" name="ZoneTexte 18"/>
          <p:cNvSpPr txBox="1"/>
          <p:nvPr/>
        </p:nvSpPr>
        <p:spPr>
          <a:xfrm>
            <a:off x="7175501" y="4652963"/>
            <a:ext cx="3313113" cy="1871662"/>
          </a:xfrm>
          <a:prstGeom prst="roundRect">
            <a:avLst/>
          </a:prstGeom>
          <a:noFill/>
          <a:ln w="9525">
            <a:solidFill>
              <a:schemeClr val="tx1">
                <a:lumMod val="50000"/>
                <a:lumOff val="50000"/>
              </a:schemeClr>
            </a:solidFill>
            <a:prstDash val="dash"/>
          </a:ln>
        </p:spPr>
        <p:txBody>
          <a:bodyPr/>
          <a:lstStyle/>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Plus des deux tiers du chiffre d’affaires  sont réalisés par les entreprises relevant des codes NAF du bâtiment.</a:t>
            </a:r>
          </a:p>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Les entreprises de 6 à 19 salariés et celles de 20 salariés et plus concentrent une part du chiffre d’affaires voisine.</a:t>
            </a:r>
          </a:p>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Les entreprises faisant régulièrement de l’agencement bois réalisent plus des trois quarts du chiffre d’affaires du secteur.</a:t>
            </a:r>
          </a:p>
        </p:txBody>
      </p:sp>
      <p:sp>
        <p:nvSpPr>
          <p:cNvPr id="13" name="Rectangle 12"/>
          <p:cNvSpPr>
            <a:spLocks noChangeArrowheads="1"/>
          </p:cNvSpPr>
          <p:nvPr/>
        </p:nvSpPr>
        <p:spPr bwMode="auto">
          <a:xfrm>
            <a:off x="4511676" y="260351"/>
            <a:ext cx="6156325" cy="360363"/>
          </a:xfrm>
          <a:prstGeom prst="rect">
            <a:avLst/>
          </a:prstGeom>
          <a:solidFill>
            <a:schemeClr val="accent1">
              <a:lumMod val="75000"/>
            </a:schemeClr>
          </a:solidFill>
          <a:ln w="9525">
            <a:noFill/>
            <a:miter lim="800000"/>
            <a:headEnd/>
            <a:tailEnd/>
          </a:ln>
        </p:spPr>
        <p:txBody>
          <a:bodyPr wrap="none" anchor="ctr"/>
          <a:lstStyle/>
          <a:p>
            <a:pPr algn="r">
              <a:spcBef>
                <a:spcPct val="20000"/>
              </a:spcBef>
              <a:defRPr/>
            </a:pPr>
            <a:r>
              <a:rPr lang="fr-FR" sz="2100" dirty="0">
                <a:solidFill>
                  <a:schemeClr val="bg1"/>
                </a:solidFill>
                <a:latin typeface="Calibri" pitchFamily="34" charset="0"/>
                <a:cs typeface="Arial" charset="0"/>
              </a:rPr>
              <a:t>II : L’ACTIVITE DES ENTREPRISES D’AGENCEMENT BOIS</a:t>
            </a:r>
          </a:p>
        </p:txBody>
      </p:sp>
      <p:sp>
        <p:nvSpPr>
          <p:cNvPr id="32780" name="Espace réservé du numéro de diapositive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spcBef>
                <a:spcPct val="0"/>
              </a:spcBef>
            </a:pPr>
            <a:fld id="{AB3ACAFC-F99F-4DDB-AD42-BC70F3EA1D4A}" type="slidenum">
              <a:rPr lang="fr-FR" altLang="fr-FR" sz="900">
                <a:solidFill>
                  <a:schemeClr val="bg1"/>
                </a:solidFill>
                <a:latin typeface="Calibri" panose="020F0502020204030204" pitchFamily="34" charset="0"/>
              </a:rPr>
              <a:pPr eaLnBrk="1" hangingPunct="1">
                <a:spcBef>
                  <a:spcPct val="0"/>
                </a:spcBef>
              </a:pPr>
              <a:t>10</a:t>
            </a:fld>
            <a:r>
              <a:rPr lang="fr-FR" altLang="fr-FR" sz="900">
                <a:solidFill>
                  <a:schemeClr val="bg1"/>
                </a:solidFill>
                <a:latin typeface="Calibri" panose="020F0502020204030204" pitchFamily="34" charset="0"/>
              </a:rPr>
              <a:t>/60</a:t>
            </a:r>
          </a:p>
        </p:txBody>
      </p:sp>
      <p:sp>
        <p:nvSpPr>
          <p:cNvPr id="32781" name="Rectangle 13"/>
          <p:cNvSpPr>
            <a:spLocks noChangeArrowheads="1"/>
          </p:cNvSpPr>
          <p:nvPr/>
        </p:nvSpPr>
        <p:spPr bwMode="auto">
          <a:xfrm>
            <a:off x="1709739" y="6364288"/>
            <a:ext cx="33750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r>
              <a:rPr lang="fr-FR" altLang="fr-FR" sz="1000" i="1" baseline="30000">
                <a:latin typeface="Calibri" panose="020F0502020204030204" pitchFamily="34" charset="0"/>
              </a:rPr>
              <a:t>(1) </a:t>
            </a:r>
            <a:r>
              <a:rPr lang="fr-FR" altLang="fr-FR" sz="1000" i="1">
                <a:latin typeface="Calibri" panose="020F0502020204030204" pitchFamily="34" charset="0"/>
              </a:rPr>
              <a:t>Hors entreprises employant 0 salarié</a:t>
            </a:r>
          </a:p>
        </p:txBody>
      </p:sp>
    </p:spTree>
    <p:extLst>
      <p:ext uri="{BB962C8B-B14F-4D97-AF65-F5344CB8AC3E}">
        <p14:creationId xmlns:p14="http://schemas.microsoft.com/office/powerpoint/2010/main" val="42020381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4511676" y="260351"/>
            <a:ext cx="6156325" cy="360363"/>
          </a:xfrm>
          <a:prstGeom prst="rect">
            <a:avLst/>
          </a:prstGeom>
          <a:solidFill>
            <a:schemeClr val="accent1">
              <a:lumMod val="75000"/>
            </a:schemeClr>
          </a:solidFill>
          <a:ln w="9525">
            <a:noFill/>
            <a:miter lim="800000"/>
            <a:headEnd/>
            <a:tailEnd/>
          </a:ln>
        </p:spPr>
        <p:txBody>
          <a:bodyPr wrap="none" anchor="ctr"/>
          <a:lstStyle/>
          <a:p>
            <a:pPr algn="r">
              <a:spcBef>
                <a:spcPct val="20000"/>
              </a:spcBef>
              <a:defRPr/>
            </a:pPr>
            <a:r>
              <a:rPr lang="fr-FR" sz="2100" dirty="0">
                <a:solidFill>
                  <a:schemeClr val="bg1"/>
                </a:solidFill>
                <a:latin typeface="Calibri" pitchFamily="34" charset="0"/>
                <a:cs typeface="Arial" charset="0"/>
              </a:rPr>
              <a:t>II : L’ACTIVITE DES ENTREPRISES D’AGENCEMENT BOIS</a:t>
            </a:r>
          </a:p>
        </p:txBody>
      </p:sp>
      <p:sp>
        <p:nvSpPr>
          <p:cNvPr id="33795" name="Rectangle 6"/>
          <p:cNvSpPr>
            <a:spLocks noChangeArrowheads="1"/>
          </p:cNvSpPr>
          <p:nvPr/>
        </p:nvSpPr>
        <p:spPr bwMode="auto">
          <a:xfrm>
            <a:off x="3432176" y="620713"/>
            <a:ext cx="709136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r" eaLnBrk="1" hangingPunct="1"/>
            <a:r>
              <a:rPr lang="fr-FR" altLang="fr-FR" sz="2000">
                <a:solidFill>
                  <a:srgbClr val="009999"/>
                </a:solidFill>
                <a:latin typeface="Calibri" panose="020F0502020204030204" pitchFamily="34" charset="0"/>
              </a:rPr>
              <a:t>2. REPARTITION DU CHIFFRE D’AFFAIRES PAR FAMILLES D’ACTIVITE</a:t>
            </a:r>
          </a:p>
        </p:txBody>
      </p:sp>
      <p:sp>
        <p:nvSpPr>
          <p:cNvPr id="15" name="ZoneTexte 14"/>
          <p:cNvSpPr txBox="1"/>
          <p:nvPr/>
        </p:nvSpPr>
        <p:spPr>
          <a:xfrm>
            <a:off x="2208214" y="5200650"/>
            <a:ext cx="8023225" cy="1163638"/>
          </a:xfrm>
          <a:prstGeom prst="roundRect">
            <a:avLst/>
          </a:prstGeom>
          <a:noFill/>
          <a:ln w="9525">
            <a:solidFill>
              <a:schemeClr val="tx1">
                <a:lumMod val="50000"/>
                <a:lumOff val="50000"/>
              </a:schemeClr>
            </a:solidFill>
            <a:prstDash val="dash"/>
          </a:ln>
        </p:spPr>
        <p:txBody>
          <a:bodyPr>
            <a:spAutoFit/>
          </a:bodyPr>
          <a:lstStyle/>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L’agencement bois représente près des deux tiers du chiffre d’affaires total réalisé par les 12.000 entreprises en faisant occasionnellement ou régulièrement. Les travaux de menuiseries bois et PVC concentrent, quant à eux, 20 % du chiffre d’affaires.</a:t>
            </a:r>
          </a:p>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 Une part de l’agencement bois qui atteint 78 % du chiffre d’affaires pour les entreprises relevant du secteur de l’industrie, contre 59 % pour celles du bâtiment.</a:t>
            </a:r>
          </a:p>
        </p:txBody>
      </p:sp>
      <p:sp>
        <p:nvSpPr>
          <p:cNvPr id="33797" name="Rectangle 14"/>
          <p:cNvSpPr>
            <a:spLocks noChangeArrowheads="1"/>
          </p:cNvSpPr>
          <p:nvPr/>
        </p:nvSpPr>
        <p:spPr bwMode="auto">
          <a:xfrm>
            <a:off x="2208213" y="4965701"/>
            <a:ext cx="3389312"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sz="1000" i="1">
                <a:solidFill>
                  <a:schemeClr val="bg2"/>
                </a:solidFill>
                <a:latin typeface="Calibri" panose="020F0502020204030204" pitchFamily="34" charset="0"/>
              </a:rPr>
              <a:t>*charpente, agencement métal, isolation, couverture, …</a:t>
            </a:r>
          </a:p>
        </p:txBody>
      </p:sp>
      <p:sp>
        <p:nvSpPr>
          <p:cNvPr id="33798" name="Espace réservé du numéro de diapositive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spcBef>
                <a:spcPct val="0"/>
              </a:spcBef>
            </a:pPr>
            <a:fld id="{9A864911-5764-474D-9E8E-2450EE73B3FD}" type="slidenum">
              <a:rPr lang="fr-FR" altLang="fr-FR" sz="900">
                <a:solidFill>
                  <a:schemeClr val="bg1"/>
                </a:solidFill>
                <a:latin typeface="Calibri" panose="020F0502020204030204" pitchFamily="34" charset="0"/>
              </a:rPr>
              <a:pPr eaLnBrk="1" hangingPunct="1">
                <a:spcBef>
                  <a:spcPct val="0"/>
                </a:spcBef>
              </a:pPr>
              <a:t>11</a:t>
            </a:fld>
            <a:r>
              <a:rPr lang="fr-FR" altLang="fr-FR" sz="900">
                <a:solidFill>
                  <a:schemeClr val="bg1"/>
                </a:solidFill>
                <a:latin typeface="Calibri" panose="020F0502020204030204" pitchFamily="34" charset="0"/>
              </a:rPr>
              <a:t>/60</a:t>
            </a:r>
          </a:p>
        </p:txBody>
      </p:sp>
      <p:graphicFrame>
        <p:nvGraphicFramePr>
          <p:cNvPr id="9" name="Graphique 8"/>
          <p:cNvGraphicFramePr>
            <a:graphicFrameLocks/>
          </p:cNvGraphicFramePr>
          <p:nvPr/>
        </p:nvGraphicFramePr>
        <p:xfrm>
          <a:off x="2904094" y="1526482"/>
          <a:ext cx="6372226" cy="3438525"/>
        </p:xfrm>
        <a:graphic>
          <a:graphicData uri="http://schemas.openxmlformats.org/drawingml/2006/chart">
            <c:chart xmlns:c="http://schemas.openxmlformats.org/drawingml/2006/chart" xmlns:r="http://schemas.openxmlformats.org/officeDocument/2006/relationships" r:id="rId3"/>
          </a:graphicData>
        </a:graphic>
      </p:graphicFrame>
      <p:sp>
        <p:nvSpPr>
          <p:cNvPr id="33800" name="Rectangle 10"/>
          <p:cNvSpPr>
            <a:spLocks noChangeArrowheads="1"/>
          </p:cNvSpPr>
          <p:nvPr/>
        </p:nvSpPr>
        <p:spPr bwMode="auto">
          <a:xfrm>
            <a:off x="3711575" y="1125539"/>
            <a:ext cx="457200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r>
              <a:rPr lang="fr-FR" altLang="fr-FR" sz="1400">
                <a:solidFill>
                  <a:schemeClr val="tx1"/>
                </a:solidFill>
                <a:latin typeface="Calibri" panose="020F0502020204030204" pitchFamily="34" charset="0"/>
              </a:rPr>
              <a:t>Pour les 12.000 entreprises faisant de l’agencement bois occasionnellement ou régulièrement</a:t>
            </a:r>
            <a:r>
              <a:rPr lang="fr-FR" altLang="fr-FR" sz="1400" baseline="30000">
                <a:solidFill>
                  <a:schemeClr val="tx1"/>
                </a:solidFill>
                <a:latin typeface="Calibri" panose="020F0502020204030204" pitchFamily="34" charset="0"/>
              </a:rPr>
              <a:t>(1)</a:t>
            </a:r>
          </a:p>
        </p:txBody>
      </p:sp>
      <p:sp>
        <p:nvSpPr>
          <p:cNvPr id="33801" name="Rectangle 11"/>
          <p:cNvSpPr>
            <a:spLocks noChangeArrowheads="1"/>
          </p:cNvSpPr>
          <p:nvPr/>
        </p:nvSpPr>
        <p:spPr bwMode="auto">
          <a:xfrm>
            <a:off x="1709739" y="6364288"/>
            <a:ext cx="33750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r>
              <a:rPr lang="fr-FR" altLang="fr-FR" sz="1000" i="1" baseline="30000">
                <a:latin typeface="Calibri" panose="020F0502020204030204" pitchFamily="34" charset="0"/>
              </a:rPr>
              <a:t>(1) </a:t>
            </a:r>
            <a:r>
              <a:rPr lang="fr-FR" altLang="fr-FR" sz="1000" i="1">
                <a:latin typeface="Calibri" panose="020F0502020204030204" pitchFamily="34" charset="0"/>
              </a:rPr>
              <a:t>Hors entreprises employant 0 salarié</a:t>
            </a:r>
          </a:p>
        </p:txBody>
      </p:sp>
    </p:spTree>
    <p:extLst>
      <p:ext uri="{BB962C8B-B14F-4D97-AF65-F5344CB8AC3E}">
        <p14:creationId xmlns:p14="http://schemas.microsoft.com/office/powerpoint/2010/main" val="23744135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4511676" y="260351"/>
            <a:ext cx="6156325" cy="360363"/>
          </a:xfrm>
          <a:prstGeom prst="rect">
            <a:avLst/>
          </a:prstGeom>
          <a:solidFill>
            <a:schemeClr val="accent1">
              <a:lumMod val="75000"/>
            </a:schemeClr>
          </a:solidFill>
          <a:ln w="9525">
            <a:noFill/>
            <a:miter lim="800000"/>
            <a:headEnd/>
            <a:tailEnd/>
          </a:ln>
        </p:spPr>
        <p:txBody>
          <a:bodyPr wrap="none" anchor="ctr"/>
          <a:lstStyle/>
          <a:p>
            <a:pPr algn="r">
              <a:spcBef>
                <a:spcPct val="20000"/>
              </a:spcBef>
              <a:defRPr/>
            </a:pPr>
            <a:r>
              <a:rPr lang="fr-FR" sz="2100" dirty="0">
                <a:solidFill>
                  <a:schemeClr val="bg1"/>
                </a:solidFill>
                <a:latin typeface="Calibri" pitchFamily="34" charset="0"/>
                <a:cs typeface="Arial" charset="0"/>
              </a:rPr>
              <a:t>II : L’ACTIVITE DES ENTREPRISES D’AGENCEMENT BOIS</a:t>
            </a:r>
          </a:p>
        </p:txBody>
      </p:sp>
      <p:sp>
        <p:nvSpPr>
          <p:cNvPr id="34819" name="Rectangle 6"/>
          <p:cNvSpPr>
            <a:spLocks noChangeArrowheads="1"/>
          </p:cNvSpPr>
          <p:nvPr/>
        </p:nvSpPr>
        <p:spPr bwMode="auto">
          <a:xfrm>
            <a:off x="3432176" y="620713"/>
            <a:ext cx="709136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r" eaLnBrk="1" hangingPunct="1"/>
            <a:r>
              <a:rPr lang="fr-FR" altLang="fr-FR" sz="2000">
                <a:solidFill>
                  <a:srgbClr val="009999"/>
                </a:solidFill>
                <a:latin typeface="Calibri" panose="020F0502020204030204" pitchFamily="34" charset="0"/>
              </a:rPr>
              <a:t>2. REPARTITION DU CHIFFRE D’AFFAIRES PAR FAMILLES D’ACTIVITE</a:t>
            </a:r>
          </a:p>
        </p:txBody>
      </p:sp>
      <p:sp>
        <p:nvSpPr>
          <p:cNvPr id="34820" name="Rectangle 2"/>
          <p:cNvSpPr>
            <a:spLocks noChangeArrowheads="1"/>
          </p:cNvSpPr>
          <p:nvPr/>
        </p:nvSpPr>
        <p:spPr bwMode="auto">
          <a:xfrm>
            <a:off x="2105026" y="1362076"/>
            <a:ext cx="265271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r>
              <a:rPr lang="fr-FR" altLang="fr-FR" sz="1400">
                <a:solidFill>
                  <a:schemeClr val="tx1"/>
                </a:solidFill>
                <a:latin typeface="Calibri" panose="020F0502020204030204" pitchFamily="34" charset="0"/>
              </a:rPr>
              <a:t>Détail par tailles d’entreprises</a:t>
            </a:r>
            <a:endParaRPr lang="fr-FR" altLang="fr-FR" sz="1400"/>
          </a:p>
        </p:txBody>
      </p:sp>
      <p:sp>
        <p:nvSpPr>
          <p:cNvPr id="15" name="ZoneTexte 14"/>
          <p:cNvSpPr txBox="1"/>
          <p:nvPr/>
        </p:nvSpPr>
        <p:spPr>
          <a:xfrm>
            <a:off x="2382838" y="5543550"/>
            <a:ext cx="7848600" cy="757238"/>
          </a:xfrm>
          <a:prstGeom prst="roundRect">
            <a:avLst/>
          </a:prstGeom>
          <a:noFill/>
          <a:ln w="9525">
            <a:solidFill>
              <a:schemeClr val="tx1">
                <a:lumMod val="50000"/>
                <a:lumOff val="50000"/>
              </a:schemeClr>
            </a:solidFill>
            <a:prstDash val="dash"/>
          </a:ln>
        </p:spPr>
        <p:txBody>
          <a:bodyPr>
            <a:spAutoFit/>
          </a:bodyPr>
          <a:lstStyle/>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Une part des travaux de menuiserie réduite pour les entreprises de 20 salariés et plus. </a:t>
            </a:r>
          </a:p>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Logiquement, une part de l’agencement plus restreinte (27 %) pour les entreprises faisant occasionnellement de l’agencement bois au profit des travaux de menuiserie bois et PVC.</a:t>
            </a:r>
          </a:p>
        </p:txBody>
      </p:sp>
      <p:sp>
        <p:nvSpPr>
          <p:cNvPr id="34822" name="Rectangle 14"/>
          <p:cNvSpPr>
            <a:spLocks noChangeArrowheads="1"/>
          </p:cNvSpPr>
          <p:nvPr/>
        </p:nvSpPr>
        <p:spPr bwMode="auto">
          <a:xfrm>
            <a:off x="2851151" y="5199063"/>
            <a:ext cx="338931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sz="1000" i="1">
                <a:solidFill>
                  <a:schemeClr val="bg2"/>
                </a:solidFill>
                <a:latin typeface="Calibri" panose="020F0502020204030204" pitchFamily="34" charset="0"/>
              </a:rPr>
              <a:t>*charpente, agencement métal, isolation, couverture, …</a:t>
            </a:r>
          </a:p>
        </p:txBody>
      </p:sp>
      <p:sp>
        <p:nvSpPr>
          <p:cNvPr id="34823" name="Rectangle 8"/>
          <p:cNvSpPr>
            <a:spLocks noChangeArrowheads="1"/>
          </p:cNvSpPr>
          <p:nvPr/>
        </p:nvSpPr>
        <p:spPr bwMode="auto">
          <a:xfrm>
            <a:off x="6307138" y="1341439"/>
            <a:ext cx="3173412"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r>
              <a:rPr lang="fr-FR" altLang="fr-FR" sz="1400">
                <a:solidFill>
                  <a:schemeClr val="tx1"/>
                </a:solidFill>
                <a:latin typeface="Calibri" panose="020F0502020204030204" pitchFamily="34" charset="0"/>
              </a:rPr>
              <a:t>Détail selon la fréquence d’intervention</a:t>
            </a:r>
            <a:endParaRPr lang="fr-FR" altLang="fr-FR" sz="1400"/>
          </a:p>
        </p:txBody>
      </p:sp>
      <p:graphicFrame>
        <p:nvGraphicFramePr>
          <p:cNvPr id="12" name="Graphique 11"/>
          <p:cNvGraphicFramePr>
            <a:graphicFrameLocks/>
          </p:cNvGraphicFramePr>
          <p:nvPr/>
        </p:nvGraphicFramePr>
        <p:xfrm>
          <a:off x="1710874" y="1772816"/>
          <a:ext cx="4500000" cy="3312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Graphique 12"/>
          <p:cNvGraphicFramePr>
            <a:graphicFrameLocks/>
          </p:cNvGraphicFramePr>
          <p:nvPr/>
        </p:nvGraphicFramePr>
        <p:xfrm>
          <a:off x="6150151" y="1741851"/>
          <a:ext cx="4500000" cy="3312000"/>
        </p:xfrm>
        <a:graphic>
          <a:graphicData uri="http://schemas.openxmlformats.org/drawingml/2006/chart">
            <c:chart xmlns:c="http://schemas.openxmlformats.org/drawingml/2006/chart" xmlns:r="http://schemas.openxmlformats.org/officeDocument/2006/relationships" r:id="rId4"/>
          </a:graphicData>
        </a:graphic>
      </p:graphicFrame>
      <p:sp>
        <p:nvSpPr>
          <p:cNvPr id="34826" name="Espace réservé du numéro de diapositive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spcBef>
                <a:spcPct val="0"/>
              </a:spcBef>
            </a:pPr>
            <a:fld id="{1F85D8E6-BB1B-4363-B1DB-3769B9471A10}" type="slidenum">
              <a:rPr lang="fr-FR" altLang="fr-FR" sz="900">
                <a:solidFill>
                  <a:schemeClr val="bg1"/>
                </a:solidFill>
                <a:latin typeface="Calibri" panose="020F0502020204030204" pitchFamily="34" charset="0"/>
              </a:rPr>
              <a:pPr eaLnBrk="1" hangingPunct="1">
                <a:spcBef>
                  <a:spcPct val="0"/>
                </a:spcBef>
              </a:pPr>
              <a:t>12</a:t>
            </a:fld>
            <a:r>
              <a:rPr lang="fr-FR" altLang="fr-FR" sz="900">
                <a:solidFill>
                  <a:schemeClr val="bg1"/>
                </a:solidFill>
                <a:latin typeface="Calibri" panose="020F0502020204030204" pitchFamily="34" charset="0"/>
              </a:rPr>
              <a:t>/60</a:t>
            </a:r>
          </a:p>
        </p:txBody>
      </p:sp>
    </p:spTree>
    <p:extLst>
      <p:ext uri="{BB962C8B-B14F-4D97-AF65-F5344CB8AC3E}">
        <p14:creationId xmlns:p14="http://schemas.microsoft.com/office/powerpoint/2010/main" val="27108611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4511676" y="260351"/>
            <a:ext cx="6156325" cy="360363"/>
          </a:xfrm>
          <a:prstGeom prst="rect">
            <a:avLst/>
          </a:prstGeom>
          <a:solidFill>
            <a:schemeClr val="accent1">
              <a:lumMod val="75000"/>
            </a:schemeClr>
          </a:solidFill>
          <a:ln w="9525">
            <a:noFill/>
            <a:miter lim="800000"/>
            <a:headEnd/>
            <a:tailEnd/>
          </a:ln>
        </p:spPr>
        <p:txBody>
          <a:bodyPr wrap="none" anchor="ctr"/>
          <a:lstStyle/>
          <a:p>
            <a:pPr algn="r">
              <a:spcBef>
                <a:spcPct val="20000"/>
              </a:spcBef>
              <a:defRPr/>
            </a:pPr>
            <a:r>
              <a:rPr lang="fr-FR" sz="2100" dirty="0">
                <a:solidFill>
                  <a:schemeClr val="bg1"/>
                </a:solidFill>
                <a:latin typeface="Calibri" pitchFamily="34" charset="0"/>
                <a:cs typeface="Arial" charset="0"/>
              </a:rPr>
              <a:t>II : L’ACTIVITE DES ENTREPRISES D’AGENCEMENT BOIS</a:t>
            </a:r>
          </a:p>
        </p:txBody>
      </p:sp>
      <p:sp>
        <p:nvSpPr>
          <p:cNvPr id="35843" name="Rectangle 6"/>
          <p:cNvSpPr>
            <a:spLocks noChangeArrowheads="1"/>
          </p:cNvSpPr>
          <p:nvPr/>
        </p:nvSpPr>
        <p:spPr bwMode="auto">
          <a:xfrm>
            <a:off x="4656138" y="620713"/>
            <a:ext cx="58674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r" eaLnBrk="1" hangingPunct="1"/>
            <a:r>
              <a:rPr lang="fr-FR" altLang="fr-FR" sz="2000">
                <a:solidFill>
                  <a:srgbClr val="009999"/>
                </a:solidFill>
                <a:latin typeface="Calibri" panose="020F0502020204030204" pitchFamily="34" charset="0"/>
              </a:rPr>
              <a:t>3. STRUCTURE DU CHIFFRE D’AFFAIRES SELON LA NATURE DES PRESTATIONS</a:t>
            </a:r>
          </a:p>
        </p:txBody>
      </p:sp>
      <p:sp>
        <p:nvSpPr>
          <p:cNvPr id="35844" name="Rectangle 2"/>
          <p:cNvSpPr>
            <a:spLocks noChangeArrowheads="1"/>
          </p:cNvSpPr>
          <p:nvPr/>
        </p:nvSpPr>
        <p:spPr bwMode="auto">
          <a:xfrm>
            <a:off x="3711575" y="1268414"/>
            <a:ext cx="457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r>
              <a:rPr lang="fr-FR" altLang="fr-FR" sz="1400">
                <a:solidFill>
                  <a:schemeClr val="tx1"/>
                </a:solidFill>
                <a:latin typeface="Calibri" panose="020F0502020204030204" pitchFamily="34" charset="0"/>
              </a:rPr>
              <a:t>Pour les 12.000 entreprises faisant de l’agencement bois occasionnellement ou régulièrement</a:t>
            </a:r>
            <a:r>
              <a:rPr lang="fr-FR" altLang="fr-FR" sz="1400" baseline="30000">
                <a:solidFill>
                  <a:schemeClr val="tx1"/>
                </a:solidFill>
                <a:latin typeface="Calibri" panose="020F0502020204030204" pitchFamily="34" charset="0"/>
              </a:rPr>
              <a:t>(1)</a:t>
            </a:r>
          </a:p>
        </p:txBody>
      </p:sp>
      <p:sp>
        <p:nvSpPr>
          <p:cNvPr id="15" name="ZoneTexte 14"/>
          <p:cNvSpPr txBox="1"/>
          <p:nvPr/>
        </p:nvSpPr>
        <p:spPr>
          <a:xfrm>
            <a:off x="2384425" y="5373689"/>
            <a:ext cx="7848600" cy="1000125"/>
          </a:xfrm>
          <a:prstGeom prst="roundRect">
            <a:avLst/>
          </a:prstGeom>
          <a:noFill/>
          <a:ln w="9525">
            <a:solidFill>
              <a:schemeClr val="tx1">
                <a:lumMod val="50000"/>
                <a:lumOff val="50000"/>
              </a:schemeClr>
            </a:solidFill>
            <a:prstDash val="dash"/>
          </a:ln>
        </p:spPr>
        <p:txBody>
          <a:bodyPr>
            <a:spAutoFit/>
          </a:bodyPr>
          <a:lstStyle/>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La fabrication et la mise en œuvre concentrent chacune plus du tiers du chiffre d’affaires du secteur.</a:t>
            </a:r>
          </a:p>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Une part de la fabrication plus importante au sein des entreprises relevant des codes NAF 3101Z, 3102Z et 3109B (Industrie).</a:t>
            </a:r>
          </a:p>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Une part de la mise en œuvre dominante pour celles relevant des codes NAF du bâtiment.</a:t>
            </a:r>
          </a:p>
        </p:txBody>
      </p:sp>
      <p:sp>
        <p:nvSpPr>
          <p:cNvPr id="35846" name="Espace réservé du numéro de diapositive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spcBef>
                <a:spcPct val="0"/>
              </a:spcBef>
            </a:pPr>
            <a:fld id="{6AA65F0B-A782-4258-8B26-C62AE59D10AA}" type="slidenum">
              <a:rPr lang="fr-FR" altLang="fr-FR" sz="900">
                <a:solidFill>
                  <a:schemeClr val="bg1"/>
                </a:solidFill>
                <a:latin typeface="Calibri" panose="020F0502020204030204" pitchFamily="34" charset="0"/>
              </a:rPr>
              <a:pPr eaLnBrk="1" hangingPunct="1">
                <a:spcBef>
                  <a:spcPct val="0"/>
                </a:spcBef>
              </a:pPr>
              <a:t>13</a:t>
            </a:fld>
            <a:r>
              <a:rPr lang="fr-FR" altLang="fr-FR" sz="900">
                <a:solidFill>
                  <a:schemeClr val="bg1"/>
                </a:solidFill>
                <a:latin typeface="Calibri" panose="020F0502020204030204" pitchFamily="34" charset="0"/>
              </a:rPr>
              <a:t>/60</a:t>
            </a:r>
          </a:p>
        </p:txBody>
      </p:sp>
      <p:graphicFrame>
        <p:nvGraphicFramePr>
          <p:cNvPr id="10" name="Graphique 9"/>
          <p:cNvGraphicFramePr>
            <a:graphicFrameLocks/>
          </p:cNvGraphicFramePr>
          <p:nvPr/>
        </p:nvGraphicFramePr>
        <p:xfrm>
          <a:off x="3418445" y="1844825"/>
          <a:ext cx="5343525" cy="3338513"/>
        </p:xfrm>
        <a:graphic>
          <a:graphicData uri="http://schemas.openxmlformats.org/drawingml/2006/chart">
            <c:chart xmlns:c="http://schemas.openxmlformats.org/drawingml/2006/chart" xmlns:r="http://schemas.openxmlformats.org/officeDocument/2006/relationships" r:id="rId3"/>
          </a:graphicData>
        </a:graphic>
      </p:graphicFrame>
      <p:sp>
        <p:nvSpPr>
          <p:cNvPr id="35848" name="Rectangle 8"/>
          <p:cNvSpPr>
            <a:spLocks noChangeArrowheads="1"/>
          </p:cNvSpPr>
          <p:nvPr/>
        </p:nvSpPr>
        <p:spPr bwMode="auto">
          <a:xfrm>
            <a:off x="1630364" y="6356351"/>
            <a:ext cx="360203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r>
              <a:rPr lang="fr-FR" altLang="fr-FR" sz="1000" i="1" baseline="30000">
                <a:latin typeface="Calibri" panose="020F0502020204030204" pitchFamily="34" charset="0"/>
              </a:rPr>
              <a:t>(1) </a:t>
            </a:r>
            <a:r>
              <a:rPr lang="fr-FR" altLang="fr-FR" sz="1000" i="1">
                <a:latin typeface="Calibri" panose="020F0502020204030204" pitchFamily="34" charset="0"/>
              </a:rPr>
              <a:t>Hors entreprises employant 0 salarié</a:t>
            </a:r>
          </a:p>
        </p:txBody>
      </p:sp>
    </p:spTree>
    <p:extLst>
      <p:ext uri="{BB962C8B-B14F-4D97-AF65-F5344CB8AC3E}">
        <p14:creationId xmlns:p14="http://schemas.microsoft.com/office/powerpoint/2010/main" val="5612754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4511676" y="260351"/>
            <a:ext cx="6156325" cy="360363"/>
          </a:xfrm>
          <a:prstGeom prst="rect">
            <a:avLst/>
          </a:prstGeom>
          <a:solidFill>
            <a:schemeClr val="accent1">
              <a:lumMod val="75000"/>
            </a:schemeClr>
          </a:solidFill>
          <a:ln w="9525">
            <a:noFill/>
            <a:miter lim="800000"/>
            <a:headEnd/>
            <a:tailEnd/>
          </a:ln>
        </p:spPr>
        <p:txBody>
          <a:bodyPr wrap="none" anchor="ctr"/>
          <a:lstStyle/>
          <a:p>
            <a:pPr algn="r">
              <a:spcBef>
                <a:spcPct val="20000"/>
              </a:spcBef>
              <a:defRPr/>
            </a:pPr>
            <a:r>
              <a:rPr lang="fr-FR" sz="2100" dirty="0">
                <a:solidFill>
                  <a:schemeClr val="bg1"/>
                </a:solidFill>
                <a:latin typeface="Calibri" pitchFamily="34" charset="0"/>
                <a:cs typeface="Arial" charset="0"/>
              </a:rPr>
              <a:t>II : L’ACTIVITE DES ENTREPRISES D’AGENCEMENT BOIS</a:t>
            </a:r>
          </a:p>
        </p:txBody>
      </p:sp>
      <p:sp>
        <p:nvSpPr>
          <p:cNvPr id="37891" name="Rectangle 6"/>
          <p:cNvSpPr>
            <a:spLocks noChangeArrowheads="1"/>
          </p:cNvSpPr>
          <p:nvPr/>
        </p:nvSpPr>
        <p:spPr bwMode="auto">
          <a:xfrm>
            <a:off x="2346326" y="620713"/>
            <a:ext cx="817721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r" eaLnBrk="1" hangingPunct="1"/>
            <a:r>
              <a:rPr lang="fr-FR" altLang="fr-FR" sz="2000">
                <a:solidFill>
                  <a:srgbClr val="009999"/>
                </a:solidFill>
                <a:latin typeface="Calibri" panose="020F0502020204030204" pitchFamily="34" charset="0"/>
              </a:rPr>
              <a:t>4. STRUCTURE DU CHIFFRE D’AFFAIRES SELON LES PRINCIPALES CLIENTELES</a:t>
            </a:r>
          </a:p>
        </p:txBody>
      </p:sp>
      <p:sp>
        <p:nvSpPr>
          <p:cNvPr id="15" name="ZoneTexte 14"/>
          <p:cNvSpPr txBox="1"/>
          <p:nvPr/>
        </p:nvSpPr>
        <p:spPr>
          <a:xfrm>
            <a:off x="2346325" y="5381625"/>
            <a:ext cx="7848600" cy="960438"/>
          </a:xfrm>
          <a:prstGeom prst="roundRect">
            <a:avLst/>
          </a:prstGeom>
          <a:noFill/>
          <a:ln w="9525">
            <a:solidFill>
              <a:schemeClr val="tx1">
                <a:lumMod val="50000"/>
                <a:lumOff val="50000"/>
              </a:schemeClr>
            </a:solidFill>
            <a:prstDash val="dash"/>
          </a:ln>
        </p:spPr>
        <p:txBody>
          <a:bodyPr>
            <a:spAutoFit/>
          </a:bodyPr>
          <a:lstStyle/>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Avec 46 % du chiffre d’affaires, les logements privés représentent la première clientèle des entreprises. Le tertiaire privé vient ensuite concentrant 40 % du chiffre d’affaires. </a:t>
            </a:r>
          </a:p>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Une part du tertiaire privé majoritaire pour les entreprises relevant du secteur de l’industrie. Domination des logements privés pour le secteur bâtiment.</a:t>
            </a:r>
          </a:p>
        </p:txBody>
      </p:sp>
      <p:sp>
        <p:nvSpPr>
          <p:cNvPr id="37893" name="Espace réservé du numéro de diapositive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spcBef>
                <a:spcPct val="0"/>
              </a:spcBef>
            </a:pPr>
            <a:fld id="{88A9B944-7543-4FE6-B623-112F81ECDFA9}" type="slidenum">
              <a:rPr lang="fr-FR" altLang="fr-FR" sz="900">
                <a:solidFill>
                  <a:schemeClr val="bg1"/>
                </a:solidFill>
                <a:latin typeface="Calibri" panose="020F0502020204030204" pitchFamily="34" charset="0"/>
              </a:rPr>
              <a:pPr eaLnBrk="1" hangingPunct="1">
                <a:spcBef>
                  <a:spcPct val="0"/>
                </a:spcBef>
              </a:pPr>
              <a:t>14</a:t>
            </a:fld>
            <a:r>
              <a:rPr lang="fr-FR" altLang="fr-FR" sz="900">
                <a:solidFill>
                  <a:schemeClr val="bg1"/>
                </a:solidFill>
                <a:latin typeface="Calibri" panose="020F0502020204030204" pitchFamily="34" charset="0"/>
              </a:rPr>
              <a:t>/60</a:t>
            </a:r>
          </a:p>
        </p:txBody>
      </p:sp>
      <p:graphicFrame>
        <p:nvGraphicFramePr>
          <p:cNvPr id="10" name="Graphique 9"/>
          <p:cNvGraphicFramePr>
            <a:graphicFrameLocks/>
          </p:cNvGraphicFramePr>
          <p:nvPr/>
        </p:nvGraphicFramePr>
        <p:xfrm>
          <a:off x="3750597" y="1772816"/>
          <a:ext cx="5040000" cy="3240000"/>
        </p:xfrm>
        <a:graphic>
          <a:graphicData uri="http://schemas.openxmlformats.org/drawingml/2006/chart">
            <c:chart xmlns:c="http://schemas.openxmlformats.org/drawingml/2006/chart" xmlns:r="http://schemas.openxmlformats.org/officeDocument/2006/relationships" r:id="rId3"/>
          </a:graphicData>
        </a:graphic>
      </p:graphicFrame>
      <p:sp>
        <p:nvSpPr>
          <p:cNvPr id="37895" name="Rectangle 10"/>
          <p:cNvSpPr>
            <a:spLocks noChangeArrowheads="1"/>
          </p:cNvSpPr>
          <p:nvPr/>
        </p:nvSpPr>
        <p:spPr bwMode="auto">
          <a:xfrm>
            <a:off x="3863975" y="1276351"/>
            <a:ext cx="457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r>
              <a:rPr lang="fr-FR" altLang="fr-FR" sz="1400">
                <a:solidFill>
                  <a:schemeClr val="tx1"/>
                </a:solidFill>
                <a:latin typeface="Calibri" panose="020F0502020204030204" pitchFamily="34" charset="0"/>
              </a:rPr>
              <a:t>Pour les 12.000 entreprises faisant de l’agencement bois occasionnellement ou régulièrement</a:t>
            </a:r>
            <a:r>
              <a:rPr lang="fr-FR" altLang="fr-FR" sz="1400" baseline="30000">
                <a:solidFill>
                  <a:schemeClr val="tx1"/>
                </a:solidFill>
                <a:latin typeface="Calibri" panose="020F0502020204030204" pitchFamily="34" charset="0"/>
              </a:rPr>
              <a:t>(1)</a:t>
            </a:r>
          </a:p>
        </p:txBody>
      </p:sp>
      <p:sp>
        <p:nvSpPr>
          <p:cNvPr id="37896" name="Rectangle 11"/>
          <p:cNvSpPr>
            <a:spLocks noChangeArrowheads="1"/>
          </p:cNvSpPr>
          <p:nvPr/>
        </p:nvSpPr>
        <p:spPr bwMode="auto">
          <a:xfrm>
            <a:off x="1630364" y="6356351"/>
            <a:ext cx="360203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r>
              <a:rPr lang="fr-FR" altLang="fr-FR" sz="1000" i="1" baseline="30000">
                <a:latin typeface="Calibri" panose="020F0502020204030204" pitchFamily="34" charset="0"/>
              </a:rPr>
              <a:t>(1) </a:t>
            </a:r>
            <a:r>
              <a:rPr lang="fr-FR" altLang="fr-FR" sz="1000" i="1">
                <a:latin typeface="Calibri" panose="020F0502020204030204" pitchFamily="34" charset="0"/>
              </a:rPr>
              <a:t>Hors entreprises employant 0 salarié</a:t>
            </a:r>
          </a:p>
        </p:txBody>
      </p:sp>
    </p:spTree>
    <p:extLst>
      <p:ext uri="{BB962C8B-B14F-4D97-AF65-F5344CB8AC3E}">
        <p14:creationId xmlns:p14="http://schemas.microsoft.com/office/powerpoint/2010/main" val="16146914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4511676" y="260351"/>
            <a:ext cx="6156325" cy="360363"/>
          </a:xfrm>
          <a:prstGeom prst="rect">
            <a:avLst/>
          </a:prstGeom>
          <a:solidFill>
            <a:schemeClr val="accent1">
              <a:lumMod val="75000"/>
            </a:schemeClr>
          </a:solidFill>
          <a:ln w="9525">
            <a:noFill/>
            <a:miter lim="800000"/>
            <a:headEnd/>
            <a:tailEnd/>
          </a:ln>
        </p:spPr>
        <p:txBody>
          <a:bodyPr wrap="none" anchor="ctr"/>
          <a:lstStyle/>
          <a:p>
            <a:pPr algn="r">
              <a:spcBef>
                <a:spcPct val="20000"/>
              </a:spcBef>
              <a:defRPr/>
            </a:pPr>
            <a:r>
              <a:rPr lang="fr-FR" sz="2100" dirty="0">
                <a:solidFill>
                  <a:schemeClr val="bg1"/>
                </a:solidFill>
                <a:latin typeface="Calibri" pitchFamily="34" charset="0"/>
                <a:cs typeface="Arial" charset="0"/>
              </a:rPr>
              <a:t>II : L’ACTIVITE DES ENTREPRISES D’AGENCEMENT BOIS</a:t>
            </a:r>
          </a:p>
        </p:txBody>
      </p:sp>
      <p:sp>
        <p:nvSpPr>
          <p:cNvPr id="39939" name="Rectangle 6"/>
          <p:cNvSpPr>
            <a:spLocks noChangeArrowheads="1"/>
          </p:cNvSpPr>
          <p:nvPr/>
        </p:nvSpPr>
        <p:spPr bwMode="auto">
          <a:xfrm>
            <a:off x="3792538" y="620713"/>
            <a:ext cx="67310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r" eaLnBrk="1" hangingPunct="1"/>
            <a:r>
              <a:rPr lang="fr-FR" altLang="fr-FR" sz="2000">
                <a:solidFill>
                  <a:srgbClr val="009999"/>
                </a:solidFill>
                <a:latin typeface="Calibri" panose="020F0502020204030204" pitchFamily="34" charset="0"/>
              </a:rPr>
              <a:t>5. STRUCTURE DU CHIFFRE D’AFFAIRES SELON LA TYPOLOGIE DES CHANTIERS</a:t>
            </a:r>
          </a:p>
        </p:txBody>
      </p:sp>
      <p:sp>
        <p:nvSpPr>
          <p:cNvPr id="15" name="ZoneTexte 14"/>
          <p:cNvSpPr txBox="1"/>
          <p:nvPr/>
        </p:nvSpPr>
        <p:spPr>
          <a:xfrm>
            <a:off x="2317750" y="5157788"/>
            <a:ext cx="7850188" cy="1204912"/>
          </a:xfrm>
          <a:prstGeom prst="roundRect">
            <a:avLst/>
          </a:prstGeom>
          <a:noFill/>
          <a:ln w="9525">
            <a:solidFill>
              <a:schemeClr val="tx1">
                <a:lumMod val="50000"/>
                <a:lumOff val="50000"/>
              </a:schemeClr>
            </a:solidFill>
            <a:prstDash val="dash"/>
          </a:ln>
        </p:spPr>
        <p:txBody>
          <a:bodyPr>
            <a:spAutoFit/>
          </a:bodyPr>
          <a:lstStyle/>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En 2014, les ouvrages fixes pour le tertiaire ont représenté 45 % du chiffre d’affaires des entreprises. Un peu plus de </a:t>
            </a:r>
            <a:br>
              <a:rPr lang="fr-FR" sz="1200" dirty="0">
                <a:latin typeface="Calibri" panose="020F0502020204030204" pitchFamily="34" charset="0"/>
                <a:cs typeface="Calibri" panose="020F0502020204030204" pitchFamily="34" charset="0"/>
              </a:rPr>
            </a:br>
            <a:r>
              <a:rPr lang="fr-FR" sz="1200" dirty="0">
                <a:latin typeface="Calibri" panose="020F0502020204030204" pitchFamily="34" charset="0"/>
                <a:cs typeface="Calibri" panose="020F0502020204030204" pitchFamily="34" charset="0"/>
              </a:rPr>
              <a:t>30 %  correspond à des ouvrages fixes pour les particuliers.</a:t>
            </a:r>
          </a:p>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 Une domination des ouvrages fixes pour le tertiaire au niveau des entreprises relevant de l’industrie</a:t>
            </a:r>
            <a:br>
              <a:rPr lang="fr-FR" sz="1200" dirty="0">
                <a:latin typeface="Calibri" panose="020F0502020204030204" pitchFamily="34" charset="0"/>
                <a:cs typeface="Calibri" panose="020F0502020204030204" pitchFamily="34" charset="0"/>
              </a:rPr>
            </a:br>
            <a:r>
              <a:rPr lang="fr-FR" sz="1200" dirty="0">
                <a:latin typeface="Calibri" panose="020F0502020204030204" pitchFamily="34" charset="0"/>
                <a:cs typeface="Calibri" panose="020F0502020204030204" pitchFamily="34" charset="0"/>
              </a:rPr>
              <a:t>(60 % du chiffre d’affaires).</a:t>
            </a:r>
          </a:p>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Une répartition plus partagée pour les entreprises du secteur bâtiment.</a:t>
            </a:r>
          </a:p>
        </p:txBody>
      </p:sp>
      <p:sp>
        <p:nvSpPr>
          <p:cNvPr id="39941" name="Rectangle 14"/>
          <p:cNvSpPr>
            <a:spLocks noChangeArrowheads="1"/>
          </p:cNvSpPr>
          <p:nvPr/>
        </p:nvSpPr>
        <p:spPr bwMode="auto">
          <a:xfrm>
            <a:off x="4732339" y="1652589"/>
            <a:ext cx="2447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sz="1400">
                <a:solidFill>
                  <a:schemeClr val="tx1"/>
                </a:solidFill>
                <a:latin typeface="Calibri" panose="020F0502020204030204" pitchFamily="34" charset="0"/>
              </a:rPr>
              <a:t>Détail par types d’entreprises</a:t>
            </a:r>
            <a:endParaRPr lang="fr-FR" altLang="fr-FR">
              <a:solidFill>
                <a:schemeClr val="tx1"/>
              </a:solidFill>
              <a:latin typeface="Calibri" panose="020F0502020204030204" pitchFamily="34" charset="0"/>
            </a:endParaRPr>
          </a:p>
        </p:txBody>
      </p:sp>
      <p:graphicFrame>
        <p:nvGraphicFramePr>
          <p:cNvPr id="12" name="Tableau 11"/>
          <p:cNvGraphicFramePr>
            <a:graphicFrameLocks noGrp="1"/>
          </p:cNvGraphicFramePr>
          <p:nvPr/>
        </p:nvGraphicFramePr>
        <p:xfrm>
          <a:off x="1847850" y="2060575"/>
          <a:ext cx="8324850" cy="2106612"/>
        </p:xfrm>
        <a:graphic>
          <a:graphicData uri="http://schemas.openxmlformats.org/drawingml/2006/table">
            <a:tbl>
              <a:tblPr/>
              <a:tblGrid>
                <a:gridCol w="980591"/>
                <a:gridCol w="972034"/>
                <a:gridCol w="1080038"/>
                <a:gridCol w="1044037"/>
                <a:gridCol w="1080038"/>
                <a:gridCol w="1476052"/>
                <a:gridCol w="828029"/>
                <a:gridCol w="864031"/>
              </a:tblGrid>
              <a:tr h="792149">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200" b="0" i="0" u="none" strike="noStrike" cap="none" normalizeH="0" baseline="0" dirty="0" smtClean="0">
                        <a:ln>
                          <a:noFill/>
                        </a:ln>
                        <a:solidFill>
                          <a:schemeClr val="bg1"/>
                        </a:solidFill>
                        <a:effectLst/>
                        <a:latin typeface="Calibri" pitchFamily="34" charset="0"/>
                        <a:cs typeface="Arial" charset="0"/>
                      </a:endParaRPr>
                    </a:p>
                  </a:txBody>
                  <a:tcPr marL="90003" marR="90003" marT="46809" marB="46809" anchor="ctr" horzOverflow="overflow">
                    <a:lnL w="12700" cap="flat" cmpd="sng" algn="ctr">
                      <a:solidFill>
                        <a:schemeClr val="bg1"/>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bg1"/>
                          </a:solidFill>
                          <a:effectLst/>
                          <a:latin typeface="Calibri" pitchFamily="34" charset="0"/>
                          <a:cs typeface="Arial" charset="0"/>
                        </a:rPr>
                        <a:t>Ouvrages fixes pour le tertiaire</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bg1"/>
                          </a:solidFill>
                          <a:effectLst/>
                          <a:latin typeface="Calibri" pitchFamily="34" charset="0"/>
                          <a:cs typeface="Arial" charset="0"/>
                        </a:rPr>
                        <a:t>Ouvrages fixes pour les particuliers</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bg1"/>
                          </a:solidFill>
                          <a:effectLst/>
                          <a:latin typeface="Calibri" pitchFamily="34" charset="0"/>
                          <a:cs typeface="Arial" charset="0"/>
                        </a:rPr>
                        <a:t>Parquets et revêtements de sols</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bg1"/>
                          </a:solidFill>
                          <a:effectLst/>
                          <a:latin typeface="Calibri" pitchFamily="34" charset="0"/>
                          <a:cs typeface="Arial" charset="0"/>
                        </a:rPr>
                        <a:t>Revêtements murs et plafonds</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bg1"/>
                          </a:solidFill>
                          <a:effectLst/>
                          <a:latin typeface="Calibri" pitchFamily="34" charset="0"/>
                          <a:cs typeface="Arial" charset="0"/>
                        </a:rPr>
                        <a:t>Escaliers et </a:t>
                      </a:r>
                      <a:r>
                        <a:rPr kumimoji="0" lang="fr-FR" sz="1300" b="0" i="0" u="none" strike="noStrike" cap="none" normalizeH="0" baseline="0" dirty="0" err="1" smtClean="0">
                          <a:ln>
                            <a:noFill/>
                          </a:ln>
                          <a:solidFill>
                            <a:schemeClr val="bg1"/>
                          </a:solidFill>
                          <a:effectLst/>
                          <a:latin typeface="Calibri" pitchFamily="34" charset="0"/>
                          <a:cs typeface="Arial" charset="0"/>
                        </a:rPr>
                        <a:t>gardes-corps</a:t>
                      </a:r>
                      <a:r>
                        <a:rPr kumimoji="0" lang="fr-FR" sz="1300" b="0" i="0" u="none" strike="noStrike" cap="none" normalizeH="0" baseline="0" dirty="0" smtClean="0">
                          <a:ln>
                            <a:noFill/>
                          </a:ln>
                          <a:solidFill>
                            <a:schemeClr val="bg1"/>
                          </a:solidFill>
                          <a:effectLst/>
                          <a:latin typeface="Calibri" pitchFamily="34" charset="0"/>
                          <a:cs typeface="Arial" charset="0"/>
                        </a:rPr>
                        <a:t> intérieurs et extérieurs</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bg1"/>
                          </a:solidFill>
                          <a:effectLst/>
                          <a:latin typeface="Calibri" pitchFamily="34" charset="0"/>
                          <a:cs typeface="Arial" charset="0"/>
                        </a:rPr>
                        <a:t>Terrasses bois extérieur</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bg1"/>
                          </a:solidFill>
                          <a:effectLst/>
                          <a:latin typeface="Calibri" pitchFamily="34" charset="0"/>
                          <a:cs typeface="Arial" charset="0"/>
                        </a:rPr>
                        <a:t>Autres</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solidFill>
                      <a:schemeClr val="accent1">
                        <a:lumMod val="75000"/>
                      </a:schemeClr>
                    </a:solidFill>
                  </a:tcPr>
                </a:tc>
              </a:tr>
              <a:tr h="432081">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chemeClr val="bg1"/>
                          </a:solidFill>
                          <a:effectLst/>
                          <a:latin typeface="Calibri" pitchFamily="34" charset="0"/>
                          <a:cs typeface="Arial" charset="0"/>
                        </a:rPr>
                        <a:t>Industrie</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tx1"/>
                          </a:solidFill>
                          <a:effectLst/>
                          <a:latin typeface="Calibri" pitchFamily="34" charset="0"/>
                          <a:cs typeface="Arial" charset="0"/>
                        </a:rPr>
                        <a:t>60 %</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tx1"/>
                          </a:solidFill>
                          <a:effectLst/>
                          <a:latin typeface="Calibri" pitchFamily="34" charset="0"/>
                          <a:cs typeface="Arial" charset="0"/>
                        </a:rPr>
                        <a:t>35 %</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tx1"/>
                          </a:solidFill>
                          <a:effectLst/>
                          <a:latin typeface="Calibri" pitchFamily="34" charset="0"/>
                          <a:cs typeface="Arial" charset="0"/>
                        </a:rPr>
                        <a:t>2 %</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tx1"/>
                          </a:solidFill>
                          <a:effectLst/>
                          <a:latin typeface="Calibri" pitchFamily="34" charset="0"/>
                          <a:cs typeface="Arial" charset="0"/>
                        </a:rPr>
                        <a:t>1 %</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tx1"/>
                          </a:solidFill>
                          <a:effectLst/>
                          <a:latin typeface="Calibri" pitchFamily="34" charset="0"/>
                          <a:cs typeface="Arial" charset="0"/>
                        </a:rPr>
                        <a:t>1 %</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tx1"/>
                          </a:solidFill>
                          <a:effectLst/>
                          <a:latin typeface="Calibri" pitchFamily="34" charset="0"/>
                          <a:cs typeface="Arial" charset="0"/>
                        </a:rPr>
                        <a:t>NS</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tx1"/>
                          </a:solidFill>
                          <a:effectLst/>
                          <a:latin typeface="Calibri" pitchFamily="34" charset="0"/>
                          <a:cs typeface="Arial" charset="0"/>
                        </a:rPr>
                        <a:t>1 %</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r>
              <a:tr h="432081">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fr-FR" sz="1200" b="0" i="0" u="none" strike="noStrike" cap="none" normalizeH="0" baseline="0" dirty="0" smtClean="0">
                          <a:ln>
                            <a:noFill/>
                          </a:ln>
                          <a:solidFill>
                            <a:schemeClr val="bg1"/>
                          </a:solidFill>
                          <a:effectLst/>
                          <a:latin typeface="Calibri" pitchFamily="34" charset="0"/>
                          <a:cs typeface="Arial" charset="0"/>
                        </a:rPr>
                        <a:t>Bâtiment</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0" i="0" u="none" strike="noStrike" cap="none" normalizeH="0" baseline="0" dirty="0" smtClean="0">
                          <a:ln>
                            <a:noFill/>
                          </a:ln>
                          <a:solidFill>
                            <a:schemeClr val="tx1"/>
                          </a:solidFill>
                          <a:effectLst/>
                          <a:latin typeface="Calibri" pitchFamily="34" charset="0"/>
                          <a:cs typeface="Arial" charset="0"/>
                        </a:rPr>
                        <a:t>38 %</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0" i="0" u="none" strike="noStrike" cap="none" normalizeH="0" baseline="0" dirty="0" smtClean="0">
                          <a:ln>
                            <a:noFill/>
                          </a:ln>
                          <a:solidFill>
                            <a:schemeClr val="tx1"/>
                          </a:solidFill>
                          <a:effectLst/>
                          <a:latin typeface="Calibri" pitchFamily="34" charset="0"/>
                          <a:cs typeface="Arial" charset="0"/>
                        </a:rPr>
                        <a:t>29 %</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0" i="0" u="none" strike="noStrike" cap="none" normalizeH="0" baseline="0" dirty="0" smtClean="0">
                          <a:ln>
                            <a:noFill/>
                          </a:ln>
                          <a:solidFill>
                            <a:schemeClr val="tx1"/>
                          </a:solidFill>
                          <a:effectLst/>
                          <a:latin typeface="Calibri" pitchFamily="34" charset="0"/>
                          <a:cs typeface="Arial" charset="0"/>
                        </a:rPr>
                        <a:t>8 %</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0" i="0" u="none" strike="noStrike" cap="none" normalizeH="0" baseline="0" dirty="0" smtClean="0">
                          <a:ln>
                            <a:noFill/>
                          </a:ln>
                          <a:solidFill>
                            <a:schemeClr val="tx1"/>
                          </a:solidFill>
                          <a:effectLst/>
                          <a:latin typeface="Calibri" pitchFamily="34" charset="0"/>
                          <a:cs typeface="Arial" charset="0"/>
                        </a:rPr>
                        <a:t>4 %</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0" i="0" u="none" strike="noStrike" cap="none" normalizeH="0" baseline="0" dirty="0" smtClean="0">
                          <a:ln>
                            <a:noFill/>
                          </a:ln>
                          <a:solidFill>
                            <a:schemeClr val="tx1"/>
                          </a:solidFill>
                          <a:effectLst/>
                          <a:latin typeface="Calibri" pitchFamily="34" charset="0"/>
                          <a:cs typeface="Arial" charset="0"/>
                        </a:rPr>
                        <a:t>9 %</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0" i="0" u="none" strike="noStrike" cap="none" normalizeH="0" baseline="0" dirty="0" smtClean="0">
                          <a:ln>
                            <a:noFill/>
                          </a:ln>
                          <a:solidFill>
                            <a:schemeClr val="tx1"/>
                          </a:solidFill>
                          <a:effectLst/>
                          <a:latin typeface="Calibri" pitchFamily="34" charset="0"/>
                          <a:cs typeface="Arial" charset="0"/>
                        </a:rPr>
                        <a:t>1 %</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0" i="0" u="none" strike="noStrike" cap="none" normalizeH="0" baseline="0" dirty="0" smtClean="0">
                          <a:ln>
                            <a:noFill/>
                          </a:ln>
                          <a:solidFill>
                            <a:schemeClr val="tx1"/>
                          </a:solidFill>
                          <a:effectLst/>
                          <a:latin typeface="Calibri" pitchFamily="34" charset="0"/>
                          <a:cs typeface="Arial" charset="0"/>
                        </a:rPr>
                        <a:t>11 %</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9050" cap="flat" cmpd="sng" algn="ctr">
                      <a:solidFill>
                        <a:schemeClr val="accent1">
                          <a:lumMod val="50000"/>
                        </a:schemeClr>
                      </a:solidFill>
                      <a:prstDash val="solid"/>
                      <a:round/>
                      <a:headEnd type="none" w="med" len="med"/>
                      <a:tailEnd type="none" w="med" len="med"/>
                    </a:lnB>
                    <a:lnTlToBr>
                      <a:noFill/>
                    </a:lnTlToBr>
                    <a:lnBlToTr>
                      <a:noFill/>
                    </a:lnBlToTr>
                    <a:noFill/>
                  </a:tcPr>
                </a:tc>
              </a:tr>
              <a:tr h="450301">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fr-FR" sz="1200" b="1" i="0" u="none" strike="noStrike" cap="none" normalizeH="0" baseline="0" dirty="0" smtClean="0">
                          <a:ln>
                            <a:noFill/>
                          </a:ln>
                          <a:solidFill>
                            <a:schemeClr val="bg1"/>
                          </a:solidFill>
                          <a:effectLst/>
                          <a:latin typeface="Calibri" pitchFamily="34" charset="0"/>
                          <a:cs typeface="Arial" charset="0"/>
                        </a:rPr>
                        <a:t>Ensemble</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1" i="0" u="none" strike="noStrike" cap="none" normalizeH="0" baseline="0" dirty="0" smtClean="0">
                          <a:ln>
                            <a:noFill/>
                          </a:ln>
                          <a:solidFill>
                            <a:schemeClr val="tx1"/>
                          </a:solidFill>
                          <a:effectLst/>
                          <a:latin typeface="Calibri" pitchFamily="34" charset="0"/>
                          <a:cs typeface="Arial" charset="0"/>
                        </a:rPr>
                        <a:t>45 %</a:t>
                      </a:r>
                    </a:p>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1" i="0" u="none" strike="noStrike" cap="none" normalizeH="0" baseline="0" dirty="0" smtClean="0">
                          <a:ln>
                            <a:noFill/>
                          </a:ln>
                          <a:solidFill>
                            <a:schemeClr val="tx1"/>
                          </a:solidFill>
                          <a:effectLst/>
                          <a:latin typeface="Calibri" pitchFamily="34" charset="0"/>
                          <a:cs typeface="Arial" charset="0"/>
                        </a:rPr>
                        <a:t>(5.180 M€)</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1" i="0" u="none" strike="noStrike" cap="none" normalizeH="0" baseline="0" dirty="0" smtClean="0">
                          <a:ln>
                            <a:noFill/>
                          </a:ln>
                          <a:solidFill>
                            <a:schemeClr val="tx1"/>
                          </a:solidFill>
                          <a:effectLst/>
                          <a:latin typeface="Calibri" pitchFamily="34" charset="0"/>
                          <a:cs typeface="Arial" charset="0"/>
                        </a:rPr>
                        <a:t>31 %</a:t>
                      </a:r>
                    </a:p>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1" i="0" u="none" strike="noStrike" cap="none" normalizeH="0" baseline="0" dirty="0" smtClean="0">
                          <a:ln>
                            <a:noFill/>
                          </a:ln>
                          <a:solidFill>
                            <a:schemeClr val="tx1"/>
                          </a:solidFill>
                          <a:effectLst/>
                          <a:latin typeface="Calibri" pitchFamily="34" charset="0"/>
                          <a:cs typeface="Arial" charset="0"/>
                        </a:rPr>
                        <a:t>(3.555 M€)</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1" i="0" u="none" strike="noStrike" cap="none" normalizeH="0" baseline="0" dirty="0" smtClean="0">
                          <a:ln>
                            <a:noFill/>
                          </a:ln>
                          <a:solidFill>
                            <a:schemeClr val="tx1"/>
                          </a:solidFill>
                          <a:effectLst/>
                          <a:latin typeface="Calibri" pitchFamily="34" charset="0"/>
                          <a:cs typeface="Arial" charset="0"/>
                        </a:rPr>
                        <a:t>6 %</a:t>
                      </a:r>
                    </a:p>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1" i="0" u="none" strike="noStrike" cap="none" normalizeH="0" baseline="0" dirty="0" smtClean="0">
                          <a:ln>
                            <a:noFill/>
                          </a:ln>
                          <a:solidFill>
                            <a:schemeClr val="tx1"/>
                          </a:solidFill>
                          <a:effectLst/>
                          <a:latin typeface="Calibri" pitchFamily="34" charset="0"/>
                          <a:cs typeface="Arial" charset="0"/>
                        </a:rPr>
                        <a:t>(700 M€)</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1" i="0" u="none" strike="noStrike" cap="none" normalizeH="0" baseline="0" dirty="0" smtClean="0">
                          <a:ln>
                            <a:noFill/>
                          </a:ln>
                          <a:solidFill>
                            <a:schemeClr val="tx1"/>
                          </a:solidFill>
                          <a:effectLst/>
                          <a:latin typeface="Calibri" pitchFamily="34" charset="0"/>
                          <a:cs typeface="Arial" charset="0"/>
                        </a:rPr>
                        <a:t>3 %</a:t>
                      </a:r>
                    </a:p>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1" i="0" u="none" strike="noStrike" cap="none" normalizeH="0" baseline="0" dirty="0" smtClean="0">
                          <a:ln>
                            <a:noFill/>
                          </a:ln>
                          <a:solidFill>
                            <a:schemeClr val="tx1"/>
                          </a:solidFill>
                          <a:effectLst/>
                          <a:latin typeface="Calibri" pitchFamily="34" charset="0"/>
                          <a:cs typeface="Arial" charset="0"/>
                        </a:rPr>
                        <a:t>(350 M€)</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1" i="0" u="none" strike="noStrike" cap="none" normalizeH="0" baseline="0" dirty="0" smtClean="0">
                          <a:ln>
                            <a:noFill/>
                          </a:ln>
                          <a:solidFill>
                            <a:schemeClr val="tx1"/>
                          </a:solidFill>
                          <a:effectLst/>
                          <a:latin typeface="Calibri" pitchFamily="34" charset="0"/>
                          <a:cs typeface="Arial" charset="0"/>
                        </a:rPr>
                        <a:t>6 %</a:t>
                      </a:r>
                    </a:p>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1" i="0" u="none" strike="noStrike" cap="none" normalizeH="0" baseline="0" dirty="0" smtClean="0">
                          <a:ln>
                            <a:noFill/>
                          </a:ln>
                          <a:solidFill>
                            <a:schemeClr val="tx1"/>
                          </a:solidFill>
                          <a:effectLst/>
                          <a:latin typeface="Calibri" pitchFamily="34" charset="0"/>
                          <a:cs typeface="Arial" charset="0"/>
                        </a:rPr>
                        <a:t>(740 M€)</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1" i="0" u="none" strike="noStrike" cap="none" normalizeH="0" baseline="0" dirty="0" smtClean="0">
                          <a:ln>
                            <a:noFill/>
                          </a:ln>
                          <a:solidFill>
                            <a:schemeClr val="tx1"/>
                          </a:solidFill>
                          <a:effectLst/>
                          <a:latin typeface="Calibri" pitchFamily="34" charset="0"/>
                          <a:cs typeface="Arial" charset="0"/>
                        </a:rPr>
                        <a:t>1 %</a:t>
                      </a:r>
                    </a:p>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1" i="0" u="none" strike="noStrike" cap="none" normalizeH="0" baseline="0" dirty="0" smtClean="0">
                          <a:ln>
                            <a:noFill/>
                          </a:ln>
                          <a:solidFill>
                            <a:schemeClr val="tx1"/>
                          </a:solidFill>
                          <a:effectLst/>
                          <a:latin typeface="Calibri" pitchFamily="34" charset="0"/>
                          <a:cs typeface="Arial" charset="0"/>
                        </a:rPr>
                        <a:t>(78 M€)</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1" i="0" u="none" strike="noStrike" cap="none" normalizeH="0" baseline="0" dirty="0" smtClean="0">
                          <a:ln>
                            <a:noFill/>
                          </a:ln>
                          <a:solidFill>
                            <a:schemeClr val="tx1"/>
                          </a:solidFill>
                          <a:effectLst/>
                          <a:latin typeface="Calibri" pitchFamily="34" charset="0"/>
                          <a:cs typeface="Arial" charset="0"/>
                        </a:rPr>
                        <a:t>8 %</a:t>
                      </a:r>
                    </a:p>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1" i="0" u="none" strike="noStrike" cap="none" normalizeH="0" baseline="0" dirty="0" smtClean="0">
                          <a:ln>
                            <a:noFill/>
                          </a:ln>
                          <a:solidFill>
                            <a:schemeClr val="tx1"/>
                          </a:solidFill>
                          <a:effectLst/>
                          <a:latin typeface="Calibri" pitchFamily="34" charset="0"/>
                          <a:cs typeface="Arial" charset="0"/>
                        </a:rPr>
                        <a:t>(897 M€)</a:t>
                      </a:r>
                    </a:p>
                  </a:txBody>
                  <a:tcPr marL="90003" marR="90003" marT="46809" marB="46809"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905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r>
            </a:tbl>
          </a:graphicData>
        </a:graphic>
      </p:graphicFrame>
      <p:sp>
        <p:nvSpPr>
          <p:cNvPr id="39991" name="Espace réservé du numéro de diapositive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spcBef>
                <a:spcPct val="0"/>
              </a:spcBef>
            </a:pPr>
            <a:fld id="{AC20034A-E761-4E14-BDDD-DCA1DF451EA2}" type="slidenum">
              <a:rPr lang="fr-FR" altLang="fr-FR" sz="900">
                <a:solidFill>
                  <a:schemeClr val="bg1"/>
                </a:solidFill>
                <a:latin typeface="Calibri" panose="020F0502020204030204" pitchFamily="34" charset="0"/>
              </a:rPr>
              <a:pPr eaLnBrk="1" hangingPunct="1">
                <a:spcBef>
                  <a:spcPct val="0"/>
                </a:spcBef>
              </a:pPr>
              <a:t>15</a:t>
            </a:fld>
            <a:r>
              <a:rPr lang="fr-FR" altLang="fr-FR" sz="900">
                <a:solidFill>
                  <a:schemeClr val="bg1"/>
                </a:solidFill>
                <a:latin typeface="Calibri" panose="020F0502020204030204" pitchFamily="34" charset="0"/>
              </a:rPr>
              <a:t>/60</a:t>
            </a:r>
          </a:p>
        </p:txBody>
      </p:sp>
    </p:spTree>
    <p:extLst>
      <p:ext uri="{BB962C8B-B14F-4D97-AF65-F5344CB8AC3E}">
        <p14:creationId xmlns:p14="http://schemas.microsoft.com/office/powerpoint/2010/main" val="8329582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6"/>
          <p:cNvSpPr>
            <a:spLocks noChangeArrowheads="1"/>
          </p:cNvSpPr>
          <p:nvPr/>
        </p:nvSpPr>
        <p:spPr bwMode="auto">
          <a:xfrm>
            <a:off x="7391400" y="260351"/>
            <a:ext cx="3276600" cy="3603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r" eaLnBrk="1" hangingPunct="1"/>
            <a:r>
              <a:rPr lang="fr-FR" altLang="fr-FR" sz="2100">
                <a:solidFill>
                  <a:schemeClr val="bg1"/>
                </a:solidFill>
                <a:latin typeface="Calibri" panose="020F0502020204030204" pitchFamily="34" charset="0"/>
              </a:rPr>
              <a:t>I : LES MOYENS HUMAINS</a:t>
            </a:r>
            <a:endParaRPr lang="fr-FR" altLang="fr-FR" sz="2100" b="0">
              <a:solidFill>
                <a:schemeClr val="bg1"/>
              </a:solidFill>
              <a:latin typeface="Calibri" panose="020F0502020204030204" pitchFamily="34" charset="0"/>
            </a:endParaRPr>
          </a:p>
        </p:txBody>
      </p:sp>
      <p:sp>
        <p:nvSpPr>
          <p:cNvPr id="15" name="ZoneTexte 14"/>
          <p:cNvSpPr txBox="1"/>
          <p:nvPr/>
        </p:nvSpPr>
        <p:spPr>
          <a:xfrm>
            <a:off x="1990725" y="5516564"/>
            <a:ext cx="8128000" cy="865187"/>
          </a:xfrm>
          <a:prstGeom prst="roundRect">
            <a:avLst/>
          </a:prstGeom>
          <a:noFill/>
          <a:ln w="9525">
            <a:solidFill>
              <a:schemeClr val="tx1">
                <a:lumMod val="50000"/>
                <a:lumOff val="50000"/>
              </a:schemeClr>
            </a:solidFill>
            <a:prstDash val="dash"/>
          </a:ln>
        </p:spPr>
        <p:txBody>
          <a:bodyPr/>
          <a:lstStyle/>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42 % des employés occupent des postes relevant de la Fabrication/Atelier et plus d’un quart sont des Installateurs/Metteurs en œuvre.</a:t>
            </a:r>
          </a:p>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Une proportion d’employés relevant de la Fabrication/Atelier plus importante pour les entreprises du secteur de l’industrie : 55 % contre 36 % pour celles du secteur bâtiment. Le constat est inverse en ce qui concerne les installateurs.</a:t>
            </a:r>
          </a:p>
        </p:txBody>
      </p:sp>
      <p:sp>
        <p:nvSpPr>
          <p:cNvPr id="13" name="Rectangle 6"/>
          <p:cNvSpPr>
            <a:spLocks noChangeArrowheads="1"/>
          </p:cNvSpPr>
          <p:nvPr/>
        </p:nvSpPr>
        <p:spPr bwMode="auto">
          <a:xfrm>
            <a:off x="2346326" y="620713"/>
            <a:ext cx="8177213" cy="360362"/>
          </a:xfrm>
          <a:prstGeom prst="rect">
            <a:avLst/>
          </a:prstGeom>
          <a:noFill/>
          <a:ln w="9525">
            <a:noFill/>
            <a:miter lim="800000"/>
            <a:headEnd/>
            <a:tailEnd/>
          </a:ln>
        </p:spPr>
        <p:txBody>
          <a:bodyPr wrap="none" anchor="ctr"/>
          <a:lstStyle/>
          <a:p>
            <a:pPr algn="r">
              <a:spcBef>
                <a:spcPct val="20000"/>
              </a:spcBef>
              <a:defRPr/>
            </a:pPr>
            <a:r>
              <a:rPr lang="fr-FR" sz="2000" dirty="0">
                <a:solidFill>
                  <a:schemeClr val="accent6"/>
                </a:solidFill>
                <a:latin typeface="Calibri" pitchFamily="34" charset="0"/>
                <a:cs typeface="Arial" charset="0"/>
              </a:rPr>
              <a:t>1. EFFECTIFS EMPLOYES ET LEURS CARACTERISTIQUES</a:t>
            </a:r>
          </a:p>
        </p:txBody>
      </p:sp>
      <p:sp>
        <p:nvSpPr>
          <p:cNvPr id="45061" name="Rectangle 14"/>
          <p:cNvSpPr>
            <a:spLocks noChangeArrowheads="1"/>
          </p:cNvSpPr>
          <p:nvPr/>
        </p:nvSpPr>
        <p:spPr bwMode="auto">
          <a:xfrm>
            <a:off x="6816725" y="1319214"/>
            <a:ext cx="2540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sz="1400">
                <a:solidFill>
                  <a:schemeClr val="tx1"/>
                </a:solidFill>
                <a:latin typeface="Calibri" panose="020F0502020204030204" pitchFamily="34" charset="0"/>
              </a:rPr>
              <a:t>Détail par types d’entreprises</a:t>
            </a:r>
            <a:endParaRPr lang="fr-FR" altLang="fr-FR">
              <a:solidFill>
                <a:schemeClr val="tx1"/>
              </a:solidFill>
              <a:latin typeface="Calibri" panose="020F0502020204030204" pitchFamily="34" charset="0"/>
            </a:endParaRPr>
          </a:p>
        </p:txBody>
      </p:sp>
      <p:grpSp>
        <p:nvGrpSpPr>
          <p:cNvPr id="45062" name="Groupe 1"/>
          <p:cNvGrpSpPr>
            <a:grpSpLocks/>
          </p:cNvGrpSpPr>
          <p:nvPr/>
        </p:nvGrpSpPr>
        <p:grpSpPr bwMode="auto">
          <a:xfrm>
            <a:off x="1631950" y="2708276"/>
            <a:ext cx="3816350" cy="1298575"/>
            <a:chOff x="-540568" y="2852936"/>
            <a:chExt cx="3816424" cy="1297969"/>
          </a:xfrm>
        </p:grpSpPr>
        <p:sp>
          <p:nvSpPr>
            <p:cNvPr id="45066" name="Rectangle 339"/>
            <p:cNvSpPr>
              <a:spLocks noChangeArrowheads="1"/>
            </p:cNvSpPr>
            <p:nvPr/>
          </p:nvSpPr>
          <p:spPr bwMode="auto">
            <a:xfrm>
              <a:off x="-408680" y="2852936"/>
              <a:ext cx="3600400" cy="915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r>
                <a:rPr lang="fr-FR" altLang="fr-FR" sz="1400">
                  <a:solidFill>
                    <a:schemeClr val="tx1"/>
                  </a:solidFill>
                  <a:latin typeface="Calibri" panose="020F0502020204030204" pitchFamily="34" charset="0"/>
                </a:rPr>
                <a:t>Effectifs employés par les 12.000 entreprises faisant occasionnellement ou régulièrement de l’agencement bois</a:t>
              </a:r>
              <a:r>
                <a:rPr lang="fr-FR" altLang="fr-FR" sz="1400" baseline="30000">
                  <a:solidFill>
                    <a:schemeClr val="tx1"/>
                  </a:solidFill>
                  <a:latin typeface="Calibri" panose="020F0502020204030204" pitchFamily="34" charset="0"/>
                </a:rPr>
                <a:t>(1)</a:t>
              </a:r>
            </a:p>
            <a:p>
              <a:pPr algn="ctr" eaLnBrk="1" hangingPunct="1"/>
              <a:endParaRPr lang="fr-FR" altLang="fr-FR" sz="1400">
                <a:solidFill>
                  <a:schemeClr val="tx1"/>
                </a:solidFill>
                <a:latin typeface="Calibri" panose="020F0502020204030204" pitchFamily="34" charset="0"/>
              </a:endParaRPr>
            </a:p>
          </p:txBody>
        </p:sp>
        <p:sp>
          <p:nvSpPr>
            <p:cNvPr id="12" name="Rectangle 177"/>
            <p:cNvSpPr>
              <a:spLocks noChangeArrowheads="1"/>
            </p:cNvSpPr>
            <p:nvPr/>
          </p:nvSpPr>
          <p:spPr bwMode="auto">
            <a:xfrm>
              <a:off x="396075" y="3644729"/>
              <a:ext cx="2016164" cy="506176"/>
            </a:xfrm>
            <a:prstGeom prst="flowChartAlternateProcess">
              <a:avLst/>
            </a:prstGeom>
            <a:solidFill>
              <a:srgbClr val="0070C0"/>
            </a:solidFill>
            <a:ln w="9525" algn="ctr">
              <a:noFill/>
              <a:miter lim="800000"/>
              <a:headEnd/>
              <a:tailEnd/>
            </a:ln>
            <a:effectLst>
              <a:outerShdw blurRad="50800" dist="38100" dir="2700000" algn="tl" rotWithShape="0">
                <a:prstClr val="black">
                  <a:alpha val="40000"/>
                </a:prstClr>
              </a:outerShdw>
            </a:effectLst>
          </p:spPr>
          <p:txBody>
            <a:bodyPr anchor="ctr"/>
            <a:lstStyle/>
            <a:p>
              <a:pPr algn="ctr" eaLnBrk="0" hangingPunct="0">
                <a:tabLst>
                  <a:tab pos="266700" algn="l"/>
                </a:tabLst>
                <a:defRPr/>
              </a:pPr>
              <a:r>
                <a:rPr lang="fr-FR" sz="2000" dirty="0">
                  <a:solidFill>
                    <a:schemeClr val="bg1"/>
                  </a:solidFill>
                  <a:latin typeface="Calibri" pitchFamily="34" charset="0"/>
                  <a:cs typeface="Arial" charset="0"/>
                </a:rPr>
                <a:t>104.000 </a:t>
              </a:r>
              <a:r>
                <a:rPr lang="fr-FR" sz="1600" dirty="0">
                  <a:solidFill>
                    <a:schemeClr val="bg1"/>
                  </a:solidFill>
                  <a:latin typeface="Calibri" pitchFamily="34" charset="0"/>
                  <a:cs typeface="Arial" charset="0"/>
                </a:rPr>
                <a:t>employés</a:t>
              </a:r>
            </a:p>
          </p:txBody>
        </p:sp>
        <p:cxnSp>
          <p:nvCxnSpPr>
            <p:cNvPr id="45068" name="Connecteur droit 17"/>
            <p:cNvCxnSpPr>
              <a:cxnSpLocks noChangeShapeType="1"/>
            </p:cNvCxnSpPr>
            <p:nvPr/>
          </p:nvCxnSpPr>
          <p:spPr bwMode="auto">
            <a:xfrm>
              <a:off x="2543744" y="3861048"/>
              <a:ext cx="720000" cy="0"/>
            </a:xfrm>
            <a:prstGeom prst="line">
              <a:avLst/>
            </a:prstGeom>
            <a:noFill/>
            <a:ln w="9525" algn="ctr">
              <a:solidFill>
                <a:srgbClr val="0070C0"/>
              </a:solidFill>
              <a:round/>
              <a:headEnd/>
              <a:tailEnd/>
            </a:ln>
            <a:extLst>
              <a:ext uri="{909E8E84-426E-40DD-AFC4-6F175D3DCCD1}">
                <a14:hiddenFill xmlns:a14="http://schemas.microsoft.com/office/drawing/2010/main">
                  <a:noFill/>
                </a14:hiddenFill>
              </a:ext>
            </a:extLst>
          </p:spPr>
        </p:cxnSp>
        <p:cxnSp>
          <p:nvCxnSpPr>
            <p:cNvPr id="45069" name="Connecteur droit 18"/>
            <p:cNvCxnSpPr>
              <a:cxnSpLocks noChangeShapeType="1"/>
            </p:cNvCxnSpPr>
            <p:nvPr/>
          </p:nvCxnSpPr>
          <p:spPr bwMode="auto">
            <a:xfrm>
              <a:off x="3275856" y="3212976"/>
              <a:ext cx="0" cy="648000"/>
            </a:xfrm>
            <a:prstGeom prst="line">
              <a:avLst/>
            </a:prstGeom>
            <a:noFill/>
            <a:ln w="9525" algn="ctr">
              <a:solidFill>
                <a:srgbClr val="0070C0"/>
              </a:solidFill>
              <a:round/>
              <a:headEnd/>
              <a:tailEnd/>
            </a:ln>
            <a:extLst>
              <a:ext uri="{909E8E84-426E-40DD-AFC4-6F175D3DCCD1}">
                <a14:hiddenFill xmlns:a14="http://schemas.microsoft.com/office/drawing/2010/main">
                  <a:noFill/>
                </a14:hiddenFill>
              </a:ext>
            </a:extLst>
          </p:spPr>
        </p:cxnSp>
        <p:cxnSp>
          <p:nvCxnSpPr>
            <p:cNvPr id="45070" name="Connecteur droit 19"/>
            <p:cNvCxnSpPr>
              <a:cxnSpLocks noChangeShapeType="1"/>
            </p:cNvCxnSpPr>
            <p:nvPr/>
          </p:nvCxnSpPr>
          <p:spPr bwMode="auto">
            <a:xfrm>
              <a:off x="3085856" y="3212976"/>
              <a:ext cx="190000" cy="0"/>
            </a:xfrm>
            <a:prstGeom prst="line">
              <a:avLst/>
            </a:prstGeom>
            <a:noFill/>
            <a:ln w="9525" algn="ctr">
              <a:solidFill>
                <a:srgbClr val="0070C0"/>
              </a:solidFill>
              <a:round/>
              <a:headEnd/>
              <a:tailEnd/>
            </a:ln>
            <a:extLst>
              <a:ext uri="{909E8E84-426E-40DD-AFC4-6F175D3DCCD1}">
                <a14:hiddenFill xmlns:a14="http://schemas.microsoft.com/office/drawing/2010/main">
                  <a:noFill/>
                </a14:hiddenFill>
              </a:ext>
            </a:extLst>
          </p:spPr>
        </p:cxnSp>
        <p:cxnSp>
          <p:nvCxnSpPr>
            <p:cNvPr id="45071" name="Connecteur droit 22"/>
            <p:cNvCxnSpPr>
              <a:cxnSpLocks noChangeShapeType="1"/>
            </p:cNvCxnSpPr>
            <p:nvPr/>
          </p:nvCxnSpPr>
          <p:spPr bwMode="auto">
            <a:xfrm>
              <a:off x="-540568" y="3861048"/>
              <a:ext cx="720000" cy="0"/>
            </a:xfrm>
            <a:prstGeom prst="line">
              <a:avLst/>
            </a:prstGeom>
            <a:noFill/>
            <a:ln w="9525" algn="ctr">
              <a:solidFill>
                <a:srgbClr val="0070C0"/>
              </a:solidFill>
              <a:round/>
              <a:headEnd/>
              <a:tailEnd/>
            </a:ln>
            <a:extLst>
              <a:ext uri="{909E8E84-426E-40DD-AFC4-6F175D3DCCD1}">
                <a14:hiddenFill xmlns:a14="http://schemas.microsoft.com/office/drawing/2010/main">
                  <a:noFill/>
                </a14:hiddenFill>
              </a:ext>
            </a:extLst>
          </p:spPr>
        </p:cxnSp>
        <p:cxnSp>
          <p:nvCxnSpPr>
            <p:cNvPr id="45072" name="Connecteur droit 23"/>
            <p:cNvCxnSpPr>
              <a:cxnSpLocks noChangeShapeType="1"/>
            </p:cNvCxnSpPr>
            <p:nvPr/>
          </p:nvCxnSpPr>
          <p:spPr bwMode="auto">
            <a:xfrm>
              <a:off x="-540568" y="3213328"/>
              <a:ext cx="0" cy="648000"/>
            </a:xfrm>
            <a:prstGeom prst="line">
              <a:avLst/>
            </a:prstGeom>
            <a:noFill/>
            <a:ln w="9525" algn="ctr">
              <a:solidFill>
                <a:srgbClr val="0070C0"/>
              </a:solidFill>
              <a:round/>
              <a:headEnd/>
              <a:tailEnd/>
            </a:ln>
            <a:extLst>
              <a:ext uri="{909E8E84-426E-40DD-AFC4-6F175D3DCCD1}">
                <a14:hiddenFill xmlns:a14="http://schemas.microsoft.com/office/drawing/2010/main">
                  <a:noFill/>
                </a14:hiddenFill>
              </a:ext>
            </a:extLst>
          </p:spPr>
        </p:cxnSp>
        <p:cxnSp>
          <p:nvCxnSpPr>
            <p:cNvPr id="45073" name="Connecteur droit 24"/>
            <p:cNvCxnSpPr>
              <a:cxnSpLocks noChangeShapeType="1"/>
            </p:cNvCxnSpPr>
            <p:nvPr/>
          </p:nvCxnSpPr>
          <p:spPr bwMode="auto">
            <a:xfrm>
              <a:off x="-540568" y="3212976"/>
              <a:ext cx="190000" cy="0"/>
            </a:xfrm>
            <a:prstGeom prst="line">
              <a:avLst/>
            </a:prstGeom>
            <a:noFill/>
            <a:ln w="9525" algn="ctr">
              <a:solidFill>
                <a:srgbClr val="0070C0"/>
              </a:solidFill>
              <a:round/>
              <a:headEnd/>
              <a:tailEnd/>
            </a:ln>
            <a:extLst>
              <a:ext uri="{909E8E84-426E-40DD-AFC4-6F175D3DCCD1}">
                <a14:hiddenFill xmlns:a14="http://schemas.microsoft.com/office/drawing/2010/main">
                  <a:noFill/>
                </a14:hiddenFill>
              </a:ext>
            </a:extLst>
          </p:spPr>
        </p:cxnSp>
      </p:grpSp>
      <p:sp>
        <p:nvSpPr>
          <p:cNvPr id="45063" name="Espace réservé du numéro de diapositive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spcBef>
                <a:spcPct val="0"/>
              </a:spcBef>
            </a:pPr>
            <a:fld id="{AB959CEE-BFDB-4EE0-A61C-401790148020}" type="slidenum">
              <a:rPr lang="fr-FR" altLang="fr-FR" sz="900">
                <a:solidFill>
                  <a:schemeClr val="bg1"/>
                </a:solidFill>
                <a:latin typeface="Calibri" panose="020F0502020204030204" pitchFamily="34" charset="0"/>
              </a:rPr>
              <a:pPr eaLnBrk="1" hangingPunct="1">
                <a:spcBef>
                  <a:spcPct val="0"/>
                </a:spcBef>
              </a:pPr>
              <a:t>16</a:t>
            </a:fld>
            <a:r>
              <a:rPr lang="fr-FR" altLang="fr-FR" sz="900">
                <a:solidFill>
                  <a:schemeClr val="bg1"/>
                </a:solidFill>
                <a:latin typeface="Calibri" panose="020F0502020204030204" pitchFamily="34" charset="0"/>
              </a:rPr>
              <a:t>/60</a:t>
            </a:r>
          </a:p>
        </p:txBody>
      </p:sp>
      <p:graphicFrame>
        <p:nvGraphicFramePr>
          <p:cNvPr id="17" name="Graphique 16"/>
          <p:cNvGraphicFramePr>
            <a:graphicFrameLocks/>
          </p:cNvGraphicFramePr>
          <p:nvPr/>
        </p:nvGraphicFramePr>
        <p:xfrm>
          <a:off x="5517249" y="1914932"/>
          <a:ext cx="5040000" cy="3419475"/>
        </p:xfrm>
        <a:graphic>
          <a:graphicData uri="http://schemas.openxmlformats.org/drawingml/2006/chart">
            <c:chart xmlns:c="http://schemas.openxmlformats.org/drawingml/2006/chart" xmlns:r="http://schemas.openxmlformats.org/officeDocument/2006/relationships" r:id="rId3"/>
          </a:graphicData>
        </a:graphic>
      </p:graphicFrame>
      <p:sp>
        <p:nvSpPr>
          <p:cNvPr id="45065" name="Rectangle 20"/>
          <p:cNvSpPr>
            <a:spLocks noChangeArrowheads="1"/>
          </p:cNvSpPr>
          <p:nvPr/>
        </p:nvSpPr>
        <p:spPr bwMode="auto">
          <a:xfrm>
            <a:off x="1630364" y="6375401"/>
            <a:ext cx="3170237"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r>
              <a:rPr lang="fr-FR" altLang="fr-FR" sz="1000" i="1" baseline="30000">
                <a:latin typeface="Calibri" panose="020F0502020204030204" pitchFamily="34" charset="0"/>
              </a:rPr>
              <a:t>(1) </a:t>
            </a:r>
            <a:r>
              <a:rPr lang="fr-FR" altLang="fr-FR" sz="1000" i="1">
                <a:latin typeface="Calibri" panose="020F0502020204030204" pitchFamily="34" charset="0"/>
              </a:rPr>
              <a:t>Hors entreprises employant 0 salarié</a:t>
            </a:r>
          </a:p>
        </p:txBody>
      </p:sp>
    </p:spTree>
    <p:extLst>
      <p:ext uri="{BB962C8B-B14F-4D97-AF65-F5344CB8AC3E}">
        <p14:creationId xmlns:p14="http://schemas.microsoft.com/office/powerpoint/2010/main" val="9728984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6"/>
          <p:cNvSpPr>
            <a:spLocks noChangeArrowheads="1"/>
          </p:cNvSpPr>
          <p:nvPr/>
        </p:nvSpPr>
        <p:spPr bwMode="auto">
          <a:xfrm>
            <a:off x="7391400" y="260351"/>
            <a:ext cx="3276600" cy="3603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r" eaLnBrk="1" hangingPunct="1"/>
            <a:r>
              <a:rPr lang="fr-FR" altLang="fr-FR" sz="2100">
                <a:solidFill>
                  <a:schemeClr val="bg1"/>
                </a:solidFill>
                <a:latin typeface="Calibri" panose="020F0502020204030204" pitchFamily="34" charset="0"/>
              </a:rPr>
              <a:t>I : LES MOYENS HUMAINS</a:t>
            </a:r>
            <a:endParaRPr lang="fr-FR" altLang="fr-FR" sz="2100" b="0">
              <a:solidFill>
                <a:schemeClr val="bg1"/>
              </a:solidFill>
              <a:latin typeface="Calibri" panose="020F0502020204030204" pitchFamily="34" charset="0"/>
            </a:endParaRPr>
          </a:p>
        </p:txBody>
      </p:sp>
      <p:sp>
        <p:nvSpPr>
          <p:cNvPr id="15" name="ZoneTexte 14"/>
          <p:cNvSpPr txBox="1"/>
          <p:nvPr/>
        </p:nvSpPr>
        <p:spPr>
          <a:xfrm>
            <a:off x="2346325" y="5402264"/>
            <a:ext cx="7848600" cy="960437"/>
          </a:xfrm>
          <a:prstGeom prst="roundRect">
            <a:avLst/>
          </a:prstGeom>
          <a:noFill/>
          <a:ln w="9525">
            <a:solidFill>
              <a:schemeClr val="tx1">
                <a:lumMod val="50000"/>
                <a:lumOff val="50000"/>
              </a:schemeClr>
            </a:solidFill>
            <a:prstDash val="dash"/>
          </a:ln>
        </p:spPr>
        <p:txBody>
          <a:bodyPr>
            <a:spAutoFit/>
          </a:bodyPr>
          <a:lstStyle/>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Deux employés sur cinq sont titulaires d’un CAP-BEP.  17 % disposent d’un BAC PRO et 22 % ont un diplôme BAC +2 ou BAC +3.  </a:t>
            </a:r>
          </a:p>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 Un nombre d’actifs titulaires d’un BAC +2 près de deux fois supérieur au sein des entreprises relevant du secteur bâtiment. Le phénomène est inversé en ce qui concerne les titulaires d’un BAC +3.</a:t>
            </a:r>
          </a:p>
        </p:txBody>
      </p:sp>
      <p:sp>
        <p:nvSpPr>
          <p:cNvPr id="13" name="Rectangle 6"/>
          <p:cNvSpPr>
            <a:spLocks noChangeArrowheads="1"/>
          </p:cNvSpPr>
          <p:nvPr/>
        </p:nvSpPr>
        <p:spPr bwMode="auto">
          <a:xfrm>
            <a:off x="5808664" y="620713"/>
            <a:ext cx="4714875" cy="360362"/>
          </a:xfrm>
          <a:prstGeom prst="rect">
            <a:avLst/>
          </a:prstGeom>
          <a:noFill/>
          <a:ln w="9525">
            <a:noFill/>
            <a:miter lim="800000"/>
            <a:headEnd/>
            <a:tailEnd/>
          </a:ln>
        </p:spPr>
        <p:txBody>
          <a:bodyPr wrap="none" anchor="ctr"/>
          <a:lstStyle/>
          <a:p>
            <a:pPr algn="r">
              <a:spcBef>
                <a:spcPct val="20000"/>
              </a:spcBef>
              <a:defRPr/>
            </a:pPr>
            <a:r>
              <a:rPr lang="fr-FR" sz="2000" dirty="0">
                <a:solidFill>
                  <a:schemeClr val="accent6"/>
                </a:solidFill>
                <a:latin typeface="Calibri" pitchFamily="34" charset="0"/>
                <a:cs typeface="Arial" charset="0"/>
              </a:rPr>
              <a:t>2. FORMATIONS INITIALES DES EFFECTIFS EMPLOYES</a:t>
            </a:r>
          </a:p>
        </p:txBody>
      </p:sp>
      <p:sp>
        <p:nvSpPr>
          <p:cNvPr id="47109" name="Rectangle 14"/>
          <p:cNvSpPr>
            <a:spLocks noChangeArrowheads="1"/>
          </p:cNvSpPr>
          <p:nvPr/>
        </p:nvSpPr>
        <p:spPr bwMode="auto">
          <a:xfrm>
            <a:off x="4706939" y="1370014"/>
            <a:ext cx="25415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sz="1400">
                <a:solidFill>
                  <a:schemeClr val="tx1"/>
                </a:solidFill>
                <a:latin typeface="Calibri" panose="020F0502020204030204" pitchFamily="34" charset="0"/>
              </a:rPr>
              <a:t>Détail par types d’entreprises</a:t>
            </a:r>
            <a:r>
              <a:rPr lang="fr-FR" altLang="fr-FR" sz="1200" baseline="30000">
                <a:solidFill>
                  <a:schemeClr val="tx1"/>
                </a:solidFill>
                <a:latin typeface="Calibri" panose="020F0502020204030204" pitchFamily="34" charset="0"/>
              </a:rPr>
              <a:t>(1)</a:t>
            </a:r>
            <a:endParaRPr lang="fr-FR" altLang="fr-FR">
              <a:solidFill>
                <a:schemeClr val="tx1"/>
              </a:solidFill>
              <a:latin typeface="Calibri" panose="020F0502020204030204" pitchFamily="34" charset="0"/>
            </a:endParaRPr>
          </a:p>
        </p:txBody>
      </p:sp>
      <p:sp>
        <p:nvSpPr>
          <p:cNvPr id="47110" name="Espace réservé du numéro de diapositive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spcBef>
                <a:spcPct val="0"/>
              </a:spcBef>
            </a:pPr>
            <a:fld id="{FB0BE913-D806-4FF5-9C46-DC975F0B8397}" type="slidenum">
              <a:rPr lang="fr-FR" altLang="fr-FR" sz="900">
                <a:solidFill>
                  <a:schemeClr val="bg1"/>
                </a:solidFill>
                <a:latin typeface="Calibri" panose="020F0502020204030204" pitchFamily="34" charset="0"/>
              </a:rPr>
              <a:pPr eaLnBrk="1" hangingPunct="1">
                <a:spcBef>
                  <a:spcPct val="0"/>
                </a:spcBef>
              </a:pPr>
              <a:t>17</a:t>
            </a:fld>
            <a:r>
              <a:rPr lang="fr-FR" altLang="fr-FR" sz="900">
                <a:solidFill>
                  <a:schemeClr val="bg1"/>
                </a:solidFill>
                <a:latin typeface="Calibri" panose="020F0502020204030204" pitchFamily="34" charset="0"/>
              </a:rPr>
              <a:t>/60</a:t>
            </a:r>
          </a:p>
        </p:txBody>
      </p:sp>
      <p:graphicFrame>
        <p:nvGraphicFramePr>
          <p:cNvPr id="8" name="Graphique 7"/>
          <p:cNvGraphicFramePr>
            <a:graphicFrameLocks/>
          </p:cNvGraphicFramePr>
          <p:nvPr/>
        </p:nvGraphicFramePr>
        <p:xfrm>
          <a:off x="3287968" y="1705005"/>
          <a:ext cx="5040000" cy="3581400"/>
        </p:xfrm>
        <a:graphic>
          <a:graphicData uri="http://schemas.openxmlformats.org/drawingml/2006/chart">
            <c:chart xmlns:c="http://schemas.openxmlformats.org/drawingml/2006/chart" xmlns:r="http://schemas.openxmlformats.org/officeDocument/2006/relationships" r:id="rId3"/>
          </a:graphicData>
        </a:graphic>
      </p:graphicFrame>
      <p:sp>
        <p:nvSpPr>
          <p:cNvPr id="47112" name="Rectangle 14"/>
          <p:cNvSpPr>
            <a:spLocks noChangeArrowheads="1"/>
          </p:cNvSpPr>
          <p:nvPr/>
        </p:nvSpPr>
        <p:spPr bwMode="auto">
          <a:xfrm>
            <a:off x="1651000" y="6362701"/>
            <a:ext cx="74691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sz="1000" i="1">
                <a:solidFill>
                  <a:schemeClr val="bg2"/>
                </a:solidFill>
                <a:latin typeface="Calibri" panose="020F0502020204030204" pitchFamily="34" charset="0"/>
              </a:rPr>
              <a:t> </a:t>
            </a:r>
            <a:r>
              <a:rPr lang="fr-FR" altLang="fr-FR" sz="1000" i="1" baseline="30000">
                <a:solidFill>
                  <a:schemeClr val="bg2"/>
                </a:solidFill>
                <a:latin typeface="Calibri" panose="020F0502020204030204" pitchFamily="34" charset="0"/>
              </a:rPr>
              <a:t>(1)</a:t>
            </a:r>
            <a:r>
              <a:rPr lang="fr-FR" altLang="fr-FR" sz="1000" i="1">
                <a:solidFill>
                  <a:schemeClr val="bg2"/>
                </a:solidFill>
                <a:latin typeface="Calibri" panose="020F0502020204030204" pitchFamily="34" charset="0"/>
              </a:rPr>
              <a:t>pour les 12.000 entreprises réalisant occasionnellement ou régulièrement de l’agencement bois (hors entreprises employant 0 salarié)</a:t>
            </a:r>
          </a:p>
        </p:txBody>
      </p:sp>
    </p:spTree>
    <p:extLst>
      <p:ext uri="{BB962C8B-B14F-4D97-AF65-F5344CB8AC3E}">
        <p14:creationId xmlns:p14="http://schemas.microsoft.com/office/powerpoint/2010/main" val="34037468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6"/>
          <p:cNvSpPr>
            <a:spLocks noChangeArrowheads="1"/>
          </p:cNvSpPr>
          <p:nvPr/>
        </p:nvSpPr>
        <p:spPr bwMode="auto">
          <a:xfrm>
            <a:off x="7391400" y="260351"/>
            <a:ext cx="3276600" cy="3603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r" eaLnBrk="1" hangingPunct="1"/>
            <a:r>
              <a:rPr lang="fr-FR" altLang="fr-FR" sz="2100">
                <a:solidFill>
                  <a:schemeClr val="bg1"/>
                </a:solidFill>
                <a:latin typeface="Calibri" panose="020F0502020204030204" pitchFamily="34" charset="0"/>
              </a:rPr>
              <a:t>I : LES MOYENS HUMAINS</a:t>
            </a:r>
            <a:endParaRPr lang="fr-FR" altLang="fr-FR" sz="2100" b="0">
              <a:solidFill>
                <a:schemeClr val="bg1"/>
              </a:solidFill>
              <a:latin typeface="Calibri" panose="020F0502020204030204" pitchFamily="34" charset="0"/>
            </a:endParaRPr>
          </a:p>
        </p:txBody>
      </p:sp>
      <p:sp>
        <p:nvSpPr>
          <p:cNvPr id="15" name="ZoneTexte 14"/>
          <p:cNvSpPr txBox="1"/>
          <p:nvPr/>
        </p:nvSpPr>
        <p:spPr>
          <a:xfrm>
            <a:off x="2346325" y="5732464"/>
            <a:ext cx="7848600" cy="757237"/>
          </a:xfrm>
          <a:prstGeom prst="roundRect">
            <a:avLst/>
          </a:prstGeom>
          <a:noFill/>
          <a:ln w="9525">
            <a:solidFill>
              <a:schemeClr val="tx1">
                <a:lumMod val="50000"/>
                <a:lumOff val="50000"/>
              </a:schemeClr>
            </a:solidFill>
            <a:prstDash val="dash"/>
          </a:ln>
        </p:spPr>
        <p:txBody>
          <a:bodyPr>
            <a:spAutoFit/>
          </a:bodyPr>
          <a:lstStyle/>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Un niveau de diplôme qui s’accroît en fonction de la taille des entreprises. </a:t>
            </a:r>
          </a:p>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Peu de différences sont à noter entre les entreprises faisant de l’agencement bois de manière occasionnelle et régulière.</a:t>
            </a:r>
          </a:p>
        </p:txBody>
      </p:sp>
      <p:sp>
        <p:nvSpPr>
          <p:cNvPr id="13" name="Rectangle 6"/>
          <p:cNvSpPr>
            <a:spLocks noChangeArrowheads="1"/>
          </p:cNvSpPr>
          <p:nvPr/>
        </p:nvSpPr>
        <p:spPr bwMode="auto">
          <a:xfrm>
            <a:off x="5808664" y="620713"/>
            <a:ext cx="4714875" cy="360362"/>
          </a:xfrm>
          <a:prstGeom prst="rect">
            <a:avLst/>
          </a:prstGeom>
          <a:noFill/>
          <a:ln w="9525">
            <a:noFill/>
            <a:miter lim="800000"/>
            <a:headEnd/>
            <a:tailEnd/>
          </a:ln>
        </p:spPr>
        <p:txBody>
          <a:bodyPr wrap="none" anchor="ctr"/>
          <a:lstStyle/>
          <a:p>
            <a:pPr algn="r">
              <a:spcBef>
                <a:spcPct val="20000"/>
              </a:spcBef>
              <a:defRPr/>
            </a:pPr>
            <a:r>
              <a:rPr lang="fr-FR" sz="2000" dirty="0">
                <a:solidFill>
                  <a:schemeClr val="accent6"/>
                </a:solidFill>
                <a:latin typeface="Calibri" pitchFamily="34" charset="0"/>
                <a:cs typeface="Arial" charset="0"/>
              </a:rPr>
              <a:t>2. FORMATIONS INITIALES DES EFFECTIFS EMPLOYES</a:t>
            </a:r>
          </a:p>
        </p:txBody>
      </p:sp>
      <p:graphicFrame>
        <p:nvGraphicFramePr>
          <p:cNvPr id="9" name="Graphique 8"/>
          <p:cNvGraphicFramePr>
            <a:graphicFrameLocks/>
          </p:cNvGraphicFramePr>
          <p:nvPr/>
        </p:nvGraphicFramePr>
        <p:xfrm>
          <a:off x="1631504" y="2080594"/>
          <a:ext cx="4500000" cy="3457575"/>
        </p:xfrm>
        <a:graphic>
          <a:graphicData uri="http://schemas.openxmlformats.org/drawingml/2006/chart">
            <c:chart xmlns:c="http://schemas.openxmlformats.org/drawingml/2006/chart" xmlns:r="http://schemas.openxmlformats.org/officeDocument/2006/relationships" r:id="rId3"/>
          </a:graphicData>
        </a:graphic>
      </p:graphicFrame>
      <p:sp>
        <p:nvSpPr>
          <p:cNvPr id="48134" name="Rectangle 14"/>
          <p:cNvSpPr>
            <a:spLocks noChangeArrowheads="1"/>
          </p:cNvSpPr>
          <p:nvPr/>
        </p:nvSpPr>
        <p:spPr bwMode="auto">
          <a:xfrm>
            <a:off x="2495550" y="1492251"/>
            <a:ext cx="2520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sz="1400">
                <a:solidFill>
                  <a:schemeClr val="tx1"/>
                </a:solidFill>
                <a:latin typeface="Calibri" panose="020F0502020204030204" pitchFamily="34" charset="0"/>
              </a:rPr>
              <a:t>Détail par tailles d’entreprises</a:t>
            </a:r>
            <a:endParaRPr lang="fr-FR" altLang="fr-FR">
              <a:solidFill>
                <a:schemeClr val="tx1"/>
              </a:solidFill>
              <a:latin typeface="Calibri" panose="020F0502020204030204" pitchFamily="34" charset="0"/>
            </a:endParaRPr>
          </a:p>
        </p:txBody>
      </p:sp>
      <p:sp>
        <p:nvSpPr>
          <p:cNvPr id="48135" name="Rectangle 14"/>
          <p:cNvSpPr>
            <a:spLocks noChangeArrowheads="1"/>
          </p:cNvSpPr>
          <p:nvPr/>
        </p:nvSpPr>
        <p:spPr bwMode="auto">
          <a:xfrm>
            <a:off x="6816726" y="1492251"/>
            <a:ext cx="31670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sz="1400">
                <a:solidFill>
                  <a:schemeClr val="tx1"/>
                </a:solidFill>
                <a:latin typeface="Calibri" panose="020F0502020204030204" pitchFamily="34" charset="0"/>
              </a:rPr>
              <a:t>Détail selon  la fréquence d’intervention</a:t>
            </a:r>
            <a:endParaRPr lang="fr-FR" altLang="fr-FR">
              <a:solidFill>
                <a:schemeClr val="tx1"/>
              </a:solidFill>
              <a:latin typeface="Calibri" panose="020F0502020204030204" pitchFamily="34" charset="0"/>
            </a:endParaRPr>
          </a:p>
        </p:txBody>
      </p:sp>
      <p:graphicFrame>
        <p:nvGraphicFramePr>
          <p:cNvPr id="10" name="Graphique 9"/>
          <p:cNvGraphicFramePr>
            <a:graphicFrameLocks/>
          </p:cNvGraphicFramePr>
          <p:nvPr/>
        </p:nvGraphicFramePr>
        <p:xfrm>
          <a:off x="6063982" y="1988840"/>
          <a:ext cx="4500000" cy="3456000"/>
        </p:xfrm>
        <a:graphic>
          <a:graphicData uri="http://schemas.openxmlformats.org/drawingml/2006/chart">
            <c:chart xmlns:c="http://schemas.openxmlformats.org/drawingml/2006/chart" xmlns:r="http://schemas.openxmlformats.org/officeDocument/2006/relationships" r:id="rId4"/>
          </a:graphicData>
        </a:graphic>
      </p:graphicFrame>
      <p:sp>
        <p:nvSpPr>
          <p:cNvPr id="48137" name="Espace réservé du numéro de diapositive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spcBef>
                <a:spcPct val="0"/>
              </a:spcBef>
            </a:pPr>
            <a:fld id="{B975C979-E9D1-4C2F-95B9-BCD5A2967166}" type="slidenum">
              <a:rPr lang="fr-FR" altLang="fr-FR" sz="900">
                <a:solidFill>
                  <a:schemeClr val="bg1"/>
                </a:solidFill>
                <a:latin typeface="Calibri" panose="020F0502020204030204" pitchFamily="34" charset="0"/>
              </a:rPr>
              <a:pPr eaLnBrk="1" hangingPunct="1">
                <a:spcBef>
                  <a:spcPct val="0"/>
                </a:spcBef>
              </a:pPr>
              <a:t>18</a:t>
            </a:fld>
            <a:r>
              <a:rPr lang="fr-FR" altLang="fr-FR" sz="900">
                <a:solidFill>
                  <a:schemeClr val="bg1"/>
                </a:solidFill>
                <a:latin typeface="Calibri" panose="020F0502020204030204" pitchFamily="34" charset="0"/>
              </a:rPr>
              <a:t>/60</a:t>
            </a:r>
          </a:p>
        </p:txBody>
      </p:sp>
    </p:spTree>
    <p:extLst>
      <p:ext uri="{BB962C8B-B14F-4D97-AF65-F5344CB8AC3E}">
        <p14:creationId xmlns:p14="http://schemas.microsoft.com/office/powerpoint/2010/main" val="18789478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6"/>
          <p:cNvSpPr>
            <a:spLocks noChangeArrowheads="1"/>
          </p:cNvSpPr>
          <p:nvPr/>
        </p:nvSpPr>
        <p:spPr bwMode="auto">
          <a:xfrm>
            <a:off x="7391400" y="260351"/>
            <a:ext cx="3276600" cy="3603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r" eaLnBrk="1" hangingPunct="1"/>
            <a:r>
              <a:rPr lang="fr-FR" altLang="fr-FR" sz="2100">
                <a:solidFill>
                  <a:schemeClr val="bg1"/>
                </a:solidFill>
                <a:latin typeface="Calibri" panose="020F0502020204030204" pitchFamily="34" charset="0"/>
              </a:rPr>
              <a:t>I : LES MOYENS HUMAINS</a:t>
            </a:r>
            <a:endParaRPr lang="fr-FR" altLang="fr-FR" sz="2100" b="0">
              <a:solidFill>
                <a:schemeClr val="bg1"/>
              </a:solidFill>
              <a:latin typeface="Calibri" panose="020F0502020204030204" pitchFamily="34" charset="0"/>
            </a:endParaRPr>
          </a:p>
        </p:txBody>
      </p:sp>
      <p:sp>
        <p:nvSpPr>
          <p:cNvPr id="13" name="Rectangle 6"/>
          <p:cNvSpPr>
            <a:spLocks noChangeArrowheads="1"/>
          </p:cNvSpPr>
          <p:nvPr/>
        </p:nvSpPr>
        <p:spPr bwMode="auto">
          <a:xfrm>
            <a:off x="4151314" y="620713"/>
            <a:ext cx="6372225" cy="360362"/>
          </a:xfrm>
          <a:prstGeom prst="rect">
            <a:avLst/>
          </a:prstGeom>
          <a:noFill/>
          <a:ln w="9525">
            <a:noFill/>
            <a:miter lim="800000"/>
            <a:headEnd/>
            <a:tailEnd/>
          </a:ln>
        </p:spPr>
        <p:txBody>
          <a:bodyPr wrap="none" anchor="ctr"/>
          <a:lstStyle/>
          <a:p>
            <a:pPr algn="r">
              <a:spcBef>
                <a:spcPct val="20000"/>
              </a:spcBef>
              <a:defRPr/>
            </a:pPr>
            <a:r>
              <a:rPr lang="fr-FR" sz="2000" dirty="0">
                <a:solidFill>
                  <a:schemeClr val="accent6"/>
                </a:solidFill>
                <a:latin typeface="Calibri" pitchFamily="34" charset="0"/>
                <a:cs typeface="Arial" charset="0"/>
              </a:rPr>
              <a:t>4. EVOLUTIONS DES EFFECTIFS DANS LES 12 MOIS A VENIR</a:t>
            </a:r>
          </a:p>
        </p:txBody>
      </p:sp>
      <p:sp>
        <p:nvSpPr>
          <p:cNvPr id="75" name="ZoneTexte 74"/>
          <p:cNvSpPr txBox="1"/>
          <p:nvPr/>
        </p:nvSpPr>
        <p:spPr>
          <a:xfrm>
            <a:off x="2346325" y="5516564"/>
            <a:ext cx="7848600" cy="960437"/>
          </a:xfrm>
          <a:prstGeom prst="roundRect">
            <a:avLst/>
          </a:prstGeom>
          <a:noFill/>
          <a:ln w="9525">
            <a:solidFill>
              <a:schemeClr val="tx1">
                <a:lumMod val="50000"/>
                <a:lumOff val="50000"/>
              </a:schemeClr>
            </a:solidFill>
            <a:prstDash val="dash"/>
          </a:ln>
        </p:spPr>
        <p:txBody>
          <a:bodyPr>
            <a:spAutoFit/>
          </a:bodyPr>
          <a:lstStyle/>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Les entreprises de 20 salariés et plus sont plus nombreuses que les autres à envisager d’accroître leurs effectifs sur les 12 prochains mois : près d’un  quart contre 13 % en moyenne.</a:t>
            </a:r>
          </a:p>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 Des entreprises faisant régulièrement de l’agencement bois un peu plus nombreuses que les autres à tabler sur une progression de leurs effectifs.</a:t>
            </a:r>
          </a:p>
        </p:txBody>
      </p:sp>
      <p:graphicFrame>
        <p:nvGraphicFramePr>
          <p:cNvPr id="10" name="Graphique 9"/>
          <p:cNvGraphicFramePr>
            <a:graphicFrameLocks/>
          </p:cNvGraphicFramePr>
          <p:nvPr/>
        </p:nvGraphicFramePr>
        <p:xfrm>
          <a:off x="1703512" y="2132857"/>
          <a:ext cx="4500000" cy="3457575"/>
        </p:xfrm>
        <a:graphic>
          <a:graphicData uri="http://schemas.openxmlformats.org/drawingml/2006/chart">
            <c:chart xmlns:c="http://schemas.openxmlformats.org/drawingml/2006/chart" xmlns:r="http://schemas.openxmlformats.org/officeDocument/2006/relationships" r:id="rId3"/>
          </a:graphicData>
        </a:graphic>
      </p:graphicFrame>
      <p:sp>
        <p:nvSpPr>
          <p:cNvPr id="52230" name="Rectangle 14"/>
          <p:cNvSpPr>
            <a:spLocks noChangeArrowheads="1"/>
          </p:cNvSpPr>
          <p:nvPr/>
        </p:nvSpPr>
        <p:spPr bwMode="auto">
          <a:xfrm>
            <a:off x="2495550" y="1492251"/>
            <a:ext cx="2520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sz="1400">
                <a:solidFill>
                  <a:schemeClr val="tx1"/>
                </a:solidFill>
                <a:latin typeface="Calibri" panose="020F0502020204030204" pitchFamily="34" charset="0"/>
              </a:rPr>
              <a:t>Détail par tailles d’entreprises</a:t>
            </a:r>
            <a:endParaRPr lang="fr-FR" altLang="fr-FR">
              <a:solidFill>
                <a:schemeClr val="tx1"/>
              </a:solidFill>
              <a:latin typeface="Calibri" panose="020F0502020204030204" pitchFamily="34" charset="0"/>
            </a:endParaRPr>
          </a:p>
        </p:txBody>
      </p:sp>
      <p:sp>
        <p:nvSpPr>
          <p:cNvPr id="52231" name="Rectangle 14"/>
          <p:cNvSpPr>
            <a:spLocks noChangeArrowheads="1"/>
          </p:cNvSpPr>
          <p:nvPr/>
        </p:nvSpPr>
        <p:spPr bwMode="auto">
          <a:xfrm>
            <a:off x="6816726" y="1492251"/>
            <a:ext cx="31670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sz="1400">
                <a:solidFill>
                  <a:schemeClr val="tx1"/>
                </a:solidFill>
                <a:latin typeface="Calibri" panose="020F0502020204030204" pitchFamily="34" charset="0"/>
              </a:rPr>
              <a:t>Détail selon  la fréquence d’intervention</a:t>
            </a:r>
            <a:endParaRPr lang="fr-FR" altLang="fr-FR">
              <a:solidFill>
                <a:schemeClr val="tx1"/>
              </a:solidFill>
              <a:latin typeface="Calibri" panose="020F0502020204030204" pitchFamily="34" charset="0"/>
            </a:endParaRPr>
          </a:p>
        </p:txBody>
      </p:sp>
      <p:graphicFrame>
        <p:nvGraphicFramePr>
          <p:cNvPr id="15" name="Graphique 14"/>
          <p:cNvGraphicFramePr>
            <a:graphicFrameLocks/>
          </p:cNvGraphicFramePr>
          <p:nvPr/>
        </p:nvGraphicFramePr>
        <p:xfrm>
          <a:off x="6150256" y="2132856"/>
          <a:ext cx="4500000" cy="3456000"/>
        </p:xfrm>
        <a:graphic>
          <a:graphicData uri="http://schemas.openxmlformats.org/drawingml/2006/chart">
            <c:chart xmlns:c="http://schemas.openxmlformats.org/drawingml/2006/chart" xmlns:r="http://schemas.openxmlformats.org/officeDocument/2006/relationships" r:id="rId4"/>
          </a:graphicData>
        </a:graphic>
      </p:graphicFrame>
      <p:sp>
        <p:nvSpPr>
          <p:cNvPr id="52233" name="Espace réservé du numéro de diapositive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spcBef>
                <a:spcPct val="0"/>
              </a:spcBef>
            </a:pPr>
            <a:fld id="{B6E95B74-F06B-409A-A730-45BED092000E}" type="slidenum">
              <a:rPr lang="fr-FR" altLang="fr-FR" sz="900">
                <a:solidFill>
                  <a:schemeClr val="bg1"/>
                </a:solidFill>
                <a:latin typeface="Calibri" panose="020F0502020204030204" pitchFamily="34" charset="0"/>
              </a:rPr>
              <a:pPr eaLnBrk="1" hangingPunct="1">
                <a:spcBef>
                  <a:spcPct val="0"/>
                </a:spcBef>
              </a:pPr>
              <a:t>19</a:t>
            </a:fld>
            <a:r>
              <a:rPr lang="fr-FR" altLang="fr-FR" sz="900">
                <a:solidFill>
                  <a:schemeClr val="bg1"/>
                </a:solidFill>
                <a:latin typeface="Calibri" panose="020F0502020204030204" pitchFamily="34" charset="0"/>
              </a:rPr>
              <a:t>/60</a:t>
            </a:r>
          </a:p>
        </p:txBody>
      </p:sp>
    </p:spTree>
    <p:extLst>
      <p:ext uri="{BB962C8B-B14F-4D97-AF65-F5344CB8AC3E}">
        <p14:creationId xmlns:p14="http://schemas.microsoft.com/office/powerpoint/2010/main" val="27003756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p:custDataLst>
              <p:tags r:id="rId2"/>
            </p:custDataLst>
            <p:extLst/>
          </p:nvPr>
        </p:nvGraphicFramePr>
        <p:xfrm>
          <a:off x="1525589" y="1589"/>
          <a:ext cx="1587" cy="1587"/>
        </p:xfrm>
        <a:graphic>
          <a:graphicData uri="http://schemas.openxmlformats.org/presentationml/2006/ole">
            <mc:AlternateContent xmlns:mc="http://schemas.openxmlformats.org/markup-compatibility/2006">
              <mc:Choice xmlns:v="urn:schemas-microsoft-com:vml" Requires="v">
                <p:oleObj spid="_x0000_s3077" name="think-cell Slide" r:id="rId5" imgW="270" imgH="270" progId="TCLayout.ActiveDocument.1">
                  <p:embed/>
                </p:oleObj>
              </mc:Choice>
              <mc:Fallback>
                <p:oleObj name="think-cell Slide" r:id="rId5" imgW="270" imgH="270" progId="TCLayout.ActiveDocument.1">
                  <p:embed/>
                  <p:pic>
                    <p:nvPicPr>
                      <p:cNvPr id="0" name=""/>
                      <p:cNvPicPr/>
                      <p:nvPr/>
                    </p:nvPicPr>
                    <p:blipFill>
                      <a:blip r:embed="rId6"/>
                      <a:stretch>
                        <a:fillRect/>
                      </a:stretch>
                    </p:blipFill>
                    <p:spPr>
                      <a:xfrm>
                        <a:off x="1525589" y="1589"/>
                        <a:ext cx="1587" cy="1587"/>
                      </a:xfrm>
                      <a:prstGeom prst="rect">
                        <a:avLst/>
                      </a:prstGeom>
                    </p:spPr>
                  </p:pic>
                </p:oleObj>
              </mc:Fallback>
            </mc:AlternateContent>
          </a:graphicData>
        </a:graphic>
      </p:graphicFrame>
      <p:pic>
        <p:nvPicPr>
          <p:cNvPr id="10" name="Picture 395" descr="C:\Users\via.entreprise\Desktop\cb-brument-habitat-imprime-01.jpg"/>
          <p:cNvPicPr>
            <a:picLocks noChangeAspect="1" noChangeArrowheads="1"/>
          </p:cNvPicPr>
          <p:nvPr/>
        </p:nvPicPr>
        <p:blipFill>
          <a:blip r:embed="rId7">
            <a:extLst>
              <a:ext uri="{BEBA8EAE-BF5A-486C-A8C5-ECC9F3942E4B}">
                <a14:imgProps xmlns:a14="http://schemas.microsoft.com/office/drawing/2010/main">
                  <a14:imgLayer r:embed="rId8">
                    <a14:imgEffect>
                      <a14:brightnessContrast contrast="40000"/>
                    </a14:imgEffect>
                  </a14:imgLayer>
                </a14:imgProps>
              </a:ext>
            </a:extLst>
          </a:blip>
          <a:srcRect t="20440" r="15294" b="23271"/>
          <a:stretch>
            <a:fillRect/>
          </a:stretch>
        </p:blipFill>
        <p:spPr bwMode="auto">
          <a:xfrm>
            <a:off x="4805632" y="1525257"/>
            <a:ext cx="5682856" cy="4500185"/>
          </a:xfrm>
          <a:prstGeom prst="rect">
            <a:avLst/>
          </a:prstGeom>
          <a:noFill/>
        </p:spPr>
      </p:pic>
      <p:sp>
        <p:nvSpPr>
          <p:cNvPr id="9" name="Rectangle 3"/>
          <p:cNvSpPr txBox="1">
            <a:spLocks noChangeArrowheads="1"/>
          </p:cNvSpPr>
          <p:nvPr/>
        </p:nvSpPr>
        <p:spPr>
          <a:xfrm>
            <a:off x="1974927" y="6149564"/>
            <a:ext cx="7374637" cy="336296"/>
          </a:xfrm>
          <a:prstGeom prst="rect">
            <a:avLst/>
          </a:prstGeom>
        </p:spPr>
        <p:txBody>
          <a:bodyPr vert="horz" lIns="0" tIns="0" rIns="0" bIns="0" rtlCol="0">
            <a:normAutofit/>
          </a:bodyPr>
          <a:lstStyle>
            <a:lvl1pPr marL="0" indent="0" algn="l" defTabSz="935830" rtl="0" eaLnBrk="1" latinLnBrk="0" hangingPunct="1">
              <a:lnSpc>
                <a:spcPct val="120000"/>
              </a:lnSpc>
              <a:spcBef>
                <a:spcPts val="0"/>
              </a:spcBef>
              <a:spcAft>
                <a:spcPts val="0"/>
              </a:spcAft>
              <a:buFont typeface="Arial" pitchFamily="34" charset="0"/>
              <a:buNone/>
              <a:defRPr sz="1600" b="0" kern="1200">
                <a:solidFill>
                  <a:schemeClr val="accent5"/>
                </a:solidFill>
                <a:latin typeface="+mn-lt"/>
                <a:ea typeface="+mn-ea"/>
                <a:cs typeface="+mn-cs"/>
              </a:defRPr>
            </a:lvl1pPr>
            <a:lvl2pPr marL="467915" indent="0" algn="ctr" defTabSz="935830" rtl="0" eaLnBrk="1" latinLnBrk="0" hangingPunct="1">
              <a:spcBef>
                <a:spcPts val="1228"/>
              </a:spcBef>
              <a:buFont typeface="Arial" pitchFamily="34" charset="0"/>
              <a:buNone/>
              <a:defRPr sz="1200" kern="1200">
                <a:solidFill>
                  <a:schemeClr val="tx1">
                    <a:tint val="75000"/>
                  </a:schemeClr>
                </a:solidFill>
                <a:latin typeface="+mn-lt"/>
                <a:ea typeface="+mn-ea"/>
                <a:cs typeface="+mn-cs"/>
              </a:defRPr>
            </a:lvl2pPr>
            <a:lvl3pPr marL="935830" indent="0" algn="ctr" defTabSz="935830" rtl="0" eaLnBrk="1" latinLnBrk="0" hangingPunct="1">
              <a:spcBef>
                <a:spcPts val="1228"/>
              </a:spcBef>
              <a:buFont typeface="Arial" pitchFamily="34" charset="0"/>
              <a:buNone/>
              <a:defRPr sz="1200" kern="1200">
                <a:solidFill>
                  <a:schemeClr val="tx1">
                    <a:tint val="75000"/>
                  </a:schemeClr>
                </a:solidFill>
                <a:latin typeface="+mn-lt"/>
                <a:ea typeface="+mn-ea"/>
                <a:cs typeface="+mn-cs"/>
              </a:defRPr>
            </a:lvl3pPr>
            <a:lvl4pPr marL="1403745" indent="0" algn="ctr" defTabSz="935830" rtl="0" eaLnBrk="1" latinLnBrk="0" hangingPunct="1">
              <a:spcBef>
                <a:spcPts val="1228"/>
              </a:spcBef>
              <a:buFont typeface="Arial" pitchFamily="34" charset="0"/>
              <a:buNone/>
              <a:defRPr sz="1200" kern="1200">
                <a:solidFill>
                  <a:schemeClr val="tx1">
                    <a:tint val="75000"/>
                  </a:schemeClr>
                </a:solidFill>
                <a:latin typeface="+mn-lt"/>
                <a:ea typeface="+mn-ea"/>
                <a:cs typeface="+mn-cs"/>
              </a:defRPr>
            </a:lvl4pPr>
            <a:lvl5pPr marL="1871660" indent="0" algn="ctr" defTabSz="935830" rtl="0" eaLnBrk="1" latinLnBrk="0" hangingPunct="1">
              <a:spcBef>
                <a:spcPts val="1228"/>
              </a:spcBef>
              <a:buFont typeface="Arial" pitchFamily="34" charset="0"/>
              <a:buNone/>
              <a:defRPr sz="1200" kern="1200">
                <a:solidFill>
                  <a:schemeClr val="tx1">
                    <a:tint val="75000"/>
                  </a:schemeClr>
                </a:solidFill>
                <a:latin typeface="+mn-lt"/>
                <a:ea typeface="+mn-ea"/>
                <a:cs typeface="+mn-cs"/>
              </a:defRPr>
            </a:lvl5pPr>
            <a:lvl6pPr marL="2339575" indent="0" algn="ctr" defTabSz="935830" rtl="0" eaLnBrk="1" latinLnBrk="0" hangingPunct="1">
              <a:spcBef>
                <a:spcPct val="20000"/>
              </a:spcBef>
              <a:buFont typeface="Arial" pitchFamily="34" charset="0"/>
              <a:buNone/>
              <a:defRPr sz="2100" kern="1200">
                <a:solidFill>
                  <a:schemeClr val="tx1">
                    <a:tint val="75000"/>
                  </a:schemeClr>
                </a:solidFill>
                <a:latin typeface="+mn-lt"/>
                <a:ea typeface="+mn-ea"/>
                <a:cs typeface="+mn-cs"/>
              </a:defRPr>
            </a:lvl6pPr>
            <a:lvl7pPr marL="2807490" indent="0" algn="ctr" defTabSz="935830" rtl="0" eaLnBrk="1" latinLnBrk="0" hangingPunct="1">
              <a:spcBef>
                <a:spcPct val="20000"/>
              </a:spcBef>
              <a:buFont typeface="Arial" pitchFamily="34" charset="0"/>
              <a:buNone/>
              <a:defRPr sz="2100" kern="1200">
                <a:solidFill>
                  <a:schemeClr val="tx1">
                    <a:tint val="75000"/>
                  </a:schemeClr>
                </a:solidFill>
                <a:latin typeface="+mn-lt"/>
                <a:ea typeface="+mn-ea"/>
                <a:cs typeface="+mn-cs"/>
              </a:defRPr>
            </a:lvl7pPr>
            <a:lvl8pPr marL="3275404" indent="0" algn="ctr" defTabSz="935830" rtl="0" eaLnBrk="1" latinLnBrk="0" hangingPunct="1">
              <a:spcBef>
                <a:spcPct val="20000"/>
              </a:spcBef>
              <a:buFont typeface="Arial" pitchFamily="34" charset="0"/>
              <a:buNone/>
              <a:defRPr sz="2100" kern="1200">
                <a:solidFill>
                  <a:schemeClr val="tx1">
                    <a:tint val="75000"/>
                  </a:schemeClr>
                </a:solidFill>
                <a:latin typeface="+mn-lt"/>
                <a:ea typeface="+mn-ea"/>
                <a:cs typeface="+mn-cs"/>
              </a:defRPr>
            </a:lvl8pPr>
            <a:lvl9pPr marL="3743319" indent="0" algn="ctr" defTabSz="935830" rtl="0" eaLnBrk="1" latinLnBrk="0" hangingPunct="1">
              <a:spcBef>
                <a:spcPct val="20000"/>
              </a:spcBef>
              <a:buFont typeface="Arial" pitchFamily="34" charset="0"/>
              <a:buNone/>
              <a:defRPr sz="2100" kern="1200">
                <a:solidFill>
                  <a:schemeClr val="tx1">
                    <a:tint val="75000"/>
                  </a:schemeClr>
                </a:solidFill>
                <a:latin typeface="+mn-lt"/>
                <a:ea typeface="+mn-ea"/>
                <a:cs typeface="+mn-cs"/>
              </a:defRPr>
            </a:lvl9pPr>
          </a:lstStyle>
          <a:p>
            <a:pPr defTabSz="914404" fontAlgn="base">
              <a:lnSpc>
                <a:spcPts val="1996"/>
              </a:lnSpc>
              <a:spcBef>
                <a:spcPts val="269"/>
              </a:spcBef>
              <a:spcAft>
                <a:spcPts val="269"/>
              </a:spcAft>
            </a:pPr>
            <a:r>
              <a:rPr lang="fr-FR" altLang="en-GB" sz="1400" dirty="0">
                <a:solidFill>
                  <a:srgbClr val="002060"/>
                </a:solidFill>
              </a:rPr>
              <a:t>18 Juin 2015</a:t>
            </a:r>
          </a:p>
        </p:txBody>
      </p:sp>
      <p:sp>
        <p:nvSpPr>
          <p:cNvPr id="14" name="Title 5"/>
          <p:cNvSpPr txBox="1">
            <a:spLocks/>
          </p:cNvSpPr>
          <p:nvPr/>
        </p:nvSpPr>
        <p:spPr>
          <a:xfrm>
            <a:off x="1936044" y="2257425"/>
            <a:ext cx="3985205" cy="828000"/>
          </a:xfrm>
          <a:prstGeom prst="rect">
            <a:avLst/>
          </a:prstGeom>
        </p:spPr>
        <p:txBody>
          <a:bodyPr vert="horz" lIns="0" tIns="0" rIns="0" bIns="0" rtlCol="0" anchor="t" anchorCtr="0">
            <a:noAutofit/>
          </a:bodyPr>
          <a:lstStyle>
            <a:lvl1pPr algn="l" defTabSz="935830" rtl="0" eaLnBrk="1" latinLnBrk="0" hangingPunct="1">
              <a:spcBef>
                <a:spcPct val="0"/>
              </a:spcBef>
              <a:buNone/>
              <a:defRPr sz="2800" kern="1200">
                <a:solidFill>
                  <a:schemeClr val="accent1"/>
                </a:solidFill>
                <a:latin typeface="+mj-lt"/>
                <a:ea typeface="+mj-ea"/>
                <a:cs typeface="+mj-cs"/>
              </a:defRPr>
            </a:lvl1pPr>
          </a:lstStyle>
          <a:p>
            <a:r>
              <a:rPr lang="fr-FR" sz="4000" b="1" dirty="0"/>
              <a:t>UNIFA</a:t>
            </a:r>
          </a:p>
        </p:txBody>
      </p:sp>
      <p:sp>
        <p:nvSpPr>
          <p:cNvPr id="15" name="Text Placeholder 12"/>
          <p:cNvSpPr txBox="1">
            <a:spLocks/>
          </p:cNvSpPr>
          <p:nvPr/>
        </p:nvSpPr>
        <p:spPr>
          <a:xfrm>
            <a:off x="1936044" y="2814086"/>
            <a:ext cx="3439876" cy="1332219"/>
          </a:xfrm>
          <a:prstGeom prst="rect">
            <a:avLst/>
          </a:prstGeom>
        </p:spPr>
        <p:txBody>
          <a:bodyPr vert="horz" lIns="0" tIns="0" rIns="0" bIns="0" rtlCol="0">
            <a:noAutofit/>
          </a:bodyPr>
          <a:lstStyle>
            <a:lvl1pPr marL="0" indent="0" algn="l" defTabSz="935830" rtl="0" eaLnBrk="1" latinLnBrk="0" hangingPunct="1">
              <a:spcBef>
                <a:spcPts val="1228"/>
              </a:spcBef>
              <a:buFont typeface="Arial" pitchFamily="34" charset="0"/>
              <a:buNone/>
              <a:defRPr sz="2800" b="0" kern="1200">
                <a:solidFill>
                  <a:schemeClr val="accent2"/>
                </a:solidFill>
                <a:latin typeface="+mn-lt"/>
                <a:ea typeface="+mn-ea"/>
                <a:cs typeface="+mn-cs"/>
              </a:defRPr>
            </a:lvl1pPr>
            <a:lvl2pPr marL="451668" indent="-170595" algn="l" defTabSz="935830" rtl="0" eaLnBrk="1" latinLnBrk="0" hangingPunct="1">
              <a:spcBef>
                <a:spcPts val="1228"/>
              </a:spcBef>
              <a:buFont typeface="Arial" pitchFamily="34" charset="0"/>
              <a:buChar char="−"/>
              <a:defRPr sz="1200" kern="1200">
                <a:solidFill>
                  <a:schemeClr val="tx2"/>
                </a:solidFill>
                <a:latin typeface="+mn-lt"/>
                <a:ea typeface="+mn-ea"/>
                <a:cs typeface="+mn-cs"/>
              </a:defRPr>
            </a:lvl2pPr>
            <a:lvl3pPr marL="451668" indent="-170595" algn="l" defTabSz="935830" rtl="0" eaLnBrk="1" latinLnBrk="0" hangingPunct="1">
              <a:spcBef>
                <a:spcPts val="1228"/>
              </a:spcBef>
              <a:buFont typeface="Arial" pitchFamily="34" charset="0"/>
              <a:buChar char="−"/>
              <a:defRPr sz="1200" kern="1200">
                <a:solidFill>
                  <a:schemeClr val="tx2"/>
                </a:solidFill>
                <a:latin typeface="+mn-lt"/>
                <a:ea typeface="+mn-ea"/>
                <a:cs typeface="+mn-cs"/>
              </a:defRPr>
            </a:lvl3pPr>
            <a:lvl4pPr marL="458167" indent="-185216" algn="l" defTabSz="935830" rtl="0" eaLnBrk="1" latinLnBrk="0" hangingPunct="1">
              <a:spcBef>
                <a:spcPts val="1228"/>
              </a:spcBef>
              <a:buFont typeface="Arial" pitchFamily="34" charset="0"/>
              <a:buChar char="−"/>
              <a:defRPr sz="1200" kern="1200">
                <a:solidFill>
                  <a:schemeClr val="tx2"/>
                </a:solidFill>
                <a:latin typeface="+mn-lt"/>
                <a:ea typeface="+mn-ea"/>
                <a:cs typeface="+mn-cs"/>
              </a:defRPr>
            </a:lvl4pPr>
            <a:lvl5pPr marL="451668" indent="-170595" algn="l" defTabSz="935830" rtl="0" eaLnBrk="1" latinLnBrk="0" hangingPunct="1">
              <a:spcBef>
                <a:spcPts val="1228"/>
              </a:spcBef>
              <a:buFont typeface="Arial" pitchFamily="34" charset="0"/>
              <a:buChar char="−"/>
              <a:defRPr sz="1200" kern="1200">
                <a:solidFill>
                  <a:schemeClr val="tx2"/>
                </a:solidFill>
                <a:latin typeface="+mn-lt"/>
                <a:ea typeface="+mn-ea"/>
                <a:cs typeface="+mn-cs"/>
              </a:defRPr>
            </a:lvl5pPr>
            <a:lvl6pPr marL="2573532" indent="-233957" algn="l" defTabSz="935830"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041447" indent="-233957" algn="l" defTabSz="935830"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509362" indent="-233957" algn="l" defTabSz="935830"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3977277" indent="-233957" algn="l" defTabSz="935830"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r>
              <a:rPr lang="fr-FR" sz="2400" dirty="0"/>
              <a:t>Redynamiser la filière de l’ameublement français, dans un contexte international porteur</a:t>
            </a:r>
            <a:endParaRPr lang="fr-FR" sz="1800" dirty="0">
              <a:solidFill>
                <a:schemeClr val="accent1"/>
              </a:solidFill>
            </a:endParaRPr>
          </a:p>
        </p:txBody>
      </p:sp>
      <p:sp>
        <p:nvSpPr>
          <p:cNvPr id="3" name="Rectangle 2"/>
          <p:cNvSpPr/>
          <p:nvPr/>
        </p:nvSpPr>
        <p:spPr>
          <a:xfrm>
            <a:off x="9719937" y="15016"/>
            <a:ext cx="936104" cy="5099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13" name="Picture 2" descr="http://gfi.asso.fr/wp-content/uploads/2014/09/Unifa-logo-hd.jpg"/>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8446865" y="183265"/>
            <a:ext cx="2099733" cy="8183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9"/>
          <p:cNvPicPr>
            <a:picLocks noChangeAspect="1"/>
          </p:cNvPicPr>
          <p:nvPr/>
        </p:nvPicPr>
        <p:blipFill rotWithShape="1">
          <a:blip r:embed="rId10" cstate="email">
            <a:extLst>
              <a:ext uri="{28A0092B-C50C-407E-A947-70E740481C1C}">
                <a14:useLocalDpi xmlns:a14="http://schemas.microsoft.com/office/drawing/2010/main" val="0"/>
              </a:ext>
            </a:extLst>
          </a:blip>
          <a:srcRect/>
          <a:stretch/>
        </p:blipFill>
        <p:spPr bwMode="auto">
          <a:xfrm>
            <a:off x="1906836" y="126293"/>
            <a:ext cx="2008104" cy="943950"/>
          </a:xfrm>
          <a:prstGeom prst="rect">
            <a:avLst/>
          </a:prstGeom>
          <a:noFill/>
          <a:ln w="9525">
            <a:noFill/>
            <a:miter lim="800000"/>
            <a:headEnd/>
            <a:tailEnd/>
          </a:ln>
        </p:spPr>
      </p:pic>
    </p:spTree>
    <p:extLst>
      <p:ext uri="{BB962C8B-B14F-4D97-AF65-F5344CB8AC3E}">
        <p14:creationId xmlns:p14="http://schemas.microsoft.com/office/powerpoint/2010/main" val="40048355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6"/>
          <p:cNvSpPr>
            <a:spLocks noChangeArrowheads="1"/>
          </p:cNvSpPr>
          <p:nvPr/>
        </p:nvSpPr>
        <p:spPr bwMode="auto">
          <a:xfrm>
            <a:off x="6672264" y="260351"/>
            <a:ext cx="3995737" cy="3603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r" eaLnBrk="1" hangingPunct="1"/>
            <a:r>
              <a:rPr lang="fr-FR" altLang="fr-FR" sz="2100">
                <a:solidFill>
                  <a:schemeClr val="bg1"/>
                </a:solidFill>
                <a:latin typeface="Calibri" panose="020F0502020204030204" pitchFamily="34" charset="0"/>
              </a:rPr>
              <a:t>III : LA DEMARCHE COMMERCIALE</a:t>
            </a:r>
            <a:endParaRPr lang="fr-FR" altLang="fr-FR" sz="2100" b="0">
              <a:solidFill>
                <a:schemeClr val="bg1"/>
              </a:solidFill>
              <a:latin typeface="Calibri" panose="020F0502020204030204" pitchFamily="34" charset="0"/>
            </a:endParaRPr>
          </a:p>
        </p:txBody>
      </p:sp>
      <p:sp>
        <p:nvSpPr>
          <p:cNvPr id="13" name="Rectangle 6"/>
          <p:cNvSpPr>
            <a:spLocks noChangeArrowheads="1"/>
          </p:cNvSpPr>
          <p:nvPr/>
        </p:nvSpPr>
        <p:spPr bwMode="auto">
          <a:xfrm>
            <a:off x="6311900" y="620713"/>
            <a:ext cx="4211638" cy="360362"/>
          </a:xfrm>
          <a:prstGeom prst="rect">
            <a:avLst/>
          </a:prstGeom>
          <a:noFill/>
          <a:ln w="9525">
            <a:noFill/>
            <a:miter lim="800000"/>
            <a:headEnd/>
            <a:tailEnd/>
          </a:ln>
        </p:spPr>
        <p:txBody>
          <a:bodyPr wrap="none" anchor="ctr"/>
          <a:lstStyle/>
          <a:p>
            <a:pPr algn="r">
              <a:spcBef>
                <a:spcPct val="20000"/>
              </a:spcBef>
              <a:defRPr/>
            </a:pPr>
            <a:r>
              <a:rPr lang="fr-FR" sz="2000" dirty="0">
                <a:solidFill>
                  <a:schemeClr val="accent6"/>
                </a:solidFill>
                <a:latin typeface="Calibri" pitchFamily="34" charset="0"/>
                <a:cs typeface="Arial" charset="0"/>
              </a:rPr>
              <a:t>2. RAYON D’ACTION DES ENTREPRISES</a:t>
            </a:r>
          </a:p>
        </p:txBody>
      </p:sp>
      <p:sp>
        <p:nvSpPr>
          <p:cNvPr id="65" name="ZoneTexte 64"/>
          <p:cNvSpPr txBox="1"/>
          <p:nvPr/>
        </p:nvSpPr>
        <p:spPr>
          <a:xfrm>
            <a:off x="1714501" y="5732464"/>
            <a:ext cx="8785225" cy="757237"/>
          </a:xfrm>
          <a:prstGeom prst="roundRect">
            <a:avLst/>
          </a:prstGeom>
          <a:noFill/>
          <a:ln w="9525">
            <a:solidFill>
              <a:schemeClr val="tx1">
                <a:lumMod val="50000"/>
                <a:lumOff val="50000"/>
              </a:schemeClr>
            </a:solidFill>
            <a:prstDash val="dash"/>
          </a:ln>
        </p:spPr>
        <p:txBody>
          <a:bodyPr>
            <a:spAutoFit/>
          </a:bodyPr>
          <a:lstStyle/>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Une zone d’intervention géographique qui s’élargit en fonction de la taille des entreprises, avec près des trois quarts des structures de 20 salariés et plus travaillant sur la France entière, contre 27 % pour celles employant de 1 à 5 salariés.</a:t>
            </a:r>
          </a:p>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Un rayon d’action également plus large pour les entreprises réalisant des travaux d’agencement bois de manière régulière. </a:t>
            </a:r>
          </a:p>
        </p:txBody>
      </p:sp>
      <p:sp>
        <p:nvSpPr>
          <p:cNvPr id="60421" name="Rectangle 14"/>
          <p:cNvSpPr>
            <a:spLocks noChangeArrowheads="1"/>
          </p:cNvSpPr>
          <p:nvPr/>
        </p:nvSpPr>
        <p:spPr bwMode="auto">
          <a:xfrm>
            <a:off x="2495550" y="1492251"/>
            <a:ext cx="2520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sz="1400">
                <a:solidFill>
                  <a:schemeClr val="tx1"/>
                </a:solidFill>
                <a:latin typeface="Calibri" panose="020F0502020204030204" pitchFamily="34" charset="0"/>
              </a:rPr>
              <a:t>Détail par tailles d’entreprises</a:t>
            </a:r>
            <a:endParaRPr lang="fr-FR" altLang="fr-FR">
              <a:solidFill>
                <a:schemeClr val="tx1"/>
              </a:solidFill>
              <a:latin typeface="Calibri" panose="020F0502020204030204" pitchFamily="34" charset="0"/>
            </a:endParaRPr>
          </a:p>
        </p:txBody>
      </p:sp>
      <p:sp>
        <p:nvSpPr>
          <p:cNvPr id="60422" name="Rectangle 14"/>
          <p:cNvSpPr>
            <a:spLocks noChangeArrowheads="1"/>
          </p:cNvSpPr>
          <p:nvPr/>
        </p:nvSpPr>
        <p:spPr bwMode="auto">
          <a:xfrm>
            <a:off x="6816726" y="1492251"/>
            <a:ext cx="31670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sz="1400">
                <a:solidFill>
                  <a:schemeClr val="tx1"/>
                </a:solidFill>
                <a:latin typeface="Calibri" panose="020F0502020204030204" pitchFamily="34" charset="0"/>
              </a:rPr>
              <a:t>Détail selon la fréquence d’intervention</a:t>
            </a:r>
            <a:endParaRPr lang="fr-FR" altLang="fr-FR">
              <a:solidFill>
                <a:schemeClr val="tx1"/>
              </a:solidFill>
              <a:latin typeface="Calibri" panose="020F0502020204030204" pitchFamily="34" charset="0"/>
            </a:endParaRPr>
          </a:p>
        </p:txBody>
      </p:sp>
      <p:graphicFrame>
        <p:nvGraphicFramePr>
          <p:cNvPr id="10" name="Graphique 9"/>
          <p:cNvGraphicFramePr>
            <a:graphicFrameLocks/>
          </p:cNvGraphicFramePr>
          <p:nvPr/>
        </p:nvGraphicFramePr>
        <p:xfrm>
          <a:off x="1703512" y="2060848"/>
          <a:ext cx="4500000" cy="3456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Graphique 15"/>
          <p:cNvGraphicFramePr>
            <a:graphicFrameLocks/>
          </p:cNvGraphicFramePr>
          <p:nvPr/>
        </p:nvGraphicFramePr>
        <p:xfrm>
          <a:off x="6307765" y="2060848"/>
          <a:ext cx="4500000" cy="3456000"/>
        </p:xfrm>
        <a:graphic>
          <a:graphicData uri="http://schemas.openxmlformats.org/drawingml/2006/chart">
            <c:chart xmlns:c="http://schemas.openxmlformats.org/drawingml/2006/chart" xmlns:r="http://schemas.openxmlformats.org/officeDocument/2006/relationships" r:id="rId4"/>
          </a:graphicData>
        </a:graphic>
      </p:graphicFrame>
      <p:sp>
        <p:nvSpPr>
          <p:cNvPr id="60425" name="Espace réservé du numéro de diapositive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spcBef>
                <a:spcPct val="0"/>
              </a:spcBef>
            </a:pPr>
            <a:fld id="{9EC377B8-5A35-4176-82D8-0C4AD76CC9D4}" type="slidenum">
              <a:rPr lang="fr-FR" altLang="fr-FR" sz="900">
                <a:solidFill>
                  <a:schemeClr val="bg1"/>
                </a:solidFill>
                <a:latin typeface="Calibri" panose="020F0502020204030204" pitchFamily="34" charset="0"/>
              </a:rPr>
              <a:pPr eaLnBrk="1" hangingPunct="1">
                <a:spcBef>
                  <a:spcPct val="0"/>
                </a:spcBef>
              </a:pPr>
              <a:t>20</a:t>
            </a:fld>
            <a:r>
              <a:rPr lang="fr-FR" altLang="fr-FR" sz="900">
                <a:solidFill>
                  <a:schemeClr val="bg1"/>
                </a:solidFill>
                <a:latin typeface="Calibri" panose="020F0502020204030204" pitchFamily="34" charset="0"/>
              </a:rPr>
              <a:t>/60</a:t>
            </a:r>
          </a:p>
        </p:txBody>
      </p:sp>
    </p:spTree>
    <p:extLst>
      <p:ext uri="{BB962C8B-B14F-4D97-AF65-F5344CB8AC3E}">
        <p14:creationId xmlns:p14="http://schemas.microsoft.com/office/powerpoint/2010/main" val="40325267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6"/>
          <p:cNvSpPr>
            <a:spLocks noChangeArrowheads="1"/>
          </p:cNvSpPr>
          <p:nvPr/>
        </p:nvSpPr>
        <p:spPr bwMode="auto">
          <a:xfrm>
            <a:off x="6672264" y="260351"/>
            <a:ext cx="3995737" cy="36036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r" eaLnBrk="1" hangingPunct="1"/>
            <a:r>
              <a:rPr lang="fr-FR" altLang="fr-FR" sz="2100">
                <a:solidFill>
                  <a:schemeClr val="bg1"/>
                </a:solidFill>
                <a:latin typeface="Calibri" panose="020F0502020204030204" pitchFamily="34" charset="0"/>
              </a:rPr>
              <a:t>III : LA DEMARCHE COMMERCIALE</a:t>
            </a:r>
            <a:endParaRPr lang="fr-FR" altLang="fr-FR" sz="2100" b="0">
              <a:solidFill>
                <a:schemeClr val="bg1"/>
              </a:solidFill>
              <a:latin typeface="Calibri" panose="020F0502020204030204" pitchFamily="34" charset="0"/>
            </a:endParaRPr>
          </a:p>
        </p:txBody>
      </p:sp>
      <p:sp>
        <p:nvSpPr>
          <p:cNvPr id="13" name="Rectangle 6"/>
          <p:cNvSpPr>
            <a:spLocks noChangeArrowheads="1"/>
          </p:cNvSpPr>
          <p:nvPr/>
        </p:nvSpPr>
        <p:spPr bwMode="auto">
          <a:xfrm>
            <a:off x="6311900" y="620713"/>
            <a:ext cx="4211638" cy="360362"/>
          </a:xfrm>
          <a:prstGeom prst="rect">
            <a:avLst/>
          </a:prstGeom>
          <a:noFill/>
          <a:ln w="9525">
            <a:noFill/>
            <a:miter lim="800000"/>
            <a:headEnd/>
            <a:tailEnd/>
          </a:ln>
        </p:spPr>
        <p:txBody>
          <a:bodyPr wrap="none" anchor="ctr"/>
          <a:lstStyle/>
          <a:p>
            <a:pPr algn="r">
              <a:spcBef>
                <a:spcPct val="20000"/>
              </a:spcBef>
              <a:defRPr/>
            </a:pPr>
            <a:r>
              <a:rPr lang="fr-FR" sz="2000" dirty="0">
                <a:solidFill>
                  <a:schemeClr val="accent6"/>
                </a:solidFill>
                <a:latin typeface="Calibri" pitchFamily="34" charset="0"/>
                <a:cs typeface="Arial" charset="0"/>
              </a:rPr>
              <a:t>3. INTERVENTION A L’INTERNATIONAL</a:t>
            </a:r>
          </a:p>
        </p:txBody>
      </p:sp>
      <p:graphicFrame>
        <p:nvGraphicFramePr>
          <p:cNvPr id="16" name="Tableau 15"/>
          <p:cNvGraphicFramePr>
            <a:graphicFrameLocks noGrp="1"/>
          </p:cNvGraphicFramePr>
          <p:nvPr/>
        </p:nvGraphicFramePr>
        <p:xfrm>
          <a:off x="2855914" y="2425700"/>
          <a:ext cx="2232025" cy="1127216"/>
        </p:xfrm>
        <a:graphic>
          <a:graphicData uri="http://schemas.openxmlformats.org/drawingml/2006/table">
            <a:tbl>
              <a:tblPr/>
              <a:tblGrid>
                <a:gridCol w="1187247"/>
                <a:gridCol w="1044778"/>
              </a:tblGrid>
              <a:tr h="291686">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200" b="0" i="0" u="none" strike="noStrike" cap="none" normalizeH="0" baseline="0" dirty="0" smtClean="0">
                        <a:ln>
                          <a:noFill/>
                        </a:ln>
                        <a:solidFill>
                          <a:schemeClr val="bg1"/>
                        </a:solidFill>
                        <a:effectLst/>
                        <a:latin typeface="Calibri" pitchFamily="34" charset="0"/>
                        <a:cs typeface="Arial" charset="0"/>
                      </a:endParaRPr>
                    </a:p>
                  </a:txBody>
                  <a:tcPr marL="89991" marR="89991" marT="46795" marB="46795" anchor="ctr" horzOverflow="overflow">
                    <a:lnL w="12700" cap="flat" cmpd="sng" algn="ctr">
                      <a:solidFill>
                        <a:schemeClr val="bg1"/>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bg1"/>
                          </a:solidFill>
                          <a:effectLst/>
                          <a:latin typeface="Calibri" pitchFamily="34" charset="0"/>
                          <a:cs typeface="Arial" charset="0"/>
                        </a:rPr>
                        <a:t>% d’</a:t>
                      </a:r>
                      <a:r>
                        <a:rPr kumimoji="0" lang="fr-FR" sz="1300" b="0" i="0" u="none" strike="noStrike" cap="none" normalizeH="0" baseline="0" dirty="0" err="1" smtClean="0">
                          <a:ln>
                            <a:noFill/>
                          </a:ln>
                          <a:solidFill>
                            <a:schemeClr val="bg1"/>
                          </a:solidFill>
                          <a:effectLst/>
                          <a:latin typeface="Calibri" pitchFamily="34" charset="0"/>
                          <a:cs typeface="Arial" charset="0"/>
                        </a:rPr>
                        <a:t>ent</a:t>
                      </a:r>
                      <a:r>
                        <a:rPr kumimoji="0" lang="fr-FR" sz="1300" b="0" i="0" u="none" strike="noStrike" cap="none" normalizeH="0" baseline="0" dirty="0" smtClean="0">
                          <a:ln>
                            <a:noFill/>
                          </a:ln>
                          <a:solidFill>
                            <a:schemeClr val="bg1"/>
                          </a:solidFill>
                          <a:effectLst/>
                          <a:latin typeface="Calibri" pitchFamily="34" charset="0"/>
                          <a:cs typeface="Arial" charset="0"/>
                        </a:rPr>
                        <a:t>.</a:t>
                      </a:r>
                    </a:p>
                  </a:txBody>
                  <a:tcPr marL="89991" marR="89991" marT="46795" marB="46795"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a:noFill/>
                    </a:lnTlToBr>
                    <a:lnBlToTr>
                      <a:noFill/>
                    </a:lnBlToTr>
                    <a:solidFill>
                      <a:srgbClr val="0070C0"/>
                    </a:solidFill>
                  </a:tcPr>
                </a:tc>
              </a:tr>
              <a:tr h="291686">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chemeClr val="bg1"/>
                          </a:solidFill>
                          <a:effectLst/>
                          <a:latin typeface="Calibri" pitchFamily="34" charset="0"/>
                          <a:cs typeface="Arial" charset="0"/>
                        </a:rPr>
                        <a:t>Industrie</a:t>
                      </a:r>
                    </a:p>
                  </a:txBody>
                  <a:tcPr marL="89991" marR="89991" marT="46795" marB="46795"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tx1"/>
                          </a:solidFill>
                          <a:effectLst/>
                          <a:latin typeface="Calibri" pitchFamily="34" charset="0"/>
                          <a:cs typeface="Arial" charset="0"/>
                        </a:rPr>
                        <a:t>22 %</a:t>
                      </a:r>
                    </a:p>
                  </a:txBody>
                  <a:tcPr marL="89991" marR="89991" marT="46795" marB="46795"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a:noFill/>
                    </a:lnTlToBr>
                    <a:lnBlToTr>
                      <a:noFill/>
                    </a:lnBlToTr>
                    <a:noFill/>
                  </a:tcPr>
                </a:tc>
              </a:tr>
              <a:tr h="271876">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fr-FR" sz="1200" b="0" i="0" u="none" strike="noStrike" cap="none" normalizeH="0" baseline="0" dirty="0" smtClean="0">
                          <a:ln>
                            <a:noFill/>
                          </a:ln>
                          <a:solidFill>
                            <a:schemeClr val="bg1"/>
                          </a:solidFill>
                          <a:effectLst/>
                          <a:latin typeface="Calibri" pitchFamily="34" charset="0"/>
                          <a:cs typeface="Arial" charset="0"/>
                        </a:rPr>
                        <a:t>Bâtiment</a:t>
                      </a:r>
                    </a:p>
                  </a:txBody>
                  <a:tcPr marL="89991" marR="89991" marT="46795" marB="46795"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9050" cap="flat" cmpd="sng" algn="ctr">
                      <a:solidFill>
                        <a:schemeClr val="accent6"/>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0" i="0" u="none" strike="noStrike" cap="none" normalizeH="0" baseline="0" dirty="0" smtClean="0">
                          <a:ln>
                            <a:noFill/>
                          </a:ln>
                          <a:solidFill>
                            <a:schemeClr val="tx1"/>
                          </a:solidFill>
                          <a:effectLst/>
                          <a:latin typeface="Calibri" pitchFamily="34" charset="0"/>
                          <a:cs typeface="Arial" charset="0"/>
                        </a:rPr>
                        <a:t>13 %</a:t>
                      </a:r>
                    </a:p>
                  </a:txBody>
                  <a:tcPr marL="89991" marR="89991" marT="46795" marB="46795"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9050" cap="flat" cmpd="sng" algn="ctr">
                      <a:solidFill>
                        <a:schemeClr val="accent6"/>
                      </a:solidFill>
                      <a:prstDash val="solid"/>
                      <a:round/>
                      <a:headEnd type="none" w="med" len="med"/>
                      <a:tailEnd type="none" w="med" len="med"/>
                    </a:lnB>
                    <a:lnTlToBr>
                      <a:noFill/>
                    </a:lnTlToBr>
                    <a:lnBlToTr>
                      <a:noFill/>
                    </a:lnBlToTr>
                    <a:noFill/>
                  </a:tcPr>
                </a:tc>
              </a:tr>
              <a:tr h="271876">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fr-FR" sz="1200" b="1" i="0" u="none" strike="noStrike" cap="none" normalizeH="0" baseline="0" dirty="0" smtClean="0">
                          <a:ln>
                            <a:noFill/>
                          </a:ln>
                          <a:solidFill>
                            <a:schemeClr val="bg1"/>
                          </a:solidFill>
                          <a:effectLst/>
                          <a:latin typeface="Calibri" pitchFamily="34" charset="0"/>
                          <a:cs typeface="Arial" charset="0"/>
                        </a:rPr>
                        <a:t>Ensemble</a:t>
                      </a:r>
                    </a:p>
                  </a:txBody>
                  <a:tcPr marL="89991" marR="89991" marT="46795" marB="46795"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905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1" i="0" u="none" strike="noStrike" cap="none" normalizeH="0" baseline="0" dirty="0" smtClean="0">
                          <a:ln>
                            <a:noFill/>
                          </a:ln>
                          <a:solidFill>
                            <a:schemeClr val="tx1"/>
                          </a:solidFill>
                          <a:effectLst/>
                          <a:latin typeface="Calibri" pitchFamily="34" charset="0"/>
                          <a:cs typeface="Arial" charset="0"/>
                        </a:rPr>
                        <a:t>15 %</a:t>
                      </a:r>
                    </a:p>
                  </a:txBody>
                  <a:tcPr marL="89991" marR="89991" marT="46795" marB="46795"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905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a:noFill/>
                    </a:lnTlToBr>
                    <a:lnBlToTr>
                      <a:noFill/>
                    </a:lnBlToTr>
                    <a:noFill/>
                  </a:tcPr>
                </a:tc>
              </a:tr>
            </a:tbl>
          </a:graphicData>
        </a:graphic>
      </p:graphicFrame>
      <p:sp>
        <p:nvSpPr>
          <p:cNvPr id="61463" name="Rectangle 16"/>
          <p:cNvSpPr>
            <a:spLocks noChangeArrowheads="1"/>
          </p:cNvSpPr>
          <p:nvPr/>
        </p:nvSpPr>
        <p:spPr bwMode="auto">
          <a:xfrm>
            <a:off x="2566988" y="2133600"/>
            <a:ext cx="2881312"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a:solidFill>
                  <a:schemeClr val="tx1"/>
                </a:solidFill>
                <a:latin typeface="Calibri" panose="020F0502020204030204" pitchFamily="34" charset="0"/>
              </a:rPr>
              <a:t>Détail par types d’entreprises</a:t>
            </a:r>
          </a:p>
        </p:txBody>
      </p:sp>
      <p:sp>
        <p:nvSpPr>
          <p:cNvPr id="61464" name="Rectangle 14"/>
          <p:cNvSpPr>
            <a:spLocks noChangeArrowheads="1"/>
          </p:cNvSpPr>
          <p:nvPr/>
        </p:nvSpPr>
        <p:spPr bwMode="auto">
          <a:xfrm>
            <a:off x="6456364" y="2133600"/>
            <a:ext cx="287972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a:solidFill>
                  <a:schemeClr val="tx1"/>
                </a:solidFill>
                <a:latin typeface="Calibri" panose="020F0502020204030204" pitchFamily="34" charset="0"/>
              </a:rPr>
              <a:t>Détail par tailles d’entreprises</a:t>
            </a:r>
          </a:p>
        </p:txBody>
      </p:sp>
      <p:graphicFrame>
        <p:nvGraphicFramePr>
          <p:cNvPr id="19" name="Tableau 18"/>
          <p:cNvGraphicFramePr>
            <a:graphicFrameLocks noGrp="1"/>
          </p:cNvGraphicFramePr>
          <p:nvPr/>
        </p:nvGraphicFramePr>
        <p:xfrm>
          <a:off x="6642100" y="2430463"/>
          <a:ext cx="2413000" cy="1418536"/>
        </p:xfrm>
        <a:graphic>
          <a:graphicData uri="http://schemas.openxmlformats.org/drawingml/2006/table">
            <a:tbl>
              <a:tblPr/>
              <a:tblGrid>
                <a:gridCol w="1368067"/>
                <a:gridCol w="1044933"/>
              </a:tblGrid>
              <a:tr h="291445">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200" b="0" i="0" u="none" strike="noStrike" cap="none" normalizeH="0" baseline="0" dirty="0" smtClean="0">
                        <a:ln>
                          <a:noFill/>
                        </a:ln>
                        <a:solidFill>
                          <a:schemeClr val="bg1"/>
                        </a:solidFill>
                        <a:effectLst/>
                        <a:latin typeface="Calibri" pitchFamily="34" charset="0"/>
                        <a:cs typeface="Arial" charset="0"/>
                      </a:endParaRPr>
                    </a:p>
                  </a:txBody>
                  <a:tcPr marL="90004" marR="90004" marT="46756" marB="46756" anchor="ctr" horzOverflow="overflow">
                    <a:lnL w="12700" cap="flat" cmpd="sng" algn="ctr">
                      <a:solidFill>
                        <a:schemeClr val="bg1"/>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bg1"/>
                          </a:solidFill>
                          <a:effectLst/>
                          <a:latin typeface="Calibri" pitchFamily="34" charset="0"/>
                          <a:cs typeface="Arial" charset="0"/>
                        </a:rPr>
                        <a:t>% d’</a:t>
                      </a:r>
                      <a:r>
                        <a:rPr kumimoji="0" lang="fr-FR" sz="1300" b="0" i="0" u="none" strike="noStrike" cap="none" normalizeH="0" baseline="0" dirty="0" err="1" smtClean="0">
                          <a:ln>
                            <a:noFill/>
                          </a:ln>
                          <a:solidFill>
                            <a:schemeClr val="bg1"/>
                          </a:solidFill>
                          <a:effectLst/>
                          <a:latin typeface="Calibri" pitchFamily="34" charset="0"/>
                          <a:cs typeface="Arial" charset="0"/>
                        </a:rPr>
                        <a:t>ent</a:t>
                      </a:r>
                      <a:r>
                        <a:rPr kumimoji="0" lang="fr-FR" sz="1300" b="0" i="0" u="none" strike="noStrike" cap="none" normalizeH="0" baseline="0" dirty="0" smtClean="0">
                          <a:ln>
                            <a:noFill/>
                          </a:ln>
                          <a:solidFill>
                            <a:schemeClr val="bg1"/>
                          </a:solidFill>
                          <a:effectLst/>
                          <a:latin typeface="Calibri" pitchFamily="34" charset="0"/>
                          <a:cs typeface="Arial" charset="0"/>
                        </a:rPr>
                        <a:t>.</a:t>
                      </a:r>
                    </a:p>
                  </a:txBody>
                  <a:tcPr marL="90004" marR="90004" marT="46756" marB="46756"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a:noFill/>
                    </a:lnTlToBr>
                    <a:lnBlToTr>
                      <a:noFill/>
                    </a:lnBlToTr>
                    <a:solidFill>
                      <a:srgbClr val="0070C0"/>
                    </a:solidFill>
                  </a:tcPr>
                </a:tc>
              </a:tr>
              <a:tr h="291445">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chemeClr val="bg1"/>
                          </a:solidFill>
                          <a:effectLst/>
                          <a:latin typeface="Calibri" pitchFamily="34" charset="0"/>
                          <a:cs typeface="Arial" charset="0"/>
                        </a:rPr>
                        <a:t>1 à 5 salariés</a:t>
                      </a:r>
                    </a:p>
                  </a:txBody>
                  <a:tcPr marL="90004" marR="90004" marT="46756" marB="46756"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tx1"/>
                          </a:solidFill>
                          <a:effectLst/>
                          <a:latin typeface="Calibri" pitchFamily="34" charset="0"/>
                          <a:cs typeface="Arial" charset="0"/>
                        </a:rPr>
                        <a:t>12 %</a:t>
                      </a:r>
                    </a:p>
                  </a:txBody>
                  <a:tcPr marL="90004" marR="90004" marT="46756" marB="46756"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a:noFill/>
                    </a:lnTlToBr>
                    <a:lnBlToTr>
                      <a:noFill/>
                    </a:lnBlToTr>
                    <a:noFill/>
                  </a:tcPr>
                </a:tc>
              </a:tr>
              <a:tr h="291445">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chemeClr val="bg1"/>
                          </a:solidFill>
                          <a:effectLst/>
                          <a:latin typeface="Calibri" pitchFamily="34" charset="0"/>
                          <a:cs typeface="Arial" charset="0"/>
                        </a:rPr>
                        <a:t>6 à 19 salariés</a:t>
                      </a:r>
                    </a:p>
                  </a:txBody>
                  <a:tcPr marL="90004" marR="90004" marT="46756" marB="46756"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tx1"/>
                          </a:solidFill>
                          <a:effectLst/>
                          <a:latin typeface="Calibri" pitchFamily="34" charset="0"/>
                          <a:cs typeface="Arial" charset="0"/>
                        </a:rPr>
                        <a:t>15 %</a:t>
                      </a:r>
                    </a:p>
                  </a:txBody>
                  <a:tcPr marL="90004" marR="90004" marT="46756" marB="46756"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a:noFill/>
                    </a:lnTlToBr>
                    <a:lnBlToTr>
                      <a:noFill/>
                    </a:lnBlToTr>
                    <a:noFill/>
                  </a:tcPr>
                </a:tc>
              </a:tr>
              <a:tr h="271651">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fr-FR" sz="1200" b="0" i="0" u="none" strike="noStrike" cap="none" normalizeH="0" baseline="0" dirty="0" smtClean="0">
                          <a:ln>
                            <a:noFill/>
                          </a:ln>
                          <a:solidFill>
                            <a:schemeClr val="bg1"/>
                          </a:solidFill>
                          <a:effectLst/>
                          <a:latin typeface="Calibri" pitchFamily="34" charset="0"/>
                          <a:cs typeface="Arial" charset="0"/>
                        </a:rPr>
                        <a:t>20 salariés et plus</a:t>
                      </a:r>
                    </a:p>
                  </a:txBody>
                  <a:tcPr marL="90004" marR="90004" marT="46756" marB="46756"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9050" cap="flat" cmpd="sng" algn="ctr">
                      <a:solidFill>
                        <a:schemeClr val="accent6"/>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0" i="0" u="none" strike="noStrike" cap="none" normalizeH="0" baseline="0" dirty="0" smtClean="0">
                          <a:ln>
                            <a:noFill/>
                          </a:ln>
                          <a:solidFill>
                            <a:schemeClr val="tx1"/>
                          </a:solidFill>
                          <a:effectLst/>
                          <a:latin typeface="Calibri" pitchFamily="34" charset="0"/>
                          <a:cs typeface="Arial" charset="0"/>
                        </a:rPr>
                        <a:t>40 %</a:t>
                      </a:r>
                    </a:p>
                  </a:txBody>
                  <a:tcPr marL="90004" marR="90004" marT="46756" marB="46756"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9050" cap="flat" cmpd="sng" algn="ctr">
                      <a:solidFill>
                        <a:schemeClr val="accent6"/>
                      </a:solidFill>
                      <a:prstDash val="solid"/>
                      <a:round/>
                      <a:headEnd type="none" w="med" len="med"/>
                      <a:tailEnd type="none" w="med" len="med"/>
                    </a:lnB>
                    <a:lnTlToBr>
                      <a:noFill/>
                    </a:lnTlToBr>
                    <a:lnBlToTr>
                      <a:noFill/>
                    </a:lnBlToTr>
                    <a:noFill/>
                  </a:tcPr>
                </a:tc>
              </a:tr>
              <a:tr h="271651">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fr-FR" sz="1200" b="1" i="0" u="none" strike="noStrike" cap="none" normalizeH="0" baseline="0" dirty="0" smtClean="0">
                          <a:ln>
                            <a:noFill/>
                          </a:ln>
                          <a:solidFill>
                            <a:schemeClr val="bg1"/>
                          </a:solidFill>
                          <a:effectLst/>
                          <a:latin typeface="Calibri" pitchFamily="34" charset="0"/>
                          <a:cs typeface="Arial" charset="0"/>
                        </a:rPr>
                        <a:t>Ensemble</a:t>
                      </a:r>
                    </a:p>
                  </a:txBody>
                  <a:tcPr marL="90004" marR="90004" marT="46756" marB="46756"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905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1" i="0" u="none" strike="noStrike" cap="none" normalizeH="0" baseline="0" dirty="0" smtClean="0">
                          <a:ln>
                            <a:noFill/>
                          </a:ln>
                          <a:solidFill>
                            <a:schemeClr val="tx1"/>
                          </a:solidFill>
                          <a:effectLst/>
                          <a:latin typeface="Calibri" pitchFamily="34" charset="0"/>
                          <a:cs typeface="Arial" charset="0"/>
                        </a:rPr>
                        <a:t>15 %</a:t>
                      </a:r>
                    </a:p>
                  </a:txBody>
                  <a:tcPr marL="90004" marR="90004" marT="46756" marB="46756"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905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a:noFill/>
                    </a:lnTlToBr>
                    <a:lnBlToTr>
                      <a:noFill/>
                    </a:lnBlToTr>
                    <a:noFill/>
                  </a:tcPr>
                </a:tc>
              </a:tr>
            </a:tbl>
          </a:graphicData>
        </a:graphic>
      </p:graphicFrame>
      <p:sp>
        <p:nvSpPr>
          <p:cNvPr id="61487" name="Rectangle à coins arrondis 19"/>
          <p:cNvSpPr>
            <a:spLocks noChangeArrowheads="1"/>
          </p:cNvSpPr>
          <p:nvPr/>
        </p:nvSpPr>
        <p:spPr bwMode="auto">
          <a:xfrm>
            <a:off x="4800601" y="1063625"/>
            <a:ext cx="3311525" cy="781050"/>
          </a:xfrm>
          <a:prstGeom prst="roundRect">
            <a:avLst>
              <a:gd name="adj" fmla="val 16667"/>
            </a:avLst>
          </a:prstGeom>
          <a:solidFill>
            <a:schemeClr val="bg1"/>
          </a:solidFill>
          <a:ln w="9525" algn="ctr">
            <a:solidFill>
              <a:srgbClr val="CC0066"/>
            </a:solidFill>
            <a:round/>
            <a:headEnd/>
            <a:tailEnd/>
          </a:ln>
        </p:spPr>
        <p:txBody>
          <a:bodyPr anchor="ct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ct val="0"/>
              </a:spcBef>
            </a:pPr>
            <a:r>
              <a:rPr lang="fr-FR" altLang="fr-FR" sz="1800">
                <a:solidFill>
                  <a:srgbClr val="CC0066"/>
                </a:solidFill>
                <a:latin typeface="Calibri" panose="020F0502020204030204" pitchFamily="34" charset="0"/>
              </a:rPr>
              <a:t>1.750 </a:t>
            </a:r>
            <a:r>
              <a:rPr lang="fr-FR" altLang="fr-FR" sz="1400">
                <a:solidFill>
                  <a:srgbClr val="CC0066"/>
                </a:solidFill>
                <a:latin typeface="Calibri" panose="020F0502020204030204" pitchFamily="34" charset="0"/>
              </a:rPr>
              <a:t>entreprises</a:t>
            </a:r>
            <a:r>
              <a:rPr lang="fr-FR" altLang="fr-FR" sz="1400" baseline="30000">
                <a:solidFill>
                  <a:srgbClr val="CC0066"/>
                </a:solidFill>
                <a:latin typeface="Calibri" panose="020F0502020204030204" pitchFamily="34" charset="0"/>
              </a:rPr>
              <a:t>(1)</a:t>
            </a:r>
            <a:endParaRPr lang="fr-FR" altLang="fr-FR" sz="1400">
              <a:solidFill>
                <a:srgbClr val="CC0066"/>
              </a:solidFill>
              <a:latin typeface="Calibri" panose="020F0502020204030204" pitchFamily="34" charset="0"/>
            </a:endParaRPr>
          </a:p>
          <a:p>
            <a:pPr algn="ctr" eaLnBrk="1" hangingPunct="1">
              <a:spcBef>
                <a:spcPct val="0"/>
              </a:spcBef>
            </a:pPr>
            <a:r>
              <a:rPr lang="fr-FR" altLang="fr-FR" sz="1400">
                <a:solidFill>
                  <a:schemeClr val="tx1"/>
                </a:solidFill>
                <a:latin typeface="Calibri" panose="020F0502020204030204" pitchFamily="34" charset="0"/>
              </a:rPr>
              <a:t>interviennent à l’international</a:t>
            </a:r>
          </a:p>
          <a:p>
            <a:pPr algn="ctr" eaLnBrk="1" hangingPunct="1">
              <a:spcBef>
                <a:spcPct val="0"/>
              </a:spcBef>
            </a:pPr>
            <a:r>
              <a:rPr lang="fr-FR" altLang="fr-FR" sz="1400">
                <a:solidFill>
                  <a:schemeClr val="tx1"/>
                </a:solidFill>
                <a:latin typeface="Calibri" panose="020F0502020204030204" pitchFamily="34" charset="0"/>
              </a:rPr>
              <a:t>Soit </a:t>
            </a:r>
            <a:r>
              <a:rPr lang="fr-FR" altLang="fr-FR" sz="1600">
                <a:solidFill>
                  <a:srgbClr val="CC0066"/>
                </a:solidFill>
                <a:latin typeface="Calibri" panose="020F0502020204030204" pitchFamily="34" charset="0"/>
              </a:rPr>
              <a:t>15 %</a:t>
            </a:r>
            <a:r>
              <a:rPr lang="fr-FR" altLang="fr-FR" sz="1400">
                <a:solidFill>
                  <a:schemeClr val="tx1"/>
                </a:solidFill>
                <a:latin typeface="Calibri" panose="020F0502020204030204" pitchFamily="34" charset="0"/>
              </a:rPr>
              <a:t> des entreprises</a:t>
            </a:r>
          </a:p>
        </p:txBody>
      </p:sp>
      <p:sp>
        <p:nvSpPr>
          <p:cNvPr id="61488" name="Rectangle 14"/>
          <p:cNvSpPr>
            <a:spLocks noChangeArrowheads="1"/>
          </p:cNvSpPr>
          <p:nvPr/>
        </p:nvSpPr>
        <p:spPr bwMode="auto">
          <a:xfrm>
            <a:off x="4367214" y="4075113"/>
            <a:ext cx="324167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a:solidFill>
                  <a:schemeClr val="tx1"/>
                </a:solidFill>
                <a:latin typeface="Calibri" panose="020F0502020204030204" pitchFamily="34" charset="0"/>
              </a:rPr>
              <a:t>Détail selon la fréquence d’intervention</a:t>
            </a:r>
          </a:p>
        </p:txBody>
      </p:sp>
      <p:graphicFrame>
        <p:nvGraphicFramePr>
          <p:cNvPr id="39" name="Tableau 38"/>
          <p:cNvGraphicFramePr>
            <a:graphicFrameLocks noGrp="1"/>
          </p:cNvGraphicFramePr>
          <p:nvPr/>
        </p:nvGraphicFramePr>
        <p:xfrm>
          <a:off x="4770438" y="4371975"/>
          <a:ext cx="2413000" cy="1127216"/>
        </p:xfrm>
        <a:graphic>
          <a:graphicData uri="http://schemas.openxmlformats.org/drawingml/2006/table">
            <a:tbl>
              <a:tblPr/>
              <a:tblGrid>
                <a:gridCol w="1368067"/>
                <a:gridCol w="1044933"/>
              </a:tblGrid>
              <a:tr h="291686">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200" b="0" i="0" u="none" strike="noStrike" cap="none" normalizeH="0" baseline="0" dirty="0" smtClean="0">
                        <a:ln>
                          <a:noFill/>
                        </a:ln>
                        <a:solidFill>
                          <a:schemeClr val="bg1"/>
                        </a:solidFill>
                        <a:effectLst/>
                        <a:latin typeface="Calibri" pitchFamily="34" charset="0"/>
                        <a:cs typeface="Arial" charset="0"/>
                      </a:endParaRPr>
                    </a:p>
                  </a:txBody>
                  <a:tcPr marL="90004" marR="90004" marT="46795" marB="46795" anchor="ctr" horzOverflow="overflow">
                    <a:lnL w="12700" cap="flat" cmpd="sng" algn="ctr">
                      <a:solidFill>
                        <a:schemeClr val="bg1"/>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bg1"/>
                          </a:solidFill>
                          <a:effectLst/>
                          <a:latin typeface="Calibri" pitchFamily="34" charset="0"/>
                          <a:cs typeface="Arial" charset="0"/>
                        </a:rPr>
                        <a:t>% d’</a:t>
                      </a:r>
                      <a:r>
                        <a:rPr kumimoji="0" lang="fr-FR" sz="1300" b="0" i="0" u="none" strike="noStrike" cap="none" normalizeH="0" baseline="0" dirty="0" err="1" smtClean="0">
                          <a:ln>
                            <a:noFill/>
                          </a:ln>
                          <a:solidFill>
                            <a:schemeClr val="bg1"/>
                          </a:solidFill>
                          <a:effectLst/>
                          <a:latin typeface="Calibri" pitchFamily="34" charset="0"/>
                          <a:cs typeface="Arial" charset="0"/>
                        </a:rPr>
                        <a:t>ent</a:t>
                      </a:r>
                      <a:r>
                        <a:rPr kumimoji="0" lang="fr-FR" sz="1300" b="0" i="0" u="none" strike="noStrike" cap="none" normalizeH="0" baseline="0" dirty="0" smtClean="0">
                          <a:ln>
                            <a:noFill/>
                          </a:ln>
                          <a:solidFill>
                            <a:schemeClr val="bg1"/>
                          </a:solidFill>
                          <a:effectLst/>
                          <a:latin typeface="Calibri" pitchFamily="34" charset="0"/>
                          <a:cs typeface="Arial" charset="0"/>
                        </a:rPr>
                        <a:t>.</a:t>
                      </a:r>
                    </a:p>
                  </a:txBody>
                  <a:tcPr marL="90004" marR="90004" marT="46795" marB="46795"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a:noFill/>
                    </a:lnTlToBr>
                    <a:lnBlToTr>
                      <a:noFill/>
                    </a:lnBlToTr>
                    <a:solidFill>
                      <a:srgbClr val="0070C0"/>
                    </a:solidFill>
                  </a:tcPr>
                </a:tc>
              </a:tr>
              <a:tr h="291686">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chemeClr val="bg1"/>
                          </a:solidFill>
                          <a:effectLst/>
                          <a:latin typeface="Calibri" pitchFamily="34" charset="0"/>
                          <a:cs typeface="Arial" charset="0"/>
                        </a:rPr>
                        <a:t>Occasionnels</a:t>
                      </a:r>
                    </a:p>
                  </a:txBody>
                  <a:tcPr marL="90004" marR="90004" marT="46795" marB="46795"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tx1"/>
                          </a:solidFill>
                          <a:effectLst/>
                          <a:latin typeface="Calibri" pitchFamily="34" charset="0"/>
                          <a:cs typeface="Arial" charset="0"/>
                        </a:rPr>
                        <a:t>3 %</a:t>
                      </a:r>
                    </a:p>
                  </a:txBody>
                  <a:tcPr marL="90004" marR="90004" marT="46795" marB="46795"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a:noFill/>
                    </a:lnTlToBr>
                    <a:lnBlToTr>
                      <a:noFill/>
                    </a:lnBlToTr>
                    <a:noFill/>
                  </a:tcPr>
                </a:tc>
              </a:tr>
              <a:tr h="271876">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fr-FR" sz="1200" b="0" i="0" u="none" strike="noStrike" cap="none" normalizeH="0" baseline="0" dirty="0" smtClean="0">
                          <a:ln>
                            <a:noFill/>
                          </a:ln>
                          <a:solidFill>
                            <a:schemeClr val="bg1"/>
                          </a:solidFill>
                          <a:effectLst/>
                          <a:latin typeface="Calibri" pitchFamily="34" charset="0"/>
                          <a:cs typeface="Arial" charset="0"/>
                        </a:rPr>
                        <a:t>Réguliers</a:t>
                      </a:r>
                    </a:p>
                  </a:txBody>
                  <a:tcPr marL="90004" marR="90004" marT="46795" marB="46795"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9050" cap="flat" cmpd="sng" algn="ctr">
                      <a:solidFill>
                        <a:schemeClr val="accent6"/>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0" i="0" u="none" strike="noStrike" cap="none" normalizeH="0" baseline="0" dirty="0" smtClean="0">
                          <a:ln>
                            <a:noFill/>
                          </a:ln>
                          <a:solidFill>
                            <a:schemeClr val="tx1"/>
                          </a:solidFill>
                          <a:effectLst/>
                          <a:latin typeface="Calibri" pitchFamily="34" charset="0"/>
                          <a:cs typeface="Arial" charset="0"/>
                        </a:rPr>
                        <a:t>21 %</a:t>
                      </a:r>
                    </a:p>
                  </a:txBody>
                  <a:tcPr marL="90004" marR="90004" marT="46795" marB="46795"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9050" cap="flat" cmpd="sng" algn="ctr">
                      <a:solidFill>
                        <a:schemeClr val="accent6"/>
                      </a:solidFill>
                      <a:prstDash val="solid"/>
                      <a:round/>
                      <a:headEnd type="none" w="med" len="med"/>
                      <a:tailEnd type="none" w="med" len="med"/>
                    </a:lnB>
                    <a:lnTlToBr>
                      <a:noFill/>
                    </a:lnTlToBr>
                    <a:lnBlToTr>
                      <a:noFill/>
                    </a:lnBlToTr>
                    <a:noFill/>
                  </a:tcPr>
                </a:tc>
              </a:tr>
              <a:tr h="271876">
                <a:tc>
                  <a:txBody>
                    <a:bodyPr/>
                    <a:lstStyle/>
                    <a:p>
                      <a:pPr marL="0" marR="0" lvl="0" indent="0" algn="l" defTabSz="914400" rtl="0" eaLnBrk="1" fontAlgn="base" latinLnBrk="0" hangingPunct="1">
                        <a:lnSpc>
                          <a:spcPct val="90000"/>
                        </a:lnSpc>
                        <a:spcBef>
                          <a:spcPct val="0"/>
                        </a:spcBef>
                        <a:spcAft>
                          <a:spcPct val="0"/>
                        </a:spcAft>
                        <a:buClrTx/>
                        <a:buSzTx/>
                        <a:buFontTx/>
                        <a:buNone/>
                        <a:tabLst/>
                      </a:pPr>
                      <a:r>
                        <a:rPr kumimoji="0" lang="fr-FR" sz="1200" b="1" i="0" u="none" strike="noStrike" cap="none" normalizeH="0" baseline="0" dirty="0" smtClean="0">
                          <a:ln>
                            <a:noFill/>
                          </a:ln>
                          <a:solidFill>
                            <a:schemeClr val="bg1"/>
                          </a:solidFill>
                          <a:effectLst/>
                          <a:latin typeface="Calibri" pitchFamily="34" charset="0"/>
                          <a:cs typeface="Arial" charset="0"/>
                        </a:rPr>
                        <a:t>Ensemble</a:t>
                      </a:r>
                    </a:p>
                  </a:txBody>
                  <a:tcPr marL="90004" marR="90004" marT="46795" marB="46795"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905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a:noFill/>
                    </a:lnTlToBr>
                    <a:lnBlToTr>
                      <a:noFill/>
                    </a:lnBlToTr>
                    <a:solidFill>
                      <a:srgbClr val="0070C0"/>
                    </a:solidFill>
                  </a:tcPr>
                </a:tc>
                <a:tc>
                  <a:txBody>
                    <a:bodyPr/>
                    <a:lstStyle/>
                    <a:p>
                      <a:pPr marL="0" marR="0" lvl="0" indent="0" algn="ctr" defTabSz="914400" rtl="0" eaLnBrk="1" fontAlgn="base" latinLnBrk="0" hangingPunct="1">
                        <a:lnSpc>
                          <a:spcPct val="90000"/>
                        </a:lnSpc>
                        <a:spcBef>
                          <a:spcPct val="0"/>
                        </a:spcBef>
                        <a:spcAft>
                          <a:spcPct val="0"/>
                        </a:spcAft>
                        <a:buClrTx/>
                        <a:buSzTx/>
                        <a:buFontTx/>
                        <a:buNone/>
                        <a:tabLst/>
                      </a:pPr>
                      <a:r>
                        <a:rPr kumimoji="0" lang="fr-FR" sz="1300" b="1" i="0" u="none" strike="noStrike" cap="none" normalizeH="0" baseline="0" dirty="0" smtClean="0">
                          <a:ln>
                            <a:noFill/>
                          </a:ln>
                          <a:solidFill>
                            <a:schemeClr val="tx1"/>
                          </a:solidFill>
                          <a:effectLst/>
                          <a:latin typeface="Calibri" pitchFamily="34" charset="0"/>
                          <a:cs typeface="Arial" charset="0"/>
                        </a:rPr>
                        <a:t>15 %</a:t>
                      </a:r>
                    </a:p>
                  </a:txBody>
                  <a:tcPr marL="90004" marR="90004" marT="46795" marB="46795" anchor="ctr" horzOverflow="overflow">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905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a:noFill/>
                    </a:lnTlToBr>
                    <a:lnBlToTr>
                      <a:noFill/>
                    </a:lnBlToTr>
                    <a:noFill/>
                  </a:tcPr>
                </a:tc>
              </a:tr>
            </a:tbl>
          </a:graphicData>
        </a:graphic>
      </p:graphicFrame>
      <p:sp>
        <p:nvSpPr>
          <p:cNvPr id="40" name="ZoneTexte 39"/>
          <p:cNvSpPr txBox="1"/>
          <p:nvPr/>
        </p:nvSpPr>
        <p:spPr>
          <a:xfrm>
            <a:off x="1692276" y="5584826"/>
            <a:ext cx="8785225" cy="796925"/>
          </a:xfrm>
          <a:prstGeom prst="roundRect">
            <a:avLst/>
          </a:prstGeom>
          <a:noFill/>
          <a:ln w="9525">
            <a:solidFill>
              <a:schemeClr val="tx1">
                <a:lumMod val="50000"/>
                <a:lumOff val="50000"/>
              </a:schemeClr>
            </a:solidFill>
            <a:prstDash val="dash"/>
          </a:ln>
        </p:spPr>
        <p:txBody>
          <a:bodyPr>
            <a:spAutoFit/>
          </a:bodyPr>
          <a:lstStyle/>
          <a:p>
            <a:pPr marL="180975" indent="-180975">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15 % des entreprises interviennent à l’international. </a:t>
            </a:r>
          </a:p>
          <a:p>
            <a:pPr marL="180975" indent="-180975">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Une proportion d’entreprises intervenant à l’international plus importante au sein du secteur de l’industrie.</a:t>
            </a:r>
          </a:p>
          <a:p>
            <a:pPr marL="180975" indent="-180975">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Des structures de 20 salariés et plus également plus nombreuses à travailler hors de France. </a:t>
            </a:r>
          </a:p>
        </p:txBody>
      </p:sp>
      <p:sp>
        <p:nvSpPr>
          <p:cNvPr id="61509" name="Espace réservé du numéro de diapositive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spcBef>
                <a:spcPct val="0"/>
              </a:spcBef>
            </a:pPr>
            <a:fld id="{7C9C8F0C-DFEB-4936-8E5D-4838530A16E6}" type="slidenum">
              <a:rPr lang="fr-FR" altLang="fr-FR" sz="900">
                <a:solidFill>
                  <a:schemeClr val="bg1"/>
                </a:solidFill>
                <a:latin typeface="Calibri" panose="020F0502020204030204" pitchFamily="34" charset="0"/>
              </a:rPr>
              <a:pPr eaLnBrk="1" hangingPunct="1">
                <a:spcBef>
                  <a:spcPct val="0"/>
                </a:spcBef>
              </a:pPr>
              <a:t>21</a:t>
            </a:fld>
            <a:r>
              <a:rPr lang="fr-FR" altLang="fr-FR" sz="900">
                <a:solidFill>
                  <a:schemeClr val="bg1"/>
                </a:solidFill>
                <a:latin typeface="Calibri" panose="020F0502020204030204" pitchFamily="34" charset="0"/>
              </a:rPr>
              <a:t>/60</a:t>
            </a:r>
          </a:p>
        </p:txBody>
      </p:sp>
      <p:sp>
        <p:nvSpPr>
          <p:cNvPr id="61510" name="Rectangle 14"/>
          <p:cNvSpPr>
            <a:spLocks noChangeArrowheads="1"/>
          </p:cNvSpPr>
          <p:nvPr/>
        </p:nvSpPr>
        <p:spPr bwMode="auto">
          <a:xfrm>
            <a:off x="1651000" y="6362701"/>
            <a:ext cx="746918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sz="1000" i="1">
                <a:solidFill>
                  <a:schemeClr val="bg2"/>
                </a:solidFill>
                <a:latin typeface="Calibri" panose="020F0502020204030204" pitchFamily="34" charset="0"/>
              </a:rPr>
              <a:t> </a:t>
            </a:r>
            <a:r>
              <a:rPr lang="fr-FR" altLang="fr-FR" sz="1000" i="1" baseline="30000">
                <a:solidFill>
                  <a:schemeClr val="bg2"/>
                </a:solidFill>
                <a:latin typeface="Calibri" panose="020F0502020204030204" pitchFamily="34" charset="0"/>
              </a:rPr>
              <a:t>(1)</a:t>
            </a:r>
            <a:r>
              <a:rPr lang="fr-FR" altLang="fr-FR" sz="1000" i="1">
                <a:solidFill>
                  <a:schemeClr val="bg2"/>
                </a:solidFill>
                <a:latin typeface="Calibri" panose="020F0502020204030204" pitchFamily="34" charset="0"/>
              </a:rPr>
              <a:t>parmi les 12.000 entreprises réalisant occasionnellement ou régulièrement de l’agencement bois (hors entreprises employant 0 salarié)</a:t>
            </a:r>
          </a:p>
        </p:txBody>
      </p:sp>
    </p:spTree>
    <p:extLst>
      <p:ext uri="{BB962C8B-B14F-4D97-AF65-F5344CB8AC3E}">
        <p14:creationId xmlns:p14="http://schemas.microsoft.com/office/powerpoint/2010/main" val="9388042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p:cNvSpPr>
            <a:spLocks noGrp="1"/>
          </p:cNvSpPr>
          <p:nvPr>
            <p:ph type="body" sz="quarter" idx="11"/>
          </p:nvPr>
        </p:nvSpPr>
        <p:spPr/>
        <p:txBody>
          <a:bodyPr/>
          <a:lstStyle/>
          <a:p>
            <a:r>
              <a:rPr lang="en-US" dirty="0" smtClean="0">
                <a:solidFill>
                  <a:schemeClr val="tx1"/>
                </a:solidFill>
              </a:rPr>
              <a:t>Merci</a:t>
            </a:r>
            <a:endParaRPr lang="en-US" dirty="0">
              <a:solidFill>
                <a:schemeClr val="tx1"/>
              </a:solidFill>
            </a:endParaRPr>
          </a:p>
        </p:txBody>
      </p:sp>
      <p:sp>
        <p:nvSpPr>
          <p:cNvPr id="21" name="Picture Placeholder 20"/>
          <p:cNvSpPr>
            <a:spLocks noGrp="1"/>
          </p:cNvSpPr>
          <p:nvPr>
            <p:ph type="pic" sz="quarter" idx="12"/>
          </p:nvPr>
        </p:nvSpPr>
        <p:spPr>
          <a:xfrm>
            <a:off x="3227732" y="7308850"/>
            <a:ext cx="1568450" cy="831158"/>
          </a:xfrm>
        </p:spPr>
      </p:sp>
      <p:sp>
        <p:nvSpPr>
          <p:cNvPr id="22" name="Picture Placeholder 21"/>
          <p:cNvSpPr>
            <a:spLocks noGrp="1"/>
          </p:cNvSpPr>
          <p:nvPr>
            <p:ph type="pic" sz="quarter" idx="13"/>
          </p:nvPr>
        </p:nvSpPr>
        <p:spPr>
          <a:xfrm>
            <a:off x="7033784" y="6595215"/>
            <a:ext cx="3291541" cy="1767365"/>
          </a:xfrm>
        </p:spPr>
      </p:sp>
      <p:pic>
        <p:nvPicPr>
          <p:cNvPr id="3" name="Espace réservé pour une image  2"/>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8955" r="8955"/>
          <a:stretch>
            <a:fillRect/>
          </a:stretch>
        </p:blipFill>
        <p:spPr>
          <a:xfrm>
            <a:off x="6661150" y="3501008"/>
            <a:ext cx="1568450" cy="831158"/>
          </a:xfrm>
        </p:spPr>
      </p:pic>
      <p:sp>
        <p:nvSpPr>
          <p:cNvPr id="16" name="Text Placeholder 15"/>
          <p:cNvSpPr>
            <a:spLocks noGrp="1"/>
          </p:cNvSpPr>
          <p:nvPr>
            <p:ph type="body" sz="quarter" idx="15"/>
          </p:nvPr>
        </p:nvSpPr>
        <p:spPr/>
        <p:txBody>
          <a:bodyPr>
            <a:normAutofit lnSpcReduction="10000"/>
          </a:bodyPr>
          <a:lstStyle/>
          <a:p>
            <a:r>
              <a:rPr lang="fr-FR" b="1" dirty="0" smtClean="0"/>
              <a:t>ODILE DUCHENNE</a:t>
            </a:r>
          </a:p>
          <a:p>
            <a:r>
              <a:rPr lang="fr-FR" dirty="0" smtClean="0"/>
              <a:t>Directrice Déléguée</a:t>
            </a:r>
          </a:p>
          <a:p>
            <a:r>
              <a:rPr lang="fr-FR" dirty="0" smtClean="0"/>
              <a:t>Tél : +33 (0)1 44 68 18 00</a:t>
            </a:r>
          </a:p>
          <a:p>
            <a:r>
              <a:rPr lang="fr-FR" dirty="0" smtClean="0"/>
              <a:t>duchenne@ameublement.com</a:t>
            </a:r>
          </a:p>
          <a:p>
            <a:endParaRPr lang="en-US" dirty="0"/>
          </a:p>
        </p:txBody>
      </p:sp>
      <p:sp>
        <p:nvSpPr>
          <p:cNvPr id="24" name="Text Placeholder 23"/>
          <p:cNvSpPr>
            <a:spLocks noGrp="1"/>
          </p:cNvSpPr>
          <p:nvPr>
            <p:ph type="body" sz="quarter" idx="16"/>
          </p:nvPr>
        </p:nvSpPr>
        <p:spPr/>
        <p:txBody>
          <a:bodyPr>
            <a:normAutofit lnSpcReduction="10000"/>
          </a:bodyPr>
          <a:lstStyle/>
          <a:p>
            <a:r>
              <a:rPr lang="fr-FR" b="1" dirty="0" smtClean="0"/>
              <a:t>JEAN-FRANCOIS STORDEUR</a:t>
            </a:r>
          </a:p>
          <a:p>
            <a:r>
              <a:rPr lang="fr-FR" dirty="0" smtClean="0"/>
              <a:t>Conseiller du Président</a:t>
            </a:r>
          </a:p>
          <a:p>
            <a:r>
              <a:rPr lang="fr-FR" dirty="0" smtClean="0"/>
              <a:t>Tél : +33 (0)1 44 68 18 05</a:t>
            </a:r>
          </a:p>
          <a:p>
            <a:r>
              <a:rPr lang="fr-FR" dirty="0" smtClean="0"/>
              <a:t>stordeur@ameublement.com</a:t>
            </a:r>
          </a:p>
          <a:p>
            <a:endParaRPr lang="en-US" dirty="0" smtClean="0"/>
          </a:p>
          <a:p>
            <a:endParaRPr lang="en-US" dirty="0"/>
          </a:p>
        </p:txBody>
      </p:sp>
      <p:pic>
        <p:nvPicPr>
          <p:cNvPr id="4099" name="Image 9" descr="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9577" y="3657601"/>
            <a:ext cx="1243013"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Image 16" descr="http://img.testcholet.fr/images/signatures-mail/AFPIA-SOLFI2A/logo-afpiasolfi2a.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9776" y="3068960"/>
            <a:ext cx="18288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33578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ct 12" hidden="1"/>
          <p:cNvGraphicFramePr>
            <a:graphicFrameLocks noChangeAspect="1"/>
          </p:cNvGraphicFramePr>
          <p:nvPr>
            <p:custDataLst>
              <p:tags r:id="rId2"/>
            </p:custDataLst>
            <p:extLst/>
          </p:nvPr>
        </p:nvGraphicFramePr>
        <p:xfrm>
          <a:off x="1525589" y="1589"/>
          <a:ext cx="1587" cy="1587"/>
        </p:xfrm>
        <a:graphic>
          <a:graphicData uri="http://schemas.openxmlformats.org/presentationml/2006/ole">
            <mc:AlternateContent xmlns:mc="http://schemas.openxmlformats.org/markup-compatibility/2006">
              <mc:Choice xmlns:v="urn:schemas-microsoft-com:vml" Requires="v">
                <p:oleObj spid="_x0000_s2054" name="think-cell Slide" r:id="rId5" imgW="360" imgH="360" progId="TCLayout.ActiveDocument.1">
                  <p:embed/>
                </p:oleObj>
              </mc:Choice>
              <mc:Fallback>
                <p:oleObj name="think-cell Slide" r:id="rId5" imgW="360" imgH="360" progId="TCLayout.ActiveDocument.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5589" y="1589"/>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Rectangle 13" hidden="1"/>
          <p:cNvSpPr/>
          <p:nvPr>
            <p:custDataLst>
              <p:tags r:id="rId3"/>
            </p:custDataLst>
          </p:nvPr>
        </p:nvSpPr>
        <p:spPr bwMode="auto">
          <a:xfrm>
            <a:off x="1524000" y="0"/>
            <a:ext cx="158750" cy="15875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lstStyle/>
          <a:p>
            <a:pPr algn="ctr">
              <a:spcBef>
                <a:spcPct val="0"/>
              </a:spcBef>
              <a:spcAft>
                <a:spcPct val="0"/>
              </a:spcAft>
              <a:buSzPct val="65000"/>
            </a:pPr>
            <a:endParaRPr lang="en-US" sz="1200" dirty="0" err="1">
              <a:solidFill>
                <a:srgbClr val="FF0000"/>
              </a:solidFill>
              <a:latin typeface="Arial"/>
              <a:sym typeface="Arial"/>
            </a:endParaRPr>
          </a:p>
        </p:txBody>
      </p:sp>
      <p:sp>
        <p:nvSpPr>
          <p:cNvPr id="75" name="Rectangle 74"/>
          <p:cNvSpPr/>
          <p:nvPr/>
        </p:nvSpPr>
        <p:spPr>
          <a:xfrm>
            <a:off x="2334485" y="1108702"/>
            <a:ext cx="7551609" cy="369332"/>
          </a:xfrm>
          <a:prstGeom prst="rect">
            <a:avLst/>
          </a:prstGeom>
          <a:noFill/>
        </p:spPr>
        <p:txBody>
          <a:bodyPr wrap="square" rtlCol="0">
            <a:spAutoFit/>
          </a:bodyPr>
          <a:lstStyle/>
          <a:p>
            <a:pPr marL="114300" algn="ctr"/>
            <a:r>
              <a:rPr lang="fr-FR" b="1" dirty="0">
                <a:solidFill>
                  <a:schemeClr val="accent1"/>
                </a:solidFill>
              </a:rPr>
              <a:t>Marchés de l’aménagement de l’espace de vie</a:t>
            </a:r>
          </a:p>
        </p:txBody>
      </p:sp>
      <p:sp>
        <p:nvSpPr>
          <p:cNvPr id="5" name="Footer Placeholder 4"/>
          <p:cNvSpPr>
            <a:spLocks noGrp="1"/>
          </p:cNvSpPr>
          <p:nvPr>
            <p:ph type="ftr" sz="quarter" idx="3"/>
          </p:nvPr>
        </p:nvSpPr>
        <p:spPr>
          <a:xfrm>
            <a:off x="1894114" y="6489368"/>
            <a:ext cx="7559473" cy="252000"/>
          </a:xfrm>
        </p:spPr>
        <p:txBody>
          <a:bodyPr/>
          <a:lstStyle/>
          <a:p>
            <a:r>
              <a:rPr lang="fr-FR" dirty="0" smtClean="0"/>
              <a:t>© 2015 Monitor Deloitte</a:t>
            </a:r>
            <a:endParaRPr lang="fr-FR" dirty="0"/>
          </a:p>
        </p:txBody>
      </p:sp>
      <p:sp>
        <p:nvSpPr>
          <p:cNvPr id="113" name="Oval 79"/>
          <p:cNvSpPr/>
          <p:nvPr/>
        </p:nvSpPr>
        <p:spPr>
          <a:xfrm>
            <a:off x="3150040" y="1582191"/>
            <a:ext cx="6546360" cy="4389563"/>
          </a:xfrm>
          <a:prstGeom prst="ellipse">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14" name="Oval 67"/>
          <p:cNvSpPr/>
          <p:nvPr/>
        </p:nvSpPr>
        <p:spPr>
          <a:xfrm>
            <a:off x="3150040" y="2286397"/>
            <a:ext cx="5918336" cy="3685356"/>
          </a:xfrm>
          <a:prstGeom prst="ellipse">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15" name="Footer Placeholder 4"/>
          <p:cNvSpPr txBox="1">
            <a:spLocks/>
          </p:cNvSpPr>
          <p:nvPr/>
        </p:nvSpPr>
        <p:spPr>
          <a:xfrm>
            <a:off x="1894114" y="6489368"/>
            <a:ext cx="7559473" cy="252000"/>
          </a:xfrm>
          <a:prstGeom prst="rect">
            <a:avLst/>
          </a:prstGeom>
        </p:spPr>
        <p:txBody>
          <a:bodyPr vert="horz" lIns="0" tIns="0" rIns="0" bIns="0" rtlCol="0" anchor="ctr" anchorCtr="0"/>
          <a:lstStyle/>
          <a:p>
            <a:pPr>
              <a:defRPr/>
            </a:pPr>
            <a:r>
              <a:rPr lang="fr-FR" sz="800" dirty="0">
                <a:solidFill>
                  <a:srgbClr val="8C8C8C"/>
                </a:solidFill>
              </a:rPr>
              <a:t>© 2015 Monitor Deloitte</a:t>
            </a:r>
          </a:p>
        </p:txBody>
      </p:sp>
      <p:sp>
        <p:nvSpPr>
          <p:cNvPr id="116" name="Slide Number Placeholder 5"/>
          <p:cNvSpPr>
            <a:spLocks noGrp="1"/>
          </p:cNvSpPr>
          <p:nvPr>
            <p:ph type="sldNum" sz="quarter" idx="4"/>
          </p:nvPr>
        </p:nvSpPr>
        <p:spPr>
          <a:xfrm>
            <a:off x="9495996" y="6489368"/>
            <a:ext cx="792088" cy="252000"/>
          </a:xfrm>
        </p:spPr>
        <p:txBody>
          <a:bodyPr/>
          <a:lstStyle/>
          <a:p>
            <a:fld id="{95CC1D26-A9BD-4BDE-BDD9-08EDBAE96860}" type="slidenum">
              <a:rPr lang="fr-FR" smtClean="0"/>
              <a:pPr/>
              <a:t>3</a:t>
            </a:fld>
            <a:endParaRPr lang="fr-FR" dirty="0"/>
          </a:p>
        </p:txBody>
      </p:sp>
      <p:sp>
        <p:nvSpPr>
          <p:cNvPr id="118" name="Oval 11"/>
          <p:cNvSpPr/>
          <p:nvPr/>
        </p:nvSpPr>
        <p:spPr>
          <a:xfrm>
            <a:off x="3395407" y="2880679"/>
            <a:ext cx="5521578" cy="3120882"/>
          </a:xfrm>
          <a:prstGeom prst="ellipse">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19" name="Oval 66"/>
          <p:cNvSpPr/>
          <p:nvPr/>
        </p:nvSpPr>
        <p:spPr>
          <a:xfrm>
            <a:off x="2901926" y="1475065"/>
            <a:ext cx="2257971" cy="1171372"/>
          </a:xfrm>
          <a:prstGeom prst="ellipse">
            <a:avLst/>
          </a:prstGeom>
          <a:solidFill>
            <a:srgbClr val="E5F8FF"/>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20" name="TextBox 69"/>
          <p:cNvSpPr txBox="1"/>
          <p:nvPr/>
        </p:nvSpPr>
        <p:spPr>
          <a:xfrm>
            <a:off x="3633605" y="1598929"/>
            <a:ext cx="817853" cy="253916"/>
          </a:xfrm>
          <a:prstGeom prst="rect">
            <a:avLst/>
          </a:prstGeom>
          <a:noFill/>
        </p:spPr>
        <p:txBody>
          <a:bodyPr wrap="none" rtlCol="0">
            <a:spAutoFit/>
          </a:bodyPr>
          <a:lstStyle/>
          <a:p>
            <a:pPr algn="ctr"/>
            <a:r>
              <a:rPr lang="fr-FR" sz="1050" b="1" dirty="0">
                <a:solidFill>
                  <a:prstClr val="black"/>
                </a:solidFill>
              </a:rPr>
              <a:t>Menuiserie</a:t>
            </a:r>
          </a:p>
        </p:txBody>
      </p:sp>
      <p:sp>
        <p:nvSpPr>
          <p:cNvPr id="121" name="Oval 72"/>
          <p:cNvSpPr/>
          <p:nvPr/>
        </p:nvSpPr>
        <p:spPr>
          <a:xfrm>
            <a:off x="5555214" y="5355442"/>
            <a:ext cx="1548899" cy="1104900"/>
          </a:xfrm>
          <a:prstGeom prst="ellipse">
            <a:avLst/>
          </a:prstGeom>
          <a:solidFill>
            <a:schemeClr val="bg1">
              <a:lumMod val="95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22" name="TextBox 73"/>
          <p:cNvSpPr txBox="1"/>
          <p:nvPr/>
        </p:nvSpPr>
        <p:spPr>
          <a:xfrm>
            <a:off x="6047559" y="5535306"/>
            <a:ext cx="510075" cy="253916"/>
          </a:xfrm>
          <a:prstGeom prst="rect">
            <a:avLst/>
          </a:prstGeom>
          <a:noFill/>
        </p:spPr>
        <p:txBody>
          <a:bodyPr wrap="none" rtlCol="0">
            <a:spAutoFit/>
          </a:bodyPr>
          <a:lstStyle/>
          <a:p>
            <a:pPr algn="ctr"/>
            <a:r>
              <a:rPr lang="fr-FR" sz="1050" b="1" dirty="0">
                <a:solidFill>
                  <a:prstClr val="black"/>
                </a:solidFill>
              </a:rPr>
              <a:t> Linge</a:t>
            </a:r>
            <a:endParaRPr lang="fr-FR" sz="1000" dirty="0">
              <a:solidFill>
                <a:prstClr val="black"/>
              </a:solidFill>
            </a:endParaRPr>
          </a:p>
        </p:txBody>
      </p:sp>
      <p:sp>
        <p:nvSpPr>
          <p:cNvPr id="123" name="Oval 74"/>
          <p:cNvSpPr/>
          <p:nvPr/>
        </p:nvSpPr>
        <p:spPr>
          <a:xfrm>
            <a:off x="2197606" y="2270214"/>
            <a:ext cx="2026186" cy="1421983"/>
          </a:xfrm>
          <a:prstGeom prst="ellipse">
            <a:avLst/>
          </a:prstGeom>
          <a:solidFill>
            <a:schemeClr val="accent3">
              <a:lumMod val="40000"/>
              <a:lumOff val="6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24" name="TextBox 75"/>
          <p:cNvSpPr txBox="1"/>
          <p:nvPr/>
        </p:nvSpPr>
        <p:spPr>
          <a:xfrm>
            <a:off x="2638738" y="2469341"/>
            <a:ext cx="1061509" cy="415498"/>
          </a:xfrm>
          <a:prstGeom prst="rect">
            <a:avLst/>
          </a:prstGeom>
          <a:noFill/>
        </p:spPr>
        <p:txBody>
          <a:bodyPr wrap="none" rtlCol="0">
            <a:spAutoFit/>
          </a:bodyPr>
          <a:lstStyle/>
          <a:p>
            <a:r>
              <a:rPr lang="fr-FR" sz="1050" b="1" dirty="0">
                <a:solidFill>
                  <a:prstClr val="black"/>
                </a:solidFill>
              </a:rPr>
              <a:t>Arts de la table </a:t>
            </a:r>
            <a:br>
              <a:rPr lang="fr-FR" sz="1050" b="1" dirty="0">
                <a:solidFill>
                  <a:prstClr val="black"/>
                </a:solidFill>
              </a:rPr>
            </a:br>
            <a:r>
              <a:rPr lang="fr-FR" sz="1050" b="1" dirty="0">
                <a:solidFill>
                  <a:prstClr val="black"/>
                </a:solidFill>
              </a:rPr>
              <a:t>et de la cuisine</a:t>
            </a:r>
          </a:p>
        </p:txBody>
      </p:sp>
      <p:sp>
        <p:nvSpPr>
          <p:cNvPr id="125" name="Oval 76"/>
          <p:cNvSpPr/>
          <p:nvPr/>
        </p:nvSpPr>
        <p:spPr>
          <a:xfrm>
            <a:off x="6948441" y="5188927"/>
            <a:ext cx="1840615" cy="1201927"/>
          </a:xfrm>
          <a:prstGeom prst="ellipse">
            <a:avLst/>
          </a:prstGeom>
          <a:solidFill>
            <a:schemeClr val="accent6">
              <a:lumMod val="40000"/>
              <a:lumOff val="6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28" name="TextBox 77"/>
          <p:cNvSpPr txBox="1"/>
          <p:nvPr/>
        </p:nvSpPr>
        <p:spPr>
          <a:xfrm>
            <a:off x="7032374" y="5469287"/>
            <a:ext cx="1479892" cy="253916"/>
          </a:xfrm>
          <a:prstGeom prst="rect">
            <a:avLst/>
          </a:prstGeom>
          <a:noFill/>
        </p:spPr>
        <p:txBody>
          <a:bodyPr wrap="none" rtlCol="0">
            <a:spAutoFit/>
          </a:bodyPr>
          <a:lstStyle/>
          <a:p>
            <a:r>
              <a:rPr lang="fr-FR" sz="1050" b="1" dirty="0">
                <a:solidFill>
                  <a:prstClr val="black"/>
                </a:solidFill>
              </a:rPr>
              <a:t>Textile d'ameublement</a:t>
            </a:r>
          </a:p>
        </p:txBody>
      </p:sp>
      <p:sp>
        <p:nvSpPr>
          <p:cNvPr id="129" name="TextBox 78"/>
          <p:cNvSpPr txBox="1"/>
          <p:nvPr/>
        </p:nvSpPr>
        <p:spPr>
          <a:xfrm>
            <a:off x="5291960" y="3015281"/>
            <a:ext cx="1698029" cy="461665"/>
          </a:xfrm>
          <a:prstGeom prst="rect">
            <a:avLst/>
          </a:prstGeom>
          <a:noFill/>
        </p:spPr>
        <p:txBody>
          <a:bodyPr wrap="none" rtlCol="0">
            <a:spAutoFit/>
          </a:bodyPr>
          <a:lstStyle/>
          <a:p>
            <a:pPr algn="ctr"/>
            <a:r>
              <a:rPr lang="fr-FR" sz="1200" b="1" dirty="0">
                <a:solidFill>
                  <a:prstClr val="black"/>
                </a:solidFill>
              </a:rPr>
              <a:t>Production</a:t>
            </a:r>
          </a:p>
          <a:p>
            <a:pPr algn="ctr"/>
            <a:r>
              <a:rPr lang="fr-FR" sz="1200" b="1" dirty="0">
                <a:solidFill>
                  <a:prstClr val="black"/>
                </a:solidFill>
              </a:rPr>
              <a:t>Mobilier &amp; agencement</a:t>
            </a:r>
            <a:endParaRPr lang="fr-FR" sz="1600" b="1" dirty="0">
              <a:solidFill>
                <a:prstClr val="black"/>
              </a:solidFill>
            </a:endParaRPr>
          </a:p>
        </p:txBody>
      </p:sp>
      <p:sp>
        <p:nvSpPr>
          <p:cNvPr id="130" name="TextBox 80"/>
          <p:cNvSpPr txBox="1"/>
          <p:nvPr/>
        </p:nvSpPr>
        <p:spPr>
          <a:xfrm>
            <a:off x="5805893" y="2488470"/>
            <a:ext cx="950773" cy="276999"/>
          </a:xfrm>
          <a:prstGeom prst="rect">
            <a:avLst/>
          </a:prstGeom>
          <a:noFill/>
        </p:spPr>
        <p:txBody>
          <a:bodyPr wrap="none" rtlCol="0">
            <a:spAutoFit/>
          </a:bodyPr>
          <a:lstStyle/>
          <a:p>
            <a:pPr algn="ctr"/>
            <a:r>
              <a:rPr lang="fr-FR" sz="1200" b="1" dirty="0">
                <a:solidFill>
                  <a:prstClr val="black"/>
                </a:solidFill>
              </a:rPr>
              <a:t>Distribution</a:t>
            </a:r>
          </a:p>
        </p:txBody>
      </p:sp>
      <p:sp>
        <p:nvSpPr>
          <p:cNvPr id="131" name="TextBox 81"/>
          <p:cNvSpPr txBox="1"/>
          <p:nvPr/>
        </p:nvSpPr>
        <p:spPr>
          <a:xfrm>
            <a:off x="5007046" y="1822403"/>
            <a:ext cx="2789774" cy="276999"/>
          </a:xfrm>
          <a:prstGeom prst="rect">
            <a:avLst/>
          </a:prstGeom>
          <a:noFill/>
        </p:spPr>
        <p:txBody>
          <a:bodyPr wrap="square" rtlCol="0">
            <a:spAutoFit/>
          </a:bodyPr>
          <a:lstStyle/>
          <a:p>
            <a:pPr algn="ctr"/>
            <a:r>
              <a:rPr lang="fr-FR" sz="1200" b="1" dirty="0">
                <a:solidFill>
                  <a:prstClr val="black"/>
                </a:solidFill>
              </a:rPr>
              <a:t>Consommation</a:t>
            </a:r>
          </a:p>
        </p:txBody>
      </p:sp>
      <p:sp>
        <p:nvSpPr>
          <p:cNvPr id="132" name="Right Arrow 82"/>
          <p:cNvSpPr/>
          <p:nvPr/>
        </p:nvSpPr>
        <p:spPr>
          <a:xfrm flipH="1">
            <a:off x="7982147" y="2363325"/>
            <a:ext cx="2475644" cy="715160"/>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ctr"/>
          <a:lstStyle/>
          <a:p>
            <a:pPr marL="114300" algn="ctr">
              <a:buSzPct val="65000"/>
            </a:pPr>
            <a:r>
              <a:rPr lang="fr-FR" sz="1200" b="1" dirty="0">
                <a:solidFill>
                  <a:srgbClr val="002776"/>
                </a:solidFill>
              </a:rPr>
              <a:t>Importations</a:t>
            </a:r>
          </a:p>
        </p:txBody>
      </p:sp>
      <p:sp>
        <p:nvSpPr>
          <p:cNvPr id="133" name="Rectangle 132"/>
          <p:cNvSpPr/>
          <p:nvPr/>
        </p:nvSpPr>
        <p:spPr>
          <a:xfrm>
            <a:off x="10005499" y="2528851"/>
            <a:ext cx="45719"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34" name="Rectangle 133"/>
          <p:cNvSpPr/>
          <p:nvPr/>
        </p:nvSpPr>
        <p:spPr>
          <a:xfrm>
            <a:off x="10097078" y="2528851"/>
            <a:ext cx="45719"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35" name="Rectangle 134"/>
          <p:cNvSpPr/>
          <p:nvPr/>
        </p:nvSpPr>
        <p:spPr>
          <a:xfrm>
            <a:off x="10280236" y="2528851"/>
            <a:ext cx="45719"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36" name="Rectangle 135"/>
          <p:cNvSpPr/>
          <p:nvPr/>
        </p:nvSpPr>
        <p:spPr>
          <a:xfrm>
            <a:off x="10371815" y="2528851"/>
            <a:ext cx="45719"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37" name="Rectangle 136"/>
          <p:cNvSpPr/>
          <p:nvPr/>
        </p:nvSpPr>
        <p:spPr>
          <a:xfrm>
            <a:off x="10188657" y="2528851"/>
            <a:ext cx="45719" cy="43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38" name="Right Arrow 15"/>
          <p:cNvSpPr/>
          <p:nvPr/>
        </p:nvSpPr>
        <p:spPr>
          <a:xfrm>
            <a:off x="7824192" y="3090707"/>
            <a:ext cx="2408014" cy="695159"/>
          </a:xfrm>
          <a:prstGeom prst="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ctr"/>
          <a:lstStyle/>
          <a:p>
            <a:pPr marL="114300" algn="ctr">
              <a:buSzPct val="65000"/>
            </a:pPr>
            <a:r>
              <a:rPr lang="fr-FR" sz="1200" b="1" dirty="0">
                <a:solidFill>
                  <a:srgbClr val="002776"/>
                </a:solidFill>
              </a:rPr>
              <a:t>Exportations</a:t>
            </a:r>
          </a:p>
        </p:txBody>
      </p:sp>
      <p:sp>
        <p:nvSpPr>
          <p:cNvPr id="139" name="Rectangle 138"/>
          <p:cNvSpPr/>
          <p:nvPr/>
        </p:nvSpPr>
        <p:spPr>
          <a:xfrm>
            <a:off x="7816389" y="3250314"/>
            <a:ext cx="45719" cy="389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40" name="Rectangle 139"/>
          <p:cNvSpPr/>
          <p:nvPr/>
        </p:nvSpPr>
        <p:spPr>
          <a:xfrm>
            <a:off x="7907968" y="3250314"/>
            <a:ext cx="45719" cy="389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41" name="Rectangle 140"/>
          <p:cNvSpPr/>
          <p:nvPr/>
        </p:nvSpPr>
        <p:spPr>
          <a:xfrm>
            <a:off x="8091126" y="3250314"/>
            <a:ext cx="45719" cy="389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42" name="Rectangle 141"/>
          <p:cNvSpPr/>
          <p:nvPr/>
        </p:nvSpPr>
        <p:spPr>
          <a:xfrm>
            <a:off x="8182705" y="3250314"/>
            <a:ext cx="45719" cy="389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43" name="Rectangle 142"/>
          <p:cNvSpPr/>
          <p:nvPr/>
        </p:nvSpPr>
        <p:spPr>
          <a:xfrm>
            <a:off x="7999547" y="3250314"/>
            <a:ext cx="45719" cy="38900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44" name="Oval 93"/>
          <p:cNvSpPr/>
          <p:nvPr/>
        </p:nvSpPr>
        <p:spPr>
          <a:xfrm>
            <a:off x="8359586" y="4525256"/>
            <a:ext cx="1666602" cy="1417360"/>
          </a:xfrm>
          <a:prstGeom prst="ellips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45" name="TextBox 94"/>
          <p:cNvSpPr txBox="1"/>
          <p:nvPr/>
        </p:nvSpPr>
        <p:spPr>
          <a:xfrm>
            <a:off x="8574052" y="4750826"/>
            <a:ext cx="1266364" cy="415498"/>
          </a:xfrm>
          <a:prstGeom prst="rect">
            <a:avLst/>
          </a:prstGeom>
          <a:noFill/>
        </p:spPr>
        <p:txBody>
          <a:bodyPr wrap="square" rtlCol="0">
            <a:spAutoFit/>
          </a:bodyPr>
          <a:lstStyle/>
          <a:p>
            <a:pPr algn="ctr"/>
            <a:r>
              <a:rPr lang="fr-FR" sz="1050" b="1" dirty="0">
                <a:solidFill>
                  <a:prstClr val="black"/>
                </a:solidFill>
              </a:rPr>
              <a:t>Meubles d’occasion</a:t>
            </a:r>
          </a:p>
        </p:txBody>
      </p:sp>
      <p:cxnSp>
        <p:nvCxnSpPr>
          <p:cNvPr id="147" name="Straight Connector 20"/>
          <p:cNvCxnSpPr/>
          <p:nvPr/>
        </p:nvCxnSpPr>
        <p:spPr>
          <a:xfrm>
            <a:off x="6220691" y="4175519"/>
            <a:ext cx="0" cy="80033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48" name="Oval 100"/>
          <p:cNvSpPr/>
          <p:nvPr/>
        </p:nvSpPr>
        <p:spPr>
          <a:xfrm>
            <a:off x="8574052" y="3713313"/>
            <a:ext cx="1568744" cy="1067220"/>
          </a:xfrm>
          <a:prstGeom prst="ellipse">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49" name="TextBox 101"/>
          <p:cNvSpPr txBox="1"/>
          <p:nvPr/>
        </p:nvSpPr>
        <p:spPr>
          <a:xfrm>
            <a:off x="8743404" y="3879289"/>
            <a:ext cx="1307813" cy="253916"/>
          </a:xfrm>
          <a:prstGeom prst="rect">
            <a:avLst/>
          </a:prstGeom>
          <a:noFill/>
        </p:spPr>
        <p:txBody>
          <a:bodyPr wrap="square" rtlCol="0">
            <a:spAutoFit/>
          </a:bodyPr>
          <a:lstStyle/>
          <a:p>
            <a:pPr algn="ctr"/>
            <a:r>
              <a:rPr lang="fr-FR" sz="1050" b="1" dirty="0">
                <a:solidFill>
                  <a:prstClr val="black"/>
                </a:solidFill>
              </a:rPr>
              <a:t>Rénovation</a:t>
            </a:r>
          </a:p>
        </p:txBody>
      </p:sp>
      <p:sp>
        <p:nvSpPr>
          <p:cNvPr id="150" name="TextBox 68"/>
          <p:cNvSpPr txBox="1"/>
          <p:nvPr/>
        </p:nvSpPr>
        <p:spPr>
          <a:xfrm>
            <a:off x="6821640" y="3544649"/>
            <a:ext cx="947695" cy="253916"/>
          </a:xfrm>
          <a:prstGeom prst="rect">
            <a:avLst/>
          </a:prstGeom>
          <a:noFill/>
        </p:spPr>
        <p:txBody>
          <a:bodyPr wrap="none" rtlCol="0">
            <a:spAutoFit/>
          </a:bodyPr>
          <a:lstStyle/>
          <a:p>
            <a:pPr algn="ctr"/>
            <a:r>
              <a:rPr lang="fr-FR" sz="1050" b="1" dirty="0">
                <a:solidFill>
                  <a:prstClr val="black"/>
                </a:solidFill>
              </a:rPr>
              <a:t>Professionnel</a:t>
            </a:r>
          </a:p>
        </p:txBody>
      </p:sp>
      <p:sp>
        <p:nvSpPr>
          <p:cNvPr id="151" name="TextBox 14"/>
          <p:cNvSpPr txBox="1"/>
          <p:nvPr/>
        </p:nvSpPr>
        <p:spPr>
          <a:xfrm>
            <a:off x="4077934" y="3544649"/>
            <a:ext cx="1746383" cy="253916"/>
          </a:xfrm>
          <a:prstGeom prst="rect">
            <a:avLst/>
          </a:prstGeom>
          <a:noFill/>
        </p:spPr>
        <p:txBody>
          <a:bodyPr wrap="square" rtlCol="0">
            <a:spAutoFit/>
          </a:bodyPr>
          <a:lstStyle/>
          <a:p>
            <a:pPr algn="ctr"/>
            <a:r>
              <a:rPr lang="fr-FR" sz="1050" b="1" dirty="0">
                <a:solidFill>
                  <a:prstClr val="black"/>
                </a:solidFill>
              </a:rPr>
              <a:t>Domestique</a:t>
            </a:r>
          </a:p>
        </p:txBody>
      </p:sp>
      <p:sp>
        <p:nvSpPr>
          <p:cNvPr id="152" name="Oval 8"/>
          <p:cNvSpPr/>
          <p:nvPr/>
        </p:nvSpPr>
        <p:spPr>
          <a:xfrm>
            <a:off x="2011650" y="3422341"/>
            <a:ext cx="1708086" cy="1154930"/>
          </a:xfrm>
          <a:prstGeom prst="ellipse">
            <a:avLst/>
          </a:prstGeom>
          <a:solidFill>
            <a:schemeClr val="accent5">
              <a:lumMod val="40000"/>
              <a:lumOff val="6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en-US" dirty="0" err="1">
              <a:solidFill>
                <a:srgbClr val="FF0000"/>
              </a:solidFill>
            </a:endParaRPr>
          </a:p>
        </p:txBody>
      </p:sp>
      <p:sp>
        <p:nvSpPr>
          <p:cNvPr id="153" name="Oval 70"/>
          <p:cNvSpPr/>
          <p:nvPr/>
        </p:nvSpPr>
        <p:spPr>
          <a:xfrm>
            <a:off x="2205158" y="4295053"/>
            <a:ext cx="1946626" cy="1143513"/>
          </a:xfrm>
          <a:prstGeom prst="ellipse">
            <a:avLst/>
          </a:prstGeom>
          <a:solidFill>
            <a:schemeClr val="accent1">
              <a:lumMod val="20000"/>
              <a:lumOff val="8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54" name="TextBox 71"/>
          <p:cNvSpPr txBox="1"/>
          <p:nvPr/>
        </p:nvSpPr>
        <p:spPr>
          <a:xfrm>
            <a:off x="2692702" y="4434828"/>
            <a:ext cx="798616" cy="253916"/>
          </a:xfrm>
          <a:prstGeom prst="rect">
            <a:avLst/>
          </a:prstGeom>
          <a:noFill/>
        </p:spPr>
        <p:txBody>
          <a:bodyPr wrap="none" rtlCol="0">
            <a:spAutoFit/>
          </a:bodyPr>
          <a:lstStyle/>
          <a:p>
            <a:pPr algn="ctr"/>
            <a:r>
              <a:rPr lang="fr-FR" sz="1050" b="1" dirty="0">
                <a:solidFill>
                  <a:prstClr val="black"/>
                </a:solidFill>
              </a:rPr>
              <a:t>Luminaires</a:t>
            </a:r>
          </a:p>
        </p:txBody>
      </p:sp>
      <p:sp>
        <p:nvSpPr>
          <p:cNvPr id="155" name="TextBox 125"/>
          <p:cNvSpPr txBox="1"/>
          <p:nvPr/>
        </p:nvSpPr>
        <p:spPr>
          <a:xfrm>
            <a:off x="2268865" y="4063243"/>
            <a:ext cx="1067921" cy="253916"/>
          </a:xfrm>
          <a:prstGeom prst="rect">
            <a:avLst/>
          </a:prstGeom>
          <a:noFill/>
        </p:spPr>
        <p:txBody>
          <a:bodyPr wrap="none" rtlCol="0">
            <a:spAutoFit/>
          </a:bodyPr>
          <a:lstStyle/>
          <a:p>
            <a:r>
              <a:rPr lang="fr-FR" sz="1050" b="1" dirty="0">
                <a:solidFill>
                  <a:prstClr val="black"/>
                </a:solidFill>
              </a:rPr>
              <a:t>Electroménager</a:t>
            </a:r>
          </a:p>
        </p:txBody>
      </p:sp>
      <p:sp>
        <p:nvSpPr>
          <p:cNvPr id="156" name="Oval 92"/>
          <p:cNvSpPr/>
          <p:nvPr/>
        </p:nvSpPr>
        <p:spPr>
          <a:xfrm>
            <a:off x="4223792" y="5382742"/>
            <a:ext cx="1708086" cy="954487"/>
          </a:xfrm>
          <a:prstGeom prst="ellipse">
            <a:avLst/>
          </a:prstGeom>
          <a:solidFill>
            <a:schemeClr val="accent5">
              <a:lumMod val="40000"/>
              <a:lumOff val="6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en-US" dirty="0" err="1">
              <a:solidFill>
                <a:srgbClr val="FF0000"/>
              </a:solidFill>
            </a:endParaRPr>
          </a:p>
        </p:txBody>
      </p:sp>
      <p:sp>
        <p:nvSpPr>
          <p:cNvPr id="157" name="TextBox 95"/>
          <p:cNvSpPr txBox="1"/>
          <p:nvPr/>
        </p:nvSpPr>
        <p:spPr>
          <a:xfrm>
            <a:off x="4655968" y="5519264"/>
            <a:ext cx="835485" cy="253916"/>
          </a:xfrm>
          <a:prstGeom prst="rect">
            <a:avLst/>
          </a:prstGeom>
          <a:noFill/>
        </p:spPr>
        <p:txBody>
          <a:bodyPr wrap="none" rtlCol="0">
            <a:spAutoFit/>
          </a:bodyPr>
          <a:lstStyle/>
          <a:p>
            <a:pPr algn="ctr"/>
            <a:r>
              <a:rPr lang="fr-FR" sz="1050" b="1" dirty="0">
                <a:solidFill>
                  <a:prstClr val="black"/>
                </a:solidFill>
              </a:rPr>
              <a:t>Multimédia</a:t>
            </a:r>
          </a:p>
        </p:txBody>
      </p:sp>
      <p:grpSp>
        <p:nvGrpSpPr>
          <p:cNvPr id="158" name="Group 96"/>
          <p:cNvGrpSpPr/>
          <p:nvPr/>
        </p:nvGrpSpPr>
        <p:grpSpPr>
          <a:xfrm>
            <a:off x="4027998" y="3805367"/>
            <a:ext cx="1846252" cy="1449542"/>
            <a:chOff x="1831924" y="3582289"/>
            <a:chExt cx="1846252" cy="1449542"/>
          </a:xfrm>
        </p:grpSpPr>
        <p:pic>
          <p:nvPicPr>
            <p:cNvPr id="159" name="Picture 2"/>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1831924" y="3582289"/>
              <a:ext cx="1536325" cy="14495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0" name="Isosceles Triangle 98"/>
            <p:cNvSpPr/>
            <p:nvPr/>
          </p:nvSpPr>
          <p:spPr>
            <a:xfrm>
              <a:off x="2006507" y="3629764"/>
              <a:ext cx="1124952" cy="481652"/>
            </a:xfrm>
            <a:prstGeom prst="triangl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61" name="Rectangle 160"/>
            <p:cNvSpPr/>
            <p:nvPr/>
          </p:nvSpPr>
          <p:spPr>
            <a:xfrm>
              <a:off x="1994868" y="4057895"/>
              <a:ext cx="1163882" cy="8995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62" name="Rectangle 161"/>
            <p:cNvSpPr/>
            <p:nvPr/>
          </p:nvSpPr>
          <p:spPr>
            <a:xfrm>
              <a:off x="3264348" y="4470921"/>
              <a:ext cx="413828" cy="54224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63" name="Rectangle 162"/>
            <p:cNvSpPr/>
            <p:nvPr/>
          </p:nvSpPr>
          <p:spPr>
            <a:xfrm>
              <a:off x="3269205" y="4406235"/>
              <a:ext cx="93224" cy="5969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pic>
          <p:nvPicPr>
            <p:cNvPr id="164" name="Image 55" descr="cuisine.jpg"/>
            <p:cNvPicPr>
              <a:picLocks noChangeAspect="1"/>
            </p:cNvPicPr>
            <p:nvPr/>
          </p:nvPicPr>
          <p:blipFill rotWithShape="1">
            <a:blip r:embed="rId8" cstate="email">
              <a:extLst>
                <a:ext uri="{28A0092B-C50C-407E-A947-70E740481C1C}">
                  <a14:useLocalDpi xmlns:a14="http://schemas.microsoft.com/office/drawing/2010/main" val="0"/>
                </a:ext>
              </a:extLst>
            </a:blip>
            <a:srcRect/>
            <a:stretch/>
          </p:blipFill>
          <p:spPr bwMode="auto">
            <a:xfrm>
              <a:off x="2009609" y="4558513"/>
              <a:ext cx="565150" cy="404813"/>
            </a:xfrm>
            <a:prstGeom prst="roundRect">
              <a:avLst/>
            </a:prstGeom>
            <a:noFill/>
            <a:ln>
              <a:noFill/>
            </a:ln>
            <a:effectLst/>
          </p:spPr>
        </p:pic>
        <p:pic>
          <p:nvPicPr>
            <p:cNvPr id="165" name="Image 58" descr="Le-salon-de-la-maison_original_backup.jpg"/>
            <p:cNvPicPr>
              <a:picLocks noChangeAspect="1"/>
            </p:cNvPicPr>
            <p:nvPr/>
          </p:nvPicPr>
          <p:blipFill rotWithShape="1">
            <a:blip r:embed="rId9" cstate="email">
              <a:extLst>
                <a:ext uri="{28A0092B-C50C-407E-A947-70E740481C1C}">
                  <a14:useLocalDpi xmlns:a14="http://schemas.microsoft.com/office/drawing/2010/main" val="0"/>
                </a:ext>
              </a:extLst>
            </a:blip>
            <a:srcRect/>
            <a:stretch/>
          </p:blipFill>
          <p:spPr>
            <a:xfrm>
              <a:off x="2600087" y="4074919"/>
              <a:ext cx="587375" cy="442913"/>
            </a:xfrm>
            <a:prstGeom prst="roundRect">
              <a:avLst/>
            </a:prstGeom>
            <a:noFill/>
            <a:ln>
              <a:noFill/>
            </a:ln>
            <a:effectLst/>
          </p:spPr>
        </p:pic>
        <p:pic>
          <p:nvPicPr>
            <p:cNvPr id="166" name="Picture 75" descr="C:\Users\via.entreprise\Desktop\chambre.jpg"/>
            <p:cNvPicPr>
              <a:picLocks noChangeAspect="1" noChangeArrowheads="1"/>
            </p:cNvPicPr>
            <p:nvPr/>
          </p:nvPicPr>
          <p:blipFill rotWithShape="1">
            <a:blip r:embed="rId10" cstate="email">
              <a:extLst>
                <a:ext uri="{28A0092B-C50C-407E-A947-70E740481C1C}">
                  <a14:useLocalDpi xmlns:a14="http://schemas.microsoft.com/office/drawing/2010/main" val="0"/>
                </a:ext>
              </a:extLst>
            </a:blip>
            <a:srcRect/>
            <a:stretch/>
          </p:blipFill>
          <p:spPr bwMode="auto">
            <a:xfrm>
              <a:off x="2011434" y="4074920"/>
              <a:ext cx="565150" cy="442913"/>
            </a:xfrm>
            <a:prstGeom prst="roundRect">
              <a:avLst/>
            </a:prstGeom>
            <a:noFill/>
            <a:ln>
              <a:noFill/>
            </a:ln>
            <a:effectLst/>
          </p:spPr>
        </p:pic>
        <p:pic>
          <p:nvPicPr>
            <p:cNvPr id="167" name="Image 89" descr="5c554XBcn.jpg"/>
            <p:cNvPicPr>
              <a:picLocks noChangeAspect="1"/>
            </p:cNvPicPr>
            <p:nvPr/>
          </p:nvPicPr>
          <p:blipFill>
            <a:blip r:embed="rId11" cstate="print">
              <a:extLst>
                <a:ext uri="{28A0092B-C50C-407E-A947-70E740481C1C}">
                  <a14:useLocalDpi xmlns:a14="http://schemas.microsoft.com/office/drawing/2010/main" val="0"/>
                </a:ext>
              </a:extLst>
            </a:blip>
            <a:srcRect l="6679" r="633" b="9599"/>
            <a:stretch>
              <a:fillRect/>
            </a:stretch>
          </p:blipFill>
          <p:spPr bwMode="auto">
            <a:xfrm>
              <a:off x="2600086" y="4555535"/>
              <a:ext cx="587375" cy="414338"/>
            </a:xfrm>
            <a:prstGeom prst="roundRect">
              <a:avLst/>
            </a:prstGeom>
            <a:noFill/>
            <a:ln>
              <a:noFill/>
            </a:ln>
            <a:effectLst/>
          </p:spPr>
        </p:pic>
        <p:pic>
          <p:nvPicPr>
            <p:cNvPr id="168" name="Image 47" descr="actualité_jardin_sur_toitur.png"/>
            <p:cNvPicPr>
              <a:picLocks noChangeAspect="1"/>
            </p:cNvPicPr>
            <p:nvPr/>
          </p:nvPicPr>
          <p:blipFill rotWithShape="1">
            <a:blip r:embed="rId12">
              <a:extLst>
                <a:ext uri="{28A0092B-C50C-407E-A947-70E740481C1C}">
                  <a14:useLocalDpi xmlns:a14="http://schemas.microsoft.com/office/drawing/2010/main" val="0"/>
                </a:ext>
              </a:extLst>
            </a:blip>
            <a:srcRect t="-701"/>
            <a:stretch/>
          </p:blipFill>
          <p:spPr>
            <a:xfrm>
              <a:off x="3299223" y="4503066"/>
              <a:ext cx="341313" cy="485775"/>
            </a:xfrm>
            <a:prstGeom prst="roundRect">
              <a:avLst>
                <a:gd name="adj" fmla="val 12439"/>
              </a:avLst>
            </a:prstGeom>
            <a:noFill/>
            <a:ln>
              <a:noFill/>
            </a:ln>
            <a:effectLst/>
          </p:spPr>
        </p:pic>
      </p:grpSp>
      <p:pic>
        <p:nvPicPr>
          <p:cNvPr id="169" name="Image 46" descr="Image centrale collectivité.jpg"/>
          <p:cNvPicPr>
            <a:picLocks noChangeAspect="1"/>
          </p:cNvPicPr>
          <p:nvPr/>
        </p:nvPicPr>
        <p:blipFill rotWithShape="1">
          <a:blip r:embed="rId13" cstate="email">
            <a:extLst>
              <a:ext uri="{28A0092B-C50C-407E-A947-70E740481C1C}">
                <a14:useLocalDpi xmlns:a14="http://schemas.microsoft.com/office/drawing/2010/main" val="0"/>
              </a:ext>
            </a:extLst>
          </a:blip>
          <a:srcRect/>
          <a:stretch/>
        </p:blipFill>
        <p:spPr>
          <a:xfrm>
            <a:off x="6550758" y="3793019"/>
            <a:ext cx="1489459" cy="1485347"/>
          </a:xfrm>
          <a:prstGeom prst="rect">
            <a:avLst/>
          </a:prstGeom>
        </p:spPr>
      </p:pic>
      <p:sp>
        <p:nvSpPr>
          <p:cNvPr id="170" name="Oval 111"/>
          <p:cNvSpPr/>
          <p:nvPr/>
        </p:nvSpPr>
        <p:spPr>
          <a:xfrm>
            <a:off x="2770817" y="5064722"/>
            <a:ext cx="1866092" cy="1108122"/>
          </a:xfrm>
          <a:prstGeom prst="ellipse">
            <a:avLst/>
          </a:prstGeom>
          <a:solidFill>
            <a:schemeClr val="accent2">
              <a:lumMod val="60000"/>
              <a:lumOff val="4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tIns="108000" bIns="108000" rtlCol="0" anchor="t"/>
          <a:lstStyle/>
          <a:p>
            <a:pPr marL="342900" indent="-228600" algn="ctr">
              <a:buSzPct val="65000"/>
              <a:buFont typeface="Wingdings"/>
              <a:buChar char="l"/>
            </a:pPr>
            <a:endParaRPr lang="fr-FR" dirty="0" err="1">
              <a:solidFill>
                <a:srgbClr val="FF0000"/>
              </a:solidFill>
            </a:endParaRPr>
          </a:p>
        </p:txBody>
      </p:sp>
      <p:sp>
        <p:nvSpPr>
          <p:cNvPr id="171" name="TextBox 116"/>
          <p:cNvSpPr txBox="1"/>
          <p:nvPr/>
        </p:nvSpPr>
        <p:spPr>
          <a:xfrm>
            <a:off x="3142119" y="5246091"/>
            <a:ext cx="1148071" cy="253916"/>
          </a:xfrm>
          <a:prstGeom prst="rect">
            <a:avLst/>
          </a:prstGeom>
          <a:noFill/>
        </p:spPr>
        <p:txBody>
          <a:bodyPr wrap="none" rtlCol="0">
            <a:spAutoFit/>
          </a:bodyPr>
          <a:lstStyle/>
          <a:p>
            <a:pPr algn="ctr"/>
            <a:r>
              <a:rPr lang="fr-FR" sz="1050" b="1" dirty="0">
                <a:solidFill>
                  <a:prstClr val="black"/>
                </a:solidFill>
              </a:rPr>
              <a:t>Tous corps d’état</a:t>
            </a:r>
          </a:p>
        </p:txBody>
      </p:sp>
      <p:pic>
        <p:nvPicPr>
          <p:cNvPr id="172" name="Picture 168" descr="C:\Users\via.entreprise\Desktop\Pictogrammes\13252.png"/>
          <p:cNvPicPr>
            <a:picLocks noChangeAspect="1" noChangeArrowheads="1"/>
          </p:cNvPicPr>
          <p:nvPr/>
        </p:nvPicPr>
        <p:blipFill>
          <a:blip r:embed="rId14"/>
          <a:srcRect/>
          <a:stretch>
            <a:fillRect/>
          </a:stretch>
        </p:blipFill>
        <p:spPr bwMode="auto">
          <a:xfrm>
            <a:off x="2618656" y="3622448"/>
            <a:ext cx="440383" cy="440383"/>
          </a:xfrm>
          <a:prstGeom prst="rect">
            <a:avLst/>
          </a:prstGeom>
          <a:noFill/>
        </p:spPr>
      </p:pic>
      <p:pic>
        <p:nvPicPr>
          <p:cNvPr id="173" name="Picture 169" descr="C:\Users\via.entreprise\Desktop\Pictogrammes\76228.png"/>
          <p:cNvPicPr>
            <a:picLocks noChangeAspect="1" noChangeArrowheads="1"/>
          </p:cNvPicPr>
          <p:nvPr/>
        </p:nvPicPr>
        <p:blipFill>
          <a:blip r:embed="rId15"/>
          <a:srcRect/>
          <a:stretch>
            <a:fillRect/>
          </a:stretch>
        </p:blipFill>
        <p:spPr bwMode="auto">
          <a:xfrm>
            <a:off x="6086571" y="5823755"/>
            <a:ext cx="432048" cy="432048"/>
          </a:xfrm>
          <a:prstGeom prst="rect">
            <a:avLst/>
          </a:prstGeom>
          <a:noFill/>
        </p:spPr>
      </p:pic>
      <p:pic>
        <p:nvPicPr>
          <p:cNvPr id="174" name="Picture 170" descr="C:\Users\via.entreprise\Desktop\Pictogrammes\47553.png"/>
          <p:cNvPicPr>
            <a:picLocks noChangeAspect="1" noChangeArrowheads="1"/>
          </p:cNvPicPr>
          <p:nvPr/>
        </p:nvPicPr>
        <p:blipFill>
          <a:blip r:embed="rId16"/>
          <a:srcRect b="37517"/>
          <a:stretch>
            <a:fillRect/>
          </a:stretch>
        </p:blipFill>
        <p:spPr bwMode="auto">
          <a:xfrm>
            <a:off x="4745779" y="5743069"/>
            <a:ext cx="691001" cy="431761"/>
          </a:xfrm>
          <a:prstGeom prst="rect">
            <a:avLst/>
          </a:prstGeom>
          <a:noFill/>
        </p:spPr>
      </p:pic>
      <p:pic>
        <p:nvPicPr>
          <p:cNvPr id="175" name="Picture 171" descr="C:\Users\via.entreprise\Desktop\Pictogrammes\33899.png"/>
          <p:cNvPicPr>
            <a:picLocks noChangeAspect="1" noChangeArrowheads="1"/>
          </p:cNvPicPr>
          <p:nvPr/>
        </p:nvPicPr>
        <p:blipFill>
          <a:blip r:embed="rId17"/>
          <a:srcRect/>
          <a:stretch>
            <a:fillRect/>
          </a:stretch>
        </p:blipFill>
        <p:spPr bwMode="auto">
          <a:xfrm>
            <a:off x="2916947" y="2876999"/>
            <a:ext cx="522778" cy="522778"/>
          </a:xfrm>
          <a:prstGeom prst="rect">
            <a:avLst/>
          </a:prstGeom>
          <a:noFill/>
        </p:spPr>
      </p:pic>
      <p:pic>
        <p:nvPicPr>
          <p:cNvPr id="176" name="Picture 172" descr="C:\Users\via.entreprise\Desktop\Pictogrammes\Mexico_indian_cloth_512.png"/>
          <p:cNvPicPr>
            <a:picLocks noChangeAspect="1" noChangeArrowheads="1"/>
          </p:cNvPicPr>
          <p:nvPr/>
        </p:nvPicPr>
        <p:blipFill>
          <a:blip r:embed="rId18"/>
          <a:srcRect/>
          <a:stretch>
            <a:fillRect/>
          </a:stretch>
        </p:blipFill>
        <p:spPr bwMode="auto">
          <a:xfrm rot="5400000">
            <a:off x="7516848" y="5627111"/>
            <a:ext cx="628431" cy="628431"/>
          </a:xfrm>
          <a:prstGeom prst="rect">
            <a:avLst/>
          </a:prstGeom>
          <a:noFill/>
        </p:spPr>
      </p:pic>
      <p:pic>
        <p:nvPicPr>
          <p:cNvPr id="177" name="Picture 173" descr="C:\Users\via.entreprise\Desktop\Pictogrammes\Lamp_with_String_512.png"/>
          <p:cNvPicPr>
            <a:picLocks noChangeAspect="1" noChangeArrowheads="1"/>
          </p:cNvPicPr>
          <p:nvPr/>
        </p:nvPicPr>
        <p:blipFill>
          <a:blip r:embed="rId19"/>
          <a:srcRect/>
          <a:stretch>
            <a:fillRect/>
          </a:stretch>
        </p:blipFill>
        <p:spPr bwMode="auto">
          <a:xfrm>
            <a:off x="2810275" y="4674218"/>
            <a:ext cx="522778" cy="522778"/>
          </a:xfrm>
          <a:prstGeom prst="rect">
            <a:avLst/>
          </a:prstGeom>
          <a:noFill/>
        </p:spPr>
      </p:pic>
      <p:pic>
        <p:nvPicPr>
          <p:cNvPr id="178" name="Picture 4" descr="C:\Users\via.entreprise\Downloads\livingroom14.png"/>
          <p:cNvPicPr>
            <a:picLocks noChangeAspect="1" noChangeArrowheads="1"/>
          </p:cNvPicPr>
          <p:nvPr/>
        </p:nvPicPr>
        <p:blipFill>
          <a:blip r:embed="rId20" cstate="print">
            <a:grayscl/>
          </a:blip>
          <a:srcRect/>
          <a:stretch>
            <a:fillRect/>
          </a:stretch>
        </p:blipFill>
        <p:spPr bwMode="auto">
          <a:xfrm>
            <a:off x="8824284" y="4917286"/>
            <a:ext cx="792043" cy="792088"/>
          </a:xfrm>
          <a:prstGeom prst="rect">
            <a:avLst/>
          </a:prstGeom>
          <a:noFill/>
        </p:spPr>
      </p:pic>
      <p:pic>
        <p:nvPicPr>
          <p:cNvPr id="179" name="Picture 4" descr="C:\Users\via.entreprise\Downloads\livingroom14.png"/>
          <p:cNvPicPr>
            <a:picLocks noChangeAspect="1" noChangeArrowheads="1"/>
          </p:cNvPicPr>
          <p:nvPr/>
        </p:nvPicPr>
        <p:blipFill>
          <a:blip r:embed="rId20" cstate="print">
            <a:grayscl/>
          </a:blip>
          <a:srcRect/>
          <a:stretch>
            <a:fillRect/>
          </a:stretch>
        </p:blipFill>
        <p:spPr bwMode="auto">
          <a:xfrm>
            <a:off x="8936397" y="3916869"/>
            <a:ext cx="784167" cy="784212"/>
          </a:xfrm>
          <a:prstGeom prst="rect">
            <a:avLst/>
          </a:prstGeom>
          <a:noFill/>
        </p:spPr>
      </p:pic>
      <p:pic>
        <p:nvPicPr>
          <p:cNvPr id="180" name="Picture 6" descr="C:\Users\via.entreprise\Desktop\inf-at-atelier-peinture-industrielle.jpg"/>
          <p:cNvPicPr>
            <a:picLocks noChangeAspect="1" noChangeArrowheads="1"/>
          </p:cNvPicPr>
          <p:nvPr/>
        </p:nvPicPr>
        <p:blipFill>
          <a:blip r:embed="rId21"/>
          <a:srcRect l="25259" t="28087" r="19760" b="11653"/>
          <a:stretch>
            <a:fillRect/>
          </a:stretch>
        </p:blipFill>
        <p:spPr bwMode="auto">
          <a:xfrm rot="14257872">
            <a:off x="9573848" y="4119923"/>
            <a:ext cx="160741" cy="176805"/>
          </a:xfrm>
          <a:prstGeom prst="rect">
            <a:avLst/>
          </a:prstGeom>
          <a:noFill/>
          <a:ln w="9525">
            <a:noFill/>
            <a:miter lim="800000"/>
            <a:headEnd/>
            <a:tailEnd/>
          </a:ln>
        </p:spPr>
      </p:pic>
      <p:pic>
        <p:nvPicPr>
          <p:cNvPr id="181" name="Picture 175" descr="C:\Users\via.entreprise\Downloads\Wood_Saw_512.png"/>
          <p:cNvPicPr>
            <a:picLocks noChangeAspect="1" noChangeArrowheads="1"/>
          </p:cNvPicPr>
          <p:nvPr/>
        </p:nvPicPr>
        <p:blipFill>
          <a:blip r:embed="rId22"/>
          <a:srcRect/>
          <a:stretch>
            <a:fillRect/>
          </a:stretch>
        </p:blipFill>
        <p:spPr bwMode="auto">
          <a:xfrm>
            <a:off x="3647728" y="1782341"/>
            <a:ext cx="710208" cy="710208"/>
          </a:xfrm>
          <a:prstGeom prst="rect">
            <a:avLst/>
          </a:prstGeom>
          <a:noFill/>
        </p:spPr>
      </p:pic>
      <p:pic>
        <p:nvPicPr>
          <p:cNvPr id="182" name="Picture 176" descr="C:\Users\via.entreprise\Desktop\Pictogrammes\am47i-82744309carreleur1_gif.gif"/>
          <p:cNvPicPr>
            <a:picLocks noChangeAspect="1" noChangeArrowheads="1"/>
          </p:cNvPicPr>
          <p:nvPr/>
        </p:nvPicPr>
        <p:blipFill>
          <a:blip r:embed="rId23"/>
          <a:srcRect/>
          <a:stretch>
            <a:fillRect/>
          </a:stretch>
        </p:blipFill>
        <p:spPr bwMode="auto">
          <a:xfrm>
            <a:off x="3486070" y="5331609"/>
            <a:ext cx="512733" cy="655297"/>
          </a:xfrm>
          <a:prstGeom prst="rect">
            <a:avLst/>
          </a:prstGeom>
          <a:noFill/>
        </p:spPr>
      </p:pic>
      <p:pic>
        <p:nvPicPr>
          <p:cNvPr id="1687577" name="Picture 25" descr="C:\Users\via.entreprise\Desktop\Etude sectorielle - Deloitte\4_Dossier - Rendu\souslestoits2_507.png"/>
          <p:cNvPicPr>
            <a:picLocks noChangeAspect="1" noChangeArrowheads="1"/>
          </p:cNvPicPr>
          <p:nvPr/>
        </p:nvPicPr>
        <p:blipFill>
          <a:blip r:embed="rId24"/>
          <a:srcRect/>
          <a:stretch>
            <a:fillRect/>
          </a:stretch>
        </p:blipFill>
        <p:spPr bwMode="auto">
          <a:xfrm>
            <a:off x="4185692" y="3861048"/>
            <a:ext cx="1224136" cy="432048"/>
          </a:xfrm>
          <a:prstGeom prst="flowChartExtract">
            <a:avLst/>
          </a:prstGeom>
          <a:noFill/>
        </p:spPr>
      </p:pic>
    </p:spTree>
    <p:extLst>
      <p:ext uri="{BB962C8B-B14F-4D97-AF65-F5344CB8AC3E}">
        <p14:creationId xmlns:p14="http://schemas.microsoft.com/office/powerpoint/2010/main" val="39983842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2"/>
            </p:custDataLst>
            <p:extLst/>
          </p:nvPr>
        </p:nvGraphicFramePr>
        <p:xfrm>
          <a:off x="1525589" y="1589"/>
          <a:ext cx="1587" cy="1587"/>
        </p:xfrm>
        <a:graphic>
          <a:graphicData uri="http://schemas.openxmlformats.org/presentationml/2006/ole">
            <mc:AlternateContent xmlns:mc="http://schemas.openxmlformats.org/markup-compatibility/2006">
              <mc:Choice xmlns:v="urn:schemas-microsoft-com:vml" Requires="v">
                <p:oleObj spid="_x0000_s1031"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25589" y="1589"/>
                        <a:ext cx="1587" cy="1587"/>
                      </a:xfrm>
                      <a:prstGeom prst="rect">
                        <a:avLst/>
                      </a:prstGeom>
                    </p:spPr>
                  </p:pic>
                </p:oleObj>
              </mc:Fallback>
            </mc:AlternateContent>
          </a:graphicData>
        </a:graphic>
      </p:graphicFrame>
      <p:sp>
        <p:nvSpPr>
          <p:cNvPr id="5" name="Footer Placeholder 4"/>
          <p:cNvSpPr>
            <a:spLocks noGrp="1"/>
          </p:cNvSpPr>
          <p:nvPr>
            <p:ph type="ftr" sz="quarter" idx="3"/>
          </p:nvPr>
        </p:nvSpPr>
        <p:spPr/>
        <p:txBody>
          <a:bodyPr/>
          <a:lstStyle/>
          <a:p>
            <a:r>
              <a:rPr lang="fr-FR" dirty="0" smtClean="0"/>
              <a:t>© 2015 Monitor Deloitte</a:t>
            </a:r>
            <a:endParaRPr lang="fr-FR" dirty="0"/>
          </a:p>
        </p:txBody>
      </p:sp>
      <p:sp>
        <p:nvSpPr>
          <p:cNvPr id="6" name="Slide Number Placeholder 5"/>
          <p:cNvSpPr>
            <a:spLocks noGrp="1"/>
          </p:cNvSpPr>
          <p:nvPr>
            <p:ph type="sldNum" sz="quarter" idx="4"/>
          </p:nvPr>
        </p:nvSpPr>
        <p:spPr/>
        <p:txBody>
          <a:bodyPr/>
          <a:lstStyle/>
          <a:p>
            <a:fld id="{95CC1D26-A9BD-4BDE-BDD9-08EDBAE96860}" type="slidenum">
              <a:rPr lang="fr-FR" smtClean="0"/>
              <a:pPr/>
              <a:t>4</a:t>
            </a:fld>
            <a:endParaRPr lang="fr-FR" dirty="0"/>
          </a:p>
        </p:txBody>
      </p:sp>
      <p:sp>
        <p:nvSpPr>
          <p:cNvPr id="41" name="Title 2"/>
          <p:cNvSpPr txBox="1">
            <a:spLocks/>
          </p:cNvSpPr>
          <p:nvPr/>
        </p:nvSpPr>
        <p:spPr>
          <a:xfrm>
            <a:off x="1894113" y="295683"/>
            <a:ext cx="8388000" cy="469492"/>
          </a:xfrm>
          <a:prstGeom prst="rect">
            <a:avLst/>
          </a:prstGeom>
        </p:spPr>
        <p:txBody>
          <a:bodyPr vert="horz" lIns="0" tIns="0" rIns="0" bIns="0" rtlCol="0" anchor="t" anchorCtr="0">
            <a:noAutofit/>
          </a:bodyPr>
          <a:lstStyle>
            <a:lvl1pPr algn="l" defTabSz="914400" rtl="0" eaLnBrk="1" latinLnBrk="0" hangingPunct="1">
              <a:spcBef>
                <a:spcPct val="0"/>
              </a:spcBef>
              <a:buNone/>
              <a:defRPr sz="3000" kern="1200">
                <a:solidFill>
                  <a:schemeClr val="accent2"/>
                </a:solidFill>
                <a:latin typeface="+mj-lt"/>
                <a:ea typeface="+mj-ea"/>
                <a:cs typeface="+mj-cs"/>
              </a:defRPr>
            </a:lvl1pPr>
          </a:lstStyle>
          <a:p>
            <a:r>
              <a:rPr lang="fr-FR" sz="2400" dirty="0"/>
              <a:t>En incluant agencement et 2</a:t>
            </a:r>
            <a:r>
              <a:rPr lang="fr-FR" sz="2400" baseline="30000" dirty="0"/>
              <a:t>ème</a:t>
            </a:r>
            <a:r>
              <a:rPr lang="fr-FR" sz="2400" dirty="0"/>
              <a:t> main, le marché de l’ameublement français pèse € 16,4 mds de consommation</a:t>
            </a:r>
          </a:p>
        </p:txBody>
      </p:sp>
      <p:sp>
        <p:nvSpPr>
          <p:cNvPr id="32" name="TextBox 31"/>
          <p:cNvSpPr txBox="1"/>
          <p:nvPr/>
        </p:nvSpPr>
        <p:spPr>
          <a:xfrm>
            <a:off x="1790620" y="31925"/>
            <a:ext cx="3919941" cy="276999"/>
          </a:xfrm>
          <a:prstGeom prst="rect">
            <a:avLst/>
          </a:prstGeom>
          <a:noFill/>
        </p:spPr>
        <p:txBody>
          <a:bodyPr wrap="square" rtlCol="0">
            <a:spAutoFit/>
          </a:bodyPr>
          <a:lstStyle/>
          <a:p>
            <a:r>
              <a:rPr lang="fr-FR" sz="1200" dirty="0">
                <a:solidFill>
                  <a:schemeClr val="bg1">
                    <a:lumMod val="50000"/>
                  </a:schemeClr>
                </a:solidFill>
              </a:rPr>
              <a:t>Un marché français en quête de rebond</a:t>
            </a:r>
          </a:p>
        </p:txBody>
      </p:sp>
      <p:sp>
        <p:nvSpPr>
          <p:cNvPr id="35" name="TextBox 34"/>
          <p:cNvSpPr txBox="1"/>
          <p:nvPr/>
        </p:nvSpPr>
        <p:spPr>
          <a:xfrm>
            <a:off x="1810016" y="6325290"/>
            <a:ext cx="6354374" cy="200055"/>
          </a:xfrm>
          <a:prstGeom prst="rect">
            <a:avLst/>
          </a:prstGeom>
          <a:noFill/>
        </p:spPr>
        <p:txBody>
          <a:bodyPr wrap="square" rtlCol="0">
            <a:spAutoFit/>
          </a:bodyPr>
          <a:lstStyle/>
          <a:p>
            <a:r>
              <a:rPr lang="fr-FR" sz="700" dirty="0">
                <a:solidFill>
                  <a:schemeClr val="accent1"/>
                </a:solidFill>
              </a:rPr>
              <a:t>Source : CODIFAB; DAFSA; IPEA; UNIFA; XERFI; Estimations &amp; analyse Monitor Deloitte</a:t>
            </a:r>
          </a:p>
        </p:txBody>
      </p:sp>
      <p:sp>
        <p:nvSpPr>
          <p:cNvPr id="42" name="TextBox 41"/>
          <p:cNvSpPr txBox="1"/>
          <p:nvPr/>
        </p:nvSpPr>
        <p:spPr>
          <a:xfrm>
            <a:off x="3239520" y="2007849"/>
            <a:ext cx="1969200" cy="360000"/>
          </a:xfrm>
          <a:prstGeom prst="rect">
            <a:avLst/>
          </a:prstGeom>
          <a:noFill/>
        </p:spPr>
        <p:txBody>
          <a:bodyPr wrap="square" rtlCol="0" anchor="ctr">
            <a:noAutofit/>
          </a:bodyPr>
          <a:lstStyle/>
          <a:p>
            <a:pPr algn="ctr"/>
            <a:r>
              <a:rPr lang="fr-FR" dirty="0">
                <a:solidFill>
                  <a:schemeClr val="accent1"/>
                </a:solidFill>
              </a:rPr>
              <a:t>Domestique</a:t>
            </a:r>
          </a:p>
        </p:txBody>
      </p:sp>
      <p:sp>
        <p:nvSpPr>
          <p:cNvPr id="43" name="TextBox 42"/>
          <p:cNvSpPr txBox="1"/>
          <p:nvPr/>
        </p:nvSpPr>
        <p:spPr>
          <a:xfrm>
            <a:off x="3239520" y="3065538"/>
            <a:ext cx="1969200" cy="360000"/>
          </a:xfrm>
          <a:prstGeom prst="rect">
            <a:avLst/>
          </a:prstGeom>
          <a:noFill/>
        </p:spPr>
        <p:txBody>
          <a:bodyPr wrap="square" rtlCol="0" anchor="ctr">
            <a:noAutofit/>
          </a:bodyPr>
          <a:lstStyle/>
          <a:p>
            <a:pPr algn="ctr"/>
            <a:r>
              <a:rPr lang="fr-FR" dirty="0">
                <a:solidFill>
                  <a:schemeClr val="accent1"/>
                </a:solidFill>
              </a:rPr>
              <a:t>Professionnel</a:t>
            </a:r>
          </a:p>
        </p:txBody>
      </p:sp>
      <p:sp>
        <p:nvSpPr>
          <p:cNvPr id="44" name="TextBox 43"/>
          <p:cNvSpPr txBox="1"/>
          <p:nvPr/>
        </p:nvSpPr>
        <p:spPr>
          <a:xfrm>
            <a:off x="3239520" y="4123227"/>
            <a:ext cx="1969200" cy="360000"/>
          </a:xfrm>
          <a:prstGeom prst="rect">
            <a:avLst/>
          </a:prstGeom>
          <a:noFill/>
        </p:spPr>
        <p:txBody>
          <a:bodyPr wrap="square" rtlCol="0" anchor="ctr">
            <a:noAutofit/>
          </a:bodyPr>
          <a:lstStyle/>
          <a:p>
            <a:pPr algn="ctr"/>
            <a:r>
              <a:rPr lang="fr-FR" dirty="0">
                <a:solidFill>
                  <a:schemeClr val="accent1"/>
                </a:solidFill>
              </a:rPr>
              <a:t>Occasion</a:t>
            </a:r>
          </a:p>
        </p:txBody>
      </p:sp>
      <p:sp>
        <p:nvSpPr>
          <p:cNvPr id="45" name="TextBox 44"/>
          <p:cNvSpPr txBox="1"/>
          <p:nvPr/>
        </p:nvSpPr>
        <p:spPr>
          <a:xfrm>
            <a:off x="3239520" y="5180917"/>
            <a:ext cx="1969200" cy="360000"/>
          </a:xfrm>
          <a:prstGeom prst="rect">
            <a:avLst/>
          </a:prstGeom>
          <a:noFill/>
        </p:spPr>
        <p:txBody>
          <a:bodyPr wrap="square" rtlCol="0" anchor="ctr">
            <a:noAutofit/>
          </a:bodyPr>
          <a:lstStyle/>
          <a:p>
            <a:pPr algn="ctr"/>
            <a:r>
              <a:rPr lang="fr-FR" dirty="0">
                <a:solidFill>
                  <a:schemeClr val="accent1"/>
                </a:solidFill>
              </a:rPr>
              <a:t>Rénovation</a:t>
            </a:r>
          </a:p>
        </p:txBody>
      </p:sp>
      <p:sp>
        <p:nvSpPr>
          <p:cNvPr id="46" name="TextBox 45"/>
          <p:cNvSpPr txBox="1"/>
          <p:nvPr/>
        </p:nvSpPr>
        <p:spPr>
          <a:xfrm>
            <a:off x="3286979" y="5779236"/>
            <a:ext cx="1873626" cy="530084"/>
          </a:xfrm>
          <a:prstGeom prst="rect">
            <a:avLst/>
          </a:prstGeom>
          <a:solidFill>
            <a:schemeClr val="bg1"/>
          </a:solidFill>
          <a:effectLst>
            <a:outerShdw blurRad="63500" dist="37357" dir="2700000" rotWithShape="0">
              <a:prstClr val="black">
                <a:alpha val="40000"/>
              </a:prstClr>
            </a:outerShdw>
          </a:effectLst>
        </p:spPr>
        <p:txBody>
          <a:bodyPr wrap="square" rtlCol="0" anchor="ctr">
            <a:noAutofit/>
          </a:bodyPr>
          <a:lstStyle/>
          <a:p>
            <a:pPr algn="ctr"/>
            <a:r>
              <a:rPr lang="fr-FR" sz="2400" dirty="0">
                <a:solidFill>
                  <a:schemeClr val="accent2"/>
                </a:solidFill>
              </a:rPr>
              <a:t>TOTAL</a:t>
            </a:r>
          </a:p>
        </p:txBody>
      </p:sp>
      <p:sp>
        <p:nvSpPr>
          <p:cNvPr id="47" name="TextBox 46"/>
          <p:cNvSpPr txBox="1"/>
          <p:nvPr/>
        </p:nvSpPr>
        <p:spPr>
          <a:xfrm>
            <a:off x="5289615" y="5779236"/>
            <a:ext cx="2517533" cy="530084"/>
          </a:xfrm>
          <a:prstGeom prst="rect">
            <a:avLst/>
          </a:prstGeom>
          <a:solidFill>
            <a:schemeClr val="bg1"/>
          </a:solidFill>
          <a:effectLst>
            <a:outerShdw blurRad="63500" dist="37357" dir="2700000" rotWithShape="0">
              <a:prstClr val="black">
                <a:alpha val="40000"/>
              </a:prstClr>
            </a:outerShdw>
          </a:effectLst>
        </p:spPr>
        <p:txBody>
          <a:bodyPr wrap="square" rtlCol="0" anchor="ctr">
            <a:noAutofit/>
          </a:bodyPr>
          <a:lstStyle/>
          <a:p>
            <a:pPr algn="ctr"/>
            <a:r>
              <a:rPr lang="fr-FR" sz="2400" dirty="0">
                <a:solidFill>
                  <a:schemeClr val="accent2"/>
                </a:solidFill>
              </a:rPr>
              <a:t>€ 13,8 mds</a:t>
            </a:r>
          </a:p>
        </p:txBody>
      </p:sp>
      <p:sp>
        <p:nvSpPr>
          <p:cNvPr id="48" name="TextBox 47"/>
          <p:cNvSpPr txBox="1"/>
          <p:nvPr/>
        </p:nvSpPr>
        <p:spPr>
          <a:xfrm>
            <a:off x="5424416" y="5180917"/>
            <a:ext cx="2382732" cy="360000"/>
          </a:xfrm>
          <a:prstGeom prst="rect">
            <a:avLst/>
          </a:prstGeom>
          <a:noFill/>
        </p:spPr>
        <p:txBody>
          <a:bodyPr wrap="square" rtlCol="0">
            <a:noAutofit/>
          </a:bodyPr>
          <a:lstStyle/>
          <a:p>
            <a:pPr algn="ctr"/>
            <a:r>
              <a:rPr lang="fr-FR" sz="2000" dirty="0">
                <a:solidFill>
                  <a:schemeClr val="accent1"/>
                </a:solidFill>
              </a:rPr>
              <a:t>€ 1,2 mds</a:t>
            </a:r>
          </a:p>
        </p:txBody>
      </p:sp>
      <p:sp>
        <p:nvSpPr>
          <p:cNvPr id="49" name="TextBox 48"/>
          <p:cNvSpPr txBox="1"/>
          <p:nvPr/>
        </p:nvSpPr>
        <p:spPr>
          <a:xfrm>
            <a:off x="5424416" y="4123227"/>
            <a:ext cx="2382732" cy="360000"/>
          </a:xfrm>
          <a:prstGeom prst="rect">
            <a:avLst/>
          </a:prstGeom>
          <a:noFill/>
        </p:spPr>
        <p:txBody>
          <a:bodyPr wrap="square" rtlCol="0">
            <a:noAutofit/>
          </a:bodyPr>
          <a:lstStyle/>
          <a:p>
            <a:pPr algn="ctr"/>
            <a:r>
              <a:rPr lang="fr-FR" sz="2000" dirty="0">
                <a:solidFill>
                  <a:schemeClr val="accent1"/>
                </a:solidFill>
              </a:rPr>
              <a:t>€ 1,2 mds</a:t>
            </a:r>
          </a:p>
        </p:txBody>
      </p:sp>
      <p:sp>
        <p:nvSpPr>
          <p:cNvPr id="50" name="TextBox 49"/>
          <p:cNvSpPr txBox="1"/>
          <p:nvPr/>
        </p:nvSpPr>
        <p:spPr>
          <a:xfrm>
            <a:off x="7963034" y="3065538"/>
            <a:ext cx="2382732" cy="360000"/>
          </a:xfrm>
          <a:prstGeom prst="rect">
            <a:avLst/>
          </a:prstGeom>
          <a:noFill/>
        </p:spPr>
        <p:txBody>
          <a:bodyPr wrap="square" rtlCol="0">
            <a:noAutofit/>
          </a:bodyPr>
          <a:lstStyle/>
          <a:p>
            <a:pPr algn="ctr"/>
            <a:r>
              <a:rPr lang="fr-FR" sz="2000" dirty="0">
                <a:solidFill>
                  <a:schemeClr val="accent1"/>
                </a:solidFill>
              </a:rPr>
              <a:t>€ 2,3 mds</a:t>
            </a:r>
          </a:p>
        </p:txBody>
      </p:sp>
      <p:sp>
        <p:nvSpPr>
          <p:cNvPr id="51" name="TextBox 50"/>
          <p:cNvSpPr txBox="1"/>
          <p:nvPr/>
        </p:nvSpPr>
        <p:spPr>
          <a:xfrm>
            <a:off x="5876039" y="3065538"/>
            <a:ext cx="1479489" cy="360000"/>
          </a:xfrm>
          <a:prstGeom prst="rect">
            <a:avLst/>
          </a:prstGeom>
          <a:noFill/>
        </p:spPr>
        <p:txBody>
          <a:bodyPr wrap="square" rtlCol="0">
            <a:noAutofit/>
          </a:bodyPr>
          <a:lstStyle/>
          <a:p>
            <a:pPr algn="ctr"/>
            <a:r>
              <a:rPr lang="fr-FR" sz="2000" dirty="0">
                <a:solidFill>
                  <a:schemeClr val="accent1"/>
                </a:solidFill>
              </a:rPr>
              <a:t>€ 2,2 mds</a:t>
            </a:r>
          </a:p>
        </p:txBody>
      </p:sp>
      <p:sp>
        <p:nvSpPr>
          <p:cNvPr id="52" name="TextBox 51"/>
          <p:cNvSpPr txBox="1"/>
          <p:nvPr/>
        </p:nvSpPr>
        <p:spPr>
          <a:xfrm>
            <a:off x="5876039" y="2007849"/>
            <a:ext cx="1479489" cy="360000"/>
          </a:xfrm>
          <a:prstGeom prst="rect">
            <a:avLst/>
          </a:prstGeom>
          <a:noFill/>
        </p:spPr>
        <p:txBody>
          <a:bodyPr wrap="square" rtlCol="0">
            <a:noAutofit/>
          </a:bodyPr>
          <a:lstStyle/>
          <a:p>
            <a:pPr algn="ctr"/>
            <a:r>
              <a:rPr lang="fr-FR" sz="2000" dirty="0">
                <a:solidFill>
                  <a:schemeClr val="accent1"/>
                </a:solidFill>
              </a:rPr>
              <a:t>€ 9,2 mds</a:t>
            </a:r>
          </a:p>
        </p:txBody>
      </p:sp>
      <p:sp>
        <p:nvSpPr>
          <p:cNvPr id="53" name="TextBox 52"/>
          <p:cNvSpPr txBox="1"/>
          <p:nvPr/>
        </p:nvSpPr>
        <p:spPr>
          <a:xfrm>
            <a:off x="7963034" y="2007849"/>
            <a:ext cx="2382732" cy="360000"/>
          </a:xfrm>
          <a:prstGeom prst="rect">
            <a:avLst/>
          </a:prstGeom>
          <a:noFill/>
        </p:spPr>
        <p:txBody>
          <a:bodyPr wrap="square" rtlCol="0">
            <a:noAutofit/>
          </a:bodyPr>
          <a:lstStyle/>
          <a:p>
            <a:pPr algn="ctr"/>
            <a:r>
              <a:rPr lang="fr-FR" sz="2000" dirty="0">
                <a:solidFill>
                  <a:schemeClr val="accent1"/>
                </a:solidFill>
              </a:rPr>
              <a:t>€ 0,3 mds</a:t>
            </a:r>
          </a:p>
        </p:txBody>
      </p:sp>
      <p:pic>
        <p:nvPicPr>
          <p:cNvPr id="58" name="Picture 9" descr="C:\Users\jsauvageau\Desktop\Untitled-2.png"/>
          <p:cNvPicPr>
            <a:picLocks noChangeAspect="1" noChangeArrowheads="1"/>
          </p:cNvPicPr>
          <p:nvPr/>
        </p:nvPicPr>
        <p:blipFill>
          <a:blip r:embed="rId6" cstate="screen">
            <a:duotone>
              <a:prstClr val="black"/>
              <a:schemeClr val="accent1">
                <a:tint val="45000"/>
                <a:satMod val="400000"/>
              </a:schemeClr>
            </a:duotone>
            <a:extLst>
              <a:ext uri="{BEBA8EAE-BF5A-486C-A8C5-ECC9F3942E4B}">
                <a14:imgProps xmlns:a14="http://schemas.microsoft.com/office/drawing/2010/main">
                  <a14:imgLayer r:embed="rId7">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2345127" y="1891707"/>
            <a:ext cx="707925" cy="614472"/>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6" descr="\\Cagmasrv1\sso$\Gestion_Deloitte\Global_Brand\- Templates\Icons\Iconography Deloitte\Icon_Laptop_DarkGreen.png"/>
          <p:cNvPicPr>
            <a:picLocks noChangeAspect="1" noChangeArrowheads="1"/>
          </p:cNvPicPr>
          <p:nvPr/>
        </p:nvPicPr>
        <p:blipFill>
          <a:blip r:embed="rId8" cstate="screen">
            <a:duotone>
              <a:prstClr val="black"/>
              <a:srgbClr val="FFC000">
                <a:tint val="45000"/>
                <a:satMod val="400000"/>
              </a:srgbClr>
            </a:duotone>
            <a:extLst>
              <a:ext uri="{BEBA8EAE-BF5A-486C-A8C5-ECC9F3942E4B}">
                <a14:imgProps xmlns:a14="http://schemas.microsoft.com/office/drawing/2010/main">
                  <a14:imgLayer r:embed="rId9">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2374747" y="2927440"/>
            <a:ext cx="648685" cy="666660"/>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9" descr="C:\Users\jsauvageau\Desktop\3.png"/>
          <p:cNvPicPr>
            <a:picLocks noChangeAspect="1" noChangeArrowheads="1"/>
          </p:cNvPicPr>
          <p:nvPr/>
        </p:nvPicPr>
        <p:blipFill>
          <a:blip r:embed="rId10" cstate="screen">
            <a:grayscl/>
            <a:extLst>
              <a:ext uri="{28A0092B-C50C-407E-A947-70E740481C1C}">
                <a14:useLocalDpi xmlns:a14="http://schemas.microsoft.com/office/drawing/2010/main"/>
              </a:ext>
            </a:extLst>
          </a:blip>
          <a:srcRect/>
          <a:stretch>
            <a:fillRect/>
          </a:stretch>
        </p:blipFill>
        <p:spPr bwMode="auto">
          <a:xfrm>
            <a:off x="2380360" y="5084966"/>
            <a:ext cx="637459" cy="549236"/>
          </a:xfrm>
          <a:prstGeom prst="rect">
            <a:avLst/>
          </a:prstGeom>
          <a:noFill/>
          <a:extLst>
            <a:ext uri="{909E8E84-426E-40DD-AFC4-6F175D3DCCD1}">
              <a14:hiddenFill xmlns:a14="http://schemas.microsoft.com/office/drawing/2010/main">
                <a:solidFill>
                  <a:srgbClr val="FFFFFF"/>
                </a:solidFill>
              </a14:hiddenFill>
            </a:ext>
          </a:extLst>
        </p:spPr>
      </p:pic>
      <p:sp>
        <p:nvSpPr>
          <p:cNvPr id="61" name="TextBox 60"/>
          <p:cNvSpPr txBox="1"/>
          <p:nvPr/>
        </p:nvSpPr>
        <p:spPr>
          <a:xfrm>
            <a:off x="5289614" y="1323753"/>
            <a:ext cx="2517534" cy="406265"/>
          </a:xfrm>
          <a:prstGeom prst="rect">
            <a:avLst/>
          </a:prstGeom>
          <a:solidFill>
            <a:schemeClr val="bg1">
              <a:lumMod val="95000"/>
            </a:schemeClr>
          </a:solidFill>
          <a:ln>
            <a:solidFill>
              <a:schemeClr val="accent2"/>
            </a:solidFill>
          </a:ln>
        </p:spPr>
        <p:txBody>
          <a:bodyPr wrap="square" rtlCol="0">
            <a:noAutofit/>
          </a:bodyPr>
          <a:lstStyle/>
          <a:p>
            <a:pPr algn="ctr"/>
            <a:r>
              <a:rPr lang="fr-FR" dirty="0">
                <a:solidFill>
                  <a:schemeClr val="accent1"/>
                </a:solidFill>
              </a:rPr>
              <a:t>Mobilier</a:t>
            </a:r>
          </a:p>
        </p:txBody>
      </p:sp>
      <p:sp>
        <p:nvSpPr>
          <p:cNvPr id="62" name="TextBox 61"/>
          <p:cNvSpPr txBox="1"/>
          <p:nvPr/>
        </p:nvSpPr>
        <p:spPr>
          <a:xfrm>
            <a:off x="7896200" y="1323753"/>
            <a:ext cx="2516400" cy="406265"/>
          </a:xfrm>
          <a:prstGeom prst="rect">
            <a:avLst/>
          </a:prstGeom>
          <a:solidFill>
            <a:schemeClr val="bg1">
              <a:lumMod val="95000"/>
            </a:schemeClr>
          </a:solidFill>
          <a:ln>
            <a:solidFill>
              <a:schemeClr val="accent2"/>
            </a:solidFill>
          </a:ln>
        </p:spPr>
        <p:txBody>
          <a:bodyPr wrap="square" rtlCol="0">
            <a:noAutofit/>
          </a:bodyPr>
          <a:lstStyle/>
          <a:p>
            <a:pPr algn="ctr"/>
            <a:r>
              <a:rPr lang="fr-FR" dirty="0">
                <a:solidFill>
                  <a:schemeClr val="accent1"/>
                </a:solidFill>
              </a:rPr>
              <a:t>Agencement</a:t>
            </a:r>
          </a:p>
        </p:txBody>
      </p:sp>
      <p:sp>
        <p:nvSpPr>
          <p:cNvPr id="63" name="TextBox 62"/>
          <p:cNvSpPr txBox="1"/>
          <p:nvPr/>
        </p:nvSpPr>
        <p:spPr>
          <a:xfrm>
            <a:off x="7896200" y="5779236"/>
            <a:ext cx="2516400" cy="530084"/>
          </a:xfrm>
          <a:prstGeom prst="rect">
            <a:avLst/>
          </a:prstGeom>
          <a:solidFill>
            <a:schemeClr val="bg1"/>
          </a:solidFill>
          <a:effectLst>
            <a:outerShdw blurRad="63500" dist="37357" dir="2700000" rotWithShape="0">
              <a:prstClr val="black">
                <a:alpha val="40000"/>
              </a:prstClr>
            </a:outerShdw>
          </a:effectLst>
        </p:spPr>
        <p:txBody>
          <a:bodyPr wrap="square" rtlCol="0" anchor="ctr">
            <a:noAutofit/>
          </a:bodyPr>
          <a:lstStyle/>
          <a:p>
            <a:pPr algn="ctr"/>
            <a:r>
              <a:rPr lang="fr-FR" sz="2400" dirty="0">
                <a:solidFill>
                  <a:schemeClr val="accent2"/>
                </a:solidFill>
              </a:rPr>
              <a:t>€ 2,6 mds</a:t>
            </a:r>
          </a:p>
        </p:txBody>
      </p:sp>
      <p:sp>
        <p:nvSpPr>
          <p:cNvPr id="64" name="Rectangle 63"/>
          <p:cNvSpPr/>
          <p:nvPr/>
        </p:nvSpPr>
        <p:spPr>
          <a:xfrm>
            <a:off x="5289615" y="1790087"/>
            <a:ext cx="2535151" cy="2193935"/>
          </a:xfrm>
          <a:prstGeom prst="rect">
            <a:avLst/>
          </a:prstGeom>
          <a:noFill/>
          <a:ln w="1905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108000" numCol="1" spcCol="0" rtlCol="0" fromWordArt="0" anchor="b" anchorCtr="0" forceAA="0" compatLnSpc="1">
            <a:prstTxWarp prst="textNoShape">
              <a:avLst/>
            </a:prstTxWarp>
            <a:noAutofit/>
          </a:bodyPr>
          <a:lstStyle/>
          <a:p>
            <a:pPr algn="ctr">
              <a:buSzPct val="65000"/>
            </a:pPr>
            <a:r>
              <a:rPr lang="fr-FR" i="1" dirty="0">
                <a:solidFill>
                  <a:schemeClr val="accent1"/>
                </a:solidFill>
              </a:rPr>
              <a:t>Meuble neuf: € 11,4 mds</a:t>
            </a:r>
          </a:p>
        </p:txBody>
      </p:sp>
      <p:pic>
        <p:nvPicPr>
          <p:cNvPr id="65" name="Picture 69" descr="http://www.google.fr/url?source=imglanding&amp;ct=img&amp;q=http://www.astucien.com/images/ToolWiz_File_Recovery-.png&amp;sa=X&amp;ved=0CAkQ8wdqFQoTCLbe0bWpi8YCFYVtFAodZaYA3g&amp;usg=AFQjCNGsn63NDVs1jHMNaC32Tv-5JQs1IQ"/>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2322853" y="3938768"/>
            <a:ext cx="752468" cy="7524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470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rganigramme : Document 10"/>
          <p:cNvSpPr/>
          <p:nvPr/>
        </p:nvSpPr>
        <p:spPr bwMode="auto">
          <a:xfrm rot="16200000">
            <a:off x="-627062" y="2151063"/>
            <a:ext cx="6858000" cy="2555875"/>
          </a:xfrm>
          <a:prstGeom prst="flowChartDocument">
            <a:avLst/>
          </a:prstGeom>
          <a:solidFill>
            <a:schemeClr val="accent6">
              <a:lumMod val="75000"/>
            </a:schemeClr>
          </a:solidFill>
          <a:ln w="9525" cap="flat" cmpd="sng" algn="ctr">
            <a:noFill/>
            <a:prstDash val="solid"/>
            <a:round/>
            <a:headEnd type="none" w="med" len="med"/>
            <a:tailEnd type="none" w="med" len="med"/>
          </a:ln>
          <a:effectLst/>
        </p:spPr>
        <p:txBody>
          <a:bodyPr/>
          <a:lstStyle/>
          <a:p>
            <a:pPr marL="342900" indent="-342900">
              <a:spcBef>
                <a:spcPct val="20000"/>
              </a:spcBef>
              <a:defRPr/>
            </a:pPr>
            <a:endParaRPr lang="fr-FR">
              <a:latin typeface="Arial" charset="0"/>
              <a:cs typeface="Arial" charset="0"/>
            </a:endParaRPr>
          </a:p>
        </p:txBody>
      </p:sp>
      <p:sp>
        <p:nvSpPr>
          <p:cNvPr id="10" name="Rectangle 202"/>
          <p:cNvSpPr>
            <a:spLocks noChangeArrowheads="1"/>
          </p:cNvSpPr>
          <p:nvPr/>
        </p:nvSpPr>
        <p:spPr bwMode="auto">
          <a:xfrm>
            <a:off x="1631951" y="5949951"/>
            <a:ext cx="2303463" cy="792163"/>
          </a:xfrm>
          <a:prstGeom prst="rect">
            <a:avLst/>
          </a:prstGeom>
          <a:noFill/>
          <a:ln w="9525">
            <a:noFill/>
            <a:miter lim="800000"/>
            <a:headEnd/>
            <a:tailEnd/>
          </a:ln>
        </p:spPr>
        <p:txBody>
          <a:bodyPr/>
          <a:lstStyle/>
          <a:p>
            <a:pPr>
              <a:spcBef>
                <a:spcPct val="20000"/>
              </a:spcBef>
              <a:defRPr/>
            </a:pPr>
            <a:r>
              <a:rPr lang="fr-FR" sz="950" dirty="0">
                <a:solidFill>
                  <a:schemeClr val="bg1"/>
                </a:solidFill>
                <a:latin typeface="Calibri" pitchFamily="34" charset="0"/>
                <a:cs typeface="Tahoma" pitchFamily="34" charset="0"/>
              </a:rPr>
              <a:t>Institut I+C</a:t>
            </a:r>
          </a:p>
          <a:p>
            <a:pPr>
              <a:spcBef>
                <a:spcPct val="20000"/>
              </a:spcBef>
              <a:defRPr/>
            </a:pPr>
            <a:r>
              <a:rPr lang="fr-FR" sz="950" dirty="0">
                <a:solidFill>
                  <a:schemeClr val="bg1"/>
                </a:solidFill>
                <a:latin typeface="Calibri" pitchFamily="34" charset="0"/>
                <a:cs typeface="Tahoma" pitchFamily="34" charset="0"/>
              </a:rPr>
              <a:t>11 rue Christophe Colomb </a:t>
            </a:r>
            <a:r>
              <a:rPr lang="fr-FR" sz="950" dirty="0">
                <a:solidFill>
                  <a:schemeClr val="bg1"/>
                </a:solidFill>
                <a:latin typeface="Calibri" pitchFamily="34" charset="0"/>
                <a:cs typeface="Tahoma" pitchFamily="34" charset="0"/>
                <a:sym typeface="Wingdings" pitchFamily="2" charset="2"/>
              </a:rPr>
              <a:t>-</a:t>
            </a:r>
            <a:r>
              <a:rPr lang="fr-FR" sz="950" dirty="0">
                <a:solidFill>
                  <a:schemeClr val="bg1"/>
                </a:solidFill>
                <a:latin typeface="Calibri" pitchFamily="34" charset="0"/>
                <a:cs typeface="Tahoma" pitchFamily="34" charset="0"/>
              </a:rPr>
              <a:t> 75008 Paris </a:t>
            </a:r>
            <a:endParaRPr lang="fr-FR" sz="950" dirty="0">
              <a:solidFill>
                <a:schemeClr val="bg1"/>
              </a:solidFill>
              <a:latin typeface="Calibri" pitchFamily="34" charset="0"/>
              <a:cs typeface="Tahoma" pitchFamily="34" charset="0"/>
              <a:sym typeface="Wingdings" pitchFamily="2" charset="2"/>
            </a:endParaRPr>
          </a:p>
          <a:p>
            <a:pPr>
              <a:spcBef>
                <a:spcPct val="20000"/>
              </a:spcBef>
              <a:defRPr/>
            </a:pPr>
            <a:r>
              <a:rPr lang="fr-FR" sz="950" dirty="0">
                <a:solidFill>
                  <a:schemeClr val="bg1"/>
                </a:solidFill>
                <a:latin typeface="Calibri" pitchFamily="34" charset="0"/>
                <a:cs typeface="Tahoma" pitchFamily="34" charset="0"/>
              </a:rPr>
              <a:t> Tél.: 33 (0)1 47 20 30 33</a:t>
            </a:r>
          </a:p>
          <a:p>
            <a:pPr>
              <a:spcBef>
                <a:spcPct val="20000"/>
              </a:spcBef>
              <a:defRPr/>
            </a:pPr>
            <a:r>
              <a:rPr lang="fr-FR" sz="950" dirty="0">
                <a:solidFill>
                  <a:schemeClr val="bg1"/>
                </a:solidFill>
                <a:latin typeface="Calibri" pitchFamily="34" charset="0"/>
                <a:cs typeface="Arial" charset="0"/>
              </a:rPr>
              <a:t>http://www.iplusc.com</a:t>
            </a:r>
            <a:endParaRPr lang="fr-FR" sz="950" dirty="0">
              <a:solidFill>
                <a:schemeClr val="bg1"/>
              </a:solidFill>
              <a:latin typeface="Calibri" pitchFamily="34" charset="0"/>
              <a:cs typeface="Tahoma" pitchFamily="34" charset="0"/>
            </a:endParaRPr>
          </a:p>
        </p:txBody>
      </p:sp>
      <p:pic>
        <p:nvPicPr>
          <p:cNvPr id="13316" name="Picture 3" descr="R:\modèles de présentation\graph site iplusc\LOGO I+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3388" y="5373688"/>
            <a:ext cx="576262"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Rectangle 23"/>
          <p:cNvSpPr>
            <a:spLocks noChangeArrowheads="1"/>
          </p:cNvSpPr>
          <p:nvPr/>
        </p:nvSpPr>
        <p:spPr bwMode="auto">
          <a:xfrm>
            <a:off x="3575050" y="0"/>
            <a:ext cx="7092950" cy="26035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endParaRPr lang="fr-FR" altLang="fr-FR"/>
          </a:p>
        </p:txBody>
      </p:sp>
      <p:sp>
        <p:nvSpPr>
          <p:cNvPr id="13318" name="Rectangle 24"/>
          <p:cNvSpPr>
            <a:spLocks noChangeArrowheads="1"/>
          </p:cNvSpPr>
          <p:nvPr/>
        </p:nvSpPr>
        <p:spPr bwMode="auto">
          <a:xfrm>
            <a:off x="10199688" y="6597650"/>
            <a:ext cx="468312" cy="260350"/>
          </a:xfrm>
          <a:prstGeom prst="rect">
            <a:avLst/>
          </a:prstGeom>
          <a:solidFill>
            <a:schemeClr val="bg1"/>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marL="342900" indent="-342900"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endParaRPr lang="fr-FR" altLang="fr-FR"/>
          </a:p>
        </p:txBody>
      </p:sp>
      <p:sp>
        <p:nvSpPr>
          <p:cNvPr id="15" name="Rectangle 11"/>
          <p:cNvSpPr>
            <a:spLocks noChangeArrowheads="1"/>
          </p:cNvSpPr>
          <p:nvPr/>
        </p:nvSpPr>
        <p:spPr bwMode="auto">
          <a:xfrm>
            <a:off x="8616950" y="6042354"/>
            <a:ext cx="1727200" cy="523220"/>
          </a:xfrm>
          <a:prstGeom prst="rect">
            <a:avLst/>
          </a:prstGeom>
          <a:noFill/>
          <a:ln w="9525" cap="flat" cmpd="sng">
            <a:noFill/>
            <a:prstDash val="solid"/>
            <a:miter lim="800000"/>
            <a:headEnd/>
            <a:tailEnd/>
          </a:ln>
          <a:effectLst/>
        </p:spPr>
        <p:txBody>
          <a:bodyPr anchor="ctr">
            <a:spAutoFit/>
          </a:bodyPr>
          <a:lstStyle/>
          <a:p>
            <a:pPr algn="ctr" eaLnBrk="0" hangingPunct="0">
              <a:spcBef>
                <a:spcPct val="20000"/>
              </a:spcBef>
              <a:defRPr/>
            </a:pPr>
            <a:r>
              <a:rPr lang="fr-FR" sz="1400" dirty="0" smtClean="0">
                <a:solidFill>
                  <a:schemeClr val="accent6">
                    <a:lumMod val="75000"/>
                  </a:schemeClr>
                </a:solidFill>
                <a:latin typeface="Calibri" pitchFamily="34" charset="0"/>
                <a:ea typeface="Times New Roman" pitchFamily="18" charset="0"/>
                <a:cs typeface="Tahoma" pitchFamily="34" charset="0"/>
              </a:rPr>
              <a:t>Etude publiée Décembre </a:t>
            </a:r>
            <a:r>
              <a:rPr lang="fr-FR" sz="1400" dirty="0">
                <a:solidFill>
                  <a:schemeClr val="accent6">
                    <a:lumMod val="75000"/>
                  </a:schemeClr>
                </a:solidFill>
                <a:latin typeface="Calibri" pitchFamily="34" charset="0"/>
                <a:ea typeface="Times New Roman" pitchFamily="18" charset="0"/>
                <a:cs typeface="Tahoma" pitchFamily="34" charset="0"/>
              </a:rPr>
              <a:t>2014</a:t>
            </a:r>
            <a:endParaRPr lang="fr-FR" sz="1400" dirty="0">
              <a:solidFill>
                <a:schemeClr val="accent6">
                  <a:lumMod val="75000"/>
                </a:schemeClr>
              </a:solidFill>
              <a:latin typeface="Calibri" pitchFamily="34" charset="0"/>
              <a:cs typeface="Tahoma" pitchFamily="34" charset="0"/>
            </a:endParaRPr>
          </a:p>
        </p:txBody>
      </p:sp>
      <p:sp>
        <p:nvSpPr>
          <p:cNvPr id="16" name="Rectangle à coins arrondis 15"/>
          <p:cNvSpPr/>
          <p:nvPr/>
        </p:nvSpPr>
        <p:spPr bwMode="auto">
          <a:xfrm>
            <a:off x="4872039" y="2636838"/>
            <a:ext cx="4752975" cy="1223962"/>
          </a:xfrm>
          <a:prstGeom prst="roundRect">
            <a:avLst/>
          </a:prstGeom>
          <a:noFill/>
          <a:ln w="12700" cap="flat" cmpd="sng" algn="ctr">
            <a:solidFill>
              <a:schemeClr val="accent6">
                <a:lumMod val="75000"/>
              </a:schemeClr>
            </a:solidFill>
            <a:prstDash val="solid"/>
            <a:round/>
            <a:headEnd type="none" w="med" len="med"/>
            <a:tailEnd type="none" w="med" len="med"/>
          </a:ln>
          <a:effectLst>
            <a:outerShdw blurRad="50800" dist="38100" dir="5400000" sx="102000" sy="102000" algn="t" rotWithShape="0">
              <a:schemeClr val="bg1">
                <a:alpha val="40000"/>
              </a:schemeClr>
            </a:outerShdw>
          </a:effectLst>
        </p:spPr>
        <p:txBody>
          <a:bodyPr/>
          <a:lstStyle/>
          <a:p>
            <a:pPr algn="ctr">
              <a:defRPr/>
            </a:pPr>
            <a:r>
              <a:rPr lang="fr-FR" sz="2800" dirty="0" smtClean="0">
                <a:solidFill>
                  <a:srgbClr val="2D2DB9">
                    <a:lumMod val="75000"/>
                  </a:srgbClr>
                </a:solidFill>
                <a:latin typeface="Calibri" pitchFamily="34" charset="0"/>
                <a:cs typeface="Arial" charset="0"/>
              </a:rPr>
              <a:t>LA </a:t>
            </a:r>
            <a:r>
              <a:rPr lang="fr-FR" sz="2800" dirty="0">
                <a:solidFill>
                  <a:srgbClr val="2D2DB9">
                    <a:lumMod val="75000"/>
                  </a:srgbClr>
                </a:solidFill>
                <a:latin typeface="Calibri" pitchFamily="34" charset="0"/>
                <a:cs typeface="Arial" charset="0"/>
              </a:rPr>
              <a:t>FILIERE MENUISERIE </a:t>
            </a:r>
            <a:br>
              <a:rPr lang="fr-FR" sz="2800" dirty="0">
                <a:solidFill>
                  <a:srgbClr val="2D2DB9">
                    <a:lumMod val="75000"/>
                  </a:srgbClr>
                </a:solidFill>
                <a:latin typeface="Calibri" pitchFamily="34" charset="0"/>
                <a:cs typeface="Arial" charset="0"/>
              </a:rPr>
            </a:br>
            <a:r>
              <a:rPr lang="fr-FR" sz="2800" dirty="0">
                <a:solidFill>
                  <a:srgbClr val="2D2DB9">
                    <a:lumMod val="75000"/>
                  </a:srgbClr>
                </a:solidFill>
                <a:latin typeface="Calibri" pitchFamily="34" charset="0"/>
                <a:cs typeface="Arial" charset="0"/>
              </a:rPr>
              <a:t>BOIS </a:t>
            </a:r>
            <a:r>
              <a:rPr lang="fr-FR" sz="2800" dirty="0" smtClean="0">
                <a:solidFill>
                  <a:srgbClr val="2D2DB9">
                    <a:lumMod val="75000"/>
                  </a:srgbClr>
                </a:solidFill>
                <a:latin typeface="Calibri" pitchFamily="34" charset="0"/>
                <a:cs typeface="Arial" charset="0"/>
              </a:rPr>
              <a:t>AGENCEMENT</a:t>
            </a:r>
          </a:p>
          <a:p>
            <a:pPr algn="ctr">
              <a:defRPr/>
            </a:pPr>
            <a:r>
              <a:rPr lang="fr-FR" sz="2800" dirty="0" smtClean="0">
                <a:solidFill>
                  <a:srgbClr val="2D2DB9">
                    <a:lumMod val="75000"/>
                  </a:srgbClr>
                </a:solidFill>
                <a:latin typeface="Calibri" pitchFamily="34" charset="0"/>
                <a:cs typeface="Arial" charset="0"/>
              </a:rPr>
              <a:t>(extraits)</a:t>
            </a:r>
            <a:endParaRPr lang="fr-FR" sz="2200" dirty="0">
              <a:solidFill>
                <a:srgbClr val="2D2DB9">
                  <a:lumMod val="75000"/>
                </a:srgbClr>
              </a:solidFill>
              <a:latin typeface="Calibri" pitchFamily="34" charset="0"/>
              <a:cs typeface="Arial" charset="0"/>
            </a:endParaRPr>
          </a:p>
        </p:txBody>
      </p:sp>
      <p:sp>
        <p:nvSpPr>
          <p:cNvPr id="13321" name="Espace réservé du numéro de diapositive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spcBef>
                <a:spcPct val="0"/>
              </a:spcBef>
            </a:pPr>
            <a:fld id="{18DFBE75-0E38-4950-80B0-ECAFE6442C29}" type="slidenum">
              <a:rPr lang="fr-FR" altLang="fr-FR" sz="900">
                <a:solidFill>
                  <a:schemeClr val="bg1"/>
                </a:solidFill>
                <a:latin typeface="Calibri" panose="020F0502020204030204" pitchFamily="34" charset="0"/>
              </a:rPr>
              <a:pPr eaLnBrk="1" hangingPunct="1">
                <a:spcBef>
                  <a:spcPct val="0"/>
                </a:spcBef>
              </a:pPr>
              <a:t>5</a:t>
            </a:fld>
            <a:r>
              <a:rPr lang="fr-FR" altLang="fr-FR" sz="900">
                <a:solidFill>
                  <a:schemeClr val="bg1"/>
                </a:solidFill>
                <a:latin typeface="Calibri" panose="020F0502020204030204" pitchFamily="34" charset="0"/>
              </a:rPr>
              <a:t>/60</a:t>
            </a:r>
          </a:p>
        </p:txBody>
      </p:sp>
      <p:pic>
        <p:nvPicPr>
          <p:cNvPr id="13322" name="Picture 2" descr="Codifa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68000" y="6175939"/>
            <a:ext cx="1339784" cy="388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42472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2" name="Groupe 17"/>
          <p:cNvGrpSpPr>
            <a:grpSpLocks/>
          </p:cNvGrpSpPr>
          <p:nvPr/>
        </p:nvGrpSpPr>
        <p:grpSpPr bwMode="auto">
          <a:xfrm>
            <a:off x="3432175" y="1773239"/>
            <a:ext cx="6408738" cy="2168525"/>
            <a:chOff x="1187624" y="1772816"/>
            <a:chExt cx="6408712" cy="2169224"/>
          </a:xfrm>
        </p:grpSpPr>
        <p:sp>
          <p:nvSpPr>
            <p:cNvPr id="15" name="ZoneTexte 5"/>
            <p:cNvSpPr txBox="1">
              <a:spLocks noChangeArrowheads="1"/>
            </p:cNvSpPr>
            <p:nvPr/>
          </p:nvSpPr>
          <p:spPr bwMode="auto">
            <a:xfrm>
              <a:off x="2413169" y="1772816"/>
              <a:ext cx="3887772" cy="1632476"/>
            </a:xfrm>
            <a:prstGeom prst="rect">
              <a:avLst/>
            </a:prstGeom>
            <a:noFill/>
            <a:ln w="9525">
              <a:noFill/>
              <a:miter lim="800000"/>
              <a:headEnd/>
              <a:tailEnd/>
            </a:ln>
          </p:spPr>
          <p:txBody>
            <a:bodyPr>
              <a:spAutoFit/>
            </a:bodyPr>
            <a:lstStyle/>
            <a:p>
              <a:pPr algn="ctr">
                <a:spcBef>
                  <a:spcPct val="20000"/>
                </a:spcBef>
                <a:defRPr/>
              </a:pPr>
              <a:r>
                <a:rPr lang="fr-FR" sz="6600" dirty="0">
                  <a:solidFill>
                    <a:schemeClr val="accent1">
                      <a:lumMod val="50000"/>
                    </a:schemeClr>
                  </a:solidFill>
                  <a:latin typeface="Calibri" pitchFamily="34" charset="0"/>
                  <a:cs typeface="Arial" charset="0"/>
                </a:rPr>
                <a:t>Partie</a:t>
              </a:r>
              <a:r>
                <a:rPr lang="fr-FR" sz="10000" dirty="0">
                  <a:solidFill>
                    <a:schemeClr val="accent1">
                      <a:lumMod val="50000"/>
                    </a:schemeClr>
                  </a:solidFill>
                  <a:latin typeface="Calibri" pitchFamily="34" charset="0"/>
                  <a:cs typeface="Arial" charset="0"/>
                </a:rPr>
                <a:t> 1</a:t>
              </a:r>
            </a:p>
          </p:txBody>
        </p:sp>
        <p:sp>
          <p:nvSpPr>
            <p:cNvPr id="16" name="ZoneTexte 6"/>
            <p:cNvSpPr txBox="1">
              <a:spLocks noChangeArrowheads="1"/>
            </p:cNvSpPr>
            <p:nvPr/>
          </p:nvSpPr>
          <p:spPr bwMode="auto">
            <a:xfrm>
              <a:off x="1187624" y="3357652"/>
              <a:ext cx="6408712" cy="584388"/>
            </a:xfrm>
            <a:prstGeom prst="rect">
              <a:avLst/>
            </a:prstGeom>
            <a:noFill/>
            <a:ln w="9525">
              <a:noFill/>
              <a:miter lim="800000"/>
              <a:headEnd/>
              <a:tailEnd/>
            </a:ln>
          </p:spPr>
          <p:txBody>
            <a:bodyPr>
              <a:spAutoFit/>
            </a:bodyPr>
            <a:lstStyle/>
            <a:p>
              <a:pPr algn="ctr">
                <a:defRPr/>
              </a:pPr>
              <a:r>
                <a:rPr lang="fr-FR" sz="3200" dirty="0">
                  <a:solidFill>
                    <a:schemeClr val="accent1">
                      <a:lumMod val="50000"/>
                    </a:schemeClr>
                  </a:solidFill>
                  <a:latin typeface="Calibri" pitchFamily="34" charset="0"/>
                  <a:cs typeface="Arial" charset="0"/>
                </a:rPr>
                <a:t>La structure de la profession</a:t>
              </a:r>
            </a:p>
          </p:txBody>
        </p:sp>
      </p:grpSp>
      <p:sp>
        <p:nvSpPr>
          <p:cNvPr id="17" name="Rectangle 11"/>
          <p:cNvSpPr>
            <a:spLocks noChangeArrowheads="1"/>
          </p:cNvSpPr>
          <p:nvPr/>
        </p:nvSpPr>
        <p:spPr bwMode="auto">
          <a:xfrm rot="16200000">
            <a:off x="1721644" y="3086894"/>
            <a:ext cx="2951162" cy="323850"/>
          </a:xfrm>
          <a:prstGeom prst="rect">
            <a:avLst/>
          </a:prstGeom>
          <a:solidFill>
            <a:schemeClr val="accent1">
              <a:lumMod val="50000"/>
            </a:schemeClr>
          </a:solidFill>
          <a:ln w="9525">
            <a:noFill/>
            <a:miter lim="800000"/>
            <a:headEnd/>
            <a:tailEnd/>
          </a:ln>
        </p:spPr>
        <p:txBody>
          <a:bodyPr/>
          <a:lstStyle/>
          <a:p>
            <a:pPr algn="ctr">
              <a:spcBef>
                <a:spcPct val="20000"/>
              </a:spcBef>
              <a:defRPr/>
            </a:pPr>
            <a:r>
              <a:rPr lang="fr-FR" sz="3600" dirty="0">
                <a:solidFill>
                  <a:schemeClr val="accent1">
                    <a:lumMod val="50000"/>
                  </a:schemeClr>
                </a:solidFill>
                <a:latin typeface="Calibri" pitchFamily="34" charset="0"/>
                <a:cs typeface="Arial" charset="0"/>
              </a:rPr>
              <a:t> </a:t>
            </a:r>
          </a:p>
        </p:txBody>
      </p:sp>
      <p:sp>
        <p:nvSpPr>
          <p:cNvPr id="20484" name="Espace réservé du numéro de diapositive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spcBef>
                <a:spcPct val="0"/>
              </a:spcBef>
            </a:pPr>
            <a:fld id="{F946B924-470E-4DC1-842B-3CFACD001741}" type="slidenum">
              <a:rPr lang="fr-FR" altLang="fr-FR" sz="900">
                <a:solidFill>
                  <a:schemeClr val="bg1"/>
                </a:solidFill>
                <a:latin typeface="Calibri" panose="020F0502020204030204" pitchFamily="34" charset="0"/>
              </a:rPr>
              <a:pPr eaLnBrk="1" hangingPunct="1">
                <a:spcBef>
                  <a:spcPct val="0"/>
                </a:spcBef>
              </a:pPr>
              <a:t>6</a:t>
            </a:fld>
            <a:r>
              <a:rPr lang="fr-FR" altLang="fr-FR" sz="900">
                <a:solidFill>
                  <a:schemeClr val="bg1"/>
                </a:solidFill>
                <a:latin typeface="Calibri" panose="020F0502020204030204" pitchFamily="34" charset="0"/>
              </a:rPr>
              <a:t>/60</a:t>
            </a:r>
          </a:p>
        </p:txBody>
      </p:sp>
    </p:spTree>
    <p:extLst>
      <p:ext uri="{BB962C8B-B14F-4D97-AF65-F5344CB8AC3E}">
        <p14:creationId xmlns:p14="http://schemas.microsoft.com/office/powerpoint/2010/main" val="12538793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Graphique 11"/>
          <p:cNvGraphicFramePr>
            <a:graphicFrameLocks/>
          </p:cNvGraphicFramePr>
          <p:nvPr/>
        </p:nvGraphicFramePr>
        <p:xfrm>
          <a:off x="2117409" y="2356008"/>
          <a:ext cx="7086599" cy="2986549"/>
        </p:xfrm>
        <a:graphic>
          <a:graphicData uri="http://schemas.openxmlformats.org/drawingml/2006/chart">
            <c:chart xmlns:c="http://schemas.openxmlformats.org/drawingml/2006/chart" xmlns:r="http://schemas.openxmlformats.org/officeDocument/2006/relationships" r:id="rId3"/>
          </a:graphicData>
        </a:graphic>
      </p:graphicFrame>
      <p:sp>
        <p:nvSpPr>
          <p:cNvPr id="7" name="Rectangle 6"/>
          <p:cNvSpPr>
            <a:spLocks noChangeArrowheads="1"/>
          </p:cNvSpPr>
          <p:nvPr/>
        </p:nvSpPr>
        <p:spPr bwMode="auto">
          <a:xfrm>
            <a:off x="5808664" y="260351"/>
            <a:ext cx="4859337" cy="360363"/>
          </a:xfrm>
          <a:prstGeom prst="rect">
            <a:avLst/>
          </a:prstGeom>
          <a:solidFill>
            <a:schemeClr val="accent1">
              <a:lumMod val="75000"/>
            </a:schemeClr>
          </a:solidFill>
          <a:ln w="9525">
            <a:noFill/>
            <a:miter lim="800000"/>
            <a:headEnd/>
            <a:tailEnd/>
          </a:ln>
        </p:spPr>
        <p:txBody>
          <a:bodyPr wrap="none" anchor="ctr"/>
          <a:lstStyle/>
          <a:p>
            <a:pPr algn="r">
              <a:spcBef>
                <a:spcPct val="20000"/>
              </a:spcBef>
              <a:defRPr/>
            </a:pPr>
            <a:r>
              <a:rPr lang="fr-FR" sz="2100" dirty="0">
                <a:solidFill>
                  <a:schemeClr val="bg1"/>
                </a:solidFill>
                <a:latin typeface="Calibri" pitchFamily="34" charset="0"/>
                <a:cs typeface="Arial" charset="0"/>
              </a:rPr>
              <a:t>I : LES ENTREPRISES D’AGENCEMENT BOIS</a:t>
            </a:r>
          </a:p>
        </p:txBody>
      </p:sp>
      <p:sp>
        <p:nvSpPr>
          <p:cNvPr id="21508" name="Rectangle 6"/>
          <p:cNvSpPr>
            <a:spLocks noChangeArrowheads="1"/>
          </p:cNvSpPr>
          <p:nvPr/>
        </p:nvSpPr>
        <p:spPr bwMode="auto">
          <a:xfrm>
            <a:off x="3792538" y="600076"/>
            <a:ext cx="687546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r" eaLnBrk="1" hangingPunct="1"/>
            <a:r>
              <a:rPr lang="fr-FR" altLang="fr-FR" sz="2000">
                <a:solidFill>
                  <a:srgbClr val="009999"/>
                </a:solidFill>
                <a:latin typeface="Calibri" panose="020F0502020204030204" pitchFamily="34" charset="0"/>
              </a:rPr>
              <a:t>1. DENOMBREMENT DES ENTREPRISES ET DES ETABLISSEMENTS</a:t>
            </a:r>
            <a:endParaRPr lang="fr-FR" altLang="fr-FR" sz="2000" b="0">
              <a:solidFill>
                <a:srgbClr val="009999"/>
              </a:solidFill>
              <a:latin typeface="Calibri" panose="020F0502020204030204" pitchFamily="34" charset="0"/>
            </a:endParaRPr>
          </a:p>
        </p:txBody>
      </p:sp>
      <p:sp>
        <p:nvSpPr>
          <p:cNvPr id="21509" name="Rectangle 14"/>
          <p:cNvSpPr>
            <a:spLocks noChangeArrowheads="1"/>
          </p:cNvSpPr>
          <p:nvPr/>
        </p:nvSpPr>
        <p:spPr bwMode="auto">
          <a:xfrm>
            <a:off x="3962400" y="960438"/>
            <a:ext cx="42481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a:solidFill>
                  <a:schemeClr val="tx1"/>
                </a:solidFill>
                <a:latin typeface="Calibri" panose="020F0502020204030204" pitchFamily="34" charset="0"/>
              </a:rPr>
              <a:t>Nombre d’entreprises par code NAF (hors 0 salarié)</a:t>
            </a:r>
          </a:p>
        </p:txBody>
      </p:sp>
      <p:graphicFrame>
        <p:nvGraphicFramePr>
          <p:cNvPr id="2" name="Tableau 1"/>
          <p:cNvGraphicFramePr>
            <a:graphicFrameLocks noGrp="1"/>
          </p:cNvGraphicFramePr>
          <p:nvPr/>
        </p:nvGraphicFramePr>
        <p:xfrm>
          <a:off x="1724025" y="1254126"/>
          <a:ext cx="8712198" cy="1185337"/>
        </p:xfrm>
        <a:graphic>
          <a:graphicData uri="http://schemas.openxmlformats.org/drawingml/2006/table">
            <a:tbl>
              <a:tblPr/>
              <a:tblGrid>
                <a:gridCol w="1576070"/>
                <a:gridCol w="1283321"/>
                <a:gridCol w="936125"/>
                <a:gridCol w="1368183"/>
                <a:gridCol w="1008135"/>
                <a:gridCol w="936125"/>
                <a:gridCol w="792106"/>
                <a:gridCol w="812133"/>
              </a:tblGrid>
              <a:tr h="680582">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fr-FR" sz="1200" b="0" i="0" u="none" strike="noStrike" cap="none" normalizeH="0" baseline="0" dirty="0" smtClean="0">
                        <a:ln>
                          <a:noFill/>
                        </a:ln>
                        <a:solidFill>
                          <a:schemeClr val="bg1"/>
                        </a:solidFill>
                        <a:effectLst/>
                        <a:latin typeface="Calibri" pitchFamily="34" charset="0"/>
                        <a:cs typeface="Arial" charset="0"/>
                      </a:endParaRPr>
                    </a:p>
                  </a:txBody>
                  <a:tcPr marL="90002" marR="90002" marT="46817" marB="46817" anchor="ctr" horzOverflow="overflow">
                    <a:lnL w="12700" cap="flat" cmpd="sng" algn="ctr">
                      <a:solidFill>
                        <a:schemeClr val="bg1"/>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1" i="0" u="none" strike="noStrike" cap="none" normalizeH="0" baseline="0" dirty="0" smtClean="0">
                          <a:ln>
                            <a:noFill/>
                          </a:ln>
                          <a:solidFill>
                            <a:schemeClr val="bg1"/>
                          </a:solidFill>
                          <a:effectLst/>
                          <a:latin typeface="Calibri" pitchFamily="34" charset="0"/>
                          <a:cs typeface="Arial" charset="0"/>
                        </a:rPr>
                        <a:t>3101Z</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900" b="0" i="0" u="none" strike="noStrike" cap="none" normalizeH="0" baseline="0" dirty="0" smtClean="0">
                          <a:ln>
                            <a:noFill/>
                          </a:ln>
                          <a:solidFill>
                            <a:schemeClr val="bg1"/>
                          </a:solidFill>
                          <a:effectLst/>
                          <a:latin typeface="Calibri" pitchFamily="34" charset="0"/>
                          <a:cs typeface="Arial" charset="0"/>
                        </a:rPr>
                        <a:t>(Fabrication de meubles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900" b="0" i="0" u="none" strike="noStrike" cap="none" normalizeH="0" baseline="0" dirty="0" smtClean="0">
                          <a:ln>
                            <a:noFill/>
                          </a:ln>
                          <a:solidFill>
                            <a:schemeClr val="bg1"/>
                          </a:solidFill>
                          <a:effectLst/>
                          <a:latin typeface="Calibri" pitchFamily="34" charset="0"/>
                          <a:cs typeface="Arial" charset="0"/>
                        </a:rPr>
                        <a:t>de bureau et de magasin)</a:t>
                      </a:r>
                    </a:p>
                  </a:txBody>
                  <a:tcPr marL="90002" marR="90002" marT="46817" marB="46817"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1" i="0" u="none" strike="noStrike" cap="none" normalizeH="0" baseline="0" dirty="0" smtClean="0">
                          <a:ln>
                            <a:noFill/>
                          </a:ln>
                          <a:solidFill>
                            <a:schemeClr val="bg1"/>
                          </a:solidFill>
                          <a:effectLst/>
                          <a:latin typeface="Calibri" pitchFamily="34" charset="0"/>
                          <a:cs typeface="Arial" charset="0"/>
                        </a:rPr>
                        <a:t>3102Z</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900" b="0" i="0" u="none" strike="noStrike" cap="none" normalizeH="0" baseline="0" dirty="0" smtClean="0">
                          <a:ln>
                            <a:noFill/>
                          </a:ln>
                          <a:solidFill>
                            <a:schemeClr val="bg1"/>
                          </a:solidFill>
                          <a:effectLst/>
                          <a:latin typeface="Calibri" pitchFamily="34" charset="0"/>
                          <a:cs typeface="Arial" charset="0"/>
                        </a:rPr>
                        <a:t>(Fabrication de meubles de cuisine)</a:t>
                      </a:r>
                    </a:p>
                  </a:txBody>
                  <a:tcPr marL="90002" marR="90002" marT="46817" marB="46817"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1" i="0" u="none" strike="noStrike" cap="none" normalizeH="0" baseline="0" dirty="0" smtClean="0">
                          <a:ln>
                            <a:noFill/>
                          </a:ln>
                          <a:solidFill>
                            <a:schemeClr val="bg1"/>
                          </a:solidFill>
                          <a:effectLst/>
                          <a:latin typeface="Calibri" pitchFamily="34" charset="0"/>
                          <a:cs typeface="Arial" charset="0"/>
                        </a:rPr>
                        <a:t>3109B</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900" b="0" i="0" u="none" strike="noStrike" cap="none" normalizeH="0" baseline="0" dirty="0" smtClean="0">
                          <a:ln>
                            <a:noFill/>
                          </a:ln>
                          <a:solidFill>
                            <a:schemeClr val="bg1"/>
                          </a:solidFill>
                          <a:effectLst/>
                          <a:latin typeface="Calibri" pitchFamily="34" charset="0"/>
                          <a:cs typeface="Arial" charset="0"/>
                        </a:rPr>
                        <a:t>(</a:t>
                      </a:r>
                      <a:r>
                        <a:rPr kumimoji="0" lang="fr-FR" sz="900" b="0" i="0" u="none" strike="noStrike" cap="none" normalizeH="0" baseline="0" dirty="0" err="1" smtClean="0">
                          <a:ln>
                            <a:noFill/>
                          </a:ln>
                          <a:solidFill>
                            <a:schemeClr val="bg1"/>
                          </a:solidFill>
                          <a:effectLst/>
                          <a:latin typeface="Calibri" pitchFamily="34" charset="0"/>
                          <a:cs typeface="Arial" charset="0"/>
                        </a:rPr>
                        <a:t>Fabric</a:t>
                      </a:r>
                      <a:r>
                        <a:rPr kumimoji="0" lang="fr-FR" sz="900" b="0" i="0" u="none" strike="noStrike" cap="none" normalizeH="0" baseline="0" dirty="0" smtClean="0">
                          <a:ln>
                            <a:noFill/>
                          </a:ln>
                          <a:solidFill>
                            <a:schemeClr val="bg1"/>
                          </a:solidFill>
                          <a:effectLst/>
                          <a:latin typeface="Calibri" pitchFamily="34" charset="0"/>
                          <a:cs typeface="Arial" charset="0"/>
                        </a:rPr>
                        <a:t>. d’autres meubles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900" b="0" i="0" u="none" strike="noStrike" cap="none" normalizeH="0" baseline="0" dirty="0" smtClean="0">
                          <a:ln>
                            <a:noFill/>
                          </a:ln>
                          <a:solidFill>
                            <a:schemeClr val="bg1"/>
                          </a:solidFill>
                          <a:effectLst/>
                          <a:latin typeface="Calibri" pitchFamily="34" charset="0"/>
                          <a:cs typeface="Arial" charset="0"/>
                        </a:rPr>
                        <a:t>et industries connexes de l’ameublement)</a:t>
                      </a:r>
                    </a:p>
                  </a:txBody>
                  <a:tcPr marL="90002" marR="90002" marT="46817" marB="46817"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1" i="0" u="none" strike="noStrike" cap="none" normalizeH="0" baseline="0" dirty="0" smtClean="0">
                          <a:ln>
                            <a:noFill/>
                          </a:ln>
                          <a:solidFill>
                            <a:schemeClr val="bg1"/>
                          </a:solidFill>
                          <a:effectLst/>
                          <a:latin typeface="Calibri" pitchFamily="34" charset="0"/>
                          <a:cs typeface="Arial" charset="0"/>
                        </a:rPr>
                        <a:t>4332A</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900" b="0" i="0" u="none" strike="noStrike" cap="none" normalizeH="0" baseline="0" dirty="0" smtClean="0">
                          <a:ln>
                            <a:noFill/>
                          </a:ln>
                          <a:solidFill>
                            <a:schemeClr val="bg1"/>
                          </a:solidFill>
                          <a:effectLst/>
                          <a:latin typeface="Calibri" pitchFamily="34" charset="0"/>
                          <a:cs typeface="Arial" charset="0"/>
                        </a:rPr>
                        <a:t>(Travaux de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900" b="0" i="0" u="none" strike="noStrike" cap="none" normalizeH="0" baseline="0" dirty="0" smtClean="0">
                          <a:ln>
                            <a:noFill/>
                          </a:ln>
                          <a:solidFill>
                            <a:schemeClr val="bg1"/>
                          </a:solidFill>
                          <a:effectLst/>
                          <a:latin typeface="Calibri" pitchFamily="34" charset="0"/>
                          <a:cs typeface="Arial" charset="0"/>
                        </a:rPr>
                        <a:t>menuiserie bois</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900" b="0" i="0" u="none" strike="noStrike" cap="none" normalizeH="0" baseline="0" dirty="0" smtClean="0">
                          <a:ln>
                            <a:noFill/>
                          </a:ln>
                          <a:solidFill>
                            <a:schemeClr val="bg1"/>
                          </a:solidFill>
                          <a:effectLst/>
                          <a:latin typeface="Calibri" pitchFamily="34" charset="0"/>
                          <a:cs typeface="Arial" charset="0"/>
                        </a:rPr>
                        <a:t> et PVC)</a:t>
                      </a:r>
                    </a:p>
                  </a:txBody>
                  <a:tcPr marL="90002" marR="90002" marT="46817" marB="46817"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1" i="0" u="none" strike="noStrike" cap="none" normalizeH="0" baseline="0" dirty="0" smtClean="0">
                          <a:ln>
                            <a:noFill/>
                          </a:ln>
                          <a:solidFill>
                            <a:schemeClr val="bg1"/>
                          </a:solidFill>
                          <a:effectLst/>
                          <a:latin typeface="Calibri" pitchFamily="34" charset="0"/>
                          <a:cs typeface="Arial" charset="0"/>
                        </a:rPr>
                        <a:t>4332C</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900" b="0" i="0" u="none" strike="noStrike" cap="none" normalizeH="0" baseline="0" dirty="0" smtClean="0">
                          <a:ln>
                            <a:noFill/>
                          </a:ln>
                          <a:solidFill>
                            <a:schemeClr val="bg1"/>
                          </a:solidFill>
                          <a:effectLst/>
                          <a:latin typeface="Calibri" pitchFamily="34" charset="0"/>
                          <a:cs typeface="Arial" charset="0"/>
                        </a:rPr>
                        <a:t>(Agencement de lieux de vente)</a:t>
                      </a:r>
                    </a:p>
                  </a:txBody>
                  <a:tcPr marL="90002" marR="90002" marT="46817" marB="46817"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1" i="0" u="none" strike="noStrike" cap="none" normalizeH="0" baseline="0" dirty="0" smtClean="0">
                          <a:ln>
                            <a:noFill/>
                          </a:ln>
                          <a:solidFill>
                            <a:schemeClr val="bg1"/>
                          </a:solidFill>
                          <a:effectLst/>
                          <a:latin typeface="Calibri" pitchFamily="34" charset="0"/>
                          <a:cs typeface="Arial" charset="0"/>
                        </a:rPr>
                        <a:t>4391A</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900" b="0" i="0" u="none" strike="noStrike" cap="none" normalizeH="0" baseline="0" dirty="0" smtClean="0">
                          <a:ln>
                            <a:noFill/>
                          </a:ln>
                          <a:solidFill>
                            <a:schemeClr val="bg1"/>
                          </a:solidFill>
                          <a:effectLst/>
                          <a:latin typeface="Calibri" pitchFamily="34" charset="0"/>
                          <a:cs typeface="Arial" charset="0"/>
                        </a:rPr>
                        <a:t>(Travaux de charpente)</a:t>
                      </a:r>
                    </a:p>
                  </a:txBody>
                  <a:tcPr marL="90002" marR="90002" marT="46817" marB="46817" anchor="ctr" horzOverflow="overflow">
                    <a:lnL w="12700" cap="flat" cmpd="sng" algn="ctr">
                      <a:solidFill>
                        <a:schemeClr val="accent1">
                          <a:lumMod val="50000"/>
                        </a:schemeClr>
                      </a:solidFill>
                      <a:prstDash val="solid"/>
                      <a:round/>
                      <a:headEnd type="none" w="med" len="med"/>
                      <a:tailEnd type="none" w="med" len="med"/>
                    </a:lnL>
                    <a:lnR w="1905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1" i="0" u="none" strike="noStrike" cap="none" normalizeH="0" baseline="0" dirty="0" smtClean="0">
                          <a:ln>
                            <a:noFill/>
                          </a:ln>
                          <a:solidFill>
                            <a:schemeClr val="bg1"/>
                          </a:solidFill>
                          <a:effectLst/>
                          <a:latin typeface="Calibri" pitchFamily="34" charset="0"/>
                          <a:cs typeface="Arial" charset="0"/>
                        </a:rPr>
                        <a:t>Total</a:t>
                      </a:r>
                    </a:p>
                  </a:txBody>
                  <a:tcPr marL="90002" marR="90002" marT="46817" marB="46817" anchor="ctr" horzOverflow="overflow">
                    <a:lnL w="1905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solidFill>
                      <a:schemeClr val="accent1">
                        <a:lumMod val="75000"/>
                      </a:schemeClr>
                    </a:solidFill>
                  </a:tcPr>
                </a:tc>
              </a:tr>
              <a:tr h="344943">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sz="1200" b="0" i="0" u="none" strike="noStrike" cap="none" normalizeH="0" baseline="0" dirty="0" smtClean="0">
                          <a:ln>
                            <a:noFill/>
                          </a:ln>
                          <a:solidFill>
                            <a:schemeClr val="bg1"/>
                          </a:solidFill>
                          <a:effectLst/>
                          <a:latin typeface="Calibri" pitchFamily="34" charset="0"/>
                          <a:cs typeface="Arial" charset="0"/>
                        </a:rPr>
                        <a:t>Nombre d’entreprises</a:t>
                      </a:r>
                    </a:p>
                  </a:txBody>
                  <a:tcPr marL="90002" marR="90002" marT="46817" marB="46817"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tx1"/>
                          </a:solidFill>
                          <a:effectLst/>
                          <a:latin typeface="Calibri" pitchFamily="34" charset="0"/>
                          <a:cs typeface="Arial" charset="0"/>
                        </a:rPr>
                        <a:t>693</a:t>
                      </a:r>
                    </a:p>
                  </a:txBody>
                  <a:tcPr marL="90002" marR="90002" marT="46817" marB="46817"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tx1"/>
                          </a:solidFill>
                          <a:effectLst/>
                          <a:latin typeface="Calibri" pitchFamily="34" charset="0"/>
                          <a:cs typeface="Arial" charset="0"/>
                        </a:rPr>
                        <a:t>564</a:t>
                      </a:r>
                    </a:p>
                  </a:txBody>
                  <a:tcPr marL="90002" marR="90002" marT="46817" marB="46817"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tx1"/>
                          </a:solidFill>
                          <a:effectLst/>
                          <a:latin typeface="Calibri" pitchFamily="34" charset="0"/>
                          <a:cs typeface="Arial" charset="0"/>
                        </a:rPr>
                        <a:t>1.928</a:t>
                      </a:r>
                    </a:p>
                  </a:txBody>
                  <a:tcPr marL="90002" marR="90002" marT="46817" marB="46817"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tx1"/>
                          </a:solidFill>
                          <a:effectLst/>
                          <a:latin typeface="Calibri" pitchFamily="34" charset="0"/>
                          <a:cs typeface="Arial" charset="0"/>
                        </a:rPr>
                        <a:t>17.344</a:t>
                      </a:r>
                    </a:p>
                  </a:txBody>
                  <a:tcPr marL="90002" marR="90002" marT="46817" marB="46817"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tx1"/>
                          </a:solidFill>
                          <a:effectLst/>
                          <a:latin typeface="Calibri" pitchFamily="34" charset="0"/>
                          <a:cs typeface="Arial" charset="0"/>
                        </a:rPr>
                        <a:t>1.079</a:t>
                      </a:r>
                    </a:p>
                  </a:txBody>
                  <a:tcPr marL="90002" marR="90002" marT="46817" marB="46817" anchor="ctr" horzOverflow="overflow">
                    <a:lnL w="1270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0" i="0" u="none" strike="noStrike" cap="none" normalizeH="0" baseline="0" dirty="0" smtClean="0">
                          <a:ln>
                            <a:noFill/>
                          </a:ln>
                          <a:solidFill>
                            <a:schemeClr val="tx1"/>
                          </a:solidFill>
                          <a:effectLst/>
                          <a:latin typeface="Calibri" pitchFamily="34" charset="0"/>
                          <a:cs typeface="Arial" charset="0"/>
                        </a:rPr>
                        <a:t>5.148</a:t>
                      </a:r>
                    </a:p>
                  </a:txBody>
                  <a:tcPr marL="90002" marR="90002" marT="46817" marB="46817" anchor="ctr" horzOverflow="overflow">
                    <a:lnL w="12700" cap="flat" cmpd="sng" algn="ctr">
                      <a:solidFill>
                        <a:schemeClr val="accent1">
                          <a:lumMod val="50000"/>
                        </a:schemeClr>
                      </a:solidFill>
                      <a:prstDash val="solid"/>
                      <a:round/>
                      <a:headEnd type="none" w="med" len="med"/>
                      <a:tailEnd type="none" w="med" len="med"/>
                    </a:lnL>
                    <a:lnR w="1905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fr-FR" sz="1300" b="1" i="0" u="none" strike="noStrike" cap="none" normalizeH="0" baseline="0" dirty="0" smtClean="0">
                          <a:ln>
                            <a:noFill/>
                          </a:ln>
                          <a:solidFill>
                            <a:schemeClr val="tx1"/>
                          </a:solidFill>
                          <a:effectLst/>
                          <a:latin typeface="Calibri" pitchFamily="34" charset="0"/>
                          <a:cs typeface="Arial" charset="0"/>
                        </a:rPr>
                        <a:t>26.756</a:t>
                      </a:r>
                    </a:p>
                  </a:txBody>
                  <a:tcPr marL="90002" marR="90002" marT="46817" marB="46817" anchor="ctr" horzOverflow="overflow">
                    <a:lnL w="19050" cap="flat" cmpd="sng" algn="ctr">
                      <a:solidFill>
                        <a:schemeClr val="accent1">
                          <a:lumMod val="50000"/>
                        </a:schemeClr>
                      </a:solidFill>
                      <a:prstDash val="solid"/>
                      <a:round/>
                      <a:headEnd type="none" w="med" len="med"/>
                      <a:tailEnd type="none" w="med" len="med"/>
                    </a:lnL>
                    <a:lnR w="12700" cap="flat" cmpd="sng" algn="ctr">
                      <a:solidFill>
                        <a:schemeClr val="accent1">
                          <a:lumMod val="50000"/>
                        </a:schemeClr>
                      </a:solidFill>
                      <a:prstDash val="solid"/>
                      <a:round/>
                      <a:headEnd type="none" w="med" len="med"/>
                      <a:tailEnd type="none" w="med" len="med"/>
                    </a:lnR>
                    <a:lnT w="12700" cap="flat" cmpd="sng" algn="ctr">
                      <a:solidFill>
                        <a:schemeClr val="accent1">
                          <a:lumMod val="50000"/>
                        </a:schemeClr>
                      </a:solidFill>
                      <a:prstDash val="solid"/>
                      <a:round/>
                      <a:headEnd type="none" w="med" len="med"/>
                      <a:tailEnd type="none" w="med" len="med"/>
                    </a:lnT>
                    <a:lnB w="12700" cap="flat" cmpd="sng" algn="ctr">
                      <a:solidFill>
                        <a:schemeClr val="accent1">
                          <a:lumMod val="50000"/>
                        </a:schemeClr>
                      </a:solidFill>
                      <a:prstDash val="solid"/>
                      <a:round/>
                      <a:headEnd type="none" w="med" len="med"/>
                      <a:tailEnd type="none" w="med" len="med"/>
                    </a:lnB>
                    <a:lnTlToBr>
                      <a:noFill/>
                    </a:lnTlToBr>
                    <a:lnBlToTr>
                      <a:noFill/>
                    </a:lnBlToTr>
                    <a:noFill/>
                  </a:tcPr>
                </a:tc>
              </a:tr>
            </a:tbl>
          </a:graphicData>
        </a:graphic>
      </p:graphicFrame>
      <p:sp>
        <p:nvSpPr>
          <p:cNvPr id="21541" name="Rectangle 14"/>
          <p:cNvSpPr>
            <a:spLocks noChangeArrowheads="1"/>
          </p:cNvSpPr>
          <p:nvPr/>
        </p:nvSpPr>
        <p:spPr bwMode="auto">
          <a:xfrm>
            <a:off x="1757364" y="2309814"/>
            <a:ext cx="1150937"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sz="1100">
                <a:solidFill>
                  <a:schemeClr val="tx1"/>
                </a:solidFill>
                <a:latin typeface="Calibri" panose="020F0502020204030204" pitchFamily="34" charset="0"/>
              </a:rPr>
              <a:t>Source : SIRENE</a:t>
            </a:r>
          </a:p>
        </p:txBody>
      </p:sp>
      <p:sp>
        <p:nvSpPr>
          <p:cNvPr id="21542" name="Rectangle 14"/>
          <p:cNvSpPr>
            <a:spLocks noChangeArrowheads="1"/>
          </p:cNvSpPr>
          <p:nvPr/>
        </p:nvSpPr>
        <p:spPr bwMode="auto">
          <a:xfrm>
            <a:off x="3324225" y="2409825"/>
            <a:ext cx="53276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a:solidFill>
                  <a:schemeClr val="tx1"/>
                </a:solidFill>
                <a:latin typeface="Calibri" panose="020F0502020204030204" pitchFamily="34" charset="0"/>
              </a:rPr>
              <a:t>Nombre d’entreprises faisant de l’agencement bois* par code NAF</a:t>
            </a:r>
          </a:p>
        </p:txBody>
      </p:sp>
      <p:sp>
        <p:nvSpPr>
          <p:cNvPr id="21543" name="Rectangle 14"/>
          <p:cNvSpPr>
            <a:spLocks noChangeArrowheads="1"/>
          </p:cNvSpPr>
          <p:nvPr/>
        </p:nvSpPr>
        <p:spPr bwMode="auto">
          <a:xfrm>
            <a:off x="9269413" y="3700463"/>
            <a:ext cx="10795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sz="1400">
                <a:solidFill>
                  <a:srgbClr val="CC0066"/>
                </a:solidFill>
                <a:latin typeface="Calibri" panose="020F0502020204030204" pitchFamily="34" charset="0"/>
              </a:rPr>
              <a:t>14.500 entreprises</a:t>
            </a:r>
          </a:p>
        </p:txBody>
      </p:sp>
      <p:sp>
        <p:nvSpPr>
          <p:cNvPr id="21544" name="Accolade fermante 5"/>
          <p:cNvSpPr>
            <a:spLocks/>
          </p:cNvSpPr>
          <p:nvPr/>
        </p:nvSpPr>
        <p:spPr bwMode="auto">
          <a:xfrm>
            <a:off x="9117014" y="2924176"/>
            <a:ext cx="217487" cy="2017713"/>
          </a:xfrm>
          <a:prstGeom prst="rightBrace">
            <a:avLst>
              <a:gd name="adj1" fmla="val 8290"/>
              <a:gd name="adj2" fmla="val 50000"/>
            </a:avLst>
          </a:prstGeom>
          <a:noFill/>
          <a:ln w="9525" algn="ctr">
            <a:solidFill>
              <a:srgbClr val="CC0066"/>
            </a:solidFill>
            <a:round/>
            <a:headEnd/>
            <a:tailEnd/>
          </a:ln>
          <a:extLst>
            <a:ext uri="{909E8E84-426E-40DD-AFC4-6F175D3DCCD1}">
              <a14:hiddenFill xmlns:a14="http://schemas.microsoft.com/office/drawing/2010/main">
                <a:solidFill>
                  <a:srgbClr val="FFFFFF"/>
                </a:solidFill>
              </a14:hiddenFill>
            </a:ext>
          </a:extLst>
        </p:spPr>
        <p:txBody>
          <a:bodyPr/>
          <a:lstStyle>
            <a:lvl1pPr marL="342900" indent="-342900"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endParaRPr lang="fr-FR" altLang="fr-FR"/>
          </a:p>
        </p:txBody>
      </p:sp>
      <p:sp>
        <p:nvSpPr>
          <p:cNvPr id="15" name="ZoneTexte 14"/>
          <p:cNvSpPr txBox="1"/>
          <p:nvPr/>
        </p:nvSpPr>
        <p:spPr>
          <a:xfrm>
            <a:off x="1847850" y="5805488"/>
            <a:ext cx="8280400" cy="755650"/>
          </a:xfrm>
          <a:prstGeom prst="roundRect">
            <a:avLst/>
          </a:prstGeom>
          <a:noFill/>
          <a:ln w="9525">
            <a:solidFill>
              <a:schemeClr val="tx1">
                <a:lumMod val="50000"/>
                <a:lumOff val="50000"/>
              </a:schemeClr>
            </a:solidFill>
            <a:prstDash val="dash"/>
          </a:ln>
        </p:spPr>
        <p:txBody>
          <a:bodyPr>
            <a:spAutoFit/>
          </a:bodyPr>
          <a:lstStyle/>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Parmi les 26.756 entreprises relevant des codes NAF 3101Z, 3102Z, 3109B, 4332A, 4332C et 4391A, 14.500 soit près de 55 % d’entre elles font de l’agencement bois.</a:t>
            </a:r>
          </a:p>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Une proportion d’entreprises faisant de l’agencement bois largement majoritaire parmi les codes NAF 3102Z, 4332C et 3101Z.</a:t>
            </a:r>
          </a:p>
        </p:txBody>
      </p:sp>
      <p:sp>
        <p:nvSpPr>
          <p:cNvPr id="21546" name="Espace réservé du numéro de diapositive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spcBef>
                <a:spcPct val="0"/>
              </a:spcBef>
            </a:pPr>
            <a:fld id="{30C148ED-CCD7-45A3-B06B-85F453D5A93C}" type="slidenum">
              <a:rPr lang="fr-FR" altLang="fr-FR" sz="900">
                <a:solidFill>
                  <a:schemeClr val="bg1"/>
                </a:solidFill>
                <a:latin typeface="Calibri" panose="020F0502020204030204" pitchFamily="34" charset="0"/>
              </a:rPr>
              <a:pPr eaLnBrk="1" hangingPunct="1">
                <a:spcBef>
                  <a:spcPct val="0"/>
                </a:spcBef>
              </a:pPr>
              <a:t>7</a:t>
            </a:fld>
            <a:r>
              <a:rPr lang="fr-FR" altLang="fr-FR" sz="900">
                <a:solidFill>
                  <a:schemeClr val="bg1"/>
                </a:solidFill>
                <a:latin typeface="Calibri" panose="020F0502020204030204" pitchFamily="34" charset="0"/>
              </a:rPr>
              <a:t>/60</a:t>
            </a:r>
          </a:p>
        </p:txBody>
      </p:sp>
      <p:sp>
        <p:nvSpPr>
          <p:cNvPr id="21547" name="Rectangle 2"/>
          <p:cNvSpPr>
            <a:spLocks noChangeArrowheads="1"/>
          </p:cNvSpPr>
          <p:nvPr/>
        </p:nvSpPr>
        <p:spPr bwMode="auto">
          <a:xfrm>
            <a:off x="1757363" y="5229226"/>
            <a:ext cx="8636000" cy="72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r>
              <a:rPr lang="fr-FR" altLang="fr-FR" sz="900" i="1">
                <a:latin typeface="Calibri" panose="020F0502020204030204" pitchFamily="34" charset="0"/>
              </a:rPr>
              <a:t>*Agencement bois : aménagements d’un lieu intégrant notamment du bois constituant des installations fixes, par exemple : </a:t>
            </a:r>
            <a:endParaRPr lang="fr-FR" altLang="fr-FR" sz="900">
              <a:latin typeface="Calibri" panose="020F0502020204030204" pitchFamily="34" charset="0"/>
            </a:endParaRPr>
          </a:p>
          <a:p>
            <a:pPr eaLnBrk="1" hangingPunct="1"/>
            <a:r>
              <a:rPr lang="fr-FR" altLang="fr-FR" sz="900" i="1">
                <a:latin typeface="Calibri" panose="020F0502020204030204" pitchFamily="34" charset="0"/>
              </a:rPr>
              <a:t>- en intérieur : escaliers, parquets, mobiliers, cuisines, placards,  revêtements murs et plafonds, …</a:t>
            </a:r>
            <a:endParaRPr lang="fr-FR" altLang="fr-FR" sz="900">
              <a:latin typeface="Calibri" panose="020F0502020204030204" pitchFamily="34" charset="0"/>
            </a:endParaRPr>
          </a:p>
          <a:p>
            <a:pPr eaLnBrk="1" hangingPunct="1"/>
            <a:r>
              <a:rPr lang="fr-FR" altLang="fr-FR" sz="900" i="1">
                <a:latin typeface="Calibri" panose="020F0502020204030204" pitchFamily="34" charset="0"/>
              </a:rPr>
              <a:t>- en extérieur : terrasse bois, mobiliers, …</a:t>
            </a:r>
            <a:endParaRPr lang="fr-FR" altLang="fr-FR" sz="900">
              <a:latin typeface="Calibri" panose="020F0502020204030204" pitchFamily="34" charset="0"/>
            </a:endParaRPr>
          </a:p>
          <a:p>
            <a:pPr eaLnBrk="1" hangingPunct="1"/>
            <a:r>
              <a:rPr lang="fr-FR" altLang="fr-FR" sz="900">
                <a:latin typeface="Calibri" panose="020F0502020204030204" pitchFamily="34" charset="0"/>
              </a:rPr>
              <a:t> </a:t>
            </a:r>
          </a:p>
        </p:txBody>
      </p:sp>
      <p:sp>
        <p:nvSpPr>
          <p:cNvPr id="21548" name="Rectangle 13"/>
          <p:cNvSpPr>
            <a:spLocks noChangeArrowheads="1"/>
          </p:cNvSpPr>
          <p:nvPr/>
        </p:nvSpPr>
        <p:spPr bwMode="auto">
          <a:xfrm>
            <a:off x="9336089" y="2309813"/>
            <a:ext cx="12588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r>
              <a:rPr lang="fr-FR" altLang="fr-FR" sz="900" i="1">
                <a:latin typeface="Calibri" panose="020F0502020204030204" pitchFamily="34" charset="0"/>
              </a:rPr>
              <a:t>+ 41.005 entreprises employant 0 salarié = 67.761 entreprises au global</a:t>
            </a:r>
            <a:endParaRPr lang="fr-FR" altLang="fr-FR" sz="900">
              <a:latin typeface="Calibri" panose="020F0502020204030204" pitchFamily="34" charset="0"/>
            </a:endParaRPr>
          </a:p>
        </p:txBody>
      </p:sp>
    </p:spTree>
    <p:extLst>
      <p:ext uri="{BB962C8B-B14F-4D97-AF65-F5344CB8AC3E}">
        <p14:creationId xmlns:p14="http://schemas.microsoft.com/office/powerpoint/2010/main" val="20496628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5808664" y="260351"/>
            <a:ext cx="4859337" cy="360363"/>
          </a:xfrm>
          <a:prstGeom prst="rect">
            <a:avLst/>
          </a:prstGeom>
          <a:solidFill>
            <a:schemeClr val="accent1">
              <a:lumMod val="75000"/>
            </a:schemeClr>
          </a:solidFill>
          <a:ln w="9525">
            <a:noFill/>
            <a:miter lim="800000"/>
            <a:headEnd/>
            <a:tailEnd/>
          </a:ln>
        </p:spPr>
        <p:txBody>
          <a:bodyPr wrap="none" anchor="ctr"/>
          <a:lstStyle/>
          <a:p>
            <a:pPr algn="r">
              <a:spcBef>
                <a:spcPct val="20000"/>
              </a:spcBef>
              <a:defRPr/>
            </a:pPr>
            <a:r>
              <a:rPr lang="fr-FR" sz="2100" dirty="0">
                <a:solidFill>
                  <a:schemeClr val="bg1"/>
                </a:solidFill>
                <a:latin typeface="Calibri" pitchFamily="34" charset="0"/>
                <a:cs typeface="Arial" charset="0"/>
              </a:rPr>
              <a:t>I : LES ENTREPRISES D’AGENCEMENT BOIS</a:t>
            </a:r>
          </a:p>
        </p:txBody>
      </p:sp>
      <p:sp>
        <p:nvSpPr>
          <p:cNvPr id="22531" name="Rectangle 6"/>
          <p:cNvSpPr>
            <a:spLocks noChangeArrowheads="1"/>
          </p:cNvSpPr>
          <p:nvPr/>
        </p:nvSpPr>
        <p:spPr bwMode="auto">
          <a:xfrm>
            <a:off x="3648076" y="620713"/>
            <a:ext cx="6875463"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r" eaLnBrk="1" hangingPunct="1"/>
            <a:r>
              <a:rPr lang="fr-FR" altLang="fr-FR" sz="2000">
                <a:solidFill>
                  <a:srgbClr val="009999"/>
                </a:solidFill>
                <a:latin typeface="Calibri" panose="020F0502020204030204" pitchFamily="34" charset="0"/>
              </a:rPr>
              <a:t>1. DENOMBREMENT DES ENTREPRISES ET DES ETABLISSEMENTS</a:t>
            </a:r>
            <a:endParaRPr lang="fr-FR" altLang="fr-FR" sz="2000" b="0">
              <a:solidFill>
                <a:srgbClr val="009999"/>
              </a:solidFill>
              <a:latin typeface="Calibri" panose="020F0502020204030204" pitchFamily="34" charset="0"/>
            </a:endParaRPr>
          </a:p>
        </p:txBody>
      </p:sp>
      <p:sp>
        <p:nvSpPr>
          <p:cNvPr id="22532" name="Rectangle 14"/>
          <p:cNvSpPr>
            <a:spLocks noChangeArrowheads="1"/>
          </p:cNvSpPr>
          <p:nvPr/>
        </p:nvSpPr>
        <p:spPr bwMode="auto">
          <a:xfrm>
            <a:off x="3989388" y="1220788"/>
            <a:ext cx="4248150"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a:solidFill>
                  <a:schemeClr val="tx1"/>
                </a:solidFill>
                <a:latin typeface="Calibri" panose="020F0502020204030204" pitchFamily="34" charset="0"/>
              </a:rPr>
              <a:t>Fréquence d’intervention</a:t>
            </a:r>
          </a:p>
        </p:txBody>
      </p:sp>
      <p:graphicFrame>
        <p:nvGraphicFramePr>
          <p:cNvPr id="14" name="Graphique 13"/>
          <p:cNvGraphicFramePr>
            <a:graphicFrameLocks/>
          </p:cNvGraphicFramePr>
          <p:nvPr/>
        </p:nvGraphicFramePr>
        <p:xfrm>
          <a:off x="3067770" y="1491755"/>
          <a:ext cx="6091956" cy="3222192"/>
        </p:xfrm>
        <a:graphic>
          <a:graphicData uri="http://schemas.openxmlformats.org/drawingml/2006/chart">
            <c:chart xmlns:c="http://schemas.openxmlformats.org/drawingml/2006/chart" xmlns:r="http://schemas.openxmlformats.org/officeDocument/2006/relationships" r:id="rId3"/>
          </a:graphicData>
        </a:graphic>
      </p:graphicFrame>
      <p:sp>
        <p:nvSpPr>
          <p:cNvPr id="9" name="ZoneTexte 8"/>
          <p:cNvSpPr txBox="1"/>
          <p:nvPr/>
        </p:nvSpPr>
        <p:spPr>
          <a:xfrm>
            <a:off x="2152651" y="5445125"/>
            <a:ext cx="7921625" cy="960438"/>
          </a:xfrm>
          <a:prstGeom prst="roundRect">
            <a:avLst/>
          </a:prstGeom>
          <a:noFill/>
          <a:ln w="9525">
            <a:solidFill>
              <a:schemeClr val="tx1">
                <a:lumMod val="50000"/>
                <a:lumOff val="50000"/>
              </a:schemeClr>
            </a:solidFill>
            <a:prstDash val="dash"/>
          </a:ln>
        </p:spPr>
        <p:txBody>
          <a:bodyPr>
            <a:spAutoFit/>
          </a:bodyPr>
          <a:lstStyle/>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80 % et plus des entreprises relevant des codes NAF 4332C, 3102Z, 3101Z et 3109B font régulièrement de l’agencement bois.</a:t>
            </a:r>
          </a:p>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Une proportion nettement inférieure pour les entreprises faisant des travaux de menuiserie bois et PVC (4332A) et surtout pour celles faisant des travaux de charpente (4391A).</a:t>
            </a:r>
          </a:p>
        </p:txBody>
      </p:sp>
      <p:sp>
        <p:nvSpPr>
          <p:cNvPr id="22535" name="Espace réservé du numéro de diapositive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spcBef>
                <a:spcPct val="0"/>
              </a:spcBef>
            </a:pPr>
            <a:fld id="{D94C7C99-56E4-42E9-9843-D3CB5D88EE18}" type="slidenum">
              <a:rPr lang="fr-FR" altLang="fr-FR" sz="900">
                <a:solidFill>
                  <a:schemeClr val="bg1"/>
                </a:solidFill>
                <a:latin typeface="Calibri" panose="020F0502020204030204" pitchFamily="34" charset="0"/>
              </a:rPr>
              <a:pPr eaLnBrk="1" hangingPunct="1">
                <a:spcBef>
                  <a:spcPct val="0"/>
                </a:spcBef>
              </a:pPr>
              <a:t>8</a:t>
            </a:fld>
            <a:r>
              <a:rPr lang="fr-FR" altLang="fr-FR" sz="900">
                <a:solidFill>
                  <a:schemeClr val="bg1"/>
                </a:solidFill>
                <a:latin typeface="Calibri" panose="020F0502020204030204" pitchFamily="34" charset="0"/>
              </a:rPr>
              <a:t>/60</a:t>
            </a:r>
          </a:p>
        </p:txBody>
      </p:sp>
      <p:sp>
        <p:nvSpPr>
          <p:cNvPr id="22536" name="Rectangle 1"/>
          <p:cNvSpPr>
            <a:spLocks noChangeArrowheads="1"/>
          </p:cNvSpPr>
          <p:nvPr/>
        </p:nvSpPr>
        <p:spPr bwMode="auto">
          <a:xfrm>
            <a:off x="2247900" y="4737100"/>
            <a:ext cx="4572000"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r>
              <a:rPr lang="fr-FR" altLang="fr-FR" sz="1000" i="1">
                <a:latin typeface="Calibri" panose="020F0502020204030204" pitchFamily="34" charset="0"/>
              </a:rPr>
              <a:t>Exceptionnel (moins de 1 chantier ou moins de 10.000 € par an)</a:t>
            </a:r>
          </a:p>
          <a:p>
            <a:pPr eaLnBrk="1" hangingPunct="1"/>
            <a:r>
              <a:rPr lang="fr-FR" altLang="fr-FR" sz="1000" i="1">
                <a:latin typeface="Calibri" panose="020F0502020204030204" pitchFamily="34" charset="0"/>
              </a:rPr>
              <a:t>Occasionnel (2 à 5 chantiers ou de 10.000 € à 50.000 € par an)</a:t>
            </a:r>
          </a:p>
          <a:p>
            <a:pPr eaLnBrk="1" hangingPunct="1"/>
            <a:r>
              <a:rPr lang="fr-FR" altLang="fr-FR" sz="1000" i="1">
                <a:latin typeface="Calibri" panose="020F0502020204030204" pitchFamily="34" charset="0"/>
              </a:rPr>
              <a:t>Régulier (plus de 5 chantiers ou plus de 50.000 € par an)</a:t>
            </a:r>
          </a:p>
        </p:txBody>
      </p:sp>
    </p:spTree>
    <p:extLst>
      <p:ext uri="{BB962C8B-B14F-4D97-AF65-F5344CB8AC3E}">
        <p14:creationId xmlns:p14="http://schemas.microsoft.com/office/powerpoint/2010/main" val="308384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5808664" y="260351"/>
            <a:ext cx="4859337" cy="360363"/>
          </a:xfrm>
          <a:prstGeom prst="rect">
            <a:avLst/>
          </a:prstGeom>
          <a:solidFill>
            <a:schemeClr val="accent1">
              <a:lumMod val="75000"/>
            </a:schemeClr>
          </a:solidFill>
          <a:ln w="9525">
            <a:noFill/>
            <a:miter lim="800000"/>
            <a:headEnd/>
            <a:tailEnd/>
          </a:ln>
        </p:spPr>
        <p:txBody>
          <a:bodyPr wrap="none" anchor="ctr"/>
          <a:lstStyle/>
          <a:p>
            <a:pPr algn="r">
              <a:spcBef>
                <a:spcPct val="20000"/>
              </a:spcBef>
              <a:defRPr/>
            </a:pPr>
            <a:r>
              <a:rPr lang="fr-FR" sz="2100" dirty="0">
                <a:solidFill>
                  <a:schemeClr val="bg1"/>
                </a:solidFill>
                <a:latin typeface="Calibri" pitchFamily="34" charset="0"/>
                <a:cs typeface="Arial" charset="0"/>
              </a:rPr>
              <a:t>I : LES ENTREPRISES D’AGENCEMENT BOIS</a:t>
            </a:r>
          </a:p>
        </p:txBody>
      </p:sp>
      <p:sp>
        <p:nvSpPr>
          <p:cNvPr id="30723" name="Rectangle 6"/>
          <p:cNvSpPr>
            <a:spLocks noChangeArrowheads="1"/>
          </p:cNvSpPr>
          <p:nvPr/>
        </p:nvSpPr>
        <p:spPr bwMode="auto">
          <a:xfrm>
            <a:off x="8832850" y="620713"/>
            <a:ext cx="1690688"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r" eaLnBrk="1" hangingPunct="1"/>
            <a:r>
              <a:rPr lang="fr-FR" altLang="fr-FR" sz="2000">
                <a:solidFill>
                  <a:srgbClr val="009999"/>
                </a:solidFill>
                <a:latin typeface="Calibri" panose="020F0502020204030204" pitchFamily="34" charset="0"/>
              </a:rPr>
              <a:t>2. EFFECTIFS EMPLOYES</a:t>
            </a:r>
            <a:endParaRPr lang="fr-FR" altLang="fr-FR" sz="2000" b="0">
              <a:solidFill>
                <a:srgbClr val="009999"/>
              </a:solidFill>
              <a:latin typeface="Calibri" panose="020F0502020204030204" pitchFamily="34" charset="0"/>
            </a:endParaRPr>
          </a:p>
        </p:txBody>
      </p:sp>
      <p:sp>
        <p:nvSpPr>
          <p:cNvPr id="22" name="ZoneTexte 21"/>
          <p:cNvSpPr txBox="1"/>
          <p:nvPr/>
        </p:nvSpPr>
        <p:spPr>
          <a:xfrm>
            <a:off x="2308225" y="5384801"/>
            <a:ext cx="7848600" cy="1001713"/>
          </a:xfrm>
          <a:prstGeom prst="roundRect">
            <a:avLst/>
          </a:prstGeom>
          <a:noFill/>
          <a:ln w="9525">
            <a:solidFill>
              <a:schemeClr val="tx1">
                <a:lumMod val="50000"/>
                <a:lumOff val="50000"/>
              </a:schemeClr>
            </a:solidFill>
            <a:prstDash val="dash"/>
          </a:ln>
        </p:spPr>
        <p:txBody>
          <a:bodyPr>
            <a:spAutoFit/>
          </a:bodyPr>
          <a:lstStyle/>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Les 12.000 entreprises ayant une activité d’agencement bois occasionnelle ou régulière emploient 104.000 actifs (salariés et non salariés) en 2014.</a:t>
            </a:r>
          </a:p>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 Près de 70 % de ces actifs sont employés par des entreprises du bâtiment (codes NAF 4332A, 4332C et 4391A).</a:t>
            </a:r>
          </a:p>
          <a:p>
            <a:pPr marL="180975" indent="-180975" algn="just">
              <a:spcBef>
                <a:spcPct val="20000"/>
              </a:spcBef>
              <a:buFont typeface="Wingdings" panose="05000000000000000000" pitchFamily="2" charset="2"/>
              <a:buChar char="§"/>
              <a:defRPr/>
            </a:pPr>
            <a:r>
              <a:rPr lang="fr-FR" sz="1200" dirty="0">
                <a:latin typeface="Calibri" panose="020F0502020204030204" pitchFamily="34" charset="0"/>
                <a:cs typeface="Calibri" panose="020F0502020204030204" pitchFamily="34" charset="0"/>
              </a:rPr>
              <a:t>40 % des actifs travaillent dans des entreprises de taille intermédiaire (6 à 19 salariés).</a:t>
            </a:r>
          </a:p>
        </p:txBody>
      </p:sp>
      <p:graphicFrame>
        <p:nvGraphicFramePr>
          <p:cNvPr id="12" name="Graphique 11"/>
          <p:cNvGraphicFramePr>
            <a:graphicFrameLocks/>
          </p:cNvGraphicFramePr>
          <p:nvPr/>
        </p:nvGraphicFramePr>
        <p:xfrm>
          <a:off x="1847528" y="2727534"/>
          <a:ext cx="3600000" cy="2700000"/>
        </p:xfrm>
        <a:graphic>
          <a:graphicData uri="http://schemas.openxmlformats.org/drawingml/2006/chart">
            <c:chart xmlns:c="http://schemas.openxmlformats.org/drawingml/2006/chart" xmlns:r="http://schemas.openxmlformats.org/officeDocument/2006/relationships" r:id="rId3"/>
          </a:graphicData>
        </a:graphic>
      </p:graphicFrame>
      <p:sp>
        <p:nvSpPr>
          <p:cNvPr id="30726" name="Rectangle 339"/>
          <p:cNvSpPr>
            <a:spLocks noChangeArrowheads="1"/>
          </p:cNvSpPr>
          <p:nvPr/>
        </p:nvSpPr>
        <p:spPr bwMode="auto">
          <a:xfrm>
            <a:off x="3792538" y="981075"/>
            <a:ext cx="4297362"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r>
              <a:rPr lang="fr-FR" altLang="fr-FR" sz="1400">
                <a:solidFill>
                  <a:schemeClr val="tx1"/>
                </a:solidFill>
                <a:latin typeface="Calibri" panose="020F0502020204030204" pitchFamily="34" charset="0"/>
              </a:rPr>
              <a:t>Effectifs employés (salariés et non salariés) en 2014</a:t>
            </a:r>
            <a:br>
              <a:rPr lang="fr-FR" altLang="fr-FR" sz="1400">
                <a:solidFill>
                  <a:schemeClr val="tx1"/>
                </a:solidFill>
                <a:latin typeface="Calibri" panose="020F0502020204030204" pitchFamily="34" charset="0"/>
              </a:rPr>
            </a:br>
            <a:r>
              <a:rPr lang="fr-FR" altLang="fr-FR" sz="1400">
                <a:solidFill>
                  <a:schemeClr val="tx1"/>
                </a:solidFill>
                <a:latin typeface="Calibri" panose="020F0502020204030204" pitchFamily="34" charset="0"/>
              </a:rPr>
              <a:t>par les 12.000 entreprises faisant occasionnellement</a:t>
            </a:r>
            <a:br>
              <a:rPr lang="fr-FR" altLang="fr-FR" sz="1400">
                <a:solidFill>
                  <a:schemeClr val="tx1"/>
                </a:solidFill>
                <a:latin typeface="Calibri" panose="020F0502020204030204" pitchFamily="34" charset="0"/>
              </a:rPr>
            </a:br>
            <a:r>
              <a:rPr lang="fr-FR" altLang="fr-FR" sz="1400">
                <a:solidFill>
                  <a:schemeClr val="tx1"/>
                </a:solidFill>
                <a:latin typeface="Calibri" panose="020F0502020204030204" pitchFamily="34" charset="0"/>
              </a:rPr>
              <a:t>ou régulièrement de l’agencement bois</a:t>
            </a:r>
            <a:r>
              <a:rPr lang="fr-FR" altLang="fr-FR" sz="1400" baseline="30000">
                <a:solidFill>
                  <a:schemeClr val="tx1"/>
                </a:solidFill>
                <a:latin typeface="Calibri" panose="020F0502020204030204" pitchFamily="34" charset="0"/>
              </a:rPr>
              <a:t>(1)</a:t>
            </a:r>
          </a:p>
          <a:p>
            <a:pPr algn="ctr" eaLnBrk="1" hangingPunct="1"/>
            <a:endParaRPr lang="fr-FR" altLang="fr-FR" sz="1400">
              <a:solidFill>
                <a:schemeClr val="tx1"/>
              </a:solidFill>
              <a:latin typeface="Calibri" panose="020F0502020204030204" pitchFamily="34" charset="0"/>
            </a:endParaRPr>
          </a:p>
        </p:txBody>
      </p:sp>
      <p:sp>
        <p:nvSpPr>
          <p:cNvPr id="16" name="Rectangle 177"/>
          <p:cNvSpPr>
            <a:spLocks noChangeArrowheads="1"/>
          </p:cNvSpPr>
          <p:nvPr/>
        </p:nvSpPr>
        <p:spPr bwMode="auto">
          <a:xfrm>
            <a:off x="4943476" y="1844676"/>
            <a:ext cx="2016125" cy="506413"/>
          </a:xfrm>
          <a:prstGeom prst="flowChartAlternateProcess">
            <a:avLst/>
          </a:prstGeom>
          <a:solidFill>
            <a:srgbClr val="00CC99"/>
          </a:solidFill>
          <a:ln w="9525" algn="ctr">
            <a:noFill/>
            <a:miter lim="800000"/>
            <a:headEnd/>
            <a:tailEnd/>
          </a:ln>
          <a:effectLst>
            <a:outerShdw blurRad="50800" dist="38100" dir="2700000" algn="tl" rotWithShape="0">
              <a:prstClr val="black">
                <a:alpha val="40000"/>
              </a:prstClr>
            </a:outerShdw>
          </a:effectLst>
        </p:spPr>
        <p:txBody>
          <a:bodyPr anchor="ctr"/>
          <a:lstStyle/>
          <a:p>
            <a:pPr algn="ctr" eaLnBrk="0" hangingPunct="0">
              <a:tabLst>
                <a:tab pos="266700" algn="l"/>
              </a:tabLst>
              <a:defRPr/>
            </a:pPr>
            <a:r>
              <a:rPr lang="fr-FR" sz="2000" dirty="0">
                <a:solidFill>
                  <a:schemeClr val="bg1"/>
                </a:solidFill>
                <a:latin typeface="Calibri" pitchFamily="34" charset="0"/>
                <a:cs typeface="Arial" charset="0"/>
              </a:rPr>
              <a:t>104.000 </a:t>
            </a:r>
            <a:r>
              <a:rPr lang="fr-FR" sz="1600" dirty="0">
                <a:solidFill>
                  <a:schemeClr val="bg1"/>
                </a:solidFill>
                <a:latin typeface="Calibri" pitchFamily="34" charset="0"/>
                <a:cs typeface="Arial" charset="0"/>
              </a:rPr>
              <a:t>employés</a:t>
            </a:r>
          </a:p>
        </p:txBody>
      </p:sp>
      <p:cxnSp>
        <p:nvCxnSpPr>
          <p:cNvPr id="30728" name="Connecteur droit 16"/>
          <p:cNvCxnSpPr>
            <a:cxnSpLocks noChangeShapeType="1"/>
          </p:cNvCxnSpPr>
          <p:nvPr/>
        </p:nvCxnSpPr>
        <p:spPr bwMode="auto">
          <a:xfrm>
            <a:off x="3863975" y="1555750"/>
            <a:ext cx="190500" cy="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cxnSp>
      <p:cxnSp>
        <p:nvCxnSpPr>
          <p:cNvPr id="30729" name="Connecteur droit 17"/>
          <p:cNvCxnSpPr>
            <a:cxnSpLocks noChangeShapeType="1"/>
          </p:cNvCxnSpPr>
          <p:nvPr/>
        </p:nvCxnSpPr>
        <p:spPr bwMode="auto">
          <a:xfrm>
            <a:off x="3863976" y="2097088"/>
            <a:ext cx="1139825" cy="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cxnSp>
      <p:cxnSp>
        <p:nvCxnSpPr>
          <p:cNvPr id="30730" name="Connecteur droit 18"/>
          <p:cNvCxnSpPr>
            <a:cxnSpLocks noChangeShapeType="1"/>
          </p:cNvCxnSpPr>
          <p:nvPr/>
        </p:nvCxnSpPr>
        <p:spPr bwMode="auto">
          <a:xfrm>
            <a:off x="3863975" y="1555750"/>
            <a:ext cx="0" cy="541338"/>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cxnSp>
      <p:cxnSp>
        <p:nvCxnSpPr>
          <p:cNvPr id="30731" name="Connecteur droit 19"/>
          <p:cNvCxnSpPr>
            <a:cxnSpLocks noChangeShapeType="1"/>
          </p:cNvCxnSpPr>
          <p:nvPr/>
        </p:nvCxnSpPr>
        <p:spPr bwMode="auto">
          <a:xfrm>
            <a:off x="6827839" y="2097088"/>
            <a:ext cx="1139825" cy="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cxnSp>
      <p:cxnSp>
        <p:nvCxnSpPr>
          <p:cNvPr id="30732" name="Connecteur droit 20"/>
          <p:cNvCxnSpPr>
            <a:cxnSpLocks noChangeShapeType="1"/>
          </p:cNvCxnSpPr>
          <p:nvPr/>
        </p:nvCxnSpPr>
        <p:spPr bwMode="auto">
          <a:xfrm>
            <a:off x="7967663" y="1555750"/>
            <a:ext cx="0" cy="541338"/>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cxnSp>
      <p:cxnSp>
        <p:nvCxnSpPr>
          <p:cNvPr id="30733" name="Connecteur droit 22"/>
          <p:cNvCxnSpPr>
            <a:cxnSpLocks noChangeShapeType="1"/>
          </p:cNvCxnSpPr>
          <p:nvPr/>
        </p:nvCxnSpPr>
        <p:spPr bwMode="auto">
          <a:xfrm>
            <a:off x="7778751" y="1555750"/>
            <a:ext cx="188913" cy="0"/>
          </a:xfrm>
          <a:prstGeom prst="line">
            <a:avLst/>
          </a:prstGeom>
          <a:noFill/>
          <a:ln w="9525" algn="ctr">
            <a:solidFill>
              <a:schemeClr val="accent1"/>
            </a:solidFill>
            <a:round/>
            <a:headEnd/>
            <a:tailEnd/>
          </a:ln>
          <a:extLst>
            <a:ext uri="{909E8E84-426E-40DD-AFC4-6F175D3DCCD1}">
              <a14:hiddenFill xmlns:a14="http://schemas.microsoft.com/office/drawing/2010/main">
                <a:noFill/>
              </a14:hiddenFill>
            </a:ext>
          </a:extLst>
        </p:spPr>
      </p:cxnSp>
      <p:sp>
        <p:nvSpPr>
          <p:cNvPr id="30734" name="Rectangle 14"/>
          <p:cNvSpPr>
            <a:spLocks noChangeArrowheads="1"/>
          </p:cNvSpPr>
          <p:nvPr/>
        </p:nvSpPr>
        <p:spPr bwMode="auto">
          <a:xfrm>
            <a:off x="1992313" y="2452688"/>
            <a:ext cx="2519362"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a:solidFill>
                  <a:schemeClr val="tx1"/>
                </a:solidFill>
                <a:latin typeface="Calibri" panose="020F0502020204030204" pitchFamily="34" charset="0"/>
              </a:rPr>
              <a:t>Détail par types d’entreprises</a:t>
            </a:r>
          </a:p>
        </p:txBody>
      </p:sp>
      <p:sp>
        <p:nvSpPr>
          <p:cNvPr id="30735" name="Rectangle 14"/>
          <p:cNvSpPr>
            <a:spLocks noChangeArrowheads="1"/>
          </p:cNvSpPr>
          <p:nvPr/>
        </p:nvSpPr>
        <p:spPr bwMode="auto">
          <a:xfrm>
            <a:off x="7680326" y="2489200"/>
            <a:ext cx="2447925" cy="29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algn="ctr" eaLnBrk="1" hangingPunct="1">
              <a:spcBef>
                <a:spcPts val="300"/>
              </a:spcBef>
              <a:spcAft>
                <a:spcPts val="400"/>
              </a:spcAft>
            </a:pPr>
            <a:r>
              <a:rPr lang="fr-FR" altLang="fr-FR">
                <a:solidFill>
                  <a:schemeClr val="tx1"/>
                </a:solidFill>
                <a:latin typeface="Calibri" panose="020F0502020204030204" pitchFamily="34" charset="0"/>
              </a:rPr>
              <a:t>Détail par tailles d’entreprises</a:t>
            </a:r>
          </a:p>
        </p:txBody>
      </p:sp>
      <p:graphicFrame>
        <p:nvGraphicFramePr>
          <p:cNvPr id="27" name="Graphique 26"/>
          <p:cNvGraphicFramePr>
            <a:graphicFrameLocks/>
          </p:cNvGraphicFramePr>
          <p:nvPr/>
        </p:nvGraphicFramePr>
        <p:xfrm>
          <a:off x="6828208" y="2269208"/>
          <a:ext cx="3771900" cy="3248025"/>
        </p:xfrm>
        <a:graphic>
          <a:graphicData uri="http://schemas.openxmlformats.org/drawingml/2006/chart">
            <c:chart xmlns:c="http://schemas.openxmlformats.org/drawingml/2006/chart" xmlns:r="http://schemas.openxmlformats.org/officeDocument/2006/relationships" r:id="rId4"/>
          </a:graphicData>
        </a:graphic>
      </p:graphicFrame>
      <p:sp>
        <p:nvSpPr>
          <p:cNvPr id="30737" name="Espace réservé du numéro de diapositive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spcBef>
                <a:spcPct val="0"/>
              </a:spcBef>
            </a:pPr>
            <a:fld id="{F818F82A-3516-4E79-8800-ECB91A87ED4F}" type="slidenum">
              <a:rPr lang="fr-FR" altLang="fr-FR" sz="900">
                <a:solidFill>
                  <a:schemeClr val="bg1"/>
                </a:solidFill>
                <a:latin typeface="Calibri" panose="020F0502020204030204" pitchFamily="34" charset="0"/>
              </a:rPr>
              <a:pPr eaLnBrk="1" hangingPunct="1">
                <a:spcBef>
                  <a:spcPct val="0"/>
                </a:spcBef>
              </a:pPr>
              <a:t>9</a:t>
            </a:fld>
            <a:r>
              <a:rPr lang="fr-FR" altLang="fr-FR" sz="900">
                <a:solidFill>
                  <a:schemeClr val="bg1"/>
                </a:solidFill>
                <a:latin typeface="Calibri" panose="020F0502020204030204" pitchFamily="34" charset="0"/>
              </a:rPr>
              <a:t>/60</a:t>
            </a:r>
          </a:p>
        </p:txBody>
      </p:sp>
      <p:sp>
        <p:nvSpPr>
          <p:cNvPr id="30738" name="Rectangle 27"/>
          <p:cNvSpPr>
            <a:spLocks noChangeArrowheads="1"/>
          </p:cNvSpPr>
          <p:nvPr/>
        </p:nvSpPr>
        <p:spPr bwMode="auto">
          <a:xfrm>
            <a:off x="1709739" y="6364288"/>
            <a:ext cx="33750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defRPr sz="1300" b="1">
                <a:solidFill>
                  <a:srgbClr val="708090"/>
                </a:solidFill>
                <a:latin typeface="Arial" panose="020B0604020202020204" pitchFamily="34" charset="0"/>
                <a:cs typeface="Arial" panose="020B0604020202020204" pitchFamily="34" charset="0"/>
              </a:defRPr>
            </a:lvl1pPr>
            <a:lvl2pPr marL="742950" indent="-285750" eaLnBrk="0" hangingPunct="0">
              <a:spcBef>
                <a:spcPct val="20000"/>
              </a:spcBef>
              <a:defRPr sz="1300" b="1">
                <a:solidFill>
                  <a:srgbClr val="708090"/>
                </a:solidFill>
                <a:latin typeface="Arial" panose="020B0604020202020204" pitchFamily="34" charset="0"/>
                <a:cs typeface="Arial" panose="020B0604020202020204" pitchFamily="34" charset="0"/>
              </a:defRPr>
            </a:lvl2pPr>
            <a:lvl3pPr marL="11430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3pPr>
            <a:lvl4pPr marL="16002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4pPr>
            <a:lvl5pPr marL="2057400" indent="-228600" eaLnBrk="0" hangingPunct="0">
              <a:spcBef>
                <a:spcPct val="20000"/>
              </a:spcBef>
              <a:defRPr sz="1300" b="1">
                <a:solidFill>
                  <a:srgbClr val="708090"/>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defRPr sz="1300" b="1">
                <a:solidFill>
                  <a:srgbClr val="708090"/>
                </a:solidFill>
                <a:latin typeface="Arial" panose="020B0604020202020204" pitchFamily="34" charset="0"/>
                <a:cs typeface="Arial" panose="020B0604020202020204" pitchFamily="34" charset="0"/>
              </a:defRPr>
            </a:lvl9pPr>
          </a:lstStyle>
          <a:p>
            <a:pPr eaLnBrk="1" hangingPunct="1"/>
            <a:r>
              <a:rPr lang="fr-FR" altLang="fr-FR" sz="1000" i="1" baseline="30000">
                <a:latin typeface="Calibri" panose="020F0502020204030204" pitchFamily="34" charset="0"/>
              </a:rPr>
              <a:t>(1) </a:t>
            </a:r>
            <a:r>
              <a:rPr lang="fr-FR" altLang="fr-FR" sz="1000" i="1">
                <a:latin typeface="Calibri" panose="020F0502020204030204" pitchFamily="34" charset="0"/>
              </a:rPr>
              <a:t>Hors entreprises employant 0 salarié</a:t>
            </a:r>
          </a:p>
        </p:txBody>
      </p:sp>
    </p:spTree>
    <p:extLst>
      <p:ext uri="{BB962C8B-B14F-4D97-AF65-F5344CB8AC3E}">
        <p14:creationId xmlns:p14="http://schemas.microsoft.com/office/powerpoint/2010/main" val="164913868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obkAFPARMEi7XAmT8s7wLA"/>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defaul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defaul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defaul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defaul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defaul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defaul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defaul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defaul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defaul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defaul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defaul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defaul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defaul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defaul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defaul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defaul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defaul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defaul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defaul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defaul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338</TotalTime>
  <Words>2135</Words>
  <Application>Microsoft Office PowerPoint</Application>
  <PresentationFormat>Grand écran</PresentationFormat>
  <Paragraphs>376</Paragraphs>
  <Slides>22</Slides>
  <Notes>18</Notes>
  <HiddenSlides>0</HiddenSlides>
  <MMClips>0</MMClips>
  <ScaleCrop>false</ScaleCrop>
  <HeadingPairs>
    <vt:vector size="8" baseType="variant">
      <vt:variant>
        <vt:lpstr>Polices utilisées</vt:lpstr>
      </vt:variant>
      <vt:variant>
        <vt:i4>6</vt:i4>
      </vt:variant>
      <vt:variant>
        <vt:lpstr>Thème</vt:lpstr>
      </vt:variant>
      <vt:variant>
        <vt:i4>1</vt:i4>
      </vt:variant>
      <vt:variant>
        <vt:lpstr>Serveurs OLE incorporés</vt:lpstr>
      </vt:variant>
      <vt:variant>
        <vt:i4>1</vt:i4>
      </vt:variant>
      <vt:variant>
        <vt:lpstr>Titres des diapositives</vt:lpstr>
      </vt:variant>
      <vt:variant>
        <vt:i4>22</vt:i4>
      </vt:variant>
    </vt:vector>
  </HeadingPairs>
  <TitlesOfParts>
    <vt:vector size="30" baseType="lpstr">
      <vt:lpstr>Arial</vt:lpstr>
      <vt:lpstr>Calibri</vt:lpstr>
      <vt:lpstr>Calibri Light</vt:lpstr>
      <vt:lpstr>Tahoma</vt:lpstr>
      <vt:lpstr>Times New Roman</vt:lpstr>
      <vt:lpstr>Wingdings</vt:lpstr>
      <vt:lpstr>Thème Office</vt:lpstr>
      <vt:lpstr>think-cell Slide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STORDEUR Jean-François</dc:creator>
  <cp:lastModifiedBy>STORDEUR Jean-François</cp:lastModifiedBy>
  <cp:revision>9</cp:revision>
  <dcterms:created xsi:type="dcterms:W3CDTF">2016-03-29T17:23:44Z</dcterms:created>
  <dcterms:modified xsi:type="dcterms:W3CDTF">2016-03-30T06:50:46Z</dcterms:modified>
</cp:coreProperties>
</file>