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57" r:id="rId3"/>
    <p:sldId id="265" r:id="rId4"/>
    <p:sldId id="266" r:id="rId5"/>
    <p:sldId id="258" r:id="rId6"/>
    <p:sldId id="259" r:id="rId7"/>
    <p:sldId id="260" r:id="rId8"/>
    <p:sldId id="262" r:id="rId9"/>
    <p:sldId id="261" r:id="rId10"/>
    <p:sldId id="263" r:id="rId11"/>
    <p:sldId id="264" r:id="rId12"/>
  </p:sldIdLst>
  <p:sldSz cx="9144000" cy="6858000" type="screen4x3"/>
  <p:notesSz cx="6858000" cy="9144000"/>
  <p:defaultTextStyle>
    <a:defPPr>
      <a:defRPr lang="en-GB"/>
    </a:defPPr>
    <a:lvl1pPr algn="l" defTabSz="449263" rtl="0" fontAlgn="base">
      <a:spcBef>
        <a:spcPct val="0"/>
      </a:spcBef>
      <a:spcAft>
        <a:spcPct val="0"/>
      </a:spcAft>
      <a:defRPr sz="1600" kern="1200">
        <a:solidFill>
          <a:schemeClr val="tx1"/>
        </a:solidFill>
        <a:latin typeface="Arial" charset="0"/>
        <a:ea typeface="+mn-ea"/>
        <a:cs typeface="Lucida Sans Unicode" pitchFamily="34" charset="0"/>
      </a:defRPr>
    </a:lvl1pPr>
    <a:lvl2pPr marL="742950" indent="-285750" algn="l" defTabSz="449263" rtl="0" fontAlgn="base">
      <a:spcBef>
        <a:spcPct val="0"/>
      </a:spcBef>
      <a:spcAft>
        <a:spcPct val="0"/>
      </a:spcAft>
      <a:defRPr sz="1600" kern="1200">
        <a:solidFill>
          <a:schemeClr val="tx1"/>
        </a:solidFill>
        <a:latin typeface="Arial" charset="0"/>
        <a:ea typeface="+mn-ea"/>
        <a:cs typeface="Lucida Sans Unicode" pitchFamily="34" charset="0"/>
      </a:defRPr>
    </a:lvl2pPr>
    <a:lvl3pPr marL="1143000" indent="-228600" algn="l" defTabSz="449263" rtl="0" fontAlgn="base">
      <a:spcBef>
        <a:spcPct val="0"/>
      </a:spcBef>
      <a:spcAft>
        <a:spcPct val="0"/>
      </a:spcAft>
      <a:defRPr sz="1600" kern="1200">
        <a:solidFill>
          <a:schemeClr val="tx1"/>
        </a:solidFill>
        <a:latin typeface="Arial" charset="0"/>
        <a:ea typeface="+mn-ea"/>
        <a:cs typeface="Lucida Sans Unicode" pitchFamily="34" charset="0"/>
      </a:defRPr>
    </a:lvl3pPr>
    <a:lvl4pPr marL="1600200" indent="-228600" algn="l" defTabSz="449263" rtl="0" fontAlgn="base">
      <a:spcBef>
        <a:spcPct val="0"/>
      </a:spcBef>
      <a:spcAft>
        <a:spcPct val="0"/>
      </a:spcAft>
      <a:defRPr sz="1600" kern="1200">
        <a:solidFill>
          <a:schemeClr val="tx1"/>
        </a:solidFill>
        <a:latin typeface="Arial" charset="0"/>
        <a:ea typeface="+mn-ea"/>
        <a:cs typeface="Lucida Sans Unicode" pitchFamily="34" charset="0"/>
      </a:defRPr>
    </a:lvl4pPr>
    <a:lvl5pPr marL="2057400" indent="-228600" algn="l" defTabSz="449263" rtl="0" fontAlgn="base">
      <a:spcBef>
        <a:spcPct val="0"/>
      </a:spcBef>
      <a:spcAft>
        <a:spcPct val="0"/>
      </a:spcAft>
      <a:defRPr sz="1600" kern="1200">
        <a:solidFill>
          <a:schemeClr val="tx1"/>
        </a:solidFill>
        <a:latin typeface="Arial" charset="0"/>
        <a:ea typeface="+mn-ea"/>
        <a:cs typeface="Lucida Sans Unicode" pitchFamily="34" charset="0"/>
      </a:defRPr>
    </a:lvl5pPr>
    <a:lvl6pPr marL="2286000" algn="l" defTabSz="914400" rtl="0" eaLnBrk="1" latinLnBrk="0" hangingPunct="1">
      <a:defRPr sz="1600" kern="1200">
        <a:solidFill>
          <a:schemeClr val="tx1"/>
        </a:solidFill>
        <a:latin typeface="Arial" charset="0"/>
        <a:ea typeface="+mn-ea"/>
        <a:cs typeface="Lucida Sans Unicode" pitchFamily="34" charset="0"/>
      </a:defRPr>
    </a:lvl6pPr>
    <a:lvl7pPr marL="2743200" algn="l" defTabSz="914400" rtl="0" eaLnBrk="1" latinLnBrk="0" hangingPunct="1">
      <a:defRPr sz="1600" kern="1200">
        <a:solidFill>
          <a:schemeClr val="tx1"/>
        </a:solidFill>
        <a:latin typeface="Arial" charset="0"/>
        <a:ea typeface="+mn-ea"/>
        <a:cs typeface="Lucida Sans Unicode" pitchFamily="34" charset="0"/>
      </a:defRPr>
    </a:lvl7pPr>
    <a:lvl8pPr marL="3200400" algn="l" defTabSz="914400" rtl="0" eaLnBrk="1" latinLnBrk="0" hangingPunct="1">
      <a:defRPr sz="1600" kern="1200">
        <a:solidFill>
          <a:schemeClr val="tx1"/>
        </a:solidFill>
        <a:latin typeface="Arial" charset="0"/>
        <a:ea typeface="+mn-ea"/>
        <a:cs typeface="Lucida Sans Unicode" pitchFamily="34" charset="0"/>
      </a:defRPr>
    </a:lvl8pPr>
    <a:lvl9pPr marL="3657600" algn="l" defTabSz="914400" rtl="0" eaLnBrk="1" latinLnBrk="0" hangingPunct="1">
      <a:defRPr sz="1600" kern="1200">
        <a:solidFill>
          <a:schemeClr val="tx1"/>
        </a:solidFill>
        <a:latin typeface="Arial"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999"/>
    <a:srgbClr val="0066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pPr>
              <a:defRPr/>
            </a:pPr>
            <a:endParaRPr lang="fr-FR"/>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pPr>
              <a:defRPr/>
            </a:pPr>
            <a:endParaRPr lang="fr-FR"/>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pPr>
              <a:defRPr/>
            </a:pPr>
            <a:endParaRPr 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pPr>
              <a:defRPr/>
            </a:pPr>
            <a:fld id="{26E7AA09-2C29-4F2B-9BA0-1D3C1DB541E7}"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p:spPr>
        <p:txBody>
          <a:bodyPr/>
          <a:lstStyle/>
          <a:p>
            <a:pPr>
              <a:buFont typeface="Times New Roman" pitchFamily="18" charset="0"/>
              <a:buNone/>
            </a:pPr>
            <a:fld id="{26F61EB6-3645-4F0D-ABDD-2DABB4580F30}" type="slidenum">
              <a:rPr lang="fr-FR" smtClean="0">
                <a:latin typeface="Times New Roman" pitchFamily="18" charset="0"/>
                <a:cs typeface="Lucida Sans Unicode" pitchFamily="34" charset="0"/>
              </a:rPr>
              <a:pPr>
                <a:buFont typeface="Times New Roman" pitchFamily="18" charset="0"/>
                <a:buNone/>
              </a:pPr>
              <a:t>1</a:t>
            </a:fld>
            <a:endParaRPr lang="fr-FR" smtClean="0">
              <a:latin typeface="Times New Roman" pitchFamily="18" charset="0"/>
              <a:cs typeface="Lucida Sans Unicode" pitchFamily="34" charset="0"/>
            </a:endParaRPr>
          </a:p>
        </p:txBody>
      </p:sp>
      <p:sp>
        <p:nvSpPr>
          <p:cNvPr id="16387"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16388" name="Text Box 2"/>
          <p:cNvSpPr>
            <a:spLocks noGrp="1" noChangeArrowheads="1"/>
          </p:cNvSpPr>
          <p:nvPr>
            <p:ph type="body" idx="1"/>
          </p:nvPr>
        </p:nvSpPr>
        <p:spPr>
          <a:xfrm>
            <a:off x="685800" y="4400550"/>
            <a:ext cx="5486400" cy="3600450"/>
          </a:xfrm>
          <a:noFill/>
          <a:ln/>
        </p:spPr>
        <p:txBody>
          <a:bodyPr lIns="90000" tIns="45000" rIns="90000" bIns="45000"/>
          <a:lstStyle/>
          <a:p>
            <a:pPr eaLnBrk="1" hangingPunct="1">
              <a:spcBef>
                <a:spcPct val="0"/>
              </a:spcBef>
              <a:tabLst>
                <a:tab pos="723900" algn="l"/>
                <a:tab pos="1447800" algn="l"/>
                <a:tab pos="2171700" algn="l"/>
                <a:tab pos="2895600" algn="l"/>
                <a:tab pos="3619500" algn="l"/>
                <a:tab pos="4343400" algn="l"/>
                <a:tab pos="5067300" algn="l"/>
              </a:tabLst>
            </a:pPr>
            <a:r>
              <a:rPr lang="fr-FR" sz="2000" smtClean="0">
                <a:latin typeface="Arial" charset="0"/>
                <a:cs typeface="Lucida Sans Unicode" pitchFamily="34" charset="0"/>
              </a:rPr>
              <a:t>Page de présentation de la première intervention</a:t>
            </a:r>
          </a:p>
        </p:txBody>
      </p:sp>
      <p:sp>
        <p:nvSpPr>
          <p:cNvPr id="16389" name="Text Box 3"/>
          <p:cNvSpPr txBox="1">
            <a:spLocks noChangeArrowheads="1"/>
          </p:cNvSpPr>
          <p:nvPr/>
        </p:nvSpPr>
        <p:spPr bwMode="auto">
          <a:xfrm>
            <a:off x="3884613" y="0"/>
            <a:ext cx="2971800" cy="458788"/>
          </a:xfrm>
          <a:prstGeom prst="rect">
            <a:avLst/>
          </a:prstGeom>
          <a:noFill/>
          <a:ln w="9525">
            <a:noFill/>
            <a:miter lim="800000"/>
            <a:headEnd/>
            <a:tailEnd/>
          </a:ln>
        </p:spPr>
        <p:txBody>
          <a:bodyPr lIns="90000" tIns="45000" rIns="90000" bIns="45000"/>
          <a:lstStyle/>
          <a:p>
            <a:pPr hangingPunct="0">
              <a:buClr>
                <a:srgbClr val="000000"/>
              </a:buClr>
              <a:buSzPct val="100000"/>
              <a:buFont typeface="Times New Roman" pitchFamily="18" charset="0"/>
              <a:buNone/>
              <a:tabLst>
                <a:tab pos="723900" algn="l"/>
                <a:tab pos="1447800" algn="l"/>
                <a:tab pos="2171700" algn="l"/>
                <a:tab pos="2895600" algn="l"/>
              </a:tabLst>
            </a:pPr>
            <a:r>
              <a:rPr lang="fr-FR" sz="1400">
                <a:solidFill>
                  <a:srgbClr val="000000"/>
                </a:solidFill>
              </a:rPr>
              <a:t>30/03/16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pPr>
              <a:buFont typeface="Times New Roman" pitchFamily="18" charset="0"/>
              <a:buNone/>
            </a:pPr>
            <a:fld id="{CDA0C483-2C48-466C-A479-9C3D2E2F92C1}" type="slidenum">
              <a:rPr lang="fr-FR" smtClean="0">
                <a:latin typeface="Times New Roman" pitchFamily="18" charset="0"/>
                <a:cs typeface="Lucida Sans Unicode" pitchFamily="34" charset="0"/>
              </a:rPr>
              <a:pPr>
                <a:buFont typeface="Times New Roman" pitchFamily="18" charset="0"/>
                <a:buNone/>
              </a:pPr>
              <a:t>10</a:t>
            </a:fld>
            <a:endParaRPr lang="fr-FR" smtClean="0">
              <a:latin typeface="Times New Roman" pitchFamily="18" charset="0"/>
              <a:cs typeface="Lucida Sans Unicode" pitchFamily="34" charset="0"/>
            </a:endParaRPr>
          </a:p>
        </p:txBody>
      </p:sp>
      <p:sp>
        <p:nvSpPr>
          <p:cNvPr id="34819"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34820"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pPr>
              <a:buFont typeface="Times New Roman" pitchFamily="18" charset="0"/>
              <a:buNone/>
            </a:pPr>
            <a:fld id="{BA1D3333-2FA8-4AF7-B925-E1998BC930BF}" type="slidenum">
              <a:rPr lang="fr-FR" smtClean="0">
                <a:latin typeface="Times New Roman" pitchFamily="18" charset="0"/>
                <a:cs typeface="Lucida Sans Unicode" pitchFamily="34" charset="0"/>
              </a:rPr>
              <a:pPr>
                <a:buFont typeface="Times New Roman" pitchFamily="18" charset="0"/>
                <a:buNone/>
              </a:pPr>
              <a:t>11</a:t>
            </a:fld>
            <a:endParaRPr lang="fr-FR" smtClean="0">
              <a:latin typeface="Times New Roman" pitchFamily="18" charset="0"/>
              <a:cs typeface="Lucida Sans Unicode" pitchFamily="34" charset="0"/>
            </a:endParaRPr>
          </a:p>
        </p:txBody>
      </p:sp>
      <p:sp>
        <p:nvSpPr>
          <p:cNvPr id="36867"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36868"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buFont typeface="Times New Roman" pitchFamily="18" charset="0"/>
              <a:buNone/>
            </a:pPr>
            <a:fld id="{32DECE79-8FB8-49A6-98D0-ED254BAAC9E3}" type="slidenum">
              <a:rPr lang="fr-FR" smtClean="0">
                <a:latin typeface="Times New Roman" pitchFamily="18" charset="0"/>
                <a:cs typeface="Lucida Sans Unicode" pitchFamily="34" charset="0"/>
              </a:rPr>
              <a:pPr>
                <a:buFont typeface="Times New Roman" pitchFamily="18" charset="0"/>
                <a:buNone/>
              </a:pPr>
              <a:t>2</a:t>
            </a:fld>
            <a:endParaRPr lang="fr-FR" smtClean="0">
              <a:latin typeface="Times New Roman" pitchFamily="18" charset="0"/>
              <a:cs typeface="Lucida Sans Unicode" pitchFamily="34" charset="0"/>
            </a:endParaRPr>
          </a:p>
        </p:txBody>
      </p:sp>
      <p:sp>
        <p:nvSpPr>
          <p:cNvPr id="18435"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43000" y="685800"/>
            <a:ext cx="4572000" cy="3429000"/>
          </a:xfrm>
        </p:spPr>
      </p:sp>
      <p:sp>
        <p:nvSpPr>
          <p:cNvPr id="20482" name="Rectangle 3"/>
          <p:cNvSpPr>
            <a:spLocks noGrp="1" noChangeArrowheads="1"/>
          </p:cNvSpPr>
          <p:nvPr>
            <p:ph type="body" idx="1"/>
          </p:nvPr>
        </p:nvSpPr>
        <p:spPr>
          <a:xfrm>
            <a:off x="685800" y="4343400"/>
            <a:ext cx="5486400" cy="4114800"/>
          </a:xfrm>
          <a:noFill/>
          <a:ln/>
        </p:spPr>
        <p:txBody>
          <a:bodyPr lIns="91440" tIns="45720" rIns="91440" bIns="45720"/>
          <a:lstStyle/>
          <a:p>
            <a:pPr defTabSz="914400" eaLnBrk="1" hangingPunct="1"/>
            <a:endParaRPr 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43000" y="685800"/>
            <a:ext cx="4572000" cy="3429000"/>
          </a:xfrm>
        </p:spPr>
      </p:sp>
      <p:sp>
        <p:nvSpPr>
          <p:cNvPr id="22530" name="Rectangle 3"/>
          <p:cNvSpPr>
            <a:spLocks noGrp="1" noChangeArrowheads="1"/>
          </p:cNvSpPr>
          <p:nvPr>
            <p:ph type="body" idx="1"/>
          </p:nvPr>
        </p:nvSpPr>
        <p:spPr>
          <a:xfrm>
            <a:off x="685800" y="4343400"/>
            <a:ext cx="5486400" cy="4114800"/>
          </a:xfrm>
          <a:noFill/>
          <a:ln/>
        </p:spPr>
        <p:txBody>
          <a:bodyPr lIns="91440" tIns="45720" rIns="91440" bIns="45720"/>
          <a:lstStyle/>
          <a:p>
            <a:pPr defTabSz="914400" eaLnBrk="1" hangingPunct="1"/>
            <a:endParaRPr lang="fr-F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p>
            <a:pPr>
              <a:buFont typeface="Times New Roman" pitchFamily="18" charset="0"/>
              <a:buNone/>
            </a:pPr>
            <a:fld id="{D075B57E-C17C-41CB-951E-E98890D08A1E}" type="slidenum">
              <a:rPr lang="fr-FR" smtClean="0">
                <a:latin typeface="Times New Roman" pitchFamily="18" charset="0"/>
                <a:cs typeface="Lucida Sans Unicode" pitchFamily="34" charset="0"/>
              </a:rPr>
              <a:pPr>
                <a:buFont typeface="Times New Roman" pitchFamily="18" charset="0"/>
                <a:buNone/>
              </a:pPr>
              <a:t>5</a:t>
            </a:fld>
            <a:endParaRPr lang="fr-FR" smtClean="0">
              <a:latin typeface="Times New Roman" pitchFamily="18" charset="0"/>
              <a:cs typeface="Lucida Sans Unicode" pitchFamily="34" charset="0"/>
            </a:endParaRPr>
          </a:p>
        </p:txBody>
      </p:sp>
      <p:sp>
        <p:nvSpPr>
          <p:cNvPr id="24579"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24580"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pPr>
              <a:buFont typeface="Times New Roman" pitchFamily="18" charset="0"/>
              <a:buNone/>
            </a:pPr>
            <a:fld id="{8AA9E174-DA0B-4FA5-AA83-8C4CAA42265A}" type="slidenum">
              <a:rPr lang="fr-FR" smtClean="0">
                <a:latin typeface="Times New Roman" pitchFamily="18" charset="0"/>
                <a:cs typeface="Lucida Sans Unicode" pitchFamily="34" charset="0"/>
              </a:rPr>
              <a:pPr>
                <a:buFont typeface="Times New Roman" pitchFamily="18" charset="0"/>
                <a:buNone/>
              </a:pPr>
              <a:t>6</a:t>
            </a:fld>
            <a:endParaRPr lang="fr-FR" smtClean="0">
              <a:latin typeface="Times New Roman" pitchFamily="18" charset="0"/>
              <a:cs typeface="Lucida Sans Unicode" pitchFamily="34" charset="0"/>
            </a:endParaRPr>
          </a:p>
        </p:txBody>
      </p:sp>
      <p:sp>
        <p:nvSpPr>
          <p:cNvPr id="26627"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26628"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pPr>
              <a:buFont typeface="Times New Roman" pitchFamily="18" charset="0"/>
              <a:buNone/>
            </a:pPr>
            <a:fld id="{A7F16E84-6864-469B-B1D5-05314B67EE51}" type="slidenum">
              <a:rPr lang="fr-FR" smtClean="0">
                <a:latin typeface="Times New Roman" pitchFamily="18" charset="0"/>
                <a:cs typeface="Lucida Sans Unicode" pitchFamily="34" charset="0"/>
              </a:rPr>
              <a:pPr>
                <a:buFont typeface="Times New Roman" pitchFamily="18" charset="0"/>
                <a:buNone/>
              </a:pPr>
              <a:t>7</a:t>
            </a:fld>
            <a:endParaRPr lang="fr-FR" smtClean="0">
              <a:latin typeface="Times New Roman" pitchFamily="18" charset="0"/>
              <a:cs typeface="Lucida Sans Unicode" pitchFamily="34" charset="0"/>
            </a:endParaRPr>
          </a:p>
        </p:txBody>
      </p:sp>
      <p:sp>
        <p:nvSpPr>
          <p:cNvPr id="28675"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28676"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pPr>
              <a:buFont typeface="Times New Roman" pitchFamily="18" charset="0"/>
              <a:buNone/>
            </a:pPr>
            <a:fld id="{C2DE0B32-5F45-4B7A-A161-8D1F3F5D0BEF}" type="slidenum">
              <a:rPr lang="fr-FR" smtClean="0">
                <a:latin typeface="Times New Roman" pitchFamily="18" charset="0"/>
                <a:cs typeface="Lucida Sans Unicode" pitchFamily="34" charset="0"/>
              </a:rPr>
              <a:pPr>
                <a:buFont typeface="Times New Roman" pitchFamily="18" charset="0"/>
                <a:buNone/>
              </a:pPr>
              <a:t>8</a:t>
            </a:fld>
            <a:endParaRPr lang="fr-FR" smtClean="0">
              <a:latin typeface="Times New Roman" pitchFamily="18" charset="0"/>
              <a:cs typeface="Lucida Sans Unicode" pitchFamily="34" charset="0"/>
            </a:endParaRPr>
          </a:p>
        </p:txBody>
      </p:sp>
      <p:sp>
        <p:nvSpPr>
          <p:cNvPr id="32771"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pPr>
              <a:buFont typeface="Times New Roman" pitchFamily="18" charset="0"/>
              <a:buNone/>
            </a:pPr>
            <a:fld id="{7756B8BD-4F52-460D-A155-9344750EC653}" type="slidenum">
              <a:rPr lang="fr-FR" smtClean="0">
                <a:latin typeface="Times New Roman" pitchFamily="18" charset="0"/>
                <a:cs typeface="Lucida Sans Unicode" pitchFamily="34" charset="0"/>
              </a:rPr>
              <a:pPr>
                <a:buFont typeface="Times New Roman" pitchFamily="18" charset="0"/>
                <a:buNone/>
              </a:pPr>
              <a:t>9</a:t>
            </a:fld>
            <a:endParaRPr lang="fr-FR" smtClean="0">
              <a:latin typeface="Times New Roman" pitchFamily="18" charset="0"/>
              <a:cs typeface="Lucida Sans Unicode" pitchFamily="34" charset="0"/>
            </a:endParaRPr>
          </a:p>
        </p:txBody>
      </p:sp>
      <p:sp>
        <p:nvSpPr>
          <p:cNvPr id="30723" name="Rectangle 1"/>
          <p:cNvSpPr>
            <a:spLocks noGrp="1" noRot="1" noChangeArrowheads="1"/>
          </p:cNvSpPr>
          <p:nvPr>
            <p:ph type="sldImg"/>
          </p:nvPr>
        </p:nvSpPr>
        <p:spPr>
          <a:xfrm>
            <a:off x="1371600" y="1143000"/>
            <a:ext cx="4114800" cy="3086100"/>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800" y="4400550"/>
            <a:ext cx="5486400" cy="360045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sz="2000" smtClean="0">
              <a:latin typeface="Arial" charset="0"/>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srcRect l="73553"/>
          <a:stretch>
            <a:fillRect/>
          </a:stretch>
        </p:blipFill>
        <p:spPr bwMode="auto">
          <a:xfrm>
            <a:off x="6734175" y="5457825"/>
            <a:ext cx="2417763" cy="1414463"/>
          </a:xfrm>
          <a:prstGeom prst="rect">
            <a:avLst/>
          </a:prstGeom>
          <a:noFill/>
          <a:ln w="9360">
            <a:noFill/>
            <a:miter lim="800000"/>
            <a:headEnd/>
            <a:tailEnd/>
          </a:ln>
        </p:spPr>
      </p:pic>
      <p:pic>
        <p:nvPicPr>
          <p:cNvPr id="1027" name="Picture 2"/>
          <p:cNvPicPr>
            <a:picLocks noChangeAspect="1" noChangeArrowheads="1"/>
          </p:cNvPicPr>
          <p:nvPr/>
        </p:nvPicPr>
        <p:blipFill>
          <a:blip r:embed="rId14"/>
          <a:srcRect l="55569" r="30849"/>
          <a:stretch>
            <a:fillRect/>
          </a:stretch>
        </p:blipFill>
        <p:spPr bwMode="auto">
          <a:xfrm>
            <a:off x="0" y="5456238"/>
            <a:ext cx="6788150" cy="1414462"/>
          </a:xfrm>
          <a:prstGeom prst="rect">
            <a:avLst/>
          </a:prstGeom>
          <a:noFill/>
          <a:ln w="9360">
            <a:noFill/>
            <a:miter lim="800000"/>
            <a:headEnd/>
            <a:tailEnd/>
          </a:ln>
        </p:spPr>
      </p:pic>
      <p:sp>
        <p:nvSpPr>
          <p:cNvPr id="2" name="Rectangle 3"/>
          <p:cNvSpPr>
            <a:spLocks noChangeArrowheads="1"/>
          </p:cNvSpPr>
          <p:nvPr/>
        </p:nvSpPr>
        <p:spPr bwMode="auto">
          <a:xfrm>
            <a:off x="0" y="6583363"/>
            <a:ext cx="8734425" cy="273050"/>
          </a:xfrm>
          <a:prstGeom prst="rect">
            <a:avLst/>
          </a:prstGeom>
          <a:noFill/>
          <a:ln w="9360">
            <a:noFill/>
            <a:miter lim="800000"/>
            <a:headEnd/>
            <a:tailEnd/>
          </a:ln>
          <a:effectLst/>
        </p:spPr>
        <p:txBody>
          <a:bodyPr lIns="90000" tIns="45000" rIns="90000" bIns="45000">
            <a:spAutoFit/>
          </a:bodyPr>
          <a:lstStyle/>
          <a:p>
            <a:pPr>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r-FR" sz="1200" b="1">
                <a:solidFill>
                  <a:schemeClr val="bg1"/>
                </a:solidFill>
                <a:latin typeface="Trebuchet MS" pitchFamily="32" charset="0"/>
                <a:ea typeface="Malgun Gothic" charset="-127"/>
                <a:cs typeface="Lucida Sans Unicode" charset="0"/>
              </a:rPr>
              <a:t>Séminaire  à Ecole supérieure du Bois            Nantes 30 mars 2016             Samuel VIOLLIN IGEN STI</a:t>
            </a:r>
          </a:p>
        </p:txBody>
      </p:sp>
      <p:pic>
        <p:nvPicPr>
          <p:cNvPr id="1029" name="Picture 4"/>
          <p:cNvPicPr>
            <a:picLocks noChangeAspect="1" noChangeArrowheads="1"/>
          </p:cNvPicPr>
          <p:nvPr/>
        </p:nvPicPr>
        <p:blipFill>
          <a:blip r:embed="rId15"/>
          <a:srcRect/>
          <a:stretch>
            <a:fillRect/>
          </a:stretch>
        </p:blipFill>
        <p:spPr bwMode="auto">
          <a:xfrm>
            <a:off x="390525" y="-1588"/>
            <a:ext cx="8377238" cy="498476"/>
          </a:xfrm>
          <a:prstGeom prst="rect">
            <a:avLst/>
          </a:prstGeom>
          <a:noFill/>
          <a:ln w="9360">
            <a:noFill/>
            <a:miter lim="800000"/>
            <a:headEnd/>
            <a:tailEnd/>
          </a:ln>
        </p:spPr>
      </p:pic>
      <p:sp>
        <p:nvSpPr>
          <p:cNvPr id="3" name="Rectangle 5"/>
          <p:cNvSpPr>
            <a:spLocks noChangeArrowheads="1"/>
          </p:cNvSpPr>
          <p:nvPr/>
        </p:nvSpPr>
        <p:spPr bwMode="auto">
          <a:xfrm>
            <a:off x="2562225" y="560388"/>
            <a:ext cx="4427538" cy="406400"/>
          </a:xfrm>
          <a:prstGeom prst="rect">
            <a:avLst/>
          </a:prstGeom>
          <a:noFill/>
          <a:ln w="9360">
            <a:noFill/>
            <a:miter lim="800000"/>
            <a:headEnd/>
            <a:tailEnd/>
          </a:ln>
          <a:effectLst/>
        </p:spPr>
        <p:txBody>
          <a:bodyPr wrap="none" lIns="90000" tIns="45000" rIns="90000" bIns="45000">
            <a:spAutoFit/>
          </a:bodyPr>
          <a:lstStyle/>
          <a:p>
            <a:pPr>
              <a:lnSpc>
                <a:spcPct val="115000"/>
              </a:lnSpc>
              <a:spcAft>
                <a:spcPts val="450"/>
              </a:spcAft>
              <a:buClr>
                <a:srgbClr val="000000"/>
              </a:buClr>
              <a:buSzPct val="100000"/>
              <a:buFont typeface="Times New Roman" pitchFamily="16" charset="0"/>
              <a:buNone/>
              <a:tabLst>
                <a:tab pos="723900" algn="l"/>
                <a:tab pos="1447800" algn="l"/>
                <a:tab pos="2171700" algn="l"/>
                <a:tab pos="2895600" algn="l"/>
                <a:tab pos="3619500" algn="l"/>
                <a:tab pos="4343400" algn="l"/>
              </a:tabLst>
              <a:defRPr/>
            </a:pPr>
            <a:r>
              <a:rPr lang="fr-FR" sz="1800" b="1">
                <a:solidFill>
                  <a:srgbClr val="000000"/>
                </a:solidFill>
                <a:cs typeface="Lucida Sans Unicode" charset="0"/>
              </a:rPr>
              <a:t>Les raisons d’une réforme du BTS AEA</a:t>
            </a:r>
          </a:p>
        </p:txBody>
      </p:sp>
      <p:sp>
        <p:nvSpPr>
          <p:cNvPr id="1031" name="Rectangle 6"/>
          <p:cNvSpPr>
            <a:spLocks noGrp="1" noChangeArrowheads="1"/>
          </p:cNvSpPr>
          <p:nvPr>
            <p:ph type="title"/>
          </p:nvPr>
        </p:nvSpPr>
        <p:spPr bwMode="auto">
          <a:xfrm>
            <a:off x="685800" y="2130425"/>
            <a:ext cx="7770813" cy="1468438"/>
          </a:xfrm>
          <a:prstGeom prst="rect">
            <a:avLst/>
          </a:prstGeom>
          <a:noFill/>
          <a:ln w="9360">
            <a:noFill/>
            <a:miter lim="800000"/>
            <a:headEnd/>
            <a:tailEnd/>
          </a:ln>
        </p:spPr>
        <p:txBody>
          <a:bodyPr vert="horz" wrap="square" lIns="90000" tIns="45000" rIns="90000" bIns="45000" numCol="1" anchor="t" anchorCtr="0" compatLnSpc="1">
            <a:prstTxWarp prst="textNoShape">
              <a:avLst/>
            </a:prstTxWarp>
          </a:bodyPr>
          <a:lstStyle/>
          <a:p>
            <a:pPr lvl="0"/>
            <a:r>
              <a:rPr lang="en-GB" smtClean="0"/>
              <a:t>Click to edit the title text formatModifiez le style du titre</a:t>
            </a:r>
          </a:p>
        </p:txBody>
      </p:sp>
      <p:sp>
        <p:nvSpPr>
          <p:cNvPr id="1032" name="Rectangle 7"/>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2116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33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3300">
          <a:solidFill>
            <a:srgbClr val="000000"/>
          </a:solidFill>
          <a:latin typeface="Arial"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3300">
          <a:solidFill>
            <a:srgbClr val="000000"/>
          </a:solidFill>
          <a:latin typeface="Arial"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3300">
          <a:solidFill>
            <a:srgbClr val="000000"/>
          </a:solidFill>
          <a:latin typeface="Arial"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3300">
          <a:solidFill>
            <a:srgbClr val="000000"/>
          </a:solidFill>
          <a:latin typeface="Arial"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300">
          <a:solidFill>
            <a:srgbClr val="000000"/>
          </a:solidFill>
          <a:latin typeface="Arial"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300">
          <a:solidFill>
            <a:srgbClr val="000000"/>
          </a:solidFill>
          <a:latin typeface="Arial"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300">
          <a:solidFill>
            <a:srgbClr val="000000"/>
          </a:solidFill>
          <a:latin typeface="Arial"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300">
          <a:solidFill>
            <a:srgbClr val="000000"/>
          </a:solidFill>
          <a:latin typeface="Arial"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a:solidFill>
            <a:srgbClr val="000000"/>
          </a:solidFill>
          <a:latin typeface="+mn-lt"/>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1500">
          <a:solidFill>
            <a:srgbClr val="000000"/>
          </a:solidFill>
          <a:latin typeface="+mn-lt"/>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1500">
          <a:solidFill>
            <a:srgbClr val="000000"/>
          </a:solidFill>
          <a:latin typeface="+mn-lt"/>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3095625" y="1125538"/>
            <a:ext cx="4565650" cy="2822575"/>
          </a:xfrm>
          <a:prstGeom prst="rect">
            <a:avLst/>
          </a:prstGeom>
          <a:noFill/>
          <a:ln w="9360">
            <a:noFill/>
            <a:miter lim="800000"/>
            <a:headEnd/>
            <a:tailEnd/>
          </a:ln>
        </p:spPr>
      </p:pic>
      <p:sp>
        <p:nvSpPr>
          <p:cNvPr id="15362" name="Rectangle 3"/>
          <p:cNvSpPr>
            <a:spLocks noChangeArrowheads="1"/>
          </p:cNvSpPr>
          <p:nvPr/>
        </p:nvSpPr>
        <p:spPr bwMode="auto">
          <a:xfrm>
            <a:off x="1143000" y="890588"/>
            <a:ext cx="138113" cy="276225"/>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pPr>
            <a:endParaRPr lang="fr-FR" sz="1800"/>
          </a:p>
        </p:txBody>
      </p:sp>
      <p:sp>
        <p:nvSpPr>
          <p:cNvPr id="15363" name="Rectangle 4"/>
          <p:cNvSpPr>
            <a:spLocks noChangeArrowheads="1"/>
          </p:cNvSpPr>
          <p:nvPr/>
        </p:nvSpPr>
        <p:spPr bwMode="auto">
          <a:xfrm>
            <a:off x="1616075" y="1096963"/>
            <a:ext cx="1055688" cy="206375"/>
          </a:xfrm>
          <a:prstGeom prst="rect">
            <a:avLst/>
          </a:prstGeom>
          <a:noFill/>
          <a:ln w="9525">
            <a:noFill/>
            <a:round/>
            <a:headEnd/>
            <a:tailEnd/>
          </a:ln>
        </p:spPr>
        <p:txBody>
          <a:bodyPr wrap="none" lIns="68760" tIns="34200" rIns="68760" bIns="34200" anchor="ctr">
            <a:spAutoFit/>
          </a:bodyPr>
          <a:lstStyle/>
          <a:p>
            <a:pPr>
              <a:buClr>
                <a:srgbClr val="000000"/>
              </a:buClr>
              <a:buSzPct val="100000"/>
              <a:buFont typeface="Times New Roman" pitchFamily="18" charset="0"/>
              <a:buNone/>
              <a:tabLst>
                <a:tab pos="723900" algn="l"/>
              </a:tabLst>
            </a:pPr>
            <a:r>
              <a:rPr lang="fr-FR" sz="900">
                <a:solidFill>
                  <a:srgbClr val="000000"/>
                </a:solidFill>
                <a:latin typeface="Neuropol X Rg"/>
              </a:rPr>
              <a:t>		</a:t>
            </a:r>
            <a:r>
              <a:rPr lang="fr-FR" sz="500">
                <a:solidFill>
                  <a:srgbClr val="000000"/>
                </a:solidFill>
              </a:rPr>
              <a:t> </a:t>
            </a:r>
          </a:p>
        </p:txBody>
      </p:sp>
      <p:pic>
        <p:nvPicPr>
          <p:cNvPr id="15364" name="Picture 6"/>
          <p:cNvPicPr>
            <a:picLocks noChangeAspect="1" noChangeArrowheads="1"/>
          </p:cNvPicPr>
          <p:nvPr/>
        </p:nvPicPr>
        <p:blipFill>
          <a:blip r:embed="rId4"/>
          <a:srcRect/>
          <a:stretch>
            <a:fillRect/>
          </a:stretch>
        </p:blipFill>
        <p:spPr bwMode="auto">
          <a:xfrm>
            <a:off x="0" y="4076700"/>
            <a:ext cx="9144000" cy="1203325"/>
          </a:xfrm>
          <a:prstGeom prst="rect">
            <a:avLst/>
          </a:prstGeom>
          <a:noFill/>
          <a:ln w="9360">
            <a:noFill/>
            <a:miter lim="800000"/>
            <a:headEnd/>
            <a:tailEnd/>
          </a:ln>
        </p:spPr>
      </p:pic>
      <p:pic>
        <p:nvPicPr>
          <p:cNvPr id="15365" name="Picture 7"/>
          <p:cNvPicPr>
            <a:picLocks noChangeAspect="1" noChangeArrowheads="1"/>
          </p:cNvPicPr>
          <p:nvPr/>
        </p:nvPicPr>
        <p:blipFill>
          <a:blip r:embed="rId5"/>
          <a:srcRect/>
          <a:stretch>
            <a:fillRect/>
          </a:stretch>
        </p:blipFill>
        <p:spPr bwMode="auto">
          <a:xfrm>
            <a:off x="7938" y="5457825"/>
            <a:ext cx="9144000" cy="1414463"/>
          </a:xfrm>
          <a:prstGeom prst="rect">
            <a:avLst/>
          </a:prstGeom>
          <a:noFill/>
          <a:ln w="9360">
            <a:noFill/>
            <a:miter lim="800000"/>
            <a:headEnd/>
            <a:tailEnd/>
          </a:ln>
        </p:spPr>
      </p:pic>
      <p:pic>
        <p:nvPicPr>
          <p:cNvPr id="15366" name="Picture 8"/>
          <p:cNvPicPr>
            <a:picLocks noChangeAspect="1" noChangeArrowheads="1"/>
          </p:cNvPicPr>
          <p:nvPr/>
        </p:nvPicPr>
        <p:blipFill>
          <a:blip r:embed="rId6"/>
          <a:srcRect/>
          <a:stretch>
            <a:fillRect/>
          </a:stretch>
        </p:blipFill>
        <p:spPr bwMode="auto">
          <a:xfrm>
            <a:off x="7777163" y="1733550"/>
            <a:ext cx="1054100" cy="1474788"/>
          </a:xfrm>
          <a:prstGeom prst="rect">
            <a:avLst/>
          </a:prstGeom>
          <a:noFill/>
          <a:ln w="9360">
            <a:noFill/>
            <a:miter lim="800000"/>
            <a:headEnd/>
            <a:tailEnd/>
          </a:ln>
        </p:spPr>
      </p:pic>
      <p:sp>
        <p:nvSpPr>
          <p:cNvPr id="15367" name="Rectangle 9"/>
          <p:cNvSpPr>
            <a:spLocks noChangeArrowheads="1"/>
          </p:cNvSpPr>
          <p:nvPr/>
        </p:nvSpPr>
        <p:spPr bwMode="auto">
          <a:xfrm>
            <a:off x="390525" y="1773238"/>
            <a:ext cx="3600450" cy="1338262"/>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lang="fr-FR">
                <a:solidFill>
                  <a:srgbClr val="000000"/>
                </a:solidFill>
                <a:latin typeface="Neuropol"/>
              </a:rPr>
              <a:t>Mercredi 30 mars </a:t>
            </a:r>
            <a:r>
              <a:rPr lang="fr-FR" sz="2000">
                <a:solidFill>
                  <a:srgbClr val="000000"/>
                </a:solidFill>
                <a:latin typeface="Neuropol"/>
              </a:rPr>
              <a:t>2016</a:t>
            </a:r>
            <a:r>
              <a:rPr lang="fr-FR" sz="1400">
                <a:solidFill>
                  <a:srgbClr val="000000"/>
                </a:solidFill>
                <a:latin typeface="Neuropol X Rg"/>
              </a:rPr>
              <a:t> </a:t>
            </a:r>
          </a:p>
          <a:p>
            <a:pPr hangingPunct="0">
              <a:buClr>
                <a:srgbClr val="000000"/>
              </a:buClr>
              <a:buSzPct val="100000"/>
              <a:buFont typeface="Times New Roman" pitchFamily="18" charset="0"/>
              <a:buNone/>
              <a:tabLst>
                <a:tab pos="723900" algn="l"/>
                <a:tab pos="1447800" algn="l"/>
                <a:tab pos="2171700" algn="l"/>
                <a:tab pos="2895600" algn="l"/>
              </a:tabLst>
            </a:pPr>
            <a:endParaRPr lang="fr-FR" sz="800">
              <a:solidFill>
                <a:srgbClr val="000000"/>
              </a:solidFill>
              <a:latin typeface="Neuropol X Rg"/>
            </a:endParaRPr>
          </a:p>
          <a:p>
            <a:pPr hangingPunct="0">
              <a:buClr>
                <a:srgbClr val="000000"/>
              </a:buClr>
              <a:buSzPct val="100000"/>
              <a:buFont typeface="Times New Roman" pitchFamily="18" charset="0"/>
              <a:buNone/>
              <a:tabLst>
                <a:tab pos="723900" algn="l"/>
                <a:tab pos="1447800" algn="l"/>
                <a:tab pos="2171700" algn="l"/>
                <a:tab pos="2895600" algn="l"/>
              </a:tabLst>
            </a:pPr>
            <a:endParaRPr lang="fr-FR" sz="600">
              <a:solidFill>
                <a:srgbClr val="000000"/>
              </a:solidFill>
              <a:latin typeface="Neuropol X Rg"/>
            </a:endParaRPr>
          </a:p>
          <a:p>
            <a:pPr hangingPunct="0">
              <a:buClr>
                <a:srgbClr val="000000"/>
              </a:buClr>
              <a:buSzPct val="100000"/>
              <a:buFont typeface="Times New Roman" pitchFamily="18" charset="0"/>
              <a:buNone/>
              <a:tabLst>
                <a:tab pos="723900" algn="l"/>
                <a:tab pos="1447800" algn="l"/>
                <a:tab pos="2171700" algn="l"/>
                <a:tab pos="2895600" algn="l"/>
              </a:tabLst>
            </a:pPr>
            <a:r>
              <a:rPr lang="fr-FR">
                <a:solidFill>
                  <a:srgbClr val="000000"/>
                </a:solidFill>
                <a:latin typeface="Neuropol X Rg"/>
              </a:rPr>
              <a:t>Ecole Supérieure du Bois</a:t>
            </a:r>
          </a:p>
          <a:p>
            <a:pPr hangingPunct="0">
              <a:buClr>
                <a:srgbClr val="000000"/>
              </a:buClr>
              <a:buSzPct val="100000"/>
              <a:buFont typeface="Times New Roman" pitchFamily="18" charset="0"/>
              <a:buNone/>
              <a:tabLst>
                <a:tab pos="723900" algn="l"/>
                <a:tab pos="1447800" algn="l"/>
                <a:tab pos="2171700" algn="l"/>
                <a:tab pos="2895600" algn="l"/>
              </a:tabLst>
            </a:pPr>
            <a:r>
              <a:rPr lang="fr-FR">
                <a:solidFill>
                  <a:srgbClr val="000000"/>
                </a:solidFill>
                <a:latin typeface="Neuropol X Rg"/>
              </a:rPr>
              <a:t>7, rue Christian Pauc</a:t>
            </a:r>
          </a:p>
          <a:p>
            <a:pPr hangingPunct="0">
              <a:buClr>
                <a:srgbClr val="000000"/>
              </a:buClr>
              <a:buSzPct val="100000"/>
              <a:buFont typeface="Times New Roman" pitchFamily="18" charset="0"/>
              <a:buNone/>
              <a:tabLst>
                <a:tab pos="723900" algn="l"/>
                <a:tab pos="1447800" algn="l"/>
                <a:tab pos="2171700" algn="l"/>
                <a:tab pos="2895600" algn="l"/>
              </a:tabLst>
            </a:pPr>
            <a:r>
              <a:rPr lang="fr-FR">
                <a:solidFill>
                  <a:srgbClr val="000000"/>
                </a:solidFill>
                <a:latin typeface="Neuropol X Rg"/>
              </a:rPr>
              <a:t>44 000 NANTES</a:t>
            </a:r>
          </a:p>
        </p:txBody>
      </p:sp>
      <p:sp>
        <p:nvSpPr>
          <p:cNvPr id="15368" name="Rectangle 10"/>
          <p:cNvSpPr>
            <a:spLocks noChangeArrowheads="1"/>
          </p:cNvSpPr>
          <p:nvPr/>
        </p:nvSpPr>
        <p:spPr bwMode="auto">
          <a:xfrm>
            <a:off x="2627313" y="4113213"/>
            <a:ext cx="6210300" cy="393700"/>
          </a:xfrm>
          <a:prstGeom prst="rect">
            <a:avLst/>
          </a:prstGeom>
          <a:noFill/>
          <a:ln w="9360">
            <a:noFill/>
            <a:miter lim="800000"/>
            <a:headEnd/>
            <a:tailEnd/>
          </a:ln>
        </p:spPr>
        <p:txBody>
          <a:bodyPr lIns="90000" tIns="45000" rIns="90000" bIns="45000">
            <a:spAutoFit/>
          </a:bodyPr>
          <a:lstStyle/>
          <a:p>
            <a:pPr algn="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fr-FR" sz="2000" b="1">
                <a:solidFill>
                  <a:srgbClr val="FF0066"/>
                </a:solidFill>
                <a:latin typeface="Neuropol"/>
              </a:rPr>
              <a:t>Samuel VIOLLIN IGEN STI</a:t>
            </a:r>
            <a:endParaRPr lang="fr-FR" sz="1800">
              <a:solidFill>
                <a:srgbClr val="000000"/>
              </a:solidFill>
              <a:latin typeface="Calibri" pitchFamily="34" charset="0"/>
            </a:endParaRPr>
          </a:p>
        </p:txBody>
      </p:sp>
      <p:sp>
        <p:nvSpPr>
          <p:cNvPr id="15369" name="Rectangle 11"/>
          <p:cNvSpPr>
            <a:spLocks noChangeArrowheads="1"/>
          </p:cNvSpPr>
          <p:nvPr/>
        </p:nvSpPr>
        <p:spPr bwMode="auto">
          <a:xfrm>
            <a:off x="5322888" y="6532563"/>
            <a:ext cx="2692400" cy="273050"/>
          </a:xfrm>
          <a:prstGeom prst="rect">
            <a:avLst/>
          </a:prstGeom>
          <a:noFill/>
          <a:ln w="9360">
            <a:noFill/>
            <a:miter lim="800000"/>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Lst>
            </a:pPr>
            <a:r>
              <a:rPr lang="fr-FR" sz="1200" b="1">
                <a:solidFill>
                  <a:schemeClr val="bg1"/>
                </a:solidFill>
                <a:latin typeface="Consolas" pitchFamily="49" charset="0"/>
                <a:ea typeface="Malgun Gothic" pitchFamily="34" charset="-127"/>
              </a:rPr>
              <a:t>Samuel VIOLLIN IGEN 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1" name="Group 1"/>
          <p:cNvGraphicFramePr>
            <a:graphicFrameLocks noGrp="1"/>
          </p:cNvGraphicFramePr>
          <p:nvPr/>
        </p:nvGraphicFramePr>
        <p:xfrm>
          <a:off x="377825" y="1046163"/>
          <a:ext cx="8234363" cy="6537325"/>
        </p:xfrm>
        <a:graphic>
          <a:graphicData uri="http://schemas.openxmlformats.org/drawingml/2006/table">
            <a:tbl>
              <a:tblPr/>
              <a:tblGrid>
                <a:gridCol w="1263650"/>
                <a:gridCol w="219075"/>
                <a:gridCol w="1589088"/>
                <a:gridCol w="774700"/>
                <a:gridCol w="1111250"/>
                <a:gridCol w="785812"/>
                <a:gridCol w="774700"/>
                <a:gridCol w="885825"/>
                <a:gridCol w="830263"/>
              </a:tblGrid>
              <a:tr h="238125">
                <a:tc rowSpan="2" gridSpan="3">
                  <a:txBody>
                    <a:bodyPr/>
                    <a:lstStyle/>
                    <a:p>
                      <a:pPr marL="0" marR="0" lvl="0" indent="0" algn="l" defTabSz="449263" rtl="0" eaLnBrk="1" fontAlgn="base" latinLnBrk="0" hangingPunct="0">
                        <a:lnSpc>
                          <a:spcPct val="102000"/>
                        </a:lnSpc>
                        <a:spcBef>
                          <a:spcPts val="363"/>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fr-FR" sz="3200" b="0" i="0" u="none" strike="noStrike" cap="none" normalizeH="0" baseline="0" smtClean="0">
                        <a:ln>
                          <a:noFill/>
                        </a:ln>
                        <a:solidFill>
                          <a:srgbClr val="000000"/>
                        </a:solidFill>
                        <a:effectLst/>
                        <a:latin typeface="Calibri" charset="0"/>
                        <a:cs typeface="Lucida Sans Unicode" charset="0"/>
                      </a:endParaRPr>
                    </a:p>
                  </a:txBody>
                  <a:tcPr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fr-FR"/>
                    </a:p>
                  </a:txBody>
                  <a:tcPr/>
                </a:tc>
                <a:tc rowSpan="2" hMerge="1">
                  <a:txBody>
                    <a:bodyPr/>
                    <a:lstStyle/>
                    <a:p>
                      <a:endParaRPr lang="fr-FR"/>
                    </a:p>
                  </a:txBody>
                  <a:tcPr/>
                </a:tc>
                <a:tc gridSpan="3">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Horaire de 1ère année</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Horaire de 2ème année</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434975">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Semaine</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a + b + c(2)</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Année (3)</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Semaine</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a + b + c(2)</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Année (3)</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r>
              <a:tr h="255588">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 Culture générale et expression </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 + 0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90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 +1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108</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54000">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 Langue vivante étrangère</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(4)</a:t>
                      </a: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 + 0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60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(4)</a:t>
                      </a: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 + 0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72</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54000">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 Mathématiques </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 + 1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90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 + 1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108</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55588">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4. Sciences Physiques - Chimie</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 + 0+ 1</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60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 + 0 + 1</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72</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66700">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5. Enseignements de spécialité</a:t>
                      </a:r>
                    </a:p>
                  </a:txBody>
                  <a:tcPr marT="56304"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20</a:t>
                      </a:r>
                    </a:p>
                  </a:txBody>
                  <a:tcPr marT="56304"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7+3+10</a:t>
                      </a:r>
                    </a:p>
                  </a:txBody>
                  <a:tcPr marT="56304"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600</a:t>
                      </a:r>
                    </a:p>
                  </a:txBody>
                  <a:tcPr marT="56304"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20</a:t>
                      </a:r>
                    </a:p>
                  </a:txBody>
                  <a:tcPr marT="56304"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7+3+10</a:t>
                      </a:r>
                    </a:p>
                  </a:txBody>
                  <a:tcPr marT="56304"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720</a:t>
                      </a:r>
                    </a:p>
                  </a:txBody>
                  <a:tcPr marT="56304"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54000">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5.1 Culture design et architecture</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3(5)+ 0 + 0 </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90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3(5)+ 0 + 0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72</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55588">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5.2. Étude de projet</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14</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 + 3 + 8</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420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14</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 + 3 + 8</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504</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371475">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5.3 Préparation et suivi de mise en œuvre de la réalisation</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 + 0 + 2 </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90</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 + 0 + 2</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108</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266700">
                <a:tc gridSpan="3">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6. Accompagnement personnalisé</a:t>
                      </a:r>
                    </a:p>
                  </a:txBody>
                  <a:tcPr marT="56304"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2</a:t>
                      </a:r>
                    </a:p>
                  </a:txBody>
                  <a:tcPr marT="56304"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0 + 2 + 0</a:t>
                      </a:r>
                    </a:p>
                  </a:txBody>
                  <a:tcPr marT="56304"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60</a:t>
                      </a:r>
                    </a:p>
                  </a:txBody>
                  <a:tcPr marT="56304"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2</a:t>
                      </a:r>
                    </a:p>
                  </a:txBody>
                  <a:tcPr marT="56304"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0 + 2 + 0</a:t>
                      </a:r>
                    </a:p>
                  </a:txBody>
                  <a:tcPr marT="56304"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200" b="1" i="0" u="none" strike="noStrike" cap="none" normalizeH="0" baseline="0" smtClean="0">
                          <a:ln>
                            <a:noFill/>
                          </a:ln>
                          <a:solidFill>
                            <a:srgbClr val="000000"/>
                          </a:solidFill>
                          <a:effectLst/>
                          <a:latin typeface="Times New Roman" pitchFamily="16" charset="0"/>
                          <a:cs typeface="Times New Roman" pitchFamily="16" charset="0"/>
                        </a:rPr>
                        <a:t>72</a:t>
                      </a:r>
                    </a:p>
                  </a:txBody>
                  <a:tcPr marT="56304"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4480" cap="flat" cmpd="sng" algn="ctr">
                      <a:solidFill>
                        <a:srgbClr val="000000"/>
                      </a:solidFill>
                      <a:prstDash val="solid"/>
                      <a:round/>
                      <a:headEnd type="none" w="med" len="med"/>
                      <a:tailEnd type="none" w="med" len="med"/>
                    </a:lnB>
                    <a:lnTlToBr>
                      <a:noFill/>
                    </a:lnTlToBr>
                    <a:lnBlToTr>
                      <a:noFill/>
                    </a:lnBlToTr>
                    <a:noFill/>
                  </a:tcPr>
                </a:tc>
              </a:tr>
              <a:tr h="254000">
                <a:tc gridSpan="3">
                  <a:txBody>
                    <a:bodyPr/>
                    <a:lstStyle/>
                    <a:p>
                      <a:pPr marL="0" marR="0" lvl="0" indent="0" algn="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Horaire total des enseignements obligatoires</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32 h</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15+6+11</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960 h(1)</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32 h</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14+7+11</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1152 h(1)°</a:t>
                      </a:r>
                    </a:p>
                  </a:txBody>
                  <a:tcPr marT="54540"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434975">
                <a:tc gridSpan="2">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Enseignement facultatif</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fr-FR"/>
                    </a:p>
                  </a:txBody>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Langue vivante 2</a:t>
                      </a:r>
                    </a:p>
                  </a:txBody>
                  <a:tcPr marT="54540" anchor="ctr" horzOverflow="overflow">
                    <a:lnL w="2448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2h</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0+2+0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49263" rtl="0" eaLnBrk="1" fontAlgn="base" latinLnBrk="0" hangingPunct="0">
                        <a:lnSpc>
                          <a:spcPct val="102000"/>
                        </a:lnSpc>
                        <a:spcBef>
                          <a:spcPts val="363"/>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fr-FR" sz="3200" b="0" i="0" u="none" strike="noStrike" cap="none" normalizeH="0" baseline="0" smtClean="0">
                        <a:ln>
                          <a:noFill/>
                        </a:ln>
                        <a:solidFill>
                          <a:srgbClr val="000000"/>
                        </a:solidFill>
                        <a:effectLst/>
                        <a:latin typeface="Calibri" charset="0"/>
                        <a:cs typeface="Lucida Sans Unicode" charset="0"/>
                      </a:endParaRPr>
                    </a:p>
                  </a:txBody>
                  <a:tcPr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1" i="0" u="none" strike="noStrike" cap="none" normalizeH="0" baseline="0" smtClean="0">
                          <a:ln>
                            <a:noFill/>
                          </a:ln>
                          <a:solidFill>
                            <a:srgbClr val="000000"/>
                          </a:solidFill>
                          <a:effectLst/>
                          <a:latin typeface="Times New Roman" pitchFamily="16" charset="0"/>
                          <a:cs typeface="Times New Roman" pitchFamily="16" charset="0"/>
                        </a:rPr>
                        <a:t>2h</a:t>
                      </a:r>
                    </a:p>
                  </a:txBody>
                  <a:tcPr marT="5454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0+2+0</a:t>
                      </a:r>
                    </a:p>
                  </a:txBody>
                  <a:tcPr marT="5454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49263" rtl="0" eaLnBrk="1" fontAlgn="base" latinLnBrk="0" hangingPunct="0">
                        <a:lnSpc>
                          <a:spcPct val="102000"/>
                        </a:lnSpc>
                        <a:spcBef>
                          <a:spcPts val="363"/>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fr-FR" sz="3200" b="0" i="0" u="none" strike="noStrike" cap="none" normalizeH="0" baseline="0" smtClean="0">
                        <a:ln>
                          <a:noFill/>
                        </a:ln>
                        <a:solidFill>
                          <a:srgbClr val="000000"/>
                        </a:solidFill>
                        <a:effectLst/>
                        <a:latin typeface="Calibri" charset="0"/>
                        <a:cs typeface="Lucida Sans Unicode" charset="0"/>
                      </a:endParaRPr>
                    </a:p>
                  </a:txBody>
                  <a:tcPr anchor="ctr"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a:noFill/>
                    </a:lnB>
                    <a:lnTlToBr>
                      <a:noFill/>
                    </a:lnTlToBr>
                    <a:lnBlToTr>
                      <a:noFill/>
                    </a:lnBlToTr>
                    <a:noFill/>
                  </a:tcPr>
                </a:tc>
              </a:tr>
              <a:tr h="254000">
                <a:tc>
                  <a:txBody>
                    <a:bodyPr/>
                    <a:lstStyle/>
                    <a:p>
                      <a:pPr marL="0" marR="0" lvl="0" indent="0" algn="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(1) :</a:t>
                      </a:r>
                    </a:p>
                  </a:txBody>
                  <a:tcPr marT="54540" horzOverflow="overflow">
                    <a:lnL>
                      <a:noFill/>
                    </a:lnL>
                    <a:lnR>
                      <a:noFill/>
                    </a:lnR>
                    <a:lnT>
                      <a:noFill/>
                    </a:lnT>
                    <a:lnB>
                      <a:noFill/>
                    </a:lnB>
                    <a:lnTlToBr>
                      <a:noFill/>
                    </a:lnTlToBr>
                    <a:lnBlToTr>
                      <a:noFill/>
                    </a:lnBlToTr>
                    <a:noFill/>
                  </a:tcPr>
                </a:tc>
                <a:tc gridSpan="8">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Le stage durera 6 semaines au total et placé en 1er année</a:t>
                      </a:r>
                    </a:p>
                  </a:txBody>
                  <a:tcPr marT="5454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54000">
                <a:tc>
                  <a:txBody>
                    <a:bodyPr/>
                    <a:lstStyle/>
                    <a:p>
                      <a:pPr marL="0" marR="0" lvl="0" indent="0" algn="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(2) :</a:t>
                      </a:r>
                    </a:p>
                  </a:txBody>
                  <a:tcPr marT="54540" horzOverflow="overflow">
                    <a:lnL>
                      <a:noFill/>
                    </a:lnL>
                    <a:lnR>
                      <a:noFill/>
                    </a:lnR>
                    <a:lnT>
                      <a:noFill/>
                    </a:lnT>
                    <a:lnB>
                      <a:noFill/>
                    </a:lnB>
                    <a:lnTlToBr>
                      <a:noFill/>
                    </a:lnTlToBr>
                    <a:lnBlToTr>
                      <a:noFill/>
                    </a:lnBlToTr>
                    <a:noFill/>
                  </a:tcPr>
                </a:tc>
                <a:tc gridSpan="8">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a : cours en division entière, b : travaux dirigés ou pratiques de laboratoire, c : travaux pratiques d’atelier ou projet.</a:t>
                      </a:r>
                    </a:p>
                  </a:txBody>
                  <a:tcPr marT="5454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071563">
                <a:tc>
                  <a:txBody>
                    <a:bodyPr/>
                    <a:lstStyle/>
                    <a:p>
                      <a:pPr marL="0" marR="0" lvl="0" indent="0" algn="r"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(3) :</a:t>
                      </a:r>
                    </a:p>
                    <a:p>
                      <a:pPr marL="0" marR="0" lvl="0" indent="0" algn="r" defTabSz="449263" rtl="0" eaLnBrk="1" fontAlgn="base" latinLnBrk="0" hangingPunct="0">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(4) :  </a:t>
                      </a:r>
                    </a:p>
                    <a:p>
                      <a:pPr marL="0" marR="0" lvl="0" indent="0" algn="r" defTabSz="449263" rtl="0" eaLnBrk="1" fontAlgn="base" latinLnBrk="0" hangingPunct="0">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fr-FR" sz="1000" b="0" i="0" u="none" strike="noStrike" cap="none" normalizeH="0" baseline="0" smtClean="0">
                        <a:ln>
                          <a:noFill/>
                        </a:ln>
                        <a:solidFill>
                          <a:srgbClr val="000000"/>
                        </a:solidFill>
                        <a:effectLst/>
                        <a:latin typeface="Times New Roman" pitchFamily="16" charset="0"/>
                        <a:cs typeface="Times New Roman" pitchFamily="16" charset="0"/>
                      </a:endParaRPr>
                    </a:p>
                    <a:p>
                      <a:pPr marL="0" marR="0" lvl="0" indent="0" algn="r" defTabSz="449263" rtl="0" eaLnBrk="1" fontAlgn="base" latinLnBrk="0" hangingPunct="0">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 (5) </a:t>
                      </a:r>
                    </a:p>
                  </a:txBody>
                  <a:tcPr marT="54540" horzOverflow="overflow">
                    <a:lnL>
                      <a:noFill/>
                    </a:lnL>
                    <a:lnR>
                      <a:noFill/>
                    </a:lnR>
                    <a:lnT>
                      <a:noFill/>
                    </a:lnT>
                    <a:lnB>
                      <a:noFill/>
                    </a:lnB>
                    <a:lnTlToBr>
                      <a:noFill/>
                    </a:lnTlToBr>
                    <a:lnBlToTr>
                      <a:noFill/>
                    </a:lnBlToTr>
                    <a:noFill/>
                  </a:tcPr>
                </a:tc>
                <a:tc gridSpan="8">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L'horaire annuel est donné à titre indicatif.</a:t>
                      </a:r>
                    </a:p>
                    <a:p>
                      <a:pPr marL="0" marR="0" lvl="0" indent="0" algn="l" defTabSz="449263" rtl="0" eaLnBrk="1" fontAlgn="base" latinLnBrk="0" hangingPunct="0">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Une heure de cet enseignement est assurée conjointement par un professeur d'enseignement professionnel et un professeur d'anglais, avec tous les étudiants. </a:t>
                      </a:r>
                    </a:p>
                    <a:p>
                      <a:pPr marL="0" marR="0" lvl="0" indent="0" algn="l" defTabSz="449263" rtl="0" eaLnBrk="1" fontAlgn="base" latinLnBrk="0" hangingPunct="0">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Cet enseignement est dispensé par un professeur d’arts appliqués, avec tous les étudiants. Une heure de cet enseignement est assuré, conjointement, avec un professeur d’enseignement professionnel . Ce temps de co-enseignement vise à permettre d'apporter des éléments d'appréciation du concept architectural des projets menés en 1ère et 2ème année.</a:t>
                      </a:r>
                    </a:p>
                  </a:txBody>
                  <a:tcPr marT="5454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19163">
                <a:tc>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sz="1000" b="0" i="0" u="none" strike="noStrike" cap="none" normalizeH="0" baseline="0" smtClean="0">
                          <a:ln>
                            <a:noFill/>
                          </a:ln>
                          <a:solidFill>
                            <a:srgbClr val="000000"/>
                          </a:solidFill>
                          <a:effectLst/>
                          <a:latin typeface="Times New Roman" pitchFamily="16" charset="0"/>
                          <a:cs typeface="Times New Roman" pitchFamily="16" charset="0"/>
                        </a:rPr>
                        <a:t>:</a:t>
                      </a:r>
                    </a:p>
                  </a:txBody>
                  <a:tcPr marT="54540" horzOverflow="overflow">
                    <a:lnL>
                      <a:noFill/>
                    </a:lnL>
                    <a:lnR>
                      <a:noFill/>
                    </a:lnR>
                    <a:lnT>
                      <a:noFill/>
                    </a:lnT>
                    <a:lnB>
                      <a:noFill/>
                    </a:lnB>
                    <a:lnTlToBr>
                      <a:noFill/>
                    </a:lnTlToBr>
                    <a:lnBlToTr>
                      <a:noFill/>
                    </a:lnBlToTr>
                    <a:noFill/>
                  </a:tcPr>
                </a:tc>
                <a:tc gridSpan="8">
                  <a:txBody>
                    <a:bodyPr/>
                    <a:lstStyle/>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fr-FR" sz="1000" b="0" i="0" u="none" strike="noStrike" cap="none" normalizeH="0" baseline="0" smtClean="0">
                        <a:ln>
                          <a:noFill/>
                        </a:ln>
                        <a:solidFill>
                          <a:srgbClr val="000000"/>
                        </a:solidFill>
                        <a:effectLst/>
                        <a:latin typeface="Times New Roman" pitchFamily="16" charset="0"/>
                        <a:cs typeface="Times New Roman" pitchFamily="16" charset="0"/>
                      </a:endParaRPr>
                    </a:p>
                  </a:txBody>
                  <a:tcPr marT="5454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3911" name="Rectangle 284"/>
          <p:cNvSpPr>
            <a:spLocks noChangeArrowheads="1"/>
          </p:cNvSpPr>
          <p:nvPr/>
        </p:nvSpPr>
        <p:spPr bwMode="auto">
          <a:xfrm>
            <a:off x="1466850" y="608013"/>
            <a:ext cx="5949950" cy="365125"/>
          </a:xfrm>
          <a:prstGeom prst="rect">
            <a:avLst/>
          </a:prstGeom>
          <a:solidFill>
            <a:srgbClr val="FFFFFF"/>
          </a:solidFill>
          <a:ln w="9360">
            <a:noFill/>
            <a:miter lim="800000"/>
            <a:headEnd/>
            <a:tailEnd/>
          </a:ln>
        </p:spPr>
        <p:txBody>
          <a:bodyPr lIns="90000" tIns="45000" rIns="90000" bIns="45000">
            <a:spAutoFit/>
          </a:bodyPr>
          <a:lstStyle/>
          <a:p>
            <a:pPr algn="ct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fr-FR" sz="1800" b="1">
                <a:solidFill>
                  <a:srgbClr val="000000"/>
                </a:solidFill>
              </a:rPr>
              <a:t>La nouvelle grille horaire du BTS ERA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srcRect/>
          <a:stretch>
            <a:fillRect/>
          </a:stretch>
        </p:blipFill>
        <p:spPr bwMode="auto">
          <a:xfrm>
            <a:off x="846138" y="1038225"/>
            <a:ext cx="6924675" cy="5400675"/>
          </a:xfrm>
          <a:prstGeom prst="rect">
            <a:avLst/>
          </a:prstGeom>
          <a:noFill/>
          <a:ln w="9525">
            <a:noFill/>
            <a:round/>
            <a:headEnd/>
            <a:tailEnd/>
          </a:ln>
        </p:spPr>
      </p:pic>
      <p:sp>
        <p:nvSpPr>
          <p:cNvPr id="35842" name="Rectangle 2"/>
          <p:cNvSpPr>
            <a:spLocks noChangeArrowheads="1"/>
          </p:cNvSpPr>
          <p:nvPr/>
        </p:nvSpPr>
        <p:spPr bwMode="auto">
          <a:xfrm>
            <a:off x="1466850" y="608013"/>
            <a:ext cx="5949950" cy="365125"/>
          </a:xfrm>
          <a:prstGeom prst="rect">
            <a:avLst/>
          </a:prstGeom>
          <a:solidFill>
            <a:srgbClr val="FFFFFF"/>
          </a:solidFill>
          <a:ln w="9360">
            <a:noFill/>
            <a:miter lim="800000"/>
            <a:headEnd/>
            <a:tailEnd/>
          </a:ln>
        </p:spPr>
        <p:txBody>
          <a:bodyPr lIns="90000" tIns="45000" rIns="90000" bIns="45000">
            <a:spAutoFit/>
          </a:bodyPr>
          <a:lstStyle/>
          <a:p>
            <a:pPr algn="ct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fr-FR" sz="1800" b="1">
                <a:solidFill>
                  <a:srgbClr val="000000"/>
                </a:solidFill>
              </a:rPr>
              <a:t>La grille actuelle du BTS AEA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srcRect/>
          <a:stretch>
            <a:fillRect/>
          </a:stretch>
        </p:blipFill>
        <p:spPr bwMode="auto">
          <a:xfrm>
            <a:off x="727075" y="2174875"/>
            <a:ext cx="1609725" cy="1287463"/>
          </a:xfrm>
          <a:prstGeom prst="rect">
            <a:avLst/>
          </a:prstGeom>
          <a:noFill/>
          <a:ln w="9360">
            <a:noFill/>
            <a:miter lim="800000"/>
            <a:headEnd/>
            <a:tailEnd/>
          </a:ln>
        </p:spPr>
      </p:pic>
      <p:pic>
        <p:nvPicPr>
          <p:cNvPr id="17410" name="Picture 2"/>
          <p:cNvPicPr>
            <a:picLocks noChangeAspect="1" noChangeArrowheads="1"/>
          </p:cNvPicPr>
          <p:nvPr/>
        </p:nvPicPr>
        <p:blipFill>
          <a:blip r:embed="rId4"/>
          <a:srcRect/>
          <a:stretch>
            <a:fillRect/>
          </a:stretch>
        </p:blipFill>
        <p:spPr bwMode="auto">
          <a:xfrm>
            <a:off x="749300" y="4365625"/>
            <a:ext cx="1587500" cy="1587500"/>
          </a:xfrm>
          <a:prstGeom prst="rect">
            <a:avLst/>
          </a:prstGeom>
          <a:noFill/>
          <a:ln w="9360">
            <a:noFill/>
            <a:miter lim="800000"/>
            <a:headEnd/>
            <a:tailEnd/>
          </a:ln>
        </p:spPr>
      </p:pic>
      <p:pic>
        <p:nvPicPr>
          <p:cNvPr id="17411" name="Picture 3"/>
          <p:cNvPicPr>
            <a:picLocks noChangeAspect="1" noChangeArrowheads="1"/>
          </p:cNvPicPr>
          <p:nvPr/>
        </p:nvPicPr>
        <p:blipFill>
          <a:blip r:embed="rId5"/>
          <a:srcRect/>
          <a:stretch>
            <a:fillRect/>
          </a:stretch>
        </p:blipFill>
        <p:spPr bwMode="auto">
          <a:xfrm>
            <a:off x="5962650" y="4365625"/>
            <a:ext cx="2022475" cy="1720850"/>
          </a:xfrm>
          <a:prstGeom prst="rect">
            <a:avLst/>
          </a:prstGeom>
          <a:noFill/>
          <a:ln w="9360">
            <a:noFill/>
            <a:miter lim="800000"/>
            <a:headEnd/>
            <a:tailEnd/>
          </a:ln>
        </p:spPr>
      </p:pic>
      <p:pic>
        <p:nvPicPr>
          <p:cNvPr id="17412" name="Picture 4"/>
          <p:cNvPicPr>
            <a:picLocks noChangeAspect="1" noChangeArrowheads="1"/>
          </p:cNvPicPr>
          <p:nvPr/>
        </p:nvPicPr>
        <p:blipFill>
          <a:blip r:embed="rId6"/>
          <a:srcRect/>
          <a:stretch>
            <a:fillRect/>
          </a:stretch>
        </p:blipFill>
        <p:spPr bwMode="auto">
          <a:xfrm>
            <a:off x="6259513" y="2174875"/>
            <a:ext cx="1428750" cy="1614488"/>
          </a:xfrm>
          <a:prstGeom prst="rect">
            <a:avLst/>
          </a:prstGeom>
          <a:noFill/>
          <a:ln w="9360">
            <a:noFill/>
            <a:miter lim="800000"/>
            <a:headEnd/>
            <a:tailEnd/>
          </a:ln>
        </p:spPr>
      </p:pic>
      <p:pic>
        <p:nvPicPr>
          <p:cNvPr id="17413" name="Picture 5"/>
          <p:cNvPicPr>
            <a:picLocks noChangeAspect="1" noChangeArrowheads="1"/>
          </p:cNvPicPr>
          <p:nvPr/>
        </p:nvPicPr>
        <p:blipFill>
          <a:blip r:embed="rId7"/>
          <a:srcRect/>
          <a:stretch>
            <a:fillRect/>
          </a:stretch>
        </p:blipFill>
        <p:spPr bwMode="auto">
          <a:xfrm>
            <a:off x="3167063" y="4397375"/>
            <a:ext cx="1965325" cy="1743075"/>
          </a:xfrm>
          <a:prstGeom prst="rect">
            <a:avLst/>
          </a:prstGeom>
          <a:noFill/>
          <a:ln w="9360">
            <a:noFill/>
            <a:miter lim="800000"/>
            <a:headEnd/>
            <a:tailEnd/>
          </a:ln>
        </p:spPr>
      </p:pic>
      <p:pic>
        <p:nvPicPr>
          <p:cNvPr id="17414" name="Picture 6"/>
          <p:cNvPicPr>
            <a:picLocks noChangeAspect="1" noChangeArrowheads="1"/>
          </p:cNvPicPr>
          <p:nvPr/>
        </p:nvPicPr>
        <p:blipFill>
          <a:blip r:embed="rId8"/>
          <a:srcRect/>
          <a:stretch>
            <a:fillRect/>
          </a:stretch>
        </p:blipFill>
        <p:spPr bwMode="auto">
          <a:xfrm>
            <a:off x="3035300" y="2174875"/>
            <a:ext cx="2228850" cy="1533525"/>
          </a:xfrm>
          <a:prstGeom prst="rect">
            <a:avLst/>
          </a:prstGeom>
          <a:noFill/>
          <a:ln w="9360">
            <a:noFill/>
            <a:miter lim="800000"/>
            <a:headEnd/>
            <a:tailEnd/>
          </a:ln>
        </p:spPr>
      </p:pic>
      <p:sp>
        <p:nvSpPr>
          <p:cNvPr id="17415" name="Rectangle 7"/>
          <p:cNvSpPr>
            <a:spLocks noChangeArrowheads="1"/>
          </p:cNvSpPr>
          <p:nvPr/>
        </p:nvSpPr>
        <p:spPr bwMode="auto">
          <a:xfrm>
            <a:off x="1776413" y="1181100"/>
            <a:ext cx="5589587" cy="576263"/>
          </a:xfrm>
          <a:prstGeom prst="rect">
            <a:avLst/>
          </a:prstGeom>
          <a:noFill/>
          <a:ln w="9360">
            <a:noFill/>
            <a:miter lim="800000"/>
            <a:headEnd/>
            <a:tailEnd/>
          </a:ln>
        </p:spPr>
        <p:txBody>
          <a:bodyPr lIns="90000" tIns="45000" rIns="90000" bIns="45000"/>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lang="fr-FR" sz="2800">
                <a:solidFill>
                  <a:srgbClr val="000000"/>
                </a:solidFill>
                <a:latin typeface="Calibri" pitchFamily="34" charset="0"/>
              </a:rPr>
              <a:t>Exemple de réalisations</a:t>
            </a:r>
          </a:p>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endParaRPr lang="fr-FR" sz="2800" b="1">
              <a:solidFill>
                <a:srgbClr val="000000"/>
              </a:solidFill>
              <a:latin typeface="Calibri" pitchFamily="34" charset="0"/>
            </a:endParaRPr>
          </a:p>
        </p:txBody>
      </p:sp>
      <p:sp>
        <p:nvSpPr>
          <p:cNvPr id="17416" name="Rectangle 8"/>
          <p:cNvSpPr>
            <a:spLocks noChangeArrowheads="1"/>
          </p:cNvSpPr>
          <p:nvPr/>
        </p:nvSpPr>
        <p:spPr bwMode="auto">
          <a:xfrm>
            <a:off x="79375" y="3649663"/>
            <a:ext cx="2643188" cy="576262"/>
          </a:xfrm>
          <a:prstGeom prst="rect">
            <a:avLst/>
          </a:prstGeom>
          <a:noFill/>
          <a:ln w="9360">
            <a:noFill/>
            <a:miter lim="800000"/>
            <a:headEnd/>
            <a:tailEnd/>
          </a:ln>
        </p:spPr>
        <p:txBody>
          <a:bodyPr lIns="90000" tIns="45000" rIns="90000" bIns="45000"/>
          <a:lstStyle/>
          <a:p>
            <a:pPr algn="ctr">
              <a:buClr>
                <a:srgbClr val="000000"/>
              </a:buClr>
              <a:buSzPct val="100000"/>
              <a:buFont typeface="Times New Roman" pitchFamily="18" charset="0"/>
              <a:buNone/>
              <a:tabLst>
                <a:tab pos="723900" algn="l"/>
                <a:tab pos="1447800" algn="l"/>
                <a:tab pos="2171700" algn="l"/>
              </a:tabLst>
            </a:pPr>
            <a:r>
              <a:rPr lang="fr-FR">
                <a:solidFill>
                  <a:srgbClr val="000000"/>
                </a:solidFill>
                <a:latin typeface="Calibri" pitchFamily="34" charset="0"/>
              </a:rPr>
              <a:t>Agencements de pièces à vivre d’hôtels de luxes </a:t>
            </a:r>
          </a:p>
          <a:p>
            <a:pPr algn="ctr">
              <a:buClr>
                <a:srgbClr val="000000"/>
              </a:buClr>
              <a:buSzPct val="100000"/>
              <a:buFont typeface="Times New Roman" pitchFamily="18" charset="0"/>
              <a:buNone/>
              <a:tabLst>
                <a:tab pos="723900" algn="l"/>
                <a:tab pos="1447800" algn="l"/>
                <a:tab pos="2171700" algn="l"/>
              </a:tabLst>
            </a:pPr>
            <a:endParaRPr lang="fr-FR" b="1">
              <a:solidFill>
                <a:srgbClr val="000000"/>
              </a:solidFill>
              <a:latin typeface="Calibri" pitchFamily="34" charset="0"/>
            </a:endParaRPr>
          </a:p>
        </p:txBody>
      </p:sp>
      <p:sp>
        <p:nvSpPr>
          <p:cNvPr id="17417" name="Rectangle 9"/>
          <p:cNvSpPr>
            <a:spLocks noChangeArrowheads="1"/>
          </p:cNvSpPr>
          <p:nvPr/>
        </p:nvSpPr>
        <p:spPr bwMode="auto">
          <a:xfrm>
            <a:off x="2824163" y="3789363"/>
            <a:ext cx="2641600" cy="576262"/>
          </a:xfrm>
          <a:prstGeom prst="rect">
            <a:avLst/>
          </a:prstGeom>
          <a:noFill/>
          <a:ln w="9360">
            <a:noFill/>
            <a:miter lim="800000"/>
            <a:headEnd/>
            <a:tailEnd/>
          </a:ln>
        </p:spPr>
        <p:txBody>
          <a:bodyPr lIns="90000" tIns="45000" rIns="90000" bIns="45000"/>
          <a:lstStyle/>
          <a:p>
            <a:pPr algn="ctr">
              <a:buClr>
                <a:srgbClr val="000000"/>
              </a:buClr>
              <a:buSzPct val="100000"/>
              <a:buFont typeface="Times New Roman" pitchFamily="18" charset="0"/>
              <a:buNone/>
              <a:tabLst>
                <a:tab pos="723900" algn="l"/>
                <a:tab pos="1447800" algn="l"/>
                <a:tab pos="2171700" algn="l"/>
              </a:tabLst>
            </a:pPr>
            <a:r>
              <a:rPr lang="fr-FR">
                <a:solidFill>
                  <a:srgbClr val="000000"/>
                </a:solidFill>
                <a:latin typeface="Calibri" pitchFamily="34" charset="0"/>
              </a:rPr>
              <a:t>Agencements de magasins</a:t>
            </a:r>
          </a:p>
          <a:p>
            <a:pPr algn="ctr">
              <a:buClr>
                <a:srgbClr val="000000"/>
              </a:buClr>
              <a:buSzPct val="100000"/>
              <a:buFont typeface="Times New Roman" pitchFamily="18" charset="0"/>
              <a:buNone/>
              <a:tabLst>
                <a:tab pos="723900" algn="l"/>
                <a:tab pos="1447800" algn="l"/>
                <a:tab pos="2171700" algn="l"/>
              </a:tabLst>
            </a:pPr>
            <a:endParaRPr lang="fr-FR" b="1">
              <a:solidFill>
                <a:srgbClr val="000000"/>
              </a:solidFill>
              <a:latin typeface="Calibri" pitchFamily="34" charset="0"/>
            </a:endParaRPr>
          </a:p>
        </p:txBody>
      </p:sp>
      <p:sp>
        <p:nvSpPr>
          <p:cNvPr id="17418" name="Rectangle 10"/>
          <p:cNvSpPr>
            <a:spLocks noChangeArrowheads="1"/>
          </p:cNvSpPr>
          <p:nvPr/>
        </p:nvSpPr>
        <p:spPr bwMode="auto">
          <a:xfrm>
            <a:off x="5653088" y="3800475"/>
            <a:ext cx="2641600" cy="576263"/>
          </a:xfrm>
          <a:prstGeom prst="rect">
            <a:avLst/>
          </a:prstGeom>
          <a:noFill/>
          <a:ln w="9360">
            <a:noFill/>
            <a:miter lim="800000"/>
            <a:headEnd/>
            <a:tailEnd/>
          </a:ln>
        </p:spPr>
        <p:txBody>
          <a:bodyPr lIns="90000" tIns="45000" rIns="90000" bIns="45000"/>
          <a:lstStyle/>
          <a:p>
            <a:pPr algn="ctr">
              <a:buClr>
                <a:srgbClr val="000000"/>
              </a:buClr>
              <a:buSzPct val="100000"/>
              <a:buFont typeface="Times New Roman" pitchFamily="18" charset="0"/>
              <a:buNone/>
              <a:tabLst>
                <a:tab pos="723900" algn="l"/>
                <a:tab pos="1447800" algn="l"/>
                <a:tab pos="2171700" algn="l"/>
              </a:tabLst>
            </a:pPr>
            <a:r>
              <a:rPr lang="fr-FR">
                <a:solidFill>
                  <a:srgbClr val="000000"/>
                </a:solidFill>
                <a:latin typeface="Calibri" pitchFamily="34" charset="0"/>
              </a:rPr>
              <a:t>Salles techniques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txBox="1">
            <a:spLocks noChangeArrowheads="1"/>
          </p:cNvSpPr>
          <p:nvPr/>
        </p:nvSpPr>
        <p:spPr bwMode="auto">
          <a:xfrm>
            <a:off x="900113" y="836613"/>
            <a:ext cx="7453312" cy="576262"/>
          </a:xfrm>
          <a:prstGeom prst="rect">
            <a:avLst/>
          </a:prstGeom>
          <a:noFill/>
          <a:ln w="9525">
            <a:noFill/>
            <a:miter lim="800000"/>
            <a:headEnd/>
            <a:tailEnd/>
          </a:ln>
        </p:spPr>
        <p:txBody>
          <a:bodyPr/>
          <a:lstStyle/>
          <a:p>
            <a:pPr algn="ctr" defTabSz="457200"/>
            <a:r>
              <a:rPr lang="fr-FR" altLang="fr-FR" sz="2800" b="1">
                <a:solidFill>
                  <a:srgbClr val="404040"/>
                </a:solidFill>
                <a:latin typeface="Calibri" pitchFamily="34" charset="0"/>
              </a:rPr>
              <a:t>La composition du groupe d’experts</a:t>
            </a:r>
          </a:p>
        </p:txBody>
      </p:sp>
      <p:graphicFrame>
        <p:nvGraphicFramePr>
          <p:cNvPr id="33835" name="Group 43"/>
          <p:cNvGraphicFramePr>
            <a:graphicFrameLocks noGrp="1"/>
          </p:cNvGraphicFramePr>
          <p:nvPr/>
        </p:nvGraphicFramePr>
        <p:xfrm>
          <a:off x="611188" y="1665288"/>
          <a:ext cx="7956550" cy="4665662"/>
        </p:xfrm>
        <a:graphic>
          <a:graphicData uri="http://schemas.openxmlformats.org/drawingml/2006/table">
            <a:tbl>
              <a:tblPr/>
              <a:tblGrid>
                <a:gridCol w="2376487"/>
                <a:gridCol w="5580063"/>
              </a:tblGrid>
              <a:tr h="244475">
                <a:tc>
                  <a:txBody>
                    <a:bodyPr/>
                    <a:lstStyle/>
                    <a:p>
                      <a:pPr marL="0" marR="0" lvl="0" indent="0" algn="ctr"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nom prénom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fonction/organisme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Alain AUFRÈRE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Versailles FFB-CFA </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just"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Société NABYTEK</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just"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11 avenue de Reims</a:t>
                      </a:r>
                      <a:r>
                        <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rPr>
                        <a:t>   </a:t>
                      </a: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95460 EZANVILLE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Arnaud  CHAUMONT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Versailles OPPBTP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492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Alain LAMBERT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CMA Saint BRIEUX </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69 rue Chaptal - BP 119</a:t>
                      </a:r>
                      <a:r>
                        <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rPr>
                        <a:t>  </a:t>
                      </a: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22001 SAINT BRIEUC Cedex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Emmanuel  BUCHY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CAA Agencement</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65, rue Spontini </a:t>
                      </a:r>
                      <a:r>
                        <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rPr>
                        <a:t>  </a:t>
                      </a: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75016 Paris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492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Eric GUILLET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UNIFA</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Ets BRILLOUET       85260</a:t>
                      </a:r>
                      <a:r>
                        <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rPr>
                        <a:t> </a:t>
                      </a: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L’HEBERGEMENT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Remi JAMES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Ets JAMES EBENISTES</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50670 SAINT LAURENT DES CUVES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6875">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Marc BROUILLET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Ets BROUILLET PRODUCTION</a:t>
                      </a:r>
                      <a:endParaRPr kumimoji="0" lang="fr-FR" sz="16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600"/>
                        </a:spcAft>
                        <a:buClr>
                          <a:srgbClr val="000000"/>
                        </a:buClr>
                        <a:buSzPct val="100000"/>
                        <a:buFontTx/>
                        <a:buNone/>
                        <a:tabLst/>
                      </a:pPr>
                      <a:r>
                        <a:rPr kumimoji="0" lang="fr-FR" sz="1600" b="1" i="0" u="none" strike="noStrike" cap="none" normalizeH="0" baseline="0" smtClean="0">
                          <a:ln>
                            <a:noFill/>
                          </a:ln>
                          <a:solidFill>
                            <a:srgbClr val="000000"/>
                          </a:solidFill>
                          <a:effectLst/>
                          <a:latin typeface="Arial" charset="0"/>
                          <a:ea typeface="Times New Roman" pitchFamily="16" charset="0"/>
                          <a:cs typeface="Arial" charset="0"/>
                        </a:rPr>
                        <a:t>49540 MARTIGNE BRIAND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80" name="Group 40"/>
          <p:cNvGraphicFramePr>
            <a:graphicFrameLocks noGrp="1"/>
          </p:cNvGraphicFramePr>
          <p:nvPr/>
        </p:nvGraphicFramePr>
        <p:xfrm>
          <a:off x="1008063" y="2133600"/>
          <a:ext cx="7524750" cy="3360738"/>
        </p:xfrm>
        <a:graphic>
          <a:graphicData uri="http://schemas.openxmlformats.org/drawingml/2006/table">
            <a:tbl>
              <a:tblPr/>
              <a:tblGrid>
                <a:gridCol w="2309812"/>
                <a:gridCol w="5214938"/>
              </a:tblGrid>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Samuel VIOLLIN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Inspecteur général STI  Ministère de l’education nationale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Patrick AVELINE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Nantes IEN rectorat de Nantes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François BACON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Lille IA-IPR académie de Lille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68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Francis COUNIL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Nancy-Metz IA-IPR STI Arts appliqués </a:t>
                      </a:r>
                      <a:endParaRPr kumimoji="0" lang="fr-FR" sz="14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rectorat de Nancy-Metz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Olivier DENJEAN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Toulouse Professeur lycée V. Auriol de Revel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Olivier  DUVAL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Paris IA-IPR Arts appliqués - Rectorat de Paris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Jacques GARLIN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Lille Professeur lycée J. Prouvé de Lomme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68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Thierry MARTIN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Rouen Prof. Lycée Auguste Perret </a:t>
                      </a:r>
                      <a:endParaRPr kumimoji="0" lang="fr-FR" sz="1400" b="1" i="0" u="none" strike="noStrike" cap="none" normalizeH="0" baseline="0" smtClean="0">
                        <a:ln>
                          <a:noFill/>
                        </a:ln>
                        <a:solidFill>
                          <a:srgbClr val="000000"/>
                        </a:solidFill>
                        <a:effectLst/>
                        <a:latin typeface="Times New Roman" pitchFamily="16" charset="0"/>
                        <a:ea typeface="Times New Roman" pitchFamily="16" charset="0"/>
                        <a:cs typeface="Arial" charset="0"/>
                      </a:endParaRPr>
                    </a:p>
                    <a:p>
                      <a:pPr marL="0" marR="0" lvl="0" indent="0" algn="l" defTabSz="914400" rtl="0" eaLnBrk="0" fontAlgn="base" latinLnBrk="0" hangingPunct="0">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Le Havre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Damien VOYNET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3000"/>
                        </a:lnSpc>
                        <a:spcBef>
                          <a:spcPct val="0"/>
                        </a:spcBef>
                        <a:spcAft>
                          <a:spcPts val="1425"/>
                        </a:spcAft>
                        <a:buClr>
                          <a:srgbClr val="000000"/>
                        </a:buClr>
                        <a:buSzPct val="100000"/>
                        <a:buFontTx/>
                        <a:buNone/>
                        <a:tabLst/>
                      </a:pPr>
                      <a:r>
                        <a:rPr kumimoji="0" lang="fr-FR" sz="1400" b="1" i="0" u="none" strike="noStrike" cap="none" normalizeH="0" baseline="0" smtClean="0">
                          <a:ln>
                            <a:noFill/>
                          </a:ln>
                          <a:solidFill>
                            <a:srgbClr val="000000"/>
                          </a:solidFill>
                          <a:effectLst/>
                          <a:latin typeface="Arial" charset="0"/>
                          <a:ea typeface="Times New Roman" pitchFamily="16" charset="0"/>
                          <a:cs typeface="Arial" charset="0"/>
                        </a:rPr>
                        <a:t>Paris Professeur École Boulle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21537" name="Rectangle 3"/>
          <p:cNvSpPr txBox="1">
            <a:spLocks noChangeArrowheads="1"/>
          </p:cNvSpPr>
          <p:nvPr/>
        </p:nvSpPr>
        <p:spPr bwMode="auto">
          <a:xfrm>
            <a:off x="971550" y="1412875"/>
            <a:ext cx="7453313" cy="576263"/>
          </a:xfrm>
          <a:prstGeom prst="rect">
            <a:avLst/>
          </a:prstGeom>
          <a:noFill/>
          <a:ln w="9525">
            <a:noFill/>
            <a:miter lim="800000"/>
            <a:headEnd/>
            <a:tailEnd/>
          </a:ln>
        </p:spPr>
        <p:txBody>
          <a:bodyPr/>
          <a:lstStyle/>
          <a:p>
            <a:pPr algn="ctr" defTabSz="457200"/>
            <a:r>
              <a:rPr lang="fr-FR" altLang="fr-FR" sz="2800" b="1">
                <a:solidFill>
                  <a:srgbClr val="404040"/>
                </a:solidFill>
                <a:latin typeface="Calibri" pitchFamily="34" charset="0"/>
              </a:rPr>
              <a:t>La composition du groupe d’experts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36563" y="1511300"/>
            <a:ext cx="8229600" cy="4502150"/>
          </a:xfrm>
          <a:prstGeom prst="rect">
            <a:avLst/>
          </a:prstGeom>
          <a:noFill/>
          <a:ln w="9360">
            <a:noFill/>
            <a:miter lim="800000"/>
            <a:headEnd/>
            <a:tailEnd/>
          </a:ln>
        </p:spPr>
        <p:txBody>
          <a:bodyPr lIns="90000" tIns="45000" rIns="90000" bIns="45000">
            <a:spAutoFit/>
          </a:bodyPr>
          <a:lstStyle/>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L’écriture du référentiel du BTS Aménagement de l’Espace Architecturale date de la fin des années 80 (première session en 1989).</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Cette période de plus de 25 ans dans le domaine de la réalisation d’agencement a vu évoluer fortement les outils de conception, les outils de suivi d’une affaire et d’organisation des chantiers, les matériaux et les techniques de réalisation, l’environnement réglementaire sur la qualification des ouvrages et dans le domaine de la santé et sécurité au travail.</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800" b="1">
              <a:solidFill>
                <a:srgbClr val="000000"/>
              </a:solidFill>
            </a:endParaRP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Par ailleurs le recrutement en BTS ERA s’est diversifié au fil des années nécessitant des évolutions pédagogiques pour faire réussir tous les étudiants </a:t>
            </a:r>
          </a:p>
          <a:p>
            <a:pP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800" b="1">
              <a:solidFill>
                <a:srgbClr val="000000"/>
              </a:solidFill>
            </a:endParaRPr>
          </a:p>
          <a:p>
            <a:pP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800" b="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50863" y="1196975"/>
            <a:ext cx="7759700" cy="576263"/>
          </a:xfrm>
          <a:prstGeom prst="rect">
            <a:avLst/>
          </a:prstGeom>
          <a:noFill/>
          <a:ln w="9360">
            <a:no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fr-FR" sz="2400" b="1">
                <a:solidFill>
                  <a:srgbClr val="000000"/>
                </a:solidFill>
                <a:latin typeface="Calibri" pitchFamily="34" charset="0"/>
              </a:rPr>
              <a:t>L’évolution des outils de conceptions et de communication implique:</a:t>
            </a:r>
          </a:p>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fr-FR" sz="2400" b="1">
              <a:solidFill>
                <a:srgbClr val="000000"/>
              </a:solidFill>
              <a:latin typeface="Calibri" pitchFamily="34" charset="0"/>
            </a:endParaRPr>
          </a:p>
        </p:txBody>
      </p:sp>
      <p:sp>
        <p:nvSpPr>
          <p:cNvPr id="25602" name="Rectangle 2"/>
          <p:cNvSpPr>
            <a:spLocks noChangeArrowheads="1"/>
          </p:cNvSpPr>
          <p:nvPr/>
        </p:nvSpPr>
        <p:spPr bwMode="auto">
          <a:xfrm>
            <a:off x="474663" y="2179638"/>
            <a:ext cx="8232775" cy="2917825"/>
          </a:xfrm>
          <a:prstGeom prst="rect">
            <a:avLst/>
          </a:prstGeom>
          <a:noFill/>
          <a:ln w="9360">
            <a:noFill/>
            <a:miter lim="800000"/>
            <a:headEnd/>
            <a:tailEnd/>
          </a:ln>
        </p:spPr>
        <p:txBody>
          <a:bodyPr lIns="90000" tIns="45000" rIns="90000" bIns="45000">
            <a:spAutoFit/>
          </a:bodyPr>
          <a:lstStyle/>
          <a:p>
            <a:pPr marL="215900" indent="-215900" algn="just">
              <a:buClr>
                <a:srgbClr val="1F497D"/>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a:solidFill>
                  <a:srgbClr val="000000"/>
                </a:solidFill>
                <a:latin typeface="Calibri" pitchFamily="34" charset="0"/>
              </a:rPr>
              <a:t>  </a:t>
            </a:r>
            <a:r>
              <a:rPr lang="fr-FR" sz="2000">
                <a:solidFill>
                  <a:srgbClr val="000000"/>
                </a:solidFill>
                <a:latin typeface="Calibri" pitchFamily="34" charset="0"/>
              </a:rPr>
              <a:t>la généralisation de l’utilisation des outils numériques et de la modélisation de l’information du bâtiment (BIM) implique de la part du technicien supérieur de posséder une maitrise importante des outils de conception numérique et des outils de simulation numérique,</a:t>
            </a:r>
          </a:p>
          <a:p>
            <a: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a:solidFill>
                <a:srgbClr val="000000"/>
              </a:solidFill>
              <a:latin typeface="Calibri" pitchFamily="34" charset="0"/>
            </a:endParaRPr>
          </a:p>
          <a:p>
            <a:pPr marL="215900" indent="-215900" algn="just">
              <a:buClr>
                <a:srgbClr val="1F497D"/>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a:solidFill>
                  <a:srgbClr val="000000"/>
                </a:solidFill>
                <a:latin typeface="Calibri" pitchFamily="34" charset="0"/>
              </a:rPr>
              <a:t> </a:t>
            </a:r>
            <a:r>
              <a:rPr lang="fr-FR" sz="2000">
                <a:solidFill>
                  <a:srgbClr val="000000"/>
                </a:solidFill>
                <a:latin typeface="Calibri" pitchFamily="34" charset="0"/>
              </a:rPr>
              <a:t>la coopération entre les différents acteurs du projet, internes et externes à l’entreprise. Des compétences en communication et la maitrise de la gestion de projet sont indispensables pour les techniciens supérieurs d’ERA. </a:t>
            </a:r>
          </a:p>
          <a:p>
            <a:pPr marL="215900" indent="-215900">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800">
              <a:solidFill>
                <a:srgbClr val="0000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50863" y="879475"/>
            <a:ext cx="8129587" cy="576263"/>
          </a:xfrm>
          <a:prstGeom prst="rect">
            <a:avLst/>
          </a:prstGeom>
          <a:noFill/>
          <a:ln w="9360">
            <a:no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400" b="1">
                <a:solidFill>
                  <a:srgbClr val="000000"/>
                </a:solidFill>
                <a:latin typeface="Calibri" pitchFamily="34" charset="0"/>
              </a:rPr>
              <a:t>L’évolution des matériaux et des techniques de réalisation,</a:t>
            </a:r>
          </a:p>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400" b="1">
                <a:solidFill>
                  <a:srgbClr val="000000"/>
                </a:solidFill>
                <a:latin typeface="Calibri" pitchFamily="34" charset="0"/>
              </a:rPr>
              <a:t>implique:</a:t>
            </a:r>
          </a:p>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400" b="1">
              <a:solidFill>
                <a:srgbClr val="000000"/>
              </a:solidFill>
              <a:latin typeface="Calibri" pitchFamily="34" charset="0"/>
            </a:endParaRPr>
          </a:p>
        </p:txBody>
      </p:sp>
      <p:sp>
        <p:nvSpPr>
          <p:cNvPr id="27650" name="Rectangle 2"/>
          <p:cNvSpPr>
            <a:spLocks noChangeArrowheads="1"/>
          </p:cNvSpPr>
          <p:nvPr/>
        </p:nvSpPr>
        <p:spPr bwMode="auto">
          <a:xfrm>
            <a:off x="487363" y="1622425"/>
            <a:ext cx="8232775" cy="1004888"/>
          </a:xfrm>
          <a:prstGeom prst="rect">
            <a:avLst/>
          </a:prstGeom>
          <a:noFill/>
          <a:ln w="9360">
            <a:noFill/>
            <a:miter lim="800000"/>
            <a:headEnd/>
            <a:tailEnd/>
          </a:ln>
        </p:spPr>
        <p:txBody>
          <a:bodyPr lIns="90000" tIns="45000" rIns="90000" bIns="45000">
            <a:spAutoFit/>
          </a:bodyPr>
          <a:lstStyle/>
          <a:p>
            <a:pPr marL="215900" indent="-215900" algn="just">
              <a:buClr>
                <a:srgbClr val="000000"/>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 la connaissance des performance des nouveaux matériaux et des techniques de performance mécanique réalisation pour l’intégration dans les projets de nouveaux matériaux à haute, thermique, acoustique, </a:t>
            </a:r>
          </a:p>
        </p:txBody>
      </p:sp>
      <p:sp>
        <p:nvSpPr>
          <p:cNvPr id="27651" name="Rectangle 3"/>
          <p:cNvSpPr>
            <a:spLocks noChangeArrowheads="1"/>
          </p:cNvSpPr>
          <p:nvPr/>
        </p:nvSpPr>
        <p:spPr bwMode="auto">
          <a:xfrm>
            <a:off x="603250" y="4133850"/>
            <a:ext cx="8045450" cy="2527300"/>
          </a:xfrm>
          <a:prstGeom prst="rect">
            <a:avLst/>
          </a:prstGeom>
          <a:noFill/>
          <a:ln w="9360">
            <a:noFill/>
            <a:miter lim="800000"/>
            <a:headEnd/>
            <a:tailEnd/>
          </a:ln>
        </p:spPr>
        <p:txBody>
          <a:bodyPr lIns="90000" tIns="45000" rIns="90000" bIns="45000">
            <a:spAutoFit/>
          </a:bodyPr>
          <a:lstStyle/>
          <a:p>
            <a:pPr marL="215900" indent="-215900">
              <a:buClr>
                <a:srgbClr val="1F497D"/>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la prise en compte des contraintes environnementales qui concernent le cycle de vie des matériaux et leur retraitement, la gestion des déchets sur les chantiers, </a:t>
            </a:r>
          </a:p>
          <a:p>
            <a:pPr marL="215900" indent="-215900">
              <a:buClr>
                <a:srgbClr val="1F497D"/>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la prise en compte de la réglementation sur la prévention de la santé et de la sécurité au travail,</a:t>
            </a:r>
          </a:p>
          <a:p>
            <a:pPr marL="215900" indent="-215900">
              <a:buClr>
                <a:srgbClr val="1F497D"/>
              </a:buClr>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de bien connaitre les certifications type label HQE, qui implique notamment  une maîtrise des enjeux énergétiques en phase de conception et d’exploitation;</a:t>
            </a:r>
          </a:p>
        </p:txBody>
      </p:sp>
      <p:sp>
        <p:nvSpPr>
          <p:cNvPr id="27652" name="Rectangle 4"/>
          <p:cNvSpPr>
            <a:spLocks noChangeArrowheads="1"/>
          </p:cNvSpPr>
          <p:nvPr/>
        </p:nvSpPr>
        <p:spPr bwMode="auto">
          <a:xfrm>
            <a:off x="525463" y="2986088"/>
            <a:ext cx="7956550" cy="576262"/>
          </a:xfrm>
          <a:prstGeom prst="rect">
            <a:avLst/>
          </a:prstGeom>
          <a:noFill/>
          <a:ln w="9360">
            <a:noFill/>
            <a:miter lim="800000"/>
            <a:headEnd/>
            <a:tailEnd/>
          </a:ln>
        </p:spPr>
        <p:txBody>
          <a:bodyPr lIns="90000" tIns="45000" rIns="90000" bIns="45000"/>
          <a:lstStyle/>
          <a:p>
            <a:pPr algn="jus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fr-FR" sz="2400" b="1">
                <a:solidFill>
                  <a:srgbClr val="000000"/>
                </a:solidFill>
                <a:latin typeface="Calibri" pitchFamily="34" charset="0"/>
              </a:rPr>
              <a:t>L’évolution des réglementations sur la qualification des ouvrages et dans le domaine de la santé et sécurité au travail, implique:</a:t>
            </a:r>
          </a:p>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fr-FR" sz="2400" b="1">
              <a:solidFill>
                <a:srgbClr val="0000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03250" y="1476375"/>
            <a:ext cx="8267700" cy="3471863"/>
          </a:xfrm>
          <a:prstGeom prst="rect">
            <a:avLst/>
          </a:prstGeom>
          <a:noFill/>
          <a:ln w="9360">
            <a:noFill/>
            <a:miter lim="800000"/>
            <a:headEnd/>
            <a:tailEnd/>
          </a:ln>
        </p:spPr>
        <p:txBody>
          <a:bodyPr lIns="90000" tIns="45000" rIns="90000" bIns="45000">
            <a:spAutoFit/>
          </a:bodyPr>
          <a:lstStyle/>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Ces évolutions fortes vers l’étude des projets en BE mais également vers la prise en charge des tâches liées à la réalisation matérielle des affaires, conduisent le groupe à proposer une évolution de l’intitulé de ce BTS afin de le faire mieux correspondre aux contenus de formation.</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Le terme « Agencement » est une signature forte des métiers et doit être conservé, à la demande des représentants de la profession.</a:t>
            </a:r>
          </a:p>
          <a:p>
            <a:pP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a:solidFill>
                <a:srgbClr val="000000"/>
              </a:solidFill>
              <a:latin typeface="Calibri" pitchFamily="34" charset="0"/>
            </a:endParaRPr>
          </a:p>
          <a:p>
            <a:pP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a:solidFill>
                  <a:srgbClr val="000000"/>
                </a:solidFill>
                <a:latin typeface="Calibri" pitchFamily="34" charset="0"/>
              </a:rPr>
              <a:t>Le groupe propose d’appeler ce BTS:</a:t>
            </a:r>
          </a:p>
          <a:p>
            <a:pPr>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b="1">
                <a:solidFill>
                  <a:srgbClr val="FF0066"/>
                </a:solidFill>
                <a:latin typeface="Calibri" pitchFamily="34" charset="0"/>
              </a:rPr>
              <a:t>BTS Étude et Réalisation d’Agencement</a:t>
            </a:r>
            <a:r>
              <a:rPr lang="fr-FR" sz="3200">
                <a:solidFill>
                  <a:srgbClr val="000000"/>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9217">
                                            <p:txEl>
                                              <p:pRg st="4" end="4"/>
                                            </p:txEl>
                                          </p:spTgt>
                                        </p:tgtEl>
                                        <p:attrNameLst>
                                          <p:attrName>style.visibility</p:attrName>
                                        </p:attrNameLst>
                                      </p:cBhvr>
                                      <p:to>
                                        <p:strVal val="visible"/>
                                      </p:to>
                                    </p:set>
                                    <p:animEffect transition="in" filter="fade">
                                      <p:cBhvr additive="repl">
                                        <p:cTn id="7" dur="2000"/>
                                        <p:tgtEl>
                                          <p:spTgt spid="92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36563" y="1511300"/>
            <a:ext cx="8229600" cy="3176588"/>
          </a:xfrm>
          <a:prstGeom prst="rect">
            <a:avLst/>
          </a:prstGeom>
          <a:noFill/>
          <a:ln w="9360">
            <a:noFill/>
            <a:miter lim="800000"/>
            <a:headEnd/>
            <a:tailEnd/>
          </a:ln>
        </p:spPr>
        <p:txBody>
          <a:bodyPr lIns="90000" tIns="45000" rIns="90000" bIns="45000">
            <a:spAutoFit/>
          </a:bodyPr>
          <a:lstStyle/>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L’écriture d’un nouveau référentiel de formation installe pour une décennie (sinon plus) de nouveaux contenus d’enseignement.</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Les évolutions rapides dans tous les champs des sciences et de la techniques exigent des techniciens supérieurs des compétences d’adaptation et d’appropriation de nouvelles technologies.</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Cette adaptabilité passe par le renforcement des compétences transversales auxquelles participent largement l’enseignement général.</a:t>
            </a:r>
          </a:p>
          <a:p>
            <a:pPr algn="just">
              <a:spcBef>
                <a:spcPts val="9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800" b="1">
                <a:solidFill>
                  <a:srgbClr val="000000"/>
                </a:solidFill>
              </a:rPr>
              <a:t>Pour ces raisons et pour harmoniser le BTS ERA avec les BTS du secteur industriel récemment rénovés, le pôle d’enseignement général a été renforcé d’une heure en mathématiques et en français.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970</Words>
  <PresentationFormat>On-screen Show (4:3)</PresentationFormat>
  <Paragraphs>191</Paragraphs>
  <Slides>11</Slides>
  <Notes>11</Notes>
  <HiddenSlides>0</HiddenSlides>
  <MMClips>0</MMClips>
  <ScaleCrop>false</ScaleCrop>
  <HeadingPairs>
    <vt:vector size="6" baseType="variant">
      <vt:variant>
        <vt:lpstr>Polices utilisées</vt:lpstr>
      </vt:variant>
      <vt:variant>
        <vt:i4>10</vt:i4>
      </vt:variant>
      <vt:variant>
        <vt:lpstr>Modèle de conception</vt:lpstr>
      </vt:variant>
      <vt:variant>
        <vt:i4>1</vt:i4>
      </vt:variant>
      <vt:variant>
        <vt:lpstr>Titres des diapositives</vt:lpstr>
      </vt:variant>
      <vt:variant>
        <vt:i4>11</vt:i4>
      </vt:variant>
    </vt:vector>
  </HeadingPairs>
  <TitlesOfParts>
    <vt:vector size="22" baseType="lpstr">
      <vt:lpstr>Arial</vt:lpstr>
      <vt:lpstr>Lucida Sans Unicode</vt:lpstr>
      <vt:lpstr>Times New Roman</vt:lpstr>
      <vt:lpstr>Trebuchet MS</vt:lpstr>
      <vt:lpstr>Malgun Gothic</vt:lpstr>
      <vt:lpstr>Neuropol X Rg</vt:lpstr>
      <vt:lpstr>Neuropol</vt:lpstr>
      <vt:lpstr>Calibri</vt:lpstr>
      <vt:lpstr>Consolas</vt:lpstr>
      <vt:lpstr>Symbol</vt: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Samuel VIOLLIN</cp:lastModifiedBy>
  <cp:revision>5</cp:revision>
  <cp:lastPrinted>1601-01-01T00:00:00Z</cp:lastPrinted>
  <dcterms:created xsi:type="dcterms:W3CDTF">1601-01-01T00:00:00Z</dcterms:created>
  <dcterms:modified xsi:type="dcterms:W3CDTF">2016-03-30T06:34:16Z</dcterms:modified>
</cp:coreProperties>
</file>