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44" r:id="rId2"/>
    <p:sldId id="280" r:id="rId3"/>
    <p:sldId id="326" r:id="rId4"/>
    <p:sldId id="332" r:id="rId5"/>
    <p:sldId id="256" r:id="rId6"/>
    <p:sldId id="333" r:id="rId7"/>
    <p:sldId id="266" r:id="rId8"/>
    <p:sldId id="317" r:id="rId9"/>
    <p:sldId id="327" r:id="rId10"/>
    <p:sldId id="328" r:id="rId11"/>
    <p:sldId id="330" r:id="rId12"/>
    <p:sldId id="331" r:id="rId13"/>
    <p:sldId id="338" r:id="rId14"/>
    <p:sldId id="316" r:id="rId15"/>
    <p:sldId id="308" r:id="rId16"/>
    <p:sldId id="334" r:id="rId17"/>
    <p:sldId id="320" r:id="rId18"/>
    <p:sldId id="321" r:id="rId19"/>
    <p:sldId id="260" r:id="rId20"/>
    <p:sldId id="339" r:id="rId21"/>
    <p:sldId id="272" r:id="rId22"/>
    <p:sldId id="336" r:id="rId23"/>
    <p:sldId id="337" r:id="rId24"/>
    <p:sldId id="322" r:id="rId25"/>
    <p:sldId id="323" r:id="rId26"/>
    <p:sldId id="324" r:id="rId27"/>
    <p:sldId id="310" r:id="rId28"/>
    <p:sldId id="313" r:id="rId29"/>
    <p:sldId id="341" r:id="rId30"/>
    <p:sldId id="340" r:id="rId31"/>
    <p:sldId id="267" r:id="rId32"/>
    <p:sldId id="342" r:id="rId33"/>
    <p:sldId id="354" r:id="rId34"/>
    <p:sldId id="352" r:id="rId35"/>
    <p:sldId id="358" r:id="rId36"/>
    <p:sldId id="353" r:id="rId37"/>
    <p:sldId id="355" r:id="rId38"/>
    <p:sldId id="356" r:id="rId39"/>
    <p:sldId id="357" r:id="rId40"/>
    <p:sldId id="345" r:id="rId41"/>
    <p:sldId id="346" r:id="rId42"/>
    <p:sldId id="348" r:id="rId43"/>
    <p:sldId id="347" r:id="rId44"/>
    <p:sldId id="349" r:id="rId45"/>
    <p:sldId id="350" r:id="rId46"/>
    <p:sldId id="351" r:id="rId47"/>
    <p:sldId id="343" r:id="rId48"/>
    <p:sldId id="359" r:id="rId49"/>
  </p:sldIdLst>
  <p:sldSz cx="9144000" cy="6858000" type="screen4x3"/>
  <p:notesSz cx="6858000" cy="9144000"/>
  <p:custShowLst>
    <p:custShow name="Diaporama personnalisé 1" id="0">
      <p:sldLst>
        <p:sld r:id="rId3"/>
        <p:sld r:id="rId8"/>
        <p:sld r:id="rId6"/>
        <p:sld r:id="rId20"/>
        <p:sld r:id="rId22"/>
        <p:sld r:id="rId3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BFED8-58E7-408F-9B59-0151A28D787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fr-FR"/>
        </a:p>
      </dgm:t>
    </dgm:pt>
    <dgm:pt modelId="{92B6106C-C397-4D5D-B5C4-B69DD8155530}">
      <dgm:prSet phldrT="[Texte]" phldr="1"/>
      <dgm:spPr/>
      <dgm:t>
        <a:bodyPr/>
        <a:lstStyle/>
        <a:p>
          <a:endParaRPr lang="fr-FR"/>
        </a:p>
      </dgm:t>
    </dgm:pt>
    <dgm:pt modelId="{16D3E0E1-2371-4418-B698-76D278A7C6AB}" type="parTrans" cxnId="{A123EA5E-48C3-489B-BAC5-F406FEF163D3}">
      <dgm:prSet/>
      <dgm:spPr/>
      <dgm:t>
        <a:bodyPr/>
        <a:lstStyle/>
        <a:p>
          <a:endParaRPr lang="fr-FR"/>
        </a:p>
      </dgm:t>
    </dgm:pt>
    <dgm:pt modelId="{F9A30098-1E34-4357-A248-2CC6208F906D}" type="sibTrans" cxnId="{A123EA5E-48C3-489B-BAC5-F406FEF163D3}">
      <dgm:prSet/>
      <dgm:spPr/>
      <dgm:t>
        <a:bodyPr/>
        <a:lstStyle/>
        <a:p>
          <a:endParaRPr lang="fr-FR"/>
        </a:p>
      </dgm:t>
    </dgm:pt>
    <dgm:pt modelId="{796FD9FF-80C6-47E6-B8BA-8E32E87D5A37}">
      <dgm:prSet phldrT="[Texte]" phldr="1"/>
      <dgm:spPr/>
      <dgm:t>
        <a:bodyPr/>
        <a:lstStyle/>
        <a:p>
          <a:endParaRPr lang="fr-FR"/>
        </a:p>
      </dgm:t>
    </dgm:pt>
    <dgm:pt modelId="{2A1F982D-E398-497F-993D-510301F4A4E8}" type="parTrans" cxnId="{3BD4D42D-68D6-4A7A-8318-B111E3139A69}">
      <dgm:prSet/>
      <dgm:spPr/>
      <dgm:t>
        <a:bodyPr/>
        <a:lstStyle/>
        <a:p>
          <a:endParaRPr lang="fr-FR"/>
        </a:p>
      </dgm:t>
    </dgm:pt>
    <dgm:pt modelId="{6F2DFD4F-38B0-413C-84FD-9D4F72DD2DDC}" type="sibTrans" cxnId="{3BD4D42D-68D6-4A7A-8318-B111E3139A69}">
      <dgm:prSet/>
      <dgm:spPr/>
      <dgm:t>
        <a:bodyPr/>
        <a:lstStyle/>
        <a:p>
          <a:endParaRPr lang="fr-FR"/>
        </a:p>
      </dgm:t>
    </dgm:pt>
    <dgm:pt modelId="{6D2AC42A-E0BA-4E4B-8BA5-B43A57D40402}">
      <dgm:prSet phldrT="[Texte]" phldr="1"/>
      <dgm:spPr/>
      <dgm:t>
        <a:bodyPr/>
        <a:lstStyle/>
        <a:p>
          <a:endParaRPr lang="fr-FR"/>
        </a:p>
      </dgm:t>
    </dgm:pt>
    <dgm:pt modelId="{4FC92F72-2490-4AF6-AA55-84816BFF7967}" type="parTrans" cxnId="{F6D4E466-EFA9-4FB2-9485-DCE6912541DE}">
      <dgm:prSet/>
      <dgm:spPr/>
      <dgm:t>
        <a:bodyPr/>
        <a:lstStyle/>
        <a:p>
          <a:endParaRPr lang="fr-FR"/>
        </a:p>
      </dgm:t>
    </dgm:pt>
    <dgm:pt modelId="{AA106BCE-CFD6-41F7-BD1A-095B561FC338}" type="sibTrans" cxnId="{F6D4E466-EFA9-4FB2-9485-DCE6912541DE}">
      <dgm:prSet/>
      <dgm:spPr/>
      <dgm:t>
        <a:bodyPr/>
        <a:lstStyle/>
        <a:p>
          <a:endParaRPr lang="fr-FR"/>
        </a:p>
      </dgm:t>
    </dgm:pt>
    <dgm:pt modelId="{4C104666-2DAD-40F9-8DCF-89B7BF31CD9C}">
      <dgm:prSet phldrT="[Texte]" phldr="1"/>
      <dgm:spPr/>
      <dgm:t>
        <a:bodyPr/>
        <a:lstStyle/>
        <a:p>
          <a:endParaRPr lang="fr-FR"/>
        </a:p>
      </dgm:t>
    </dgm:pt>
    <dgm:pt modelId="{005F193E-67AF-4030-A0BB-3F2EB3A6732D}" type="parTrans" cxnId="{D30326BA-717D-486D-97B3-7DEE4CC7F9DB}">
      <dgm:prSet/>
      <dgm:spPr/>
      <dgm:t>
        <a:bodyPr/>
        <a:lstStyle/>
        <a:p>
          <a:endParaRPr lang="fr-FR"/>
        </a:p>
      </dgm:t>
    </dgm:pt>
    <dgm:pt modelId="{C7F265EA-5A32-4F75-8407-8E146CBBE335}" type="sibTrans" cxnId="{D30326BA-717D-486D-97B3-7DEE4CC7F9DB}">
      <dgm:prSet/>
      <dgm:spPr/>
      <dgm:t>
        <a:bodyPr/>
        <a:lstStyle/>
        <a:p>
          <a:endParaRPr lang="fr-FR"/>
        </a:p>
      </dgm:t>
    </dgm:pt>
    <dgm:pt modelId="{98F7CF10-98C5-4D57-A591-E2299E96C721}">
      <dgm:prSet phldrT="[Texte]" phldr="1"/>
      <dgm:spPr/>
      <dgm:t>
        <a:bodyPr/>
        <a:lstStyle/>
        <a:p>
          <a:endParaRPr lang="fr-FR"/>
        </a:p>
      </dgm:t>
    </dgm:pt>
    <dgm:pt modelId="{9A92A6BD-F30B-468F-A3A6-05A5D44F6C7B}" type="parTrans" cxnId="{99689CB4-2BD4-4258-B580-D484EDB58261}">
      <dgm:prSet/>
      <dgm:spPr/>
      <dgm:t>
        <a:bodyPr/>
        <a:lstStyle/>
        <a:p>
          <a:endParaRPr lang="fr-FR"/>
        </a:p>
      </dgm:t>
    </dgm:pt>
    <dgm:pt modelId="{92F3D2C9-FEC1-42A4-91FD-5E08CD3E0C4D}" type="sibTrans" cxnId="{99689CB4-2BD4-4258-B580-D484EDB58261}">
      <dgm:prSet/>
      <dgm:spPr/>
      <dgm:t>
        <a:bodyPr/>
        <a:lstStyle/>
        <a:p>
          <a:endParaRPr lang="fr-FR"/>
        </a:p>
      </dgm:t>
    </dgm:pt>
    <dgm:pt modelId="{C84331DE-58B4-4C80-88F7-2252F74B2243}" type="pres">
      <dgm:prSet presAssocID="{907BFED8-58E7-408F-9B59-0151A28D78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F2A8F0-0AEE-4669-B446-B6A66091556D}" type="pres">
      <dgm:prSet presAssocID="{92B6106C-C397-4D5D-B5C4-B69DD8155530}" presName="dummy" presStyleCnt="0"/>
      <dgm:spPr/>
    </dgm:pt>
    <dgm:pt modelId="{EA3FE321-90B0-4244-ADCB-CA62002D6830}" type="pres">
      <dgm:prSet presAssocID="{92B6106C-C397-4D5D-B5C4-B69DD815553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15259A-2816-4231-830D-1A4BEB0CF020}" type="pres">
      <dgm:prSet presAssocID="{F9A30098-1E34-4357-A248-2CC6208F906D}" presName="sibTrans" presStyleLbl="node1" presStyleIdx="0" presStyleCnt="5"/>
      <dgm:spPr/>
      <dgm:t>
        <a:bodyPr/>
        <a:lstStyle/>
        <a:p>
          <a:endParaRPr lang="fr-FR"/>
        </a:p>
      </dgm:t>
    </dgm:pt>
    <dgm:pt modelId="{020B3CFE-580D-4294-A4BA-3FD3407F5DD6}" type="pres">
      <dgm:prSet presAssocID="{796FD9FF-80C6-47E6-B8BA-8E32E87D5A37}" presName="dummy" presStyleCnt="0"/>
      <dgm:spPr/>
    </dgm:pt>
    <dgm:pt modelId="{A95EB617-0E6A-424E-BE91-98FF1E8DB912}" type="pres">
      <dgm:prSet presAssocID="{796FD9FF-80C6-47E6-B8BA-8E32E87D5A3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F6B76F-A4C9-4C81-89E2-AC4E250E5962}" type="pres">
      <dgm:prSet presAssocID="{6F2DFD4F-38B0-413C-84FD-9D4F72DD2DDC}" presName="sibTrans" presStyleLbl="node1" presStyleIdx="1" presStyleCnt="5"/>
      <dgm:spPr/>
      <dgm:t>
        <a:bodyPr/>
        <a:lstStyle/>
        <a:p>
          <a:endParaRPr lang="fr-FR"/>
        </a:p>
      </dgm:t>
    </dgm:pt>
    <dgm:pt modelId="{C61603F4-BDCD-4590-8A96-7A2DBCC6C2BE}" type="pres">
      <dgm:prSet presAssocID="{6D2AC42A-E0BA-4E4B-8BA5-B43A57D40402}" presName="dummy" presStyleCnt="0"/>
      <dgm:spPr/>
    </dgm:pt>
    <dgm:pt modelId="{0E6E25E0-382A-43C9-ABE9-133B6B8DBFD8}" type="pres">
      <dgm:prSet presAssocID="{6D2AC42A-E0BA-4E4B-8BA5-B43A57D4040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F33551-D362-4B79-B57B-450FF87877F1}" type="pres">
      <dgm:prSet presAssocID="{AA106BCE-CFD6-41F7-BD1A-095B561FC338}" presName="sibTrans" presStyleLbl="node1" presStyleIdx="2" presStyleCnt="5"/>
      <dgm:spPr/>
      <dgm:t>
        <a:bodyPr/>
        <a:lstStyle/>
        <a:p>
          <a:endParaRPr lang="fr-FR"/>
        </a:p>
      </dgm:t>
    </dgm:pt>
    <dgm:pt modelId="{2D1B3EEE-8F70-42F2-99D1-416F251115DB}" type="pres">
      <dgm:prSet presAssocID="{4C104666-2DAD-40F9-8DCF-89B7BF31CD9C}" presName="dummy" presStyleCnt="0"/>
      <dgm:spPr/>
    </dgm:pt>
    <dgm:pt modelId="{8C99BFC5-D6CD-4D51-BA31-211D6886CBC5}" type="pres">
      <dgm:prSet presAssocID="{4C104666-2DAD-40F9-8DCF-89B7BF31CD9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B33F7-AF54-43BA-824B-C8A4DE55E3AA}" type="pres">
      <dgm:prSet presAssocID="{C7F265EA-5A32-4F75-8407-8E146CBBE335}" presName="sibTrans" presStyleLbl="node1" presStyleIdx="3" presStyleCnt="5"/>
      <dgm:spPr/>
      <dgm:t>
        <a:bodyPr/>
        <a:lstStyle/>
        <a:p>
          <a:endParaRPr lang="fr-FR"/>
        </a:p>
      </dgm:t>
    </dgm:pt>
    <dgm:pt modelId="{0E283CBE-8B46-4DD3-8943-31C5418F21FD}" type="pres">
      <dgm:prSet presAssocID="{98F7CF10-98C5-4D57-A591-E2299E96C721}" presName="dummy" presStyleCnt="0"/>
      <dgm:spPr/>
    </dgm:pt>
    <dgm:pt modelId="{196753BC-A759-49C5-A293-05DC01182756}" type="pres">
      <dgm:prSet presAssocID="{98F7CF10-98C5-4D57-A591-E2299E96C72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805DEB-4872-49B4-8087-62BD39771DA8}" type="pres">
      <dgm:prSet presAssocID="{92F3D2C9-FEC1-42A4-91FD-5E08CD3E0C4D}" presName="sibTrans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B5496E83-16F5-4FB4-9E81-B4083395F89E}" type="presOf" srcId="{AA106BCE-CFD6-41F7-BD1A-095B561FC338}" destId="{EFF33551-D362-4B79-B57B-450FF87877F1}" srcOrd="0" destOrd="0" presId="urn:microsoft.com/office/officeart/2005/8/layout/cycle1"/>
    <dgm:cxn modelId="{217C9BFF-64CD-4221-A6E4-35865C10E070}" type="presOf" srcId="{796FD9FF-80C6-47E6-B8BA-8E32E87D5A37}" destId="{A95EB617-0E6A-424E-BE91-98FF1E8DB912}" srcOrd="0" destOrd="0" presId="urn:microsoft.com/office/officeart/2005/8/layout/cycle1"/>
    <dgm:cxn modelId="{04EB152B-488E-42E0-9F1F-863E751F62A0}" type="presOf" srcId="{6F2DFD4F-38B0-413C-84FD-9D4F72DD2DDC}" destId="{94F6B76F-A4C9-4C81-89E2-AC4E250E5962}" srcOrd="0" destOrd="0" presId="urn:microsoft.com/office/officeart/2005/8/layout/cycle1"/>
    <dgm:cxn modelId="{99689CB4-2BD4-4258-B580-D484EDB58261}" srcId="{907BFED8-58E7-408F-9B59-0151A28D787E}" destId="{98F7CF10-98C5-4D57-A591-E2299E96C721}" srcOrd="4" destOrd="0" parTransId="{9A92A6BD-F30B-468F-A3A6-05A5D44F6C7B}" sibTransId="{92F3D2C9-FEC1-42A4-91FD-5E08CD3E0C4D}"/>
    <dgm:cxn modelId="{84AFF904-ED6E-4BB4-A384-89B41C365AE3}" type="presOf" srcId="{907BFED8-58E7-408F-9B59-0151A28D787E}" destId="{C84331DE-58B4-4C80-88F7-2252F74B2243}" srcOrd="0" destOrd="0" presId="urn:microsoft.com/office/officeart/2005/8/layout/cycle1"/>
    <dgm:cxn modelId="{BAA27FFA-1BF2-4B5C-B296-16BF3A2B5BCB}" type="presOf" srcId="{92B6106C-C397-4D5D-B5C4-B69DD8155530}" destId="{EA3FE321-90B0-4244-ADCB-CA62002D6830}" srcOrd="0" destOrd="0" presId="urn:microsoft.com/office/officeart/2005/8/layout/cycle1"/>
    <dgm:cxn modelId="{F157FC7C-82DA-4AED-B925-264D0DD29530}" type="presOf" srcId="{98F7CF10-98C5-4D57-A591-E2299E96C721}" destId="{196753BC-A759-49C5-A293-05DC01182756}" srcOrd="0" destOrd="0" presId="urn:microsoft.com/office/officeart/2005/8/layout/cycle1"/>
    <dgm:cxn modelId="{9B74B804-A61C-4298-9F7A-0040522CA360}" type="presOf" srcId="{6D2AC42A-E0BA-4E4B-8BA5-B43A57D40402}" destId="{0E6E25E0-382A-43C9-ABE9-133B6B8DBFD8}" srcOrd="0" destOrd="0" presId="urn:microsoft.com/office/officeart/2005/8/layout/cycle1"/>
    <dgm:cxn modelId="{D30326BA-717D-486D-97B3-7DEE4CC7F9DB}" srcId="{907BFED8-58E7-408F-9B59-0151A28D787E}" destId="{4C104666-2DAD-40F9-8DCF-89B7BF31CD9C}" srcOrd="3" destOrd="0" parTransId="{005F193E-67AF-4030-A0BB-3F2EB3A6732D}" sibTransId="{C7F265EA-5A32-4F75-8407-8E146CBBE335}"/>
    <dgm:cxn modelId="{A123EA5E-48C3-489B-BAC5-F406FEF163D3}" srcId="{907BFED8-58E7-408F-9B59-0151A28D787E}" destId="{92B6106C-C397-4D5D-B5C4-B69DD8155530}" srcOrd="0" destOrd="0" parTransId="{16D3E0E1-2371-4418-B698-76D278A7C6AB}" sibTransId="{F9A30098-1E34-4357-A248-2CC6208F906D}"/>
    <dgm:cxn modelId="{2ACE04C0-939D-48C0-B96C-85A52BD77BA6}" type="presOf" srcId="{4C104666-2DAD-40F9-8DCF-89B7BF31CD9C}" destId="{8C99BFC5-D6CD-4D51-BA31-211D6886CBC5}" srcOrd="0" destOrd="0" presId="urn:microsoft.com/office/officeart/2005/8/layout/cycle1"/>
    <dgm:cxn modelId="{F6D4E466-EFA9-4FB2-9485-DCE6912541DE}" srcId="{907BFED8-58E7-408F-9B59-0151A28D787E}" destId="{6D2AC42A-E0BA-4E4B-8BA5-B43A57D40402}" srcOrd="2" destOrd="0" parTransId="{4FC92F72-2490-4AF6-AA55-84816BFF7967}" sibTransId="{AA106BCE-CFD6-41F7-BD1A-095B561FC338}"/>
    <dgm:cxn modelId="{AAE43E58-84A7-4EB5-A67C-E8282146AE86}" type="presOf" srcId="{92F3D2C9-FEC1-42A4-91FD-5E08CD3E0C4D}" destId="{42805DEB-4872-49B4-8087-62BD39771DA8}" srcOrd="0" destOrd="0" presId="urn:microsoft.com/office/officeart/2005/8/layout/cycle1"/>
    <dgm:cxn modelId="{2D616349-1314-40A4-BB85-CEA195C8E51E}" type="presOf" srcId="{F9A30098-1E34-4357-A248-2CC6208F906D}" destId="{AD15259A-2816-4231-830D-1A4BEB0CF020}" srcOrd="0" destOrd="0" presId="urn:microsoft.com/office/officeart/2005/8/layout/cycle1"/>
    <dgm:cxn modelId="{18D98A44-578E-4C8D-914B-D8D949A8511D}" type="presOf" srcId="{C7F265EA-5A32-4F75-8407-8E146CBBE335}" destId="{F1AB33F7-AF54-43BA-824B-C8A4DE55E3AA}" srcOrd="0" destOrd="0" presId="urn:microsoft.com/office/officeart/2005/8/layout/cycle1"/>
    <dgm:cxn modelId="{3BD4D42D-68D6-4A7A-8318-B111E3139A69}" srcId="{907BFED8-58E7-408F-9B59-0151A28D787E}" destId="{796FD9FF-80C6-47E6-B8BA-8E32E87D5A37}" srcOrd="1" destOrd="0" parTransId="{2A1F982D-E398-497F-993D-510301F4A4E8}" sibTransId="{6F2DFD4F-38B0-413C-84FD-9D4F72DD2DDC}"/>
    <dgm:cxn modelId="{C453035C-E173-4E02-AEFA-91A2DC0B7E00}" type="presParOf" srcId="{C84331DE-58B4-4C80-88F7-2252F74B2243}" destId="{0FF2A8F0-0AEE-4669-B446-B6A66091556D}" srcOrd="0" destOrd="0" presId="urn:microsoft.com/office/officeart/2005/8/layout/cycle1"/>
    <dgm:cxn modelId="{50D6C0DE-FF35-44F7-86F5-CAD5DE04CAE2}" type="presParOf" srcId="{C84331DE-58B4-4C80-88F7-2252F74B2243}" destId="{EA3FE321-90B0-4244-ADCB-CA62002D6830}" srcOrd="1" destOrd="0" presId="urn:microsoft.com/office/officeart/2005/8/layout/cycle1"/>
    <dgm:cxn modelId="{34E0945D-5DD9-46BF-8423-CF741C8EDC87}" type="presParOf" srcId="{C84331DE-58B4-4C80-88F7-2252F74B2243}" destId="{AD15259A-2816-4231-830D-1A4BEB0CF020}" srcOrd="2" destOrd="0" presId="urn:microsoft.com/office/officeart/2005/8/layout/cycle1"/>
    <dgm:cxn modelId="{064549E6-336F-4BA6-AD92-E77BCFD010CE}" type="presParOf" srcId="{C84331DE-58B4-4C80-88F7-2252F74B2243}" destId="{020B3CFE-580D-4294-A4BA-3FD3407F5DD6}" srcOrd="3" destOrd="0" presId="urn:microsoft.com/office/officeart/2005/8/layout/cycle1"/>
    <dgm:cxn modelId="{4598D413-5A3C-4FBA-891C-578336AE577F}" type="presParOf" srcId="{C84331DE-58B4-4C80-88F7-2252F74B2243}" destId="{A95EB617-0E6A-424E-BE91-98FF1E8DB912}" srcOrd="4" destOrd="0" presId="urn:microsoft.com/office/officeart/2005/8/layout/cycle1"/>
    <dgm:cxn modelId="{32F2C962-1AC8-49DF-8FEA-8E568B77BF8E}" type="presParOf" srcId="{C84331DE-58B4-4C80-88F7-2252F74B2243}" destId="{94F6B76F-A4C9-4C81-89E2-AC4E250E5962}" srcOrd="5" destOrd="0" presId="urn:microsoft.com/office/officeart/2005/8/layout/cycle1"/>
    <dgm:cxn modelId="{5A7C1180-DE33-4C74-950C-DC8DAA1735CE}" type="presParOf" srcId="{C84331DE-58B4-4C80-88F7-2252F74B2243}" destId="{C61603F4-BDCD-4590-8A96-7A2DBCC6C2BE}" srcOrd="6" destOrd="0" presId="urn:microsoft.com/office/officeart/2005/8/layout/cycle1"/>
    <dgm:cxn modelId="{F366BE7D-5080-457A-A09E-BF171548E38A}" type="presParOf" srcId="{C84331DE-58B4-4C80-88F7-2252F74B2243}" destId="{0E6E25E0-382A-43C9-ABE9-133B6B8DBFD8}" srcOrd="7" destOrd="0" presId="urn:microsoft.com/office/officeart/2005/8/layout/cycle1"/>
    <dgm:cxn modelId="{36AF4081-943E-42E1-8ED9-1D881B91C0F6}" type="presParOf" srcId="{C84331DE-58B4-4C80-88F7-2252F74B2243}" destId="{EFF33551-D362-4B79-B57B-450FF87877F1}" srcOrd="8" destOrd="0" presId="urn:microsoft.com/office/officeart/2005/8/layout/cycle1"/>
    <dgm:cxn modelId="{A6ADFB7B-C63B-41BF-B707-CF7E9674E269}" type="presParOf" srcId="{C84331DE-58B4-4C80-88F7-2252F74B2243}" destId="{2D1B3EEE-8F70-42F2-99D1-416F251115DB}" srcOrd="9" destOrd="0" presId="urn:microsoft.com/office/officeart/2005/8/layout/cycle1"/>
    <dgm:cxn modelId="{85ED366C-586D-4300-92D6-6A58D9CF401F}" type="presParOf" srcId="{C84331DE-58B4-4C80-88F7-2252F74B2243}" destId="{8C99BFC5-D6CD-4D51-BA31-211D6886CBC5}" srcOrd="10" destOrd="0" presId="urn:microsoft.com/office/officeart/2005/8/layout/cycle1"/>
    <dgm:cxn modelId="{3B1E729D-7DD2-4D03-B8F0-194EB1729527}" type="presParOf" srcId="{C84331DE-58B4-4C80-88F7-2252F74B2243}" destId="{F1AB33F7-AF54-43BA-824B-C8A4DE55E3AA}" srcOrd="11" destOrd="0" presId="urn:microsoft.com/office/officeart/2005/8/layout/cycle1"/>
    <dgm:cxn modelId="{8F5F1632-C3DC-4F0B-B5BF-E3AAB5DCD7EB}" type="presParOf" srcId="{C84331DE-58B4-4C80-88F7-2252F74B2243}" destId="{0E283CBE-8B46-4DD3-8943-31C5418F21FD}" srcOrd="12" destOrd="0" presId="urn:microsoft.com/office/officeart/2005/8/layout/cycle1"/>
    <dgm:cxn modelId="{C731A8E9-F043-41A9-A2C2-3171EE2DA40F}" type="presParOf" srcId="{C84331DE-58B4-4C80-88F7-2252F74B2243}" destId="{196753BC-A759-49C5-A293-05DC01182756}" srcOrd="13" destOrd="0" presId="urn:microsoft.com/office/officeart/2005/8/layout/cycle1"/>
    <dgm:cxn modelId="{F631BF9E-B0AA-4054-A6C0-BBFBC1DF49D4}" type="presParOf" srcId="{C84331DE-58B4-4C80-88F7-2252F74B2243}" destId="{42805DEB-4872-49B4-8087-62BD39771DA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8A08F-A485-4A82-A02E-BCF78B74FEB1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5" csCatId="colorful" phldr="1"/>
      <dgm:spPr/>
    </dgm:pt>
    <dgm:pt modelId="{845995E6-B08C-4764-A2AC-27DB4BBAE97C}">
      <dgm:prSet phldrT="[Texte]" custT="1"/>
      <dgm:spPr/>
      <dgm:t>
        <a:bodyPr/>
        <a:lstStyle/>
        <a:p>
          <a:r>
            <a:rPr lang="fr-FR" sz="900" b="1" dirty="0" smtClean="0">
              <a:solidFill>
                <a:schemeClr val="bg1"/>
              </a:solidFill>
            </a:rPr>
            <a:t>Etude de dossier</a:t>
          </a:r>
          <a:endParaRPr lang="fr-FR" sz="900" b="1" dirty="0">
            <a:solidFill>
              <a:schemeClr val="bg1"/>
            </a:solidFill>
          </a:endParaRPr>
        </a:p>
      </dgm:t>
    </dgm:pt>
    <dgm:pt modelId="{7C144530-3272-44BF-856A-1C5C6BEFEC95}" type="parTrans" cxnId="{FAA6D5A2-E306-4D3E-A09D-5F30CFCCFF3E}">
      <dgm:prSet/>
      <dgm:spPr/>
      <dgm:t>
        <a:bodyPr/>
        <a:lstStyle/>
        <a:p>
          <a:endParaRPr lang="fr-FR"/>
        </a:p>
      </dgm:t>
    </dgm:pt>
    <dgm:pt modelId="{CCE6650B-AF71-41DD-AF8F-B0F71F09A1C9}" type="sibTrans" cxnId="{FAA6D5A2-E306-4D3E-A09D-5F30CFCCFF3E}">
      <dgm:prSet/>
      <dgm:spPr/>
      <dgm:t>
        <a:bodyPr/>
        <a:lstStyle/>
        <a:p>
          <a:endParaRPr lang="fr-FR"/>
        </a:p>
      </dgm:t>
    </dgm:pt>
    <dgm:pt modelId="{39E265EF-D9B5-44E4-8AE6-8EA88759B794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Projet</a:t>
          </a:r>
          <a:endParaRPr lang="fr-FR" sz="1000" b="1" dirty="0">
            <a:solidFill>
              <a:schemeClr val="bg1"/>
            </a:solidFill>
          </a:endParaRPr>
        </a:p>
      </dgm:t>
    </dgm:pt>
    <dgm:pt modelId="{A233AA61-1D11-4641-AB8B-4F93A9CDE18A}" type="parTrans" cxnId="{DBF87F17-F06A-427B-9AAE-C476992063A4}">
      <dgm:prSet/>
      <dgm:spPr/>
      <dgm:t>
        <a:bodyPr/>
        <a:lstStyle/>
        <a:p>
          <a:endParaRPr lang="fr-FR"/>
        </a:p>
      </dgm:t>
    </dgm:pt>
    <dgm:pt modelId="{15FD05C8-889F-4DCD-83E9-4BDCB02C7A23}" type="sibTrans" cxnId="{DBF87F17-F06A-427B-9AAE-C476992063A4}">
      <dgm:prSet/>
      <dgm:spPr/>
      <dgm:t>
        <a:bodyPr/>
        <a:lstStyle/>
        <a:p>
          <a:endParaRPr lang="fr-FR"/>
        </a:p>
      </dgm:t>
    </dgm:pt>
    <dgm:pt modelId="{2C158C19-8321-46A8-B0F2-D24465D8231A}">
      <dgm:prSet phldrT="[Texte]" custT="1"/>
      <dgm:spPr/>
      <dgm:t>
        <a:bodyPr/>
        <a:lstStyle/>
        <a:p>
          <a:r>
            <a:rPr lang="fr-FR" sz="900" b="1" dirty="0" smtClean="0">
              <a:solidFill>
                <a:schemeClr val="bg1"/>
              </a:solidFill>
            </a:rPr>
            <a:t>Activités pratiques</a:t>
          </a:r>
          <a:endParaRPr lang="fr-FR" sz="900" b="1" dirty="0">
            <a:solidFill>
              <a:schemeClr val="bg1"/>
            </a:solidFill>
          </a:endParaRPr>
        </a:p>
      </dgm:t>
    </dgm:pt>
    <dgm:pt modelId="{A40928EE-C535-4506-96BE-9BB0B7D642F7}" type="parTrans" cxnId="{91FCC966-0465-4FDA-A666-0FA3287BCF2C}">
      <dgm:prSet/>
      <dgm:spPr/>
      <dgm:t>
        <a:bodyPr/>
        <a:lstStyle/>
        <a:p>
          <a:endParaRPr lang="fr-FR"/>
        </a:p>
      </dgm:t>
    </dgm:pt>
    <dgm:pt modelId="{B6EA5523-DCA7-4ACD-8B4E-8240470715C9}" type="sibTrans" cxnId="{91FCC966-0465-4FDA-A666-0FA3287BCF2C}">
      <dgm:prSet/>
      <dgm:spPr/>
      <dgm:t>
        <a:bodyPr/>
        <a:lstStyle/>
        <a:p>
          <a:endParaRPr lang="fr-FR"/>
        </a:p>
      </dgm:t>
    </dgm:pt>
    <dgm:pt modelId="{42615F86-F4EA-44A8-9B62-F725D464DA43}" type="pres">
      <dgm:prSet presAssocID="{6888A08F-A485-4A82-A02E-BCF78B74FEB1}" presName="Name0" presStyleCnt="0">
        <dgm:presLayoutVars>
          <dgm:chMax val="7"/>
          <dgm:dir/>
          <dgm:resizeHandles val="exact"/>
        </dgm:presLayoutVars>
      </dgm:prSet>
      <dgm:spPr/>
    </dgm:pt>
    <dgm:pt modelId="{E63193F1-43F8-4396-9B7F-B832E06B0003}" type="pres">
      <dgm:prSet presAssocID="{6888A08F-A485-4A82-A02E-BCF78B74FEB1}" presName="ellipse1" presStyleLbl="vennNode1" presStyleIdx="0" presStyleCnt="3" custLinFactNeighborX="-38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D8E45-05AA-4029-B743-0E49508883A9}" type="pres">
      <dgm:prSet presAssocID="{6888A08F-A485-4A82-A02E-BCF78B74FEB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0F1FF0-BDF9-432D-97CF-A9DE89CE399D}" type="pres">
      <dgm:prSet presAssocID="{6888A08F-A485-4A82-A02E-BCF78B74FEB1}" presName="ellipse3" presStyleLbl="vennNode1" presStyleIdx="2" presStyleCnt="3" custScaleX="121488" custScaleY="1111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6D5A2-E306-4D3E-A09D-5F30CFCCFF3E}" srcId="{6888A08F-A485-4A82-A02E-BCF78B74FEB1}" destId="{845995E6-B08C-4764-A2AC-27DB4BBAE97C}" srcOrd="0" destOrd="0" parTransId="{7C144530-3272-44BF-856A-1C5C6BEFEC95}" sibTransId="{CCE6650B-AF71-41DD-AF8F-B0F71F09A1C9}"/>
    <dgm:cxn modelId="{785EF3DA-2845-4B9D-93BB-9267D1ADC665}" type="presOf" srcId="{845995E6-B08C-4764-A2AC-27DB4BBAE97C}" destId="{E63193F1-43F8-4396-9B7F-B832E06B0003}" srcOrd="0" destOrd="0" presId="urn:microsoft.com/office/officeart/2005/8/layout/rings+Icon"/>
    <dgm:cxn modelId="{DBF87F17-F06A-427B-9AAE-C476992063A4}" srcId="{6888A08F-A485-4A82-A02E-BCF78B74FEB1}" destId="{39E265EF-D9B5-44E4-8AE6-8EA88759B794}" srcOrd="1" destOrd="0" parTransId="{A233AA61-1D11-4641-AB8B-4F93A9CDE18A}" sibTransId="{15FD05C8-889F-4DCD-83E9-4BDCB02C7A23}"/>
    <dgm:cxn modelId="{91FCC966-0465-4FDA-A666-0FA3287BCF2C}" srcId="{6888A08F-A485-4A82-A02E-BCF78B74FEB1}" destId="{2C158C19-8321-46A8-B0F2-D24465D8231A}" srcOrd="2" destOrd="0" parTransId="{A40928EE-C535-4506-96BE-9BB0B7D642F7}" sibTransId="{B6EA5523-DCA7-4ACD-8B4E-8240470715C9}"/>
    <dgm:cxn modelId="{391E940D-7FBF-4F73-85EC-3BA43D706680}" type="presOf" srcId="{2C158C19-8321-46A8-B0F2-D24465D8231A}" destId="{610F1FF0-BDF9-432D-97CF-A9DE89CE399D}" srcOrd="0" destOrd="0" presId="urn:microsoft.com/office/officeart/2005/8/layout/rings+Icon"/>
    <dgm:cxn modelId="{48EE8EF4-FD01-4966-9F28-5464F97D4E60}" type="presOf" srcId="{6888A08F-A485-4A82-A02E-BCF78B74FEB1}" destId="{42615F86-F4EA-44A8-9B62-F725D464DA43}" srcOrd="0" destOrd="0" presId="urn:microsoft.com/office/officeart/2005/8/layout/rings+Icon"/>
    <dgm:cxn modelId="{6B377B51-FDC1-4376-8FA7-0568ACE44B12}" type="presOf" srcId="{39E265EF-D9B5-44E4-8AE6-8EA88759B794}" destId="{5B1D8E45-05AA-4029-B743-0E49508883A9}" srcOrd="0" destOrd="0" presId="urn:microsoft.com/office/officeart/2005/8/layout/rings+Icon"/>
    <dgm:cxn modelId="{BFA96D5C-F8C7-454B-88BB-24CB454165AB}" type="presParOf" srcId="{42615F86-F4EA-44A8-9B62-F725D464DA43}" destId="{E63193F1-43F8-4396-9B7F-B832E06B0003}" srcOrd="0" destOrd="0" presId="urn:microsoft.com/office/officeart/2005/8/layout/rings+Icon"/>
    <dgm:cxn modelId="{97A56194-51CD-4A73-84CC-53612E800999}" type="presParOf" srcId="{42615F86-F4EA-44A8-9B62-F725D464DA43}" destId="{5B1D8E45-05AA-4029-B743-0E49508883A9}" srcOrd="1" destOrd="0" presId="urn:microsoft.com/office/officeart/2005/8/layout/rings+Icon"/>
    <dgm:cxn modelId="{2A5E4F83-B999-4380-B119-275D498C435C}" type="presParOf" srcId="{42615F86-F4EA-44A8-9B62-F725D464DA43}" destId="{610F1FF0-BDF9-432D-97CF-A9DE89CE39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E321-90B0-4244-ADCB-CA62002D6830}">
      <dsp:nvSpPr>
        <dsp:cNvPr id="0" name=""/>
        <dsp:cNvSpPr/>
      </dsp:nvSpPr>
      <dsp:spPr>
        <a:xfrm>
          <a:off x="4650257" y="33994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/>
        </a:p>
      </dsp:txBody>
      <dsp:txXfrm>
        <a:off x="4650257" y="33994"/>
        <a:ext cx="1119113" cy="1119113"/>
      </dsp:txXfrm>
    </dsp:sp>
    <dsp:sp modelId="{AD15259A-2816-4231-830D-1A4BEB0CF020}">
      <dsp:nvSpPr>
        <dsp:cNvPr id="0" name=""/>
        <dsp:cNvSpPr/>
      </dsp:nvSpPr>
      <dsp:spPr>
        <a:xfrm>
          <a:off x="2015437" y="1346"/>
          <a:ext cx="4198725" cy="4198725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EB617-0E6A-424E-BE91-98FF1E8DB912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/>
        </a:p>
      </dsp:txBody>
      <dsp:txXfrm>
        <a:off x="5327014" y="2116836"/>
        <a:ext cx="1119113" cy="1119113"/>
      </dsp:txXfrm>
    </dsp:sp>
    <dsp:sp modelId="{94F6B76F-A4C9-4C81-89E2-AC4E250E5962}">
      <dsp:nvSpPr>
        <dsp:cNvPr id="0" name=""/>
        <dsp:cNvSpPr/>
      </dsp:nvSpPr>
      <dsp:spPr>
        <a:xfrm>
          <a:off x="2015437" y="1346"/>
          <a:ext cx="4198725" cy="4198725"/>
        </a:xfrm>
        <a:prstGeom prst="circularArrow">
          <a:avLst>
            <a:gd name="adj1" fmla="val 5197"/>
            <a:gd name="adj2" fmla="val 335716"/>
            <a:gd name="adj3" fmla="val 4015528"/>
            <a:gd name="adj4" fmla="val 225267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E25E0-382A-43C9-ABE9-133B6B8DBFD8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/>
        </a:p>
      </dsp:txBody>
      <dsp:txXfrm>
        <a:off x="3555243" y="3404103"/>
        <a:ext cx="1119113" cy="1119113"/>
      </dsp:txXfrm>
    </dsp:sp>
    <dsp:sp modelId="{EFF33551-D362-4B79-B57B-450FF87877F1}">
      <dsp:nvSpPr>
        <dsp:cNvPr id="0" name=""/>
        <dsp:cNvSpPr/>
      </dsp:nvSpPr>
      <dsp:spPr>
        <a:xfrm>
          <a:off x="2015437" y="1346"/>
          <a:ext cx="4198725" cy="4198725"/>
        </a:xfrm>
        <a:prstGeom prst="circularArrow">
          <a:avLst>
            <a:gd name="adj1" fmla="val 5197"/>
            <a:gd name="adj2" fmla="val 335716"/>
            <a:gd name="adj3" fmla="val 8211613"/>
            <a:gd name="adj4" fmla="val 644875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BFC5-D6CD-4D51-BA31-211D6886CBC5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/>
        </a:p>
      </dsp:txBody>
      <dsp:txXfrm>
        <a:off x="1783472" y="2116836"/>
        <a:ext cx="1119113" cy="1119113"/>
      </dsp:txXfrm>
    </dsp:sp>
    <dsp:sp modelId="{F1AB33F7-AF54-43BA-824B-C8A4DE55E3AA}">
      <dsp:nvSpPr>
        <dsp:cNvPr id="0" name=""/>
        <dsp:cNvSpPr/>
      </dsp:nvSpPr>
      <dsp:spPr>
        <a:xfrm>
          <a:off x="2015437" y="1346"/>
          <a:ext cx="4198725" cy="4198725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1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753BC-A759-49C5-A293-05DC01182756}">
      <dsp:nvSpPr>
        <dsp:cNvPr id="0" name=""/>
        <dsp:cNvSpPr/>
      </dsp:nvSpPr>
      <dsp:spPr>
        <a:xfrm>
          <a:off x="2460228" y="33994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/>
        </a:p>
      </dsp:txBody>
      <dsp:txXfrm>
        <a:off x="2460228" y="33994"/>
        <a:ext cx="1119113" cy="1119113"/>
      </dsp:txXfrm>
    </dsp:sp>
    <dsp:sp modelId="{42805DEB-4872-49B4-8087-62BD39771DA8}">
      <dsp:nvSpPr>
        <dsp:cNvPr id="0" name=""/>
        <dsp:cNvSpPr/>
      </dsp:nvSpPr>
      <dsp:spPr>
        <a:xfrm>
          <a:off x="2015437" y="1346"/>
          <a:ext cx="4198725" cy="4198725"/>
        </a:xfrm>
        <a:prstGeom prst="circularArrow">
          <a:avLst>
            <a:gd name="adj1" fmla="val 5197"/>
            <a:gd name="adj2" fmla="val 335716"/>
            <a:gd name="adj3" fmla="val 16866514"/>
            <a:gd name="adj4" fmla="val 1519776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93F1-43F8-4396-9B7F-B832E06B0003}">
      <dsp:nvSpPr>
        <dsp:cNvPr id="0" name=""/>
        <dsp:cNvSpPr/>
      </dsp:nvSpPr>
      <dsp:spPr>
        <a:xfrm>
          <a:off x="54480" y="16976"/>
          <a:ext cx="610440" cy="6104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Etude de dossier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143877" y="106372"/>
        <a:ext cx="431646" cy="431639"/>
      </dsp:txXfrm>
    </dsp:sp>
    <dsp:sp modelId="{5B1D8E45-05AA-4029-B743-0E49508883A9}">
      <dsp:nvSpPr>
        <dsp:cNvPr id="0" name=""/>
        <dsp:cNvSpPr/>
      </dsp:nvSpPr>
      <dsp:spPr>
        <a:xfrm>
          <a:off x="392383" y="424100"/>
          <a:ext cx="610440" cy="61043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Projet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481780" y="513496"/>
        <a:ext cx="431646" cy="431639"/>
      </dsp:txXfrm>
    </dsp:sp>
    <dsp:sp modelId="{610F1FF0-BDF9-432D-97CF-A9DE89CE399D}">
      <dsp:nvSpPr>
        <dsp:cNvPr id="0" name=""/>
        <dsp:cNvSpPr/>
      </dsp:nvSpPr>
      <dsp:spPr>
        <a:xfrm>
          <a:off x="640625" y="-16976"/>
          <a:ext cx="741612" cy="67833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chemeClr val="bg1"/>
              </a:solidFill>
            </a:rPr>
            <a:t>Activités pratiques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749232" y="82364"/>
        <a:ext cx="524398" cy="479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3C4F-3850-4FB6-BA61-96A977BB6C1D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5BD9D-DB8E-4C44-926A-279B73970F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8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1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7D2B07-873E-4135-8C43-80D78B7E60AF}" type="slidenum">
              <a:rPr lang="fr-FR" altLang="fr-FR" smtClean="0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Les centres</a:t>
            </a:r>
            <a:r>
              <a:rPr lang="fr-FR" altLang="fr-FR" baseline="0" dirty="0" smtClean="0"/>
              <a:t> d’intérêt </a:t>
            </a:r>
            <a:r>
              <a:rPr lang="fr-FR" altLang="fr-FR" dirty="0" smtClean="0"/>
              <a:t>en gras</a:t>
            </a:r>
            <a:r>
              <a:rPr lang="fr-FR" altLang="fr-FR" baseline="0" dirty="0" smtClean="0"/>
              <a:t> correspondent aux c</a:t>
            </a:r>
            <a:r>
              <a:rPr lang="fr-FR" altLang="fr-FR" dirty="0" smtClean="0"/>
              <a:t>entres</a:t>
            </a:r>
            <a:r>
              <a:rPr lang="fr-FR" altLang="fr-FR" baseline="0" dirty="0" smtClean="0"/>
              <a:t> d’intérêt prépondérants.</a:t>
            </a:r>
            <a:endParaRPr lang="fr-FR" altLang="fr-FR" dirty="0" smtClean="0"/>
          </a:p>
          <a:p>
            <a:r>
              <a:rPr lang="fr-FR" altLang="fr-FR" dirty="0" smtClean="0"/>
              <a:t>Cette</a:t>
            </a:r>
            <a:r>
              <a:rPr lang="fr-FR" altLang="fr-FR" baseline="0" dirty="0" smtClean="0"/>
              <a:t> organisation prend en compte la certification intermédiaire. Par conséquent, elle peut convenir pour un cursus CAP.</a:t>
            </a: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1CF75-C79B-4E47-AAB0-762D5033A78F}" type="slidenum">
              <a:rPr lang="fr-FR" altLang="fr-FR" smtClean="0"/>
              <a:pPr/>
              <a:t>24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Environ 40%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du temps destiné à la formation professionnelle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se déroule</a:t>
            </a:r>
            <a:r>
              <a:rPr lang="fr-FR" altLang="fr-FR" baseline="0" dirty="0" smtClean="0"/>
              <a:t> </a:t>
            </a:r>
            <a:r>
              <a:rPr lang="fr-FR" altLang="fr-FR" dirty="0" smtClean="0"/>
              <a:t>en entreprise.</a:t>
            </a:r>
          </a:p>
          <a:p>
            <a:r>
              <a:rPr lang="fr-FR" altLang="fr-FR" dirty="0" smtClean="0"/>
              <a:t>L’entreprise est un lieu de formation à part entière </a:t>
            </a:r>
            <a:r>
              <a:rPr lang="fr-FR" altLang="fr-FR" u="sng" dirty="0" smtClean="0">
                <a:solidFill>
                  <a:srgbClr val="FF0000"/>
                </a:solidFill>
              </a:rPr>
              <a:t>qui doit être intégré dans le parcours de formation.</a:t>
            </a:r>
          </a:p>
          <a:p>
            <a:r>
              <a:rPr lang="fr-FR" altLang="fr-FR" u="none" dirty="0" smtClean="0">
                <a:solidFill>
                  <a:srgbClr val="FF0000"/>
                </a:solidFill>
              </a:rPr>
              <a:t>Ces</a:t>
            </a:r>
            <a:r>
              <a:rPr lang="fr-FR" altLang="fr-FR" u="none" baseline="0" dirty="0" smtClean="0">
                <a:solidFill>
                  <a:srgbClr val="FF0000"/>
                </a:solidFill>
              </a:rPr>
              <a:t> périodes assurent</a:t>
            </a:r>
            <a:r>
              <a:rPr lang="fr-FR" altLang="fr-FR" u="sng" baseline="0" dirty="0" smtClean="0">
                <a:solidFill>
                  <a:srgbClr val="FF0000"/>
                </a:solidFill>
              </a:rPr>
              <a:t> la continuité de la formation </a:t>
            </a:r>
            <a:r>
              <a:rPr lang="fr-FR" altLang="fr-FR" u="none" baseline="0" dirty="0" smtClean="0">
                <a:solidFill>
                  <a:srgbClr val="FF0000"/>
                </a:solidFill>
              </a:rPr>
              <a:t>et permet à l’élève de compléter et de renforcer ses compétences.</a:t>
            </a:r>
          </a:p>
          <a:p>
            <a:r>
              <a:rPr lang="fr-FR" altLang="fr-FR" u="none" baseline="0" dirty="0" smtClean="0">
                <a:solidFill>
                  <a:srgbClr val="FF0000"/>
                </a:solidFill>
              </a:rPr>
              <a:t>Les périodes de PFMP devront permettre, à l’élève, de maîtriser les compétences liés à la maintenance périodique et corrective.</a:t>
            </a:r>
            <a:endParaRPr lang="fr-FR" altLang="fr-FR" u="none" dirty="0" smtClean="0">
              <a:solidFill>
                <a:srgbClr val="FF0000"/>
              </a:solidFill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97F83D-5E7C-4BA6-B877-5B13E168C269}" type="slidenum">
              <a:rPr lang="fr-FR" altLang="fr-FR" smtClean="0"/>
              <a:pPr/>
              <a:t>25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fr-FR" altLang="fr-FR" dirty="0" smtClean="0"/>
              <a:t>Au terme de chaque PFMP,</a:t>
            </a:r>
            <a:r>
              <a:rPr lang="fr-FR" altLang="fr-FR" baseline="0" dirty="0" smtClean="0"/>
              <a:t> u</a:t>
            </a:r>
            <a:r>
              <a:rPr lang="fr-FR" altLang="fr-FR" dirty="0" smtClean="0"/>
              <a:t>n bilan </a:t>
            </a:r>
            <a:r>
              <a:rPr lang="fr-FR" altLang="fr-FR" smtClean="0"/>
              <a:t>de compétences</a:t>
            </a:r>
            <a:r>
              <a:rPr lang="fr-FR" altLang="fr-FR" baseline="0" smtClean="0"/>
              <a:t>, </a:t>
            </a:r>
            <a:r>
              <a:rPr lang="fr-FR" altLang="fr-FR" baseline="0" dirty="0" smtClean="0"/>
              <a:t>établi conjointement par le tuteur et l’équipe pédagogique, est consigné dans le livret de suivi et d’évaluation en présence du candidat.</a:t>
            </a:r>
            <a:endParaRPr lang="fr-FR" alt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870470-D489-4F01-A168-302599F6466A}" type="slidenum">
              <a:rPr lang="fr-FR" altLang="fr-FR" smtClean="0"/>
              <a:pPr/>
              <a:t>26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33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34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35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36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37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38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39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40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41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42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43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45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/>
              <a:t>Focale uniquement sur la grille 1 auxquelles sont rattachées les spécialités de Léhec (pour l’autre grille le volume est le même, mais pas les contributeurs)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Renforcement des liens EP et EG nécessaire à la réussite des élèves.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Juxtaposition des enseignements ne garantie pas la cohérence de l’ensemble. Nécessité pour les élèves les plus fragiles de faire les liens nécessaires.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EGLS N’EST PAS: une discipline supplémentaire, déconnectée des programmes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Parallèle avec les PPCP.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ATTENTION: EG n’est pas au service de l’EP mais renforce sa place tout en confortant la professionnalisation des élèves.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41F344-7BDD-416B-8C4C-BCCA2EE40816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46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47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27C5A6C-3C9F-4122-9E51-45D2A13A2028}" type="slidenum">
              <a:rPr lang="fr-FR" altLang="fr-FR" sz="1200"/>
              <a:pPr/>
              <a:t>48</a:t>
            </a:fld>
            <a:endParaRPr lang="fr-FR" altLang="fr-FR" sz="12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7DCD9C-6C44-40AD-8259-373580B5A974}" type="slidenum">
              <a:rPr lang="fr-FR" altLang="fr-FR" smtClean="0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Insister sur le choix des disciplines: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Choix de  l’</a:t>
            </a:r>
            <a:r>
              <a:rPr lang="fr-FR" dirty="0" err="1" smtClean="0"/>
              <a:t>établ</a:t>
            </a:r>
            <a:r>
              <a:rPr lang="fr-FR" dirty="0" smtClean="0"/>
              <a:t> (son autonomie)- discussion en conseil </a:t>
            </a:r>
            <a:r>
              <a:rPr lang="fr-FR" dirty="0" err="1" smtClean="0"/>
              <a:t>péda</a:t>
            </a:r>
            <a:r>
              <a:rPr lang="fr-FR" dirty="0" smtClean="0"/>
              <a:t> – en fonction du contexte local (exemple: ici la classe Euro)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Se poser la question de la place des Langues vivantes pour contribuer en plus?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Réflexion sur l’année ou sur le cycle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Eviter l’</a:t>
            </a:r>
            <a:r>
              <a:rPr lang="fr-FR" dirty="0" err="1" smtClean="0"/>
              <a:t>équi</a:t>
            </a:r>
            <a:r>
              <a:rPr lang="fr-FR" dirty="0" smtClean="0"/>
              <a:t>-répartition des heures EGLS à l’ensemble des disciplines concernées </a:t>
            </a:r>
            <a:r>
              <a:rPr lang="fr-FR" dirty="0" smtClean="0">
                <a:sym typeface="Wingdings" panose="05000000000000000000" pitchFamily="2" charset="2"/>
              </a:rPr>
              <a:t> objectif= poser la question de la répartition du volume horaire  en fonction de la contribution de chaque discipline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89821B-0F02-42C0-8496-7CA0CDA1A5FB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/>
              <a:t>Rappeler l’historique (avant grilles différentes avec volumes horaires différents en fonction de la spécialité= environ 8 grilles différentes)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Dans ce cadre, cela veut dire que la contribution à la professionnalisation doit s’inscrire dans un cadre + large que les 152 heures</a:t>
            </a: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EB5F2A-4514-4EBE-9CE4-29D6EDF5A769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/>
              <a:t>les textes d’accompagnement de la rénovation de la voie professionnelle donnent quelques pistes pour la création de contenus (Porcher 2009).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Les programmes de ces enseignements ne figurent pas dans les programmes disciplinaires.</a:t>
            </a:r>
          </a:p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209082-EB8D-4DE0-97BA-78744A08EB2C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smtClean="0"/>
              <a:t>Rôle du CE et du conseil pédagogique et des réunions de travail interdisciplinaire pour identifier les axes de convergences.</a:t>
            </a:r>
          </a:p>
          <a:p>
            <a:pPr>
              <a:spcBef>
                <a:spcPct val="0"/>
              </a:spcBef>
            </a:pPr>
            <a:r>
              <a:rPr lang="fr-FR" altLang="fr-FR" smtClean="0"/>
              <a:t>Va plus loin: car la programmation des apprentissages des disciplines doit être également repensée et articulée à partir de ce travail.</a:t>
            </a:r>
          </a:p>
          <a:p>
            <a:pPr>
              <a:spcBef>
                <a:spcPct val="0"/>
              </a:spcBef>
            </a:pPr>
            <a:endParaRPr lang="fr-FR" altLang="fr-FR" smtClean="0"/>
          </a:p>
          <a:p>
            <a:pPr>
              <a:spcBef>
                <a:spcPct val="0"/>
              </a:spcBef>
            </a:pPr>
            <a:r>
              <a:rPr lang="fr-FR" altLang="fr-FR" smtClean="0"/>
              <a:t>Rappel: les compétences du Cpéda peuvent être mobilisées notamment pour la coordination des enseignements </a:t>
            </a:r>
          </a:p>
          <a:p>
            <a:pPr>
              <a:spcBef>
                <a:spcPct val="0"/>
              </a:spcBef>
            </a:pPr>
            <a:endParaRPr lang="fr-FR" altLang="fr-FR" smtClean="0"/>
          </a:p>
          <a:p>
            <a:pPr>
              <a:spcBef>
                <a:spcPct val="0"/>
              </a:spcBef>
            </a:pPr>
            <a:r>
              <a:rPr lang="fr-FR" altLang="fr-FR" smtClean="0">
                <a:sym typeface="Wingdings" pitchFamily="2" charset="2"/>
              </a:rPr>
              <a:t>Montrer l’outil Excel au travers de deux exemples de deux disciplines (Math et lettres par exemple)</a:t>
            </a:r>
            <a:endParaRPr lang="fr-FR" altLang="fr-FR" smtClean="0"/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D1AB5A-E77D-4A21-A208-BEE2AE65C9F0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5BD9D-DB8E-4C44-926A-279B73970FE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16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L’EGLS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 descr="05_2014_ac-caen sans Marian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30163"/>
            <a:ext cx="1609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9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22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49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49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331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08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08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F733-CB3B-4BB8-BE67-A4D858BCB70B}" type="datetimeFigureOut">
              <a:rPr lang="fr-FR" smtClean="0"/>
              <a:pPr/>
              <a:t>03/04/2016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A52B-59C6-4B49-8C85-3626AAC9DA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diagramLayout" Target="../diagrams/layout1.xml"/><Relationship Id="rId7" Type="http://schemas.openxmlformats.org/officeDocument/2006/relationships/slide" Target="slide1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2.xml"/><Relationship Id="rId7" Type="http://schemas.openxmlformats.org/officeDocument/2006/relationships/image" Target="../media/image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2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" Target="slide22.xml"/><Relationship Id="rId7" Type="http://schemas.openxmlformats.org/officeDocument/2006/relationships/image" Target="../media/image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2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png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lan%20de%20formation%20mutualis&#233;%20%202%20MV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ous-titre 1"/>
          <p:cNvSpPr>
            <a:spLocks noGrp="1"/>
          </p:cNvSpPr>
          <p:nvPr>
            <p:ph type="subTitle" idx="1"/>
          </p:nvPr>
        </p:nvSpPr>
        <p:spPr>
          <a:xfrm>
            <a:off x="1331913" y="908050"/>
            <a:ext cx="7812087" cy="6477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fr-FR" altLang="fr-FR" sz="1600" smtClean="0"/>
              <a:t>Lycée Raspail - Paris</a:t>
            </a:r>
          </a:p>
          <a:p>
            <a:pPr>
              <a:buFont typeface="Zapf Dingbats" charset="2"/>
              <a:buNone/>
            </a:pPr>
            <a:r>
              <a:rPr lang="fr-FR" altLang="fr-FR" sz="1600" smtClean="0"/>
              <a:t>22 &amp; 23 mars 2016</a:t>
            </a:r>
          </a:p>
        </p:txBody>
      </p:sp>
      <p:sp>
        <p:nvSpPr>
          <p:cNvPr id="5122" name="Sous-titre 1"/>
          <p:cNvSpPr txBox="1">
            <a:spLocks/>
          </p:cNvSpPr>
          <p:nvPr/>
        </p:nvSpPr>
        <p:spPr bwMode="auto">
          <a:xfrm>
            <a:off x="1331913" y="115888"/>
            <a:ext cx="7812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800000"/>
              </a:buClr>
              <a:buSzPct val="65000"/>
              <a:buFont typeface="Zapf Dingbats" charset="2"/>
              <a:buNone/>
            </a:pPr>
            <a:r>
              <a:rPr lang="fr-FR" altLang="fr-FR" sz="1600" b="1">
                <a:solidFill>
                  <a:srgbClr val="800000"/>
                </a:solidFill>
                <a:latin typeface="Calibri" pitchFamily="34" charset="0"/>
              </a:rPr>
              <a:t>Rencontre nationale rénovation CAP – BAC PRO</a:t>
            </a:r>
          </a:p>
        </p:txBody>
      </p:sp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125" name="Grouper 4"/>
          <p:cNvGrpSpPr>
            <a:grpSpLocks/>
          </p:cNvGrpSpPr>
          <p:nvPr/>
        </p:nvGrpSpPr>
        <p:grpSpPr bwMode="auto">
          <a:xfrm>
            <a:off x="34925" y="165100"/>
            <a:ext cx="1425575" cy="5572125"/>
            <a:chOff x="0" y="165100"/>
            <a:chExt cx="1425575" cy="5571604"/>
          </a:xfrm>
        </p:grpSpPr>
        <p:pic>
          <p:nvPicPr>
            <p:cNvPr id="5129" name="Image 3" descr="picto_agroequipem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165100"/>
              <a:ext cx="1231900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Image 4" descr="picto_tr_public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1938"/>
              <a:ext cx="142557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Image 5" descr="picto_manutenti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687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Image 6" descr="picto_parcs_jardin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5104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Rectangle à coins arrondis 2"/>
            <p:cNvSpPr>
              <a:spLocks noChangeArrowheads="1"/>
            </p:cNvSpPr>
            <p:nvPr/>
          </p:nvSpPr>
          <p:spPr bwMode="auto">
            <a:xfrm>
              <a:off x="251520" y="1268760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FF"/>
            </a:solidFill>
            <a:ln w="5715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4" name="ZoneTexte 3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11166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 b="1">
                  <a:solidFill>
                    <a:srgbClr val="FFFFFF"/>
                  </a:solidFill>
                </a:rPr>
                <a:t>matériel agricole</a:t>
              </a:r>
            </a:p>
          </p:txBody>
        </p:sp>
        <p:sp>
          <p:nvSpPr>
            <p:cNvPr id="5135" name="Rectangle à coins arrondis 17"/>
            <p:cNvSpPr>
              <a:spLocks noChangeArrowheads="1"/>
            </p:cNvSpPr>
            <p:nvPr/>
          </p:nvSpPr>
          <p:spPr bwMode="auto">
            <a:xfrm>
              <a:off x="251520" y="5445804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6" name="ZoneTexte 18"/>
            <p:cNvSpPr txBox="1">
              <a:spLocks noChangeArrowheads="1"/>
            </p:cNvSpPr>
            <p:nvPr/>
          </p:nvSpPr>
          <p:spPr bwMode="auto">
            <a:xfrm>
              <a:off x="251520" y="5373796"/>
              <a:ext cx="10081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>
                  <a:solidFill>
                    <a:srgbClr val="FFFFFF"/>
                  </a:solidFill>
                </a:rPr>
                <a:t> </a:t>
              </a:r>
              <a:r>
                <a:rPr lang="fr-FR" altLang="fr-FR" sz="800" b="1">
                  <a:solidFill>
                    <a:srgbClr val="FFFFFF"/>
                  </a:solidFill>
                </a:rPr>
                <a:t>espaces verts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7938"/>
            <a:ext cx="133191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1331913" y="2420938"/>
            <a:ext cx="7812087" cy="1143000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4800" b="1" dirty="0" smtClean="0">
                <a:solidFill>
                  <a:srgbClr val="800000"/>
                </a:solidFill>
                <a:latin typeface="Calibri" pitchFamily="34" charset="0"/>
              </a:rPr>
              <a:t>Réflexion liée à l’organisation des enseignements</a:t>
            </a:r>
            <a:endParaRPr lang="fr-FR" altLang="fr-FR" sz="4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3" name="Titre 1"/>
          <p:cNvSpPr txBox="1">
            <a:spLocks/>
          </p:cNvSpPr>
          <p:nvPr/>
        </p:nvSpPr>
        <p:spPr bwMode="auto">
          <a:xfrm>
            <a:off x="1331913" y="333375"/>
            <a:ext cx="7812087" cy="574675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3600" b="1">
                <a:solidFill>
                  <a:srgbClr val="800000"/>
                </a:solidFill>
                <a:latin typeface="Calibri" pitchFamily="34" charset="0"/>
              </a:rPr>
              <a:t>Maintenance des matériels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0940" y="4571836"/>
            <a:ext cx="419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2084CE"/>
              </a:buClr>
              <a:buSzPct val="65000"/>
              <a:buFont typeface="Zapf Dingbats" charset="2"/>
              <a:buNone/>
            </a:pPr>
            <a:r>
              <a:rPr lang="fr-FR" altLang="fr-FR" b="1" dirty="0">
                <a:solidFill>
                  <a:srgbClr val="800000"/>
                </a:solidFill>
                <a:latin typeface="Calibri" pitchFamily="34" charset="0"/>
              </a:rPr>
              <a:t>Jean-Paul Krebs, IEN ET académie de Caen</a:t>
            </a:r>
          </a:p>
        </p:txBody>
      </p:sp>
    </p:spTree>
    <p:extLst>
      <p:ext uri="{BB962C8B-B14F-4D97-AF65-F5344CB8AC3E}">
        <p14:creationId xmlns:p14="http://schemas.microsoft.com/office/powerpoint/2010/main" val="32235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 b="1" smtClean="0"/>
              <a:t>Cadrage réglementaire</a:t>
            </a:r>
            <a:endParaRPr lang="fr-FR" alt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340768"/>
            <a:ext cx="8928100" cy="48529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dirty="0" smtClean="0"/>
              <a:t>Arrêté du 10 février 2009 (BO spécial n° 2 du 19 février 2009)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altLang="fr-FR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600" b="1" i="1" dirty="0" smtClean="0"/>
              <a:t>Article 2- </a:t>
            </a:r>
            <a:r>
              <a:rPr lang="fr-FR" sz="2600" i="1" dirty="0" smtClean="0"/>
              <a:t>Dans le cadre des enseignements obligatoires précités, des activités de projet sont proposées aux élèves. Elles s’inscrivent dans le cadre du projet d’établissement et peuvent prendre différentes formes, en particulier:</a:t>
            </a:r>
          </a:p>
          <a:p>
            <a:pPr lvl="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200" i="1" dirty="0" smtClean="0"/>
              <a:t>P.P.C.P.;</a:t>
            </a:r>
          </a:p>
          <a:p>
            <a:pPr lvl="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200" i="1" dirty="0" smtClean="0"/>
              <a:t>Projet spécifique en E.G., en E.P., en enseignement artistique et culturel;</a:t>
            </a:r>
          </a:p>
          <a:p>
            <a:pPr lvl="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2200" i="1" dirty="0" smtClean="0"/>
              <a:t>Activités disciplinaires et pluri disciplinaires autour de P.F.M.P.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i="1" dirty="0" smtClean="0"/>
              <a:t>Les projets sont organisés sur une partie du cycle ou de l’année.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600" b="1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600" b="1" i="1" dirty="0" smtClean="0"/>
              <a:t>Article </a:t>
            </a:r>
            <a:r>
              <a:rPr lang="fr-FR" sz="2600" b="1" i="1" dirty="0"/>
              <a:t>3 </a:t>
            </a:r>
            <a:r>
              <a:rPr lang="fr-FR" sz="2600" i="1" dirty="0"/>
              <a:t>- Le volume horaire de 152 heures correspondant aux enseignements généraux liés à la </a:t>
            </a:r>
            <a:r>
              <a:rPr lang="fr-FR" sz="2600" i="1" dirty="0" smtClean="0"/>
              <a:t>spécialité préparée </a:t>
            </a:r>
            <a:r>
              <a:rPr lang="fr-FR" sz="2600" i="1" dirty="0"/>
              <a:t>est réparti par l’établissement</a:t>
            </a:r>
            <a:r>
              <a:rPr lang="fr-FR" sz="2600" i="1" dirty="0" smtClean="0"/>
              <a:t>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2400" i="1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7287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faire en E.G.L.S. 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124744"/>
            <a:ext cx="8893175" cy="1223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 smtClean="0"/>
              <a:t>  Des activités visant à développer des connaissances et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800" dirty="0" smtClean="0"/>
              <a:t>      des compétences utiles à la pratique professionnelle,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0825" y="2493169"/>
            <a:ext cx="868680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cs typeface="+mn-cs"/>
              </a:rPr>
              <a:t>  Des activités s’appuyant sur un contexte professionnel,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+mn-lt"/>
                <a:cs typeface="+mn-cs"/>
              </a:rPr>
              <a:t>      sur des </a:t>
            </a:r>
            <a:r>
              <a:rPr lang="fr-FR" sz="2800" dirty="0" smtClean="0">
                <a:latin typeface="+mn-lt"/>
                <a:cs typeface="+mn-cs"/>
              </a:rPr>
              <a:t>matériels </a:t>
            </a:r>
            <a:r>
              <a:rPr lang="fr-FR" sz="2800" dirty="0">
                <a:latin typeface="+mn-lt"/>
                <a:cs typeface="+mn-cs"/>
              </a:rPr>
              <a:t>utilisés par la profession.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0825" y="3717131"/>
            <a:ext cx="8340725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cs typeface="+mn-cs"/>
              </a:rPr>
              <a:t>Des activités liées au suivi et à l’évaluation des PFMP.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825" y="4652169"/>
            <a:ext cx="8280400" cy="1262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+mn-lt"/>
                <a:cs typeface="+mn-cs"/>
              </a:rPr>
              <a:t>Des contenus disciplinaires qui s’ajoutent à un tronc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latin typeface="+mn-lt"/>
                <a:cs typeface="+mn-cs"/>
              </a:rPr>
              <a:t>      commun </a:t>
            </a:r>
            <a:r>
              <a:rPr lang="fr-FR" sz="2000" i="1" dirty="0">
                <a:latin typeface="+mn-lt"/>
                <a:cs typeface="+mn-cs"/>
              </a:rPr>
              <a:t>(ex. modules spécifiques de mathématiques ou de sciences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latin typeface="+mn-lt"/>
                <a:cs typeface="+mn-cs"/>
              </a:rPr>
              <a:t>         physiques, dont les contenus varient selon les groupes de spécialités).</a:t>
            </a:r>
          </a:p>
        </p:txBody>
      </p:sp>
      <p:grpSp>
        <p:nvGrpSpPr>
          <p:cNvPr id="7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8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15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43" y="332656"/>
            <a:ext cx="3555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988" y="361292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Comment? La démarche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8590409" cy="46085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dirty="0" smtClean="0"/>
              <a:t>Croiser les programmes EG avec  le RAP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3100" dirty="0" smtClean="0"/>
              <a:t>Lister les CAPACITES ou identifier les tâches à développer dans chacune des disciplines de l’EG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fr-FR" sz="3100" dirty="0" smtClean="0"/>
              <a:t>Relever les résultats ATTENDUS figurant dans le RAP du diplôme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u="sng" dirty="0" smtClean="0"/>
              <a:t>Formaliser</a:t>
            </a:r>
            <a:r>
              <a:rPr lang="fr-FR" sz="3600" dirty="0" smtClean="0"/>
              <a:t> ce croisement / </a:t>
            </a:r>
            <a:r>
              <a:rPr lang="fr-FR" sz="3600" u="sng" dirty="0" smtClean="0"/>
              <a:t>Planifier</a:t>
            </a:r>
            <a:r>
              <a:rPr lang="fr-FR" sz="3600" dirty="0" smtClean="0"/>
              <a:t> des programmations pédagogiques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3600" u="sng" dirty="0" smtClean="0"/>
              <a:t>Concevoir</a:t>
            </a:r>
            <a:r>
              <a:rPr lang="fr-FR" sz="3600" dirty="0" smtClean="0"/>
              <a:t> des situations d’apprentissage à partir de ces convergences. (en lien avec les capacités  visées par les programmes) </a:t>
            </a:r>
            <a:endParaRPr lang="fr-FR" sz="3600" dirty="0">
              <a:sym typeface="Wingdings" panose="05000000000000000000" pitchFamily="2" charset="2"/>
            </a:endParaRPr>
          </a:p>
        </p:txBody>
      </p:sp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-15988" y="361292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d’outils,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7440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 rot="20637114">
            <a:off x="2554003" y="3329789"/>
            <a:ext cx="51125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de croisements des programmes avec les tâches professionnelles,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7950" y="0"/>
            <a:ext cx="20510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293850" y="5114925"/>
            <a:ext cx="2987675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AP / EGLS</a:t>
            </a:r>
          </a:p>
          <a:p>
            <a:pPr algn="ctr">
              <a:defRPr/>
            </a:pP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293850" y="793750"/>
            <a:ext cx="1403350" cy="4186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Atelier</a:t>
            </a:r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Maintenance</a:t>
            </a:r>
          </a:p>
          <a:p>
            <a:pPr algn="ctr">
              <a:defRPr/>
            </a:pPr>
            <a:r>
              <a:rPr lang="fr-FR" dirty="0"/>
              <a:t>Véhicule</a:t>
            </a:r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3h</a:t>
            </a:r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/>
              <a:t> GR 2</a:t>
            </a:r>
          </a:p>
          <a:p>
            <a:pPr algn="ctr">
              <a:defRPr/>
            </a:pPr>
            <a:r>
              <a:rPr lang="fr-FR" dirty="0"/>
              <a:t> </a:t>
            </a:r>
          </a:p>
        </p:txBody>
      </p:sp>
      <p:sp>
        <p:nvSpPr>
          <p:cNvPr id="8198" name="ZoneTexte 9"/>
          <p:cNvSpPr txBox="1">
            <a:spLocks noChangeArrowheads="1"/>
          </p:cNvSpPr>
          <p:nvPr/>
        </p:nvSpPr>
        <p:spPr bwMode="auto">
          <a:xfrm>
            <a:off x="15876588" y="793750"/>
            <a:ext cx="1404937" cy="2032000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/>
              <a:t>Atelier ou Salle</a:t>
            </a:r>
          </a:p>
          <a:p>
            <a:pPr algn="ctr"/>
            <a:r>
              <a:rPr lang="fr-FR" altLang="fr-FR"/>
              <a:t> Construction/Technologie</a:t>
            </a:r>
          </a:p>
          <a:p>
            <a:endParaRPr lang="fr-FR" altLang="fr-FR"/>
          </a:p>
          <a:p>
            <a:r>
              <a:rPr lang="fr-FR" altLang="fr-FR"/>
              <a:t>          2h</a:t>
            </a:r>
          </a:p>
          <a:p>
            <a:endParaRPr lang="fr-FR" altLang="fr-FR"/>
          </a:p>
          <a:p>
            <a:r>
              <a:rPr lang="fr-FR" altLang="fr-FR"/>
              <a:t>        GR 1</a:t>
            </a:r>
          </a:p>
        </p:txBody>
      </p:sp>
      <p:sp>
        <p:nvSpPr>
          <p:cNvPr id="8199" name="ZoneTexte 10"/>
          <p:cNvSpPr txBox="1">
            <a:spLocks noChangeArrowheads="1"/>
          </p:cNvSpPr>
          <p:nvPr/>
        </p:nvSpPr>
        <p:spPr bwMode="auto">
          <a:xfrm>
            <a:off x="15876588" y="2954338"/>
            <a:ext cx="1404937" cy="2030412"/>
          </a:xfrm>
          <a:prstGeom prst="rect">
            <a:avLst/>
          </a:prstGeom>
          <a:solidFill>
            <a:srgbClr val="FFC0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/>
              <a:t>Atelier ou Salle</a:t>
            </a:r>
          </a:p>
          <a:p>
            <a:pPr algn="ctr"/>
            <a:r>
              <a:rPr lang="fr-FR" altLang="fr-FR"/>
              <a:t> Maths-Sciences</a:t>
            </a:r>
          </a:p>
          <a:p>
            <a:endParaRPr lang="fr-FR" altLang="fr-FR"/>
          </a:p>
          <a:p>
            <a:r>
              <a:rPr lang="fr-FR" altLang="fr-FR"/>
              <a:t>          1h</a:t>
            </a:r>
          </a:p>
          <a:p>
            <a:endParaRPr lang="fr-FR" altLang="fr-FR"/>
          </a:p>
          <a:p>
            <a:r>
              <a:rPr lang="fr-FR" altLang="fr-FR"/>
              <a:t>        GR 1</a:t>
            </a:r>
          </a:p>
          <a:p>
            <a:r>
              <a:rPr lang="fr-FR" altLang="fr-FR"/>
              <a:t> </a:t>
            </a:r>
          </a:p>
        </p:txBody>
      </p:sp>
      <p:sp>
        <p:nvSpPr>
          <p:cNvPr id="8206" name="ZoneTexte 15"/>
          <p:cNvSpPr txBox="1">
            <a:spLocks noChangeArrowheads="1"/>
          </p:cNvSpPr>
          <p:nvPr/>
        </p:nvSpPr>
        <p:spPr bwMode="auto">
          <a:xfrm>
            <a:off x="-252536" y="-287338"/>
            <a:ext cx="84978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endParaRPr lang="fr-FR" altLang="fr-FR" sz="2000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fr-FR" altLang="fr-FR" sz="2800" b="1" dirty="0" smtClean="0">
                <a:solidFill>
                  <a:srgbClr val="000000"/>
                </a:solidFill>
                <a:latin typeface="Arial" charset="0"/>
              </a:rPr>
              <a:t>…</a:t>
            </a:r>
            <a:r>
              <a:rPr lang="fr-FR" altLang="fr-FR" sz="2800" b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fr-FR" altLang="fr-FR" sz="2800" b="1" dirty="0" smtClean="0">
                <a:solidFill>
                  <a:srgbClr val="000000"/>
                </a:solidFill>
                <a:latin typeface="Arial" charset="0"/>
              </a:rPr>
              <a:t>e qui conduit à </a:t>
            </a:r>
            <a:r>
              <a:rPr lang="fr-FR" altLang="fr-FR" sz="2800" b="1" dirty="0">
                <a:solidFill>
                  <a:srgbClr val="000000"/>
                </a:solidFill>
                <a:latin typeface="Arial" charset="0"/>
              </a:rPr>
              <a:t>organiser l’emploi du </a:t>
            </a:r>
            <a:r>
              <a:rPr lang="fr-FR" altLang="fr-FR" sz="2800" b="1" dirty="0" smtClean="0">
                <a:solidFill>
                  <a:srgbClr val="000000"/>
                </a:solidFill>
                <a:latin typeface="Arial" charset="0"/>
              </a:rPr>
              <a:t>temps…</a:t>
            </a:r>
            <a:endParaRPr lang="fr-FR" altLang="fr-FR" sz="28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21733"/>
              </p:ext>
            </p:extLst>
          </p:nvPr>
        </p:nvGraphicFramePr>
        <p:xfrm>
          <a:off x="-107950" y="1031353"/>
          <a:ext cx="9251948" cy="5782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525"/>
                <a:gridCol w="1080120"/>
                <a:gridCol w="1296144"/>
                <a:gridCol w="648072"/>
                <a:gridCol w="551141"/>
                <a:gridCol w="528979"/>
                <a:gridCol w="504056"/>
                <a:gridCol w="1152128"/>
                <a:gridCol w="1080120"/>
                <a:gridCol w="1547663"/>
              </a:tblGrid>
              <a:tr h="2642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Lundi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Mardi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Mercredi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000">
                          <a:effectLst/>
                        </a:rPr>
                        <a:t>Jeudi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000" dirty="0">
                          <a:effectLst/>
                        </a:rPr>
                        <a:t>Vendredi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242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8h05-9h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Maths-Sciences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AP</a:t>
                      </a: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MM 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G1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MM</a:t>
                      </a:r>
                      <a:endParaRPr lang="fr-FR" sz="1000" dirty="0" smtClean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G2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Maintenance des </a:t>
                      </a:r>
                      <a:r>
                        <a:rPr lang="fr-FR" sz="1200" dirty="0" smtClean="0">
                          <a:effectLst/>
                        </a:rPr>
                        <a:t>matériels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 Atelier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MVA G2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2389"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AFS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LABO ou Atelier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G1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9h-9h55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Maintenance des </a:t>
                      </a:r>
                      <a:r>
                        <a:rPr lang="fr-FR" sz="1200" dirty="0" smtClean="0">
                          <a:effectLst/>
                        </a:rPr>
                        <a:t>matériels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(atelier) </a:t>
                      </a:r>
                      <a:r>
                        <a:rPr lang="fr-FR" sz="1200" dirty="0">
                          <a:effectLst/>
                        </a:rPr>
                        <a:t>G1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AFS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LABO ou Atelier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G2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7160"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132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10h10-11h05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1198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11h05-12h00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Maths-Sciences </a:t>
                      </a:r>
                      <a:endParaRPr lang="fr-F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G2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AFS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LABO ou Atelier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G1</a:t>
                      </a:r>
                      <a:endParaRPr lang="fr-FR" sz="12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Maths-sciences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G1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90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12h-12h55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93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EGLS/AP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24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48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14h05 – 15H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EGLS</a:t>
                      </a: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AFS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LABO ou Atelier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G1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Maintenance des véhicules (classe entière)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5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15H – 15H55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48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16H10 – 17H05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MM 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G1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MM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G2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848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17H05 – 18H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9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</a:t>
            </a:r>
            <a:r>
              <a:rPr lang="fr-FR" sz="2800" dirty="0" smtClean="0"/>
              <a:t>planification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1" y="512497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20389" y="505636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54405" y="571764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3297953" y="429635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r 22"/>
          <p:cNvGrpSpPr/>
          <p:nvPr/>
        </p:nvGrpSpPr>
        <p:grpSpPr>
          <a:xfrm>
            <a:off x="744251" y="6144978"/>
            <a:ext cx="8242156" cy="668398"/>
            <a:chOff x="1589348" y="5931774"/>
            <a:chExt cx="8242156" cy="668398"/>
          </a:xfrm>
        </p:grpSpPr>
        <p:sp>
          <p:nvSpPr>
            <p:cNvPr id="35" name="Rectangle 34"/>
            <p:cNvSpPr/>
            <p:nvPr/>
          </p:nvSpPr>
          <p:spPr>
            <a:xfrm>
              <a:off x="3855590" y="6323173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Matrices compétences/CI/savoirs</a:t>
              </a:r>
              <a:endParaRPr lang="fr-FR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9145" y="6096116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 de la répartition horaire</a:t>
              </a:r>
              <a:endParaRPr lang="fr-FR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9348" y="5931774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39985" y="6070274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 synthétique d’une séquence</a:t>
              </a:r>
              <a:endParaRPr lang="fr-FR" sz="1200" b="1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22" y="5134629"/>
            <a:ext cx="2064145" cy="11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2" y="5157192"/>
            <a:ext cx="1578397" cy="11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48" y="5255774"/>
            <a:ext cx="1743466" cy="9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4" y="5877272"/>
            <a:ext cx="1309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6" y="5126343"/>
            <a:ext cx="1394910" cy="7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9" y="5243104"/>
            <a:ext cx="854486" cy="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03082"/>
              </p:ext>
            </p:extLst>
          </p:nvPr>
        </p:nvGraphicFramePr>
        <p:xfrm>
          <a:off x="1102986" y="1853329"/>
          <a:ext cx="7321246" cy="190786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62189"/>
                <a:gridCol w="155788"/>
                <a:gridCol w="155787"/>
                <a:gridCol w="184920"/>
                <a:gridCol w="168705"/>
                <a:gridCol w="155788"/>
                <a:gridCol w="155787"/>
                <a:gridCol w="155787"/>
              </a:tblGrid>
              <a:tr h="198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2BCP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PFMP</a:t>
                      </a:r>
                    </a:p>
                    <a:p>
                      <a:endParaRPr lang="fr-FR" sz="1000" dirty="0"/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79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BCP</a:t>
                      </a:r>
                    </a:p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5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9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6093"/>
              </p:ext>
            </p:extLst>
          </p:nvPr>
        </p:nvGraphicFramePr>
        <p:xfrm>
          <a:off x="1102985" y="3717032"/>
          <a:ext cx="7321247" cy="1339359"/>
        </p:xfrm>
        <a:graphic>
          <a:graphicData uri="http://schemas.openxmlformats.org/drawingml/2006/table">
            <a:tbl>
              <a:tblPr/>
              <a:tblGrid>
                <a:gridCol w="423080"/>
                <a:gridCol w="462444"/>
                <a:gridCol w="778936"/>
                <a:gridCol w="311574"/>
                <a:gridCol w="934722"/>
                <a:gridCol w="311574"/>
                <a:gridCol w="467361"/>
                <a:gridCol w="467361"/>
                <a:gridCol w="311574"/>
                <a:gridCol w="934722"/>
                <a:gridCol w="311574"/>
                <a:gridCol w="970258"/>
                <a:gridCol w="636067"/>
              </a:tblGrid>
              <a:tr h="688492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BCP</a:t>
                      </a:r>
                    </a:p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2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7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planification définie avec une approche par centres d’intérêts,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Cette  définition est propre à chaque équipe pédagogique.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centre d’intérêt correspond à une préoccupation pédagogique qui permet au professeur de viser, dans un temps donné, une même série d’objectifs pédagogiques à l’aide de supports qui peuvent être différents afin de faciliter l’introduction et la synthèse de ces objectifs.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9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50378"/>
              </p:ext>
            </p:extLst>
          </p:nvPr>
        </p:nvGraphicFramePr>
        <p:xfrm>
          <a:off x="627063" y="126876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15095" y="152400"/>
            <a:ext cx="704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Exemple de définition de centres d’intérêt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2690260" y="2885005"/>
            <a:ext cx="3670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Organisation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par centres </a:t>
            </a:r>
            <a:r>
              <a:rPr lang="fr-FR" b="1" dirty="0">
                <a:solidFill>
                  <a:srgbClr val="FF3300"/>
                </a:solidFill>
              </a:rPr>
              <a:t>d’intérêt</a:t>
            </a:r>
          </a:p>
        </p:txBody>
      </p:sp>
      <p:sp>
        <p:nvSpPr>
          <p:cNvPr id="14" name="Rectangle 2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40153" y="1591429"/>
            <a:ext cx="2636682" cy="8640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6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Le refroidissement </a:t>
            </a:r>
          </a:p>
          <a:p>
            <a:pPr algn="ctr">
              <a:defRPr/>
            </a:pPr>
            <a:r>
              <a:rPr lang="fr-FR" dirty="0" smtClean="0"/>
              <a:t>et la lubrification</a:t>
            </a:r>
            <a:endParaRPr lang="fr-FR" dirty="0"/>
          </a:p>
        </p:txBody>
      </p:sp>
      <p:sp>
        <p:nvSpPr>
          <p:cNvPr id="15" name="Rectangl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940153" y="4126257"/>
            <a:ext cx="2636682" cy="86481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</a:t>
            </a:r>
            <a:r>
              <a:rPr lang="fr-FR" dirty="0">
                <a:solidFill>
                  <a:srgbClr val="FF0000"/>
                </a:solidFill>
              </a:rPr>
              <a:t>8</a:t>
            </a:r>
          </a:p>
          <a:p>
            <a:pPr algn="ctr">
              <a:defRPr/>
            </a:pPr>
            <a:r>
              <a:rPr lang="fr-FR" dirty="0" smtClean="0"/>
              <a:t>Les trains roulants, </a:t>
            </a:r>
          </a:p>
          <a:p>
            <a:pPr algn="ctr">
              <a:defRPr/>
            </a:pPr>
            <a:r>
              <a:rPr lang="fr-FR" dirty="0" smtClean="0"/>
              <a:t>le freinage</a:t>
            </a: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020296" y="675620"/>
            <a:ext cx="2919857" cy="7920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</a:t>
            </a:r>
            <a:r>
              <a:rPr lang="fr-FR" dirty="0">
                <a:solidFill>
                  <a:srgbClr val="FF0000"/>
                </a:solidFill>
              </a:rPr>
              <a:t>5</a:t>
            </a:r>
          </a:p>
          <a:p>
            <a:pPr algn="ctr">
              <a:defRPr/>
            </a:pPr>
            <a:r>
              <a:rPr lang="fr-FR" dirty="0" smtClean="0"/>
              <a:t>La production et l’utilisation</a:t>
            </a:r>
          </a:p>
          <a:p>
            <a:pPr algn="ctr">
              <a:defRPr/>
            </a:pPr>
            <a:r>
              <a:rPr lang="fr-FR" dirty="0" smtClean="0"/>
              <a:t> de l’énergie électrique</a:t>
            </a:r>
            <a:endParaRPr lang="fr-FR" dirty="0"/>
          </a:p>
        </p:txBody>
      </p:sp>
      <p:sp>
        <p:nvSpPr>
          <p:cNvPr id="17" name="Rectangl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4321" y="5491154"/>
            <a:ext cx="1871663" cy="92870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9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Le diagnostic</a:t>
            </a:r>
            <a:endParaRPr lang="fr-FR" dirty="0"/>
          </a:p>
        </p:txBody>
      </p:sp>
      <p:sp>
        <p:nvSpPr>
          <p:cNvPr id="18" name="Rectangle 1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6785" y="4126258"/>
            <a:ext cx="2423511" cy="86481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Ci2</a:t>
            </a:r>
          </a:p>
          <a:p>
            <a:pPr algn="ctr">
              <a:defRPr/>
            </a:pPr>
            <a:r>
              <a:rPr lang="fr-FR" dirty="0" smtClean="0">
                <a:solidFill>
                  <a:schemeClr val="tx1"/>
                </a:solidFill>
              </a:rPr>
              <a:t>La prévention des </a:t>
            </a:r>
          </a:p>
          <a:p>
            <a:pPr algn="ctr">
              <a:defRPr/>
            </a:pPr>
            <a:r>
              <a:rPr lang="fr-FR" dirty="0" smtClean="0">
                <a:solidFill>
                  <a:schemeClr val="tx1"/>
                </a:solidFill>
              </a:rPr>
              <a:t>risques professionnels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343062" y="5491154"/>
            <a:ext cx="1871663" cy="92870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1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Connaissance </a:t>
            </a:r>
          </a:p>
          <a:p>
            <a:pPr algn="ctr">
              <a:defRPr/>
            </a:pPr>
            <a:r>
              <a:rPr lang="fr-FR" dirty="0"/>
              <a:t>du </a:t>
            </a:r>
            <a:r>
              <a:rPr lang="fr-FR" dirty="0" smtClean="0"/>
              <a:t>matériel</a:t>
            </a:r>
            <a:endParaRPr lang="fr-FR" dirty="0"/>
          </a:p>
        </p:txBody>
      </p:sp>
      <p:sp>
        <p:nvSpPr>
          <p:cNvPr id="2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755" y="2915626"/>
            <a:ext cx="2735858" cy="7920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3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Mesures et contrôles</a:t>
            </a:r>
            <a:endParaRPr lang="fr-FR" dirty="0"/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96784" y="1591429"/>
            <a:ext cx="2423511" cy="8640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4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La motorisation</a:t>
            </a:r>
            <a:endParaRPr lang="fr-FR" dirty="0"/>
          </a:p>
        </p:txBody>
      </p:sp>
      <p:sp>
        <p:nvSpPr>
          <p:cNvPr id="23" name="Rectangle 2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174984" y="2915626"/>
            <a:ext cx="2717496" cy="7920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7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La transmission </a:t>
            </a:r>
          </a:p>
          <a:p>
            <a:pPr algn="ctr">
              <a:defRPr/>
            </a:pPr>
            <a:r>
              <a:rPr lang="fr-FR" dirty="0" smtClean="0"/>
              <a:t>de la puissance</a:t>
            </a:r>
            <a:endParaRPr lang="fr-FR" dirty="0"/>
          </a:p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5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24775" y="1556792"/>
            <a:ext cx="2663651" cy="8640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4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La maintenance corrective</a:t>
            </a:r>
          </a:p>
        </p:txBody>
      </p:sp>
      <p:sp>
        <p:nvSpPr>
          <p:cNvPr id="16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66446" y="3130151"/>
            <a:ext cx="2777553" cy="10001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5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Les mesures </a:t>
            </a:r>
          </a:p>
          <a:p>
            <a:pPr algn="ctr">
              <a:defRPr/>
            </a:pPr>
            <a:r>
              <a:rPr lang="fr-FR" dirty="0" smtClean="0"/>
              <a:t>Et contrôles</a:t>
            </a: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56704" y="1556792"/>
            <a:ext cx="2735858" cy="86409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3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La maintenance périodique</a:t>
            </a:r>
          </a:p>
        </p:txBody>
      </p:sp>
      <p:sp>
        <p:nvSpPr>
          <p:cNvPr id="18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24775" y="4869160"/>
            <a:ext cx="1871663" cy="9035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6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La démarche </a:t>
            </a:r>
          </a:p>
          <a:p>
            <a:pPr algn="ctr">
              <a:defRPr/>
            </a:pPr>
            <a:r>
              <a:rPr lang="fr-FR" dirty="0" smtClean="0"/>
              <a:t>de diagnostic</a:t>
            </a:r>
            <a:endParaRPr lang="fr-FR" dirty="0"/>
          </a:p>
        </p:txBody>
      </p:sp>
      <p:sp>
        <p:nvSpPr>
          <p:cNvPr id="20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914" y="3130151"/>
            <a:ext cx="2915816" cy="10001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2 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L’environnement</a:t>
            </a:r>
          </a:p>
          <a:p>
            <a:pPr algn="ctr">
              <a:defRPr/>
            </a:pPr>
            <a:r>
              <a:rPr lang="fr-FR" dirty="0" smtClean="0"/>
              <a:t>Professionnel, qualité, sécurité</a:t>
            </a:r>
            <a:endParaRPr lang="fr-FR" dirty="0"/>
          </a:p>
        </p:txBody>
      </p:sp>
      <p:sp>
        <p:nvSpPr>
          <p:cNvPr id="21" name="Rectangl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20899" y="4869160"/>
            <a:ext cx="1871663" cy="92870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1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La connaissance </a:t>
            </a:r>
            <a:endParaRPr lang="fr-FR" dirty="0"/>
          </a:p>
          <a:p>
            <a:pPr algn="ctr">
              <a:defRPr/>
            </a:pPr>
            <a:r>
              <a:rPr lang="fr-FR" dirty="0"/>
              <a:t>du </a:t>
            </a:r>
            <a:r>
              <a:rPr lang="fr-FR" dirty="0" smtClean="0"/>
              <a:t>matériel</a:t>
            </a:r>
            <a:endParaRPr lang="fr-FR" dirty="0"/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2896179" y="3237802"/>
            <a:ext cx="3670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Organisation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par centres </a:t>
            </a:r>
            <a:r>
              <a:rPr lang="fr-FR" b="1" dirty="0">
                <a:solidFill>
                  <a:srgbClr val="FF3300"/>
                </a:solidFill>
              </a:rPr>
              <a:t>d’intérêt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27063" y="152400"/>
            <a:ext cx="485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 Narrow" panose="020B0606020202030204" pitchFamily="34" charset="0"/>
              </a:rPr>
              <a:t>Autre exemple,</a:t>
            </a:r>
          </a:p>
        </p:txBody>
      </p:sp>
      <p:grpSp>
        <p:nvGrpSpPr>
          <p:cNvPr id="10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1" name="Imag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15" descr="logo ASDM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7381"/>
              </p:ext>
            </p:extLst>
          </p:nvPr>
        </p:nvGraphicFramePr>
        <p:xfrm>
          <a:off x="10188624" y="2387413"/>
          <a:ext cx="813690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6696743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Codification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Désignation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CI-1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L’environnement de l’atelier,</a:t>
                      </a:r>
                      <a:r>
                        <a:rPr lang="fr-FR" baseline="0" dirty="0" smtClean="0"/>
                        <a:t> qualité, sécurité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L’entretien périodique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Mise</a:t>
                      </a:r>
                      <a:r>
                        <a:rPr lang="fr-FR" baseline="0" dirty="0" smtClean="0"/>
                        <a:t> en œuvre et remise en conformité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opérations de maintenance préventive et curative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Mesurer, contrôler,</a:t>
                      </a:r>
                      <a:r>
                        <a:rPr lang="fr-FR" baseline="0" dirty="0" smtClean="0"/>
                        <a:t> comparer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CI-6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diagnostic, intervention</a:t>
                      </a:r>
                      <a:r>
                        <a:rPr lang="fr-FR" baseline="0" dirty="0" smtClean="0"/>
                        <a:t> à l’atelier et ou en clientèle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076057" y="1556792"/>
            <a:ext cx="3096344" cy="100811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4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Les opérations de maintenance</a:t>
            </a:r>
          </a:p>
          <a:p>
            <a:pPr algn="ctr">
              <a:defRPr/>
            </a:pPr>
            <a:r>
              <a:rPr lang="fr-FR" dirty="0" smtClean="0"/>
              <a:t> préventive et curative</a:t>
            </a:r>
            <a:endParaRPr lang="fr-FR" dirty="0"/>
          </a:p>
        </p:txBody>
      </p:sp>
      <p:sp>
        <p:nvSpPr>
          <p:cNvPr id="7" name="Rectangl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84168" y="3136022"/>
            <a:ext cx="2777553" cy="10001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5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Mesurer, contrôler, comparer</a:t>
            </a:r>
            <a:endParaRPr lang="fr-FR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56703" y="1556792"/>
            <a:ext cx="2883247" cy="100811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3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Mise en œuvre et </a:t>
            </a:r>
          </a:p>
          <a:p>
            <a:pPr algn="ctr">
              <a:defRPr/>
            </a:pPr>
            <a:r>
              <a:rPr lang="fr-FR" dirty="0" smtClean="0"/>
              <a:t>remise en conformité</a:t>
            </a:r>
            <a:endParaRPr lang="fr-FR" dirty="0"/>
          </a:p>
        </p:txBody>
      </p:sp>
      <p:sp>
        <p:nvSpPr>
          <p:cNvPr id="9" name="Rectangl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76057" y="4869160"/>
            <a:ext cx="3096344" cy="9035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6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/>
              <a:t>L</a:t>
            </a:r>
            <a:r>
              <a:rPr lang="fr-FR" dirty="0" smtClean="0"/>
              <a:t>e diagnostic, intervention </a:t>
            </a:r>
          </a:p>
          <a:p>
            <a:pPr algn="ctr">
              <a:defRPr/>
            </a:pPr>
            <a:r>
              <a:rPr lang="fr-FR" dirty="0" smtClean="0"/>
              <a:t>à l’atelier et ou en clientèle</a:t>
            </a:r>
            <a:endParaRPr lang="fr-FR" dirty="0"/>
          </a:p>
        </p:txBody>
      </p:sp>
      <p:sp>
        <p:nvSpPr>
          <p:cNvPr id="10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552" y="3136022"/>
            <a:ext cx="2915816" cy="100013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2 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Les opérations liées à </a:t>
            </a:r>
          </a:p>
          <a:p>
            <a:pPr algn="ctr">
              <a:defRPr/>
            </a:pPr>
            <a:r>
              <a:rPr lang="fr-FR" dirty="0" smtClean="0"/>
              <a:t>l’entretien périodique</a:t>
            </a:r>
            <a:endParaRPr lang="fr-FR" dirty="0"/>
          </a:p>
        </p:txBody>
      </p:sp>
      <p:sp>
        <p:nvSpPr>
          <p:cNvPr id="11" name="Rectangl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256704" y="4869160"/>
            <a:ext cx="2883247" cy="92870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fr-FR" dirty="0" smtClean="0">
                <a:solidFill>
                  <a:srgbClr val="FF0000"/>
                </a:solidFill>
              </a:rPr>
              <a:t>Ci 1</a:t>
            </a:r>
            <a:endParaRPr lang="fr-FR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dirty="0" smtClean="0"/>
              <a:t>L’environnement de l’atelier,</a:t>
            </a:r>
          </a:p>
          <a:p>
            <a:pPr algn="ctr">
              <a:defRPr/>
            </a:pPr>
            <a:r>
              <a:rPr lang="fr-FR" dirty="0" smtClean="0"/>
              <a:t> qualité, sécurité</a:t>
            </a:r>
            <a:endParaRPr lang="fr-FR" dirty="0"/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2896179" y="3237802"/>
            <a:ext cx="3670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Organisation 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FF3300"/>
                </a:solidFill>
              </a:rPr>
              <a:t>par centres </a:t>
            </a:r>
            <a:r>
              <a:rPr lang="fr-FR" b="1" dirty="0">
                <a:solidFill>
                  <a:srgbClr val="FF3300"/>
                </a:solidFill>
              </a:rPr>
              <a:t>d’intérêt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7063" y="152400"/>
            <a:ext cx="823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Exemple de centres d’intérêts définis par les enseignants des académies de Caen et Rennes,</a:t>
            </a:r>
          </a:p>
        </p:txBody>
      </p:sp>
      <p:grpSp>
        <p:nvGrpSpPr>
          <p:cNvPr id="14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5" name="Image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 descr="logo ASDM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</a:t>
            </a:r>
            <a:r>
              <a:rPr lang="fr-FR" sz="2800" dirty="0" smtClean="0"/>
              <a:t>planification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908720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836712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87624" y="980728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755576" y="764704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r 22"/>
          <p:cNvGrpSpPr/>
          <p:nvPr/>
        </p:nvGrpSpPr>
        <p:grpSpPr>
          <a:xfrm>
            <a:off x="933547" y="6245173"/>
            <a:ext cx="6062020" cy="568203"/>
            <a:chOff x="1778644" y="6031969"/>
            <a:chExt cx="6062020" cy="568203"/>
          </a:xfrm>
        </p:grpSpPr>
        <p:sp>
          <p:nvSpPr>
            <p:cNvPr id="33" name="Rectangle 32"/>
            <p:cNvSpPr/>
            <p:nvPr/>
          </p:nvSpPr>
          <p:spPr>
            <a:xfrm>
              <a:off x="4001642" y="6323173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Matrices compétences/CI/savoirs</a:t>
              </a:r>
              <a:endParaRPr lang="fr-FR" sz="12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49145" y="6096116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 de la répartition horaire</a:t>
              </a:r>
              <a:endParaRPr lang="fr-FR" sz="12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78644" y="6031969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9" y="5097139"/>
            <a:ext cx="2064145" cy="11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51" y="5081370"/>
            <a:ext cx="1578397" cy="11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6733"/>
              </p:ext>
            </p:extLst>
          </p:nvPr>
        </p:nvGraphicFramePr>
        <p:xfrm>
          <a:off x="1043608" y="2220740"/>
          <a:ext cx="7317948" cy="2720429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62189"/>
                <a:gridCol w="155788"/>
                <a:gridCol w="155787"/>
                <a:gridCol w="181622"/>
                <a:gridCol w="168705"/>
                <a:gridCol w="155788"/>
                <a:gridCol w="155787"/>
                <a:gridCol w="155787"/>
              </a:tblGrid>
              <a:tr h="22185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6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32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</a:t>
                      </a:r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2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05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NALISATION</a:t>
                      </a:r>
                      <a:endParaRPr lang="fr-FR" sz="10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4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826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4" y="5877272"/>
            <a:ext cx="1309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6" y="5126343"/>
            <a:ext cx="1394910" cy="7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9" y="5243104"/>
            <a:ext cx="854486" cy="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</a:t>
            </a:r>
            <a:r>
              <a:rPr lang="fr-FR" sz="2800" dirty="0" smtClean="0"/>
              <a:t>planification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1" y="512497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20389" y="505636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54405" y="571764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sp>
        <p:nvSpPr>
          <p:cNvPr id="3" name="Ellipse 2"/>
          <p:cNvSpPr/>
          <p:nvPr/>
        </p:nvSpPr>
        <p:spPr>
          <a:xfrm>
            <a:off x="5932494" y="429635"/>
            <a:ext cx="2664296" cy="1512168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r 22"/>
          <p:cNvGrpSpPr/>
          <p:nvPr/>
        </p:nvGrpSpPr>
        <p:grpSpPr>
          <a:xfrm>
            <a:off x="744251" y="6144978"/>
            <a:ext cx="8242156" cy="668398"/>
            <a:chOff x="1589348" y="5931774"/>
            <a:chExt cx="8242156" cy="668398"/>
          </a:xfrm>
        </p:grpSpPr>
        <p:sp>
          <p:nvSpPr>
            <p:cNvPr id="35" name="Rectangle 34"/>
            <p:cNvSpPr/>
            <p:nvPr/>
          </p:nvSpPr>
          <p:spPr>
            <a:xfrm>
              <a:off x="3855590" y="6323173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Matrices compétences/CI/savoirs</a:t>
              </a:r>
              <a:endParaRPr lang="fr-FR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9145" y="6096116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 de la répartition horaire</a:t>
              </a:r>
              <a:endParaRPr lang="fr-FR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89348" y="5931774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39985" y="6070274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 synthétique d’une séquence</a:t>
              </a:r>
              <a:endParaRPr lang="fr-FR" sz="1200" b="1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22" y="5134629"/>
            <a:ext cx="2064145" cy="11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2" y="5157192"/>
            <a:ext cx="1578397" cy="11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48" y="5255774"/>
            <a:ext cx="1743466" cy="9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4" y="5877272"/>
            <a:ext cx="1309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6" y="5126343"/>
            <a:ext cx="1394910" cy="7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9" y="5243104"/>
            <a:ext cx="854486" cy="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08553"/>
              </p:ext>
            </p:extLst>
          </p:nvPr>
        </p:nvGraphicFramePr>
        <p:xfrm>
          <a:off x="1102986" y="1853329"/>
          <a:ext cx="7321246" cy="190786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62189"/>
                <a:gridCol w="155788"/>
                <a:gridCol w="155787"/>
                <a:gridCol w="184920"/>
                <a:gridCol w="168705"/>
                <a:gridCol w="155788"/>
                <a:gridCol w="155787"/>
                <a:gridCol w="155787"/>
              </a:tblGrid>
              <a:tr h="198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2BCP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PFMP</a:t>
                      </a:r>
                    </a:p>
                    <a:p>
                      <a:endParaRPr lang="fr-FR" sz="1000" dirty="0"/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79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BCP</a:t>
                      </a:r>
                    </a:p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5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9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75703"/>
              </p:ext>
            </p:extLst>
          </p:nvPr>
        </p:nvGraphicFramePr>
        <p:xfrm>
          <a:off x="1102985" y="3717032"/>
          <a:ext cx="7321247" cy="1339359"/>
        </p:xfrm>
        <a:graphic>
          <a:graphicData uri="http://schemas.openxmlformats.org/drawingml/2006/table">
            <a:tbl>
              <a:tblPr/>
              <a:tblGrid>
                <a:gridCol w="423080"/>
                <a:gridCol w="462444"/>
                <a:gridCol w="778936"/>
                <a:gridCol w="311574"/>
                <a:gridCol w="934722"/>
                <a:gridCol w="311574"/>
                <a:gridCol w="467361"/>
                <a:gridCol w="467361"/>
                <a:gridCol w="311574"/>
                <a:gridCol w="934722"/>
                <a:gridCol w="311574"/>
                <a:gridCol w="970258"/>
                <a:gridCol w="636067"/>
              </a:tblGrid>
              <a:tr h="688492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BCP</a:t>
                      </a:r>
                    </a:p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2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7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113"/>
          <p:cNvGrpSpPr/>
          <p:nvPr/>
        </p:nvGrpSpPr>
        <p:grpSpPr>
          <a:xfrm>
            <a:off x="611560" y="1417185"/>
            <a:ext cx="8267778" cy="5118323"/>
            <a:chOff x="175716" y="1484261"/>
            <a:chExt cx="8703622" cy="5155459"/>
          </a:xfrm>
        </p:grpSpPr>
        <p:grpSp>
          <p:nvGrpSpPr>
            <p:cNvPr id="8" name="Groupe 52"/>
            <p:cNvGrpSpPr/>
            <p:nvPr/>
          </p:nvGrpSpPr>
          <p:grpSpPr>
            <a:xfrm>
              <a:off x="175716" y="1484261"/>
              <a:ext cx="8703622" cy="5155459"/>
              <a:chOff x="-16067" y="923548"/>
              <a:chExt cx="8703622" cy="5155459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1627958" y="3221488"/>
                <a:ext cx="4737326" cy="2857519"/>
              </a:xfrm>
              <a:prstGeom prst="roundRect">
                <a:avLst>
                  <a:gd name="adj" fmla="val 7993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/>
                  <a:t> </a:t>
                </a:r>
                <a:endParaRPr lang="fr-FR" b="1" dirty="0"/>
              </a:p>
            </p:txBody>
          </p:sp>
          <p:sp>
            <p:nvSpPr>
              <p:cNvPr id="40" name="Arrondir un rectangle avec un coin du même côté 39"/>
              <p:cNvSpPr/>
              <p:nvPr/>
            </p:nvSpPr>
            <p:spPr>
              <a:xfrm>
                <a:off x="1789865" y="1004196"/>
                <a:ext cx="1452662" cy="458637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 smtClean="0"/>
                  <a:t>Savoirs associés</a:t>
                </a:r>
                <a:endParaRPr lang="fr-FR" sz="1400" b="1" dirty="0"/>
              </a:p>
            </p:txBody>
          </p:sp>
          <p:sp>
            <p:nvSpPr>
              <p:cNvPr id="41" name="Arrondir un rectangle à un seul coin 40"/>
              <p:cNvSpPr/>
              <p:nvPr/>
            </p:nvSpPr>
            <p:spPr>
              <a:xfrm>
                <a:off x="506304" y="1341089"/>
                <a:ext cx="2807661" cy="2220086"/>
              </a:xfrm>
              <a:prstGeom prst="round1Rect">
                <a:avLst>
                  <a:gd name="adj" fmla="val 4598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42" name="Pentagone 41"/>
              <p:cNvSpPr/>
              <p:nvPr/>
            </p:nvSpPr>
            <p:spPr>
              <a:xfrm>
                <a:off x="488365" y="1866445"/>
                <a:ext cx="7200800" cy="2036343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Arrondir un rectangle avec un coin du même côté 42"/>
              <p:cNvSpPr/>
              <p:nvPr/>
            </p:nvSpPr>
            <p:spPr>
              <a:xfrm>
                <a:off x="514561" y="923548"/>
                <a:ext cx="1307754" cy="458637"/>
              </a:xfrm>
              <a:prstGeom prst="round2Same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400" b="1" dirty="0" smtClean="0"/>
                  <a:t>Compétences</a:t>
                </a:r>
                <a:endParaRPr lang="fr-FR" b="1" dirty="0"/>
              </a:p>
            </p:txBody>
          </p:sp>
          <p:pic>
            <p:nvPicPr>
              <p:cNvPr id="44" name="Picture 6" descr="C:\Users\user\Documents\My Dropbox\07- Lycée\STI2D\dossier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01" y="4067913"/>
                <a:ext cx="1000132" cy="677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2131439" y="4282227"/>
                <a:ext cx="941022" cy="34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>
                    <a:solidFill>
                      <a:schemeClr val="bg1"/>
                    </a:solidFill>
                  </a:rPr>
                  <a:t>Dossiers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546596" y="2309406"/>
                <a:ext cx="1423451" cy="1423451"/>
              </a:xfrm>
              <a:prstGeom prst="ellipse">
                <a:avLst/>
              </a:prstGeom>
              <a:solidFill>
                <a:srgbClr val="FF6699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/>
                  <a:t>Structuration des </a:t>
                </a:r>
                <a:r>
                  <a:rPr lang="fr-FR" sz="1200" b="1" dirty="0" smtClean="0"/>
                  <a:t>apprentissages</a:t>
                </a:r>
                <a:endParaRPr lang="fr-FR" sz="1200" b="1" dirty="0"/>
              </a:p>
            </p:txBody>
          </p:sp>
          <p:sp>
            <p:nvSpPr>
              <p:cNvPr id="47" name="Flèche droite 46"/>
              <p:cNvSpPr/>
              <p:nvPr/>
            </p:nvSpPr>
            <p:spPr>
              <a:xfrm>
                <a:off x="4852344" y="2690051"/>
                <a:ext cx="741162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7264104" y="2227511"/>
                <a:ext cx="1423451" cy="142345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/>
                  <a:t>Evaluation</a:t>
                </a:r>
                <a:br>
                  <a:rPr lang="fr-FR" sz="1200" b="1" dirty="0" smtClean="0"/>
                </a:br>
                <a:r>
                  <a:rPr lang="fr-FR" sz="1200" b="1" dirty="0" smtClean="0"/>
                  <a:t>des </a:t>
                </a:r>
                <a:r>
                  <a:rPr lang="fr-FR" sz="1200" b="1" dirty="0"/>
                  <a:t> </a:t>
                </a:r>
                <a:r>
                  <a:rPr lang="fr-FR" sz="1200" b="1" dirty="0" smtClean="0"/>
                  <a:t>compétences</a:t>
                </a:r>
                <a:endParaRPr lang="fr-FR" sz="1200" b="1" dirty="0"/>
              </a:p>
            </p:txBody>
          </p:sp>
          <p:sp>
            <p:nvSpPr>
              <p:cNvPr id="49" name="Flèche droite 48"/>
              <p:cNvSpPr/>
              <p:nvPr/>
            </p:nvSpPr>
            <p:spPr>
              <a:xfrm>
                <a:off x="7012584" y="2679484"/>
                <a:ext cx="576064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7264104" y="2117506"/>
                <a:ext cx="493268" cy="493268"/>
              </a:xfrm>
              <a:prstGeom prst="ellipse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3395081" y="2346391"/>
                <a:ext cx="1423451" cy="1423451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200" b="1" dirty="0"/>
              </a:p>
            </p:txBody>
          </p:sp>
          <p:graphicFrame>
            <p:nvGraphicFramePr>
              <p:cNvPr id="52" name="Diagramme 29"/>
              <p:cNvGraphicFramePr/>
              <p:nvPr>
                <p:extLst>
                  <p:ext uri="{D42A27DB-BD31-4B8C-83A1-F6EECF244321}">
                    <p14:modId xmlns:p14="http://schemas.microsoft.com/office/powerpoint/2010/main" val="802579875"/>
                  </p:ext>
                </p:extLst>
              </p:nvPr>
            </p:nvGraphicFramePr>
            <p:xfrm>
              <a:off x="3353775" y="2651275"/>
              <a:ext cx="1537409" cy="102493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53" name="ZoneTexte 50"/>
              <p:cNvSpPr txBox="1"/>
              <p:nvPr/>
            </p:nvSpPr>
            <p:spPr>
              <a:xfrm>
                <a:off x="3377071" y="1615192"/>
                <a:ext cx="29120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/>
                  <a:t>Activités pédagogiques</a:t>
                </a:r>
                <a:endParaRPr lang="fr-FR" sz="1600" b="1" dirty="0"/>
              </a:p>
            </p:txBody>
          </p:sp>
          <p:sp>
            <p:nvSpPr>
              <p:cNvPr id="54" name="Flèche droite 53"/>
              <p:cNvSpPr/>
              <p:nvPr/>
            </p:nvSpPr>
            <p:spPr>
              <a:xfrm rot="16200000">
                <a:off x="3802027" y="3666205"/>
                <a:ext cx="654799" cy="581739"/>
              </a:xfrm>
              <a:prstGeom prst="right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647041" y="2192280"/>
                <a:ext cx="493268" cy="493268"/>
              </a:xfrm>
              <a:prstGeom prst="ellipse">
                <a:avLst/>
              </a:pr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3268168" y="2189097"/>
                <a:ext cx="493268" cy="493268"/>
              </a:xfrm>
              <a:prstGeom prst="ellipse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 w="0">
                <a:solidFill>
                  <a:schemeClr val="tx1">
                    <a:alpha val="44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t" anchorCtr="0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rgbClr val="002060"/>
                  </a:solidFill>
                  <a:latin typeface="Aldo" pitchFamily="2" charset="0"/>
                </a:endParaRPr>
              </a:p>
            </p:txBody>
          </p:sp>
          <p:sp>
            <p:nvSpPr>
              <p:cNvPr id="57" name="Flèche droite 56"/>
              <p:cNvSpPr/>
              <p:nvPr/>
            </p:nvSpPr>
            <p:spPr>
              <a:xfrm>
                <a:off x="2599014" y="2697277"/>
                <a:ext cx="741162" cy="662159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58" name="Virage 57"/>
              <p:cNvSpPr/>
              <p:nvPr/>
            </p:nvSpPr>
            <p:spPr>
              <a:xfrm rot="5400000">
                <a:off x="5112870" y="-897825"/>
                <a:ext cx="1231432" cy="5087264"/>
              </a:xfrm>
              <a:prstGeom prst="ben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Virage 58"/>
              <p:cNvSpPr/>
              <p:nvPr/>
            </p:nvSpPr>
            <p:spPr>
              <a:xfrm rot="16200000">
                <a:off x="5246405" y="2896861"/>
                <a:ext cx="326209" cy="1834411"/>
              </a:xfrm>
              <a:prstGeom prst="ben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Virage 59"/>
              <p:cNvSpPr/>
              <p:nvPr/>
            </p:nvSpPr>
            <p:spPr>
              <a:xfrm rot="5400000" flipH="1">
                <a:off x="6920436" y="2848347"/>
                <a:ext cx="326209" cy="1950264"/>
              </a:xfrm>
              <a:prstGeom prst="ben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ZoneTexte 50"/>
              <p:cNvSpPr txBox="1"/>
              <p:nvPr/>
            </p:nvSpPr>
            <p:spPr>
              <a:xfrm>
                <a:off x="3843216" y="1013339"/>
                <a:ext cx="33488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Intentions pédagogiques, a priori</a:t>
                </a:r>
                <a:endParaRPr lang="fr-F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2" name="Arrondir un rectangle avec un coin du même côté 61"/>
              <p:cNvSpPr/>
              <p:nvPr/>
            </p:nvSpPr>
            <p:spPr>
              <a:xfrm>
                <a:off x="456445" y="1844816"/>
                <a:ext cx="1152128" cy="458637"/>
              </a:xfrm>
              <a:prstGeom prst="round2Same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1600" b="1" dirty="0" smtClean="0">
                    <a:solidFill>
                      <a:schemeClr val="tx1"/>
                    </a:solidFill>
                  </a:rPr>
                  <a:t>Séquence</a:t>
                </a:r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ZoneTexte 50"/>
              <p:cNvSpPr txBox="1"/>
              <p:nvPr/>
            </p:nvSpPr>
            <p:spPr>
              <a:xfrm>
                <a:off x="4668249" y="3660375"/>
                <a:ext cx="31887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200" b="1" dirty="0" smtClean="0"/>
                  <a:t>Réflexion pédagogique </a:t>
                </a:r>
                <a:endParaRPr lang="fr-FR" sz="1200" b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-16067" y="3549458"/>
                <a:ext cx="1695476" cy="589018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/>
                  <a:t>Activités professionnelles</a:t>
                </a:r>
                <a:endParaRPr lang="fr-FR" sz="1600" b="1" dirty="0"/>
              </a:p>
            </p:txBody>
          </p:sp>
          <p:sp>
            <p:nvSpPr>
              <p:cNvPr id="65" name="Flèche droite 64"/>
              <p:cNvSpPr/>
              <p:nvPr/>
            </p:nvSpPr>
            <p:spPr>
              <a:xfrm rot="5400000">
                <a:off x="1364642" y="1529776"/>
                <a:ext cx="812276" cy="662159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3168508" y="4424002"/>
              <a:ext cx="1080612" cy="2790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dirty="0" smtClean="0">
                  <a:solidFill>
                    <a:schemeClr val="bg1"/>
                  </a:solidFill>
                </a:rPr>
                <a:t>Informatique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12079" y="4812539"/>
              <a:ext cx="2213730" cy="3720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b="1" dirty="0" smtClean="0">
                  <a:solidFill>
                    <a:schemeClr val="bg1"/>
                  </a:solidFill>
                </a:rPr>
                <a:t>Concours, projets 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64088" y="5661248"/>
              <a:ext cx="1330770" cy="3100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09502" y="5485882"/>
              <a:ext cx="1170929" cy="372012"/>
            </a:xfrm>
            <a:prstGeom prst="rect">
              <a:avLst/>
            </a:prstGeom>
            <a:solidFill>
              <a:srgbClr val="7030A0"/>
            </a:solidFill>
          </p:spPr>
          <p:txBody>
            <a:bodyPr vert="horz" wrap="square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Supports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e 92"/>
            <p:cNvGrpSpPr/>
            <p:nvPr/>
          </p:nvGrpSpPr>
          <p:grpSpPr>
            <a:xfrm>
              <a:off x="636278" y="2675853"/>
              <a:ext cx="2422024" cy="1781959"/>
              <a:chOff x="636278" y="2675853"/>
              <a:chExt cx="2422024" cy="1781959"/>
            </a:xfrm>
          </p:grpSpPr>
          <p:grpSp>
            <p:nvGrpSpPr>
              <p:cNvPr id="19" name="Groupe 34"/>
              <p:cNvGrpSpPr/>
              <p:nvPr/>
            </p:nvGrpSpPr>
            <p:grpSpPr>
              <a:xfrm>
                <a:off x="1259632" y="2872284"/>
                <a:ext cx="1420813" cy="1420812"/>
                <a:chOff x="3689350" y="1017588"/>
                <a:chExt cx="1420813" cy="1420812"/>
              </a:xfrm>
            </p:grpSpPr>
            <p:sp>
              <p:nvSpPr>
                <p:cNvPr id="34" name="Oval 2"/>
                <p:cNvSpPr>
                  <a:spLocks noChangeArrowheads="1"/>
                </p:cNvSpPr>
                <p:nvPr/>
              </p:nvSpPr>
              <p:spPr bwMode="auto">
                <a:xfrm>
                  <a:off x="3689350" y="1017588"/>
                  <a:ext cx="1420813" cy="1420812"/>
                </a:xfrm>
                <a:prstGeom prst="ellipse">
                  <a:avLst/>
                </a:prstGeom>
                <a:solidFill>
                  <a:srgbClr val="FDE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Oval 3"/>
                <p:cNvSpPr>
                  <a:spLocks noChangeArrowheads="1"/>
                </p:cNvSpPr>
                <p:nvPr/>
              </p:nvSpPr>
              <p:spPr bwMode="auto">
                <a:xfrm>
                  <a:off x="3770313" y="1098550"/>
                  <a:ext cx="1258887" cy="1260475"/>
                </a:xfrm>
                <a:prstGeom prst="ellipse">
                  <a:avLst/>
                </a:prstGeom>
                <a:solidFill>
                  <a:srgbClr val="FBD4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Oval 4"/>
                <p:cNvSpPr>
                  <a:spLocks noChangeArrowheads="1"/>
                </p:cNvSpPr>
                <p:nvPr/>
              </p:nvSpPr>
              <p:spPr bwMode="auto">
                <a:xfrm>
                  <a:off x="3863975" y="1192213"/>
                  <a:ext cx="1079500" cy="1079500"/>
                </a:xfrm>
                <a:prstGeom prst="ellipse">
                  <a:avLst/>
                </a:prstGeom>
                <a:solidFill>
                  <a:srgbClr val="FABF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Oval 5"/>
                <p:cNvSpPr>
                  <a:spLocks noChangeArrowheads="1"/>
                </p:cNvSpPr>
                <p:nvPr/>
              </p:nvSpPr>
              <p:spPr bwMode="auto">
                <a:xfrm>
                  <a:off x="3995738" y="1322388"/>
                  <a:ext cx="827087" cy="827087"/>
                </a:xfrm>
                <a:prstGeom prst="ellipse">
                  <a:avLst/>
                </a:prstGeom>
                <a:solidFill>
                  <a:srgbClr val="E36C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Oval 6"/>
                <p:cNvSpPr>
                  <a:spLocks noChangeArrowheads="1"/>
                </p:cNvSpPr>
                <p:nvPr/>
              </p:nvSpPr>
              <p:spPr bwMode="auto">
                <a:xfrm>
                  <a:off x="4097338" y="1423988"/>
                  <a:ext cx="630237" cy="630237"/>
                </a:xfrm>
                <a:prstGeom prst="ellipse">
                  <a:avLst/>
                </a:prstGeom>
                <a:solidFill>
                  <a:srgbClr val="97470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2386073" y="2885572"/>
                <a:ext cx="672229" cy="27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1,O.I.</a:t>
                </a:r>
                <a:endParaRPr lang="fr-FR" sz="1200" b="1" dirty="0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>
                <a:off x="1973136" y="3594887"/>
                <a:ext cx="0" cy="6471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 rot="5400000" flipH="1" flipV="1">
                <a:off x="1966855" y="3097541"/>
                <a:ext cx="503268" cy="4946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1971770" y="3590456"/>
                <a:ext cx="531776" cy="330601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1907704" y="3847368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2195736" y="3703352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>
              <a:xfrm flipV="1">
                <a:off x="1559476" y="3523538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" descr="C:\Users\user\Documents\My Dropbox\07- Lycée\STI2D\cibl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398" y="2675853"/>
                <a:ext cx="357978" cy="393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Ellipse 68"/>
              <p:cNvSpPr/>
              <p:nvPr/>
            </p:nvSpPr>
            <p:spPr>
              <a:xfrm>
                <a:off x="2029910" y="3387689"/>
                <a:ext cx="144016" cy="15769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ZoneTexte 69"/>
              <p:cNvSpPr txBox="1"/>
              <p:nvPr/>
            </p:nvSpPr>
            <p:spPr>
              <a:xfrm>
                <a:off x="1983943" y="4178803"/>
                <a:ext cx="696501" cy="27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3.R.I.</a:t>
                </a:r>
                <a:endParaRPr lang="fr-FR" sz="1200" b="1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2469558" y="3787587"/>
                <a:ext cx="588744" cy="279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  2.D</a:t>
                </a:r>
                <a:endParaRPr lang="fr-FR" sz="1200" b="1" dirty="0"/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636278" y="3449563"/>
                <a:ext cx="704318" cy="46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4.R.R.M</a:t>
                </a:r>
                <a:endParaRPr lang="fr-FR" sz="1200" b="1" dirty="0"/>
              </a:p>
            </p:txBody>
          </p:sp>
          <p:cxnSp>
            <p:nvCxnSpPr>
              <p:cNvPr id="74" name="Connecteur droit avec flèche 73"/>
              <p:cNvCxnSpPr/>
              <p:nvPr/>
            </p:nvCxnSpPr>
            <p:spPr>
              <a:xfrm flipH="1" flipV="1">
                <a:off x="1256712" y="3583483"/>
                <a:ext cx="712138" cy="7765"/>
              </a:xfrm>
              <a:prstGeom prst="straightConnector1">
                <a:avLst/>
              </a:prstGeom>
              <a:ln w="19050">
                <a:tailEnd type="triangle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/>
            <p:cNvSpPr/>
            <p:nvPr/>
          </p:nvSpPr>
          <p:spPr>
            <a:xfrm>
              <a:off x="2076987" y="5671887"/>
              <a:ext cx="1357323" cy="5890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Supports réels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02709" y="5547882"/>
              <a:ext cx="1357323" cy="8370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Supports didactisés</a:t>
              </a:r>
            </a:p>
            <a:p>
              <a:pPr algn="ctr"/>
              <a:r>
                <a:rPr lang="fr-FR" sz="1600" b="1" dirty="0" smtClean="0">
                  <a:solidFill>
                    <a:schemeClr val="bg1"/>
                  </a:solidFill>
                </a:rPr>
                <a:t>Maquettes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627063" y="152400"/>
            <a:ext cx="82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concept de séquence à partager,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30566"/>
              </p:ext>
            </p:extLst>
          </p:nvPr>
        </p:nvGraphicFramePr>
        <p:xfrm>
          <a:off x="15842" y="-99392"/>
          <a:ext cx="9128151" cy="725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766"/>
                <a:gridCol w="2552190"/>
                <a:gridCol w="116980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  <a:gridCol w="362081"/>
              </a:tblGrid>
              <a:tr h="404664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…avec des principes directeurs… </a:t>
                      </a:r>
                      <a:endParaRPr lang="fr-FR" sz="2800" b="1" i="0" u="none" strike="noStrike" dirty="0">
                        <a:solidFill>
                          <a:srgbClr val="31869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fr-FR" sz="2800" u="none" strike="noStrike" dirty="0">
                          <a:effectLst/>
                        </a:rPr>
                        <a:t>Stratégie pédagogique</a:t>
                      </a:r>
                      <a:endParaRPr lang="fr-FR" sz="2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Contenus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vise l'acquisition (découverte ou approfondissement) de connaissances </a:t>
                      </a:r>
                      <a:r>
                        <a:rPr lang="fr-FR" sz="1600" u="none" strike="noStrike" dirty="0" smtClean="0">
                          <a:effectLst/>
                        </a:rPr>
                        <a:t> et de compétences précises </a:t>
                      </a:r>
                      <a:r>
                        <a:rPr lang="fr-FR" sz="1600" u="none" strike="noStrike" dirty="0">
                          <a:effectLst/>
                        </a:rPr>
                        <a:t>du </a:t>
                      </a:r>
                      <a:r>
                        <a:rPr lang="fr-FR" sz="1600" u="none" strike="noStrike" dirty="0" smtClean="0">
                          <a:effectLst/>
                        </a:rPr>
                        <a:t>référentiel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91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Centres d'intérêt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permet d'aborder de 1 à 3 CI au maximum, de manière à focaliser les apprentissages sur un nombre limité d'items et à faciliter les synthèses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Thématique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correspond à un thème </a:t>
                      </a:r>
                      <a:r>
                        <a:rPr lang="fr-FR" sz="1600" u="none" strike="noStrike" dirty="0" smtClean="0">
                          <a:effectLst/>
                        </a:rPr>
                        <a:t>(unique) </a:t>
                      </a:r>
                      <a:r>
                        <a:rPr lang="fr-FR" sz="1600" u="none" strike="noStrike" dirty="0">
                          <a:effectLst/>
                        </a:rPr>
                        <a:t>de travail, porteur de sens pour les élèves et intégrant les CI utilisés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comprend de </a:t>
                      </a:r>
                      <a:r>
                        <a:rPr lang="fr-FR" sz="1600" u="none" strike="noStrike" dirty="0" smtClean="0">
                          <a:effectLst/>
                        </a:rPr>
                        <a:t>2 </a:t>
                      </a:r>
                      <a:r>
                        <a:rPr lang="fr-FR" sz="1600" u="none" strike="noStrike" dirty="0">
                          <a:effectLst/>
                        </a:rPr>
                        <a:t>à </a:t>
                      </a:r>
                      <a:r>
                        <a:rPr lang="fr-FR" sz="1600" u="none" strike="noStrike" dirty="0" smtClean="0">
                          <a:effectLst/>
                        </a:rPr>
                        <a:t>4 </a:t>
                      </a:r>
                      <a:r>
                        <a:rPr lang="fr-FR" sz="1600" u="none" strike="noStrike" dirty="0">
                          <a:effectLst/>
                        </a:rPr>
                        <a:t>semaines consécutives au maximum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9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 séquences d'enseignement programmées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smtClean="0">
                          <a:effectLst/>
                        </a:rPr>
                        <a:t>23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à 26</a:t>
                      </a:r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semaines par année </a:t>
                      </a:r>
                      <a:r>
                        <a:rPr lang="fr-FR" sz="1600" u="none" strike="noStrike" dirty="0" smtClean="0">
                          <a:effectLst/>
                        </a:rPr>
                        <a:t>scolaire 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(hors PFMP)</a:t>
                      </a:r>
                      <a:r>
                        <a:rPr lang="fr-FR" sz="1600" u="none" strike="noStrike" dirty="0" smtClean="0">
                          <a:effectLst/>
                        </a:rPr>
                        <a:t>, </a:t>
                      </a:r>
                      <a:r>
                        <a:rPr lang="fr-FR" sz="1600" u="none" strike="noStrike" dirty="0">
                          <a:effectLst/>
                        </a:rPr>
                        <a:t>de façon à laisser une marge de manœuvre pédagogique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9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Durée périodes de confortations et évaluations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>
                          <a:effectLst/>
                        </a:rPr>
                        <a:t>semaines par année scolaire à répartir entre les séquences permettant d'intégrer des remédiations, des évaluations, des sorties et visites, etc.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Périodes de formations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Elles correspondent à chaque période de vacances et </a:t>
                      </a:r>
                      <a:r>
                        <a:rPr lang="fr-FR" sz="1600" u="none" strike="noStrike" dirty="0" smtClean="0">
                          <a:effectLst/>
                        </a:rPr>
                        <a:t>intègrent </a:t>
                      </a:r>
                      <a:r>
                        <a:rPr lang="fr-FR" sz="1600" u="none" strike="noStrike" dirty="0">
                          <a:effectLst/>
                        </a:rPr>
                        <a:t>de 2 à 3 séquences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91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Séquences de synthèse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Elles sont proposées en fin d'année scolaire et visent à favoriser </a:t>
                      </a:r>
                      <a:r>
                        <a:rPr lang="fr-FR" sz="1600" u="none" strike="noStrike" dirty="0" smtClean="0">
                          <a:effectLst/>
                        </a:rPr>
                        <a:t>la </a:t>
                      </a:r>
                      <a:r>
                        <a:rPr lang="fr-FR" sz="1600" u="none" strike="noStrike" dirty="0">
                          <a:effectLst/>
                        </a:rPr>
                        <a:t>liaison entre enseignement 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général </a:t>
                      </a:r>
                      <a:r>
                        <a:rPr lang="fr-FR" sz="1600" u="none" strike="noStrike" dirty="0" smtClean="0">
                          <a:effectLst/>
                        </a:rPr>
                        <a:t>et </a:t>
                      </a:r>
                      <a:r>
                        <a:rPr lang="fr-FR" sz="1600" u="none" strike="noStrike" dirty="0">
                          <a:effectLst/>
                        </a:rPr>
                        <a:t>spécialité, en particulier au niveau </a:t>
                      </a:r>
                      <a:r>
                        <a:rPr lang="fr-FR" sz="1600" u="none" strike="noStrike" dirty="0" smtClean="0">
                          <a:effectLst/>
                        </a:rPr>
                        <a:t>de projets.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91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Lancement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donne lieu à une </a:t>
                      </a:r>
                      <a:r>
                        <a:rPr lang="fr-FR" sz="1600" u="none" strike="noStrike" dirty="0" smtClean="0">
                          <a:effectLst/>
                        </a:rPr>
                        <a:t>séance </a:t>
                      </a:r>
                      <a:r>
                        <a:rPr lang="fr-FR" sz="1600" u="none" strike="noStrike" dirty="0">
                          <a:effectLst/>
                        </a:rPr>
                        <a:t>de présentation à tous les élèves, explicitant les objectifs, l'organisation des apprentissages et les supports didactiques utilisés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Evaluation des acquis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6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Chaque séquence donne lieu à une évaluation sommative, soit intégrée dans son déroulement, soit prévue dans le cours d'une séquence suivante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17499">
                <a:tc>
                  <a:txBody>
                    <a:bodyPr/>
                    <a:lstStyle/>
                    <a:p>
                      <a:pPr algn="l" fontAlgn="b"/>
                      <a:endParaRPr lang="fr-FR" sz="5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2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19674"/>
              </p:ext>
            </p:extLst>
          </p:nvPr>
        </p:nvGraphicFramePr>
        <p:xfrm>
          <a:off x="15849" y="-27384"/>
          <a:ext cx="9128152" cy="5829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766"/>
                <a:gridCol w="2552190"/>
                <a:gridCol w="5548196"/>
              </a:tblGrid>
              <a:tr h="15404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Les activités de formation</a:t>
                      </a:r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Les cours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Chaque séquence </a:t>
                      </a:r>
                      <a:r>
                        <a:rPr lang="fr-FR" sz="1600" u="none" strike="noStrike" dirty="0" smtClean="0">
                          <a:effectLst/>
                        </a:rPr>
                        <a:t>intègre </a:t>
                      </a:r>
                      <a:r>
                        <a:rPr lang="fr-FR" sz="1600" u="none" strike="noStrike" dirty="0">
                          <a:effectLst/>
                        </a:rPr>
                        <a:t>des phases de cours en classe entière correspondant à des apports </a:t>
                      </a:r>
                      <a:r>
                        <a:rPr lang="fr-FR" sz="1600" u="none" strike="noStrike" dirty="0" smtClean="0">
                          <a:effectLst/>
                        </a:rPr>
                        <a:t>structurés </a:t>
                      </a:r>
                      <a:r>
                        <a:rPr lang="fr-FR" sz="1600" u="none" strike="noStrike" dirty="0">
                          <a:effectLst/>
                        </a:rPr>
                        <a:t>des connaissances ainsi qu'un lancement, une synthèse, des </a:t>
                      </a:r>
                      <a:r>
                        <a:rPr lang="fr-FR" sz="1600" u="none" strike="noStrike" dirty="0" smtClean="0">
                          <a:effectLst/>
                        </a:rPr>
                        <a:t>évaluations.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19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Les activités  </a:t>
                      </a:r>
                      <a:endParaRPr lang="fr-FR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à </a:t>
                      </a:r>
                      <a:r>
                        <a:rPr lang="fr-FR" sz="1600" u="none" strike="noStrike" dirty="0">
                          <a:effectLst/>
                        </a:rPr>
                        <a:t>effectifs réduits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Chaque séquence donne lieu à des activités à effectifs réduits qui doivent obligatoirement correspondre à des activités de types actives, pratiques et inductives.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Les activités à effectifs réduits privilégient les 3 démarches </a:t>
                      </a:r>
                      <a:r>
                        <a:rPr lang="fr-FR" sz="1600" u="none" strike="noStrike" dirty="0" smtClean="0">
                          <a:effectLst/>
                        </a:rPr>
                        <a:t>pédagogique: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smtClean="0">
                          <a:effectLst/>
                        </a:rPr>
                        <a:t>projet</a:t>
                      </a:r>
                      <a:r>
                        <a:rPr lang="fr-FR" sz="1600" u="none" strike="noStrike" dirty="0">
                          <a:effectLst/>
                        </a:rPr>
                        <a:t>, résolution de problème technique et investigation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47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Les activités à effectifs réduits relèvent des 3 types d'activités suivantes: </a:t>
                      </a:r>
                      <a:r>
                        <a:rPr lang="fr-FR" sz="1600" u="none" strike="noStrike" dirty="0" smtClean="0">
                          <a:effectLst/>
                        </a:rPr>
                        <a:t>travail </a:t>
                      </a:r>
                      <a:r>
                        <a:rPr lang="fr-FR" sz="1600" u="none" strike="noStrike" dirty="0">
                          <a:effectLst/>
                        </a:rPr>
                        <a:t>pratique </a:t>
                      </a:r>
                      <a:r>
                        <a:rPr lang="fr-FR" sz="1600" u="none" strike="noStrike" dirty="0" smtClean="0">
                          <a:effectLst/>
                        </a:rPr>
                        <a:t> seul ou en </a:t>
                      </a:r>
                      <a:r>
                        <a:rPr lang="fr-FR" sz="1600" u="none" strike="noStrike" dirty="0">
                          <a:effectLst/>
                        </a:rPr>
                        <a:t>binôme, projet en </a:t>
                      </a:r>
                      <a:r>
                        <a:rPr lang="fr-FR" sz="1600" u="none" strike="noStrike" dirty="0" smtClean="0">
                          <a:effectLst/>
                        </a:rPr>
                        <a:t>équipe et étude de dossier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constructeur.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9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Organisation pratique</a:t>
                      </a:r>
                      <a:endParaRPr lang="fr-FR" sz="20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Nombre d'élèves </a:t>
                      </a:r>
                      <a:endParaRPr lang="fr-FR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fr-FR" sz="1600" u="none" strike="noStrike" dirty="0" smtClean="0">
                          <a:effectLst/>
                        </a:rPr>
                        <a:t>d'une </a:t>
                      </a:r>
                      <a:r>
                        <a:rPr lang="fr-FR" sz="1600" u="none" strike="noStrike" dirty="0">
                          <a:effectLst/>
                        </a:rPr>
                        <a:t>séance à effectif réduit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Au choix de chaque établissement. </a:t>
                      </a:r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4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Répartition CE et effectif réduit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>
                          <a:effectLst/>
                        </a:rPr>
                        <a:t>Au choix de chaque établissement. 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98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u="none" strike="noStrike" dirty="0" smtClean="0">
                          <a:effectLst/>
                        </a:rPr>
                        <a:t>Il </a:t>
                      </a:r>
                      <a:r>
                        <a:rPr lang="fr-FR" sz="1600" u="none" strike="noStrike" dirty="0">
                          <a:effectLst/>
                        </a:rPr>
                        <a:t>est de </a:t>
                      </a:r>
                      <a:r>
                        <a:rPr lang="fr-FR" sz="1600" u="none" strike="noStrike" dirty="0" smtClean="0">
                          <a:effectLst/>
                        </a:rPr>
                        <a:t>2h en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classe entière</a:t>
                      </a:r>
                      <a:r>
                        <a:rPr lang="fr-FR" sz="1600" u="none" strike="noStrike" dirty="0" smtClean="0">
                          <a:effectLst/>
                        </a:rPr>
                        <a:t>, 12h </a:t>
                      </a:r>
                      <a:r>
                        <a:rPr lang="fr-FR" sz="1600" u="none" strike="noStrike" dirty="0">
                          <a:effectLst/>
                        </a:rPr>
                        <a:t>de travail en groupe allégé dans </a:t>
                      </a:r>
                      <a:r>
                        <a:rPr lang="fr-FR" sz="1600" u="none" strike="noStrike" dirty="0" smtClean="0">
                          <a:effectLst/>
                        </a:rPr>
                        <a:t>cet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exemple.</a:t>
                      </a:r>
                      <a:endParaRPr lang="fr-FR" sz="1600" b="0" i="0" u="none" strike="noStrike" dirty="0">
                        <a:effectLst/>
                        <a:latin typeface="Arial"/>
                      </a:endParaRPr>
                    </a:p>
                    <a:p>
                      <a:pPr algn="just" fontAlgn="ctr"/>
                      <a:r>
                        <a:rPr lang="fr-FR" sz="400" u="none" strike="noStrike" dirty="0">
                          <a:effectLst/>
                        </a:rPr>
                        <a:t> </a:t>
                      </a:r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  <a:p>
                      <a:pPr algn="just" fontAlgn="ctr"/>
                      <a:r>
                        <a:rPr lang="fr-FR" sz="400" u="none" strike="noStrike" dirty="0">
                          <a:effectLst/>
                        </a:rPr>
                        <a:t> </a:t>
                      </a:r>
                      <a:endParaRPr lang="fr-FR" sz="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4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2" name="Line 5"/>
          <p:cNvSpPr>
            <a:spLocks noChangeShapeType="1"/>
          </p:cNvSpPr>
          <p:nvPr/>
        </p:nvSpPr>
        <p:spPr bwMode="auto">
          <a:xfrm>
            <a:off x="3214688" y="857250"/>
            <a:ext cx="0" cy="402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5929313" y="857250"/>
            <a:ext cx="0" cy="431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8715375" y="642938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642910" y="4786322"/>
            <a:ext cx="266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900"/>
          </a:p>
        </p:txBody>
      </p:sp>
      <p:sp>
        <p:nvSpPr>
          <p:cNvPr id="10262" name="Text Box 29"/>
          <p:cNvSpPr txBox="1">
            <a:spLocks noChangeArrowheads="1"/>
          </p:cNvSpPr>
          <p:nvPr/>
        </p:nvSpPr>
        <p:spPr bwMode="auto">
          <a:xfrm>
            <a:off x="1142976" y="500042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Seconde</a:t>
            </a:r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3929058" y="500042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Première</a:t>
            </a:r>
          </a:p>
        </p:txBody>
      </p:sp>
      <p:sp>
        <p:nvSpPr>
          <p:cNvPr id="10264" name="Text Box 31"/>
          <p:cNvSpPr txBox="1">
            <a:spLocks noChangeArrowheads="1"/>
          </p:cNvSpPr>
          <p:nvPr/>
        </p:nvSpPr>
        <p:spPr bwMode="auto">
          <a:xfrm>
            <a:off x="6715140" y="57148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Terminale</a:t>
            </a:r>
          </a:p>
        </p:txBody>
      </p:sp>
      <p:cxnSp>
        <p:nvCxnSpPr>
          <p:cNvPr id="42" name="Connecteur droit 41"/>
          <p:cNvCxnSpPr/>
          <p:nvPr/>
        </p:nvCxnSpPr>
        <p:spPr>
          <a:xfrm rot="5400000">
            <a:off x="-1357313" y="2571751"/>
            <a:ext cx="3571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èche droite 45"/>
          <p:cNvSpPr/>
          <p:nvPr/>
        </p:nvSpPr>
        <p:spPr>
          <a:xfrm>
            <a:off x="428596" y="1500174"/>
            <a:ext cx="2786063" cy="10922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Ci 1 / Ci 2/ Ci3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/ Ci 4 / Ci 5</a:t>
            </a:r>
          </a:p>
        </p:txBody>
      </p:sp>
      <p:sp>
        <p:nvSpPr>
          <p:cNvPr id="48" name="Flèche droite 47"/>
          <p:cNvSpPr/>
          <p:nvPr/>
        </p:nvSpPr>
        <p:spPr>
          <a:xfrm>
            <a:off x="5572132" y="3214686"/>
            <a:ext cx="3143243" cy="8588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r-FR" sz="2400" dirty="0">
                <a:solidFill>
                  <a:srgbClr val="00B0F0"/>
                </a:solidFill>
              </a:rPr>
              <a:t>Ci 4 </a:t>
            </a:r>
            <a:r>
              <a:rPr lang="fr-FR" sz="2400" b="1" dirty="0">
                <a:solidFill>
                  <a:srgbClr val="00B0F0"/>
                </a:solidFill>
              </a:rPr>
              <a:t>/Ci 5 / Ci 6 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5929322" y="4643446"/>
            <a:ext cx="2857500" cy="746294"/>
            <a:chOff x="5929313" y="4500563"/>
            <a:chExt cx="2857500" cy="746294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429388" y="5000636"/>
              <a:ext cx="1571636" cy="246221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000" dirty="0"/>
                <a:t>PFMP =2 x 4 semaines</a:t>
              </a: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929313" y="4500563"/>
              <a:ext cx="2857500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275" name="Line 37"/>
            <p:cNvSpPr>
              <a:spLocks noChangeShapeType="1"/>
            </p:cNvSpPr>
            <p:nvPr/>
          </p:nvSpPr>
          <p:spPr bwMode="auto">
            <a:xfrm flipH="1" flipV="1">
              <a:off x="6718300" y="4714875"/>
              <a:ext cx="139716" cy="285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49" name="AutoShape 22"/>
            <p:cNvSpPr>
              <a:spLocks/>
            </p:cNvSpPr>
            <p:nvPr/>
          </p:nvSpPr>
          <p:spPr bwMode="auto">
            <a:xfrm rot="16200000">
              <a:off x="6607970" y="4393406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50" name="AutoShape 22"/>
            <p:cNvSpPr>
              <a:spLocks/>
            </p:cNvSpPr>
            <p:nvPr/>
          </p:nvSpPr>
          <p:spPr bwMode="auto">
            <a:xfrm rot="16200000">
              <a:off x="7822407" y="4393406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281" name="Line 37"/>
            <p:cNvSpPr>
              <a:spLocks noChangeShapeType="1"/>
            </p:cNvSpPr>
            <p:nvPr/>
          </p:nvSpPr>
          <p:spPr bwMode="auto">
            <a:xfrm flipV="1">
              <a:off x="7715250" y="4714875"/>
              <a:ext cx="21590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fr-FR"/>
            </a:p>
          </p:txBody>
        </p:sp>
      </p:grpSp>
      <p:sp>
        <p:nvSpPr>
          <p:cNvPr id="54" name="Flèche droite 53"/>
          <p:cNvSpPr/>
          <p:nvPr/>
        </p:nvSpPr>
        <p:spPr>
          <a:xfrm>
            <a:off x="2643174" y="2428868"/>
            <a:ext cx="3314715" cy="85883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fr-FR" sz="2400" b="1" dirty="0">
                <a:solidFill>
                  <a:srgbClr val="00B050"/>
                </a:solidFill>
              </a:rPr>
              <a:t>Ci 3 / Ci 4 / </a:t>
            </a:r>
            <a:r>
              <a:rPr lang="fr-FR" sz="2400" dirty="0">
                <a:solidFill>
                  <a:srgbClr val="00B050"/>
                </a:solidFill>
              </a:rPr>
              <a:t>Ci 5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sz="2400" dirty="0">
                <a:solidFill>
                  <a:srgbClr val="00B050"/>
                </a:solidFill>
              </a:rPr>
              <a:t>/</a:t>
            </a:r>
            <a:r>
              <a:rPr lang="fr-FR" sz="1600" dirty="0">
                <a:solidFill>
                  <a:srgbClr val="00B050"/>
                </a:solidFill>
              </a:rPr>
              <a:t>Ci 6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3214678" y="4000504"/>
            <a:ext cx="2735262" cy="1174919"/>
            <a:chOff x="3214689" y="4000500"/>
            <a:chExt cx="2735262" cy="1174919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214689" y="4000500"/>
              <a:ext cx="2735262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265" name="Line 35"/>
            <p:cNvSpPr>
              <a:spLocks noChangeShapeType="1"/>
            </p:cNvSpPr>
            <p:nvPr/>
          </p:nvSpPr>
          <p:spPr bwMode="auto">
            <a:xfrm flipH="1" flipV="1">
              <a:off x="4000507" y="4143374"/>
              <a:ext cx="357189" cy="785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39" name="AutoShape 22"/>
            <p:cNvSpPr>
              <a:spLocks/>
            </p:cNvSpPr>
            <p:nvPr/>
          </p:nvSpPr>
          <p:spPr bwMode="auto">
            <a:xfrm rot="16200000">
              <a:off x="3893350" y="3893343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0273" name="Line 37"/>
            <p:cNvSpPr>
              <a:spLocks noChangeShapeType="1"/>
            </p:cNvSpPr>
            <p:nvPr/>
          </p:nvSpPr>
          <p:spPr bwMode="auto">
            <a:xfrm flipV="1">
              <a:off x="5072064" y="4214814"/>
              <a:ext cx="428642" cy="714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fr-FR"/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3643306" y="4929198"/>
              <a:ext cx="1797053" cy="246221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000" dirty="0"/>
                <a:t>PFMP = </a:t>
              </a:r>
              <a:r>
                <a:rPr lang="fr-FR" sz="1000" dirty="0" smtClean="0"/>
                <a:t>2 X4 </a:t>
              </a:r>
              <a:r>
                <a:rPr lang="fr-FR" sz="1000" dirty="0"/>
                <a:t>semaines</a:t>
              </a:r>
            </a:p>
          </p:txBody>
        </p:sp>
        <p:sp>
          <p:nvSpPr>
            <p:cNvPr id="43" name="AutoShape 22"/>
            <p:cNvSpPr>
              <a:spLocks/>
            </p:cNvSpPr>
            <p:nvPr/>
          </p:nvSpPr>
          <p:spPr bwMode="auto">
            <a:xfrm rot="16200000">
              <a:off x="5393548" y="3893343"/>
              <a:ext cx="214312" cy="428625"/>
            </a:xfrm>
            <a:prstGeom prst="leftBrace">
              <a:avLst>
                <a:gd name="adj1" fmla="val 19424"/>
                <a:gd name="adj2" fmla="val 52960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428596" y="3429000"/>
            <a:ext cx="2736850" cy="1482692"/>
            <a:chOff x="428625" y="3714750"/>
            <a:chExt cx="2736850" cy="1482692"/>
          </a:xfrm>
        </p:grpSpPr>
        <p:sp>
          <p:nvSpPr>
            <p:cNvPr id="10270" name="Line 35"/>
            <p:cNvSpPr>
              <a:spLocks noChangeShapeType="1"/>
            </p:cNvSpPr>
            <p:nvPr/>
          </p:nvSpPr>
          <p:spPr bwMode="auto">
            <a:xfrm flipH="1" flipV="1">
              <a:off x="928688" y="3929062"/>
              <a:ext cx="357164" cy="642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28625" y="3714750"/>
              <a:ext cx="2736850" cy="0"/>
            </a:xfrm>
            <a:prstGeom prst="line">
              <a:avLst/>
            </a:prstGeom>
            <a:noFill/>
            <a:ln w="38100" cmpd="dbl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868356" y="4643444"/>
              <a:ext cx="1857388" cy="553998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000" dirty="0"/>
                <a:t>PFMP = </a:t>
              </a:r>
              <a:r>
                <a:rPr lang="fr-FR" sz="1000" dirty="0" smtClean="0"/>
                <a:t>2 x 3 semaines ou encore 1 +5 semaines suivants les besoins des élèves</a:t>
              </a:r>
              <a:endParaRPr lang="fr-FR" sz="1000" dirty="0"/>
            </a:p>
          </p:txBody>
        </p:sp>
        <p:sp>
          <p:nvSpPr>
            <p:cNvPr id="35" name="AutoShape 22"/>
            <p:cNvSpPr>
              <a:spLocks/>
            </p:cNvSpPr>
            <p:nvPr/>
          </p:nvSpPr>
          <p:spPr bwMode="auto">
            <a:xfrm rot="16200000">
              <a:off x="815182" y="3685381"/>
              <a:ext cx="215900" cy="274637"/>
            </a:xfrm>
            <a:prstGeom prst="leftBrace">
              <a:avLst>
                <a:gd name="adj1" fmla="val 19424"/>
                <a:gd name="adj2" fmla="val 49783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71" name="Line 35"/>
            <p:cNvSpPr>
              <a:spLocks noChangeShapeType="1"/>
            </p:cNvSpPr>
            <p:nvPr/>
          </p:nvSpPr>
          <p:spPr bwMode="auto">
            <a:xfrm flipV="1">
              <a:off x="2285984" y="3929062"/>
              <a:ext cx="503254" cy="714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AutoShape 22"/>
            <p:cNvSpPr>
              <a:spLocks/>
            </p:cNvSpPr>
            <p:nvPr/>
          </p:nvSpPr>
          <p:spPr bwMode="auto">
            <a:xfrm rot="16200000">
              <a:off x="2672557" y="3685381"/>
              <a:ext cx="215900" cy="274637"/>
            </a:xfrm>
            <a:prstGeom prst="leftBrace">
              <a:avLst>
                <a:gd name="adj1" fmla="val 19424"/>
                <a:gd name="adj2" fmla="val 49783"/>
              </a:avLst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57158" y="1023119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rgbClr val="FF0000"/>
                </a:solidFill>
              </a:rPr>
              <a:t>Découvrir le milieu  professionnel</a:t>
            </a:r>
          </a:p>
          <a:p>
            <a:pPr algn="ctr">
              <a:defRPr/>
            </a:pPr>
            <a:r>
              <a:rPr lang="fr-FR" sz="1200" b="1" dirty="0" smtClean="0">
                <a:solidFill>
                  <a:srgbClr val="FF0000"/>
                </a:solidFill>
              </a:rPr>
              <a:t>Réaliser des tâches simples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357554" y="928670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B050"/>
                </a:solidFill>
              </a:rPr>
              <a:t>Réaliser d’interventions en autonomie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00B050"/>
                </a:solidFill>
              </a:rPr>
              <a:t>Réaliser des contrôles et mesures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72198" y="928670"/>
            <a:ext cx="2521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00B0F0"/>
                </a:solidFill>
              </a:rPr>
              <a:t>Prendre en charge une intervention complète avec le diagnostic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0" y="27239"/>
            <a:ext cx="82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…une progressivité…</a:t>
            </a:r>
          </a:p>
        </p:txBody>
      </p:sp>
      <p:grpSp>
        <p:nvGrpSpPr>
          <p:cNvPr id="4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4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Image 15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Rectangle 5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62" grpId="0"/>
      <p:bldP spid="10263" grpId="0"/>
      <p:bldP spid="10264" grpId="0"/>
      <p:bldP spid="46" grpId="0" animBg="1"/>
      <p:bldP spid="48" grpId="0" animBg="1"/>
      <p:bldP spid="54" grpId="0" animBg="1"/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5719" y="387424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6" name="Line 5"/>
          <p:cNvSpPr>
            <a:spLocks noChangeShapeType="1"/>
          </p:cNvSpPr>
          <p:nvPr/>
        </p:nvSpPr>
        <p:spPr bwMode="auto">
          <a:xfrm>
            <a:off x="3143250" y="92868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5867400" y="836613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8715375" y="142875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32138" y="2349500"/>
            <a:ext cx="2735262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5288" y="1630363"/>
            <a:ext cx="27368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468313" y="4365625"/>
            <a:ext cx="266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90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5867400" y="2997200"/>
            <a:ext cx="285750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1222375" y="1304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Seconde</a:t>
            </a:r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4067175" y="20605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Première</a:t>
            </a:r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6948488" y="2701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Terminale</a:t>
            </a:r>
          </a:p>
        </p:txBody>
      </p:sp>
      <p:sp>
        <p:nvSpPr>
          <p:cNvPr id="11278" name="Line 35"/>
          <p:cNvSpPr>
            <a:spLocks noChangeShapeType="1"/>
          </p:cNvSpPr>
          <p:nvPr/>
        </p:nvSpPr>
        <p:spPr bwMode="auto">
          <a:xfrm flipV="1">
            <a:off x="3460806" y="2568573"/>
            <a:ext cx="539694" cy="1987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 rot="16200000">
            <a:off x="929482" y="1743571"/>
            <a:ext cx="215900" cy="274637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5" name="Flèche droite à entaille 24"/>
          <p:cNvSpPr/>
          <p:nvPr/>
        </p:nvSpPr>
        <p:spPr bwMode="auto">
          <a:xfrm>
            <a:off x="428625" y="357188"/>
            <a:ext cx="8286750" cy="642937"/>
          </a:xfrm>
          <a:prstGeom prst="notched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/>
              <a:t>BAC  PRO  Maintenance </a:t>
            </a:r>
            <a:r>
              <a:rPr lang="fr-FR" sz="1600" b="1" dirty="0" smtClean="0"/>
              <a:t>des matériels  </a:t>
            </a:r>
            <a:r>
              <a:rPr lang="fr-FR" sz="1600" b="1" dirty="0"/>
              <a:t>(</a:t>
            </a:r>
            <a:r>
              <a:rPr lang="fr-FR" sz="1600" b="1" dirty="0" smtClean="0"/>
              <a:t>PFMP sur un base de 22 semaines soit 770h)</a:t>
            </a:r>
            <a:endParaRPr lang="fr-FR" sz="1600" b="1" dirty="0"/>
          </a:p>
        </p:txBody>
      </p:sp>
      <p:sp>
        <p:nvSpPr>
          <p:cNvPr id="11281" name="Line 35"/>
          <p:cNvSpPr>
            <a:spLocks noChangeShapeType="1"/>
          </p:cNvSpPr>
          <p:nvPr/>
        </p:nvSpPr>
        <p:spPr bwMode="auto">
          <a:xfrm flipV="1">
            <a:off x="714375" y="1846263"/>
            <a:ext cx="3238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 flipV="1">
            <a:off x="2470150" y="1855788"/>
            <a:ext cx="24765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22"/>
          <p:cNvSpPr>
            <a:spLocks/>
          </p:cNvSpPr>
          <p:nvPr/>
        </p:nvSpPr>
        <p:spPr bwMode="auto">
          <a:xfrm rot="16200000">
            <a:off x="3893345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284" name="Line 37"/>
          <p:cNvSpPr>
            <a:spLocks noChangeShapeType="1"/>
          </p:cNvSpPr>
          <p:nvPr/>
        </p:nvSpPr>
        <p:spPr bwMode="auto">
          <a:xfrm flipV="1">
            <a:off x="4857752" y="2568574"/>
            <a:ext cx="500061" cy="360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rot="16200000" flipH="1">
            <a:off x="-819190" y="1689868"/>
            <a:ext cx="2352696" cy="38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6" name="Line 37"/>
          <p:cNvSpPr>
            <a:spLocks noChangeShapeType="1"/>
          </p:cNvSpPr>
          <p:nvPr/>
        </p:nvSpPr>
        <p:spPr bwMode="auto">
          <a:xfrm flipV="1">
            <a:off x="6500825" y="3211512"/>
            <a:ext cx="99999" cy="10033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AutoShape 22"/>
          <p:cNvSpPr>
            <a:spLocks/>
          </p:cNvSpPr>
          <p:nvPr/>
        </p:nvSpPr>
        <p:spPr bwMode="auto">
          <a:xfrm rot="16200000">
            <a:off x="6479381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8" name="AutoShape 22"/>
          <p:cNvSpPr>
            <a:spLocks/>
          </p:cNvSpPr>
          <p:nvPr/>
        </p:nvSpPr>
        <p:spPr bwMode="auto">
          <a:xfrm rot="16200000">
            <a:off x="7608094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1289" name="Line 37"/>
          <p:cNvSpPr>
            <a:spLocks noChangeShapeType="1"/>
          </p:cNvSpPr>
          <p:nvPr/>
        </p:nvSpPr>
        <p:spPr bwMode="auto">
          <a:xfrm flipH="1" flipV="1">
            <a:off x="7715250" y="3211513"/>
            <a:ext cx="214313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2" name="AutoShape 22"/>
          <p:cNvSpPr>
            <a:spLocks/>
          </p:cNvSpPr>
          <p:nvPr/>
        </p:nvSpPr>
        <p:spPr bwMode="auto">
          <a:xfrm rot="16200000">
            <a:off x="2601119" y="1610519"/>
            <a:ext cx="215900" cy="274638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43" name="AutoShape 22"/>
          <p:cNvSpPr>
            <a:spLocks/>
          </p:cNvSpPr>
          <p:nvPr/>
        </p:nvSpPr>
        <p:spPr bwMode="auto">
          <a:xfrm rot="16200000">
            <a:off x="5250657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42844" y="2354035"/>
            <a:ext cx="1439863" cy="186204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3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Ci1: </a:t>
            </a:r>
            <a:r>
              <a:rPr lang="fr-FR" sz="1000" dirty="0"/>
              <a:t>Découverte </a:t>
            </a:r>
            <a:r>
              <a:rPr lang="fr-FR" sz="1000" dirty="0" smtClean="0"/>
              <a:t>de l’environnement professionnel</a:t>
            </a:r>
            <a:endParaRPr lang="fr-FR" sz="1000" dirty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000" dirty="0" smtClean="0"/>
              <a:t>Organisation </a:t>
            </a:r>
            <a:r>
              <a:rPr lang="fr-FR" sz="1000" dirty="0"/>
              <a:t>d’une entreprise de maintenance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000" dirty="0"/>
              <a:t>Organisation </a:t>
            </a:r>
            <a:r>
              <a:rPr lang="fr-FR" sz="1000" dirty="0" smtClean="0"/>
              <a:t>d’un atelier et </a:t>
            </a:r>
            <a:r>
              <a:rPr lang="fr-FR" sz="1000" dirty="0"/>
              <a:t>de son poste de travail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714480" y="2496911"/>
            <a:ext cx="1512168" cy="147732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3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Ci2: Les opérations liées à l’entretien </a:t>
            </a:r>
            <a:r>
              <a:rPr lang="fr-FR" sz="1000" dirty="0"/>
              <a:t>périodique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opération de maintenance sur un véhicule( révisions, freins,..)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62238" y="4556188"/>
            <a:ext cx="1597137" cy="170816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Ci3 et </a:t>
            </a:r>
            <a:r>
              <a:rPr lang="fr-FR" sz="1000" dirty="0" smtClean="0"/>
              <a:t>Ci4 </a:t>
            </a:r>
            <a:r>
              <a:rPr lang="fr-FR" sz="1000" dirty="0"/>
              <a:t>: Les opérations de maintenance préventive et currative </a:t>
            </a:r>
          </a:p>
          <a:p>
            <a:pPr>
              <a:spcBef>
                <a:spcPct val="50000"/>
              </a:spcBef>
              <a:defRPr/>
            </a:pPr>
            <a:endParaRPr lang="fr-FR" sz="1000" dirty="0"/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opération sur un organe mécanique (distribution, freinage, climatisation,...)</a:t>
            </a: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143372" y="2928934"/>
            <a:ext cx="1574486" cy="163121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/>
              <a:t>PFMP: 4 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Ci4 : </a:t>
            </a:r>
            <a:r>
              <a:rPr lang="fr-FR" sz="1000" dirty="0" smtClean="0"/>
              <a:t>Les opérations de maintenance préventive et currative </a:t>
            </a:r>
            <a:endParaRPr lang="fr-FR" sz="1000" dirty="0"/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Mise </a:t>
            </a:r>
            <a:r>
              <a:rPr lang="fr-FR" sz="1000" dirty="0"/>
              <a:t>en œuvre d’une réparation sur des organes mécaniques (embrayage, transmission, culasse, BV,TAV..)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18356" y="4206732"/>
            <a:ext cx="1571636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Ci6: Diagnostic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Collecte des données  et d’expériences : support de l’épreuve  E32 (bruit</a:t>
            </a:r>
            <a:r>
              <a:rPr lang="fr-FR" sz="1000" dirty="0"/>
              <a:t>, comportement du véhicule</a:t>
            </a:r>
            <a:r>
              <a:rPr lang="fr-FR" sz="1000" dirty="0" smtClean="0"/>
              <a:t>,..)</a:t>
            </a:r>
            <a:endParaRPr lang="fr-FR" sz="1000" dirty="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7596336" y="3429596"/>
            <a:ext cx="1440160" cy="132343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dirty="0" smtClean="0"/>
              <a:t>PFMP: 4 </a:t>
            </a:r>
            <a:r>
              <a:rPr lang="fr-FR" sz="1000" b="1" dirty="0"/>
              <a:t>semaines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/>
              <a:t>Ci6: Diagnostic </a:t>
            </a:r>
          </a:p>
          <a:p>
            <a:pPr>
              <a:spcBef>
                <a:spcPct val="50000"/>
              </a:spcBef>
              <a:defRPr/>
            </a:pPr>
            <a:r>
              <a:rPr lang="fr-FR" sz="1000" dirty="0" smtClean="0"/>
              <a:t>Intervention </a:t>
            </a:r>
            <a:r>
              <a:rPr lang="fr-FR" sz="1000" dirty="0"/>
              <a:t>sur un système haute technicité (Injection électronique essence ou diesel, ESP,..)</a:t>
            </a:r>
          </a:p>
        </p:txBody>
      </p:sp>
      <p:sp>
        <p:nvSpPr>
          <p:cNvPr id="3" name="ZoneTexte 2">
            <a:hlinkClick r:id="rId3" action="ppaction://hlinkfile"/>
          </p:cNvPr>
          <p:cNvSpPr txBox="1"/>
          <p:nvPr/>
        </p:nvSpPr>
        <p:spPr>
          <a:xfrm>
            <a:off x="428625" y="1000125"/>
            <a:ext cx="2714625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 construire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-50154" y="0"/>
            <a:ext cx="82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…en intégrant les PFMP…</a:t>
            </a:r>
          </a:p>
        </p:txBody>
      </p:sp>
      <p:grpSp>
        <p:nvGrpSpPr>
          <p:cNvPr id="35" name="Grouper 13"/>
          <p:cNvGrpSpPr>
            <a:grpSpLocks/>
          </p:cNvGrpSpPr>
          <p:nvPr/>
        </p:nvGrpSpPr>
        <p:grpSpPr bwMode="auto">
          <a:xfrm>
            <a:off x="576263" y="6364361"/>
            <a:ext cx="8172450" cy="881062"/>
            <a:chOff x="971600" y="5976730"/>
            <a:chExt cx="8172400" cy="881270"/>
          </a:xfrm>
        </p:grpSpPr>
        <p:pic>
          <p:nvPicPr>
            <p:cNvPr id="3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45"/>
          <p:cNvSpPr/>
          <p:nvPr/>
        </p:nvSpPr>
        <p:spPr bwMode="auto">
          <a:xfrm rot="16200000">
            <a:off x="4081462" y="2182886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90" name="Line 5"/>
          <p:cNvSpPr>
            <a:spLocks noChangeShapeType="1"/>
          </p:cNvSpPr>
          <p:nvPr/>
        </p:nvSpPr>
        <p:spPr bwMode="auto">
          <a:xfrm>
            <a:off x="3143250" y="836613"/>
            <a:ext cx="0" cy="177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5867400" y="8366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8715375" y="1428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3" name="Line 33"/>
          <p:cNvSpPr>
            <a:spLocks noChangeShapeType="1"/>
          </p:cNvSpPr>
          <p:nvPr/>
        </p:nvSpPr>
        <p:spPr bwMode="auto">
          <a:xfrm>
            <a:off x="4000499" y="2546351"/>
            <a:ext cx="1" cy="150222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Flèche droite à entaille 24"/>
          <p:cNvSpPr/>
          <p:nvPr/>
        </p:nvSpPr>
        <p:spPr bwMode="auto">
          <a:xfrm>
            <a:off x="428625" y="357188"/>
            <a:ext cx="8286750" cy="642937"/>
          </a:xfrm>
          <a:prstGeom prst="notched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 smtClean="0"/>
              <a:t>BAC  PRO  Maintenance des matériels  (PFMP sur un base de 22 semaines soit 770h)</a:t>
            </a:r>
            <a:endParaRPr lang="fr-FR" sz="1600" b="1" dirty="0"/>
          </a:p>
        </p:txBody>
      </p:sp>
      <p:cxnSp>
        <p:nvCxnSpPr>
          <p:cNvPr id="31" name="Connecteur droit 30"/>
          <p:cNvCxnSpPr>
            <a:endCxn id="2" idx="4"/>
          </p:cNvCxnSpPr>
          <p:nvPr/>
        </p:nvCxnSpPr>
        <p:spPr>
          <a:xfrm>
            <a:off x="395288" y="115888"/>
            <a:ext cx="0" cy="5586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8"/>
          <p:cNvSpPr>
            <a:spLocks noChangeShapeType="1"/>
          </p:cNvSpPr>
          <p:nvPr/>
        </p:nvSpPr>
        <p:spPr bwMode="auto">
          <a:xfrm flipV="1">
            <a:off x="395288" y="2924175"/>
            <a:ext cx="36004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495300" y="2636838"/>
            <a:ext cx="350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8 semaines en entreprise obligatoires</a:t>
            </a:r>
          </a:p>
        </p:txBody>
      </p:sp>
      <p:sp>
        <p:nvSpPr>
          <p:cNvPr id="12298" name="ZoneTexte 35"/>
          <p:cNvSpPr txBox="1">
            <a:spLocks noChangeArrowheads="1"/>
          </p:cNvSpPr>
          <p:nvPr/>
        </p:nvSpPr>
        <p:spPr bwMode="auto">
          <a:xfrm>
            <a:off x="3844133" y="4105292"/>
            <a:ext cx="1795462" cy="784830"/>
          </a:xfrm>
          <a:prstGeom prst="rect">
            <a:avLst/>
          </a:prstGeom>
          <a:solidFill>
            <a:srgbClr val="FFC000"/>
          </a:solidFill>
          <a:ln w="635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EP </a:t>
            </a:r>
            <a:r>
              <a:rPr lang="fr-FR" sz="1200" b="1" dirty="0" smtClean="0">
                <a:solidFill>
                  <a:srgbClr val="FF0000"/>
                </a:solidFill>
              </a:rPr>
              <a:t>3</a:t>
            </a:r>
            <a:r>
              <a:rPr lang="fr-FR" sz="1200" dirty="0" smtClean="0">
                <a:solidFill>
                  <a:srgbClr val="FF0000"/>
                </a:solidFill>
              </a:rPr>
              <a:t>: </a:t>
            </a:r>
            <a:r>
              <a:rPr lang="fr-FR" sz="1100" dirty="0">
                <a:solidFill>
                  <a:srgbClr val="FF0000"/>
                </a:solidFill>
              </a:rPr>
              <a:t>Réalisation d’interventions de maintenance  périodique ou corrective</a:t>
            </a:r>
          </a:p>
        </p:txBody>
      </p:sp>
      <p:sp>
        <p:nvSpPr>
          <p:cNvPr id="12299" name="Line 33"/>
          <p:cNvSpPr>
            <a:spLocks noChangeShapeType="1"/>
          </p:cNvSpPr>
          <p:nvPr/>
        </p:nvSpPr>
        <p:spPr bwMode="auto">
          <a:xfrm flipH="1">
            <a:off x="5364163" y="2519363"/>
            <a:ext cx="0" cy="16002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Bouton d'action : Accueil 45">
            <a:hlinkClick r:id="rId3" action="ppaction://hlinksldjump" highlightClick="1"/>
          </p:cNvPr>
          <p:cNvSpPr/>
          <p:nvPr/>
        </p:nvSpPr>
        <p:spPr>
          <a:xfrm>
            <a:off x="8785225" y="71438"/>
            <a:ext cx="215900" cy="215900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Bouton d'action : Précédent 46">
            <a:hlinkClick r:id="" action="ppaction://hlinkshowjump?jump=previousslide" highlightClick="1"/>
          </p:cNvPr>
          <p:cNvSpPr/>
          <p:nvPr/>
        </p:nvSpPr>
        <p:spPr>
          <a:xfrm>
            <a:off x="8215313" y="69850"/>
            <a:ext cx="252412" cy="215900"/>
          </a:xfrm>
          <a:prstGeom prst="actionButtonBackPrevious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Bouton d'action : Suivant 47">
            <a:hlinkClick r:id="" action="ppaction://hlinkshowjump?jump=nextslide" highlightClick="1"/>
          </p:cNvPr>
          <p:cNvSpPr/>
          <p:nvPr/>
        </p:nvSpPr>
        <p:spPr>
          <a:xfrm>
            <a:off x="8499475" y="69850"/>
            <a:ext cx="215900" cy="215900"/>
          </a:xfrm>
          <a:prstGeom prst="actionButtonForwardNext">
            <a:avLst/>
          </a:prstGeom>
          <a:solidFill>
            <a:schemeClr val="accent1"/>
          </a:solidFill>
          <a:ln>
            <a:solidFill>
              <a:srgbClr val="DCF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riangle rectangle 1"/>
          <p:cNvSpPr/>
          <p:nvPr/>
        </p:nvSpPr>
        <p:spPr>
          <a:xfrm flipH="1">
            <a:off x="395288" y="5062538"/>
            <a:ext cx="8329612" cy="639762"/>
          </a:xfrm>
          <a:prstGeom prst="rtTriangle">
            <a:avLst/>
          </a:prstGeom>
          <a:solidFill>
            <a:srgbClr val="66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 rot="21313933">
            <a:off x="1277191" y="5008322"/>
            <a:ext cx="7101329" cy="33855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Niveau de performance formalisé dans les </a:t>
            </a:r>
            <a:r>
              <a:rPr lang="fr-FR" sz="1600" b="1" dirty="0">
                <a:solidFill>
                  <a:srgbClr val="FF0000"/>
                </a:solidFill>
              </a:rPr>
              <a:t>livrets de suivi et d’évaluation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3132138" y="2349500"/>
            <a:ext cx="2735262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395288" y="1630363"/>
            <a:ext cx="273685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5867400" y="2997200"/>
            <a:ext cx="2857500" cy="0"/>
          </a:xfrm>
          <a:prstGeom prst="line">
            <a:avLst/>
          </a:prstGeom>
          <a:noFill/>
          <a:ln w="38100" cmpd="dbl">
            <a:solidFill>
              <a:srgbClr val="00B050"/>
            </a:solidFill>
            <a:round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2309" name="Text Box 30"/>
          <p:cNvSpPr txBox="1">
            <a:spLocks noChangeArrowheads="1"/>
          </p:cNvSpPr>
          <p:nvPr/>
        </p:nvSpPr>
        <p:spPr bwMode="auto">
          <a:xfrm>
            <a:off x="4067175" y="206057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Première</a:t>
            </a: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6948488" y="27019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Terminale</a:t>
            </a:r>
          </a:p>
        </p:txBody>
      </p:sp>
      <p:sp>
        <p:nvSpPr>
          <p:cNvPr id="55" name="AutoShape 22"/>
          <p:cNvSpPr>
            <a:spLocks/>
          </p:cNvSpPr>
          <p:nvPr/>
        </p:nvSpPr>
        <p:spPr bwMode="auto">
          <a:xfrm rot="16200000">
            <a:off x="929482" y="1600994"/>
            <a:ext cx="215900" cy="274637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8" name="AutoShape 22"/>
          <p:cNvSpPr>
            <a:spLocks/>
          </p:cNvSpPr>
          <p:nvPr/>
        </p:nvSpPr>
        <p:spPr bwMode="auto">
          <a:xfrm rot="16200000">
            <a:off x="3893345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0" name="AutoShape 22"/>
          <p:cNvSpPr>
            <a:spLocks/>
          </p:cNvSpPr>
          <p:nvPr/>
        </p:nvSpPr>
        <p:spPr bwMode="auto">
          <a:xfrm rot="16200000">
            <a:off x="2601119" y="1610519"/>
            <a:ext cx="215900" cy="274638"/>
          </a:xfrm>
          <a:prstGeom prst="leftBrace">
            <a:avLst>
              <a:gd name="adj1" fmla="val 19424"/>
              <a:gd name="adj2" fmla="val 49783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1" name="AutoShape 22"/>
          <p:cNvSpPr>
            <a:spLocks/>
          </p:cNvSpPr>
          <p:nvPr/>
        </p:nvSpPr>
        <p:spPr bwMode="auto">
          <a:xfrm rot="16200000">
            <a:off x="5250657" y="2247106"/>
            <a:ext cx="214312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2" name="AutoShape 22"/>
          <p:cNvSpPr>
            <a:spLocks/>
          </p:cNvSpPr>
          <p:nvPr/>
        </p:nvSpPr>
        <p:spPr bwMode="auto">
          <a:xfrm rot="16200000">
            <a:off x="6479381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3" name="AutoShape 22"/>
          <p:cNvSpPr>
            <a:spLocks/>
          </p:cNvSpPr>
          <p:nvPr/>
        </p:nvSpPr>
        <p:spPr bwMode="auto">
          <a:xfrm rot="16200000">
            <a:off x="7608094" y="2890044"/>
            <a:ext cx="214313" cy="428625"/>
          </a:xfrm>
          <a:prstGeom prst="leftBrace">
            <a:avLst>
              <a:gd name="adj1" fmla="val 19424"/>
              <a:gd name="adj2" fmla="val 5296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1222375" y="1304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Seconde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411789" y="1137304"/>
            <a:ext cx="4556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Jury </a:t>
            </a:r>
            <a:r>
              <a:rPr lang="fr-FR" b="1" dirty="0">
                <a:solidFill>
                  <a:srgbClr val="FF0000"/>
                </a:solidFill>
              </a:rPr>
              <a:t>CAP</a:t>
            </a: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8502650" y="958964"/>
            <a:ext cx="296971" cy="25699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Jury </a:t>
            </a:r>
          </a:p>
          <a:p>
            <a:pPr algn="r">
              <a:spcBef>
                <a:spcPct val="50000"/>
              </a:spcBef>
              <a:defRPr/>
            </a:pPr>
            <a:r>
              <a:rPr lang="fr-FR" b="1" dirty="0" smtClean="0">
                <a:solidFill>
                  <a:srgbClr val="FF0000"/>
                </a:solidFill>
              </a:rPr>
              <a:t>BAC </a:t>
            </a:r>
            <a:r>
              <a:rPr lang="fr-FR" b="1" dirty="0">
                <a:solidFill>
                  <a:srgbClr val="FF0000"/>
                </a:solidFill>
              </a:rPr>
              <a:t>PRO</a:t>
            </a:r>
          </a:p>
        </p:txBody>
      </p:sp>
      <p:sp>
        <p:nvSpPr>
          <p:cNvPr id="12320" name="Text Box 19"/>
          <p:cNvSpPr txBox="1">
            <a:spLocks noChangeArrowheads="1"/>
          </p:cNvSpPr>
          <p:nvPr/>
        </p:nvSpPr>
        <p:spPr bwMode="auto">
          <a:xfrm>
            <a:off x="2611438" y="5373688"/>
            <a:ext cx="37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-</a:t>
            </a:r>
          </a:p>
        </p:txBody>
      </p:sp>
      <p:sp>
        <p:nvSpPr>
          <p:cNvPr id="12321" name="Text Box 19"/>
          <p:cNvSpPr txBox="1">
            <a:spLocks noChangeArrowheads="1"/>
          </p:cNvSpPr>
          <p:nvPr/>
        </p:nvSpPr>
        <p:spPr bwMode="auto">
          <a:xfrm>
            <a:off x="8318500" y="5157788"/>
            <a:ext cx="37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/>
              <a:t>+</a:t>
            </a:r>
          </a:p>
        </p:txBody>
      </p:sp>
      <p:sp>
        <p:nvSpPr>
          <p:cNvPr id="36" name="Flèche droite 35"/>
          <p:cNvSpPr/>
          <p:nvPr/>
        </p:nvSpPr>
        <p:spPr>
          <a:xfrm>
            <a:off x="5934785" y="3009220"/>
            <a:ext cx="2695604" cy="1834158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 33: </a:t>
            </a:r>
            <a:r>
              <a:rPr lang="fr-FR" dirty="0" smtClean="0">
                <a:solidFill>
                  <a:srgbClr val="FF0000"/>
                </a:solidFill>
              </a:rPr>
              <a:t>Réalisation d’intervention  en milieu professionnel</a:t>
            </a:r>
            <a:endParaRPr lang="fr-FR" b="1" dirty="0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50154" y="0"/>
            <a:ext cx="8234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…et les impératifs de certification.</a:t>
            </a:r>
          </a:p>
        </p:txBody>
      </p:sp>
      <p:grpSp>
        <p:nvGrpSpPr>
          <p:cNvPr id="39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40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42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</a:t>
            </a:r>
            <a:r>
              <a:rPr lang="fr-FR" sz="2800" dirty="0" smtClean="0"/>
              <a:t>planification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332656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332656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87624" y="476672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grpSp>
        <p:nvGrpSpPr>
          <p:cNvPr id="34" name="Grouper 22"/>
          <p:cNvGrpSpPr/>
          <p:nvPr/>
        </p:nvGrpSpPr>
        <p:grpSpPr>
          <a:xfrm>
            <a:off x="786786" y="6174634"/>
            <a:ext cx="8199621" cy="782758"/>
            <a:chOff x="1631883" y="5961430"/>
            <a:chExt cx="8199621" cy="782758"/>
          </a:xfrm>
        </p:grpSpPr>
        <p:sp>
          <p:nvSpPr>
            <p:cNvPr id="35" name="Rectangle 34"/>
            <p:cNvSpPr/>
            <p:nvPr/>
          </p:nvSpPr>
          <p:spPr>
            <a:xfrm>
              <a:off x="3688905" y="6467189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Matrices compétences/CI/savoirs</a:t>
              </a:r>
              <a:endParaRPr lang="fr-FR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9145" y="6096116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 de la répartition horaire</a:t>
              </a:r>
              <a:endParaRPr lang="fr-FR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31883" y="5961430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39985" y="6070274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 synthétique d’une séquence</a:t>
              </a:r>
              <a:endParaRPr lang="fr-FR" sz="1200" b="1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22" y="5134629"/>
            <a:ext cx="2064145" cy="11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12" y="5157192"/>
            <a:ext cx="1578397" cy="11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48" y="5255774"/>
            <a:ext cx="1743466" cy="9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4" y="5877272"/>
            <a:ext cx="1309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6" y="5126343"/>
            <a:ext cx="1394910" cy="7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9" y="5243104"/>
            <a:ext cx="854486" cy="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12179"/>
              </p:ext>
            </p:extLst>
          </p:nvPr>
        </p:nvGraphicFramePr>
        <p:xfrm>
          <a:off x="1208922" y="3612110"/>
          <a:ext cx="7321247" cy="1339359"/>
        </p:xfrm>
        <a:graphic>
          <a:graphicData uri="http://schemas.openxmlformats.org/drawingml/2006/table">
            <a:tbl>
              <a:tblPr/>
              <a:tblGrid>
                <a:gridCol w="416702"/>
                <a:gridCol w="468822"/>
                <a:gridCol w="778936"/>
                <a:gridCol w="311574"/>
                <a:gridCol w="934722"/>
                <a:gridCol w="311574"/>
                <a:gridCol w="467361"/>
                <a:gridCol w="467361"/>
                <a:gridCol w="311574"/>
                <a:gridCol w="934722"/>
                <a:gridCol w="311574"/>
                <a:gridCol w="970258"/>
                <a:gridCol w="636067"/>
              </a:tblGrid>
              <a:tr h="688492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BCP</a:t>
                      </a:r>
                    </a:p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2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541658"/>
              </p:ext>
            </p:extLst>
          </p:nvPr>
        </p:nvGraphicFramePr>
        <p:xfrm>
          <a:off x="1211194" y="1772816"/>
          <a:ext cx="7321246" cy="190786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62189"/>
                <a:gridCol w="155788"/>
                <a:gridCol w="155787"/>
                <a:gridCol w="184920"/>
                <a:gridCol w="168705"/>
                <a:gridCol w="155788"/>
                <a:gridCol w="155787"/>
                <a:gridCol w="155787"/>
              </a:tblGrid>
              <a:tr h="198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2BCP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SEQUENCES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PFMP</a:t>
                      </a:r>
                    </a:p>
                    <a:p>
                      <a:endParaRPr lang="fr-FR" sz="1000" dirty="0"/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79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BCP</a:t>
                      </a:r>
                    </a:p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5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9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2859372" y="4936424"/>
            <a:ext cx="4232908" cy="187695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7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4769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lanifier  signifie une répartition du temps de formation par centre d’intérêt…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8" y="1628800"/>
            <a:ext cx="8648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20554023">
            <a:off x="826681" y="3283201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Savoirs S1 à S7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1444134"/>
            <a:ext cx="25544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5752" y="3212976"/>
            <a:ext cx="4503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23928" y="1437840"/>
            <a:ext cx="2016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CI1 à CI…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34406" y="3225750"/>
            <a:ext cx="2448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Ventilations d’un nombre d’heures de formation par CI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cteur droit avec flèche 5"/>
          <p:cNvCxnSpPr>
            <a:stCxn id="11" idx="1"/>
          </p:cNvCxnSpPr>
          <p:nvPr/>
        </p:nvCxnSpPr>
        <p:spPr>
          <a:xfrm flipH="1">
            <a:off x="5076056" y="3687414"/>
            <a:ext cx="12583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3" idx="2"/>
          </p:cNvCxnSpPr>
          <p:nvPr/>
        </p:nvCxnSpPr>
        <p:spPr>
          <a:xfrm>
            <a:off x="4850904" y="4221088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940153" y="5087933"/>
            <a:ext cx="24482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sur le cycle dans le respect du volume des 1152h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3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5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4769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…afin de commencer à planifier et définir les séquences pédagogiques en mobilisant les supports à disposition.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28814"/>
            <a:ext cx="12817424" cy="36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047" y="2636912"/>
            <a:ext cx="375145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19153" y="3772416"/>
            <a:ext cx="36004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199173" y="314096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631832" y="3346301"/>
            <a:ext cx="37089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Supports mobilisés pour la séquence</a:t>
            </a:r>
            <a:endParaRPr lang="fr-FR" dirty="0"/>
          </a:p>
        </p:txBody>
      </p:sp>
      <p:grpSp>
        <p:nvGrpSpPr>
          <p:cNvPr id="13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4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6200000">
            <a:off x="-1829767" y="3278040"/>
            <a:ext cx="6889751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/>
              <a:t>Etude de la grille 1</a:t>
            </a:r>
            <a:endParaRPr lang="fr-FR" sz="3200" b="1" dirty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1052118"/>
            <a:ext cx="5678488" cy="579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hebdomadaire s’appuie sur un cadre et un ensemble de textes…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1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24736" cy="720080"/>
          </a:xfrm>
        </p:spPr>
        <p:txBody>
          <a:bodyPr>
            <a:noAutofit/>
          </a:bodyPr>
          <a:lstStyle/>
          <a:p>
            <a:r>
              <a:rPr lang="fr-FR" sz="2800" dirty="0"/>
              <a:t>Les éléments pour bâtir une </a:t>
            </a:r>
            <a:r>
              <a:rPr lang="fr-FR" sz="2800" dirty="0" smtClean="0"/>
              <a:t>planification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4" name="Ellipse 3"/>
          <p:cNvSpPr/>
          <p:nvPr/>
        </p:nvSpPr>
        <p:spPr>
          <a:xfrm>
            <a:off x="1894106" y="891689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6300192" y="332656"/>
            <a:ext cx="1690456" cy="1267336"/>
            <a:chOff x="1264156" y="891689"/>
            <a:chExt cx="1690456" cy="1267336"/>
          </a:xfrm>
        </p:grpSpPr>
        <p:pic>
          <p:nvPicPr>
            <p:cNvPr id="6" name="Picture 4" descr="C:\Users\user\Documents\My Dropbox\Partage avec Dominique\Structure séquenc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113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64156" y="891689"/>
              <a:ext cx="16904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Concept de séquence</a:t>
              </a:r>
              <a:endParaRPr lang="fr-FR" sz="1200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3851920" y="332656"/>
            <a:ext cx="1522599" cy="1256041"/>
            <a:chOff x="4046884" y="902984"/>
            <a:chExt cx="1522599" cy="1256041"/>
          </a:xfrm>
        </p:grpSpPr>
        <p:pic>
          <p:nvPicPr>
            <p:cNvPr id="5" name="Picture 3" descr="C:\Users\user\Documents\My Dropbox\Partage avec Dominique\STI2D - Centres d'intérêts transversaux V1.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884" y="1017142"/>
              <a:ext cx="1522599" cy="114188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046884" y="902984"/>
              <a:ext cx="15101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Thèmes / CI</a:t>
              </a:r>
              <a:endParaRPr lang="fr-FR" sz="1200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87624" y="476672"/>
            <a:ext cx="1843406" cy="1279592"/>
            <a:chOff x="6554682" y="883373"/>
            <a:chExt cx="1843406" cy="1279592"/>
          </a:xfrm>
        </p:grpSpPr>
        <p:pic>
          <p:nvPicPr>
            <p:cNvPr id="16" name="Image 15" descr="Diapositive0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536" y="1053388"/>
              <a:ext cx="1479436" cy="110957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6554682" y="883373"/>
              <a:ext cx="18434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/>
                <a:t>L’organisation pratique des activités</a:t>
              </a:r>
            </a:p>
          </p:txBody>
        </p:sp>
      </p:grpSp>
      <p:grpSp>
        <p:nvGrpSpPr>
          <p:cNvPr id="34" name="Grouper 22"/>
          <p:cNvGrpSpPr/>
          <p:nvPr/>
        </p:nvGrpSpPr>
        <p:grpSpPr>
          <a:xfrm>
            <a:off x="786786" y="6174634"/>
            <a:ext cx="8199621" cy="782758"/>
            <a:chOff x="1631883" y="5961430"/>
            <a:chExt cx="8199621" cy="782758"/>
          </a:xfrm>
        </p:grpSpPr>
        <p:sp>
          <p:nvSpPr>
            <p:cNvPr id="35" name="Rectangle 34"/>
            <p:cNvSpPr/>
            <p:nvPr/>
          </p:nvSpPr>
          <p:spPr>
            <a:xfrm>
              <a:off x="3688905" y="6467189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Matrices compétences/CI/savoirs</a:t>
              </a:r>
              <a:endParaRPr lang="fr-FR" sz="12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49145" y="6096116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Matrice de la répartition horaire</a:t>
              </a:r>
              <a:endParaRPr lang="fr-FR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31883" y="5961430"/>
              <a:ext cx="23515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dirty="0" smtClean="0"/>
                <a:t>Les supports</a:t>
              </a:r>
              <a:endParaRPr lang="fr-FR" sz="12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39985" y="6070274"/>
              <a:ext cx="19915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 smtClean="0"/>
                <a:t>Fiche synthétique d’une séquence</a:t>
              </a:r>
              <a:endParaRPr lang="fr-FR" sz="1200" b="1" dirty="0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22" y="5134629"/>
            <a:ext cx="2064145" cy="11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48" y="5255774"/>
            <a:ext cx="1743466" cy="9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14" y="5877272"/>
            <a:ext cx="13093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16" y="5126343"/>
            <a:ext cx="1394910" cy="7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19" y="5243104"/>
            <a:ext cx="854486" cy="66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458022"/>
              </p:ext>
            </p:extLst>
          </p:nvPr>
        </p:nvGraphicFramePr>
        <p:xfrm>
          <a:off x="1208922" y="3612110"/>
          <a:ext cx="7321247" cy="1339359"/>
        </p:xfrm>
        <a:graphic>
          <a:graphicData uri="http://schemas.openxmlformats.org/drawingml/2006/table">
            <a:tbl>
              <a:tblPr/>
              <a:tblGrid>
                <a:gridCol w="416702"/>
                <a:gridCol w="468822"/>
                <a:gridCol w="778936"/>
                <a:gridCol w="311574"/>
                <a:gridCol w="934722"/>
                <a:gridCol w="311574"/>
                <a:gridCol w="467361"/>
                <a:gridCol w="467361"/>
                <a:gridCol w="311574"/>
                <a:gridCol w="934722"/>
                <a:gridCol w="311574"/>
                <a:gridCol w="970258"/>
                <a:gridCol w="636067"/>
              </a:tblGrid>
              <a:tr h="688492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BCP</a:t>
                      </a:r>
                    </a:p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31 </a:t>
                      </a: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st1-2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938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latin typeface="+mn-lt"/>
                        </a:rPr>
                        <a:t>E 33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6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 32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2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SYNTHESE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03845"/>
              </p:ext>
            </p:extLst>
          </p:nvPr>
        </p:nvGraphicFramePr>
        <p:xfrm>
          <a:off x="1211194" y="1772816"/>
          <a:ext cx="7321246" cy="1907863"/>
        </p:xfrm>
        <a:graphic>
          <a:graphicData uri="http://schemas.openxmlformats.org/drawingml/2006/table">
            <a:tbl>
              <a:tblPr/>
              <a:tblGrid>
                <a:gridCol w="418163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55787"/>
                <a:gridCol w="162189"/>
                <a:gridCol w="155788"/>
                <a:gridCol w="155787"/>
                <a:gridCol w="184920"/>
                <a:gridCol w="168705"/>
                <a:gridCol w="155788"/>
                <a:gridCol w="155787"/>
                <a:gridCol w="155787"/>
              </a:tblGrid>
              <a:tr h="198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DECEMBRE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JANVIER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FEVRIER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MARS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AVRIL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JUIN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JUI</a:t>
                      </a:r>
                    </a:p>
                  </a:txBody>
                  <a:tcPr marL="6991" marR="6991" marT="699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991" marR="6991" marT="6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8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2BCP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SEQUENCES</a:t>
                      </a:r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 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PFMP</a:t>
                      </a:r>
                    </a:p>
                    <a:p>
                      <a:endParaRPr lang="fr-FR" sz="1000" dirty="0"/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DECOUVERTE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480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APPRENTISSAGE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DES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FONDAMENTAUX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1791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BCP</a:t>
                      </a:r>
                    </a:p>
                    <a:p>
                      <a:pPr algn="ctr" fontAlgn="ctr"/>
                      <a:r>
                        <a:rPr lang="fr-FR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PFMP 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SEQUENCES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EP3</a:t>
                      </a:r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EP1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69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EP2 st1-2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5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PROFESSIO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NALISATION</a:t>
                      </a:r>
                      <a:endParaRPr lang="fr-FR" sz="900" b="1" i="0" u="none" strike="noStrike" dirty="0">
                        <a:ln w="19050"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991" marR="6991" marT="69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91" marR="6991" marT="6991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APPROFONDISSEMENT</a:t>
                      </a:r>
                    </a:p>
                  </a:txBody>
                  <a:tcPr marL="6991" marR="6991" marT="69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813537" y="445484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416706" y="445484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542878" y="333856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169797" y="333856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7012945" y="333856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7782980" y="3338563"/>
            <a:ext cx="486888" cy="308759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6876256" y="4894033"/>
            <a:ext cx="2394646" cy="1876952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3378"/>
            <a:ext cx="1578397" cy="11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"/>
          <a:stretch/>
        </p:blipFill>
        <p:spPr bwMode="auto">
          <a:xfrm>
            <a:off x="899592" y="1032092"/>
            <a:ext cx="8006333" cy="463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formaliser par l’équipe pédagogique,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1505" y="2845319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xemple de fiche descriptive de séquence</a:t>
            </a:r>
          </a:p>
        </p:txBody>
      </p:sp>
      <p:grpSp>
        <p:nvGrpSpPr>
          <p:cNvPr id="14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5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69" y="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xemple de fiche descriptive de séquence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4569720" cy="529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76" y="578114"/>
            <a:ext cx="4427923" cy="529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324528" cy="358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04900"/>
            <a:ext cx="80391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19" y="1234430"/>
            <a:ext cx="3619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6" y="2060848"/>
            <a:ext cx="4019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 flipV="1">
            <a:off x="4121789" y="1628800"/>
            <a:ext cx="972523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4" y="1268760"/>
            <a:ext cx="954867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32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9" y="908721"/>
            <a:ext cx="8525812" cy="49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40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 19 février 2009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Annexe 4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Volume complémentaire d'heures-professeur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Le volume complémentaire d'heures-professeur, prévu à l'article 5 de l'arrêté, permet les activités en groupes à effectif réduit et les activités de projet. Ce volume est calculé selon les règles précisées ci-dessous: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1 - Spécialités de l'établissement rattachées à la grille horaire n° 1:</a:t>
            </a:r>
          </a:p>
          <a:p>
            <a:r>
              <a:rPr lang="fr-FR" dirty="0"/>
              <a:t>Pour les divisions dont l'effectif est supérieur à 15 élèves, le volume complémentaire d'heures-professeur est égal au nombre total des élèves de ces divisions, divisé par 20 et multiplié par 11,5.</a:t>
            </a:r>
          </a:p>
          <a:p>
            <a:r>
              <a:rPr lang="fr-FR" dirty="0"/>
              <a:t>Pour les divisions dont l'effectif est inférieur ou égal à 15 élèves, le volume complémentaire d'heures-professeur est égal au nombre total des élèves de ces divisions, divisé par 20 et multiplié par 5,75.</a:t>
            </a:r>
          </a:p>
          <a:p>
            <a:r>
              <a:rPr lang="fr-FR" dirty="0"/>
              <a:t>Une division isolée dont l'effectif est inférieur ou égal à 15 ne donne droit à aucun volume complémentaire d'heures-professeur.</a:t>
            </a:r>
          </a:p>
        </p:txBody>
      </p:sp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" y="1412776"/>
            <a:ext cx="9103044" cy="426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9087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croisement des tâches professionnelles avec les compétences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7968" y="2152031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Pour le baccalauréat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1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1" cy="244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9087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 croisement des tâches professionnelles avec les compétences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36790" y="2485547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Pour le CAP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3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Tableau de croisement des compétences du référentiel avec les compétences liées à la didactique de la construction mécanique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340768"/>
            <a:ext cx="9252520" cy="7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66"/>
          <a:stretch/>
        </p:blipFill>
        <p:spPr bwMode="auto">
          <a:xfrm>
            <a:off x="2699792" y="1435751"/>
            <a:ext cx="1280032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4739"/>
            <a:ext cx="3300493" cy="29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20067981">
            <a:off x="5525838" y="393452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Format A3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6926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Tableau de croisement des compétences du référentiel avec les compétences liées à la didactique de la construction mécanique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63650"/>
            <a:ext cx="91376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9941"/>
            <a:ext cx="9755188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>
            <a:spLocks noChangeArrowheads="1"/>
          </p:cNvSpPr>
          <p:nvPr/>
        </p:nvSpPr>
        <p:spPr bwMode="auto">
          <a:xfrm>
            <a:off x="1906587" y="2051050"/>
            <a:ext cx="288925" cy="45688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084CE"/>
              </a:buClr>
              <a:buSzPct val="65000"/>
              <a:buFont typeface="Zapf Dingbats" charset="2"/>
              <a:buChar char="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SzPct val="65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9F38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439863"/>
            <a:ext cx="8352012" cy="5180012"/>
          </a:xfrm>
          <a:prstGeom prst="rect">
            <a:avLst/>
          </a:prstGeom>
          <a:solidFill>
            <a:schemeClr val="bg1">
              <a:alpha val="7686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084CE"/>
              </a:buClr>
              <a:buSzPct val="65000"/>
              <a:buFont typeface="Zapf Dingbats" charset="2"/>
              <a:buChar char="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SzPct val="65000"/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F9F38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14" y="3723084"/>
            <a:ext cx="94154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576" y="6915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Tableau de croisement des compétences du référentiel avec les compétences liées à la didactique de la construction mécanique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465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463"/>
            <a:ext cx="114871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79512" y="6915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Tableau de croisement des  tâches professionnelles avec les compétences du référentiel, les compétences  en mathématiques, en français…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5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064" y="14769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…des outils à disposition de l’équipe pédagogique,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6915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Tableau de croisement des  tâches professionnelles avec les compétences du référentiel, les compétences  en mathématiques, en français…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088"/>
            <a:ext cx="125253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125" name="Grouper 4"/>
          <p:cNvGrpSpPr>
            <a:grpSpLocks/>
          </p:cNvGrpSpPr>
          <p:nvPr/>
        </p:nvGrpSpPr>
        <p:grpSpPr bwMode="auto">
          <a:xfrm>
            <a:off x="34925" y="165100"/>
            <a:ext cx="1425575" cy="5572125"/>
            <a:chOff x="0" y="165100"/>
            <a:chExt cx="1425575" cy="5571604"/>
          </a:xfrm>
        </p:grpSpPr>
        <p:pic>
          <p:nvPicPr>
            <p:cNvPr id="5129" name="Image 3" descr="picto_agroequipem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165100"/>
              <a:ext cx="1231900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Image 4" descr="picto_tr_public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1938"/>
              <a:ext cx="142557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Image 5" descr="picto_manutenti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687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Image 6" descr="picto_parcs_jardin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5104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Rectangle à coins arrondis 2"/>
            <p:cNvSpPr>
              <a:spLocks noChangeArrowheads="1"/>
            </p:cNvSpPr>
            <p:nvPr/>
          </p:nvSpPr>
          <p:spPr bwMode="auto">
            <a:xfrm>
              <a:off x="251520" y="1268760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FF"/>
            </a:solidFill>
            <a:ln w="5715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4" name="ZoneTexte 3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11166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 b="1">
                  <a:solidFill>
                    <a:srgbClr val="FFFFFF"/>
                  </a:solidFill>
                </a:rPr>
                <a:t>matériel agricole</a:t>
              </a:r>
            </a:p>
          </p:txBody>
        </p:sp>
        <p:sp>
          <p:nvSpPr>
            <p:cNvPr id="5135" name="Rectangle à coins arrondis 17"/>
            <p:cNvSpPr>
              <a:spLocks noChangeArrowheads="1"/>
            </p:cNvSpPr>
            <p:nvPr/>
          </p:nvSpPr>
          <p:spPr bwMode="auto">
            <a:xfrm>
              <a:off x="251520" y="5445804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6" name="ZoneTexte 18"/>
            <p:cNvSpPr txBox="1">
              <a:spLocks noChangeArrowheads="1"/>
            </p:cNvSpPr>
            <p:nvPr/>
          </p:nvSpPr>
          <p:spPr bwMode="auto">
            <a:xfrm>
              <a:off x="251520" y="5373796"/>
              <a:ext cx="10081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>
                  <a:solidFill>
                    <a:srgbClr val="FFFFFF"/>
                  </a:solidFill>
                </a:rPr>
                <a:t> </a:t>
              </a:r>
              <a:r>
                <a:rPr lang="fr-FR" altLang="fr-FR" sz="800" b="1">
                  <a:solidFill>
                    <a:srgbClr val="FFFFFF"/>
                  </a:solidFill>
                </a:rPr>
                <a:t>espaces verts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7938"/>
            <a:ext cx="133191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1368425" y="844613"/>
            <a:ext cx="7812087" cy="1143000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4800" b="1" dirty="0" smtClean="0">
                <a:solidFill>
                  <a:srgbClr val="800000"/>
                </a:solidFill>
                <a:latin typeface="Calibri" pitchFamily="34" charset="0"/>
              </a:rPr>
              <a:t>Un ensemble d’outils que vous retrouverez sur le portail RNR STI</a:t>
            </a:r>
            <a:endParaRPr lang="fr-FR" altLang="fr-FR" sz="48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8" y="2636912"/>
            <a:ext cx="571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60500" y="4211796"/>
            <a:ext cx="743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Domaines / Services techniques / Maintenance des véhicules et des engins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5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er 13"/>
          <p:cNvGrpSpPr>
            <a:grpSpLocks/>
          </p:cNvGrpSpPr>
          <p:nvPr/>
        </p:nvGrpSpPr>
        <p:grpSpPr bwMode="auto">
          <a:xfrm>
            <a:off x="971550" y="5976938"/>
            <a:ext cx="8172450" cy="881062"/>
            <a:chOff x="971600" y="5976730"/>
            <a:chExt cx="8172400" cy="881270"/>
          </a:xfrm>
        </p:grpSpPr>
        <p:pic>
          <p:nvPicPr>
            <p:cNvPr id="5137" name="Imag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Image 1" descr="logo ASD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Imag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 bwMode="auto">
          <a:xfrm rot="16200000">
            <a:off x="4747419" y="2461419"/>
            <a:ext cx="981075" cy="7812087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125" name="Grouper 4"/>
          <p:cNvGrpSpPr>
            <a:grpSpLocks/>
          </p:cNvGrpSpPr>
          <p:nvPr/>
        </p:nvGrpSpPr>
        <p:grpSpPr bwMode="auto">
          <a:xfrm>
            <a:off x="34925" y="165100"/>
            <a:ext cx="1425575" cy="5572125"/>
            <a:chOff x="0" y="165100"/>
            <a:chExt cx="1425575" cy="5571604"/>
          </a:xfrm>
        </p:grpSpPr>
        <p:pic>
          <p:nvPicPr>
            <p:cNvPr id="5129" name="Image 3" descr="picto_agroequipem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165100"/>
              <a:ext cx="1231900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Image 4" descr="picto_tr_publics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1938"/>
              <a:ext cx="1425575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Image 5" descr="picto_manutentio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36875"/>
              <a:ext cx="14097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Image 6" descr="picto_parcs_jardin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5104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Rectangle à coins arrondis 2"/>
            <p:cNvSpPr>
              <a:spLocks noChangeArrowheads="1"/>
            </p:cNvSpPr>
            <p:nvPr/>
          </p:nvSpPr>
          <p:spPr bwMode="auto">
            <a:xfrm>
              <a:off x="251520" y="1268760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FF"/>
            </a:solidFill>
            <a:ln w="57150">
              <a:solidFill>
                <a:srgbClr val="0080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4" name="ZoneTexte 3"/>
            <p:cNvSpPr txBox="1">
              <a:spLocks noChangeArrowheads="1"/>
            </p:cNvSpPr>
            <p:nvPr/>
          </p:nvSpPr>
          <p:spPr bwMode="auto">
            <a:xfrm>
              <a:off x="179512" y="1196752"/>
              <a:ext cx="11166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 b="1">
                  <a:solidFill>
                    <a:srgbClr val="FFFFFF"/>
                  </a:solidFill>
                </a:rPr>
                <a:t>matériel agricole</a:t>
              </a:r>
            </a:p>
          </p:txBody>
        </p:sp>
        <p:sp>
          <p:nvSpPr>
            <p:cNvPr id="5135" name="Rectangle à coins arrondis 17"/>
            <p:cNvSpPr>
              <a:spLocks noChangeArrowheads="1"/>
            </p:cNvSpPr>
            <p:nvPr/>
          </p:nvSpPr>
          <p:spPr bwMode="auto">
            <a:xfrm>
              <a:off x="251520" y="5445804"/>
              <a:ext cx="914400" cy="7200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fr-FR" altLang="fr-FR" sz="800">
                <a:solidFill>
                  <a:schemeClr val="bg1"/>
                </a:solidFill>
              </a:endParaRPr>
            </a:p>
          </p:txBody>
        </p:sp>
        <p:sp>
          <p:nvSpPr>
            <p:cNvPr id="5136" name="ZoneTexte 18"/>
            <p:cNvSpPr txBox="1">
              <a:spLocks noChangeArrowheads="1"/>
            </p:cNvSpPr>
            <p:nvPr/>
          </p:nvSpPr>
          <p:spPr bwMode="auto">
            <a:xfrm>
              <a:off x="251520" y="5373796"/>
              <a:ext cx="10081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800">
                  <a:solidFill>
                    <a:srgbClr val="FFFFFF"/>
                  </a:solidFill>
                </a:rPr>
                <a:t> </a:t>
              </a:r>
              <a:r>
                <a:rPr lang="fr-FR" altLang="fr-FR" sz="800" b="1">
                  <a:solidFill>
                    <a:srgbClr val="FFFFFF"/>
                  </a:solidFill>
                </a:rPr>
                <a:t>espaces verts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0" y="7938"/>
            <a:ext cx="1331913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1368425" y="2386274"/>
            <a:ext cx="7812087" cy="1143000"/>
          </a:xfrm>
          <a:prstGeom prst="rect">
            <a:avLst/>
          </a:prstGeom>
          <a:noFill/>
          <a:ln>
            <a:noFill/>
          </a:ln>
          <a:effectLst>
            <a:outerShdw blurRad="12700" dist="39613" dir="1174489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4800" b="1" dirty="0" smtClean="0">
                <a:solidFill>
                  <a:srgbClr val="800000"/>
                </a:solidFill>
                <a:latin typeface="Calibri" pitchFamily="34" charset="0"/>
              </a:rPr>
              <a:t>Merci de votre attention.</a:t>
            </a:r>
            <a:endParaRPr lang="fr-FR" altLang="fr-FR" sz="48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51520" y="620688"/>
            <a:ext cx="8892480" cy="5180930"/>
            <a:chOff x="0" y="1052736"/>
            <a:chExt cx="9144000" cy="5053006"/>
          </a:xfrm>
        </p:grpSpPr>
        <p:sp>
          <p:nvSpPr>
            <p:cNvPr id="9" name="ZoneTexte 8"/>
            <p:cNvSpPr txBox="1"/>
            <p:nvPr/>
          </p:nvSpPr>
          <p:spPr>
            <a:xfrm>
              <a:off x="0" y="1052736"/>
              <a:ext cx="9144000" cy="306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endParaRPr lang="fr-FR" dirty="0" smtClean="0"/>
            </a:p>
            <a:p>
              <a:r>
                <a:rPr lang="fr-FR" dirty="0" smtClean="0"/>
                <a:t>	PFMP :			22 semaines</a:t>
              </a:r>
            </a:p>
            <a:p>
              <a:r>
                <a:rPr lang="fr-FR" dirty="0" smtClean="0"/>
                <a:t>	Périodes d’examens	2 semaines</a:t>
              </a:r>
            </a:p>
            <a:p>
              <a:r>
                <a:rPr lang="fr-FR" dirty="0" smtClean="0"/>
                <a:t>		</a:t>
              </a:r>
            </a:p>
            <a:p>
              <a:r>
                <a:rPr lang="fr-FR" dirty="0" smtClean="0"/>
                <a:t>	</a:t>
              </a:r>
            </a:p>
            <a:p>
              <a:endParaRPr lang="fr-FR" dirty="0" smtClean="0"/>
            </a:p>
            <a:p>
              <a:r>
                <a:rPr lang="fr-FR" dirty="0" smtClean="0"/>
                <a:t>	Temps de formation effectif = (3 x 37 semaines) – 24 semaines</a:t>
              </a:r>
            </a:p>
            <a:p>
              <a:endParaRPr lang="fr-FR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627784" y="1484784"/>
              <a:ext cx="4104456" cy="36004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dirty="0" smtClean="0"/>
                <a:t>Temps de formation effectif</a:t>
              </a:r>
            </a:p>
          </p:txBody>
        </p:sp>
        <p:sp>
          <p:nvSpPr>
            <p:cNvPr id="12" name="Accolade fermante 11"/>
            <p:cNvSpPr/>
            <p:nvPr/>
          </p:nvSpPr>
          <p:spPr>
            <a:xfrm>
              <a:off x="6804247" y="2276872"/>
              <a:ext cx="128559" cy="504056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76939" y="2277544"/>
              <a:ext cx="1879600" cy="40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  <a:latin typeface="Segoe UI"/>
                  <a:ea typeface="Segoe UI"/>
                  <a:cs typeface="Segoe UI"/>
                </a:rPr>
                <a:t> </a:t>
              </a:r>
              <a:r>
                <a:rPr lang="fr-FR" dirty="0" smtClean="0">
                  <a:solidFill>
                    <a:schemeClr val="tx1"/>
                  </a:solidFill>
                </a:rPr>
                <a:t>24 Semaines 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1332805" y="4509120"/>
              <a:ext cx="6695579" cy="64807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84 semaines en établissement scolaire / élève</a:t>
              </a:r>
              <a:endParaRPr lang="fr-FR" b="1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44268" y="5529678"/>
              <a:ext cx="8441097" cy="57606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Soit 1152h /  84 semaines </a:t>
              </a:r>
              <a:r>
                <a:rPr lang="fr-FR" b="1" dirty="0"/>
                <a:t> </a:t>
              </a:r>
              <a:r>
                <a:rPr lang="fr-FR" b="1" dirty="0" smtClean="0"/>
                <a:t>soit 13 ou 14 heures  par semaine/ élève</a:t>
              </a:r>
              <a:endParaRPr lang="fr-FR" b="1" dirty="0"/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683568" y="0"/>
            <a:ext cx="8460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qui permettent de définir sur le cycle de formation le volume horaire hebdomadaire…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8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…et en concertation de répartir ce volume horaire de 13 à 14h hebdomadaire élève en fonction des intervenants.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sz="3000" dirty="0" smtClean="0"/>
              <a:t>Enseignants</a:t>
            </a:r>
          </a:p>
          <a:p>
            <a:pPr lvl="2"/>
            <a:r>
              <a:rPr lang="fr-FR" dirty="0" smtClean="0"/>
              <a:t> </a:t>
            </a:r>
            <a:r>
              <a:rPr lang="fr-FR" dirty="0"/>
              <a:t>P4500 </a:t>
            </a:r>
            <a:r>
              <a:rPr lang="fr-FR" dirty="0" smtClean="0"/>
              <a:t>(Maintenance)</a:t>
            </a:r>
          </a:p>
          <a:p>
            <a:pPr lvl="2"/>
            <a:r>
              <a:rPr lang="fr-FR" dirty="0" smtClean="0"/>
              <a:t> P4100 (construction mécanique)</a:t>
            </a:r>
          </a:p>
          <a:p>
            <a:pPr marL="914400" lvl="2" indent="0">
              <a:buNone/>
            </a:pPr>
            <a:r>
              <a:rPr lang="fr-FR" dirty="0" smtClean="0"/>
              <a:t>               Répartition horaire possible</a:t>
            </a:r>
            <a:endParaRPr lang="fr-FR" dirty="0"/>
          </a:p>
          <a:p>
            <a:pPr lvl="6">
              <a:buFont typeface="Wingdings" panose="05000000000000000000" pitchFamily="2" charset="2"/>
              <a:buChar char="ü"/>
            </a:pPr>
            <a:r>
              <a:rPr lang="fr-FR" sz="3200" dirty="0" smtClean="0"/>
              <a:t>10 +4</a:t>
            </a:r>
          </a:p>
          <a:p>
            <a:pPr marL="3200400" lvl="7" indent="0">
              <a:buNone/>
            </a:pPr>
            <a:r>
              <a:rPr lang="fr-FR" dirty="0"/>
              <a:t>o</a:t>
            </a:r>
            <a:r>
              <a:rPr lang="fr-FR" dirty="0" smtClean="0"/>
              <a:t>u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fr-FR" sz="3200" dirty="0" smtClean="0"/>
              <a:t>10+3</a:t>
            </a:r>
          </a:p>
          <a:p>
            <a:pPr marL="3200400" lvl="7" indent="0">
              <a:buNone/>
            </a:pPr>
            <a:r>
              <a:rPr lang="fr-FR" dirty="0"/>
              <a:t>o</a:t>
            </a:r>
            <a:r>
              <a:rPr lang="fr-FR" dirty="0" smtClean="0"/>
              <a:t>u 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fr-FR" sz="3200" dirty="0" smtClean="0"/>
              <a:t>  9+5</a:t>
            </a:r>
            <a:r>
              <a:rPr lang="fr-FR" dirty="0" smtClean="0"/>
              <a:t>  (en fonction des ressources humaines)</a:t>
            </a:r>
          </a:p>
        </p:txBody>
      </p:sp>
      <p:grpSp>
        <p:nvGrpSpPr>
          <p:cNvPr id="4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8"/>
          <p:cNvGrpSpPr/>
          <p:nvPr/>
        </p:nvGrpSpPr>
        <p:grpSpPr>
          <a:xfrm>
            <a:off x="700467" y="2628169"/>
            <a:ext cx="6820242" cy="1808943"/>
            <a:chOff x="357158" y="2214554"/>
            <a:chExt cx="8160588" cy="3319462"/>
          </a:xfrm>
        </p:grpSpPr>
        <p:sp>
          <p:nvSpPr>
            <p:cNvPr id="8" name="Rectangle 7"/>
            <p:cNvSpPr/>
            <p:nvPr/>
          </p:nvSpPr>
          <p:spPr>
            <a:xfrm>
              <a:off x="357158" y="2214554"/>
              <a:ext cx="1541462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Cours /TD</a:t>
              </a:r>
              <a:endParaRPr lang="fr-FR" sz="16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2 </a:t>
              </a:r>
              <a:r>
                <a:rPr lang="fr-FR" sz="1600" dirty="0" smtClean="0"/>
                <a:t>h </a:t>
              </a:r>
              <a:r>
                <a:rPr lang="fr-FR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SALLE DE COURS</a:t>
              </a:r>
              <a:endParaRPr lang="fr-FR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71670" y="2214554"/>
              <a:ext cx="2286016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ACTIVITES </a:t>
              </a:r>
              <a:r>
                <a:rPr lang="fr-FR" sz="1600" dirty="0" smtClean="0"/>
                <a:t>PROFESSIONNELLES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4 h </a:t>
              </a:r>
              <a:r>
                <a:rPr lang="fr-FR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</a:t>
              </a:r>
              <a:endPara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PLATEAU </a:t>
              </a:r>
              <a:r>
                <a:rPr lang="fr-FR" sz="1600" dirty="0" smtClean="0"/>
                <a:t>TECHNIQUE</a:t>
              </a:r>
              <a:endParaRPr lang="fr-FR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562" y="2214554"/>
              <a:ext cx="2286016" cy="331946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ACTIVITES PROFESSIONNELLES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4 h </a:t>
              </a:r>
              <a:r>
                <a:rPr lang="fr-FR" sz="16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 smtClean="0"/>
                <a:t>PLATEAU TECHNIQUE</a:t>
              </a:r>
              <a:endParaRPr lang="fr-FR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454" y="2214554"/>
              <a:ext cx="1588292" cy="331946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Cours </a:t>
              </a:r>
              <a:r>
                <a:rPr lang="fr-FR" sz="1600" dirty="0" smtClean="0"/>
                <a:t>TD TP 2h </a:t>
              </a:r>
              <a:r>
                <a:rPr lang="fr-FR" sz="1600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</a:t>
              </a:r>
              <a:r>
                <a:rPr lang="fr-FR" sz="1600" dirty="0" smtClean="0"/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dirty="0" smtClean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 smtClean="0"/>
                <a:t>LABO CONSTRUCTION 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 smtClean="0"/>
                <a:t>PLATEAU TECHNIQUE</a:t>
              </a:r>
              <a:endParaRPr lang="fr-FR" sz="1200" dirty="0"/>
            </a:p>
          </p:txBody>
        </p:sp>
      </p:grpSp>
      <p:sp>
        <p:nvSpPr>
          <p:cNvPr id="25" name="Titr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…pour poser une organisation en fonction des moyens, ressources et projets pour la classe.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7067" y="2628168"/>
            <a:ext cx="1327421" cy="18089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/>
              <a:t>Cours </a:t>
            </a:r>
            <a:r>
              <a:rPr lang="fr-FR" sz="1600" dirty="0" smtClean="0"/>
              <a:t>TD TP 2h </a:t>
            </a:r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fr-FR" sz="16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/>
              <a:t>LABO CONSTRUCTION 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 smtClean="0"/>
              <a:t>PLATEAU TECHNIQUE</a:t>
            </a:r>
            <a:endParaRPr lang="fr-FR" sz="1200" dirty="0"/>
          </a:p>
        </p:txBody>
      </p:sp>
      <p:grpSp>
        <p:nvGrpSpPr>
          <p:cNvPr id="12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13" name="Imag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5" descr="logo ASD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04825" y="188640"/>
            <a:ext cx="9396413" cy="20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fr-FR" sz="2400" dirty="0" smtClean="0">
                <a:solidFill>
                  <a:srgbClr val="000000"/>
                </a:solidFill>
                <a:latin typeface="Arial" charset="0"/>
              </a:rPr>
              <a:t>Des dispositifs viennent compléter cette organisation:</a:t>
            </a:r>
          </a:p>
          <a:p>
            <a:pPr>
              <a:lnSpc>
                <a:spcPct val="150000"/>
              </a:lnSpc>
            </a:pPr>
            <a:r>
              <a:rPr lang="fr-FR" altLang="fr-FR" sz="2400" dirty="0" smtClean="0">
                <a:solidFill>
                  <a:srgbClr val="000000"/>
                </a:solidFill>
                <a:latin typeface="Arial" charset="0"/>
              </a:rPr>
              <a:t>L’ AP et </a:t>
            </a:r>
            <a:r>
              <a:rPr lang="fr-FR" altLang="fr-FR" sz="2400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fr-FR" altLang="fr-FR" sz="2400" dirty="0" smtClean="0">
                <a:solidFill>
                  <a:srgbClr val="000000"/>
                </a:solidFill>
                <a:latin typeface="Arial" charset="0"/>
              </a:rPr>
              <a:t>es </a:t>
            </a:r>
            <a:r>
              <a:rPr lang="fr-FR" altLang="fr-FR" sz="2400" dirty="0">
                <a:solidFill>
                  <a:srgbClr val="000000"/>
                </a:solidFill>
                <a:latin typeface="Arial" charset="0"/>
              </a:rPr>
              <a:t>EGLS, enseignements généraux liés à la spécialité:</a:t>
            </a:r>
          </a:p>
          <a:p>
            <a:pPr lvl="2">
              <a:lnSpc>
                <a:spcPct val="150000"/>
              </a:lnSpc>
            </a:pP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Un dispositif définit dans le Bulletin Officiel (n°2 du 19/02/2009) </a:t>
            </a:r>
          </a:p>
          <a:p>
            <a:pPr lvl="2">
              <a:lnSpc>
                <a:spcPct val="150000"/>
              </a:lnSpc>
            </a:pPr>
            <a:r>
              <a:rPr lang="fr-FR" altLang="fr-FR" sz="2000" dirty="0">
                <a:solidFill>
                  <a:srgbClr val="000000"/>
                </a:solidFill>
                <a:latin typeface="Arial" charset="0"/>
              </a:rPr>
              <a:t>par les deux articles suivants: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/>
          <a:stretch>
            <a:fillRect/>
          </a:stretch>
        </p:blipFill>
        <p:spPr bwMode="auto">
          <a:xfrm>
            <a:off x="674688" y="2135534"/>
            <a:ext cx="1030605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5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disciplines concernées?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24525" y="1998663"/>
            <a:ext cx="338455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Autonomie de l’établissement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 smtClean="0"/>
              <a:t>Règle du « </a:t>
            </a:r>
            <a:r>
              <a:rPr lang="fr-FR" i="1" dirty="0" smtClean="0"/>
              <a:t>ou</a:t>
            </a:r>
            <a:r>
              <a:rPr lang="fr-FR" dirty="0" smtClean="0"/>
              <a:t> »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6792"/>
            <a:ext cx="5089525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r 13"/>
          <p:cNvGrpSpPr>
            <a:grpSpLocks/>
          </p:cNvGrpSpPr>
          <p:nvPr/>
        </p:nvGrpSpPr>
        <p:grpSpPr bwMode="auto">
          <a:xfrm>
            <a:off x="576263" y="5976938"/>
            <a:ext cx="8172450" cy="881062"/>
            <a:chOff x="971600" y="5976730"/>
            <a:chExt cx="8172400" cy="881270"/>
          </a:xfrm>
        </p:grpSpPr>
        <p:pic>
          <p:nvPicPr>
            <p:cNvPr id="6" name="Imag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976730"/>
              <a:ext cx="4860032" cy="88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15" descr="logo ASDM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6093296"/>
              <a:ext cx="1278012" cy="57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020832"/>
              <a:ext cx="1828057" cy="79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 bwMode="auto">
          <a:xfrm rot="16200000">
            <a:off x="4081462" y="1795463"/>
            <a:ext cx="981075" cy="9144000"/>
          </a:xfrm>
          <a:prstGeom prst="rect">
            <a:avLst/>
          </a:prstGeom>
          <a:solidFill>
            <a:schemeClr val="accent6">
              <a:lumMod val="20000"/>
              <a:lumOff val="80000"/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5581</TotalTime>
  <Words>3313</Words>
  <Application>Microsoft Office PowerPoint</Application>
  <PresentationFormat>Affichage à l'écran (4:3)</PresentationFormat>
  <Paragraphs>1123</Paragraphs>
  <Slides>48</Slides>
  <Notes>32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  <vt:variant>
        <vt:lpstr>Diaporamas personnalisés</vt:lpstr>
      </vt:variant>
      <vt:variant>
        <vt:i4>1</vt:i4>
      </vt:variant>
    </vt:vector>
  </HeadingPairs>
  <TitlesOfParts>
    <vt:vector size="50" baseType="lpstr">
      <vt:lpstr>Thème Office</vt:lpstr>
      <vt:lpstr>Présentation PowerPoint</vt:lpstr>
      <vt:lpstr>Les éléments pour bâtir une planification </vt:lpstr>
      <vt:lpstr>Etude de la grille 1</vt:lpstr>
      <vt:lpstr>BO 19 février 2009</vt:lpstr>
      <vt:lpstr>Présentation PowerPoint</vt:lpstr>
      <vt:lpstr>…et en concertation de répartir ce volume horaire de 13 à 14h hebdomadaire élève en fonction des intervenants.</vt:lpstr>
      <vt:lpstr>Présentation PowerPoint</vt:lpstr>
      <vt:lpstr>Présentation PowerPoint</vt:lpstr>
      <vt:lpstr>Quelles disciplines concernées?</vt:lpstr>
      <vt:lpstr>Cadrage réglementaire</vt:lpstr>
      <vt:lpstr>Que faire en E.G.L.S. ?</vt:lpstr>
      <vt:lpstr>Comment? La démarche</vt:lpstr>
      <vt:lpstr>Présentation PowerPoint</vt:lpstr>
      <vt:lpstr>Présentation PowerPoint</vt:lpstr>
      <vt:lpstr>Les éléments pour bâtir une planification </vt:lpstr>
      <vt:lpstr>Une planification définie avec une approche par centres d’intérêts,</vt:lpstr>
      <vt:lpstr>Présentation PowerPoint</vt:lpstr>
      <vt:lpstr>Présentation PowerPoint</vt:lpstr>
      <vt:lpstr>Présentation PowerPoint</vt:lpstr>
      <vt:lpstr>Les éléments pour bâtir une planification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éléments pour bâtir une planification </vt:lpstr>
      <vt:lpstr>Présentation PowerPoint</vt:lpstr>
      <vt:lpstr>Présentation PowerPoint</vt:lpstr>
      <vt:lpstr>Les éléments pour bâtir une planification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Diaporama personnalisé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Jean-Paul Krebs</dc:creator>
  <cp:lastModifiedBy>Jean-Paul KREBS</cp:lastModifiedBy>
  <cp:revision>163</cp:revision>
  <dcterms:created xsi:type="dcterms:W3CDTF">2013-03-23T11:25:50Z</dcterms:created>
  <dcterms:modified xsi:type="dcterms:W3CDTF">2016-04-03T18:56:05Z</dcterms:modified>
</cp:coreProperties>
</file>