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notesMasterIdLst>
    <p:notesMasterId r:id="rId19"/>
  </p:notesMasterIdLst>
  <p:sldIdLst>
    <p:sldId id="256" r:id="rId2"/>
    <p:sldId id="259" r:id="rId3"/>
    <p:sldId id="279" r:id="rId4"/>
    <p:sldId id="269" r:id="rId5"/>
    <p:sldId id="260" r:id="rId6"/>
    <p:sldId id="280" r:id="rId7"/>
    <p:sldId id="261" r:id="rId8"/>
    <p:sldId id="281" r:id="rId9"/>
    <p:sldId id="262" r:id="rId10"/>
    <p:sldId id="285" r:id="rId11"/>
    <p:sldId id="274" r:id="rId12"/>
    <p:sldId id="282" r:id="rId13"/>
    <p:sldId id="275" r:id="rId14"/>
    <p:sldId id="278" r:id="rId15"/>
    <p:sldId id="276" r:id="rId16"/>
    <p:sldId id="283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 snapToGrid="0">
      <p:cViewPr varScale="1">
        <p:scale>
          <a:sx n="87" d="100"/>
          <a:sy n="87" d="100"/>
        </p:scale>
        <p:origin x="-6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D6401-70D6-4DFF-B1F4-77F5B2EC9671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69455-E3A8-4C50-84C3-A6AC51FAB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48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69455-E3A8-4C50-84C3-A6AC51FABAD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82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2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9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2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2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0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15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4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9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6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9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6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1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hyperlink" Target="toulouse-reperesprogressivitecompetences-volet3-cycle3-VF.docx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98680" y="2004372"/>
            <a:ext cx="7174328" cy="2080591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Progressivité des compétences</a:t>
            </a:r>
            <a:br>
              <a:rPr lang="fr-FR" sz="4000" dirty="0"/>
            </a:br>
            <a:r>
              <a:rPr lang="fr-FR" sz="4000" dirty="0"/>
              <a:t>cycle 3</a:t>
            </a:r>
            <a:br>
              <a:rPr lang="fr-FR" sz="4000" dirty="0"/>
            </a:br>
            <a:r>
              <a:rPr lang="fr-FR" sz="4000" dirty="0"/>
              <a:t>« sciences et technologie »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73008" y="5297472"/>
            <a:ext cx="4338362" cy="1178771"/>
          </a:xfrm>
        </p:spPr>
        <p:txBody>
          <a:bodyPr>
            <a:noAutofit/>
          </a:bodyPr>
          <a:lstStyle/>
          <a:p>
            <a:r>
              <a:rPr lang="fr-FR" sz="1400" dirty="0">
                <a:solidFill>
                  <a:schemeClr val="bg2">
                    <a:lumMod val="50000"/>
                  </a:schemeClr>
                </a:solidFill>
              </a:rPr>
              <a:t>Jeudi 24 mars 2016</a:t>
            </a:r>
          </a:p>
          <a:p>
            <a:r>
              <a:rPr lang="fr-FR" sz="1400" dirty="0">
                <a:solidFill>
                  <a:schemeClr val="bg2">
                    <a:lumMod val="50000"/>
                  </a:schemeClr>
                </a:solidFill>
              </a:rPr>
              <a:t>Lycée polyvalent Denis DIDEROT</a:t>
            </a:r>
          </a:p>
          <a:p>
            <a:endParaRPr lang="fr-FR" sz="1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1400" dirty="0">
                <a:solidFill>
                  <a:schemeClr val="bg2">
                    <a:lumMod val="50000"/>
                  </a:schemeClr>
                </a:solidFill>
              </a:rPr>
              <a:t>Géraldine LAVABRE – Académie de Toulouse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23" y="0"/>
            <a:ext cx="1656230" cy="179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483705" y="94192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L’outil (des extraits) : une proposition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463747" y="3733889"/>
            <a:ext cx="4306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Compétences détaillées</a:t>
            </a:r>
          </a:p>
          <a:p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 rot="20968454">
            <a:off x="4220310" y="639040"/>
            <a:ext cx="6147581" cy="155998"/>
          </a:xfrm>
          <a:prstGeom prst="rightArrow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" name="ZoneTexte 7"/>
          <p:cNvSpPr txBox="1"/>
          <p:nvPr/>
        </p:nvSpPr>
        <p:spPr>
          <a:xfrm rot="20921334">
            <a:off x="4929204" y="714844"/>
            <a:ext cx="51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Autonomie, tâche complexe, généralisation</a:t>
            </a:r>
          </a:p>
        </p:txBody>
      </p:sp>
      <p:graphicFrame>
        <p:nvGraphicFramePr>
          <p:cNvPr id="2" name="Objet 1">
            <a:hlinkClick r:id="rId5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488890"/>
              </p:ext>
            </p:extLst>
          </p:nvPr>
        </p:nvGraphicFramePr>
        <p:xfrm>
          <a:off x="10732861" y="51041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732861" y="51041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883" y="1477108"/>
            <a:ext cx="8621360" cy="5242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10948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151163" y="138389"/>
            <a:ext cx="8398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Un outil pour construire sa progression pédagogique</a:t>
            </a:r>
            <a:endParaRPr lang="fr-FR" sz="24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s’approprier le programme </a:t>
            </a:r>
            <a:r>
              <a:rPr lang="fr-FR" sz="2800" dirty="0"/>
              <a:t>: </a:t>
            </a:r>
          </a:p>
          <a:p>
            <a:pPr algn="just"/>
            <a:r>
              <a:rPr lang="fr-FR" sz="2800" dirty="0"/>
              <a:t>Adaptabilité de l’outil aux 4 thèmes traités indépendamment ou en </a:t>
            </a:r>
            <a:r>
              <a:rPr lang="fr-FR" sz="2800" dirty="0" smtClean="0"/>
              <a:t>lien.</a:t>
            </a:r>
            <a:endParaRPr lang="fr-FR" sz="2800" dirty="0"/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travailler en équipe </a:t>
            </a:r>
            <a:r>
              <a:rPr lang="fr-FR" sz="2800" dirty="0"/>
              <a:t>: </a:t>
            </a:r>
          </a:p>
          <a:p>
            <a:pPr algn="just"/>
            <a:r>
              <a:rPr lang="fr-FR" sz="2800" dirty="0"/>
              <a:t>Nécessité de se concerter pour exploiter identiquement cet outil et construire une progression cohérente des apprentissages sur le cycle </a:t>
            </a:r>
            <a:r>
              <a:rPr lang="fr-FR" sz="2800" dirty="0" smtClean="0"/>
              <a:t>3.</a:t>
            </a:r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sz="2800" dirty="0"/>
          </a:p>
          <a:p>
            <a:pPr algn="just"/>
            <a:endParaRPr lang="fr-FR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05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151163" y="138389"/>
            <a:ext cx="8398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Un outil pour construire sa progression pédagogique</a:t>
            </a:r>
            <a:endParaRPr lang="fr-FR" sz="24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1195754" y="1026942"/>
            <a:ext cx="935501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b="1" dirty="0" smtClean="0">
                <a:solidFill>
                  <a:srgbClr val="FF0000"/>
                </a:solidFill>
              </a:rPr>
              <a:t>Un </a:t>
            </a:r>
            <a:r>
              <a:rPr lang="fr-FR" sz="2800" b="1" dirty="0">
                <a:solidFill>
                  <a:srgbClr val="FF0000"/>
                </a:solidFill>
              </a:rPr>
              <a:t>outil pour différencier </a:t>
            </a:r>
            <a:r>
              <a:rPr lang="fr-FR" sz="2800" dirty="0"/>
              <a:t>son enseignement : construction de processus d’apprentissages </a:t>
            </a:r>
            <a:r>
              <a:rPr lang="fr-FR" sz="2800" dirty="0" smtClean="0"/>
              <a:t>correspondant</a:t>
            </a:r>
            <a:r>
              <a:rPr lang="fr-FR" sz="2800" dirty="0" smtClean="0"/>
              <a:t> aux </a:t>
            </a:r>
            <a:r>
              <a:rPr lang="fr-FR" sz="2800" dirty="0"/>
              <a:t>différents </a:t>
            </a:r>
            <a:r>
              <a:rPr lang="fr-FR" sz="2800" dirty="0" smtClean="0"/>
              <a:t>observables</a:t>
            </a:r>
            <a:r>
              <a:rPr lang="fr-FR" sz="2800" dirty="0" smtClean="0"/>
              <a:t> </a:t>
            </a:r>
            <a:r>
              <a:rPr lang="fr-FR" sz="2800" dirty="0"/>
              <a:t>pour s’adapter au temps d’acquisition de chaque </a:t>
            </a:r>
            <a:r>
              <a:rPr lang="fr-FR" sz="2800" dirty="0" smtClean="0"/>
              <a:t>élève.</a:t>
            </a:r>
            <a:endParaRPr lang="fr-FR" sz="2800" dirty="0"/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diversifier </a:t>
            </a:r>
            <a:r>
              <a:rPr lang="fr-FR" sz="2800" dirty="0"/>
              <a:t>les activités d’apprentissage : construction de situations d’activités diversifiées et adaptées aux différents </a:t>
            </a:r>
            <a:r>
              <a:rPr lang="fr-FR" sz="2800" dirty="0" smtClean="0"/>
              <a:t>observables à atteindre par les </a:t>
            </a:r>
            <a:r>
              <a:rPr lang="fr-FR" sz="2800" dirty="0" smtClean="0"/>
              <a:t>élèves </a:t>
            </a:r>
            <a:r>
              <a:rPr lang="fr-FR" sz="2800" dirty="0"/>
              <a:t>pour leur permettre de progresser suivant leur rythme.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intégrer </a:t>
            </a:r>
            <a:r>
              <a:rPr lang="fr-FR" sz="2800" dirty="0"/>
              <a:t>dans son enseignement, </a:t>
            </a:r>
            <a:r>
              <a:rPr lang="fr-FR" sz="2800" b="1" dirty="0">
                <a:solidFill>
                  <a:srgbClr val="FF0000"/>
                </a:solidFill>
              </a:rPr>
              <a:t>une démarche pédagogique </a:t>
            </a:r>
            <a:r>
              <a:rPr lang="fr-FR" sz="2800" b="1" dirty="0" err="1">
                <a:solidFill>
                  <a:srgbClr val="FF0000"/>
                </a:solidFill>
              </a:rPr>
              <a:t>spiralaire</a:t>
            </a:r>
            <a:r>
              <a:rPr lang="fr-FR" sz="2800" b="1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fr-FR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43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31656" y="13838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Un outil pour accompagner l’élève </a:t>
            </a:r>
            <a:endParaRPr lang="fr-FR" sz="24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1223889" y="787791"/>
            <a:ext cx="93550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valider et accompagner </a:t>
            </a:r>
            <a:r>
              <a:rPr lang="fr-FR" sz="2800" dirty="0"/>
              <a:t>la progression de l’élève : </a:t>
            </a:r>
          </a:p>
          <a:p>
            <a:pPr algn="just"/>
            <a:r>
              <a:rPr lang="fr-FR" sz="2800" dirty="0"/>
              <a:t>A partir d’indicateurs de performance à définir, validation de la progression de la maîtrise de la compétence et précision des axes de progrès à poursuivre.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dirty="0"/>
              <a:t>Cet outil permet à l’enseignant d’expliciter à chaque élève :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son niveau </a:t>
            </a:r>
            <a:r>
              <a:rPr lang="fr-FR" sz="2800" dirty="0" smtClean="0"/>
              <a:t>d’observable</a:t>
            </a:r>
            <a:endParaRPr lang="fr-FR" sz="28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la progression nécessaire pour atteindre le suivant.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28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31656" y="13838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Un outil pour évaluer </a:t>
            </a:r>
            <a:endParaRPr lang="fr-FR" sz="24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évaluer </a:t>
            </a:r>
            <a:r>
              <a:rPr lang="fr-FR" sz="2800" dirty="0"/>
              <a:t>les acquis de fin de cycle par rapport au niveau </a:t>
            </a:r>
            <a:r>
              <a:rPr lang="fr-FR" sz="2800" dirty="0" smtClean="0"/>
              <a:t>d’observable </a:t>
            </a:r>
            <a:r>
              <a:rPr lang="fr-FR" sz="2800" dirty="0"/>
              <a:t>atteint pour les compétences travaillées, à la fin du cycle 3.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Un outil pour proposer une évaluation diagnostique </a:t>
            </a:r>
            <a:r>
              <a:rPr lang="fr-FR" sz="2800" dirty="0"/>
              <a:t>à l’entrée en 6</a:t>
            </a:r>
            <a:r>
              <a:rPr lang="fr-FR" sz="2800" baseline="30000" dirty="0"/>
              <a:t>ème</a:t>
            </a:r>
            <a:r>
              <a:rPr lang="fr-FR" sz="2800" dirty="0"/>
              <a:t> afin de constituer des groupes de besoin et adapter la progression des apprentissages à chaque élève issu d’écoles diverses. Cette approche pourra être partagée dans le cadre de l’accompagnement personnalisé.</a:t>
            </a:r>
          </a:p>
        </p:txBody>
      </p:sp>
    </p:spTree>
    <p:extLst>
      <p:ext uri="{BB962C8B-B14F-4D97-AF65-F5344CB8AC3E}">
        <p14:creationId xmlns:p14="http://schemas.microsoft.com/office/powerpoint/2010/main" val="416706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31656" y="13838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Un outil pour une équipe </a:t>
            </a:r>
            <a:endParaRPr lang="fr-FR" sz="24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800" dirty="0"/>
              <a:t>Un outil pour une équipe d’enseignants</a:t>
            </a:r>
          </a:p>
          <a:p>
            <a:endParaRPr lang="fr-FR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2800" dirty="0"/>
              <a:t>Configuration optimale : 1 enseignant de SVT, de PC, de techno, des professeurs des écoles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2800" dirty="0"/>
          </a:p>
          <a:p>
            <a:pPr algn="just"/>
            <a:r>
              <a:rPr lang="fr-FR" sz="2800" dirty="0"/>
              <a:t>Le conseil école-collège doit proposer des actions de continuité et d’harmonisation des pratiques mais si des réunions d’équipes sont possibles, elles seront plus efficaces et productives.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64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31656" y="13838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Un outil pour une équipe </a:t>
            </a:r>
            <a:endParaRPr lang="fr-FR" sz="2400" b="1" u="sng" dirty="0"/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800" dirty="0"/>
              <a:t>Un outil pour une équipe d’enseignants</a:t>
            </a:r>
          </a:p>
          <a:p>
            <a:endParaRPr lang="fr-FR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2800" dirty="0"/>
              <a:t>Configuration minimale : 1 enseignant de SVT, de PC, de techno</a:t>
            </a:r>
          </a:p>
          <a:p>
            <a:endParaRPr lang="fr-FR" sz="2800" dirty="0"/>
          </a:p>
          <a:p>
            <a:pPr algn="just"/>
            <a:r>
              <a:rPr lang="fr-FR" sz="2800" dirty="0"/>
              <a:t>Comment construire une progression pédagogique intégrant la logique de cycle, sans connaître la progression des deux années précédentes?</a:t>
            </a:r>
          </a:p>
          <a:p>
            <a:pPr algn="ctr"/>
            <a:r>
              <a:rPr lang="fr-FR" sz="2800" b="1" dirty="0">
                <a:solidFill>
                  <a:srgbClr val="FF0000"/>
                </a:solidFill>
              </a:rPr>
              <a:t>L’outil peut être une aide.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05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Conclusion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88720" y="1022788"/>
            <a:ext cx="935501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Cycle 3 : </a:t>
            </a:r>
            <a:r>
              <a:rPr lang="fr-FR" sz="2800" b="1" dirty="0">
                <a:solidFill>
                  <a:srgbClr val="FF0000"/>
                </a:solidFill>
              </a:rPr>
              <a:t>travail d’ingénierie pédagogique complexe </a:t>
            </a:r>
            <a:r>
              <a:rPr lang="fr-FR" sz="2800" dirty="0"/>
              <a:t>car prise en compte de l’interdisciplinarité et de l’inter-degré dans la progressivité des apprentissages. 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dirty="0"/>
              <a:t>Cycle 3 : </a:t>
            </a:r>
            <a:r>
              <a:rPr lang="fr-FR" sz="2800" b="1" dirty="0">
                <a:solidFill>
                  <a:srgbClr val="FF0000"/>
                </a:solidFill>
              </a:rPr>
              <a:t>travail en équipe indispensable </a:t>
            </a:r>
            <a:r>
              <a:rPr lang="fr-FR" sz="2800" dirty="0"/>
              <a:t>pour construire une progressivité des apprentissages cohérente pour les élèves.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dirty="0"/>
              <a:t>Cycle 3 : </a:t>
            </a:r>
            <a:r>
              <a:rPr lang="fr-FR" sz="2800" b="1" dirty="0">
                <a:solidFill>
                  <a:srgbClr val="FF0000"/>
                </a:solidFill>
              </a:rPr>
              <a:t>véritable enjeu </a:t>
            </a:r>
            <a:r>
              <a:rPr lang="fr-FR" sz="2800" dirty="0"/>
              <a:t>de réussite de la réforme de la scolarité obligatoire.</a:t>
            </a:r>
            <a:endParaRPr lang="fr-FR" dirty="0"/>
          </a:p>
          <a:p>
            <a:endParaRPr lang="fr-FR" dirty="0"/>
          </a:p>
          <a:p>
            <a:pPr algn="ctr"/>
            <a:r>
              <a:rPr lang="fr-FR" sz="3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Un réel défi à relever!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78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Plan de l’intervention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Présentation d’un </a:t>
            </a:r>
            <a:r>
              <a:rPr lang="fr-FR" sz="2400" dirty="0" smtClean="0"/>
              <a:t>outil</a:t>
            </a:r>
            <a:r>
              <a:rPr lang="fr-FR" sz="2400" dirty="0"/>
              <a:t> </a:t>
            </a:r>
            <a:r>
              <a:rPr lang="fr-FR" sz="2400" dirty="0" smtClean="0"/>
              <a:t>d’aide sur </a:t>
            </a:r>
            <a:r>
              <a:rPr lang="fr-FR" sz="2400" dirty="0"/>
              <a:t>la progressivité des compétences :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Contexte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Conception de l’outil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L’outil : une proposition</a:t>
            </a:r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Exploitation de l’outil pour construire son enseignement :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Un outil pour construire sa progression pédagogique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Un outil pour accompagner l’élève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Un outil pour évaluer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400" dirty="0"/>
              <a:t>Un outil pour une équipe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3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Contexte de 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Production de documents ressources pour le thème « La planète Terre. Les êtres vivants dans leur environnement »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Axes de travail proposés par la DGESCO et l’IGEN :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un exemple de progression de construction de compétences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un ou des repères de validation des compétences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42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Contexte de 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/>
              <a:t>Extrait du programme de cycle 3, volet 1 :</a:t>
            </a:r>
          </a:p>
          <a:p>
            <a:pPr algn="just"/>
            <a:r>
              <a:rPr lang="fr-FR" sz="2800" dirty="0"/>
              <a:t>« À partir des repères de progressivité indiqués, les différentes étapes des apprentissages doivent être adaptées par les équipes pédagogiques à l’âge et au rythme d’acquisition des élèves afin de favoriser leur réussite. »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Une interdisciplinarité, un inter-degré.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051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Contexte de 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8" y="1477108"/>
            <a:ext cx="93550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800" dirty="0"/>
              <a:t>Axes de travail définis</a:t>
            </a:r>
          </a:p>
          <a:p>
            <a:endParaRPr lang="fr-FR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800" dirty="0"/>
              <a:t>Groupe d’enseignants ressources constitué : enseignants du 2</a:t>
            </a:r>
            <a:r>
              <a:rPr lang="fr-FR" sz="2800" baseline="30000" dirty="0"/>
              <a:t>nd</a:t>
            </a:r>
            <a:r>
              <a:rPr lang="fr-FR" sz="2800" dirty="0"/>
              <a:t> degré PC, SVT, technologie, professeurs des écoles, conseillers pédagogiques de circonscription, divers chargés de mission Cité de l’Espace, OMP, Museum</a:t>
            </a:r>
            <a:endParaRPr lang="fr-FR" sz="3600" b="1" dirty="0"/>
          </a:p>
          <a:p>
            <a:pPr algn="ctr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57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Contexte de 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6" y="1168872"/>
            <a:ext cx="935501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Par où commencer </a:t>
            </a:r>
            <a:r>
              <a:rPr lang="fr-FR" sz="3600" b="1" dirty="0" smtClean="0"/>
              <a:t>?</a:t>
            </a:r>
            <a:endParaRPr lang="fr-FR" sz="3600" b="1" dirty="0"/>
          </a:p>
          <a:p>
            <a:pPr algn="ctr"/>
            <a:endParaRPr lang="fr-FR" sz="2800" dirty="0"/>
          </a:p>
          <a:p>
            <a:pPr algn="ctr"/>
            <a:r>
              <a:rPr lang="fr-FR" sz="2800" dirty="0"/>
              <a:t>Le cœur des programmes : </a:t>
            </a:r>
            <a:r>
              <a:rPr lang="fr-FR" sz="2800" b="1" dirty="0"/>
              <a:t>les compétences</a:t>
            </a:r>
          </a:p>
          <a:p>
            <a:pPr algn="ctr"/>
            <a:endParaRPr lang="fr-FR" sz="2800" dirty="0"/>
          </a:p>
          <a:p>
            <a:pPr algn="ctr"/>
            <a:r>
              <a:rPr lang="fr-FR" sz="2800" dirty="0"/>
              <a:t>Construire pour chaque compétence détaillée(*), une échelle de </a:t>
            </a:r>
            <a:r>
              <a:rPr lang="fr-FR" sz="2800" dirty="0" smtClean="0"/>
              <a:t>niveaux d’apprentissage appelés observables</a:t>
            </a:r>
            <a:endParaRPr lang="fr-FR" sz="2800" dirty="0"/>
          </a:p>
          <a:p>
            <a:pPr algn="ctr"/>
            <a:endParaRPr lang="fr-FR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94371"/>
              </p:ext>
            </p:extLst>
          </p:nvPr>
        </p:nvGraphicFramePr>
        <p:xfrm>
          <a:off x="1540409" y="4079670"/>
          <a:ext cx="8862647" cy="2055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8303">
                  <a:extLst>
                    <a:ext uri="{9D8B030D-6E8A-4147-A177-3AD203B41FA5}">
                      <a16:colId xmlns="" xmlns:a16="http://schemas.microsoft.com/office/drawing/2014/main" val="3334317267"/>
                    </a:ext>
                  </a:extLst>
                </a:gridCol>
                <a:gridCol w="1854344">
                  <a:extLst>
                    <a:ext uri="{9D8B030D-6E8A-4147-A177-3AD203B41FA5}">
                      <a16:colId xmlns="" xmlns:a16="http://schemas.microsoft.com/office/drawing/2014/main" val="3540497013"/>
                    </a:ext>
                  </a:extLst>
                </a:gridCol>
              </a:tblGrid>
              <a:tr h="3287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Compétences travaillées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/>
                        </a:rPr>
                        <a:t>Domaines du socle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="" xmlns:a16="http://schemas.microsoft.com/office/drawing/2014/main" val="3081240342"/>
                  </a:ext>
                </a:extLst>
              </a:tr>
              <a:tr h="16680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Concevoir, créer, réaliser</a:t>
                      </a:r>
                      <a:endParaRPr lang="fr-F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200" dirty="0">
                          <a:effectLst/>
                        </a:rPr>
                        <a:t>Identifier les évolutions des besoins et des objets techniques dans leur contexte.*</a:t>
                      </a:r>
                      <a:endParaRPr lang="fr-F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200" dirty="0">
                          <a:effectLst/>
                        </a:rPr>
                        <a:t>Identifier les principales familles de matériaux.</a:t>
                      </a:r>
                      <a:endParaRPr lang="fr-F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200" dirty="0">
                          <a:effectLst/>
                        </a:rPr>
                        <a:t>Décrire le fonctionnement d’objets techniques, leurs fonctions et leurs composants.</a:t>
                      </a:r>
                      <a:endParaRPr lang="fr-F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200" dirty="0">
                          <a:effectLst/>
                        </a:rPr>
                        <a:t>Réaliser en équipe tout ou une partie d’un objet technique répondant à un besoin.</a:t>
                      </a:r>
                      <a:endParaRPr lang="fr-F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200" dirty="0">
                          <a:effectLst/>
                        </a:rPr>
                        <a:t>Repérer et comprendre la communication et la gestion de l’information.</a:t>
                      </a:r>
                      <a:endParaRPr lang="fr-FR" sz="1600" dirty="0">
                        <a:effectLst/>
                      </a:endParaRPr>
                    </a:p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4,5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="" xmlns:a16="http://schemas.microsoft.com/office/drawing/2014/main" val="1374136061"/>
                  </a:ext>
                </a:extLst>
              </a:tr>
            </a:tbl>
          </a:graphicData>
        </a:graphic>
      </p:graphicFrame>
      <p:sp>
        <p:nvSpPr>
          <p:cNvPr id="8" name="Flèche vers le bas 7"/>
          <p:cNvSpPr/>
          <p:nvPr/>
        </p:nvSpPr>
        <p:spPr>
          <a:xfrm>
            <a:off x="5780045" y="1825622"/>
            <a:ext cx="45719" cy="301391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lèche vers le bas 9"/>
          <p:cNvSpPr/>
          <p:nvPr/>
        </p:nvSpPr>
        <p:spPr>
          <a:xfrm>
            <a:off x="5802904" y="2711008"/>
            <a:ext cx="45719" cy="301391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99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336431" y="1168872"/>
            <a:ext cx="93550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Un travail d’ingénierie pédagogique :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une analyse précise du programme :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Les </a:t>
            </a:r>
            <a:r>
              <a:rPr lang="fr-FR" sz="2800" dirty="0" smtClean="0"/>
              <a:t>observables</a:t>
            </a:r>
            <a:r>
              <a:rPr lang="fr-FR" sz="2800" dirty="0" smtClean="0"/>
              <a:t> </a:t>
            </a:r>
            <a:r>
              <a:rPr lang="fr-FR" sz="2800" dirty="0"/>
              <a:t>précisés devaient pouvoir intégrer les contenus du programme.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une concertation entre tous les enseignants ressources :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Les </a:t>
            </a:r>
            <a:r>
              <a:rPr lang="fr-FR" sz="2800" dirty="0" smtClean="0"/>
              <a:t>observables</a:t>
            </a:r>
            <a:r>
              <a:rPr lang="fr-FR" sz="2800" dirty="0" smtClean="0"/>
              <a:t> </a:t>
            </a:r>
            <a:r>
              <a:rPr lang="fr-FR" sz="2800" dirty="0"/>
              <a:t>devaient être en cohérence avec les processus d’apprentissage possibles sur le cycle 3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2800" dirty="0"/>
              <a:t>Un consensus autour d’un vocabulaire stabilisé devait être trouvé.</a:t>
            </a:r>
          </a:p>
        </p:txBody>
      </p:sp>
    </p:spTree>
    <p:extLst>
      <p:ext uri="{BB962C8B-B14F-4D97-AF65-F5344CB8AC3E}">
        <p14:creationId xmlns:p14="http://schemas.microsoft.com/office/powerpoint/2010/main" val="3788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94228" y="1168872"/>
            <a:ext cx="935501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Un travail d’ingénierie pédagogique :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Répartition des compétences travaillées sur 3 groupes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Déclinaison des </a:t>
            </a:r>
            <a:r>
              <a:rPr lang="fr-FR" sz="2800" dirty="0" smtClean="0"/>
              <a:t>observables</a:t>
            </a:r>
            <a:r>
              <a:rPr lang="fr-FR" sz="2800" dirty="0" smtClean="0"/>
              <a:t> </a:t>
            </a:r>
            <a:r>
              <a:rPr lang="fr-FR" sz="2800" dirty="0"/>
              <a:t>avec une progression sur la généralisation des concepts, l’autonomie, la créativité, le travail en groupe, la complexification de la tâche…</a:t>
            </a:r>
          </a:p>
          <a:p>
            <a:pPr algn="ctr"/>
            <a:r>
              <a:rPr lang="fr-FR" sz="2800" b="1" dirty="0">
                <a:solidFill>
                  <a:srgbClr val="FF0000"/>
                </a:solidFill>
              </a:rPr>
              <a:t>Le choix de décliner sur 4 niveaux est volontaire pour éviter l’assimilation entre le niveau </a:t>
            </a:r>
            <a:r>
              <a:rPr lang="fr-FR" sz="2800" b="1" dirty="0" smtClean="0">
                <a:solidFill>
                  <a:srgbClr val="FF0000"/>
                </a:solidFill>
              </a:rPr>
              <a:t>d’observable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>
                <a:solidFill>
                  <a:srgbClr val="FF0000"/>
                </a:solidFill>
              </a:rPr>
              <a:t>et le niveau de formation.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319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9632934" y="2948168"/>
            <a:ext cx="4338362" cy="779771"/>
          </a:xfrm>
        </p:spPr>
        <p:txBody>
          <a:bodyPr>
            <a:no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Progressivité des compétences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cycle 3</a:t>
            </a:r>
            <a:br>
              <a:rPr lang="fr-FR" sz="16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« sciences et technologie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6" y="0"/>
            <a:ext cx="1656230" cy="179235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866228" y="115956"/>
            <a:ext cx="60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Conception de l’outil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88720" y="1168872"/>
            <a:ext cx="935501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Un travail d’ingénierie pédagogique :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Il s’agit d’une proposition pour aider les enseignants dans leur conception pédagogique et non d’une prescription.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800" dirty="0"/>
              <a:t>Logique de programme </a:t>
            </a:r>
            <a:r>
              <a:rPr lang="fr-FR" sz="2800" dirty="0" err="1"/>
              <a:t>curriculaire</a:t>
            </a:r>
            <a:r>
              <a:rPr lang="fr-FR" sz="2800" dirty="0"/>
              <a:t> avec des jalons à atteindre : attendus de fin de cycle, acquisition des compétences travaillées en lien avec les domaines du socle mais liberté pédagogique des enseignants pour construire leurs processus d’apprentissage.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71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719</TotalTime>
  <Words>883</Words>
  <Application>Microsoft Office PowerPoint</Application>
  <PresentationFormat>Personnalisé</PresentationFormat>
  <Paragraphs>144</Paragraphs>
  <Slides>17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Cadre</vt:lpstr>
      <vt:lpstr>Document</vt:lpstr>
      <vt:lpstr>Progressivité des compétences cycle 3 « sciences et technologie »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Progressivité des Compétences Cycle 3 « Sciences et technologie »</dc:title>
  <dc:creator>Géraldine</dc:creator>
  <cp:lastModifiedBy>Aidat</cp:lastModifiedBy>
  <cp:revision>99</cp:revision>
  <cp:lastPrinted>2016-03-11T13:50:31Z</cp:lastPrinted>
  <dcterms:created xsi:type="dcterms:W3CDTF">2016-02-29T16:50:26Z</dcterms:created>
  <dcterms:modified xsi:type="dcterms:W3CDTF">2016-03-15T08:50:36Z</dcterms:modified>
</cp:coreProperties>
</file>