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2.xml" ContentType="application/vnd.openxmlformats-officedocument.presentationml.notesSlide+xml"/>
  <Override PartName="/ppt/theme/themeOverride1.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charts/chart1.xml" ContentType="application/vnd.openxmlformats-officedocument.drawingml.chart+xml"/>
  <Override PartName="/ppt/theme/themeOverride2.xml" ContentType="application/vnd.openxmlformats-officedocument.themeOverr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charts/chart2.xml" ContentType="application/vnd.openxmlformats-officedocument.drawingml.chart+xml"/>
  <Override PartName="/ppt/theme/themeOverride3.xml" ContentType="application/vnd.openxmlformats-officedocument.themeOverr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charts/chart3.xml" ContentType="application/vnd.openxmlformats-officedocument.drawingml.chart+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charts/chart4.xml" ContentType="application/vnd.openxmlformats-officedocument.drawingml.chart+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charts/chart5.xml" ContentType="application/vnd.openxmlformats-officedocument.drawingml.chart+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charts/chart6.xml" ContentType="application/vnd.openxmlformats-officedocument.drawingml.chart+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charts/chart9.xml" ContentType="application/vnd.openxmlformats-officedocument.drawingml.chart+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charts/chart10.xml" ContentType="application/vnd.openxmlformats-officedocument.drawingml.chart+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charts/chart11.xml" ContentType="application/vnd.openxmlformats-officedocument.drawingml.chart+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charts/chart12.xml" ContentType="application/vnd.openxmlformats-officedocument.drawingml.chart+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50"/>
  </p:notesMasterIdLst>
  <p:handoutMasterIdLst>
    <p:handoutMasterId r:id="rId51"/>
  </p:handoutMasterIdLst>
  <p:sldIdLst>
    <p:sldId id="271" r:id="rId4"/>
    <p:sldId id="328" r:id="rId5"/>
    <p:sldId id="327" r:id="rId6"/>
    <p:sldId id="284" r:id="rId7"/>
    <p:sldId id="293" r:id="rId8"/>
    <p:sldId id="318" r:id="rId9"/>
    <p:sldId id="319" r:id="rId10"/>
    <p:sldId id="320" r:id="rId11"/>
    <p:sldId id="321" r:id="rId12"/>
    <p:sldId id="322" r:id="rId13"/>
    <p:sldId id="323" r:id="rId14"/>
    <p:sldId id="324" r:id="rId15"/>
    <p:sldId id="295" r:id="rId16"/>
    <p:sldId id="296" r:id="rId17"/>
    <p:sldId id="304" r:id="rId18"/>
    <p:sldId id="298" r:id="rId19"/>
    <p:sldId id="330" r:id="rId20"/>
    <p:sldId id="331" r:id="rId21"/>
    <p:sldId id="333" r:id="rId22"/>
    <p:sldId id="303" r:id="rId23"/>
    <p:sldId id="334" r:id="rId24"/>
    <p:sldId id="335" r:id="rId25"/>
    <p:sldId id="299" r:id="rId26"/>
    <p:sldId id="285" r:id="rId27"/>
    <p:sldId id="287" r:id="rId28"/>
    <p:sldId id="288" r:id="rId29"/>
    <p:sldId id="289" r:id="rId30"/>
    <p:sldId id="325" r:id="rId31"/>
    <p:sldId id="290" r:id="rId32"/>
    <p:sldId id="291" r:id="rId33"/>
    <p:sldId id="326" r:id="rId34"/>
    <p:sldId id="292"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29" r:id="rId48"/>
    <p:sldId id="301" r:id="rId4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6D0"/>
    <a:srgbClr val="1FA1E5"/>
    <a:srgbClr val="B6C893"/>
    <a:srgbClr val="683086"/>
    <a:srgbClr val="9B008A"/>
    <a:srgbClr val="7800FF"/>
    <a:srgbClr val="8800D1"/>
    <a:srgbClr val="7B00AC"/>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4" autoAdjust="0"/>
    <p:restoredTop sz="93212" autoAdjust="0"/>
  </p:normalViewPr>
  <p:slideViewPr>
    <p:cSldViewPr snapToGrid="0" snapToObjects="1">
      <p:cViewPr>
        <p:scale>
          <a:sx n="90" d="100"/>
          <a:sy n="90" d="100"/>
        </p:scale>
        <p:origin x="-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pascalecosta:Documents:PASCALE:IGEN:GROUPE%20STI:NIVEAU:baccalaur&#233;at:STI2D:BAC%20bilan:2015:r&#233;sultats:TdB_national%202015.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vid%20Helard\Documents\Resultats%20aux%20examens\BAC%20STI2D\session%202015\r&#233;sultats%20par%20&#233;tablissement\analyse%20r&#233;sultats%20ETT\Correction%20Ecrit%20STI2D_session2015_principal_Lill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avid%20Helard\Documents\Resultats%20aux%20examens\BAC%20STI2D\session%202015\r&#233;sultats%20par%20&#233;tablissement\analyse%20r&#233;sultats%20ETT\HAINAUT%20Correction%20Ecrit%20STI2D_session2015_principal_Lille%20avec%20ETAB%20copie%202%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David%20Helard\Documents\BAC%20STI2D\orientation%20postbac\APB%202015%20STI2D.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David%20Helard\Documents\BAC%20STI2D\orientation%20postbac\Effectif_sti_origine.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pascalecosta:Documents:PASCALE:IGEN:GROUPE%20STI:NIVEAU:baccalaur&#233;at:STI2D:BAC%20bilan:2015:r&#233;sultats:TdB_national%202015.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ascalecosta:Documents:PASCALE:IGEN:GROUPE%20STI:NIVEAU:lyc&#233;e:STI2D:BAC%20bilan:2013:analyse%20r&#233;sultats:bilan%202013%20comp&#233;t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ascalecosta:Documents:PASCALE:IGEN:GROUPE%20STI:NIVEAU:lyc&#233;e:STI2D:BAC%20bilan:2015:r&#233;sultats:analyse%20par%20comp&#233;tence%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ascalecosta:Documents:PASCALE:IGEN:GROUPE%20STI:NIVEAU:lyc&#233;e:STI2D:BAC%20bilan:2015:r&#233;sultats:analyse%20par%20comp&#233;tence%20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id%20Helard\Documents\Resultats%20aux%20examens\BAC%20STI2D\session%202015\resultat%20STI2D%20par%20etablissements%202013%202014%202015%20MEF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vid%20Helard\Documents\Resultats%20aux%20examens\BAC%20STI2D\session%202015\Moyennes%20acad%20par%20&#233;preuve%20EXAMENS%20-%20EPREUVES(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id%20Helard\Documents\Resultats%20aux%20examens\BAC%20STI2D\session%202015\Moyennes%20acad%20par%20&#233;preuve%20EXAMENS%20-%20EPREUVES(2).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vid%20Helard\Documents\Resultats%20aux%20examens\BAC%20STI2D\session%202015\Bilan%20des%20resulats%20STI2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pPr>
            <a:r>
              <a:rPr lang="fr-FR" sz="1400" dirty="0"/>
              <a:t>Histogramme métropole</a:t>
            </a:r>
          </a:p>
        </c:rich>
      </c:tx>
      <c:layout>
        <c:manualLayout>
          <c:xMode val="edge"/>
          <c:yMode val="edge"/>
          <c:x val="0.381014469320811"/>
          <c:y val="0.102492241550076"/>
        </c:manualLayout>
      </c:layout>
      <c:overlay val="0"/>
    </c:title>
    <c:autoTitleDeleted val="0"/>
    <c:plotArea>
      <c:layout/>
      <c:barChart>
        <c:barDir val="col"/>
        <c:grouping val="clustered"/>
        <c:varyColors val="0"/>
        <c:ser>
          <c:idx val="1"/>
          <c:order val="0"/>
          <c:tx>
            <c:strRef>
              <c:f>import!$E$4</c:f>
              <c:strCache>
                <c:ptCount val="1"/>
                <c:pt idx="0">
                  <c:v>SELECTION</c:v>
                </c:pt>
              </c:strCache>
            </c:strRef>
          </c:tx>
          <c:spPr>
            <a:solidFill>
              <a:srgbClr val="A51292"/>
            </a:solidFill>
          </c:spPr>
          <c:invertIfNegative val="0"/>
          <c:val>
            <c:numRef>
              <c:f>import!$E$7:$E$26</c:f>
              <c:numCache>
                <c:formatCode>General</c:formatCode>
                <c:ptCount val="20"/>
                <c:pt idx="0">
                  <c:v>0.0134556574923547</c:v>
                </c:pt>
                <c:pt idx="1">
                  <c:v>0.00122324159021407</c:v>
                </c:pt>
                <c:pt idx="2">
                  <c:v>0.0036697247706422</c:v>
                </c:pt>
                <c:pt idx="3">
                  <c:v>0.0134556574923547</c:v>
                </c:pt>
                <c:pt idx="4">
                  <c:v>0.0336391437308868</c:v>
                </c:pt>
                <c:pt idx="5">
                  <c:v>0.055045871559633</c:v>
                </c:pt>
                <c:pt idx="6">
                  <c:v>0.0764525993883792</c:v>
                </c:pt>
                <c:pt idx="7">
                  <c:v>0.0850152905198777</c:v>
                </c:pt>
                <c:pt idx="8">
                  <c:v>0.0923547400611621</c:v>
                </c:pt>
                <c:pt idx="9">
                  <c:v>0.104587155963303</c:v>
                </c:pt>
                <c:pt idx="10">
                  <c:v>0.0807339449541284</c:v>
                </c:pt>
                <c:pt idx="11">
                  <c:v>0.090519877675841</c:v>
                </c:pt>
                <c:pt idx="12">
                  <c:v>0.072782874617737</c:v>
                </c:pt>
                <c:pt idx="13">
                  <c:v>0.0672782874617737</c:v>
                </c:pt>
                <c:pt idx="14">
                  <c:v>0.0587155963302752</c:v>
                </c:pt>
                <c:pt idx="15">
                  <c:v>0.0391437308868501</c:v>
                </c:pt>
                <c:pt idx="16">
                  <c:v>0.036697247706422</c:v>
                </c:pt>
                <c:pt idx="17">
                  <c:v>0.0269113149847095</c:v>
                </c:pt>
                <c:pt idx="18">
                  <c:v>0.0146788990825688</c:v>
                </c:pt>
                <c:pt idx="19">
                  <c:v>0.0336391437308868</c:v>
                </c:pt>
              </c:numCache>
            </c:numRef>
          </c:val>
          <c:extLst xmlns:c16r2="http://schemas.microsoft.com/office/drawing/2015/06/chart">
            <c:ext xmlns:c16="http://schemas.microsoft.com/office/drawing/2014/chart" uri="{C3380CC4-5D6E-409C-BE32-E72D297353CC}">
              <c16:uniqueId val="{00000000-4003-46F3-A0D6-36AD3545AB2B}"/>
            </c:ext>
          </c:extLst>
        </c:ser>
        <c:dLbls>
          <c:showLegendKey val="0"/>
          <c:showVal val="0"/>
          <c:showCatName val="0"/>
          <c:showSerName val="0"/>
          <c:showPercent val="0"/>
          <c:showBubbleSize val="0"/>
        </c:dLbls>
        <c:gapWidth val="150"/>
        <c:axId val="2123599768"/>
        <c:axId val="-2065922440"/>
      </c:barChart>
      <c:catAx>
        <c:axId val="2123599768"/>
        <c:scaling>
          <c:orientation val="minMax"/>
        </c:scaling>
        <c:delete val="0"/>
        <c:axPos val="b"/>
        <c:majorTickMark val="out"/>
        <c:minorTickMark val="none"/>
        <c:tickLblPos val="nextTo"/>
        <c:crossAx val="-2065922440"/>
        <c:crosses val="autoZero"/>
        <c:auto val="1"/>
        <c:lblAlgn val="ctr"/>
        <c:lblOffset val="100"/>
        <c:noMultiLvlLbl val="0"/>
      </c:catAx>
      <c:valAx>
        <c:axId val="-2065922440"/>
        <c:scaling>
          <c:orientation val="minMax"/>
        </c:scaling>
        <c:delete val="0"/>
        <c:axPos val="l"/>
        <c:majorGridlines/>
        <c:numFmt formatCode="General" sourceLinked="1"/>
        <c:majorTickMark val="out"/>
        <c:minorTickMark val="none"/>
        <c:tickLblPos val="nextTo"/>
        <c:crossAx val="2123599768"/>
        <c:crosses val="autoZero"/>
        <c:crossBetween val="between"/>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Feuil1!$D$3</c:f>
              <c:strCache>
                <c:ptCount val="1"/>
                <c:pt idx="0">
                  <c:v>2013</c:v>
                </c:pt>
              </c:strCache>
            </c:strRef>
          </c:tx>
          <c:invertIfNegative val="0"/>
          <c:cat>
            <c:strRef>
              <c:f>Feuil1!$C$4:$C$29</c:f>
              <c:strCache>
                <c:ptCount val="26"/>
                <c:pt idx="0">
                  <c:v>EPS</c:v>
                </c:pt>
                <c:pt idx="1">
                  <c:v>LV1</c:v>
                </c:pt>
                <c:pt idx="2">
                  <c:v>LV2</c:v>
                </c:pt>
                <c:pt idx="3">
                  <c:v>Mathématiques</c:v>
                </c:pt>
                <c:pt idx="4">
                  <c:v>Philosophie</c:v>
                </c:pt>
                <c:pt idx="5">
                  <c:v>Physique chimie</c:v>
                </c:pt>
                <c:pt idx="6">
                  <c:v>Français écrit</c:v>
                </c:pt>
                <c:pt idx="7">
                  <c:v>Français oral</c:v>
                </c:pt>
                <c:pt idx="8">
                  <c:v>Histoire géographie</c:v>
                </c:pt>
                <c:pt idx="9">
                  <c:v>ETT</c:v>
                </c:pt>
                <c:pt idx="10">
                  <c:v>Projet ITEC</c:v>
                </c:pt>
                <c:pt idx="11">
                  <c:v>Projet ITEC revues</c:v>
                </c:pt>
                <c:pt idx="12">
                  <c:v>Projet ITEC pres</c:v>
                </c:pt>
                <c:pt idx="13">
                  <c:v>Projet SIN</c:v>
                </c:pt>
                <c:pt idx="14">
                  <c:v>Projet SIN revues</c:v>
                </c:pt>
                <c:pt idx="15">
                  <c:v>Projet SIN pres</c:v>
                </c:pt>
                <c:pt idx="16">
                  <c:v>Projet AC</c:v>
                </c:pt>
                <c:pt idx="17">
                  <c:v>Projet AC revues</c:v>
                </c:pt>
                <c:pt idx="18">
                  <c:v>Projet AC pres</c:v>
                </c:pt>
                <c:pt idx="19">
                  <c:v>Projet EE</c:v>
                </c:pt>
                <c:pt idx="20">
                  <c:v>Projet EE revues</c:v>
                </c:pt>
                <c:pt idx="21">
                  <c:v>Projet EE pres</c:v>
                </c:pt>
                <c:pt idx="22">
                  <c:v>Projet</c:v>
                </c:pt>
                <c:pt idx="23">
                  <c:v>Projet pres</c:v>
                </c:pt>
                <c:pt idx="24">
                  <c:v>Projet Revues</c:v>
                </c:pt>
                <c:pt idx="25">
                  <c:v>ETLV</c:v>
                </c:pt>
              </c:strCache>
            </c:strRef>
          </c:cat>
          <c:val>
            <c:numRef>
              <c:f>Feuil1!$D$4:$D$29</c:f>
              <c:numCache>
                <c:formatCode>0.0</c:formatCode>
                <c:ptCount val="26"/>
                <c:pt idx="0">
                  <c:v>13.14845860216772</c:v>
                </c:pt>
                <c:pt idx="1">
                  <c:v>10.32109042838262</c:v>
                </c:pt>
                <c:pt idx="2">
                  <c:v>10.20225553449125</c:v>
                </c:pt>
                <c:pt idx="3">
                  <c:v>10.38210251476395</c:v>
                </c:pt>
                <c:pt idx="4">
                  <c:v>8.873293736544226</c:v>
                </c:pt>
                <c:pt idx="5">
                  <c:v>8.4471420069867</c:v>
                </c:pt>
                <c:pt idx="6">
                  <c:v>9.9</c:v>
                </c:pt>
                <c:pt idx="7">
                  <c:v>11.2</c:v>
                </c:pt>
                <c:pt idx="8">
                  <c:v>10.7</c:v>
                </c:pt>
                <c:pt idx="9">
                  <c:v>13.1</c:v>
                </c:pt>
                <c:pt idx="10" formatCode="#,##0.00">
                  <c:v>13.74424552429667</c:v>
                </c:pt>
                <c:pt idx="11" formatCode="#,##0.00">
                  <c:v>13.88746803069053</c:v>
                </c:pt>
                <c:pt idx="12" formatCode="#,##0.00">
                  <c:v>13.20360824742268</c:v>
                </c:pt>
                <c:pt idx="13" formatCode="#,##0.00">
                  <c:v>14.13555555555556</c:v>
                </c:pt>
                <c:pt idx="14" formatCode="#,##0.00">
                  <c:v>14.09375</c:v>
                </c:pt>
                <c:pt idx="15" formatCode="#,##0.00">
                  <c:v>13.765625</c:v>
                </c:pt>
                <c:pt idx="16" formatCode="#,##0.00">
                  <c:v>13.6328125</c:v>
                </c:pt>
                <c:pt idx="17" formatCode="#,##0.00">
                  <c:v>13.45490196078431</c:v>
                </c:pt>
                <c:pt idx="18" formatCode="#,##0.00">
                  <c:v>13.46062992125984</c:v>
                </c:pt>
                <c:pt idx="19" formatCode="#,##0.00">
                  <c:v>13.78960396039604</c:v>
                </c:pt>
                <c:pt idx="20" formatCode="#,##0.00">
                  <c:v>14.25558312655087</c:v>
                </c:pt>
                <c:pt idx="21" formatCode="#,##0.00">
                  <c:v>12.94513715710726</c:v>
                </c:pt>
                <c:pt idx="22">
                  <c:v>13.854763491006</c:v>
                </c:pt>
                <c:pt idx="23">
                  <c:v>14.26</c:v>
                </c:pt>
                <c:pt idx="24">
                  <c:v>12.95000000000001</c:v>
                </c:pt>
                <c:pt idx="25">
                  <c:v>12.88</c:v>
                </c:pt>
              </c:numCache>
            </c:numRef>
          </c:val>
          <c:extLst xmlns:c16r2="http://schemas.microsoft.com/office/drawing/2015/06/chart">
            <c:ext xmlns:c16="http://schemas.microsoft.com/office/drawing/2014/chart" uri="{C3380CC4-5D6E-409C-BE32-E72D297353CC}">
              <c16:uniqueId val="{00000000-DAD0-48EA-8272-BCA6B475D6EA}"/>
            </c:ext>
          </c:extLst>
        </c:ser>
        <c:ser>
          <c:idx val="1"/>
          <c:order val="1"/>
          <c:tx>
            <c:strRef>
              <c:f>Feuil1!$E$3</c:f>
              <c:strCache>
                <c:ptCount val="1"/>
                <c:pt idx="0">
                  <c:v>2014</c:v>
                </c:pt>
              </c:strCache>
            </c:strRef>
          </c:tx>
          <c:invertIfNegative val="0"/>
          <c:cat>
            <c:strRef>
              <c:f>Feuil1!$C$4:$C$29</c:f>
              <c:strCache>
                <c:ptCount val="26"/>
                <c:pt idx="0">
                  <c:v>EPS</c:v>
                </c:pt>
                <c:pt idx="1">
                  <c:v>LV1</c:v>
                </c:pt>
                <c:pt idx="2">
                  <c:v>LV2</c:v>
                </c:pt>
                <c:pt idx="3">
                  <c:v>Mathématiques</c:v>
                </c:pt>
                <c:pt idx="4">
                  <c:v>Philosophie</c:v>
                </c:pt>
                <c:pt idx="5">
                  <c:v>Physique chimie</c:v>
                </c:pt>
                <c:pt idx="6">
                  <c:v>Français écrit</c:v>
                </c:pt>
                <c:pt idx="7">
                  <c:v>Français oral</c:v>
                </c:pt>
                <c:pt idx="8">
                  <c:v>Histoire géographie</c:v>
                </c:pt>
                <c:pt idx="9">
                  <c:v>ETT</c:v>
                </c:pt>
                <c:pt idx="10">
                  <c:v>Projet ITEC</c:v>
                </c:pt>
                <c:pt idx="11">
                  <c:v>Projet ITEC revues</c:v>
                </c:pt>
                <c:pt idx="12">
                  <c:v>Projet ITEC pres</c:v>
                </c:pt>
                <c:pt idx="13">
                  <c:v>Projet SIN</c:v>
                </c:pt>
                <c:pt idx="14">
                  <c:v>Projet SIN revues</c:v>
                </c:pt>
                <c:pt idx="15">
                  <c:v>Projet SIN pres</c:v>
                </c:pt>
                <c:pt idx="16">
                  <c:v>Projet AC</c:v>
                </c:pt>
                <c:pt idx="17">
                  <c:v>Projet AC revues</c:v>
                </c:pt>
                <c:pt idx="18">
                  <c:v>Projet AC pres</c:v>
                </c:pt>
                <c:pt idx="19">
                  <c:v>Projet EE</c:v>
                </c:pt>
                <c:pt idx="20">
                  <c:v>Projet EE revues</c:v>
                </c:pt>
                <c:pt idx="21">
                  <c:v>Projet EE pres</c:v>
                </c:pt>
                <c:pt idx="22">
                  <c:v>Projet</c:v>
                </c:pt>
                <c:pt idx="23">
                  <c:v>Projet pres</c:v>
                </c:pt>
                <c:pt idx="24">
                  <c:v>Projet Revues</c:v>
                </c:pt>
                <c:pt idx="25">
                  <c:v>ETLV</c:v>
                </c:pt>
              </c:strCache>
            </c:strRef>
          </c:cat>
          <c:val>
            <c:numRef>
              <c:f>Feuil1!$E$4:$E$29</c:f>
              <c:numCache>
                <c:formatCode>0.0</c:formatCode>
                <c:ptCount val="26"/>
                <c:pt idx="0">
                  <c:v>13.3</c:v>
                </c:pt>
                <c:pt idx="1">
                  <c:v>11.3</c:v>
                </c:pt>
                <c:pt idx="2">
                  <c:v>10.2</c:v>
                </c:pt>
                <c:pt idx="3">
                  <c:v>10.1</c:v>
                </c:pt>
                <c:pt idx="4">
                  <c:v>9.200000000000001</c:v>
                </c:pt>
                <c:pt idx="5">
                  <c:v>8.3</c:v>
                </c:pt>
                <c:pt idx="6" formatCode="#,##0.00">
                  <c:v>10.63</c:v>
                </c:pt>
                <c:pt idx="7" formatCode="#,##0.00">
                  <c:v>11.39</c:v>
                </c:pt>
                <c:pt idx="8" formatCode="#,##0.00">
                  <c:v>10.96</c:v>
                </c:pt>
                <c:pt idx="9" formatCode="General">
                  <c:v>13.0</c:v>
                </c:pt>
                <c:pt idx="10" formatCode="General">
                  <c:v>13.68</c:v>
                </c:pt>
                <c:pt idx="11" formatCode="General">
                  <c:v>14.05</c:v>
                </c:pt>
                <c:pt idx="12" formatCode="General">
                  <c:v>13.32</c:v>
                </c:pt>
                <c:pt idx="13" formatCode="General">
                  <c:v>13.69</c:v>
                </c:pt>
                <c:pt idx="14" formatCode="General">
                  <c:v>14.12</c:v>
                </c:pt>
                <c:pt idx="15" formatCode="General">
                  <c:v>13.26</c:v>
                </c:pt>
                <c:pt idx="16" formatCode="General">
                  <c:v>13.49</c:v>
                </c:pt>
                <c:pt idx="17" formatCode="General">
                  <c:v>13.74</c:v>
                </c:pt>
                <c:pt idx="18" formatCode="General">
                  <c:v>13.24</c:v>
                </c:pt>
                <c:pt idx="19" formatCode="General">
                  <c:v>13.37000000000001</c:v>
                </c:pt>
                <c:pt idx="20" formatCode="General">
                  <c:v>14.05</c:v>
                </c:pt>
                <c:pt idx="21" formatCode="General">
                  <c:v>12.69</c:v>
                </c:pt>
                <c:pt idx="22">
                  <c:v>13.85000000000002</c:v>
                </c:pt>
                <c:pt idx="23">
                  <c:v>13.15</c:v>
                </c:pt>
                <c:pt idx="24">
                  <c:v>14.01</c:v>
                </c:pt>
                <c:pt idx="25">
                  <c:v>12.72</c:v>
                </c:pt>
              </c:numCache>
            </c:numRef>
          </c:val>
          <c:extLst xmlns:c16r2="http://schemas.microsoft.com/office/drawing/2015/06/chart">
            <c:ext xmlns:c16="http://schemas.microsoft.com/office/drawing/2014/chart" uri="{C3380CC4-5D6E-409C-BE32-E72D297353CC}">
              <c16:uniqueId val="{00000001-DAD0-48EA-8272-BCA6B475D6EA}"/>
            </c:ext>
          </c:extLst>
        </c:ser>
        <c:ser>
          <c:idx val="2"/>
          <c:order val="2"/>
          <c:tx>
            <c:strRef>
              <c:f>Feuil1!$F$3</c:f>
              <c:strCache>
                <c:ptCount val="1"/>
                <c:pt idx="0">
                  <c:v>2015</c:v>
                </c:pt>
              </c:strCache>
            </c:strRef>
          </c:tx>
          <c:invertIfNegative val="0"/>
          <c:cat>
            <c:strRef>
              <c:f>Feuil1!$C$4:$C$29</c:f>
              <c:strCache>
                <c:ptCount val="26"/>
                <c:pt idx="0">
                  <c:v>EPS</c:v>
                </c:pt>
                <c:pt idx="1">
                  <c:v>LV1</c:v>
                </c:pt>
                <c:pt idx="2">
                  <c:v>LV2</c:v>
                </c:pt>
                <c:pt idx="3">
                  <c:v>Mathématiques</c:v>
                </c:pt>
                <c:pt idx="4">
                  <c:v>Philosophie</c:v>
                </c:pt>
                <c:pt idx="5">
                  <c:v>Physique chimie</c:v>
                </c:pt>
                <c:pt idx="6">
                  <c:v>Français écrit</c:v>
                </c:pt>
                <c:pt idx="7">
                  <c:v>Français oral</c:v>
                </c:pt>
                <c:pt idx="8">
                  <c:v>Histoire géographie</c:v>
                </c:pt>
                <c:pt idx="9">
                  <c:v>ETT</c:v>
                </c:pt>
                <c:pt idx="10">
                  <c:v>Projet ITEC</c:v>
                </c:pt>
                <c:pt idx="11">
                  <c:v>Projet ITEC revues</c:v>
                </c:pt>
                <c:pt idx="12">
                  <c:v>Projet ITEC pres</c:v>
                </c:pt>
                <c:pt idx="13">
                  <c:v>Projet SIN</c:v>
                </c:pt>
                <c:pt idx="14">
                  <c:v>Projet SIN revues</c:v>
                </c:pt>
                <c:pt idx="15">
                  <c:v>Projet SIN pres</c:v>
                </c:pt>
                <c:pt idx="16">
                  <c:v>Projet AC</c:v>
                </c:pt>
                <c:pt idx="17">
                  <c:v>Projet AC revues</c:v>
                </c:pt>
                <c:pt idx="18">
                  <c:v>Projet AC pres</c:v>
                </c:pt>
                <c:pt idx="19">
                  <c:v>Projet EE</c:v>
                </c:pt>
                <c:pt idx="20">
                  <c:v>Projet EE revues</c:v>
                </c:pt>
                <c:pt idx="21">
                  <c:v>Projet EE pres</c:v>
                </c:pt>
                <c:pt idx="22">
                  <c:v>Projet</c:v>
                </c:pt>
                <c:pt idx="23">
                  <c:v>Projet pres</c:v>
                </c:pt>
                <c:pt idx="24">
                  <c:v>Projet Revues</c:v>
                </c:pt>
                <c:pt idx="25">
                  <c:v>ETLV</c:v>
                </c:pt>
              </c:strCache>
            </c:strRef>
          </c:cat>
          <c:val>
            <c:numRef>
              <c:f>Feuil1!$F$4:$F$29</c:f>
              <c:numCache>
                <c:formatCode>0.00</c:formatCode>
                <c:ptCount val="26"/>
                <c:pt idx="0">
                  <c:v>13.50533501896336</c:v>
                </c:pt>
                <c:pt idx="1">
                  <c:v>10.31619605425403</c:v>
                </c:pt>
                <c:pt idx="2">
                  <c:v>10.5399609375</c:v>
                </c:pt>
                <c:pt idx="3">
                  <c:v>11.75470588235294</c:v>
                </c:pt>
                <c:pt idx="4">
                  <c:v>8.733686493184636</c:v>
                </c:pt>
                <c:pt idx="5">
                  <c:v>9.990831781502168</c:v>
                </c:pt>
                <c:pt idx="6">
                  <c:v>10.29</c:v>
                </c:pt>
                <c:pt idx="7">
                  <c:v>11.58</c:v>
                </c:pt>
                <c:pt idx="8">
                  <c:v>11.39</c:v>
                </c:pt>
                <c:pt idx="9">
                  <c:v>11.20524908869987</c:v>
                </c:pt>
                <c:pt idx="10">
                  <c:v>13.35751141552512</c:v>
                </c:pt>
                <c:pt idx="11">
                  <c:v>13.59232876712328</c:v>
                </c:pt>
                <c:pt idx="12">
                  <c:v>12.5545890410959</c:v>
                </c:pt>
                <c:pt idx="13">
                  <c:v>13.99862708719851</c:v>
                </c:pt>
                <c:pt idx="14">
                  <c:v>14.29907235621521</c:v>
                </c:pt>
                <c:pt idx="15">
                  <c:v>13.19736549165118</c:v>
                </c:pt>
                <c:pt idx="16">
                  <c:v>13.52280555555556</c:v>
                </c:pt>
                <c:pt idx="17">
                  <c:v>13.6594459833795</c:v>
                </c:pt>
                <c:pt idx="18">
                  <c:v>12.77058333333334</c:v>
                </c:pt>
                <c:pt idx="19">
                  <c:v>14.16085324232082</c:v>
                </c:pt>
                <c:pt idx="20">
                  <c:v>14.33689419795222</c:v>
                </c:pt>
                <c:pt idx="21">
                  <c:v>13.33320819112628</c:v>
                </c:pt>
                <c:pt idx="22">
                  <c:v>13.75042331288343</c:v>
                </c:pt>
                <c:pt idx="23">
                  <c:v>12.95480368098159</c:v>
                </c:pt>
                <c:pt idx="24">
                  <c:v>13.97450030656041</c:v>
                </c:pt>
                <c:pt idx="25">
                  <c:v>12.90775212636696</c:v>
                </c:pt>
              </c:numCache>
            </c:numRef>
          </c:val>
          <c:extLst xmlns:c16r2="http://schemas.microsoft.com/office/drawing/2015/06/chart">
            <c:ext xmlns:c16="http://schemas.microsoft.com/office/drawing/2014/chart" uri="{C3380CC4-5D6E-409C-BE32-E72D297353CC}">
              <c16:uniqueId val="{00000002-DAD0-48EA-8272-BCA6B475D6EA}"/>
            </c:ext>
          </c:extLst>
        </c:ser>
        <c:dLbls>
          <c:showLegendKey val="0"/>
          <c:showVal val="0"/>
          <c:showCatName val="0"/>
          <c:showSerName val="0"/>
          <c:showPercent val="0"/>
          <c:showBubbleSize val="0"/>
        </c:dLbls>
        <c:gapWidth val="150"/>
        <c:axId val="-2110903832"/>
        <c:axId val="2129633336"/>
      </c:barChart>
      <c:catAx>
        <c:axId val="-2110903832"/>
        <c:scaling>
          <c:orientation val="minMax"/>
        </c:scaling>
        <c:delete val="0"/>
        <c:axPos val="b"/>
        <c:numFmt formatCode="General" sourceLinked="0"/>
        <c:majorTickMark val="out"/>
        <c:minorTickMark val="none"/>
        <c:tickLblPos val="nextTo"/>
        <c:crossAx val="2129633336"/>
        <c:crosses val="autoZero"/>
        <c:auto val="1"/>
        <c:lblAlgn val="ctr"/>
        <c:lblOffset val="100"/>
        <c:noMultiLvlLbl val="0"/>
      </c:catAx>
      <c:valAx>
        <c:axId val="2129633336"/>
        <c:scaling>
          <c:orientation val="minMax"/>
        </c:scaling>
        <c:delete val="0"/>
        <c:axPos val="l"/>
        <c:majorGridlines/>
        <c:numFmt formatCode="0.0" sourceLinked="1"/>
        <c:majorTickMark val="out"/>
        <c:minorTickMark val="none"/>
        <c:tickLblPos val="nextTo"/>
        <c:crossAx val="-21109038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 candidats ayant traité la question</c:v>
          </c:tx>
          <c:spPr>
            <a:solidFill>
              <a:schemeClr val="accent3">
                <a:lumMod val="75000"/>
              </a:schemeClr>
            </a:solidFill>
          </c:spPr>
          <c:invertIfNegative val="0"/>
          <c:cat>
            <c:strRef>
              <c:f>'AJUSTEMENT SEUIL'!$C$39:$C$76</c:f>
              <c:strCache>
                <c:ptCount val="38"/>
                <c:pt idx="0">
                  <c:v>i4101</c:v>
                </c:pt>
                <c:pt idx="1">
                  <c:v>i3101</c:v>
                </c:pt>
                <c:pt idx="2">
                  <c:v>i3102</c:v>
                </c:pt>
                <c:pt idx="3">
                  <c:v>i3201</c:v>
                </c:pt>
                <c:pt idx="4">
                  <c:v>i3202</c:v>
                </c:pt>
                <c:pt idx="5">
                  <c:v>i3203</c:v>
                </c:pt>
                <c:pt idx="6">
                  <c:v>i3204</c:v>
                </c:pt>
                <c:pt idx="7">
                  <c:v>i6301</c:v>
                </c:pt>
                <c:pt idx="8">
                  <c:v>i4409</c:v>
                </c:pt>
                <c:pt idx="9">
                  <c:v>i5201</c:v>
                </c:pt>
                <c:pt idx="10">
                  <c:v>i5202</c:v>
                </c:pt>
                <c:pt idx="11">
                  <c:v>i5203</c:v>
                </c:pt>
                <c:pt idx="12">
                  <c:v>i5204</c:v>
                </c:pt>
                <c:pt idx="13">
                  <c:v>i5205</c:v>
                </c:pt>
                <c:pt idx="14">
                  <c:v>i6302</c:v>
                </c:pt>
                <c:pt idx="15">
                  <c:v>i1201</c:v>
                </c:pt>
                <c:pt idx="16">
                  <c:v>i4401</c:v>
                </c:pt>
                <c:pt idx="17">
                  <c:v>i4402</c:v>
                </c:pt>
                <c:pt idx="18">
                  <c:v>i4403</c:v>
                </c:pt>
                <c:pt idx="19">
                  <c:v>i4404</c:v>
                </c:pt>
                <c:pt idx="20">
                  <c:v>i4405</c:v>
                </c:pt>
                <c:pt idx="21">
                  <c:v>i4406</c:v>
                </c:pt>
                <c:pt idx="22">
                  <c:v>i4407</c:v>
                </c:pt>
                <c:pt idx="23">
                  <c:v>i1202</c:v>
                </c:pt>
                <c:pt idx="24">
                  <c:v>i4102</c:v>
                </c:pt>
                <c:pt idx="25">
                  <c:v>i4301</c:v>
                </c:pt>
                <c:pt idx="26">
                  <c:v>i4408</c:v>
                </c:pt>
                <c:pt idx="27">
                  <c:v>i4410</c:v>
                </c:pt>
                <c:pt idx="28">
                  <c:v>i4411</c:v>
                </c:pt>
                <c:pt idx="29">
                  <c:v>i4412</c:v>
                </c:pt>
                <c:pt idx="30">
                  <c:v>i2201</c:v>
                </c:pt>
                <c:pt idx="31">
                  <c:v>i2202</c:v>
                </c:pt>
                <c:pt idx="32">
                  <c:v>i4103</c:v>
                </c:pt>
                <c:pt idx="33">
                  <c:v>i4302</c:v>
                </c:pt>
                <c:pt idx="34">
                  <c:v>i4413</c:v>
                </c:pt>
                <c:pt idx="35">
                  <c:v>i4414</c:v>
                </c:pt>
                <c:pt idx="36">
                  <c:v>i4415</c:v>
                </c:pt>
                <c:pt idx="37">
                  <c:v>i6303</c:v>
                </c:pt>
              </c:strCache>
            </c:strRef>
          </c:cat>
          <c:val>
            <c:numRef>
              <c:f>'AJUSTEMENT SEUIL'!$J$39:$J$76</c:f>
              <c:numCache>
                <c:formatCode>0%</c:formatCode>
                <c:ptCount val="38"/>
                <c:pt idx="0">
                  <c:v>0.985932721712536</c:v>
                </c:pt>
                <c:pt idx="1">
                  <c:v>0.912538226299695</c:v>
                </c:pt>
                <c:pt idx="2">
                  <c:v>0.947400611620796</c:v>
                </c:pt>
                <c:pt idx="3">
                  <c:v>0.932721712538228</c:v>
                </c:pt>
                <c:pt idx="4">
                  <c:v>0.971865443425078</c:v>
                </c:pt>
                <c:pt idx="5">
                  <c:v>0.929051987767584</c:v>
                </c:pt>
                <c:pt idx="6">
                  <c:v>0.980428134556576</c:v>
                </c:pt>
                <c:pt idx="7">
                  <c:v>0.962079510703364</c:v>
                </c:pt>
                <c:pt idx="8">
                  <c:v>0.955351681957187</c:v>
                </c:pt>
                <c:pt idx="9">
                  <c:v>0.835474006116208</c:v>
                </c:pt>
                <c:pt idx="10">
                  <c:v>0.768807339449543</c:v>
                </c:pt>
                <c:pt idx="11">
                  <c:v>0.727828746177371</c:v>
                </c:pt>
                <c:pt idx="12">
                  <c:v>0.510703363914373</c:v>
                </c:pt>
                <c:pt idx="13">
                  <c:v>0.486850152905199</c:v>
                </c:pt>
                <c:pt idx="14">
                  <c:v>0.695412844036697</c:v>
                </c:pt>
                <c:pt idx="15">
                  <c:v>0.965137614678901</c:v>
                </c:pt>
                <c:pt idx="16">
                  <c:v>0.955351681957187</c:v>
                </c:pt>
                <c:pt idx="17">
                  <c:v>0.535779816513764</c:v>
                </c:pt>
                <c:pt idx="18">
                  <c:v>0.523547400611621</c:v>
                </c:pt>
                <c:pt idx="19">
                  <c:v>0.919877675840979</c:v>
                </c:pt>
                <c:pt idx="20">
                  <c:v>0.892354740061162</c:v>
                </c:pt>
                <c:pt idx="21">
                  <c:v>0.703975535168198</c:v>
                </c:pt>
                <c:pt idx="22">
                  <c:v>0.677064220183488</c:v>
                </c:pt>
                <c:pt idx="23">
                  <c:v>0.559633027522936</c:v>
                </c:pt>
                <c:pt idx="24">
                  <c:v>0.969418960244648</c:v>
                </c:pt>
                <c:pt idx="25">
                  <c:v>0.908868501529052</c:v>
                </c:pt>
                <c:pt idx="26">
                  <c:v>0.640366972477064</c:v>
                </c:pt>
                <c:pt idx="27">
                  <c:v>0.697859327217126</c:v>
                </c:pt>
                <c:pt idx="28">
                  <c:v>0.618960244648319</c:v>
                </c:pt>
                <c:pt idx="29">
                  <c:v>0.582262996941895</c:v>
                </c:pt>
                <c:pt idx="30">
                  <c:v>0.448929663608563</c:v>
                </c:pt>
                <c:pt idx="31">
                  <c:v>0.460550458715596</c:v>
                </c:pt>
                <c:pt idx="32">
                  <c:v>0.918654434250765</c:v>
                </c:pt>
                <c:pt idx="33">
                  <c:v>0.766360856269115</c:v>
                </c:pt>
                <c:pt idx="34">
                  <c:v>0.592660550458716</c:v>
                </c:pt>
                <c:pt idx="35">
                  <c:v>0.55474006116208</c:v>
                </c:pt>
                <c:pt idx="36">
                  <c:v>0.522935779816514</c:v>
                </c:pt>
                <c:pt idx="37">
                  <c:v>0.357186544342508</c:v>
                </c:pt>
              </c:numCache>
            </c:numRef>
          </c:val>
          <c:extLst xmlns:c16r2="http://schemas.microsoft.com/office/drawing/2015/06/chart">
            <c:ext xmlns:c16="http://schemas.microsoft.com/office/drawing/2014/chart" uri="{C3380CC4-5D6E-409C-BE32-E72D297353CC}">
              <c16:uniqueId val="{00000000-AF88-432C-B797-9EE6555409E5}"/>
            </c:ext>
          </c:extLst>
        </c:ser>
        <c:ser>
          <c:idx val="1"/>
          <c:order val="1"/>
          <c:tx>
            <c:v>Performance moyenne par indicateur</c:v>
          </c:tx>
          <c:invertIfNegative val="0"/>
          <c:cat>
            <c:strRef>
              <c:f>'AJUSTEMENT SEUIL'!$C$39:$C$76</c:f>
              <c:strCache>
                <c:ptCount val="38"/>
                <c:pt idx="0">
                  <c:v>i4101</c:v>
                </c:pt>
                <c:pt idx="1">
                  <c:v>i3101</c:v>
                </c:pt>
                <c:pt idx="2">
                  <c:v>i3102</c:v>
                </c:pt>
                <c:pt idx="3">
                  <c:v>i3201</c:v>
                </c:pt>
                <c:pt idx="4">
                  <c:v>i3202</c:v>
                </c:pt>
                <c:pt idx="5">
                  <c:v>i3203</c:v>
                </c:pt>
                <c:pt idx="6">
                  <c:v>i3204</c:v>
                </c:pt>
                <c:pt idx="7">
                  <c:v>i6301</c:v>
                </c:pt>
                <c:pt idx="8">
                  <c:v>i4409</c:v>
                </c:pt>
                <c:pt idx="9">
                  <c:v>i5201</c:v>
                </c:pt>
                <c:pt idx="10">
                  <c:v>i5202</c:v>
                </c:pt>
                <c:pt idx="11">
                  <c:v>i5203</c:v>
                </c:pt>
                <c:pt idx="12">
                  <c:v>i5204</c:v>
                </c:pt>
                <c:pt idx="13">
                  <c:v>i5205</c:v>
                </c:pt>
                <c:pt idx="14">
                  <c:v>i6302</c:v>
                </c:pt>
                <c:pt idx="15">
                  <c:v>i1201</c:v>
                </c:pt>
                <c:pt idx="16">
                  <c:v>i4401</c:v>
                </c:pt>
                <c:pt idx="17">
                  <c:v>i4402</c:v>
                </c:pt>
                <c:pt idx="18">
                  <c:v>i4403</c:v>
                </c:pt>
                <c:pt idx="19">
                  <c:v>i4404</c:v>
                </c:pt>
                <c:pt idx="20">
                  <c:v>i4405</c:v>
                </c:pt>
                <c:pt idx="21">
                  <c:v>i4406</c:v>
                </c:pt>
                <c:pt idx="22">
                  <c:v>i4407</c:v>
                </c:pt>
                <c:pt idx="23">
                  <c:v>i1202</c:v>
                </c:pt>
                <c:pt idx="24">
                  <c:v>i4102</c:v>
                </c:pt>
                <c:pt idx="25">
                  <c:v>i4301</c:v>
                </c:pt>
                <c:pt idx="26">
                  <c:v>i4408</c:v>
                </c:pt>
                <c:pt idx="27">
                  <c:v>i4410</c:v>
                </c:pt>
                <c:pt idx="28">
                  <c:v>i4411</c:v>
                </c:pt>
                <c:pt idx="29">
                  <c:v>i4412</c:v>
                </c:pt>
                <c:pt idx="30">
                  <c:v>i2201</c:v>
                </c:pt>
                <c:pt idx="31">
                  <c:v>i2202</c:v>
                </c:pt>
                <c:pt idx="32">
                  <c:v>i4103</c:v>
                </c:pt>
                <c:pt idx="33">
                  <c:v>i4302</c:v>
                </c:pt>
                <c:pt idx="34">
                  <c:v>i4413</c:v>
                </c:pt>
                <c:pt idx="35">
                  <c:v>i4414</c:v>
                </c:pt>
                <c:pt idx="36">
                  <c:v>i4415</c:v>
                </c:pt>
                <c:pt idx="37">
                  <c:v>i6303</c:v>
                </c:pt>
              </c:strCache>
            </c:strRef>
          </c:cat>
          <c:val>
            <c:numRef>
              <c:f>'AJUSTEMENT SEUIL'!$Q$39:$Q$76</c:f>
              <c:numCache>
                <c:formatCode>0%</c:formatCode>
                <c:ptCount val="38"/>
                <c:pt idx="0">
                  <c:v>0.878825475599671</c:v>
                </c:pt>
                <c:pt idx="1">
                  <c:v>0.703976764968722</c:v>
                </c:pt>
                <c:pt idx="2">
                  <c:v>0.570260383042823</c:v>
                </c:pt>
                <c:pt idx="3">
                  <c:v>0.715409836065576</c:v>
                </c:pt>
                <c:pt idx="4">
                  <c:v>0.517516257604363</c:v>
                </c:pt>
                <c:pt idx="5">
                  <c:v>0.672811059907835</c:v>
                </c:pt>
                <c:pt idx="6">
                  <c:v>0.820128924932418</c:v>
                </c:pt>
                <c:pt idx="7">
                  <c:v>0.682559864378047</c:v>
                </c:pt>
                <c:pt idx="8">
                  <c:v>0.625693555271021</c:v>
                </c:pt>
                <c:pt idx="9">
                  <c:v>0.690580771107856</c:v>
                </c:pt>
                <c:pt idx="10">
                  <c:v>0.487138690002652</c:v>
                </c:pt>
                <c:pt idx="11">
                  <c:v>0.365546218487395</c:v>
                </c:pt>
                <c:pt idx="12">
                  <c:v>0.281437125748503</c:v>
                </c:pt>
                <c:pt idx="13">
                  <c:v>0.326633165829146</c:v>
                </c:pt>
                <c:pt idx="14">
                  <c:v>0.433304016417473</c:v>
                </c:pt>
                <c:pt idx="15">
                  <c:v>0.302915082382764</c:v>
                </c:pt>
                <c:pt idx="16">
                  <c:v>0.46606914212548</c:v>
                </c:pt>
                <c:pt idx="17">
                  <c:v>0.339421613394218</c:v>
                </c:pt>
                <c:pt idx="18">
                  <c:v>0.412383177570094</c:v>
                </c:pt>
                <c:pt idx="19">
                  <c:v>0.584441489361702</c:v>
                </c:pt>
                <c:pt idx="20">
                  <c:v>0.363034041580992</c:v>
                </c:pt>
                <c:pt idx="21">
                  <c:v>0.274543874891399</c:v>
                </c:pt>
                <c:pt idx="22">
                  <c:v>0.405600722673893</c:v>
                </c:pt>
                <c:pt idx="23">
                  <c:v>0.368306010928962</c:v>
                </c:pt>
                <c:pt idx="24">
                  <c:v>0.62018927444795</c:v>
                </c:pt>
                <c:pt idx="25">
                  <c:v>0.430686406460296</c:v>
                </c:pt>
                <c:pt idx="26">
                  <c:v>0.32951289398281</c:v>
                </c:pt>
                <c:pt idx="27">
                  <c:v>0.44113350861817</c:v>
                </c:pt>
                <c:pt idx="28">
                  <c:v>0.232872200263504</c:v>
                </c:pt>
                <c:pt idx="29">
                  <c:v>0.723039215686276</c:v>
                </c:pt>
                <c:pt idx="30">
                  <c:v>0.22252497729337</c:v>
                </c:pt>
                <c:pt idx="31">
                  <c:v>0.33908809207614</c:v>
                </c:pt>
                <c:pt idx="32">
                  <c:v>0.510430537061695</c:v>
                </c:pt>
                <c:pt idx="33">
                  <c:v>0.255919127427507</c:v>
                </c:pt>
                <c:pt idx="34">
                  <c:v>0.205366357069143</c:v>
                </c:pt>
                <c:pt idx="35">
                  <c:v>0.184123484013231</c:v>
                </c:pt>
                <c:pt idx="36">
                  <c:v>0.254191033138401</c:v>
                </c:pt>
                <c:pt idx="37">
                  <c:v>0.277397260273973</c:v>
                </c:pt>
              </c:numCache>
            </c:numRef>
          </c:val>
          <c:extLst xmlns:c16r2="http://schemas.microsoft.com/office/drawing/2015/06/chart">
            <c:ext xmlns:c16="http://schemas.microsoft.com/office/drawing/2014/chart" uri="{C3380CC4-5D6E-409C-BE32-E72D297353CC}">
              <c16:uniqueId val="{00000001-AF88-432C-B797-9EE6555409E5}"/>
            </c:ext>
          </c:extLst>
        </c:ser>
        <c:dLbls>
          <c:showLegendKey val="0"/>
          <c:showVal val="0"/>
          <c:showCatName val="0"/>
          <c:showSerName val="0"/>
          <c:showPercent val="0"/>
          <c:showBubbleSize val="0"/>
        </c:dLbls>
        <c:gapWidth val="150"/>
        <c:axId val="-2141731896"/>
        <c:axId val="-2141374200"/>
      </c:barChart>
      <c:catAx>
        <c:axId val="-2141731896"/>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2141374200"/>
        <c:crosses val="autoZero"/>
        <c:auto val="1"/>
        <c:lblAlgn val="ctr"/>
        <c:lblOffset val="100"/>
        <c:tickLblSkip val="1"/>
        <c:noMultiLvlLbl val="0"/>
      </c:catAx>
      <c:valAx>
        <c:axId val="-2141374200"/>
        <c:scaling>
          <c:orientation val="minMax"/>
          <c:max val="1.0"/>
        </c:scaling>
        <c:delete val="0"/>
        <c:axPos val="l"/>
        <c:majorGridlines/>
        <c:numFmt formatCode="0%" sourceLinked="1"/>
        <c:majorTickMark val="out"/>
        <c:minorTickMark val="none"/>
        <c:tickLblPos val="nextTo"/>
        <c:crossAx val="-214173189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 candidats ayant traité la question</c:v>
          </c:tx>
          <c:spPr>
            <a:solidFill>
              <a:schemeClr val="accent3">
                <a:lumMod val="75000"/>
              </a:schemeClr>
            </a:solidFill>
          </c:spPr>
          <c:invertIfNegative val="0"/>
          <c:cat>
            <c:strRef>
              <c:f>'AJUSTEMENT SEUIL'!$C$39:$C$76</c:f>
              <c:strCache>
                <c:ptCount val="38"/>
                <c:pt idx="0">
                  <c:v>i4101</c:v>
                </c:pt>
                <c:pt idx="1">
                  <c:v>i3101</c:v>
                </c:pt>
                <c:pt idx="2">
                  <c:v>i3102</c:v>
                </c:pt>
                <c:pt idx="3">
                  <c:v>i3201</c:v>
                </c:pt>
                <c:pt idx="4">
                  <c:v>i3202</c:v>
                </c:pt>
                <c:pt idx="5">
                  <c:v>i3203</c:v>
                </c:pt>
                <c:pt idx="6">
                  <c:v>i3204</c:v>
                </c:pt>
                <c:pt idx="7">
                  <c:v>i6301</c:v>
                </c:pt>
                <c:pt idx="8">
                  <c:v>i4409</c:v>
                </c:pt>
                <c:pt idx="9">
                  <c:v>i5201</c:v>
                </c:pt>
                <c:pt idx="10">
                  <c:v>i5202</c:v>
                </c:pt>
                <c:pt idx="11">
                  <c:v>i5203</c:v>
                </c:pt>
                <c:pt idx="12">
                  <c:v>i5204</c:v>
                </c:pt>
                <c:pt idx="13">
                  <c:v>i5205</c:v>
                </c:pt>
                <c:pt idx="14">
                  <c:v>i6302</c:v>
                </c:pt>
                <c:pt idx="15">
                  <c:v>i1201</c:v>
                </c:pt>
                <c:pt idx="16">
                  <c:v>i4401</c:v>
                </c:pt>
                <c:pt idx="17">
                  <c:v>i4402</c:v>
                </c:pt>
                <c:pt idx="18">
                  <c:v>i4403</c:v>
                </c:pt>
                <c:pt idx="19">
                  <c:v>i4404</c:v>
                </c:pt>
                <c:pt idx="20">
                  <c:v>i4405</c:v>
                </c:pt>
                <c:pt idx="21">
                  <c:v>i4406</c:v>
                </c:pt>
                <c:pt idx="22">
                  <c:v>i4407</c:v>
                </c:pt>
                <c:pt idx="23">
                  <c:v>i1202</c:v>
                </c:pt>
                <c:pt idx="24">
                  <c:v>i4102</c:v>
                </c:pt>
                <c:pt idx="25">
                  <c:v>i4301</c:v>
                </c:pt>
                <c:pt idx="26">
                  <c:v>i4408</c:v>
                </c:pt>
                <c:pt idx="27">
                  <c:v>i4410</c:v>
                </c:pt>
                <c:pt idx="28">
                  <c:v>i4411</c:v>
                </c:pt>
                <c:pt idx="29">
                  <c:v>i4412</c:v>
                </c:pt>
                <c:pt idx="30">
                  <c:v>i2201</c:v>
                </c:pt>
                <c:pt idx="31">
                  <c:v>i2202</c:v>
                </c:pt>
                <c:pt idx="32">
                  <c:v>i4103</c:v>
                </c:pt>
                <c:pt idx="33">
                  <c:v>i4302</c:v>
                </c:pt>
                <c:pt idx="34">
                  <c:v>i4413</c:v>
                </c:pt>
                <c:pt idx="35">
                  <c:v>i4414</c:v>
                </c:pt>
                <c:pt idx="36">
                  <c:v>i4415</c:v>
                </c:pt>
                <c:pt idx="37">
                  <c:v>i6303</c:v>
                </c:pt>
              </c:strCache>
            </c:strRef>
          </c:cat>
          <c:val>
            <c:numRef>
              <c:f>'AJUSTEMENT SEUIL'!$J$39:$J$76</c:f>
              <c:numCache>
                <c:formatCode>0%</c:formatCode>
                <c:ptCount val="38"/>
                <c:pt idx="0">
                  <c:v>0.988636363636363</c:v>
                </c:pt>
                <c:pt idx="1">
                  <c:v>0.897727272727273</c:v>
                </c:pt>
                <c:pt idx="2">
                  <c:v>0.943181818181819</c:v>
                </c:pt>
                <c:pt idx="3">
                  <c:v>0.931818181818182</c:v>
                </c:pt>
                <c:pt idx="4">
                  <c:v>0.988636363636363</c:v>
                </c:pt>
                <c:pt idx="5">
                  <c:v>0.943181818181819</c:v>
                </c:pt>
                <c:pt idx="6">
                  <c:v>0.977272727272727</c:v>
                </c:pt>
                <c:pt idx="7">
                  <c:v>0.954545454545455</c:v>
                </c:pt>
                <c:pt idx="8">
                  <c:v>0.954545454545455</c:v>
                </c:pt>
                <c:pt idx="9">
                  <c:v>0.886363636363636</c:v>
                </c:pt>
                <c:pt idx="10">
                  <c:v>0.750000000000001</c:v>
                </c:pt>
                <c:pt idx="11">
                  <c:v>0.647727272727273</c:v>
                </c:pt>
                <c:pt idx="12">
                  <c:v>0.431818181818182</c:v>
                </c:pt>
                <c:pt idx="13">
                  <c:v>0.443181818181818</c:v>
                </c:pt>
                <c:pt idx="14">
                  <c:v>0.693181818181819</c:v>
                </c:pt>
                <c:pt idx="15">
                  <c:v>0.954545454545455</c:v>
                </c:pt>
                <c:pt idx="16">
                  <c:v>0.977272727272727</c:v>
                </c:pt>
                <c:pt idx="17">
                  <c:v>0.488636363636364</c:v>
                </c:pt>
                <c:pt idx="18">
                  <c:v>0.454545454545455</c:v>
                </c:pt>
                <c:pt idx="19">
                  <c:v>0.931818181818182</c:v>
                </c:pt>
                <c:pt idx="20">
                  <c:v>0.886363636363636</c:v>
                </c:pt>
                <c:pt idx="21">
                  <c:v>0.65909090909091</c:v>
                </c:pt>
                <c:pt idx="22">
                  <c:v>0.579545454545455</c:v>
                </c:pt>
                <c:pt idx="23">
                  <c:v>0.534090909090909</c:v>
                </c:pt>
                <c:pt idx="24">
                  <c:v>0.954545454545455</c:v>
                </c:pt>
                <c:pt idx="25">
                  <c:v>0.920454545454545</c:v>
                </c:pt>
                <c:pt idx="26">
                  <c:v>0.534090909090909</c:v>
                </c:pt>
                <c:pt idx="27">
                  <c:v>0.693181818181819</c:v>
                </c:pt>
                <c:pt idx="28">
                  <c:v>0.590909090909091</c:v>
                </c:pt>
                <c:pt idx="29">
                  <c:v>0.545454545454545</c:v>
                </c:pt>
                <c:pt idx="30">
                  <c:v>0.409090909090909</c:v>
                </c:pt>
                <c:pt idx="31">
                  <c:v>0.386363636363637</c:v>
                </c:pt>
                <c:pt idx="32">
                  <c:v>0.920454545454545</c:v>
                </c:pt>
                <c:pt idx="33">
                  <c:v>0.681818181818182</c:v>
                </c:pt>
                <c:pt idx="34">
                  <c:v>0.522727272727273</c:v>
                </c:pt>
                <c:pt idx="35">
                  <c:v>0.454545454545455</c:v>
                </c:pt>
                <c:pt idx="36">
                  <c:v>0.431818181818182</c:v>
                </c:pt>
                <c:pt idx="37">
                  <c:v>0.215909090909091</c:v>
                </c:pt>
              </c:numCache>
            </c:numRef>
          </c:val>
          <c:extLst xmlns:c16r2="http://schemas.microsoft.com/office/drawing/2015/06/chart">
            <c:ext xmlns:c16="http://schemas.microsoft.com/office/drawing/2014/chart" uri="{C3380CC4-5D6E-409C-BE32-E72D297353CC}">
              <c16:uniqueId val="{00000000-AEBB-420E-89DD-C858DDB60B99}"/>
            </c:ext>
          </c:extLst>
        </c:ser>
        <c:ser>
          <c:idx val="1"/>
          <c:order val="1"/>
          <c:tx>
            <c:v>Performance moyenne par indicateur</c:v>
          </c:tx>
          <c:invertIfNegative val="0"/>
          <c:cat>
            <c:strRef>
              <c:f>'AJUSTEMENT SEUIL'!$C$39:$C$76</c:f>
              <c:strCache>
                <c:ptCount val="38"/>
                <c:pt idx="0">
                  <c:v>i4101</c:v>
                </c:pt>
                <c:pt idx="1">
                  <c:v>i3101</c:v>
                </c:pt>
                <c:pt idx="2">
                  <c:v>i3102</c:v>
                </c:pt>
                <c:pt idx="3">
                  <c:v>i3201</c:v>
                </c:pt>
                <c:pt idx="4">
                  <c:v>i3202</c:v>
                </c:pt>
                <c:pt idx="5">
                  <c:v>i3203</c:v>
                </c:pt>
                <c:pt idx="6">
                  <c:v>i3204</c:v>
                </c:pt>
                <c:pt idx="7">
                  <c:v>i6301</c:v>
                </c:pt>
                <c:pt idx="8">
                  <c:v>i4409</c:v>
                </c:pt>
                <c:pt idx="9">
                  <c:v>i5201</c:v>
                </c:pt>
                <c:pt idx="10">
                  <c:v>i5202</c:v>
                </c:pt>
                <c:pt idx="11">
                  <c:v>i5203</c:v>
                </c:pt>
                <c:pt idx="12">
                  <c:v>i5204</c:v>
                </c:pt>
                <c:pt idx="13">
                  <c:v>i5205</c:v>
                </c:pt>
                <c:pt idx="14">
                  <c:v>i6302</c:v>
                </c:pt>
                <c:pt idx="15">
                  <c:v>i1201</c:v>
                </c:pt>
                <c:pt idx="16">
                  <c:v>i4401</c:v>
                </c:pt>
                <c:pt idx="17">
                  <c:v>i4402</c:v>
                </c:pt>
                <c:pt idx="18">
                  <c:v>i4403</c:v>
                </c:pt>
                <c:pt idx="19">
                  <c:v>i4404</c:v>
                </c:pt>
                <c:pt idx="20">
                  <c:v>i4405</c:v>
                </c:pt>
                <c:pt idx="21">
                  <c:v>i4406</c:v>
                </c:pt>
                <c:pt idx="22">
                  <c:v>i4407</c:v>
                </c:pt>
                <c:pt idx="23">
                  <c:v>i1202</c:v>
                </c:pt>
                <c:pt idx="24">
                  <c:v>i4102</c:v>
                </c:pt>
                <c:pt idx="25">
                  <c:v>i4301</c:v>
                </c:pt>
                <c:pt idx="26">
                  <c:v>i4408</c:v>
                </c:pt>
                <c:pt idx="27">
                  <c:v>i4410</c:v>
                </c:pt>
                <c:pt idx="28">
                  <c:v>i4411</c:v>
                </c:pt>
                <c:pt idx="29">
                  <c:v>i4412</c:v>
                </c:pt>
                <c:pt idx="30">
                  <c:v>i2201</c:v>
                </c:pt>
                <c:pt idx="31">
                  <c:v>i2202</c:v>
                </c:pt>
                <c:pt idx="32">
                  <c:v>i4103</c:v>
                </c:pt>
                <c:pt idx="33">
                  <c:v>i4302</c:v>
                </c:pt>
                <c:pt idx="34">
                  <c:v>i4413</c:v>
                </c:pt>
                <c:pt idx="35">
                  <c:v>i4414</c:v>
                </c:pt>
                <c:pt idx="36">
                  <c:v>i4415</c:v>
                </c:pt>
                <c:pt idx="37">
                  <c:v>i6303</c:v>
                </c:pt>
              </c:strCache>
            </c:strRef>
          </c:cat>
          <c:val>
            <c:numRef>
              <c:f>'AJUSTEMENT SEUIL'!$Q$39:$Q$76</c:f>
              <c:numCache>
                <c:formatCode>0%</c:formatCode>
                <c:ptCount val="38"/>
                <c:pt idx="0">
                  <c:v>0.877394636015327</c:v>
                </c:pt>
                <c:pt idx="1">
                  <c:v>0.683544303797468</c:v>
                </c:pt>
                <c:pt idx="2">
                  <c:v>0.497991967871486</c:v>
                </c:pt>
                <c:pt idx="3">
                  <c:v>0.682926829268293</c:v>
                </c:pt>
                <c:pt idx="4">
                  <c:v>0.509578544061302</c:v>
                </c:pt>
                <c:pt idx="5">
                  <c:v>0.746987951807228</c:v>
                </c:pt>
                <c:pt idx="6">
                  <c:v>0.798449612403102</c:v>
                </c:pt>
                <c:pt idx="7">
                  <c:v>0.666666666666667</c:v>
                </c:pt>
                <c:pt idx="8">
                  <c:v>0.55952380952381</c:v>
                </c:pt>
                <c:pt idx="9">
                  <c:v>0.606837606837607</c:v>
                </c:pt>
                <c:pt idx="10">
                  <c:v>0.45959595959596</c:v>
                </c:pt>
                <c:pt idx="11">
                  <c:v>0.385964912280703</c:v>
                </c:pt>
                <c:pt idx="12">
                  <c:v>0.333333333333333</c:v>
                </c:pt>
                <c:pt idx="13">
                  <c:v>0.418803418803419</c:v>
                </c:pt>
                <c:pt idx="14">
                  <c:v>0.371584699453552</c:v>
                </c:pt>
                <c:pt idx="15">
                  <c:v>0.265873015873016</c:v>
                </c:pt>
                <c:pt idx="16">
                  <c:v>0.375968992248063</c:v>
                </c:pt>
                <c:pt idx="17">
                  <c:v>0.30232558139535</c:v>
                </c:pt>
                <c:pt idx="18">
                  <c:v>0.433333333333333</c:v>
                </c:pt>
                <c:pt idx="19">
                  <c:v>0.495934959349594</c:v>
                </c:pt>
                <c:pt idx="20">
                  <c:v>0.260683760683761</c:v>
                </c:pt>
                <c:pt idx="21">
                  <c:v>0.17816091954023</c:v>
                </c:pt>
                <c:pt idx="22">
                  <c:v>0.326797385620915</c:v>
                </c:pt>
                <c:pt idx="23">
                  <c:v>0.390070921985817</c:v>
                </c:pt>
                <c:pt idx="24">
                  <c:v>0.607142857142858</c:v>
                </c:pt>
                <c:pt idx="25">
                  <c:v>0.325102880658437</c:v>
                </c:pt>
                <c:pt idx="26">
                  <c:v>0.198581560283688</c:v>
                </c:pt>
                <c:pt idx="27">
                  <c:v>0.46448087431694</c:v>
                </c:pt>
                <c:pt idx="28">
                  <c:v>0.102564102564103</c:v>
                </c:pt>
                <c:pt idx="29">
                  <c:v>0.680555555555556</c:v>
                </c:pt>
                <c:pt idx="30">
                  <c:v>0.194444444444445</c:v>
                </c:pt>
                <c:pt idx="31">
                  <c:v>0.343137254901961</c:v>
                </c:pt>
                <c:pt idx="32">
                  <c:v>0.460905349794239</c:v>
                </c:pt>
                <c:pt idx="33">
                  <c:v>0.183333333333334</c:v>
                </c:pt>
                <c:pt idx="34">
                  <c:v>0.224637681159421</c:v>
                </c:pt>
                <c:pt idx="35">
                  <c:v>0.15</c:v>
                </c:pt>
                <c:pt idx="36">
                  <c:v>0.271929824561404</c:v>
                </c:pt>
                <c:pt idx="37">
                  <c:v>0.228070175438596</c:v>
                </c:pt>
              </c:numCache>
            </c:numRef>
          </c:val>
          <c:extLst xmlns:c16r2="http://schemas.microsoft.com/office/drawing/2015/06/chart">
            <c:ext xmlns:c16="http://schemas.microsoft.com/office/drawing/2014/chart" uri="{C3380CC4-5D6E-409C-BE32-E72D297353CC}">
              <c16:uniqueId val="{00000001-AEBB-420E-89DD-C858DDB60B99}"/>
            </c:ext>
          </c:extLst>
        </c:ser>
        <c:dLbls>
          <c:showLegendKey val="0"/>
          <c:showVal val="0"/>
          <c:showCatName val="0"/>
          <c:showSerName val="0"/>
          <c:showPercent val="0"/>
          <c:showBubbleSize val="0"/>
        </c:dLbls>
        <c:gapWidth val="150"/>
        <c:axId val="2123225544"/>
        <c:axId val="2122821704"/>
      </c:barChart>
      <c:catAx>
        <c:axId val="2123225544"/>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2122821704"/>
        <c:crosses val="autoZero"/>
        <c:auto val="1"/>
        <c:lblAlgn val="ctr"/>
        <c:lblOffset val="100"/>
        <c:tickLblSkip val="1"/>
        <c:noMultiLvlLbl val="0"/>
      </c:catAx>
      <c:valAx>
        <c:axId val="2122821704"/>
        <c:scaling>
          <c:orientation val="minMax"/>
          <c:max val="1.0"/>
        </c:scaling>
        <c:delete val="0"/>
        <c:axPos val="l"/>
        <c:majorGridlines/>
        <c:numFmt formatCode="0%" sourceLinked="1"/>
        <c:majorTickMark val="out"/>
        <c:minorTickMark val="none"/>
        <c:tickLblPos val="nextTo"/>
        <c:crossAx val="212322554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Session 2015 - orientation post-bac</a:t>
            </a:r>
          </a:p>
          <a:p>
            <a:pPr>
              <a:defRPr/>
            </a:pPr>
            <a:r>
              <a:rPr lang="fr-FR"/>
              <a:t> voeux 1</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Feuil1!$A$10:$A$13</c:f>
              <c:strCache>
                <c:ptCount val="4"/>
                <c:pt idx="0">
                  <c:v>BTS</c:v>
                </c:pt>
                <c:pt idx="1">
                  <c:v>CPGE TSI ou Ecoles d'ingénieurs</c:v>
                </c:pt>
                <c:pt idx="2">
                  <c:v>IUT</c:v>
                </c:pt>
                <c:pt idx="3">
                  <c:v>Licence</c:v>
                </c:pt>
              </c:strCache>
            </c:strRef>
          </c:cat>
          <c:val>
            <c:numRef>
              <c:f>Feuil1!$B$10:$B$13</c:f>
              <c:numCache>
                <c:formatCode>General</c:formatCode>
                <c:ptCount val="4"/>
                <c:pt idx="0">
                  <c:v>849.0</c:v>
                </c:pt>
                <c:pt idx="1">
                  <c:v>58.0</c:v>
                </c:pt>
                <c:pt idx="2">
                  <c:v>366.0</c:v>
                </c:pt>
                <c:pt idx="3">
                  <c:v>151.0</c:v>
                </c:pt>
              </c:numCache>
            </c:numRef>
          </c:val>
          <c:extLst xmlns:c16r2="http://schemas.microsoft.com/office/drawing/2015/06/chart">
            <c:ext xmlns:c16="http://schemas.microsoft.com/office/drawing/2014/chart" uri="{C3380CC4-5D6E-409C-BE32-E72D297353CC}">
              <c16:uniqueId val="{00000000-1AA9-42F5-BEF2-22AC0BD7E23D}"/>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É</a:t>
            </a:r>
            <a:r>
              <a:rPr lang="fr-FR" dirty="0" smtClean="0"/>
              <a:t>volution </a:t>
            </a:r>
            <a:r>
              <a:rPr lang="fr-FR" dirty="0"/>
              <a:t>des effectifs en classe de première sur l'académie</a:t>
            </a:r>
          </a:p>
        </c:rich>
      </c:tx>
      <c:layout/>
      <c:overlay val="0"/>
    </c:title>
    <c:autoTitleDeleted val="0"/>
    <c:plotArea>
      <c:layout/>
      <c:areaChart>
        <c:grouping val="stacked"/>
        <c:varyColors val="0"/>
        <c:ser>
          <c:idx val="0"/>
          <c:order val="0"/>
          <c:tx>
            <c:strRef>
              <c:f>'#LN00032'!$F$50</c:f>
              <c:strCache>
                <c:ptCount val="1"/>
                <c:pt idx="0">
                  <c:v>Etab STI</c:v>
                </c:pt>
              </c:strCache>
            </c:strRef>
          </c:tx>
          <c:cat>
            <c:strRef>
              <c:f>'#LN00032'!$G$49:$J$49</c:f>
              <c:strCache>
                <c:ptCount val="4"/>
                <c:pt idx="0">
                  <c:v>2012-2013</c:v>
                </c:pt>
                <c:pt idx="1">
                  <c:v>2013-2014</c:v>
                </c:pt>
                <c:pt idx="2">
                  <c:v>2014-2015</c:v>
                </c:pt>
                <c:pt idx="3">
                  <c:v>2015-2016</c:v>
                </c:pt>
              </c:strCache>
            </c:strRef>
          </c:cat>
          <c:val>
            <c:numRef>
              <c:f>'#LN00032'!$G$50:$J$50</c:f>
              <c:numCache>
                <c:formatCode>General</c:formatCode>
                <c:ptCount val="4"/>
                <c:pt idx="0">
                  <c:v>1238.0</c:v>
                </c:pt>
                <c:pt idx="1">
                  <c:v>1328.0</c:v>
                </c:pt>
                <c:pt idx="2">
                  <c:v>1571.0</c:v>
                </c:pt>
                <c:pt idx="3">
                  <c:v>1531.0</c:v>
                </c:pt>
              </c:numCache>
            </c:numRef>
          </c:val>
          <c:extLst xmlns:c16r2="http://schemas.microsoft.com/office/drawing/2015/06/chart">
            <c:ext xmlns:c16="http://schemas.microsoft.com/office/drawing/2014/chart" uri="{C3380CC4-5D6E-409C-BE32-E72D297353CC}">
              <c16:uniqueId val="{00000000-B621-4293-B6F9-430AEA5E2101}"/>
            </c:ext>
          </c:extLst>
        </c:ser>
        <c:ser>
          <c:idx val="1"/>
          <c:order val="1"/>
          <c:tx>
            <c:strRef>
              <c:f>'#LN00032'!$F$51</c:f>
              <c:strCache>
                <c:ptCount val="1"/>
                <c:pt idx="0">
                  <c:v> origine Etab HORS STI</c:v>
                </c:pt>
              </c:strCache>
            </c:strRef>
          </c:tx>
          <c:cat>
            <c:strRef>
              <c:f>'#LN00032'!$G$49:$J$49</c:f>
              <c:strCache>
                <c:ptCount val="4"/>
                <c:pt idx="0">
                  <c:v>2012-2013</c:v>
                </c:pt>
                <c:pt idx="1">
                  <c:v>2013-2014</c:v>
                </c:pt>
                <c:pt idx="2">
                  <c:v>2014-2015</c:v>
                </c:pt>
                <c:pt idx="3">
                  <c:v>2015-2016</c:v>
                </c:pt>
              </c:strCache>
            </c:strRef>
          </c:cat>
          <c:val>
            <c:numRef>
              <c:f>'#LN00032'!$G$51:$J$51</c:f>
              <c:numCache>
                <c:formatCode>General</c:formatCode>
                <c:ptCount val="4"/>
                <c:pt idx="0">
                  <c:v>364.0</c:v>
                </c:pt>
                <c:pt idx="1">
                  <c:v>389.0</c:v>
                </c:pt>
                <c:pt idx="2">
                  <c:v>319.0</c:v>
                </c:pt>
                <c:pt idx="3">
                  <c:v>468.0</c:v>
                </c:pt>
              </c:numCache>
            </c:numRef>
          </c:val>
          <c:extLst xmlns:c16r2="http://schemas.microsoft.com/office/drawing/2015/06/chart">
            <c:ext xmlns:c16="http://schemas.microsoft.com/office/drawing/2014/chart" uri="{C3380CC4-5D6E-409C-BE32-E72D297353CC}">
              <c16:uniqueId val="{00000001-B621-4293-B6F9-430AEA5E2101}"/>
            </c:ext>
          </c:extLst>
        </c:ser>
        <c:dLbls>
          <c:showLegendKey val="0"/>
          <c:showVal val="0"/>
          <c:showCatName val="0"/>
          <c:showSerName val="0"/>
          <c:showPercent val="0"/>
          <c:showBubbleSize val="0"/>
        </c:dLbls>
        <c:axId val="-2115089976"/>
        <c:axId val="-2115087000"/>
      </c:areaChart>
      <c:catAx>
        <c:axId val="-2115089976"/>
        <c:scaling>
          <c:orientation val="minMax"/>
        </c:scaling>
        <c:delete val="0"/>
        <c:axPos val="b"/>
        <c:numFmt formatCode="General" sourceLinked="0"/>
        <c:majorTickMark val="none"/>
        <c:minorTickMark val="none"/>
        <c:tickLblPos val="nextTo"/>
        <c:crossAx val="-2115087000"/>
        <c:crosses val="autoZero"/>
        <c:auto val="1"/>
        <c:lblAlgn val="ctr"/>
        <c:lblOffset val="100"/>
        <c:noMultiLvlLbl val="0"/>
      </c:catAx>
      <c:valAx>
        <c:axId val="-2115087000"/>
        <c:scaling>
          <c:orientation val="minMax"/>
        </c:scaling>
        <c:delete val="0"/>
        <c:axPos val="l"/>
        <c:majorGridlines/>
        <c:numFmt formatCode="General" sourceLinked="1"/>
        <c:majorTickMark val="none"/>
        <c:minorTickMark val="none"/>
        <c:tickLblPos val="nextTo"/>
        <c:crossAx val="-2115089976"/>
        <c:crosses val="autoZero"/>
        <c:crossBetween val="midCat"/>
      </c:val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02530845666478"/>
          <c:y val="0.0545141448929917"/>
          <c:w val="0.75639724033815"/>
          <c:h val="0.878038298774884"/>
        </c:manualLayout>
      </c:layout>
      <c:barChart>
        <c:barDir val="col"/>
        <c:grouping val="clustered"/>
        <c:varyColors val="0"/>
        <c:ser>
          <c:idx val="0"/>
          <c:order val="0"/>
          <c:tx>
            <c:v>% traitement</c:v>
          </c:tx>
          <c:spPr>
            <a:solidFill>
              <a:srgbClr val="A51292"/>
            </a:solidFill>
          </c:spPr>
          <c:invertIfNegative val="0"/>
          <c:val>
            <c:numRef>
              <c:f>import!$B$34:$B$71</c:f>
              <c:numCache>
                <c:formatCode>0.000%</c:formatCode>
                <c:ptCount val="38"/>
                <c:pt idx="0">
                  <c:v>0.991620731450513</c:v>
                </c:pt>
                <c:pt idx="1">
                  <c:v>0.907441637571028</c:v>
                </c:pt>
                <c:pt idx="2">
                  <c:v>0.954063120421716</c:v>
                </c:pt>
                <c:pt idx="3">
                  <c:v>0.944752515917026</c:v>
                </c:pt>
                <c:pt idx="4">
                  <c:v>0.979222290682549</c:v>
                </c:pt>
                <c:pt idx="5">
                  <c:v>0.932532347504621</c:v>
                </c:pt>
                <c:pt idx="6">
                  <c:v>0.984801807352639</c:v>
                </c:pt>
                <c:pt idx="7">
                  <c:v>0.961011843636613</c:v>
                </c:pt>
                <c:pt idx="8">
                  <c:v>0.955637707948244</c:v>
                </c:pt>
                <c:pt idx="9">
                  <c:v>0.858081741630725</c:v>
                </c:pt>
                <c:pt idx="10">
                  <c:v>0.799890463476415</c:v>
                </c:pt>
                <c:pt idx="11">
                  <c:v>0.767714109673444</c:v>
                </c:pt>
                <c:pt idx="12">
                  <c:v>0.542650783870747</c:v>
                </c:pt>
                <c:pt idx="13">
                  <c:v>0.521085780790032</c:v>
                </c:pt>
                <c:pt idx="14">
                  <c:v>0.706202505647977</c:v>
                </c:pt>
                <c:pt idx="15">
                  <c:v>0.971691654686109</c:v>
                </c:pt>
                <c:pt idx="16">
                  <c:v>0.960395700691449</c:v>
                </c:pt>
                <c:pt idx="17">
                  <c:v>0.540528513726296</c:v>
                </c:pt>
                <c:pt idx="18">
                  <c:v>0.521804614226056</c:v>
                </c:pt>
                <c:pt idx="19">
                  <c:v>0.929759704251386</c:v>
                </c:pt>
                <c:pt idx="20">
                  <c:v>0.913431916204559</c:v>
                </c:pt>
                <c:pt idx="21">
                  <c:v>0.745875265283768</c:v>
                </c:pt>
                <c:pt idx="22">
                  <c:v>0.697850345724652</c:v>
                </c:pt>
                <c:pt idx="23">
                  <c:v>0.579516670089683</c:v>
                </c:pt>
                <c:pt idx="24">
                  <c:v>0.976107345793113</c:v>
                </c:pt>
                <c:pt idx="25">
                  <c:v>0.923495584308893</c:v>
                </c:pt>
                <c:pt idx="26">
                  <c:v>0.670363524337646</c:v>
                </c:pt>
                <c:pt idx="27">
                  <c:v>0.741836105976586</c:v>
                </c:pt>
                <c:pt idx="28">
                  <c:v>0.63716026562607</c:v>
                </c:pt>
                <c:pt idx="29">
                  <c:v>0.633018415828028</c:v>
                </c:pt>
                <c:pt idx="30">
                  <c:v>0.480386116245636</c:v>
                </c:pt>
                <c:pt idx="31">
                  <c:v>0.475080440884507</c:v>
                </c:pt>
                <c:pt idx="32">
                  <c:v>0.923461354145273</c:v>
                </c:pt>
                <c:pt idx="33">
                  <c:v>0.761826521530773</c:v>
                </c:pt>
                <c:pt idx="34">
                  <c:v>0.602895871842267</c:v>
                </c:pt>
                <c:pt idx="35">
                  <c:v>0.55829396864517</c:v>
                </c:pt>
                <c:pt idx="36">
                  <c:v>0.537208187855138</c:v>
                </c:pt>
                <c:pt idx="37">
                  <c:v>0.383069761073458</c:v>
                </c:pt>
              </c:numCache>
            </c:numRef>
          </c:val>
          <c:extLst xmlns:c16r2="http://schemas.microsoft.com/office/drawing/2015/06/chart">
            <c:ext xmlns:c16="http://schemas.microsoft.com/office/drawing/2014/chart" uri="{C3380CC4-5D6E-409C-BE32-E72D297353CC}">
              <c16:uniqueId val="{00000000-3346-41E1-8C32-5CEBAACE75FB}"/>
            </c:ext>
          </c:extLst>
        </c:ser>
        <c:ser>
          <c:idx val="1"/>
          <c:order val="1"/>
          <c:tx>
            <c:v>% performance</c:v>
          </c:tx>
          <c:spPr>
            <a:solidFill>
              <a:srgbClr val="1FA1E5"/>
            </a:solidFill>
          </c:spPr>
          <c:invertIfNegative val="0"/>
          <c:val>
            <c:numRef>
              <c:f>import!$B$114:$B$151</c:f>
              <c:numCache>
                <c:formatCode>0.000%</c:formatCode>
                <c:ptCount val="38"/>
                <c:pt idx="0">
                  <c:v>0.902494313588177</c:v>
                </c:pt>
                <c:pt idx="1">
                  <c:v>0.726515322098784</c:v>
                </c:pt>
                <c:pt idx="2">
                  <c:v>0.58313332338511</c:v>
                </c:pt>
                <c:pt idx="3">
                  <c:v>0.708396942974963</c:v>
                </c:pt>
                <c:pt idx="4">
                  <c:v>0.531994007704473</c:v>
                </c:pt>
                <c:pt idx="5">
                  <c:v>0.628632447690235</c:v>
                </c:pt>
                <c:pt idx="6">
                  <c:v>0.794508399646415</c:v>
                </c:pt>
                <c:pt idx="7">
                  <c:v>0.671629888969711</c:v>
                </c:pt>
                <c:pt idx="8">
                  <c:v>0.636496485068357</c:v>
                </c:pt>
                <c:pt idx="9">
                  <c:v>0.73118381539587</c:v>
                </c:pt>
                <c:pt idx="10">
                  <c:v>0.551271199646788</c:v>
                </c:pt>
                <c:pt idx="11">
                  <c:v>0.439559674977427</c:v>
                </c:pt>
                <c:pt idx="12">
                  <c:v>0.467719303449523</c:v>
                </c:pt>
                <c:pt idx="13">
                  <c:v>0.45688082029038</c:v>
                </c:pt>
                <c:pt idx="14">
                  <c:v>0.454107298034175</c:v>
                </c:pt>
                <c:pt idx="15">
                  <c:v>0.332763577278071</c:v>
                </c:pt>
                <c:pt idx="16">
                  <c:v>0.498098312476092</c:v>
                </c:pt>
                <c:pt idx="17">
                  <c:v>0.387023865623389</c:v>
                </c:pt>
                <c:pt idx="18">
                  <c:v>0.408021503253103</c:v>
                </c:pt>
                <c:pt idx="19">
                  <c:v>0.59010356939324</c:v>
                </c:pt>
                <c:pt idx="20">
                  <c:v>0.482799175826016</c:v>
                </c:pt>
                <c:pt idx="21">
                  <c:v>0.381257532847096</c:v>
                </c:pt>
                <c:pt idx="22">
                  <c:v>0.443997180688812</c:v>
                </c:pt>
                <c:pt idx="23">
                  <c:v>0.395116415851287</c:v>
                </c:pt>
                <c:pt idx="24">
                  <c:v>0.621304934574374</c:v>
                </c:pt>
                <c:pt idx="25">
                  <c:v>0.400199820233421</c:v>
                </c:pt>
                <c:pt idx="26">
                  <c:v>0.419837406511661</c:v>
                </c:pt>
                <c:pt idx="27">
                  <c:v>0.496875176772145</c:v>
                </c:pt>
                <c:pt idx="28">
                  <c:v>0.242057313733193</c:v>
                </c:pt>
                <c:pt idx="29">
                  <c:v>0.736444547940715</c:v>
                </c:pt>
                <c:pt idx="30">
                  <c:v>0.255048000921548</c:v>
                </c:pt>
                <c:pt idx="31">
                  <c:v>0.365226047986257</c:v>
                </c:pt>
                <c:pt idx="32">
                  <c:v>0.530962035254055</c:v>
                </c:pt>
                <c:pt idx="33">
                  <c:v>0.317224136703978</c:v>
                </c:pt>
                <c:pt idx="34">
                  <c:v>0.271083322702027</c:v>
                </c:pt>
                <c:pt idx="35">
                  <c:v>0.220988446630084</c:v>
                </c:pt>
                <c:pt idx="36">
                  <c:v>0.290609238325005</c:v>
                </c:pt>
                <c:pt idx="37">
                  <c:v>0.2993098645689</c:v>
                </c:pt>
              </c:numCache>
            </c:numRef>
          </c:val>
          <c:extLst xmlns:c16r2="http://schemas.microsoft.com/office/drawing/2015/06/chart">
            <c:ext xmlns:c16="http://schemas.microsoft.com/office/drawing/2014/chart" uri="{C3380CC4-5D6E-409C-BE32-E72D297353CC}">
              <c16:uniqueId val="{00000001-3346-41E1-8C32-5CEBAACE75FB}"/>
            </c:ext>
          </c:extLst>
        </c:ser>
        <c:dLbls>
          <c:showLegendKey val="0"/>
          <c:showVal val="0"/>
          <c:showCatName val="0"/>
          <c:showSerName val="0"/>
          <c:showPercent val="0"/>
          <c:showBubbleSize val="0"/>
        </c:dLbls>
        <c:gapWidth val="150"/>
        <c:axId val="-2065955320"/>
        <c:axId val="-2065952344"/>
      </c:barChart>
      <c:catAx>
        <c:axId val="-2065955320"/>
        <c:scaling>
          <c:orientation val="minMax"/>
        </c:scaling>
        <c:delete val="0"/>
        <c:axPos val="b"/>
        <c:majorTickMark val="none"/>
        <c:minorTickMark val="none"/>
        <c:tickLblPos val="nextTo"/>
        <c:crossAx val="-2065952344"/>
        <c:crosses val="autoZero"/>
        <c:auto val="1"/>
        <c:lblAlgn val="ctr"/>
        <c:lblOffset val="100"/>
        <c:noMultiLvlLbl val="0"/>
      </c:catAx>
      <c:valAx>
        <c:axId val="-2065952344"/>
        <c:scaling>
          <c:orientation val="minMax"/>
          <c:max val="1.0"/>
        </c:scaling>
        <c:delete val="0"/>
        <c:axPos val="l"/>
        <c:majorGridlines/>
        <c:numFmt formatCode="0%" sourceLinked="0"/>
        <c:majorTickMark val="none"/>
        <c:minorTickMark val="none"/>
        <c:tickLblPos val="nextTo"/>
        <c:crossAx val="-2065955320"/>
        <c:crosses val="autoZero"/>
        <c:crossBetween val="between"/>
      </c:valAx>
    </c:plotArea>
    <c:legend>
      <c:legendPos val="r"/>
      <c:layout>
        <c:manualLayout>
          <c:xMode val="edge"/>
          <c:yMode val="edge"/>
          <c:x val="0.697775407556127"/>
          <c:y val="0.0575868647133892"/>
          <c:w val="0.176062573851575"/>
          <c:h val="0.17170545593285"/>
        </c:manualLayout>
      </c:layout>
      <c:overlay val="0"/>
      <c:txPr>
        <a:bodyPr/>
        <a:lstStyle/>
        <a:p>
          <a:pPr>
            <a:defRPr sz="1600"/>
          </a:pPr>
          <a:endParaRPr lang="fr-FR"/>
        </a:p>
      </c:txPr>
    </c:legend>
    <c:plotVisOnly val="1"/>
    <c:dispBlanksAs val="gap"/>
    <c:showDLblsOverMax val="0"/>
  </c:chart>
  <c:spPr>
    <a:ln>
      <a:solidFill>
        <a:srgbClr val="FFFFFF"/>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'[analyse par compétence 2015.xlsx]par compétence'!$C$37</c:f>
              <c:strCache>
                <c:ptCount val="1"/>
                <c:pt idx="0">
                  <c:v>% poids 2015</c:v>
                </c:pt>
              </c:strCache>
            </c:strRef>
          </c:tx>
          <c:invertIfNegative val="0"/>
          <c:cat>
            <c:strRef>
              <c:f>'[analyse par compétence 2015.xlsx]par compétence'!$A$38:$A$43</c:f>
              <c:strCache>
                <c:ptCount val="6"/>
                <c:pt idx="0">
                  <c:v>CO1</c:v>
                </c:pt>
                <c:pt idx="1">
                  <c:v>CO2</c:v>
                </c:pt>
                <c:pt idx="2">
                  <c:v>CO3</c:v>
                </c:pt>
                <c:pt idx="3">
                  <c:v>CO4</c:v>
                </c:pt>
                <c:pt idx="4">
                  <c:v>CO5</c:v>
                </c:pt>
                <c:pt idx="5">
                  <c:v>CO6</c:v>
                </c:pt>
              </c:strCache>
            </c:strRef>
          </c:cat>
          <c:val>
            <c:numRef>
              <c:f>'[analyse par compétence 2015.xlsx]par compétence'!$C$38:$C$43</c:f>
              <c:numCache>
                <c:formatCode>0%</c:formatCode>
                <c:ptCount val="6"/>
                <c:pt idx="0">
                  <c:v>0.0526315789473684</c:v>
                </c:pt>
                <c:pt idx="1">
                  <c:v>0.053</c:v>
                </c:pt>
                <c:pt idx="2">
                  <c:v>0.158</c:v>
                </c:pt>
                <c:pt idx="3">
                  <c:v>0.527</c:v>
                </c:pt>
                <c:pt idx="4">
                  <c:v>0.132</c:v>
                </c:pt>
                <c:pt idx="5">
                  <c:v>0.079</c:v>
                </c:pt>
              </c:numCache>
            </c:numRef>
          </c:val>
        </c:ser>
        <c:ser>
          <c:idx val="1"/>
          <c:order val="1"/>
          <c:tx>
            <c:strRef>
              <c:f>'[analyse par compétence 2015.xlsx]par compétence'!$D$37</c:f>
              <c:strCache>
                <c:ptCount val="1"/>
                <c:pt idx="0">
                  <c:v>% poids 2014</c:v>
                </c:pt>
              </c:strCache>
            </c:strRef>
          </c:tx>
          <c:invertIfNegative val="0"/>
          <c:cat>
            <c:strRef>
              <c:f>'[analyse par compétence 2015.xlsx]par compétence'!$A$38:$A$43</c:f>
              <c:strCache>
                <c:ptCount val="6"/>
                <c:pt idx="0">
                  <c:v>CO1</c:v>
                </c:pt>
                <c:pt idx="1">
                  <c:v>CO2</c:v>
                </c:pt>
                <c:pt idx="2">
                  <c:v>CO3</c:v>
                </c:pt>
                <c:pt idx="3">
                  <c:v>CO4</c:v>
                </c:pt>
                <c:pt idx="4">
                  <c:v>CO5</c:v>
                </c:pt>
                <c:pt idx="5">
                  <c:v>CO6</c:v>
                </c:pt>
              </c:strCache>
            </c:strRef>
          </c:cat>
          <c:val>
            <c:numRef>
              <c:f>'[analyse par compétence 2015.xlsx]par compétence'!$D$38:$D$43</c:f>
              <c:numCache>
                <c:formatCode>0%</c:formatCode>
                <c:ptCount val="6"/>
                <c:pt idx="0">
                  <c:v>0.081</c:v>
                </c:pt>
                <c:pt idx="1">
                  <c:v>0.081</c:v>
                </c:pt>
                <c:pt idx="2">
                  <c:v>0.135</c:v>
                </c:pt>
                <c:pt idx="3">
                  <c:v>0.324</c:v>
                </c:pt>
                <c:pt idx="4">
                  <c:v>0.378</c:v>
                </c:pt>
              </c:numCache>
            </c:numRef>
          </c:val>
        </c:ser>
        <c:ser>
          <c:idx val="2"/>
          <c:order val="2"/>
          <c:tx>
            <c:strRef>
              <c:f>'[analyse par compétence 2015.xlsx]par compétence'!$F$37</c:f>
              <c:strCache>
                <c:ptCount val="1"/>
                <c:pt idx="0">
                  <c:v>% poids 2013</c:v>
                </c:pt>
              </c:strCache>
            </c:strRef>
          </c:tx>
          <c:invertIfNegative val="0"/>
          <c:cat>
            <c:strRef>
              <c:f>'[analyse par compétence 2015.xlsx]par compétence'!$A$38:$A$43</c:f>
              <c:strCache>
                <c:ptCount val="6"/>
                <c:pt idx="0">
                  <c:v>CO1</c:v>
                </c:pt>
                <c:pt idx="1">
                  <c:v>CO2</c:v>
                </c:pt>
                <c:pt idx="2">
                  <c:v>CO3</c:v>
                </c:pt>
                <c:pt idx="3">
                  <c:v>CO4</c:v>
                </c:pt>
                <c:pt idx="4">
                  <c:v>CO5</c:v>
                </c:pt>
                <c:pt idx="5">
                  <c:v>CO6</c:v>
                </c:pt>
              </c:strCache>
            </c:strRef>
          </c:cat>
          <c:val>
            <c:numRef>
              <c:f>'[analyse par compétence 2015.xlsx]par compétence'!$F$38:$F$43</c:f>
              <c:numCache>
                <c:formatCode>0%</c:formatCode>
                <c:ptCount val="6"/>
                <c:pt idx="1">
                  <c:v>0.081</c:v>
                </c:pt>
                <c:pt idx="2">
                  <c:v>0.113</c:v>
                </c:pt>
                <c:pt idx="3">
                  <c:v>0.403</c:v>
                </c:pt>
                <c:pt idx="4">
                  <c:v>0.403</c:v>
                </c:pt>
              </c:numCache>
            </c:numRef>
          </c:val>
        </c:ser>
        <c:dLbls>
          <c:showLegendKey val="0"/>
          <c:showVal val="0"/>
          <c:showCatName val="0"/>
          <c:showSerName val="0"/>
          <c:showPercent val="0"/>
          <c:showBubbleSize val="0"/>
        </c:dLbls>
        <c:gapWidth val="150"/>
        <c:axId val="-2145351032"/>
        <c:axId val="-2136815576"/>
      </c:barChart>
      <c:catAx>
        <c:axId val="-2145351032"/>
        <c:scaling>
          <c:orientation val="minMax"/>
        </c:scaling>
        <c:delete val="0"/>
        <c:axPos val="b"/>
        <c:majorTickMark val="out"/>
        <c:minorTickMark val="none"/>
        <c:tickLblPos val="nextTo"/>
        <c:txPr>
          <a:bodyPr/>
          <a:lstStyle/>
          <a:p>
            <a:pPr>
              <a:defRPr sz="1400" b="1"/>
            </a:pPr>
            <a:endParaRPr lang="fr-FR"/>
          </a:p>
        </c:txPr>
        <c:crossAx val="-2136815576"/>
        <c:crosses val="autoZero"/>
        <c:auto val="1"/>
        <c:lblAlgn val="ctr"/>
        <c:lblOffset val="100"/>
        <c:noMultiLvlLbl val="0"/>
      </c:catAx>
      <c:valAx>
        <c:axId val="-2136815576"/>
        <c:scaling>
          <c:orientation val="minMax"/>
        </c:scaling>
        <c:delete val="0"/>
        <c:axPos val="l"/>
        <c:majorGridlines/>
        <c:numFmt formatCode="0%" sourceLinked="1"/>
        <c:majorTickMark val="out"/>
        <c:minorTickMark val="none"/>
        <c:tickLblPos val="nextTo"/>
        <c:txPr>
          <a:bodyPr/>
          <a:lstStyle/>
          <a:p>
            <a:pPr>
              <a:defRPr sz="1400" b="1"/>
            </a:pPr>
            <a:endParaRPr lang="fr-FR"/>
          </a:p>
        </c:txPr>
        <c:crossAx val="-2145351032"/>
        <c:crosses val="autoZero"/>
        <c:crossBetween val="between"/>
      </c:valAx>
    </c:plotArea>
    <c:legend>
      <c:legendPos val="r"/>
      <c:layout>
        <c:manualLayout>
          <c:xMode val="edge"/>
          <c:yMode val="edge"/>
          <c:x val="0.125043088363954"/>
          <c:y val="0.129053659959172"/>
          <c:w val="0.238845800524934"/>
          <c:h val="0.297447871099446"/>
        </c:manualLayout>
      </c:layout>
      <c:overlay val="0"/>
      <c:spPr>
        <a:solidFill>
          <a:schemeClr val="bg1"/>
        </a:solidFill>
        <a:ln>
          <a:solidFill>
            <a:srgbClr val="7F7F7F"/>
          </a:solidFill>
        </a:ln>
      </c:spPr>
      <c:txPr>
        <a:bodyPr/>
        <a:lstStyle/>
        <a:p>
          <a:pPr>
            <a:defRPr sz="1400" b="1"/>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'par compétence'!$C$20</c:f>
              <c:strCache>
                <c:ptCount val="1"/>
                <c:pt idx="0">
                  <c:v>% trait 2015</c:v>
                </c:pt>
              </c:strCache>
            </c:strRef>
          </c:tx>
          <c:invertIfNegative val="0"/>
          <c:cat>
            <c:strRef>
              <c:f>'par compétence'!$A$21:$A$34</c:f>
              <c:strCache>
                <c:ptCount val="14"/>
                <c:pt idx="0">
                  <c:v>CO1.1</c:v>
                </c:pt>
                <c:pt idx="1">
                  <c:v>CO1.2</c:v>
                </c:pt>
                <c:pt idx="2">
                  <c:v>CO2.1</c:v>
                </c:pt>
                <c:pt idx="3">
                  <c:v>CO2.2</c:v>
                </c:pt>
                <c:pt idx="4">
                  <c:v>CO3.1</c:v>
                </c:pt>
                <c:pt idx="5">
                  <c:v>CO3.2</c:v>
                </c:pt>
                <c:pt idx="6">
                  <c:v>CO4.1</c:v>
                </c:pt>
                <c:pt idx="7">
                  <c:v>CO4.2</c:v>
                </c:pt>
                <c:pt idx="8">
                  <c:v>CO4.3</c:v>
                </c:pt>
                <c:pt idx="9">
                  <c:v>CO4.4</c:v>
                </c:pt>
                <c:pt idx="10">
                  <c:v>CO5.1</c:v>
                </c:pt>
                <c:pt idx="11">
                  <c:v>CO5.2</c:v>
                </c:pt>
                <c:pt idx="12">
                  <c:v>CO5.3</c:v>
                </c:pt>
                <c:pt idx="13">
                  <c:v>CO6.3</c:v>
                </c:pt>
              </c:strCache>
            </c:strRef>
          </c:cat>
          <c:val>
            <c:numRef>
              <c:f>'par compétence'!$C$21:$C$34</c:f>
              <c:numCache>
                <c:formatCode>0%</c:formatCode>
                <c:ptCount val="14"/>
                <c:pt idx="1">
                  <c:v>0.775604162387896</c:v>
                </c:pt>
                <c:pt idx="3">
                  <c:v>0.477733278565071</c:v>
                </c:pt>
                <c:pt idx="4">
                  <c:v>0.930752378996372</c:v>
                </c:pt>
                <c:pt idx="5">
                  <c:v>0.960327240364209</c:v>
                </c:pt>
                <c:pt idx="6">
                  <c:v>0.963729810462966</c:v>
                </c:pt>
                <c:pt idx="8">
                  <c:v>0.842661052919833</c:v>
                </c:pt>
                <c:pt idx="9">
                  <c:v>0.709737340544488</c:v>
                </c:pt>
                <c:pt idx="11">
                  <c:v>0.697884575888273</c:v>
                </c:pt>
                <c:pt idx="13">
                  <c:v>0.683428036786016</c:v>
                </c:pt>
              </c:numCache>
            </c:numRef>
          </c:val>
        </c:ser>
        <c:ser>
          <c:idx val="1"/>
          <c:order val="1"/>
          <c:tx>
            <c:strRef>
              <c:f>'par compétence'!$F$20</c:f>
              <c:strCache>
                <c:ptCount val="1"/>
                <c:pt idx="0">
                  <c:v>% trait 2014</c:v>
                </c:pt>
              </c:strCache>
            </c:strRef>
          </c:tx>
          <c:invertIfNegative val="0"/>
          <c:cat>
            <c:strRef>
              <c:f>'par compétence'!$A$21:$A$34</c:f>
              <c:strCache>
                <c:ptCount val="14"/>
                <c:pt idx="0">
                  <c:v>CO1.1</c:v>
                </c:pt>
                <c:pt idx="1">
                  <c:v>CO1.2</c:v>
                </c:pt>
                <c:pt idx="2">
                  <c:v>CO2.1</c:v>
                </c:pt>
                <c:pt idx="3">
                  <c:v>CO2.2</c:v>
                </c:pt>
                <c:pt idx="4">
                  <c:v>CO3.1</c:v>
                </c:pt>
                <c:pt idx="5">
                  <c:v>CO3.2</c:v>
                </c:pt>
                <c:pt idx="6">
                  <c:v>CO4.1</c:v>
                </c:pt>
                <c:pt idx="7">
                  <c:v>CO4.2</c:v>
                </c:pt>
                <c:pt idx="8">
                  <c:v>CO4.3</c:v>
                </c:pt>
                <c:pt idx="9">
                  <c:v>CO4.4</c:v>
                </c:pt>
                <c:pt idx="10">
                  <c:v>CO5.1</c:v>
                </c:pt>
                <c:pt idx="11">
                  <c:v>CO5.2</c:v>
                </c:pt>
                <c:pt idx="12">
                  <c:v>CO5.3</c:v>
                </c:pt>
                <c:pt idx="13">
                  <c:v>CO6.3</c:v>
                </c:pt>
              </c:strCache>
            </c:strRef>
          </c:cat>
          <c:val>
            <c:numRef>
              <c:f>'par compétence'!$F$21:$F$34</c:f>
              <c:numCache>
                <c:formatCode>0%</c:formatCode>
                <c:ptCount val="14"/>
                <c:pt idx="0">
                  <c:v>0.952701904988195</c:v>
                </c:pt>
                <c:pt idx="1">
                  <c:v>0.99813057735765</c:v>
                </c:pt>
                <c:pt idx="2">
                  <c:v>0.83725946040722</c:v>
                </c:pt>
                <c:pt idx="4">
                  <c:v>0.989843139608683</c:v>
                </c:pt>
                <c:pt idx="5">
                  <c:v>0.922777081548478</c:v>
                </c:pt>
                <c:pt idx="6">
                  <c:v>0.986523789946602</c:v>
                </c:pt>
                <c:pt idx="7">
                  <c:v>0.774271397451058</c:v>
                </c:pt>
                <c:pt idx="9">
                  <c:v>0.816035327437409</c:v>
                </c:pt>
                <c:pt idx="10">
                  <c:v>0.901964453763662</c:v>
                </c:pt>
                <c:pt idx="11">
                  <c:v>0.930555522254874</c:v>
                </c:pt>
              </c:numCache>
            </c:numRef>
          </c:val>
        </c:ser>
        <c:ser>
          <c:idx val="2"/>
          <c:order val="2"/>
          <c:tx>
            <c:strRef>
              <c:f>'par compétence'!$H$20</c:f>
              <c:strCache>
                <c:ptCount val="1"/>
                <c:pt idx="0">
                  <c:v>% trait 2013</c:v>
                </c:pt>
              </c:strCache>
            </c:strRef>
          </c:tx>
          <c:invertIfNegative val="0"/>
          <c:cat>
            <c:strRef>
              <c:f>'par compétence'!$A$21:$A$34</c:f>
              <c:strCache>
                <c:ptCount val="14"/>
                <c:pt idx="0">
                  <c:v>CO1.1</c:v>
                </c:pt>
                <c:pt idx="1">
                  <c:v>CO1.2</c:v>
                </c:pt>
                <c:pt idx="2">
                  <c:v>CO2.1</c:v>
                </c:pt>
                <c:pt idx="3">
                  <c:v>CO2.2</c:v>
                </c:pt>
                <c:pt idx="4">
                  <c:v>CO3.1</c:v>
                </c:pt>
                <c:pt idx="5">
                  <c:v>CO3.2</c:v>
                </c:pt>
                <c:pt idx="6">
                  <c:v>CO4.1</c:v>
                </c:pt>
                <c:pt idx="7">
                  <c:v>CO4.2</c:v>
                </c:pt>
                <c:pt idx="8">
                  <c:v>CO4.3</c:v>
                </c:pt>
                <c:pt idx="9">
                  <c:v>CO4.4</c:v>
                </c:pt>
                <c:pt idx="10">
                  <c:v>CO5.1</c:v>
                </c:pt>
                <c:pt idx="11">
                  <c:v>CO5.2</c:v>
                </c:pt>
                <c:pt idx="12">
                  <c:v>CO5.3</c:v>
                </c:pt>
                <c:pt idx="13">
                  <c:v>CO6.3</c:v>
                </c:pt>
              </c:strCache>
            </c:strRef>
          </c:cat>
          <c:val>
            <c:numRef>
              <c:f>'par compétence'!$H$21:$H$34</c:f>
              <c:numCache>
                <c:formatCode>General</c:formatCode>
                <c:ptCount val="14"/>
                <c:pt idx="3" formatCode="0.0%">
                  <c:v>0.776479321886138</c:v>
                </c:pt>
                <c:pt idx="4" formatCode="0.0%">
                  <c:v>0.988782292982084</c:v>
                </c:pt>
                <c:pt idx="5" formatCode="0.0%">
                  <c:v>0.900523694310791</c:v>
                </c:pt>
                <c:pt idx="6" formatCode="0.0%">
                  <c:v>0.984402700103565</c:v>
                </c:pt>
                <c:pt idx="7" formatCode="0.0%">
                  <c:v>0.845713878652803</c:v>
                </c:pt>
                <c:pt idx="8" formatCode="0.0%">
                  <c:v>0.692960585231321</c:v>
                </c:pt>
                <c:pt idx="9" formatCode="0.0%">
                  <c:v>0.822358321537057</c:v>
                </c:pt>
                <c:pt idx="10" formatCode="0.0%">
                  <c:v>0.965727501265477</c:v>
                </c:pt>
                <c:pt idx="11" formatCode="0.0%">
                  <c:v>0.749566198774788</c:v>
                </c:pt>
                <c:pt idx="12" formatCode="0.0%">
                  <c:v>0.684320627926579</c:v>
                </c:pt>
              </c:numCache>
            </c:numRef>
          </c:val>
        </c:ser>
        <c:dLbls>
          <c:showLegendKey val="0"/>
          <c:showVal val="0"/>
          <c:showCatName val="0"/>
          <c:showSerName val="0"/>
          <c:showPercent val="0"/>
          <c:showBubbleSize val="0"/>
        </c:dLbls>
        <c:gapWidth val="150"/>
        <c:axId val="-2066150808"/>
        <c:axId val="-2066147800"/>
      </c:barChart>
      <c:catAx>
        <c:axId val="-2066150808"/>
        <c:scaling>
          <c:orientation val="minMax"/>
        </c:scaling>
        <c:delete val="0"/>
        <c:axPos val="b"/>
        <c:majorTickMark val="out"/>
        <c:minorTickMark val="none"/>
        <c:tickLblPos val="nextTo"/>
        <c:txPr>
          <a:bodyPr/>
          <a:lstStyle/>
          <a:p>
            <a:pPr>
              <a:defRPr sz="1400" b="1"/>
            </a:pPr>
            <a:endParaRPr lang="fr-FR"/>
          </a:p>
        </c:txPr>
        <c:crossAx val="-2066147800"/>
        <c:crosses val="autoZero"/>
        <c:auto val="1"/>
        <c:lblAlgn val="ctr"/>
        <c:lblOffset val="100"/>
        <c:noMultiLvlLbl val="0"/>
      </c:catAx>
      <c:valAx>
        <c:axId val="-2066147800"/>
        <c:scaling>
          <c:orientation val="minMax"/>
          <c:max val="1.0"/>
        </c:scaling>
        <c:delete val="0"/>
        <c:axPos val="l"/>
        <c:majorGridlines/>
        <c:numFmt formatCode="0%" sourceLinked="1"/>
        <c:majorTickMark val="out"/>
        <c:minorTickMark val="none"/>
        <c:tickLblPos val="nextTo"/>
        <c:txPr>
          <a:bodyPr/>
          <a:lstStyle/>
          <a:p>
            <a:pPr>
              <a:defRPr sz="1400" b="1"/>
            </a:pPr>
            <a:endParaRPr lang="fr-FR"/>
          </a:p>
        </c:txPr>
        <c:crossAx val="-2066150808"/>
        <c:crosses val="autoZero"/>
        <c:crossBetween val="between"/>
      </c:valAx>
    </c:plotArea>
    <c:legend>
      <c:legendPos val="r"/>
      <c:layout>
        <c:manualLayout>
          <c:xMode val="edge"/>
          <c:yMode val="edge"/>
          <c:x val="0.745780782171485"/>
          <c:y val="0.00240848957362868"/>
          <c:w val="0.130605063217408"/>
          <c:h val="0.27985475447574"/>
        </c:manualLayout>
      </c:layout>
      <c:overlay val="0"/>
      <c:spPr>
        <a:solidFill>
          <a:srgbClr val="FFFFFF"/>
        </a:solidFill>
        <a:ln>
          <a:solidFill>
            <a:srgbClr val="7F7F7F"/>
          </a:solidFill>
        </a:ln>
      </c:spPr>
      <c:txPr>
        <a:bodyPr/>
        <a:lstStyle/>
        <a:p>
          <a:pPr>
            <a:defRPr sz="1400" b="1"/>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'par compétence'!$D$20</c:f>
              <c:strCache>
                <c:ptCount val="1"/>
                <c:pt idx="0">
                  <c:v>%perf 2015</c:v>
                </c:pt>
              </c:strCache>
            </c:strRef>
          </c:tx>
          <c:invertIfNegative val="0"/>
          <c:cat>
            <c:strRef>
              <c:f>'par compétence'!$A$21:$A$34</c:f>
              <c:strCache>
                <c:ptCount val="14"/>
                <c:pt idx="0">
                  <c:v>CO1.1</c:v>
                </c:pt>
                <c:pt idx="1">
                  <c:v>CO1.2</c:v>
                </c:pt>
                <c:pt idx="2">
                  <c:v>CO2.1</c:v>
                </c:pt>
                <c:pt idx="3">
                  <c:v>CO2.2</c:v>
                </c:pt>
                <c:pt idx="4">
                  <c:v>CO3.1</c:v>
                </c:pt>
                <c:pt idx="5">
                  <c:v>CO3.2</c:v>
                </c:pt>
                <c:pt idx="6">
                  <c:v>CO4.1</c:v>
                </c:pt>
                <c:pt idx="7">
                  <c:v>CO4.2</c:v>
                </c:pt>
                <c:pt idx="8">
                  <c:v>CO4.3</c:v>
                </c:pt>
                <c:pt idx="9">
                  <c:v>CO4.4</c:v>
                </c:pt>
                <c:pt idx="10">
                  <c:v>CO5.1</c:v>
                </c:pt>
                <c:pt idx="11">
                  <c:v>CO5.2</c:v>
                </c:pt>
                <c:pt idx="12">
                  <c:v>CO5.3</c:v>
                </c:pt>
                <c:pt idx="13">
                  <c:v>CO6.3</c:v>
                </c:pt>
              </c:strCache>
            </c:strRef>
          </c:cat>
          <c:val>
            <c:numRef>
              <c:f>'par compétence'!$D$21:$D$34</c:f>
              <c:numCache>
                <c:formatCode>0%</c:formatCode>
                <c:ptCount val="14"/>
                <c:pt idx="1">
                  <c:v>0.363939996564679</c:v>
                </c:pt>
                <c:pt idx="3">
                  <c:v>0.310137024453903</c:v>
                </c:pt>
                <c:pt idx="4">
                  <c:v>0.654824322741947</c:v>
                </c:pt>
                <c:pt idx="5">
                  <c:v>0.665882949504022</c:v>
                </c:pt>
                <c:pt idx="6">
                  <c:v>0.684920427805535</c:v>
                </c:pt>
                <c:pt idx="8">
                  <c:v>0.3587119784687</c:v>
                </c:pt>
                <c:pt idx="9">
                  <c:v>0.433712871852729</c:v>
                </c:pt>
                <c:pt idx="11">
                  <c:v>0.529322962751998</c:v>
                </c:pt>
                <c:pt idx="13">
                  <c:v>0.475015683857595</c:v>
                </c:pt>
              </c:numCache>
            </c:numRef>
          </c:val>
        </c:ser>
        <c:ser>
          <c:idx val="1"/>
          <c:order val="1"/>
          <c:tx>
            <c:strRef>
              <c:f>'par compétence'!$G$20</c:f>
              <c:strCache>
                <c:ptCount val="1"/>
                <c:pt idx="0">
                  <c:v>% perf 2014</c:v>
                </c:pt>
              </c:strCache>
            </c:strRef>
          </c:tx>
          <c:invertIfNegative val="0"/>
          <c:cat>
            <c:strRef>
              <c:f>'par compétence'!$A$21:$A$34</c:f>
              <c:strCache>
                <c:ptCount val="14"/>
                <c:pt idx="0">
                  <c:v>CO1.1</c:v>
                </c:pt>
                <c:pt idx="1">
                  <c:v>CO1.2</c:v>
                </c:pt>
                <c:pt idx="2">
                  <c:v>CO2.1</c:v>
                </c:pt>
                <c:pt idx="3">
                  <c:v>CO2.2</c:v>
                </c:pt>
                <c:pt idx="4">
                  <c:v>CO3.1</c:v>
                </c:pt>
                <c:pt idx="5">
                  <c:v>CO3.2</c:v>
                </c:pt>
                <c:pt idx="6">
                  <c:v>CO4.1</c:v>
                </c:pt>
                <c:pt idx="7">
                  <c:v>CO4.2</c:v>
                </c:pt>
                <c:pt idx="8">
                  <c:v>CO4.3</c:v>
                </c:pt>
                <c:pt idx="9">
                  <c:v>CO4.4</c:v>
                </c:pt>
                <c:pt idx="10">
                  <c:v>CO5.1</c:v>
                </c:pt>
                <c:pt idx="11">
                  <c:v>CO5.2</c:v>
                </c:pt>
                <c:pt idx="12">
                  <c:v>CO5.3</c:v>
                </c:pt>
                <c:pt idx="13">
                  <c:v>CO6.3</c:v>
                </c:pt>
              </c:strCache>
            </c:strRef>
          </c:cat>
          <c:val>
            <c:numRef>
              <c:f>'par compétence'!$G$21:$G$34</c:f>
              <c:numCache>
                <c:formatCode>0%</c:formatCode>
                <c:ptCount val="14"/>
                <c:pt idx="0">
                  <c:v>0.605326301189983</c:v>
                </c:pt>
                <c:pt idx="1">
                  <c:v>0.935922012222171</c:v>
                </c:pt>
                <c:pt idx="2">
                  <c:v>0.515140656588631</c:v>
                </c:pt>
                <c:pt idx="4">
                  <c:v>0.831984231761605</c:v>
                </c:pt>
                <c:pt idx="5">
                  <c:v>0.739390513571303</c:v>
                </c:pt>
                <c:pt idx="6">
                  <c:v>0.909638839041783</c:v>
                </c:pt>
                <c:pt idx="7">
                  <c:v>0.233361600838024</c:v>
                </c:pt>
                <c:pt idx="9">
                  <c:v>0.486333177591841</c:v>
                </c:pt>
                <c:pt idx="10">
                  <c:v>0.428953613082635</c:v>
                </c:pt>
                <c:pt idx="11">
                  <c:v>0.486752393723875</c:v>
                </c:pt>
              </c:numCache>
            </c:numRef>
          </c:val>
        </c:ser>
        <c:ser>
          <c:idx val="2"/>
          <c:order val="2"/>
          <c:tx>
            <c:strRef>
              <c:f>'par compétence'!$I$20</c:f>
              <c:strCache>
                <c:ptCount val="1"/>
                <c:pt idx="0">
                  <c:v>% perf 2013</c:v>
                </c:pt>
              </c:strCache>
            </c:strRef>
          </c:tx>
          <c:invertIfNegative val="0"/>
          <c:cat>
            <c:strRef>
              <c:f>'par compétence'!$A$21:$A$34</c:f>
              <c:strCache>
                <c:ptCount val="14"/>
                <c:pt idx="0">
                  <c:v>CO1.1</c:v>
                </c:pt>
                <c:pt idx="1">
                  <c:v>CO1.2</c:v>
                </c:pt>
                <c:pt idx="2">
                  <c:v>CO2.1</c:v>
                </c:pt>
                <c:pt idx="3">
                  <c:v>CO2.2</c:v>
                </c:pt>
                <c:pt idx="4">
                  <c:v>CO3.1</c:v>
                </c:pt>
                <c:pt idx="5">
                  <c:v>CO3.2</c:v>
                </c:pt>
                <c:pt idx="6">
                  <c:v>CO4.1</c:v>
                </c:pt>
                <c:pt idx="7">
                  <c:v>CO4.2</c:v>
                </c:pt>
                <c:pt idx="8">
                  <c:v>CO4.3</c:v>
                </c:pt>
                <c:pt idx="9">
                  <c:v>CO4.4</c:v>
                </c:pt>
                <c:pt idx="10">
                  <c:v>CO5.1</c:v>
                </c:pt>
                <c:pt idx="11">
                  <c:v>CO5.2</c:v>
                </c:pt>
                <c:pt idx="12">
                  <c:v>CO5.3</c:v>
                </c:pt>
                <c:pt idx="13">
                  <c:v>CO6.3</c:v>
                </c:pt>
              </c:strCache>
            </c:strRef>
          </c:cat>
          <c:val>
            <c:numRef>
              <c:f>'par compétence'!$I$21:$I$34</c:f>
              <c:numCache>
                <c:formatCode>General</c:formatCode>
                <c:ptCount val="14"/>
                <c:pt idx="3" formatCode="0.0%">
                  <c:v>0.652203502091895</c:v>
                </c:pt>
                <c:pt idx="4" formatCode="0.0%">
                  <c:v>0.839679523825175</c:v>
                </c:pt>
                <c:pt idx="5" formatCode="0.0%">
                  <c:v>0.508411154340425</c:v>
                </c:pt>
                <c:pt idx="6" formatCode="0.0%">
                  <c:v>0.839483733047429</c:v>
                </c:pt>
                <c:pt idx="7" formatCode="0.0%">
                  <c:v>0.487731254211333</c:v>
                </c:pt>
                <c:pt idx="8" formatCode="0.0%">
                  <c:v>0.595137677101133</c:v>
                </c:pt>
                <c:pt idx="9" formatCode="0.0%">
                  <c:v>0.516199498502564</c:v>
                </c:pt>
                <c:pt idx="10" formatCode="0.0%">
                  <c:v>0.708672670091433</c:v>
                </c:pt>
                <c:pt idx="11" formatCode="0.0%">
                  <c:v>0.597568516931806</c:v>
                </c:pt>
                <c:pt idx="12" formatCode="0.0%">
                  <c:v>0.605263291018223</c:v>
                </c:pt>
              </c:numCache>
            </c:numRef>
          </c:val>
        </c:ser>
        <c:dLbls>
          <c:showLegendKey val="0"/>
          <c:showVal val="0"/>
          <c:showCatName val="0"/>
          <c:showSerName val="0"/>
          <c:showPercent val="0"/>
          <c:showBubbleSize val="0"/>
        </c:dLbls>
        <c:gapWidth val="150"/>
        <c:axId val="-2065726968"/>
        <c:axId val="-2065723992"/>
      </c:barChart>
      <c:catAx>
        <c:axId val="-2065726968"/>
        <c:scaling>
          <c:orientation val="minMax"/>
        </c:scaling>
        <c:delete val="0"/>
        <c:axPos val="b"/>
        <c:majorTickMark val="out"/>
        <c:minorTickMark val="none"/>
        <c:tickLblPos val="nextTo"/>
        <c:txPr>
          <a:bodyPr/>
          <a:lstStyle/>
          <a:p>
            <a:pPr>
              <a:defRPr sz="1200" b="1"/>
            </a:pPr>
            <a:endParaRPr lang="fr-FR"/>
          </a:p>
        </c:txPr>
        <c:crossAx val="-2065723992"/>
        <c:crosses val="autoZero"/>
        <c:auto val="1"/>
        <c:lblAlgn val="ctr"/>
        <c:lblOffset val="100"/>
        <c:noMultiLvlLbl val="0"/>
      </c:catAx>
      <c:valAx>
        <c:axId val="-2065723992"/>
        <c:scaling>
          <c:orientation val="minMax"/>
        </c:scaling>
        <c:delete val="0"/>
        <c:axPos val="l"/>
        <c:majorGridlines/>
        <c:numFmt formatCode="0%" sourceLinked="1"/>
        <c:majorTickMark val="out"/>
        <c:minorTickMark val="none"/>
        <c:tickLblPos val="nextTo"/>
        <c:txPr>
          <a:bodyPr/>
          <a:lstStyle/>
          <a:p>
            <a:pPr>
              <a:defRPr sz="1400" b="1"/>
            </a:pPr>
            <a:endParaRPr lang="fr-FR"/>
          </a:p>
        </c:txPr>
        <c:crossAx val="-2065726968"/>
        <c:crosses val="autoZero"/>
        <c:crossBetween val="between"/>
      </c:valAx>
    </c:plotArea>
    <c:legend>
      <c:legendPos val="r"/>
      <c:layout>
        <c:manualLayout>
          <c:xMode val="edge"/>
          <c:yMode val="edge"/>
          <c:x val="0.707452652051587"/>
          <c:y val="0.0508731867844748"/>
          <c:w val="0.133074925886063"/>
          <c:h val="0.279576520452345"/>
        </c:manualLayout>
      </c:layout>
      <c:overlay val="0"/>
      <c:spPr>
        <a:solidFill>
          <a:srgbClr val="FFFFFF"/>
        </a:solidFill>
        <a:ln>
          <a:solidFill>
            <a:schemeClr val="bg1">
              <a:lumMod val="50000"/>
            </a:schemeClr>
          </a:solidFill>
        </a:ln>
      </c:spPr>
      <c:txPr>
        <a:bodyPr/>
        <a:lstStyle/>
        <a:p>
          <a:pPr>
            <a:defRPr sz="1400" b="1"/>
          </a:pPr>
          <a:endParaRPr lang="fr-F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Feuil1!$D$171</c:f>
              <c:strCache>
                <c:ptCount val="1"/>
                <c:pt idx="0">
                  <c:v>National</c:v>
                </c:pt>
              </c:strCache>
            </c:strRef>
          </c:tx>
          <c:marker>
            <c:symbol val="none"/>
          </c:marker>
          <c:cat>
            <c:numRef>
              <c:f>Feuil1!$E$170:$G$170</c:f>
              <c:numCache>
                <c:formatCode>General</c:formatCode>
                <c:ptCount val="3"/>
                <c:pt idx="0">
                  <c:v>2013.0</c:v>
                </c:pt>
                <c:pt idx="1">
                  <c:v>2014.0</c:v>
                </c:pt>
                <c:pt idx="2">
                  <c:v>2015.0</c:v>
                </c:pt>
              </c:numCache>
            </c:numRef>
          </c:cat>
          <c:val>
            <c:numRef>
              <c:f>Feuil1!$E$171:$G$171</c:f>
              <c:numCache>
                <c:formatCode>0.0%</c:formatCode>
                <c:ptCount val="3"/>
                <c:pt idx="0">
                  <c:v>0.923</c:v>
                </c:pt>
                <c:pt idx="1">
                  <c:v>0.923</c:v>
                </c:pt>
                <c:pt idx="2">
                  <c:v>0.917</c:v>
                </c:pt>
              </c:numCache>
            </c:numRef>
          </c:val>
          <c:smooth val="0"/>
          <c:extLst xmlns:c16r2="http://schemas.microsoft.com/office/drawing/2015/06/chart">
            <c:ext xmlns:c16="http://schemas.microsoft.com/office/drawing/2014/chart" uri="{C3380CC4-5D6E-409C-BE32-E72D297353CC}">
              <c16:uniqueId val="{00000000-F868-41A6-A980-376A643492FB}"/>
            </c:ext>
          </c:extLst>
        </c:ser>
        <c:ser>
          <c:idx val="1"/>
          <c:order val="1"/>
          <c:tx>
            <c:strRef>
              <c:f>Feuil1!$D$172</c:f>
              <c:strCache>
                <c:ptCount val="1"/>
                <c:pt idx="0">
                  <c:v>Académique</c:v>
                </c:pt>
              </c:strCache>
            </c:strRef>
          </c:tx>
          <c:marker>
            <c:symbol val="none"/>
          </c:marker>
          <c:cat>
            <c:numRef>
              <c:f>Feuil1!$E$170:$G$170</c:f>
              <c:numCache>
                <c:formatCode>General</c:formatCode>
                <c:ptCount val="3"/>
                <c:pt idx="0">
                  <c:v>2013.0</c:v>
                </c:pt>
                <c:pt idx="1">
                  <c:v>2014.0</c:v>
                </c:pt>
                <c:pt idx="2">
                  <c:v>2015.0</c:v>
                </c:pt>
              </c:numCache>
            </c:numRef>
          </c:cat>
          <c:val>
            <c:numRef>
              <c:f>Feuil1!$E$172:$G$172</c:f>
              <c:numCache>
                <c:formatCode>0.0%</c:formatCode>
                <c:ptCount val="3"/>
                <c:pt idx="0">
                  <c:v>0.918</c:v>
                </c:pt>
                <c:pt idx="1">
                  <c:v>0.947</c:v>
                </c:pt>
                <c:pt idx="2">
                  <c:v>0.931</c:v>
                </c:pt>
              </c:numCache>
            </c:numRef>
          </c:val>
          <c:smooth val="0"/>
          <c:extLst xmlns:c16r2="http://schemas.microsoft.com/office/drawing/2015/06/chart">
            <c:ext xmlns:c16="http://schemas.microsoft.com/office/drawing/2014/chart" uri="{C3380CC4-5D6E-409C-BE32-E72D297353CC}">
              <c16:uniqueId val="{00000001-F868-41A6-A980-376A643492FB}"/>
            </c:ext>
          </c:extLst>
        </c:ser>
        <c:ser>
          <c:idx val="2"/>
          <c:order val="2"/>
          <c:tx>
            <c:strRef>
              <c:f>Feuil1!$D$183</c:f>
              <c:strCache>
                <c:ptCount val="1"/>
                <c:pt idx="0">
                  <c:v>0590223X - LT  DU HAINAUT ... VALENCIENNES</c:v>
                </c:pt>
              </c:strCache>
            </c:strRef>
          </c:tx>
          <c:marker>
            <c:symbol val="none"/>
          </c:marker>
          <c:cat>
            <c:numRef>
              <c:f>Feuil1!$E$170:$G$170</c:f>
              <c:numCache>
                <c:formatCode>General</c:formatCode>
                <c:ptCount val="3"/>
                <c:pt idx="0">
                  <c:v>2013.0</c:v>
                </c:pt>
                <c:pt idx="1">
                  <c:v>2014.0</c:v>
                </c:pt>
                <c:pt idx="2">
                  <c:v>2015.0</c:v>
                </c:pt>
              </c:numCache>
            </c:numRef>
          </c:cat>
          <c:val>
            <c:numRef>
              <c:f>Feuil1!$E$183:$G$183</c:f>
              <c:numCache>
                <c:formatCode>0.0%</c:formatCode>
                <c:ptCount val="3"/>
                <c:pt idx="0">
                  <c:v>0.929577464788732</c:v>
                </c:pt>
                <c:pt idx="1">
                  <c:v>0.933333333333333</c:v>
                </c:pt>
                <c:pt idx="2">
                  <c:v>0.857142857142857</c:v>
                </c:pt>
              </c:numCache>
            </c:numRef>
          </c:val>
          <c:smooth val="0"/>
          <c:extLst xmlns:c16r2="http://schemas.microsoft.com/office/drawing/2015/06/chart">
            <c:ext xmlns:c16="http://schemas.microsoft.com/office/drawing/2014/chart" uri="{C3380CC4-5D6E-409C-BE32-E72D297353CC}">
              <c16:uniqueId val="{00000002-F868-41A6-A980-376A643492FB}"/>
            </c:ext>
          </c:extLst>
        </c:ser>
        <c:dLbls>
          <c:showLegendKey val="0"/>
          <c:showVal val="0"/>
          <c:showCatName val="0"/>
          <c:showSerName val="0"/>
          <c:showPercent val="0"/>
          <c:showBubbleSize val="0"/>
        </c:dLbls>
        <c:marker val="1"/>
        <c:smooth val="0"/>
        <c:axId val="2123734616"/>
        <c:axId val="2127963272"/>
      </c:lineChart>
      <c:catAx>
        <c:axId val="2123734616"/>
        <c:scaling>
          <c:orientation val="minMax"/>
        </c:scaling>
        <c:delete val="0"/>
        <c:axPos val="b"/>
        <c:numFmt formatCode="General" sourceLinked="1"/>
        <c:majorTickMark val="out"/>
        <c:minorTickMark val="none"/>
        <c:tickLblPos val="nextTo"/>
        <c:crossAx val="2127963272"/>
        <c:crosses val="autoZero"/>
        <c:auto val="1"/>
        <c:lblAlgn val="ctr"/>
        <c:lblOffset val="100"/>
        <c:noMultiLvlLbl val="0"/>
      </c:catAx>
      <c:valAx>
        <c:axId val="2127963272"/>
        <c:scaling>
          <c:orientation val="minMax"/>
          <c:max val="1.0"/>
          <c:min val="0.4"/>
        </c:scaling>
        <c:delete val="0"/>
        <c:axPos val="l"/>
        <c:majorGridlines/>
        <c:numFmt formatCode="0.0%" sourceLinked="1"/>
        <c:majorTickMark val="out"/>
        <c:minorTickMark val="none"/>
        <c:tickLblPos val="nextTo"/>
        <c:crossAx val="21237346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fr-FR"/>
              <a:t>Moyennes académiques par épreuve</a:t>
            </a:r>
          </a:p>
        </c:rich>
      </c:tx>
      <c:layout/>
      <c:overlay val="0"/>
    </c:title>
    <c:autoTitleDeleted val="0"/>
    <c:plotArea>
      <c:layout/>
      <c:barChart>
        <c:barDir val="col"/>
        <c:grouping val="clustered"/>
        <c:varyColors val="0"/>
        <c:ser>
          <c:idx val="0"/>
          <c:order val="0"/>
          <c:invertIfNegative val="0"/>
          <c:dPt>
            <c:idx val="6"/>
            <c:invertIfNegative val="0"/>
            <c:bubble3D val="0"/>
            <c:spPr>
              <a:solidFill>
                <a:srgbClr val="FFC000"/>
              </a:solidFill>
            </c:spPr>
            <c:extLst xmlns:c16r2="http://schemas.microsoft.com/office/drawing/2015/06/chart">
              <c:ext xmlns:c16="http://schemas.microsoft.com/office/drawing/2014/chart" uri="{C3380CC4-5D6E-409C-BE32-E72D297353CC}">
                <c16:uniqueId val="{00000001-7AFA-407E-8BE6-43378B1F6CB4}"/>
              </c:ext>
            </c:extLst>
          </c:dPt>
          <c:dPt>
            <c:idx val="7"/>
            <c:invertIfNegative val="0"/>
            <c:bubble3D val="0"/>
            <c:spPr>
              <a:solidFill>
                <a:srgbClr val="FFC000"/>
              </a:solidFill>
            </c:spPr>
            <c:extLst xmlns:c16r2="http://schemas.microsoft.com/office/drawing/2015/06/chart">
              <c:ext xmlns:c16="http://schemas.microsoft.com/office/drawing/2014/chart" uri="{C3380CC4-5D6E-409C-BE32-E72D297353CC}">
                <c16:uniqueId val="{00000003-7AFA-407E-8BE6-43378B1F6CB4}"/>
              </c:ext>
            </c:extLst>
          </c:dPt>
          <c:dPt>
            <c:idx val="8"/>
            <c:invertIfNegative val="0"/>
            <c:bubble3D val="0"/>
            <c:spPr>
              <a:solidFill>
                <a:srgbClr val="FFC000"/>
              </a:solidFill>
            </c:spPr>
            <c:extLst xmlns:c16r2="http://schemas.microsoft.com/office/drawing/2015/06/chart">
              <c:ext xmlns:c16="http://schemas.microsoft.com/office/drawing/2014/chart" uri="{C3380CC4-5D6E-409C-BE32-E72D297353CC}">
                <c16:uniqueId val="{00000005-7AFA-407E-8BE6-43378B1F6CB4}"/>
              </c:ext>
            </c:extLst>
          </c:dPt>
          <c:dPt>
            <c:idx val="9"/>
            <c:invertIfNegative val="0"/>
            <c:bubble3D val="0"/>
            <c:spPr>
              <a:solidFill>
                <a:srgbClr val="FFC000"/>
              </a:solidFill>
            </c:spPr>
            <c:extLst xmlns:c16r2="http://schemas.microsoft.com/office/drawing/2015/06/chart">
              <c:ext xmlns:c16="http://schemas.microsoft.com/office/drawing/2014/chart" uri="{C3380CC4-5D6E-409C-BE32-E72D297353CC}">
                <c16:uniqueId val="{00000007-7AFA-407E-8BE6-43378B1F6CB4}"/>
              </c:ext>
            </c:extLst>
          </c:dPt>
          <c:dPt>
            <c:idx val="10"/>
            <c:invertIfNegative val="0"/>
            <c:bubble3D val="0"/>
            <c:spPr>
              <a:solidFill>
                <a:srgbClr val="FFC000"/>
              </a:solidFill>
            </c:spPr>
            <c:extLst xmlns:c16r2="http://schemas.microsoft.com/office/drawing/2015/06/chart">
              <c:ext xmlns:c16="http://schemas.microsoft.com/office/drawing/2014/chart" uri="{C3380CC4-5D6E-409C-BE32-E72D297353CC}">
                <c16:uniqueId val="{00000009-7AFA-407E-8BE6-43378B1F6CB4}"/>
              </c:ext>
            </c:extLst>
          </c:dPt>
          <c:cat>
            <c:strRef>
              <c:f>Feuil1!$J$32:$J$45</c:f>
              <c:strCache>
                <c:ptCount val="14"/>
                <c:pt idx="0">
                  <c:v>EPS</c:v>
                </c:pt>
                <c:pt idx="1">
                  <c:v>LV1</c:v>
                </c:pt>
                <c:pt idx="2">
                  <c:v>LV2</c:v>
                </c:pt>
                <c:pt idx="3">
                  <c:v>Math</c:v>
                </c:pt>
                <c:pt idx="4">
                  <c:v>Philo</c:v>
                </c:pt>
                <c:pt idx="5">
                  <c:v>Phy</c:v>
                </c:pt>
                <c:pt idx="6">
                  <c:v>ETT</c:v>
                </c:pt>
                <c:pt idx="7">
                  <c:v>Projet</c:v>
                </c:pt>
                <c:pt idx="8">
                  <c:v>Projet pres</c:v>
                </c:pt>
                <c:pt idx="9">
                  <c:v>Projet Revues</c:v>
                </c:pt>
                <c:pt idx="10">
                  <c:v>ETLV</c:v>
                </c:pt>
                <c:pt idx="11">
                  <c:v>Fr Ecrit</c:v>
                </c:pt>
                <c:pt idx="12">
                  <c:v>Fr Oral</c:v>
                </c:pt>
                <c:pt idx="13">
                  <c:v>HG</c:v>
                </c:pt>
              </c:strCache>
            </c:strRef>
          </c:cat>
          <c:val>
            <c:numRef>
              <c:f>Feuil1!$K$32:$K$45</c:f>
              <c:numCache>
                <c:formatCode>0.00</c:formatCode>
                <c:ptCount val="14"/>
                <c:pt idx="0">
                  <c:v>13.50533501896334</c:v>
                </c:pt>
                <c:pt idx="1">
                  <c:v>10.31619605425401</c:v>
                </c:pt>
                <c:pt idx="2">
                  <c:v>10.5399609375</c:v>
                </c:pt>
                <c:pt idx="3">
                  <c:v>11.75470588235294</c:v>
                </c:pt>
                <c:pt idx="4">
                  <c:v>8.733686493184636</c:v>
                </c:pt>
                <c:pt idx="5">
                  <c:v>9.990831781502168</c:v>
                </c:pt>
                <c:pt idx="6">
                  <c:v>11.20524908869987</c:v>
                </c:pt>
                <c:pt idx="7">
                  <c:v>13.75042331288343</c:v>
                </c:pt>
                <c:pt idx="8">
                  <c:v>12.95480368098159</c:v>
                </c:pt>
                <c:pt idx="9">
                  <c:v>13.9745003065604</c:v>
                </c:pt>
                <c:pt idx="10">
                  <c:v>12.90775212636695</c:v>
                </c:pt>
                <c:pt idx="11">
                  <c:v>10.29</c:v>
                </c:pt>
                <c:pt idx="12">
                  <c:v>11.58</c:v>
                </c:pt>
                <c:pt idx="13">
                  <c:v>11.39</c:v>
                </c:pt>
              </c:numCache>
            </c:numRef>
          </c:val>
          <c:extLst xmlns:c16r2="http://schemas.microsoft.com/office/drawing/2015/06/chart">
            <c:ext xmlns:c16="http://schemas.microsoft.com/office/drawing/2014/chart" uri="{C3380CC4-5D6E-409C-BE32-E72D297353CC}">
              <c16:uniqueId val="{0000000A-7AFA-407E-8BE6-43378B1F6CB4}"/>
            </c:ext>
          </c:extLst>
        </c:ser>
        <c:dLbls>
          <c:showLegendKey val="0"/>
          <c:showVal val="0"/>
          <c:showCatName val="0"/>
          <c:showSerName val="0"/>
          <c:showPercent val="0"/>
          <c:showBubbleSize val="0"/>
        </c:dLbls>
        <c:gapWidth val="150"/>
        <c:axId val="2123985928"/>
        <c:axId val="2117762392"/>
      </c:barChart>
      <c:catAx>
        <c:axId val="2123985928"/>
        <c:scaling>
          <c:orientation val="minMax"/>
        </c:scaling>
        <c:delete val="0"/>
        <c:axPos val="b"/>
        <c:numFmt formatCode="General" sourceLinked="1"/>
        <c:majorTickMark val="none"/>
        <c:minorTickMark val="none"/>
        <c:tickLblPos val="nextTo"/>
        <c:crossAx val="2117762392"/>
        <c:crosses val="autoZero"/>
        <c:auto val="1"/>
        <c:lblAlgn val="ctr"/>
        <c:lblOffset val="100"/>
        <c:noMultiLvlLbl val="0"/>
      </c:catAx>
      <c:valAx>
        <c:axId val="2117762392"/>
        <c:scaling>
          <c:orientation val="minMax"/>
        </c:scaling>
        <c:delete val="0"/>
        <c:axPos val="l"/>
        <c:majorGridlines/>
        <c:numFmt formatCode="0.00" sourceLinked="1"/>
        <c:majorTickMark val="none"/>
        <c:minorTickMark val="none"/>
        <c:tickLblPos val="nextTo"/>
        <c:crossAx val="21239859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fr-FR"/>
              <a:t>Points gagnés par épreuve</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1-047E-42E5-9370-7038DB83ED5B}"/>
              </c:ext>
            </c:extLst>
          </c:dPt>
          <c:dPt>
            <c:idx val="1"/>
            <c:invertIfNegative val="0"/>
            <c:bubble3D val="0"/>
            <c:spPr>
              <a:solidFill>
                <a:srgbClr val="FFC000"/>
              </a:solidFill>
            </c:spPr>
            <c:extLst xmlns:c16r2="http://schemas.microsoft.com/office/drawing/2015/06/chart">
              <c:ext xmlns:c16="http://schemas.microsoft.com/office/drawing/2014/chart" uri="{C3380CC4-5D6E-409C-BE32-E72D297353CC}">
                <c16:uniqueId val="{00000003-047E-42E5-9370-7038DB83ED5B}"/>
              </c:ext>
            </c:extLst>
          </c:dPt>
          <c:dPt>
            <c:idx val="4"/>
            <c:invertIfNegative val="0"/>
            <c:bubble3D val="0"/>
            <c:spPr>
              <a:solidFill>
                <a:srgbClr val="FFC000"/>
              </a:solidFill>
            </c:spPr>
            <c:extLst xmlns:c16r2="http://schemas.microsoft.com/office/drawing/2015/06/chart">
              <c:ext xmlns:c16="http://schemas.microsoft.com/office/drawing/2014/chart" uri="{C3380CC4-5D6E-409C-BE32-E72D297353CC}">
                <c16:uniqueId val="{00000005-047E-42E5-9370-7038DB83ED5B}"/>
              </c:ext>
            </c:extLst>
          </c:dPt>
          <c:cat>
            <c:strRef>
              <c:f>Feuil1!$J$66:$J$77</c:f>
              <c:strCache>
                <c:ptCount val="12"/>
                <c:pt idx="0">
                  <c:v>Projet</c:v>
                </c:pt>
                <c:pt idx="1">
                  <c:v>ETT</c:v>
                </c:pt>
                <c:pt idx="2">
                  <c:v>Math</c:v>
                </c:pt>
                <c:pt idx="3">
                  <c:v>EPS</c:v>
                </c:pt>
                <c:pt idx="4">
                  <c:v>ETLV</c:v>
                </c:pt>
                <c:pt idx="5">
                  <c:v>Fr Oral</c:v>
                </c:pt>
                <c:pt idx="6">
                  <c:v>HG</c:v>
                </c:pt>
                <c:pt idx="7">
                  <c:v>LV2</c:v>
                </c:pt>
                <c:pt idx="8">
                  <c:v>LV1</c:v>
                </c:pt>
                <c:pt idx="9">
                  <c:v>Fr Ecrit</c:v>
                </c:pt>
                <c:pt idx="10">
                  <c:v>Phy</c:v>
                </c:pt>
                <c:pt idx="11">
                  <c:v>Philo</c:v>
                </c:pt>
              </c:strCache>
            </c:strRef>
          </c:cat>
          <c:val>
            <c:numRef>
              <c:f>Feuil1!$K$66:$K$77</c:f>
              <c:numCache>
                <c:formatCode>General</c:formatCode>
                <c:ptCount val="12"/>
                <c:pt idx="0">
                  <c:v>45.0050797546012</c:v>
                </c:pt>
                <c:pt idx="1">
                  <c:v>9.641992709598998</c:v>
                </c:pt>
                <c:pt idx="2">
                  <c:v>7.018823529411762</c:v>
                </c:pt>
                <c:pt idx="3" formatCode="0.00">
                  <c:v>7.010670037926673</c:v>
                </c:pt>
                <c:pt idx="4">
                  <c:v>5.815504252733884</c:v>
                </c:pt>
                <c:pt idx="5">
                  <c:v>3.16</c:v>
                </c:pt>
                <c:pt idx="6">
                  <c:v>2.780000000000001</c:v>
                </c:pt>
                <c:pt idx="7" formatCode="0.00">
                  <c:v>1.079921875</c:v>
                </c:pt>
                <c:pt idx="8" formatCode="0.00">
                  <c:v>0.632392108508018</c:v>
                </c:pt>
                <c:pt idx="9">
                  <c:v>0.579999999999998</c:v>
                </c:pt>
                <c:pt idx="10">
                  <c:v>-0.0366728739913071</c:v>
                </c:pt>
                <c:pt idx="11">
                  <c:v>-2.53262701363073</c:v>
                </c:pt>
              </c:numCache>
            </c:numRef>
          </c:val>
          <c:extLst xmlns:c16r2="http://schemas.microsoft.com/office/drawing/2015/06/chart">
            <c:ext xmlns:c16="http://schemas.microsoft.com/office/drawing/2014/chart" uri="{C3380CC4-5D6E-409C-BE32-E72D297353CC}">
              <c16:uniqueId val="{00000006-047E-42E5-9370-7038DB83ED5B}"/>
            </c:ext>
          </c:extLst>
        </c:ser>
        <c:dLbls>
          <c:showLegendKey val="0"/>
          <c:showVal val="0"/>
          <c:showCatName val="0"/>
          <c:showSerName val="0"/>
          <c:showPercent val="0"/>
          <c:showBubbleSize val="0"/>
        </c:dLbls>
        <c:gapWidth val="150"/>
        <c:axId val="-2141627256"/>
        <c:axId val="-2141222344"/>
      </c:barChart>
      <c:catAx>
        <c:axId val="-2141627256"/>
        <c:scaling>
          <c:orientation val="minMax"/>
        </c:scaling>
        <c:delete val="0"/>
        <c:axPos val="b"/>
        <c:numFmt formatCode="General" sourceLinked="0"/>
        <c:majorTickMark val="none"/>
        <c:minorTickMark val="none"/>
        <c:tickLblPos val="nextTo"/>
        <c:crossAx val="-2141222344"/>
        <c:crosses val="autoZero"/>
        <c:auto val="1"/>
        <c:lblAlgn val="ctr"/>
        <c:lblOffset val="100"/>
        <c:noMultiLvlLbl val="0"/>
      </c:catAx>
      <c:valAx>
        <c:axId val="-2141222344"/>
        <c:scaling>
          <c:orientation val="minMax"/>
        </c:scaling>
        <c:delete val="0"/>
        <c:axPos val="l"/>
        <c:majorGridlines/>
        <c:numFmt formatCode="General" sourceLinked="1"/>
        <c:majorTickMark val="none"/>
        <c:minorTickMark val="none"/>
        <c:tickLblPos val="nextTo"/>
        <c:crossAx val="-214162725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fr-FR" sz="1800" b="1" i="0" u="none" strike="noStrike" baseline="0" dirty="0"/>
              <a:t>É</a:t>
            </a:r>
            <a:r>
              <a:rPr lang="en-US" dirty="0"/>
              <a:t>carts/</a:t>
            </a:r>
            <a:r>
              <a:rPr lang="en-US" dirty="0" err="1"/>
              <a:t>moy</a:t>
            </a:r>
            <a:r>
              <a:rPr lang="en-US" dirty="0"/>
              <a:t> </a:t>
            </a:r>
            <a:r>
              <a:rPr lang="en-US" dirty="0" err="1"/>
              <a:t>acad</a:t>
            </a:r>
            <a:endParaRPr lang="en-US" dirty="0"/>
          </a:p>
        </c:rich>
      </c:tx>
      <c:layout/>
      <c:overlay val="0"/>
    </c:title>
    <c:autoTitleDeleted val="0"/>
    <c:plotArea>
      <c:layout/>
      <c:barChart>
        <c:barDir val="col"/>
        <c:grouping val="clustered"/>
        <c:varyColors val="0"/>
        <c:ser>
          <c:idx val="0"/>
          <c:order val="0"/>
          <c:tx>
            <c:strRef>
              <c:f>Eiffel!$I$2</c:f>
              <c:strCache>
                <c:ptCount val="1"/>
                <c:pt idx="0">
                  <c:v>Ecarts/moy acad</c:v>
                </c:pt>
              </c:strCache>
            </c:strRef>
          </c:tx>
          <c:invertIfNegative val="0"/>
          <c:cat>
            <c:strRef>
              <c:f>Eiffel!$H$3:$H$36</c:f>
              <c:strCache>
                <c:ptCount val="34"/>
                <c:pt idx="0">
                  <c:v>Projet ITEC</c:v>
                </c:pt>
                <c:pt idx="1">
                  <c:v>Revues ITEC</c:v>
                </c:pt>
                <c:pt idx="2">
                  <c:v>pres ITEC</c:v>
                </c:pt>
                <c:pt idx="3">
                  <c:v>Projet SIN</c:v>
                </c:pt>
                <c:pt idx="4">
                  <c:v>Revues SIN</c:v>
                </c:pt>
                <c:pt idx="5">
                  <c:v>pres SIN</c:v>
                </c:pt>
                <c:pt idx="6">
                  <c:v>Projet AC</c:v>
                </c:pt>
                <c:pt idx="7">
                  <c:v>Revues AC</c:v>
                </c:pt>
                <c:pt idx="8">
                  <c:v>pres AC</c:v>
                </c:pt>
                <c:pt idx="9">
                  <c:v>Projet EE</c:v>
                </c:pt>
                <c:pt idx="10">
                  <c:v>Revues EE</c:v>
                </c:pt>
                <c:pt idx="11">
                  <c:v>pres EE</c:v>
                </c:pt>
                <c:pt idx="12">
                  <c:v>Projet</c:v>
                </c:pt>
                <c:pt idx="13">
                  <c:v>revues</c:v>
                </c:pt>
                <c:pt idx="14">
                  <c:v>pres</c:v>
                </c:pt>
                <c:pt idx="15">
                  <c:v>ETT ITEC</c:v>
                </c:pt>
                <c:pt idx="16">
                  <c:v>ETT SIN</c:v>
                </c:pt>
                <c:pt idx="17">
                  <c:v>ETT AC</c:v>
                </c:pt>
                <c:pt idx="18">
                  <c:v>ETT EE</c:v>
                </c:pt>
                <c:pt idx="19">
                  <c:v>ETT</c:v>
                </c:pt>
                <c:pt idx="20">
                  <c:v>ETLV ITEC</c:v>
                </c:pt>
                <c:pt idx="21">
                  <c:v>ETLV SIN</c:v>
                </c:pt>
                <c:pt idx="22">
                  <c:v>ETLV AC</c:v>
                </c:pt>
                <c:pt idx="23">
                  <c:v>ETLV EE</c:v>
                </c:pt>
                <c:pt idx="24">
                  <c:v>ETLV</c:v>
                </c:pt>
                <c:pt idx="25">
                  <c:v>EDUCATION PHYSIQUE ET SPORTIVE</c:v>
                </c:pt>
                <c:pt idx="26">
                  <c:v>LV1</c:v>
                </c:pt>
                <c:pt idx="27">
                  <c:v>LV2</c:v>
                </c:pt>
                <c:pt idx="28">
                  <c:v>MATHEMATIQUES                 </c:v>
                </c:pt>
                <c:pt idx="29">
                  <c:v>PHILOSOPHIE                   </c:v>
                </c:pt>
                <c:pt idx="30">
                  <c:v>PHYSIQUE-CHIMIE               </c:v>
                </c:pt>
                <c:pt idx="31">
                  <c:v>Français écrit</c:v>
                </c:pt>
                <c:pt idx="32">
                  <c:v>Français oral</c:v>
                </c:pt>
                <c:pt idx="33">
                  <c:v>HG</c:v>
                </c:pt>
              </c:strCache>
            </c:strRef>
          </c:cat>
          <c:val>
            <c:numRef>
              <c:f>Eiffel!$I$3:$I$36</c:f>
              <c:numCache>
                <c:formatCode>0.0</c:formatCode>
                <c:ptCount val="34"/>
                <c:pt idx="0">
                  <c:v>1.181073059360731</c:v>
                </c:pt>
                <c:pt idx="1">
                  <c:v>0.460821917808218</c:v>
                </c:pt>
                <c:pt idx="2">
                  <c:v>1.53837899543379</c:v>
                </c:pt>
                <c:pt idx="3">
                  <c:v>0.501372912801484</c:v>
                </c:pt>
                <c:pt idx="4">
                  <c:v>1.530927643784787</c:v>
                </c:pt>
                <c:pt idx="5">
                  <c:v>-0.777365491651205</c:v>
                </c:pt>
                <c:pt idx="6">
                  <c:v>1.387194444444441</c:v>
                </c:pt>
                <c:pt idx="7">
                  <c:v>1.387194444444441</c:v>
                </c:pt>
                <c:pt idx="8">
                  <c:v>1.7905540166205</c:v>
                </c:pt>
                <c:pt idx="9">
                  <c:v>0.729416666666667</c:v>
                </c:pt>
                <c:pt idx="10">
                  <c:v>-0.206894197952218</c:v>
                </c:pt>
                <c:pt idx="11">
                  <c:v>1.339146757679182</c:v>
                </c:pt>
                <c:pt idx="12">
                  <c:v>0.980266581780298</c:v>
                </c:pt>
                <c:pt idx="13">
                  <c:v>1.270832619516149</c:v>
                </c:pt>
                <c:pt idx="14">
                  <c:v>-0.188601342748004</c:v>
                </c:pt>
                <c:pt idx="15">
                  <c:v>0.644750911300124</c:v>
                </c:pt>
                <c:pt idx="16">
                  <c:v>1.614750911300125</c:v>
                </c:pt>
                <c:pt idx="17">
                  <c:v>-0.395249088699876</c:v>
                </c:pt>
                <c:pt idx="18">
                  <c:v>0.544750911300124</c:v>
                </c:pt>
                <c:pt idx="19">
                  <c:v>0.750788647149181</c:v>
                </c:pt>
                <c:pt idx="20">
                  <c:v>0.542247873633052</c:v>
                </c:pt>
                <c:pt idx="21">
                  <c:v>-0.907752126366947</c:v>
                </c:pt>
                <c:pt idx="22">
                  <c:v>-0.187752126366947</c:v>
                </c:pt>
                <c:pt idx="23">
                  <c:v>-0.157752126366947</c:v>
                </c:pt>
                <c:pt idx="24">
                  <c:v>-0.154544579197134</c:v>
                </c:pt>
                <c:pt idx="25">
                  <c:v>-0.155335018963337</c:v>
                </c:pt>
                <c:pt idx="26">
                  <c:v>0.97380394574599</c:v>
                </c:pt>
                <c:pt idx="27">
                  <c:v>1.0600390625</c:v>
                </c:pt>
                <c:pt idx="28">
                  <c:v>1.565294117647058</c:v>
                </c:pt>
                <c:pt idx="29">
                  <c:v>1.276313506815365</c:v>
                </c:pt>
                <c:pt idx="30">
                  <c:v>0.0991682184978267</c:v>
                </c:pt>
                <c:pt idx="31">
                  <c:v>0.350000000000001</c:v>
                </c:pt>
                <c:pt idx="32">
                  <c:v>-0.390000000000001</c:v>
                </c:pt>
                <c:pt idx="33">
                  <c:v>-1.100000000000002</c:v>
                </c:pt>
              </c:numCache>
            </c:numRef>
          </c:val>
          <c:extLst xmlns:c16r2="http://schemas.microsoft.com/office/drawing/2015/06/chart">
            <c:ext xmlns:c16="http://schemas.microsoft.com/office/drawing/2014/chart" uri="{C3380CC4-5D6E-409C-BE32-E72D297353CC}">
              <c16:uniqueId val="{00000000-1B4B-4782-AB46-78438FD04E27}"/>
            </c:ext>
          </c:extLst>
        </c:ser>
        <c:dLbls>
          <c:showLegendKey val="0"/>
          <c:showVal val="0"/>
          <c:showCatName val="0"/>
          <c:showSerName val="0"/>
          <c:showPercent val="0"/>
          <c:showBubbleSize val="0"/>
        </c:dLbls>
        <c:gapWidth val="150"/>
        <c:axId val="-2135883576"/>
        <c:axId val="-2110908648"/>
      </c:barChart>
      <c:catAx>
        <c:axId val="-2135883576"/>
        <c:scaling>
          <c:orientation val="minMax"/>
        </c:scaling>
        <c:delete val="0"/>
        <c:axPos val="b"/>
        <c:numFmt formatCode="General" sourceLinked="1"/>
        <c:majorTickMark val="out"/>
        <c:minorTickMark val="none"/>
        <c:tickLblPos val="high"/>
        <c:txPr>
          <a:bodyPr rot="-5400000" vert="horz"/>
          <a:lstStyle/>
          <a:p>
            <a:pPr>
              <a:defRPr sz="1000" b="0" i="0" u="none" strike="noStrike" baseline="0">
                <a:solidFill>
                  <a:srgbClr val="000000"/>
                </a:solidFill>
                <a:latin typeface="Calibri"/>
                <a:ea typeface="Calibri"/>
                <a:cs typeface="Calibri"/>
              </a:defRPr>
            </a:pPr>
            <a:endParaRPr lang="fr-FR"/>
          </a:p>
        </c:txPr>
        <c:crossAx val="-2110908648"/>
        <c:crosses val="autoZero"/>
        <c:auto val="1"/>
        <c:lblAlgn val="ctr"/>
        <c:lblOffset val="100"/>
        <c:noMultiLvlLbl val="0"/>
      </c:catAx>
      <c:valAx>
        <c:axId val="-2110908648"/>
        <c:scaling>
          <c:orientation val="minMax"/>
        </c:scaling>
        <c:delete val="0"/>
        <c:axPos val="l"/>
        <c:majorGridlines/>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13588357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F9B34-F35A-4766-AE24-9F29FD532FD5}" type="doc">
      <dgm:prSet loTypeId="urn:microsoft.com/office/officeart/2005/8/layout/arrow2" loCatId="process" qsTypeId="urn:microsoft.com/office/officeart/2005/8/quickstyle/simple1" qsCatId="simple" csTypeId="urn:microsoft.com/office/officeart/2005/8/colors/accent1_2" csCatId="accent1" phldr="1"/>
      <dgm:spPr/>
    </dgm:pt>
    <dgm:pt modelId="{A8CCBD16-09FE-42BF-ABAA-C9D426AD1D63}">
      <dgm:prSet phldrT="[Texte]" custT="1"/>
      <dgm:spPr/>
      <dgm:t>
        <a:bodyPr/>
        <a:lstStyle/>
        <a:p>
          <a:r>
            <a:rPr lang="fr-FR" sz="2800" dirty="0" smtClean="0"/>
            <a:t>20xx</a:t>
          </a:r>
          <a:endParaRPr lang="fr-FR" sz="2800" dirty="0"/>
        </a:p>
      </dgm:t>
    </dgm:pt>
    <dgm:pt modelId="{3ED91271-B392-4D91-AD91-A1DAF2FDFCF0}" type="parTrans" cxnId="{41C897AF-0225-4EDD-A93C-F58D45D363CC}">
      <dgm:prSet/>
      <dgm:spPr/>
      <dgm:t>
        <a:bodyPr/>
        <a:lstStyle/>
        <a:p>
          <a:endParaRPr lang="fr-FR"/>
        </a:p>
      </dgm:t>
    </dgm:pt>
    <dgm:pt modelId="{F00183C7-BC2A-47AA-986B-A1300B5040AF}" type="sibTrans" cxnId="{41C897AF-0225-4EDD-A93C-F58D45D363CC}">
      <dgm:prSet/>
      <dgm:spPr/>
      <dgm:t>
        <a:bodyPr/>
        <a:lstStyle/>
        <a:p>
          <a:endParaRPr lang="fr-FR"/>
        </a:p>
      </dgm:t>
    </dgm:pt>
    <dgm:pt modelId="{5B7E4AC5-D54B-4F8C-9F18-887DC6959B9D}">
      <dgm:prSet phldrT="[Texte]" custT="1"/>
      <dgm:spPr/>
      <dgm:t>
        <a:bodyPr/>
        <a:lstStyle/>
        <a:p>
          <a:r>
            <a:rPr lang="fr-FR" sz="4800" dirty="0"/>
            <a:t>2016</a:t>
          </a:r>
        </a:p>
      </dgm:t>
    </dgm:pt>
    <dgm:pt modelId="{4843E6D3-3D26-4DDF-AFAD-055AD812F97D}" type="parTrans" cxnId="{26685C38-C32F-4089-911F-8F7C62BB3A67}">
      <dgm:prSet/>
      <dgm:spPr/>
      <dgm:t>
        <a:bodyPr/>
        <a:lstStyle/>
        <a:p>
          <a:endParaRPr lang="fr-FR"/>
        </a:p>
      </dgm:t>
    </dgm:pt>
    <dgm:pt modelId="{00096978-E3FA-4BDA-B5CE-0B0D955473FE}" type="sibTrans" cxnId="{26685C38-C32F-4089-911F-8F7C62BB3A67}">
      <dgm:prSet/>
      <dgm:spPr/>
      <dgm:t>
        <a:bodyPr/>
        <a:lstStyle/>
        <a:p>
          <a:endParaRPr lang="fr-FR"/>
        </a:p>
      </dgm:t>
    </dgm:pt>
    <dgm:pt modelId="{02F67FC1-8D7F-4892-9DC8-15A75FA1E9F6}" type="pres">
      <dgm:prSet presAssocID="{25BF9B34-F35A-4766-AE24-9F29FD532FD5}" presName="arrowDiagram" presStyleCnt="0">
        <dgm:presLayoutVars>
          <dgm:chMax val="5"/>
          <dgm:dir/>
          <dgm:resizeHandles val="exact"/>
        </dgm:presLayoutVars>
      </dgm:prSet>
      <dgm:spPr/>
    </dgm:pt>
    <dgm:pt modelId="{B41E9024-C6FB-4763-99C6-7B8F2A77DCA0}" type="pres">
      <dgm:prSet presAssocID="{25BF9B34-F35A-4766-AE24-9F29FD532FD5}" presName="arrow" presStyleLbl="bgShp" presStyleIdx="0" presStyleCnt="1" custScaleX="100000" custScaleY="70628" custLinFactNeighborX="-1260" custLinFactNeighborY="131"/>
      <dgm:spPr>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dgm:spPr>
    </dgm:pt>
    <dgm:pt modelId="{A50CC078-6E29-4AA0-B44E-6121B3BE635A}" type="pres">
      <dgm:prSet presAssocID="{25BF9B34-F35A-4766-AE24-9F29FD532FD5}" presName="arrowDiagram2" presStyleCnt="0"/>
      <dgm:spPr/>
    </dgm:pt>
    <dgm:pt modelId="{D9128901-D0D2-4A1A-A4AC-08CE71EF27B2}" type="pres">
      <dgm:prSet presAssocID="{A8CCBD16-09FE-42BF-ABAA-C9D426AD1D63}" presName="bullet2a" presStyleLbl="node1" presStyleIdx="0" presStyleCnt="2" custFlipHor="1" custScaleX="70975" custScaleY="82638" custLinFactX="-200000" custLinFactY="90755" custLinFactNeighborX="-240598" custLinFactNeighborY="100000"/>
      <dgm:spPr/>
    </dgm:pt>
    <dgm:pt modelId="{6BCA42D4-DF02-4678-960A-4DDBFEBFAD5E}" type="pres">
      <dgm:prSet presAssocID="{A8CCBD16-09FE-42BF-ABAA-C9D426AD1D63}" presName="textBox2a" presStyleLbl="revTx" presStyleIdx="0" presStyleCnt="2" custScaleX="43298" custScaleY="31314" custLinFactNeighborX="-74106" custLinFactNeighborY="-4680">
        <dgm:presLayoutVars>
          <dgm:bulletEnabled val="1"/>
        </dgm:presLayoutVars>
      </dgm:prSet>
      <dgm:spPr/>
      <dgm:t>
        <a:bodyPr/>
        <a:lstStyle/>
        <a:p>
          <a:endParaRPr lang="fr-FR"/>
        </a:p>
      </dgm:t>
    </dgm:pt>
    <dgm:pt modelId="{9803CDE6-EA92-4247-9030-9EF77811F0BF}" type="pres">
      <dgm:prSet presAssocID="{5B7E4AC5-D54B-4F8C-9F18-887DC6959B9D}" presName="bullet2b" presStyleLbl="node1" presStyleIdx="1" presStyleCnt="2" custLinFactX="200000" custLinFactNeighborX="239453" custLinFactNeighborY="-14648"/>
      <dgm:spPr/>
    </dgm:pt>
    <dgm:pt modelId="{8258603B-291E-4C29-992C-206D4C5E08B0}" type="pres">
      <dgm:prSet presAssocID="{5B7E4AC5-D54B-4F8C-9F18-887DC6959B9D}" presName="textBox2b" presStyleLbl="revTx" presStyleIdx="1" presStyleCnt="2" custScaleX="87379" custScaleY="36188" custLinFactNeighborX="59032" custLinFactNeighborY="-97186">
        <dgm:presLayoutVars>
          <dgm:bulletEnabled val="1"/>
        </dgm:presLayoutVars>
      </dgm:prSet>
      <dgm:spPr/>
      <dgm:t>
        <a:bodyPr/>
        <a:lstStyle/>
        <a:p>
          <a:endParaRPr lang="fr-FR"/>
        </a:p>
      </dgm:t>
    </dgm:pt>
  </dgm:ptLst>
  <dgm:cxnLst>
    <dgm:cxn modelId="{9EBAE3B3-91F2-4BE7-8C91-853E3E2CDC3B}" type="presOf" srcId="{5B7E4AC5-D54B-4F8C-9F18-887DC6959B9D}" destId="{8258603B-291E-4C29-992C-206D4C5E08B0}" srcOrd="0" destOrd="0" presId="urn:microsoft.com/office/officeart/2005/8/layout/arrow2"/>
    <dgm:cxn modelId="{D6788090-0A3B-4704-A804-4613EA9F4A7D}" type="presOf" srcId="{25BF9B34-F35A-4766-AE24-9F29FD532FD5}" destId="{02F67FC1-8D7F-4892-9DC8-15A75FA1E9F6}" srcOrd="0" destOrd="0" presId="urn:microsoft.com/office/officeart/2005/8/layout/arrow2"/>
    <dgm:cxn modelId="{41C897AF-0225-4EDD-A93C-F58D45D363CC}" srcId="{25BF9B34-F35A-4766-AE24-9F29FD532FD5}" destId="{A8CCBD16-09FE-42BF-ABAA-C9D426AD1D63}" srcOrd="0" destOrd="0" parTransId="{3ED91271-B392-4D91-AD91-A1DAF2FDFCF0}" sibTransId="{F00183C7-BC2A-47AA-986B-A1300B5040AF}"/>
    <dgm:cxn modelId="{26685C38-C32F-4089-911F-8F7C62BB3A67}" srcId="{25BF9B34-F35A-4766-AE24-9F29FD532FD5}" destId="{5B7E4AC5-D54B-4F8C-9F18-887DC6959B9D}" srcOrd="1" destOrd="0" parTransId="{4843E6D3-3D26-4DDF-AFAD-055AD812F97D}" sibTransId="{00096978-E3FA-4BDA-B5CE-0B0D955473FE}"/>
    <dgm:cxn modelId="{30EE2243-C2DA-4531-93B9-79A2F12E6E1C}" type="presOf" srcId="{A8CCBD16-09FE-42BF-ABAA-C9D426AD1D63}" destId="{6BCA42D4-DF02-4678-960A-4DDBFEBFAD5E}" srcOrd="0" destOrd="0" presId="urn:microsoft.com/office/officeart/2005/8/layout/arrow2"/>
    <dgm:cxn modelId="{E6F2EF67-74AD-480C-BFDB-9D1787A4088F}" type="presParOf" srcId="{02F67FC1-8D7F-4892-9DC8-15A75FA1E9F6}" destId="{B41E9024-C6FB-4763-99C6-7B8F2A77DCA0}" srcOrd="0" destOrd="0" presId="urn:microsoft.com/office/officeart/2005/8/layout/arrow2"/>
    <dgm:cxn modelId="{58D06987-9400-4643-85C6-8A5BDBAEE7DD}" type="presParOf" srcId="{02F67FC1-8D7F-4892-9DC8-15A75FA1E9F6}" destId="{A50CC078-6E29-4AA0-B44E-6121B3BE635A}" srcOrd="1" destOrd="0" presId="urn:microsoft.com/office/officeart/2005/8/layout/arrow2"/>
    <dgm:cxn modelId="{46FE5C8B-BE92-4F9D-ABBE-5FBA13E6C525}" type="presParOf" srcId="{A50CC078-6E29-4AA0-B44E-6121B3BE635A}" destId="{D9128901-D0D2-4A1A-A4AC-08CE71EF27B2}" srcOrd="0" destOrd="0" presId="urn:microsoft.com/office/officeart/2005/8/layout/arrow2"/>
    <dgm:cxn modelId="{229D4071-F826-4C71-9919-AF504EFE67EA}" type="presParOf" srcId="{A50CC078-6E29-4AA0-B44E-6121B3BE635A}" destId="{6BCA42D4-DF02-4678-960A-4DDBFEBFAD5E}" srcOrd="1" destOrd="0" presId="urn:microsoft.com/office/officeart/2005/8/layout/arrow2"/>
    <dgm:cxn modelId="{9CB34724-6381-4E18-8DED-49F8A51312AC}" type="presParOf" srcId="{A50CC078-6E29-4AA0-B44E-6121B3BE635A}" destId="{9803CDE6-EA92-4247-9030-9EF77811F0BF}" srcOrd="2" destOrd="0" presId="urn:microsoft.com/office/officeart/2005/8/layout/arrow2"/>
    <dgm:cxn modelId="{A825DEAE-6EF6-43F6-BBEB-3D560A4B1247}" type="presParOf" srcId="{A50CC078-6E29-4AA0-B44E-6121B3BE635A}" destId="{8258603B-291E-4C29-992C-206D4C5E08B0}" srcOrd="3" destOrd="0" presId="urn:microsoft.com/office/officeart/2005/8/layout/arrow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F3124-C699-4984-9C17-F4A1D2560BA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DDD3A676-261A-4401-AB61-6AB6BD8DF2D0}">
      <dgm:prSet phldrT="[Texte]"/>
      <dgm:spPr/>
      <dgm:t>
        <a:bodyPr/>
        <a:lstStyle/>
        <a:p>
          <a:r>
            <a:rPr lang="fr-FR" dirty="0"/>
            <a:t>Un bilan détaillé non </a:t>
          </a:r>
          <a:r>
            <a:rPr lang="fr-FR" dirty="0" err="1"/>
            <a:t>anonymé</a:t>
          </a:r>
          <a:r>
            <a:rPr lang="fr-FR" dirty="0"/>
            <a:t> pour le groupe STI</a:t>
          </a:r>
        </a:p>
      </dgm:t>
    </dgm:pt>
    <dgm:pt modelId="{6F4A6D01-F8AA-4C1B-9F49-9FF35179CA2F}" type="parTrans" cxnId="{16C49A31-4AFC-45C3-81CC-C307A744694C}">
      <dgm:prSet/>
      <dgm:spPr/>
      <dgm:t>
        <a:bodyPr/>
        <a:lstStyle/>
        <a:p>
          <a:endParaRPr lang="fr-FR"/>
        </a:p>
      </dgm:t>
    </dgm:pt>
    <dgm:pt modelId="{B3B39742-BFED-4C7A-87EF-7A954F878E03}" type="sibTrans" cxnId="{16C49A31-4AFC-45C3-81CC-C307A744694C}">
      <dgm:prSet/>
      <dgm:spPr/>
      <dgm:t>
        <a:bodyPr/>
        <a:lstStyle/>
        <a:p>
          <a:endParaRPr lang="fr-FR"/>
        </a:p>
      </dgm:t>
    </dgm:pt>
    <dgm:pt modelId="{EE6F32A6-6E3A-4660-A908-E95CE4B6780E}">
      <dgm:prSet phldrT="[Texte]"/>
      <dgm:spPr/>
      <dgm:t>
        <a:bodyPr/>
        <a:lstStyle/>
        <a:p>
          <a:r>
            <a:rPr lang="fr-FR" dirty="0"/>
            <a:t>Un bilan détaillé </a:t>
          </a:r>
          <a:r>
            <a:rPr lang="fr-FR" dirty="0" err="1"/>
            <a:t>anonymé</a:t>
          </a:r>
          <a:r>
            <a:rPr lang="fr-FR" dirty="0"/>
            <a:t> présenté en réunion des chefs de travaux</a:t>
          </a:r>
        </a:p>
      </dgm:t>
    </dgm:pt>
    <dgm:pt modelId="{DC82614C-8369-4EBB-A068-B3C257717917}" type="parTrans" cxnId="{30E27713-36F5-408D-8D84-406F9930B1E3}">
      <dgm:prSet/>
      <dgm:spPr/>
      <dgm:t>
        <a:bodyPr/>
        <a:lstStyle/>
        <a:p>
          <a:endParaRPr lang="fr-FR"/>
        </a:p>
      </dgm:t>
    </dgm:pt>
    <dgm:pt modelId="{4D8E59B2-614F-4021-9914-D9E3A9E55CB4}" type="sibTrans" cxnId="{30E27713-36F5-408D-8D84-406F9930B1E3}">
      <dgm:prSet/>
      <dgm:spPr/>
      <dgm:t>
        <a:bodyPr/>
        <a:lstStyle/>
        <a:p>
          <a:endParaRPr lang="fr-FR"/>
        </a:p>
      </dgm:t>
    </dgm:pt>
    <dgm:pt modelId="{3D9DF288-B496-42C7-9BFC-4D7F6C808B9C}">
      <dgm:prSet phldrT="[Texte]"/>
      <dgm:spPr/>
      <dgm:t>
        <a:bodyPr/>
        <a:lstStyle/>
        <a:p>
          <a:r>
            <a:rPr lang="fr-FR" dirty="0"/>
            <a:t>Un bilan personnalisé envoyé aux chefs d’établissement</a:t>
          </a:r>
        </a:p>
      </dgm:t>
    </dgm:pt>
    <dgm:pt modelId="{96B5F3E1-8FA9-4637-A33B-872796CCECAB}" type="parTrans" cxnId="{437398DA-70C5-415B-B99A-0F414DF0B635}">
      <dgm:prSet/>
      <dgm:spPr/>
      <dgm:t>
        <a:bodyPr/>
        <a:lstStyle/>
        <a:p>
          <a:endParaRPr lang="fr-FR"/>
        </a:p>
      </dgm:t>
    </dgm:pt>
    <dgm:pt modelId="{5D029740-EDB2-409C-887B-2995A5781676}" type="sibTrans" cxnId="{437398DA-70C5-415B-B99A-0F414DF0B635}">
      <dgm:prSet/>
      <dgm:spPr/>
      <dgm:t>
        <a:bodyPr/>
        <a:lstStyle/>
        <a:p>
          <a:endParaRPr lang="fr-FR"/>
        </a:p>
      </dgm:t>
    </dgm:pt>
    <dgm:pt modelId="{A1DCBEC9-0947-40AC-AAC2-A5435C6F6104}" type="pres">
      <dgm:prSet presAssocID="{BB5F3124-C699-4984-9C17-F4A1D2560BA5}" presName="Name0" presStyleCnt="0">
        <dgm:presLayoutVars>
          <dgm:dir/>
          <dgm:resizeHandles val="exact"/>
        </dgm:presLayoutVars>
      </dgm:prSet>
      <dgm:spPr/>
      <dgm:t>
        <a:bodyPr/>
        <a:lstStyle/>
        <a:p>
          <a:endParaRPr lang="fr-FR"/>
        </a:p>
      </dgm:t>
    </dgm:pt>
    <dgm:pt modelId="{54799811-18BD-4A64-BF5B-B167AE90AD34}" type="pres">
      <dgm:prSet presAssocID="{DDD3A676-261A-4401-AB61-6AB6BD8DF2D0}" presName="node" presStyleLbl="node1" presStyleIdx="0" presStyleCnt="3">
        <dgm:presLayoutVars>
          <dgm:bulletEnabled val="1"/>
        </dgm:presLayoutVars>
      </dgm:prSet>
      <dgm:spPr/>
      <dgm:t>
        <a:bodyPr/>
        <a:lstStyle/>
        <a:p>
          <a:endParaRPr lang="fr-FR"/>
        </a:p>
      </dgm:t>
    </dgm:pt>
    <dgm:pt modelId="{1CA309D8-63D1-478B-9705-3C4378214703}" type="pres">
      <dgm:prSet presAssocID="{B3B39742-BFED-4C7A-87EF-7A954F878E03}" presName="sibTrans" presStyleCnt="0"/>
      <dgm:spPr/>
    </dgm:pt>
    <dgm:pt modelId="{72A061B3-2993-408B-BB6E-41A391A140F2}" type="pres">
      <dgm:prSet presAssocID="{EE6F32A6-6E3A-4660-A908-E95CE4B6780E}" presName="node" presStyleLbl="node1" presStyleIdx="1" presStyleCnt="3">
        <dgm:presLayoutVars>
          <dgm:bulletEnabled val="1"/>
        </dgm:presLayoutVars>
      </dgm:prSet>
      <dgm:spPr/>
      <dgm:t>
        <a:bodyPr/>
        <a:lstStyle/>
        <a:p>
          <a:endParaRPr lang="fr-FR"/>
        </a:p>
      </dgm:t>
    </dgm:pt>
    <dgm:pt modelId="{15FCA69C-45A1-4CEE-9611-B2395BF164C9}" type="pres">
      <dgm:prSet presAssocID="{4D8E59B2-614F-4021-9914-D9E3A9E55CB4}" presName="sibTrans" presStyleCnt="0"/>
      <dgm:spPr/>
    </dgm:pt>
    <dgm:pt modelId="{8441EA7F-FEAF-41D4-A47F-18C80014C29A}" type="pres">
      <dgm:prSet presAssocID="{3D9DF288-B496-42C7-9BFC-4D7F6C808B9C}" presName="node" presStyleLbl="node1" presStyleIdx="2" presStyleCnt="3">
        <dgm:presLayoutVars>
          <dgm:bulletEnabled val="1"/>
        </dgm:presLayoutVars>
      </dgm:prSet>
      <dgm:spPr/>
      <dgm:t>
        <a:bodyPr/>
        <a:lstStyle/>
        <a:p>
          <a:endParaRPr lang="fr-FR"/>
        </a:p>
      </dgm:t>
    </dgm:pt>
  </dgm:ptLst>
  <dgm:cxnLst>
    <dgm:cxn modelId="{77E070E7-74B6-438F-89DE-7615455CAA55}" type="presOf" srcId="{DDD3A676-261A-4401-AB61-6AB6BD8DF2D0}" destId="{54799811-18BD-4A64-BF5B-B167AE90AD34}" srcOrd="0" destOrd="0" presId="urn:microsoft.com/office/officeart/2005/8/layout/hList6"/>
    <dgm:cxn modelId="{30E27713-36F5-408D-8D84-406F9930B1E3}" srcId="{BB5F3124-C699-4984-9C17-F4A1D2560BA5}" destId="{EE6F32A6-6E3A-4660-A908-E95CE4B6780E}" srcOrd="1" destOrd="0" parTransId="{DC82614C-8369-4EBB-A068-B3C257717917}" sibTransId="{4D8E59B2-614F-4021-9914-D9E3A9E55CB4}"/>
    <dgm:cxn modelId="{16C49A31-4AFC-45C3-81CC-C307A744694C}" srcId="{BB5F3124-C699-4984-9C17-F4A1D2560BA5}" destId="{DDD3A676-261A-4401-AB61-6AB6BD8DF2D0}" srcOrd="0" destOrd="0" parTransId="{6F4A6D01-F8AA-4C1B-9F49-9FF35179CA2F}" sibTransId="{B3B39742-BFED-4C7A-87EF-7A954F878E03}"/>
    <dgm:cxn modelId="{B693EF7C-5B1A-4EAD-91A6-8EFC2CF060A9}" type="presOf" srcId="{BB5F3124-C699-4984-9C17-F4A1D2560BA5}" destId="{A1DCBEC9-0947-40AC-AAC2-A5435C6F6104}" srcOrd="0" destOrd="0" presId="urn:microsoft.com/office/officeart/2005/8/layout/hList6"/>
    <dgm:cxn modelId="{437398DA-70C5-415B-B99A-0F414DF0B635}" srcId="{BB5F3124-C699-4984-9C17-F4A1D2560BA5}" destId="{3D9DF288-B496-42C7-9BFC-4D7F6C808B9C}" srcOrd="2" destOrd="0" parTransId="{96B5F3E1-8FA9-4637-A33B-872796CCECAB}" sibTransId="{5D029740-EDB2-409C-887B-2995A5781676}"/>
    <dgm:cxn modelId="{8BB2EBAC-85FA-4FE6-A804-D294D4F632EA}" type="presOf" srcId="{3D9DF288-B496-42C7-9BFC-4D7F6C808B9C}" destId="{8441EA7F-FEAF-41D4-A47F-18C80014C29A}" srcOrd="0" destOrd="0" presId="urn:microsoft.com/office/officeart/2005/8/layout/hList6"/>
    <dgm:cxn modelId="{3DCECBA2-D460-4793-915E-6CBD0DCC50DD}" type="presOf" srcId="{EE6F32A6-6E3A-4660-A908-E95CE4B6780E}" destId="{72A061B3-2993-408B-BB6E-41A391A140F2}" srcOrd="0" destOrd="0" presId="urn:microsoft.com/office/officeart/2005/8/layout/hList6"/>
    <dgm:cxn modelId="{10723F7F-B9DD-4437-9E40-836274CE90BA}" type="presParOf" srcId="{A1DCBEC9-0947-40AC-AAC2-A5435C6F6104}" destId="{54799811-18BD-4A64-BF5B-B167AE90AD34}" srcOrd="0" destOrd="0" presId="urn:microsoft.com/office/officeart/2005/8/layout/hList6"/>
    <dgm:cxn modelId="{F2EDBC5C-9BF3-441E-A20E-1201F12DB457}" type="presParOf" srcId="{A1DCBEC9-0947-40AC-AAC2-A5435C6F6104}" destId="{1CA309D8-63D1-478B-9705-3C4378214703}" srcOrd="1" destOrd="0" presId="urn:microsoft.com/office/officeart/2005/8/layout/hList6"/>
    <dgm:cxn modelId="{ABC08EB3-AABF-4494-BE30-7049AA6F1935}" type="presParOf" srcId="{A1DCBEC9-0947-40AC-AAC2-A5435C6F6104}" destId="{72A061B3-2993-408B-BB6E-41A391A140F2}" srcOrd="2" destOrd="0" presId="urn:microsoft.com/office/officeart/2005/8/layout/hList6"/>
    <dgm:cxn modelId="{F6E5A293-79A2-4DF4-863D-5C7160A905C8}" type="presParOf" srcId="{A1DCBEC9-0947-40AC-AAC2-A5435C6F6104}" destId="{15FCA69C-45A1-4CEE-9611-B2395BF164C9}" srcOrd="3" destOrd="0" presId="urn:microsoft.com/office/officeart/2005/8/layout/hList6"/>
    <dgm:cxn modelId="{0414D2C5-62D6-4A5C-970C-39DD66F37AAB}" type="presParOf" srcId="{A1DCBEC9-0947-40AC-AAC2-A5435C6F6104}" destId="{8441EA7F-FEAF-41D4-A47F-18C80014C29A}" srcOrd="4"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E9024-C6FB-4763-99C6-7B8F2A77DCA0}">
      <dsp:nvSpPr>
        <dsp:cNvPr id="0" name=""/>
        <dsp:cNvSpPr/>
      </dsp:nvSpPr>
      <dsp:spPr>
        <a:xfrm>
          <a:off x="314944" y="601725"/>
          <a:ext cx="6502400" cy="2870321"/>
        </a:xfrm>
        <a:prstGeom prst="swooshArrow">
          <a:avLst>
            <a:gd name="adj1" fmla="val 25000"/>
            <a:gd name="adj2" fmla="val 25000"/>
          </a:avLst>
        </a:prstGeom>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dsp:style>
    </dsp:sp>
    <dsp:sp modelId="{D9128901-D0D2-4A1A-A4AC-08CE71EF27B2}">
      <dsp:nvSpPr>
        <dsp:cNvPr id="0" name=""/>
        <dsp:cNvSpPr/>
      </dsp:nvSpPr>
      <dsp:spPr>
        <a:xfrm flipH="1">
          <a:off x="938980" y="2668326"/>
          <a:ext cx="161527" cy="1880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A42D4-DF02-4678-960A-4DDBFEBFAD5E}">
      <dsp:nvSpPr>
        <dsp:cNvPr id="0" name=""/>
        <dsp:cNvSpPr/>
      </dsp:nvSpPr>
      <dsp:spPr>
        <a:xfrm>
          <a:off x="1055543" y="2842984"/>
          <a:ext cx="915007" cy="54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92" tIns="0" rIns="0" bIns="0" numCol="1" spcCol="1270" anchor="t" anchorCtr="0">
          <a:noAutofit/>
        </a:bodyPr>
        <a:lstStyle/>
        <a:p>
          <a:pPr lvl="0" algn="l" defTabSz="1244600">
            <a:lnSpc>
              <a:spcPct val="90000"/>
            </a:lnSpc>
            <a:spcBef>
              <a:spcPct val="0"/>
            </a:spcBef>
            <a:spcAft>
              <a:spcPct val="35000"/>
            </a:spcAft>
          </a:pPr>
          <a:r>
            <a:rPr lang="fr-FR" sz="2800" kern="1200" dirty="0" smtClean="0"/>
            <a:t>20xx</a:t>
          </a:r>
          <a:endParaRPr lang="fr-FR" sz="2800" kern="1200" dirty="0"/>
        </a:p>
      </dsp:txBody>
      <dsp:txXfrm>
        <a:off x="1055543" y="2842984"/>
        <a:ext cx="915007" cy="543400"/>
      </dsp:txXfrm>
    </dsp:sp>
    <dsp:sp modelId="{9803CDE6-EA92-4247-9030-9EF77811F0BF}">
      <dsp:nvSpPr>
        <dsp:cNvPr id="0" name=""/>
        <dsp:cNvSpPr/>
      </dsp:nvSpPr>
      <dsp:spPr>
        <a:xfrm>
          <a:off x="5720206" y="1120974"/>
          <a:ext cx="390144" cy="390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8603B-291E-4C29-992C-206D4C5E08B0}">
      <dsp:nvSpPr>
        <dsp:cNvPr id="0" name=""/>
        <dsp:cNvSpPr/>
      </dsp:nvSpPr>
      <dsp:spPr>
        <a:xfrm>
          <a:off x="5449587" y="0"/>
          <a:ext cx="1846562" cy="97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lvl="0" algn="l" defTabSz="2133600">
            <a:lnSpc>
              <a:spcPct val="90000"/>
            </a:lnSpc>
            <a:spcBef>
              <a:spcPct val="0"/>
            </a:spcBef>
            <a:spcAft>
              <a:spcPct val="35000"/>
            </a:spcAft>
          </a:pPr>
          <a:r>
            <a:rPr lang="fr-FR" sz="4800" kern="1200" dirty="0"/>
            <a:t>2016</a:t>
          </a:r>
        </a:p>
      </dsp:txBody>
      <dsp:txXfrm>
        <a:off x="5449587" y="0"/>
        <a:ext cx="1846562" cy="97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99811-18BD-4A64-BF5B-B167AE90AD34}">
      <dsp:nvSpPr>
        <dsp:cNvPr id="0" name=""/>
        <dsp:cNvSpPr/>
      </dsp:nvSpPr>
      <dsp:spPr>
        <a:xfrm rot="16200000">
          <a:off x="-743398" y="743849"/>
          <a:ext cx="2660650" cy="117295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629" bIns="0" numCol="1" spcCol="1270" anchor="ctr" anchorCtr="0">
          <a:noAutofit/>
        </a:bodyPr>
        <a:lstStyle/>
        <a:p>
          <a:pPr lvl="0" algn="ctr" defTabSz="533400">
            <a:lnSpc>
              <a:spcPct val="90000"/>
            </a:lnSpc>
            <a:spcBef>
              <a:spcPct val="0"/>
            </a:spcBef>
            <a:spcAft>
              <a:spcPct val="35000"/>
            </a:spcAft>
          </a:pPr>
          <a:r>
            <a:rPr lang="fr-FR" sz="1200" kern="1200" dirty="0"/>
            <a:t>Un bilan détaillé non </a:t>
          </a:r>
          <a:r>
            <a:rPr lang="fr-FR" sz="1200" kern="1200" dirty="0" err="1"/>
            <a:t>anonymé</a:t>
          </a:r>
          <a:r>
            <a:rPr lang="fr-FR" sz="1200" kern="1200" dirty="0"/>
            <a:t> pour le groupe STI</a:t>
          </a:r>
        </a:p>
      </dsp:txBody>
      <dsp:txXfrm rot="5400000">
        <a:off x="451" y="532130"/>
        <a:ext cx="1172951" cy="1596390"/>
      </dsp:txXfrm>
    </dsp:sp>
    <dsp:sp modelId="{72A061B3-2993-408B-BB6E-41A391A140F2}">
      <dsp:nvSpPr>
        <dsp:cNvPr id="0" name=""/>
        <dsp:cNvSpPr/>
      </dsp:nvSpPr>
      <dsp:spPr>
        <a:xfrm rot="16200000">
          <a:off x="517524" y="743849"/>
          <a:ext cx="2660650" cy="117295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629" bIns="0" numCol="1" spcCol="1270" anchor="ctr" anchorCtr="0">
          <a:noAutofit/>
        </a:bodyPr>
        <a:lstStyle/>
        <a:p>
          <a:pPr lvl="0" algn="ctr" defTabSz="533400">
            <a:lnSpc>
              <a:spcPct val="90000"/>
            </a:lnSpc>
            <a:spcBef>
              <a:spcPct val="0"/>
            </a:spcBef>
            <a:spcAft>
              <a:spcPct val="35000"/>
            </a:spcAft>
          </a:pPr>
          <a:r>
            <a:rPr lang="fr-FR" sz="1200" kern="1200" dirty="0"/>
            <a:t>Un bilan détaillé </a:t>
          </a:r>
          <a:r>
            <a:rPr lang="fr-FR" sz="1200" kern="1200" dirty="0" err="1"/>
            <a:t>anonymé</a:t>
          </a:r>
          <a:r>
            <a:rPr lang="fr-FR" sz="1200" kern="1200" dirty="0"/>
            <a:t> présenté en réunion des chefs de travaux</a:t>
          </a:r>
        </a:p>
      </dsp:txBody>
      <dsp:txXfrm rot="5400000">
        <a:off x="1261373" y="532130"/>
        <a:ext cx="1172951" cy="1596390"/>
      </dsp:txXfrm>
    </dsp:sp>
    <dsp:sp modelId="{8441EA7F-FEAF-41D4-A47F-18C80014C29A}">
      <dsp:nvSpPr>
        <dsp:cNvPr id="0" name=""/>
        <dsp:cNvSpPr/>
      </dsp:nvSpPr>
      <dsp:spPr>
        <a:xfrm rot="16200000">
          <a:off x="1778447" y="743849"/>
          <a:ext cx="2660650" cy="117295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629" bIns="0" numCol="1" spcCol="1270" anchor="ctr" anchorCtr="0">
          <a:noAutofit/>
        </a:bodyPr>
        <a:lstStyle/>
        <a:p>
          <a:pPr lvl="0" algn="ctr" defTabSz="533400">
            <a:lnSpc>
              <a:spcPct val="90000"/>
            </a:lnSpc>
            <a:spcBef>
              <a:spcPct val="0"/>
            </a:spcBef>
            <a:spcAft>
              <a:spcPct val="35000"/>
            </a:spcAft>
          </a:pPr>
          <a:r>
            <a:rPr lang="fr-FR" sz="1200" kern="1200" dirty="0"/>
            <a:t>Un bilan personnalisé envoyé aux chefs d’établissement</a:t>
          </a:r>
        </a:p>
      </dsp:txBody>
      <dsp:txXfrm rot="5400000">
        <a:off x="2522296" y="532130"/>
        <a:ext cx="1172951" cy="159639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08/03/16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08/03/16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253624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209177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312675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15469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46</a:t>
            </a:fld>
            <a:endParaRPr lang="fr-FR"/>
          </a:p>
        </p:txBody>
      </p:sp>
    </p:spTree>
    <p:extLst>
      <p:ext uri="{BB962C8B-B14F-4D97-AF65-F5344CB8AC3E}">
        <p14:creationId xmlns:p14="http://schemas.microsoft.com/office/powerpoint/2010/main" val="375572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noTextEdit="1"/>
          </p:cNvSpPr>
          <p:nvPr>
            <p:ph type="sldImg"/>
          </p:nvPr>
        </p:nvSpPr>
        <p:spPr>
          <a:ln/>
        </p:spPr>
      </p:sp>
      <p:sp>
        <p:nvSpPr>
          <p:cNvPr id="972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p>
        </p:txBody>
      </p:sp>
      <p:sp>
        <p:nvSpPr>
          <p:cNvPr id="972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EE5C31-1B56-1544-B3BE-FD9254D729C5}" type="slidenum">
              <a:rPr lang="fr-FR" sz="1200">
                <a:cs typeface="Arial" charset="0"/>
              </a:rPr>
              <a:pPr eaLnBrk="1" hangingPunct="1"/>
              <a:t>3</a:t>
            </a:fld>
            <a:endParaRPr lang="fr-FR"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274890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194255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dirty="0"/>
              <a:t>Analyser un sujet écrit E2 pour faire le lien entre les questions et les compétences à valider d'après la définition de l'épreuve.</a:t>
            </a:r>
          </a:p>
          <a:p>
            <a:pPr marL="0" marR="0" lvl="1"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1" indent="0" algn="l" defTabSz="457200" rtl="0" eaLnBrk="1" fontAlgn="auto" latinLnBrk="0" hangingPunct="1">
              <a:lnSpc>
                <a:spcPct val="100000"/>
              </a:lnSpc>
              <a:spcBef>
                <a:spcPts val="0"/>
              </a:spcBef>
              <a:spcAft>
                <a:spcPts val="0"/>
              </a:spcAft>
              <a:buClrTx/>
              <a:buSzTx/>
              <a:buFontTx/>
              <a:buNone/>
              <a:tabLst/>
              <a:defRPr/>
            </a:pPr>
            <a:r>
              <a:rPr lang="fr-FR" dirty="0"/>
              <a:t>2 groupes d'IEN ont travaillé sur des sujets différents d’épreuve écrite « E2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36769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Je vais</a:t>
            </a:r>
            <a:r>
              <a:rPr lang="fr-FR" baseline="0" dirty="0"/>
              <a:t> vous présenter le travail réalisé par un de ces deux groupes</a:t>
            </a:r>
            <a:endParaRPr lang="fr-FR" dirty="0"/>
          </a:p>
          <a:p>
            <a:r>
              <a:rPr lang="fr-FR" dirty="0"/>
              <a:t>1</a:t>
            </a:r>
            <a:r>
              <a:rPr lang="fr-FR" baseline="30000" dirty="0"/>
              <a:t>er</a:t>
            </a:r>
            <a:r>
              <a:rPr lang="fr-FR" dirty="0"/>
              <a:t> temps</a:t>
            </a:r>
            <a:r>
              <a:rPr lang="fr-FR" baseline="0" dirty="0"/>
              <a:t> : chacun a travaillé seul de son coté </a:t>
            </a:r>
          </a:p>
          <a:p>
            <a:r>
              <a:rPr lang="fr-FR" baseline="0" dirty="0"/>
              <a:t>2eme temps : nous nous sommes réunis pour confronter nos travaux jusqu’à nous mettre d’accord sur une grille commune d’analyse.</a:t>
            </a:r>
          </a:p>
          <a:p>
            <a:r>
              <a:rPr lang="fr-FR" baseline="0" dirty="0"/>
              <a:t>3eme temps : de la grille d’analyse nous avons fait des constats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359606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Sur les 3 diapos qui suivent il ne faut pas chercher à lire ce qu’il y a dans les lignes mais observer le</a:t>
            </a:r>
            <a:r>
              <a:rPr lang="fr-FR" baseline="0" dirty="0"/>
              <a:t> code</a:t>
            </a:r>
            <a:r>
              <a:rPr lang="fr-FR" dirty="0"/>
              <a:t> couleur et écouter les commentaires</a:t>
            </a:r>
            <a:r>
              <a:rPr lang="fr-FR" baseline="0" dirty="0"/>
              <a:t>. </a:t>
            </a:r>
          </a:p>
          <a:p>
            <a:endParaRPr lang="fr-FR" baseline="0" dirty="0"/>
          </a:p>
          <a:p>
            <a:r>
              <a:rPr lang="fr-FR" baseline="0" dirty="0"/>
              <a:t>Ici je vous présente ici la manière dont moi j’ai travaillé et cela c’est fait en 2 phases :</a:t>
            </a:r>
            <a:endParaRPr lang="fr-FR" dirty="0"/>
          </a:p>
          <a:p>
            <a:r>
              <a:rPr lang="fr-FR" dirty="0"/>
              <a:t>1</a:t>
            </a:r>
            <a:r>
              <a:rPr lang="fr-FR" baseline="30000" dirty="0"/>
              <a:t>ère</a:t>
            </a:r>
            <a:r>
              <a:rPr lang="fr-FR" dirty="0"/>
              <a:t> phase : j’ai fait une analyse du sujet sans me référer à la</a:t>
            </a:r>
            <a:r>
              <a:rPr lang="fr-FR" baseline="0" dirty="0"/>
              <a:t> définition </a:t>
            </a:r>
            <a:r>
              <a:rPr lang="fr-FR" dirty="0"/>
              <a:t>de l’épreuve</a:t>
            </a:r>
            <a:r>
              <a:rPr lang="fr-FR" baseline="0" dirty="0"/>
              <a:t> =&gt; j’ai placé le repère des questions dans la dernière colonne sur la ligne qui me semblait correspondre à la compétences évaluée.</a:t>
            </a:r>
            <a:endParaRPr lang="fr-FR" dirty="0"/>
          </a:p>
          <a:p>
            <a:r>
              <a:rPr lang="fr-FR" dirty="0"/>
              <a:t>2</a:t>
            </a:r>
            <a:r>
              <a:rPr lang="fr-FR" baseline="30000" dirty="0"/>
              <a:t>ème</a:t>
            </a:r>
            <a:r>
              <a:rPr lang="fr-FR" dirty="0"/>
              <a:t> phase : J’ai lu la définition de l’épreuve et surligné en jaune les lignes correspondant aux compétences à valider dans</a:t>
            </a:r>
            <a:r>
              <a:rPr lang="fr-FR" baseline="0" dirty="0"/>
              <a:t> cette épreuve. </a:t>
            </a:r>
          </a:p>
          <a:p>
            <a:r>
              <a:rPr lang="fr-FR" baseline="0" dirty="0"/>
              <a:t>3</a:t>
            </a:r>
            <a:r>
              <a:rPr lang="fr-FR" baseline="30000" dirty="0"/>
              <a:t>ème</a:t>
            </a:r>
            <a:r>
              <a:rPr lang="fr-FR" baseline="0" dirty="0"/>
              <a:t> phase : Après cette mise en relief, il me restait des repères de questions non surlignées en jaune. Je les ai surlignées dans une autre couleur pour les faire ressortir. </a:t>
            </a:r>
          </a:p>
          <a:p>
            <a:endParaRPr lang="fr-FR" baseline="0" dirty="0"/>
          </a:p>
          <a:p>
            <a:r>
              <a:rPr lang="fr-FR" dirty="0"/>
              <a:t>Conclusion : après une seule lecture du sujet il n’est pas évident de mettre en évidence que</a:t>
            </a:r>
            <a:r>
              <a:rPr lang="fr-FR" baseline="0" dirty="0"/>
              <a:t> les compétences évaluées sont bien bien celles attendues dans cette épreuve.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3538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Après une deuxième lecture avec les compétences à</a:t>
            </a:r>
            <a:r>
              <a:rPr lang="fr-FR" baseline="0" dirty="0"/>
              <a:t> évaluer déjà identifiées j’ai pu associer chaque question à une compétences à évaluer.</a:t>
            </a:r>
            <a:endParaRPr lang="fr-FR" dirty="0"/>
          </a:p>
          <a:p>
            <a:endParaRPr lang="fr-FR" dirty="0"/>
          </a:p>
          <a:p>
            <a:r>
              <a:rPr lang="fr-FR" dirty="0"/>
              <a:t>Quelques</a:t>
            </a:r>
            <a:r>
              <a:rPr lang="fr-FR" baseline="0" dirty="0"/>
              <a:t> constats : </a:t>
            </a:r>
            <a:endParaRPr lang="fr-FR" dirty="0"/>
          </a:p>
          <a:p>
            <a:r>
              <a:rPr lang="fr-FR" dirty="0"/>
              <a:t> - 3 IEN et 3 analyses</a:t>
            </a:r>
            <a:r>
              <a:rPr lang="fr-FR" baseline="0" dirty="0"/>
              <a:t> différentes dans l’ensemble.</a:t>
            </a:r>
          </a:p>
          <a:p>
            <a:pPr marL="171450" indent="-171450">
              <a:buFontTx/>
              <a:buChar char="-"/>
            </a:pPr>
            <a:r>
              <a:rPr lang="fr-FR" baseline="0" dirty="0"/>
              <a:t>Si l’on y regarde de plus près il y a quand même des questions qui font unanimité pour nous 3.</a:t>
            </a:r>
          </a:p>
          <a:p>
            <a:pPr marL="171450" indent="-171450">
              <a:buFontTx/>
              <a:buChar char="-"/>
            </a:pPr>
            <a:r>
              <a:rPr lang="fr-FR" baseline="0" dirty="0"/>
              <a:t>Nous sommes unanimes sur le fait qu’une des compétences à valider de ne l’est pas dans ce sujet.</a:t>
            </a:r>
          </a:p>
          <a:p>
            <a:pPr marL="171450" indent="-171450">
              <a:buFontTx/>
              <a:buChar char="-"/>
            </a:pPr>
            <a:endParaRPr lang="fr-FR" baseline="0" dirty="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391428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ts val="6700"/>
              </a:lnSpc>
            </a:pPr>
            <a:r>
              <a:rPr lang="fr-FR" dirty="0"/>
              <a:t>Après</a:t>
            </a:r>
            <a:r>
              <a:rPr lang="fr-FR" baseline="0" dirty="0"/>
              <a:t> des échanges entre nous, nous nous sommes mis d’accord sur une grille que je vous présente ici. Cette grille nous a permis de faire des constats :</a:t>
            </a:r>
            <a:endParaRPr lang="fr-FR" dirty="0"/>
          </a:p>
          <a:p>
            <a:pPr>
              <a:lnSpc>
                <a:spcPts val="6700"/>
              </a:lnSpc>
            </a:pPr>
            <a:r>
              <a:rPr lang="fr-FR" dirty="0"/>
              <a:t>- Répartition inégale des compétences</a:t>
            </a:r>
            <a:r>
              <a:rPr lang="fr-FR" baseline="0" dirty="0"/>
              <a:t> évaluées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148804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58823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27695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a:t>
            </a:fld>
            <a:endParaRPr lang="fr-FR"/>
          </a:p>
        </p:txBody>
      </p:sp>
    </p:spTree>
    <p:extLst>
      <p:ext uri="{BB962C8B-B14F-4D97-AF65-F5344CB8AC3E}">
        <p14:creationId xmlns:p14="http://schemas.microsoft.com/office/powerpoint/2010/main" val="377991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11971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2.xml"/><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a:t>
            </a:fld>
            <a:endParaRPr lang="fr-FR" dirty="0"/>
          </a:p>
        </p:txBody>
      </p:sp>
      <p:pic>
        <p:nvPicPr>
          <p:cNvPr id="9" name="Image 11" descr="2014_MENESRlogo_horizontal.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08/03/2016</a:t>
            </a:r>
          </a:p>
          <a:p>
            <a:endParaRPr lang="fr-FR" dirty="0"/>
          </a:p>
        </p:txBody>
      </p:sp>
      <p:sp>
        <p:nvSpPr>
          <p:cNvPr id="14"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noProof="0" dirty="0">
              <a:solidFill>
                <a:srgbClr val="1B8ED9"/>
              </a:solidFill>
            </a:endParaRPr>
          </a:p>
          <a:p>
            <a:pPr>
              <a:lnSpc>
                <a:spcPts val="1320"/>
              </a:lnSpc>
            </a:pPr>
            <a:r>
              <a:rPr lang="fr-FR" b="1" noProof="0" dirty="0">
                <a:solidFill>
                  <a:srgbClr val="683086"/>
                </a:solidFill>
              </a:rPr>
              <a:t>PNF</a:t>
            </a:r>
            <a:r>
              <a:rPr lang="fr-FR" b="1" baseline="0" noProof="0" dirty="0">
                <a:solidFill>
                  <a:srgbClr val="683086"/>
                </a:solidFill>
              </a:rPr>
              <a:t> </a:t>
            </a:r>
            <a:r>
              <a:rPr lang="fr-FR" b="1" baseline="0" noProof="0" dirty="0" smtClean="0">
                <a:solidFill>
                  <a:srgbClr val="683086"/>
                </a:solidFill>
              </a:rPr>
              <a:t>IEN, </a:t>
            </a:r>
            <a:r>
              <a:rPr lang="fr-FR" b="1" baseline="0" noProof="0" dirty="0">
                <a:solidFill>
                  <a:srgbClr val="683086"/>
                </a:solidFill>
              </a:rPr>
              <a:t>IA-</a:t>
            </a:r>
            <a:r>
              <a:rPr lang="fr-FR" b="1" baseline="0" noProof="0" dirty="0" smtClean="0">
                <a:solidFill>
                  <a:srgbClr val="683086"/>
                </a:solidFill>
              </a:rPr>
              <a:t>IPR </a:t>
            </a:r>
            <a:r>
              <a:rPr lang="fr-FR" b="1" cap="none" baseline="0" noProof="0" dirty="0" smtClean="0">
                <a:solidFill>
                  <a:srgbClr val="683086"/>
                </a:solidFill>
              </a:rPr>
              <a:t>et</a:t>
            </a:r>
            <a:r>
              <a:rPr lang="fr-FR" b="1" baseline="0" noProof="0" dirty="0" smtClean="0">
                <a:solidFill>
                  <a:srgbClr val="683086"/>
                </a:solidFill>
              </a:rPr>
              <a:t> IGEN </a:t>
            </a:r>
            <a:r>
              <a:rPr lang="fr-FR" b="1" baseline="0" noProof="0" dirty="0">
                <a:solidFill>
                  <a:srgbClr val="683086"/>
                </a:solidFill>
              </a:rPr>
              <a:t>STI – </a:t>
            </a:r>
            <a:r>
              <a:rPr lang="fr-FR" b="1" baseline="0" noProof="0" dirty="0" err="1">
                <a:solidFill>
                  <a:srgbClr val="683086"/>
                </a:solidFill>
              </a:rPr>
              <a:t>lYCÉE</a:t>
            </a:r>
            <a:r>
              <a:rPr lang="fr-FR" b="1" baseline="0" noProof="0" dirty="0">
                <a:solidFill>
                  <a:srgbClr val="683086"/>
                </a:solidFill>
              </a:rPr>
              <a:t> DIDEROT–PARIS</a:t>
            </a:r>
            <a:r>
              <a:rPr lang="fr-FR" noProof="0" dirty="0">
                <a:solidFill>
                  <a:srgbClr val="00919D"/>
                </a:solidFill>
              </a:rPr>
              <a:t/>
            </a:r>
            <a:br>
              <a:rPr lang="fr-FR" noProof="0" dirty="0">
                <a:solidFill>
                  <a:srgbClr val="00919D"/>
                </a:solidFill>
              </a:rPr>
            </a:br>
            <a:endParaRPr lang="fr-FR" noProof="0" dirty="0">
              <a:solidFill>
                <a:schemeClr val="tx1">
                  <a:lumMod val="75000"/>
                  <a:lumOff val="25000"/>
                </a:schemeClr>
              </a:solidFill>
            </a:endParaRPr>
          </a:p>
          <a:p>
            <a:endParaRPr lang="fr-FR" noProof="0"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682" r:id="rId5"/>
    <p:sldLayoutId id="2147483683" r:id="rId6"/>
    <p:sldLayoutId id="2147483684" r:id="rId7"/>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a:t>
            </a:fld>
            <a:endParaRPr lang="fr-FR" dirty="0"/>
          </a:p>
        </p:txBody>
      </p:sp>
      <p:pic>
        <p:nvPicPr>
          <p:cNvPr id="8" name="Image 11" descr="2014_MENESRlogo_horizonta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pic>
        <p:nvPicPr>
          <p:cNvPr id="4" name="Image 3" descr="logoIGE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1524" y="6063238"/>
            <a:ext cx="1481328" cy="603504"/>
          </a:xfrm>
          <a:prstGeom prst="rect">
            <a:avLst/>
          </a:prstGeom>
        </p:spPr>
      </p:pic>
      <p:sp>
        <p:nvSpPr>
          <p:cNvPr id="11"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08/03/2016</a:t>
            </a:r>
          </a:p>
          <a:p>
            <a:endParaRPr lang="fr-FR" dirty="0"/>
          </a:p>
        </p:txBody>
      </p: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85"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a:t>
            </a:fld>
            <a:endParaRPr lang="fr-FR" dirty="0"/>
          </a:p>
        </p:txBody>
      </p:sp>
      <p:pic>
        <p:nvPicPr>
          <p:cNvPr id="9" name="Image 11" descr="2014_MENESRlogo_horizonta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08/03/2016</a:t>
            </a:r>
          </a:p>
          <a:p>
            <a:endParaRPr lang="fr-FR" dirty="0"/>
          </a:p>
        </p:txBody>
      </p:sp>
      <p:sp>
        <p:nvSpPr>
          <p:cNvPr id="12"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noProof="0" dirty="0">
              <a:solidFill>
                <a:srgbClr val="1B8ED9"/>
              </a:solidFill>
            </a:endParaRPr>
          </a:p>
          <a:p>
            <a:pPr>
              <a:lnSpc>
                <a:spcPts val="1320"/>
              </a:lnSpc>
            </a:pPr>
            <a:r>
              <a:rPr lang="fr-FR" b="1" noProof="0" dirty="0">
                <a:solidFill>
                  <a:srgbClr val="683086"/>
                </a:solidFill>
              </a:rPr>
              <a:t>PNF</a:t>
            </a:r>
            <a:r>
              <a:rPr lang="fr-FR" b="1" baseline="0" noProof="0" dirty="0">
                <a:solidFill>
                  <a:srgbClr val="683086"/>
                </a:solidFill>
              </a:rPr>
              <a:t> </a:t>
            </a:r>
            <a:r>
              <a:rPr lang="fr-FR" b="1" baseline="0" noProof="0" dirty="0" smtClean="0">
                <a:solidFill>
                  <a:srgbClr val="683086"/>
                </a:solidFill>
              </a:rPr>
              <a:t>IEN, </a:t>
            </a:r>
            <a:r>
              <a:rPr lang="fr-FR" b="1" baseline="0" noProof="0" dirty="0">
                <a:solidFill>
                  <a:srgbClr val="683086"/>
                </a:solidFill>
              </a:rPr>
              <a:t>IA-</a:t>
            </a:r>
            <a:r>
              <a:rPr lang="fr-FR" b="1" baseline="0" noProof="0" dirty="0" smtClean="0">
                <a:solidFill>
                  <a:srgbClr val="683086"/>
                </a:solidFill>
              </a:rPr>
              <a:t>IPR </a:t>
            </a:r>
            <a:r>
              <a:rPr lang="fr-FR" b="1" cap="none" baseline="0" noProof="0" dirty="0" smtClean="0">
                <a:solidFill>
                  <a:srgbClr val="683086"/>
                </a:solidFill>
              </a:rPr>
              <a:t>et</a:t>
            </a:r>
            <a:r>
              <a:rPr lang="fr-FR" b="1" baseline="0" noProof="0" dirty="0" smtClean="0">
                <a:solidFill>
                  <a:srgbClr val="683086"/>
                </a:solidFill>
              </a:rPr>
              <a:t> IGEN </a:t>
            </a:r>
            <a:r>
              <a:rPr lang="fr-FR" b="1" baseline="0" noProof="0" dirty="0">
                <a:solidFill>
                  <a:srgbClr val="683086"/>
                </a:solidFill>
              </a:rPr>
              <a:t>STI – </a:t>
            </a:r>
            <a:r>
              <a:rPr lang="fr-FR" b="1" baseline="0" noProof="0" dirty="0" err="1">
                <a:solidFill>
                  <a:srgbClr val="683086"/>
                </a:solidFill>
              </a:rPr>
              <a:t>lYCÉE</a:t>
            </a:r>
            <a:r>
              <a:rPr lang="fr-FR" b="1" baseline="0" noProof="0" dirty="0">
                <a:solidFill>
                  <a:srgbClr val="683086"/>
                </a:solidFill>
              </a:rPr>
              <a:t> DIDEROT–PARIS</a:t>
            </a:r>
            <a:r>
              <a:rPr lang="fr-FR" noProof="0" dirty="0">
                <a:solidFill>
                  <a:srgbClr val="00919D"/>
                </a:solidFill>
              </a:rPr>
              <a:t/>
            </a:r>
            <a:br>
              <a:rPr lang="fr-FR" noProof="0" dirty="0">
                <a:solidFill>
                  <a:srgbClr val="00919D"/>
                </a:solidFill>
              </a:rPr>
            </a:br>
            <a:endParaRPr lang="fr-FR" noProof="0" dirty="0">
              <a:solidFill>
                <a:schemeClr val="tx1">
                  <a:lumMod val="75000"/>
                  <a:lumOff val="25000"/>
                </a:schemeClr>
              </a:solidFill>
            </a:endParaRPr>
          </a:p>
          <a:p>
            <a:endParaRPr lang="fr-FR" noProof="0"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8.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1" Type="http://schemas.openxmlformats.org/officeDocument/2006/relationships/tags" Target="../tags/tag66.xml"/><Relationship Id="rId12" Type="http://schemas.openxmlformats.org/officeDocument/2006/relationships/tags" Target="../tags/tag67.xml"/><Relationship Id="rId13" Type="http://schemas.openxmlformats.org/officeDocument/2006/relationships/tags" Target="../tags/tag68.xml"/><Relationship Id="rId14" Type="http://schemas.openxmlformats.org/officeDocument/2006/relationships/slideLayout" Target="../slideLayouts/slideLayout1.xml"/><Relationship Id="rId15" Type="http://schemas.openxmlformats.org/officeDocument/2006/relationships/notesSlide" Target="../notesSlides/notesSlide9.xml"/><Relationship Id="rId16" Type="http://schemas.openxmlformats.org/officeDocument/2006/relationships/image" Target="../media/image12.png"/><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tags" Target="../tags/tag61.xml"/><Relationship Id="rId7" Type="http://schemas.openxmlformats.org/officeDocument/2006/relationships/tags" Target="../tags/tag62.xml"/><Relationship Id="rId8" Type="http://schemas.openxmlformats.org/officeDocument/2006/relationships/tags" Target="../tags/tag63.xml"/><Relationship Id="rId9" Type="http://schemas.openxmlformats.org/officeDocument/2006/relationships/tags" Target="../tags/tag64.xml"/><Relationship Id="rId10" Type="http://schemas.openxmlformats.org/officeDocument/2006/relationships/tags" Target="../tags/tag65.xml"/></Relationships>
</file>

<file path=ppt/slides/_rels/slide11.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slideLayout" Target="../slideLayouts/slideLayout2.xml"/><Relationship Id="rId5" Type="http://schemas.openxmlformats.org/officeDocument/2006/relationships/notesSlide" Target="../notesSlides/notesSlide10.xml"/><Relationship Id="rId1" Type="http://schemas.openxmlformats.org/officeDocument/2006/relationships/tags" Target="../tags/tag69.xml"/><Relationship Id="rId2" Type="http://schemas.openxmlformats.org/officeDocument/2006/relationships/tags" Target="../tags/tag70.xml"/></Relationships>
</file>

<file path=ppt/slides/_rels/slide12.xml.rels><?xml version="1.0" encoding="UTF-8" standalone="yes"?>
<Relationships xmlns="http://schemas.openxmlformats.org/package/2006/relationships"><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slideLayout" Target="../slideLayouts/slideLayout2.xml"/><Relationship Id="rId6" Type="http://schemas.openxmlformats.org/officeDocument/2006/relationships/notesSlide" Target="../notesSlides/notesSlide11.xml"/><Relationship Id="rId1" Type="http://schemas.openxmlformats.org/officeDocument/2006/relationships/tags" Target="../tags/tag72.xml"/><Relationship Id="rId2" Type="http://schemas.openxmlformats.org/officeDocument/2006/relationships/tags" Target="../tags/tag73.xml"/></Relationships>
</file>

<file path=ppt/slides/_rels/slide13.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slideLayout" Target="../slideLayouts/slideLayout11.xml"/><Relationship Id="rId5" Type="http://schemas.openxmlformats.org/officeDocument/2006/relationships/notesSlide" Target="../notesSlides/notesSlide12.xml"/><Relationship Id="rId1" Type="http://schemas.openxmlformats.org/officeDocument/2006/relationships/tags" Target="../tags/tag76.xml"/><Relationship Id="rId2" Type="http://schemas.openxmlformats.org/officeDocument/2006/relationships/tags" Target="../tags/tag77.xml"/></Relationships>
</file>

<file path=ppt/slides/_rels/slide14.xml.rels><?xml version="1.0" encoding="UTF-8" standalone="yes"?>
<Relationships xmlns="http://schemas.openxmlformats.org/package/2006/relationships"><Relationship Id="rId9" Type="http://schemas.openxmlformats.org/officeDocument/2006/relationships/tags" Target="../tags/tag86.xml"/><Relationship Id="rId20" Type="http://schemas.openxmlformats.org/officeDocument/2006/relationships/diagramLayout" Target="../diagrams/layout1.xml"/><Relationship Id="rId21" Type="http://schemas.openxmlformats.org/officeDocument/2006/relationships/diagramQuickStyle" Target="../diagrams/quickStyle1.xml"/><Relationship Id="rId22" Type="http://schemas.openxmlformats.org/officeDocument/2006/relationships/diagramColors" Target="../diagrams/colors1.xml"/><Relationship Id="rId23" Type="http://schemas.microsoft.com/office/2007/relationships/diagramDrawing" Target="../diagrams/drawing1.xml"/><Relationship Id="rId24" Type="http://schemas.openxmlformats.org/officeDocument/2006/relationships/image" Target="../media/image13.png"/><Relationship Id="rId25" Type="http://schemas.openxmlformats.org/officeDocument/2006/relationships/image" Target="../media/image14.jpeg"/><Relationship Id="rId26" Type="http://schemas.openxmlformats.org/officeDocument/2006/relationships/image" Target="../media/image15.jpeg"/><Relationship Id="rId27" Type="http://schemas.openxmlformats.org/officeDocument/2006/relationships/image" Target="../media/image16.png"/><Relationship Id="rId28" Type="http://schemas.openxmlformats.org/officeDocument/2006/relationships/image" Target="../media/image17.png"/><Relationship Id="rId10" Type="http://schemas.openxmlformats.org/officeDocument/2006/relationships/tags" Target="../tags/tag87.xml"/><Relationship Id="rId11" Type="http://schemas.openxmlformats.org/officeDocument/2006/relationships/tags" Target="../tags/tag88.xml"/><Relationship Id="rId12" Type="http://schemas.openxmlformats.org/officeDocument/2006/relationships/tags" Target="../tags/tag89.xml"/><Relationship Id="rId13" Type="http://schemas.openxmlformats.org/officeDocument/2006/relationships/tags" Target="../tags/tag90.xml"/><Relationship Id="rId14" Type="http://schemas.openxmlformats.org/officeDocument/2006/relationships/tags" Target="../tags/tag91.xml"/><Relationship Id="rId15" Type="http://schemas.openxmlformats.org/officeDocument/2006/relationships/tags" Target="../tags/tag92.xml"/><Relationship Id="rId16" Type="http://schemas.openxmlformats.org/officeDocument/2006/relationships/tags" Target="../tags/tag93.xml"/><Relationship Id="rId17" Type="http://schemas.openxmlformats.org/officeDocument/2006/relationships/tags" Target="../tags/tag94.xml"/><Relationship Id="rId18" Type="http://schemas.openxmlformats.org/officeDocument/2006/relationships/slideLayout" Target="../slideLayouts/slideLayout1.xml"/><Relationship Id="rId19" Type="http://schemas.openxmlformats.org/officeDocument/2006/relationships/diagramData" Target="../diagrams/data1.xml"/><Relationship Id="rId1" Type="http://schemas.openxmlformats.org/officeDocument/2006/relationships/themeOverride" Target="../theme/themeOverride1.xml"/><Relationship Id="rId2" Type="http://schemas.openxmlformats.org/officeDocument/2006/relationships/tags" Target="../tags/tag79.xml"/><Relationship Id="rId3" Type="http://schemas.openxmlformats.org/officeDocument/2006/relationships/tags" Target="../tags/tag80.xml"/><Relationship Id="rId4" Type="http://schemas.openxmlformats.org/officeDocument/2006/relationships/tags" Target="../tags/tag81.xml"/><Relationship Id="rId5" Type="http://schemas.openxmlformats.org/officeDocument/2006/relationships/tags" Target="../tags/tag82.xml"/><Relationship Id="rId6" Type="http://schemas.openxmlformats.org/officeDocument/2006/relationships/tags" Target="../tags/tag83.xml"/><Relationship Id="rId7" Type="http://schemas.openxmlformats.org/officeDocument/2006/relationships/tags" Target="../tags/tag84.xml"/><Relationship Id="rId8" Type="http://schemas.openxmlformats.org/officeDocument/2006/relationships/tags" Target="../tags/tag85.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4" Type="http://schemas.openxmlformats.org/officeDocument/2006/relationships/tags" Target="../tags/tag98.xml"/><Relationship Id="rId5" Type="http://schemas.openxmlformats.org/officeDocument/2006/relationships/tags" Target="../tags/tag99.xml"/><Relationship Id="rId6" Type="http://schemas.openxmlformats.org/officeDocument/2006/relationships/slideLayout" Target="../slideLayouts/slideLayout1.xml"/><Relationship Id="rId7" Type="http://schemas.openxmlformats.org/officeDocument/2006/relationships/image" Target="../media/image18.png"/><Relationship Id="rId8" Type="http://schemas.openxmlformats.org/officeDocument/2006/relationships/image" Target="../media/image19.jpg"/><Relationship Id="rId1" Type="http://schemas.openxmlformats.org/officeDocument/2006/relationships/tags" Target="../tags/tag95.xml"/><Relationship Id="rId2" Type="http://schemas.openxmlformats.org/officeDocument/2006/relationships/tags" Target="../tags/tag96.xml"/></Relationships>
</file>

<file path=ppt/slides/_rels/slide16.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jpg"/><Relationship Id="rId13" Type="http://schemas.openxmlformats.org/officeDocument/2006/relationships/image" Target="../media/image24.jpg"/><Relationship Id="rId14" Type="http://schemas.openxmlformats.org/officeDocument/2006/relationships/image" Target="../media/image25.jpg"/><Relationship Id="rId1" Type="http://schemas.openxmlformats.org/officeDocument/2006/relationships/tags" Target="../tags/tag100.xml"/><Relationship Id="rId2" Type="http://schemas.openxmlformats.org/officeDocument/2006/relationships/tags" Target="../tags/tag101.xml"/><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tags" Target="../tags/tag104.xml"/><Relationship Id="rId6" Type="http://schemas.openxmlformats.org/officeDocument/2006/relationships/tags" Target="../tags/tag105.xml"/><Relationship Id="rId7" Type="http://schemas.openxmlformats.org/officeDocument/2006/relationships/tags" Target="../tags/tag106.xml"/><Relationship Id="rId8" Type="http://schemas.openxmlformats.org/officeDocument/2006/relationships/slideLayout" Target="../slideLayouts/slideLayout1.xml"/><Relationship Id="rId9" Type="http://schemas.openxmlformats.org/officeDocument/2006/relationships/image" Target="../media/image20.png"/><Relationship Id="rId10"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tags" Target="../tags/tag110.xml"/><Relationship Id="rId5" Type="http://schemas.openxmlformats.org/officeDocument/2006/relationships/tags" Target="../tags/tag111.xml"/><Relationship Id="rId6" Type="http://schemas.openxmlformats.org/officeDocument/2006/relationships/tags" Target="../tags/tag112.xml"/><Relationship Id="rId7" Type="http://schemas.openxmlformats.org/officeDocument/2006/relationships/tags" Target="../tags/tag113.xml"/><Relationship Id="rId8" Type="http://schemas.openxmlformats.org/officeDocument/2006/relationships/tags" Target="../tags/tag114.xml"/><Relationship Id="rId9" Type="http://schemas.openxmlformats.org/officeDocument/2006/relationships/slideLayout" Target="../slideLayouts/slideLayout1.xml"/><Relationship Id="rId10" Type="http://schemas.openxmlformats.org/officeDocument/2006/relationships/image" Target="../media/image26.png"/><Relationship Id="rId1" Type="http://schemas.openxmlformats.org/officeDocument/2006/relationships/tags" Target="../tags/tag107.xml"/><Relationship Id="rId2" Type="http://schemas.openxmlformats.org/officeDocument/2006/relationships/tags" Target="../tags/tag108.xml"/></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slideLayout" Target="../slideLayouts/slideLayout1.xml"/><Relationship Id="rId6" Type="http://schemas.openxmlformats.org/officeDocument/2006/relationships/image" Target="../media/image27.png"/><Relationship Id="rId1" Type="http://schemas.openxmlformats.org/officeDocument/2006/relationships/tags" Target="../tags/tag115.xml"/><Relationship Id="rId2" Type="http://schemas.openxmlformats.org/officeDocument/2006/relationships/tags" Target="../tags/tag116.xml"/></Relationships>
</file>

<file path=ppt/slides/_rels/slide19.xml.rels><?xml version="1.0" encoding="UTF-8" standalone="yes"?>
<Relationships xmlns="http://schemas.openxmlformats.org/package/2006/relationships"><Relationship Id="rId11" Type="http://schemas.openxmlformats.org/officeDocument/2006/relationships/slideLayout" Target="../slideLayouts/slideLayout1.xml"/><Relationship Id="rId12" Type="http://schemas.openxmlformats.org/officeDocument/2006/relationships/image" Target="../media/image26.png"/><Relationship Id="rId13" Type="http://schemas.openxmlformats.org/officeDocument/2006/relationships/image" Target="../media/image28.png"/><Relationship Id="rId1" Type="http://schemas.openxmlformats.org/officeDocument/2006/relationships/tags" Target="../tags/tag119.xml"/><Relationship Id="rId2" Type="http://schemas.openxmlformats.org/officeDocument/2006/relationships/tags" Target="../tags/tag120.xml"/><Relationship Id="rId3" Type="http://schemas.openxmlformats.org/officeDocument/2006/relationships/tags" Target="../tags/tag121.xml"/><Relationship Id="rId4" Type="http://schemas.openxmlformats.org/officeDocument/2006/relationships/tags" Target="../tags/tag122.xml"/><Relationship Id="rId5" Type="http://schemas.openxmlformats.org/officeDocument/2006/relationships/tags" Target="../tags/tag123.xml"/><Relationship Id="rId6" Type="http://schemas.openxmlformats.org/officeDocument/2006/relationships/tags" Target="../tags/tag124.xml"/><Relationship Id="rId7" Type="http://schemas.openxmlformats.org/officeDocument/2006/relationships/tags" Target="../tags/tag125.xml"/><Relationship Id="rId8" Type="http://schemas.openxmlformats.org/officeDocument/2006/relationships/tags" Target="../tags/tag126.xml"/><Relationship Id="rId9" Type="http://schemas.openxmlformats.org/officeDocument/2006/relationships/tags" Target="../tags/tag127.xml"/><Relationship Id="rId10" Type="http://schemas.openxmlformats.org/officeDocument/2006/relationships/tags" Target="../tags/tag128.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slideLayout" Target="../slideLayouts/slideLayout3.xml"/><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131.xml"/><Relationship Id="rId4" Type="http://schemas.openxmlformats.org/officeDocument/2006/relationships/tags" Target="../tags/tag132.xml"/><Relationship Id="rId5" Type="http://schemas.openxmlformats.org/officeDocument/2006/relationships/tags" Target="../tags/tag133.xml"/><Relationship Id="rId6" Type="http://schemas.openxmlformats.org/officeDocument/2006/relationships/tags" Target="../tags/tag134.xml"/><Relationship Id="rId7" Type="http://schemas.openxmlformats.org/officeDocument/2006/relationships/slideLayout" Target="../slideLayouts/slideLayout1.xml"/><Relationship Id="rId8" Type="http://schemas.openxmlformats.org/officeDocument/2006/relationships/image" Target="../media/image29.png"/><Relationship Id="rId1" Type="http://schemas.openxmlformats.org/officeDocument/2006/relationships/tags" Target="../tags/tag129.xml"/><Relationship Id="rId2"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tags" Target="../tags/tag137.xml"/><Relationship Id="rId4" Type="http://schemas.openxmlformats.org/officeDocument/2006/relationships/tags" Target="../tags/tag138.xml"/><Relationship Id="rId5" Type="http://schemas.openxmlformats.org/officeDocument/2006/relationships/tags" Target="../tags/tag139.xml"/><Relationship Id="rId6" Type="http://schemas.openxmlformats.org/officeDocument/2006/relationships/tags" Target="../tags/tag140.xml"/><Relationship Id="rId7" Type="http://schemas.openxmlformats.org/officeDocument/2006/relationships/tags" Target="../tags/tag141.xml"/><Relationship Id="rId8" Type="http://schemas.openxmlformats.org/officeDocument/2006/relationships/tags" Target="../tags/tag142.xml"/><Relationship Id="rId9" Type="http://schemas.openxmlformats.org/officeDocument/2006/relationships/slideLayout" Target="../slideLayouts/slideLayout1.xml"/><Relationship Id="rId10" Type="http://schemas.openxmlformats.org/officeDocument/2006/relationships/image" Target="../media/image30.png"/><Relationship Id="rId1" Type="http://schemas.openxmlformats.org/officeDocument/2006/relationships/tags" Target="../tags/tag135.xml"/><Relationship Id="rId2" Type="http://schemas.openxmlformats.org/officeDocument/2006/relationships/tags" Target="../tags/tag136.xml"/></Relationships>
</file>

<file path=ppt/slides/_rels/slide22.xml.rels><?xml version="1.0" encoding="UTF-8" standalone="yes"?>
<Relationships xmlns="http://schemas.openxmlformats.org/package/2006/relationships"><Relationship Id="rId3" Type="http://schemas.openxmlformats.org/officeDocument/2006/relationships/tags" Target="../tags/tag145.xml"/><Relationship Id="rId4" Type="http://schemas.openxmlformats.org/officeDocument/2006/relationships/slideLayout" Target="../slideLayouts/slideLayout1.xml"/><Relationship Id="rId1" Type="http://schemas.openxmlformats.org/officeDocument/2006/relationships/tags" Target="../tags/tag143.xml"/><Relationship Id="rId2" Type="http://schemas.openxmlformats.org/officeDocument/2006/relationships/tags" Target="../tags/tag144.xml"/></Relationships>
</file>

<file path=ppt/slides/_rels/slide23.xml.rels><?xml version="1.0" encoding="UTF-8" standalone="yes"?>
<Relationships xmlns="http://schemas.openxmlformats.org/package/2006/relationships"><Relationship Id="rId3" Type="http://schemas.openxmlformats.org/officeDocument/2006/relationships/tags" Target="../tags/tag148.xml"/><Relationship Id="rId4" Type="http://schemas.openxmlformats.org/officeDocument/2006/relationships/slideLayout" Target="../slideLayouts/slideLayout11.xml"/><Relationship Id="rId1" Type="http://schemas.openxmlformats.org/officeDocument/2006/relationships/tags" Target="../tags/tag146.xml"/><Relationship Id="rId2" Type="http://schemas.openxmlformats.org/officeDocument/2006/relationships/tags" Target="../tags/tag147.xml"/></Relationships>
</file>

<file path=ppt/slides/_rels/slide24.xml.rels><?xml version="1.0" encoding="UTF-8" standalone="yes"?>
<Relationships xmlns="http://schemas.openxmlformats.org/package/2006/relationships"><Relationship Id="rId11" Type="http://schemas.openxmlformats.org/officeDocument/2006/relationships/tags" Target="../tags/tag159.xml"/><Relationship Id="rId12" Type="http://schemas.openxmlformats.org/officeDocument/2006/relationships/slideLayout" Target="../slideLayouts/slideLayout2.xml"/><Relationship Id="rId13" Type="http://schemas.openxmlformats.org/officeDocument/2006/relationships/image" Target="../media/image31.jpeg"/><Relationship Id="rId14" Type="http://schemas.microsoft.com/office/2007/relationships/hdphoto" Target="../media/hdphoto1.wdp"/><Relationship Id="rId15" Type="http://schemas.openxmlformats.org/officeDocument/2006/relationships/image" Target="../media/image32.png"/><Relationship Id="rId16" Type="http://schemas.microsoft.com/office/2007/relationships/hdphoto" Target="../media/hdphoto2.wdp"/><Relationship Id="rId17" Type="http://schemas.openxmlformats.org/officeDocument/2006/relationships/image" Target="../media/image33.jpeg"/><Relationship Id="rId1" Type="http://schemas.openxmlformats.org/officeDocument/2006/relationships/tags" Target="../tags/tag149.xml"/><Relationship Id="rId2" Type="http://schemas.openxmlformats.org/officeDocument/2006/relationships/tags" Target="../tags/tag150.xml"/><Relationship Id="rId3" Type="http://schemas.openxmlformats.org/officeDocument/2006/relationships/tags" Target="../tags/tag151.xml"/><Relationship Id="rId4" Type="http://schemas.openxmlformats.org/officeDocument/2006/relationships/tags" Target="../tags/tag152.xml"/><Relationship Id="rId5" Type="http://schemas.openxmlformats.org/officeDocument/2006/relationships/tags" Target="../tags/tag153.xml"/><Relationship Id="rId6" Type="http://schemas.openxmlformats.org/officeDocument/2006/relationships/tags" Target="../tags/tag154.xml"/><Relationship Id="rId7" Type="http://schemas.openxmlformats.org/officeDocument/2006/relationships/tags" Target="../tags/tag155.xml"/><Relationship Id="rId8" Type="http://schemas.openxmlformats.org/officeDocument/2006/relationships/tags" Target="../tags/tag156.xml"/><Relationship Id="rId9" Type="http://schemas.openxmlformats.org/officeDocument/2006/relationships/tags" Target="../tags/tag157.xml"/><Relationship Id="rId10" Type="http://schemas.openxmlformats.org/officeDocument/2006/relationships/tags" Target="../tags/tag158.xml"/></Relationships>
</file>

<file path=ppt/slides/_rels/slide25.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tags" Target="../tags/tag163.xml"/><Relationship Id="rId5" Type="http://schemas.openxmlformats.org/officeDocument/2006/relationships/tags" Target="../tags/tag164.xml"/><Relationship Id="rId6" Type="http://schemas.openxmlformats.org/officeDocument/2006/relationships/slideLayout" Target="../slideLayouts/slideLayout2.xml"/><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tags" Target="../tags/tag160.xml"/><Relationship Id="rId2" Type="http://schemas.openxmlformats.org/officeDocument/2006/relationships/tags" Target="../tags/tag161.xml"/></Relationships>
</file>

<file path=ppt/slides/_rels/slide26.xml.rels><?xml version="1.0" encoding="UTF-8" standalone="yes"?>
<Relationships xmlns="http://schemas.openxmlformats.org/package/2006/relationships"><Relationship Id="rId3" Type="http://schemas.openxmlformats.org/officeDocument/2006/relationships/tags" Target="../tags/tag167.xml"/><Relationship Id="rId4" Type="http://schemas.openxmlformats.org/officeDocument/2006/relationships/tags" Target="../tags/tag168.xml"/><Relationship Id="rId5" Type="http://schemas.openxmlformats.org/officeDocument/2006/relationships/slideLayout" Target="../slideLayouts/slideLayout2.xml"/><Relationship Id="rId6" Type="http://schemas.openxmlformats.org/officeDocument/2006/relationships/chart" Target="../charts/chart1.xml"/><Relationship Id="rId1" Type="http://schemas.openxmlformats.org/officeDocument/2006/relationships/tags" Target="../tags/tag165.xml"/><Relationship Id="rId2" Type="http://schemas.openxmlformats.org/officeDocument/2006/relationships/tags" Target="../tags/tag166.xml"/></Relationships>
</file>

<file path=ppt/slides/_rels/slide27.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tags" Target="../tags/tag172.xml"/><Relationship Id="rId5" Type="http://schemas.openxmlformats.org/officeDocument/2006/relationships/tags" Target="../tags/tag173.xml"/><Relationship Id="rId6" Type="http://schemas.openxmlformats.org/officeDocument/2006/relationships/tags" Target="../tags/tag174.xml"/><Relationship Id="rId7" Type="http://schemas.openxmlformats.org/officeDocument/2006/relationships/tags" Target="../tags/tag175.xml"/><Relationship Id="rId8" Type="http://schemas.openxmlformats.org/officeDocument/2006/relationships/tags" Target="../tags/tag176.xml"/><Relationship Id="rId9" Type="http://schemas.openxmlformats.org/officeDocument/2006/relationships/tags" Target="../tags/tag177.xml"/><Relationship Id="rId10" Type="http://schemas.openxmlformats.org/officeDocument/2006/relationships/slideLayout" Target="../slideLayouts/slideLayout2.xml"/><Relationship Id="rId11" Type="http://schemas.openxmlformats.org/officeDocument/2006/relationships/chart" Target="../charts/chart2.xml"/><Relationship Id="rId1" Type="http://schemas.openxmlformats.org/officeDocument/2006/relationships/tags" Target="../tags/tag169.xml"/><Relationship Id="rId2" Type="http://schemas.openxmlformats.org/officeDocument/2006/relationships/tags" Target="../tags/tag170.xml"/></Relationships>
</file>

<file path=ppt/slides/_rels/slide28.xml.rels><?xml version="1.0" encoding="UTF-8" standalone="yes"?>
<Relationships xmlns="http://schemas.openxmlformats.org/package/2006/relationships"><Relationship Id="rId3" Type="http://schemas.openxmlformats.org/officeDocument/2006/relationships/tags" Target="../tags/tag180.xml"/><Relationship Id="rId4" Type="http://schemas.openxmlformats.org/officeDocument/2006/relationships/tags" Target="../tags/tag181.xml"/><Relationship Id="rId5" Type="http://schemas.openxmlformats.org/officeDocument/2006/relationships/tags" Target="../tags/tag182.xml"/><Relationship Id="rId6" Type="http://schemas.openxmlformats.org/officeDocument/2006/relationships/tags" Target="../tags/tag183.xml"/><Relationship Id="rId7" Type="http://schemas.openxmlformats.org/officeDocument/2006/relationships/slideLayout" Target="../slideLayouts/slideLayout2.xml"/><Relationship Id="rId8" Type="http://schemas.openxmlformats.org/officeDocument/2006/relationships/chart" Target="../charts/chart3.xml"/><Relationship Id="rId1" Type="http://schemas.openxmlformats.org/officeDocument/2006/relationships/tags" Target="../tags/tag178.xml"/><Relationship Id="rId2" Type="http://schemas.openxmlformats.org/officeDocument/2006/relationships/tags" Target="../tags/tag179.xml"/></Relationships>
</file>

<file path=ppt/slides/_rels/slide29.xml.rels><?xml version="1.0" encoding="UTF-8" standalone="yes"?>
<Relationships xmlns="http://schemas.openxmlformats.org/package/2006/relationships"><Relationship Id="rId3" Type="http://schemas.openxmlformats.org/officeDocument/2006/relationships/tags" Target="../tags/tag186.xml"/><Relationship Id="rId4" Type="http://schemas.openxmlformats.org/officeDocument/2006/relationships/tags" Target="../tags/tag187.xml"/><Relationship Id="rId5" Type="http://schemas.openxmlformats.org/officeDocument/2006/relationships/slideLayout" Target="../slideLayouts/slideLayout2.xml"/><Relationship Id="rId6" Type="http://schemas.openxmlformats.org/officeDocument/2006/relationships/chart" Target="../charts/chart4.xml"/><Relationship Id="rId1" Type="http://schemas.openxmlformats.org/officeDocument/2006/relationships/tags" Target="../tags/tag184.xml"/><Relationship Id="rId2" Type="http://schemas.openxmlformats.org/officeDocument/2006/relationships/tags" Target="../tags/tag185.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slideLayout" Target="../slideLayouts/slideLayout3.xml"/><Relationship Id="rId7" Type="http://schemas.openxmlformats.org/officeDocument/2006/relationships/notesSlide" Target="../notesSlides/notesSlide2.xml"/><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tags" Target="../tags/tag10.xml"/><Relationship Id="rId2"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tags" Target="../tags/tag191.xml"/><Relationship Id="rId5" Type="http://schemas.openxmlformats.org/officeDocument/2006/relationships/tags" Target="../tags/tag192.xml"/><Relationship Id="rId6" Type="http://schemas.openxmlformats.org/officeDocument/2006/relationships/slideLayout" Target="../slideLayouts/slideLayout2.xml"/><Relationship Id="rId7" Type="http://schemas.openxmlformats.org/officeDocument/2006/relationships/chart" Target="../charts/chart5.xml"/><Relationship Id="rId1" Type="http://schemas.openxmlformats.org/officeDocument/2006/relationships/tags" Target="../tags/tag188.xml"/><Relationship Id="rId2" Type="http://schemas.openxmlformats.org/officeDocument/2006/relationships/tags" Target="../tags/tag189.xml"/></Relationships>
</file>

<file path=ppt/slides/_rels/slide31.xml.rels><?xml version="1.0" encoding="UTF-8" standalone="yes"?>
<Relationships xmlns="http://schemas.openxmlformats.org/package/2006/relationships"><Relationship Id="rId3" Type="http://schemas.openxmlformats.org/officeDocument/2006/relationships/tags" Target="../tags/tag195.xml"/><Relationship Id="rId4" Type="http://schemas.openxmlformats.org/officeDocument/2006/relationships/tags" Target="../tags/tag196.xml"/><Relationship Id="rId5" Type="http://schemas.openxmlformats.org/officeDocument/2006/relationships/tags" Target="../tags/tag197.xml"/><Relationship Id="rId6" Type="http://schemas.openxmlformats.org/officeDocument/2006/relationships/tags" Target="../tags/tag198.xml"/><Relationship Id="rId7" Type="http://schemas.openxmlformats.org/officeDocument/2006/relationships/tags" Target="../tags/tag199.xml"/><Relationship Id="rId8" Type="http://schemas.openxmlformats.org/officeDocument/2006/relationships/tags" Target="../tags/tag200.xml"/><Relationship Id="rId9" Type="http://schemas.openxmlformats.org/officeDocument/2006/relationships/tags" Target="../tags/tag201.xml"/><Relationship Id="rId10" Type="http://schemas.openxmlformats.org/officeDocument/2006/relationships/slideLayout" Target="../slideLayouts/slideLayout2.xml"/><Relationship Id="rId1" Type="http://schemas.openxmlformats.org/officeDocument/2006/relationships/tags" Target="../tags/tag193.xml"/><Relationship Id="rId2" Type="http://schemas.openxmlformats.org/officeDocument/2006/relationships/tags" Target="../tags/tag194.xml"/></Relationships>
</file>

<file path=ppt/slides/_rels/slide32.xml.rels><?xml version="1.0" encoding="UTF-8" standalone="yes"?>
<Relationships xmlns="http://schemas.openxmlformats.org/package/2006/relationships"><Relationship Id="rId3" Type="http://schemas.openxmlformats.org/officeDocument/2006/relationships/tags" Target="../tags/tag204.xml"/><Relationship Id="rId4" Type="http://schemas.openxmlformats.org/officeDocument/2006/relationships/tags" Target="../tags/tag205.xml"/><Relationship Id="rId5" Type="http://schemas.openxmlformats.org/officeDocument/2006/relationships/tags" Target="../tags/tag206.xml"/><Relationship Id="rId6" Type="http://schemas.openxmlformats.org/officeDocument/2006/relationships/slideLayout" Target="../slideLayouts/slideLayout5.xml"/><Relationship Id="rId1" Type="http://schemas.openxmlformats.org/officeDocument/2006/relationships/tags" Target="../tags/tag202.xml"/><Relationship Id="rId2" Type="http://schemas.openxmlformats.org/officeDocument/2006/relationships/tags" Target="../tags/tag203.xml"/></Relationships>
</file>

<file path=ppt/slides/_rels/slide33.xml.rels><?xml version="1.0" encoding="UTF-8" standalone="yes"?>
<Relationships xmlns="http://schemas.openxmlformats.org/package/2006/relationships"><Relationship Id="rId3" Type="http://schemas.openxmlformats.org/officeDocument/2006/relationships/tags" Target="../tags/tag209.xml"/><Relationship Id="rId4" Type="http://schemas.openxmlformats.org/officeDocument/2006/relationships/slideLayout" Target="../slideLayouts/slideLayout11.xml"/><Relationship Id="rId1" Type="http://schemas.openxmlformats.org/officeDocument/2006/relationships/tags" Target="../tags/tag207.xml"/><Relationship Id="rId2" Type="http://schemas.openxmlformats.org/officeDocument/2006/relationships/tags" Target="../tags/tag208.xml"/></Relationships>
</file>

<file path=ppt/slides/_rels/slide3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tags" Target="../tags/tag210.xml"/><Relationship Id="rId2" Type="http://schemas.openxmlformats.org/officeDocument/2006/relationships/tags" Target="../tags/tag211.xml"/><Relationship Id="rId3" Type="http://schemas.openxmlformats.org/officeDocument/2006/relationships/tags" Target="../tags/tag212.xml"/><Relationship Id="rId4" Type="http://schemas.openxmlformats.org/officeDocument/2006/relationships/tags" Target="../tags/tag213.xml"/><Relationship Id="rId5" Type="http://schemas.openxmlformats.org/officeDocument/2006/relationships/tags" Target="../tags/tag214.xml"/><Relationship Id="rId6" Type="http://schemas.openxmlformats.org/officeDocument/2006/relationships/slideLayout" Target="../slideLayouts/slideLayout1.xml"/><Relationship Id="rId7" Type="http://schemas.openxmlformats.org/officeDocument/2006/relationships/image" Target="../media/image36.png"/><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1" Type="http://schemas.openxmlformats.org/officeDocument/2006/relationships/slideLayout" Target="../slideLayouts/slideLayout1.xml"/><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chart" Target="../charts/chart6.xml"/><Relationship Id="rId1" Type="http://schemas.openxmlformats.org/officeDocument/2006/relationships/tags" Target="../tags/tag215.xml"/><Relationship Id="rId2" Type="http://schemas.openxmlformats.org/officeDocument/2006/relationships/tags" Target="../tags/tag216.xml"/><Relationship Id="rId3" Type="http://schemas.openxmlformats.org/officeDocument/2006/relationships/tags" Target="../tags/tag217.xml"/><Relationship Id="rId4" Type="http://schemas.openxmlformats.org/officeDocument/2006/relationships/tags" Target="../tags/tag218.xml"/><Relationship Id="rId5" Type="http://schemas.openxmlformats.org/officeDocument/2006/relationships/tags" Target="../tags/tag219.xml"/><Relationship Id="rId6" Type="http://schemas.openxmlformats.org/officeDocument/2006/relationships/tags" Target="../tags/tag220.xml"/><Relationship Id="rId7" Type="http://schemas.openxmlformats.org/officeDocument/2006/relationships/tags" Target="../tags/tag221.xml"/><Relationship Id="rId8" Type="http://schemas.openxmlformats.org/officeDocument/2006/relationships/tags" Target="../tags/tag222.xml"/><Relationship Id="rId9" Type="http://schemas.openxmlformats.org/officeDocument/2006/relationships/tags" Target="../tags/tag223.xml"/><Relationship Id="rId10" Type="http://schemas.openxmlformats.org/officeDocument/2006/relationships/tags" Target="../tags/tag224.xml"/></Relationships>
</file>

<file path=ppt/slides/_rels/slide36.xml.rels><?xml version="1.0" encoding="UTF-8" standalone="yes"?>
<Relationships xmlns="http://schemas.openxmlformats.org/package/2006/relationships"><Relationship Id="rId11" Type="http://schemas.openxmlformats.org/officeDocument/2006/relationships/chart" Target="../charts/chart7.xml"/><Relationship Id="rId12" Type="http://schemas.openxmlformats.org/officeDocument/2006/relationships/chart" Target="../charts/chart8.xml"/><Relationship Id="rId1" Type="http://schemas.openxmlformats.org/officeDocument/2006/relationships/tags" Target="../tags/tag225.xml"/><Relationship Id="rId2" Type="http://schemas.openxmlformats.org/officeDocument/2006/relationships/tags" Target="../tags/tag226.xml"/><Relationship Id="rId3" Type="http://schemas.openxmlformats.org/officeDocument/2006/relationships/tags" Target="../tags/tag227.xml"/><Relationship Id="rId4" Type="http://schemas.openxmlformats.org/officeDocument/2006/relationships/tags" Target="../tags/tag228.xml"/><Relationship Id="rId5" Type="http://schemas.openxmlformats.org/officeDocument/2006/relationships/tags" Target="../tags/tag229.xml"/><Relationship Id="rId6" Type="http://schemas.openxmlformats.org/officeDocument/2006/relationships/tags" Target="../tags/tag230.xml"/><Relationship Id="rId7" Type="http://schemas.openxmlformats.org/officeDocument/2006/relationships/tags" Target="../tags/tag231.xml"/><Relationship Id="rId8" Type="http://schemas.openxmlformats.org/officeDocument/2006/relationships/tags" Target="../tags/tag232.xml"/><Relationship Id="rId9" Type="http://schemas.openxmlformats.org/officeDocument/2006/relationships/tags" Target="../tags/tag233.xml"/><Relationship Id="rId10"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236.xml"/><Relationship Id="rId4" Type="http://schemas.openxmlformats.org/officeDocument/2006/relationships/tags" Target="../tags/tag237.xml"/><Relationship Id="rId5" Type="http://schemas.openxmlformats.org/officeDocument/2006/relationships/tags" Target="../tags/tag238.xml"/><Relationship Id="rId6" Type="http://schemas.openxmlformats.org/officeDocument/2006/relationships/tags" Target="../tags/tag239.xml"/><Relationship Id="rId7" Type="http://schemas.openxmlformats.org/officeDocument/2006/relationships/tags" Target="../tags/tag240.xml"/><Relationship Id="rId8" Type="http://schemas.openxmlformats.org/officeDocument/2006/relationships/tags" Target="../tags/tag241.xml"/><Relationship Id="rId9" Type="http://schemas.openxmlformats.org/officeDocument/2006/relationships/tags" Target="../tags/tag242.xml"/><Relationship Id="rId10" Type="http://schemas.openxmlformats.org/officeDocument/2006/relationships/slideLayout" Target="../slideLayouts/slideLayout1.xml"/><Relationship Id="rId11" Type="http://schemas.openxmlformats.org/officeDocument/2006/relationships/chart" Target="../charts/chart9.xml"/><Relationship Id="rId1" Type="http://schemas.openxmlformats.org/officeDocument/2006/relationships/tags" Target="../tags/tag234.xml"/><Relationship Id="rId2" Type="http://schemas.openxmlformats.org/officeDocument/2006/relationships/tags" Target="../tags/tag235.xml"/></Relationships>
</file>

<file path=ppt/slides/_rels/slide38.xml.rels><?xml version="1.0" encoding="UTF-8" standalone="yes"?>
<Relationships xmlns="http://schemas.openxmlformats.org/package/2006/relationships"><Relationship Id="rId3" Type="http://schemas.openxmlformats.org/officeDocument/2006/relationships/tags" Target="../tags/tag245.xml"/><Relationship Id="rId4" Type="http://schemas.openxmlformats.org/officeDocument/2006/relationships/tags" Target="../tags/tag246.xml"/><Relationship Id="rId5" Type="http://schemas.openxmlformats.org/officeDocument/2006/relationships/tags" Target="../tags/tag247.xml"/><Relationship Id="rId6" Type="http://schemas.openxmlformats.org/officeDocument/2006/relationships/tags" Target="../tags/tag248.xml"/><Relationship Id="rId7" Type="http://schemas.openxmlformats.org/officeDocument/2006/relationships/tags" Target="../tags/tag249.xml"/><Relationship Id="rId8" Type="http://schemas.openxmlformats.org/officeDocument/2006/relationships/tags" Target="../tags/tag250.xml"/><Relationship Id="rId9" Type="http://schemas.openxmlformats.org/officeDocument/2006/relationships/slideLayout" Target="../slideLayouts/slideLayout1.xml"/><Relationship Id="rId10" Type="http://schemas.openxmlformats.org/officeDocument/2006/relationships/image" Target="../media/image39.jpeg"/><Relationship Id="rId1" Type="http://schemas.openxmlformats.org/officeDocument/2006/relationships/tags" Target="../tags/tag243.xml"/><Relationship Id="rId2" Type="http://schemas.openxmlformats.org/officeDocument/2006/relationships/tags" Target="../tags/tag244.xml"/></Relationships>
</file>

<file path=ppt/slides/_rels/slide39.xml.rels><?xml version="1.0" encoding="UTF-8" standalone="yes"?>
<Relationships xmlns="http://schemas.openxmlformats.org/package/2006/relationships"><Relationship Id="rId11" Type="http://schemas.openxmlformats.org/officeDocument/2006/relationships/tags" Target="../tags/tag261.xml"/><Relationship Id="rId12" Type="http://schemas.openxmlformats.org/officeDocument/2006/relationships/tags" Target="../tags/tag262.xml"/><Relationship Id="rId13" Type="http://schemas.openxmlformats.org/officeDocument/2006/relationships/tags" Target="../tags/tag263.xml"/><Relationship Id="rId14" Type="http://schemas.openxmlformats.org/officeDocument/2006/relationships/slideLayout" Target="../slideLayouts/slideLayout1.xml"/><Relationship Id="rId15" Type="http://schemas.openxmlformats.org/officeDocument/2006/relationships/image" Target="../media/image40.jpeg"/><Relationship Id="rId16" Type="http://schemas.openxmlformats.org/officeDocument/2006/relationships/image" Target="../media/image41.jpeg"/><Relationship Id="rId1" Type="http://schemas.openxmlformats.org/officeDocument/2006/relationships/tags" Target="../tags/tag251.xml"/><Relationship Id="rId2" Type="http://schemas.openxmlformats.org/officeDocument/2006/relationships/tags" Target="../tags/tag252.xml"/><Relationship Id="rId3" Type="http://schemas.openxmlformats.org/officeDocument/2006/relationships/tags" Target="../tags/tag253.xml"/><Relationship Id="rId4" Type="http://schemas.openxmlformats.org/officeDocument/2006/relationships/tags" Target="../tags/tag254.xml"/><Relationship Id="rId5" Type="http://schemas.openxmlformats.org/officeDocument/2006/relationships/tags" Target="../tags/tag255.xml"/><Relationship Id="rId6" Type="http://schemas.openxmlformats.org/officeDocument/2006/relationships/tags" Target="../tags/tag256.xml"/><Relationship Id="rId7" Type="http://schemas.openxmlformats.org/officeDocument/2006/relationships/tags" Target="../tags/tag257.xml"/><Relationship Id="rId8" Type="http://schemas.openxmlformats.org/officeDocument/2006/relationships/tags" Target="../tags/tag258.xml"/><Relationship Id="rId9" Type="http://schemas.openxmlformats.org/officeDocument/2006/relationships/tags" Target="../tags/tag259.xml"/><Relationship Id="rId10" Type="http://schemas.openxmlformats.org/officeDocument/2006/relationships/tags" Target="../tags/tag260.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3.xml"/><Relationship Id="rId5" Type="http://schemas.openxmlformats.org/officeDocument/2006/relationships/notesSlide" Target="../notesSlides/notesSlide3.xml"/><Relationship Id="rId1" Type="http://schemas.openxmlformats.org/officeDocument/2006/relationships/tags" Target="../tags/tag15.xml"/><Relationship Id="rId2"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266.xml"/><Relationship Id="rId4" Type="http://schemas.openxmlformats.org/officeDocument/2006/relationships/tags" Target="../tags/tag267.xml"/><Relationship Id="rId5" Type="http://schemas.openxmlformats.org/officeDocument/2006/relationships/tags" Target="../tags/tag268.xml"/><Relationship Id="rId6" Type="http://schemas.openxmlformats.org/officeDocument/2006/relationships/tags" Target="../tags/tag269.xml"/><Relationship Id="rId7" Type="http://schemas.openxmlformats.org/officeDocument/2006/relationships/slideLayout" Target="../slideLayouts/slideLayout1.xml"/><Relationship Id="rId8" Type="http://schemas.openxmlformats.org/officeDocument/2006/relationships/chart" Target="../charts/chart10.xml"/><Relationship Id="rId1" Type="http://schemas.openxmlformats.org/officeDocument/2006/relationships/tags" Target="../tags/tag264.xml"/><Relationship Id="rId2" Type="http://schemas.openxmlformats.org/officeDocument/2006/relationships/tags" Target="../tags/tag265.xml"/></Relationships>
</file>

<file path=ppt/slides/_rels/slide41.xml.rels><?xml version="1.0" encoding="UTF-8" standalone="yes"?>
<Relationships xmlns="http://schemas.openxmlformats.org/package/2006/relationships"><Relationship Id="rId9" Type="http://schemas.openxmlformats.org/officeDocument/2006/relationships/tags" Target="../tags/tag278.xml"/><Relationship Id="rId20" Type="http://schemas.openxmlformats.org/officeDocument/2006/relationships/chart" Target="../charts/chart11.xml"/><Relationship Id="rId10" Type="http://schemas.openxmlformats.org/officeDocument/2006/relationships/tags" Target="../tags/tag279.xml"/><Relationship Id="rId11" Type="http://schemas.openxmlformats.org/officeDocument/2006/relationships/tags" Target="../tags/tag280.xml"/><Relationship Id="rId12" Type="http://schemas.openxmlformats.org/officeDocument/2006/relationships/tags" Target="../tags/tag281.xml"/><Relationship Id="rId13" Type="http://schemas.openxmlformats.org/officeDocument/2006/relationships/tags" Target="../tags/tag282.xml"/><Relationship Id="rId14" Type="http://schemas.openxmlformats.org/officeDocument/2006/relationships/tags" Target="../tags/tag283.xml"/><Relationship Id="rId15" Type="http://schemas.openxmlformats.org/officeDocument/2006/relationships/tags" Target="../tags/tag284.xml"/><Relationship Id="rId16" Type="http://schemas.openxmlformats.org/officeDocument/2006/relationships/tags" Target="../tags/tag285.xml"/><Relationship Id="rId17" Type="http://schemas.openxmlformats.org/officeDocument/2006/relationships/tags" Target="../tags/tag286.xml"/><Relationship Id="rId18" Type="http://schemas.openxmlformats.org/officeDocument/2006/relationships/tags" Target="../tags/tag287.xml"/><Relationship Id="rId19" Type="http://schemas.openxmlformats.org/officeDocument/2006/relationships/slideLayout" Target="../slideLayouts/slideLayout1.xml"/><Relationship Id="rId1" Type="http://schemas.openxmlformats.org/officeDocument/2006/relationships/tags" Target="../tags/tag270.xml"/><Relationship Id="rId2" Type="http://schemas.openxmlformats.org/officeDocument/2006/relationships/tags" Target="../tags/tag271.xml"/><Relationship Id="rId3" Type="http://schemas.openxmlformats.org/officeDocument/2006/relationships/tags" Target="../tags/tag272.xml"/><Relationship Id="rId4" Type="http://schemas.openxmlformats.org/officeDocument/2006/relationships/tags" Target="../tags/tag273.xml"/><Relationship Id="rId5" Type="http://schemas.openxmlformats.org/officeDocument/2006/relationships/tags" Target="../tags/tag274.xml"/><Relationship Id="rId6" Type="http://schemas.openxmlformats.org/officeDocument/2006/relationships/tags" Target="../tags/tag275.xml"/><Relationship Id="rId7" Type="http://schemas.openxmlformats.org/officeDocument/2006/relationships/tags" Target="../tags/tag276.xml"/><Relationship Id="rId8" Type="http://schemas.openxmlformats.org/officeDocument/2006/relationships/tags" Target="../tags/tag277.xml"/></Relationships>
</file>

<file path=ppt/slides/_rels/slide42.xml.rels><?xml version="1.0" encoding="UTF-8" standalone="yes"?>
<Relationships xmlns="http://schemas.openxmlformats.org/package/2006/relationships"><Relationship Id="rId11" Type="http://schemas.openxmlformats.org/officeDocument/2006/relationships/chart" Target="../charts/chart12.xml"/><Relationship Id="rId12" Type="http://schemas.openxmlformats.org/officeDocument/2006/relationships/image" Target="../media/image42.emf"/><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tags" Target="../tags/tag290.xml"/><Relationship Id="rId4" Type="http://schemas.openxmlformats.org/officeDocument/2006/relationships/tags" Target="../tags/tag291.xml"/><Relationship Id="rId5" Type="http://schemas.openxmlformats.org/officeDocument/2006/relationships/tags" Target="../tags/tag292.xml"/><Relationship Id="rId6" Type="http://schemas.openxmlformats.org/officeDocument/2006/relationships/tags" Target="../tags/tag293.xml"/><Relationship Id="rId7" Type="http://schemas.openxmlformats.org/officeDocument/2006/relationships/tags" Target="../tags/tag294.xml"/><Relationship Id="rId8" Type="http://schemas.openxmlformats.org/officeDocument/2006/relationships/tags" Target="../tags/tag295.xml"/><Relationship Id="rId9" Type="http://schemas.openxmlformats.org/officeDocument/2006/relationships/tags" Target="../tags/tag296.xml"/><Relationship Id="rId10"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tags" Target="../tags/tag299.xml"/><Relationship Id="rId4" Type="http://schemas.openxmlformats.org/officeDocument/2006/relationships/tags" Target="../tags/tag300.xml"/><Relationship Id="rId5" Type="http://schemas.openxmlformats.org/officeDocument/2006/relationships/tags" Target="../tags/tag301.xml"/><Relationship Id="rId6" Type="http://schemas.openxmlformats.org/officeDocument/2006/relationships/tags" Target="../tags/tag302.xml"/><Relationship Id="rId7" Type="http://schemas.openxmlformats.org/officeDocument/2006/relationships/tags" Target="../tags/tag303.xml"/><Relationship Id="rId8" Type="http://schemas.openxmlformats.org/officeDocument/2006/relationships/tags" Target="../tags/tag304.xml"/><Relationship Id="rId9" Type="http://schemas.openxmlformats.org/officeDocument/2006/relationships/tags" Target="../tags/tag305.xml"/><Relationship Id="rId10" Type="http://schemas.openxmlformats.org/officeDocument/2006/relationships/tags" Target="../tags/tag306.xml"/><Relationship Id="rId11" Type="http://schemas.openxmlformats.org/officeDocument/2006/relationships/slideLayout" Target="../slideLayouts/slideLayout1.xml"/><Relationship Id="rId1" Type="http://schemas.openxmlformats.org/officeDocument/2006/relationships/tags" Target="../tags/tag297.xml"/><Relationship Id="rId2" Type="http://schemas.openxmlformats.org/officeDocument/2006/relationships/tags" Target="../tags/tag298.xml"/></Relationships>
</file>

<file path=ppt/slides/_rels/slide44.xml.rels><?xml version="1.0" encoding="UTF-8" standalone="yes"?>
<Relationships xmlns="http://schemas.openxmlformats.org/package/2006/relationships"><Relationship Id="rId3" Type="http://schemas.openxmlformats.org/officeDocument/2006/relationships/tags" Target="../tags/tag309.xml"/><Relationship Id="rId4" Type="http://schemas.openxmlformats.org/officeDocument/2006/relationships/tags" Target="../tags/tag310.xml"/><Relationship Id="rId5" Type="http://schemas.openxmlformats.org/officeDocument/2006/relationships/tags" Target="../tags/tag311.xml"/><Relationship Id="rId6" Type="http://schemas.openxmlformats.org/officeDocument/2006/relationships/slideLayout" Target="../slideLayouts/slideLayout1.xml"/><Relationship Id="rId7" Type="http://schemas.openxmlformats.org/officeDocument/2006/relationships/chart" Target="../charts/chart13.xml"/><Relationship Id="rId8" Type="http://schemas.openxmlformats.org/officeDocument/2006/relationships/chart" Target="../charts/chart14.xml"/><Relationship Id="rId1" Type="http://schemas.openxmlformats.org/officeDocument/2006/relationships/tags" Target="../tags/tag307.xml"/><Relationship Id="rId2" Type="http://schemas.openxmlformats.org/officeDocument/2006/relationships/tags" Target="../tags/tag308.xml"/></Relationships>
</file>

<file path=ppt/slides/_rels/slide45.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tags" Target="../tags/tag313.xml"/><Relationship Id="rId3"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tags" Target="../tags/tag316.xml"/><Relationship Id="rId4" Type="http://schemas.openxmlformats.org/officeDocument/2006/relationships/tags" Target="../tags/tag317.xml"/><Relationship Id="rId5" Type="http://schemas.openxmlformats.org/officeDocument/2006/relationships/slideLayout" Target="../slideLayouts/slideLayout1.xml"/><Relationship Id="rId6" Type="http://schemas.openxmlformats.org/officeDocument/2006/relationships/notesSlide" Target="../notesSlides/notesSlide13.xml"/><Relationship Id="rId1" Type="http://schemas.openxmlformats.org/officeDocument/2006/relationships/tags" Target="../tags/tag314.xml"/><Relationship Id="rId2" Type="http://schemas.openxmlformats.org/officeDocument/2006/relationships/tags" Target="../tags/tag315.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11.xml"/><Relationship Id="rId5" Type="http://schemas.openxmlformats.org/officeDocument/2006/relationships/notesSlide" Target="../notesSlides/notesSlide4.xml"/><Relationship Id="rId1" Type="http://schemas.openxmlformats.org/officeDocument/2006/relationships/tags" Target="../tags/tag18.xml"/><Relationship Id="rId2" Type="http://schemas.openxmlformats.org/officeDocument/2006/relationships/tags" Target="../tags/tag19.xml"/></Relationships>
</file>

<file path=ppt/slides/_rels/slide6.xml.rels><?xml version="1.0" encoding="UTF-8" standalone="yes"?>
<Relationships xmlns="http://schemas.openxmlformats.org/package/2006/relationships"><Relationship Id="rId11" Type="http://schemas.openxmlformats.org/officeDocument/2006/relationships/tags" Target="../tags/tag31.xml"/><Relationship Id="rId12" Type="http://schemas.openxmlformats.org/officeDocument/2006/relationships/tags" Target="../tags/tag32.xml"/><Relationship Id="rId13" Type="http://schemas.openxmlformats.org/officeDocument/2006/relationships/tags" Target="../tags/tag33.xml"/><Relationship Id="rId14" Type="http://schemas.openxmlformats.org/officeDocument/2006/relationships/tags" Target="../tags/tag34.xml"/><Relationship Id="rId15" Type="http://schemas.openxmlformats.org/officeDocument/2006/relationships/slideLayout" Target="../slideLayouts/slideLayout1.xml"/><Relationship Id="rId16" Type="http://schemas.openxmlformats.org/officeDocument/2006/relationships/notesSlide" Target="../notesSlides/notesSlide5.xml"/><Relationship Id="rId1" Type="http://schemas.openxmlformats.org/officeDocument/2006/relationships/tags" Target="../tags/tag21.xml"/><Relationship Id="rId2" Type="http://schemas.openxmlformats.org/officeDocument/2006/relationships/tags" Target="../tags/tag22.xml"/><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tags" Target="../tags/tag26.xml"/><Relationship Id="rId7" Type="http://schemas.openxmlformats.org/officeDocument/2006/relationships/tags" Target="../tags/tag27.xml"/><Relationship Id="rId8" Type="http://schemas.openxmlformats.org/officeDocument/2006/relationships/tags" Target="../tags/tag28.xml"/><Relationship Id="rId9" Type="http://schemas.openxmlformats.org/officeDocument/2006/relationships/tags" Target="../tags/tag29.xml"/><Relationship Id="rId10" Type="http://schemas.openxmlformats.org/officeDocument/2006/relationships/tags" Target="../tags/tag30.xml"/></Relationships>
</file>

<file path=ppt/slides/_rels/slide7.xml.rels><?xml version="1.0" encoding="UTF-8" standalone="yes"?>
<Relationships xmlns="http://schemas.openxmlformats.org/package/2006/relationships"><Relationship Id="rId11" Type="http://schemas.openxmlformats.org/officeDocument/2006/relationships/tags" Target="../tags/tag45.xml"/><Relationship Id="rId12" Type="http://schemas.openxmlformats.org/officeDocument/2006/relationships/slideLayout" Target="../slideLayouts/slideLayout2.xml"/><Relationship Id="rId13" Type="http://schemas.openxmlformats.org/officeDocument/2006/relationships/notesSlide" Target="../notesSlides/notesSlide6.xml"/><Relationship Id="rId14" Type="http://schemas.openxmlformats.org/officeDocument/2006/relationships/image" Target="../media/image7.png"/><Relationship Id="rId15" Type="http://schemas.openxmlformats.org/officeDocument/2006/relationships/image" Target="../media/image8.png"/><Relationship Id="rId16" Type="http://schemas.openxmlformats.org/officeDocument/2006/relationships/image" Target="../media/image9.png"/><Relationship Id="rId1" Type="http://schemas.openxmlformats.org/officeDocument/2006/relationships/tags" Target="../tags/tag35.xml"/><Relationship Id="rId2" Type="http://schemas.openxmlformats.org/officeDocument/2006/relationships/tags" Target="../tags/tag36.xml"/><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tags" Target="../tags/tag40.xml"/><Relationship Id="rId7" Type="http://schemas.openxmlformats.org/officeDocument/2006/relationships/tags" Target="../tags/tag41.xml"/><Relationship Id="rId8" Type="http://schemas.openxmlformats.org/officeDocument/2006/relationships/tags" Target="../tags/tag42.xml"/><Relationship Id="rId9" Type="http://schemas.openxmlformats.org/officeDocument/2006/relationships/tags" Target="../tags/tag43.xml"/><Relationship Id="rId10"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tags" Target="../tags/tag50.xml"/><Relationship Id="rId6" Type="http://schemas.openxmlformats.org/officeDocument/2006/relationships/tags" Target="../tags/tag51.xml"/><Relationship Id="rId7" Type="http://schemas.openxmlformats.org/officeDocument/2006/relationships/slideLayout" Target="../slideLayouts/slideLayout2.xml"/><Relationship Id="rId8" Type="http://schemas.openxmlformats.org/officeDocument/2006/relationships/notesSlide" Target="../notesSlides/notesSlide7.xml"/><Relationship Id="rId9" Type="http://schemas.openxmlformats.org/officeDocument/2006/relationships/image" Target="../media/image10.png"/><Relationship Id="rId1" Type="http://schemas.openxmlformats.org/officeDocument/2006/relationships/tags" Target="../tags/tag46.xml"/><Relationship Id="rId2"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slideLayout" Target="../slideLayouts/slideLayout2.xml"/><Relationship Id="rId6" Type="http://schemas.openxmlformats.org/officeDocument/2006/relationships/notesSlide" Target="../notesSlides/notesSlide8.xml"/><Relationship Id="rId7" Type="http://schemas.openxmlformats.org/officeDocument/2006/relationships/image" Target="../media/image11.png"/><Relationship Id="rId1" Type="http://schemas.openxmlformats.org/officeDocument/2006/relationships/tags" Target="../tags/tag52.xml"/><Relationship Id="rId2"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custDataLst>
              <p:tags r:id="rId1"/>
            </p:custDataLst>
          </p:nvPr>
        </p:nvSpPr>
        <p:spPr/>
        <p:txBody>
          <a:bodyPr/>
          <a:lstStyle/>
          <a:p>
            <a:r>
              <a:rPr lang="fr-FR" sz="3600" b="1" dirty="0"/>
              <a:t>Modalité d’évaluations dans les épreuves terminales écrites</a:t>
            </a:r>
          </a:p>
        </p:txBody>
      </p:sp>
      <p:sp>
        <p:nvSpPr>
          <p:cNvPr id="3" name="Sous-titre 2"/>
          <p:cNvSpPr>
            <a:spLocks noGrp="1"/>
          </p:cNvSpPr>
          <p:nvPr>
            <p:ph type="subTitle" idx="1"/>
            <p:custDataLst>
              <p:tags r:id="rId2"/>
            </p:custDataLst>
          </p:nvPr>
        </p:nvSpPr>
        <p:spPr/>
        <p:txBody>
          <a:bodyPr>
            <a:normAutofit/>
          </a:bodyPr>
          <a:lstStyle/>
          <a:p>
            <a:r>
              <a:rPr lang="fr-FR" sz="2000" b="1" dirty="0"/>
              <a:t>Séminaire </a:t>
            </a:r>
            <a:r>
              <a:rPr lang="fr-FR" sz="2000" b="1" dirty="0" smtClean="0"/>
              <a:t>IEN, </a:t>
            </a:r>
            <a:r>
              <a:rPr lang="fr-FR" sz="2000" b="1" dirty="0"/>
              <a:t>IA-IPR et IGEN STI</a:t>
            </a:r>
          </a:p>
          <a:p>
            <a:r>
              <a:rPr lang="fr-FR" sz="2000" b="1" dirty="0"/>
              <a:t>Lycée Diderot, 8 mars 2016</a:t>
            </a:r>
          </a:p>
        </p:txBody>
      </p:sp>
      <p:sp>
        <p:nvSpPr>
          <p:cNvPr id="8" name="Espace réservé du numéro de diapositive 4"/>
          <p:cNvSpPr>
            <a:spLocks noGrp="1"/>
          </p:cNvSpPr>
          <p:nvPr>
            <p:ph type="sldNum" sz="quarter" idx="12"/>
            <p:custDataLst>
              <p:tags r:id="rId3"/>
            </p:custDataLst>
          </p:nvPr>
        </p:nvSpPr>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5135290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normAutofit/>
          </a:bodyPr>
          <a:lstStyle/>
          <a:p>
            <a:r>
              <a:rPr lang="fr-FR" b="1" cap="none" dirty="0" smtClean="0">
                <a:solidFill>
                  <a:srgbClr val="683086"/>
                </a:solidFill>
              </a:rPr>
              <a:t>3</a:t>
            </a:r>
            <a:r>
              <a:rPr lang="fr-FR" b="1" cap="none" baseline="30000" dirty="0" smtClean="0">
                <a:solidFill>
                  <a:srgbClr val="683086"/>
                </a:solidFill>
              </a:rPr>
              <a:t>ème</a:t>
            </a:r>
            <a:r>
              <a:rPr lang="fr-FR" b="1" cap="none" dirty="0" smtClean="0">
                <a:solidFill>
                  <a:srgbClr val="683086"/>
                </a:solidFill>
              </a:rPr>
              <a:t> temps : constats</a:t>
            </a:r>
            <a:endParaRPr lang="fr-FR" b="1" cap="none" dirty="0">
              <a:solidFill>
                <a:srgbClr val="683086"/>
              </a:solidFill>
            </a:endParaRPr>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10</a:t>
            </a:fld>
            <a:endParaRPr lang="fr-FR" dirty="0"/>
          </a:p>
        </p:txBody>
      </p:sp>
      <p:pic>
        <p:nvPicPr>
          <p:cNvPr id="2" name="Image 1"/>
          <p:cNvPicPr>
            <a:picLocks noChangeAspect="1"/>
          </p:cNvPicPr>
          <p:nvPr>
            <p:custDataLst>
              <p:tags r:id="rId3"/>
            </p:custDataLst>
          </p:nvPr>
        </p:nvPicPr>
        <p:blipFill>
          <a:blip r:embed="rId16"/>
          <a:stretch>
            <a:fillRect/>
          </a:stretch>
        </p:blipFill>
        <p:spPr>
          <a:xfrm>
            <a:off x="0" y="2755900"/>
            <a:ext cx="9144000" cy="1662545"/>
          </a:xfrm>
          <a:prstGeom prst="rect">
            <a:avLst/>
          </a:prstGeom>
        </p:spPr>
      </p:pic>
      <p:sp>
        <p:nvSpPr>
          <p:cNvPr id="8" name="ZoneTexte 7"/>
          <p:cNvSpPr txBox="1"/>
          <p:nvPr>
            <p:custDataLst>
              <p:tags r:id="rId4"/>
            </p:custDataLst>
          </p:nvPr>
        </p:nvSpPr>
        <p:spPr>
          <a:xfrm>
            <a:off x="5780999" y="535800"/>
            <a:ext cx="3086100" cy="646331"/>
          </a:xfrm>
          <a:prstGeom prst="rect">
            <a:avLst/>
          </a:prstGeom>
          <a:noFill/>
        </p:spPr>
        <p:txBody>
          <a:bodyPr wrap="square" rtlCol="0">
            <a:spAutoFit/>
          </a:bodyPr>
          <a:lstStyle/>
          <a:p>
            <a:r>
              <a:rPr lang="fr-FR" dirty="0"/>
              <a:t>Légende : Une couleur par compétence visée</a:t>
            </a:r>
          </a:p>
        </p:txBody>
      </p:sp>
      <p:sp>
        <p:nvSpPr>
          <p:cNvPr id="4" name="ZoneTexte 3"/>
          <p:cNvSpPr txBox="1"/>
          <p:nvPr>
            <p:custDataLst>
              <p:tags r:id="rId5"/>
            </p:custDataLst>
          </p:nvPr>
        </p:nvSpPr>
        <p:spPr>
          <a:xfrm>
            <a:off x="2335074" y="1707976"/>
            <a:ext cx="5043626" cy="461665"/>
          </a:xfrm>
          <a:prstGeom prst="rect">
            <a:avLst/>
          </a:prstGeom>
          <a:noFill/>
        </p:spPr>
        <p:txBody>
          <a:bodyPr wrap="square" rtlCol="0">
            <a:spAutoFit/>
          </a:bodyPr>
          <a:lstStyle/>
          <a:p>
            <a:pPr algn="ctr"/>
            <a:r>
              <a:rPr lang="fr-FR" sz="2400" b="1" dirty="0">
                <a:solidFill>
                  <a:srgbClr val="0000FF"/>
                </a:solidFill>
              </a:rPr>
              <a:t>7</a:t>
            </a:r>
            <a:r>
              <a:rPr lang="fr-FR" sz="2400" dirty="0">
                <a:solidFill>
                  <a:srgbClr val="0000FF"/>
                </a:solidFill>
              </a:rPr>
              <a:t> compétences sur les 8 évaluables</a:t>
            </a:r>
          </a:p>
        </p:txBody>
      </p:sp>
      <p:sp>
        <p:nvSpPr>
          <p:cNvPr id="9" name="ZoneTexte 8"/>
          <p:cNvSpPr txBox="1"/>
          <p:nvPr>
            <p:custDataLst>
              <p:tags r:id="rId6"/>
            </p:custDataLst>
          </p:nvPr>
        </p:nvSpPr>
        <p:spPr>
          <a:xfrm>
            <a:off x="2526683" y="1325944"/>
            <a:ext cx="4026468" cy="461665"/>
          </a:xfrm>
          <a:prstGeom prst="rect">
            <a:avLst/>
          </a:prstGeom>
          <a:noFill/>
        </p:spPr>
        <p:txBody>
          <a:bodyPr wrap="square" rtlCol="0">
            <a:spAutoFit/>
          </a:bodyPr>
          <a:lstStyle/>
          <a:p>
            <a:pPr algn="ctr"/>
            <a:r>
              <a:rPr lang="fr-FR" sz="2400" b="1" dirty="0"/>
              <a:t>1 sujet en 5</a:t>
            </a:r>
            <a:r>
              <a:rPr lang="fr-FR" sz="2400" dirty="0"/>
              <a:t> parties</a:t>
            </a:r>
          </a:p>
        </p:txBody>
      </p:sp>
      <p:sp>
        <p:nvSpPr>
          <p:cNvPr id="10" name="Accolade fermante 9"/>
          <p:cNvSpPr/>
          <p:nvPr>
            <p:custDataLst>
              <p:tags r:id="rId7"/>
            </p:custDataLst>
          </p:nvPr>
        </p:nvSpPr>
        <p:spPr>
          <a:xfrm rot="5400000">
            <a:off x="3257025" y="1183230"/>
            <a:ext cx="492760" cy="6937790"/>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11" name="Accolade fermante 10"/>
          <p:cNvSpPr/>
          <p:nvPr>
            <p:custDataLst>
              <p:tags r:id="rId8"/>
            </p:custDataLst>
          </p:nvPr>
        </p:nvSpPr>
        <p:spPr>
          <a:xfrm rot="16200000">
            <a:off x="4298425" y="-2075877"/>
            <a:ext cx="492760" cy="9020590"/>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12" name="ZoneTexte 11"/>
          <p:cNvSpPr txBox="1"/>
          <p:nvPr>
            <p:custDataLst>
              <p:tags r:id="rId9"/>
            </p:custDataLst>
          </p:nvPr>
        </p:nvSpPr>
        <p:spPr>
          <a:xfrm>
            <a:off x="622300" y="4898505"/>
            <a:ext cx="3460750" cy="461665"/>
          </a:xfrm>
          <a:prstGeom prst="rect">
            <a:avLst/>
          </a:prstGeom>
          <a:noFill/>
        </p:spPr>
        <p:txBody>
          <a:bodyPr wrap="square" rtlCol="0">
            <a:spAutoFit/>
          </a:bodyPr>
          <a:lstStyle/>
          <a:p>
            <a:pPr algn="ctr"/>
            <a:r>
              <a:rPr lang="fr-FR" sz="2400" b="1" dirty="0"/>
              <a:t>3</a:t>
            </a:r>
            <a:r>
              <a:rPr lang="fr-FR" sz="2400" dirty="0"/>
              <a:t> parties sur 5 </a:t>
            </a:r>
            <a:r>
              <a:rPr lang="fr-FR" sz="2400" b="1" dirty="0"/>
              <a:t>= environ</a:t>
            </a:r>
            <a:r>
              <a:rPr lang="fr-FR" sz="2400" dirty="0"/>
              <a:t> </a:t>
            </a:r>
          </a:p>
        </p:txBody>
      </p:sp>
      <p:sp>
        <p:nvSpPr>
          <p:cNvPr id="13" name="ZoneTexte 12"/>
          <p:cNvSpPr txBox="1"/>
          <p:nvPr>
            <p:custDataLst>
              <p:tags r:id="rId10"/>
            </p:custDataLst>
          </p:nvPr>
        </p:nvSpPr>
        <p:spPr>
          <a:xfrm>
            <a:off x="3670300" y="4898505"/>
            <a:ext cx="2984500" cy="461665"/>
          </a:xfrm>
          <a:prstGeom prst="rect">
            <a:avLst/>
          </a:prstGeom>
          <a:noFill/>
        </p:spPr>
        <p:txBody>
          <a:bodyPr wrap="square" rtlCol="0">
            <a:spAutoFit/>
          </a:bodyPr>
          <a:lstStyle/>
          <a:p>
            <a:pPr algn="ctr"/>
            <a:r>
              <a:rPr lang="fr-FR" sz="2400" b="1" dirty="0"/>
              <a:t>75%</a:t>
            </a:r>
            <a:r>
              <a:rPr lang="fr-FR" sz="2400" dirty="0"/>
              <a:t> des questions</a:t>
            </a:r>
          </a:p>
        </p:txBody>
      </p:sp>
      <p:sp>
        <p:nvSpPr>
          <p:cNvPr id="14" name="ZoneTexte 13"/>
          <p:cNvSpPr txBox="1"/>
          <p:nvPr>
            <p:custDataLst>
              <p:tags r:id="rId11"/>
            </p:custDataLst>
          </p:nvPr>
        </p:nvSpPr>
        <p:spPr>
          <a:xfrm>
            <a:off x="3467100" y="5600005"/>
            <a:ext cx="2984500" cy="461665"/>
          </a:xfrm>
          <a:prstGeom prst="rect">
            <a:avLst/>
          </a:prstGeom>
          <a:noFill/>
        </p:spPr>
        <p:txBody>
          <a:bodyPr wrap="square" rtlCol="0">
            <a:spAutoFit/>
          </a:bodyPr>
          <a:lstStyle/>
          <a:p>
            <a:pPr algn="ctr"/>
            <a:r>
              <a:rPr lang="fr-FR" sz="2400" b="1" dirty="0"/>
              <a:t>50%</a:t>
            </a:r>
            <a:r>
              <a:rPr lang="fr-FR" sz="2400" dirty="0"/>
              <a:t> des points</a:t>
            </a:r>
          </a:p>
        </p:txBody>
      </p:sp>
      <p:sp>
        <p:nvSpPr>
          <p:cNvPr id="15" name="ZoneTexte 14"/>
          <p:cNvSpPr txBox="1"/>
          <p:nvPr>
            <p:custDataLst>
              <p:tags r:id="rId12"/>
            </p:custDataLst>
          </p:nvPr>
        </p:nvSpPr>
        <p:spPr>
          <a:xfrm>
            <a:off x="3759200" y="5254873"/>
            <a:ext cx="4102100" cy="461665"/>
          </a:xfrm>
          <a:prstGeom prst="rect">
            <a:avLst/>
          </a:prstGeom>
          <a:noFill/>
        </p:spPr>
        <p:txBody>
          <a:bodyPr wrap="square" rtlCol="0">
            <a:spAutoFit/>
          </a:bodyPr>
          <a:lstStyle/>
          <a:p>
            <a:pPr algn="ctr"/>
            <a:r>
              <a:rPr lang="fr-FR" sz="2400" b="1" dirty="0"/>
              <a:t>66%</a:t>
            </a:r>
            <a:r>
              <a:rPr lang="fr-FR" sz="2400" dirty="0"/>
              <a:t> de la durée de l’épreuve</a:t>
            </a:r>
          </a:p>
        </p:txBody>
      </p:sp>
      <p:sp>
        <p:nvSpPr>
          <p:cNvPr id="16" name="ZoneTexte 15"/>
          <p:cNvSpPr txBox="1"/>
          <p:nvPr>
            <p:custDataLst>
              <p:tags r:id="rId13"/>
            </p:custDataLst>
          </p:nvPr>
        </p:nvSpPr>
        <p:spPr>
          <a:xfrm>
            <a:off x="3416300" y="5933015"/>
            <a:ext cx="3962400" cy="461665"/>
          </a:xfrm>
          <a:prstGeom prst="rect">
            <a:avLst/>
          </a:prstGeom>
          <a:noFill/>
        </p:spPr>
        <p:txBody>
          <a:bodyPr wrap="square" rtlCol="0">
            <a:spAutoFit/>
          </a:bodyPr>
          <a:lstStyle/>
          <a:p>
            <a:pPr algn="ctr"/>
            <a:r>
              <a:rPr lang="fr-FR" sz="2400" b="1" dirty="0">
                <a:solidFill>
                  <a:srgbClr val="0000FF"/>
                </a:solidFill>
              </a:rPr>
              <a:t>25%</a:t>
            </a:r>
            <a:r>
              <a:rPr lang="fr-FR" sz="2400" dirty="0"/>
              <a:t> des compétences</a:t>
            </a:r>
          </a:p>
        </p:txBody>
      </p:sp>
    </p:spTree>
    <p:extLst>
      <p:ext uri="{BB962C8B-B14F-4D97-AF65-F5344CB8AC3E}">
        <p14:creationId xmlns:p14="http://schemas.microsoft.com/office/powerpoint/2010/main" val="3810278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cap="none" dirty="0" smtClean="0">
                <a:solidFill>
                  <a:srgbClr val="683086"/>
                </a:solidFill>
              </a:rPr>
              <a:t>Synthèse</a:t>
            </a:r>
            <a:r>
              <a:rPr lang="fr-FR" cap="none" dirty="0" smtClean="0"/>
              <a:t> </a:t>
            </a:r>
            <a:endParaRPr lang="fr-FR" cap="none" dirty="0"/>
          </a:p>
        </p:txBody>
      </p:sp>
      <p:sp>
        <p:nvSpPr>
          <p:cNvPr id="3" name="Espace réservé du contenu 2"/>
          <p:cNvSpPr>
            <a:spLocks noGrp="1"/>
          </p:cNvSpPr>
          <p:nvPr>
            <p:ph idx="1"/>
            <p:custDataLst>
              <p:tags r:id="rId2"/>
            </p:custDataLst>
          </p:nvPr>
        </p:nvSpPr>
        <p:spPr>
          <a:xfrm>
            <a:off x="718999" y="1935864"/>
            <a:ext cx="7881400" cy="3794204"/>
          </a:xfrm>
        </p:spPr>
        <p:txBody>
          <a:bodyPr>
            <a:normAutofit/>
          </a:bodyPr>
          <a:lstStyle/>
          <a:p>
            <a:pPr>
              <a:buClr>
                <a:srgbClr val="683086"/>
              </a:buClr>
            </a:pPr>
            <a:r>
              <a:rPr lang="fr-FR" sz="2800" dirty="0"/>
              <a:t> </a:t>
            </a:r>
            <a:r>
              <a:rPr lang="fr-FR" sz="2800" dirty="0">
                <a:solidFill>
                  <a:schemeClr val="tx1"/>
                </a:solidFill>
              </a:rPr>
              <a:t>Ce sont bien des compétences qui sont évaluées.</a:t>
            </a:r>
          </a:p>
          <a:p>
            <a:pPr>
              <a:buClr>
                <a:srgbClr val="683086"/>
              </a:buClr>
            </a:pPr>
            <a:r>
              <a:rPr lang="fr-FR" sz="2800" dirty="0">
                <a:solidFill>
                  <a:schemeClr val="tx1"/>
                </a:solidFill>
              </a:rPr>
              <a:t> Il n’est </a:t>
            </a:r>
            <a:r>
              <a:rPr lang="fr-FR" sz="2800">
                <a:solidFill>
                  <a:schemeClr val="tx1"/>
                </a:solidFill>
              </a:rPr>
              <a:t>pas </a:t>
            </a:r>
            <a:r>
              <a:rPr lang="fr-FR" sz="2800" smtClean="0">
                <a:solidFill>
                  <a:schemeClr val="tx1"/>
                </a:solidFill>
              </a:rPr>
              <a:t>évident </a:t>
            </a:r>
            <a:r>
              <a:rPr lang="fr-FR" sz="2800" dirty="0">
                <a:solidFill>
                  <a:schemeClr val="tx1"/>
                </a:solidFill>
              </a:rPr>
              <a:t>que les compétences évaluées soient </a:t>
            </a:r>
            <a:r>
              <a:rPr lang="fr-FR" sz="2800" b="1" u="sng" dirty="0">
                <a:solidFill>
                  <a:schemeClr val="tx1"/>
                </a:solidFill>
              </a:rPr>
              <a:t>uniquement celles </a:t>
            </a:r>
            <a:r>
              <a:rPr lang="fr-FR" sz="2800" dirty="0">
                <a:solidFill>
                  <a:schemeClr val="tx1"/>
                </a:solidFill>
              </a:rPr>
              <a:t> mentionnées dans la définition de l’épreuve.</a:t>
            </a:r>
          </a:p>
          <a:p>
            <a:pPr>
              <a:buClr>
                <a:srgbClr val="683086"/>
              </a:buClr>
            </a:pPr>
            <a:r>
              <a:rPr lang="fr-FR" sz="2800" dirty="0">
                <a:solidFill>
                  <a:schemeClr val="tx1"/>
                </a:solidFill>
              </a:rPr>
              <a:t> Les compétences sont évaluées de manière inégale entre elles.  </a:t>
            </a:r>
          </a:p>
        </p:txBody>
      </p:sp>
      <p:sp>
        <p:nvSpPr>
          <p:cNvPr id="4" name="Espace réservé du numéro de diapositive 3"/>
          <p:cNvSpPr>
            <a:spLocks noGrp="1"/>
          </p:cNvSpPr>
          <p:nvPr>
            <p:ph type="sldNum" sz="quarter" idx="12"/>
            <p:custDataLst>
              <p:tags r:id="rId3"/>
            </p:custDataLst>
          </p:nvPr>
        </p:nvSpPr>
        <p:spPr/>
        <p:txBody>
          <a:bodyPr/>
          <a:lstStyle/>
          <a:p>
            <a:fld id="{A786685B-2977-D546-9E3D-3CA676A47F0C}" type="slidenum">
              <a:rPr lang="fr-FR" smtClean="0"/>
              <a:t>11</a:t>
            </a:fld>
            <a:endParaRPr lang="fr-FR"/>
          </a:p>
        </p:txBody>
      </p:sp>
    </p:spTree>
    <p:extLst>
      <p:ext uri="{BB962C8B-B14F-4D97-AF65-F5344CB8AC3E}">
        <p14:creationId xmlns:p14="http://schemas.microsoft.com/office/powerpoint/2010/main" val="3044338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cap="none" dirty="0" smtClean="0">
                <a:solidFill>
                  <a:srgbClr val="683086"/>
                </a:solidFill>
              </a:rPr>
              <a:t>Conclusion</a:t>
            </a:r>
            <a:endParaRPr lang="fr-FR" b="1" cap="none" dirty="0">
              <a:solidFill>
                <a:srgbClr val="683086"/>
              </a:solidFill>
            </a:endParaRPr>
          </a:p>
        </p:txBody>
      </p:sp>
      <p:sp>
        <p:nvSpPr>
          <p:cNvPr id="3" name="Espace réservé du contenu 2"/>
          <p:cNvSpPr>
            <a:spLocks noGrp="1"/>
          </p:cNvSpPr>
          <p:nvPr>
            <p:ph idx="1"/>
            <p:custDataLst>
              <p:tags r:id="rId2"/>
            </p:custDataLst>
          </p:nvPr>
        </p:nvSpPr>
        <p:spPr>
          <a:xfrm>
            <a:off x="317500" y="1760393"/>
            <a:ext cx="8826500" cy="3997404"/>
          </a:xfrm>
        </p:spPr>
        <p:txBody>
          <a:bodyPr>
            <a:normAutofit/>
          </a:bodyPr>
          <a:lstStyle/>
          <a:p>
            <a:pPr marL="0" indent="0">
              <a:buNone/>
            </a:pPr>
            <a:r>
              <a:rPr lang="fr-FR" sz="2800" dirty="0" smtClean="0">
                <a:solidFill>
                  <a:schemeClr val="tx1"/>
                </a:solidFill>
              </a:rPr>
              <a:t>Pour </a:t>
            </a:r>
            <a:r>
              <a:rPr lang="fr-FR" sz="2800" dirty="0">
                <a:solidFill>
                  <a:schemeClr val="tx1"/>
                </a:solidFill>
              </a:rPr>
              <a:t>la rédaction d’un sujet E2, il est </a:t>
            </a:r>
            <a:r>
              <a:rPr lang="fr-FR" sz="2800" b="1" dirty="0">
                <a:solidFill>
                  <a:schemeClr val="tx1"/>
                </a:solidFill>
              </a:rPr>
              <a:t>indispensable</a:t>
            </a:r>
            <a:r>
              <a:rPr lang="fr-FR" sz="2800" dirty="0">
                <a:solidFill>
                  <a:schemeClr val="tx1"/>
                </a:solidFill>
              </a:rPr>
              <a:t> :</a:t>
            </a:r>
          </a:p>
          <a:p>
            <a:endParaRPr lang="fr-FR" sz="2800" dirty="0">
              <a:solidFill>
                <a:schemeClr val="tx1"/>
              </a:solidFill>
            </a:endParaRPr>
          </a:p>
          <a:p>
            <a:pPr marL="514350" indent="-514350">
              <a:buFont typeface="+mj-lt"/>
              <a:buAutoNum type="arabicPeriod"/>
            </a:pPr>
            <a:r>
              <a:rPr lang="fr-FR" sz="2800" dirty="0">
                <a:solidFill>
                  <a:schemeClr val="tx1"/>
                </a:solidFill>
              </a:rPr>
              <a:t>De partir de la définition de l’épreuve ;</a:t>
            </a:r>
          </a:p>
          <a:p>
            <a:pPr marL="514350" indent="-514350">
              <a:buFont typeface="+mj-lt"/>
              <a:buAutoNum type="arabicPeriod"/>
            </a:pPr>
            <a:endParaRPr lang="fr-FR" sz="2800" dirty="0">
              <a:solidFill>
                <a:schemeClr val="tx1"/>
              </a:solidFill>
            </a:endParaRPr>
          </a:p>
          <a:p>
            <a:pPr marL="0" indent="0" algn="ctr">
              <a:buNone/>
            </a:pPr>
            <a:endParaRPr lang="fr-FR" sz="2800" dirty="0">
              <a:solidFill>
                <a:schemeClr val="tx1"/>
              </a:solidFill>
            </a:endParaRPr>
          </a:p>
          <a:p>
            <a:pPr marL="514350" indent="-514350">
              <a:buFont typeface="+mj-lt"/>
              <a:buAutoNum type="arabicPeriod"/>
            </a:pPr>
            <a:r>
              <a:rPr lang="fr-FR" sz="2800" dirty="0">
                <a:solidFill>
                  <a:schemeClr val="tx1"/>
                </a:solidFill>
              </a:rPr>
              <a:t>De guider les auteurs de sujets dans leur rédaction.</a:t>
            </a:r>
          </a:p>
        </p:txBody>
      </p:sp>
      <p:sp>
        <p:nvSpPr>
          <p:cNvPr id="4" name="Espace réservé du numéro de diapositive 3"/>
          <p:cNvSpPr>
            <a:spLocks noGrp="1"/>
          </p:cNvSpPr>
          <p:nvPr>
            <p:ph type="sldNum" sz="quarter" idx="12"/>
            <p:custDataLst>
              <p:tags r:id="rId3"/>
            </p:custDataLst>
          </p:nvPr>
        </p:nvSpPr>
        <p:spPr/>
        <p:txBody>
          <a:bodyPr/>
          <a:lstStyle/>
          <a:p>
            <a:fld id="{A786685B-2977-D546-9E3D-3CA676A47F0C}" type="slidenum">
              <a:rPr lang="fr-FR" smtClean="0"/>
              <a:t>12</a:t>
            </a:fld>
            <a:endParaRPr lang="fr-FR"/>
          </a:p>
        </p:txBody>
      </p:sp>
      <p:sp>
        <p:nvSpPr>
          <p:cNvPr id="5" name="ZoneTexte 4"/>
          <p:cNvSpPr txBox="1"/>
          <p:nvPr>
            <p:custDataLst>
              <p:tags r:id="rId4"/>
            </p:custDataLst>
          </p:nvPr>
        </p:nvSpPr>
        <p:spPr>
          <a:xfrm>
            <a:off x="4013200" y="3251031"/>
            <a:ext cx="1270000" cy="1015663"/>
          </a:xfrm>
          <a:prstGeom prst="rect">
            <a:avLst/>
          </a:prstGeom>
          <a:noFill/>
        </p:spPr>
        <p:txBody>
          <a:bodyPr wrap="square" rtlCol="0">
            <a:spAutoFit/>
          </a:bodyPr>
          <a:lstStyle/>
          <a:p>
            <a:r>
              <a:rPr lang="fr-FR" sz="6000" dirty="0">
                <a:solidFill>
                  <a:srgbClr val="000000"/>
                </a:solidFill>
              </a:rPr>
              <a:t>&amp;</a:t>
            </a:r>
          </a:p>
        </p:txBody>
      </p:sp>
    </p:spTree>
    <p:extLst>
      <p:ext uri="{BB962C8B-B14F-4D97-AF65-F5344CB8AC3E}">
        <p14:creationId xmlns:p14="http://schemas.microsoft.com/office/powerpoint/2010/main" val="2282348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819378" y="1409197"/>
            <a:ext cx="7781697" cy="2006323"/>
          </a:xfrm>
        </p:spPr>
        <p:txBody>
          <a:bodyPr/>
          <a:lstStyle/>
          <a:p>
            <a:r>
              <a:rPr lang="fr-FR" sz="3600" b="1" dirty="0"/>
              <a:t>Élaboration d’un sujet par compétences</a:t>
            </a:r>
            <a:br>
              <a:rPr lang="fr-FR" sz="3600" b="1" dirty="0"/>
            </a:br>
            <a:r>
              <a:rPr lang="fr-FR" sz="2400" b="1" dirty="0"/>
              <a:t>(baccalauréat professionnel aéronautique)</a:t>
            </a:r>
          </a:p>
        </p:txBody>
      </p:sp>
      <p:sp>
        <p:nvSpPr>
          <p:cNvPr id="8" name="Espace réservé du numéro de diapositive 4"/>
          <p:cNvSpPr>
            <a:spLocks noGrp="1"/>
          </p:cNvSpPr>
          <p:nvPr>
            <p:ph type="sldNum" sz="quarter" idx="12"/>
            <p:custDataLst>
              <p:tags r:id="rId2"/>
            </p:custDataLst>
          </p:nvPr>
        </p:nvSpPr>
        <p:spPr/>
        <p:txBody>
          <a:bodyPr/>
          <a:lstStyle/>
          <a:p>
            <a:fld id="{C6B7B3CB-E3BA-F74C-AB76-86EFC5843CD6}" type="slidenum">
              <a:rPr lang="fr-FR" smtClean="0"/>
              <a:pPr/>
              <a:t>13</a:t>
            </a:fld>
            <a:endParaRPr lang="fr-FR" dirty="0"/>
          </a:p>
        </p:txBody>
      </p:sp>
      <p:sp>
        <p:nvSpPr>
          <p:cNvPr id="3" name="Sous-titre 2"/>
          <p:cNvSpPr>
            <a:spLocks noGrp="1"/>
          </p:cNvSpPr>
          <p:nvPr>
            <p:ph type="body" sz="quarter" idx="13"/>
            <p:custDataLst>
              <p:tags r:id="rId3"/>
            </p:custDataLst>
          </p:nvPr>
        </p:nvSpPr>
        <p:spPr/>
        <p:txBody>
          <a:bodyPr>
            <a:normAutofit/>
          </a:bodyPr>
          <a:lstStyle/>
          <a:p>
            <a:r>
              <a:rPr lang="fr-FR" sz="2000" b="1" dirty="0"/>
              <a:t>David </a:t>
            </a:r>
            <a:r>
              <a:rPr lang="fr-FR" sz="2000" b="1" dirty="0" err="1"/>
              <a:t>Grateau</a:t>
            </a:r>
            <a:endParaRPr lang="fr-FR" sz="2000" b="1" dirty="0"/>
          </a:p>
          <a:p>
            <a:r>
              <a:rPr lang="fr-FR" sz="2000" b="1" dirty="0"/>
              <a:t>IEN académie de Versailles</a:t>
            </a:r>
          </a:p>
        </p:txBody>
      </p:sp>
    </p:spTree>
    <p:extLst>
      <p:ext uri="{BB962C8B-B14F-4D97-AF65-F5344CB8AC3E}">
        <p14:creationId xmlns:p14="http://schemas.microsoft.com/office/powerpoint/2010/main" val="3141359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re 5"/>
          <p:cNvSpPr>
            <a:spLocks noGrp="1"/>
          </p:cNvSpPr>
          <p:nvPr>
            <p:ph type="title"/>
            <p:custDataLst>
              <p:tags r:id="rId2"/>
            </p:custDataLst>
          </p:nvPr>
        </p:nvSpPr>
        <p:spPr>
          <a:xfrm>
            <a:off x="805401" y="0"/>
            <a:ext cx="2356122" cy="1286937"/>
          </a:xfrm>
        </p:spPr>
        <p:txBody>
          <a:bodyPr>
            <a:normAutofit/>
          </a:bodyPr>
          <a:lstStyle/>
          <a:p>
            <a:r>
              <a:rPr lang="en-GB" sz="2700" b="1" cap="none" dirty="0">
                <a:solidFill>
                  <a:srgbClr val="683086"/>
                </a:solidFill>
                <a:latin typeface="Calibri" charset="0"/>
                <a:ea typeface="Arial" charset="0"/>
              </a:rPr>
              <a:t>Introduction</a:t>
            </a:r>
          </a:p>
        </p:txBody>
      </p:sp>
      <p:sp>
        <p:nvSpPr>
          <p:cNvPr id="3" name="Espace réservé du numéro de diapositive 2"/>
          <p:cNvSpPr>
            <a:spLocks noGrp="1"/>
          </p:cNvSpPr>
          <p:nvPr>
            <p:ph type="sldNum" sz="quarter" idx="12"/>
            <p:custDataLst>
              <p:tags r:id="rId3"/>
            </p:custDataLst>
          </p:nvPr>
        </p:nvSpPr>
        <p:spPr/>
        <p:txBody>
          <a:bodyPr/>
          <a:lstStyle/>
          <a:p>
            <a:fld id="{C6B7B3CB-E3BA-F74C-AB76-86EFC5843CD6}" type="slidenum">
              <a:rPr lang="fr-FR" smtClean="0"/>
              <a:pPr/>
              <a:t>14</a:t>
            </a:fld>
            <a:endParaRPr lang="fr-FR" dirty="0"/>
          </a:p>
        </p:txBody>
      </p:sp>
      <p:sp>
        <p:nvSpPr>
          <p:cNvPr id="7" name="Espace réservé du texte 6"/>
          <p:cNvSpPr>
            <a:spLocks noGrp="1"/>
          </p:cNvSpPr>
          <p:nvPr>
            <p:ph type="body" sz="quarter" idx="13"/>
            <p:custDataLst>
              <p:tags r:id="rId4"/>
            </p:custDataLst>
          </p:nvPr>
        </p:nvSpPr>
        <p:spPr>
          <a:xfrm>
            <a:off x="5619750" y="3429496"/>
            <a:ext cx="3524250" cy="3047565"/>
          </a:xfrm>
        </p:spPr>
        <p:txBody>
          <a:bodyPr>
            <a:normAutofit/>
          </a:bodyPr>
          <a:lstStyle/>
          <a:p>
            <a:pPr marL="0" indent="0">
              <a:buNone/>
            </a:pPr>
            <a:r>
              <a:rPr lang="en-GB" u="sng" dirty="0"/>
              <a:t>Evaluation par </a:t>
            </a:r>
            <a:r>
              <a:rPr lang="en-GB" u="sng" dirty="0" err="1"/>
              <a:t>compétences</a:t>
            </a:r>
            <a:r>
              <a:rPr lang="en-GB" u="sng" dirty="0"/>
              <a:t> des </a:t>
            </a:r>
            <a:r>
              <a:rPr lang="en-GB" u="sng" dirty="0" err="1"/>
              <a:t>épreuves</a:t>
            </a:r>
            <a:r>
              <a:rPr lang="en-GB" u="sng" dirty="0"/>
              <a:t> </a:t>
            </a:r>
            <a:r>
              <a:rPr lang="en-GB" u="sng" dirty="0" err="1"/>
              <a:t>ponctuelles</a:t>
            </a:r>
            <a:r>
              <a:rPr lang="en-GB" u="sng" dirty="0"/>
              <a:t> et </a:t>
            </a:r>
            <a:r>
              <a:rPr lang="en-GB" u="sng" dirty="0" smtClean="0"/>
              <a:t>CCF :</a:t>
            </a:r>
            <a:endParaRPr lang="en-GB" u="sng" dirty="0"/>
          </a:p>
          <a:p>
            <a:pPr>
              <a:buFont typeface="Arial" panose="020B0604020202020204" pitchFamily="34" charset="0"/>
              <a:buChar char="•"/>
            </a:pPr>
            <a:r>
              <a:rPr lang="en-GB" sz="1800" dirty="0"/>
              <a:t>CAP </a:t>
            </a:r>
            <a:r>
              <a:rPr lang="en-GB" sz="1800" dirty="0" err="1"/>
              <a:t>Aéronautique</a:t>
            </a:r>
            <a:r>
              <a:rPr lang="en-GB" sz="1800" dirty="0"/>
              <a:t> </a:t>
            </a:r>
          </a:p>
          <a:p>
            <a:pPr marL="0" indent="0">
              <a:buNone/>
            </a:pPr>
            <a:r>
              <a:rPr lang="en-GB" sz="1400" i="1" dirty="0"/>
              <a:t>opt : </a:t>
            </a:r>
            <a:r>
              <a:rPr lang="en-GB" sz="1400" i="1" dirty="0" err="1"/>
              <a:t>avionique</a:t>
            </a:r>
            <a:r>
              <a:rPr lang="en-GB" sz="1400" i="1" dirty="0"/>
              <a:t> - </a:t>
            </a:r>
            <a:r>
              <a:rPr lang="en-GB" sz="1400" i="1" dirty="0" err="1"/>
              <a:t>systèmes</a:t>
            </a:r>
            <a:r>
              <a:rPr lang="en-GB" sz="1400" i="1" dirty="0"/>
              <a:t> – structure</a:t>
            </a:r>
          </a:p>
          <a:p>
            <a:pPr>
              <a:buFont typeface="Arial" panose="020B0604020202020204" pitchFamily="34" charset="0"/>
              <a:buChar char="•"/>
            </a:pPr>
            <a:r>
              <a:rPr lang="en-GB" sz="1800" dirty="0"/>
              <a:t>BAC PRO </a:t>
            </a:r>
            <a:r>
              <a:rPr lang="en-GB" sz="1800" dirty="0" err="1"/>
              <a:t>Aéronautique</a:t>
            </a:r>
            <a:r>
              <a:rPr lang="en-GB" sz="1800" dirty="0"/>
              <a:t> </a:t>
            </a:r>
          </a:p>
          <a:p>
            <a:pPr marL="0" indent="0">
              <a:buNone/>
            </a:pPr>
            <a:r>
              <a:rPr lang="en-GB" sz="1400" i="1" dirty="0"/>
              <a:t>opt : </a:t>
            </a:r>
            <a:r>
              <a:rPr lang="en-GB" sz="1400" i="1" dirty="0" err="1"/>
              <a:t>avionique</a:t>
            </a:r>
            <a:r>
              <a:rPr lang="en-GB" sz="1400" i="1" dirty="0"/>
              <a:t> - </a:t>
            </a:r>
            <a:r>
              <a:rPr lang="en-GB" sz="1400" i="1" dirty="0" err="1"/>
              <a:t>systèmes</a:t>
            </a:r>
            <a:r>
              <a:rPr lang="en-GB" sz="1400" i="1" dirty="0"/>
              <a:t> – structure</a:t>
            </a:r>
          </a:p>
          <a:p>
            <a:pPr>
              <a:buFont typeface="Arial" panose="020B0604020202020204" pitchFamily="34" charset="0"/>
              <a:buChar char="•"/>
            </a:pPr>
            <a:r>
              <a:rPr lang="en-GB" sz="1800" dirty="0"/>
              <a:t>BAC PRO Aviation </a:t>
            </a:r>
            <a:r>
              <a:rPr lang="en-GB" sz="1800" dirty="0" err="1"/>
              <a:t>générale</a:t>
            </a:r>
            <a:endParaRPr lang="en-GB" sz="1800" dirty="0"/>
          </a:p>
          <a:p>
            <a:pPr>
              <a:buFont typeface="Arial" panose="020B0604020202020204" pitchFamily="34" charset="0"/>
              <a:buChar char="•"/>
            </a:pPr>
            <a:r>
              <a:rPr lang="en-GB" sz="1800" dirty="0"/>
              <a:t>MC </a:t>
            </a:r>
            <a:r>
              <a:rPr lang="en-GB" sz="1800" dirty="0" err="1"/>
              <a:t>Aéronautique</a:t>
            </a:r>
            <a:r>
              <a:rPr lang="en-GB" sz="1800" dirty="0"/>
              <a:t> </a:t>
            </a:r>
          </a:p>
          <a:p>
            <a:pPr marL="0" indent="0">
              <a:buNone/>
            </a:pPr>
            <a:r>
              <a:rPr lang="en-GB" sz="1600" i="1" dirty="0"/>
              <a:t>5 options</a:t>
            </a:r>
          </a:p>
          <a:p>
            <a:pPr>
              <a:buFont typeface="Arial" panose="020B0604020202020204" pitchFamily="34" charset="0"/>
              <a:buChar char="•"/>
            </a:pPr>
            <a:endParaRPr lang="en-GB" sz="1600" dirty="0"/>
          </a:p>
          <a:p>
            <a:pPr marL="0" indent="0">
              <a:buNone/>
            </a:pPr>
            <a:endParaRPr lang="en-GB" sz="1400" dirty="0"/>
          </a:p>
        </p:txBody>
      </p:sp>
      <p:graphicFrame>
        <p:nvGraphicFramePr>
          <p:cNvPr id="5" name="Diagramme 4"/>
          <p:cNvGraphicFramePr/>
          <p:nvPr>
            <p:custDataLst>
              <p:tags r:id="rId5"/>
            </p:custDataLst>
            <p:extLst>
              <p:ext uri="{D42A27DB-BD31-4B8C-83A1-F6EECF244321}">
                <p14:modId xmlns:p14="http://schemas.microsoft.com/office/powerpoint/2010/main" val="1299975647"/>
              </p:ext>
            </p:extLst>
          </p:nvPr>
        </p:nvGraphicFramePr>
        <p:xfrm>
          <a:off x="1524000" y="1397000"/>
          <a:ext cx="7296150" cy="40640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8" name="Image 7"/>
          <p:cNvPicPr>
            <a:picLocks noChangeAspect="1"/>
          </p:cNvPicPr>
          <p:nvPr>
            <p:custDataLst>
              <p:tags r:id="rId6"/>
            </p:custDataLst>
          </p:nvPr>
        </p:nvPicPr>
        <p:blipFill>
          <a:blip r:embed="rId24" cstate="screen">
            <a:extLst>
              <a:ext uri="{28A0092B-C50C-407E-A947-70E740481C1C}">
                <a14:useLocalDpi xmlns:a14="http://schemas.microsoft.com/office/drawing/2010/main"/>
              </a:ext>
            </a:extLst>
          </a:blip>
          <a:stretch>
            <a:fillRect/>
          </a:stretch>
        </p:blipFill>
        <p:spPr>
          <a:xfrm>
            <a:off x="142754" y="4145075"/>
            <a:ext cx="1960594" cy="851961"/>
          </a:xfrm>
          <a:prstGeom prst="rect">
            <a:avLst/>
          </a:prstGeom>
          <a:ln w="9525">
            <a:solidFill>
              <a:schemeClr val="tx1"/>
            </a:solidFill>
            <a:miter lim="800000"/>
            <a:headEnd/>
            <a:tailEnd/>
          </a:ln>
          <a:effectLst>
            <a:outerShdw blurRad="292100" dist="139700" dir="2700000" algn="tl" rotWithShape="0">
              <a:srgbClr val="333333">
                <a:alpha val="65000"/>
              </a:srgbClr>
            </a:outerShdw>
          </a:effectLst>
        </p:spPr>
      </p:pic>
      <p:pic>
        <p:nvPicPr>
          <p:cNvPr id="9" name="Image 8"/>
          <p:cNvPicPr>
            <a:picLocks noChangeAspect="1"/>
          </p:cNvPicPr>
          <p:nvPr>
            <p:custDataLst>
              <p:tags r:id="rId7"/>
            </p:custDataLst>
          </p:nvPr>
        </p:nvPicPr>
        <p:blipFill>
          <a:blip r:embed="rId25" cstate="screen">
            <a:extLst>
              <a:ext uri="{28A0092B-C50C-407E-A947-70E740481C1C}">
                <a14:useLocalDpi xmlns:a14="http://schemas.microsoft.com/office/drawing/2010/main"/>
              </a:ext>
            </a:extLst>
          </a:blip>
          <a:stretch>
            <a:fillRect/>
          </a:stretch>
        </p:blipFill>
        <p:spPr>
          <a:xfrm>
            <a:off x="439703" y="4442547"/>
            <a:ext cx="1959389" cy="874856"/>
          </a:xfrm>
          <a:prstGeom prst="rect">
            <a:avLst/>
          </a:prstGeom>
          <a:ln w="9525">
            <a:solidFill>
              <a:schemeClr val="tx1"/>
            </a:solidFill>
            <a:miter lim="800000"/>
            <a:headEnd/>
            <a:tailEnd/>
          </a:ln>
          <a:effectLst>
            <a:outerShdw blurRad="292100" dist="139700" dir="2700000" algn="tl" rotWithShape="0">
              <a:srgbClr val="333333">
                <a:alpha val="65000"/>
              </a:srgbClr>
            </a:outerShdw>
          </a:effectLst>
        </p:spPr>
      </p:pic>
      <p:pic>
        <p:nvPicPr>
          <p:cNvPr id="10" name="Image 9"/>
          <p:cNvPicPr>
            <a:picLocks noChangeAspect="1"/>
          </p:cNvPicPr>
          <p:nvPr>
            <p:custDataLst>
              <p:tags r:id="rId8"/>
            </p:custDataLst>
          </p:nvPr>
        </p:nvPicPr>
        <p:blipFill>
          <a:blip r:embed="rId26" cstate="screen">
            <a:extLst>
              <a:ext uri="{28A0092B-C50C-407E-A947-70E740481C1C}">
                <a14:useLocalDpi xmlns:a14="http://schemas.microsoft.com/office/drawing/2010/main"/>
              </a:ext>
            </a:extLst>
          </a:blip>
          <a:stretch>
            <a:fillRect/>
          </a:stretch>
        </p:blipFill>
        <p:spPr>
          <a:xfrm>
            <a:off x="737369" y="4964872"/>
            <a:ext cx="1725612" cy="1139964"/>
          </a:xfrm>
          <a:prstGeom prst="rect">
            <a:avLst/>
          </a:prstGeom>
          <a:ln w="9525">
            <a:solidFill>
              <a:schemeClr val="tx1"/>
            </a:solidFill>
            <a:miter lim="800000"/>
            <a:headEnd/>
            <a:tailEnd/>
          </a:ln>
          <a:effectLst>
            <a:outerShdw blurRad="292100" dist="139700" dir="2700000" algn="tl" rotWithShape="0">
              <a:srgbClr val="333333">
                <a:alpha val="65000"/>
              </a:srgbClr>
            </a:outerShdw>
          </a:effectLst>
        </p:spPr>
      </p:pic>
      <p:pic>
        <p:nvPicPr>
          <p:cNvPr id="12" name="Picture 3"/>
          <p:cNvPicPr>
            <a:picLocks noChangeAspect="1" noChangeArrowheads="1"/>
          </p:cNvPicPr>
          <p:nvPr>
            <p:custDataLst>
              <p:tags r:id="rId9"/>
            </p:custDataLst>
          </p:nvPr>
        </p:nvPicPr>
        <p:blipFill rotWithShape="1">
          <a:blip r:embed="rId27" cstate="screen">
            <a:extLst>
              <a:ext uri="{28A0092B-C50C-407E-A947-70E740481C1C}">
                <a14:useLocalDpi xmlns:a14="http://schemas.microsoft.com/office/drawing/2010/main"/>
              </a:ext>
            </a:extLst>
          </a:blip>
          <a:srcRect/>
          <a:stretch/>
        </p:blipFill>
        <p:spPr bwMode="auto">
          <a:xfrm>
            <a:off x="4402069" y="4442547"/>
            <a:ext cx="1235211" cy="185665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grpSp>
        <p:nvGrpSpPr>
          <p:cNvPr id="13" name="Groupe 3"/>
          <p:cNvGrpSpPr>
            <a:grpSpLocks/>
          </p:cNvGrpSpPr>
          <p:nvPr>
            <p:custDataLst>
              <p:tags r:id="rId10"/>
            </p:custDataLst>
          </p:nvPr>
        </p:nvGrpSpPr>
        <p:grpSpPr bwMode="auto">
          <a:xfrm>
            <a:off x="2103348" y="1511373"/>
            <a:ext cx="3343396" cy="2219325"/>
            <a:chOff x="-1728105" y="1503909"/>
            <a:chExt cx="7699375" cy="5740864"/>
          </a:xfrm>
        </p:grpSpPr>
        <p:pic>
          <p:nvPicPr>
            <p:cNvPr id="14" name="Picture 6"/>
            <p:cNvPicPr>
              <a:picLocks noChangeAspect="1" noChangeArrowheads="1"/>
            </p:cNvPicPr>
            <p:nvPr/>
          </p:nvPicPr>
          <p:blipFill>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28105" y="1580573"/>
              <a:ext cx="7699375" cy="5664200"/>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24570" y="1580573"/>
              <a:ext cx="2352674" cy="195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noFill/>
              </a:endParaRPr>
            </a:p>
          </p:txBody>
        </p:sp>
        <p:sp>
          <p:nvSpPr>
            <p:cNvPr id="16" name="Rectangle 15"/>
            <p:cNvSpPr/>
            <p:nvPr/>
          </p:nvSpPr>
          <p:spPr>
            <a:xfrm>
              <a:off x="130141" y="1503909"/>
              <a:ext cx="641349" cy="121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noFill/>
              </a:endParaRPr>
            </a:p>
          </p:txBody>
        </p:sp>
      </p:grpSp>
      <p:sp>
        <p:nvSpPr>
          <p:cNvPr id="17" name="Ellipse 16"/>
          <p:cNvSpPr/>
          <p:nvPr>
            <p:custDataLst>
              <p:tags r:id="rId11"/>
            </p:custDataLst>
          </p:nvPr>
        </p:nvSpPr>
        <p:spPr bwMode="auto">
          <a:xfrm>
            <a:off x="3455096" y="1937179"/>
            <a:ext cx="1115482" cy="624005"/>
          </a:xfrm>
          <a:prstGeom prst="ellipse">
            <a:avLst/>
          </a:prstGeom>
          <a:solidFill>
            <a:srgbClr val="33CC33">
              <a:alpha val="49804"/>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sz="800" i="1" cap="all" dirty="0">
                <a:ln w="6350">
                  <a:solidFill>
                    <a:schemeClr val="tx1"/>
                  </a:solidFill>
                </a:ln>
                <a:solidFill>
                  <a:srgbClr val="FF0000"/>
                </a:solidFill>
                <a:latin typeface="Arial" panose="020B0604020202020204" pitchFamily="34" charset="0"/>
                <a:cs typeface="Arial" panose="020B0604020202020204" pitchFamily="34" charset="0"/>
              </a:rPr>
              <a:t>STRUCTURE</a:t>
            </a:r>
          </a:p>
        </p:txBody>
      </p:sp>
      <p:sp>
        <p:nvSpPr>
          <p:cNvPr id="18" name="Ellipse 17"/>
          <p:cNvSpPr/>
          <p:nvPr>
            <p:custDataLst>
              <p:tags r:id="rId12"/>
            </p:custDataLst>
          </p:nvPr>
        </p:nvSpPr>
        <p:spPr bwMode="auto">
          <a:xfrm>
            <a:off x="2630158" y="2501332"/>
            <a:ext cx="1062729" cy="624091"/>
          </a:xfrm>
          <a:prstGeom prst="ellipse">
            <a:avLst/>
          </a:prstGeom>
          <a:solidFill>
            <a:srgbClr val="FFFF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i="1" cap="all" dirty="0">
                <a:ln w="6350">
                  <a:solidFill>
                    <a:schemeClr val="tx1"/>
                  </a:solidFill>
                </a:ln>
                <a:solidFill>
                  <a:srgbClr val="FF0000"/>
                </a:solidFill>
                <a:latin typeface="Arial" panose="020B0604020202020204" pitchFamily="34" charset="0"/>
                <a:cs typeface="Arial" panose="020B0604020202020204" pitchFamily="34" charset="0"/>
              </a:rPr>
              <a:t>SYSTÈMES</a:t>
            </a:r>
          </a:p>
        </p:txBody>
      </p:sp>
      <p:sp>
        <p:nvSpPr>
          <p:cNvPr id="19" name="Ellipse 18"/>
          <p:cNvSpPr/>
          <p:nvPr>
            <p:custDataLst>
              <p:tags r:id="rId13"/>
            </p:custDataLst>
          </p:nvPr>
        </p:nvSpPr>
        <p:spPr bwMode="auto">
          <a:xfrm>
            <a:off x="1689062" y="3117487"/>
            <a:ext cx="1082083" cy="624018"/>
          </a:xfrm>
          <a:prstGeom prst="ellipse">
            <a:avLst/>
          </a:prstGeom>
          <a:solidFill>
            <a:srgbClr val="FF99CC">
              <a:alpha val="50000"/>
            </a:srgb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i="1" cap="all" dirty="0">
                <a:ln w="6350">
                  <a:solidFill>
                    <a:schemeClr val="tx1"/>
                  </a:solidFill>
                </a:ln>
                <a:solidFill>
                  <a:srgbClr val="FF0000"/>
                </a:solidFill>
                <a:latin typeface="Arial" panose="020B0604020202020204" pitchFamily="34" charset="0"/>
                <a:cs typeface="Arial" panose="020B0604020202020204" pitchFamily="34" charset="0"/>
              </a:rPr>
              <a:t>AVIONIQUE</a:t>
            </a:r>
          </a:p>
        </p:txBody>
      </p:sp>
      <p:sp>
        <p:nvSpPr>
          <p:cNvPr id="4" name="ZoneTexte 3"/>
          <p:cNvSpPr txBox="1"/>
          <p:nvPr>
            <p:custDataLst>
              <p:tags r:id="rId14"/>
            </p:custDataLst>
          </p:nvPr>
        </p:nvSpPr>
        <p:spPr>
          <a:xfrm>
            <a:off x="4352925" y="4238625"/>
            <a:ext cx="666750" cy="369332"/>
          </a:xfrm>
          <a:prstGeom prst="rect">
            <a:avLst/>
          </a:prstGeom>
          <a:noFill/>
        </p:spPr>
        <p:txBody>
          <a:bodyPr wrap="square" rtlCol="0">
            <a:spAutoFit/>
          </a:bodyPr>
          <a:lstStyle/>
          <a:p>
            <a:endParaRPr lang="fr-FR" dirty="0"/>
          </a:p>
        </p:txBody>
      </p:sp>
      <p:sp>
        <p:nvSpPr>
          <p:cNvPr id="20" name="Espace réservé du texte 6"/>
          <p:cNvSpPr txBox="1">
            <a:spLocks/>
          </p:cNvSpPr>
          <p:nvPr>
            <p:custDataLst>
              <p:tags r:id="rId15"/>
            </p:custDataLst>
          </p:nvPr>
        </p:nvSpPr>
        <p:spPr>
          <a:xfrm>
            <a:off x="798892" y="1397000"/>
            <a:ext cx="3200400" cy="602237"/>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u="sng" dirty="0" err="1"/>
              <a:t>Rénovation</a:t>
            </a:r>
            <a:r>
              <a:rPr lang="en-GB" u="sng" dirty="0"/>
              <a:t> de la </a:t>
            </a:r>
            <a:r>
              <a:rPr lang="en-GB" u="sng" dirty="0" err="1"/>
              <a:t>filière</a:t>
            </a:r>
            <a:endParaRPr lang="en-GB" sz="1600" i="1" dirty="0"/>
          </a:p>
          <a:p>
            <a:pPr>
              <a:buFont typeface="Arial" panose="020B0604020202020204" pitchFamily="34" charset="0"/>
              <a:buChar char="•"/>
            </a:pPr>
            <a:endParaRPr lang="en-GB" sz="1600" dirty="0"/>
          </a:p>
          <a:p>
            <a:pPr marL="0" indent="0">
              <a:buFont typeface="Arial"/>
              <a:buNone/>
            </a:pPr>
            <a:endParaRPr lang="en-GB" sz="1400" dirty="0"/>
          </a:p>
        </p:txBody>
      </p:sp>
      <p:sp>
        <p:nvSpPr>
          <p:cNvPr id="21" name="Ellipse 20"/>
          <p:cNvSpPr/>
          <p:nvPr>
            <p:custDataLst>
              <p:tags r:id="rId16"/>
            </p:custDataLst>
          </p:nvPr>
        </p:nvSpPr>
        <p:spPr bwMode="auto">
          <a:xfrm>
            <a:off x="5569690" y="1606433"/>
            <a:ext cx="1115482" cy="624005"/>
          </a:xfrm>
          <a:prstGeom prst="ellipse">
            <a:avLst/>
          </a:prstGeom>
          <a:solidFill>
            <a:srgbClr val="1A86D0">
              <a:alpha val="51000"/>
            </a:srgbClr>
          </a:solidFill>
          <a:ln>
            <a:solidFill>
              <a:srgbClr val="1FA1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sz="800" i="1" cap="all" dirty="0" smtClean="0">
                <a:ln w="6350">
                  <a:solidFill>
                    <a:schemeClr val="tx1"/>
                  </a:solidFill>
                </a:ln>
                <a:solidFill>
                  <a:srgbClr val="FF0000"/>
                </a:solidFill>
                <a:latin typeface="Arial" panose="020B0604020202020204" pitchFamily="34" charset="0"/>
                <a:cs typeface="Arial" panose="020B0604020202020204" pitchFamily="34" charset="0"/>
              </a:rPr>
              <a:t>Aviation générale</a:t>
            </a:r>
            <a:endParaRPr lang="fr-FR" sz="800" i="1" cap="all" dirty="0">
              <a:ln w="6350">
                <a:solidFill>
                  <a:schemeClr val="tx1"/>
                </a:solidFill>
              </a:ln>
              <a:solidFill>
                <a:srgbClr val="FF0000"/>
              </a:solidFill>
              <a:latin typeface="Arial" panose="020B0604020202020204" pitchFamily="34" charset="0"/>
              <a:cs typeface="Arial" panose="020B0604020202020204" pitchFamily="34" charset="0"/>
            </a:endParaRPr>
          </a:p>
        </p:txBody>
      </p:sp>
      <p:sp>
        <p:nvSpPr>
          <p:cNvPr id="11" name="ZoneTexte 10"/>
          <p:cNvSpPr txBox="1"/>
          <p:nvPr>
            <p:custDataLst>
              <p:tags r:id="rId17"/>
            </p:custDataLst>
          </p:nvPr>
        </p:nvSpPr>
        <p:spPr>
          <a:xfrm>
            <a:off x="3910519" y="-1"/>
            <a:ext cx="4909631" cy="923330"/>
          </a:xfrm>
          <a:prstGeom prst="rect">
            <a:avLst/>
          </a:prstGeom>
          <a:noFill/>
        </p:spPr>
        <p:txBody>
          <a:bodyPr wrap="square" rtlCol="0">
            <a:spAutoFit/>
          </a:bodyPr>
          <a:lstStyle/>
          <a:p>
            <a:r>
              <a:rPr lang="fr-FR" b="1" dirty="0" smtClean="0">
                <a:solidFill>
                  <a:srgbClr val="1A86D0"/>
                </a:solidFill>
              </a:rPr>
              <a:t>En </a:t>
            </a:r>
            <a:r>
              <a:rPr lang="fr-FR" b="1" dirty="0">
                <a:solidFill>
                  <a:srgbClr val="1A86D0"/>
                </a:solidFill>
              </a:rPr>
              <a:t>collaboration avec </a:t>
            </a:r>
            <a:r>
              <a:rPr lang="fr-FR" b="1" dirty="0" smtClean="0">
                <a:solidFill>
                  <a:srgbClr val="1A86D0"/>
                </a:solidFill>
              </a:rPr>
              <a:t>:</a:t>
            </a:r>
            <a:endParaRPr lang="fr-FR" b="1" dirty="0">
              <a:solidFill>
                <a:srgbClr val="1A86D0"/>
              </a:solidFill>
            </a:endParaRPr>
          </a:p>
          <a:p>
            <a:pPr lvl="1"/>
            <a:r>
              <a:rPr lang="fr-FR" dirty="0"/>
              <a:t>Jean-Michel THIEULENT – IEN </a:t>
            </a:r>
            <a:r>
              <a:rPr lang="fr-FR" dirty="0" smtClean="0"/>
              <a:t>de </a:t>
            </a:r>
            <a:r>
              <a:rPr lang="fr-FR" dirty="0"/>
              <a:t>Toulouse</a:t>
            </a:r>
          </a:p>
          <a:p>
            <a:pPr lvl="1"/>
            <a:r>
              <a:rPr lang="fr-FR" dirty="0"/>
              <a:t>Landry BOURGUIGNON – IEN </a:t>
            </a:r>
            <a:r>
              <a:rPr lang="fr-FR" dirty="0" smtClean="0"/>
              <a:t>de </a:t>
            </a:r>
            <a:r>
              <a:rPr lang="fr-FR" dirty="0"/>
              <a:t>Toulouse</a:t>
            </a:r>
          </a:p>
        </p:txBody>
      </p:sp>
    </p:spTree>
    <p:extLst>
      <p:ext uri="{BB962C8B-B14F-4D97-AF65-F5344CB8AC3E}">
        <p14:creationId xmlns:p14="http://schemas.microsoft.com/office/powerpoint/2010/main" val="42732543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50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75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7" grpId="0" animBg="1"/>
      <p:bldP spid="18" grpId="0" animBg="1"/>
      <p:bldP spid="19" grpId="0" animBg="1"/>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normAutofit/>
          </a:bodyPr>
          <a:lstStyle/>
          <a:p>
            <a:r>
              <a:rPr lang="fr-FR" b="1" cap="none" dirty="0">
                <a:solidFill>
                  <a:srgbClr val="683086"/>
                </a:solidFill>
                <a:latin typeface="Calibri" charset="0"/>
                <a:ea typeface="Arial" charset="0"/>
              </a:rPr>
              <a:t>Sujet écrit</a:t>
            </a:r>
            <a:br>
              <a:rPr lang="fr-FR" b="1" cap="none" dirty="0">
                <a:solidFill>
                  <a:srgbClr val="683086"/>
                </a:solidFill>
                <a:latin typeface="Calibri" charset="0"/>
                <a:ea typeface="Arial" charset="0"/>
              </a:rPr>
            </a:br>
            <a:r>
              <a:rPr lang="fr-FR" b="1" cap="none" dirty="0">
                <a:solidFill>
                  <a:srgbClr val="683086"/>
                </a:solidFill>
                <a:latin typeface="Calibri" charset="0"/>
                <a:ea typeface="Arial" charset="0"/>
              </a:rPr>
              <a:t>Exploitation de la documentation technique </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15</a:t>
            </a:fld>
            <a:endParaRPr lang="fr-FR" dirty="0"/>
          </a:p>
        </p:txBody>
      </p:sp>
      <p:pic>
        <p:nvPicPr>
          <p:cNvPr id="1026" name="Picture 2"/>
          <p:cNvPicPr>
            <a:picLocks noChangeAspect="1" noChangeArrowheads="1"/>
          </p:cNvPicPr>
          <p:nvPr>
            <p:custDataLst>
              <p:tags r:id="rId3"/>
            </p:custDataLst>
          </p:nvPr>
        </p:nvPicPr>
        <p:blipFill rotWithShape="1">
          <a:blip r:embed="rId7" cstate="screen">
            <a:extLst>
              <a:ext uri="{28A0092B-C50C-407E-A947-70E740481C1C}">
                <a14:useLocalDpi xmlns:a14="http://schemas.microsoft.com/office/drawing/2010/main"/>
              </a:ext>
            </a:extLst>
          </a:blip>
          <a:srcRect l="7315" t="17720" r="6915" b="6316"/>
          <a:stretch/>
        </p:blipFill>
        <p:spPr bwMode="auto">
          <a:xfrm>
            <a:off x="2748287" y="1495425"/>
            <a:ext cx="6176637" cy="4376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 name="Image 1"/>
          <p:cNvPicPr>
            <a:picLocks noChangeAspect="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a:xfrm>
            <a:off x="3139792" y="3683583"/>
            <a:ext cx="2523018" cy="1155117"/>
          </a:xfrm>
          <a:prstGeom prst="rect">
            <a:avLst/>
          </a:prstGeom>
        </p:spPr>
      </p:pic>
      <p:sp>
        <p:nvSpPr>
          <p:cNvPr id="8" name="Rectangle 3"/>
          <p:cNvSpPr txBox="1">
            <a:spLocks noChangeArrowheads="1"/>
          </p:cNvSpPr>
          <p:nvPr>
            <p:custDataLst>
              <p:tags r:id="rId5"/>
            </p:custDataLst>
          </p:nvPr>
        </p:nvSpPr>
        <p:spPr bwMode="gray">
          <a:xfrm>
            <a:off x="33661" y="1676400"/>
            <a:ext cx="2714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342900" lvl="1" indent="-342900">
              <a:spcBef>
                <a:spcPct val="60000"/>
              </a:spcBef>
              <a:spcAft>
                <a:spcPts val="0"/>
              </a:spcAft>
              <a:buClr>
                <a:srgbClr val="683086"/>
              </a:buClr>
              <a:buFont typeface="Wingdings" charset="2"/>
              <a:buChar char="n"/>
              <a:defRPr/>
            </a:pPr>
            <a:r>
              <a:rPr lang="fr-FR" sz="2000" dirty="0">
                <a:solidFill>
                  <a:srgbClr val="683086"/>
                </a:solidFill>
                <a:latin typeface="Calibri" charset="0"/>
                <a:cs typeface="Arial" charset="0"/>
              </a:rPr>
              <a:t>E2 : Exploitation de la documentation technique </a:t>
            </a:r>
          </a:p>
          <a:p>
            <a:pPr marL="342900" lvl="1" indent="-342900">
              <a:spcBef>
                <a:spcPct val="60000"/>
              </a:spcBef>
              <a:spcAft>
                <a:spcPts val="0"/>
              </a:spcAft>
              <a:buClr>
                <a:srgbClr val="683086"/>
              </a:buClr>
              <a:buFont typeface="Wingdings" charset="2"/>
              <a:buChar char="n"/>
              <a:defRPr/>
            </a:pPr>
            <a:r>
              <a:rPr lang="fr-FR" sz="2000" dirty="0">
                <a:solidFill>
                  <a:srgbClr val="683086"/>
                </a:solidFill>
                <a:latin typeface="Calibri" charset="0"/>
                <a:cs typeface="Arial" charset="0"/>
              </a:rPr>
              <a:t>Durée : 4 heures</a:t>
            </a:r>
          </a:p>
          <a:p>
            <a:pPr marL="342900" lvl="1" indent="-342900">
              <a:spcBef>
                <a:spcPct val="60000"/>
              </a:spcBef>
              <a:spcAft>
                <a:spcPts val="0"/>
              </a:spcAft>
              <a:buClr>
                <a:srgbClr val="683086"/>
              </a:buClr>
              <a:buFont typeface="Wingdings" charset="2"/>
              <a:buChar char="n"/>
              <a:defRPr/>
            </a:pPr>
            <a:r>
              <a:rPr lang="fr-FR" sz="2000" dirty="0">
                <a:solidFill>
                  <a:srgbClr val="683086"/>
                </a:solidFill>
                <a:latin typeface="Calibri" charset="0"/>
                <a:cs typeface="Arial" charset="0"/>
              </a:rPr>
              <a:t>Mode : Ponctuel écrit</a:t>
            </a:r>
          </a:p>
          <a:p>
            <a:pPr marL="0" lvl="1" indent="0">
              <a:spcBef>
                <a:spcPct val="60000"/>
              </a:spcBef>
              <a:spcAft>
                <a:spcPts val="0"/>
              </a:spcAft>
              <a:buClr>
                <a:srgbClr val="683086"/>
              </a:buClr>
              <a:defRPr/>
            </a:pPr>
            <a:endParaRPr lang="fr-FR" sz="2000" dirty="0">
              <a:solidFill>
                <a:srgbClr val="683086"/>
              </a:solidFill>
              <a:latin typeface="Calibri" charset="0"/>
              <a:cs typeface="Arial" charset="0"/>
            </a:endParaRPr>
          </a:p>
          <a:p>
            <a:pPr lvl="1">
              <a:spcBef>
                <a:spcPct val="20000"/>
              </a:spcBef>
              <a:buClr>
                <a:srgbClr val="683086"/>
              </a:buClr>
              <a:buFont typeface="Wingdings" charset="0"/>
              <a:buChar char=""/>
              <a:defRPr/>
            </a:pPr>
            <a:r>
              <a:rPr lang="fr-FR" sz="2000" dirty="0" smtClean="0">
                <a:solidFill>
                  <a:srgbClr val="683086"/>
                </a:solidFill>
                <a:latin typeface="Calibri" charset="0"/>
                <a:cs typeface="Arial" charset="0"/>
              </a:rPr>
              <a:t>Environ 50 </a:t>
            </a:r>
            <a:r>
              <a:rPr lang="fr-FR" sz="2000" dirty="0">
                <a:solidFill>
                  <a:srgbClr val="683086"/>
                </a:solidFill>
                <a:latin typeface="Calibri" charset="0"/>
                <a:cs typeface="Arial" charset="0"/>
              </a:rPr>
              <a:t>questions</a:t>
            </a:r>
          </a:p>
          <a:p>
            <a:pPr lvl="1">
              <a:spcBef>
                <a:spcPct val="20000"/>
              </a:spcBef>
              <a:buClr>
                <a:srgbClr val="683086"/>
              </a:buClr>
              <a:buFont typeface="Wingdings" charset="0"/>
              <a:buChar char=""/>
              <a:defRPr/>
            </a:pPr>
            <a:r>
              <a:rPr lang="fr-FR" sz="2000" dirty="0">
                <a:solidFill>
                  <a:srgbClr val="683086"/>
                </a:solidFill>
                <a:latin typeface="Calibri" charset="0"/>
                <a:cs typeface="Arial" charset="0"/>
              </a:rPr>
              <a:t>9 indicateurs</a:t>
            </a:r>
          </a:p>
        </p:txBody>
      </p:sp>
    </p:spTree>
    <p:extLst>
      <p:ext uri="{BB962C8B-B14F-4D97-AF65-F5344CB8AC3E}">
        <p14:creationId xmlns:p14="http://schemas.microsoft.com/office/powerpoint/2010/main" val="341201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normAutofit/>
          </a:bodyPr>
          <a:lstStyle/>
          <a:p>
            <a:r>
              <a:rPr lang="en-GB" sz="2700" b="1" cap="none" dirty="0" err="1">
                <a:solidFill>
                  <a:srgbClr val="683086"/>
                </a:solidFill>
                <a:latin typeface="Calibri" charset="0"/>
                <a:ea typeface="Arial" charset="0"/>
              </a:rPr>
              <a:t>Changement</a:t>
            </a:r>
            <a:r>
              <a:rPr lang="en-GB" sz="2700" b="1" cap="none" dirty="0">
                <a:solidFill>
                  <a:srgbClr val="683086"/>
                </a:solidFill>
                <a:latin typeface="Calibri" charset="0"/>
                <a:ea typeface="Arial" charset="0"/>
              </a:rPr>
              <a:t> des </a:t>
            </a:r>
            <a:r>
              <a:rPr lang="en-GB" sz="2700" b="1" cap="none" dirty="0" err="1">
                <a:solidFill>
                  <a:srgbClr val="683086"/>
                </a:solidFill>
                <a:latin typeface="Calibri" charset="0"/>
                <a:ea typeface="Arial" charset="0"/>
              </a:rPr>
              <a:t>pratiques</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16</a:t>
            </a:fld>
            <a:endParaRPr lang="fr-FR" dirty="0"/>
          </a:p>
        </p:txBody>
      </p:sp>
      <p:sp>
        <p:nvSpPr>
          <p:cNvPr id="7" name="Espace réservé du texte 6"/>
          <p:cNvSpPr>
            <a:spLocks noGrp="1"/>
          </p:cNvSpPr>
          <p:nvPr>
            <p:ph type="body" sz="quarter" idx="13"/>
            <p:custDataLst>
              <p:tags r:id="rId3"/>
            </p:custDataLst>
          </p:nvPr>
        </p:nvSpPr>
        <p:spPr>
          <a:xfrm>
            <a:off x="450616" y="3730157"/>
            <a:ext cx="8676168" cy="662959"/>
          </a:xfrm>
        </p:spPr>
        <p:txBody>
          <a:bodyPr>
            <a:normAutofit/>
          </a:bodyPr>
          <a:lstStyle/>
          <a:p>
            <a:pPr marL="0" indent="0">
              <a:buNone/>
            </a:pPr>
            <a:r>
              <a:rPr lang="en-GB" dirty="0"/>
              <a:t>         </a:t>
            </a:r>
            <a:r>
              <a:rPr lang="en-GB" dirty="0" err="1"/>
              <a:t>Référentiel</a:t>
            </a:r>
            <a:r>
              <a:rPr lang="en-GB" dirty="0"/>
              <a:t>                         Support technique             Grille de guidance </a:t>
            </a:r>
            <a:r>
              <a:rPr lang="en-GB" dirty="0" err="1"/>
              <a:t>sujet</a:t>
            </a:r>
            <a:endParaRPr lang="en-GB" dirty="0"/>
          </a:p>
        </p:txBody>
      </p:sp>
      <p:pic>
        <p:nvPicPr>
          <p:cNvPr id="1026" name="Picture 2"/>
          <p:cNvPicPr>
            <a:picLocks noChangeAspect="1" noChangeArrowheads="1"/>
          </p:cNvPicPr>
          <p:nvPr>
            <p:custDataLst>
              <p:tags r:id="rId4"/>
            </p:custDataLst>
          </p:nvPr>
        </p:nvPicPr>
        <p:blipFill rotWithShape="1">
          <a:blip r:embed="rId9" cstate="screen">
            <a:extLst>
              <a:ext uri="{28A0092B-C50C-407E-A947-70E740481C1C}">
                <a14:useLocalDpi xmlns:a14="http://schemas.microsoft.com/office/drawing/2010/main"/>
              </a:ext>
            </a:extLst>
          </a:blip>
          <a:srcRect/>
          <a:stretch/>
        </p:blipFill>
        <p:spPr bwMode="auto">
          <a:xfrm>
            <a:off x="6873329" y="4173393"/>
            <a:ext cx="1457308" cy="205212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 name="Image 1"/>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2998381" y="1471082"/>
            <a:ext cx="3303402" cy="2200891"/>
          </a:xfrm>
          <a:prstGeom prst="rect">
            <a:avLst/>
          </a:prstGeom>
          <a:ln>
            <a:noFill/>
          </a:ln>
          <a:effectLst>
            <a:outerShdw blurRad="292100" dist="139700" dir="2700000" algn="tl" rotWithShape="0">
              <a:srgbClr val="333333">
                <a:alpha val="65000"/>
              </a:srgbClr>
            </a:outerShdw>
          </a:effectLst>
        </p:spPr>
      </p:pic>
      <p:pic>
        <p:nvPicPr>
          <p:cNvPr id="14" name="Picture 3"/>
          <p:cNvPicPr>
            <a:picLocks noChangeAspect="1" noChangeArrowheads="1"/>
          </p:cNvPicPr>
          <p:nvPr>
            <p:custDataLst>
              <p:tags r:id="rId6"/>
            </p:custDataLst>
          </p:nvPr>
        </p:nvPicPr>
        <p:blipFill rotWithShape="1">
          <a:blip r:embed="rId11" cstate="screen">
            <a:extLst>
              <a:ext uri="{28A0092B-C50C-407E-A947-70E740481C1C}">
                <a14:useLocalDpi xmlns:a14="http://schemas.microsoft.com/office/drawing/2010/main"/>
              </a:ext>
            </a:extLst>
          </a:blip>
          <a:srcRect/>
          <a:stretch/>
        </p:blipFill>
        <p:spPr bwMode="auto">
          <a:xfrm>
            <a:off x="907817" y="4173393"/>
            <a:ext cx="1362539" cy="19032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5" name="Groupe 4"/>
          <p:cNvGrpSpPr/>
          <p:nvPr>
            <p:custDataLst>
              <p:tags r:id="rId7"/>
            </p:custDataLst>
          </p:nvPr>
        </p:nvGrpSpPr>
        <p:grpSpPr>
          <a:xfrm>
            <a:off x="3616619" y="4225526"/>
            <a:ext cx="2066925" cy="2133600"/>
            <a:chOff x="3538536" y="4173393"/>
            <a:chExt cx="2066925" cy="2133600"/>
          </a:xfrm>
        </p:grpSpPr>
        <p:pic>
          <p:nvPicPr>
            <p:cNvPr id="4" name="Image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38536" y="4173393"/>
              <a:ext cx="2066925" cy="2133600"/>
            </a:xfrm>
            <a:prstGeom prst="rect">
              <a:avLst/>
            </a:prstGeom>
          </p:spPr>
        </p:pic>
        <p:pic>
          <p:nvPicPr>
            <p:cNvPr id="16" name="Image 15"/>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5757" y="5059816"/>
              <a:ext cx="1392002" cy="926314"/>
            </a:xfrm>
            <a:prstGeom prst="rect">
              <a:avLst/>
            </a:prstGeom>
          </p:spPr>
        </p:pic>
        <p:pic>
          <p:nvPicPr>
            <p:cNvPr id="17" name="Imag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32418">
              <a:off x="3717324" y="4413743"/>
              <a:ext cx="1246889" cy="730590"/>
            </a:xfrm>
            <a:prstGeom prst="rect">
              <a:avLst/>
            </a:prstGeom>
          </p:spPr>
        </p:pic>
      </p:grpSp>
    </p:spTree>
    <p:extLst>
      <p:ext uri="{BB962C8B-B14F-4D97-AF65-F5344CB8AC3E}">
        <p14:creationId xmlns:p14="http://schemas.microsoft.com/office/powerpoint/2010/main" val="29315539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custDataLst>
              <p:tags r:id="rId1"/>
            </p:custDataLst>
          </p:nvPr>
        </p:nvSpPr>
        <p:spPr>
          <a:xfrm>
            <a:off x="400050" y="5762625"/>
            <a:ext cx="1409700" cy="10953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a:solidFill>
                  <a:schemeClr val="bg1"/>
                </a:solidFill>
              </a:ln>
              <a:noFill/>
            </a:endParaRPr>
          </a:p>
        </p:txBody>
      </p:sp>
      <p:sp>
        <p:nvSpPr>
          <p:cNvPr id="6" name="Titre 5"/>
          <p:cNvSpPr>
            <a:spLocks noGrp="1"/>
          </p:cNvSpPr>
          <p:nvPr>
            <p:ph type="title"/>
            <p:custDataLst>
              <p:tags r:id="rId2"/>
            </p:custDataLst>
          </p:nvPr>
        </p:nvSpPr>
        <p:spPr/>
        <p:txBody>
          <a:bodyPr>
            <a:normAutofit/>
          </a:bodyPr>
          <a:lstStyle/>
          <a:p>
            <a:r>
              <a:rPr lang="en-GB" sz="2700" b="1" cap="none" dirty="0">
                <a:solidFill>
                  <a:srgbClr val="683086"/>
                </a:solidFill>
                <a:latin typeface="Calibri" charset="0"/>
                <a:ea typeface="Arial" charset="0"/>
              </a:rPr>
              <a:t>Grille de guidance du </a:t>
            </a:r>
            <a:r>
              <a:rPr lang="en-GB" sz="2700" b="1" cap="none" dirty="0" err="1">
                <a:solidFill>
                  <a:srgbClr val="683086"/>
                </a:solidFill>
                <a:latin typeface="Calibri" charset="0"/>
                <a:ea typeface="Arial" charset="0"/>
              </a:rPr>
              <a:t>sujet</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3"/>
            </p:custDataLst>
          </p:nvPr>
        </p:nvSpPr>
        <p:spPr/>
        <p:txBody>
          <a:bodyPr/>
          <a:lstStyle/>
          <a:p>
            <a:fld id="{C6B7B3CB-E3BA-F74C-AB76-86EFC5843CD6}" type="slidenum">
              <a:rPr lang="fr-FR" smtClean="0"/>
              <a:pPr/>
              <a:t>17</a:t>
            </a:fld>
            <a:endParaRPr lang="fr-FR" dirty="0"/>
          </a:p>
        </p:txBody>
      </p:sp>
      <p:pic>
        <p:nvPicPr>
          <p:cNvPr id="2050" name="Picture 2"/>
          <p:cNvPicPr>
            <a:picLocks noChangeAspect="1" noChangeArrowheads="1"/>
          </p:cNvPicPr>
          <p:nvPr>
            <p:custDataLst>
              <p:tags r:id="rId4"/>
            </p:custDataLst>
          </p:nvPr>
        </p:nvPicPr>
        <p:blipFill rotWithShape="1">
          <a:blip r:embed="rId10" cstate="screen">
            <a:extLst>
              <a:ext uri="{28A0092B-C50C-407E-A947-70E740481C1C}">
                <a14:useLocalDpi xmlns:a14="http://schemas.microsoft.com/office/drawing/2010/main"/>
              </a:ext>
            </a:extLst>
          </a:blip>
          <a:srcRect/>
          <a:stretch/>
        </p:blipFill>
        <p:spPr bwMode="auto">
          <a:xfrm>
            <a:off x="1421607" y="1440607"/>
            <a:ext cx="6538451" cy="531542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31" name="Groupe 30"/>
          <p:cNvGrpSpPr/>
          <p:nvPr>
            <p:custDataLst>
              <p:tags r:id="rId5"/>
            </p:custDataLst>
          </p:nvPr>
        </p:nvGrpSpPr>
        <p:grpSpPr>
          <a:xfrm>
            <a:off x="24350" y="1362075"/>
            <a:ext cx="4433349" cy="600075"/>
            <a:chOff x="24350" y="1362075"/>
            <a:chExt cx="4433349" cy="600075"/>
          </a:xfrm>
        </p:grpSpPr>
        <p:sp>
          <p:nvSpPr>
            <p:cNvPr id="2" name="Rectangle à coins arrondis 1"/>
            <p:cNvSpPr/>
            <p:nvPr/>
          </p:nvSpPr>
          <p:spPr>
            <a:xfrm>
              <a:off x="1552574" y="1362075"/>
              <a:ext cx="2905125" cy="600075"/>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8" name="Connecteur droit 7"/>
            <p:cNvCxnSpPr/>
            <p:nvPr/>
          </p:nvCxnSpPr>
          <p:spPr>
            <a:xfrm flipH="1">
              <a:off x="1290638" y="1662112"/>
              <a:ext cx="261938"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24350" y="1492835"/>
              <a:ext cx="1352550" cy="338554"/>
            </a:xfrm>
            <a:prstGeom prst="rect">
              <a:avLst/>
            </a:prstGeom>
            <a:noFill/>
          </p:spPr>
          <p:txBody>
            <a:bodyPr wrap="square" rtlCol="0">
              <a:spAutoFit/>
            </a:bodyPr>
            <a:lstStyle/>
            <a:p>
              <a:r>
                <a:rPr lang="fr-FR" sz="1600" dirty="0"/>
                <a:t>Identification</a:t>
              </a:r>
            </a:p>
          </p:txBody>
        </p:sp>
      </p:grpSp>
      <p:grpSp>
        <p:nvGrpSpPr>
          <p:cNvPr id="2048" name="Groupe 2047"/>
          <p:cNvGrpSpPr/>
          <p:nvPr>
            <p:custDataLst>
              <p:tags r:id="rId6"/>
            </p:custDataLst>
          </p:nvPr>
        </p:nvGrpSpPr>
        <p:grpSpPr>
          <a:xfrm>
            <a:off x="0" y="2028824"/>
            <a:ext cx="6134101" cy="1556177"/>
            <a:chOff x="0" y="2028824"/>
            <a:chExt cx="6134101" cy="1556177"/>
          </a:xfrm>
        </p:grpSpPr>
        <p:sp>
          <p:nvSpPr>
            <p:cNvPr id="16" name="Rectangle à coins arrondis 15"/>
            <p:cNvSpPr/>
            <p:nvPr/>
          </p:nvSpPr>
          <p:spPr>
            <a:xfrm>
              <a:off x="2383277" y="2028824"/>
              <a:ext cx="3750824" cy="1556177"/>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17" name="Connecteur droit 16"/>
            <p:cNvCxnSpPr/>
            <p:nvPr/>
          </p:nvCxnSpPr>
          <p:spPr>
            <a:xfrm flipH="1">
              <a:off x="1290639" y="2806912"/>
              <a:ext cx="1092638" cy="4763"/>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0" y="2273066"/>
              <a:ext cx="1352550" cy="1077218"/>
            </a:xfrm>
            <a:prstGeom prst="rect">
              <a:avLst/>
            </a:prstGeom>
            <a:noFill/>
          </p:spPr>
          <p:txBody>
            <a:bodyPr wrap="square" rtlCol="0">
              <a:spAutoFit/>
            </a:bodyPr>
            <a:lstStyle/>
            <a:p>
              <a:pPr algn="ctr"/>
              <a:r>
                <a:rPr lang="fr-FR" sz="1600" dirty="0"/>
                <a:t>Compétences – Indicateurs de performances</a:t>
              </a:r>
            </a:p>
          </p:txBody>
        </p:sp>
      </p:grpSp>
      <p:grpSp>
        <p:nvGrpSpPr>
          <p:cNvPr id="2049" name="Groupe 2048"/>
          <p:cNvGrpSpPr/>
          <p:nvPr>
            <p:custDataLst>
              <p:tags r:id="rId7"/>
            </p:custDataLst>
          </p:nvPr>
        </p:nvGrpSpPr>
        <p:grpSpPr>
          <a:xfrm>
            <a:off x="0" y="3676649"/>
            <a:ext cx="6134100" cy="2085975"/>
            <a:chOff x="0" y="3676649"/>
            <a:chExt cx="6134100" cy="2085975"/>
          </a:xfrm>
        </p:grpSpPr>
        <p:sp>
          <p:nvSpPr>
            <p:cNvPr id="20" name="Rectangle à coins arrondis 19"/>
            <p:cNvSpPr/>
            <p:nvPr/>
          </p:nvSpPr>
          <p:spPr>
            <a:xfrm>
              <a:off x="2383277" y="3676649"/>
              <a:ext cx="3750823" cy="2085975"/>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21" name="Connecteur droit 20"/>
            <p:cNvCxnSpPr/>
            <p:nvPr/>
          </p:nvCxnSpPr>
          <p:spPr>
            <a:xfrm flipH="1">
              <a:off x="1290640" y="4688679"/>
              <a:ext cx="1092637"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0" y="4391528"/>
              <a:ext cx="1352550" cy="584775"/>
            </a:xfrm>
            <a:prstGeom prst="rect">
              <a:avLst/>
            </a:prstGeom>
            <a:noFill/>
          </p:spPr>
          <p:txBody>
            <a:bodyPr wrap="square" rtlCol="0">
              <a:spAutoFit/>
            </a:bodyPr>
            <a:lstStyle/>
            <a:p>
              <a:pPr algn="ctr"/>
              <a:r>
                <a:rPr lang="fr-FR" sz="1600" dirty="0"/>
                <a:t>Pondérations des questions</a:t>
              </a:r>
            </a:p>
          </p:txBody>
        </p:sp>
      </p:grpSp>
      <p:grpSp>
        <p:nvGrpSpPr>
          <p:cNvPr id="2051" name="Groupe 2050"/>
          <p:cNvGrpSpPr/>
          <p:nvPr>
            <p:custDataLst>
              <p:tags r:id="rId8"/>
            </p:custDataLst>
          </p:nvPr>
        </p:nvGrpSpPr>
        <p:grpSpPr>
          <a:xfrm>
            <a:off x="69057" y="5857513"/>
            <a:ext cx="6655593" cy="898521"/>
            <a:chOff x="69057" y="5857513"/>
            <a:chExt cx="6655593" cy="898521"/>
          </a:xfrm>
        </p:grpSpPr>
        <p:sp>
          <p:nvSpPr>
            <p:cNvPr id="27" name="Rectangle à coins arrondis 26"/>
            <p:cNvSpPr/>
            <p:nvPr/>
          </p:nvSpPr>
          <p:spPr>
            <a:xfrm>
              <a:off x="1552574" y="5857513"/>
              <a:ext cx="5172076" cy="898521"/>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sp>
          <p:nvSpPr>
            <p:cNvPr id="32" name="ZoneTexte 31"/>
            <p:cNvSpPr txBox="1"/>
            <p:nvPr/>
          </p:nvSpPr>
          <p:spPr>
            <a:xfrm>
              <a:off x="69057" y="6141035"/>
              <a:ext cx="1352550" cy="584775"/>
            </a:xfrm>
            <a:prstGeom prst="rect">
              <a:avLst/>
            </a:prstGeom>
            <a:noFill/>
          </p:spPr>
          <p:txBody>
            <a:bodyPr wrap="square" rtlCol="0">
              <a:spAutoFit/>
            </a:bodyPr>
            <a:lstStyle/>
            <a:p>
              <a:pPr algn="ctr"/>
              <a:r>
                <a:rPr lang="fr-FR" sz="1600" dirty="0"/>
                <a:t>Analyse des résultats</a:t>
              </a:r>
            </a:p>
          </p:txBody>
        </p:sp>
        <p:cxnSp>
          <p:nvCxnSpPr>
            <p:cNvPr id="33" name="Connecteur droit 32"/>
            <p:cNvCxnSpPr/>
            <p:nvPr/>
          </p:nvCxnSpPr>
          <p:spPr>
            <a:xfrm flipH="1">
              <a:off x="1290639" y="6340110"/>
              <a:ext cx="261938"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3625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custDataLst>
              <p:tags r:id="rId1"/>
            </p:custDataLst>
          </p:nvPr>
        </p:nvSpPr>
        <p:spPr>
          <a:xfrm>
            <a:off x="400050" y="5762625"/>
            <a:ext cx="1409700" cy="10953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a:solidFill>
                  <a:schemeClr val="bg1"/>
                </a:solidFill>
              </a:ln>
              <a:noFill/>
            </a:endParaRPr>
          </a:p>
        </p:txBody>
      </p:sp>
      <p:sp>
        <p:nvSpPr>
          <p:cNvPr id="6" name="Titre 5"/>
          <p:cNvSpPr>
            <a:spLocks noGrp="1"/>
          </p:cNvSpPr>
          <p:nvPr>
            <p:ph type="title"/>
            <p:custDataLst>
              <p:tags r:id="rId2"/>
            </p:custDataLst>
          </p:nvPr>
        </p:nvSpPr>
        <p:spPr/>
        <p:txBody>
          <a:bodyPr>
            <a:normAutofit/>
          </a:bodyPr>
          <a:lstStyle/>
          <a:p>
            <a:r>
              <a:rPr lang="en-GB" sz="2700" b="1" cap="none" dirty="0">
                <a:solidFill>
                  <a:srgbClr val="683086"/>
                </a:solidFill>
                <a:latin typeface="Calibri" charset="0"/>
                <a:ea typeface="Arial" charset="0"/>
              </a:rPr>
              <a:t>Grille de guidance du </a:t>
            </a:r>
            <a:r>
              <a:rPr lang="en-GB" sz="2700" b="1" cap="none" dirty="0" err="1">
                <a:solidFill>
                  <a:srgbClr val="683086"/>
                </a:solidFill>
                <a:latin typeface="Calibri" charset="0"/>
                <a:ea typeface="Arial" charset="0"/>
              </a:rPr>
              <a:t>sujet</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3"/>
            </p:custDataLst>
          </p:nvPr>
        </p:nvSpPr>
        <p:spPr/>
        <p:txBody>
          <a:bodyPr/>
          <a:lstStyle/>
          <a:p>
            <a:fld id="{C6B7B3CB-E3BA-F74C-AB76-86EFC5843CD6}" type="slidenum">
              <a:rPr lang="fr-FR" smtClean="0"/>
              <a:pPr/>
              <a:t>18</a:t>
            </a:fld>
            <a:endParaRPr lang="fr-FR" dirty="0"/>
          </a:p>
        </p:txBody>
      </p:sp>
      <p:pic>
        <p:nvPicPr>
          <p:cNvPr id="28" name="Picture 2"/>
          <p:cNvPicPr>
            <a:picLocks noChangeAspect="1" noChangeArrowheads="1"/>
          </p:cNvPicPr>
          <p:nvPr>
            <p:custDataLst>
              <p:tags r:id="rId4"/>
            </p:custDataLst>
          </p:nvPr>
        </p:nvPicPr>
        <p:blipFill rotWithShape="1">
          <a:blip r:embed="rId6" cstate="screen">
            <a:extLst>
              <a:ext uri="{28A0092B-C50C-407E-A947-70E740481C1C}">
                <a14:useLocalDpi xmlns:a14="http://schemas.microsoft.com/office/drawing/2010/main"/>
              </a:ext>
            </a:extLst>
          </a:blip>
          <a:srcRect/>
          <a:stretch/>
        </p:blipFill>
        <p:spPr bwMode="auto">
          <a:xfrm>
            <a:off x="133350" y="2409826"/>
            <a:ext cx="8868759" cy="225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4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custDataLst>
              <p:tags r:id="rId1"/>
            </p:custDataLst>
          </p:nvPr>
        </p:nvSpPr>
        <p:spPr>
          <a:xfrm>
            <a:off x="400050" y="5762625"/>
            <a:ext cx="1409700" cy="10953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a:solidFill>
                  <a:schemeClr val="bg1"/>
                </a:solidFill>
              </a:ln>
              <a:noFill/>
            </a:endParaRPr>
          </a:p>
        </p:txBody>
      </p:sp>
      <p:sp>
        <p:nvSpPr>
          <p:cNvPr id="6" name="Titre 5"/>
          <p:cNvSpPr>
            <a:spLocks noGrp="1"/>
          </p:cNvSpPr>
          <p:nvPr>
            <p:ph type="title"/>
            <p:custDataLst>
              <p:tags r:id="rId2"/>
            </p:custDataLst>
          </p:nvPr>
        </p:nvSpPr>
        <p:spPr/>
        <p:txBody>
          <a:bodyPr>
            <a:normAutofit/>
          </a:bodyPr>
          <a:lstStyle/>
          <a:p>
            <a:r>
              <a:rPr lang="en-GB" sz="2700" b="1" cap="none" dirty="0">
                <a:solidFill>
                  <a:srgbClr val="683086"/>
                </a:solidFill>
                <a:latin typeface="Calibri" charset="0"/>
                <a:ea typeface="Arial" charset="0"/>
              </a:rPr>
              <a:t>Grille de guidance du </a:t>
            </a:r>
            <a:r>
              <a:rPr lang="en-GB" sz="2700" b="1" cap="none" dirty="0" err="1">
                <a:solidFill>
                  <a:srgbClr val="683086"/>
                </a:solidFill>
                <a:latin typeface="Calibri" charset="0"/>
                <a:ea typeface="Arial" charset="0"/>
              </a:rPr>
              <a:t>sujet</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3"/>
            </p:custDataLst>
          </p:nvPr>
        </p:nvSpPr>
        <p:spPr/>
        <p:txBody>
          <a:bodyPr/>
          <a:lstStyle/>
          <a:p>
            <a:fld id="{C6B7B3CB-E3BA-F74C-AB76-86EFC5843CD6}" type="slidenum">
              <a:rPr lang="fr-FR" smtClean="0"/>
              <a:pPr/>
              <a:t>19</a:t>
            </a:fld>
            <a:endParaRPr lang="fr-FR" dirty="0"/>
          </a:p>
        </p:txBody>
      </p:sp>
      <p:pic>
        <p:nvPicPr>
          <p:cNvPr id="2050" name="Picture 2"/>
          <p:cNvPicPr>
            <a:picLocks noChangeAspect="1" noChangeArrowheads="1"/>
          </p:cNvPicPr>
          <p:nvPr>
            <p:custDataLst>
              <p:tags r:id="rId4"/>
            </p:custDataLst>
          </p:nvPr>
        </p:nvPicPr>
        <p:blipFill rotWithShape="1">
          <a:blip r:embed="rId12" cstate="screen">
            <a:extLst>
              <a:ext uri="{28A0092B-C50C-407E-A947-70E740481C1C}">
                <a14:useLocalDpi xmlns:a14="http://schemas.microsoft.com/office/drawing/2010/main"/>
              </a:ext>
            </a:extLst>
          </a:blip>
          <a:srcRect/>
          <a:stretch/>
        </p:blipFill>
        <p:spPr bwMode="auto">
          <a:xfrm>
            <a:off x="1376900" y="1368946"/>
            <a:ext cx="6538451" cy="531542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31" name="Groupe 30"/>
          <p:cNvGrpSpPr/>
          <p:nvPr>
            <p:custDataLst>
              <p:tags r:id="rId5"/>
            </p:custDataLst>
          </p:nvPr>
        </p:nvGrpSpPr>
        <p:grpSpPr>
          <a:xfrm>
            <a:off x="24350" y="1362075"/>
            <a:ext cx="4433349" cy="600075"/>
            <a:chOff x="24350" y="1362075"/>
            <a:chExt cx="4433349" cy="600075"/>
          </a:xfrm>
        </p:grpSpPr>
        <p:sp>
          <p:nvSpPr>
            <p:cNvPr id="2" name="Rectangle à coins arrondis 1"/>
            <p:cNvSpPr/>
            <p:nvPr/>
          </p:nvSpPr>
          <p:spPr>
            <a:xfrm>
              <a:off x="1552574" y="1362075"/>
              <a:ext cx="2905125" cy="600075"/>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8" name="Connecteur droit 7"/>
            <p:cNvCxnSpPr/>
            <p:nvPr/>
          </p:nvCxnSpPr>
          <p:spPr>
            <a:xfrm flipH="1">
              <a:off x="1290638" y="1662112"/>
              <a:ext cx="261938"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24350" y="1492835"/>
              <a:ext cx="1352550" cy="338554"/>
            </a:xfrm>
            <a:prstGeom prst="rect">
              <a:avLst/>
            </a:prstGeom>
            <a:noFill/>
          </p:spPr>
          <p:txBody>
            <a:bodyPr wrap="square" rtlCol="0">
              <a:spAutoFit/>
            </a:bodyPr>
            <a:lstStyle/>
            <a:p>
              <a:r>
                <a:rPr lang="fr-FR" sz="1600" dirty="0"/>
                <a:t>Identification</a:t>
              </a:r>
            </a:p>
          </p:txBody>
        </p:sp>
      </p:grpSp>
      <p:grpSp>
        <p:nvGrpSpPr>
          <p:cNvPr id="2048" name="Groupe 2047"/>
          <p:cNvGrpSpPr/>
          <p:nvPr>
            <p:custDataLst>
              <p:tags r:id="rId6"/>
            </p:custDataLst>
          </p:nvPr>
        </p:nvGrpSpPr>
        <p:grpSpPr>
          <a:xfrm>
            <a:off x="1" y="2028824"/>
            <a:ext cx="6086104" cy="1556177"/>
            <a:chOff x="0" y="2028824"/>
            <a:chExt cx="6134101" cy="1556177"/>
          </a:xfrm>
        </p:grpSpPr>
        <p:sp>
          <p:nvSpPr>
            <p:cNvPr id="16" name="Rectangle à coins arrondis 15"/>
            <p:cNvSpPr/>
            <p:nvPr/>
          </p:nvSpPr>
          <p:spPr>
            <a:xfrm>
              <a:off x="2383277" y="2028824"/>
              <a:ext cx="3750824" cy="1556177"/>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17" name="Connecteur droit 16"/>
            <p:cNvCxnSpPr/>
            <p:nvPr/>
          </p:nvCxnSpPr>
          <p:spPr>
            <a:xfrm flipH="1">
              <a:off x="1290639" y="2806912"/>
              <a:ext cx="1092638" cy="4763"/>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0" y="2273066"/>
              <a:ext cx="1352550" cy="1077218"/>
            </a:xfrm>
            <a:prstGeom prst="rect">
              <a:avLst/>
            </a:prstGeom>
            <a:noFill/>
          </p:spPr>
          <p:txBody>
            <a:bodyPr wrap="square" rtlCol="0">
              <a:spAutoFit/>
            </a:bodyPr>
            <a:lstStyle/>
            <a:p>
              <a:pPr algn="ctr"/>
              <a:r>
                <a:rPr lang="fr-FR" sz="1600" dirty="0"/>
                <a:t>Compétences – Indicateurs de performances</a:t>
              </a:r>
            </a:p>
          </p:txBody>
        </p:sp>
      </p:grpSp>
      <p:grpSp>
        <p:nvGrpSpPr>
          <p:cNvPr id="2049" name="Groupe 2048"/>
          <p:cNvGrpSpPr/>
          <p:nvPr>
            <p:custDataLst>
              <p:tags r:id="rId7"/>
            </p:custDataLst>
          </p:nvPr>
        </p:nvGrpSpPr>
        <p:grpSpPr>
          <a:xfrm>
            <a:off x="0" y="3676649"/>
            <a:ext cx="6086105" cy="2085975"/>
            <a:chOff x="0" y="3676649"/>
            <a:chExt cx="6134100" cy="2085975"/>
          </a:xfrm>
        </p:grpSpPr>
        <p:sp>
          <p:nvSpPr>
            <p:cNvPr id="20" name="Rectangle à coins arrondis 19"/>
            <p:cNvSpPr/>
            <p:nvPr/>
          </p:nvSpPr>
          <p:spPr>
            <a:xfrm>
              <a:off x="2383277" y="3676649"/>
              <a:ext cx="3750823" cy="2085975"/>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21" name="Connecteur droit 20"/>
            <p:cNvCxnSpPr/>
            <p:nvPr/>
          </p:nvCxnSpPr>
          <p:spPr>
            <a:xfrm flipH="1">
              <a:off x="1290640" y="4688679"/>
              <a:ext cx="1092637"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0" y="4391528"/>
              <a:ext cx="1352550" cy="584775"/>
            </a:xfrm>
            <a:prstGeom prst="rect">
              <a:avLst/>
            </a:prstGeom>
            <a:noFill/>
          </p:spPr>
          <p:txBody>
            <a:bodyPr wrap="square" rtlCol="0">
              <a:spAutoFit/>
            </a:bodyPr>
            <a:lstStyle/>
            <a:p>
              <a:pPr algn="ctr"/>
              <a:r>
                <a:rPr lang="fr-FR" sz="1600" dirty="0"/>
                <a:t>Pondérations des questions</a:t>
              </a:r>
            </a:p>
          </p:txBody>
        </p:sp>
      </p:grpSp>
      <p:grpSp>
        <p:nvGrpSpPr>
          <p:cNvPr id="2052" name="Groupe 2051"/>
          <p:cNvGrpSpPr/>
          <p:nvPr>
            <p:custDataLst>
              <p:tags r:id="rId8"/>
            </p:custDataLst>
          </p:nvPr>
        </p:nvGrpSpPr>
        <p:grpSpPr>
          <a:xfrm>
            <a:off x="6086105" y="3026806"/>
            <a:ext cx="3200768" cy="2735819"/>
            <a:chOff x="6210299" y="3026806"/>
            <a:chExt cx="3076574" cy="2830707"/>
          </a:xfrm>
        </p:grpSpPr>
        <p:sp>
          <p:nvSpPr>
            <p:cNvPr id="23" name="Rectangle à coins arrondis 22"/>
            <p:cNvSpPr/>
            <p:nvPr/>
          </p:nvSpPr>
          <p:spPr>
            <a:xfrm>
              <a:off x="6210299" y="3026806"/>
              <a:ext cx="1724025" cy="2830707"/>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24" name="Connecteur droit 23"/>
            <p:cNvCxnSpPr/>
            <p:nvPr/>
          </p:nvCxnSpPr>
          <p:spPr>
            <a:xfrm flipH="1">
              <a:off x="7924124" y="4442159"/>
              <a:ext cx="169607"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8093730" y="4026660"/>
              <a:ext cx="1193143" cy="830997"/>
            </a:xfrm>
            <a:prstGeom prst="rect">
              <a:avLst/>
            </a:prstGeom>
            <a:noFill/>
          </p:spPr>
          <p:txBody>
            <a:bodyPr wrap="square" rtlCol="0">
              <a:spAutoFit/>
            </a:bodyPr>
            <a:lstStyle/>
            <a:p>
              <a:pPr algn="ctr"/>
              <a:r>
                <a:rPr lang="fr-FR" sz="1600" dirty="0"/>
                <a:t>Guidance pour la correction</a:t>
              </a:r>
            </a:p>
          </p:txBody>
        </p:sp>
      </p:grpSp>
      <p:grpSp>
        <p:nvGrpSpPr>
          <p:cNvPr id="2051" name="Groupe 2050"/>
          <p:cNvGrpSpPr/>
          <p:nvPr>
            <p:custDataLst>
              <p:tags r:id="rId9"/>
            </p:custDataLst>
          </p:nvPr>
        </p:nvGrpSpPr>
        <p:grpSpPr>
          <a:xfrm>
            <a:off x="69057" y="5857513"/>
            <a:ext cx="6655593" cy="898521"/>
            <a:chOff x="69057" y="5857513"/>
            <a:chExt cx="6655593" cy="898521"/>
          </a:xfrm>
        </p:grpSpPr>
        <p:sp>
          <p:nvSpPr>
            <p:cNvPr id="27" name="Rectangle à coins arrondis 26"/>
            <p:cNvSpPr/>
            <p:nvPr/>
          </p:nvSpPr>
          <p:spPr>
            <a:xfrm>
              <a:off x="1552574" y="5857513"/>
              <a:ext cx="5172076" cy="898521"/>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sp>
          <p:nvSpPr>
            <p:cNvPr id="32" name="ZoneTexte 31"/>
            <p:cNvSpPr txBox="1"/>
            <p:nvPr/>
          </p:nvSpPr>
          <p:spPr>
            <a:xfrm>
              <a:off x="69057" y="6141035"/>
              <a:ext cx="1352550" cy="584775"/>
            </a:xfrm>
            <a:prstGeom prst="rect">
              <a:avLst/>
            </a:prstGeom>
            <a:noFill/>
          </p:spPr>
          <p:txBody>
            <a:bodyPr wrap="square" rtlCol="0">
              <a:spAutoFit/>
            </a:bodyPr>
            <a:lstStyle/>
            <a:p>
              <a:pPr algn="ctr"/>
              <a:r>
                <a:rPr lang="fr-FR" sz="1600" dirty="0"/>
                <a:t>Analyse des résultats</a:t>
              </a:r>
            </a:p>
          </p:txBody>
        </p:sp>
        <p:cxnSp>
          <p:nvCxnSpPr>
            <p:cNvPr id="33" name="Connecteur droit 32"/>
            <p:cNvCxnSpPr/>
            <p:nvPr/>
          </p:nvCxnSpPr>
          <p:spPr>
            <a:xfrm flipH="1">
              <a:off x="1290639" y="6340110"/>
              <a:ext cx="261938"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1027" name="Picture 3"/>
          <p:cNvPicPr>
            <a:picLocks noChangeAspect="1" noChangeArrowheads="1"/>
          </p:cNvPicPr>
          <p:nvPr>
            <p:custDataLst>
              <p:tags r:id="rId10"/>
            </p:custDataLst>
          </p:nvPr>
        </p:nvPicPr>
        <p:blipFill rotWithShape="1">
          <a:blip r:embed="rId13" cstate="screen">
            <a:extLst>
              <a:ext uri="{28A0092B-C50C-407E-A947-70E740481C1C}">
                <a14:useLocalDpi xmlns:a14="http://schemas.microsoft.com/office/drawing/2010/main"/>
              </a:ext>
            </a:extLst>
          </a:blip>
          <a:srcRect/>
          <a:stretch/>
        </p:blipFill>
        <p:spPr bwMode="auto">
          <a:xfrm>
            <a:off x="6167769" y="1686810"/>
            <a:ext cx="2933701" cy="10241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40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1+#ppt_w/2"/>
                                          </p:val>
                                        </p:tav>
                                        <p:tav tm="100000">
                                          <p:val>
                                            <p:strVal val="#ppt_x"/>
                                          </p:val>
                                        </p:tav>
                                      </p:tavLst>
                                    </p:anim>
                                    <p:anim calcmode="lin" valueType="num">
                                      <p:cBhvr additive="base">
                                        <p:cTn id="1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rmAutofit/>
          </a:bodyPr>
          <a:lstStyle/>
          <a:p>
            <a:r>
              <a:rPr lang="fr-FR" b="1" cap="none" dirty="0" smtClean="0">
                <a:solidFill>
                  <a:srgbClr val="683086"/>
                </a:solidFill>
              </a:rPr>
              <a:t>La refondation de l’école de la République</a:t>
            </a:r>
            <a:br>
              <a:rPr lang="fr-FR" b="1" cap="none" dirty="0" smtClean="0">
                <a:solidFill>
                  <a:srgbClr val="683086"/>
                </a:solidFill>
              </a:rPr>
            </a:br>
            <a:r>
              <a:rPr lang="fr-FR" sz="1800" b="1" cap="none" dirty="0" smtClean="0">
                <a:solidFill>
                  <a:srgbClr val="683086"/>
                </a:solidFill>
              </a:rPr>
              <a:t>loi du 8 juillet 2013</a:t>
            </a:r>
            <a:endParaRPr lang="fr-FR" sz="1800" b="1" cap="none" dirty="0">
              <a:solidFill>
                <a:srgbClr val="683086"/>
              </a:solidFill>
            </a:endParaRPr>
          </a:p>
        </p:txBody>
      </p:sp>
      <p:sp>
        <p:nvSpPr>
          <p:cNvPr id="3" name="Espace réservé du numéro de diapositive 2"/>
          <p:cNvSpPr>
            <a:spLocks noGrp="1"/>
          </p:cNvSpPr>
          <p:nvPr>
            <p:ph type="sldNum" sz="quarter" idx="12"/>
            <p:custDataLst>
              <p:tags r:id="rId2"/>
            </p:custDataLst>
          </p:nvPr>
        </p:nvSpPr>
        <p:spPr/>
        <p:txBody>
          <a:bodyPr/>
          <a:lstStyle/>
          <a:p>
            <a:fld id="{1FC8907D-B208-DC44-82F5-2940ECA1C9FA}" type="slidenum">
              <a:rPr lang="fr-FR" smtClean="0"/>
              <a:pPr/>
              <a:t>2</a:t>
            </a:fld>
            <a:endParaRPr lang="fr-FR" dirty="0"/>
          </a:p>
        </p:txBody>
      </p:sp>
      <p:pic>
        <p:nvPicPr>
          <p:cNvPr id="6" name="Image 5"/>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334178" y="1651892"/>
            <a:ext cx="1890601" cy="2680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custDataLst>
              <p:tags r:id="rId4"/>
            </p:custDataLst>
          </p:nvPr>
        </p:nvSpPr>
        <p:spPr>
          <a:xfrm>
            <a:off x="2395008" y="1785584"/>
            <a:ext cx="6205391" cy="2062103"/>
          </a:xfrm>
          <a:prstGeom prst="rect">
            <a:avLst/>
          </a:prstGeom>
          <a:noFill/>
        </p:spPr>
        <p:txBody>
          <a:bodyPr wrap="square" rtlCol="0">
            <a:spAutoFit/>
          </a:bodyPr>
          <a:lstStyle/>
          <a:p>
            <a:r>
              <a:rPr lang="fr-FR" b="1" dirty="0" smtClean="0">
                <a:solidFill>
                  <a:srgbClr val="683086"/>
                </a:solidFill>
              </a:rPr>
              <a:t>Une refondation pédagogique</a:t>
            </a:r>
          </a:p>
          <a:p>
            <a:pPr algn="just"/>
            <a:endParaRPr lang="fr-FR" sz="1200" b="1" dirty="0">
              <a:solidFill>
                <a:srgbClr val="683086"/>
              </a:solidFill>
            </a:endParaRPr>
          </a:p>
          <a:p>
            <a:pPr algn="just"/>
            <a:r>
              <a:rPr lang="fr-FR" sz="1400" b="1" dirty="0" smtClean="0">
                <a:solidFill>
                  <a:srgbClr val="683086"/>
                </a:solidFill>
              </a:rPr>
              <a:t>Faire </a:t>
            </a:r>
            <a:r>
              <a:rPr lang="fr-FR" sz="1400" b="1" dirty="0">
                <a:solidFill>
                  <a:srgbClr val="683086"/>
                </a:solidFill>
              </a:rPr>
              <a:t>évoluer les modalités d’évaluation et de notation des </a:t>
            </a:r>
            <a:r>
              <a:rPr lang="fr-FR" sz="1400" b="1" dirty="0" smtClean="0">
                <a:solidFill>
                  <a:srgbClr val="683086"/>
                </a:solidFill>
              </a:rPr>
              <a:t>élèves</a:t>
            </a:r>
            <a:endParaRPr lang="fr-FR" sz="1400" dirty="0"/>
          </a:p>
          <a:p>
            <a:pPr algn="just"/>
            <a:r>
              <a:rPr lang="fr-FR" sz="1400" dirty="0"/>
              <a:t>Les modalités de la notation des élèves doivent évoluer pour éviter une « notation-sanction » à faible </a:t>
            </a:r>
            <a:r>
              <a:rPr lang="fr-FR" sz="1400" dirty="0" smtClean="0"/>
              <a:t>valeur pédagogique </a:t>
            </a:r>
            <a:r>
              <a:rPr lang="fr-FR" sz="1400" dirty="0"/>
              <a:t>et privilégier une évaluation positive, simple et lisible, valorisant les progrès, encourageant </a:t>
            </a:r>
            <a:r>
              <a:rPr lang="fr-FR" sz="1400" dirty="0" smtClean="0"/>
              <a:t>les initiatives </a:t>
            </a:r>
            <a:r>
              <a:rPr lang="fr-FR" sz="1400" dirty="0"/>
              <a:t>et compréhensible par les familles. En tout état de cause, l’évaluation doit permettre de mesurer </a:t>
            </a:r>
            <a:r>
              <a:rPr lang="fr-FR" sz="1400" dirty="0" smtClean="0"/>
              <a:t>le degré </a:t>
            </a:r>
            <a:r>
              <a:rPr lang="fr-FR" sz="1400" dirty="0"/>
              <a:t>d’acquisition des connaissances et des compétences ainsi que la progression de l’élève.</a:t>
            </a:r>
          </a:p>
        </p:txBody>
      </p:sp>
      <p:pic>
        <p:nvPicPr>
          <p:cNvPr id="8" name="Image 3"/>
          <p:cNvPicPr>
            <a:picLocks noChangeAspect="1"/>
          </p:cNvPicPr>
          <p:nvPr>
            <p:custDataLst>
              <p:tags r:id="rId5"/>
            </p:custDataLst>
          </p:nvPr>
        </p:nvPicPr>
        <p:blipFill>
          <a:blip r:embed="rId9">
            <a:extLst>
              <a:ext uri="{28A0092B-C50C-407E-A947-70E740481C1C}">
                <a14:useLocalDpi xmlns:a14="http://schemas.microsoft.com/office/drawing/2010/main"/>
              </a:ext>
            </a:extLst>
          </a:blip>
          <a:srcRect/>
          <a:stretch>
            <a:fillRect/>
          </a:stretch>
        </p:blipFill>
        <p:spPr bwMode="auto">
          <a:xfrm>
            <a:off x="3188597" y="4077617"/>
            <a:ext cx="5606971" cy="2064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custDataLst>
              <p:tags r:id="rId6"/>
            </p:custDataLst>
          </p:nvPr>
        </p:nvSpPr>
        <p:spPr>
          <a:xfrm>
            <a:off x="451154" y="4868922"/>
            <a:ext cx="2515159" cy="523220"/>
          </a:xfrm>
          <a:prstGeom prst="rect">
            <a:avLst/>
          </a:prstGeom>
        </p:spPr>
        <p:txBody>
          <a:bodyPr wrap="square">
            <a:spAutoFit/>
          </a:bodyPr>
          <a:lstStyle/>
          <a:p>
            <a:pPr algn="ctr"/>
            <a:r>
              <a:rPr lang="fr-FR" sz="1400" dirty="0"/>
              <a:t>Les journées de l’évaluation se </a:t>
            </a:r>
            <a:r>
              <a:rPr lang="fr-FR" sz="1400" dirty="0" smtClean="0"/>
              <a:t>sont tenues en décembre 2014.</a:t>
            </a:r>
            <a:endParaRPr lang="fr-FR" sz="1400" dirty="0"/>
          </a:p>
        </p:txBody>
      </p:sp>
    </p:spTree>
    <p:extLst>
      <p:ext uri="{BB962C8B-B14F-4D97-AF65-F5344CB8AC3E}">
        <p14:creationId xmlns:p14="http://schemas.microsoft.com/office/powerpoint/2010/main" val="16026783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36341" y="5746566"/>
            <a:ext cx="2400301" cy="10953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a:solidFill>
                  <a:schemeClr val="bg1"/>
                </a:solidFill>
              </a:ln>
              <a:noFill/>
            </a:endParaRPr>
          </a:p>
        </p:txBody>
      </p:sp>
      <p:pic>
        <p:nvPicPr>
          <p:cNvPr id="1026" name="Picture 2"/>
          <p:cNvPicPr>
            <a:picLocks noChangeAspect="1" noChangeArrowheads="1"/>
          </p:cNvPicPr>
          <p:nvPr>
            <p:custDataLst>
              <p:tags r:id="rId2"/>
            </p:custDataLst>
          </p:nvPr>
        </p:nvPicPr>
        <p:blipFill rotWithShape="1">
          <a:blip r:embed="rId8" cstate="screen">
            <a:extLst>
              <a:ext uri="{28A0092B-C50C-407E-A947-70E740481C1C}">
                <a14:useLocalDpi xmlns:a14="http://schemas.microsoft.com/office/drawing/2010/main"/>
              </a:ext>
            </a:extLst>
          </a:blip>
          <a:srcRect/>
          <a:stretch/>
        </p:blipFill>
        <p:spPr bwMode="auto">
          <a:xfrm>
            <a:off x="1300700" y="1362075"/>
            <a:ext cx="6429170" cy="539396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itre 5"/>
          <p:cNvSpPr>
            <a:spLocks noGrp="1"/>
          </p:cNvSpPr>
          <p:nvPr>
            <p:ph type="title"/>
            <p:custDataLst>
              <p:tags r:id="rId3"/>
            </p:custDataLst>
          </p:nvPr>
        </p:nvSpPr>
        <p:spPr/>
        <p:txBody>
          <a:bodyPr>
            <a:normAutofit/>
          </a:bodyPr>
          <a:lstStyle/>
          <a:p>
            <a:r>
              <a:rPr lang="en-GB" sz="2700" b="1" cap="none" dirty="0">
                <a:solidFill>
                  <a:srgbClr val="683086"/>
                </a:solidFill>
                <a:latin typeface="Calibri" charset="0"/>
                <a:ea typeface="Arial" charset="0"/>
              </a:rPr>
              <a:t>Grille de correction du </a:t>
            </a:r>
            <a:r>
              <a:rPr lang="en-GB" sz="2700" b="1" cap="none" dirty="0" err="1" smtClean="0">
                <a:solidFill>
                  <a:srgbClr val="683086"/>
                </a:solidFill>
                <a:latin typeface="Calibri" charset="0"/>
                <a:ea typeface="Arial" charset="0"/>
              </a:rPr>
              <a:t>sujet</a:t>
            </a:r>
            <a:r>
              <a:rPr lang="en-GB" sz="2700" b="1" cap="none" dirty="0" smtClean="0">
                <a:solidFill>
                  <a:srgbClr val="683086"/>
                </a:solidFill>
                <a:latin typeface="Calibri" charset="0"/>
                <a:ea typeface="Arial" charset="0"/>
              </a:rPr>
              <a:t> - </a:t>
            </a:r>
            <a:r>
              <a:rPr lang="en-GB" sz="2700" b="1" cap="none" dirty="0" err="1" smtClean="0">
                <a:solidFill>
                  <a:srgbClr val="683086"/>
                </a:solidFill>
                <a:latin typeface="Calibri" charset="0"/>
                <a:ea typeface="Arial" charset="0"/>
              </a:rPr>
              <a:t>vierge</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4"/>
            </p:custDataLst>
          </p:nvPr>
        </p:nvSpPr>
        <p:spPr/>
        <p:txBody>
          <a:bodyPr/>
          <a:lstStyle/>
          <a:p>
            <a:fld id="{C6B7B3CB-E3BA-F74C-AB76-86EFC5843CD6}" type="slidenum">
              <a:rPr lang="fr-FR" smtClean="0"/>
              <a:pPr/>
              <a:t>20</a:t>
            </a:fld>
            <a:endParaRPr lang="fr-FR" dirty="0"/>
          </a:p>
        </p:txBody>
      </p:sp>
      <p:grpSp>
        <p:nvGrpSpPr>
          <p:cNvPr id="9" name="Groupe 8"/>
          <p:cNvGrpSpPr/>
          <p:nvPr>
            <p:custDataLst>
              <p:tags r:id="rId5"/>
            </p:custDataLst>
          </p:nvPr>
        </p:nvGrpSpPr>
        <p:grpSpPr>
          <a:xfrm>
            <a:off x="-26629" y="1362075"/>
            <a:ext cx="6097819" cy="536045"/>
            <a:chOff x="-26628" y="1362075"/>
            <a:chExt cx="5913078" cy="536045"/>
          </a:xfrm>
        </p:grpSpPr>
        <p:sp>
          <p:nvSpPr>
            <p:cNvPr id="11" name="Rectangle à coins arrondis 10"/>
            <p:cNvSpPr/>
            <p:nvPr/>
          </p:nvSpPr>
          <p:spPr>
            <a:xfrm>
              <a:off x="1749287" y="1362075"/>
              <a:ext cx="4137163" cy="536045"/>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12" name="Connecteur droit 11"/>
            <p:cNvCxnSpPr/>
            <p:nvPr/>
          </p:nvCxnSpPr>
          <p:spPr>
            <a:xfrm flipH="1">
              <a:off x="1127744" y="1660644"/>
              <a:ext cx="621543"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6628" y="1491367"/>
              <a:ext cx="1353957" cy="338554"/>
            </a:xfrm>
            <a:prstGeom prst="rect">
              <a:avLst/>
            </a:prstGeom>
            <a:noFill/>
          </p:spPr>
          <p:txBody>
            <a:bodyPr wrap="square" rtlCol="0">
              <a:spAutoFit/>
            </a:bodyPr>
            <a:lstStyle/>
            <a:p>
              <a:r>
                <a:rPr lang="fr-FR" sz="1600" dirty="0"/>
                <a:t>Identification</a:t>
              </a:r>
            </a:p>
          </p:txBody>
        </p:sp>
      </p:grpSp>
      <p:grpSp>
        <p:nvGrpSpPr>
          <p:cNvPr id="10" name="Groupe 9"/>
          <p:cNvGrpSpPr/>
          <p:nvPr>
            <p:custDataLst>
              <p:tags r:id="rId6"/>
            </p:custDataLst>
          </p:nvPr>
        </p:nvGrpSpPr>
        <p:grpSpPr>
          <a:xfrm>
            <a:off x="-36341" y="2019630"/>
            <a:ext cx="3854209" cy="4062193"/>
            <a:chOff x="-36341" y="2019630"/>
            <a:chExt cx="3854209" cy="4062193"/>
          </a:xfrm>
        </p:grpSpPr>
        <p:sp>
          <p:nvSpPr>
            <p:cNvPr id="14" name="Rectangle à coins arrondis 13"/>
            <p:cNvSpPr/>
            <p:nvPr/>
          </p:nvSpPr>
          <p:spPr>
            <a:xfrm>
              <a:off x="1850066" y="2019630"/>
              <a:ext cx="1967802" cy="4062193"/>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15" name="Connecteur droit 14"/>
            <p:cNvCxnSpPr>
              <a:stCxn id="14" idx="1"/>
            </p:cNvCxnSpPr>
            <p:nvPr/>
          </p:nvCxnSpPr>
          <p:spPr>
            <a:xfrm flipH="1" flipV="1">
              <a:off x="1163809" y="4040169"/>
              <a:ext cx="686257" cy="1055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36341" y="3747782"/>
              <a:ext cx="1300700" cy="584775"/>
            </a:xfrm>
            <a:prstGeom prst="rect">
              <a:avLst/>
            </a:prstGeom>
            <a:noFill/>
          </p:spPr>
          <p:txBody>
            <a:bodyPr wrap="square" rtlCol="0">
              <a:spAutoFit/>
            </a:bodyPr>
            <a:lstStyle/>
            <a:p>
              <a:pPr algn="ctr"/>
              <a:r>
                <a:rPr lang="fr-FR" sz="1600" dirty="0" smtClean="0"/>
                <a:t>Guidance pour corriger</a:t>
              </a:r>
              <a:endParaRPr lang="fr-FR" sz="1600" dirty="0"/>
            </a:p>
          </p:txBody>
        </p:sp>
      </p:grpSp>
    </p:spTree>
    <p:extLst>
      <p:ext uri="{BB962C8B-B14F-4D97-AF65-F5344CB8AC3E}">
        <p14:creationId xmlns:p14="http://schemas.microsoft.com/office/powerpoint/2010/main" val="341201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400049" y="5762625"/>
            <a:ext cx="2400301" cy="10953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a:solidFill>
                  <a:schemeClr val="bg1"/>
                </a:solidFill>
              </a:ln>
              <a:noFill/>
            </a:endParaRPr>
          </a:p>
        </p:txBody>
      </p:sp>
      <p:pic>
        <p:nvPicPr>
          <p:cNvPr id="2050" name="Picture 2"/>
          <p:cNvPicPr>
            <a:picLocks noChangeAspect="1" noChangeArrowheads="1"/>
          </p:cNvPicPr>
          <p:nvPr>
            <p:custDataLst>
              <p:tags r:id="rId2"/>
            </p:custDataLst>
          </p:nvPr>
        </p:nvPicPr>
        <p:blipFill rotWithShape="1">
          <a:blip r:embed="rId10" cstate="screen">
            <a:extLst>
              <a:ext uri="{28A0092B-C50C-407E-A947-70E740481C1C}">
                <a14:useLocalDpi xmlns:a14="http://schemas.microsoft.com/office/drawing/2010/main"/>
              </a:ext>
            </a:extLst>
          </a:blip>
          <a:srcRect/>
          <a:stretch/>
        </p:blipFill>
        <p:spPr bwMode="auto">
          <a:xfrm>
            <a:off x="1300701" y="1464040"/>
            <a:ext cx="6380342" cy="539396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itre 5"/>
          <p:cNvSpPr>
            <a:spLocks noGrp="1"/>
          </p:cNvSpPr>
          <p:nvPr>
            <p:ph type="title"/>
            <p:custDataLst>
              <p:tags r:id="rId3"/>
            </p:custDataLst>
          </p:nvPr>
        </p:nvSpPr>
        <p:spPr/>
        <p:txBody>
          <a:bodyPr>
            <a:normAutofit/>
          </a:bodyPr>
          <a:lstStyle/>
          <a:p>
            <a:r>
              <a:rPr lang="en-GB" sz="2700" b="1" cap="none" dirty="0">
                <a:solidFill>
                  <a:srgbClr val="683086"/>
                </a:solidFill>
                <a:latin typeface="Calibri" charset="0"/>
                <a:ea typeface="Arial" charset="0"/>
              </a:rPr>
              <a:t>Grille de correction du </a:t>
            </a:r>
            <a:r>
              <a:rPr lang="en-GB" sz="2700" b="1" cap="none" dirty="0" err="1" smtClean="0">
                <a:solidFill>
                  <a:srgbClr val="683086"/>
                </a:solidFill>
                <a:latin typeface="Calibri" charset="0"/>
                <a:ea typeface="Arial" charset="0"/>
              </a:rPr>
              <a:t>sujet</a:t>
            </a:r>
            <a:r>
              <a:rPr lang="en-GB" sz="2700" b="1" cap="none" dirty="0" smtClean="0">
                <a:solidFill>
                  <a:srgbClr val="683086"/>
                </a:solidFill>
                <a:latin typeface="Calibri" charset="0"/>
                <a:ea typeface="Arial" charset="0"/>
              </a:rPr>
              <a:t> - </a:t>
            </a:r>
            <a:r>
              <a:rPr lang="en-GB" sz="2700" b="1" cap="none" dirty="0" err="1" smtClean="0">
                <a:solidFill>
                  <a:srgbClr val="683086"/>
                </a:solidFill>
                <a:latin typeface="Calibri" charset="0"/>
                <a:ea typeface="Arial" charset="0"/>
              </a:rPr>
              <a:t>complétée</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4"/>
            </p:custDataLst>
          </p:nvPr>
        </p:nvSpPr>
        <p:spPr/>
        <p:txBody>
          <a:bodyPr/>
          <a:lstStyle/>
          <a:p>
            <a:fld id="{C6B7B3CB-E3BA-F74C-AB76-86EFC5843CD6}" type="slidenum">
              <a:rPr lang="fr-FR" smtClean="0"/>
              <a:pPr/>
              <a:t>21</a:t>
            </a:fld>
            <a:endParaRPr lang="fr-FR" dirty="0"/>
          </a:p>
        </p:txBody>
      </p:sp>
      <p:grpSp>
        <p:nvGrpSpPr>
          <p:cNvPr id="28" name="Groupe 27"/>
          <p:cNvGrpSpPr/>
          <p:nvPr>
            <p:custDataLst>
              <p:tags r:id="rId5"/>
            </p:custDataLst>
          </p:nvPr>
        </p:nvGrpSpPr>
        <p:grpSpPr>
          <a:xfrm>
            <a:off x="1" y="2058286"/>
            <a:ext cx="5176671" cy="4077860"/>
            <a:chOff x="1" y="2058286"/>
            <a:chExt cx="5176671" cy="4077860"/>
          </a:xfrm>
        </p:grpSpPr>
        <p:sp>
          <p:nvSpPr>
            <p:cNvPr id="14" name="Rectangle à coins arrondis 13"/>
            <p:cNvSpPr/>
            <p:nvPr/>
          </p:nvSpPr>
          <p:spPr>
            <a:xfrm>
              <a:off x="3805072" y="2058286"/>
              <a:ext cx="1371600" cy="4077860"/>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15" name="Connecteur droit 14"/>
            <p:cNvCxnSpPr>
              <a:stCxn id="14" idx="1"/>
            </p:cNvCxnSpPr>
            <p:nvPr/>
          </p:nvCxnSpPr>
          <p:spPr>
            <a:xfrm flipH="1">
              <a:off x="1224501" y="4097216"/>
              <a:ext cx="2580571" cy="33204"/>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1" y="3576771"/>
              <a:ext cx="1300700" cy="1077218"/>
            </a:xfrm>
            <a:prstGeom prst="rect">
              <a:avLst/>
            </a:prstGeom>
            <a:noFill/>
          </p:spPr>
          <p:txBody>
            <a:bodyPr wrap="square" rtlCol="0">
              <a:spAutoFit/>
            </a:bodyPr>
            <a:lstStyle/>
            <a:p>
              <a:pPr algn="ctr"/>
              <a:r>
                <a:rPr lang="fr-FR" sz="1600" dirty="0"/>
                <a:t>Tableau à compléter par le correcteur</a:t>
              </a:r>
            </a:p>
          </p:txBody>
        </p:sp>
      </p:grpSp>
      <p:grpSp>
        <p:nvGrpSpPr>
          <p:cNvPr id="2053" name="Groupe 2052"/>
          <p:cNvGrpSpPr/>
          <p:nvPr>
            <p:custDataLst>
              <p:tags r:id="rId6"/>
            </p:custDataLst>
          </p:nvPr>
        </p:nvGrpSpPr>
        <p:grpSpPr>
          <a:xfrm>
            <a:off x="-151450" y="6310312"/>
            <a:ext cx="5669747" cy="423494"/>
            <a:chOff x="-151450" y="6310312"/>
            <a:chExt cx="5669747" cy="423494"/>
          </a:xfrm>
        </p:grpSpPr>
        <p:sp>
          <p:nvSpPr>
            <p:cNvPr id="18" name="Rectangle à coins arrondis 17"/>
            <p:cNvSpPr/>
            <p:nvPr/>
          </p:nvSpPr>
          <p:spPr>
            <a:xfrm>
              <a:off x="3557856" y="6310312"/>
              <a:ext cx="1960441" cy="423494"/>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19" name="Connecteur droit 18"/>
            <p:cNvCxnSpPr>
              <a:stCxn id="18" idx="1"/>
            </p:cNvCxnSpPr>
            <p:nvPr/>
          </p:nvCxnSpPr>
          <p:spPr>
            <a:xfrm flipH="1">
              <a:off x="1224501" y="6522059"/>
              <a:ext cx="233335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151450" y="6339971"/>
              <a:ext cx="1603602" cy="338554"/>
            </a:xfrm>
            <a:prstGeom prst="rect">
              <a:avLst/>
            </a:prstGeom>
            <a:noFill/>
          </p:spPr>
          <p:txBody>
            <a:bodyPr wrap="square" rtlCol="0">
              <a:spAutoFit/>
            </a:bodyPr>
            <a:lstStyle/>
            <a:p>
              <a:pPr algn="ctr"/>
              <a:r>
                <a:rPr lang="fr-FR" sz="1600" dirty="0"/>
                <a:t>Résultats</a:t>
              </a:r>
            </a:p>
          </p:txBody>
        </p:sp>
      </p:grpSp>
      <p:grpSp>
        <p:nvGrpSpPr>
          <p:cNvPr id="2052" name="Groupe 2051"/>
          <p:cNvGrpSpPr/>
          <p:nvPr>
            <p:custDataLst>
              <p:tags r:id="rId7"/>
            </p:custDataLst>
          </p:nvPr>
        </p:nvGrpSpPr>
        <p:grpSpPr>
          <a:xfrm>
            <a:off x="5295014" y="2233337"/>
            <a:ext cx="3858278" cy="4184455"/>
            <a:chOff x="5295014" y="2233337"/>
            <a:chExt cx="3858278" cy="4184455"/>
          </a:xfrm>
        </p:grpSpPr>
        <p:sp>
          <p:nvSpPr>
            <p:cNvPr id="27" name="ZoneTexte 26"/>
            <p:cNvSpPr txBox="1"/>
            <p:nvPr/>
          </p:nvSpPr>
          <p:spPr>
            <a:xfrm>
              <a:off x="7852592" y="6079238"/>
              <a:ext cx="1300700" cy="338554"/>
            </a:xfrm>
            <a:prstGeom prst="rect">
              <a:avLst/>
            </a:prstGeom>
            <a:noFill/>
          </p:spPr>
          <p:txBody>
            <a:bodyPr wrap="square" rtlCol="0">
              <a:spAutoFit/>
            </a:bodyPr>
            <a:lstStyle/>
            <a:p>
              <a:pPr algn="ctr"/>
              <a:r>
                <a:rPr lang="fr-FR" sz="1600" dirty="0"/>
                <a:t>Synthèse</a:t>
              </a:r>
            </a:p>
          </p:txBody>
        </p:sp>
        <p:sp>
          <p:nvSpPr>
            <p:cNvPr id="29" name="Rectangle à coins arrondis 28"/>
            <p:cNvSpPr/>
            <p:nvPr/>
          </p:nvSpPr>
          <p:spPr>
            <a:xfrm>
              <a:off x="5295014" y="2233337"/>
              <a:ext cx="676069" cy="4019539"/>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30" name="Connecteur droit 29"/>
            <p:cNvCxnSpPr/>
            <p:nvPr/>
          </p:nvCxnSpPr>
          <p:spPr>
            <a:xfrm flipH="1">
              <a:off x="5900991" y="6248515"/>
              <a:ext cx="2094693" cy="4361"/>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048" name="Groupe 2047"/>
          <p:cNvGrpSpPr/>
          <p:nvPr>
            <p:custDataLst>
              <p:tags r:id="rId8"/>
            </p:custDataLst>
          </p:nvPr>
        </p:nvGrpSpPr>
        <p:grpSpPr>
          <a:xfrm>
            <a:off x="6541253" y="2120651"/>
            <a:ext cx="2638173" cy="4019539"/>
            <a:chOff x="6541253" y="2120651"/>
            <a:chExt cx="2638173" cy="4019539"/>
          </a:xfrm>
        </p:grpSpPr>
        <p:sp>
          <p:nvSpPr>
            <p:cNvPr id="31" name="Rectangle à coins arrondis 30"/>
            <p:cNvSpPr/>
            <p:nvPr/>
          </p:nvSpPr>
          <p:spPr>
            <a:xfrm>
              <a:off x="6541253" y="2120651"/>
              <a:ext cx="1220514" cy="4019539"/>
            </a:xfrm>
            <a:prstGeom prst="round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cxnSp>
          <p:nvCxnSpPr>
            <p:cNvPr id="32" name="Connecteur droit 31"/>
            <p:cNvCxnSpPr/>
            <p:nvPr/>
          </p:nvCxnSpPr>
          <p:spPr>
            <a:xfrm flipH="1">
              <a:off x="7761768" y="3481322"/>
              <a:ext cx="233916"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7878726" y="3238217"/>
              <a:ext cx="1300700" cy="584775"/>
            </a:xfrm>
            <a:prstGeom prst="rect">
              <a:avLst/>
            </a:prstGeom>
            <a:noFill/>
          </p:spPr>
          <p:txBody>
            <a:bodyPr wrap="square" rtlCol="0">
              <a:spAutoFit/>
            </a:bodyPr>
            <a:lstStyle/>
            <a:p>
              <a:pPr algn="ctr"/>
              <a:r>
                <a:rPr lang="fr-FR" sz="1600" dirty="0" smtClean="0"/>
                <a:t>Performance par question</a:t>
              </a:r>
              <a:endParaRPr lang="fr-FR" sz="1600" dirty="0"/>
            </a:p>
          </p:txBody>
        </p:sp>
      </p:grpSp>
    </p:spTree>
    <p:extLst>
      <p:ext uri="{BB962C8B-B14F-4D97-AF65-F5344CB8AC3E}">
        <p14:creationId xmlns:p14="http://schemas.microsoft.com/office/powerpoint/2010/main" val="1193545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0"/>
                                          </p:stCondLst>
                                        </p:cTn>
                                        <p:tgtEl>
                                          <p:spTgt spid="2048"/>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2000"/>
                                  </p:stCondLst>
                                  <p:childTnLst>
                                    <p:set>
                                      <p:cBhvr>
                                        <p:cTn id="12" dur="1" fill="hold">
                                          <p:stCondLst>
                                            <p:cond delay="0"/>
                                          </p:stCondLst>
                                        </p:cTn>
                                        <p:tgtEl>
                                          <p:spTgt spid="2052"/>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2000"/>
                                  </p:stCondLst>
                                  <p:childTnLst>
                                    <p:set>
                                      <p:cBhvr>
                                        <p:cTn id="15"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normAutofit/>
          </a:bodyPr>
          <a:lstStyle/>
          <a:p>
            <a:r>
              <a:rPr lang="en-GB" sz="2700" b="1" cap="none" dirty="0" err="1" smtClean="0">
                <a:solidFill>
                  <a:srgbClr val="683086"/>
                </a:solidFill>
                <a:latin typeface="Calibri" charset="0"/>
                <a:ea typeface="Arial" charset="0"/>
              </a:rPr>
              <a:t>Bilan</a:t>
            </a:r>
            <a:endParaRPr lang="en-GB" sz="2700"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22</a:t>
            </a:fld>
            <a:endParaRPr lang="fr-FR" dirty="0"/>
          </a:p>
        </p:txBody>
      </p:sp>
      <p:sp>
        <p:nvSpPr>
          <p:cNvPr id="23" name="Espace réservé du contenu 2"/>
          <p:cNvSpPr txBox="1">
            <a:spLocks/>
          </p:cNvSpPr>
          <p:nvPr>
            <p:custDataLst>
              <p:tags r:id="rId3"/>
            </p:custDataLst>
          </p:nvPr>
        </p:nvSpPr>
        <p:spPr>
          <a:xfrm>
            <a:off x="718999" y="1935864"/>
            <a:ext cx="7881400" cy="3794204"/>
          </a:xfrm>
          <a:prstGeom prst="rect">
            <a:avLst/>
          </a:prstGeom>
        </p:spPr>
        <p:txBody>
          <a:bodyPr>
            <a:normAutofit fontScale="92500" lnSpcReduction="20000"/>
          </a:bodyPr>
          <a:lst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83086"/>
              </a:buClr>
            </a:pPr>
            <a:r>
              <a:rPr lang="fr-FR" sz="2800" dirty="0" smtClean="0"/>
              <a:t> </a:t>
            </a:r>
            <a:r>
              <a:rPr lang="fr-FR" sz="2800" dirty="0"/>
              <a:t>Plus besoin de barème sur les </a:t>
            </a:r>
            <a:r>
              <a:rPr lang="fr-FR" sz="2800" dirty="0" smtClean="0"/>
              <a:t>sujets.</a:t>
            </a:r>
          </a:p>
          <a:p>
            <a:pPr>
              <a:buClr>
                <a:srgbClr val="683086"/>
              </a:buClr>
            </a:pPr>
            <a:r>
              <a:rPr lang="fr-FR" sz="2800" dirty="0" smtClean="0"/>
              <a:t>Les </a:t>
            </a:r>
            <a:r>
              <a:rPr lang="fr-FR" sz="2800" dirty="0"/>
              <a:t>questions sont pondérées en fonction de la durée à passer pour répondre, du niveau de difficulté. Une harmonisation finale permet de bien équilibrer le sujet.</a:t>
            </a:r>
          </a:p>
          <a:p>
            <a:pPr>
              <a:buClr>
                <a:srgbClr val="683086"/>
              </a:buClr>
            </a:pPr>
            <a:r>
              <a:rPr lang="fr-FR" sz="2800" dirty="0"/>
              <a:t>L’outil guide les auteurs lors de l’élaboration du sujet.</a:t>
            </a:r>
          </a:p>
          <a:p>
            <a:pPr>
              <a:buClr>
                <a:srgbClr val="683086"/>
              </a:buClr>
            </a:pPr>
            <a:r>
              <a:rPr lang="fr-FR" sz="2800" dirty="0" smtClean="0"/>
              <a:t>La situation d’épreuve écrite correspond au règlement d’examen.</a:t>
            </a:r>
          </a:p>
          <a:p>
            <a:pPr>
              <a:buClr>
                <a:srgbClr val="683086"/>
              </a:buClr>
            </a:pPr>
            <a:r>
              <a:rPr lang="fr-FR" sz="2800" dirty="0" smtClean="0"/>
              <a:t>Les questions posées pour l’épreuve correspondent aux compétences à évaluer. </a:t>
            </a:r>
          </a:p>
          <a:p>
            <a:pPr marL="0" indent="0">
              <a:buClr>
                <a:srgbClr val="683086"/>
              </a:buClr>
              <a:buNone/>
            </a:pPr>
            <a:r>
              <a:rPr lang="fr-FR" sz="2800" dirty="0" smtClean="0">
                <a:solidFill>
                  <a:schemeClr val="tx1"/>
                </a:solidFill>
              </a:rPr>
              <a:t> </a:t>
            </a:r>
            <a:endParaRPr lang="fr-FR" sz="2800" dirty="0">
              <a:solidFill>
                <a:schemeClr val="tx1"/>
              </a:solidFill>
            </a:endParaRPr>
          </a:p>
        </p:txBody>
      </p:sp>
    </p:spTree>
    <p:extLst>
      <p:ext uri="{BB962C8B-B14F-4D97-AF65-F5344CB8AC3E}">
        <p14:creationId xmlns:p14="http://schemas.microsoft.com/office/powerpoint/2010/main" val="2079619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1095183" y="1167897"/>
            <a:ext cx="7781697" cy="2006323"/>
          </a:xfrm>
        </p:spPr>
        <p:txBody>
          <a:bodyPr/>
          <a:lstStyle/>
          <a:p>
            <a:r>
              <a:rPr lang="fr-FR" sz="3600" b="1" dirty="0"/>
              <a:t>Analyse nationale des résultats</a:t>
            </a:r>
            <a:br>
              <a:rPr lang="fr-FR" sz="3600" b="1" dirty="0"/>
            </a:br>
            <a:r>
              <a:rPr lang="fr-FR" sz="2400" b="1" dirty="0"/>
              <a:t>(baccalauréat STI2D session 2015)</a:t>
            </a:r>
          </a:p>
        </p:txBody>
      </p:sp>
      <p:sp>
        <p:nvSpPr>
          <p:cNvPr id="8" name="Espace réservé du numéro de diapositive 4"/>
          <p:cNvSpPr>
            <a:spLocks noGrp="1"/>
          </p:cNvSpPr>
          <p:nvPr>
            <p:ph type="sldNum" sz="quarter" idx="12"/>
            <p:custDataLst>
              <p:tags r:id="rId2"/>
            </p:custDataLst>
          </p:nvPr>
        </p:nvSpPr>
        <p:spPr/>
        <p:txBody>
          <a:bodyPr/>
          <a:lstStyle/>
          <a:p>
            <a:fld id="{C6B7B3CB-E3BA-F74C-AB76-86EFC5843CD6}" type="slidenum">
              <a:rPr lang="fr-FR" smtClean="0"/>
              <a:pPr/>
              <a:t>23</a:t>
            </a:fld>
            <a:endParaRPr lang="fr-FR" dirty="0"/>
          </a:p>
        </p:txBody>
      </p:sp>
      <p:sp>
        <p:nvSpPr>
          <p:cNvPr id="3" name="Sous-titre 2"/>
          <p:cNvSpPr>
            <a:spLocks noGrp="1"/>
          </p:cNvSpPr>
          <p:nvPr>
            <p:ph type="body" sz="quarter" idx="13"/>
            <p:custDataLst>
              <p:tags r:id="rId3"/>
            </p:custDataLst>
          </p:nvPr>
        </p:nvSpPr>
        <p:spPr/>
        <p:txBody>
          <a:bodyPr>
            <a:normAutofit/>
          </a:bodyPr>
          <a:lstStyle/>
          <a:p>
            <a:r>
              <a:rPr lang="fr-FR" sz="2000" b="1" dirty="0"/>
              <a:t>Pascale Costa</a:t>
            </a:r>
          </a:p>
          <a:p>
            <a:r>
              <a:rPr lang="fr-FR" sz="2000" b="1" dirty="0"/>
              <a:t>IGEN</a:t>
            </a:r>
          </a:p>
        </p:txBody>
      </p:sp>
    </p:spTree>
    <p:extLst>
      <p:ext uri="{BB962C8B-B14F-4D97-AF65-F5344CB8AC3E}">
        <p14:creationId xmlns:p14="http://schemas.microsoft.com/office/powerpoint/2010/main" val="5486675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5401" y="765174"/>
            <a:ext cx="9118599" cy="6092825"/>
          </a:xfrm>
          <a:prstGeom prst="rect">
            <a:avLst/>
          </a:prstGeom>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b="1" dirty="0"/>
              <a:t>Con</a:t>
            </a:r>
          </a:p>
        </p:txBody>
      </p:sp>
      <p:pic>
        <p:nvPicPr>
          <p:cNvPr id="45" name="Image 23" descr="http://sti.discipline.ac-lille.fr/Ens-Scienc-et-Techno/Sti2D/parution-de-supports-de-communication-sti2d/image_mini"/>
          <p:cNvPicPr>
            <a:picLocks noChangeAspect="1"/>
          </p:cNvPicPr>
          <p:nvPr>
            <p:custDataLst>
              <p:tags r:id="rId2"/>
            </p:custDataLst>
          </p:nvPr>
        </p:nvPicPr>
        <p:blipFill>
          <a:blip r:embed="rId13" cstate="screen">
            <a:extLst>
              <a:ext uri="{BEBA8EAE-BF5A-486C-A8C5-ECC9F3942E4B}">
                <a14:imgProps xmlns:a14="http://schemas.microsoft.com/office/drawing/2010/main">
                  <a14:imgLayer r:embed="rId14">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7930926" y="4462246"/>
            <a:ext cx="415697" cy="55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 name="Titre 2"/>
          <p:cNvSpPr>
            <a:spLocks noGrp="1"/>
          </p:cNvSpPr>
          <p:nvPr>
            <p:ph type="title"/>
            <p:custDataLst>
              <p:tags r:id="rId3"/>
            </p:custDataLst>
          </p:nvPr>
        </p:nvSpPr>
        <p:spPr>
          <a:xfrm>
            <a:off x="844550" y="131763"/>
            <a:ext cx="7775575" cy="633412"/>
          </a:xfrm>
        </p:spPr>
        <p:txBody>
          <a:bodyPr/>
          <a:lstStyle/>
          <a:p>
            <a:r>
              <a:rPr lang="fr-FR" b="1" cap="none" dirty="0">
                <a:solidFill>
                  <a:srgbClr val="683086"/>
                </a:solidFill>
                <a:latin typeface="Calibri" charset="0"/>
                <a:ea typeface="Arial" charset="0"/>
              </a:rPr>
              <a:t>Evaluation des compétences par épreuves</a:t>
            </a:r>
          </a:p>
        </p:txBody>
      </p:sp>
      <p:pic>
        <p:nvPicPr>
          <p:cNvPr id="9219" name="Image 6"/>
          <p:cNvPicPr>
            <a:picLocks noChangeAspect="1"/>
          </p:cNvPicPr>
          <p:nvPr>
            <p:custDataLst>
              <p:tags r:id="rId4"/>
            </p:custDataLst>
          </p:nvPr>
        </p:nvPicPr>
        <p:blipFill>
          <a:blip r:embed="rId15">
            <a:extLst>
              <a:ext uri="{28A0092B-C50C-407E-A947-70E740481C1C}">
                <a14:useLocalDpi xmlns:a14="http://schemas.microsoft.com/office/drawing/2010/main"/>
              </a:ext>
            </a:extLst>
          </a:blip>
          <a:srcRect/>
          <a:stretch>
            <a:fillRect/>
          </a:stretch>
        </p:blipFill>
        <p:spPr bwMode="auto">
          <a:xfrm>
            <a:off x="0" y="931955"/>
            <a:ext cx="5314950"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er 56"/>
          <p:cNvGrpSpPr>
            <a:grpSpLocks/>
          </p:cNvGrpSpPr>
          <p:nvPr>
            <p:custDataLst>
              <p:tags r:id="rId5"/>
            </p:custDataLst>
          </p:nvPr>
        </p:nvGrpSpPr>
        <p:grpSpPr bwMode="auto">
          <a:xfrm>
            <a:off x="5364163" y="765175"/>
            <a:ext cx="1728787" cy="5797550"/>
            <a:chOff x="5364088" y="764704"/>
            <a:chExt cx="1729303" cy="5797550"/>
          </a:xfrm>
        </p:grpSpPr>
        <p:cxnSp>
          <p:nvCxnSpPr>
            <p:cNvPr id="20" name="Connecteur droit 19"/>
            <p:cNvCxnSpPr/>
            <p:nvPr/>
          </p:nvCxnSpPr>
          <p:spPr bwMode="auto">
            <a:xfrm>
              <a:off x="6156486" y="6019329"/>
              <a:ext cx="366822"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9246" name="Image 23" descr="http://sti.discipline.ac-lille.fr/Ens-Scienc-et-Techno/Sti2D/parution-de-supports-de-communication-sti2d/image_mini"/>
            <p:cNvPicPr>
              <a:picLocks noChangeAspect="1"/>
            </p:cNvPicPr>
            <p:nvPr/>
          </p:nvPicPr>
          <p:blipFill>
            <a:blip r:embed="rId13" cstate="screen">
              <a:extLst>
                <a:ext uri="{BEBA8EAE-BF5A-486C-A8C5-ECC9F3942E4B}">
                  <a14:imgProps xmlns:a14="http://schemas.microsoft.com/office/drawing/2010/main">
                    <a14:imgLayer r:embed="rId16">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6588224" y="5806160"/>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7" name="Grouper 55"/>
            <p:cNvGrpSpPr>
              <a:grpSpLocks/>
            </p:cNvGrpSpPr>
            <p:nvPr/>
          </p:nvGrpSpPr>
          <p:grpSpPr bwMode="auto">
            <a:xfrm>
              <a:off x="5364088" y="764704"/>
              <a:ext cx="1729303" cy="5797550"/>
              <a:chOff x="5364088" y="764704"/>
              <a:chExt cx="1729303" cy="5797550"/>
            </a:xfrm>
          </p:grpSpPr>
          <p:grpSp>
            <p:nvGrpSpPr>
              <p:cNvPr id="9248" name="Grouper 54"/>
              <p:cNvGrpSpPr>
                <a:grpSpLocks/>
              </p:cNvGrpSpPr>
              <p:nvPr/>
            </p:nvGrpSpPr>
            <p:grpSpPr bwMode="auto">
              <a:xfrm>
                <a:off x="5364088" y="981624"/>
                <a:ext cx="1711796" cy="1271603"/>
                <a:chOff x="5364088" y="981624"/>
                <a:chExt cx="1711796" cy="1271603"/>
              </a:xfrm>
            </p:grpSpPr>
            <p:cxnSp>
              <p:nvCxnSpPr>
                <p:cNvPr id="11" name="Connecteur droit 10"/>
                <p:cNvCxnSpPr/>
                <p:nvPr/>
              </p:nvCxnSpPr>
              <p:spPr bwMode="auto">
                <a:xfrm>
                  <a:off x="5364088" y="1339379"/>
                  <a:ext cx="123226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bwMode="auto">
                <a:xfrm>
                  <a:off x="5364088" y="1987079"/>
                  <a:ext cx="1232268"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9254" name="Grouper 53"/>
                <p:cNvGrpSpPr>
                  <a:grpSpLocks/>
                </p:cNvGrpSpPr>
                <p:nvPr/>
              </p:nvGrpSpPr>
              <p:grpSpPr bwMode="auto">
                <a:xfrm>
                  <a:off x="6660232" y="981624"/>
                  <a:ext cx="415652" cy="1271603"/>
                  <a:chOff x="6660232" y="981624"/>
                  <a:chExt cx="415652" cy="1271603"/>
                </a:xfrm>
              </p:grpSpPr>
              <p:pic>
                <p:nvPicPr>
                  <p:cNvPr id="9255"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660232" y="981624"/>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660232" y="1701704"/>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8" name="Connecteur droit 17"/>
              <p:cNvCxnSpPr/>
              <p:nvPr/>
            </p:nvCxnSpPr>
            <p:spPr bwMode="auto">
              <a:xfrm flipV="1">
                <a:off x="5364088" y="4725517"/>
                <a:ext cx="1152869" cy="0"/>
              </a:xfrm>
              <a:prstGeom prst="line">
                <a:avLst/>
              </a:prstGeom>
            </p:spPr>
            <p:style>
              <a:lnRef idx="2">
                <a:schemeClr val="accent1"/>
              </a:lnRef>
              <a:fillRef idx="0">
                <a:schemeClr val="accent1"/>
              </a:fillRef>
              <a:effectRef idx="1">
                <a:schemeClr val="accent1"/>
              </a:effectRef>
              <a:fontRef idx="minor">
                <a:schemeClr val="tx1"/>
              </a:fontRef>
            </p:style>
          </p:cxnSp>
          <p:pic>
            <p:nvPicPr>
              <p:cNvPr id="9250"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660232" y="4510016"/>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Ellipse 29"/>
              <p:cNvSpPr/>
              <p:nvPr/>
            </p:nvSpPr>
            <p:spPr bwMode="auto">
              <a:xfrm>
                <a:off x="6516957" y="764704"/>
                <a:ext cx="576434" cy="5797550"/>
              </a:xfrm>
              <a:prstGeom prst="ellipse">
                <a:avLst/>
              </a:prstGeom>
              <a:noFill/>
              <a:ln w="1905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sp>
        <p:nvSpPr>
          <p:cNvPr id="31" name="Ellipse 30"/>
          <p:cNvSpPr/>
          <p:nvPr>
            <p:custDataLst>
              <p:tags r:id="rId6"/>
            </p:custDataLst>
          </p:nvPr>
        </p:nvSpPr>
        <p:spPr bwMode="auto">
          <a:xfrm>
            <a:off x="5724525" y="5156200"/>
            <a:ext cx="423863" cy="17018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53" name="Grouper 52"/>
          <p:cNvGrpSpPr>
            <a:grpSpLocks/>
          </p:cNvGrpSpPr>
          <p:nvPr>
            <p:custDataLst>
              <p:tags r:id="rId7"/>
            </p:custDataLst>
          </p:nvPr>
        </p:nvGrpSpPr>
        <p:grpSpPr bwMode="auto">
          <a:xfrm>
            <a:off x="5292725" y="5073650"/>
            <a:ext cx="3087688" cy="1787525"/>
            <a:chOff x="5292080" y="5073054"/>
            <a:chExt cx="3087782" cy="1788685"/>
          </a:xfrm>
        </p:grpSpPr>
        <p:cxnSp>
          <p:nvCxnSpPr>
            <p:cNvPr id="22" name="Connecteur droit 21"/>
            <p:cNvCxnSpPr/>
            <p:nvPr/>
          </p:nvCxnSpPr>
          <p:spPr bwMode="auto">
            <a:xfrm>
              <a:off x="5292080" y="5446359"/>
              <a:ext cx="431813" cy="0"/>
            </a:xfrm>
            <a:prstGeom prst="line">
              <a:avLst/>
            </a:prstGeom>
            <a:ln>
              <a:solidFill>
                <a:srgbClr val="DC6464"/>
              </a:solidFill>
            </a:ln>
          </p:spPr>
          <p:style>
            <a:lnRef idx="2">
              <a:schemeClr val="accent1"/>
            </a:lnRef>
            <a:fillRef idx="0">
              <a:schemeClr val="accent1"/>
            </a:fillRef>
            <a:effectRef idx="1">
              <a:schemeClr val="accent1"/>
            </a:effectRef>
            <a:fontRef idx="minor">
              <a:schemeClr val="tx1"/>
            </a:fontRef>
          </p:style>
        </p:cxnSp>
        <p:pic>
          <p:nvPicPr>
            <p:cNvPr id="9238"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724128" y="5157192"/>
              <a:ext cx="415652" cy="62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bwMode="auto">
            <a:xfrm>
              <a:off x="5292080" y="5975339"/>
              <a:ext cx="431813" cy="0"/>
            </a:xfrm>
            <a:prstGeom prst="line">
              <a:avLst/>
            </a:prstGeom>
            <a:ln>
              <a:solidFill>
                <a:srgbClr val="DC6464"/>
              </a:solidFill>
            </a:ln>
          </p:spPr>
          <p:style>
            <a:lnRef idx="2">
              <a:schemeClr val="accent1"/>
            </a:lnRef>
            <a:fillRef idx="0">
              <a:schemeClr val="accent1"/>
            </a:fillRef>
            <a:effectRef idx="1">
              <a:schemeClr val="accent1"/>
            </a:effectRef>
            <a:fontRef idx="minor">
              <a:schemeClr val="tx1"/>
            </a:fontRef>
          </p:style>
        </p:cxnSp>
        <p:pic>
          <p:nvPicPr>
            <p:cNvPr id="9240" name="Image 25"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724128" y="5758693"/>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necteur droit 26"/>
            <p:cNvCxnSpPr/>
            <p:nvPr/>
          </p:nvCxnSpPr>
          <p:spPr bwMode="auto">
            <a:xfrm>
              <a:off x="5292080" y="6526560"/>
              <a:ext cx="431813" cy="0"/>
            </a:xfrm>
            <a:prstGeom prst="line">
              <a:avLst/>
            </a:prstGeom>
            <a:ln>
              <a:solidFill>
                <a:srgbClr val="DC6464"/>
              </a:solidFill>
            </a:ln>
          </p:spPr>
          <p:style>
            <a:lnRef idx="2">
              <a:schemeClr val="accent1"/>
            </a:lnRef>
            <a:fillRef idx="0">
              <a:schemeClr val="accent1"/>
            </a:fillRef>
            <a:effectRef idx="1">
              <a:schemeClr val="accent1"/>
            </a:effectRef>
            <a:fontRef idx="minor">
              <a:schemeClr val="tx1"/>
            </a:fontRef>
          </p:style>
        </p:cxnSp>
        <p:pic>
          <p:nvPicPr>
            <p:cNvPr id="9242" name="Image 27"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724128" y="6310216"/>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Ellipse 31"/>
            <p:cNvSpPr/>
            <p:nvPr/>
          </p:nvSpPr>
          <p:spPr bwMode="auto">
            <a:xfrm>
              <a:off x="5652454" y="5073054"/>
              <a:ext cx="503252" cy="1772800"/>
            </a:xfrm>
            <a:prstGeom prst="ellipse">
              <a:avLst/>
            </a:prstGeom>
            <a:noFill/>
            <a:ln w="19050" cmpd="sng">
              <a:solidFill>
                <a:srgbClr val="DC6464"/>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244" name="ZoneTexte 22"/>
            <p:cNvSpPr txBox="1">
              <a:spLocks noChangeArrowheads="1"/>
            </p:cNvSpPr>
            <p:nvPr/>
          </p:nvSpPr>
          <p:spPr bwMode="auto">
            <a:xfrm>
              <a:off x="6156176" y="6469916"/>
              <a:ext cx="2223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dirty="0">
                  <a:solidFill>
                    <a:srgbClr val="DC6464"/>
                  </a:solidFill>
                </a:rPr>
                <a:t>Conduite de projet</a:t>
              </a:r>
            </a:p>
          </p:txBody>
        </p:sp>
      </p:grpSp>
      <p:sp>
        <p:nvSpPr>
          <p:cNvPr id="34" name="ZoneTexte 33"/>
          <p:cNvSpPr txBox="1">
            <a:spLocks noChangeArrowheads="1"/>
          </p:cNvSpPr>
          <p:nvPr>
            <p:custDataLst>
              <p:tags r:id="rId8"/>
            </p:custDataLst>
          </p:nvPr>
        </p:nvSpPr>
        <p:spPr bwMode="auto">
          <a:xfrm>
            <a:off x="7019925" y="5732463"/>
            <a:ext cx="1582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solidFill>
                  <a:srgbClr val="008000"/>
                </a:solidFill>
              </a:rPr>
              <a:t>Présentation</a:t>
            </a:r>
          </a:p>
          <a:p>
            <a:pPr eaLnBrk="1" hangingPunct="1"/>
            <a:r>
              <a:rPr lang="fr-FR" sz="1800" b="1">
                <a:solidFill>
                  <a:srgbClr val="008000"/>
                </a:solidFill>
              </a:rPr>
              <a:t> de projet</a:t>
            </a:r>
          </a:p>
        </p:txBody>
      </p:sp>
      <p:grpSp>
        <p:nvGrpSpPr>
          <p:cNvPr id="58" name="Grouper 57"/>
          <p:cNvGrpSpPr>
            <a:grpSpLocks/>
          </p:cNvGrpSpPr>
          <p:nvPr>
            <p:custDataLst>
              <p:tags r:id="rId9"/>
            </p:custDataLst>
          </p:nvPr>
        </p:nvGrpSpPr>
        <p:grpSpPr bwMode="auto">
          <a:xfrm>
            <a:off x="5364163" y="765175"/>
            <a:ext cx="3025775" cy="4392558"/>
            <a:chOff x="5364088" y="764704"/>
            <a:chExt cx="3025447" cy="4393286"/>
          </a:xfrm>
        </p:grpSpPr>
        <p:cxnSp>
          <p:nvCxnSpPr>
            <p:cNvPr id="35" name="Connecteur droit 34"/>
            <p:cNvCxnSpPr/>
            <p:nvPr/>
          </p:nvCxnSpPr>
          <p:spPr bwMode="auto">
            <a:xfrm>
              <a:off x="5364088" y="2709714"/>
              <a:ext cx="2447660" cy="0"/>
            </a:xfrm>
            <a:prstGeom prst="line">
              <a:avLst/>
            </a:prstGeom>
          </p:spPr>
          <p:style>
            <a:lnRef idx="2">
              <a:schemeClr val="accent1"/>
            </a:lnRef>
            <a:fillRef idx="0">
              <a:schemeClr val="accent1"/>
            </a:fillRef>
            <a:effectRef idx="1">
              <a:schemeClr val="accent1"/>
            </a:effectRef>
            <a:fontRef idx="minor">
              <a:schemeClr val="tx1"/>
            </a:fontRef>
          </p:style>
        </p:cxnSp>
        <p:pic>
          <p:nvPicPr>
            <p:cNvPr id="9227"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900764" y="2420888"/>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Connecteur droit 39"/>
            <p:cNvCxnSpPr/>
            <p:nvPr/>
          </p:nvCxnSpPr>
          <p:spPr bwMode="auto">
            <a:xfrm>
              <a:off x="5364088" y="3357521"/>
              <a:ext cx="2447660" cy="0"/>
            </a:xfrm>
            <a:prstGeom prst="line">
              <a:avLst/>
            </a:prstGeom>
          </p:spPr>
          <p:style>
            <a:lnRef idx="2">
              <a:schemeClr val="accent1"/>
            </a:lnRef>
            <a:fillRef idx="0">
              <a:schemeClr val="accent1"/>
            </a:fillRef>
            <a:effectRef idx="1">
              <a:schemeClr val="accent1"/>
            </a:effectRef>
            <a:fontRef idx="minor">
              <a:schemeClr val="tx1"/>
            </a:fontRef>
          </p:style>
        </p:cxnSp>
        <p:pic>
          <p:nvPicPr>
            <p:cNvPr id="9229"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884368" y="3068960"/>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Connecteur droit 41"/>
            <p:cNvCxnSpPr/>
            <p:nvPr/>
          </p:nvCxnSpPr>
          <p:spPr bwMode="auto">
            <a:xfrm>
              <a:off x="5364088" y="4076778"/>
              <a:ext cx="252067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9231" name="Image 23" descr="http://sti.discipline.ac-lille.fr/Ens-Scienc-et-Techno/Sti2D/parution-de-supports-de-communication-sti2d/image_mini"/>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909917" y="3789040"/>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Connecteur droit 43"/>
            <p:cNvCxnSpPr/>
            <p:nvPr/>
          </p:nvCxnSpPr>
          <p:spPr bwMode="auto">
            <a:xfrm>
              <a:off x="7092688" y="1988870"/>
              <a:ext cx="719060" cy="0"/>
            </a:xfrm>
            <a:prstGeom prst="line">
              <a:avLst/>
            </a:prstGeom>
          </p:spPr>
          <p:style>
            <a:lnRef idx="2">
              <a:schemeClr val="accent1"/>
            </a:lnRef>
            <a:fillRef idx="0">
              <a:schemeClr val="accent1"/>
            </a:fillRef>
            <a:effectRef idx="1">
              <a:schemeClr val="accent1"/>
            </a:effectRef>
            <a:fontRef idx="minor">
              <a:schemeClr val="tx1"/>
            </a:fontRef>
          </p:style>
        </p:cxnSp>
        <p:pic>
          <p:nvPicPr>
            <p:cNvPr id="9233" name="Image 23" descr="http://sti.discipline.ac-lille.fr/Ens-Scienc-et-Techno/Sti2D/parution-de-supports-de-communication-sti2d/image_mini"/>
            <p:cNvPicPr>
              <a:picLocks noChangeAspect="1"/>
            </p:cNvPicPr>
            <p:nvPr/>
          </p:nvPicPr>
          <p:blipFill>
            <a:blip r:embed="rId13" cstate="screen">
              <a:extLst>
                <a:ext uri="{BEBA8EAE-BF5A-486C-A8C5-ECC9F3942E4B}">
                  <a14:imgProps xmlns:a14="http://schemas.microsoft.com/office/drawing/2010/main">
                    <a14:imgLayer r:embed="rId14">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7884368" y="1725349"/>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Connecteur droit 48"/>
            <p:cNvCxnSpPr/>
            <p:nvPr/>
          </p:nvCxnSpPr>
          <p:spPr bwMode="auto">
            <a:xfrm>
              <a:off x="7108561" y="1341062"/>
              <a:ext cx="720647" cy="0"/>
            </a:xfrm>
            <a:prstGeom prst="line">
              <a:avLst/>
            </a:prstGeom>
          </p:spPr>
          <p:style>
            <a:lnRef idx="2">
              <a:schemeClr val="accent1"/>
            </a:lnRef>
            <a:fillRef idx="0">
              <a:schemeClr val="accent1"/>
            </a:fillRef>
            <a:effectRef idx="1">
              <a:schemeClr val="accent1"/>
            </a:effectRef>
            <a:fontRef idx="minor">
              <a:schemeClr val="tx1"/>
            </a:fontRef>
          </p:style>
        </p:cxnSp>
        <p:pic>
          <p:nvPicPr>
            <p:cNvPr id="9235" name="Image 23" descr="http://sti.discipline.ac-lille.fr/Ens-Scienc-et-Techno/Sti2D/parution-de-supports-de-communication-sti2d/image_mini"/>
            <p:cNvPicPr>
              <a:picLocks noChangeAspect="1"/>
            </p:cNvPicPr>
            <p:nvPr/>
          </p:nvPicPr>
          <p:blipFill>
            <a:blip r:embed="rId13" cstate="screen">
              <a:extLst>
                <a:ext uri="{BEBA8EAE-BF5A-486C-A8C5-ECC9F3942E4B}">
                  <a14:imgProps xmlns:a14="http://schemas.microsoft.com/office/drawing/2010/main">
                    <a14:imgLayer r:embed="rId14">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7900764" y="1077277"/>
              <a:ext cx="415652" cy="5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Ellipse 50"/>
            <p:cNvSpPr/>
            <p:nvPr/>
          </p:nvSpPr>
          <p:spPr bwMode="auto">
            <a:xfrm>
              <a:off x="7811748" y="764704"/>
              <a:ext cx="577787" cy="4393286"/>
            </a:xfrm>
            <a:prstGeom prst="ellipse">
              <a:avLst/>
            </a:prstGeom>
            <a:noFill/>
            <a:ln w="19050" cmpd="sng">
              <a:solidFill>
                <a:srgbClr val="0062A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52" name="ZoneTexte 51"/>
          <p:cNvSpPr txBox="1">
            <a:spLocks noChangeArrowheads="1"/>
          </p:cNvSpPr>
          <p:nvPr>
            <p:custDataLst>
              <p:tags r:id="rId10"/>
            </p:custDataLst>
          </p:nvPr>
        </p:nvSpPr>
        <p:spPr bwMode="auto">
          <a:xfrm>
            <a:off x="7546031" y="5047565"/>
            <a:ext cx="10955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dirty="0" smtClean="0">
                <a:solidFill>
                  <a:schemeClr val="accent1"/>
                </a:solidFill>
              </a:rPr>
              <a:t>Épreuve</a:t>
            </a:r>
            <a:endParaRPr lang="fr-FR" sz="1800" b="1" dirty="0">
              <a:solidFill>
                <a:schemeClr val="accent1"/>
              </a:solidFill>
            </a:endParaRPr>
          </a:p>
          <a:p>
            <a:pPr algn="ctr" eaLnBrk="1" hangingPunct="1"/>
            <a:r>
              <a:rPr lang="fr-FR" sz="1800" b="1" dirty="0">
                <a:solidFill>
                  <a:schemeClr val="accent1"/>
                </a:solidFill>
              </a:rPr>
              <a:t>écrite</a:t>
            </a:r>
          </a:p>
        </p:txBody>
      </p:sp>
      <p:cxnSp>
        <p:nvCxnSpPr>
          <p:cNvPr id="43" name="Connecteur droit 42"/>
          <p:cNvCxnSpPr/>
          <p:nvPr>
            <p:custDataLst>
              <p:tags r:id="rId11"/>
            </p:custDataLst>
          </p:nvPr>
        </p:nvCxnSpPr>
        <p:spPr bwMode="auto">
          <a:xfrm>
            <a:off x="7138637" y="4725988"/>
            <a:ext cx="72072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1"/>
          <p:cNvSpPr>
            <a:spLocks noGrp="1"/>
          </p:cNvSpPr>
          <p:nvPr>
            <p:ph type="title"/>
            <p:custDataLst>
              <p:tags r:id="rId1"/>
            </p:custDataLst>
          </p:nvPr>
        </p:nvSpPr>
        <p:spPr>
          <a:xfrm>
            <a:off x="1042988" y="0"/>
            <a:ext cx="7559675" cy="1352550"/>
          </a:xfrm>
        </p:spPr>
        <p:txBody>
          <a:bodyPr>
            <a:normAutofit fontScale="90000"/>
          </a:bodyPr>
          <a:lstStyle/>
          <a:p>
            <a:pPr eaLnBrk="1" hangingPunct="1"/>
            <a:r>
              <a:rPr lang="fr-FR" b="1" cap="none" dirty="0">
                <a:solidFill>
                  <a:srgbClr val="683086"/>
                </a:solidFill>
                <a:latin typeface="Calibri" charset="0"/>
                <a:ea typeface="Arial" charset="0"/>
              </a:rPr>
              <a:t>Sujet écrit métropole 2015</a:t>
            </a:r>
            <a:br>
              <a:rPr lang="fr-FR" b="1" cap="none" dirty="0">
                <a:solidFill>
                  <a:srgbClr val="683086"/>
                </a:solidFill>
                <a:latin typeface="Calibri" charset="0"/>
                <a:ea typeface="Arial" charset="0"/>
              </a:rPr>
            </a:br>
            <a:r>
              <a:rPr lang="fr-FR" b="1" cap="none" dirty="0">
                <a:solidFill>
                  <a:srgbClr val="683086"/>
                </a:solidFill>
                <a:latin typeface="Calibri" charset="0"/>
                <a:ea typeface="Arial" charset="0"/>
              </a:rPr>
              <a:t>projet de pont transbordeur Jules </a:t>
            </a:r>
            <a:r>
              <a:rPr lang="fr-FR" b="1" cap="none" dirty="0" smtClean="0">
                <a:solidFill>
                  <a:srgbClr val="683086"/>
                </a:solidFill>
                <a:latin typeface="Calibri" charset="0"/>
                <a:ea typeface="Arial" charset="0"/>
              </a:rPr>
              <a:t>Verne </a:t>
            </a:r>
            <a:r>
              <a:rPr lang="fr-FR" b="1" cap="none" dirty="0">
                <a:solidFill>
                  <a:srgbClr val="683086"/>
                </a:solidFill>
                <a:latin typeface="Calibri" charset="0"/>
                <a:ea typeface="Arial" charset="0"/>
              </a:rPr>
              <a:t>à Nantes</a:t>
            </a:r>
          </a:p>
        </p:txBody>
      </p:sp>
      <p:sp>
        <p:nvSpPr>
          <p:cNvPr id="5" name="Rectangle 3"/>
          <p:cNvSpPr txBox="1">
            <a:spLocks noChangeArrowheads="1"/>
          </p:cNvSpPr>
          <p:nvPr>
            <p:custDataLst>
              <p:tags r:id="rId2"/>
            </p:custDataLst>
          </p:nvPr>
        </p:nvSpPr>
        <p:spPr bwMode="gray">
          <a:xfrm>
            <a:off x="5364163" y="1700213"/>
            <a:ext cx="25209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60000"/>
              </a:spcBef>
              <a:buClr>
                <a:srgbClr val="683086"/>
              </a:buClr>
              <a:buFont typeface="Wingdings" charset="0"/>
              <a:buChar char="n"/>
            </a:pPr>
            <a:r>
              <a:rPr lang="fr-FR" sz="2000" dirty="0">
                <a:solidFill>
                  <a:srgbClr val="683086"/>
                </a:solidFill>
                <a:latin typeface="Calibri" charset="0"/>
                <a:cs typeface="Arial" charset="0"/>
              </a:rPr>
              <a:t>Partie 1 (3 heures)</a:t>
            </a:r>
          </a:p>
          <a:p>
            <a:pPr lvl="1">
              <a:spcBef>
                <a:spcPct val="20000"/>
              </a:spcBef>
              <a:buClr>
                <a:srgbClr val="683086"/>
              </a:buClr>
              <a:buFont typeface="Wingdings" charset="0"/>
              <a:buChar char=""/>
            </a:pPr>
            <a:r>
              <a:rPr lang="fr-FR" sz="1500" dirty="0">
                <a:latin typeface="Calibri" charset="0"/>
                <a:cs typeface="Arial" charset="0"/>
              </a:rPr>
              <a:t>26 questions</a:t>
            </a:r>
          </a:p>
          <a:p>
            <a:pPr lvl="1">
              <a:spcBef>
                <a:spcPct val="20000"/>
              </a:spcBef>
              <a:buClr>
                <a:srgbClr val="683086"/>
              </a:buClr>
              <a:buFont typeface="Wingdings" charset="0"/>
              <a:buChar char=""/>
            </a:pPr>
            <a:r>
              <a:rPr lang="fr-FR" sz="1500" dirty="0">
                <a:latin typeface="Calibri" charset="0"/>
                <a:cs typeface="Arial" charset="0"/>
              </a:rPr>
              <a:t>32  indicateurs</a:t>
            </a:r>
          </a:p>
        </p:txBody>
      </p:sp>
      <p:pic>
        <p:nvPicPr>
          <p:cNvPr id="3" name="Image 2"/>
          <p:cNvPicPr>
            <a:picLocks noChangeAspect="1"/>
          </p:cNvPicPr>
          <p:nvPr>
            <p:custDataLst>
              <p:tags r:id="rId3"/>
            </p:custDataLst>
          </p:nvPr>
        </p:nvPicPr>
        <p:blipFill rotWithShape="1">
          <a:blip r:embed="rId7" cstate="screen">
            <a:extLst>
              <a:ext uri="{28A0092B-C50C-407E-A947-70E740481C1C}">
                <a14:useLocalDpi xmlns:a14="http://schemas.microsoft.com/office/drawing/2010/main"/>
              </a:ext>
            </a:extLst>
          </a:blip>
          <a:srcRect t="3307"/>
          <a:stretch/>
        </p:blipFill>
        <p:spPr>
          <a:xfrm>
            <a:off x="251520" y="1628800"/>
            <a:ext cx="4896544" cy="2758360"/>
          </a:xfrm>
          <a:prstGeom prst="rect">
            <a:avLst/>
          </a:prstGeom>
          <a:ln>
            <a:noFill/>
          </a:ln>
          <a:effectLst>
            <a:softEdge rad="112500"/>
          </a:effectLst>
        </p:spPr>
      </p:pic>
      <p:pic>
        <p:nvPicPr>
          <p:cNvPr id="11268" name="Image 3"/>
          <p:cNvPicPr>
            <a:picLocks noChangeAspect="1"/>
          </p:cNvPicPr>
          <p:nvPr>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5219700" y="3213100"/>
            <a:ext cx="37242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custDataLst>
              <p:tags r:id="rId5"/>
            </p:custDataLst>
          </p:nvPr>
        </p:nvSpPr>
        <p:spPr bwMode="gray">
          <a:xfrm>
            <a:off x="1042988" y="4724400"/>
            <a:ext cx="25209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342900" lvl="1" indent="-342900">
              <a:spcBef>
                <a:spcPct val="60000"/>
              </a:spcBef>
              <a:spcAft>
                <a:spcPts val="0"/>
              </a:spcAft>
              <a:buClr>
                <a:srgbClr val="683086"/>
              </a:buClr>
              <a:buFont typeface="Wingdings" charset="2"/>
              <a:buChar char="n"/>
              <a:defRPr/>
            </a:pPr>
            <a:r>
              <a:rPr lang="fr-FR" sz="2000" dirty="0">
                <a:solidFill>
                  <a:srgbClr val="683086"/>
                </a:solidFill>
                <a:latin typeface="Calibri" charset="0"/>
                <a:cs typeface="Arial" charset="0"/>
              </a:rPr>
              <a:t>Partie 2 (1 heure)</a:t>
            </a:r>
          </a:p>
          <a:p>
            <a:pPr lvl="1">
              <a:spcBef>
                <a:spcPct val="20000"/>
              </a:spcBef>
              <a:buClr>
                <a:srgbClr val="683086"/>
              </a:buClr>
              <a:buFont typeface="Wingdings" charset="0"/>
              <a:buChar char=""/>
              <a:defRPr/>
            </a:pPr>
            <a:r>
              <a:rPr lang="fr-FR" sz="1500" dirty="0">
                <a:latin typeface="Calibri" charset="0"/>
                <a:cs typeface="Arial" charset="0"/>
              </a:rPr>
              <a:t>6 questions</a:t>
            </a:r>
          </a:p>
          <a:p>
            <a:pPr lvl="1">
              <a:spcBef>
                <a:spcPct val="20000"/>
              </a:spcBef>
              <a:buClr>
                <a:srgbClr val="683086"/>
              </a:buClr>
              <a:buFont typeface="Wingdings" charset="0"/>
              <a:buChar char=""/>
              <a:defRPr/>
            </a:pPr>
            <a:r>
              <a:rPr lang="fr-FR" sz="1500" dirty="0">
                <a:latin typeface="Calibri" charset="0"/>
                <a:cs typeface="Arial" charset="0"/>
              </a:rPr>
              <a:t>6 indicateurs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re 1"/>
          <p:cNvSpPr>
            <a:spLocks noGrp="1"/>
          </p:cNvSpPr>
          <p:nvPr>
            <p:ph type="title"/>
            <p:custDataLst>
              <p:tags r:id="rId1"/>
            </p:custDataLst>
          </p:nvPr>
        </p:nvSpPr>
        <p:spPr>
          <a:xfrm>
            <a:off x="1053596" y="0"/>
            <a:ext cx="7881400" cy="1286937"/>
          </a:xfrm>
        </p:spPr>
        <p:txBody>
          <a:bodyPr/>
          <a:lstStyle/>
          <a:p>
            <a:pPr eaLnBrk="1" hangingPunct="1"/>
            <a:r>
              <a:rPr lang="fr-FR" b="1" cap="none" dirty="0">
                <a:solidFill>
                  <a:srgbClr val="683086"/>
                </a:solidFill>
                <a:latin typeface="Calibri" charset="0"/>
                <a:ea typeface="Arial" charset="0"/>
              </a:rPr>
              <a:t>Résultats en métropole </a:t>
            </a:r>
          </a:p>
        </p:txBody>
      </p:sp>
      <p:graphicFrame>
        <p:nvGraphicFramePr>
          <p:cNvPr id="3" name="Tableau 2"/>
          <p:cNvGraphicFramePr>
            <a:graphicFrameLocks noGrp="1"/>
          </p:cNvGraphicFramePr>
          <p:nvPr>
            <p:custDataLst>
              <p:tags r:id="rId2"/>
            </p:custDataLst>
            <p:extLst>
              <p:ext uri="{D42A27DB-BD31-4B8C-83A1-F6EECF244321}">
                <p14:modId xmlns:p14="http://schemas.microsoft.com/office/powerpoint/2010/main" val="2773434838"/>
              </p:ext>
            </p:extLst>
          </p:nvPr>
        </p:nvGraphicFramePr>
        <p:xfrm>
          <a:off x="827088" y="1404868"/>
          <a:ext cx="7561262" cy="1986032"/>
        </p:xfrm>
        <a:graphic>
          <a:graphicData uri="http://schemas.openxmlformats.org/drawingml/2006/table">
            <a:tbl>
              <a:tblPr firstRow="1" bandRow="1">
                <a:tableStyleId>{7DF18680-E054-41AD-8BC1-D1AEF772440D}</a:tableStyleId>
              </a:tblPr>
              <a:tblGrid>
                <a:gridCol w="3600602">
                  <a:extLst>
                    <a:ext uri="{9D8B030D-6E8A-4147-A177-3AD203B41FA5}">
                      <a16:colId xmlns="" xmlns:a16="http://schemas.microsoft.com/office/drawing/2014/main" val="20000"/>
                    </a:ext>
                  </a:extLst>
                </a:gridCol>
                <a:gridCol w="1260210">
                  <a:extLst>
                    <a:ext uri="{9D8B030D-6E8A-4147-A177-3AD203B41FA5}">
                      <a16:colId xmlns="" xmlns:a16="http://schemas.microsoft.com/office/drawing/2014/main" val="20001"/>
                    </a:ext>
                  </a:extLst>
                </a:gridCol>
                <a:gridCol w="1260210">
                  <a:extLst>
                    <a:ext uri="{9D8B030D-6E8A-4147-A177-3AD203B41FA5}">
                      <a16:colId xmlns="" xmlns:a16="http://schemas.microsoft.com/office/drawing/2014/main" val="20002"/>
                    </a:ext>
                  </a:extLst>
                </a:gridCol>
                <a:gridCol w="1440240">
                  <a:extLst>
                    <a:ext uri="{9D8B030D-6E8A-4147-A177-3AD203B41FA5}">
                      <a16:colId xmlns="" xmlns:a16="http://schemas.microsoft.com/office/drawing/2014/main" val="20003"/>
                    </a:ext>
                  </a:extLst>
                </a:gridCol>
              </a:tblGrid>
              <a:tr h="396206">
                <a:tc>
                  <a:txBody>
                    <a:bodyPr/>
                    <a:lstStyle/>
                    <a:p>
                      <a:pPr algn="l"/>
                      <a:endParaRPr lang="fr-FR" sz="1800" dirty="0"/>
                    </a:p>
                  </a:txBody>
                  <a:tcPr marL="91445" marR="91445" marT="45715" marB="45715"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dirty="0">
                          <a:solidFill>
                            <a:srgbClr val="A51292"/>
                          </a:solidFill>
                        </a:rPr>
                        <a:t>2015</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dirty="0">
                          <a:solidFill>
                            <a:srgbClr val="A51292"/>
                          </a:solidFill>
                        </a:rPr>
                        <a:t>2014</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kern="1200" dirty="0">
                          <a:solidFill>
                            <a:srgbClr val="A51292"/>
                          </a:solidFill>
                          <a:latin typeface="+mn-lt"/>
                          <a:ea typeface="+mn-ea"/>
                          <a:cs typeface="+mn-cs"/>
                        </a:rPr>
                        <a:t>2013</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792">
                <a:tc>
                  <a:txBody>
                    <a:bodyPr/>
                    <a:lstStyle/>
                    <a:p>
                      <a:pPr algn="l"/>
                      <a:r>
                        <a:rPr lang="fr-FR" sz="1800" dirty="0"/>
                        <a:t>Nombre de candidats</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b="1" dirty="0"/>
                        <a:t>27 853</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0" dirty="0"/>
                        <a:t>26 413</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dirty="0"/>
                        <a:t>23 795</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78940">
                <a:tc>
                  <a:txBody>
                    <a:bodyPr/>
                    <a:lstStyle/>
                    <a:p>
                      <a:pPr algn="l"/>
                      <a:r>
                        <a:rPr lang="fr-FR" sz="1800" dirty="0"/>
                        <a:t>Moyenne</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dirty="0"/>
                        <a:t>10,4</a:t>
                      </a:r>
                    </a:p>
                    <a:p>
                      <a:pPr algn="ctr"/>
                      <a:r>
                        <a:rPr lang="fr-FR" sz="1400" b="0" dirty="0"/>
                        <a:t>(9,2 à 11,9)</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0" dirty="0"/>
                        <a:t>11,7</a:t>
                      </a:r>
                    </a:p>
                    <a:p>
                      <a:pPr algn="ctr"/>
                      <a:r>
                        <a:rPr lang="fr-FR" sz="1200" b="0" dirty="0"/>
                        <a:t>(10,5 à 13)</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dirty="0"/>
                        <a:t>11,4</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640026">
                <a:tc>
                  <a:txBody>
                    <a:bodyPr/>
                    <a:lstStyle/>
                    <a:p>
                      <a:pPr algn="l"/>
                      <a:r>
                        <a:rPr lang="fr-FR" sz="1800" dirty="0"/>
                        <a:t>% moyen</a:t>
                      </a:r>
                      <a:r>
                        <a:rPr lang="fr-FR" sz="1800" baseline="0" dirty="0"/>
                        <a:t> d’indicateurs comptabilisés</a:t>
                      </a:r>
                      <a:endParaRPr lang="fr-FR" sz="1800" dirty="0"/>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dirty="0"/>
                        <a:t>80%</a:t>
                      </a:r>
                    </a:p>
                    <a:p>
                      <a:pPr algn="ctr"/>
                      <a:r>
                        <a:rPr lang="fr-FR" sz="1400" b="0" dirty="0"/>
                        <a:t>(63 à 100 %)</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0" dirty="0"/>
                        <a:t>92 %</a:t>
                      </a:r>
                    </a:p>
                    <a:p>
                      <a:pPr algn="ctr"/>
                      <a:r>
                        <a:rPr lang="fr-FR" sz="1200" b="0" dirty="0"/>
                        <a:t>(81 à 97 %)</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dirty="0"/>
                        <a:t>91 %</a:t>
                      </a:r>
                    </a:p>
                  </a:txBody>
                  <a:tcPr marL="91445" marR="91445" marT="45715" marB="4571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graphicFrame>
        <p:nvGraphicFramePr>
          <p:cNvPr id="5" name="Graphique 4"/>
          <p:cNvGraphicFramePr>
            <a:graphicFrameLocks/>
          </p:cNvGraphicFramePr>
          <p:nvPr>
            <p:custDataLst>
              <p:tags r:id="rId3"/>
            </p:custDataLst>
          </p:nvPr>
        </p:nvGraphicFramePr>
        <p:xfrm>
          <a:off x="251520" y="3573016"/>
          <a:ext cx="8683476" cy="2726060"/>
        </p:xfrm>
        <a:graphic>
          <a:graphicData uri="http://schemas.openxmlformats.org/drawingml/2006/chart">
            <c:chart xmlns:c="http://schemas.openxmlformats.org/drawingml/2006/chart" xmlns:r="http://schemas.openxmlformats.org/officeDocument/2006/relationships" r:id="rId6"/>
          </a:graphicData>
        </a:graphic>
      </p:graphicFrame>
      <p:sp>
        <p:nvSpPr>
          <p:cNvPr id="12318" name="ZoneTexte 1"/>
          <p:cNvSpPr txBox="1">
            <a:spLocks noChangeArrowheads="1"/>
          </p:cNvSpPr>
          <p:nvPr>
            <p:custDataLst>
              <p:tags r:id="rId4"/>
            </p:custDataLst>
          </p:nvPr>
        </p:nvSpPr>
        <p:spPr bwMode="auto">
          <a:xfrm>
            <a:off x="827088" y="3390900"/>
            <a:ext cx="290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t>DOM-TOM : moyenne  8,3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title"/>
            <p:custDataLst>
              <p:tags r:id="rId1"/>
            </p:custDataLst>
          </p:nvPr>
        </p:nvSpPr>
        <p:spPr/>
        <p:txBody>
          <a:bodyPr/>
          <a:lstStyle/>
          <a:p>
            <a:pPr eaLnBrk="1" hangingPunct="1"/>
            <a:r>
              <a:rPr lang="fr-FR" b="1" cap="none" dirty="0">
                <a:solidFill>
                  <a:srgbClr val="683086"/>
                </a:solidFill>
                <a:latin typeface="Calibri" charset="0"/>
                <a:ea typeface="Arial" charset="0"/>
              </a:rPr>
              <a:t>Résultats nationaux pour les 38 indicateurs</a:t>
            </a:r>
          </a:p>
        </p:txBody>
      </p:sp>
      <p:cxnSp>
        <p:nvCxnSpPr>
          <p:cNvPr id="7" name="Connecteur droit 6"/>
          <p:cNvCxnSpPr/>
          <p:nvPr>
            <p:custDataLst>
              <p:tags r:id="rId2"/>
            </p:custDataLst>
          </p:nvPr>
        </p:nvCxnSpPr>
        <p:spPr>
          <a:xfrm>
            <a:off x="539750" y="3636963"/>
            <a:ext cx="84963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a:spLocks noChangeArrowheads="1"/>
          </p:cNvSpPr>
          <p:nvPr>
            <p:custDataLst>
              <p:tags r:id="rId3"/>
            </p:custDataLst>
          </p:nvPr>
        </p:nvSpPr>
        <p:spPr bwMode="auto">
          <a:xfrm>
            <a:off x="546101" y="5812269"/>
            <a:ext cx="8496299" cy="877163"/>
          </a:xfrm>
          <a:prstGeom prst="rect">
            <a:avLst/>
          </a:prstGeom>
          <a:solidFill>
            <a:schemeClr val="bg1"/>
          </a:solidFill>
          <a:ln>
            <a:noFill/>
          </a:ln>
          <a:extLst/>
        </p:spPr>
        <p:txBody>
          <a:bodyPr wrap="square">
            <a:spAutoFit/>
          </a:bodyPr>
          <a:lstStyle/>
          <a:p>
            <a:pPr marL="742950" lvl="1" indent="-285750">
              <a:spcBef>
                <a:spcPct val="20000"/>
              </a:spcBef>
              <a:buClr>
                <a:srgbClr val="683086"/>
              </a:buClr>
              <a:buFont typeface="Wingdings" charset="0"/>
              <a:buChar char="ü"/>
              <a:defRPr/>
            </a:pPr>
            <a:r>
              <a:rPr lang="fr-FR" sz="1500" dirty="0">
                <a:latin typeface="Calibri" charset="0"/>
                <a:cs typeface="Arial" charset="0"/>
              </a:rPr>
              <a:t>La partie 2 en fin de sujet a été mal traitée.</a:t>
            </a:r>
          </a:p>
          <a:p>
            <a:pPr marL="742950" lvl="1" indent="-285750">
              <a:spcBef>
                <a:spcPct val="20000"/>
              </a:spcBef>
              <a:buClr>
                <a:srgbClr val="683086"/>
              </a:buClr>
              <a:buFont typeface="Wingdings" charset="0"/>
              <a:buChar char="ü"/>
              <a:defRPr/>
            </a:pPr>
            <a:r>
              <a:rPr lang="fr-FR" sz="1500" dirty="0">
                <a:latin typeface="Calibri" charset="0"/>
                <a:cs typeface="Arial" charset="0"/>
              </a:rPr>
              <a:t>La performance moyenne est inferieure à </a:t>
            </a:r>
            <a:r>
              <a:rPr lang="fr-FR" sz="1500" dirty="0" smtClean="0">
                <a:latin typeface="Calibri" charset="0"/>
                <a:cs typeface="Arial" charset="0"/>
              </a:rPr>
              <a:t>50 % </a:t>
            </a:r>
            <a:r>
              <a:rPr lang="fr-FR" sz="1500" dirty="0">
                <a:latin typeface="Calibri" charset="0"/>
                <a:cs typeface="Arial" charset="0"/>
              </a:rPr>
              <a:t>pour 23 </a:t>
            </a:r>
            <a:r>
              <a:rPr lang="fr-FR" sz="1500" dirty="0" smtClean="0">
                <a:latin typeface="Calibri" charset="0"/>
                <a:cs typeface="Arial" charset="0"/>
              </a:rPr>
              <a:t>indicateurs </a:t>
            </a:r>
            <a:r>
              <a:rPr lang="fr-FR" sz="1500" dirty="0">
                <a:latin typeface="Calibri" charset="0"/>
                <a:cs typeface="Arial" charset="0"/>
              </a:rPr>
              <a:t>sur 38 soit 60,5 % </a:t>
            </a:r>
          </a:p>
          <a:p>
            <a:pPr lvl="1">
              <a:spcBef>
                <a:spcPct val="20000"/>
              </a:spcBef>
              <a:buClr>
                <a:srgbClr val="683086"/>
              </a:buClr>
              <a:defRPr/>
            </a:pPr>
            <a:r>
              <a:rPr lang="fr-FR" sz="1500" dirty="0">
                <a:latin typeface="Calibri" charset="0"/>
                <a:cs typeface="Arial" charset="0"/>
              </a:rPr>
              <a:t>(en 2014 pour 16 indicateurs sur 34 soit 47 %).</a:t>
            </a:r>
          </a:p>
        </p:txBody>
      </p:sp>
      <p:graphicFrame>
        <p:nvGraphicFramePr>
          <p:cNvPr id="6" name="Graphique 5"/>
          <p:cNvGraphicFramePr>
            <a:graphicFrameLocks/>
          </p:cNvGraphicFramePr>
          <p:nvPr>
            <p:custDataLst>
              <p:tags r:id="rId4"/>
            </p:custDataLst>
            <p:extLst>
              <p:ext uri="{D42A27DB-BD31-4B8C-83A1-F6EECF244321}">
                <p14:modId xmlns:p14="http://schemas.microsoft.com/office/powerpoint/2010/main" val="2855903546"/>
              </p:ext>
            </p:extLst>
          </p:nvPr>
        </p:nvGraphicFramePr>
        <p:xfrm>
          <a:off x="323528" y="1692176"/>
          <a:ext cx="10009112" cy="3960440"/>
        </p:xfrm>
        <a:graphic>
          <a:graphicData uri="http://schemas.openxmlformats.org/drawingml/2006/chart">
            <c:chart xmlns:c="http://schemas.openxmlformats.org/drawingml/2006/chart" xmlns:r="http://schemas.openxmlformats.org/officeDocument/2006/relationships" r:id="rId11"/>
          </a:graphicData>
        </a:graphic>
      </p:graphicFrame>
      <p:sp>
        <p:nvSpPr>
          <p:cNvPr id="3" name="Flèche vers la droite 2"/>
          <p:cNvSpPr/>
          <p:nvPr>
            <p:custDataLst>
              <p:tags r:id="rId5"/>
            </p:custDataLst>
          </p:nvPr>
        </p:nvSpPr>
        <p:spPr>
          <a:xfrm rot="5400000">
            <a:off x="673100" y="1584325"/>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8" name="Flèche vers la droite 7"/>
          <p:cNvSpPr/>
          <p:nvPr>
            <p:custDataLst>
              <p:tags r:id="rId6"/>
            </p:custDataLst>
          </p:nvPr>
        </p:nvSpPr>
        <p:spPr>
          <a:xfrm rot="5400000">
            <a:off x="3671888" y="1652588"/>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 name="Flèche vers la droite 8"/>
          <p:cNvSpPr/>
          <p:nvPr>
            <p:custDataLst>
              <p:tags r:id="rId7"/>
            </p:custDataLst>
          </p:nvPr>
        </p:nvSpPr>
        <p:spPr>
          <a:xfrm rot="5400000">
            <a:off x="2278063" y="1703388"/>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0" name="Flèche vers la droite 9"/>
          <p:cNvSpPr/>
          <p:nvPr>
            <p:custDataLst>
              <p:tags r:id="rId8"/>
            </p:custDataLst>
          </p:nvPr>
        </p:nvSpPr>
        <p:spPr>
          <a:xfrm rot="5400000">
            <a:off x="5459413" y="1655763"/>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1" name="Flèche vers la droite 10"/>
          <p:cNvSpPr/>
          <p:nvPr>
            <p:custDataLst>
              <p:tags r:id="rId9"/>
            </p:custDataLst>
          </p:nvPr>
        </p:nvSpPr>
        <p:spPr>
          <a:xfrm rot="5400000">
            <a:off x="7056438" y="1800225"/>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A786685B-2977-D546-9E3D-3CA676A47F0C}" type="slidenum">
              <a:rPr lang="fr-FR" smtClean="0"/>
              <a:t>28</a:t>
            </a:fld>
            <a:endParaRPr lang="fr-FR"/>
          </a:p>
        </p:txBody>
      </p:sp>
      <p:sp>
        <p:nvSpPr>
          <p:cNvPr id="5" name="Titre 1"/>
          <p:cNvSpPr>
            <a:spLocks noGrp="1"/>
          </p:cNvSpPr>
          <p:nvPr>
            <p:ph type="title"/>
            <p:custDataLst>
              <p:tags r:id="rId2"/>
            </p:custDataLst>
          </p:nvPr>
        </p:nvSpPr>
        <p:spPr>
          <a:xfrm>
            <a:off x="1053596" y="0"/>
            <a:ext cx="7881400" cy="1286937"/>
          </a:xfrm>
        </p:spPr>
        <p:txBody>
          <a:bodyPr/>
          <a:lstStyle/>
          <a:p>
            <a:pPr eaLnBrk="1" hangingPunct="1"/>
            <a:r>
              <a:rPr lang="fr-FR" b="1" cap="none" dirty="0" smtClean="0">
                <a:solidFill>
                  <a:srgbClr val="683086"/>
                </a:solidFill>
                <a:latin typeface="Calibri" charset="0"/>
                <a:ea typeface="Arial" charset="0"/>
              </a:rPr>
              <a:t>Poids relatifs des compétences </a:t>
            </a:r>
            <a:endParaRPr lang="fr-FR" b="1" cap="none" dirty="0">
              <a:solidFill>
                <a:srgbClr val="683086"/>
              </a:solidFill>
              <a:latin typeface="Calibri" charset="0"/>
              <a:ea typeface="Arial" charset="0"/>
            </a:endParaRPr>
          </a:p>
        </p:txBody>
      </p:sp>
      <p:sp>
        <p:nvSpPr>
          <p:cNvPr id="9" name="Arrondir un rectangle avec un coin du même côté 8"/>
          <p:cNvSpPr/>
          <p:nvPr>
            <p:custDataLst>
              <p:tags r:id="rId3"/>
            </p:custDataLst>
          </p:nvPr>
        </p:nvSpPr>
        <p:spPr>
          <a:xfrm>
            <a:off x="4444843" y="1938332"/>
            <a:ext cx="4490153" cy="808212"/>
          </a:xfrm>
          <a:prstGeom prst="round2Same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CO4 - Décoder </a:t>
            </a:r>
            <a:r>
              <a:rPr lang="fr-FR" b="1" dirty="0" smtClean="0">
                <a:solidFill>
                  <a:schemeClr val="bg1"/>
                </a:solidFill>
              </a:rPr>
              <a:t>l’organisation fonctionnelle</a:t>
            </a:r>
            <a:r>
              <a:rPr lang="fr-FR" b="1" dirty="0">
                <a:solidFill>
                  <a:schemeClr val="bg1"/>
                </a:solidFill>
              </a:rPr>
              <a:t>, structurelle et logicielle d’un système</a:t>
            </a:r>
          </a:p>
        </p:txBody>
      </p:sp>
      <p:sp>
        <p:nvSpPr>
          <p:cNvPr id="12" name="Rectangle à coins arrondis 11"/>
          <p:cNvSpPr/>
          <p:nvPr>
            <p:custDataLst>
              <p:tags r:id="rId4"/>
            </p:custDataLst>
          </p:nvPr>
        </p:nvSpPr>
        <p:spPr>
          <a:xfrm>
            <a:off x="4444843" y="2874949"/>
            <a:ext cx="4490153" cy="2543887"/>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fontAlgn="ctr"/>
            <a:r>
              <a:rPr lang="fr-FR" sz="1400" dirty="0">
                <a:solidFill>
                  <a:srgbClr val="000000"/>
                </a:solidFill>
              </a:rPr>
              <a:t>CO4.1. Identifier et caractériser les fonctions et les constituants d’un système ainsi que ses entrées/</a:t>
            </a:r>
            <a:r>
              <a:rPr lang="fr-FR" sz="1400" dirty="0" smtClean="0">
                <a:solidFill>
                  <a:srgbClr val="000000"/>
                </a:solidFill>
              </a:rPr>
              <a:t>sorties</a:t>
            </a:r>
          </a:p>
          <a:p>
            <a:pPr fontAlgn="ctr"/>
            <a:r>
              <a:rPr lang="fr-FR" sz="1400" dirty="0">
                <a:solidFill>
                  <a:srgbClr val="000000"/>
                </a:solidFill>
              </a:rPr>
              <a:t>CO4.2. Identifier et caractériser l’agencement matériel et/ou logiciel d’un </a:t>
            </a:r>
            <a:r>
              <a:rPr lang="fr-FR" sz="1400" dirty="0" smtClean="0">
                <a:solidFill>
                  <a:srgbClr val="000000"/>
                </a:solidFill>
              </a:rPr>
              <a:t>système</a:t>
            </a:r>
          </a:p>
          <a:p>
            <a:pPr fontAlgn="ctr"/>
            <a:r>
              <a:rPr lang="fr-FR" sz="1400" dirty="0">
                <a:solidFill>
                  <a:srgbClr val="000000"/>
                </a:solidFill>
              </a:rPr>
              <a:t>CO4.3. Identifier et caractériser le fonctionnement temporel d’un </a:t>
            </a:r>
            <a:r>
              <a:rPr lang="fr-FR" sz="1400" dirty="0" smtClean="0">
                <a:solidFill>
                  <a:srgbClr val="000000"/>
                </a:solidFill>
              </a:rPr>
              <a:t>système</a:t>
            </a:r>
          </a:p>
          <a:p>
            <a:pPr fontAlgn="ctr"/>
            <a:r>
              <a:rPr lang="fr-FR" sz="1400" dirty="0">
                <a:solidFill>
                  <a:srgbClr val="000000"/>
                </a:solidFill>
              </a:rPr>
              <a:t>CO4.4. Identifier et caractériser des solutions techniques relatives aux matériaux, à la structure, à l’énergie et aux informations (acquisition, traitement, transmission) d’un </a:t>
            </a:r>
            <a:r>
              <a:rPr lang="fr-FR" sz="1400" dirty="0" smtClean="0">
                <a:solidFill>
                  <a:srgbClr val="000000"/>
                </a:solidFill>
              </a:rPr>
              <a:t>système</a:t>
            </a:r>
          </a:p>
        </p:txBody>
      </p:sp>
      <p:sp>
        <p:nvSpPr>
          <p:cNvPr id="15" name="Flèche vers la droite 14"/>
          <p:cNvSpPr/>
          <p:nvPr>
            <p:custDataLst>
              <p:tags r:id="rId5"/>
            </p:custDataLst>
          </p:nvPr>
        </p:nvSpPr>
        <p:spPr>
          <a:xfrm rot="5400000" flipV="1">
            <a:off x="2177063" y="2250001"/>
            <a:ext cx="768355" cy="242425"/>
          </a:xfrm>
          <a:prstGeom prst="right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7" name="Graphique 16"/>
          <p:cNvGraphicFramePr>
            <a:graphicFrameLocks/>
          </p:cNvGraphicFramePr>
          <p:nvPr>
            <p:custDataLst>
              <p:tags r:id="rId6"/>
            </p:custDataLst>
            <p:extLst>
              <p:ext uri="{D42A27DB-BD31-4B8C-83A1-F6EECF244321}">
                <p14:modId xmlns:p14="http://schemas.microsoft.com/office/powerpoint/2010/main" val="1637600076"/>
              </p:ext>
            </p:extLst>
          </p:nvPr>
        </p:nvGraphicFramePr>
        <p:xfrm>
          <a:off x="265310" y="2290642"/>
          <a:ext cx="5076712" cy="297269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965315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custDataLst>
              <p:tags r:id="rId1"/>
            </p:custDataLst>
          </p:nvPr>
        </p:nvSpPr>
        <p:spPr>
          <a:xfrm>
            <a:off x="1033463" y="317500"/>
            <a:ext cx="7775575" cy="576263"/>
          </a:xfrm>
        </p:spPr>
        <p:txBody>
          <a:bodyPr/>
          <a:lstStyle/>
          <a:p>
            <a:pPr eaLnBrk="1" hangingPunct="1"/>
            <a:r>
              <a:rPr lang="fr-FR" b="1" cap="none" dirty="0" smtClean="0">
                <a:solidFill>
                  <a:srgbClr val="683086"/>
                </a:solidFill>
                <a:latin typeface="Calibri" charset="0"/>
                <a:ea typeface="Arial" charset="0"/>
              </a:rPr>
              <a:t>Traitements des questions par compétences</a:t>
            </a:r>
            <a:endParaRPr lang="fr-FR" b="1" cap="none" dirty="0">
              <a:solidFill>
                <a:srgbClr val="683086"/>
              </a:solidFill>
              <a:latin typeface="Calibri" charset="0"/>
              <a:ea typeface="Arial" charset="0"/>
            </a:endParaRPr>
          </a:p>
        </p:txBody>
      </p:sp>
      <p:graphicFrame>
        <p:nvGraphicFramePr>
          <p:cNvPr id="6" name="Graphique 5"/>
          <p:cNvGraphicFramePr>
            <a:graphicFrameLocks/>
          </p:cNvGraphicFramePr>
          <p:nvPr>
            <p:custDataLst>
              <p:tags r:id="rId2"/>
            </p:custDataLst>
            <p:extLst>
              <p:ext uri="{D42A27DB-BD31-4B8C-83A1-F6EECF244321}">
                <p14:modId xmlns:p14="http://schemas.microsoft.com/office/powerpoint/2010/main" val="2398843602"/>
              </p:ext>
            </p:extLst>
          </p:nvPr>
        </p:nvGraphicFramePr>
        <p:xfrm>
          <a:off x="-1" y="1891859"/>
          <a:ext cx="10418815" cy="3407945"/>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à coins arrondis 1"/>
          <p:cNvSpPr/>
          <p:nvPr>
            <p:custDataLst>
              <p:tags r:id="rId3"/>
            </p:custDataLst>
          </p:nvPr>
        </p:nvSpPr>
        <p:spPr>
          <a:xfrm>
            <a:off x="4224543" y="1788198"/>
            <a:ext cx="2410323" cy="3874430"/>
          </a:xfrm>
          <a:prstGeom prst="roundRect">
            <a:avLst/>
          </a:prstGeom>
          <a:noFill/>
          <a:ln w="38100" cmpd="sng">
            <a:solidFill>
              <a:srgbClr val="6830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custDataLst>
              <p:tags r:id="rId4"/>
            </p:custDataLst>
          </p:nvPr>
        </p:nvSpPr>
        <p:spPr>
          <a:xfrm>
            <a:off x="5015026" y="5286846"/>
            <a:ext cx="623864" cy="400110"/>
          </a:xfrm>
          <a:prstGeom prst="rect">
            <a:avLst/>
          </a:prstGeom>
          <a:noFill/>
        </p:spPr>
        <p:txBody>
          <a:bodyPr wrap="none" rtlCol="0">
            <a:spAutoFit/>
          </a:bodyPr>
          <a:lstStyle/>
          <a:p>
            <a:r>
              <a:rPr lang="fr-FR" sz="2000" b="1" dirty="0" smtClean="0">
                <a:solidFill>
                  <a:srgbClr val="683086"/>
                </a:solidFill>
              </a:rPr>
              <a:t>CO4</a:t>
            </a:r>
            <a:endParaRPr lang="fr-FR" sz="2000" b="1" dirty="0">
              <a:solidFill>
                <a:srgbClr val="683086"/>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91909" y="1783033"/>
            <a:ext cx="5708303" cy="861009"/>
          </a:xfrm>
          <a:prstGeom prst="rect">
            <a:avLst/>
          </a:prstGeom>
        </p:spPr>
      </p:pic>
      <p:pic>
        <p:nvPicPr>
          <p:cNvPr id="7" name="Image 6"/>
          <p:cNvPicPr>
            <a:picLocks noChangeAspect="1"/>
          </p:cNvPicPr>
          <p:nvPr>
            <p:custDataLst>
              <p:tags r:id="rId2"/>
            </p:custDataLst>
          </p:nvPr>
        </p:nvPicPr>
        <p:blipFill rotWithShape="1">
          <a:blip r:embed="rId9" cstate="screen">
            <a:extLst>
              <a:ext uri="{28A0092B-C50C-407E-A947-70E740481C1C}">
                <a14:useLocalDpi xmlns:a14="http://schemas.microsoft.com/office/drawing/2010/main"/>
              </a:ext>
            </a:extLst>
          </a:blip>
          <a:srcRect/>
          <a:stretch/>
        </p:blipFill>
        <p:spPr>
          <a:xfrm>
            <a:off x="4637863" y="1350390"/>
            <a:ext cx="4506137" cy="865286"/>
          </a:xfrm>
          <a:prstGeom prst="rect">
            <a:avLst/>
          </a:prstGeom>
        </p:spPr>
      </p:pic>
      <p:sp>
        <p:nvSpPr>
          <p:cNvPr id="8" name="Rectangle 3"/>
          <p:cNvSpPr txBox="1">
            <a:spLocks noChangeArrowheads="1"/>
          </p:cNvSpPr>
          <p:nvPr>
            <p:custDataLst>
              <p:tags r:id="rId3"/>
            </p:custDataLst>
          </p:nvPr>
        </p:nvSpPr>
        <p:spPr bwMode="gray">
          <a:xfrm>
            <a:off x="511295" y="2644042"/>
            <a:ext cx="806489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0"/>
              </a:spcBef>
              <a:spcAft>
                <a:spcPts val="0"/>
              </a:spcAft>
              <a:buClr>
                <a:srgbClr val="683086"/>
              </a:buClr>
              <a:buFont typeface="Wingdings" charset="0"/>
              <a:buChar char="n"/>
            </a:pPr>
            <a:r>
              <a:rPr lang="fr-FR" sz="1800" dirty="0">
                <a:solidFill>
                  <a:srgbClr val="683086"/>
                </a:solidFill>
                <a:latin typeface="Calibri" charset="0"/>
                <a:cs typeface="Arial" charset="0"/>
              </a:rPr>
              <a:t>Aménager le cadre des </a:t>
            </a:r>
            <a:r>
              <a:rPr lang="fr-FR" sz="1800" dirty="0" smtClean="0">
                <a:solidFill>
                  <a:srgbClr val="683086"/>
                </a:solidFill>
                <a:latin typeface="Calibri" charset="0"/>
                <a:cs typeface="Arial" charset="0"/>
              </a:rPr>
              <a:t>épreuves</a:t>
            </a:r>
          </a:p>
          <a:p>
            <a:pPr marL="0" indent="0" algn="just">
              <a:spcBef>
                <a:spcPts val="0"/>
              </a:spcBef>
              <a:spcAft>
                <a:spcPts val="0"/>
              </a:spcAft>
              <a:buClr>
                <a:schemeClr val="hlink"/>
              </a:buClr>
            </a:pPr>
            <a:r>
              <a:rPr lang="fr-FR" sz="1500" i="1" dirty="0" smtClean="0">
                <a:solidFill>
                  <a:srgbClr val="000000"/>
                </a:solidFill>
                <a:latin typeface="Calibri" charset="0"/>
                <a:cs typeface="Arial" charset="0"/>
              </a:rPr>
              <a:t>« Organiser </a:t>
            </a:r>
            <a:r>
              <a:rPr lang="fr-FR" sz="1500" i="1" dirty="0">
                <a:solidFill>
                  <a:srgbClr val="000000"/>
                </a:solidFill>
                <a:latin typeface="Calibri" charset="0"/>
                <a:cs typeface="Arial" charset="0"/>
              </a:rPr>
              <a:t>les CCF sans interrompre le processus de formation se révèle pour les enseignants une exigence difficile à satisfaire, en particulier lorsqu’ils ont, seuls, la charge de leur groupe d’élèves. Ils contournent bien souvent cette contrainte (de temps, de disponibilité des équipements, de progression des élèves…) en banalisant des journées consacrées aux CCF. Aussi, les élèves  passent plutôt leur CCF selon le principe du volontariat ou par ordre alphabétique, et pas uniquement quand ils sont prêts</a:t>
            </a:r>
            <a:r>
              <a:rPr lang="fr-FR" sz="1500" i="1" dirty="0" smtClean="0">
                <a:solidFill>
                  <a:srgbClr val="000000"/>
                </a:solidFill>
                <a:latin typeface="Calibri" charset="0"/>
                <a:cs typeface="Arial" charset="0"/>
              </a:rPr>
              <a:t>… »</a:t>
            </a:r>
            <a:endParaRPr lang="fr-FR" sz="1500" i="1" dirty="0">
              <a:solidFill>
                <a:srgbClr val="000000"/>
              </a:solidFill>
              <a:latin typeface="Calibri" charset="0"/>
              <a:cs typeface="Arial" charset="0"/>
            </a:endParaRPr>
          </a:p>
          <a:p>
            <a:pPr algn="just">
              <a:spcBef>
                <a:spcPts val="0"/>
              </a:spcBef>
              <a:spcAft>
                <a:spcPts val="0"/>
              </a:spcAft>
              <a:buClr>
                <a:srgbClr val="683086"/>
              </a:buClr>
              <a:buFont typeface="Wingdings" charset="0"/>
              <a:buChar char="n"/>
            </a:pPr>
            <a:r>
              <a:rPr lang="fr-FR" sz="1800" dirty="0">
                <a:solidFill>
                  <a:srgbClr val="683086"/>
                </a:solidFill>
                <a:latin typeface="Calibri" charset="0"/>
                <a:cs typeface="Arial" charset="0"/>
              </a:rPr>
              <a:t>Elaborer des repères pour </a:t>
            </a:r>
            <a:r>
              <a:rPr lang="fr-FR" sz="1800" dirty="0" smtClean="0">
                <a:solidFill>
                  <a:srgbClr val="683086"/>
                </a:solidFill>
                <a:latin typeface="Calibri" charset="0"/>
                <a:cs typeface="Arial" charset="0"/>
              </a:rPr>
              <a:t>l’évaluation</a:t>
            </a:r>
          </a:p>
          <a:p>
            <a:pPr marL="0" indent="0" algn="just">
              <a:spcBef>
                <a:spcPts val="0"/>
              </a:spcBef>
              <a:spcAft>
                <a:spcPts val="0"/>
              </a:spcAft>
              <a:buClr>
                <a:schemeClr val="hlink"/>
              </a:buClr>
            </a:pPr>
            <a:r>
              <a:rPr lang="fr-FR" sz="1800" dirty="0" smtClean="0">
                <a:solidFill>
                  <a:srgbClr val="000000"/>
                </a:solidFill>
                <a:latin typeface="Calibri" charset="0"/>
                <a:cs typeface="Arial" charset="0"/>
              </a:rPr>
              <a:t>« …</a:t>
            </a:r>
            <a:r>
              <a:rPr lang="fr-FR" sz="1500" i="1" dirty="0" smtClean="0">
                <a:solidFill>
                  <a:srgbClr val="000000"/>
                </a:solidFill>
                <a:latin typeface="Calibri" charset="0"/>
                <a:cs typeface="Arial" charset="0"/>
              </a:rPr>
              <a:t>Les enseignants </a:t>
            </a:r>
            <a:r>
              <a:rPr lang="fr-FR" sz="1500" i="1" dirty="0">
                <a:solidFill>
                  <a:srgbClr val="000000"/>
                </a:solidFill>
                <a:latin typeface="Calibri" charset="0"/>
                <a:cs typeface="Arial" charset="0"/>
              </a:rPr>
              <a:t>utilisent parfois des grilles modifiées faisant apparaître davantage les repères qu’ils se donnent pour l’évaluation. </a:t>
            </a:r>
            <a:endParaRPr lang="fr-FR" sz="1500" i="1" dirty="0" smtClean="0">
              <a:solidFill>
                <a:srgbClr val="000000"/>
              </a:solidFill>
              <a:latin typeface="Calibri" charset="0"/>
              <a:cs typeface="Arial" charset="0"/>
            </a:endParaRPr>
          </a:p>
          <a:p>
            <a:pPr marL="0" indent="0" algn="just">
              <a:spcBef>
                <a:spcPts val="0"/>
              </a:spcBef>
              <a:spcAft>
                <a:spcPts val="0"/>
              </a:spcAft>
              <a:buClr>
                <a:schemeClr val="hlink"/>
              </a:buClr>
            </a:pPr>
            <a:r>
              <a:rPr lang="fr-FR" sz="1500" i="1" dirty="0" smtClean="0">
                <a:solidFill>
                  <a:srgbClr val="000000"/>
                </a:solidFill>
                <a:latin typeface="Calibri" charset="0"/>
                <a:cs typeface="Arial" charset="0"/>
              </a:rPr>
              <a:t>La </a:t>
            </a:r>
            <a:r>
              <a:rPr lang="fr-FR" sz="1500" i="1" dirty="0">
                <a:solidFill>
                  <a:srgbClr val="000000"/>
                </a:solidFill>
                <a:latin typeface="Calibri" charset="0"/>
                <a:cs typeface="Arial" charset="0"/>
              </a:rPr>
              <a:t>note est censée résulter de la </a:t>
            </a:r>
            <a:r>
              <a:rPr lang="fr-FR" sz="1500" i="1" dirty="0" smtClean="0">
                <a:solidFill>
                  <a:srgbClr val="000000"/>
                </a:solidFill>
                <a:latin typeface="Calibri" charset="0"/>
                <a:cs typeface="Arial" charset="0"/>
              </a:rPr>
              <a:t>somme des </a:t>
            </a:r>
            <a:r>
              <a:rPr lang="fr-FR" sz="1500" i="1" dirty="0">
                <a:solidFill>
                  <a:srgbClr val="000000"/>
                </a:solidFill>
                <a:latin typeface="Calibri" charset="0"/>
                <a:cs typeface="Arial" charset="0"/>
              </a:rPr>
              <a:t>compétences notées comme acquises. Or les enseignants procèdent de manière inverse. Ils fixent ce qu’ils appellent </a:t>
            </a:r>
            <a:r>
              <a:rPr lang="fr-FR" sz="1500" i="1" dirty="0" smtClean="0">
                <a:solidFill>
                  <a:srgbClr val="000000"/>
                </a:solidFill>
                <a:latin typeface="Calibri" charset="0"/>
                <a:cs typeface="Arial" charset="0"/>
              </a:rPr>
              <a:t>une note </a:t>
            </a:r>
            <a:r>
              <a:rPr lang="fr-FR" sz="1500" i="1" dirty="0">
                <a:solidFill>
                  <a:srgbClr val="000000"/>
                </a:solidFill>
                <a:latin typeface="Calibri" charset="0"/>
                <a:cs typeface="Arial" charset="0"/>
              </a:rPr>
              <a:t>au « forfait », en mobilisant </a:t>
            </a:r>
            <a:r>
              <a:rPr lang="fr-FR" sz="1500" i="1" dirty="0" smtClean="0">
                <a:solidFill>
                  <a:srgbClr val="000000"/>
                </a:solidFill>
                <a:latin typeface="Calibri" charset="0"/>
                <a:cs typeface="Arial" charset="0"/>
              </a:rPr>
              <a:t>leur propre </a:t>
            </a:r>
            <a:r>
              <a:rPr lang="fr-FR" sz="1500" i="1" dirty="0">
                <a:solidFill>
                  <a:srgbClr val="000000"/>
                </a:solidFill>
                <a:latin typeface="Calibri" charset="0"/>
                <a:cs typeface="Arial" charset="0"/>
              </a:rPr>
              <a:t>grille, que celle-ci soit formalisée </a:t>
            </a:r>
            <a:r>
              <a:rPr lang="fr-FR" sz="1500" i="1" dirty="0" smtClean="0">
                <a:solidFill>
                  <a:srgbClr val="000000"/>
                </a:solidFill>
                <a:latin typeface="Calibri" charset="0"/>
                <a:cs typeface="Arial" charset="0"/>
              </a:rPr>
              <a:t>ou non</a:t>
            </a:r>
            <a:r>
              <a:rPr lang="fr-FR" sz="1500" i="1" dirty="0">
                <a:solidFill>
                  <a:srgbClr val="000000"/>
                </a:solidFill>
                <a:latin typeface="Calibri" charset="0"/>
                <a:cs typeface="Arial" charset="0"/>
              </a:rPr>
              <a:t>, puis ils renseignent la grille </a:t>
            </a:r>
            <a:r>
              <a:rPr lang="fr-FR" sz="1500" i="1" dirty="0" smtClean="0">
                <a:solidFill>
                  <a:srgbClr val="000000"/>
                </a:solidFill>
                <a:latin typeface="Calibri" charset="0"/>
                <a:cs typeface="Arial" charset="0"/>
              </a:rPr>
              <a:t>officielle de </a:t>
            </a:r>
            <a:r>
              <a:rPr lang="fr-FR" sz="1500" i="1" dirty="0">
                <a:solidFill>
                  <a:srgbClr val="000000"/>
                </a:solidFill>
                <a:latin typeface="Calibri" charset="0"/>
                <a:cs typeface="Arial" charset="0"/>
              </a:rPr>
              <a:t>sorte à obtenir cette </a:t>
            </a:r>
            <a:r>
              <a:rPr lang="fr-FR" sz="1500" i="1" dirty="0" smtClean="0">
                <a:solidFill>
                  <a:srgbClr val="000000"/>
                </a:solidFill>
                <a:latin typeface="Calibri" charset="0"/>
                <a:cs typeface="Arial" charset="0"/>
              </a:rPr>
              <a:t>note… »</a:t>
            </a:r>
            <a:endParaRPr lang="fr-FR" sz="1500" i="1" dirty="0">
              <a:solidFill>
                <a:srgbClr val="000000"/>
              </a:solidFill>
              <a:latin typeface="Calibri" charset="0"/>
              <a:cs typeface="Arial" charset="0"/>
            </a:endParaRPr>
          </a:p>
        </p:txBody>
      </p:sp>
      <p:sp>
        <p:nvSpPr>
          <p:cNvPr id="9" name="Titre 1"/>
          <p:cNvSpPr>
            <a:spLocks noGrp="1"/>
          </p:cNvSpPr>
          <p:nvPr>
            <p:ph type="title"/>
            <p:custDataLst>
              <p:tags r:id="rId4"/>
            </p:custDataLst>
          </p:nvPr>
        </p:nvSpPr>
        <p:spPr>
          <a:xfrm>
            <a:off x="805400" y="0"/>
            <a:ext cx="7881400" cy="1286937"/>
          </a:xfrm>
        </p:spPr>
        <p:txBody>
          <a:bodyPr/>
          <a:lstStyle/>
          <a:p>
            <a:r>
              <a:rPr lang="fr-FR" b="1" cap="none" dirty="0" smtClean="0">
                <a:solidFill>
                  <a:srgbClr val="683086"/>
                </a:solidFill>
              </a:rPr>
              <a:t>Des évaluations qui interrogent…</a:t>
            </a:r>
            <a:endParaRPr lang="fr-FR" b="1" cap="none" dirty="0">
              <a:solidFill>
                <a:srgbClr val="683086"/>
              </a:solidFill>
            </a:endParaRPr>
          </a:p>
        </p:txBody>
      </p:sp>
      <p:sp>
        <p:nvSpPr>
          <p:cNvPr id="10" name="Espace réservé du numéro de diapositive 4"/>
          <p:cNvSpPr>
            <a:spLocks noGrp="1"/>
          </p:cNvSpPr>
          <p:nvPr>
            <p:ph type="sldNum" sz="quarter" idx="12"/>
            <p:custDataLst>
              <p:tags r:id="rId5"/>
            </p:custDataLst>
          </p:nvPr>
        </p:nvSpPr>
        <p:spPr>
          <a:xfrm>
            <a:off x="8149942" y="6390910"/>
            <a:ext cx="450457" cy="365125"/>
          </a:xfrm>
        </p:spPr>
        <p:txBody>
          <a:bodyPr/>
          <a:lstStyle/>
          <a:p>
            <a:fld id="{A786685B-2977-D546-9E3D-3CA676A47F0C}" type="slidenum">
              <a:rPr lang="fr-FR" smtClean="0"/>
              <a:pPr/>
              <a:t>3</a:t>
            </a:fld>
            <a:endParaRPr lang="fr-FR" dirty="0"/>
          </a:p>
        </p:txBody>
      </p:sp>
    </p:spTree>
    <p:extLst>
      <p:ext uri="{BB962C8B-B14F-4D97-AF65-F5344CB8AC3E}">
        <p14:creationId xmlns:p14="http://schemas.microsoft.com/office/powerpoint/2010/main" val="19919504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787252" y="317500"/>
            <a:ext cx="8135184" cy="576263"/>
          </a:xfrm>
        </p:spPr>
        <p:txBody>
          <a:bodyPr>
            <a:normAutofit/>
          </a:bodyPr>
          <a:lstStyle/>
          <a:p>
            <a:pPr eaLnBrk="1" hangingPunct="1"/>
            <a:r>
              <a:rPr lang="fr-FR" sz="2800" b="1" cap="none" dirty="0" smtClean="0">
                <a:solidFill>
                  <a:srgbClr val="683086"/>
                </a:solidFill>
                <a:latin typeface="Calibri" charset="0"/>
                <a:ea typeface="Arial" charset="0"/>
              </a:rPr>
              <a:t>Performances moyennes suivant les compétences</a:t>
            </a:r>
            <a:endParaRPr lang="fr-FR" sz="2800" b="1" cap="none" dirty="0">
              <a:solidFill>
                <a:srgbClr val="683086"/>
              </a:solidFill>
              <a:latin typeface="Calibri" charset="0"/>
              <a:ea typeface="Arial" charset="0"/>
            </a:endParaRPr>
          </a:p>
        </p:txBody>
      </p:sp>
      <p:graphicFrame>
        <p:nvGraphicFramePr>
          <p:cNvPr id="6" name="Graphique 5"/>
          <p:cNvGraphicFramePr>
            <a:graphicFrameLocks/>
          </p:cNvGraphicFramePr>
          <p:nvPr>
            <p:custDataLst>
              <p:tags r:id="rId2"/>
            </p:custDataLst>
            <p:extLst>
              <p:ext uri="{D42A27DB-BD31-4B8C-83A1-F6EECF244321}">
                <p14:modId xmlns:p14="http://schemas.microsoft.com/office/powerpoint/2010/main" val="2794760776"/>
              </p:ext>
            </p:extLst>
          </p:nvPr>
        </p:nvGraphicFramePr>
        <p:xfrm>
          <a:off x="0" y="1879163"/>
          <a:ext cx="10591800" cy="3383354"/>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à coins arrondis 6"/>
          <p:cNvSpPr/>
          <p:nvPr>
            <p:custDataLst>
              <p:tags r:id="rId3"/>
            </p:custDataLst>
          </p:nvPr>
        </p:nvSpPr>
        <p:spPr>
          <a:xfrm>
            <a:off x="4328214" y="1788198"/>
            <a:ext cx="2475116" cy="3874430"/>
          </a:xfrm>
          <a:prstGeom prst="roundRect">
            <a:avLst/>
          </a:prstGeom>
          <a:noFill/>
          <a:ln w="38100" cmpd="sng">
            <a:solidFill>
              <a:srgbClr val="6830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custDataLst>
              <p:tags r:id="rId4"/>
            </p:custDataLst>
          </p:nvPr>
        </p:nvSpPr>
        <p:spPr>
          <a:xfrm>
            <a:off x="5236239" y="5262517"/>
            <a:ext cx="640635" cy="400110"/>
          </a:xfrm>
          <a:prstGeom prst="rect">
            <a:avLst/>
          </a:prstGeom>
          <a:noFill/>
        </p:spPr>
        <p:txBody>
          <a:bodyPr wrap="square" rtlCol="0">
            <a:spAutoFit/>
          </a:bodyPr>
          <a:lstStyle/>
          <a:p>
            <a:r>
              <a:rPr lang="fr-FR" sz="2000" b="1" dirty="0" smtClean="0">
                <a:solidFill>
                  <a:srgbClr val="683086"/>
                </a:solidFill>
              </a:rPr>
              <a:t>CO4</a:t>
            </a:r>
            <a:endParaRPr lang="fr-FR" sz="2000" b="1" dirty="0">
              <a:solidFill>
                <a:srgbClr val="683086"/>
              </a:solidFill>
            </a:endParaRPr>
          </a:p>
        </p:txBody>
      </p:sp>
      <p:cxnSp>
        <p:nvCxnSpPr>
          <p:cNvPr id="4" name="Connecteur droit 3"/>
          <p:cNvCxnSpPr/>
          <p:nvPr>
            <p:custDataLst>
              <p:tags r:id="rId5"/>
            </p:custDataLst>
          </p:nvPr>
        </p:nvCxnSpPr>
        <p:spPr>
          <a:xfrm>
            <a:off x="673855" y="3472733"/>
            <a:ext cx="8643468" cy="12958"/>
          </a:xfrm>
          <a:prstGeom prst="line">
            <a:avLst/>
          </a:prstGeom>
          <a:ln w="38100" cmpd="sng">
            <a:solidFill>
              <a:srgbClr val="683086"/>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a:xfrm>
            <a:off x="0" y="5316003"/>
            <a:ext cx="9312463" cy="154199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Tableau 7"/>
          <p:cNvGraphicFramePr>
            <a:graphicFrameLocks noGrp="1"/>
          </p:cNvGraphicFramePr>
          <p:nvPr>
            <p:custDataLst>
              <p:tags r:id="rId2"/>
            </p:custDataLst>
            <p:extLst>
              <p:ext uri="{D42A27DB-BD31-4B8C-83A1-F6EECF244321}">
                <p14:modId xmlns:p14="http://schemas.microsoft.com/office/powerpoint/2010/main" val="2708167577"/>
              </p:ext>
            </p:extLst>
          </p:nvPr>
        </p:nvGraphicFramePr>
        <p:xfrm>
          <a:off x="181421" y="1451087"/>
          <a:ext cx="7490143" cy="5277341"/>
        </p:xfrm>
        <a:graphic>
          <a:graphicData uri="http://schemas.openxmlformats.org/drawingml/2006/table">
            <a:tbl>
              <a:tblPr/>
              <a:tblGrid>
                <a:gridCol w="4032338"/>
                <a:gridCol w="691561"/>
                <a:gridCol w="691561"/>
                <a:gridCol w="691561"/>
                <a:gridCol w="691561"/>
                <a:gridCol w="691561"/>
              </a:tblGrid>
              <a:tr h="238918">
                <a:tc>
                  <a:txBody>
                    <a:bodyPr/>
                    <a:lstStyle/>
                    <a:p>
                      <a:pPr algn="l" fontAlgn="b"/>
                      <a:endParaRPr lang="fr-FR" sz="1000" b="0" i="0" u="none" strike="noStrike" dirty="0">
                        <a:solidFill>
                          <a:srgbClr val="000000"/>
                        </a:solidFill>
                        <a:effectLst/>
                        <a:latin typeface="Calibri"/>
                      </a:endParaRPr>
                    </a:p>
                  </a:txBody>
                  <a:tcPr marL="7152" marR="7152" marT="71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7152" marR="7152" marT="71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7152" marR="7152" marT="71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7152" marR="7152" marT="71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effectLst/>
                          <a:latin typeface="Calibri"/>
                        </a:rPr>
                        <a:t>% trait</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effectLst/>
                          <a:latin typeface="Calibri"/>
                        </a:rPr>
                        <a:t>% perf</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dirty="0">
                          <a:solidFill>
                            <a:srgbClr val="000000"/>
                          </a:solidFill>
                          <a:effectLst/>
                          <a:latin typeface="Calibri"/>
                        </a:rPr>
                        <a:t>la valeur relevée est correcte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CO1.2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i1201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Q1.3.1</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97%</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33%</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 poids total prend en compte le poids à vide et la charge utile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Q1.3.2</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96%</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50%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dirty="0">
                          <a:solidFill>
                            <a:srgbClr val="000000"/>
                          </a:solidFill>
                          <a:effectLst/>
                          <a:latin typeface="Calibri"/>
                        </a:rPr>
                        <a:t>le calcul de l'effort de traction est correct</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Q1.3.3</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39%</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 choix de type de câble sont correctement explicités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Q1.3.3</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smtClean="0">
                          <a:solidFill>
                            <a:srgbClr val="000000"/>
                          </a:solidFill>
                          <a:effectLst/>
                          <a:latin typeface="Calibri"/>
                        </a:rPr>
                        <a:t>40%</a:t>
                      </a:r>
                      <a:endParaRPr lang="fr-FR" sz="1200" b="1" i="1" u="none" strike="noStrike" dirty="0">
                        <a:solidFill>
                          <a:srgbClr val="000000"/>
                        </a:solidFill>
                        <a:effectLst/>
                        <a:latin typeface="Calibri"/>
                      </a:endParaRP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 calcul de l'allongement est correct</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Q1.3.4</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93%</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59%</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dirty="0">
                          <a:solidFill>
                            <a:srgbClr val="000000"/>
                          </a:solidFill>
                          <a:effectLst/>
                          <a:latin typeface="Calibri"/>
                        </a:rPr>
                        <a:t>le calcul de l'allongement est correct</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i4405</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Q1.3.5</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91%</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solidFill>
                            <a:srgbClr val="000000"/>
                          </a:solidFill>
                          <a:effectLst/>
                          <a:latin typeface="Calibri"/>
                        </a:rPr>
                        <a:t>48%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a:solidFill>
                            <a:srgbClr val="000000"/>
                          </a:solidFill>
                          <a:effectLst/>
                          <a:latin typeface="Calibri"/>
                        </a:rPr>
                        <a:t>le calcul de l'allongement total est correct </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i4406</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Q1.3.6</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75%</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solidFill>
                            <a:srgbClr val="000000"/>
                          </a:solidFill>
                          <a:effectLst/>
                          <a:latin typeface="Calibri"/>
                        </a:rPr>
                        <a:t>38%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 phénomène prépondérant est identifié</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i4407</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Q1.3.6</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70%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44%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dirty="0">
                          <a:solidFill>
                            <a:srgbClr val="000000"/>
                          </a:solidFill>
                          <a:effectLst/>
                          <a:latin typeface="Calibri"/>
                        </a:rPr>
                        <a:t>L'équipement est justifié par le dépassement de la valeur réglementaire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CO1.2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i1202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Q1.3.7</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40%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les fonctions sont correctement identifiées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CO4.1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i4102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Q1.4.1</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solidFill>
                            <a:srgbClr val="000000"/>
                          </a:solidFill>
                          <a:effectLst/>
                          <a:latin typeface="Calibri"/>
                        </a:rPr>
                        <a:t>62%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056">
                <a:tc>
                  <a:txBody>
                    <a:bodyPr/>
                    <a:lstStyle/>
                    <a:p>
                      <a:pPr algn="l" fontAlgn="ctr"/>
                      <a:r>
                        <a:rPr lang="fr-FR" sz="1000" b="0" i="0" u="none" strike="noStrike">
                          <a:solidFill>
                            <a:srgbClr val="000000"/>
                          </a:solidFill>
                          <a:effectLst/>
                          <a:latin typeface="Calibri"/>
                        </a:rPr>
                        <a:t>Les informations contenues dans le  diagramme d'état sont  correctement retranscrites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CO4.3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i4301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Q1.4.2</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solidFill>
                            <a:srgbClr val="000000"/>
                          </a:solidFill>
                          <a:effectLst/>
                          <a:latin typeface="Calibri"/>
                        </a:rPr>
                        <a:t>40%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les données de durée et énergie sont correctement exploitées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i4408</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Q1.4.3</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67%</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42%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a:solidFill>
                            <a:srgbClr val="000000"/>
                          </a:solidFill>
                          <a:effectLst/>
                          <a:latin typeface="Calibri"/>
                        </a:rPr>
                        <a:t>le rendement global est le produit des rendements intermédiaires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i4410</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Q1.4.4</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74%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solidFill>
                            <a:srgbClr val="000000"/>
                          </a:solidFill>
                          <a:effectLst/>
                          <a:latin typeface="Calibri"/>
                        </a:rPr>
                        <a:t>50%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dirty="0">
                          <a:solidFill>
                            <a:srgbClr val="000000"/>
                          </a:solidFill>
                          <a:effectLst/>
                          <a:latin typeface="Calibri"/>
                        </a:rPr>
                        <a:t>Les pertes sont correctement identifiées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i4411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Q1.4.4</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64%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24%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5894">
                <a:tc>
                  <a:txBody>
                    <a:bodyPr/>
                    <a:lstStyle/>
                    <a:p>
                      <a:pPr algn="l" fontAlgn="ctr"/>
                      <a:r>
                        <a:rPr lang="fr-FR" sz="1000" b="0" i="0" u="none" strike="noStrike" dirty="0">
                          <a:solidFill>
                            <a:srgbClr val="000000"/>
                          </a:solidFill>
                          <a:effectLst/>
                          <a:latin typeface="Calibri"/>
                        </a:rPr>
                        <a:t>L'exploitation des graphes est correcte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i4412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Q1.4.5</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63%</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solidFill>
                            <a:srgbClr val="000000"/>
                          </a:solidFill>
                          <a:effectLst/>
                          <a:latin typeface="Calibri"/>
                        </a:rPr>
                        <a:t>74%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F02"/>
                    </a:solidFill>
                  </a:tcPr>
                </a:tc>
              </a:tr>
              <a:tr h="205894">
                <a:tc>
                  <a:txBody>
                    <a:bodyPr/>
                    <a:lstStyle/>
                    <a:p>
                      <a:pPr algn="l" fontAlgn="ctr"/>
                      <a:r>
                        <a:rPr lang="fr-FR" sz="1000" b="0" i="0" u="none" strike="noStrike" dirty="0">
                          <a:solidFill>
                            <a:srgbClr val="000000"/>
                          </a:solidFill>
                          <a:effectLst/>
                          <a:latin typeface="Calibri"/>
                        </a:rPr>
                        <a:t>le gain en efficacité est justifié par la suppression du réducteur  </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CO2.2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i2201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Q1.4.6</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48%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26%</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63593">
                <a:tc>
                  <a:txBody>
                    <a:bodyPr/>
                    <a:lstStyle/>
                    <a:p>
                      <a:pPr algn="l" fontAlgn="ctr"/>
                      <a:r>
                        <a:rPr lang="fr-FR" sz="1000" b="0" i="0" u="none" strike="noStrike" dirty="0">
                          <a:solidFill>
                            <a:srgbClr val="000000"/>
                          </a:solidFill>
                          <a:effectLst/>
                          <a:latin typeface="Calibri"/>
                        </a:rPr>
                        <a:t>La minimisation des pertes est justifiée par  les enjeux d'efficacité énergétique et de développement durable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CO2.2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i2202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Q1.4.6</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48%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37%</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les associations proposées sont correctes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CO4.1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i4103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Q2.1</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53%</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894">
                <a:tc>
                  <a:txBody>
                    <a:bodyPr/>
                    <a:lstStyle/>
                    <a:p>
                      <a:pPr algn="l" fontAlgn="ctr"/>
                      <a:r>
                        <a:rPr lang="fr-FR" sz="1000" b="0" i="0" u="none" strike="noStrike" dirty="0">
                          <a:solidFill>
                            <a:srgbClr val="000000"/>
                          </a:solidFill>
                          <a:effectLst/>
                          <a:latin typeface="Calibri"/>
                        </a:rPr>
                        <a:t>les valeurs binaires extraites sont correctes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CO4.3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i4302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Q2.2</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76%</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32%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5359"/>
                    </a:solidFill>
                  </a:tcPr>
                </a:tc>
              </a:tr>
              <a:tr h="205894">
                <a:tc>
                  <a:txBody>
                    <a:bodyPr/>
                    <a:lstStyle/>
                    <a:p>
                      <a:pPr algn="l" fontAlgn="ctr"/>
                      <a:r>
                        <a:rPr lang="fr-FR" sz="1000" b="0" i="0" u="none" strike="noStrike" dirty="0">
                          <a:solidFill>
                            <a:srgbClr val="000000"/>
                          </a:solidFill>
                          <a:effectLst/>
                          <a:latin typeface="Calibri"/>
                        </a:rPr>
                        <a:t>l'écriture  du nombre binaire est correcte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i4413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Q2.3</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60%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27%</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5894">
                <a:tc>
                  <a:txBody>
                    <a:bodyPr/>
                    <a:lstStyle/>
                    <a:p>
                      <a:pPr algn="l" fontAlgn="ctr"/>
                      <a:r>
                        <a:rPr lang="fr-FR" sz="1000" b="0" i="0" u="none" strike="noStrike" dirty="0">
                          <a:solidFill>
                            <a:srgbClr val="000000"/>
                          </a:solidFill>
                          <a:effectLst/>
                          <a:latin typeface="Calibri"/>
                        </a:rPr>
                        <a:t>la conversion du nombre binaire est correcte</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i4414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Q2.3</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56%</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22%</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5894">
                <a:tc>
                  <a:txBody>
                    <a:bodyPr/>
                    <a:lstStyle/>
                    <a:p>
                      <a:pPr algn="l" fontAlgn="ctr"/>
                      <a:r>
                        <a:rPr lang="fr-FR" sz="1000" b="0" i="0" u="none" strike="noStrike" dirty="0">
                          <a:solidFill>
                            <a:srgbClr val="000000"/>
                          </a:solidFill>
                          <a:effectLst/>
                          <a:latin typeface="Calibri"/>
                        </a:rPr>
                        <a:t>le calcul est correct</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CO4.4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fr-FR" sz="1000" b="0" i="0" u="none" strike="noStrike">
                          <a:solidFill>
                            <a:srgbClr val="000000"/>
                          </a:solidFill>
                          <a:effectLst/>
                          <a:latin typeface="Calibri"/>
                        </a:rPr>
                        <a:t>i4415</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Q2.4</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54%</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29%</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5894">
                <a:tc>
                  <a:txBody>
                    <a:bodyPr/>
                    <a:lstStyle/>
                    <a:p>
                      <a:pPr algn="l" fontAlgn="ctr"/>
                      <a:r>
                        <a:rPr lang="fr-FR" sz="1000" b="0" i="0" u="none" strike="noStrike" dirty="0">
                          <a:solidFill>
                            <a:srgbClr val="000000"/>
                          </a:solidFill>
                          <a:effectLst/>
                          <a:latin typeface="Calibri"/>
                        </a:rPr>
                        <a:t>les arguments proposés sont corrects</a:t>
                      </a:r>
                    </a:p>
                  </a:txBody>
                  <a:tcPr marL="7152" marR="7152" marT="7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CO6.3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i6303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Q2.5</a:t>
                      </a:r>
                    </a:p>
                  </a:txBody>
                  <a:tcPr marL="7152" marR="7152" marT="7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38%</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solidFill>
                            <a:srgbClr val="000000"/>
                          </a:solidFill>
                          <a:effectLst/>
                          <a:latin typeface="Calibri"/>
                        </a:rPr>
                        <a:t>30%</a:t>
                      </a:r>
                    </a:p>
                  </a:txBody>
                  <a:tcPr marL="7152" marR="7152" marT="7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10" name="Rectangle à coins arrondis 9"/>
          <p:cNvSpPr/>
          <p:nvPr>
            <p:custDataLst>
              <p:tags r:id="rId3"/>
            </p:custDataLst>
          </p:nvPr>
        </p:nvSpPr>
        <p:spPr>
          <a:xfrm>
            <a:off x="81651" y="1865945"/>
            <a:ext cx="8924663" cy="1516081"/>
          </a:xfrm>
          <a:prstGeom prst="round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custDataLst>
              <p:tags r:id="rId4"/>
            </p:custDataLst>
          </p:nvPr>
        </p:nvSpPr>
        <p:spPr>
          <a:xfrm>
            <a:off x="7930739" y="2093177"/>
            <a:ext cx="833412" cy="1094481"/>
          </a:xfrm>
          <a:prstGeom prst="rect">
            <a:avLst/>
          </a:prstGeom>
          <a:solidFill>
            <a:srgbClr val="1A86D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fr-FR" sz="4800" dirty="0"/>
              <a:t>M</a:t>
            </a:r>
          </a:p>
        </p:txBody>
      </p:sp>
      <p:sp>
        <p:nvSpPr>
          <p:cNvPr id="14" name="Rectangle à coins arrondis 13"/>
          <p:cNvSpPr/>
          <p:nvPr>
            <p:custDataLst>
              <p:tags r:id="rId5"/>
            </p:custDataLst>
          </p:nvPr>
        </p:nvSpPr>
        <p:spPr>
          <a:xfrm>
            <a:off x="81651" y="3544287"/>
            <a:ext cx="8924663" cy="1321713"/>
          </a:xfrm>
          <a:prstGeom prst="round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custDataLst>
              <p:tags r:id="rId6"/>
            </p:custDataLst>
          </p:nvPr>
        </p:nvSpPr>
        <p:spPr>
          <a:xfrm>
            <a:off x="7930739" y="3667855"/>
            <a:ext cx="833412" cy="1094481"/>
          </a:xfrm>
          <a:prstGeom prst="rect">
            <a:avLst/>
          </a:prstGeom>
          <a:solidFill>
            <a:srgbClr val="1A86D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fr-FR" sz="4800" dirty="0"/>
              <a:t>E</a:t>
            </a:r>
          </a:p>
        </p:txBody>
      </p:sp>
      <p:sp>
        <p:nvSpPr>
          <p:cNvPr id="16" name="Rectangle à coins arrondis 15"/>
          <p:cNvSpPr/>
          <p:nvPr>
            <p:custDataLst>
              <p:tags r:id="rId7"/>
            </p:custDataLst>
          </p:nvPr>
        </p:nvSpPr>
        <p:spPr>
          <a:xfrm>
            <a:off x="81651" y="5406715"/>
            <a:ext cx="8924663" cy="1218049"/>
          </a:xfrm>
          <a:prstGeom prst="round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custDataLst>
              <p:tags r:id="rId8"/>
            </p:custDataLst>
          </p:nvPr>
        </p:nvSpPr>
        <p:spPr>
          <a:xfrm>
            <a:off x="7930739" y="5530283"/>
            <a:ext cx="833412" cy="1008639"/>
          </a:xfrm>
          <a:prstGeom prst="rect">
            <a:avLst/>
          </a:prstGeom>
          <a:solidFill>
            <a:srgbClr val="1A86D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fr-FR" sz="4800" dirty="0"/>
              <a:t>I</a:t>
            </a:r>
          </a:p>
        </p:txBody>
      </p:sp>
      <p:sp>
        <p:nvSpPr>
          <p:cNvPr id="18" name="Titre 1"/>
          <p:cNvSpPr>
            <a:spLocks noGrp="1"/>
          </p:cNvSpPr>
          <p:nvPr>
            <p:ph type="title"/>
            <p:custDataLst>
              <p:tags r:id="rId9"/>
            </p:custDataLst>
          </p:nvPr>
        </p:nvSpPr>
        <p:spPr>
          <a:xfrm>
            <a:off x="955716" y="317500"/>
            <a:ext cx="7337868" cy="576263"/>
          </a:xfrm>
        </p:spPr>
        <p:txBody>
          <a:bodyPr>
            <a:normAutofit fontScale="90000"/>
          </a:bodyPr>
          <a:lstStyle/>
          <a:p>
            <a:pPr eaLnBrk="1" hangingPunct="1"/>
            <a:r>
              <a:rPr lang="fr-FR" sz="3300" b="1" cap="none" dirty="0" smtClean="0">
                <a:solidFill>
                  <a:srgbClr val="683086"/>
                </a:solidFill>
                <a:latin typeface="Calibri" charset="0"/>
                <a:ea typeface="Arial" charset="0"/>
              </a:rPr>
              <a:t>Analyse par questions </a:t>
            </a:r>
            <a:br>
              <a:rPr lang="fr-FR" sz="3300" b="1" cap="none" dirty="0" smtClean="0">
                <a:solidFill>
                  <a:srgbClr val="683086"/>
                </a:solidFill>
                <a:latin typeface="Calibri" charset="0"/>
                <a:ea typeface="Arial" charset="0"/>
              </a:rPr>
            </a:br>
            <a:r>
              <a:rPr lang="fr-FR" sz="2700" b="1" cap="none" dirty="0" smtClean="0">
                <a:solidFill>
                  <a:srgbClr val="683086"/>
                </a:solidFill>
                <a:latin typeface="Calibri" charset="0"/>
                <a:ea typeface="Arial" charset="0"/>
              </a:rPr>
              <a:t>(Matière- Énergie - Information)</a:t>
            </a:r>
            <a:endParaRPr lang="fr-FR" sz="2700" b="1" cap="none" dirty="0">
              <a:solidFill>
                <a:srgbClr val="683086"/>
              </a:solidFill>
              <a:latin typeface="Calibri" charset="0"/>
              <a:ea typeface="Arial" charset="0"/>
            </a:endParaRPr>
          </a:p>
        </p:txBody>
      </p:sp>
    </p:spTree>
    <p:extLst>
      <p:ext uri="{BB962C8B-B14F-4D97-AF65-F5344CB8AC3E}">
        <p14:creationId xmlns:p14="http://schemas.microsoft.com/office/powerpoint/2010/main" val="22138530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de l’épreuve écrite </a:t>
            </a:r>
            <a:r>
              <a:rPr lang="fr-FR" b="1" cap="none" dirty="0" smtClean="0">
                <a:solidFill>
                  <a:srgbClr val="683086"/>
                </a:solidFill>
                <a:latin typeface="Calibri" charset="0"/>
                <a:ea typeface="Arial" charset="0"/>
              </a:rPr>
              <a:t>2015</a:t>
            </a:r>
            <a:endParaRPr lang="fr-FR" b="1" cap="none" dirty="0">
              <a:solidFill>
                <a:srgbClr val="683086"/>
              </a:solidFill>
              <a:latin typeface="Calibri" charset="0"/>
              <a:ea typeface="Arial" charset="0"/>
            </a:endParaRPr>
          </a:p>
        </p:txBody>
      </p:sp>
      <p:sp>
        <p:nvSpPr>
          <p:cNvPr id="101378" name="Rectangle 3"/>
          <p:cNvSpPr txBox="1">
            <a:spLocks noChangeArrowheads="1"/>
          </p:cNvSpPr>
          <p:nvPr>
            <p:custDataLst>
              <p:tags r:id="rId2"/>
            </p:custDataLst>
          </p:nvPr>
        </p:nvSpPr>
        <p:spPr bwMode="gray">
          <a:xfrm>
            <a:off x="250825" y="1628775"/>
            <a:ext cx="8642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3429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60000"/>
              </a:spcBef>
              <a:buClr>
                <a:srgbClr val="683086"/>
              </a:buClr>
              <a:buFont typeface="Wingdings" charset="0"/>
              <a:buChar char="n"/>
            </a:pPr>
            <a:r>
              <a:rPr lang="fr-FR" sz="2000" dirty="0">
                <a:solidFill>
                  <a:srgbClr val="683086"/>
                </a:solidFill>
                <a:latin typeface="Calibri" charset="0"/>
                <a:cs typeface="Arial" charset="0"/>
              </a:rPr>
              <a:t>Les performances de </a:t>
            </a:r>
            <a:r>
              <a:rPr lang="fr-FR" sz="2000" dirty="0" smtClean="0">
                <a:solidFill>
                  <a:srgbClr val="683086"/>
                </a:solidFill>
                <a:latin typeface="Calibri" charset="0"/>
                <a:cs typeface="Arial" charset="0"/>
              </a:rPr>
              <a:t>5 </a:t>
            </a:r>
            <a:r>
              <a:rPr lang="fr-FR" sz="2000" dirty="0">
                <a:solidFill>
                  <a:srgbClr val="683086"/>
                </a:solidFill>
                <a:latin typeface="Calibri" charset="0"/>
                <a:cs typeface="Arial" charset="0"/>
              </a:rPr>
              <a:t>des 9</a:t>
            </a:r>
            <a:r>
              <a:rPr lang="fr-FR" sz="2000" dirty="0" smtClean="0">
                <a:solidFill>
                  <a:srgbClr val="683086"/>
                </a:solidFill>
                <a:latin typeface="Calibri" charset="0"/>
                <a:cs typeface="Arial" charset="0"/>
              </a:rPr>
              <a:t> </a:t>
            </a:r>
            <a:r>
              <a:rPr lang="fr-FR" sz="2000" dirty="0">
                <a:solidFill>
                  <a:srgbClr val="683086"/>
                </a:solidFill>
                <a:latin typeface="Calibri" charset="0"/>
                <a:cs typeface="Arial" charset="0"/>
              </a:rPr>
              <a:t>compétences évaluées sont inferieures à 50%. </a:t>
            </a:r>
          </a:p>
          <a:p>
            <a:pPr lvl="1">
              <a:spcBef>
                <a:spcPct val="20000"/>
              </a:spcBef>
              <a:buClr>
                <a:srgbClr val="683086"/>
              </a:buClr>
              <a:buFont typeface="Wingdings" charset="0"/>
              <a:buChar char=""/>
            </a:pPr>
            <a:endParaRPr lang="fr-FR" sz="1500" dirty="0">
              <a:solidFill>
                <a:srgbClr val="683086"/>
              </a:solidFill>
              <a:latin typeface="Calibri" charset="0"/>
              <a:cs typeface="Arial" charset="0"/>
            </a:endParaRPr>
          </a:p>
          <a:p>
            <a:pPr lvl="1">
              <a:spcBef>
                <a:spcPct val="20000"/>
              </a:spcBef>
              <a:buClr>
                <a:srgbClr val="683086"/>
              </a:buClr>
              <a:buFont typeface="Wingdings" charset="0"/>
              <a:buChar char=""/>
            </a:pPr>
            <a:endParaRPr lang="fr-FR" sz="1500" dirty="0">
              <a:solidFill>
                <a:srgbClr val="683086"/>
              </a:solidFill>
              <a:latin typeface="Calibri" charset="0"/>
              <a:cs typeface="Arial" charset="0"/>
            </a:endParaRPr>
          </a:p>
        </p:txBody>
      </p:sp>
      <p:sp>
        <p:nvSpPr>
          <p:cNvPr id="4" name="Rectangle 3"/>
          <p:cNvSpPr txBox="1">
            <a:spLocks noChangeArrowheads="1"/>
          </p:cNvSpPr>
          <p:nvPr>
            <p:custDataLst>
              <p:tags r:id="rId3"/>
            </p:custDataLst>
          </p:nvPr>
        </p:nvSpPr>
        <p:spPr bwMode="gray">
          <a:xfrm>
            <a:off x="250825" y="2133600"/>
            <a:ext cx="8642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3429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spcBef>
                <a:spcPct val="60000"/>
              </a:spcBef>
              <a:buClr>
                <a:srgbClr val="683086"/>
              </a:buClr>
              <a:buFont typeface="Wingdings" charset="0"/>
              <a:buChar char="n"/>
            </a:pPr>
            <a:r>
              <a:rPr lang="fr-FR" sz="1600" dirty="0">
                <a:solidFill>
                  <a:srgbClr val="683086"/>
                </a:solidFill>
                <a:latin typeface="Calibri" charset="0"/>
                <a:cs typeface="Arial" charset="0"/>
              </a:rPr>
              <a:t>Ce qui est positif :</a:t>
            </a:r>
          </a:p>
          <a:p>
            <a:pPr lvl="1">
              <a:spcBef>
                <a:spcPct val="20000"/>
              </a:spcBef>
              <a:buClr>
                <a:srgbClr val="683086"/>
              </a:buClr>
              <a:buFont typeface="Wingdings" charset="0"/>
              <a:buChar char=""/>
            </a:pPr>
            <a:r>
              <a:rPr lang="fr-FR" sz="1500" dirty="0">
                <a:latin typeface="Calibri" charset="0"/>
                <a:cs typeface="Arial" charset="0"/>
              </a:rPr>
              <a:t>la recherche d’informations dans un document technique ;</a:t>
            </a:r>
          </a:p>
          <a:p>
            <a:pPr lvl="1">
              <a:spcBef>
                <a:spcPct val="20000"/>
              </a:spcBef>
              <a:buClr>
                <a:srgbClr val="683086"/>
              </a:buClr>
              <a:buFont typeface="Wingdings" charset="0"/>
              <a:buChar char=""/>
            </a:pPr>
            <a:r>
              <a:rPr lang="fr-FR" sz="1500" dirty="0">
                <a:latin typeface="Calibri" charset="0"/>
                <a:cs typeface="Arial" charset="0"/>
              </a:rPr>
              <a:t>les outils de description </a:t>
            </a:r>
            <a:r>
              <a:rPr lang="fr-FR" sz="1500" dirty="0" err="1">
                <a:latin typeface="Calibri" charset="0"/>
                <a:cs typeface="Arial" charset="0"/>
              </a:rPr>
              <a:t>SysML</a:t>
            </a:r>
            <a:r>
              <a:rPr lang="fr-FR" sz="1500" dirty="0">
                <a:latin typeface="Calibri" charset="0"/>
                <a:cs typeface="Arial" charset="0"/>
              </a:rPr>
              <a:t>, la schématisation ; </a:t>
            </a:r>
          </a:p>
          <a:p>
            <a:pPr lvl="1">
              <a:spcBef>
                <a:spcPct val="20000"/>
              </a:spcBef>
              <a:buClr>
                <a:srgbClr val="683086"/>
              </a:buClr>
              <a:buFont typeface="Wingdings" charset="0"/>
              <a:buChar char=""/>
            </a:pPr>
            <a:r>
              <a:rPr lang="fr-FR" sz="1500" dirty="0">
                <a:latin typeface="Calibri" charset="0"/>
                <a:cs typeface="Arial" charset="0"/>
              </a:rPr>
              <a:t>les fonctions d’une chaine d’énergie.</a:t>
            </a:r>
          </a:p>
          <a:p>
            <a:pPr lvl="1">
              <a:spcBef>
                <a:spcPct val="20000"/>
              </a:spcBef>
              <a:buClr>
                <a:schemeClr val="accent1"/>
              </a:buClr>
              <a:buFont typeface="Wingdings" charset="0"/>
              <a:buChar char=""/>
            </a:pPr>
            <a:endParaRPr lang="fr-FR" sz="1500" dirty="0">
              <a:latin typeface="Calibri" charset="0"/>
              <a:cs typeface="Arial" charset="0"/>
            </a:endParaRPr>
          </a:p>
        </p:txBody>
      </p:sp>
      <p:sp>
        <p:nvSpPr>
          <p:cNvPr id="5" name="Rectangle 3"/>
          <p:cNvSpPr txBox="1">
            <a:spLocks noChangeArrowheads="1"/>
          </p:cNvSpPr>
          <p:nvPr>
            <p:custDataLst>
              <p:tags r:id="rId4"/>
            </p:custDataLst>
          </p:nvPr>
        </p:nvSpPr>
        <p:spPr bwMode="gray">
          <a:xfrm>
            <a:off x="250825" y="3357563"/>
            <a:ext cx="86423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3429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spcBef>
                <a:spcPct val="60000"/>
              </a:spcBef>
              <a:buClr>
                <a:srgbClr val="683086"/>
              </a:buClr>
              <a:buFont typeface="Wingdings" charset="0"/>
              <a:buChar char="n"/>
            </a:pPr>
            <a:r>
              <a:rPr lang="fr-FR" sz="1600" dirty="0">
                <a:solidFill>
                  <a:srgbClr val="683086"/>
                </a:solidFill>
                <a:latin typeface="Calibri" charset="0"/>
                <a:cs typeface="Arial" charset="0"/>
              </a:rPr>
              <a:t>Ce qui est à surveiller :</a:t>
            </a:r>
            <a:endParaRPr lang="fr-FR" sz="1200" dirty="0">
              <a:solidFill>
                <a:srgbClr val="683086"/>
              </a:solidFill>
              <a:latin typeface="Calibri" charset="0"/>
              <a:cs typeface="Arial" charset="0"/>
            </a:endParaRPr>
          </a:p>
          <a:p>
            <a:pPr lvl="1">
              <a:spcBef>
                <a:spcPct val="20000"/>
              </a:spcBef>
              <a:buClr>
                <a:srgbClr val="683086"/>
              </a:buClr>
              <a:buFont typeface="Wingdings" charset="0"/>
              <a:buChar char=""/>
            </a:pPr>
            <a:r>
              <a:rPr lang="fr-FR" sz="1500" dirty="0">
                <a:latin typeface="Calibri" charset="0"/>
                <a:cs typeface="Arial" charset="0"/>
              </a:rPr>
              <a:t>l’identification des variables internes et externes utiles à une modélisation, l’influence des paramètres internes ;</a:t>
            </a:r>
          </a:p>
          <a:p>
            <a:pPr lvl="1">
              <a:spcBef>
                <a:spcPct val="20000"/>
              </a:spcBef>
              <a:buClr>
                <a:srgbClr val="683086"/>
              </a:buClr>
              <a:buFont typeface="Wingdings" charset="0"/>
              <a:buChar char=""/>
            </a:pPr>
            <a:r>
              <a:rPr lang="fr-FR" sz="1500" dirty="0">
                <a:latin typeface="Calibri" charset="0"/>
                <a:cs typeface="Arial" charset="0"/>
              </a:rPr>
              <a:t>les aspects calculatoires ;</a:t>
            </a:r>
          </a:p>
          <a:p>
            <a:pPr lvl="1">
              <a:spcBef>
                <a:spcPct val="20000"/>
              </a:spcBef>
              <a:buClr>
                <a:srgbClr val="683086"/>
              </a:buClr>
              <a:buFont typeface="Wingdings" charset="0"/>
              <a:buChar char=""/>
            </a:pPr>
            <a:r>
              <a:rPr lang="fr-FR" sz="1500" dirty="0">
                <a:latin typeface="Calibri" charset="0"/>
                <a:cs typeface="Arial" charset="0"/>
              </a:rPr>
              <a:t>les synthèses.</a:t>
            </a:r>
          </a:p>
        </p:txBody>
      </p:sp>
      <p:sp>
        <p:nvSpPr>
          <p:cNvPr id="6" name="Rectangle 3"/>
          <p:cNvSpPr txBox="1">
            <a:spLocks noChangeArrowheads="1"/>
          </p:cNvSpPr>
          <p:nvPr>
            <p:custDataLst>
              <p:tags r:id="rId5"/>
            </p:custDataLst>
          </p:nvPr>
        </p:nvSpPr>
        <p:spPr bwMode="gray">
          <a:xfrm>
            <a:off x="250825" y="4797425"/>
            <a:ext cx="8642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3429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spcBef>
                <a:spcPct val="60000"/>
              </a:spcBef>
              <a:buClr>
                <a:srgbClr val="683086"/>
              </a:buClr>
              <a:buFont typeface="Wingdings" charset="0"/>
              <a:buChar char="n"/>
            </a:pPr>
            <a:r>
              <a:rPr lang="fr-FR" sz="1600" dirty="0">
                <a:solidFill>
                  <a:srgbClr val="683086"/>
                </a:solidFill>
                <a:latin typeface="Calibri" charset="0"/>
                <a:cs typeface="Arial" charset="0"/>
              </a:rPr>
              <a:t>Ce qui pose problème :</a:t>
            </a:r>
          </a:p>
          <a:p>
            <a:pPr lvl="1">
              <a:spcBef>
                <a:spcPct val="20000"/>
              </a:spcBef>
              <a:buClr>
                <a:srgbClr val="683086"/>
              </a:buClr>
              <a:buFont typeface="Wingdings" charset="0"/>
              <a:buChar char=""/>
            </a:pPr>
            <a:r>
              <a:rPr lang="fr-FR" sz="1500" dirty="0">
                <a:latin typeface="Calibri" charset="0"/>
                <a:cs typeface="Arial" charset="0"/>
              </a:rPr>
              <a:t>les notions de contraintes ;</a:t>
            </a:r>
          </a:p>
          <a:p>
            <a:pPr lvl="1">
              <a:spcBef>
                <a:spcPct val="20000"/>
              </a:spcBef>
              <a:buClr>
                <a:srgbClr val="683086"/>
              </a:buClr>
              <a:buFont typeface="Wingdings" charset="0"/>
              <a:buChar char=""/>
            </a:pPr>
            <a:r>
              <a:rPr lang="fr-FR" sz="1500" dirty="0">
                <a:latin typeface="Calibri" charset="0"/>
                <a:cs typeface="Arial" charset="0"/>
              </a:rPr>
              <a:t>le codage de l’information ;</a:t>
            </a:r>
          </a:p>
          <a:p>
            <a:pPr lvl="1">
              <a:spcBef>
                <a:spcPct val="20000"/>
              </a:spcBef>
              <a:buClr>
                <a:srgbClr val="683086"/>
              </a:buClr>
              <a:buFont typeface="Wingdings" charset="0"/>
              <a:buChar char=""/>
            </a:pPr>
            <a:r>
              <a:rPr lang="fr-FR" sz="1500" dirty="0">
                <a:latin typeface="Calibri" charset="0"/>
                <a:cs typeface="Arial" charset="0"/>
              </a:rPr>
              <a:t>les réseaux ( bus série ou parallèle et leur intérêt).</a:t>
            </a:r>
          </a:p>
          <a:p>
            <a:pPr lvl="1">
              <a:spcBef>
                <a:spcPct val="20000"/>
              </a:spcBef>
              <a:buClr>
                <a:schemeClr val="accent1"/>
              </a:buClr>
              <a:buFont typeface="Wingdings" charset="0"/>
              <a:buChar char=""/>
            </a:pPr>
            <a:endParaRPr lang="fr-FR" sz="1500" dirty="0">
              <a:latin typeface="Calibri" charset="0"/>
              <a:cs typeface="Arial" charset="0"/>
            </a:endParaRPr>
          </a:p>
          <a:p>
            <a:pPr lvl="1">
              <a:spcBef>
                <a:spcPct val="20000"/>
              </a:spcBef>
              <a:buClr>
                <a:schemeClr val="accent1"/>
              </a:buClr>
              <a:buFont typeface="Wingdings" charset="0"/>
              <a:buChar char=""/>
            </a:pPr>
            <a:endParaRPr lang="fr-FR" sz="1500" dirty="0">
              <a:latin typeface="Calibri"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819378" y="1196898"/>
            <a:ext cx="7781697" cy="2006323"/>
          </a:xfrm>
        </p:spPr>
        <p:txBody>
          <a:bodyPr/>
          <a:lstStyle/>
          <a:p>
            <a:r>
              <a:rPr lang="fr-FR" sz="3600" b="1" dirty="0">
                <a:latin typeface="Calibri" charset="0"/>
                <a:ea typeface="Arial" charset="0"/>
              </a:rPr>
              <a:t>Exploitation en académie</a:t>
            </a:r>
            <a:r>
              <a:rPr lang="fr-FR" sz="3600" b="1" dirty="0"/>
              <a:t/>
            </a:r>
            <a:br>
              <a:rPr lang="fr-FR" sz="3600" b="1" dirty="0"/>
            </a:br>
            <a:r>
              <a:rPr lang="fr-FR" sz="3200" b="1" dirty="0"/>
              <a:t>(baccalauréat STI2D)</a:t>
            </a:r>
          </a:p>
        </p:txBody>
      </p:sp>
      <p:sp>
        <p:nvSpPr>
          <p:cNvPr id="8" name="Espace réservé du numéro de diapositive 4"/>
          <p:cNvSpPr>
            <a:spLocks noGrp="1"/>
          </p:cNvSpPr>
          <p:nvPr>
            <p:ph type="sldNum" sz="quarter" idx="12"/>
            <p:custDataLst>
              <p:tags r:id="rId2"/>
            </p:custDataLst>
          </p:nvPr>
        </p:nvSpPr>
        <p:spPr/>
        <p:txBody>
          <a:bodyPr/>
          <a:lstStyle/>
          <a:p>
            <a:fld id="{C6B7B3CB-E3BA-F74C-AB76-86EFC5843CD6}" type="slidenum">
              <a:rPr lang="fr-FR" smtClean="0"/>
              <a:pPr/>
              <a:t>33</a:t>
            </a:fld>
            <a:endParaRPr lang="fr-FR" dirty="0"/>
          </a:p>
        </p:txBody>
      </p:sp>
      <p:sp>
        <p:nvSpPr>
          <p:cNvPr id="3" name="Sous-titre 2"/>
          <p:cNvSpPr>
            <a:spLocks noGrp="1"/>
          </p:cNvSpPr>
          <p:nvPr>
            <p:ph type="body" sz="quarter" idx="13"/>
            <p:custDataLst>
              <p:tags r:id="rId3"/>
            </p:custDataLst>
          </p:nvPr>
        </p:nvSpPr>
        <p:spPr/>
        <p:txBody>
          <a:bodyPr>
            <a:normAutofit/>
          </a:bodyPr>
          <a:lstStyle/>
          <a:p>
            <a:pPr marL="0" indent="0">
              <a:buNone/>
            </a:pPr>
            <a:r>
              <a:rPr lang="fr-FR" sz="2000" b="1" dirty="0"/>
              <a:t>David </a:t>
            </a:r>
            <a:r>
              <a:rPr lang="fr-FR" sz="2000" b="1" dirty="0" err="1"/>
              <a:t>Hélard</a:t>
            </a:r>
            <a:endParaRPr lang="fr-FR" sz="2000" b="1" dirty="0"/>
          </a:p>
          <a:p>
            <a:pPr marL="0" indent="0">
              <a:buNone/>
            </a:pPr>
            <a:r>
              <a:rPr lang="fr-FR" sz="2000" b="1" dirty="0"/>
              <a:t>IA-IPR académie de Lille</a:t>
            </a:r>
          </a:p>
        </p:txBody>
      </p:sp>
    </p:spTree>
    <p:extLst>
      <p:ext uri="{BB962C8B-B14F-4D97-AF65-F5344CB8AC3E}">
        <p14:creationId xmlns:p14="http://schemas.microsoft.com/office/powerpoint/2010/main" val="32697143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normAutofit/>
          </a:bodyPr>
          <a:lstStyle/>
          <a:p>
            <a:r>
              <a:rPr lang="fr-FR" b="1" cap="none" dirty="0">
                <a:solidFill>
                  <a:srgbClr val="683086"/>
                </a:solidFill>
                <a:latin typeface="Calibri" charset="0"/>
                <a:ea typeface="Arial" charset="0"/>
              </a:rPr>
              <a:t>Exploitation en académie</a:t>
            </a:r>
            <a:endParaRPr lang="en-GB" b="1" cap="none" dirty="0">
              <a:solidFill>
                <a:srgbClr val="683086"/>
              </a:solidFill>
              <a:latin typeface="Calibri" charset="0"/>
              <a:ea typeface="Arial" charset="0"/>
            </a:endParaRPr>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34</a:t>
            </a:fld>
            <a:endParaRPr lang="fr-FR" dirty="0"/>
          </a:p>
        </p:txBody>
      </p:sp>
      <p:sp>
        <p:nvSpPr>
          <p:cNvPr id="7" name="Espace réservé du texte 6"/>
          <p:cNvSpPr>
            <a:spLocks noGrp="1"/>
          </p:cNvSpPr>
          <p:nvPr>
            <p:ph type="body" sz="quarter" idx="13"/>
            <p:custDataLst>
              <p:tags r:id="rId3"/>
            </p:custDataLst>
          </p:nvPr>
        </p:nvSpPr>
        <p:spPr/>
        <p:txBody>
          <a:bodyPr/>
          <a:lstStyle/>
          <a:p>
            <a:r>
              <a:rPr lang="en-GB" dirty="0"/>
              <a:t>Un </a:t>
            </a:r>
            <a:r>
              <a:rPr lang="en-GB" dirty="0" err="1"/>
              <a:t>outil</a:t>
            </a:r>
            <a:r>
              <a:rPr lang="en-GB" dirty="0"/>
              <a:t> de </a:t>
            </a:r>
            <a:r>
              <a:rPr lang="en-GB" dirty="0" err="1"/>
              <a:t>pilotage</a:t>
            </a:r>
            <a:r>
              <a:rPr lang="en-GB" dirty="0"/>
              <a:t> académique </a:t>
            </a:r>
            <a:r>
              <a:rPr lang="en-GB" dirty="0" err="1"/>
              <a:t>décliné</a:t>
            </a:r>
            <a:r>
              <a:rPr lang="en-GB" dirty="0"/>
              <a:t> en </a:t>
            </a:r>
            <a:r>
              <a:rPr lang="en-GB" dirty="0" err="1"/>
              <a:t>établissement</a:t>
            </a:r>
            <a:endParaRPr lang="en-GB" dirty="0"/>
          </a:p>
        </p:txBody>
      </p:sp>
      <p:pic>
        <p:nvPicPr>
          <p:cNvPr id="1026" name="Picture 2"/>
          <p:cNvPicPr>
            <a:picLocks noChangeAspect="1" noChangeArrowheads="1"/>
          </p:cNvPicPr>
          <p:nvPr>
            <p:custDataLst>
              <p:tags r:id="rId4"/>
            </p:custDataLst>
          </p:nvPr>
        </p:nvPicPr>
        <p:blipFill>
          <a:blip r:embed="rId7" cstate="screen">
            <a:extLst>
              <a:ext uri="{28A0092B-C50C-407E-A947-70E740481C1C}">
                <a14:useLocalDpi xmlns:a14="http://schemas.microsoft.com/office/drawing/2010/main"/>
              </a:ext>
            </a:extLst>
          </a:blip>
          <a:srcRect b="6674"/>
          <a:stretch>
            <a:fillRect/>
          </a:stretch>
        </p:blipFill>
        <p:spPr bwMode="auto">
          <a:xfrm>
            <a:off x="938750" y="1933190"/>
            <a:ext cx="3824287" cy="3860791"/>
          </a:xfrm>
          <a:prstGeom prst="rect">
            <a:avLst/>
          </a:prstGeom>
          <a:noFill/>
          <a:ln w="9525">
            <a:noFill/>
            <a:miter lim="800000"/>
            <a:headEnd/>
            <a:tailEnd/>
          </a:ln>
        </p:spPr>
      </p:pic>
      <p:graphicFrame>
        <p:nvGraphicFramePr>
          <p:cNvPr id="10" name="Diagramme 9"/>
          <p:cNvGraphicFramePr/>
          <p:nvPr>
            <p:custDataLst>
              <p:tags r:id="rId5"/>
            </p:custDataLst>
          </p:nvPr>
        </p:nvGraphicFramePr>
        <p:xfrm>
          <a:off x="4904700" y="2619375"/>
          <a:ext cx="3695699" cy="2660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006957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C6B7B3CB-E3BA-F74C-AB76-86EFC5843CD6}" type="slidenum">
              <a:rPr lang="fr-FR" smtClean="0"/>
              <a:pPr/>
              <a:t>35</a:t>
            </a:fld>
            <a:endParaRPr lang="fr-FR" dirty="0"/>
          </a:p>
        </p:txBody>
      </p:sp>
      <p:sp>
        <p:nvSpPr>
          <p:cNvPr id="7" name="Espace réservé du texte 6"/>
          <p:cNvSpPr>
            <a:spLocks noGrp="1"/>
          </p:cNvSpPr>
          <p:nvPr>
            <p:ph type="body" sz="quarter" idx="13"/>
            <p:custDataLst>
              <p:tags r:id="rId2"/>
            </p:custDataLst>
          </p:nvPr>
        </p:nvSpPr>
        <p:spPr/>
        <p:txBody>
          <a:bodyPr/>
          <a:lstStyle/>
          <a:p>
            <a:r>
              <a:rPr lang="en-GB" dirty="0" err="1"/>
              <a:t>Ecarts</a:t>
            </a:r>
            <a:r>
              <a:rPr lang="en-GB" dirty="0"/>
              <a:t> des </a:t>
            </a:r>
            <a:r>
              <a:rPr lang="en-GB" dirty="0" err="1"/>
              <a:t>taux</a:t>
            </a:r>
            <a:r>
              <a:rPr lang="en-GB" dirty="0"/>
              <a:t> de </a:t>
            </a:r>
            <a:r>
              <a:rPr lang="en-GB" dirty="0" err="1"/>
              <a:t>réussite</a:t>
            </a:r>
            <a:r>
              <a:rPr lang="en-GB" dirty="0"/>
              <a:t> (</a:t>
            </a:r>
            <a:r>
              <a:rPr lang="en-GB" dirty="0" err="1"/>
              <a:t>globalement</a:t>
            </a:r>
            <a:r>
              <a:rPr lang="en-GB" dirty="0"/>
              <a:t> et par </a:t>
            </a:r>
            <a:r>
              <a:rPr lang="en-GB" dirty="0" err="1"/>
              <a:t>spécialité</a:t>
            </a:r>
            <a:r>
              <a:rPr lang="en-GB" dirty="0"/>
              <a:t>) par </a:t>
            </a:r>
            <a:r>
              <a:rPr lang="en-GB" dirty="0" err="1"/>
              <a:t>établissement</a:t>
            </a:r>
            <a:r>
              <a:rPr lang="en-GB" dirty="0"/>
              <a:t> par rapport au </a:t>
            </a:r>
            <a:r>
              <a:rPr lang="en-GB" dirty="0" err="1"/>
              <a:t>taux</a:t>
            </a:r>
            <a:r>
              <a:rPr lang="en-GB" dirty="0"/>
              <a:t> académique</a:t>
            </a:r>
          </a:p>
        </p:txBody>
      </p:sp>
      <p:pic>
        <p:nvPicPr>
          <p:cNvPr id="4098" name="Picture 2"/>
          <p:cNvPicPr>
            <a:picLocks noChangeAspect="1" noChangeArrowheads="1"/>
          </p:cNvPicPr>
          <p:nvPr>
            <p:custDataLst>
              <p:tags r:id="rId3"/>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258688" y="2249585"/>
            <a:ext cx="4208538" cy="2434028"/>
          </a:xfrm>
          <a:prstGeom prst="rect">
            <a:avLst/>
          </a:prstGeom>
          <a:noFill/>
          <a:ln w="9525">
            <a:noFill/>
            <a:miter lim="800000"/>
            <a:headEnd/>
            <a:tailEnd/>
          </a:ln>
          <a:effectLst/>
        </p:spPr>
      </p:pic>
      <p:sp>
        <p:nvSpPr>
          <p:cNvPr id="12" name="Titre 11"/>
          <p:cNvSpPr txBox="1">
            <a:spLocks noGrp="1"/>
          </p:cNvSpPr>
          <p:nvPr>
            <p:ph type="title"/>
            <p:custDataLst>
              <p:tags r:id="rId4"/>
            </p:custDataLst>
          </p:nvPr>
        </p:nvSpPr>
        <p:spPr>
          <a:xfrm>
            <a:off x="805400" y="366469"/>
            <a:ext cx="7881400" cy="553998"/>
          </a:xfrm>
          <a:prstGeom prst="rect">
            <a:avLst/>
          </a:prstGeom>
          <a:noFill/>
        </p:spPr>
        <p:txBody>
          <a:bodyPr wrap="square" rtlCol="0">
            <a:spAutoFit/>
          </a:bodyPr>
          <a:lstStyle/>
          <a:p>
            <a:pPr>
              <a:spcBef>
                <a:spcPct val="0"/>
              </a:spcBef>
            </a:pPr>
            <a:r>
              <a:rPr lang="fr-FR" b="1" cap="none" dirty="0">
                <a:solidFill>
                  <a:srgbClr val="683086"/>
                </a:solidFill>
                <a:latin typeface="Calibri" charset="0"/>
                <a:ea typeface="Arial" charset="0"/>
              </a:rPr>
              <a:t>Bilan détaillé des résultats à </a:t>
            </a:r>
            <a:r>
              <a:rPr lang="fr-FR" b="1" cap="none" dirty="0" smtClean="0">
                <a:solidFill>
                  <a:srgbClr val="683086"/>
                </a:solidFill>
                <a:latin typeface="Calibri" charset="0"/>
                <a:ea typeface="Arial" charset="0"/>
              </a:rPr>
              <a:t>l’examen</a:t>
            </a:r>
            <a:endParaRPr lang="en-US" b="1" cap="none" dirty="0">
              <a:solidFill>
                <a:srgbClr val="683086"/>
              </a:solidFill>
              <a:latin typeface="Calibri" charset="0"/>
              <a:ea typeface="Arial" charset="0"/>
            </a:endParaRPr>
          </a:p>
        </p:txBody>
      </p:sp>
      <p:pic>
        <p:nvPicPr>
          <p:cNvPr id="13" name="Picture 4"/>
          <p:cNvPicPr>
            <a:picLocks noChangeAspect="1" noChangeArrowheads="1"/>
          </p:cNvPicPr>
          <p:nvPr>
            <p:custDataLst>
              <p:tags r:id="rId5"/>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4638675" y="2249585"/>
            <a:ext cx="4284637" cy="2446826"/>
          </a:xfrm>
          <a:prstGeom prst="rect">
            <a:avLst/>
          </a:prstGeom>
          <a:noFill/>
          <a:ln w="9525">
            <a:noFill/>
            <a:miter lim="800000"/>
            <a:headEnd/>
            <a:tailEnd/>
          </a:ln>
          <a:effectLst/>
        </p:spPr>
      </p:pic>
      <p:graphicFrame>
        <p:nvGraphicFramePr>
          <p:cNvPr id="8" name="Graphique 7"/>
          <p:cNvGraphicFramePr/>
          <p:nvPr>
            <p:custDataLst>
              <p:tags r:id="rId6"/>
            </p:custDataLst>
          </p:nvPr>
        </p:nvGraphicFramePr>
        <p:xfrm>
          <a:off x="3256985" y="4683613"/>
          <a:ext cx="3137465" cy="2072422"/>
        </p:xfrm>
        <a:graphic>
          <a:graphicData uri="http://schemas.openxmlformats.org/drawingml/2006/chart">
            <c:chart xmlns:c="http://schemas.openxmlformats.org/drawingml/2006/chart" xmlns:r="http://schemas.openxmlformats.org/officeDocument/2006/relationships" r:id="rId14"/>
          </a:graphicData>
        </a:graphic>
      </p:graphicFrame>
      <p:grpSp>
        <p:nvGrpSpPr>
          <p:cNvPr id="14" name="Groupe 13"/>
          <p:cNvGrpSpPr/>
          <p:nvPr>
            <p:custDataLst>
              <p:tags r:id="rId7"/>
            </p:custDataLst>
          </p:nvPr>
        </p:nvGrpSpPr>
        <p:grpSpPr>
          <a:xfrm>
            <a:off x="5310211" y="5265350"/>
            <a:ext cx="739843" cy="276999"/>
            <a:chOff x="5341961" y="5265350"/>
            <a:chExt cx="739843" cy="276999"/>
          </a:xfrm>
        </p:grpSpPr>
        <p:cxnSp>
          <p:nvCxnSpPr>
            <p:cNvPr id="10" name="Connecteur droit 9"/>
            <p:cNvCxnSpPr/>
            <p:nvPr/>
          </p:nvCxnSpPr>
          <p:spPr>
            <a:xfrm>
              <a:off x="5341961" y="5410200"/>
              <a:ext cx="286603"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ZoneTexte 10"/>
            <p:cNvSpPr txBox="1"/>
            <p:nvPr/>
          </p:nvSpPr>
          <p:spPr>
            <a:xfrm>
              <a:off x="5552364" y="5265350"/>
              <a:ext cx="529440" cy="276999"/>
            </a:xfrm>
            <a:prstGeom prst="rect">
              <a:avLst/>
            </a:prstGeom>
            <a:noFill/>
          </p:spPr>
          <p:txBody>
            <a:bodyPr wrap="none" rtlCol="0">
              <a:spAutoFit/>
            </a:bodyPr>
            <a:lstStyle/>
            <a:p>
              <a:r>
                <a:rPr lang="fr-FR" sz="1200" dirty="0"/>
                <a:t>Lycée</a:t>
              </a:r>
            </a:p>
          </p:txBody>
        </p:sp>
      </p:grpSp>
      <p:sp>
        <p:nvSpPr>
          <p:cNvPr id="15" name="Flèche droite 14"/>
          <p:cNvSpPr/>
          <p:nvPr>
            <p:custDataLst>
              <p:tags r:id="rId8"/>
            </p:custDataLst>
          </p:nvPr>
        </p:nvSpPr>
        <p:spPr>
          <a:xfrm rot="16200000">
            <a:off x="5089289" y="4364479"/>
            <a:ext cx="394138" cy="269727"/>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Flèche droite 15"/>
          <p:cNvSpPr/>
          <p:nvPr>
            <p:custDataLst>
              <p:tags r:id="rId9"/>
            </p:custDataLst>
          </p:nvPr>
        </p:nvSpPr>
        <p:spPr>
          <a:xfrm rot="16200000">
            <a:off x="767049" y="4164998"/>
            <a:ext cx="394138" cy="269727"/>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p:cNvSpPr txBox="1"/>
          <p:nvPr>
            <p:custDataLst>
              <p:tags r:id="rId10"/>
            </p:custDataLst>
          </p:nvPr>
        </p:nvSpPr>
        <p:spPr>
          <a:xfrm>
            <a:off x="572780" y="4803685"/>
            <a:ext cx="2452122" cy="1200329"/>
          </a:xfrm>
          <a:prstGeom prst="rect">
            <a:avLst/>
          </a:prstGeom>
          <a:solidFill>
            <a:srgbClr val="FFC000"/>
          </a:solidFill>
        </p:spPr>
        <p:txBody>
          <a:bodyPr wrap="square" rtlCol="0">
            <a:spAutoFit/>
          </a:bodyPr>
          <a:lstStyle/>
          <a:p>
            <a:r>
              <a:rPr lang="fr-FR" dirty="0">
                <a:solidFill>
                  <a:schemeClr val="bg1"/>
                </a:solidFill>
              </a:rPr>
              <a:t>Des données pour aider les établissement à se positionner et définir les actions à mener</a:t>
            </a:r>
          </a:p>
        </p:txBody>
      </p:sp>
    </p:spTree>
    <p:extLst>
      <p:ext uri="{BB962C8B-B14F-4D97-AF65-F5344CB8AC3E}">
        <p14:creationId xmlns:p14="http://schemas.microsoft.com/office/powerpoint/2010/main" val="38226543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noGrp="1"/>
          </p:cNvGraphicFramePr>
          <p:nvPr>
            <p:custDataLst>
              <p:tags r:id="rId1"/>
            </p:custDataLst>
          </p:nvPr>
        </p:nvGraphicFramePr>
        <p:xfrm>
          <a:off x="849694" y="2030820"/>
          <a:ext cx="7300248" cy="4039251"/>
        </p:xfrm>
        <a:graphic>
          <a:graphicData uri="http://schemas.openxmlformats.org/drawingml/2006/chart">
            <c:chart xmlns:c="http://schemas.openxmlformats.org/drawingml/2006/chart" xmlns:r="http://schemas.openxmlformats.org/officeDocument/2006/relationships" r:id="rId11"/>
          </a:graphicData>
        </a:graphic>
      </p:graphicFrame>
      <p:sp>
        <p:nvSpPr>
          <p:cNvPr id="6" name="Titre 5"/>
          <p:cNvSpPr>
            <a:spLocks noGrp="1"/>
          </p:cNvSpPr>
          <p:nvPr>
            <p:ph type="title"/>
            <p:custDataLst>
              <p:tags r:id="rId2"/>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3"/>
            </p:custDataLst>
          </p:nvPr>
        </p:nvSpPr>
        <p:spPr/>
        <p:txBody>
          <a:bodyPr/>
          <a:lstStyle/>
          <a:p>
            <a:fld id="{C6B7B3CB-E3BA-F74C-AB76-86EFC5843CD6}" type="slidenum">
              <a:rPr lang="fr-FR" smtClean="0"/>
              <a:pPr/>
              <a:t>36</a:t>
            </a:fld>
            <a:endParaRPr lang="fr-FR" dirty="0"/>
          </a:p>
        </p:txBody>
      </p:sp>
      <p:sp>
        <p:nvSpPr>
          <p:cNvPr id="7" name="Espace réservé du texte 6"/>
          <p:cNvSpPr>
            <a:spLocks noGrp="1"/>
          </p:cNvSpPr>
          <p:nvPr>
            <p:ph type="body" sz="quarter" idx="13"/>
            <p:custDataLst>
              <p:tags r:id="rId4"/>
            </p:custDataLst>
          </p:nvPr>
        </p:nvSpPr>
        <p:spPr/>
        <p:txBody>
          <a:bodyPr/>
          <a:lstStyle/>
          <a:p>
            <a:r>
              <a:rPr lang="en-GB" dirty="0"/>
              <a:t>Un </a:t>
            </a:r>
            <a:r>
              <a:rPr lang="en-GB" dirty="0" err="1"/>
              <a:t>outil</a:t>
            </a:r>
            <a:r>
              <a:rPr lang="en-GB" dirty="0"/>
              <a:t> </a:t>
            </a:r>
            <a:r>
              <a:rPr lang="en-GB" dirty="0" err="1"/>
              <a:t>fourni</a:t>
            </a:r>
            <a:r>
              <a:rPr lang="en-GB" dirty="0"/>
              <a:t> aux </a:t>
            </a:r>
            <a:r>
              <a:rPr lang="en-GB" dirty="0" err="1"/>
              <a:t>collègues</a:t>
            </a:r>
            <a:r>
              <a:rPr lang="en-GB" dirty="0"/>
              <a:t> IPR des </a:t>
            </a:r>
            <a:r>
              <a:rPr lang="en-GB" dirty="0" err="1"/>
              <a:t>autres</a:t>
            </a:r>
            <a:r>
              <a:rPr lang="en-GB" dirty="0"/>
              <a:t> disciplines</a:t>
            </a:r>
          </a:p>
        </p:txBody>
      </p:sp>
      <p:sp>
        <p:nvSpPr>
          <p:cNvPr id="12" name="ZoneTexte 11"/>
          <p:cNvSpPr txBox="1"/>
          <p:nvPr>
            <p:custDataLst>
              <p:tags r:id="rId5"/>
            </p:custDataLst>
          </p:nvPr>
        </p:nvSpPr>
        <p:spPr>
          <a:xfrm>
            <a:off x="2191407" y="4558611"/>
            <a:ext cx="4430110" cy="707886"/>
          </a:xfrm>
          <a:prstGeom prst="rect">
            <a:avLst/>
          </a:prstGeom>
          <a:solidFill>
            <a:srgbClr val="FFC000"/>
          </a:solidFill>
        </p:spPr>
        <p:txBody>
          <a:bodyPr wrap="square" rtlCol="0">
            <a:spAutoFit/>
          </a:bodyPr>
          <a:lstStyle/>
          <a:p>
            <a:r>
              <a:rPr lang="fr-FR" sz="2000" dirty="0">
                <a:solidFill>
                  <a:schemeClr val="bg1"/>
                </a:solidFill>
              </a:rPr>
              <a:t>Les épreuves à caractère technologique valorisent les candidats</a:t>
            </a:r>
          </a:p>
        </p:txBody>
      </p:sp>
      <p:cxnSp>
        <p:nvCxnSpPr>
          <p:cNvPr id="11" name="Connecteur droit 10"/>
          <p:cNvCxnSpPr/>
          <p:nvPr>
            <p:custDataLst>
              <p:tags r:id="rId6"/>
            </p:custDataLst>
          </p:nvPr>
        </p:nvCxnSpPr>
        <p:spPr>
          <a:xfrm flipV="1">
            <a:off x="1340907" y="3704898"/>
            <a:ext cx="6888789" cy="15766"/>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custDataLst>
              <p:tags r:id="rId7"/>
            </p:custDataLst>
          </p:nvPr>
        </p:nvSpPr>
        <p:spPr>
          <a:xfrm>
            <a:off x="0" y="2030820"/>
            <a:ext cx="9144000" cy="41373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Graphique 7"/>
          <p:cNvGraphicFramePr/>
          <p:nvPr>
            <p:custDataLst>
              <p:tags r:id="rId8"/>
            </p:custDataLst>
          </p:nvPr>
        </p:nvGraphicFramePr>
        <p:xfrm>
          <a:off x="849694" y="2030820"/>
          <a:ext cx="7164105" cy="3884729"/>
        </p:xfrm>
        <a:graphic>
          <a:graphicData uri="http://schemas.openxmlformats.org/drawingml/2006/chart">
            <c:chart xmlns:c="http://schemas.openxmlformats.org/drawingml/2006/chart" xmlns:r="http://schemas.openxmlformats.org/officeDocument/2006/relationships" r:id="rId12"/>
          </a:graphicData>
        </a:graphic>
      </p:graphicFrame>
      <p:sp>
        <p:nvSpPr>
          <p:cNvPr id="14" name="ZoneTexte 13"/>
          <p:cNvSpPr txBox="1"/>
          <p:nvPr>
            <p:custDataLst>
              <p:tags r:id="rId9"/>
            </p:custDataLst>
          </p:nvPr>
        </p:nvSpPr>
        <p:spPr>
          <a:xfrm>
            <a:off x="3531475" y="3258999"/>
            <a:ext cx="4096433" cy="1323439"/>
          </a:xfrm>
          <a:prstGeom prst="rect">
            <a:avLst/>
          </a:prstGeom>
          <a:solidFill>
            <a:srgbClr val="FFC000"/>
          </a:solidFill>
        </p:spPr>
        <p:txBody>
          <a:bodyPr wrap="square" rtlCol="0">
            <a:spAutoFit/>
          </a:bodyPr>
          <a:lstStyle/>
          <a:p>
            <a:r>
              <a:rPr lang="fr-FR" sz="2000" dirty="0">
                <a:solidFill>
                  <a:schemeClr val="bg1"/>
                </a:solidFill>
              </a:rPr>
              <a:t>La moyenne obtenue à l’épreuve de projet détermine presque exclusivement la réussite au baccalauréat</a:t>
            </a:r>
          </a:p>
        </p:txBody>
      </p:sp>
    </p:spTree>
    <p:extLst>
      <p:ext uri="{BB962C8B-B14F-4D97-AF65-F5344CB8AC3E}">
        <p14:creationId xmlns:p14="http://schemas.microsoft.com/office/powerpoint/2010/main" val="458326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8" grpId="0">
        <p:bldAsOne/>
      </p:bldGraphic>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p:cNvGraphicFramePr>
            <a:graphicFrameLocks/>
          </p:cNvGraphicFramePr>
          <p:nvPr>
            <p:custDataLst>
              <p:tags r:id="rId1"/>
            </p:custDataLst>
          </p:nvPr>
        </p:nvGraphicFramePr>
        <p:xfrm>
          <a:off x="785813" y="2222226"/>
          <a:ext cx="8070585" cy="4168684"/>
        </p:xfrm>
        <a:graphic>
          <a:graphicData uri="http://schemas.openxmlformats.org/drawingml/2006/chart">
            <c:chart xmlns:c="http://schemas.openxmlformats.org/drawingml/2006/chart" xmlns:r="http://schemas.openxmlformats.org/officeDocument/2006/relationships" r:id="rId11"/>
          </a:graphicData>
        </a:graphic>
      </p:graphicFrame>
      <p:sp>
        <p:nvSpPr>
          <p:cNvPr id="6" name="Titre 5"/>
          <p:cNvSpPr>
            <a:spLocks noGrp="1"/>
          </p:cNvSpPr>
          <p:nvPr>
            <p:ph type="title"/>
            <p:custDataLst>
              <p:tags r:id="rId2"/>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3"/>
            </p:custDataLst>
          </p:nvPr>
        </p:nvSpPr>
        <p:spPr/>
        <p:txBody>
          <a:bodyPr/>
          <a:lstStyle/>
          <a:p>
            <a:fld id="{C6B7B3CB-E3BA-F74C-AB76-86EFC5843CD6}" type="slidenum">
              <a:rPr lang="fr-FR" smtClean="0"/>
              <a:pPr/>
              <a:t>37</a:t>
            </a:fld>
            <a:endParaRPr lang="fr-FR" dirty="0"/>
          </a:p>
        </p:txBody>
      </p:sp>
      <p:sp>
        <p:nvSpPr>
          <p:cNvPr id="7" name="Espace réservé du texte 6"/>
          <p:cNvSpPr>
            <a:spLocks noGrp="1"/>
          </p:cNvSpPr>
          <p:nvPr>
            <p:ph type="body" sz="quarter" idx="13"/>
            <p:custDataLst>
              <p:tags r:id="rId4"/>
            </p:custDataLst>
          </p:nvPr>
        </p:nvSpPr>
        <p:spPr>
          <a:xfrm>
            <a:off x="785813" y="1461558"/>
            <a:ext cx="7881937" cy="4598988"/>
          </a:xfrm>
        </p:spPr>
        <p:txBody>
          <a:bodyPr/>
          <a:lstStyle/>
          <a:p>
            <a:r>
              <a:rPr lang="en-GB" dirty="0"/>
              <a:t>Un impact </a:t>
            </a:r>
            <a:r>
              <a:rPr lang="en-GB" dirty="0" err="1"/>
              <a:t>sur</a:t>
            </a:r>
            <a:r>
              <a:rPr lang="en-GB" dirty="0"/>
              <a:t> </a:t>
            </a:r>
            <a:r>
              <a:rPr lang="en-GB" dirty="0" err="1"/>
              <a:t>l’organisation</a:t>
            </a:r>
            <a:r>
              <a:rPr lang="en-GB" dirty="0"/>
              <a:t> de </a:t>
            </a:r>
            <a:r>
              <a:rPr lang="en-GB" dirty="0" err="1"/>
              <a:t>l’accompagnement</a:t>
            </a:r>
            <a:r>
              <a:rPr lang="en-GB" dirty="0"/>
              <a:t> </a:t>
            </a:r>
            <a:r>
              <a:rPr lang="en-GB" dirty="0" err="1"/>
              <a:t>personnalisé</a:t>
            </a:r>
            <a:endParaRPr lang="en-GB" dirty="0"/>
          </a:p>
        </p:txBody>
      </p:sp>
      <p:sp>
        <p:nvSpPr>
          <p:cNvPr id="10" name="Ellipse 9"/>
          <p:cNvSpPr/>
          <p:nvPr>
            <p:custDataLst>
              <p:tags r:id="rId5"/>
            </p:custDataLst>
          </p:nvPr>
        </p:nvSpPr>
        <p:spPr>
          <a:xfrm>
            <a:off x="2240509" y="5047269"/>
            <a:ext cx="304800" cy="9906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p:cNvSpPr/>
          <p:nvPr>
            <p:custDataLst>
              <p:tags r:id="rId6"/>
            </p:custDataLst>
          </p:nvPr>
        </p:nvSpPr>
        <p:spPr>
          <a:xfrm>
            <a:off x="5786608" y="5145149"/>
            <a:ext cx="304800" cy="9906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custDataLst>
              <p:tags r:id="rId7"/>
            </p:custDataLst>
          </p:nvPr>
        </p:nvSpPr>
        <p:spPr>
          <a:xfrm>
            <a:off x="8224213" y="5047269"/>
            <a:ext cx="304800" cy="9906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custDataLst>
              <p:tags r:id="rId8"/>
            </p:custDataLst>
          </p:nvPr>
        </p:nvSpPr>
        <p:spPr>
          <a:xfrm>
            <a:off x="15767" y="1907628"/>
            <a:ext cx="3957144" cy="1477328"/>
          </a:xfrm>
          <a:prstGeom prst="rect">
            <a:avLst/>
          </a:prstGeom>
          <a:solidFill>
            <a:srgbClr val="FFC000"/>
          </a:solidFill>
        </p:spPr>
        <p:txBody>
          <a:bodyPr wrap="square" rtlCol="0">
            <a:spAutoFit/>
          </a:bodyPr>
          <a:lstStyle/>
          <a:p>
            <a:r>
              <a:rPr lang="fr-FR" dirty="0">
                <a:solidFill>
                  <a:schemeClr val="bg1"/>
                </a:solidFill>
              </a:rPr>
              <a:t>Détecter les difficultés des élèves  sur les compétences de communication dès la classe de première et travailler cette compétence  en accompagnement  personnalisé</a:t>
            </a:r>
          </a:p>
        </p:txBody>
      </p:sp>
      <p:sp>
        <p:nvSpPr>
          <p:cNvPr id="14" name="ZoneTexte 13"/>
          <p:cNvSpPr txBox="1"/>
          <p:nvPr>
            <p:custDataLst>
              <p:tags r:id="rId9"/>
            </p:custDataLst>
          </p:nvPr>
        </p:nvSpPr>
        <p:spPr>
          <a:xfrm>
            <a:off x="3949036" y="2553458"/>
            <a:ext cx="2294474" cy="369332"/>
          </a:xfrm>
          <a:prstGeom prst="rect">
            <a:avLst/>
          </a:prstGeom>
          <a:noFill/>
        </p:spPr>
        <p:txBody>
          <a:bodyPr wrap="none" rtlCol="0">
            <a:spAutoFit/>
          </a:bodyPr>
          <a:lstStyle/>
          <a:p>
            <a:r>
              <a:rPr lang="fr-FR" b="1" dirty="0"/>
              <a:t>Établissement lambda</a:t>
            </a:r>
          </a:p>
        </p:txBody>
      </p:sp>
    </p:spTree>
    <p:extLst>
      <p:ext uri="{BB962C8B-B14F-4D97-AF65-F5344CB8AC3E}">
        <p14:creationId xmlns:p14="http://schemas.microsoft.com/office/powerpoint/2010/main" val="21853338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38</a:t>
            </a:fld>
            <a:endParaRPr lang="fr-FR" dirty="0"/>
          </a:p>
        </p:txBody>
      </p:sp>
      <p:sp>
        <p:nvSpPr>
          <p:cNvPr id="7" name="Espace réservé du texte 6"/>
          <p:cNvSpPr>
            <a:spLocks noGrp="1"/>
          </p:cNvSpPr>
          <p:nvPr>
            <p:ph type="body" sz="quarter" idx="13"/>
            <p:custDataLst>
              <p:tags r:id="rId3"/>
            </p:custDataLst>
          </p:nvPr>
        </p:nvSpPr>
        <p:spPr/>
        <p:txBody>
          <a:bodyPr/>
          <a:lstStyle/>
          <a:p>
            <a:r>
              <a:rPr lang="en-GB" dirty="0" err="1"/>
              <a:t>Alimenter</a:t>
            </a:r>
            <a:r>
              <a:rPr lang="en-GB" dirty="0"/>
              <a:t> la </a:t>
            </a:r>
            <a:r>
              <a:rPr lang="en-GB" dirty="0" err="1"/>
              <a:t>réflexion</a:t>
            </a:r>
            <a:r>
              <a:rPr lang="en-GB" dirty="0"/>
              <a:t> en </a:t>
            </a:r>
            <a:r>
              <a:rPr lang="en-GB" dirty="0" err="1"/>
              <a:t>établissement</a:t>
            </a:r>
            <a:r>
              <a:rPr lang="en-GB" dirty="0"/>
              <a:t> </a:t>
            </a:r>
            <a:r>
              <a:rPr lang="en-GB" dirty="0" err="1"/>
              <a:t>sur</a:t>
            </a:r>
            <a:r>
              <a:rPr lang="en-GB" dirty="0"/>
              <a:t> le </a:t>
            </a:r>
            <a:r>
              <a:rPr lang="en-GB" dirty="0" err="1"/>
              <a:t>rôle</a:t>
            </a:r>
            <a:r>
              <a:rPr lang="en-GB" dirty="0"/>
              <a:t> de </a:t>
            </a:r>
            <a:r>
              <a:rPr lang="en-GB" dirty="0" err="1"/>
              <a:t>l’ETLV</a:t>
            </a:r>
            <a:endParaRPr lang="en-GB" dirty="0"/>
          </a:p>
        </p:txBody>
      </p:sp>
      <p:pic>
        <p:nvPicPr>
          <p:cNvPr id="1029" name="Picture 5"/>
          <p:cNvPicPr>
            <a:picLocks noChangeAspect="1" noChangeArrowheads="1"/>
          </p:cNvPicPr>
          <p:nvPr>
            <p:custDataLst>
              <p:tags r:id="rId4"/>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0" y="2443315"/>
            <a:ext cx="9144000" cy="3676013"/>
          </a:xfrm>
          <a:prstGeom prst="rect">
            <a:avLst/>
          </a:prstGeom>
          <a:noFill/>
          <a:ln w="9525">
            <a:noFill/>
            <a:miter lim="800000"/>
            <a:headEnd/>
            <a:tailEnd/>
          </a:ln>
          <a:effectLst/>
        </p:spPr>
      </p:pic>
      <p:sp>
        <p:nvSpPr>
          <p:cNvPr id="11" name="ZoneTexte 10"/>
          <p:cNvSpPr txBox="1"/>
          <p:nvPr>
            <p:custDataLst>
              <p:tags r:id="rId5"/>
            </p:custDataLst>
          </p:nvPr>
        </p:nvSpPr>
        <p:spPr>
          <a:xfrm>
            <a:off x="8292662" y="4020202"/>
            <a:ext cx="756745" cy="646331"/>
          </a:xfrm>
          <a:prstGeom prst="rect">
            <a:avLst/>
          </a:prstGeom>
          <a:solidFill>
            <a:schemeClr val="bg1"/>
          </a:solidFill>
        </p:spPr>
        <p:txBody>
          <a:bodyPr wrap="square" rtlCol="0">
            <a:spAutoFit/>
          </a:bodyPr>
          <a:lstStyle/>
          <a:p>
            <a:r>
              <a:rPr lang="fr-FR" dirty="0"/>
              <a:t>ETLV 12,9</a:t>
            </a:r>
          </a:p>
        </p:txBody>
      </p:sp>
      <p:sp>
        <p:nvSpPr>
          <p:cNvPr id="12" name="ZoneTexte 11"/>
          <p:cNvSpPr txBox="1"/>
          <p:nvPr>
            <p:custDataLst>
              <p:tags r:id="rId6"/>
            </p:custDataLst>
          </p:nvPr>
        </p:nvSpPr>
        <p:spPr>
          <a:xfrm>
            <a:off x="625199" y="2129849"/>
            <a:ext cx="6153973"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dirty="0"/>
              <a:t>Dans certains établissements, l’ETLV ne joue pas son rôle d’épreuve à « points bonus ».</a:t>
            </a:r>
          </a:p>
          <a:p>
            <a:r>
              <a:rPr lang="fr-FR" dirty="0"/>
              <a:t>Des moyennes à l’épreuve parfois inférieures à la moyenne obtenue en LV1.</a:t>
            </a:r>
          </a:p>
        </p:txBody>
      </p:sp>
      <p:cxnSp>
        <p:nvCxnSpPr>
          <p:cNvPr id="14" name="Connecteur droit 13"/>
          <p:cNvCxnSpPr/>
          <p:nvPr>
            <p:custDataLst>
              <p:tags r:id="rId7"/>
            </p:custDataLst>
          </p:nvPr>
        </p:nvCxnSpPr>
        <p:spPr>
          <a:xfrm>
            <a:off x="299545" y="5155323"/>
            <a:ext cx="8056179" cy="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ZoneTexte 15"/>
          <p:cNvSpPr txBox="1"/>
          <p:nvPr>
            <p:custDataLst>
              <p:tags r:id="rId8"/>
            </p:custDataLst>
          </p:nvPr>
        </p:nvSpPr>
        <p:spPr>
          <a:xfrm>
            <a:off x="8324192" y="4812997"/>
            <a:ext cx="756745" cy="646331"/>
          </a:xfrm>
          <a:prstGeom prst="rect">
            <a:avLst/>
          </a:prstGeom>
          <a:solidFill>
            <a:schemeClr val="bg1"/>
          </a:solidFill>
        </p:spPr>
        <p:txBody>
          <a:bodyPr wrap="square" rtlCol="0">
            <a:spAutoFit/>
          </a:bodyPr>
          <a:lstStyle/>
          <a:p>
            <a:r>
              <a:rPr lang="fr-FR" dirty="0"/>
              <a:t>LV1 10,3</a:t>
            </a:r>
          </a:p>
        </p:txBody>
      </p:sp>
    </p:spTree>
    <p:extLst>
      <p:ext uri="{BB962C8B-B14F-4D97-AF65-F5344CB8AC3E}">
        <p14:creationId xmlns:p14="http://schemas.microsoft.com/office/powerpoint/2010/main" val="5693134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39</a:t>
            </a:fld>
            <a:endParaRPr lang="fr-FR" dirty="0"/>
          </a:p>
        </p:txBody>
      </p:sp>
      <p:sp>
        <p:nvSpPr>
          <p:cNvPr id="7" name="Espace réservé du texte 6"/>
          <p:cNvSpPr>
            <a:spLocks noGrp="1"/>
          </p:cNvSpPr>
          <p:nvPr>
            <p:ph type="body" sz="quarter" idx="13"/>
            <p:custDataLst>
              <p:tags r:id="rId3"/>
            </p:custDataLst>
          </p:nvPr>
        </p:nvSpPr>
        <p:spPr/>
        <p:txBody>
          <a:bodyPr/>
          <a:lstStyle/>
          <a:p>
            <a:r>
              <a:rPr lang="en-GB" dirty="0" err="1"/>
              <a:t>Spécialité</a:t>
            </a:r>
            <a:r>
              <a:rPr lang="en-GB" dirty="0"/>
              <a:t> SIN – Des </a:t>
            </a:r>
            <a:r>
              <a:rPr lang="en-GB" dirty="0" err="1"/>
              <a:t>écarts</a:t>
            </a:r>
            <a:r>
              <a:rPr lang="en-GB" dirty="0"/>
              <a:t> </a:t>
            </a:r>
            <a:r>
              <a:rPr lang="en-GB" dirty="0" err="1"/>
              <a:t>sur</a:t>
            </a:r>
            <a:r>
              <a:rPr lang="en-GB" dirty="0"/>
              <a:t> les </a:t>
            </a:r>
            <a:r>
              <a:rPr lang="en-GB" dirty="0" err="1"/>
              <a:t>résultats</a:t>
            </a:r>
            <a:r>
              <a:rPr lang="en-GB" dirty="0"/>
              <a:t> </a:t>
            </a:r>
            <a:r>
              <a:rPr lang="en-GB" dirty="0" err="1"/>
              <a:t>importants</a:t>
            </a:r>
            <a:r>
              <a:rPr lang="en-GB" dirty="0"/>
              <a:t> entre </a:t>
            </a:r>
            <a:r>
              <a:rPr lang="en-GB" dirty="0" err="1"/>
              <a:t>l’épreuve</a:t>
            </a:r>
            <a:r>
              <a:rPr lang="en-GB" dirty="0"/>
              <a:t> de </a:t>
            </a:r>
            <a:r>
              <a:rPr lang="en-GB" dirty="0" err="1"/>
              <a:t>conduite</a:t>
            </a:r>
            <a:r>
              <a:rPr lang="en-GB" dirty="0"/>
              <a:t> de </a:t>
            </a:r>
            <a:r>
              <a:rPr lang="en-GB" dirty="0" err="1"/>
              <a:t>projet</a:t>
            </a:r>
            <a:r>
              <a:rPr lang="en-GB" dirty="0"/>
              <a:t> et la </a:t>
            </a:r>
            <a:r>
              <a:rPr lang="en-GB" dirty="0" err="1"/>
              <a:t>présentation</a:t>
            </a:r>
            <a:r>
              <a:rPr lang="en-GB" dirty="0"/>
              <a:t> du </a:t>
            </a:r>
            <a:r>
              <a:rPr lang="en-GB" dirty="0" err="1"/>
              <a:t>projet</a:t>
            </a:r>
            <a:r>
              <a:rPr lang="en-GB" dirty="0"/>
              <a:t> en 2013 </a:t>
            </a:r>
          </a:p>
        </p:txBody>
      </p:sp>
      <p:pic>
        <p:nvPicPr>
          <p:cNvPr id="6146" name="Picture 2"/>
          <p:cNvPicPr>
            <a:picLocks noChangeAspect="1" noChangeArrowheads="1"/>
          </p:cNvPicPr>
          <p:nvPr>
            <p:custDataLst>
              <p:tags r:id="rId4"/>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2876693" y="2141540"/>
            <a:ext cx="5810108" cy="2306710"/>
          </a:xfrm>
          <a:prstGeom prst="rect">
            <a:avLst/>
          </a:prstGeom>
          <a:noFill/>
          <a:ln w="9525">
            <a:noFill/>
            <a:miter lim="800000"/>
            <a:headEnd/>
            <a:tailEnd/>
          </a:ln>
          <a:effectLst/>
        </p:spPr>
      </p:pic>
      <p:sp>
        <p:nvSpPr>
          <p:cNvPr id="8" name="ZoneTexte 7"/>
          <p:cNvSpPr txBox="1"/>
          <p:nvPr>
            <p:custDataLst>
              <p:tags r:id="rId5"/>
            </p:custDataLst>
          </p:nvPr>
        </p:nvSpPr>
        <p:spPr>
          <a:xfrm>
            <a:off x="1159277" y="2834759"/>
            <a:ext cx="140294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fr-FR" dirty="0"/>
              <a:t>Session 2013</a:t>
            </a:r>
          </a:p>
        </p:txBody>
      </p:sp>
      <p:pic>
        <p:nvPicPr>
          <p:cNvPr id="6147" name="Picture 3"/>
          <p:cNvPicPr>
            <a:picLocks noChangeAspect="1" noChangeArrowheads="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2880584" y="4486503"/>
            <a:ext cx="5702127" cy="1930420"/>
          </a:xfrm>
          <a:prstGeom prst="rect">
            <a:avLst/>
          </a:prstGeom>
          <a:noFill/>
          <a:ln w="9525">
            <a:noFill/>
            <a:miter lim="800000"/>
            <a:headEnd/>
            <a:tailEnd/>
          </a:ln>
          <a:effectLst/>
        </p:spPr>
      </p:pic>
      <p:sp>
        <p:nvSpPr>
          <p:cNvPr id="10" name="ZoneTexte 9"/>
          <p:cNvSpPr txBox="1"/>
          <p:nvPr>
            <p:custDataLst>
              <p:tags r:id="rId7"/>
            </p:custDataLst>
          </p:nvPr>
        </p:nvSpPr>
        <p:spPr>
          <a:xfrm>
            <a:off x="1159277" y="4802743"/>
            <a:ext cx="140294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fr-FR" dirty="0"/>
              <a:t>Session 2015</a:t>
            </a:r>
          </a:p>
        </p:txBody>
      </p:sp>
      <p:sp>
        <p:nvSpPr>
          <p:cNvPr id="11" name="Arc 10"/>
          <p:cNvSpPr/>
          <p:nvPr>
            <p:custDataLst>
              <p:tags r:id="rId8"/>
            </p:custDataLst>
          </p:nvPr>
        </p:nvSpPr>
        <p:spPr>
          <a:xfrm rot="13755278">
            <a:off x="542926" y="3155658"/>
            <a:ext cx="2238375" cy="1967984"/>
          </a:xfrm>
          <a:prstGeom prst="arc">
            <a:avLst/>
          </a:prstGeom>
          <a:ln w="76200">
            <a:solidFill>
              <a:schemeClr val="accent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ZoneTexte 11"/>
          <p:cNvSpPr txBox="1"/>
          <p:nvPr>
            <p:custDataLst>
              <p:tags r:id="rId9"/>
            </p:custDataLst>
          </p:nvPr>
        </p:nvSpPr>
        <p:spPr>
          <a:xfrm>
            <a:off x="771525" y="3576900"/>
            <a:ext cx="2366571" cy="923330"/>
          </a:xfrm>
          <a:prstGeom prst="rect">
            <a:avLst/>
          </a:prstGeom>
          <a:noFill/>
        </p:spPr>
        <p:txBody>
          <a:bodyPr wrap="square" rtlCol="0">
            <a:spAutoFit/>
          </a:bodyPr>
          <a:lstStyle/>
          <a:p>
            <a:r>
              <a:rPr lang="fr-FR" dirty="0"/>
              <a:t>Formation des enseignants sur l’évaluation du projet</a:t>
            </a:r>
          </a:p>
        </p:txBody>
      </p:sp>
      <p:sp>
        <p:nvSpPr>
          <p:cNvPr id="13" name="Ellipse 12"/>
          <p:cNvSpPr/>
          <p:nvPr>
            <p:custDataLst>
              <p:tags r:id="rId10"/>
            </p:custDataLst>
          </p:nvPr>
        </p:nvSpPr>
        <p:spPr>
          <a:xfrm>
            <a:off x="3802656" y="3168197"/>
            <a:ext cx="304800" cy="9906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custDataLst>
              <p:tags r:id="rId11"/>
            </p:custDataLst>
          </p:nvPr>
        </p:nvSpPr>
        <p:spPr>
          <a:xfrm>
            <a:off x="4757132" y="3191745"/>
            <a:ext cx="304800" cy="9906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custDataLst>
              <p:tags r:id="rId12"/>
            </p:custDataLst>
          </p:nvPr>
        </p:nvSpPr>
        <p:spPr>
          <a:xfrm>
            <a:off x="5201836" y="2605726"/>
            <a:ext cx="304800" cy="9906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custDataLst>
              <p:tags r:id="rId13"/>
            </p:custDataLst>
          </p:nvPr>
        </p:nvSpPr>
        <p:spPr>
          <a:xfrm>
            <a:off x="7587814" y="2231152"/>
            <a:ext cx="304800" cy="1487641"/>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71283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cap="none" dirty="0">
                <a:solidFill>
                  <a:srgbClr val="683086"/>
                </a:solidFill>
              </a:rPr>
              <a:t>Intervention en quatre parties</a:t>
            </a:r>
          </a:p>
        </p:txBody>
      </p:sp>
      <p:sp>
        <p:nvSpPr>
          <p:cNvPr id="5" name="Espace réservé du numéro de diapositive 4"/>
          <p:cNvSpPr>
            <a:spLocks noGrp="1"/>
          </p:cNvSpPr>
          <p:nvPr>
            <p:ph type="sldNum" sz="quarter" idx="12"/>
            <p:custDataLst>
              <p:tags r:id="rId2"/>
            </p:custDataLst>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custDataLst>
              <p:tags r:id="rId3"/>
            </p:custDataLst>
          </p:nvPr>
        </p:nvSpPr>
        <p:spPr>
          <a:xfrm>
            <a:off x="805400" y="2371079"/>
            <a:ext cx="7881937" cy="1959622"/>
          </a:xfrm>
        </p:spPr>
        <p:txBody>
          <a:bodyPr/>
          <a:lstStyle/>
          <a:p>
            <a:pPr>
              <a:buClr>
                <a:srgbClr val="683086"/>
              </a:buClr>
            </a:pPr>
            <a:r>
              <a:rPr lang="fr-FR" dirty="0">
                <a:solidFill>
                  <a:schemeClr val="tx1"/>
                </a:solidFill>
              </a:rPr>
              <a:t> Analyse d’un sujet a posteriori, Jérôme </a:t>
            </a:r>
            <a:r>
              <a:rPr lang="fr-FR" dirty="0" err="1">
                <a:solidFill>
                  <a:schemeClr val="tx1"/>
                </a:solidFill>
              </a:rPr>
              <a:t>Prouzat</a:t>
            </a:r>
            <a:endParaRPr lang="fr-FR" dirty="0">
              <a:solidFill>
                <a:schemeClr val="tx1"/>
              </a:solidFill>
            </a:endParaRPr>
          </a:p>
          <a:p>
            <a:pPr>
              <a:buClr>
                <a:srgbClr val="683086"/>
              </a:buClr>
            </a:pPr>
            <a:r>
              <a:rPr lang="fr-FR" dirty="0">
                <a:solidFill>
                  <a:schemeClr val="tx1"/>
                </a:solidFill>
              </a:rPr>
              <a:t> Élaboration d’un sujet par compétences, David </a:t>
            </a:r>
            <a:r>
              <a:rPr lang="fr-FR" dirty="0" err="1">
                <a:solidFill>
                  <a:schemeClr val="tx1"/>
                </a:solidFill>
              </a:rPr>
              <a:t>Grateau</a:t>
            </a:r>
            <a:endParaRPr lang="fr-FR" dirty="0">
              <a:solidFill>
                <a:schemeClr val="tx1"/>
              </a:solidFill>
            </a:endParaRPr>
          </a:p>
          <a:p>
            <a:pPr>
              <a:buClr>
                <a:srgbClr val="683086"/>
              </a:buClr>
            </a:pPr>
            <a:r>
              <a:rPr lang="fr-FR" dirty="0">
                <a:solidFill>
                  <a:schemeClr val="tx1"/>
                </a:solidFill>
              </a:rPr>
              <a:t> Analyse nationale des résultats, Pascale Costa</a:t>
            </a:r>
          </a:p>
          <a:p>
            <a:pPr>
              <a:buClr>
                <a:srgbClr val="683086"/>
              </a:buClr>
            </a:pPr>
            <a:r>
              <a:rPr lang="fr-FR" dirty="0">
                <a:solidFill>
                  <a:schemeClr val="tx1"/>
                </a:solidFill>
              </a:rPr>
              <a:t> Exploitation en académie, David </a:t>
            </a:r>
            <a:r>
              <a:rPr lang="fr-FR" dirty="0" err="1">
                <a:solidFill>
                  <a:schemeClr val="tx1"/>
                </a:solidFill>
              </a:rPr>
              <a:t>Hélard</a:t>
            </a:r>
            <a:endParaRPr lang="fr-FR" dirty="0">
              <a:solidFill>
                <a:schemeClr val="tx1"/>
              </a:solidFill>
            </a:endParaRPr>
          </a:p>
          <a:p>
            <a:pPr marL="0" indent="0">
              <a:buClr>
                <a:srgbClr val="683086"/>
              </a:buClr>
              <a:buNone/>
            </a:pPr>
            <a:endParaRPr lang="fr-FR" dirty="0"/>
          </a:p>
        </p:txBody>
      </p:sp>
    </p:spTree>
    <p:extLst>
      <p:ext uri="{BB962C8B-B14F-4D97-AF65-F5344CB8AC3E}">
        <p14:creationId xmlns:p14="http://schemas.microsoft.com/office/powerpoint/2010/main" val="32688642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40</a:t>
            </a:fld>
            <a:endParaRPr lang="fr-FR" dirty="0"/>
          </a:p>
        </p:txBody>
      </p:sp>
      <p:sp>
        <p:nvSpPr>
          <p:cNvPr id="7" name="Espace réservé du texte 6"/>
          <p:cNvSpPr>
            <a:spLocks noGrp="1"/>
          </p:cNvSpPr>
          <p:nvPr>
            <p:ph type="body" sz="quarter" idx="13"/>
            <p:custDataLst>
              <p:tags r:id="rId3"/>
            </p:custDataLst>
          </p:nvPr>
        </p:nvSpPr>
        <p:spPr/>
        <p:txBody>
          <a:bodyPr/>
          <a:lstStyle/>
          <a:p>
            <a:r>
              <a:rPr lang="en-GB" dirty="0"/>
              <a:t>Des </a:t>
            </a:r>
            <a:r>
              <a:rPr lang="en-GB" dirty="0" err="1"/>
              <a:t>repères</a:t>
            </a:r>
            <a:r>
              <a:rPr lang="en-GB" dirty="0"/>
              <a:t> </a:t>
            </a:r>
            <a:r>
              <a:rPr lang="en-GB" dirty="0" err="1"/>
              <a:t>sur</a:t>
            </a:r>
            <a:r>
              <a:rPr lang="en-GB" dirty="0"/>
              <a:t> les </a:t>
            </a:r>
            <a:r>
              <a:rPr lang="en-GB" dirty="0" err="1"/>
              <a:t>évolutions</a:t>
            </a:r>
            <a:r>
              <a:rPr lang="en-GB" dirty="0"/>
              <a:t> des </a:t>
            </a:r>
            <a:r>
              <a:rPr lang="en-GB" dirty="0" err="1"/>
              <a:t>moyennes</a:t>
            </a:r>
            <a:r>
              <a:rPr lang="en-GB" dirty="0"/>
              <a:t> </a:t>
            </a:r>
            <a:r>
              <a:rPr lang="en-GB" dirty="0" err="1"/>
              <a:t>académiques</a:t>
            </a:r>
            <a:r>
              <a:rPr lang="en-GB" dirty="0"/>
              <a:t> entre les 3 sessions </a:t>
            </a:r>
            <a:r>
              <a:rPr lang="en-GB" dirty="0" err="1"/>
              <a:t>d’examen</a:t>
            </a:r>
            <a:endParaRPr lang="en-GB" dirty="0"/>
          </a:p>
        </p:txBody>
      </p:sp>
      <p:graphicFrame>
        <p:nvGraphicFramePr>
          <p:cNvPr id="8" name="Graphique 7"/>
          <p:cNvGraphicFramePr>
            <a:graphicFrameLocks noGrp="1"/>
          </p:cNvGraphicFramePr>
          <p:nvPr>
            <p:custDataLst>
              <p:tags r:id="rId4"/>
            </p:custDataLst>
          </p:nvPr>
        </p:nvGraphicFramePr>
        <p:xfrm>
          <a:off x="804863" y="2286000"/>
          <a:ext cx="7881937" cy="4104910"/>
        </p:xfrm>
        <a:graphic>
          <a:graphicData uri="http://schemas.openxmlformats.org/drawingml/2006/chart">
            <c:chart xmlns:c="http://schemas.openxmlformats.org/drawingml/2006/chart" xmlns:r="http://schemas.openxmlformats.org/officeDocument/2006/relationships" r:id="rId8"/>
          </a:graphicData>
        </a:graphic>
      </p:graphicFrame>
      <p:cxnSp>
        <p:nvCxnSpPr>
          <p:cNvPr id="15" name="Connecteur droit 14"/>
          <p:cNvCxnSpPr/>
          <p:nvPr>
            <p:custDataLst>
              <p:tags r:id="rId5"/>
            </p:custDataLst>
          </p:nvPr>
        </p:nvCxnSpPr>
        <p:spPr>
          <a:xfrm>
            <a:off x="3342290" y="2286000"/>
            <a:ext cx="569528" cy="121920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custDataLst>
              <p:tags r:id="rId6"/>
            </p:custDataLst>
          </p:nvPr>
        </p:nvSpPr>
        <p:spPr>
          <a:xfrm>
            <a:off x="3027810" y="4027042"/>
            <a:ext cx="4721525" cy="923330"/>
          </a:xfrm>
          <a:prstGeom prst="rect">
            <a:avLst/>
          </a:prstGeom>
          <a:solidFill>
            <a:srgbClr val="FFC000"/>
          </a:solidFill>
        </p:spPr>
        <p:txBody>
          <a:bodyPr wrap="square" rtlCol="0">
            <a:spAutoFit/>
          </a:bodyPr>
          <a:lstStyle/>
          <a:p>
            <a:r>
              <a:rPr lang="fr-FR" dirty="0">
                <a:solidFill>
                  <a:schemeClr val="bg1"/>
                </a:solidFill>
              </a:rPr>
              <a:t>Un décrochage en ETT à la session 2015 expliqué par une élévation des exigences scientifiques et technologiques à l’épreuve</a:t>
            </a:r>
          </a:p>
        </p:txBody>
      </p:sp>
    </p:spTree>
    <p:extLst>
      <p:ext uri="{BB962C8B-B14F-4D97-AF65-F5344CB8AC3E}">
        <p14:creationId xmlns:p14="http://schemas.microsoft.com/office/powerpoint/2010/main" val="13310003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41</a:t>
            </a:fld>
            <a:endParaRPr lang="fr-FR" dirty="0"/>
          </a:p>
        </p:txBody>
      </p:sp>
      <p:sp>
        <p:nvSpPr>
          <p:cNvPr id="7" name="Espace réservé du texte 6"/>
          <p:cNvSpPr>
            <a:spLocks noGrp="1"/>
          </p:cNvSpPr>
          <p:nvPr>
            <p:ph type="body" sz="quarter" idx="13"/>
            <p:custDataLst>
              <p:tags r:id="rId3"/>
            </p:custDataLst>
          </p:nvPr>
        </p:nvSpPr>
        <p:spPr/>
        <p:txBody>
          <a:bodyPr/>
          <a:lstStyle/>
          <a:p>
            <a:r>
              <a:rPr lang="fr-FR" smtClean="0"/>
              <a:t>Analyse des performances des candidats à l’épreuve ETT</a:t>
            </a:r>
            <a:endParaRPr lang="fr-FR"/>
          </a:p>
        </p:txBody>
      </p:sp>
      <p:graphicFrame>
        <p:nvGraphicFramePr>
          <p:cNvPr id="8" name="Graphique 7"/>
          <p:cNvGraphicFramePr/>
          <p:nvPr>
            <p:custDataLst>
              <p:tags r:id="rId4"/>
            </p:custDataLst>
          </p:nvPr>
        </p:nvGraphicFramePr>
        <p:xfrm>
          <a:off x="0" y="2909714"/>
          <a:ext cx="9282831" cy="1746374"/>
        </p:xfrm>
        <a:graphic>
          <a:graphicData uri="http://schemas.openxmlformats.org/drawingml/2006/chart">
            <c:chart xmlns:c="http://schemas.openxmlformats.org/drawingml/2006/chart" xmlns:r="http://schemas.openxmlformats.org/officeDocument/2006/relationships" r:id="rId20"/>
          </a:graphicData>
        </a:graphic>
      </p:graphicFrame>
      <p:cxnSp>
        <p:nvCxnSpPr>
          <p:cNvPr id="9" name="Connecteur droit 8"/>
          <p:cNvCxnSpPr/>
          <p:nvPr>
            <p:custDataLst>
              <p:tags r:id="rId5"/>
            </p:custDataLst>
          </p:nvPr>
        </p:nvCxnSpPr>
        <p:spPr>
          <a:xfrm flipV="1">
            <a:off x="7812360" y="2189634"/>
            <a:ext cx="0" cy="27363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custDataLst>
              <p:tags r:id="rId6"/>
            </p:custDataLst>
          </p:nvPr>
        </p:nvCxnSpPr>
        <p:spPr>
          <a:xfrm flipV="1">
            <a:off x="2339752" y="2765698"/>
            <a:ext cx="0" cy="21602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ouble flèche horizontale 10"/>
          <p:cNvSpPr/>
          <p:nvPr>
            <p:custDataLst>
              <p:tags r:id="rId7"/>
            </p:custDataLst>
          </p:nvPr>
        </p:nvSpPr>
        <p:spPr>
          <a:xfrm>
            <a:off x="7812360" y="2045618"/>
            <a:ext cx="1331640" cy="504056"/>
          </a:xfrm>
          <a:prstGeom prst="lef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12" name="Double flèche horizontale 11"/>
          <p:cNvSpPr/>
          <p:nvPr>
            <p:custDataLst>
              <p:tags r:id="rId8"/>
            </p:custDataLst>
          </p:nvPr>
        </p:nvSpPr>
        <p:spPr>
          <a:xfrm>
            <a:off x="467544" y="2045618"/>
            <a:ext cx="7308304" cy="504056"/>
          </a:xfrm>
          <a:prstGeom prst="lef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13" name="ZoneTexte 12"/>
          <p:cNvSpPr txBox="1"/>
          <p:nvPr>
            <p:custDataLst>
              <p:tags r:id="rId9"/>
            </p:custDataLst>
          </p:nvPr>
        </p:nvSpPr>
        <p:spPr>
          <a:xfrm>
            <a:off x="3563888" y="2117626"/>
            <a:ext cx="1091453" cy="369332"/>
          </a:xfrm>
          <a:prstGeom prst="rect">
            <a:avLst/>
          </a:prstGeom>
          <a:noFill/>
        </p:spPr>
        <p:txBody>
          <a:bodyPr wrap="none" rtlCol="0">
            <a:spAutoFit/>
          </a:bodyPr>
          <a:lstStyle/>
          <a:p>
            <a:r>
              <a:rPr lang="fr-FR" dirty="0">
                <a:solidFill>
                  <a:schemeClr val="bg1"/>
                </a:solidFill>
              </a:rPr>
              <a:t>Problème</a:t>
            </a:r>
          </a:p>
        </p:txBody>
      </p:sp>
      <p:sp>
        <p:nvSpPr>
          <p:cNvPr id="14" name="ZoneTexte 13"/>
          <p:cNvSpPr txBox="1"/>
          <p:nvPr>
            <p:custDataLst>
              <p:tags r:id="rId10"/>
            </p:custDataLst>
          </p:nvPr>
        </p:nvSpPr>
        <p:spPr>
          <a:xfrm>
            <a:off x="8028384" y="2117626"/>
            <a:ext cx="946221" cy="369332"/>
          </a:xfrm>
          <a:prstGeom prst="rect">
            <a:avLst/>
          </a:prstGeom>
          <a:noFill/>
        </p:spPr>
        <p:txBody>
          <a:bodyPr wrap="none" rtlCol="0">
            <a:spAutoFit/>
          </a:bodyPr>
          <a:lstStyle/>
          <a:p>
            <a:r>
              <a:rPr lang="fr-FR" dirty="0">
                <a:solidFill>
                  <a:schemeClr val="bg1"/>
                </a:solidFill>
              </a:rPr>
              <a:t>Exercice</a:t>
            </a:r>
          </a:p>
        </p:txBody>
      </p:sp>
      <p:sp>
        <p:nvSpPr>
          <p:cNvPr id="15" name="ZoneTexte 14"/>
          <p:cNvSpPr txBox="1"/>
          <p:nvPr>
            <p:custDataLst>
              <p:tags r:id="rId11"/>
            </p:custDataLst>
          </p:nvPr>
        </p:nvSpPr>
        <p:spPr>
          <a:xfrm>
            <a:off x="971600" y="2693690"/>
            <a:ext cx="904287" cy="369332"/>
          </a:xfrm>
          <a:prstGeom prst="rect">
            <a:avLst/>
          </a:prstGeom>
          <a:noFill/>
        </p:spPr>
        <p:txBody>
          <a:bodyPr wrap="none" rtlCol="0">
            <a:spAutoFit/>
          </a:bodyPr>
          <a:lstStyle/>
          <a:p>
            <a:r>
              <a:rPr lang="fr-FR" dirty="0"/>
              <a:t>Partie 1</a:t>
            </a:r>
          </a:p>
        </p:txBody>
      </p:sp>
      <p:cxnSp>
        <p:nvCxnSpPr>
          <p:cNvPr id="16" name="Connecteur droit 15"/>
          <p:cNvCxnSpPr/>
          <p:nvPr>
            <p:custDataLst>
              <p:tags r:id="rId12"/>
            </p:custDataLst>
          </p:nvPr>
        </p:nvCxnSpPr>
        <p:spPr>
          <a:xfrm flipV="1">
            <a:off x="3923928" y="2765698"/>
            <a:ext cx="0" cy="21602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custDataLst>
              <p:tags r:id="rId13"/>
            </p:custDataLst>
          </p:nvPr>
        </p:nvSpPr>
        <p:spPr>
          <a:xfrm>
            <a:off x="2699792" y="2693690"/>
            <a:ext cx="904287" cy="369332"/>
          </a:xfrm>
          <a:prstGeom prst="rect">
            <a:avLst/>
          </a:prstGeom>
          <a:noFill/>
        </p:spPr>
        <p:txBody>
          <a:bodyPr wrap="none" rtlCol="0">
            <a:spAutoFit/>
          </a:bodyPr>
          <a:lstStyle/>
          <a:p>
            <a:r>
              <a:rPr lang="fr-FR" dirty="0"/>
              <a:t>Partie 2</a:t>
            </a:r>
          </a:p>
        </p:txBody>
      </p:sp>
      <p:cxnSp>
        <p:nvCxnSpPr>
          <p:cNvPr id="18" name="Connecteur droit 17"/>
          <p:cNvCxnSpPr/>
          <p:nvPr>
            <p:custDataLst>
              <p:tags r:id="rId14"/>
            </p:custDataLst>
          </p:nvPr>
        </p:nvCxnSpPr>
        <p:spPr>
          <a:xfrm flipV="1">
            <a:off x="5959202" y="2765698"/>
            <a:ext cx="0" cy="21602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custDataLst>
              <p:tags r:id="rId15"/>
            </p:custDataLst>
          </p:nvPr>
        </p:nvSpPr>
        <p:spPr>
          <a:xfrm>
            <a:off x="4499992" y="2693690"/>
            <a:ext cx="904287" cy="369332"/>
          </a:xfrm>
          <a:prstGeom prst="rect">
            <a:avLst/>
          </a:prstGeom>
          <a:noFill/>
        </p:spPr>
        <p:txBody>
          <a:bodyPr wrap="none" rtlCol="0">
            <a:spAutoFit/>
          </a:bodyPr>
          <a:lstStyle/>
          <a:p>
            <a:r>
              <a:rPr lang="fr-FR" dirty="0"/>
              <a:t>Partie 3</a:t>
            </a:r>
          </a:p>
        </p:txBody>
      </p:sp>
      <p:sp>
        <p:nvSpPr>
          <p:cNvPr id="20" name="ZoneTexte 19"/>
          <p:cNvSpPr txBox="1"/>
          <p:nvPr>
            <p:custDataLst>
              <p:tags r:id="rId16"/>
            </p:custDataLst>
          </p:nvPr>
        </p:nvSpPr>
        <p:spPr>
          <a:xfrm>
            <a:off x="6476025" y="2684398"/>
            <a:ext cx="904287" cy="369332"/>
          </a:xfrm>
          <a:prstGeom prst="rect">
            <a:avLst/>
          </a:prstGeom>
          <a:noFill/>
        </p:spPr>
        <p:txBody>
          <a:bodyPr wrap="none" rtlCol="0">
            <a:spAutoFit/>
          </a:bodyPr>
          <a:lstStyle/>
          <a:p>
            <a:r>
              <a:rPr lang="fr-FR" dirty="0"/>
              <a:t>Partie 4</a:t>
            </a:r>
          </a:p>
        </p:txBody>
      </p:sp>
      <p:sp>
        <p:nvSpPr>
          <p:cNvPr id="21" name="Virage 20"/>
          <p:cNvSpPr/>
          <p:nvPr>
            <p:custDataLst>
              <p:tags r:id="rId17"/>
            </p:custDataLst>
          </p:nvPr>
        </p:nvSpPr>
        <p:spPr>
          <a:xfrm flipV="1">
            <a:off x="3846088" y="5105400"/>
            <a:ext cx="809253" cy="781050"/>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schemeClr val="tx1"/>
              </a:solidFill>
            </a:endParaRPr>
          </a:p>
        </p:txBody>
      </p:sp>
      <p:sp>
        <p:nvSpPr>
          <p:cNvPr id="22" name="ZoneTexte 21"/>
          <p:cNvSpPr txBox="1"/>
          <p:nvPr>
            <p:custDataLst>
              <p:tags r:id="rId18"/>
            </p:custDataLst>
          </p:nvPr>
        </p:nvSpPr>
        <p:spPr>
          <a:xfrm>
            <a:off x="4912142" y="5238242"/>
            <a:ext cx="3237800" cy="830997"/>
          </a:xfrm>
          <a:prstGeom prst="rect">
            <a:avLst/>
          </a:prstGeom>
          <a:solidFill>
            <a:srgbClr val="FFC000"/>
          </a:solidFill>
        </p:spPr>
        <p:txBody>
          <a:bodyPr wrap="square" rtlCol="0">
            <a:spAutoFit/>
          </a:bodyPr>
          <a:lstStyle/>
          <a:p>
            <a:r>
              <a:rPr lang="fr-FR" sz="2400" dirty="0">
                <a:solidFill>
                  <a:schemeClr val="bg1"/>
                </a:solidFill>
              </a:rPr>
              <a:t>Travailler en AP sur la persévérance</a:t>
            </a:r>
          </a:p>
        </p:txBody>
      </p:sp>
    </p:spTree>
    <p:extLst>
      <p:ext uri="{BB962C8B-B14F-4D97-AF65-F5344CB8AC3E}">
        <p14:creationId xmlns:p14="http://schemas.microsoft.com/office/powerpoint/2010/main" val="25413251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42</a:t>
            </a:fld>
            <a:endParaRPr lang="fr-FR" dirty="0"/>
          </a:p>
        </p:txBody>
      </p:sp>
      <p:sp>
        <p:nvSpPr>
          <p:cNvPr id="7" name="Espace réservé du texte 6"/>
          <p:cNvSpPr>
            <a:spLocks noGrp="1"/>
          </p:cNvSpPr>
          <p:nvPr>
            <p:ph type="body" sz="quarter" idx="13"/>
            <p:custDataLst>
              <p:tags r:id="rId3"/>
            </p:custDataLst>
          </p:nvPr>
        </p:nvSpPr>
        <p:spPr/>
        <p:txBody>
          <a:bodyPr/>
          <a:lstStyle/>
          <a:p>
            <a:endParaRPr lang="en-GB" dirty="0"/>
          </a:p>
        </p:txBody>
      </p:sp>
      <p:graphicFrame>
        <p:nvGraphicFramePr>
          <p:cNvPr id="11" name="Tableau 10"/>
          <p:cNvGraphicFramePr>
            <a:graphicFrameLocks noGrp="1"/>
          </p:cNvGraphicFramePr>
          <p:nvPr>
            <p:custDataLst>
              <p:tags r:id="rId4"/>
            </p:custDataLst>
          </p:nvPr>
        </p:nvGraphicFramePr>
        <p:xfrm>
          <a:off x="1187624" y="458738"/>
          <a:ext cx="5040560" cy="5770708"/>
        </p:xfrm>
        <a:graphic>
          <a:graphicData uri="http://schemas.openxmlformats.org/drawingml/2006/table">
            <a:tbl>
              <a:tblPr/>
              <a:tblGrid>
                <a:gridCol w="1395704">
                  <a:extLst>
                    <a:ext uri="{9D8B030D-6E8A-4147-A177-3AD203B41FA5}">
                      <a16:colId xmlns="" xmlns:a16="http://schemas.microsoft.com/office/drawing/2014/main" val="20000"/>
                    </a:ext>
                  </a:extLst>
                </a:gridCol>
                <a:gridCol w="330066">
                  <a:extLst>
                    <a:ext uri="{9D8B030D-6E8A-4147-A177-3AD203B41FA5}">
                      <a16:colId xmlns="" xmlns:a16="http://schemas.microsoft.com/office/drawing/2014/main" val="20001"/>
                    </a:ext>
                  </a:extLst>
                </a:gridCol>
                <a:gridCol w="254621">
                  <a:extLst>
                    <a:ext uri="{9D8B030D-6E8A-4147-A177-3AD203B41FA5}">
                      <a16:colId xmlns="" xmlns:a16="http://schemas.microsoft.com/office/drawing/2014/main" val="20002"/>
                    </a:ext>
                  </a:extLst>
                </a:gridCol>
                <a:gridCol w="254621">
                  <a:extLst>
                    <a:ext uri="{9D8B030D-6E8A-4147-A177-3AD203B41FA5}">
                      <a16:colId xmlns="" xmlns:a16="http://schemas.microsoft.com/office/drawing/2014/main" val="20003"/>
                    </a:ext>
                  </a:extLst>
                </a:gridCol>
                <a:gridCol w="169748">
                  <a:extLst>
                    <a:ext uri="{9D8B030D-6E8A-4147-A177-3AD203B41FA5}">
                      <a16:colId xmlns="" xmlns:a16="http://schemas.microsoft.com/office/drawing/2014/main" val="20004"/>
                    </a:ext>
                  </a:extLst>
                </a:gridCol>
                <a:gridCol w="320635">
                  <a:extLst>
                    <a:ext uri="{9D8B030D-6E8A-4147-A177-3AD203B41FA5}">
                      <a16:colId xmlns="" xmlns:a16="http://schemas.microsoft.com/office/drawing/2014/main" val="20005"/>
                    </a:ext>
                  </a:extLst>
                </a:gridCol>
                <a:gridCol w="56583">
                  <a:extLst>
                    <a:ext uri="{9D8B030D-6E8A-4147-A177-3AD203B41FA5}">
                      <a16:colId xmlns="" xmlns:a16="http://schemas.microsoft.com/office/drawing/2014/main" val="20006"/>
                    </a:ext>
                  </a:extLst>
                </a:gridCol>
                <a:gridCol w="132025">
                  <a:extLst>
                    <a:ext uri="{9D8B030D-6E8A-4147-A177-3AD203B41FA5}">
                      <a16:colId xmlns="" xmlns:a16="http://schemas.microsoft.com/office/drawing/2014/main" val="20007"/>
                    </a:ext>
                  </a:extLst>
                </a:gridCol>
                <a:gridCol w="132025">
                  <a:extLst>
                    <a:ext uri="{9D8B030D-6E8A-4147-A177-3AD203B41FA5}">
                      <a16:colId xmlns="" xmlns:a16="http://schemas.microsoft.com/office/drawing/2014/main" val="20008"/>
                    </a:ext>
                  </a:extLst>
                </a:gridCol>
                <a:gridCol w="132025">
                  <a:extLst>
                    <a:ext uri="{9D8B030D-6E8A-4147-A177-3AD203B41FA5}">
                      <a16:colId xmlns="" xmlns:a16="http://schemas.microsoft.com/office/drawing/2014/main" val="20009"/>
                    </a:ext>
                  </a:extLst>
                </a:gridCol>
                <a:gridCol w="132025">
                  <a:extLst>
                    <a:ext uri="{9D8B030D-6E8A-4147-A177-3AD203B41FA5}">
                      <a16:colId xmlns="" xmlns:a16="http://schemas.microsoft.com/office/drawing/2014/main" val="20010"/>
                    </a:ext>
                  </a:extLst>
                </a:gridCol>
                <a:gridCol w="132025">
                  <a:extLst>
                    <a:ext uri="{9D8B030D-6E8A-4147-A177-3AD203B41FA5}">
                      <a16:colId xmlns="" xmlns:a16="http://schemas.microsoft.com/office/drawing/2014/main" val="20011"/>
                    </a:ext>
                  </a:extLst>
                </a:gridCol>
                <a:gridCol w="132025">
                  <a:extLst>
                    <a:ext uri="{9D8B030D-6E8A-4147-A177-3AD203B41FA5}">
                      <a16:colId xmlns="" xmlns:a16="http://schemas.microsoft.com/office/drawing/2014/main" val="20012"/>
                    </a:ext>
                  </a:extLst>
                </a:gridCol>
                <a:gridCol w="160317">
                  <a:extLst>
                    <a:ext uri="{9D8B030D-6E8A-4147-A177-3AD203B41FA5}">
                      <a16:colId xmlns="" xmlns:a16="http://schemas.microsoft.com/office/drawing/2014/main" val="20013"/>
                    </a:ext>
                  </a:extLst>
                </a:gridCol>
                <a:gridCol w="457376">
                  <a:extLst>
                    <a:ext uri="{9D8B030D-6E8A-4147-A177-3AD203B41FA5}">
                      <a16:colId xmlns="" xmlns:a16="http://schemas.microsoft.com/office/drawing/2014/main" val="20014"/>
                    </a:ext>
                  </a:extLst>
                </a:gridCol>
                <a:gridCol w="282913">
                  <a:extLst>
                    <a:ext uri="{9D8B030D-6E8A-4147-A177-3AD203B41FA5}">
                      <a16:colId xmlns="" xmlns:a16="http://schemas.microsoft.com/office/drawing/2014/main" val="20015"/>
                    </a:ext>
                  </a:extLst>
                </a:gridCol>
                <a:gridCol w="282913">
                  <a:extLst>
                    <a:ext uri="{9D8B030D-6E8A-4147-A177-3AD203B41FA5}">
                      <a16:colId xmlns="" xmlns:a16="http://schemas.microsoft.com/office/drawing/2014/main" val="20016"/>
                    </a:ext>
                  </a:extLst>
                </a:gridCol>
                <a:gridCol w="282913">
                  <a:extLst>
                    <a:ext uri="{9D8B030D-6E8A-4147-A177-3AD203B41FA5}">
                      <a16:colId xmlns="" xmlns:a16="http://schemas.microsoft.com/office/drawing/2014/main" val="20017"/>
                    </a:ext>
                  </a:extLst>
                </a:gridCol>
              </a:tblGrid>
              <a:tr h="75797">
                <a:tc rowSpan="2">
                  <a:txBody>
                    <a:bodyPr/>
                    <a:lstStyle/>
                    <a:p>
                      <a:pPr algn="l" fontAlgn="b"/>
                      <a:endParaRPr lang="fr-FR" sz="300" b="0"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r h="75797">
                <a:tc vMerge="1">
                  <a:txBody>
                    <a:bodyPr/>
                    <a:lstStyle/>
                    <a:p>
                      <a:endParaRPr lang="fr-FR"/>
                    </a:p>
                  </a:txBody>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01"/>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2"/>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3"/>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4"/>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5"/>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6"/>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7"/>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8"/>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9"/>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0"/>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1"/>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2"/>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3"/>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4"/>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5"/>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16"/>
                  </a:ext>
                </a:extLst>
              </a:tr>
              <a:tr h="12824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300" b="0" i="0" u="none" strike="noStrike">
                          <a:solidFill>
                            <a:srgbClr val="000000"/>
                          </a:solidFill>
                          <a:latin typeface="Calibri"/>
                        </a:rPr>
                        <a:t>valeur ascenceur:</a:t>
                      </a: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17"/>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r>
                        <a:rPr lang="fr-FR" sz="3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18"/>
                  </a:ext>
                </a:extLst>
              </a:tr>
              <a:tr h="12824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300" b="0" i="0" u="none" strike="noStrike">
                          <a:solidFill>
                            <a:srgbClr val="000000"/>
                          </a:solidFill>
                          <a:latin typeface="Calibri"/>
                        </a:rPr>
                        <a:t>seuil traitement:</a:t>
                      </a: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19"/>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300" b="0" i="0" u="none" strike="noStrike">
                          <a:solidFill>
                            <a:srgbClr val="000000"/>
                          </a:solidFill>
                          <a:latin typeface="Calibri"/>
                        </a:rPr>
                        <a:t>0%</a:t>
                      </a: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0"/>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300" b="0" i="0" u="none" strike="noStrike">
                          <a:solidFill>
                            <a:srgbClr val="000000"/>
                          </a:solidFill>
                          <a:latin typeface="Calibri"/>
                        </a:rPr>
                        <a:t>Poids bonus :</a:t>
                      </a:r>
                    </a:p>
                  </a:txBody>
                  <a:tcPr marL="0" marR="0" marT="0" marB="0" anchor="ctr">
                    <a:lnL>
                      <a:noFill/>
                    </a:lnL>
                    <a:lnR>
                      <a:noFill/>
                    </a:lnR>
                    <a:lnT>
                      <a:noFill/>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1"/>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FFFFFF"/>
                          </a:solidFill>
                          <a:latin typeface="Calibri"/>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FFFFFF"/>
                          </a:solidFill>
                          <a:latin typeface="Calibri"/>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endParaRPr lang="fr-FR" sz="300" b="0" i="0" u="none" strike="noStrike">
                        <a:solidFill>
                          <a:srgbClr val="000000"/>
                        </a:solidFill>
                        <a:latin typeface="Calibri"/>
                      </a:endParaRP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2"/>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23"/>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7F7F7F"/>
                      </a:solidFill>
                      <a:prstDash val="solid"/>
                      <a:round/>
                      <a:headEnd type="none" w="med" len="med"/>
                      <a:tailEnd type="none" w="med" len="med"/>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7F7F7F"/>
                      </a:solidFill>
                      <a:prstDash val="solid"/>
                      <a:round/>
                      <a:headEnd type="none" w="med" len="med"/>
                      <a:tailEnd type="none" w="med" len="med"/>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a:noFill/>
                    </a:lnT>
                    <a:lnB w="6350" cap="flat" cmpd="sng" algn="ctr">
                      <a:solidFill>
                        <a:srgbClr val="7F7F7F"/>
                      </a:solidFill>
                      <a:prstDash val="solid"/>
                      <a:round/>
                      <a:headEnd type="none" w="med" len="med"/>
                      <a:tailEnd type="none" w="med" len="med"/>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fr-FR" sz="3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24"/>
                  </a:ext>
                </a:extLst>
              </a:tr>
              <a:tr h="496464">
                <a:tc>
                  <a:txBody>
                    <a:bodyPr/>
                    <a:lstStyle/>
                    <a:p>
                      <a:pPr algn="ctr" fontAlgn="ctr"/>
                      <a:r>
                        <a:rPr lang="fr-FR" sz="300" b="0" i="0" u="none" strike="noStrike">
                          <a:solidFill>
                            <a:srgbClr val="000000"/>
                          </a:solidFill>
                          <a:latin typeface="Calibri"/>
                        </a:rPr>
                        <a:t>Indicateurs de résultat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Compétence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N° indicateur</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Question</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Poids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Facteur correctif</a:t>
                      </a:r>
                    </a:p>
                  </a:txBody>
                  <a:tcPr marL="0" marR="0" marT="0" marB="0" anchor="ctr">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ctr"/>
                      <a:r>
                        <a:rPr lang="fr-FR" sz="300" b="0" i="0" u="none" strike="noStrike">
                          <a:solidFill>
                            <a:srgbClr val="808080"/>
                          </a:solidFill>
                          <a:latin typeface="Calibri"/>
                        </a:rPr>
                        <a:t>influence indicateur</a:t>
                      </a:r>
                    </a:p>
                  </a:txBody>
                  <a:tcPr marL="0" marR="0" marT="0" marB="0" vert="vert270"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 Trait. </a:t>
                      </a:r>
                      <a:r>
                        <a:rPr lang="fr-FR" sz="300" b="1" i="0" u="none" strike="noStrike">
                          <a:solidFill>
                            <a:srgbClr val="000000"/>
                          </a:solidFill>
                          <a:latin typeface="Century Gothic"/>
                        </a:rPr>
                        <a:t>X</a:t>
                      </a:r>
                      <a:r>
                        <a:rPr lang="fr-FR" sz="300" b="0" i="0" u="none" strike="noStrike">
                          <a:solidFill>
                            <a:srgbClr val="000000"/>
                          </a:solidFill>
                          <a:latin typeface="Calibri"/>
                        </a:rPr>
                        <a:t> Perf. Moy.</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 cd ayant traité l'ind.</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 cd avec perf. = 0</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 cd avec perf. = 1</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 cd avec perf. = 2</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 cd avec perf. = 3</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Perf. Moyenne</a:t>
                      </a:r>
                    </a:p>
                  </a:txBody>
                  <a:tcPr marL="0" marR="0" marT="0" marB="0" vert="vert27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75923C"/>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dirty="0">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5"/>
                  </a:ext>
                </a:extLst>
              </a:tr>
              <a:tr h="75797">
                <a:tc>
                  <a:txBody>
                    <a:bodyPr/>
                    <a:lstStyle/>
                    <a:p>
                      <a:pPr algn="l" fontAlgn="ctr"/>
                      <a:r>
                        <a:rPr lang="fr-FR" sz="300" b="0" i="0" u="none" strike="noStrike">
                          <a:solidFill>
                            <a:srgbClr val="000000"/>
                          </a:solidFill>
                          <a:latin typeface="Calibri"/>
                        </a:rPr>
                        <a:t>Les constituants sont correctements identifiés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i4101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C2D69A"/>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C2D69A"/>
                    </a:solidFill>
                  </a:tcPr>
                </a:tc>
                <a:tc>
                  <a:txBody>
                    <a:bodyPr/>
                    <a:lstStyle/>
                    <a:p>
                      <a:pPr algn="ctr" fontAlgn="ctr"/>
                      <a:r>
                        <a:rPr lang="fr-FR" sz="300" b="0" i="0" u="none" strike="noStrike">
                          <a:solidFill>
                            <a:srgbClr val="000000"/>
                          </a:solidFill>
                          <a:latin typeface="Calibri"/>
                        </a:rPr>
                        <a:t>87%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75923C"/>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1" i="0" u="none" strike="noStrike">
                          <a:solidFill>
                            <a:srgbClr val="006100"/>
                          </a:solidFill>
                          <a:latin typeface="Calibri"/>
                        </a:rPr>
                        <a:t>88%</a:t>
                      </a:r>
                    </a:p>
                  </a:txBody>
                  <a:tcPr marL="0" marR="0" marT="0" marB="0" anchor="b">
                    <a:lnL w="6350" cap="flat" cmpd="sng" algn="ctr">
                      <a:solidFill>
                        <a:srgbClr val="75923C"/>
                      </a:solidFill>
                      <a:prstDash val="solid"/>
                      <a:round/>
                      <a:headEnd type="none" w="med" len="med"/>
                      <a:tailEnd type="none" w="med" len="med"/>
                    </a:lnL>
                    <a:lnR w="6350" cap="flat" cmpd="sng" algn="ctr">
                      <a:solidFill>
                        <a:srgbClr val="75923C"/>
                      </a:solidFill>
                      <a:prstDash val="solid"/>
                      <a:round/>
                      <a:headEnd type="none" w="med" len="med"/>
                      <a:tailEnd type="none" w="med" len="med"/>
                    </a:lnR>
                    <a:lnT w="6350" cap="flat" cmpd="sng" algn="ctr">
                      <a:solidFill>
                        <a:srgbClr val="75923C"/>
                      </a:solidFill>
                      <a:prstDash val="solid"/>
                      <a:round/>
                      <a:headEnd type="none" w="med" len="med"/>
                      <a:tailEnd type="none" w="med" len="med"/>
                    </a:lnT>
                    <a:lnB w="6350" cap="flat" cmpd="sng" algn="ctr">
                      <a:solidFill>
                        <a:srgbClr val="75923C"/>
                      </a:solidFill>
                      <a:prstDash val="solid"/>
                      <a:round/>
                      <a:headEnd type="none" w="med" len="med"/>
                      <a:tailEnd type="none" w="med" len="med"/>
                    </a:lnB>
                    <a:solidFill>
                      <a:srgbClr val="C2D69A"/>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75923C"/>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6"/>
                  </a:ext>
                </a:extLst>
              </a:tr>
              <a:tr h="75797">
                <a:tc>
                  <a:txBody>
                    <a:bodyPr/>
                    <a:lstStyle/>
                    <a:p>
                      <a:pPr algn="l" fontAlgn="ctr"/>
                      <a:r>
                        <a:rPr lang="fr-FR" sz="300" b="0" i="0" u="none" strike="noStrike">
                          <a:solidFill>
                            <a:srgbClr val="000000"/>
                          </a:solidFill>
                          <a:latin typeface="Calibri"/>
                        </a:rPr>
                        <a:t>le schéma est clair et permet la détermination du tirant d'air</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i3101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61%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68%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75923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7"/>
                  </a:ext>
                </a:extLst>
              </a:tr>
              <a:tr h="75797">
                <a:tc>
                  <a:txBody>
                    <a:bodyPr/>
                    <a:lstStyle/>
                    <a:p>
                      <a:pPr algn="l" fontAlgn="ctr"/>
                      <a:r>
                        <a:rPr lang="fr-FR" sz="300" b="0" i="0" u="none" strike="noStrike">
                          <a:solidFill>
                            <a:srgbClr val="000000"/>
                          </a:solidFill>
                          <a:latin typeface="Calibri"/>
                        </a:rPr>
                        <a:t>La méthode de calcul du flux est cohérente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i3102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47%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50%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8"/>
                  </a:ext>
                </a:extLst>
              </a:tr>
              <a:tr h="75797">
                <a:tc>
                  <a:txBody>
                    <a:bodyPr/>
                    <a:lstStyle/>
                    <a:p>
                      <a:pPr algn="l" fontAlgn="ctr"/>
                      <a:r>
                        <a:rPr lang="fr-FR" sz="300" b="0" i="0" u="none" strike="noStrike">
                          <a:solidFill>
                            <a:srgbClr val="000000"/>
                          </a:solidFill>
                          <a:latin typeface="Calibri"/>
                        </a:rPr>
                        <a:t>la comparaison est pertinente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i3201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64%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68%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29"/>
                  </a:ext>
                </a:extLst>
              </a:tr>
              <a:tr h="75797">
                <a:tc>
                  <a:txBody>
                    <a:bodyPr/>
                    <a:lstStyle/>
                    <a:p>
                      <a:pPr algn="l" fontAlgn="ctr"/>
                      <a:r>
                        <a:rPr lang="fr-FR" sz="300" b="0" i="0" u="none" strike="noStrike">
                          <a:solidFill>
                            <a:srgbClr val="000000"/>
                          </a:solidFill>
                          <a:latin typeface="Calibri"/>
                        </a:rPr>
                        <a:t>le positionnement du type d'innovation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i3202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51%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0"/>
                  </a:ext>
                </a:extLst>
              </a:tr>
              <a:tr h="75797">
                <a:tc>
                  <a:txBody>
                    <a:bodyPr/>
                    <a:lstStyle/>
                    <a:p>
                      <a:pPr algn="l" fontAlgn="ctr"/>
                      <a:r>
                        <a:rPr lang="fr-FR" sz="300" b="0" i="0" u="none" strike="noStrike">
                          <a:solidFill>
                            <a:srgbClr val="000000"/>
                          </a:solidFill>
                          <a:latin typeface="Calibri"/>
                        </a:rPr>
                        <a:t>la classe et les domaines protégés identifiés sont corrects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i3203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C2D69A"/>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C2D69A"/>
                    </a:solidFill>
                  </a:tcPr>
                </a:tc>
                <a:tc>
                  <a:txBody>
                    <a:bodyPr/>
                    <a:lstStyle/>
                    <a:p>
                      <a:pPr algn="ctr" fontAlgn="ctr"/>
                      <a:r>
                        <a:rPr lang="fr-FR" sz="300" b="0" i="0" u="none" strike="noStrike">
                          <a:solidFill>
                            <a:srgbClr val="000000"/>
                          </a:solidFill>
                          <a:latin typeface="Calibri"/>
                        </a:rPr>
                        <a:t>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75%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1"/>
                  </a:ext>
                </a:extLst>
              </a:tr>
              <a:tr h="128853">
                <a:tc>
                  <a:txBody>
                    <a:bodyPr/>
                    <a:lstStyle/>
                    <a:p>
                      <a:pPr algn="l" fontAlgn="ctr"/>
                      <a:r>
                        <a:rPr lang="fr-FR" sz="300" b="0" i="0" u="none" strike="noStrike">
                          <a:solidFill>
                            <a:srgbClr val="000000"/>
                          </a:solidFill>
                          <a:latin typeface="Calibri"/>
                        </a:rPr>
                        <a:t>L'ouvrage est correctement  positionné par rapport aux autres solutions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i3204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C2D69A"/>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C2D69A"/>
                    </a:solidFill>
                  </a:tcPr>
                </a:tc>
                <a:tc>
                  <a:txBody>
                    <a:bodyPr/>
                    <a:lstStyle/>
                    <a:p>
                      <a:pPr algn="ctr" fontAlgn="ctr"/>
                      <a:r>
                        <a:rPr lang="fr-FR" sz="300" b="0" i="0" u="none" strike="noStrike">
                          <a:solidFill>
                            <a:srgbClr val="000000"/>
                          </a:solidFill>
                          <a:latin typeface="Calibri"/>
                        </a:rPr>
                        <a:t>78%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80%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2"/>
                  </a:ext>
                </a:extLst>
              </a:tr>
              <a:tr h="75797">
                <a:tc>
                  <a:txBody>
                    <a:bodyPr/>
                    <a:lstStyle/>
                    <a:p>
                      <a:pPr algn="l" fontAlgn="ctr"/>
                      <a:r>
                        <a:rPr lang="fr-FR" sz="300" b="0" i="0" u="none" strike="noStrike">
                          <a:solidFill>
                            <a:srgbClr val="000000"/>
                          </a:solidFill>
                          <a:latin typeface="Calibri"/>
                        </a:rPr>
                        <a:t>les arguments proposés justifient le respect des trois objectifs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i6301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Q1.1.7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64%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67%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3"/>
                  </a:ext>
                </a:extLst>
              </a:tr>
              <a:tr h="75797">
                <a:tc>
                  <a:txBody>
                    <a:bodyPr/>
                    <a:lstStyle/>
                    <a:p>
                      <a:pPr algn="l" fontAlgn="ctr"/>
                      <a:r>
                        <a:rPr lang="fr-FR" sz="300" b="0" i="0" u="none" strike="noStrike">
                          <a:solidFill>
                            <a:srgbClr val="000000"/>
                          </a:solidFill>
                          <a:latin typeface="Calibri"/>
                        </a:rPr>
                        <a:t>les familles des matériaux  sont correctement identifiées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53%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56%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4"/>
                  </a:ext>
                </a:extLst>
              </a:tr>
              <a:tr h="128853">
                <a:tc>
                  <a:txBody>
                    <a:bodyPr/>
                    <a:lstStyle/>
                    <a:p>
                      <a:pPr algn="l" fontAlgn="ctr"/>
                      <a:r>
                        <a:rPr lang="fr-FR" sz="300" b="0" i="0" u="none" strike="noStrike">
                          <a:solidFill>
                            <a:srgbClr val="000000"/>
                          </a:solidFill>
                          <a:latin typeface="Calibri"/>
                        </a:rPr>
                        <a:t>le calcul de la charge propre est juste et le graphe correctement renseigné</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i5201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54%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61%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5"/>
                  </a:ext>
                </a:extLst>
              </a:tr>
              <a:tr h="75797">
                <a:tc>
                  <a:txBody>
                    <a:bodyPr/>
                    <a:lstStyle/>
                    <a:p>
                      <a:pPr algn="l" fontAlgn="ctr"/>
                      <a:r>
                        <a:rPr lang="fr-FR" sz="300" b="0" i="0" u="none" strike="noStrike">
                          <a:solidFill>
                            <a:srgbClr val="000000"/>
                          </a:solidFill>
                          <a:latin typeface="Calibri"/>
                        </a:rPr>
                        <a:t>la charge d'exploitation est correctement évaluée et repérée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i5202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46%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6"/>
                  </a:ext>
                </a:extLst>
              </a:tr>
              <a:tr h="128853">
                <a:tc>
                  <a:txBody>
                    <a:bodyPr/>
                    <a:lstStyle/>
                    <a:p>
                      <a:pPr algn="l" fontAlgn="ctr"/>
                      <a:r>
                        <a:rPr lang="fr-FR" sz="300" b="0" i="0" u="none" strike="noStrike">
                          <a:solidFill>
                            <a:srgbClr val="000000"/>
                          </a:solidFill>
                          <a:latin typeface="Calibri"/>
                        </a:rPr>
                        <a:t>L'évolution de l'intensité  la charge d'exploitation est correctement décrite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i5203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7"/>
                  </a:ext>
                </a:extLst>
              </a:tr>
              <a:tr h="75797">
                <a:tc>
                  <a:txBody>
                    <a:bodyPr/>
                    <a:lstStyle/>
                    <a:p>
                      <a:pPr algn="l" fontAlgn="ctr"/>
                      <a:r>
                        <a:rPr lang="fr-FR" sz="300" b="0" i="0" u="none" strike="noStrike">
                          <a:solidFill>
                            <a:srgbClr val="000000"/>
                          </a:solidFill>
                          <a:latin typeface="Calibri"/>
                        </a:rPr>
                        <a:t>La contrainte est correctement déterminée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i5204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8"/>
                  </a:ext>
                </a:extLst>
              </a:tr>
              <a:tr h="75797">
                <a:tc>
                  <a:txBody>
                    <a:bodyPr/>
                    <a:lstStyle/>
                    <a:p>
                      <a:pPr algn="l" fontAlgn="ctr"/>
                      <a:r>
                        <a:rPr lang="fr-FR" sz="300" b="0" i="0" u="none" strike="noStrike">
                          <a:solidFill>
                            <a:srgbClr val="000000"/>
                          </a:solidFill>
                          <a:latin typeface="Calibri"/>
                        </a:rPr>
                        <a:t>La condition de résistance est correctement exprimée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i5205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42%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39"/>
                  </a:ext>
                </a:extLst>
              </a:tr>
              <a:tr h="75797">
                <a:tc>
                  <a:txBody>
                    <a:bodyPr/>
                    <a:lstStyle/>
                    <a:p>
                      <a:pPr algn="l" fontAlgn="ctr"/>
                      <a:r>
                        <a:rPr lang="fr-FR" sz="300" b="0" i="0" u="none" strike="noStrike">
                          <a:solidFill>
                            <a:srgbClr val="000000"/>
                          </a:solidFill>
                          <a:latin typeface="Calibri"/>
                        </a:rPr>
                        <a:t>les domaines de durabilité proposés sont corrects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i6302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Q1.2.6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0"/>
                  </a:ext>
                </a:extLst>
              </a:tr>
              <a:tr h="75797">
                <a:tc>
                  <a:txBody>
                    <a:bodyPr/>
                    <a:lstStyle/>
                    <a:p>
                      <a:pPr algn="l" fontAlgn="ctr"/>
                      <a:r>
                        <a:rPr lang="fr-FR" sz="300" b="0" i="0" u="none" strike="noStrike">
                          <a:solidFill>
                            <a:srgbClr val="000000"/>
                          </a:solidFill>
                          <a:latin typeface="Calibri"/>
                        </a:rPr>
                        <a:t>la valeur relevée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i1201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27%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1"/>
                  </a:ext>
                </a:extLst>
              </a:tr>
              <a:tr h="75797">
                <a:tc>
                  <a:txBody>
                    <a:bodyPr/>
                    <a:lstStyle/>
                    <a:p>
                      <a:pPr algn="l" fontAlgn="ctr"/>
                      <a:r>
                        <a:rPr lang="fr-FR" sz="300" b="0" i="0" u="none" strike="noStrike">
                          <a:solidFill>
                            <a:srgbClr val="000000"/>
                          </a:solidFill>
                          <a:latin typeface="Calibri"/>
                        </a:rPr>
                        <a:t>Le poids total prend en compte le poids à vide et la charge utile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2"/>
                  </a:ext>
                </a:extLst>
              </a:tr>
              <a:tr h="75797">
                <a:tc>
                  <a:txBody>
                    <a:bodyPr/>
                    <a:lstStyle/>
                    <a:p>
                      <a:pPr algn="l" fontAlgn="ctr"/>
                      <a:r>
                        <a:rPr lang="fr-FR" sz="300" b="0" i="0" u="none" strike="noStrike">
                          <a:solidFill>
                            <a:srgbClr val="000000"/>
                          </a:solidFill>
                          <a:latin typeface="Calibri"/>
                        </a:rPr>
                        <a:t>le calcul de l'effort de traction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3"/>
                  </a:ext>
                </a:extLst>
              </a:tr>
              <a:tr h="75797">
                <a:tc>
                  <a:txBody>
                    <a:bodyPr/>
                    <a:lstStyle/>
                    <a:p>
                      <a:pPr algn="l" fontAlgn="ctr"/>
                      <a:r>
                        <a:rPr lang="fr-FR" sz="300" b="0" i="0" u="none" strike="noStrike">
                          <a:solidFill>
                            <a:srgbClr val="000000"/>
                          </a:solidFill>
                          <a:latin typeface="Calibri"/>
                        </a:rPr>
                        <a:t>le choix de type de câble sont correctement explicités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43%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4"/>
                  </a:ext>
                </a:extLst>
              </a:tr>
              <a:tr h="75797">
                <a:tc>
                  <a:txBody>
                    <a:bodyPr/>
                    <a:lstStyle/>
                    <a:p>
                      <a:pPr algn="l" fontAlgn="ctr"/>
                      <a:r>
                        <a:rPr lang="fr-FR" sz="300" b="0" i="0" u="none" strike="noStrike">
                          <a:solidFill>
                            <a:srgbClr val="000000"/>
                          </a:solidFill>
                          <a:latin typeface="Calibri"/>
                        </a:rPr>
                        <a:t>le calcul de l'allongement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46%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50%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5"/>
                  </a:ext>
                </a:extLst>
              </a:tr>
              <a:tr h="75797">
                <a:tc>
                  <a:txBody>
                    <a:bodyPr/>
                    <a:lstStyle/>
                    <a:p>
                      <a:pPr algn="l" fontAlgn="ctr"/>
                      <a:r>
                        <a:rPr lang="fr-FR" sz="300" b="0" i="0" u="none" strike="noStrike">
                          <a:solidFill>
                            <a:srgbClr val="000000"/>
                          </a:solidFill>
                          <a:latin typeface="Calibri"/>
                        </a:rPr>
                        <a:t>le calcul de l'allongement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26%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6"/>
                  </a:ext>
                </a:extLst>
              </a:tr>
              <a:tr h="75797">
                <a:tc>
                  <a:txBody>
                    <a:bodyPr/>
                    <a:lstStyle/>
                    <a:p>
                      <a:pPr algn="l" fontAlgn="ctr"/>
                      <a:r>
                        <a:rPr lang="fr-FR" sz="300" b="0" i="0" u="none" strike="noStrike">
                          <a:solidFill>
                            <a:srgbClr val="000000"/>
                          </a:solidFill>
                          <a:latin typeface="Calibri"/>
                        </a:rPr>
                        <a:t>le calcul de l'allongement total est correct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18%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7"/>
                  </a:ext>
                </a:extLst>
              </a:tr>
              <a:tr h="75797">
                <a:tc>
                  <a:txBody>
                    <a:bodyPr/>
                    <a:lstStyle/>
                    <a:p>
                      <a:pPr algn="l" fontAlgn="ctr"/>
                      <a:r>
                        <a:rPr lang="fr-FR" sz="300" b="0" i="0" u="none" strike="noStrike">
                          <a:solidFill>
                            <a:srgbClr val="000000"/>
                          </a:solidFill>
                          <a:latin typeface="Calibri"/>
                        </a:rPr>
                        <a:t>le phénomène prépondérant est identifié</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8"/>
                  </a:ext>
                </a:extLst>
              </a:tr>
              <a:tr h="128853">
                <a:tc>
                  <a:txBody>
                    <a:bodyPr/>
                    <a:lstStyle/>
                    <a:p>
                      <a:pPr algn="l" fontAlgn="ctr"/>
                      <a:r>
                        <a:rPr lang="fr-FR" sz="300" b="0" i="0" u="none" strike="noStrike">
                          <a:solidFill>
                            <a:srgbClr val="000000"/>
                          </a:solidFill>
                          <a:latin typeface="Calibri"/>
                        </a:rPr>
                        <a:t>L'équipement est justifié par le dépassement de la valeur réglementaire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i1202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Q1.3.7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49"/>
                  </a:ext>
                </a:extLst>
              </a:tr>
              <a:tr h="75797">
                <a:tc>
                  <a:txBody>
                    <a:bodyPr/>
                    <a:lstStyle/>
                    <a:p>
                      <a:pPr algn="l" fontAlgn="ctr"/>
                      <a:r>
                        <a:rPr lang="fr-FR" sz="300" b="0" i="0" u="none" strike="noStrike">
                          <a:solidFill>
                            <a:srgbClr val="000000"/>
                          </a:solidFill>
                          <a:latin typeface="Calibri"/>
                        </a:rPr>
                        <a:t>les fonctions sont correctement identifiées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i4102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58%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61%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0"/>
                  </a:ext>
                </a:extLst>
              </a:tr>
              <a:tr h="128853">
                <a:tc>
                  <a:txBody>
                    <a:bodyPr/>
                    <a:lstStyle/>
                    <a:p>
                      <a:pPr algn="l" fontAlgn="ctr"/>
                      <a:r>
                        <a:rPr lang="fr-FR" sz="300" b="0" i="0" u="none" strike="noStrike">
                          <a:solidFill>
                            <a:srgbClr val="000000"/>
                          </a:solidFill>
                          <a:latin typeface="Calibri"/>
                        </a:rPr>
                        <a:t>Les informations contenues dans le  diagramme d'état sont  correctement retranscrites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i4301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1"/>
                  </a:ext>
                </a:extLst>
              </a:tr>
              <a:tr h="75797">
                <a:tc>
                  <a:txBody>
                    <a:bodyPr/>
                    <a:lstStyle/>
                    <a:p>
                      <a:pPr algn="l" fontAlgn="ctr"/>
                      <a:r>
                        <a:rPr lang="fr-FR" sz="300" b="0" i="0" u="none" strike="noStrike">
                          <a:solidFill>
                            <a:srgbClr val="000000"/>
                          </a:solidFill>
                          <a:latin typeface="Calibri"/>
                        </a:rPr>
                        <a:t>les données de durée et énergie sont correctement exploitées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20%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2"/>
                  </a:ext>
                </a:extLst>
              </a:tr>
              <a:tr h="75797">
                <a:tc>
                  <a:txBody>
                    <a:bodyPr/>
                    <a:lstStyle/>
                    <a:p>
                      <a:pPr algn="l" fontAlgn="ctr"/>
                      <a:r>
                        <a:rPr lang="fr-FR" sz="300" b="0" i="0" u="none" strike="noStrike">
                          <a:solidFill>
                            <a:srgbClr val="000000"/>
                          </a:solidFill>
                          <a:latin typeface="Calibri"/>
                        </a:rPr>
                        <a:t>le rendement global est le produit des rendements intermédiaires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46%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3"/>
                  </a:ext>
                </a:extLst>
              </a:tr>
              <a:tr h="75797">
                <a:tc>
                  <a:txBody>
                    <a:bodyPr/>
                    <a:lstStyle/>
                    <a:p>
                      <a:pPr algn="l" fontAlgn="ctr"/>
                      <a:r>
                        <a:rPr lang="fr-FR" sz="300" b="0" i="0" u="none" strike="noStrike">
                          <a:solidFill>
                            <a:srgbClr val="000000"/>
                          </a:solidFill>
                          <a:latin typeface="Calibri"/>
                        </a:rPr>
                        <a:t>Les pertes sont correctement identifiées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4"/>
                  </a:ext>
                </a:extLst>
              </a:tr>
              <a:tr h="75797">
                <a:tc>
                  <a:txBody>
                    <a:bodyPr/>
                    <a:lstStyle/>
                    <a:p>
                      <a:pPr algn="l" fontAlgn="ctr"/>
                      <a:r>
                        <a:rPr lang="fr-FR" sz="300" b="0" i="0" u="none" strike="noStrike">
                          <a:solidFill>
                            <a:srgbClr val="000000"/>
                          </a:solidFill>
                          <a:latin typeface="Calibri"/>
                        </a:rPr>
                        <a:t>L'exploitation des graphes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68%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5"/>
                  </a:ext>
                </a:extLst>
              </a:tr>
              <a:tr h="75797">
                <a:tc>
                  <a:txBody>
                    <a:bodyPr/>
                    <a:lstStyle/>
                    <a:p>
                      <a:pPr algn="l" fontAlgn="ctr"/>
                      <a:r>
                        <a:rPr lang="fr-FR" sz="300" b="0" i="0" u="none" strike="noStrike">
                          <a:solidFill>
                            <a:srgbClr val="000000"/>
                          </a:solidFill>
                          <a:latin typeface="Calibri"/>
                        </a:rPr>
                        <a:t>le gain en efficacité est justifié par la suppression du réducteur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i2201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19%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6"/>
                  </a:ext>
                </a:extLst>
              </a:tr>
              <a:tr h="128853">
                <a:tc>
                  <a:txBody>
                    <a:bodyPr/>
                    <a:lstStyle/>
                    <a:p>
                      <a:pPr algn="l" fontAlgn="ctr"/>
                      <a:r>
                        <a:rPr lang="fr-FR" sz="300" b="0" i="0" u="none" strike="noStrike">
                          <a:solidFill>
                            <a:srgbClr val="000000"/>
                          </a:solidFill>
                          <a:latin typeface="Calibri"/>
                        </a:rPr>
                        <a:t>La minimisation des pertes est justifiée par  les enjeux d'efficacité énergétique et de développement durable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i2202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Q1.4.6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34%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7"/>
                  </a:ext>
                </a:extLst>
              </a:tr>
              <a:tr h="75797">
                <a:tc>
                  <a:txBody>
                    <a:bodyPr/>
                    <a:lstStyle/>
                    <a:p>
                      <a:pPr algn="l" fontAlgn="ctr"/>
                      <a:r>
                        <a:rPr lang="fr-FR" sz="300" b="0" i="0" u="none" strike="noStrike">
                          <a:solidFill>
                            <a:srgbClr val="000000"/>
                          </a:solidFill>
                          <a:latin typeface="Calibri"/>
                        </a:rPr>
                        <a:t>les associations proposées sont correctes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i4103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Q2.1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300" b="0" i="0" u="none" strike="noStrike">
                          <a:solidFill>
                            <a:srgbClr val="000000"/>
                          </a:solidFill>
                          <a:latin typeface="Calibri"/>
                        </a:rPr>
                        <a:t>42%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46%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8"/>
                  </a:ext>
                </a:extLst>
              </a:tr>
              <a:tr h="75797">
                <a:tc>
                  <a:txBody>
                    <a:bodyPr/>
                    <a:lstStyle/>
                    <a:p>
                      <a:pPr algn="l" fontAlgn="ctr"/>
                      <a:r>
                        <a:rPr lang="fr-FR" sz="300" b="0" i="0" u="none" strike="noStrike">
                          <a:solidFill>
                            <a:srgbClr val="000000"/>
                          </a:solidFill>
                          <a:latin typeface="Calibri"/>
                        </a:rPr>
                        <a:t>les valeurs binaires extraites sont correctes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i4302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18%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59"/>
                  </a:ext>
                </a:extLst>
              </a:tr>
              <a:tr h="75797">
                <a:tc>
                  <a:txBody>
                    <a:bodyPr/>
                    <a:lstStyle/>
                    <a:p>
                      <a:pPr algn="l" fontAlgn="ctr"/>
                      <a:r>
                        <a:rPr lang="fr-FR" sz="300" b="0" i="0" u="none" strike="noStrike">
                          <a:solidFill>
                            <a:srgbClr val="000000"/>
                          </a:solidFill>
                          <a:latin typeface="Calibri"/>
                        </a:rPr>
                        <a:t>l'écriture  du nombre binaire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i4413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22%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60"/>
                  </a:ext>
                </a:extLst>
              </a:tr>
              <a:tr h="75797">
                <a:tc>
                  <a:txBody>
                    <a:bodyPr/>
                    <a:lstStyle/>
                    <a:p>
                      <a:pPr algn="l" fontAlgn="ctr"/>
                      <a:r>
                        <a:rPr lang="fr-FR" sz="300" b="0" i="0" u="none" strike="noStrike">
                          <a:solidFill>
                            <a:srgbClr val="000000"/>
                          </a:solidFill>
                          <a:latin typeface="Calibri"/>
                        </a:rPr>
                        <a:t>la conversion du nombre binaire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15%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61"/>
                  </a:ext>
                </a:extLst>
              </a:tr>
              <a:tr h="75797">
                <a:tc>
                  <a:txBody>
                    <a:bodyPr/>
                    <a:lstStyle/>
                    <a:p>
                      <a:pPr algn="l" fontAlgn="ctr"/>
                      <a:r>
                        <a:rPr lang="fr-FR" sz="300" b="0" i="0" u="none" strike="noStrike">
                          <a:solidFill>
                            <a:srgbClr val="000000"/>
                          </a:solidFill>
                          <a:latin typeface="Calibri"/>
                        </a:rPr>
                        <a:t>le calcul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i4415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43%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27%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62"/>
                  </a:ext>
                </a:extLst>
              </a:tr>
              <a:tr h="75797">
                <a:tc>
                  <a:txBody>
                    <a:bodyPr/>
                    <a:lstStyle/>
                    <a:p>
                      <a:pPr algn="l" fontAlgn="ctr"/>
                      <a:r>
                        <a:rPr lang="fr-FR" sz="300" b="0" i="0" u="none" strike="noStrike">
                          <a:solidFill>
                            <a:srgbClr val="000000"/>
                          </a:solidFill>
                          <a:latin typeface="Calibri"/>
                        </a:rPr>
                        <a:t>les arguments proposés sont corrects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CO6.3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i6303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Q2.5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3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3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3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alibri"/>
                        </a:rPr>
                        <a:t>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300" b="0" i="0" u="none" strike="noStrike">
                          <a:solidFill>
                            <a:srgbClr val="000000"/>
                          </a:solidFill>
                          <a:latin typeface="Calibri"/>
                        </a:rPr>
                        <a:t>23%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l" fontAlgn="ctr"/>
                      <a:endParaRPr lang="fr-FR" sz="300" b="0" i="0" u="none" strike="noStrike">
                        <a:solidFill>
                          <a:srgbClr val="000000"/>
                        </a:solidFill>
                        <a:latin typeface="Calibri"/>
                      </a:endParaRPr>
                    </a:p>
                  </a:txBody>
                  <a:tcPr marL="0" marR="0" marT="0" marB="0" anchor="ctr">
                    <a:lnL w="6350" cap="flat" cmpd="sng" algn="ctr">
                      <a:solidFill>
                        <a:srgbClr val="BFBFBF"/>
                      </a:solidFill>
                      <a:prstDash val="solid"/>
                      <a:round/>
                      <a:headEnd type="none" w="med" len="med"/>
                      <a:tailEnd type="none" w="med" len="med"/>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 xmlns:a16="http://schemas.microsoft.com/office/drawing/2014/main" val="10063"/>
                  </a:ext>
                </a:extLst>
              </a:tr>
              <a:tr h="75797">
                <a:tc>
                  <a:txBody>
                    <a:bodyPr/>
                    <a:lstStyle/>
                    <a:p>
                      <a:pPr algn="l"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ctr" fontAlgn="ctr"/>
                      <a:endParaRPr lang="fr-FR" sz="300" b="0" i="0" u="none" strike="noStrike">
                        <a:solidFill>
                          <a:srgbClr val="000000"/>
                        </a:solidFill>
                        <a:latin typeface="Calibri"/>
                      </a:endParaRPr>
                    </a:p>
                  </a:txBody>
                  <a:tcPr marL="0" marR="0" marT="0"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ctr" fontAlgn="b"/>
                      <a:endParaRPr lang="fr-FR" sz="300" b="0" i="0" u="none" strike="noStrike">
                        <a:solidFill>
                          <a:srgbClr val="000000"/>
                        </a:solidFill>
                        <a:latin typeface="Calibri"/>
                      </a:endParaRPr>
                    </a:p>
                  </a:txBody>
                  <a:tcPr marL="0" marR="0" marT="0" marB="0" anchor="b">
                    <a:lnL>
                      <a:noFill/>
                    </a:lnL>
                    <a:lnR>
                      <a:noFill/>
                    </a:lnR>
                    <a:lnT w="6350" cap="flat" cmpd="sng" algn="ctr">
                      <a:solidFill>
                        <a:srgbClr val="BFBFBF"/>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3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64"/>
                  </a:ext>
                </a:extLst>
              </a:tr>
            </a:tbl>
          </a:graphicData>
        </a:graphic>
      </p:graphicFrame>
      <p:graphicFrame>
        <p:nvGraphicFramePr>
          <p:cNvPr id="12" name="Graphique 11"/>
          <p:cNvGraphicFramePr/>
          <p:nvPr>
            <p:custDataLst>
              <p:tags r:id="rId5"/>
            </p:custDataLst>
          </p:nvPr>
        </p:nvGraphicFramePr>
        <p:xfrm>
          <a:off x="414586" y="1258094"/>
          <a:ext cx="7811765" cy="1252761"/>
        </p:xfrm>
        <a:graphic>
          <a:graphicData uri="http://schemas.openxmlformats.org/drawingml/2006/chart">
            <c:chart xmlns:c="http://schemas.openxmlformats.org/drawingml/2006/chart" xmlns:r="http://schemas.openxmlformats.org/officeDocument/2006/relationships" r:id="rId11"/>
          </a:graphicData>
        </a:graphic>
      </p:graphicFrame>
      <p:pic>
        <p:nvPicPr>
          <p:cNvPr id="13" name="Picture 17"/>
          <p:cNvPicPr>
            <a:picLocks noChangeAspect="1" noChangeArrowheads="1"/>
          </p:cNvPicPr>
          <p:nvPr>
            <p:custDataLst>
              <p:tags r:id="rId6"/>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5148065" y="2394035"/>
            <a:ext cx="1080120" cy="3797635"/>
          </a:xfrm>
          <a:prstGeom prst="rect">
            <a:avLst/>
          </a:prstGeom>
          <a:noFill/>
        </p:spPr>
      </p:pic>
      <p:sp>
        <p:nvSpPr>
          <p:cNvPr id="14" name="ZoneTexte 13"/>
          <p:cNvSpPr txBox="1"/>
          <p:nvPr>
            <p:custDataLst>
              <p:tags r:id="rId7"/>
            </p:custDataLst>
          </p:nvPr>
        </p:nvSpPr>
        <p:spPr>
          <a:xfrm>
            <a:off x="6372200" y="2636912"/>
            <a:ext cx="2304256" cy="3416320"/>
          </a:xfrm>
          <a:prstGeom prst="rect">
            <a:avLst/>
          </a:prstGeom>
          <a:noFill/>
        </p:spPr>
        <p:txBody>
          <a:bodyPr wrap="square" rtlCol="0">
            <a:spAutoFit/>
          </a:bodyPr>
          <a:lstStyle/>
          <a:p>
            <a:r>
              <a:rPr lang="fr-FR" dirty="0"/>
              <a:t>Un outil pour permettre d’analyser les performances des candidats du lycée </a:t>
            </a:r>
          </a:p>
          <a:p>
            <a:r>
              <a:rPr lang="fr-FR" dirty="0"/>
              <a:t>par rapport aux performances réalisées au niveau académique </a:t>
            </a:r>
          </a:p>
          <a:p>
            <a:r>
              <a:rPr lang="fr-FR" b="1" u="sng" dirty="0"/>
              <a:t>et  concevoir des séquences d’activités pratiques sur ces points durs</a:t>
            </a:r>
          </a:p>
        </p:txBody>
      </p:sp>
      <p:sp>
        <p:nvSpPr>
          <p:cNvPr id="9" name="Rectangle avec flèche vers la droite 8"/>
          <p:cNvSpPr/>
          <p:nvPr>
            <p:custDataLst>
              <p:tags r:id="rId8"/>
            </p:custDataLst>
          </p:nvPr>
        </p:nvSpPr>
        <p:spPr>
          <a:xfrm rot="16200000">
            <a:off x="4137145" y="5840114"/>
            <a:ext cx="576905" cy="1254936"/>
          </a:xfrm>
          <a:prstGeom prst="rightArrowCallou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fr-FR" sz="1400" dirty="0">
                <a:solidFill>
                  <a:schemeClr val="bg1"/>
                </a:solidFill>
              </a:rPr>
              <a:t>Établissement</a:t>
            </a:r>
          </a:p>
        </p:txBody>
      </p:sp>
      <p:sp>
        <p:nvSpPr>
          <p:cNvPr id="15" name="Rectangle avec flèche vers la droite 14"/>
          <p:cNvSpPr/>
          <p:nvPr>
            <p:custDataLst>
              <p:tags r:id="rId9"/>
            </p:custDataLst>
          </p:nvPr>
        </p:nvSpPr>
        <p:spPr>
          <a:xfrm rot="16200000">
            <a:off x="5441420" y="5838139"/>
            <a:ext cx="576905" cy="1254936"/>
          </a:xfrm>
          <a:prstGeom prst="rightArrowCallou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fr-FR" sz="1400" dirty="0">
                <a:solidFill>
                  <a:schemeClr val="bg1"/>
                </a:solidFill>
              </a:rPr>
              <a:t>Académie</a:t>
            </a:r>
          </a:p>
        </p:txBody>
      </p:sp>
    </p:spTree>
    <p:extLst>
      <p:ext uri="{BB962C8B-B14F-4D97-AF65-F5344CB8AC3E}">
        <p14:creationId xmlns:p14="http://schemas.microsoft.com/office/powerpoint/2010/main" val="1246340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43</a:t>
            </a:fld>
            <a:endParaRPr lang="fr-FR" dirty="0"/>
          </a:p>
        </p:txBody>
      </p:sp>
      <p:graphicFrame>
        <p:nvGraphicFramePr>
          <p:cNvPr id="8" name="Espace réservé du contenu 7"/>
          <p:cNvGraphicFramePr>
            <a:graphicFrameLocks/>
          </p:cNvGraphicFramePr>
          <p:nvPr>
            <p:custDataLst>
              <p:tags r:id="rId3"/>
            </p:custDataLst>
            <p:extLst>
              <p:ext uri="{D42A27DB-BD31-4B8C-83A1-F6EECF244321}">
                <p14:modId xmlns:p14="http://schemas.microsoft.com/office/powerpoint/2010/main" val="591458985"/>
              </p:ext>
            </p:extLst>
          </p:nvPr>
        </p:nvGraphicFramePr>
        <p:xfrm>
          <a:off x="755576" y="1471090"/>
          <a:ext cx="7489823" cy="3853829"/>
        </p:xfrm>
        <a:graphic>
          <a:graphicData uri="http://schemas.openxmlformats.org/drawingml/2006/table">
            <a:tbl>
              <a:tblPr/>
              <a:tblGrid>
                <a:gridCol w="2731964">
                  <a:extLst>
                    <a:ext uri="{9D8B030D-6E8A-4147-A177-3AD203B41FA5}">
                      <a16:colId xmlns="" xmlns:a16="http://schemas.microsoft.com/office/drawing/2014/main" val="20000"/>
                    </a:ext>
                  </a:extLst>
                </a:gridCol>
                <a:gridCol w="646072">
                  <a:extLst>
                    <a:ext uri="{9D8B030D-6E8A-4147-A177-3AD203B41FA5}">
                      <a16:colId xmlns="" xmlns:a16="http://schemas.microsoft.com/office/drawing/2014/main" val="20001"/>
                    </a:ext>
                  </a:extLst>
                </a:gridCol>
                <a:gridCol w="498398">
                  <a:extLst>
                    <a:ext uri="{9D8B030D-6E8A-4147-A177-3AD203B41FA5}">
                      <a16:colId xmlns="" xmlns:a16="http://schemas.microsoft.com/office/drawing/2014/main" val="20002"/>
                    </a:ext>
                  </a:extLst>
                </a:gridCol>
                <a:gridCol w="498398">
                  <a:extLst>
                    <a:ext uri="{9D8B030D-6E8A-4147-A177-3AD203B41FA5}">
                      <a16:colId xmlns="" xmlns:a16="http://schemas.microsoft.com/office/drawing/2014/main" val="20003"/>
                    </a:ext>
                  </a:extLst>
                </a:gridCol>
                <a:gridCol w="332266">
                  <a:extLst>
                    <a:ext uri="{9D8B030D-6E8A-4147-A177-3AD203B41FA5}">
                      <a16:colId xmlns="" xmlns:a16="http://schemas.microsoft.com/office/drawing/2014/main" val="20004"/>
                    </a:ext>
                  </a:extLst>
                </a:gridCol>
                <a:gridCol w="627613">
                  <a:extLst>
                    <a:ext uri="{9D8B030D-6E8A-4147-A177-3AD203B41FA5}">
                      <a16:colId xmlns="" xmlns:a16="http://schemas.microsoft.com/office/drawing/2014/main" val="20005"/>
                    </a:ext>
                  </a:extLst>
                </a:gridCol>
                <a:gridCol w="110755">
                  <a:extLst>
                    <a:ext uri="{9D8B030D-6E8A-4147-A177-3AD203B41FA5}">
                      <a16:colId xmlns="" xmlns:a16="http://schemas.microsoft.com/office/drawing/2014/main" val="20006"/>
                    </a:ext>
                  </a:extLst>
                </a:gridCol>
                <a:gridCol w="304577">
                  <a:extLst>
                    <a:ext uri="{9D8B030D-6E8A-4147-A177-3AD203B41FA5}">
                      <a16:colId xmlns="" xmlns:a16="http://schemas.microsoft.com/office/drawing/2014/main" val="20007"/>
                    </a:ext>
                  </a:extLst>
                </a:gridCol>
                <a:gridCol w="380721">
                  <a:extLst>
                    <a:ext uri="{9D8B030D-6E8A-4147-A177-3AD203B41FA5}">
                      <a16:colId xmlns="" xmlns:a16="http://schemas.microsoft.com/office/drawing/2014/main" val="20008"/>
                    </a:ext>
                  </a:extLst>
                </a:gridCol>
                <a:gridCol w="258429">
                  <a:extLst>
                    <a:ext uri="{9D8B030D-6E8A-4147-A177-3AD203B41FA5}">
                      <a16:colId xmlns="" xmlns:a16="http://schemas.microsoft.com/office/drawing/2014/main" val="20009"/>
                    </a:ext>
                  </a:extLst>
                </a:gridCol>
                <a:gridCol w="258429">
                  <a:extLst>
                    <a:ext uri="{9D8B030D-6E8A-4147-A177-3AD203B41FA5}">
                      <a16:colId xmlns="" xmlns:a16="http://schemas.microsoft.com/office/drawing/2014/main" val="20010"/>
                    </a:ext>
                  </a:extLst>
                </a:gridCol>
                <a:gridCol w="242449">
                  <a:extLst>
                    <a:ext uri="{9D8B030D-6E8A-4147-A177-3AD203B41FA5}">
                      <a16:colId xmlns="" xmlns:a16="http://schemas.microsoft.com/office/drawing/2014/main" val="20011"/>
                    </a:ext>
                  </a:extLst>
                </a:gridCol>
                <a:gridCol w="274409">
                  <a:extLst>
                    <a:ext uri="{9D8B030D-6E8A-4147-A177-3AD203B41FA5}">
                      <a16:colId xmlns="" xmlns:a16="http://schemas.microsoft.com/office/drawing/2014/main" val="20012"/>
                    </a:ext>
                  </a:extLst>
                </a:gridCol>
                <a:gridCol w="325343">
                  <a:extLst>
                    <a:ext uri="{9D8B030D-6E8A-4147-A177-3AD203B41FA5}">
                      <a16:colId xmlns="" xmlns:a16="http://schemas.microsoft.com/office/drawing/2014/main" val="20013"/>
                    </a:ext>
                  </a:extLst>
                </a:gridCol>
              </a:tblGrid>
              <a:tr h="219850">
                <a:tc>
                  <a:txBody>
                    <a:bodyPr/>
                    <a:lstStyle/>
                    <a:p>
                      <a:pPr algn="l" fontAlgn="ctr"/>
                      <a:r>
                        <a:rPr lang="fr-FR" sz="700" b="0" i="0" u="none" strike="noStrike" dirty="0">
                          <a:solidFill>
                            <a:srgbClr val="000000"/>
                          </a:solidFill>
                          <a:latin typeface="Calibri"/>
                        </a:rPr>
                        <a:t>L'évolution de l'intensité  la charge d'exploitation est correctement décrite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i5203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700" b="0" i="0" u="none" strike="noStrike">
                          <a:solidFill>
                            <a:srgbClr val="000000"/>
                          </a:solidFill>
                          <a:latin typeface="Calibri"/>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0"/>
                  </a:ext>
                </a:extLst>
              </a:tr>
              <a:tr h="129323">
                <a:tc>
                  <a:txBody>
                    <a:bodyPr/>
                    <a:lstStyle/>
                    <a:p>
                      <a:pPr algn="l" fontAlgn="ctr"/>
                      <a:r>
                        <a:rPr lang="fr-FR" sz="700" b="0" i="0" u="none" strike="noStrike">
                          <a:solidFill>
                            <a:srgbClr val="000000"/>
                          </a:solidFill>
                          <a:latin typeface="Calibri"/>
                        </a:rPr>
                        <a:t>La contrainte est correctement déterminée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i5204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Q1.2.5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14%</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51%</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1"/>
                  </a:ext>
                </a:extLst>
              </a:tr>
              <a:tr h="129323">
                <a:tc>
                  <a:txBody>
                    <a:bodyPr/>
                    <a:lstStyle/>
                    <a:p>
                      <a:pPr algn="l" fontAlgn="ctr"/>
                      <a:r>
                        <a:rPr lang="fr-FR" sz="700" b="0" i="0" u="none" strike="noStrike">
                          <a:solidFill>
                            <a:srgbClr val="000000"/>
                          </a:solidFill>
                          <a:latin typeface="Calibri"/>
                        </a:rPr>
                        <a:t>La condition de résistance est correctement exprimée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i5205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Q1.2.5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16%</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49%</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2"/>
                  </a:ext>
                </a:extLst>
              </a:tr>
              <a:tr h="129323">
                <a:tc>
                  <a:txBody>
                    <a:bodyPr/>
                    <a:lstStyle/>
                    <a:p>
                      <a:pPr algn="l" fontAlgn="ctr"/>
                      <a:r>
                        <a:rPr lang="fr-FR" sz="700" b="0" i="0" u="none" strike="noStrike">
                          <a:solidFill>
                            <a:srgbClr val="000000"/>
                          </a:solidFill>
                          <a:latin typeface="Calibri"/>
                        </a:rPr>
                        <a:t>les domaines de durabilité proposés sont corrects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i6302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Q1.2.6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43%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3"/>
                  </a:ext>
                </a:extLst>
              </a:tr>
              <a:tr h="129323">
                <a:tc>
                  <a:txBody>
                    <a:bodyPr/>
                    <a:lstStyle/>
                    <a:p>
                      <a:pPr algn="l" fontAlgn="ctr"/>
                      <a:r>
                        <a:rPr lang="fr-FR" sz="700" b="0" i="0" u="none" strike="noStrike">
                          <a:solidFill>
                            <a:srgbClr val="000000"/>
                          </a:solidFill>
                          <a:latin typeface="Calibri"/>
                        </a:rPr>
                        <a:t>la valeur relevée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i1201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700" b="0" i="0" u="none" strike="noStrike">
                          <a:solidFill>
                            <a:srgbClr val="000000"/>
                          </a:solidFill>
                          <a:latin typeface="Calibri"/>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4"/>
                  </a:ext>
                </a:extLst>
              </a:tr>
              <a:tr h="129323">
                <a:tc>
                  <a:txBody>
                    <a:bodyPr/>
                    <a:lstStyle/>
                    <a:p>
                      <a:pPr algn="l" fontAlgn="ctr"/>
                      <a:r>
                        <a:rPr lang="fr-FR" sz="700" b="0" i="0" u="none" strike="noStrike">
                          <a:solidFill>
                            <a:srgbClr val="000000"/>
                          </a:solidFill>
                          <a:latin typeface="Calibri"/>
                        </a:rPr>
                        <a:t>Le poids total prend en compte le poids à vide et la charge utile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dirty="0">
                          <a:solidFill>
                            <a:srgbClr val="000000"/>
                          </a:solidFill>
                          <a:latin typeface="Calibri"/>
                        </a:rPr>
                        <a:t>i4401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47%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5"/>
                  </a:ext>
                </a:extLst>
              </a:tr>
              <a:tr h="129323">
                <a:tc>
                  <a:txBody>
                    <a:bodyPr/>
                    <a:lstStyle/>
                    <a:p>
                      <a:pPr algn="l" fontAlgn="ctr"/>
                      <a:r>
                        <a:rPr lang="fr-FR" sz="700" b="0" i="0" u="none" strike="noStrike">
                          <a:solidFill>
                            <a:srgbClr val="000000"/>
                          </a:solidFill>
                          <a:latin typeface="Calibri"/>
                        </a:rPr>
                        <a:t>le calcul de l'effort de traction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18%</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54%</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6"/>
                  </a:ext>
                </a:extLst>
              </a:tr>
              <a:tr h="129323">
                <a:tc>
                  <a:txBody>
                    <a:bodyPr/>
                    <a:lstStyle/>
                    <a:p>
                      <a:pPr algn="l" fontAlgn="ctr"/>
                      <a:r>
                        <a:rPr lang="fr-FR" sz="700" b="0" i="0" u="none" strike="noStrike">
                          <a:solidFill>
                            <a:srgbClr val="000000"/>
                          </a:solidFill>
                          <a:latin typeface="Calibri"/>
                        </a:rPr>
                        <a:t>le choix de type de câble sont correctement explicités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7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41%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7"/>
                  </a:ext>
                </a:extLst>
              </a:tr>
              <a:tr h="129323">
                <a:tc>
                  <a:txBody>
                    <a:bodyPr/>
                    <a:lstStyle/>
                    <a:p>
                      <a:pPr algn="l" fontAlgn="ctr"/>
                      <a:r>
                        <a:rPr lang="fr-FR" sz="700" b="0" i="0" u="none" strike="noStrike">
                          <a:solidFill>
                            <a:srgbClr val="000000"/>
                          </a:solidFill>
                          <a:latin typeface="Calibri"/>
                        </a:rPr>
                        <a:t>le calcul de l'allongement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54%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58%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8"/>
                  </a:ext>
                </a:extLst>
              </a:tr>
              <a:tr h="129323">
                <a:tc>
                  <a:txBody>
                    <a:bodyPr/>
                    <a:lstStyle/>
                    <a:p>
                      <a:pPr algn="l" fontAlgn="ctr"/>
                      <a:r>
                        <a:rPr lang="fr-FR" sz="700" b="0" i="0" u="none" strike="noStrike">
                          <a:solidFill>
                            <a:srgbClr val="000000"/>
                          </a:solidFill>
                          <a:latin typeface="Calibri"/>
                        </a:rPr>
                        <a:t>le calcul de l'allongement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09"/>
                  </a:ext>
                </a:extLst>
              </a:tr>
              <a:tr h="129323">
                <a:tc>
                  <a:txBody>
                    <a:bodyPr/>
                    <a:lstStyle/>
                    <a:p>
                      <a:pPr algn="l" fontAlgn="ctr"/>
                      <a:r>
                        <a:rPr lang="fr-FR" sz="700" b="0" i="0" u="none" strike="noStrike" dirty="0">
                          <a:solidFill>
                            <a:srgbClr val="000000"/>
                          </a:solidFill>
                          <a:latin typeface="Calibri"/>
                        </a:rPr>
                        <a:t>le calcul de l'allongement total est correct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19%</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70%</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0"/>
                  </a:ext>
                </a:extLst>
              </a:tr>
              <a:tr h="129323">
                <a:tc>
                  <a:txBody>
                    <a:bodyPr/>
                    <a:lstStyle/>
                    <a:p>
                      <a:pPr algn="l" fontAlgn="ctr"/>
                      <a:r>
                        <a:rPr lang="fr-FR" sz="700" b="0" i="0" u="none" strike="noStrike">
                          <a:solidFill>
                            <a:srgbClr val="000000"/>
                          </a:solidFill>
                          <a:latin typeface="Calibri"/>
                        </a:rPr>
                        <a:t>le phénomène prépondérant est identifié</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700" b="0" i="0" u="none" strike="noStrike">
                          <a:solidFill>
                            <a:srgbClr val="000000"/>
                          </a:solidFill>
                          <a:latin typeface="Calibri"/>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68%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41%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1"/>
                  </a:ext>
                </a:extLst>
              </a:tr>
              <a:tr h="219850">
                <a:tc>
                  <a:txBody>
                    <a:bodyPr/>
                    <a:lstStyle/>
                    <a:p>
                      <a:pPr algn="l" fontAlgn="ctr"/>
                      <a:r>
                        <a:rPr lang="fr-FR" sz="700" b="0" i="0" u="none" strike="noStrike">
                          <a:solidFill>
                            <a:srgbClr val="000000"/>
                          </a:solidFill>
                          <a:latin typeface="Calibri"/>
                        </a:rPr>
                        <a:t>L'équipement est justifié par le dépassement de la valeur réglementaire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i1202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Q1.3.7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700" b="0" i="0" u="none" strike="noStrike">
                          <a:solidFill>
                            <a:srgbClr val="000000"/>
                          </a:solidFill>
                          <a:latin typeface="Calibri"/>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2"/>
                  </a:ext>
                </a:extLst>
              </a:tr>
              <a:tr h="129323">
                <a:tc>
                  <a:txBody>
                    <a:bodyPr/>
                    <a:lstStyle/>
                    <a:p>
                      <a:pPr algn="l" fontAlgn="ctr"/>
                      <a:r>
                        <a:rPr lang="fr-FR" sz="700" b="0" i="0" u="none" strike="noStrike">
                          <a:solidFill>
                            <a:srgbClr val="000000"/>
                          </a:solidFill>
                          <a:latin typeface="Calibri"/>
                        </a:rPr>
                        <a:t>les fonctions sont correctement identifiées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i4102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60%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62%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3"/>
                  </a:ext>
                </a:extLst>
              </a:tr>
              <a:tr h="219850">
                <a:tc>
                  <a:txBody>
                    <a:bodyPr/>
                    <a:lstStyle/>
                    <a:p>
                      <a:pPr algn="l" fontAlgn="ctr"/>
                      <a:r>
                        <a:rPr lang="fr-FR" sz="700" b="0" i="0" u="none" strike="noStrike">
                          <a:solidFill>
                            <a:srgbClr val="000000"/>
                          </a:solidFill>
                          <a:latin typeface="Calibri"/>
                        </a:rPr>
                        <a:t>Les informations contenues dans le  diagramme d'état sont  correctement retranscrites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i4301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43%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4"/>
                  </a:ext>
                </a:extLst>
              </a:tr>
              <a:tr h="129323">
                <a:tc>
                  <a:txBody>
                    <a:bodyPr/>
                    <a:lstStyle/>
                    <a:p>
                      <a:pPr algn="l" fontAlgn="ctr"/>
                      <a:r>
                        <a:rPr lang="fr-FR" sz="700" b="0" i="0" u="none" strike="noStrike">
                          <a:solidFill>
                            <a:srgbClr val="000000"/>
                          </a:solidFill>
                          <a:latin typeface="Calibri"/>
                        </a:rPr>
                        <a:t>les données de durée et énergie sont correctement exploitées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D99795"/>
                    </a:solidFill>
                  </a:tcPr>
                </a:tc>
                <a:tc>
                  <a:txBody>
                    <a:bodyPr/>
                    <a:lstStyle/>
                    <a:p>
                      <a:pPr algn="ctr" fontAlgn="ctr"/>
                      <a:r>
                        <a:rPr lang="fr-FR" sz="700" b="0" i="0" u="none" strike="noStrike">
                          <a:solidFill>
                            <a:srgbClr val="000000"/>
                          </a:solidFill>
                          <a:latin typeface="Calibri"/>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64%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5"/>
                  </a:ext>
                </a:extLst>
              </a:tr>
              <a:tr h="129323">
                <a:tc>
                  <a:txBody>
                    <a:bodyPr/>
                    <a:lstStyle/>
                    <a:p>
                      <a:pPr algn="l" fontAlgn="ctr"/>
                      <a:r>
                        <a:rPr lang="fr-FR" sz="700" b="0" i="0" u="none" strike="noStrike">
                          <a:solidFill>
                            <a:srgbClr val="000000"/>
                          </a:solidFill>
                          <a:latin typeface="Calibri"/>
                        </a:rPr>
                        <a:t>le rendement global est le produit des rendements intermédiaires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44%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6"/>
                  </a:ext>
                </a:extLst>
              </a:tr>
              <a:tr h="129323">
                <a:tc>
                  <a:txBody>
                    <a:bodyPr/>
                    <a:lstStyle/>
                    <a:p>
                      <a:pPr algn="l" fontAlgn="ctr"/>
                      <a:r>
                        <a:rPr lang="fr-FR" sz="700" b="0" i="0" u="none" strike="noStrike">
                          <a:solidFill>
                            <a:srgbClr val="000000"/>
                          </a:solidFill>
                          <a:latin typeface="Calibri"/>
                        </a:rPr>
                        <a:t>Les pertes sont correctement identifiées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14%</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62%</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7"/>
                  </a:ext>
                </a:extLst>
              </a:tr>
              <a:tr h="129323">
                <a:tc>
                  <a:txBody>
                    <a:bodyPr/>
                    <a:lstStyle/>
                    <a:p>
                      <a:pPr algn="l" fontAlgn="ctr"/>
                      <a:r>
                        <a:rPr lang="fr-FR" sz="700" b="0" i="0" u="none" strike="noStrike">
                          <a:solidFill>
                            <a:srgbClr val="000000"/>
                          </a:solidFill>
                          <a:latin typeface="Calibri"/>
                        </a:rPr>
                        <a:t>L'exploitation des graphes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42%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72%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8"/>
                  </a:ext>
                </a:extLst>
              </a:tr>
              <a:tr h="129323">
                <a:tc>
                  <a:txBody>
                    <a:bodyPr/>
                    <a:lstStyle/>
                    <a:p>
                      <a:pPr algn="l" fontAlgn="ctr"/>
                      <a:r>
                        <a:rPr lang="fr-FR" sz="700" b="0" i="0" u="none" strike="noStrike">
                          <a:solidFill>
                            <a:srgbClr val="000000"/>
                          </a:solidFill>
                          <a:latin typeface="Calibri"/>
                        </a:rPr>
                        <a:t>le gain en efficacité est justifié par la suppression du réducteur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i2201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10%</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45%</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19"/>
                  </a:ext>
                </a:extLst>
              </a:tr>
              <a:tr h="219850">
                <a:tc>
                  <a:txBody>
                    <a:bodyPr/>
                    <a:lstStyle/>
                    <a:p>
                      <a:pPr algn="l" fontAlgn="ctr"/>
                      <a:r>
                        <a:rPr lang="fr-FR" sz="700" b="0" i="0" u="none" strike="noStrike">
                          <a:solidFill>
                            <a:srgbClr val="000000"/>
                          </a:solidFill>
                          <a:latin typeface="Calibri"/>
                        </a:rPr>
                        <a:t>La minimisation des pertes est justifiée par  les enjeux d'efficacité énergétique et de développement durable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i2202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Q1.4.6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16%</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46%</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34%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0"/>
                  </a:ext>
                </a:extLst>
              </a:tr>
              <a:tr h="129323">
                <a:tc>
                  <a:txBody>
                    <a:bodyPr/>
                    <a:lstStyle/>
                    <a:p>
                      <a:pPr algn="l" fontAlgn="ctr"/>
                      <a:r>
                        <a:rPr lang="fr-FR" sz="700" b="0" i="0" u="none" strike="noStrike">
                          <a:solidFill>
                            <a:srgbClr val="000000"/>
                          </a:solidFill>
                          <a:latin typeface="Calibri"/>
                        </a:rPr>
                        <a:t>les associations proposées sont correctes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i4103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Q2.1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0</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FFFFFF"/>
                          </a:solidFill>
                          <a:latin typeface="Calibri"/>
                        </a:rPr>
                        <a:t>#</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47%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92%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51%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1"/>
                  </a:ext>
                </a:extLst>
              </a:tr>
              <a:tr h="129323">
                <a:tc>
                  <a:txBody>
                    <a:bodyPr/>
                    <a:lstStyle/>
                    <a:p>
                      <a:pPr algn="l" fontAlgn="ctr"/>
                      <a:r>
                        <a:rPr lang="fr-FR" sz="700" b="0" i="0" u="none" strike="noStrike">
                          <a:solidFill>
                            <a:srgbClr val="000000"/>
                          </a:solidFill>
                          <a:latin typeface="Calibri"/>
                        </a:rPr>
                        <a:t>les valeurs binaires extraites sont correctes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i4302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20%</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77%</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42%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2"/>
                  </a:ext>
                </a:extLst>
              </a:tr>
              <a:tr h="129323">
                <a:tc>
                  <a:txBody>
                    <a:bodyPr/>
                    <a:lstStyle/>
                    <a:p>
                      <a:pPr algn="l" fontAlgn="ctr"/>
                      <a:r>
                        <a:rPr lang="fr-FR" sz="700" b="0" i="0" u="none" strike="noStrike">
                          <a:solidFill>
                            <a:srgbClr val="000000"/>
                          </a:solidFill>
                          <a:latin typeface="Calibri"/>
                        </a:rPr>
                        <a:t>l'écriture  du nombre binaire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i4413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12%</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59%</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41%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3"/>
                  </a:ext>
                </a:extLst>
              </a:tr>
              <a:tr h="129323">
                <a:tc>
                  <a:txBody>
                    <a:bodyPr/>
                    <a:lstStyle/>
                    <a:p>
                      <a:pPr algn="l" fontAlgn="ctr"/>
                      <a:r>
                        <a:rPr lang="fr-FR" sz="700" b="0" i="0" u="none" strike="noStrike">
                          <a:solidFill>
                            <a:srgbClr val="000000"/>
                          </a:solidFill>
                          <a:latin typeface="Calibri"/>
                        </a:rPr>
                        <a:t>la conversion du nombre binaire est correcte</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10%</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55%</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18%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4"/>
                  </a:ext>
                </a:extLst>
              </a:tr>
              <a:tr h="129323">
                <a:tc>
                  <a:txBody>
                    <a:bodyPr/>
                    <a:lstStyle/>
                    <a:p>
                      <a:pPr algn="l" fontAlgn="ctr"/>
                      <a:r>
                        <a:rPr lang="fr-FR" sz="700" b="0" i="0" u="none" strike="noStrike">
                          <a:solidFill>
                            <a:srgbClr val="000000"/>
                          </a:solidFill>
                          <a:latin typeface="Calibri"/>
                        </a:rPr>
                        <a:t>le calcul est correct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CO4.4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i4415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13%</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52%</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a:solidFill>
                            <a:srgbClr val="000000"/>
                          </a:solidFill>
                          <a:latin typeface="Calibri"/>
                        </a:rPr>
                        <a:t>25%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5"/>
                  </a:ext>
                </a:extLst>
              </a:tr>
              <a:tr h="129323">
                <a:tc>
                  <a:txBody>
                    <a:bodyPr/>
                    <a:lstStyle/>
                    <a:p>
                      <a:pPr algn="l" fontAlgn="ctr"/>
                      <a:r>
                        <a:rPr lang="fr-FR" sz="700" b="0" i="0" u="none" strike="noStrike">
                          <a:solidFill>
                            <a:srgbClr val="000000"/>
                          </a:solidFill>
                          <a:latin typeface="Calibri"/>
                        </a:rPr>
                        <a:t>les arguments proposés sont corrects</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CO6.3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i6303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Q2.5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fr-FR" sz="700" b="0" i="0" u="none" strike="noStrike">
                          <a:solidFill>
                            <a:srgbClr val="000000"/>
                          </a:solidFill>
                          <a:latin typeface="Calibri"/>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fr-FR" sz="800" b="0" i="0" u="none" strike="noStrike">
                          <a:solidFill>
                            <a:srgbClr val="000000"/>
                          </a:solidFill>
                          <a:latin typeface="Calibri"/>
                        </a:rPr>
                        <a:t>1</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D99795"/>
                          </a:solidFill>
                          <a:latin typeface="Calibri"/>
                        </a:rPr>
                        <a:t>#</a:t>
                      </a:r>
                    </a:p>
                  </a:txBody>
                  <a:tcPr marL="0" marR="0" marT="0" marB="0" anchor="b">
                    <a:lnL>
                      <a:noFill/>
                    </a:lnL>
                    <a:lnR w="6350" cap="flat" cmpd="sng" algn="ctr">
                      <a:solidFill>
                        <a:srgbClr val="FF0000"/>
                      </a:solidFill>
                      <a:prstDash val="solid"/>
                      <a:round/>
                      <a:headEnd type="none" w="med" len="med"/>
                      <a:tailEnd type="none" w="med" len="med"/>
                    </a:lnR>
                    <a:lnT>
                      <a:noFill/>
                    </a:lnT>
                    <a:lnB>
                      <a:noFill/>
                    </a:lnB>
                    <a:solidFill>
                      <a:srgbClr val="D99795"/>
                    </a:solidFill>
                  </a:tcPr>
                </a:tc>
                <a:tc>
                  <a:txBody>
                    <a:bodyPr/>
                    <a:lstStyle/>
                    <a:p>
                      <a:pPr algn="ctr" fontAlgn="ctr"/>
                      <a:r>
                        <a:rPr lang="fr-FR" sz="700" b="1" i="0" u="none" strike="noStrike">
                          <a:solidFill>
                            <a:srgbClr val="9C0006"/>
                          </a:solidFill>
                          <a:latin typeface="Calibri"/>
                        </a:rPr>
                        <a:t>10%</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FC7CE"/>
                    </a:solidFill>
                  </a:tcPr>
                </a:tc>
                <a:tc>
                  <a:txBody>
                    <a:bodyPr/>
                    <a:lstStyle/>
                    <a:p>
                      <a:pPr algn="ctr" fontAlgn="ctr"/>
                      <a:r>
                        <a:rPr lang="fr-FR" sz="700" b="0" i="0" u="none" strike="noStrike">
                          <a:solidFill>
                            <a:srgbClr val="000000"/>
                          </a:solidFill>
                          <a:latin typeface="Calibri"/>
                        </a:rPr>
                        <a:t>36%</a:t>
                      </a:r>
                    </a:p>
                  </a:txBody>
                  <a:tcPr marL="0" marR="0" marT="0" marB="0" anchor="ctr">
                    <a:lnL w="6350" cap="flat" cmpd="sng" algn="ctr">
                      <a:solidFill>
                        <a:srgbClr val="FF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fr-FR" sz="700" b="0" i="0" u="none" strike="noStrike">
                          <a:solidFill>
                            <a:srgbClr val="000000"/>
                          </a:solidFill>
                          <a:latin typeface="Calibri"/>
                        </a:rPr>
                        <a:t>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b"/>
                      <a:r>
                        <a:rPr lang="fr-FR" sz="800" b="0" i="0" u="none" strike="noStrike" dirty="0">
                          <a:solidFill>
                            <a:srgbClr val="000000"/>
                          </a:solidFill>
                          <a:latin typeface="Calibri"/>
                        </a:rPr>
                        <a:t>28%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extLst>
                  <a:ext uri="{0D108BD9-81ED-4DB2-BD59-A6C34878D82A}">
                    <a16:rowId xmlns="" xmlns:a16="http://schemas.microsoft.com/office/drawing/2014/main" val="10026"/>
                  </a:ext>
                </a:extLst>
              </a:tr>
            </a:tbl>
          </a:graphicData>
        </a:graphic>
      </p:graphicFrame>
      <p:sp>
        <p:nvSpPr>
          <p:cNvPr id="9" name="Rectangle 8"/>
          <p:cNvSpPr/>
          <p:nvPr>
            <p:custDataLst>
              <p:tags r:id="rId4"/>
            </p:custDataLst>
          </p:nvPr>
        </p:nvSpPr>
        <p:spPr>
          <a:xfrm>
            <a:off x="611560" y="2219324"/>
            <a:ext cx="7848872" cy="87287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custDataLst>
              <p:tags r:id="rId5"/>
            </p:custDataLst>
          </p:nvPr>
        </p:nvSpPr>
        <p:spPr>
          <a:xfrm>
            <a:off x="611560" y="3298701"/>
            <a:ext cx="7848872"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au 10"/>
          <p:cNvGraphicFramePr>
            <a:graphicFrameLocks noGrp="1"/>
          </p:cNvGraphicFramePr>
          <p:nvPr>
            <p:custDataLst>
              <p:tags r:id="rId6"/>
            </p:custDataLst>
          </p:nvPr>
        </p:nvGraphicFramePr>
        <p:xfrm>
          <a:off x="323528" y="5373216"/>
          <a:ext cx="8496944" cy="1023408"/>
        </p:xfrm>
        <a:graphic>
          <a:graphicData uri="http://schemas.openxmlformats.org/drawingml/2006/table">
            <a:tbl>
              <a:tblPr/>
              <a:tblGrid>
                <a:gridCol w="2742832">
                  <a:extLst>
                    <a:ext uri="{9D8B030D-6E8A-4147-A177-3AD203B41FA5}">
                      <a16:colId xmlns="" xmlns:a16="http://schemas.microsoft.com/office/drawing/2014/main" val="20000"/>
                    </a:ext>
                  </a:extLst>
                </a:gridCol>
                <a:gridCol w="5754112">
                  <a:extLst>
                    <a:ext uri="{9D8B030D-6E8A-4147-A177-3AD203B41FA5}">
                      <a16:colId xmlns="" xmlns:a16="http://schemas.microsoft.com/office/drawing/2014/main" val="20001"/>
                    </a:ext>
                  </a:extLst>
                </a:gridCol>
              </a:tblGrid>
              <a:tr h="117704">
                <a:tc rowSpan="4">
                  <a:txBody>
                    <a:bodyPr/>
                    <a:lstStyle/>
                    <a:p>
                      <a:pPr algn="ctr" fontAlgn="ctr"/>
                      <a:r>
                        <a:rPr lang="fr-FR" sz="1100" b="0" i="0" u="none" strike="noStrike" dirty="0">
                          <a:solidFill>
                            <a:srgbClr val="000000"/>
                          </a:solidFill>
                          <a:latin typeface="Calibri"/>
                        </a:rPr>
                        <a:t>O4 - Décoder l’organisation fonctionnelle, structurelle et logicielle d’un système</a:t>
                      </a:r>
                    </a:p>
                  </a:txBody>
                  <a:tcPr marL="4392" marR="4392" marT="439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6"/>
                    </a:solidFill>
                  </a:tcPr>
                </a:tc>
                <a:tc>
                  <a:txBody>
                    <a:bodyPr/>
                    <a:lstStyle/>
                    <a:p>
                      <a:pPr algn="l" fontAlgn="ctr"/>
                      <a:r>
                        <a:rPr lang="fr-FR" sz="1100" b="0" i="0" u="none" strike="noStrike" dirty="0">
                          <a:solidFill>
                            <a:srgbClr val="000000"/>
                          </a:solidFill>
                          <a:latin typeface="Calibri"/>
                        </a:rPr>
                        <a:t>CO4.1. Identifier et caractériser les fonctions et les constituants d’un système ainsi que ses entrées/sorties</a:t>
                      </a:r>
                    </a:p>
                  </a:txBody>
                  <a:tcPr marL="4392" marR="4392" marT="439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0"/>
                  </a:ext>
                </a:extLst>
              </a:tr>
              <a:tr h="117704">
                <a:tc vMerge="1">
                  <a:txBody>
                    <a:bodyPr/>
                    <a:lstStyle/>
                    <a:p>
                      <a:endParaRPr lang="fr-FR"/>
                    </a:p>
                  </a:txBody>
                  <a:tcPr/>
                </a:tc>
                <a:tc>
                  <a:txBody>
                    <a:bodyPr/>
                    <a:lstStyle/>
                    <a:p>
                      <a:pPr algn="l" fontAlgn="ctr"/>
                      <a:r>
                        <a:rPr lang="fr-FR" sz="1100" b="0" i="0" u="none" strike="noStrike" dirty="0">
                          <a:solidFill>
                            <a:srgbClr val="000000"/>
                          </a:solidFill>
                          <a:latin typeface="Calibri"/>
                        </a:rPr>
                        <a:t>CO4.2. Identifier et caractériser l’agencement matériel et/ou logiciel d’un système</a:t>
                      </a:r>
                    </a:p>
                  </a:txBody>
                  <a:tcPr marL="4392" marR="4392" marT="439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1"/>
                  </a:ext>
                </a:extLst>
              </a:tr>
              <a:tr h="117704">
                <a:tc vMerge="1">
                  <a:txBody>
                    <a:bodyPr/>
                    <a:lstStyle/>
                    <a:p>
                      <a:endParaRPr lang="fr-FR"/>
                    </a:p>
                  </a:txBody>
                  <a:tcPr/>
                </a:tc>
                <a:tc>
                  <a:txBody>
                    <a:bodyPr/>
                    <a:lstStyle/>
                    <a:p>
                      <a:pPr algn="l" fontAlgn="ctr"/>
                      <a:r>
                        <a:rPr lang="fr-FR" sz="1100" b="0" i="0" u="none" strike="noStrike" dirty="0">
                          <a:solidFill>
                            <a:srgbClr val="000000"/>
                          </a:solidFill>
                          <a:latin typeface="Calibri"/>
                        </a:rPr>
                        <a:t>CO4.3. Identifier et caractériser le fonctionnement temporel d’un système</a:t>
                      </a:r>
                    </a:p>
                  </a:txBody>
                  <a:tcPr marL="4392" marR="4392" marT="439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2"/>
                  </a:ext>
                </a:extLst>
              </a:tr>
              <a:tr h="166015">
                <a:tc vMerge="1">
                  <a:txBody>
                    <a:bodyPr/>
                    <a:lstStyle/>
                    <a:p>
                      <a:endParaRPr lang="fr-FR"/>
                    </a:p>
                  </a:txBody>
                  <a:tcPr/>
                </a:tc>
                <a:tc>
                  <a:txBody>
                    <a:bodyPr/>
                    <a:lstStyle/>
                    <a:p>
                      <a:pPr algn="l" fontAlgn="ctr"/>
                      <a:r>
                        <a:rPr lang="fr-FR" sz="1100" b="0" i="0" u="none" strike="noStrike" dirty="0">
                          <a:solidFill>
                            <a:srgbClr val="000000"/>
                          </a:solidFill>
                          <a:latin typeface="Calibri"/>
                        </a:rPr>
                        <a:t>CO4.4. Identifier et caractériser des solutions techniques relatives aux matériaux, à la structure, à l’énergie et aux informations (acquisition, traitement, transmission) d’un système</a:t>
                      </a:r>
                    </a:p>
                  </a:txBody>
                  <a:tcPr marL="4392" marR="4392" marT="4392"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3"/>
                  </a:ext>
                </a:extLst>
              </a:tr>
            </a:tbl>
          </a:graphicData>
        </a:graphic>
      </p:graphicFrame>
      <p:sp>
        <p:nvSpPr>
          <p:cNvPr id="12" name="Rectangle 11"/>
          <p:cNvSpPr/>
          <p:nvPr>
            <p:custDataLst>
              <p:tags r:id="rId7"/>
            </p:custDataLst>
          </p:nvPr>
        </p:nvSpPr>
        <p:spPr>
          <a:xfrm>
            <a:off x="611560" y="4533900"/>
            <a:ext cx="7848872" cy="6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custDataLst>
              <p:tags r:id="rId8"/>
            </p:custDataLst>
          </p:nvPr>
        </p:nvSpPr>
        <p:spPr>
          <a:xfrm>
            <a:off x="104775" y="2209799"/>
            <a:ext cx="430585" cy="87287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M</a:t>
            </a:r>
          </a:p>
        </p:txBody>
      </p:sp>
      <p:sp>
        <p:nvSpPr>
          <p:cNvPr id="15" name="Rectangle 14"/>
          <p:cNvSpPr/>
          <p:nvPr>
            <p:custDataLst>
              <p:tags r:id="rId9"/>
            </p:custDataLst>
          </p:nvPr>
        </p:nvSpPr>
        <p:spPr>
          <a:xfrm>
            <a:off x="104775" y="3298702"/>
            <a:ext cx="430585" cy="93610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E</a:t>
            </a:r>
          </a:p>
        </p:txBody>
      </p:sp>
      <p:sp>
        <p:nvSpPr>
          <p:cNvPr id="16" name="Rectangle 15"/>
          <p:cNvSpPr/>
          <p:nvPr>
            <p:custDataLst>
              <p:tags r:id="rId10"/>
            </p:custDataLst>
          </p:nvPr>
        </p:nvSpPr>
        <p:spPr>
          <a:xfrm>
            <a:off x="104775" y="4533900"/>
            <a:ext cx="430585" cy="6762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I</a:t>
            </a:r>
          </a:p>
        </p:txBody>
      </p:sp>
    </p:spTree>
    <p:extLst>
      <p:ext uri="{BB962C8B-B14F-4D97-AF65-F5344CB8AC3E}">
        <p14:creationId xmlns:p14="http://schemas.microsoft.com/office/powerpoint/2010/main" val="7974944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FR" b="1" cap="none" dirty="0">
                <a:solidFill>
                  <a:srgbClr val="683086"/>
                </a:solidFill>
                <a:latin typeface="Calibri" charset="0"/>
                <a:ea typeface="Arial" charset="0"/>
              </a:rPr>
              <a:t>Bilan détaillé des résultats à l’examen</a:t>
            </a:r>
            <a:endParaRPr lang="en-GB" dirty="0"/>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44</a:t>
            </a:fld>
            <a:endParaRPr lang="fr-FR" dirty="0"/>
          </a:p>
        </p:txBody>
      </p:sp>
      <p:graphicFrame>
        <p:nvGraphicFramePr>
          <p:cNvPr id="13" name="Graphique 12"/>
          <p:cNvGraphicFramePr/>
          <p:nvPr>
            <p:custDataLst>
              <p:tags r:id="rId3"/>
            </p:custDataLst>
          </p:nvPr>
        </p:nvGraphicFramePr>
        <p:xfrm>
          <a:off x="4606119" y="2532839"/>
          <a:ext cx="4283016" cy="32401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Graphique 16"/>
          <p:cNvGraphicFramePr/>
          <p:nvPr>
            <p:custDataLst>
              <p:tags r:id="rId4"/>
            </p:custDataLst>
            <p:extLst>
              <p:ext uri="{D42A27DB-BD31-4B8C-83A1-F6EECF244321}">
                <p14:modId xmlns:p14="http://schemas.microsoft.com/office/powerpoint/2010/main" val="2460900396"/>
              </p:ext>
            </p:extLst>
          </p:nvPr>
        </p:nvGraphicFramePr>
        <p:xfrm>
          <a:off x="614149" y="2532839"/>
          <a:ext cx="4169391" cy="3537232"/>
        </p:xfrm>
        <a:graphic>
          <a:graphicData uri="http://schemas.openxmlformats.org/drawingml/2006/chart">
            <c:chart xmlns:c="http://schemas.openxmlformats.org/drawingml/2006/chart" xmlns:r="http://schemas.openxmlformats.org/officeDocument/2006/relationships" r:id="rId8"/>
          </a:graphicData>
        </a:graphic>
      </p:graphicFrame>
      <p:sp>
        <p:nvSpPr>
          <p:cNvPr id="21" name="Espace réservé du texte 6"/>
          <p:cNvSpPr>
            <a:spLocks noGrp="1"/>
          </p:cNvSpPr>
          <p:nvPr>
            <p:ph type="body" sz="quarter" idx="13"/>
            <p:custDataLst>
              <p:tags r:id="rId5"/>
            </p:custDataLst>
          </p:nvPr>
        </p:nvSpPr>
        <p:spPr>
          <a:xfrm>
            <a:off x="804863" y="1471083"/>
            <a:ext cx="7881937" cy="4598988"/>
          </a:xfrm>
        </p:spPr>
        <p:txBody>
          <a:bodyPr/>
          <a:lstStyle/>
          <a:p>
            <a:r>
              <a:rPr lang="en-GB" dirty="0"/>
              <a:t>Des informations complémentaires </a:t>
            </a:r>
            <a:r>
              <a:rPr lang="en-GB" dirty="0" err="1"/>
              <a:t>mises</a:t>
            </a:r>
            <a:r>
              <a:rPr lang="en-GB" dirty="0"/>
              <a:t> à la disposition des équipes de direction et des équipes pédagogiques</a:t>
            </a:r>
          </a:p>
        </p:txBody>
      </p:sp>
    </p:spTree>
    <p:extLst>
      <p:ext uri="{BB962C8B-B14F-4D97-AF65-F5344CB8AC3E}">
        <p14:creationId xmlns:p14="http://schemas.microsoft.com/office/powerpoint/2010/main" val="30220598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819683" y="1358853"/>
            <a:ext cx="7781697" cy="2006323"/>
          </a:xfrm>
        </p:spPr>
        <p:txBody>
          <a:bodyPr/>
          <a:lstStyle/>
          <a:p>
            <a:r>
              <a:rPr lang="fr-FR" sz="3600" b="1" dirty="0" smtClean="0">
                <a:latin typeface="Calibri" charset="0"/>
                <a:ea typeface="Arial" charset="0"/>
              </a:rPr>
              <a:t>Pour conclure</a:t>
            </a:r>
            <a:endParaRPr lang="fr-FR" sz="3200" b="1" dirty="0"/>
          </a:p>
        </p:txBody>
      </p:sp>
      <p:sp>
        <p:nvSpPr>
          <p:cNvPr id="8" name="Espace réservé du numéro de diapositive 4"/>
          <p:cNvSpPr>
            <a:spLocks noGrp="1"/>
          </p:cNvSpPr>
          <p:nvPr>
            <p:ph type="sldNum" sz="quarter" idx="12"/>
            <p:custDataLst>
              <p:tags r:id="rId2"/>
            </p:custDataLst>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6362048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C6B7B3CB-E3BA-F74C-AB76-86EFC5843CD6}" type="slidenum">
              <a:rPr lang="fr-FR" smtClean="0"/>
              <a:pPr/>
              <a:t>46</a:t>
            </a:fld>
            <a:endParaRPr lang="fr-FR" dirty="0"/>
          </a:p>
        </p:txBody>
      </p:sp>
      <p:sp>
        <p:nvSpPr>
          <p:cNvPr id="4" name="Rectangle 3"/>
          <p:cNvSpPr/>
          <p:nvPr>
            <p:custDataLst>
              <p:tags r:id="rId2"/>
            </p:custDataLst>
          </p:nvPr>
        </p:nvSpPr>
        <p:spPr>
          <a:xfrm>
            <a:off x="495630" y="4317609"/>
            <a:ext cx="8191169" cy="1200328"/>
          </a:xfrm>
          <a:prstGeom prst="rect">
            <a:avLst/>
          </a:prstGeom>
        </p:spPr>
        <p:txBody>
          <a:bodyPr wrap="square">
            <a:spAutoFit/>
          </a:bodyPr>
          <a:lstStyle/>
          <a:p>
            <a:pPr algn="just"/>
            <a:r>
              <a:rPr lang="fr-FR" sz="2400" b="1" dirty="0" smtClean="0">
                <a:solidFill>
                  <a:srgbClr val="683086"/>
                </a:solidFill>
              </a:rPr>
              <a:t>Des principes à mobiliser tout au long de la formation et non uniquement lors de la certification (épreuves écrites, CCF, oraux de projets…).</a:t>
            </a:r>
          </a:p>
        </p:txBody>
      </p:sp>
      <p:sp>
        <p:nvSpPr>
          <p:cNvPr id="11" name="Rectangle 10"/>
          <p:cNvSpPr/>
          <p:nvPr>
            <p:custDataLst>
              <p:tags r:id="rId3"/>
            </p:custDataLst>
          </p:nvPr>
        </p:nvSpPr>
        <p:spPr>
          <a:xfrm>
            <a:off x="0" y="0"/>
            <a:ext cx="9144000" cy="1502487"/>
          </a:xfrm>
          <a:prstGeom prst="rect">
            <a:avLst/>
          </a:prstGeom>
          <a:solidFill>
            <a:srgbClr val="FFFFFF"/>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custDataLst>
              <p:tags r:id="rId4"/>
            </p:custDataLst>
          </p:nvPr>
        </p:nvSpPr>
        <p:spPr>
          <a:xfrm>
            <a:off x="495631" y="1057703"/>
            <a:ext cx="8191169" cy="2954655"/>
          </a:xfrm>
          <a:prstGeom prst="rect">
            <a:avLst/>
          </a:prstGeom>
          <a:noFill/>
        </p:spPr>
        <p:txBody>
          <a:bodyPr wrap="square" rtlCol="0">
            <a:spAutoFit/>
          </a:bodyPr>
          <a:lstStyle/>
          <a:p>
            <a:r>
              <a:rPr lang="fr-FR" sz="2400" b="1" dirty="0" smtClean="0">
                <a:solidFill>
                  <a:srgbClr val="683086"/>
                </a:solidFill>
              </a:rPr>
              <a:t>Évaluer </a:t>
            </a:r>
            <a:r>
              <a:rPr lang="fr-FR" sz="2400" b="1" dirty="0">
                <a:solidFill>
                  <a:srgbClr val="683086"/>
                </a:solidFill>
              </a:rPr>
              <a:t>pour mieux </a:t>
            </a:r>
            <a:r>
              <a:rPr lang="fr-FR" sz="2400" b="1" dirty="0" smtClean="0">
                <a:solidFill>
                  <a:srgbClr val="683086"/>
                </a:solidFill>
              </a:rPr>
              <a:t>enseigner </a:t>
            </a:r>
          </a:p>
          <a:p>
            <a:r>
              <a:rPr lang="fr-FR" sz="2400" b="1" dirty="0" smtClean="0">
                <a:solidFill>
                  <a:srgbClr val="683086"/>
                </a:solidFill>
              </a:rPr>
              <a:t>Être évalué </a:t>
            </a:r>
            <a:r>
              <a:rPr lang="fr-FR" sz="2400" b="1" dirty="0">
                <a:solidFill>
                  <a:srgbClr val="683086"/>
                </a:solidFill>
              </a:rPr>
              <a:t>pour mieux </a:t>
            </a:r>
            <a:r>
              <a:rPr lang="fr-FR" sz="2400" b="1" dirty="0" smtClean="0">
                <a:solidFill>
                  <a:srgbClr val="683086"/>
                </a:solidFill>
              </a:rPr>
              <a:t>apprendre</a:t>
            </a:r>
          </a:p>
          <a:p>
            <a:endParaRPr lang="fr-FR" dirty="0" smtClean="0"/>
          </a:p>
          <a:p>
            <a:pPr marL="342900" indent="-342900">
              <a:buClr>
                <a:srgbClr val="683086"/>
              </a:buClr>
              <a:buFont typeface="Wingdings" charset="2"/>
              <a:buChar char="§"/>
            </a:pPr>
            <a:r>
              <a:rPr lang="fr-FR" sz="2000" dirty="0" smtClean="0"/>
              <a:t>L’évaluation par compétences est un levier permettant à la fois d’aider l’élève à apprendre  et d’aider l’enseignant à le guider dans sa démarche</a:t>
            </a:r>
          </a:p>
          <a:p>
            <a:pPr marL="342900" indent="-342900">
              <a:buClr>
                <a:srgbClr val="683086"/>
              </a:buClr>
              <a:buFont typeface="Wingdings" charset="2"/>
              <a:buChar char="§"/>
            </a:pPr>
            <a:endParaRPr lang="fr-FR" sz="2000" dirty="0"/>
          </a:p>
          <a:p>
            <a:pPr marL="342900" indent="-342900" algn="just">
              <a:buClr>
                <a:srgbClr val="683086"/>
              </a:buClr>
              <a:buFont typeface="Wingdings" charset="2"/>
              <a:buChar char="§"/>
            </a:pPr>
            <a:r>
              <a:rPr lang="fr-FR" sz="2000" dirty="0"/>
              <a:t>L’approche par compétence invite à un recentrage sur les processus d’apprentissage de l’élève plutôt que sur les contenus d’enseignement</a:t>
            </a:r>
          </a:p>
          <a:p>
            <a:endParaRPr lang="fr-FR" sz="2000" dirty="0" smtClean="0"/>
          </a:p>
        </p:txBody>
      </p:sp>
    </p:spTree>
    <p:extLst>
      <p:ext uri="{BB962C8B-B14F-4D97-AF65-F5344CB8AC3E}">
        <p14:creationId xmlns:p14="http://schemas.microsoft.com/office/powerpoint/2010/main" val="1562764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a:xfrm>
            <a:off x="1095183" y="1510797"/>
            <a:ext cx="7781697" cy="2006323"/>
          </a:xfrm>
        </p:spPr>
        <p:txBody>
          <a:bodyPr/>
          <a:lstStyle/>
          <a:p>
            <a:r>
              <a:rPr lang="fr-FR" sz="3600" b="1" dirty="0"/>
              <a:t>Analyse d’un sujet a posteriori</a:t>
            </a:r>
          </a:p>
        </p:txBody>
      </p:sp>
      <p:sp>
        <p:nvSpPr>
          <p:cNvPr id="8" name="Espace réservé du numéro de diapositive 4"/>
          <p:cNvSpPr>
            <a:spLocks noGrp="1"/>
          </p:cNvSpPr>
          <p:nvPr>
            <p:ph type="sldNum" sz="quarter" idx="12"/>
            <p:custDataLst>
              <p:tags r:id="rId2"/>
            </p:custDataLst>
          </p:nvPr>
        </p:nvSpPr>
        <p:spPr/>
        <p:txBody>
          <a:bodyPr/>
          <a:lstStyle/>
          <a:p>
            <a:fld id="{C6B7B3CB-E3BA-F74C-AB76-86EFC5843CD6}" type="slidenum">
              <a:rPr lang="fr-FR" smtClean="0"/>
              <a:pPr/>
              <a:t>5</a:t>
            </a:fld>
            <a:endParaRPr lang="fr-FR" dirty="0"/>
          </a:p>
        </p:txBody>
      </p:sp>
      <p:sp>
        <p:nvSpPr>
          <p:cNvPr id="3" name="Sous-titre 2"/>
          <p:cNvSpPr>
            <a:spLocks noGrp="1"/>
          </p:cNvSpPr>
          <p:nvPr>
            <p:ph type="body" sz="quarter" idx="13"/>
            <p:custDataLst>
              <p:tags r:id="rId3"/>
            </p:custDataLst>
          </p:nvPr>
        </p:nvSpPr>
        <p:spPr/>
        <p:txBody>
          <a:bodyPr>
            <a:normAutofit/>
          </a:bodyPr>
          <a:lstStyle/>
          <a:p>
            <a:r>
              <a:rPr lang="fr-FR" sz="2000" b="1" dirty="0"/>
              <a:t>Jérôme </a:t>
            </a:r>
            <a:r>
              <a:rPr lang="fr-FR" sz="2000" b="1" dirty="0" err="1"/>
              <a:t>Prouzat</a:t>
            </a:r>
            <a:endParaRPr lang="fr-FR" sz="2000" b="1" dirty="0"/>
          </a:p>
          <a:p>
            <a:r>
              <a:rPr lang="fr-FR" sz="2000" b="1" dirty="0"/>
              <a:t>IEN académie de Créteil</a:t>
            </a:r>
          </a:p>
        </p:txBody>
      </p:sp>
    </p:spTree>
    <p:extLst>
      <p:ext uri="{BB962C8B-B14F-4D97-AF65-F5344CB8AC3E}">
        <p14:creationId xmlns:p14="http://schemas.microsoft.com/office/powerpoint/2010/main" val="11432908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r>
              <a:rPr lang="fr-CA" b="1" cap="none" smtClean="0">
                <a:solidFill>
                  <a:srgbClr val="683086"/>
                </a:solidFill>
              </a:rPr>
              <a:t>Travail de réfléxion demandé</a:t>
            </a:r>
            <a:endParaRPr lang="fr-CA" b="1" cap="none">
              <a:solidFill>
                <a:srgbClr val="683086"/>
              </a:solidFill>
            </a:endParaRPr>
          </a:p>
        </p:txBody>
      </p:sp>
      <p:sp>
        <p:nvSpPr>
          <p:cNvPr id="3" name="Espace réservé du numéro de diapositive 2"/>
          <p:cNvSpPr>
            <a:spLocks noGrp="1"/>
          </p:cNvSpPr>
          <p:nvPr>
            <p:ph type="sldNum" sz="quarter" idx="12"/>
            <p:custDataLst>
              <p:tags r:id="rId2"/>
            </p:custDataLst>
          </p:nvPr>
        </p:nvSpPr>
        <p:spPr/>
        <p:txBody>
          <a:bodyPr/>
          <a:lstStyle/>
          <a:p>
            <a:fld id="{C6B7B3CB-E3BA-F74C-AB76-86EFC5843CD6}" type="slidenum">
              <a:rPr lang="fr-FR" smtClean="0"/>
              <a:pPr/>
              <a:t>6</a:t>
            </a:fld>
            <a:endParaRPr lang="fr-FR" dirty="0"/>
          </a:p>
        </p:txBody>
      </p:sp>
      <p:sp>
        <p:nvSpPr>
          <p:cNvPr id="7" name="Espace réservé du texte 6"/>
          <p:cNvSpPr>
            <a:spLocks noGrp="1"/>
          </p:cNvSpPr>
          <p:nvPr>
            <p:ph type="body" sz="quarter" idx="13"/>
            <p:custDataLst>
              <p:tags r:id="rId3"/>
            </p:custDataLst>
          </p:nvPr>
        </p:nvSpPr>
        <p:spPr/>
        <p:txBody>
          <a:bodyPr/>
          <a:lstStyle/>
          <a:p>
            <a:pPr marL="0" indent="0">
              <a:buNone/>
            </a:pPr>
            <a:endParaRPr lang="en-GB" dirty="0"/>
          </a:p>
          <a:p>
            <a:pPr marL="0" indent="0">
              <a:buNone/>
            </a:pPr>
            <a:endParaRPr lang="fr-FR" dirty="0"/>
          </a:p>
          <a:p>
            <a:endParaRPr lang="fr-FR" dirty="0"/>
          </a:p>
          <a:p>
            <a:endParaRPr lang="fr-FR" dirty="0"/>
          </a:p>
          <a:p>
            <a:endParaRPr lang="fr-FR" dirty="0"/>
          </a:p>
          <a:p>
            <a:endParaRPr lang="fr-FR" dirty="0"/>
          </a:p>
          <a:p>
            <a:pPr lvl="1"/>
            <a:endParaRPr lang="fr-FR" dirty="0"/>
          </a:p>
          <a:p>
            <a:pPr lvl="1"/>
            <a:endParaRPr lang="fr-FR" dirty="0"/>
          </a:p>
          <a:p>
            <a:endParaRPr lang="en-GB" dirty="0"/>
          </a:p>
        </p:txBody>
      </p:sp>
      <p:grpSp>
        <p:nvGrpSpPr>
          <p:cNvPr id="8" name="Grouper 7"/>
          <p:cNvGrpSpPr/>
          <p:nvPr>
            <p:custDataLst>
              <p:tags r:id="rId4"/>
            </p:custDataLst>
          </p:nvPr>
        </p:nvGrpSpPr>
        <p:grpSpPr>
          <a:xfrm>
            <a:off x="1074702" y="2168957"/>
            <a:ext cx="1028700" cy="1372005"/>
            <a:chOff x="1498600" y="2374900"/>
            <a:chExt cx="1028700" cy="1372005"/>
          </a:xfrm>
        </p:grpSpPr>
        <p:sp>
          <p:nvSpPr>
            <p:cNvPr id="5" name="Rectangle 4"/>
            <p:cNvSpPr/>
            <p:nvPr/>
          </p:nvSpPr>
          <p:spPr>
            <a:xfrm>
              <a:off x="1498600" y="2374900"/>
              <a:ext cx="990600" cy="13720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1498600" y="2400300"/>
              <a:ext cx="1028700" cy="677108"/>
            </a:xfrm>
            <a:prstGeom prst="rect">
              <a:avLst/>
            </a:prstGeom>
            <a:noFill/>
          </p:spPr>
          <p:txBody>
            <a:bodyPr wrap="square" rtlCol="0">
              <a:spAutoFit/>
            </a:bodyPr>
            <a:lstStyle/>
            <a:p>
              <a:pPr algn="ctr"/>
              <a:r>
                <a:rPr lang="fr-FR" sz="1400" b="1" dirty="0"/>
                <a:t>Sujet </a:t>
              </a:r>
            </a:p>
            <a:p>
              <a:pPr algn="ctr"/>
              <a:r>
                <a:rPr lang="fr-FR" sz="2400" b="1" dirty="0"/>
                <a:t>E2</a:t>
              </a:r>
            </a:p>
          </p:txBody>
        </p:sp>
      </p:grpSp>
      <p:grpSp>
        <p:nvGrpSpPr>
          <p:cNvPr id="2" name="Grouper 1"/>
          <p:cNvGrpSpPr/>
          <p:nvPr>
            <p:custDataLst>
              <p:tags r:id="rId5"/>
            </p:custDataLst>
          </p:nvPr>
        </p:nvGrpSpPr>
        <p:grpSpPr>
          <a:xfrm>
            <a:off x="7121242" y="2185462"/>
            <a:ext cx="1028700" cy="1372005"/>
            <a:chOff x="6959600" y="2057400"/>
            <a:chExt cx="1028700" cy="1372005"/>
          </a:xfrm>
        </p:grpSpPr>
        <p:sp>
          <p:nvSpPr>
            <p:cNvPr id="10" name="Rectangle 9"/>
            <p:cNvSpPr/>
            <p:nvPr/>
          </p:nvSpPr>
          <p:spPr>
            <a:xfrm>
              <a:off x="6959600" y="2057400"/>
              <a:ext cx="990600" cy="13720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p:cNvSpPr txBox="1"/>
            <p:nvPr/>
          </p:nvSpPr>
          <p:spPr>
            <a:xfrm>
              <a:off x="6959600" y="2082800"/>
              <a:ext cx="1028700" cy="1107996"/>
            </a:xfrm>
            <a:prstGeom prst="rect">
              <a:avLst/>
            </a:prstGeom>
            <a:noFill/>
          </p:spPr>
          <p:txBody>
            <a:bodyPr wrap="square" rtlCol="0">
              <a:spAutoFit/>
            </a:bodyPr>
            <a:lstStyle/>
            <a:p>
              <a:pPr algn="ctr"/>
              <a:r>
                <a:rPr lang="fr-FR" sz="1400" b="1" dirty="0"/>
                <a:t>Définition de l’épreuve </a:t>
              </a:r>
              <a:r>
                <a:rPr lang="fr-FR" sz="2400" b="1" dirty="0"/>
                <a:t>E2</a:t>
              </a:r>
            </a:p>
          </p:txBody>
        </p:sp>
      </p:grpSp>
      <p:sp>
        <p:nvSpPr>
          <p:cNvPr id="12" name="Flèche droite rayée 11"/>
          <p:cNvSpPr/>
          <p:nvPr>
            <p:custDataLst>
              <p:tags r:id="rId6"/>
            </p:custDataLst>
          </p:nvPr>
        </p:nvSpPr>
        <p:spPr>
          <a:xfrm>
            <a:off x="3652520" y="2032000"/>
            <a:ext cx="2125980" cy="822960"/>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 name="ZoneTexte 13"/>
          <p:cNvSpPr txBox="1"/>
          <p:nvPr>
            <p:custDataLst>
              <p:tags r:id="rId7"/>
            </p:custDataLst>
          </p:nvPr>
        </p:nvSpPr>
        <p:spPr>
          <a:xfrm rot="19939047">
            <a:off x="2049514" y="2495400"/>
            <a:ext cx="1774845" cy="369332"/>
          </a:xfrm>
          <a:prstGeom prst="rect">
            <a:avLst/>
          </a:prstGeom>
          <a:noFill/>
        </p:spPr>
        <p:txBody>
          <a:bodyPr wrap="none" rtlCol="0">
            <a:spAutoFit/>
          </a:bodyPr>
          <a:lstStyle/>
          <a:p>
            <a:r>
              <a:rPr lang="fr-FR" dirty="0"/>
              <a:t>Questionnement</a:t>
            </a:r>
          </a:p>
        </p:txBody>
      </p:sp>
      <p:sp>
        <p:nvSpPr>
          <p:cNvPr id="15" name="ZoneTexte 14"/>
          <p:cNvSpPr txBox="1"/>
          <p:nvPr>
            <p:custDataLst>
              <p:tags r:id="rId8"/>
            </p:custDataLst>
          </p:nvPr>
        </p:nvSpPr>
        <p:spPr>
          <a:xfrm rot="1007588">
            <a:off x="5714622" y="2347766"/>
            <a:ext cx="1467068" cy="369332"/>
          </a:xfrm>
          <a:prstGeom prst="rect">
            <a:avLst/>
          </a:prstGeom>
          <a:noFill/>
        </p:spPr>
        <p:txBody>
          <a:bodyPr wrap="none" rtlCol="0">
            <a:spAutoFit/>
          </a:bodyPr>
          <a:lstStyle/>
          <a:p>
            <a:pPr algn="ctr"/>
            <a:r>
              <a:rPr lang="fr-FR" dirty="0"/>
              <a:t>Compétences </a:t>
            </a:r>
          </a:p>
        </p:txBody>
      </p:sp>
      <p:sp>
        <p:nvSpPr>
          <p:cNvPr id="16" name="ZoneTexte 15"/>
          <p:cNvSpPr txBox="1"/>
          <p:nvPr>
            <p:custDataLst>
              <p:tags r:id="rId9"/>
            </p:custDataLst>
          </p:nvPr>
        </p:nvSpPr>
        <p:spPr>
          <a:xfrm>
            <a:off x="5297008" y="2600310"/>
            <a:ext cx="962984" cy="1569660"/>
          </a:xfrm>
          <a:prstGeom prst="rect">
            <a:avLst/>
          </a:prstGeom>
          <a:noFill/>
        </p:spPr>
        <p:txBody>
          <a:bodyPr wrap="square" rtlCol="0">
            <a:spAutoFit/>
          </a:bodyPr>
          <a:lstStyle/>
          <a:p>
            <a:pPr algn="ctr"/>
            <a:r>
              <a:rPr lang="fr-FR" sz="9600" b="1" dirty="0">
                <a:solidFill>
                  <a:srgbClr val="FF0000"/>
                </a:solidFill>
              </a:rPr>
              <a:t>?</a:t>
            </a:r>
          </a:p>
        </p:txBody>
      </p:sp>
      <p:sp>
        <p:nvSpPr>
          <p:cNvPr id="17" name="ZoneTexte 16"/>
          <p:cNvSpPr txBox="1"/>
          <p:nvPr>
            <p:custDataLst>
              <p:tags r:id="rId10"/>
            </p:custDataLst>
          </p:nvPr>
        </p:nvSpPr>
        <p:spPr>
          <a:xfrm>
            <a:off x="3652520" y="3080839"/>
            <a:ext cx="1994480" cy="646331"/>
          </a:xfrm>
          <a:prstGeom prst="rect">
            <a:avLst/>
          </a:prstGeom>
          <a:noFill/>
        </p:spPr>
        <p:txBody>
          <a:bodyPr wrap="square" rtlCol="0">
            <a:spAutoFit/>
          </a:bodyPr>
          <a:lstStyle/>
          <a:p>
            <a:r>
              <a:rPr lang="fr-FR" dirty="0"/>
              <a:t>Y-a-t-il validation de compétences ?</a:t>
            </a:r>
          </a:p>
        </p:txBody>
      </p:sp>
      <p:grpSp>
        <p:nvGrpSpPr>
          <p:cNvPr id="23" name="Grouper 22"/>
          <p:cNvGrpSpPr/>
          <p:nvPr>
            <p:custDataLst>
              <p:tags r:id="rId11"/>
            </p:custDataLst>
          </p:nvPr>
        </p:nvGrpSpPr>
        <p:grpSpPr>
          <a:xfrm>
            <a:off x="905763" y="4557875"/>
            <a:ext cx="1028700" cy="1372005"/>
            <a:chOff x="1498600" y="2374900"/>
            <a:chExt cx="1028700" cy="1372005"/>
          </a:xfrm>
        </p:grpSpPr>
        <p:sp>
          <p:nvSpPr>
            <p:cNvPr id="24" name="Rectangle 23"/>
            <p:cNvSpPr/>
            <p:nvPr/>
          </p:nvSpPr>
          <p:spPr>
            <a:xfrm>
              <a:off x="1498600" y="2374900"/>
              <a:ext cx="990600" cy="13720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1498600" y="2400300"/>
              <a:ext cx="1028700" cy="677108"/>
            </a:xfrm>
            <a:prstGeom prst="rect">
              <a:avLst/>
            </a:prstGeom>
            <a:noFill/>
          </p:spPr>
          <p:txBody>
            <a:bodyPr wrap="square" rtlCol="0">
              <a:spAutoFit/>
            </a:bodyPr>
            <a:lstStyle/>
            <a:p>
              <a:pPr algn="ctr"/>
              <a:r>
                <a:rPr lang="fr-FR" sz="1400" b="1" dirty="0"/>
                <a:t>Sujet 1 </a:t>
              </a:r>
            </a:p>
            <a:p>
              <a:pPr algn="ctr"/>
              <a:r>
                <a:rPr lang="fr-FR" sz="2400" b="1" dirty="0"/>
                <a:t>E2</a:t>
              </a:r>
            </a:p>
          </p:txBody>
        </p:sp>
      </p:grpSp>
      <p:grpSp>
        <p:nvGrpSpPr>
          <p:cNvPr id="26" name="Grouper 25"/>
          <p:cNvGrpSpPr/>
          <p:nvPr>
            <p:custDataLst>
              <p:tags r:id="rId12"/>
            </p:custDataLst>
          </p:nvPr>
        </p:nvGrpSpPr>
        <p:grpSpPr>
          <a:xfrm>
            <a:off x="2227718" y="4557470"/>
            <a:ext cx="990600" cy="1372005"/>
            <a:chOff x="1498600" y="2374900"/>
            <a:chExt cx="990600" cy="1372005"/>
          </a:xfrm>
          <a:solidFill>
            <a:srgbClr val="008000"/>
          </a:solidFill>
        </p:grpSpPr>
        <p:sp>
          <p:nvSpPr>
            <p:cNvPr id="27" name="Rectangle 26"/>
            <p:cNvSpPr/>
            <p:nvPr/>
          </p:nvSpPr>
          <p:spPr>
            <a:xfrm>
              <a:off x="1498600" y="2374900"/>
              <a:ext cx="990600" cy="137200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p:cNvSpPr txBox="1"/>
            <p:nvPr/>
          </p:nvSpPr>
          <p:spPr>
            <a:xfrm>
              <a:off x="1498600" y="2400300"/>
              <a:ext cx="990600" cy="677108"/>
            </a:xfrm>
            <a:prstGeom prst="rect">
              <a:avLst/>
            </a:prstGeom>
            <a:grpFill/>
          </p:spPr>
          <p:txBody>
            <a:bodyPr wrap="square" rtlCol="0">
              <a:spAutoFit/>
            </a:bodyPr>
            <a:lstStyle/>
            <a:p>
              <a:pPr algn="ctr"/>
              <a:r>
                <a:rPr lang="fr-FR" sz="1400" b="1" dirty="0"/>
                <a:t>Sujet 2 </a:t>
              </a:r>
            </a:p>
            <a:p>
              <a:pPr algn="ctr"/>
              <a:r>
                <a:rPr lang="fr-FR" sz="2400" b="1" dirty="0"/>
                <a:t>E2</a:t>
              </a:r>
            </a:p>
          </p:txBody>
        </p:sp>
      </p:grpSp>
      <p:sp>
        <p:nvSpPr>
          <p:cNvPr id="22" name="ZoneTexte 21"/>
          <p:cNvSpPr txBox="1"/>
          <p:nvPr>
            <p:custDataLst>
              <p:tags r:id="rId13"/>
            </p:custDataLst>
          </p:nvPr>
        </p:nvSpPr>
        <p:spPr>
          <a:xfrm>
            <a:off x="3652520" y="3819211"/>
            <a:ext cx="1994480" cy="1477328"/>
          </a:xfrm>
          <a:prstGeom prst="rect">
            <a:avLst/>
          </a:prstGeom>
          <a:noFill/>
        </p:spPr>
        <p:txBody>
          <a:bodyPr wrap="square" rtlCol="0">
            <a:spAutoFit/>
          </a:bodyPr>
          <a:lstStyle/>
          <a:p>
            <a:r>
              <a:rPr lang="fr-FR" dirty="0"/>
              <a:t>Ces compétences sont-elles bien celles définies dans la définition de l’épreuve ? </a:t>
            </a:r>
          </a:p>
        </p:txBody>
      </p:sp>
      <p:sp>
        <p:nvSpPr>
          <p:cNvPr id="29" name="ZoneTexte 28"/>
          <p:cNvSpPr txBox="1"/>
          <p:nvPr>
            <p:custDataLst>
              <p:tags r:id="rId14"/>
            </p:custDataLst>
          </p:nvPr>
        </p:nvSpPr>
        <p:spPr>
          <a:xfrm>
            <a:off x="5297008" y="3759765"/>
            <a:ext cx="962984" cy="1569660"/>
          </a:xfrm>
          <a:prstGeom prst="rect">
            <a:avLst/>
          </a:prstGeom>
          <a:noFill/>
        </p:spPr>
        <p:txBody>
          <a:bodyPr wrap="square" rtlCol="0">
            <a:spAutoFit/>
          </a:bodyPr>
          <a:lstStyle/>
          <a:p>
            <a:pPr algn="ctr"/>
            <a:r>
              <a:rPr lang="fr-FR" sz="9600" b="1" dirty="0">
                <a:solidFill>
                  <a:srgbClr val="FF0000"/>
                </a:solidFill>
              </a:rPr>
              <a:t>?</a:t>
            </a:r>
          </a:p>
        </p:txBody>
      </p:sp>
    </p:spTree>
    <p:extLst>
      <p:ext uri="{BB962C8B-B14F-4D97-AF65-F5344CB8AC3E}">
        <p14:creationId xmlns:p14="http://schemas.microsoft.com/office/powerpoint/2010/main" val="2238330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22"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cap="none" dirty="0" smtClean="0">
                <a:solidFill>
                  <a:srgbClr val="683086"/>
                </a:solidFill>
              </a:rPr>
              <a:t>Méthode de travail</a:t>
            </a:r>
            <a:endParaRPr lang="fr-FR" b="1" cap="none" dirty="0">
              <a:solidFill>
                <a:srgbClr val="683086"/>
              </a:solidFill>
            </a:endParaRPr>
          </a:p>
        </p:txBody>
      </p:sp>
      <p:sp>
        <p:nvSpPr>
          <p:cNvPr id="3" name="Espace réservé du contenu 2"/>
          <p:cNvSpPr>
            <a:spLocks noGrp="1"/>
          </p:cNvSpPr>
          <p:nvPr>
            <p:ph idx="1"/>
            <p:custDataLst>
              <p:tags r:id="rId2"/>
            </p:custDataLst>
          </p:nvPr>
        </p:nvSpPr>
        <p:spPr/>
        <p:txBody>
          <a:bodyPr/>
          <a:lstStyle/>
          <a:p>
            <a:r>
              <a:rPr lang="fr-FR" dirty="0"/>
              <a:t>Un groupe de trois IEN STI :</a:t>
            </a:r>
          </a:p>
          <a:p>
            <a:endParaRPr lang="fr-FR" dirty="0"/>
          </a:p>
          <a:p>
            <a:pPr marL="0" indent="0">
              <a:buNone/>
            </a:pPr>
            <a:r>
              <a:rPr lang="fr-FR" dirty="0"/>
              <a:t> </a:t>
            </a:r>
          </a:p>
          <a:p>
            <a:pPr marL="0" indent="0">
              <a:buNone/>
            </a:pPr>
            <a:endParaRPr lang="fr-FR" dirty="0"/>
          </a:p>
          <a:p>
            <a:pPr marL="0" indent="0">
              <a:buNone/>
            </a:pPr>
            <a:endParaRPr lang="fr-FR" dirty="0"/>
          </a:p>
          <a:p>
            <a:pPr marL="0" indent="0">
              <a:buNone/>
            </a:pPr>
            <a:endParaRPr lang="fr-FR" dirty="0"/>
          </a:p>
          <a:p>
            <a:r>
              <a:rPr lang="fr-FR" dirty="0"/>
              <a:t>Trois temps :</a:t>
            </a:r>
          </a:p>
        </p:txBody>
      </p:sp>
      <p:sp>
        <p:nvSpPr>
          <p:cNvPr id="4" name="Espace réservé du numéro de diapositive 3"/>
          <p:cNvSpPr>
            <a:spLocks noGrp="1"/>
          </p:cNvSpPr>
          <p:nvPr>
            <p:ph type="sldNum" sz="quarter" idx="12"/>
            <p:custDataLst>
              <p:tags r:id="rId3"/>
            </p:custDataLst>
          </p:nvPr>
        </p:nvSpPr>
        <p:spPr/>
        <p:txBody>
          <a:bodyPr/>
          <a:lstStyle/>
          <a:p>
            <a:fld id="{A786685B-2977-D546-9E3D-3CA676A47F0C}" type="slidenum">
              <a:rPr lang="fr-FR" smtClean="0"/>
              <a:t>7</a:t>
            </a:fld>
            <a:endParaRPr lang="fr-FR"/>
          </a:p>
        </p:txBody>
      </p:sp>
      <p:pic>
        <p:nvPicPr>
          <p:cNvPr id="6" name="Image 5" descr="aa0538400.png"/>
          <p:cNvPicPr>
            <a:picLocks noChangeAspect="1"/>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a:off x="3339108" y="1913128"/>
            <a:ext cx="652248" cy="1941576"/>
          </a:xfrm>
          <a:prstGeom prst="rect">
            <a:avLst/>
          </a:prstGeom>
        </p:spPr>
      </p:pic>
      <p:pic>
        <p:nvPicPr>
          <p:cNvPr id="7" name="Image 6" descr="73210182.png"/>
          <p:cNvPicPr>
            <a:picLocks noChangeAspect="1"/>
          </p:cNvPicPr>
          <p:nvPr>
            <p:custDataLst>
              <p:tags r:id="rId5"/>
            </p:custDataLst>
          </p:nvPr>
        </p:nvPicPr>
        <p:blipFill>
          <a:blip r:embed="rId15" cstate="screen">
            <a:extLst>
              <a:ext uri="{28A0092B-C50C-407E-A947-70E740481C1C}">
                <a14:useLocalDpi xmlns:a14="http://schemas.microsoft.com/office/drawing/2010/main"/>
              </a:ext>
            </a:extLst>
          </a:blip>
          <a:stretch>
            <a:fillRect/>
          </a:stretch>
        </p:blipFill>
        <p:spPr>
          <a:xfrm>
            <a:off x="4068520" y="1971547"/>
            <a:ext cx="893115" cy="1898904"/>
          </a:xfrm>
          <a:prstGeom prst="rect">
            <a:avLst/>
          </a:prstGeom>
        </p:spPr>
      </p:pic>
      <p:pic>
        <p:nvPicPr>
          <p:cNvPr id="8" name="Image 7" descr="AA044539.png"/>
          <p:cNvPicPr>
            <a:picLocks noChangeAspect="1"/>
          </p:cNvPicPr>
          <p:nvPr>
            <p:custDataLst>
              <p:tags r:id="rId6"/>
            </p:custDataLst>
          </p:nvPr>
        </p:nvPicPr>
        <p:blipFill>
          <a:blip r:embed="rId16" cstate="screen">
            <a:extLst>
              <a:ext uri="{28A0092B-C50C-407E-A947-70E740481C1C}">
                <a14:useLocalDpi xmlns:a14="http://schemas.microsoft.com/office/drawing/2010/main"/>
              </a:ext>
            </a:extLst>
          </a:blip>
          <a:stretch>
            <a:fillRect/>
          </a:stretch>
        </p:blipFill>
        <p:spPr>
          <a:xfrm>
            <a:off x="4917440" y="1955800"/>
            <a:ext cx="1132840" cy="1901686"/>
          </a:xfrm>
          <a:prstGeom prst="rect">
            <a:avLst/>
          </a:prstGeom>
        </p:spPr>
      </p:pic>
      <p:grpSp>
        <p:nvGrpSpPr>
          <p:cNvPr id="10" name="Grouper 9"/>
          <p:cNvGrpSpPr/>
          <p:nvPr>
            <p:custDataLst>
              <p:tags r:id="rId7"/>
            </p:custDataLst>
          </p:nvPr>
        </p:nvGrpSpPr>
        <p:grpSpPr>
          <a:xfrm>
            <a:off x="805400" y="4300433"/>
            <a:ext cx="2175222" cy="1305133"/>
            <a:chOff x="7277" y="1106383"/>
            <a:chExt cx="2175222" cy="1305133"/>
          </a:xfrm>
        </p:grpSpPr>
        <p:sp>
          <p:nvSpPr>
            <p:cNvPr id="11" name="Rectangle à coins arrondis 10"/>
            <p:cNvSpPr/>
            <p:nvPr/>
          </p:nvSpPr>
          <p:spPr>
            <a:xfrm>
              <a:off x="7277" y="1106383"/>
              <a:ext cx="2175222" cy="130513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ectangle 11"/>
            <p:cNvSpPr/>
            <p:nvPr/>
          </p:nvSpPr>
          <p:spPr>
            <a:xfrm>
              <a:off x="45503" y="1144609"/>
              <a:ext cx="2098770" cy="122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dirty="0">
                  <a:solidFill>
                    <a:srgbClr val="070A0F"/>
                  </a:solidFill>
                </a:rPr>
                <a:t>1</a:t>
              </a:r>
              <a:r>
                <a:rPr lang="fr-FR" sz="2200" b="1" kern="1200" baseline="30000" dirty="0">
                  <a:solidFill>
                    <a:srgbClr val="070A0F"/>
                  </a:solidFill>
                </a:rPr>
                <a:t>er</a:t>
              </a:r>
              <a:r>
                <a:rPr lang="fr-FR" sz="2200" b="1" kern="1200" dirty="0">
                  <a:solidFill>
                    <a:srgbClr val="070A0F"/>
                  </a:solidFill>
                </a:rPr>
                <a:t> temps </a:t>
              </a:r>
            </a:p>
            <a:p>
              <a:pPr lvl="0" algn="ctr" defTabSz="977900">
                <a:lnSpc>
                  <a:spcPct val="90000"/>
                </a:lnSpc>
                <a:spcBef>
                  <a:spcPct val="0"/>
                </a:spcBef>
                <a:spcAft>
                  <a:spcPct val="35000"/>
                </a:spcAft>
              </a:pPr>
              <a:r>
                <a:rPr lang="fr-FR" sz="2200" b="0" kern="1200" dirty="0">
                  <a:solidFill>
                    <a:srgbClr val="070A0F"/>
                  </a:solidFill>
                </a:rPr>
                <a:t>T</a:t>
              </a:r>
              <a:r>
                <a:rPr lang="fr-FR" sz="2200" kern="1200" dirty="0">
                  <a:solidFill>
                    <a:srgbClr val="070A0F"/>
                  </a:solidFill>
                </a:rPr>
                <a:t>ravail individuel </a:t>
              </a:r>
            </a:p>
          </p:txBody>
        </p:sp>
      </p:grpSp>
      <p:grpSp>
        <p:nvGrpSpPr>
          <p:cNvPr id="16" name="Grouper 15"/>
          <p:cNvGrpSpPr/>
          <p:nvPr>
            <p:custDataLst>
              <p:tags r:id="rId8"/>
            </p:custDataLst>
          </p:nvPr>
        </p:nvGrpSpPr>
        <p:grpSpPr>
          <a:xfrm>
            <a:off x="3339108" y="4300433"/>
            <a:ext cx="2219488" cy="1305133"/>
            <a:chOff x="2388585" y="953983"/>
            <a:chExt cx="2219488" cy="1305133"/>
          </a:xfrm>
        </p:grpSpPr>
        <p:sp>
          <p:nvSpPr>
            <p:cNvPr id="17" name="Rectangle à coins arrondis 16"/>
            <p:cNvSpPr/>
            <p:nvPr/>
          </p:nvSpPr>
          <p:spPr>
            <a:xfrm>
              <a:off x="2388585" y="953983"/>
              <a:ext cx="2175222" cy="130513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ectangle 17"/>
            <p:cNvSpPr/>
            <p:nvPr/>
          </p:nvSpPr>
          <p:spPr>
            <a:xfrm>
              <a:off x="2388585" y="953983"/>
              <a:ext cx="2219488" cy="1305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dirty="0">
                  <a:solidFill>
                    <a:srgbClr val="070A0F"/>
                  </a:solidFill>
                </a:rPr>
                <a:t>2</a:t>
              </a:r>
              <a:r>
                <a:rPr lang="fr-FR" sz="2200" b="1" kern="1200" baseline="30000" dirty="0">
                  <a:solidFill>
                    <a:srgbClr val="070A0F"/>
                  </a:solidFill>
                </a:rPr>
                <a:t>eme</a:t>
              </a:r>
              <a:r>
                <a:rPr lang="fr-FR" sz="2200" b="1" kern="1200" dirty="0">
                  <a:solidFill>
                    <a:srgbClr val="070A0F"/>
                  </a:solidFill>
                </a:rPr>
                <a:t> temps </a:t>
              </a:r>
            </a:p>
            <a:p>
              <a:pPr lvl="0" algn="ctr" defTabSz="977900">
                <a:lnSpc>
                  <a:spcPct val="90000"/>
                </a:lnSpc>
                <a:spcBef>
                  <a:spcPct val="0"/>
                </a:spcBef>
                <a:spcAft>
                  <a:spcPct val="35000"/>
                </a:spcAft>
              </a:pPr>
              <a:r>
                <a:rPr lang="fr-FR" sz="2200" dirty="0">
                  <a:solidFill>
                    <a:srgbClr val="070A0F"/>
                  </a:solidFill>
                </a:rPr>
                <a:t>M</a:t>
              </a:r>
              <a:r>
                <a:rPr lang="fr-FR" sz="2200" b="0" kern="1200" dirty="0">
                  <a:solidFill>
                    <a:srgbClr val="070A0F"/>
                  </a:solidFill>
                </a:rPr>
                <a:t>ise en commun</a:t>
              </a:r>
              <a:endParaRPr lang="fr-FR" sz="2200" kern="1200" dirty="0">
                <a:solidFill>
                  <a:srgbClr val="070A0F"/>
                </a:solidFill>
              </a:endParaRPr>
            </a:p>
          </p:txBody>
        </p:sp>
      </p:grpSp>
      <p:sp>
        <p:nvSpPr>
          <p:cNvPr id="19" name="Rectangle à coins arrondis 18"/>
          <p:cNvSpPr/>
          <p:nvPr>
            <p:custDataLst>
              <p:tags r:id="rId9"/>
            </p:custDataLst>
          </p:nvPr>
        </p:nvSpPr>
        <p:spPr>
          <a:xfrm>
            <a:off x="6050280" y="4321092"/>
            <a:ext cx="2175222" cy="130513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ectangle 19"/>
          <p:cNvSpPr/>
          <p:nvPr>
            <p:custDataLst>
              <p:tags r:id="rId10"/>
            </p:custDataLst>
          </p:nvPr>
        </p:nvSpPr>
        <p:spPr>
          <a:xfrm>
            <a:off x="6056598" y="4376885"/>
            <a:ext cx="2098770" cy="122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dirty="0">
                <a:solidFill>
                  <a:srgbClr val="070A0F"/>
                </a:solidFill>
              </a:rPr>
              <a:t>3</a:t>
            </a:r>
            <a:r>
              <a:rPr lang="fr-FR" sz="2200" b="1" kern="1200" baseline="30000" dirty="0">
                <a:solidFill>
                  <a:srgbClr val="070A0F"/>
                </a:solidFill>
              </a:rPr>
              <a:t>eme</a:t>
            </a:r>
            <a:r>
              <a:rPr lang="fr-FR" sz="2200" b="1" kern="1200" dirty="0">
                <a:solidFill>
                  <a:srgbClr val="070A0F"/>
                </a:solidFill>
              </a:rPr>
              <a:t> temps </a:t>
            </a:r>
          </a:p>
          <a:p>
            <a:pPr lvl="0" algn="ctr" defTabSz="977900">
              <a:lnSpc>
                <a:spcPct val="90000"/>
              </a:lnSpc>
              <a:spcBef>
                <a:spcPct val="0"/>
              </a:spcBef>
              <a:spcAft>
                <a:spcPct val="35000"/>
              </a:spcAft>
            </a:pPr>
            <a:r>
              <a:rPr lang="fr-FR" sz="2200" b="0" kern="1200" dirty="0">
                <a:solidFill>
                  <a:srgbClr val="070A0F"/>
                </a:solidFill>
              </a:rPr>
              <a:t>Constats </a:t>
            </a:r>
            <a:endParaRPr lang="fr-FR" sz="2200" kern="1200" dirty="0">
              <a:solidFill>
                <a:srgbClr val="070A0F"/>
              </a:solidFill>
            </a:endParaRPr>
          </a:p>
        </p:txBody>
      </p:sp>
      <p:sp>
        <p:nvSpPr>
          <p:cNvPr id="5" name="ZoneTexte 4"/>
          <p:cNvSpPr txBox="1"/>
          <p:nvPr>
            <p:custDataLst>
              <p:tags r:id="rId11"/>
            </p:custDataLst>
          </p:nvPr>
        </p:nvSpPr>
        <p:spPr>
          <a:xfrm>
            <a:off x="4961635" y="95582"/>
            <a:ext cx="2316695" cy="923330"/>
          </a:xfrm>
          <a:prstGeom prst="rect">
            <a:avLst/>
          </a:prstGeom>
          <a:noFill/>
        </p:spPr>
        <p:txBody>
          <a:bodyPr wrap="square" rtlCol="0">
            <a:spAutoFit/>
          </a:bodyPr>
          <a:lstStyle/>
          <a:p>
            <a:r>
              <a:rPr lang="fr-FR" dirty="0"/>
              <a:t>Joachim ALPI</a:t>
            </a:r>
          </a:p>
          <a:p>
            <a:r>
              <a:rPr lang="fr-FR" dirty="0"/>
              <a:t>Fabien CHICHERY</a:t>
            </a:r>
          </a:p>
          <a:p>
            <a:r>
              <a:rPr lang="fr-FR" dirty="0"/>
              <a:t>Jérôme PROUZAT</a:t>
            </a:r>
          </a:p>
        </p:txBody>
      </p:sp>
    </p:spTree>
    <p:extLst>
      <p:ext uri="{BB962C8B-B14F-4D97-AF65-F5344CB8AC3E}">
        <p14:creationId xmlns:p14="http://schemas.microsoft.com/office/powerpoint/2010/main" val="237804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a:xfrm>
            <a:off x="2901486" y="1341866"/>
            <a:ext cx="5328804" cy="4713888"/>
          </a:xfrm>
          <a:prstGeom prst="rect">
            <a:avLst/>
          </a:prstGeom>
        </p:spPr>
      </p:pic>
      <p:sp>
        <p:nvSpPr>
          <p:cNvPr id="2" name="Titre 1"/>
          <p:cNvSpPr>
            <a:spLocks noGrp="1"/>
          </p:cNvSpPr>
          <p:nvPr>
            <p:ph type="title"/>
            <p:custDataLst>
              <p:tags r:id="rId2"/>
            </p:custDataLst>
          </p:nvPr>
        </p:nvSpPr>
        <p:spPr/>
        <p:txBody>
          <a:bodyPr/>
          <a:lstStyle/>
          <a:p>
            <a:r>
              <a:rPr lang="fr-FR" b="1" cap="none" dirty="0" smtClean="0">
                <a:solidFill>
                  <a:srgbClr val="683086"/>
                </a:solidFill>
              </a:rPr>
              <a:t>1</a:t>
            </a:r>
            <a:r>
              <a:rPr lang="fr-FR" b="1" cap="none" baseline="30000" dirty="0" smtClean="0">
                <a:solidFill>
                  <a:srgbClr val="683086"/>
                </a:solidFill>
              </a:rPr>
              <a:t>er</a:t>
            </a:r>
            <a:r>
              <a:rPr lang="fr-FR" b="1" cap="none" dirty="0" smtClean="0">
                <a:solidFill>
                  <a:srgbClr val="683086"/>
                </a:solidFill>
              </a:rPr>
              <a:t> temps : travail individuel </a:t>
            </a:r>
            <a:endParaRPr lang="fr-FR" b="1" cap="none" dirty="0">
              <a:solidFill>
                <a:srgbClr val="683086"/>
              </a:solidFill>
            </a:endParaRPr>
          </a:p>
        </p:txBody>
      </p:sp>
      <p:sp>
        <p:nvSpPr>
          <p:cNvPr id="4" name="Espace réservé du numéro de diapositive 3"/>
          <p:cNvSpPr>
            <a:spLocks noGrp="1"/>
          </p:cNvSpPr>
          <p:nvPr>
            <p:ph type="sldNum" sz="quarter" idx="12"/>
            <p:custDataLst>
              <p:tags r:id="rId3"/>
            </p:custDataLst>
          </p:nvPr>
        </p:nvSpPr>
        <p:spPr/>
        <p:txBody>
          <a:bodyPr/>
          <a:lstStyle/>
          <a:p>
            <a:fld id="{A786685B-2977-D546-9E3D-3CA676A47F0C}" type="slidenum">
              <a:rPr lang="fr-FR" smtClean="0"/>
              <a:t>8</a:t>
            </a:fld>
            <a:endParaRPr lang="fr-FR"/>
          </a:p>
        </p:txBody>
      </p:sp>
      <p:sp>
        <p:nvSpPr>
          <p:cNvPr id="8" name="ZoneTexte 7"/>
          <p:cNvSpPr txBox="1"/>
          <p:nvPr>
            <p:custDataLst>
              <p:tags r:id="rId4"/>
            </p:custDataLst>
          </p:nvPr>
        </p:nvSpPr>
        <p:spPr>
          <a:xfrm>
            <a:off x="-25856" y="1959435"/>
            <a:ext cx="1231900" cy="1200329"/>
          </a:xfrm>
          <a:prstGeom prst="rect">
            <a:avLst/>
          </a:prstGeom>
          <a:noFill/>
        </p:spPr>
        <p:txBody>
          <a:bodyPr wrap="square" rtlCol="0">
            <a:spAutoFit/>
          </a:bodyPr>
          <a:lstStyle/>
          <a:p>
            <a:r>
              <a:rPr lang="fr-FR" dirty="0"/>
              <a:t>Légende :</a:t>
            </a:r>
          </a:p>
          <a:p>
            <a:endParaRPr lang="fr-FR" dirty="0"/>
          </a:p>
          <a:p>
            <a:endParaRPr lang="fr-FR" dirty="0"/>
          </a:p>
          <a:p>
            <a:endParaRPr lang="fr-FR" dirty="0"/>
          </a:p>
        </p:txBody>
      </p:sp>
      <p:graphicFrame>
        <p:nvGraphicFramePr>
          <p:cNvPr id="9" name="Tableau 8"/>
          <p:cNvGraphicFramePr>
            <a:graphicFrameLocks noGrp="1"/>
          </p:cNvGraphicFramePr>
          <p:nvPr>
            <p:custDataLst>
              <p:tags r:id="rId5"/>
            </p:custDataLst>
            <p:extLst>
              <p:ext uri="{D42A27DB-BD31-4B8C-83A1-F6EECF244321}">
                <p14:modId xmlns:p14="http://schemas.microsoft.com/office/powerpoint/2010/main" val="4024037792"/>
              </p:ext>
            </p:extLst>
          </p:nvPr>
        </p:nvGraphicFramePr>
        <p:xfrm>
          <a:off x="63272" y="2336800"/>
          <a:ext cx="2838214" cy="1537501"/>
        </p:xfrm>
        <a:graphic>
          <a:graphicData uri="http://schemas.openxmlformats.org/drawingml/2006/table">
            <a:tbl>
              <a:tblPr firstRow="1" bandRow="1">
                <a:tableStyleId>{5C22544A-7EE6-4342-B048-85BDC9FD1C3A}</a:tableStyleId>
              </a:tblPr>
              <a:tblGrid>
                <a:gridCol w="761085">
                  <a:extLst>
                    <a:ext uri="{9D8B030D-6E8A-4147-A177-3AD203B41FA5}">
                      <a16:colId xmlns="" xmlns:a16="http://schemas.microsoft.com/office/drawing/2014/main" val="20000"/>
                    </a:ext>
                  </a:extLst>
                </a:gridCol>
                <a:gridCol w="2077129">
                  <a:extLst>
                    <a:ext uri="{9D8B030D-6E8A-4147-A177-3AD203B41FA5}">
                      <a16:colId xmlns="" xmlns:a16="http://schemas.microsoft.com/office/drawing/2014/main" val="20001"/>
                    </a:ext>
                  </a:extLst>
                </a:gridCol>
              </a:tblGrid>
              <a:tr h="805982">
                <a:tc>
                  <a:txBody>
                    <a:bodyPr/>
                    <a:lstStyle/>
                    <a:p>
                      <a:endParaRPr lang="fr-FR" dirty="0">
                        <a:solidFill>
                          <a:srgbClr val="070A0F"/>
                        </a:solidFill>
                      </a:endParaRPr>
                    </a:p>
                  </a:txBody>
                  <a:tcPr>
                    <a:solidFill>
                      <a:srgbClr val="0000FF"/>
                    </a:solidFill>
                  </a:tcPr>
                </a:tc>
                <a:tc>
                  <a:txBody>
                    <a:bodyPr/>
                    <a:lstStyle/>
                    <a:p>
                      <a:r>
                        <a:rPr lang="fr-FR" sz="1400" b="0" dirty="0">
                          <a:solidFill>
                            <a:srgbClr val="070A0F"/>
                          </a:solidFill>
                        </a:rPr>
                        <a:t>Compétences</a:t>
                      </a:r>
                      <a:r>
                        <a:rPr lang="fr-FR" sz="1400" b="0" baseline="0" dirty="0">
                          <a:solidFill>
                            <a:srgbClr val="070A0F"/>
                          </a:solidFill>
                        </a:rPr>
                        <a:t> repérées dans le sujet</a:t>
                      </a:r>
                      <a:endParaRPr lang="fr-FR" sz="1400" b="0" dirty="0">
                        <a:solidFill>
                          <a:srgbClr val="070A0F"/>
                        </a:solidFill>
                      </a:endParaRPr>
                    </a:p>
                  </a:txBody>
                  <a:tcPr>
                    <a:noFill/>
                  </a:tcPr>
                </a:tc>
                <a:extLst>
                  <a:ext uri="{0D108BD9-81ED-4DB2-BD59-A6C34878D82A}">
                    <a16:rowId xmlns="" xmlns:a16="http://schemas.microsoft.com/office/drawing/2014/main" val="10000"/>
                  </a:ext>
                </a:extLst>
              </a:tr>
              <a:tr h="527050">
                <a:tc>
                  <a:txBody>
                    <a:bodyPr/>
                    <a:lstStyle/>
                    <a:p>
                      <a:endParaRPr lang="fr-FR" dirty="0"/>
                    </a:p>
                  </a:txBody>
                  <a:tcPr>
                    <a:solidFill>
                      <a:srgbClr val="FFFF00"/>
                    </a:solidFill>
                  </a:tcPr>
                </a:tc>
                <a:tc>
                  <a:txBody>
                    <a:bodyPr/>
                    <a:lstStyle/>
                    <a:p>
                      <a:r>
                        <a:rPr lang="fr-FR" sz="1400" dirty="0"/>
                        <a:t>Compétences «évaluables»</a:t>
                      </a:r>
                      <a:br>
                        <a:rPr lang="fr-FR" sz="1400" dirty="0"/>
                      </a:br>
                      <a:r>
                        <a:rPr lang="fr-FR" sz="1400" dirty="0"/>
                        <a:t>dans l’épreuve E2 </a:t>
                      </a:r>
                    </a:p>
                  </a:txBody>
                  <a:tcPr>
                    <a:noFill/>
                  </a:tcPr>
                </a:tc>
                <a:extLst>
                  <a:ext uri="{0D108BD9-81ED-4DB2-BD59-A6C34878D82A}">
                    <a16:rowId xmlns="" xmlns:a16="http://schemas.microsoft.com/office/drawing/2014/main" val="10001"/>
                  </a:ext>
                </a:extLst>
              </a:tr>
            </a:tbl>
          </a:graphicData>
        </a:graphic>
      </p:graphicFrame>
      <p:sp>
        <p:nvSpPr>
          <p:cNvPr id="6" name="Bulle rectangulaire à coins arrondis 5"/>
          <p:cNvSpPr/>
          <p:nvPr>
            <p:custDataLst>
              <p:tags r:id="rId6"/>
            </p:custDataLst>
          </p:nvPr>
        </p:nvSpPr>
        <p:spPr>
          <a:xfrm>
            <a:off x="6518101" y="591725"/>
            <a:ext cx="2273300" cy="431800"/>
          </a:xfrm>
          <a:prstGeom prst="wedgeRoundRectCallout">
            <a:avLst>
              <a:gd name="adj1" fmla="val 7119"/>
              <a:gd name="adj2" fmla="val 2411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Repère de la question</a:t>
            </a:r>
          </a:p>
        </p:txBody>
      </p:sp>
    </p:spTree>
    <p:extLst>
      <p:ext uri="{BB962C8B-B14F-4D97-AF65-F5344CB8AC3E}">
        <p14:creationId xmlns:p14="http://schemas.microsoft.com/office/powerpoint/2010/main" val="3785790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cap="none" dirty="0" smtClean="0">
                <a:solidFill>
                  <a:srgbClr val="683086"/>
                </a:solidFill>
              </a:rPr>
              <a:t>2</a:t>
            </a:r>
            <a:r>
              <a:rPr lang="fr-FR" b="1" cap="none" baseline="30000" dirty="0" smtClean="0">
                <a:solidFill>
                  <a:srgbClr val="683086"/>
                </a:solidFill>
              </a:rPr>
              <a:t>ème</a:t>
            </a:r>
            <a:r>
              <a:rPr lang="fr-FR" b="1" cap="none" dirty="0" smtClean="0">
                <a:solidFill>
                  <a:srgbClr val="683086"/>
                </a:solidFill>
              </a:rPr>
              <a:t> temps : mise en commun</a:t>
            </a:r>
            <a:endParaRPr lang="fr-FR" b="1" cap="none" dirty="0">
              <a:solidFill>
                <a:srgbClr val="683086"/>
              </a:solidFill>
            </a:endParaRPr>
          </a:p>
        </p:txBody>
      </p:sp>
      <p:sp>
        <p:nvSpPr>
          <p:cNvPr id="4" name="Espace réservé du numéro de diapositive 3"/>
          <p:cNvSpPr>
            <a:spLocks noGrp="1"/>
          </p:cNvSpPr>
          <p:nvPr>
            <p:ph type="sldNum" sz="quarter" idx="12"/>
            <p:custDataLst>
              <p:tags r:id="rId2"/>
            </p:custDataLst>
          </p:nvPr>
        </p:nvSpPr>
        <p:spPr/>
        <p:txBody>
          <a:bodyPr/>
          <a:lstStyle/>
          <a:p>
            <a:fld id="{A786685B-2977-D546-9E3D-3CA676A47F0C}" type="slidenum">
              <a:rPr lang="fr-FR" smtClean="0"/>
              <a:t>9</a:t>
            </a:fld>
            <a:endParaRPr lang="fr-FR"/>
          </a:p>
        </p:txBody>
      </p:sp>
      <p:graphicFrame>
        <p:nvGraphicFramePr>
          <p:cNvPr id="7" name="Tableau 6"/>
          <p:cNvGraphicFramePr>
            <a:graphicFrameLocks noGrp="1"/>
          </p:cNvGraphicFramePr>
          <p:nvPr>
            <p:custDataLst>
              <p:tags r:id="rId3"/>
            </p:custDataLst>
            <p:extLst>
              <p:ext uri="{D42A27DB-BD31-4B8C-83A1-F6EECF244321}">
                <p14:modId xmlns:p14="http://schemas.microsoft.com/office/powerpoint/2010/main" val="1768350780"/>
              </p:ext>
            </p:extLst>
          </p:nvPr>
        </p:nvGraphicFramePr>
        <p:xfrm>
          <a:off x="6254175" y="90715"/>
          <a:ext cx="2889825" cy="1036319"/>
        </p:xfrm>
        <a:graphic>
          <a:graphicData uri="http://schemas.openxmlformats.org/drawingml/2006/table">
            <a:tbl>
              <a:tblPr firstRow="1" bandRow="1">
                <a:tableStyleId>{5C22544A-7EE6-4342-B048-85BDC9FD1C3A}</a:tableStyleId>
              </a:tblPr>
              <a:tblGrid>
                <a:gridCol w="774926">
                  <a:extLst>
                    <a:ext uri="{9D8B030D-6E8A-4147-A177-3AD203B41FA5}">
                      <a16:colId xmlns="" xmlns:a16="http://schemas.microsoft.com/office/drawing/2014/main" val="20000"/>
                    </a:ext>
                  </a:extLst>
                </a:gridCol>
                <a:gridCol w="2114899">
                  <a:extLst>
                    <a:ext uri="{9D8B030D-6E8A-4147-A177-3AD203B41FA5}">
                      <a16:colId xmlns="" xmlns:a16="http://schemas.microsoft.com/office/drawing/2014/main" val="20001"/>
                    </a:ext>
                  </a:extLst>
                </a:gridCol>
              </a:tblGrid>
              <a:tr h="301765">
                <a:tc>
                  <a:txBody>
                    <a:bodyPr/>
                    <a:lstStyle/>
                    <a:p>
                      <a:endParaRPr lang="fr-FR" dirty="0">
                        <a:solidFill>
                          <a:srgbClr val="070A0F"/>
                        </a:solidFill>
                      </a:endParaRPr>
                    </a:p>
                  </a:txBody>
                  <a:tcPr>
                    <a:solidFill>
                      <a:srgbClr val="0000FF"/>
                    </a:solidFill>
                  </a:tcPr>
                </a:tc>
                <a:tc>
                  <a:txBody>
                    <a:bodyPr/>
                    <a:lstStyle/>
                    <a:p>
                      <a:r>
                        <a:rPr lang="fr-FR" sz="1400" b="0" dirty="0">
                          <a:solidFill>
                            <a:srgbClr val="070A0F"/>
                          </a:solidFill>
                        </a:rPr>
                        <a:t>Compétences</a:t>
                      </a:r>
                      <a:r>
                        <a:rPr lang="fr-FR" sz="1400" b="0" baseline="0" dirty="0">
                          <a:solidFill>
                            <a:srgbClr val="070A0F"/>
                          </a:solidFill>
                        </a:rPr>
                        <a:t> repérées dans le sujet</a:t>
                      </a:r>
                      <a:endParaRPr lang="fr-FR" sz="1400" b="0" dirty="0">
                        <a:solidFill>
                          <a:srgbClr val="070A0F"/>
                        </a:solidFill>
                      </a:endParaRPr>
                    </a:p>
                  </a:txBody>
                  <a:tcPr>
                    <a:noFill/>
                  </a:tcPr>
                </a:tc>
                <a:extLst>
                  <a:ext uri="{0D108BD9-81ED-4DB2-BD59-A6C34878D82A}">
                    <a16:rowId xmlns="" xmlns:a16="http://schemas.microsoft.com/office/drawing/2014/main" val="10000"/>
                  </a:ext>
                </a:extLst>
              </a:tr>
              <a:tr h="332740">
                <a:tc>
                  <a:txBody>
                    <a:bodyPr/>
                    <a:lstStyle/>
                    <a:p>
                      <a:endParaRPr lang="fr-FR" dirty="0"/>
                    </a:p>
                  </a:txBody>
                  <a:tcPr>
                    <a:solidFill>
                      <a:srgbClr val="FFFF00"/>
                    </a:solidFill>
                  </a:tcPr>
                </a:tc>
                <a:tc>
                  <a:txBody>
                    <a:bodyPr/>
                    <a:lstStyle/>
                    <a:p>
                      <a:r>
                        <a:rPr lang="fr-FR" sz="1400" dirty="0"/>
                        <a:t>Compétences</a:t>
                      </a:r>
                      <a:br>
                        <a:rPr lang="fr-FR" sz="1400" dirty="0"/>
                      </a:br>
                      <a:r>
                        <a:rPr lang="fr-FR" sz="1400" dirty="0"/>
                        <a:t>« évaluables » </a:t>
                      </a:r>
                    </a:p>
                  </a:txBody>
                  <a:tcPr>
                    <a:noFill/>
                  </a:tcPr>
                </a:tc>
                <a:extLst>
                  <a:ext uri="{0D108BD9-81ED-4DB2-BD59-A6C34878D82A}">
                    <a16:rowId xmlns="" xmlns:a16="http://schemas.microsoft.com/office/drawing/2014/main" val="10001"/>
                  </a:ext>
                </a:extLst>
              </a:tr>
            </a:tbl>
          </a:graphicData>
        </a:graphic>
      </p:graphicFrame>
      <p:pic>
        <p:nvPicPr>
          <p:cNvPr id="9" name="Espace réservé du contenu 8"/>
          <p:cNvPicPr>
            <a:picLocks noGrp="1" noChangeAspect="1"/>
          </p:cNvPicPr>
          <p:nvPr>
            <p:ph idx="1"/>
            <p:custDataLst>
              <p:tags r:id="rId4"/>
            </p:custDataLst>
          </p:nvPr>
        </p:nvPicPr>
        <p:blipFill>
          <a:blip r:embed="rId7" cstate="screen">
            <a:extLst>
              <a:ext uri="{28A0092B-C50C-407E-A947-70E740481C1C}">
                <a14:useLocalDpi xmlns:a14="http://schemas.microsoft.com/office/drawing/2010/main"/>
              </a:ext>
            </a:extLst>
          </a:blip>
          <a:srcRect t="-6774" b="-6774"/>
          <a:stretch>
            <a:fillRect/>
          </a:stretch>
        </p:blipFill>
        <p:spPr>
          <a:xfrm>
            <a:off x="0" y="1107711"/>
            <a:ext cx="9175886" cy="5268974"/>
          </a:xfrm>
        </p:spPr>
      </p:pic>
    </p:spTree>
    <p:extLst>
      <p:ext uri="{BB962C8B-B14F-4D97-AF65-F5344CB8AC3E}">
        <p14:creationId xmlns:p14="http://schemas.microsoft.com/office/powerpoint/2010/main" val="419690788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0"/>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8"/>
</p:tagLst>
</file>

<file path=ppt/tags/tag157.xml><?xml version="1.0" encoding="utf-8"?>
<p:tagLst xmlns:a="http://schemas.openxmlformats.org/drawingml/2006/main" xmlns:r="http://schemas.openxmlformats.org/officeDocument/2006/relationships" xmlns:p="http://schemas.openxmlformats.org/presentationml/2006/main">
  <p:tag name="NUM" val="9"/>
</p:tagLst>
</file>

<file path=ppt/tags/tag158.xml><?xml version="1.0" encoding="utf-8"?>
<p:tagLst xmlns:a="http://schemas.openxmlformats.org/drawingml/2006/main" xmlns:r="http://schemas.openxmlformats.org/officeDocument/2006/relationships" xmlns:p="http://schemas.openxmlformats.org/presentationml/2006/main">
  <p:tag name="NUM" val="10"/>
</p:tagLst>
</file>

<file path=ppt/tags/tag159.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8"/>
</p:tagLst>
</file>

<file path=ppt/tags/tag177.xml><?xml version="1.0" encoding="utf-8"?>
<p:tagLst xmlns:a="http://schemas.openxmlformats.org/drawingml/2006/main" xmlns:r="http://schemas.openxmlformats.org/officeDocument/2006/relationships" xmlns:p="http://schemas.openxmlformats.org/presentationml/2006/main">
  <p:tag name="NUM" val="9"/>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6"/>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6"/>
</p:tagLst>
</file>

<file path=ppt/tags/tag221.xml><?xml version="1.0" encoding="utf-8"?>
<p:tagLst xmlns:a="http://schemas.openxmlformats.org/drawingml/2006/main" xmlns:r="http://schemas.openxmlformats.org/officeDocument/2006/relationships" xmlns:p="http://schemas.openxmlformats.org/presentationml/2006/main">
  <p:tag name="NUM" val="7"/>
</p:tagLst>
</file>

<file path=ppt/tags/tag222.xml><?xml version="1.0" encoding="utf-8"?>
<p:tagLst xmlns:a="http://schemas.openxmlformats.org/drawingml/2006/main" xmlns:r="http://schemas.openxmlformats.org/officeDocument/2006/relationships" xmlns:p="http://schemas.openxmlformats.org/presentationml/2006/main">
  <p:tag name="NUM" val="8"/>
</p:tagLst>
</file>

<file path=ppt/tags/tag223.xml><?xml version="1.0" encoding="utf-8"?>
<p:tagLst xmlns:a="http://schemas.openxmlformats.org/drawingml/2006/main" xmlns:r="http://schemas.openxmlformats.org/officeDocument/2006/relationships" xmlns:p="http://schemas.openxmlformats.org/presentationml/2006/main">
  <p:tag name="NUM" val="9"/>
</p:tagLst>
</file>

<file path=ppt/tags/tag224.xml><?xml version="1.0" encoding="utf-8"?>
<p:tagLst xmlns:a="http://schemas.openxmlformats.org/drawingml/2006/main" xmlns:r="http://schemas.openxmlformats.org/officeDocument/2006/relationships" xmlns:p="http://schemas.openxmlformats.org/presentationml/2006/main">
  <p:tag name="NUM" val="10"/>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9"/>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7"/>
</p:tagLst>
</file>

<file path=ppt/tags/tag241.xml><?xml version="1.0" encoding="utf-8"?>
<p:tagLst xmlns:a="http://schemas.openxmlformats.org/drawingml/2006/main" xmlns:r="http://schemas.openxmlformats.org/officeDocument/2006/relationships" xmlns:p="http://schemas.openxmlformats.org/presentationml/2006/main">
  <p:tag name="NUM" val="8"/>
</p:tagLst>
</file>

<file path=ppt/tags/tag242.xml><?xml version="1.0" encoding="utf-8"?>
<p:tagLst xmlns:a="http://schemas.openxmlformats.org/drawingml/2006/main" xmlns:r="http://schemas.openxmlformats.org/officeDocument/2006/relationships" xmlns:p="http://schemas.openxmlformats.org/presentationml/2006/main">
  <p:tag name="NUM" val="9"/>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5"/>
</p:tagLst>
</file>

<file path=ppt/tags/tag248.xml><?xml version="1.0" encoding="utf-8"?>
<p:tagLst xmlns:a="http://schemas.openxmlformats.org/drawingml/2006/main" xmlns:r="http://schemas.openxmlformats.org/officeDocument/2006/relationships" xmlns:p="http://schemas.openxmlformats.org/presentationml/2006/main">
  <p:tag name="NUM" val="6"/>
</p:tagLst>
</file>

<file path=ppt/tags/tag249.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8"/>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7"/>
</p:tagLst>
</file>

<file path=ppt/tags/tag258.xml><?xml version="1.0" encoding="utf-8"?>
<p:tagLst xmlns:a="http://schemas.openxmlformats.org/drawingml/2006/main" xmlns:r="http://schemas.openxmlformats.org/officeDocument/2006/relationships" xmlns:p="http://schemas.openxmlformats.org/presentationml/2006/main">
  <p:tag name="NUM" val="8"/>
</p:tagLst>
</file>

<file path=ppt/tags/tag259.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60.xml><?xml version="1.0" encoding="utf-8"?>
<p:tagLst xmlns:a="http://schemas.openxmlformats.org/drawingml/2006/main" xmlns:r="http://schemas.openxmlformats.org/officeDocument/2006/relationships" xmlns:p="http://schemas.openxmlformats.org/presentationml/2006/main">
  <p:tag name="NUM" val="10"/>
</p:tagLst>
</file>

<file path=ppt/tags/tag261.xml><?xml version="1.0" encoding="utf-8"?>
<p:tagLst xmlns:a="http://schemas.openxmlformats.org/drawingml/2006/main" xmlns:r="http://schemas.openxmlformats.org/officeDocument/2006/relationships" xmlns:p="http://schemas.openxmlformats.org/presentationml/2006/main">
  <p:tag name="NUM" val="11"/>
</p:tagLst>
</file>

<file path=ppt/tags/tag262.xml><?xml version="1.0" encoding="utf-8"?>
<p:tagLst xmlns:a="http://schemas.openxmlformats.org/drawingml/2006/main" xmlns:r="http://schemas.openxmlformats.org/officeDocument/2006/relationships" xmlns:p="http://schemas.openxmlformats.org/presentationml/2006/main">
  <p:tag name="NUM" val="12"/>
</p:tagLst>
</file>

<file path=ppt/tags/tag263.xml><?xml version="1.0" encoding="utf-8"?>
<p:tagLst xmlns:a="http://schemas.openxmlformats.org/drawingml/2006/main" xmlns:r="http://schemas.openxmlformats.org/officeDocument/2006/relationships" xmlns:p="http://schemas.openxmlformats.org/presentationml/2006/main">
  <p:tag name="NUM" val="13"/>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5"/>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7"/>
</p:tagLst>
</file>

<file path=ppt/tags/tag277.xml><?xml version="1.0" encoding="utf-8"?>
<p:tagLst xmlns:a="http://schemas.openxmlformats.org/drawingml/2006/main" xmlns:r="http://schemas.openxmlformats.org/officeDocument/2006/relationships" xmlns:p="http://schemas.openxmlformats.org/presentationml/2006/main">
  <p:tag name="NUM" val="8"/>
</p:tagLst>
</file>

<file path=ppt/tags/tag278.xml><?xml version="1.0" encoding="utf-8"?>
<p:tagLst xmlns:a="http://schemas.openxmlformats.org/drawingml/2006/main" xmlns:r="http://schemas.openxmlformats.org/officeDocument/2006/relationships" xmlns:p="http://schemas.openxmlformats.org/presentationml/2006/main">
  <p:tag name="NUM" val="9"/>
</p:tagLst>
</file>

<file path=ppt/tags/tag279.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80.xml><?xml version="1.0" encoding="utf-8"?>
<p:tagLst xmlns:a="http://schemas.openxmlformats.org/drawingml/2006/main" xmlns:r="http://schemas.openxmlformats.org/officeDocument/2006/relationships" xmlns:p="http://schemas.openxmlformats.org/presentationml/2006/main">
  <p:tag name="NUM" val="11"/>
</p:tagLst>
</file>

<file path=ppt/tags/tag281.xml><?xml version="1.0" encoding="utf-8"?>
<p:tagLst xmlns:a="http://schemas.openxmlformats.org/drawingml/2006/main" xmlns:r="http://schemas.openxmlformats.org/officeDocument/2006/relationships" xmlns:p="http://schemas.openxmlformats.org/presentationml/2006/main">
  <p:tag name="NUM" val="12"/>
</p:tagLst>
</file>

<file path=ppt/tags/tag282.xml><?xml version="1.0" encoding="utf-8"?>
<p:tagLst xmlns:a="http://schemas.openxmlformats.org/drawingml/2006/main" xmlns:r="http://schemas.openxmlformats.org/officeDocument/2006/relationships" xmlns:p="http://schemas.openxmlformats.org/presentationml/2006/main">
  <p:tag name="NUM" val="13"/>
</p:tagLst>
</file>

<file path=ppt/tags/tag283.xml><?xml version="1.0" encoding="utf-8"?>
<p:tagLst xmlns:a="http://schemas.openxmlformats.org/drawingml/2006/main" xmlns:r="http://schemas.openxmlformats.org/officeDocument/2006/relationships" xmlns:p="http://schemas.openxmlformats.org/presentationml/2006/main">
  <p:tag name="NUM" val="14"/>
</p:tagLst>
</file>

<file path=ppt/tags/tag284.xml><?xml version="1.0" encoding="utf-8"?>
<p:tagLst xmlns:a="http://schemas.openxmlformats.org/drawingml/2006/main" xmlns:r="http://schemas.openxmlformats.org/officeDocument/2006/relationships" xmlns:p="http://schemas.openxmlformats.org/presentationml/2006/main">
  <p:tag name="NUM" val="15"/>
</p:tagLst>
</file>

<file path=ppt/tags/tag285.xml><?xml version="1.0" encoding="utf-8"?>
<p:tagLst xmlns:a="http://schemas.openxmlformats.org/drawingml/2006/main" xmlns:r="http://schemas.openxmlformats.org/officeDocument/2006/relationships" xmlns:p="http://schemas.openxmlformats.org/presentationml/2006/main">
  <p:tag name="NUM" val="16"/>
</p:tagLst>
</file>

<file path=ppt/tags/tag286.xml><?xml version="1.0" encoding="utf-8"?>
<p:tagLst xmlns:a="http://schemas.openxmlformats.org/drawingml/2006/main" xmlns:r="http://schemas.openxmlformats.org/officeDocument/2006/relationships" xmlns:p="http://schemas.openxmlformats.org/presentationml/2006/main">
  <p:tag name="NUM" val="17"/>
</p:tagLst>
</file>

<file path=ppt/tags/tag287.xml><?xml version="1.0" encoding="utf-8"?>
<p:tagLst xmlns:a="http://schemas.openxmlformats.org/drawingml/2006/main" xmlns:r="http://schemas.openxmlformats.org/officeDocument/2006/relationships" xmlns:p="http://schemas.openxmlformats.org/presentationml/2006/main">
  <p:tag name="NUM" val="18"/>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290.xml><?xml version="1.0" encoding="utf-8"?>
<p:tagLst xmlns:a="http://schemas.openxmlformats.org/drawingml/2006/main" xmlns:r="http://schemas.openxmlformats.org/officeDocument/2006/relationships" xmlns:p="http://schemas.openxmlformats.org/presentationml/2006/main">
  <p:tag name="NUM" val="3"/>
</p:tagLst>
</file>

<file path=ppt/tags/tag291.xml><?xml version="1.0" encoding="utf-8"?>
<p:tagLst xmlns:a="http://schemas.openxmlformats.org/drawingml/2006/main" xmlns:r="http://schemas.openxmlformats.org/officeDocument/2006/relationships" xmlns:p="http://schemas.openxmlformats.org/presentationml/2006/main">
  <p:tag name="NUM" val="4"/>
</p:tagLst>
</file>

<file path=ppt/tags/tag292.xml><?xml version="1.0" encoding="utf-8"?>
<p:tagLst xmlns:a="http://schemas.openxmlformats.org/drawingml/2006/main" xmlns:r="http://schemas.openxmlformats.org/officeDocument/2006/relationships" xmlns:p="http://schemas.openxmlformats.org/presentationml/2006/main">
  <p:tag name="NUM" val="5"/>
</p:tagLst>
</file>

<file path=ppt/tags/tag293.xml><?xml version="1.0" encoding="utf-8"?>
<p:tagLst xmlns:a="http://schemas.openxmlformats.org/drawingml/2006/main" xmlns:r="http://schemas.openxmlformats.org/officeDocument/2006/relationships" xmlns:p="http://schemas.openxmlformats.org/presentationml/2006/main">
  <p:tag name="NUM" val="6"/>
</p:tagLst>
</file>

<file path=ppt/tags/tag294.xml><?xml version="1.0" encoding="utf-8"?>
<p:tagLst xmlns:a="http://schemas.openxmlformats.org/drawingml/2006/main" xmlns:r="http://schemas.openxmlformats.org/officeDocument/2006/relationships" xmlns:p="http://schemas.openxmlformats.org/presentationml/2006/main">
  <p:tag name="NUM" val="7"/>
</p:tagLst>
</file>

<file path=ppt/tags/tag295.xml><?xml version="1.0" encoding="utf-8"?>
<p:tagLst xmlns:a="http://schemas.openxmlformats.org/drawingml/2006/main" xmlns:r="http://schemas.openxmlformats.org/officeDocument/2006/relationships" xmlns:p="http://schemas.openxmlformats.org/presentationml/2006/main">
  <p:tag name="NUM" val="8"/>
</p:tagLst>
</file>

<file path=ppt/tags/tag296.xml><?xml version="1.0" encoding="utf-8"?>
<p:tagLst xmlns:a="http://schemas.openxmlformats.org/drawingml/2006/main" xmlns:r="http://schemas.openxmlformats.org/officeDocument/2006/relationships" xmlns:p="http://schemas.openxmlformats.org/presentationml/2006/main">
  <p:tag name="NUM" val="9"/>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6"/>
</p:tagLst>
</file>

<file path=ppt/tags/tag303.xml><?xml version="1.0" encoding="utf-8"?>
<p:tagLst xmlns:a="http://schemas.openxmlformats.org/drawingml/2006/main" xmlns:r="http://schemas.openxmlformats.org/officeDocument/2006/relationships" xmlns:p="http://schemas.openxmlformats.org/presentationml/2006/main">
  <p:tag name="NUM" val="7"/>
</p:tagLst>
</file>

<file path=ppt/tags/tag304.xml><?xml version="1.0" encoding="utf-8"?>
<p:tagLst xmlns:a="http://schemas.openxmlformats.org/drawingml/2006/main" xmlns:r="http://schemas.openxmlformats.org/officeDocument/2006/relationships" xmlns:p="http://schemas.openxmlformats.org/presentationml/2006/main">
  <p:tag name="NUM" val="8"/>
</p:tagLst>
</file>

<file path=ppt/tags/tag305.xml><?xml version="1.0" encoding="utf-8"?>
<p:tagLst xmlns:a="http://schemas.openxmlformats.org/drawingml/2006/main" xmlns:r="http://schemas.openxmlformats.org/officeDocument/2006/relationships" xmlns:p="http://schemas.openxmlformats.org/presentationml/2006/main">
  <p:tag name="NUM" val="9"/>
</p:tagLst>
</file>

<file path=ppt/tags/tag306.xml><?xml version="1.0" encoding="utf-8"?>
<p:tagLst xmlns:a="http://schemas.openxmlformats.org/drawingml/2006/main" xmlns:r="http://schemas.openxmlformats.org/officeDocument/2006/relationships" xmlns:p="http://schemas.openxmlformats.org/presentationml/2006/main">
  <p:tag name="NUM" val="10"/>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10.xml><?xml version="1.0" encoding="utf-8"?>
<p:tagLst xmlns:a="http://schemas.openxmlformats.org/drawingml/2006/main" xmlns:r="http://schemas.openxmlformats.org/officeDocument/2006/relationships" xmlns:p="http://schemas.openxmlformats.org/presentationml/2006/main">
  <p:tag name="NUM" val="4"/>
</p:tagLst>
</file>

<file path=ppt/tags/tag311.xml><?xml version="1.0" encoding="utf-8"?>
<p:tagLst xmlns:a="http://schemas.openxmlformats.org/drawingml/2006/main" xmlns:r="http://schemas.openxmlformats.org/officeDocument/2006/relationships" xmlns:p="http://schemas.openxmlformats.org/presentationml/2006/main">
  <p:tag name="NUM" val="5"/>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3"/>
</p:tagLst>
</file>

<file path=ppt/tags/tag34.xml><?xml version="1.0" encoding="utf-8"?>
<p:tagLst xmlns:a="http://schemas.openxmlformats.org/drawingml/2006/main" xmlns:r="http://schemas.openxmlformats.org/officeDocument/2006/relationships" xmlns:p="http://schemas.openxmlformats.org/presentationml/2006/main">
  <p:tag name="NUM" val="1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2"/>
</p:tagLst>
</file>

<file path=ppt/tags/tag91.xml><?xml version="1.0" encoding="utf-8"?>
<p:tagLst xmlns:a="http://schemas.openxmlformats.org/drawingml/2006/main" xmlns:r="http://schemas.openxmlformats.org/officeDocument/2006/relationships" xmlns:p="http://schemas.openxmlformats.org/presentationml/2006/main">
  <p:tag name="NUM" val="13"/>
</p:tagLst>
</file>

<file path=ppt/tags/tag92.xml><?xml version="1.0" encoding="utf-8"?>
<p:tagLst xmlns:a="http://schemas.openxmlformats.org/drawingml/2006/main" xmlns:r="http://schemas.openxmlformats.org/officeDocument/2006/relationships" xmlns:p="http://schemas.openxmlformats.org/presentationml/2006/main">
  <p:tag name="NUM" val="14"/>
</p:tagLst>
</file>

<file path=ppt/tags/tag93.xml><?xml version="1.0" encoding="utf-8"?>
<p:tagLst xmlns:a="http://schemas.openxmlformats.org/drawingml/2006/main" xmlns:r="http://schemas.openxmlformats.org/officeDocument/2006/relationships" xmlns:p="http://schemas.openxmlformats.org/presentationml/2006/main">
  <p:tag name="NUM" val="15"/>
</p:tagLst>
</file>

<file path=ppt/tags/tag94.xml><?xml version="1.0" encoding="utf-8"?>
<p:tagLst xmlns:a="http://schemas.openxmlformats.org/drawingml/2006/main" xmlns:r="http://schemas.openxmlformats.org/officeDocument/2006/relationships" xmlns:p="http://schemas.openxmlformats.org/presentationml/2006/main">
  <p:tag name="NUM" val="1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2005</TotalTime>
  <Words>4216</Words>
  <Application>Microsoft Macintosh PowerPoint</Application>
  <PresentationFormat>Présentation à l'écran (4:3)</PresentationFormat>
  <Paragraphs>1440</Paragraphs>
  <Slides>46</Slides>
  <Notes>13</Notes>
  <HiddenSlides>0</HiddenSlides>
  <MMClips>0</MMClips>
  <ScaleCrop>false</ScaleCrop>
  <HeadingPairs>
    <vt:vector size="4" baseType="variant">
      <vt:variant>
        <vt:lpstr>Thème</vt:lpstr>
      </vt:variant>
      <vt:variant>
        <vt:i4>3</vt:i4>
      </vt:variant>
      <vt:variant>
        <vt:lpstr>Titres des diapositives</vt:lpstr>
      </vt:variant>
      <vt:variant>
        <vt:i4>46</vt:i4>
      </vt:variant>
    </vt:vector>
  </HeadingPairs>
  <TitlesOfParts>
    <vt:vector size="49" baseType="lpstr">
      <vt:lpstr>pages de contenus</vt:lpstr>
      <vt:lpstr>page de presentation et de partie</vt:lpstr>
      <vt:lpstr>page de sous-partie</vt:lpstr>
      <vt:lpstr>Modalité d’évaluations dans les épreuves terminales écrites</vt:lpstr>
      <vt:lpstr>La refondation de l’école de la République loi du 8 juillet 2013</vt:lpstr>
      <vt:lpstr>Des évaluations qui interrogent…</vt:lpstr>
      <vt:lpstr>Intervention en quatre parties</vt:lpstr>
      <vt:lpstr>Analyse d’un sujet a posteriori</vt:lpstr>
      <vt:lpstr>Travail de réfléxion demandé</vt:lpstr>
      <vt:lpstr>Méthode de travail</vt:lpstr>
      <vt:lpstr>1er temps : travail individuel </vt:lpstr>
      <vt:lpstr>2ème temps : mise en commun</vt:lpstr>
      <vt:lpstr>3ème temps : constats</vt:lpstr>
      <vt:lpstr>Synthèse </vt:lpstr>
      <vt:lpstr>Conclusion</vt:lpstr>
      <vt:lpstr>Élaboration d’un sujet par compétences (baccalauréat professionnel aéronautique)</vt:lpstr>
      <vt:lpstr>Introduction</vt:lpstr>
      <vt:lpstr>Sujet écrit Exploitation de la documentation technique </vt:lpstr>
      <vt:lpstr>Changement des pratiques</vt:lpstr>
      <vt:lpstr>Grille de guidance du sujet</vt:lpstr>
      <vt:lpstr>Grille de guidance du sujet</vt:lpstr>
      <vt:lpstr>Grille de guidance du sujet</vt:lpstr>
      <vt:lpstr>Grille de correction du sujet - vierge</vt:lpstr>
      <vt:lpstr>Grille de correction du sujet - complétée</vt:lpstr>
      <vt:lpstr>Bilan</vt:lpstr>
      <vt:lpstr>Analyse nationale des résultats (baccalauréat STI2D session 2015)</vt:lpstr>
      <vt:lpstr>Evaluation des compétences par épreuves</vt:lpstr>
      <vt:lpstr>Sujet écrit métropole 2015 projet de pont transbordeur Jules Verne à Nantes</vt:lpstr>
      <vt:lpstr>Résultats en métropole </vt:lpstr>
      <vt:lpstr>Résultats nationaux pour les 38 indicateurs</vt:lpstr>
      <vt:lpstr>Poids relatifs des compétences </vt:lpstr>
      <vt:lpstr>Traitements des questions par compétences</vt:lpstr>
      <vt:lpstr>Performances moyennes suivant les compétences</vt:lpstr>
      <vt:lpstr>Analyse par questions  (Matière- Énergie - Information)</vt:lpstr>
      <vt:lpstr>Bilan de l’épreuve écrite 2015</vt:lpstr>
      <vt:lpstr>Exploitation en académie (baccalauréat STI2D)</vt:lpstr>
      <vt:lpstr>Exploitation en académie</vt:lpstr>
      <vt:lpstr>Bilan détaillé des résultats à l’examen</vt:lpstr>
      <vt:lpstr>Bilan détaillé des résultats à l’examen</vt:lpstr>
      <vt:lpstr>Bilan détaillé des résultats à l’examen</vt:lpstr>
      <vt:lpstr>Bilan détaillé des résultats à l’examen</vt:lpstr>
      <vt:lpstr>Bilan détaillé des résultats à l’examen</vt:lpstr>
      <vt:lpstr>Bilan détaillé des résultats à l’examen</vt:lpstr>
      <vt:lpstr>Bilan détaillé des résultats à l’examen</vt:lpstr>
      <vt:lpstr>Bilan détaillé des résultats à l’examen</vt:lpstr>
      <vt:lpstr>Bilan détaillé des résultats à l’examen</vt:lpstr>
      <vt:lpstr>Bilan détaillé des résultats à l’examen</vt:lpstr>
      <vt:lpstr>Pour conclure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Pascale Costa</cp:lastModifiedBy>
  <cp:revision>242</cp:revision>
  <cp:lastPrinted>2015-02-04T16:19:06Z</cp:lastPrinted>
  <dcterms:created xsi:type="dcterms:W3CDTF">2015-02-04T10:43:31Z</dcterms:created>
  <dcterms:modified xsi:type="dcterms:W3CDTF">2016-03-08T10:21:12Z</dcterms:modified>
</cp:coreProperties>
</file>