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2" r:id="rId3"/>
    <p:sldId id="293" r:id="rId4"/>
    <p:sldId id="295" r:id="rId5"/>
    <p:sldId id="294" r:id="rId6"/>
    <p:sldId id="318" r:id="rId7"/>
    <p:sldId id="296" r:id="rId8"/>
    <p:sldId id="297" r:id="rId9"/>
    <p:sldId id="298" r:id="rId10"/>
    <p:sldId id="299" r:id="rId11"/>
    <p:sldId id="300" r:id="rId12"/>
    <p:sldId id="301" r:id="rId13"/>
    <p:sldId id="321" r:id="rId14"/>
    <p:sldId id="324" r:id="rId15"/>
    <p:sldId id="323" r:id="rId16"/>
    <p:sldId id="315" r:id="rId17"/>
    <p:sldId id="316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4E2"/>
    <a:srgbClr val="47E291"/>
    <a:srgbClr val="CCECFF"/>
    <a:srgbClr val="CCFF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139" autoAdjust="0"/>
  </p:normalViewPr>
  <p:slideViewPr>
    <p:cSldViewPr>
      <p:cViewPr>
        <p:scale>
          <a:sx n="100" d="100"/>
          <a:sy n="100" d="100"/>
        </p:scale>
        <p:origin x="-72" y="19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225F7-8CA4-47D7-9B1A-A088F4CB5B9B}" type="datetimeFigureOut">
              <a:rPr lang="fr-FR" smtClean="0"/>
              <a:pPr/>
              <a:t>26/03/2013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EE559-A75D-4805-9DBB-49A82CD03F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86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EE559-A75D-4805-9DBB-49A82CD03F7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02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6C4A4-DC38-49EA-95BB-0FFB2D538562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854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6C4A4-DC38-49EA-95BB-0FFB2D538562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941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6C4A4-DC38-49EA-95BB-0FFB2D538562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837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6C4A4-DC38-49EA-95BB-0FFB2D538562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96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6C4A4-DC38-49EA-95BB-0FFB2D538562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96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6C4A4-DC38-49EA-95BB-0FFB2D538562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987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6C4A4-DC38-49EA-95BB-0FFB2D538562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6C4A4-DC38-49EA-95BB-0FFB2D538562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056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6C4A4-DC38-49EA-95BB-0FFB2D538562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226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6C4A4-DC38-49EA-95BB-0FFB2D538562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070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6C4A4-DC38-49EA-95BB-0FFB2D538562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894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6C4A4-DC38-49EA-95BB-0FFB2D538562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32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6C4A4-DC38-49EA-95BB-0FFB2D538562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6C4A4-DC38-49EA-95BB-0FFB2D538562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878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6C4A4-DC38-49EA-95BB-0FFB2D538562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005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6C4A4-DC38-49EA-95BB-0FFB2D538562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96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20/11/2012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Norbert Perrot - Doyen du groupe STI de l'IGEN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C5F9-CEDA-4ED3-966E-6E7BAAF2560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253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44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20/11/2012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Norbert Perrot - Doyen du groupe STI de l'IGEN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C5F9-CEDA-4ED3-966E-6E7BAAF256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39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20/11/2012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Norbert Perrot - Doyen du groupe STI de l'IGEN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C5F9-CEDA-4ED3-966E-6E7BAAF256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29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20/11/2012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Norbert Perrot - Doyen du groupe STI de l'IGEN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C5F9-CEDA-4ED3-966E-6E7BAAF256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85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20/11/2012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Norbert Perrot - Doyen du groupe STI de l'IGEN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C5F9-CEDA-4ED3-966E-6E7BAAF256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9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20/11/2012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Norbert Perrot - Doyen du groupe STI de l'IGEN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C5F9-CEDA-4ED3-966E-6E7BAAF256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851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20/11/2012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Norbert Perrot - Doyen du groupe STI de l'IGEN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C5F9-CEDA-4ED3-966E-6E7BAAF256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086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20/11/2012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Norbert Perrot - Doyen du groupe STI de l'IGEN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C5F9-CEDA-4ED3-966E-6E7BAAF256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37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20/11/2012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Norbert Perrot - Doyen du groupe STI de l'IGEN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C5F9-CEDA-4ED3-966E-6E7BAAF256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62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20/11/2012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Norbert Perrot - Doyen du groupe STI de l'IGEN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C5F9-CEDA-4ED3-966E-6E7BAAF256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18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20/11/2012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Norbert Perrot - Doyen du groupe STI de l'IGEN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C5F9-CEDA-4ED3-966E-6E7BAAF256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47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-30224" y="64610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20/11/2012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71800" y="6492875"/>
            <a:ext cx="3456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Norbert Perrot - Doyen du groupe STI de l'IGEN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95999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AC5F9-CEDA-4ED3-966E-6E7BAAF2560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253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05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12" y="6597352"/>
            <a:ext cx="8496944" cy="260648"/>
          </a:xfrm>
        </p:spPr>
        <p:txBody>
          <a:bodyPr/>
          <a:lstStyle/>
          <a:p>
            <a:pPr algn="l"/>
            <a:r>
              <a:rPr lang="fr-FR" smtClean="0"/>
              <a:t>Norbert Perrot - Doyen du groupe STI de l'IGEN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C5F9-CEDA-4ED3-966E-6E7BAAF25606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titre"/>
          <p:cNvPicPr>
            <a:picLocks noChangeAspect="1" noChangeArrowheads="1"/>
          </p:cNvPicPr>
          <p:nvPr/>
        </p:nvPicPr>
        <p:blipFill>
          <a:blip r:embed="rId4" cstate="print"/>
          <a:srcRect l="4878" t="11917" r="21951" b="4304"/>
          <a:stretch>
            <a:fillRect/>
          </a:stretch>
        </p:blipFill>
        <p:spPr bwMode="auto">
          <a:xfrm>
            <a:off x="395536" y="2132856"/>
            <a:ext cx="45720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5148064" y="2276872"/>
            <a:ext cx="3873500" cy="363008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évolutions de l’épreuve écrite de sciences de l’ingénieur et leur implication dans la didactique de la discipline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467544" y="5157192"/>
            <a:ext cx="2304256" cy="79208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Baccalauréat</a:t>
            </a:r>
          </a:p>
          <a:p>
            <a:pPr marL="0" marR="0" lvl="0" indent="0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Scientifique</a:t>
            </a:r>
            <a:endParaRPr kumimoji="0" lang="fr-FR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20/11/2012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74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32556" y="2469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12" y="6597352"/>
            <a:ext cx="8496944" cy="260648"/>
          </a:xfrm>
        </p:spPr>
        <p:txBody>
          <a:bodyPr/>
          <a:lstStyle/>
          <a:p>
            <a:pPr algn="l"/>
            <a:r>
              <a:rPr lang="fr-FR" smtClean="0"/>
              <a:t>Norbert Perrot - Doyen du groupe STI de l'IGEN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259632" y="260648"/>
            <a:ext cx="77291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i="1" dirty="0" smtClean="0">
                <a:solidFill>
                  <a:srgbClr val="17375E"/>
                </a:solidFill>
                <a:latin typeface="Arial"/>
                <a:cs typeface="Arial"/>
              </a:rPr>
              <a:t> LA STRUCTURATION DU SUJET</a:t>
            </a:r>
            <a:endParaRPr lang="fr-FR" sz="3200" b="1" i="1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1340768"/>
            <a:ext cx="8122416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Le </a:t>
            </a:r>
            <a:r>
              <a:rPr lang="fr-FR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sujet amène le candidat à </a:t>
            </a:r>
            <a:r>
              <a:rPr lang="fr-FR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:</a:t>
            </a:r>
          </a:p>
          <a:p>
            <a:pPr algn="just">
              <a:lnSpc>
                <a:spcPct val="130000"/>
              </a:lnSpc>
            </a:pPr>
            <a:endParaRPr lang="fr-FR" sz="2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285750" lvl="0" indent="-285750" algn="just">
              <a:lnSpc>
                <a:spcPct val="130000"/>
              </a:lnSpc>
              <a:buFont typeface="Lucida Grande"/>
              <a:buChar char="−"/>
            </a:pPr>
            <a:r>
              <a:rPr lang="fr-FR" sz="2400" b="1" dirty="0">
                <a:solidFill>
                  <a:srgbClr val="FF0000"/>
                </a:solidFill>
              </a:rPr>
              <a:t>analyser</a:t>
            </a:r>
            <a:r>
              <a:rPr lang="fr-FR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un système </a:t>
            </a:r>
            <a:r>
              <a:rPr lang="fr-FR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et à </a:t>
            </a:r>
            <a:r>
              <a:rPr lang="fr-FR" sz="2400" b="1" dirty="0">
                <a:solidFill>
                  <a:srgbClr val="FF0000"/>
                </a:solidFill>
              </a:rPr>
              <a:t>vérifier</a:t>
            </a:r>
            <a:r>
              <a:rPr lang="fr-FR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ses </a:t>
            </a:r>
            <a:r>
              <a:rPr lang="fr-FR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performances </a:t>
            </a:r>
            <a:r>
              <a:rPr lang="fr-FR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;</a:t>
            </a:r>
          </a:p>
          <a:p>
            <a:pPr marL="285750" lvl="0" indent="-285750" algn="just">
              <a:lnSpc>
                <a:spcPct val="130000"/>
              </a:lnSpc>
              <a:buFont typeface="Lucida Grande"/>
              <a:buChar char="−"/>
            </a:pPr>
            <a:r>
              <a:rPr lang="fr-FR" sz="2400" b="1" dirty="0">
                <a:solidFill>
                  <a:srgbClr val="FF0000"/>
                </a:solidFill>
              </a:rPr>
              <a:t>proposer</a:t>
            </a:r>
            <a:r>
              <a:rPr lang="fr-FR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et </a:t>
            </a:r>
            <a:r>
              <a:rPr lang="fr-FR" sz="2400" b="1" dirty="0">
                <a:solidFill>
                  <a:srgbClr val="FF0000"/>
                </a:solidFill>
              </a:rPr>
              <a:t>valider</a:t>
            </a:r>
            <a:r>
              <a:rPr lang="fr-FR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des </a:t>
            </a:r>
            <a:r>
              <a:rPr lang="fr-FR" sz="2400" b="1" dirty="0">
                <a:solidFill>
                  <a:srgbClr val="FF0000"/>
                </a:solidFill>
              </a:rPr>
              <a:t>modèles</a:t>
            </a:r>
            <a:r>
              <a:rPr lang="fr-FR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 ;</a:t>
            </a:r>
          </a:p>
          <a:p>
            <a:pPr marL="285750" lvl="0" indent="-285750" algn="just">
              <a:lnSpc>
                <a:spcPct val="130000"/>
              </a:lnSpc>
              <a:buFont typeface="Lucida Grande"/>
              <a:buChar char="−"/>
            </a:pPr>
            <a:r>
              <a:rPr lang="fr-FR" sz="2400" b="1" dirty="0">
                <a:solidFill>
                  <a:srgbClr val="FF0000"/>
                </a:solidFill>
              </a:rPr>
              <a:t>analyser des résultats expérimentaux</a:t>
            </a:r>
            <a:r>
              <a:rPr lang="fr-FR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 et leurs éventuels </a:t>
            </a:r>
            <a:r>
              <a:rPr lang="fr-FR" sz="2400" b="1" dirty="0">
                <a:solidFill>
                  <a:srgbClr val="FF0000"/>
                </a:solidFill>
              </a:rPr>
              <a:t>écarts</a:t>
            </a:r>
            <a:r>
              <a:rPr lang="fr-FR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par rapport au cahier des charges ou aux modèles ;</a:t>
            </a:r>
          </a:p>
          <a:p>
            <a:pPr marL="285750" lvl="0" indent="-285750" algn="just">
              <a:lnSpc>
                <a:spcPct val="130000"/>
              </a:lnSpc>
              <a:buFont typeface="Lucida Grande"/>
              <a:buChar char="−"/>
            </a:pPr>
            <a:r>
              <a:rPr lang="fr-FR" sz="2400" b="1" dirty="0">
                <a:solidFill>
                  <a:srgbClr val="FF0000"/>
                </a:solidFill>
              </a:rPr>
              <a:t>proposer des architectures de solutions</a:t>
            </a:r>
            <a:r>
              <a:rPr lang="fr-FR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sous forme de schémas, de </a:t>
            </a:r>
            <a:r>
              <a:rPr lang="fr-FR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croquis, d’</a:t>
            </a:r>
            <a:r>
              <a:rPr lang="fr-FR" sz="24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algorigrammes</a:t>
            </a:r>
            <a:r>
              <a:rPr lang="fr-FR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 </a:t>
            </a:r>
            <a:r>
              <a:rPr lang="fr-FR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ou d’algorithmes ;</a:t>
            </a:r>
          </a:p>
          <a:p>
            <a:pPr marL="285750" lvl="0" indent="-285750" algn="just">
              <a:lnSpc>
                <a:spcPct val="130000"/>
              </a:lnSpc>
              <a:buFont typeface="Lucida Grande"/>
              <a:buChar char="−"/>
            </a:pPr>
            <a:r>
              <a:rPr lang="fr-FR" sz="2400" b="1" dirty="0">
                <a:solidFill>
                  <a:srgbClr val="FF0000"/>
                </a:solidFill>
              </a:rPr>
              <a:t>synthétiser</a:t>
            </a:r>
            <a:r>
              <a:rPr lang="fr-FR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un ensemble de résultats obtenus. 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20/11/2012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C5F9-CEDA-4ED3-966E-6E7BAAF25606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13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87624" y="38791"/>
            <a:ext cx="77588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 smtClean="0">
                <a:solidFill>
                  <a:srgbClr val="17375E"/>
                </a:solidFill>
                <a:latin typeface="Arial"/>
                <a:cs typeface="Arial"/>
              </a:rPr>
              <a:t> LES CONSIGNES TRANSMISES AUX AUTEURS DE SUJETS</a:t>
            </a:r>
            <a:endParaRPr lang="fr-FR" sz="3200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412776"/>
            <a:ext cx="8248146" cy="487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Lucida Grande"/>
              <a:buChar char="−"/>
            </a:pPr>
            <a:r>
              <a:rPr lang="fr-FR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Le sujet doit être élaboré à partir d’une </a:t>
            </a:r>
            <a:r>
              <a:rPr lang="fr-FR" sz="2400" b="1" dirty="0">
                <a:solidFill>
                  <a:srgbClr val="FF0000"/>
                </a:solidFill>
              </a:rPr>
              <a:t>question sociétale</a:t>
            </a:r>
            <a:r>
              <a:rPr lang="fr-FR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qui constitue la trame de la réflexion du </a:t>
            </a:r>
            <a:r>
              <a:rPr lang="fr-FR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candidat.</a:t>
            </a:r>
            <a:endParaRPr lang="fr-FR" sz="2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285750" indent="-285750" algn="just">
              <a:lnSpc>
                <a:spcPct val="130000"/>
              </a:lnSpc>
              <a:buFont typeface="Lucida Grande"/>
              <a:buChar char="−"/>
            </a:pPr>
            <a:r>
              <a:rPr lang="fr-FR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Le sujet doit être structuré en 4 à 6 </a:t>
            </a:r>
            <a:r>
              <a:rPr lang="fr-FR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parties. Chaque partie </a:t>
            </a:r>
            <a:r>
              <a:rPr lang="fr-FR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</a:t>
            </a:r>
            <a:r>
              <a:rPr lang="fr-FR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fr-FR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un objectif technologique </a:t>
            </a:r>
            <a:r>
              <a:rPr lang="fr-FR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annoncé et aborde </a:t>
            </a:r>
            <a:r>
              <a:rPr lang="fr-FR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les problématiques techniques liées au support </a:t>
            </a:r>
            <a:r>
              <a:rPr lang="fr-FR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de l’épreuve.</a:t>
            </a:r>
            <a:endParaRPr lang="fr-FR" sz="2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285750" indent="-285750" algn="just">
              <a:lnSpc>
                <a:spcPct val="130000"/>
              </a:lnSpc>
              <a:buFont typeface="Lucida Grande"/>
              <a:buChar char="−"/>
            </a:pPr>
            <a:r>
              <a:rPr lang="fr-FR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La dernière question de chaque partie doit impérativement permettre une réponse relative à l’objectif annoncé en début de partie</a:t>
            </a:r>
            <a:r>
              <a:rPr lang="fr-FR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30000"/>
              </a:lnSpc>
              <a:buFont typeface="Lucida Grande"/>
              <a:buChar char="−"/>
            </a:pPr>
            <a:r>
              <a:rPr lang="fr-FR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Les </a:t>
            </a:r>
            <a:r>
              <a:rPr lang="fr-FR" sz="2400" b="1" dirty="0">
                <a:solidFill>
                  <a:srgbClr val="FF0000"/>
                </a:solidFill>
              </a:rPr>
              <a:t>écarts constituent une base incontournable</a:t>
            </a:r>
            <a:r>
              <a:rPr lang="fr-FR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pour la réflexion du </a:t>
            </a:r>
            <a:r>
              <a:rPr lang="fr-FR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candidat.</a:t>
            </a:r>
            <a:endParaRPr lang="fr-FR" sz="2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12" y="6597352"/>
            <a:ext cx="8496944" cy="260648"/>
          </a:xfrm>
        </p:spPr>
        <p:txBody>
          <a:bodyPr/>
          <a:lstStyle/>
          <a:p>
            <a:pPr algn="l"/>
            <a:r>
              <a:rPr lang="fr-FR" smtClean="0"/>
              <a:t>Norbert Perrot - Doyen du groupe STI de l'IGEN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20/11/2012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C5F9-CEDA-4ED3-966E-6E7BAAF25606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07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1700808"/>
            <a:ext cx="8248146" cy="439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Lucida Grande"/>
              <a:buChar char="−"/>
            </a:pPr>
            <a:r>
              <a:rPr lang="fr-FR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L’acte calculatoire doit être limité à l'essentiel : ce qui est important c'est </a:t>
            </a:r>
            <a:r>
              <a:rPr lang="fr-FR" sz="2400" b="1" dirty="0">
                <a:solidFill>
                  <a:srgbClr val="FF0000"/>
                </a:solidFill>
              </a:rPr>
              <a:t>modéliser, analyser et synthétiser</a:t>
            </a:r>
            <a:r>
              <a:rPr lang="fr-FR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 Pas de calcul pour faire un calcul.</a:t>
            </a:r>
          </a:p>
          <a:p>
            <a:pPr marL="285750" indent="-285750" algn="just">
              <a:lnSpc>
                <a:spcPct val="130000"/>
              </a:lnSpc>
              <a:buFont typeface="Lucida Grande"/>
              <a:buChar char="−"/>
            </a:pPr>
            <a:r>
              <a:rPr lang="fr-FR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La dernière partie est nécessairement une synthèse, imposant la rédaction (5 à 6 lignes) par le candidat d’une conclusion en lien avec la problématique générale du sujet, et </a:t>
            </a:r>
            <a:r>
              <a:rPr lang="fr-FR" sz="2400" b="1" dirty="0">
                <a:solidFill>
                  <a:srgbClr val="FF0000"/>
                </a:solidFill>
              </a:rPr>
              <a:t>l</a:t>
            </a:r>
            <a:r>
              <a:rPr lang="fr-FR" sz="2400" b="1" dirty="0" smtClean="0">
                <a:solidFill>
                  <a:srgbClr val="FF0000"/>
                </a:solidFill>
              </a:rPr>
              <a:t>es </a:t>
            </a:r>
            <a:r>
              <a:rPr lang="fr-FR" sz="2400" b="1" dirty="0">
                <a:solidFill>
                  <a:srgbClr val="FF0000"/>
                </a:solidFill>
              </a:rPr>
              <a:t>réponses argumentées, techniquement et </a:t>
            </a:r>
            <a:r>
              <a:rPr lang="fr-FR" sz="2400" b="1" dirty="0" smtClean="0">
                <a:solidFill>
                  <a:srgbClr val="FF0000"/>
                </a:solidFill>
              </a:rPr>
              <a:t>scientifiquement, </a:t>
            </a:r>
            <a:r>
              <a:rPr lang="fr-FR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apportées aux différentes problématiques techniques traitées dans le sujet.</a:t>
            </a:r>
            <a:endParaRPr lang="fr-FR" sz="2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87624" y="38791"/>
            <a:ext cx="77588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 smtClean="0">
                <a:solidFill>
                  <a:srgbClr val="17375E"/>
                </a:solidFill>
                <a:latin typeface="Arial"/>
                <a:cs typeface="Arial"/>
              </a:rPr>
              <a:t> LES CONSIGNES TRANSMISES AUX AUTEURS DE SUJETS</a:t>
            </a:r>
            <a:endParaRPr lang="fr-FR" sz="3200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12" y="6597352"/>
            <a:ext cx="8496944" cy="260648"/>
          </a:xfrm>
        </p:spPr>
        <p:txBody>
          <a:bodyPr/>
          <a:lstStyle/>
          <a:p>
            <a:pPr algn="l"/>
            <a:r>
              <a:rPr lang="fr-FR" smtClean="0"/>
              <a:t>Norbert Perrot - Doyen du groupe STI de l'IGEN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20/11/2012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C5F9-CEDA-4ED3-966E-6E7BAAF25606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392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115616" y="188640"/>
            <a:ext cx="78731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i="1" dirty="0" smtClean="0">
                <a:solidFill>
                  <a:srgbClr val="FF0000"/>
                </a:solidFill>
                <a:latin typeface="Arial"/>
                <a:cs typeface="Arial"/>
              </a:rPr>
              <a:t> UNE ÉPREUVE SCIENTIFIQUE ET NON DEUX SOUS-ÉPREUVES </a:t>
            </a:r>
            <a:endParaRPr lang="fr-FR" sz="3200" b="1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12" y="6597352"/>
            <a:ext cx="8496944" cy="260648"/>
          </a:xfrm>
        </p:spPr>
        <p:txBody>
          <a:bodyPr/>
          <a:lstStyle/>
          <a:p>
            <a:pPr algn="l"/>
            <a:r>
              <a:rPr lang="fr-FR" smtClean="0"/>
              <a:t>Norbert Perrot - Doyen du groupe STI de l'IGEN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67544" y="1772816"/>
            <a:ext cx="8208912" cy="391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lnSpc>
                <a:spcPct val="130000"/>
              </a:lnSpc>
              <a:buFont typeface="Lucida Grande"/>
              <a:buChar char="−"/>
              <a:defRPr sz="24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algn="just"/>
            <a:r>
              <a:rPr lang="fr-FR" dirty="0"/>
              <a:t>La frontière « historique » entre l’ingénierie mécanique et l’ingénierie électrique n’existe </a:t>
            </a:r>
            <a:r>
              <a:rPr lang="fr-FR" dirty="0" smtClean="0"/>
              <a:t>plus, </a:t>
            </a:r>
            <a:r>
              <a:rPr lang="fr-FR" dirty="0" smtClean="0">
                <a:solidFill>
                  <a:srgbClr val="FF0000"/>
                </a:solidFill>
              </a:rPr>
              <a:t>et disparaît </a:t>
            </a:r>
            <a:r>
              <a:rPr lang="fr-FR" dirty="0">
                <a:solidFill>
                  <a:srgbClr val="FF0000"/>
                </a:solidFill>
              </a:rPr>
              <a:t>au profit d’une approche systémique et </a:t>
            </a:r>
            <a:r>
              <a:rPr lang="fr-FR" dirty="0" err="1" smtClean="0">
                <a:solidFill>
                  <a:srgbClr val="FF0000"/>
                </a:solidFill>
              </a:rPr>
              <a:t>multiphysique</a:t>
            </a:r>
            <a:r>
              <a:rPr lang="fr-FR" dirty="0" smtClean="0">
                <a:solidFill>
                  <a:srgbClr val="FF0000"/>
                </a:solidFill>
              </a:rPr>
              <a:t>, </a:t>
            </a:r>
            <a:r>
              <a:rPr lang="fr-FR" dirty="0">
                <a:solidFill>
                  <a:srgbClr val="FF0000"/>
                </a:solidFill>
              </a:rPr>
              <a:t>mieux adaptée pour aborder les différents domaines de l’ingénierie, y compris ceux des bâtiments et des </a:t>
            </a:r>
            <a:r>
              <a:rPr lang="fr-FR" dirty="0" smtClean="0">
                <a:solidFill>
                  <a:srgbClr val="FF0000"/>
                </a:solidFill>
              </a:rPr>
              <a:t>ouvrages.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>
                <a:solidFill>
                  <a:srgbClr val="FF0000"/>
                </a:solidFill>
              </a:rPr>
              <a:t>L’approche disciplinaire, basée sur la restitution de connaissances, est proscrite. 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20/11/2012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C5F9-CEDA-4ED3-966E-6E7BAAF25606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9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115616" y="188640"/>
            <a:ext cx="78731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i="1" dirty="0" smtClean="0">
                <a:solidFill>
                  <a:srgbClr val="FF0000"/>
                </a:solidFill>
                <a:latin typeface="Arial"/>
                <a:cs typeface="Arial"/>
              </a:rPr>
              <a:t> LA CORRECTION DES COPIES</a:t>
            </a:r>
            <a:endParaRPr lang="fr-FR" sz="3200" b="1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12" y="6597352"/>
            <a:ext cx="8496944" cy="260648"/>
          </a:xfrm>
        </p:spPr>
        <p:txBody>
          <a:bodyPr/>
          <a:lstStyle/>
          <a:p>
            <a:pPr algn="l"/>
            <a:r>
              <a:rPr lang="fr-FR" smtClean="0"/>
              <a:t>Norbert Perrot - Doyen du groupe STI de l'IGEN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67544" y="1412776"/>
            <a:ext cx="8208912" cy="487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lnSpc>
                <a:spcPct val="130000"/>
              </a:lnSpc>
              <a:buFont typeface="Lucida Grande"/>
              <a:buChar char="−"/>
              <a:defRPr sz="24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fr-FR" dirty="0" smtClean="0"/>
              <a:t>La constitution du sujet interdit l’émiettement dans la correction de la copie d’un candidat. </a:t>
            </a:r>
            <a:r>
              <a:rPr lang="fr-FR" dirty="0" smtClean="0">
                <a:solidFill>
                  <a:srgbClr val="FF0000"/>
                </a:solidFill>
              </a:rPr>
              <a:t>L’évaluation </a:t>
            </a:r>
            <a:r>
              <a:rPr lang="fr-FR" dirty="0">
                <a:solidFill>
                  <a:srgbClr val="FF0000"/>
                </a:solidFill>
              </a:rPr>
              <a:t>d’une copie de baccalauréat ne peut pas être disséquée en sous-parties confiées à plusieurs correcteurs</a:t>
            </a:r>
            <a:r>
              <a:rPr lang="fr-FR" dirty="0" smtClean="0">
                <a:solidFill>
                  <a:srgbClr val="FF0000"/>
                </a:solidFill>
              </a:rPr>
              <a:t>.</a:t>
            </a:r>
          </a:p>
          <a:p>
            <a:endParaRPr lang="fr-FR" sz="1200" dirty="0">
              <a:solidFill>
                <a:srgbClr val="FF0000"/>
              </a:solidFill>
            </a:endParaRPr>
          </a:p>
          <a:p>
            <a:r>
              <a:rPr lang="fr-FR" dirty="0" smtClean="0"/>
              <a:t>Tout correcteur doit avoir une idée précise de la réflexion complète menée par le candidat pour répondre à la problématique sociétale énoncée au début du sujet.</a:t>
            </a:r>
          </a:p>
          <a:p>
            <a:endParaRPr lang="fr-FR" sz="1200" dirty="0" smtClean="0"/>
          </a:p>
          <a:p>
            <a:r>
              <a:rPr lang="fr-FR" dirty="0" smtClean="0"/>
              <a:t>Chaque </a:t>
            </a:r>
            <a:r>
              <a:rPr lang="fr-FR" dirty="0"/>
              <a:t>copie doit être accompagnée d’une grille au format numérique, permettant la saisie </a:t>
            </a:r>
            <a:r>
              <a:rPr lang="fr-FR" dirty="0">
                <a:solidFill>
                  <a:srgbClr val="FF0000"/>
                </a:solidFill>
              </a:rPr>
              <a:t>des </a:t>
            </a:r>
            <a:r>
              <a:rPr lang="fr-FR" dirty="0" smtClean="0">
                <a:solidFill>
                  <a:srgbClr val="FF0000"/>
                </a:solidFill>
              </a:rPr>
              <a:t>notes.</a:t>
            </a:r>
            <a:endParaRPr lang="fr-FR" sz="120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20/11/2012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C5F9-CEDA-4ED3-966E-6E7BAAF25606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39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576" y="2132856"/>
            <a:ext cx="824814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fr-FR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- Polynésie : 10 juin 2013</a:t>
            </a:r>
          </a:p>
          <a:p>
            <a:pPr lvl="0">
              <a:lnSpc>
                <a:spcPct val="130000"/>
              </a:lnSpc>
            </a:pPr>
            <a:endParaRPr lang="fr-FR" sz="2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0">
              <a:lnSpc>
                <a:spcPct val="130000"/>
              </a:lnSpc>
            </a:pPr>
            <a:r>
              <a:rPr lang="fr-FR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- Métropole, Amérique centrale, Antilles, Guyane, Mayotte, Réunion : 21 juin 2013</a:t>
            </a:r>
          </a:p>
          <a:p>
            <a:pPr lvl="0">
              <a:lnSpc>
                <a:spcPct val="130000"/>
              </a:lnSpc>
            </a:pPr>
            <a:endParaRPr lang="fr-FR" sz="2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0">
              <a:lnSpc>
                <a:spcPct val="130000"/>
              </a:lnSpc>
            </a:pPr>
            <a:r>
              <a:rPr lang="fr-FR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- Nouvelle Calédonie : novembre 2013</a:t>
            </a:r>
            <a:r>
              <a:rPr lang="fr-FR" sz="2400" b="1" dirty="0" smtClean="0"/>
              <a:t> </a:t>
            </a:r>
            <a:endParaRPr lang="fr-FR" sz="2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87624" y="188640"/>
            <a:ext cx="77588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 smtClean="0">
                <a:solidFill>
                  <a:srgbClr val="17375E"/>
                </a:solidFill>
                <a:latin typeface="Arial"/>
                <a:cs typeface="Arial"/>
              </a:rPr>
              <a:t> LES DATES DE L’ÉPREUVE ÉCRITE</a:t>
            </a:r>
            <a:endParaRPr lang="fr-FR" sz="3200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12" y="6597352"/>
            <a:ext cx="8496944" cy="260648"/>
          </a:xfrm>
        </p:spPr>
        <p:txBody>
          <a:bodyPr/>
          <a:lstStyle/>
          <a:p>
            <a:pPr algn="l"/>
            <a:r>
              <a:rPr lang="fr-FR" smtClean="0"/>
              <a:t>Norbert Perrot - Doyen du groupe STI de l'IGEN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20/11/2012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C5F9-CEDA-4ED3-966E-6E7BAAF25606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95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411760" y="116632"/>
            <a:ext cx="6589665" cy="8270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6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LE </a:t>
            </a: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RÔLE PÉDAGOGIQUE DES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IA-IPR ET DES CHEFS</a:t>
            </a:r>
            <a:r>
              <a:rPr kumimoji="0" lang="fr-FR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TRAVAUX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12800" y="1651000"/>
            <a:ext cx="7759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- Veiller à ce que les équipements du laboratoire de SI permettent de couvrir la totalité du programme.</a:t>
            </a:r>
          </a:p>
          <a:p>
            <a:pPr algn="just"/>
            <a:endParaRPr lang="fr-FR" sz="2000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fr-FR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- Conseiller les enseignants de SI dans la mise en œuvre efficiente de la pédagogie en îlots.</a:t>
            </a:r>
          </a:p>
          <a:p>
            <a:pPr algn="just"/>
            <a:endParaRPr lang="fr-FR" sz="2000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fr-FR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- Accompagner les enseignants de SI dans la définition d’activités pratiques et de simulation </a:t>
            </a:r>
            <a:r>
              <a:rPr lang="fr-FR" sz="20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multiphysique</a:t>
            </a:r>
            <a:r>
              <a:rPr lang="fr-FR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conformes aux exigences des épreuves de SI rénovées. </a:t>
            </a:r>
            <a:r>
              <a:rPr lang="fr-FR" sz="2000" b="1" dirty="0" smtClean="0">
                <a:solidFill>
                  <a:srgbClr val="FF0000"/>
                </a:solidFill>
              </a:rPr>
              <a:t>Plus de rotations de TP de GE et de GM</a:t>
            </a:r>
            <a:r>
              <a:rPr lang="fr-FR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</a:p>
          <a:p>
            <a:pPr algn="just"/>
            <a:endParaRPr lang="fr-FR" sz="2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fr-FR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- Ne pas laisser dire que le baccalauréat Scientifique option SI est devenu un baccalauréat purement théorique =&gt; </a:t>
            </a:r>
            <a:r>
              <a:rPr lang="fr-FR" sz="2000" b="1" dirty="0" smtClean="0">
                <a:solidFill>
                  <a:srgbClr val="FF0000"/>
                </a:solidFill>
              </a:rPr>
              <a:t>les sciences de l’ingénieur sont des sciences expérimentales et les compétences de l’ingénieur s’acquièrent par l’expérience et la simulation.</a:t>
            </a:r>
            <a:endParaRPr lang="fr-FR" sz="2000" b="1" dirty="0">
              <a:solidFill>
                <a:srgbClr val="FF0000"/>
              </a:solidFill>
            </a:endParaRPr>
          </a:p>
          <a:p>
            <a:pPr algn="just"/>
            <a:endParaRPr lang="fr-FR" sz="2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12" y="6597352"/>
            <a:ext cx="8496944" cy="260648"/>
          </a:xfrm>
        </p:spPr>
        <p:txBody>
          <a:bodyPr/>
          <a:lstStyle/>
          <a:p>
            <a:pPr algn="l"/>
            <a:r>
              <a:rPr lang="fr-FR" smtClean="0"/>
              <a:t>Norbert Perrot - Doyen du groupe STI de l'IGEN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20/11/2012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C5F9-CEDA-4ED3-966E-6E7BAAF25606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2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31640" y="1988840"/>
            <a:ext cx="680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i="1" dirty="0" smtClean="0">
                <a:solidFill>
                  <a:srgbClr val="C00000"/>
                </a:solidFill>
              </a:rPr>
              <a:t>Nous vous remercions de votre attention</a:t>
            </a:r>
            <a:endParaRPr lang="fr-FR" sz="6600" b="1" i="1" dirty="0">
              <a:solidFill>
                <a:srgbClr val="C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92667" y="5892800"/>
            <a:ext cx="4656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12" y="6597352"/>
            <a:ext cx="8496944" cy="260648"/>
          </a:xfrm>
        </p:spPr>
        <p:txBody>
          <a:bodyPr/>
          <a:lstStyle/>
          <a:p>
            <a:pPr algn="l"/>
            <a:r>
              <a:rPr lang="fr-FR" smtClean="0"/>
              <a:t>Norbert Perrot - Doyen du groupe STI de l'IGEN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20/11/2012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C5F9-CEDA-4ED3-966E-6E7BAAF25606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78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207995" y="1542935"/>
            <a:ext cx="3556188" cy="923330"/>
          </a:xfrm>
          <a:prstGeom prst="rect">
            <a:avLst/>
          </a:prstGeom>
          <a:solidFill>
            <a:srgbClr val="FDEADA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</a:t>
            </a:r>
            <a:r>
              <a:rPr lang="fr-FR" baseline="30000" dirty="0" smtClean="0"/>
              <a:t>re</a:t>
            </a:r>
            <a:r>
              <a:rPr lang="fr-FR" dirty="0" smtClean="0"/>
              <a:t> partie : </a:t>
            </a:r>
            <a:r>
              <a:rPr lang="fr-FR" dirty="0" smtClean="0">
                <a:solidFill>
                  <a:srgbClr val="FF0000"/>
                </a:solidFill>
              </a:rPr>
              <a:t>épreuve écrite</a:t>
            </a:r>
          </a:p>
          <a:p>
            <a:pPr algn="ctr"/>
            <a:r>
              <a:rPr lang="fr-FR" dirty="0"/>
              <a:t>d</a:t>
            </a:r>
            <a:r>
              <a:rPr lang="fr-FR" dirty="0" smtClean="0"/>
              <a:t>urée 4 h</a:t>
            </a:r>
          </a:p>
          <a:p>
            <a:pPr algn="ctr"/>
            <a:r>
              <a:rPr lang="fr-FR" dirty="0" smtClean="0"/>
              <a:t>note sur 20</a:t>
            </a:r>
            <a:r>
              <a:rPr lang="fr-FR" dirty="0" smtClean="0">
                <a:latin typeface="ＭＳ ゴシック"/>
                <a:ea typeface="ＭＳ ゴシック"/>
                <a:cs typeface="ＭＳ ゴシック"/>
              </a:rPr>
              <a:t>×</a:t>
            </a:r>
            <a:r>
              <a:rPr lang="fr-FR" dirty="0" smtClean="0"/>
              <a:t>0,75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207995" y="3287472"/>
            <a:ext cx="3556188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2</a:t>
            </a:r>
            <a:r>
              <a:rPr lang="fr-FR" baseline="30000" dirty="0" smtClean="0"/>
              <a:t>de</a:t>
            </a:r>
            <a:r>
              <a:rPr lang="fr-FR" dirty="0" smtClean="0"/>
              <a:t> partie : </a:t>
            </a:r>
            <a:r>
              <a:rPr lang="fr-FR" dirty="0" smtClean="0">
                <a:solidFill>
                  <a:srgbClr val="FF0000"/>
                </a:solidFill>
              </a:rPr>
              <a:t>épreuve d’évaluation 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et de soutenance du projet</a:t>
            </a:r>
          </a:p>
          <a:p>
            <a:pPr algn="ctr"/>
            <a:r>
              <a:rPr lang="fr-FR" dirty="0" smtClean="0"/>
              <a:t>note sur 20</a:t>
            </a:r>
            <a:r>
              <a:rPr lang="fr-FR" dirty="0" smtClean="0">
                <a:latin typeface="ＭＳ ゴシック"/>
                <a:ea typeface="ＭＳ ゴシック"/>
                <a:cs typeface="ＭＳ ゴシック"/>
              </a:rPr>
              <a:t>×</a:t>
            </a:r>
            <a:r>
              <a:rPr lang="fr-FR" dirty="0" smtClean="0"/>
              <a:t>0,25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390452" y="2561954"/>
            <a:ext cx="2626865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Évaluation du projet </a:t>
            </a:r>
          </a:p>
          <a:p>
            <a:pPr algn="ctr"/>
            <a:r>
              <a:rPr lang="fr-FR" dirty="0" smtClean="0"/>
              <a:t>sur 10 points</a:t>
            </a:r>
          </a:p>
          <a:p>
            <a:pPr algn="ctr"/>
            <a:r>
              <a:rPr lang="fr-FR" dirty="0"/>
              <a:t>r</a:t>
            </a:r>
            <a:r>
              <a:rPr lang="fr-FR" dirty="0" smtClean="0"/>
              <a:t>evues de projet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390452" y="4005064"/>
            <a:ext cx="2626865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Soutenance du projet sur 10 points</a:t>
            </a:r>
          </a:p>
          <a:p>
            <a:pPr algn="ctr"/>
            <a:r>
              <a:rPr lang="fr-FR" dirty="0" smtClean="0"/>
              <a:t>durée 10 min + 10 min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207995" y="5312061"/>
            <a:ext cx="355618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Épreuve orale de contrôle</a:t>
            </a:r>
          </a:p>
          <a:p>
            <a:pPr algn="ctr"/>
            <a:r>
              <a:rPr lang="fr-FR" dirty="0" smtClean="0"/>
              <a:t>préparation 1 h</a:t>
            </a:r>
          </a:p>
          <a:p>
            <a:pPr algn="ctr"/>
            <a:r>
              <a:rPr lang="fr-FR" dirty="0" smtClean="0"/>
              <a:t>durée 10 min + 10 min</a:t>
            </a:r>
          </a:p>
        </p:txBody>
      </p:sp>
      <p:sp>
        <p:nvSpPr>
          <p:cNvPr id="8" name="Accolade ouvrante 7"/>
          <p:cNvSpPr/>
          <p:nvPr/>
        </p:nvSpPr>
        <p:spPr>
          <a:xfrm>
            <a:off x="736911" y="1434605"/>
            <a:ext cx="418896" cy="2888037"/>
          </a:xfrm>
          <a:prstGeom prst="leftBrace">
            <a:avLst>
              <a:gd name="adj1" fmla="val 64402"/>
              <a:gd name="adj2" fmla="val 50000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en angle 8"/>
          <p:cNvCxnSpPr>
            <a:stCxn id="4" idx="3"/>
            <a:endCxn id="5" idx="1"/>
          </p:cNvCxnSpPr>
          <p:nvPr/>
        </p:nvCxnSpPr>
        <p:spPr>
          <a:xfrm flipV="1">
            <a:off x="4764183" y="3023619"/>
            <a:ext cx="626269" cy="725518"/>
          </a:xfrm>
          <a:prstGeom prst="bentConnector3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en angle 9"/>
          <p:cNvCxnSpPr>
            <a:stCxn id="4" idx="3"/>
            <a:endCxn id="6" idx="1"/>
          </p:cNvCxnSpPr>
          <p:nvPr/>
        </p:nvCxnSpPr>
        <p:spPr>
          <a:xfrm>
            <a:off x="4764183" y="3749137"/>
            <a:ext cx="626269" cy="717592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6406976" y="1434605"/>
            <a:ext cx="2344192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i="1" dirty="0" smtClean="0"/>
              <a:t>coefficient</a:t>
            </a:r>
          </a:p>
          <a:p>
            <a:pPr marL="285750" indent="-285750" algn="just">
              <a:buFont typeface="Lucida Grande"/>
              <a:buChar char="−"/>
            </a:pPr>
            <a:r>
              <a:rPr lang="fr-FR" b="1" i="1" dirty="0" smtClean="0">
                <a:solidFill>
                  <a:srgbClr val="FF0000"/>
                </a:solidFill>
              </a:rPr>
              <a:t>6</a:t>
            </a:r>
            <a:r>
              <a:rPr lang="fr-FR" i="1" dirty="0" smtClean="0">
                <a:solidFill>
                  <a:srgbClr val="FF0000"/>
                </a:solidFill>
              </a:rPr>
              <a:t> </a:t>
            </a:r>
            <a:endParaRPr lang="fr-FR" i="1" dirty="0" smtClean="0"/>
          </a:p>
          <a:p>
            <a:pPr marL="285750" indent="-285750" algn="just">
              <a:buFont typeface="Lucida Grande"/>
              <a:buChar char="−"/>
            </a:pPr>
            <a:r>
              <a:rPr lang="fr-FR" b="1" i="1" dirty="0" smtClean="0">
                <a:solidFill>
                  <a:srgbClr val="FF0000"/>
                </a:solidFill>
              </a:rPr>
              <a:t>8</a:t>
            </a:r>
            <a:r>
              <a:rPr lang="fr-FR" i="1" dirty="0" smtClean="0"/>
              <a:t> si spécialité SI</a:t>
            </a:r>
            <a:endParaRPr lang="fr-FR" i="1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502057" y="5159661"/>
            <a:ext cx="8071945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403648" y="116632"/>
            <a:ext cx="76218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i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LES ÉPREUVES DE SCIENCES DE L’INGÉNIEUR AU BACCALAURÉAT</a:t>
            </a:r>
            <a:endParaRPr lang="fr-FR" sz="3200" b="1" i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597352"/>
            <a:ext cx="8496944" cy="260648"/>
          </a:xfrm>
        </p:spPr>
        <p:txBody>
          <a:bodyPr/>
          <a:lstStyle/>
          <a:p>
            <a:pPr algn="l"/>
            <a:r>
              <a:rPr lang="fr-FR" smtClean="0"/>
              <a:t>Norbert Perrot - Doyen du groupe STI de l'IGEN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20/11/2012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C5F9-CEDA-4ED3-966E-6E7BAAF25606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92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769100" cy="584776"/>
          </a:xfr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i="1" dirty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LES TEXTES DE RÉFÉRENCE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114778" y="28222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65799" y="1761159"/>
            <a:ext cx="8398689" cy="391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Lucida Grande"/>
              <a:buChar char="−"/>
            </a:pPr>
            <a:r>
              <a:rPr lang="fr-FR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Arrêté </a:t>
            </a:r>
            <a:r>
              <a:rPr lang="fr-FR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du 22 juillet </a:t>
            </a:r>
            <a:r>
              <a:rPr lang="fr-FR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2011, </a:t>
            </a:r>
            <a:r>
              <a:rPr lang="fr-FR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paru au journal officiel de la République du </a:t>
            </a:r>
            <a:r>
              <a:rPr lang="fr-FR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25 </a:t>
            </a:r>
            <a:r>
              <a:rPr lang="fr-FR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août </a:t>
            </a:r>
            <a:r>
              <a:rPr lang="fr-FR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2011.</a:t>
            </a:r>
          </a:p>
          <a:p>
            <a:pPr marL="285750" indent="-285750">
              <a:lnSpc>
                <a:spcPct val="130000"/>
              </a:lnSpc>
              <a:buFont typeface="Lucida Grande"/>
              <a:buChar char="−"/>
            </a:pPr>
            <a:endParaRPr lang="fr-FR" sz="2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285750" indent="-285750">
              <a:lnSpc>
                <a:spcPct val="130000"/>
              </a:lnSpc>
              <a:buFont typeface="Lucida Grande"/>
              <a:buChar char="−"/>
            </a:pPr>
            <a:r>
              <a:rPr lang="fr-FR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</a:t>
            </a:r>
            <a:r>
              <a:rPr lang="fr-FR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ote </a:t>
            </a:r>
            <a:r>
              <a:rPr lang="fr-FR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de service n° 2011-152 du 3-10-</a:t>
            </a:r>
            <a:r>
              <a:rPr lang="fr-FR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2011, </a:t>
            </a:r>
            <a:r>
              <a:rPr lang="fr-FR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parue </a:t>
            </a:r>
            <a:r>
              <a:rPr lang="fr-FR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au bulletin </a:t>
            </a:r>
            <a:r>
              <a:rPr lang="fr-FR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officiel spécial n</a:t>
            </a:r>
            <a:r>
              <a:rPr lang="fr-FR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° 7 </a:t>
            </a:r>
            <a:r>
              <a:rPr lang="fr-FR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du 6 octobre </a:t>
            </a:r>
            <a:r>
              <a:rPr lang="fr-FR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2011.</a:t>
            </a:r>
          </a:p>
          <a:p>
            <a:pPr marL="285750" indent="-285750">
              <a:lnSpc>
                <a:spcPct val="130000"/>
              </a:lnSpc>
              <a:buFont typeface="Lucida Grande"/>
              <a:buChar char="−"/>
            </a:pPr>
            <a:endParaRPr lang="fr-FR" sz="2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285750" indent="-285750">
              <a:lnSpc>
                <a:spcPct val="130000"/>
              </a:lnSpc>
              <a:buFont typeface="Lucida Grande"/>
              <a:buChar char="−"/>
            </a:pPr>
            <a:r>
              <a:rPr lang="fr-FR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Complétée par la note de </a:t>
            </a:r>
            <a:r>
              <a:rPr lang="fr-FR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service n° </a:t>
            </a:r>
            <a:r>
              <a:rPr lang="fr-FR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2012-187 </a:t>
            </a:r>
            <a:r>
              <a:rPr lang="fr-FR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du </a:t>
            </a:r>
            <a:r>
              <a:rPr lang="fr-FR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12-12-2012, </a:t>
            </a:r>
            <a:r>
              <a:rPr lang="fr-FR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parue au bulletin officiel </a:t>
            </a:r>
            <a:r>
              <a:rPr lang="fr-FR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n</a:t>
            </a:r>
            <a:r>
              <a:rPr lang="fr-FR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° </a:t>
            </a:r>
            <a:r>
              <a:rPr lang="fr-FR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 </a:t>
            </a:r>
            <a:r>
              <a:rPr lang="fr-FR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du </a:t>
            </a:r>
            <a:r>
              <a:rPr lang="fr-FR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3 janvier 2013.</a:t>
            </a:r>
            <a:endParaRPr lang="fr-FR" sz="2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12" y="6597352"/>
            <a:ext cx="8496944" cy="260648"/>
          </a:xfrm>
        </p:spPr>
        <p:txBody>
          <a:bodyPr/>
          <a:lstStyle/>
          <a:p>
            <a:pPr algn="l"/>
            <a:r>
              <a:rPr lang="fr-FR" smtClean="0"/>
              <a:t>Norbert Perrot - Doyen du groupe STI de l'IGEN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20/11/2012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C5F9-CEDA-4ED3-966E-6E7BAAF25606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2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"/>
          <p:cNvSpPr txBox="1">
            <a:spLocks/>
          </p:cNvSpPr>
          <p:nvPr/>
        </p:nvSpPr>
        <p:spPr>
          <a:xfrm>
            <a:off x="1264715" y="116632"/>
            <a:ext cx="7847609" cy="76470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noProof="0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L’ÉVALUATION DES 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COMPÉTENCES AU BACCALAURÉAT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S-SI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79268" y="1541217"/>
            <a:ext cx="856770" cy="77774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5594969" y="1553430"/>
            <a:ext cx="1384299" cy="777742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0" name="Group 15"/>
          <p:cNvGrpSpPr>
            <a:grpSpLocks/>
          </p:cNvGrpSpPr>
          <p:nvPr/>
        </p:nvGrpSpPr>
        <p:grpSpPr bwMode="auto">
          <a:xfrm>
            <a:off x="1050744" y="1537127"/>
            <a:ext cx="7899915" cy="4627135"/>
            <a:chOff x="1003" y="9750"/>
            <a:chExt cx="10688" cy="4825"/>
          </a:xfrm>
        </p:grpSpPr>
        <p:sp>
          <p:nvSpPr>
            <p:cNvPr id="31" name="Text Box 16"/>
            <p:cNvSpPr txBox="1">
              <a:spLocks noChangeArrowheads="1"/>
            </p:cNvSpPr>
            <p:nvPr/>
          </p:nvSpPr>
          <p:spPr bwMode="auto">
            <a:xfrm>
              <a:off x="7326" y="10596"/>
              <a:ext cx="4189" cy="1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fr-FR" sz="1400" b="1" dirty="0" smtClean="0">
                  <a:solidFill>
                    <a:srgbClr val="00B050"/>
                  </a:solidFill>
                  <a:latin typeface="+mn-lt"/>
                </a:rPr>
                <a:t>   B1- Identifier </a:t>
              </a:r>
              <a:r>
                <a:rPr lang="fr-FR" sz="1400" b="1" dirty="0">
                  <a:solidFill>
                    <a:srgbClr val="00B050"/>
                  </a:solidFill>
                  <a:latin typeface="+mn-lt"/>
                </a:rPr>
                <a:t>et caractériser les </a:t>
              </a:r>
              <a:r>
                <a:rPr lang="fr-FR" sz="1400" b="1" dirty="0" smtClean="0">
                  <a:solidFill>
                    <a:srgbClr val="00B050"/>
                  </a:solidFill>
                  <a:latin typeface="+mn-lt"/>
                </a:rPr>
                <a:t>  </a:t>
              </a:r>
              <a:br>
                <a:rPr lang="fr-FR" sz="1400" b="1" dirty="0" smtClean="0">
                  <a:solidFill>
                    <a:srgbClr val="00B050"/>
                  </a:solidFill>
                  <a:latin typeface="+mn-lt"/>
                </a:rPr>
              </a:br>
              <a:r>
                <a:rPr lang="fr-FR" sz="1400" b="1" dirty="0" smtClean="0">
                  <a:solidFill>
                    <a:srgbClr val="00B050"/>
                  </a:solidFill>
                  <a:latin typeface="+mn-lt"/>
                </a:rPr>
                <a:t>   grandeurs agissant </a:t>
              </a:r>
              <a:r>
                <a:rPr lang="fr-FR" sz="1400" b="1" dirty="0">
                  <a:solidFill>
                    <a:srgbClr val="00B050"/>
                  </a:solidFill>
                  <a:latin typeface="+mn-lt"/>
                </a:rPr>
                <a:t>sur un système  </a:t>
              </a:r>
            </a:p>
            <a:p>
              <a:pPr>
                <a:spcAft>
                  <a:spcPts val="1000"/>
                </a:spcAft>
                <a:defRPr/>
              </a:pPr>
              <a:r>
                <a:rPr lang="fr-FR" sz="1400" b="1" dirty="0">
                  <a:solidFill>
                    <a:srgbClr val="00B050"/>
                  </a:solidFill>
                  <a:latin typeface="+mn-lt"/>
                </a:rPr>
                <a:t> </a:t>
              </a:r>
              <a:r>
                <a:rPr lang="fr-FR" sz="1400" b="1" dirty="0" smtClean="0">
                  <a:solidFill>
                    <a:srgbClr val="00B050"/>
                  </a:solidFill>
                  <a:latin typeface="+mn-lt"/>
                </a:rPr>
                <a:t>  B2- Proposer </a:t>
              </a:r>
              <a:r>
                <a:rPr lang="fr-FR" sz="1400" b="1" dirty="0">
                  <a:solidFill>
                    <a:srgbClr val="00B050"/>
                  </a:solidFill>
                  <a:latin typeface="+mn-lt"/>
                </a:rPr>
                <a:t>ou justifier un modèle</a:t>
              </a:r>
            </a:p>
            <a:p>
              <a:pPr>
                <a:spcAft>
                  <a:spcPts val="1000"/>
                </a:spcAft>
                <a:defRPr/>
              </a:pPr>
              <a:r>
                <a:rPr lang="fr-FR" sz="1400" b="1" dirty="0">
                  <a:solidFill>
                    <a:srgbClr val="00B050"/>
                  </a:solidFill>
                  <a:latin typeface="+mn-lt"/>
                </a:rPr>
                <a:t> </a:t>
              </a:r>
              <a:r>
                <a:rPr lang="fr-FR" sz="1400" b="1" dirty="0" smtClean="0">
                  <a:solidFill>
                    <a:srgbClr val="00B050"/>
                  </a:solidFill>
                  <a:latin typeface="+mn-lt"/>
                </a:rPr>
                <a:t>  B3- Résoudre </a:t>
              </a:r>
              <a:r>
                <a:rPr lang="fr-FR" sz="1400" b="1" dirty="0">
                  <a:solidFill>
                    <a:srgbClr val="00B050"/>
                  </a:solidFill>
                  <a:latin typeface="+mn-lt"/>
                </a:rPr>
                <a:t>et </a:t>
              </a:r>
              <a:r>
                <a:rPr lang="fr-FR" sz="1400" b="1" dirty="0">
                  <a:solidFill>
                    <a:srgbClr val="0070C0"/>
                  </a:solidFill>
                  <a:latin typeface="+mn-lt"/>
                </a:rPr>
                <a:t>simuler</a:t>
              </a:r>
              <a:r>
                <a:rPr lang="fr-FR" sz="1400" b="1" dirty="0">
                  <a:solidFill>
                    <a:srgbClr val="00B050"/>
                  </a:solidFill>
                  <a:latin typeface="+mn-lt"/>
                </a:rPr>
                <a:t> </a:t>
              </a:r>
            </a:p>
            <a:p>
              <a:pPr>
                <a:spcAft>
                  <a:spcPts val="1000"/>
                </a:spcAft>
                <a:defRPr/>
              </a:pPr>
              <a:r>
                <a:rPr lang="fr-FR" sz="1400" dirty="0">
                  <a:solidFill>
                    <a:schemeClr val="accent6"/>
                  </a:solidFill>
                  <a:latin typeface="+mn-lt"/>
                </a:rPr>
                <a:t>   </a:t>
              </a:r>
              <a:r>
                <a:rPr lang="fr-FR" sz="1400" b="1" dirty="0" smtClean="0">
                  <a:solidFill>
                    <a:srgbClr val="0070C0"/>
                  </a:solidFill>
                  <a:latin typeface="+mn-lt"/>
                </a:rPr>
                <a:t>B4</a:t>
              </a:r>
              <a:r>
                <a:rPr lang="fr-FR" sz="1400" b="1" dirty="0">
                  <a:solidFill>
                    <a:srgbClr val="0070C0"/>
                  </a:solidFill>
                  <a:latin typeface="+mn-lt"/>
                </a:rPr>
                <a:t>- Valider un modèle</a:t>
              </a:r>
            </a:p>
          </p:txBody>
        </p:sp>
        <p:grpSp>
          <p:nvGrpSpPr>
            <p:cNvPr id="32" name="Group 17"/>
            <p:cNvGrpSpPr>
              <a:grpSpLocks/>
            </p:cNvGrpSpPr>
            <p:nvPr/>
          </p:nvGrpSpPr>
          <p:grpSpPr bwMode="auto">
            <a:xfrm>
              <a:off x="1003" y="9750"/>
              <a:ext cx="10688" cy="4825"/>
              <a:chOff x="1003" y="9750"/>
              <a:chExt cx="10688" cy="4825"/>
            </a:xfrm>
          </p:grpSpPr>
          <p:sp>
            <p:nvSpPr>
              <p:cNvPr id="33" name="Text Box 18"/>
              <p:cNvSpPr txBox="1">
                <a:spLocks noChangeArrowheads="1"/>
              </p:cNvSpPr>
              <p:nvPr/>
            </p:nvSpPr>
            <p:spPr bwMode="auto">
              <a:xfrm>
                <a:off x="7521" y="12549"/>
                <a:ext cx="4170" cy="1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fr-FR" sz="1400" b="1" dirty="0" smtClean="0">
                    <a:solidFill>
                      <a:srgbClr val="0070C0"/>
                    </a:solidFill>
                    <a:latin typeface="+mn-lt"/>
                  </a:rPr>
                  <a:t>C1- Justifier </a:t>
                </a:r>
                <a:r>
                  <a:rPr lang="fr-FR" sz="1400" b="1" dirty="0">
                    <a:solidFill>
                      <a:srgbClr val="0070C0"/>
                    </a:solidFill>
                    <a:latin typeface="+mn-lt"/>
                  </a:rPr>
                  <a:t>le choix d’un protocole expérimental</a:t>
                </a:r>
              </a:p>
              <a:p>
                <a:pPr>
                  <a:spcAft>
                    <a:spcPts val="1000"/>
                  </a:spcAft>
                  <a:defRPr/>
                </a:pPr>
                <a:r>
                  <a:rPr lang="fr-FR" sz="1400" b="1" dirty="0" smtClean="0">
                    <a:solidFill>
                      <a:srgbClr val="0070C0"/>
                    </a:solidFill>
                    <a:latin typeface="+mn-lt"/>
                  </a:rPr>
                  <a:t>C2- Mettre </a:t>
                </a:r>
                <a:r>
                  <a:rPr lang="fr-FR" sz="1400" b="1" dirty="0">
                    <a:solidFill>
                      <a:srgbClr val="0070C0"/>
                    </a:solidFill>
                    <a:latin typeface="+mn-lt"/>
                  </a:rPr>
                  <a:t>en œuvre un protocole expérimental</a:t>
                </a:r>
              </a:p>
            </p:txBody>
          </p:sp>
          <p:sp>
            <p:nvSpPr>
              <p:cNvPr id="34" name="Freeform 19"/>
              <p:cNvSpPr>
                <a:spLocks/>
              </p:cNvSpPr>
              <p:nvPr/>
            </p:nvSpPr>
            <p:spPr bwMode="auto">
              <a:xfrm>
                <a:off x="4303" y="10380"/>
                <a:ext cx="1130" cy="1414"/>
              </a:xfrm>
              <a:custGeom>
                <a:avLst/>
                <a:gdLst>
                  <a:gd name="T0" fmla="*/ 0 w 1155"/>
                  <a:gd name="T1" fmla="*/ 0 h 1455"/>
                  <a:gd name="T2" fmla="*/ 1155 w 1155"/>
                  <a:gd name="T3" fmla="*/ 1455 h 1455"/>
                  <a:gd name="T4" fmla="*/ 0 60000 65536"/>
                  <a:gd name="T5" fmla="*/ 0 60000 65536"/>
                  <a:gd name="T6" fmla="*/ 0 w 1155"/>
                  <a:gd name="T7" fmla="*/ 0 h 1455"/>
                  <a:gd name="T8" fmla="*/ 1155 w 1155"/>
                  <a:gd name="T9" fmla="*/ 1455 h 145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55" h="1455">
                    <a:moveTo>
                      <a:pt x="0" y="0"/>
                    </a:moveTo>
                    <a:cubicBezTo>
                      <a:pt x="0" y="0"/>
                      <a:pt x="577" y="727"/>
                      <a:pt x="1155" y="1455"/>
                    </a:cubicBezTo>
                  </a:path>
                </a:pathLst>
              </a:cu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35" name="Text Box 20"/>
              <p:cNvSpPr txBox="1">
                <a:spLocks noChangeArrowheads="1"/>
              </p:cNvSpPr>
              <p:nvPr/>
            </p:nvSpPr>
            <p:spPr bwMode="auto">
              <a:xfrm>
                <a:off x="1425" y="10636"/>
                <a:ext cx="3598" cy="103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fr-FR" sz="1400" b="1" dirty="0" smtClean="0">
                    <a:solidFill>
                      <a:srgbClr val="00B050"/>
                    </a:solidFill>
                    <a:latin typeface="+mn-lt"/>
                  </a:rPr>
                  <a:t>A1- Analyser </a:t>
                </a:r>
                <a:r>
                  <a:rPr lang="fr-FR" sz="1400" b="1" dirty="0">
                    <a:solidFill>
                      <a:srgbClr val="00B050"/>
                    </a:solidFill>
                    <a:latin typeface="+mn-lt"/>
                  </a:rPr>
                  <a:t>le besoin</a:t>
                </a:r>
              </a:p>
              <a:p>
                <a:pPr>
                  <a:spcAft>
                    <a:spcPts val="1000"/>
                  </a:spcAft>
                  <a:defRPr/>
                </a:pPr>
                <a:r>
                  <a:rPr lang="fr-FR" sz="1400" b="1" dirty="0" smtClean="0">
                    <a:solidFill>
                      <a:srgbClr val="00B050"/>
                    </a:solidFill>
                    <a:latin typeface="+mn-lt"/>
                  </a:rPr>
                  <a:t>A2- Analyser </a:t>
                </a:r>
                <a:r>
                  <a:rPr lang="fr-FR" sz="1400" b="1" dirty="0">
                    <a:solidFill>
                      <a:srgbClr val="00B050"/>
                    </a:solidFill>
                    <a:latin typeface="+mn-lt"/>
                  </a:rPr>
                  <a:t>le système</a:t>
                </a:r>
              </a:p>
              <a:p>
                <a:pPr>
                  <a:spcAft>
                    <a:spcPts val="1000"/>
                  </a:spcAft>
                  <a:defRPr/>
                </a:pPr>
                <a:r>
                  <a:rPr lang="fr-FR" sz="1400" b="1" dirty="0" smtClean="0">
                    <a:solidFill>
                      <a:srgbClr val="00B050"/>
                    </a:solidFill>
                    <a:latin typeface="+mn-lt"/>
                  </a:rPr>
                  <a:t>A3- Caractériser </a:t>
                </a:r>
                <a:r>
                  <a:rPr lang="fr-FR" sz="1400" b="1" dirty="0">
                    <a:solidFill>
                      <a:srgbClr val="00B050"/>
                    </a:solidFill>
                    <a:latin typeface="+mn-lt"/>
                  </a:rPr>
                  <a:t>des écarts</a:t>
                </a:r>
              </a:p>
            </p:txBody>
          </p:sp>
          <p:sp>
            <p:nvSpPr>
              <p:cNvPr id="36" name="Freeform 21"/>
              <p:cNvSpPr>
                <a:spLocks/>
              </p:cNvSpPr>
              <p:nvPr/>
            </p:nvSpPr>
            <p:spPr bwMode="auto">
              <a:xfrm flipH="1">
                <a:off x="6137" y="10561"/>
                <a:ext cx="1014" cy="1233"/>
              </a:xfrm>
              <a:custGeom>
                <a:avLst/>
                <a:gdLst>
                  <a:gd name="T0" fmla="*/ 0 w 1155"/>
                  <a:gd name="T1" fmla="*/ 0 h 1455"/>
                  <a:gd name="T2" fmla="*/ 1155 w 1155"/>
                  <a:gd name="T3" fmla="*/ 1455 h 1455"/>
                  <a:gd name="T4" fmla="*/ 0 60000 65536"/>
                  <a:gd name="T5" fmla="*/ 0 60000 65536"/>
                  <a:gd name="T6" fmla="*/ 0 w 1155"/>
                  <a:gd name="T7" fmla="*/ 0 h 1455"/>
                  <a:gd name="T8" fmla="*/ 1155 w 1155"/>
                  <a:gd name="T9" fmla="*/ 1455 h 145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55" h="1455">
                    <a:moveTo>
                      <a:pt x="0" y="0"/>
                    </a:moveTo>
                    <a:cubicBezTo>
                      <a:pt x="0" y="0"/>
                      <a:pt x="577" y="727"/>
                      <a:pt x="1155" y="1455"/>
                    </a:cubicBezTo>
                  </a:path>
                </a:pathLst>
              </a:cu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37" name="Freeform 22"/>
              <p:cNvSpPr>
                <a:spLocks/>
              </p:cNvSpPr>
              <p:nvPr/>
            </p:nvSpPr>
            <p:spPr bwMode="auto">
              <a:xfrm flipV="1">
                <a:off x="4610" y="12602"/>
                <a:ext cx="823" cy="1101"/>
              </a:xfrm>
              <a:custGeom>
                <a:avLst/>
                <a:gdLst>
                  <a:gd name="T0" fmla="*/ 0 w 1155"/>
                  <a:gd name="T1" fmla="*/ 0 h 1455"/>
                  <a:gd name="T2" fmla="*/ 1155 w 1155"/>
                  <a:gd name="T3" fmla="*/ 1455 h 1455"/>
                  <a:gd name="T4" fmla="*/ 0 60000 65536"/>
                  <a:gd name="T5" fmla="*/ 0 60000 65536"/>
                  <a:gd name="T6" fmla="*/ 0 w 1155"/>
                  <a:gd name="T7" fmla="*/ 0 h 1455"/>
                  <a:gd name="T8" fmla="*/ 1155 w 1155"/>
                  <a:gd name="T9" fmla="*/ 1455 h 145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55" h="1455">
                    <a:moveTo>
                      <a:pt x="0" y="0"/>
                    </a:moveTo>
                    <a:cubicBezTo>
                      <a:pt x="0" y="0"/>
                      <a:pt x="577" y="727"/>
                      <a:pt x="1155" y="1455"/>
                    </a:cubicBezTo>
                  </a:path>
                </a:pathLst>
              </a:cu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38" name="Freeform 23"/>
              <p:cNvSpPr>
                <a:spLocks/>
              </p:cNvSpPr>
              <p:nvPr/>
            </p:nvSpPr>
            <p:spPr bwMode="auto">
              <a:xfrm flipH="1" flipV="1">
                <a:off x="6279" y="12602"/>
                <a:ext cx="735" cy="1149"/>
              </a:xfrm>
              <a:custGeom>
                <a:avLst/>
                <a:gdLst>
                  <a:gd name="T0" fmla="*/ 0 w 1155"/>
                  <a:gd name="T1" fmla="*/ 0 h 1455"/>
                  <a:gd name="T2" fmla="*/ 1155 w 1155"/>
                  <a:gd name="T3" fmla="*/ 1455 h 1455"/>
                  <a:gd name="T4" fmla="*/ 0 60000 65536"/>
                  <a:gd name="T5" fmla="*/ 0 60000 65536"/>
                  <a:gd name="T6" fmla="*/ 0 w 1155"/>
                  <a:gd name="T7" fmla="*/ 0 h 1455"/>
                  <a:gd name="T8" fmla="*/ 1155 w 1155"/>
                  <a:gd name="T9" fmla="*/ 1455 h 145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55" h="1455">
                    <a:moveTo>
                      <a:pt x="0" y="0"/>
                    </a:moveTo>
                    <a:cubicBezTo>
                      <a:pt x="0" y="0"/>
                      <a:pt x="577" y="727"/>
                      <a:pt x="1155" y="1455"/>
                    </a:cubicBezTo>
                  </a:path>
                </a:pathLst>
              </a:cu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39" name="Text Box 24"/>
              <p:cNvSpPr txBox="1">
                <a:spLocks noChangeArrowheads="1"/>
              </p:cNvSpPr>
              <p:nvPr/>
            </p:nvSpPr>
            <p:spPr bwMode="auto">
              <a:xfrm>
                <a:off x="1425" y="12544"/>
                <a:ext cx="3845" cy="1137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fr-FR" sz="1400" b="1" dirty="0" smtClean="0">
                    <a:solidFill>
                      <a:srgbClr val="0070C0"/>
                    </a:solidFill>
                    <a:latin typeface="+mn-lt"/>
                  </a:rPr>
                  <a:t>D1- Rechercher </a:t>
                </a:r>
                <a:r>
                  <a:rPr lang="fr-FR" sz="1400" b="1" dirty="0">
                    <a:solidFill>
                      <a:srgbClr val="0070C0"/>
                    </a:solidFill>
                    <a:latin typeface="+mn-lt"/>
                  </a:rPr>
                  <a:t>et traiter des informations</a:t>
                </a:r>
              </a:p>
              <a:p>
                <a:pPr>
                  <a:spcAft>
                    <a:spcPts val="1000"/>
                  </a:spcAft>
                  <a:defRPr/>
                </a:pPr>
                <a:r>
                  <a:rPr lang="fr-FR" sz="1400" b="1" dirty="0" smtClean="0">
                    <a:solidFill>
                      <a:srgbClr val="0070C0"/>
                    </a:solidFill>
                    <a:latin typeface="+mn-lt"/>
                  </a:rPr>
                  <a:t>D2- Mettre </a:t>
                </a:r>
                <a:r>
                  <a:rPr lang="fr-FR" sz="1400" b="1" dirty="0">
                    <a:solidFill>
                      <a:srgbClr val="0070C0"/>
                    </a:solidFill>
                    <a:latin typeface="+mn-lt"/>
                  </a:rPr>
                  <a:t>en œuvre une communication</a:t>
                </a:r>
              </a:p>
            </p:txBody>
          </p:sp>
          <p:sp>
            <p:nvSpPr>
              <p:cNvPr id="40" name="Oval 25"/>
              <p:cNvSpPr>
                <a:spLocks noChangeArrowheads="1"/>
              </p:cNvSpPr>
              <p:nvPr/>
            </p:nvSpPr>
            <p:spPr bwMode="auto">
              <a:xfrm>
                <a:off x="4329" y="11536"/>
                <a:ext cx="3093" cy="1069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ts val="600"/>
                  </a:spcBef>
                  <a:spcAft>
                    <a:spcPts val="1000"/>
                  </a:spcAft>
                  <a:defRPr/>
                </a:pPr>
                <a:r>
                  <a:rPr lang="fr-FR" sz="2800" b="1" dirty="0">
                    <a:latin typeface="Calibri" pitchFamily="34" charset="0"/>
                  </a:rPr>
                  <a:t>SYSTÈME</a:t>
                </a:r>
                <a:endParaRPr lang="fr-FR" sz="2800" dirty="0">
                  <a:latin typeface="Arial" pitchFamily="34" charset="0"/>
                </a:endParaRPr>
              </a:p>
            </p:txBody>
          </p:sp>
          <p:sp>
            <p:nvSpPr>
              <p:cNvPr id="41" name="Text Box 26"/>
              <p:cNvSpPr txBox="1">
                <a:spLocks noChangeArrowheads="1"/>
              </p:cNvSpPr>
              <p:nvPr/>
            </p:nvSpPr>
            <p:spPr bwMode="auto">
              <a:xfrm>
                <a:off x="1904" y="9750"/>
                <a:ext cx="2549" cy="828"/>
              </a:xfrm>
              <a:prstGeom prst="rect">
                <a:avLst/>
              </a:prstGeom>
              <a:solidFill>
                <a:srgbClr val="CCFFCC"/>
              </a:solidFill>
              <a:ln w="28575">
                <a:solidFill>
                  <a:schemeClr val="tx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ts val="800"/>
                  </a:spcBef>
                  <a:spcAft>
                    <a:spcPts val="1000"/>
                  </a:spcAft>
                  <a:defRPr/>
                </a:pPr>
                <a:r>
                  <a:rPr lang="fr-FR" sz="2000" b="1" dirty="0" smtClean="0">
                    <a:latin typeface="+mn-lt"/>
                  </a:rPr>
                  <a:t>A- ANALYSER</a:t>
                </a:r>
                <a:endParaRPr lang="fr-FR" dirty="0">
                  <a:latin typeface="Arial" pitchFamily="34" charset="0"/>
                </a:endParaRPr>
              </a:p>
            </p:txBody>
          </p:sp>
          <p:sp>
            <p:nvSpPr>
              <p:cNvPr id="42" name="Text Box 28"/>
              <p:cNvSpPr txBox="1">
                <a:spLocks noChangeArrowheads="1"/>
              </p:cNvSpPr>
              <p:nvPr/>
            </p:nvSpPr>
            <p:spPr bwMode="auto">
              <a:xfrm>
                <a:off x="7002" y="13747"/>
                <a:ext cx="3503" cy="828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28575">
                <a:solidFill>
                  <a:schemeClr val="tx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ts val="800"/>
                  </a:spcBef>
                  <a:spcAft>
                    <a:spcPts val="1000"/>
                  </a:spcAft>
                  <a:defRPr/>
                </a:pPr>
                <a:r>
                  <a:rPr lang="fr-FR" sz="2000" b="1" dirty="0" smtClean="0">
                    <a:latin typeface="+mn-lt"/>
                  </a:rPr>
                  <a:t>C-EXPÉRIMENTER</a:t>
                </a:r>
                <a:endParaRPr lang="fr-FR" dirty="0">
                  <a:latin typeface="Arial" pitchFamily="34" charset="0"/>
                </a:endParaRPr>
              </a:p>
            </p:txBody>
          </p:sp>
          <p:sp>
            <p:nvSpPr>
              <p:cNvPr id="43" name="Text Box 29"/>
              <p:cNvSpPr txBox="1">
                <a:spLocks noChangeArrowheads="1"/>
              </p:cNvSpPr>
              <p:nvPr/>
            </p:nvSpPr>
            <p:spPr bwMode="auto">
              <a:xfrm>
                <a:off x="1003" y="13698"/>
                <a:ext cx="3615" cy="828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28575">
                <a:solidFill>
                  <a:schemeClr val="tx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ts val="800"/>
                  </a:spcBef>
                  <a:spcAft>
                    <a:spcPts val="1000"/>
                  </a:spcAft>
                  <a:defRPr/>
                </a:pPr>
                <a:r>
                  <a:rPr lang="fr-FR" sz="2000" b="1" dirty="0" smtClean="0">
                    <a:latin typeface="+mn-lt"/>
                  </a:rPr>
                  <a:t>D- COMMUNIQUER</a:t>
                </a:r>
                <a:endParaRPr lang="fr-FR" dirty="0">
                  <a:latin typeface="Arial" pitchFamily="34" charset="0"/>
                </a:endParaRPr>
              </a:p>
            </p:txBody>
          </p:sp>
          <p:sp>
            <p:nvSpPr>
              <p:cNvPr id="44" name="Text Box 27"/>
              <p:cNvSpPr txBox="1">
                <a:spLocks noChangeArrowheads="1"/>
              </p:cNvSpPr>
              <p:nvPr/>
            </p:nvSpPr>
            <p:spPr bwMode="auto">
              <a:xfrm>
                <a:off x="7131" y="9771"/>
                <a:ext cx="3032" cy="828"/>
              </a:xfrm>
              <a:prstGeom prst="rect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ts val="800"/>
                  </a:spcBef>
                  <a:spcAft>
                    <a:spcPts val="1000"/>
                  </a:spcAft>
                  <a:defRPr/>
                </a:pPr>
                <a:r>
                  <a:rPr lang="fr-FR" sz="2000" b="1" dirty="0" smtClean="0">
                    <a:latin typeface="+mn-lt"/>
                  </a:rPr>
                  <a:t>B- MODÉLISER</a:t>
                </a:r>
                <a:endParaRPr lang="fr-FR" dirty="0">
                  <a:latin typeface="Arial" pitchFamily="34" charset="0"/>
                </a:endParaRPr>
              </a:p>
            </p:txBody>
          </p:sp>
        </p:grpSp>
      </p:grp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265113" y="1520825"/>
            <a:ext cx="1161715" cy="397023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800"/>
              </a:spcBef>
              <a:spcAft>
                <a:spcPts val="1000"/>
              </a:spcAft>
              <a:defRPr/>
            </a:pPr>
            <a:r>
              <a:rPr lang="fr-FR" b="1" i="1" dirty="0" smtClean="0">
                <a:latin typeface="+mn-lt"/>
              </a:rPr>
              <a:t>ÉCRIT</a:t>
            </a:r>
            <a:endParaRPr lang="fr-FR" i="1" dirty="0">
              <a:latin typeface="Arial" pitchFamily="34" charset="0"/>
            </a:endParaRPr>
          </a:p>
        </p:txBody>
      </p:sp>
      <p:sp>
        <p:nvSpPr>
          <p:cNvPr id="46" name="Text Box 26"/>
          <p:cNvSpPr txBox="1">
            <a:spLocks noChangeArrowheads="1"/>
          </p:cNvSpPr>
          <p:nvPr/>
        </p:nvSpPr>
        <p:spPr bwMode="auto">
          <a:xfrm>
            <a:off x="265113" y="1981141"/>
            <a:ext cx="1161715" cy="397023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rgbClr val="558ED5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800"/>
              </a:spcBef>
              <a:spcAft>
                <a:spcPts val="1000"/>
              </a:spcAft>
              <a:defRPr/>
            </a:pPr>
            <a:r>
              <a:rPr lang="fr-FR" b="1" i="1" dirty="0" smtClean="0">
                <a:latin typeface="+mn-lt"/>
              </a:rPr>
              <a:t>PROJET</a:t>
            </a:r>
            <a:endParaRPr lang="fr-FR" i="1" dirty="0">
              <a:latin typeface="Arial" pitchFamily="34" charset="0"/>
            </a:endParaRPr>
          </a:p>
        </p:txBody>
      </p:sp>
      <p:sp>
        <p:nvSpPr>
          <p:cNvPr id="4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12" y="6597352"/>
            <a:ext cx="8496944" cy="260648"/>
          </a:xfrm>
        </p:spPr>
        <p:txBody>
          <a:bodyPr/>
          <a:lstStyle/>
          <a:p>
            <a:pPr algn="l"/>
            <a:r>
              <a:rPr lang="fr-FR" smtClean="0"/>
              <a:t>Norbert Perrot - Doyen du groupe STI de l'IGEN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20/11/2012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C5F9-CEDA-4ED3-966E-6E7BAAF25606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66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1331640" y="163513"/>
            <a:ext cx="7671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spcBef>
                <a:spcPct val="0"/>
              </a:spcBef>
              <a:buNone/>
              <a:defRPr sz="3200" b="1" i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UN PROGRAMME CONSTRUIT SUR L’ÉVALUATION DES ÉCARTS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12" y="6597352"/>
            <a:ext cx="8496944" cy="260648"/>
          </a:xfrm>
        </p:spPr>
        <p:txBody>
          <a:bodyPr/>
          <a:lstStyle/>
          <a:p>
            <a:pPr algn="l"/>
            <a:r>
              <a:rPr lang="fr-FR" smtClean="0"/>
              <a:t>Norbert Perrot - Doyen du groupe STI de l'IGEN</a:t>
            </a:r>
            <a:endParaRPr lang="fr-FR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536" y="5805264"/>
            <a:ext cx="7848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fr-FR" sz="2000" dirty="0">
                <a:ea typeface="ＭＳ Ｐゴシック" charset="-128"/>
              </a:rPr>
              <a:t>Proposer des architectures de solutions, sous forme de schémas ou d’</a:t>
            </a:r>
            <a:r>
              <a:rPr lang="fr-FR" sz="2000" dirty="0" err="1">
                <a:ea typeface="ＭＳ Ｐゴシック" charset="-128"/>
              </a:rPr>
              <a:t>algorigrammes</a:t>
            </a:r>
            <a:r>
              <a:rPr lang="fr-FR" sz="2000" dirty="0">
                <a:ea typeface="ＭＳ Ｐゴシック" charset="-128"/>
              </a:rPr>
              <a:t>.</a:t>
            </a:r>
          </a:p>
        </p:txBody>
      </p:sp>
      <p:pic>
        <p:nvPicPr>
          <p:cNvPr id="8" name="Image 1" descr="Figure éca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0"/>
            <a:ext cx="8123237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214313" y="4500563"/>
            <a:ext cx="2000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/>
          </a:p>
        </p:txBody>
      </p:sp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14813"/>
            <a:ext cx="2063750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86250"/>
            <a:ext cx="193516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0" y="2786063"/>
            <a:ext cx="2643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643188"/>
            <a:ext cx="1784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643188"/>
            <a:ext cx="181133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20/11/2012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C5F9-CEDA-4ED3-966E-6E7BAAF25606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92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8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268760"/>
            <a:ext cx="8115300" cy="513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619672" y="116632"/>
            <a:ext cx="7281393" cy="120969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LA DÉMARCHE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DE L’INGÉNIEUR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12" y="6597352"/>
            <a:ext cx="8496944" cy="260648"/>
          </a:xfrm>
        </p:spPr>
        <p:txBody>
          <a:bodyPr/>
          <a:lstStyle/>
          <a:p>
            <a:pPr algn="l"/>
            <a:r>
              <a:rPr lang="fr-FR" smtClean="0"/>
              <a:t>Norbert Perrot - Doyen du groupe STI de l'IGEN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20/11/2012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C5F9-CEDA-4ED3-966E-6E7BAAF25606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36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580112" y="1628800"/>
            <a:ext cx="1384299" cy="805551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362347" y="1628800"/>
            <a:ext cx="7781653" cy="2737922"/>
            <a:chOff x="1425" y="9750"/>
            <a:chExt cx="10528" cy="2855"/>
          </a:xfrm>
        </p:grpSpPr>
        <p:sp>
          <p:nvSpPr>
            <p:cNvPr id="49158" name="Text Box 16"/>
            <p:cNvSpPr txBox="1">
              <a:spLocks noChangeArrowheads="1"/>
            </p:cNvSpPr>
            <p:nvPr/>
          </p:nvSpPr>
          <p:spPr bwMode="auto">
            <a:xfrm>
              <a:off x="7151" y="10627"/>
              <a:ext cx="4802" cy="184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fr-FR" sz="1400" b="1" dirty="0" smtClean="0">
                  <a:solidFill>
                    <a:srgbClr val="00B050"/>
                  </a:solidFill>
                  <a:latin typeface="+mn-lt"/>
                </a:rPr>
                <a:t>   B1- Identifier </a:t>
              </a:r>
              <a:r>
                <a:rPr lang="fr-FR" sz="1400" b="1" dirty="0">
                  <a:solidFill>
                    <a:srgbClr val="00B050"/>
                  </a:solidFill>
                  <a:latin typeface="+mn-lt"/>
                </a:rPr>
                <a:t>et caractériser les </a:t>
              </a:r>
              <a:r>
                <a:rPr lang="fr-FR" sz="1400" b="1" dirty="0" smtClean="0">
                  <a:solidFill>
                    <a:srgbClr val="00B050"/>
                  </a:solidFill>
                  <a:latin typeface="+mn-lt"/>
                </a:rPr>
                <a:t>  </a:t>
              </a:r>
              <a:br>
                <a:rPr lang="fr-FR" sz="1400" b="1" dirty="0" smtClean="0">
                  <a:solidFill>
                    <a:srgbClr val="00B050"/>
                  </a:solidFill>
                  <a:latin typeface="+mn-lt"/>
                </a:rPr>
              </a:br>
              <a:r>
                <a:rPr lang="fr-FR" sz="1400" b="1" dirty="0" smtClean="0">
                  <a:solidFill>
                    <a:srgbClr val="00B050"/>
                  </a:solidFill>
                  <a:latin typeface="+mn-lt"/>
                </a:rPr>
                <a:t>   grandeurs agissant </a:t>
              </a:r>
              <a:r>
                <a:rPr lang="fr-FR" sz="1400" b="1" dirty="0">
                  <a:solidFill>
                    <a:srgbClr val="00B050"/>
                  </a:solidFill>
                  <a:latin typeface="+mn-lt"/>
                </a:rPr>
                <a:t>sur un système  </a:t>
              </a:r>
            </a:p>
            <a:p>
              <a:pPr>
                <a:spcAft>
                  <a:spcPts val="1000"/>
                </a:spcAft>
                <a:defRPr/>
              </a:pPr>
              <a:r>
                <a:rPr lang="fr-FR" sz="1400" b="1" dirty="0">
                  <a:solidFill>
                    <a:srgbClr val="00B050"/>
                  </a:solidFill>
                  <a:latin typeface="+mn-lt"/>
                </a:rPr>
                <a:t> </a:t>
              </a:r>
              <a:r>
                <a:rPr lang="fr-FR" sz="1400" b="1" dirty="0" smtClean="0">
                  <a:solidFill>
                    <a:srgbClr val="00B050"/>
                  </a:solidFill>
                  <a:latin typeface="+mn-lt"/>
                </a:rPr>
                <a:t>  B2- Proposer </a:t>
              </a:r>
              <a:r>
                <a:rPr lang="fr-FR" sz="1400" b="1" dirty="0">
                  <a:solidFill>
                    <a:srgbClr val="00B050"/>
                  </a:solidFill>
                  <a:latin typeface="+mn-lt"/>
                </a:rPr>
                <a:t>ou justifier un modèle</a:t>
              </a:r>
            </a:p>
            <a:p>
              <a:pPr>
                <a:spcAft>
                  <a:spcPts val="1000"/>
                </a:spcAft>
                <a:defRPr/>
              </a:pPr>
              <a:r>
                <a:rPr lang="fr-FR" sz="1400" b="1" dirty="0">
                  <a:solidFill>
                    <a:srgbClr val="00B050"/>
                  </a:solidFill>
                  <a:latin typeface="+mn-lt"/>
                </a:rPr>
                <a:t> </a:t>
              </a:r>
              <a:r>
                <a:rPr lang="fr-FR" sz="1400" b="1" dirty="0" smtClean="0">
                  <a:solidFill>
                    <a:srgbClr val="00B050"/>
                  </a:solidFill>
                  <a:latin typeface="+mn-lt"/>
                </a:rPr>
                <a:t>  B3- Résoudre</a:t>
              </a:r>
              <a:endParaRPr lang="fr-FR" sz="1400" b="1" dirty="0">
                <a:solidFill>
                  <a:srgbClr val="00B050"/>
                </a:solidFill>
                <a:latin typeface="+mn-lt"/>
              </a:endParaRPr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425" y="9750"/>
              <a:ext cx="8738" cy="2855"/>
              <a:chOff x="1425" y="9750"/>
              <a:chExt cx="8738" cy="2855"/>
            </a:xfrm>
          </p:grpSpPr>
          <p:sp>
            <p:nvSpPr>
              <p:cNvPr id="49161" name="Freeform 19"/>
              <p:cNvSpPr>
                <a:spLocks/>
              </p:cNvSpPr>
              <p:nvPr/>
            </p:nvSpPr>
            <p:spPr bwMode="auto">
              <a:xfrm>
                <a:off x="4303" y="10380"/>
                <a:ext cx="1130" cy="1414"/>
              </a:xfrm>
              <a:custGeom>
                <a:avLst/>
                <a:gdLst>
                  <a:gd name="T0" fmla="*/ 0 w 1155"/>
                  <a:gd name="T1" fmla="*/ 0 h 1455"/>
                  <a:gd name="T2" fmla="*/ 1155 w 1155"/>
                  <a:gd name="T3" fmla="*/ 1455 h 1455"/>
                  <a:gd name="T4" fmla="*/ 0 60000 65536"/>
                  <a:gd name="T5" fmla="*/ 0 60000 65536"/>
                  <a:gd name="T6" fmla="*/ 0 w 1155"/>
                  <a:gd name="T7" fmla="*/ 0 h 1455"/>
                  <a:gd name="T8" fmla="*/ 1155 w 1155"/>
                  <a:gd name="T9" fmla="*/ 1455 h 145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55" h="1455">
                    <a:moveTo>
                      <a:pt x="0" y="0"/>
                    </a:moveTo>
                    <a:cubicBezTo>
                      <a:pt x="0" y="0"/>
                      <a:pt x="577" y="727"/>
                      <a:pt x="1155" y="1455"/>
                    </a:cubicBezTo>
                  </a:path>
                </a:pathLst>
              </a:custGeom>
              <a:noFill/>
              <a:ln w="28575">
                <a:solidFill>
                  <a:srgbClr val="558E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49162" name="Text Box 20"/>
              <p:cNvSpPr txBox="1">
                <a:spLocks noChangeArrowheads="1"/>
              </p:cNvSpPr>
              <p:nvPr/>
            </p:nvSpPr>
            <p:spPr bwMode="auto">
              <a:xfrm>
                <a:off x="1425" y="10636"/>
                <a:ext cx="3598" cy="103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fr-FR" sz="1400" b="1" dirty="0" smtClean="0">
                    <a:solidFill>
                      <a:srgbClr val="00B050"/>
                    </a:solidFill>
                    <a:latin typeface="+mn-lt"/>
                  </a:rPr>
                  <a:t>A1- Analyser </a:t>
                </a:r>
                <a:r>
                  <a:rPr lang="fr-FR" sz="1400" b="1" dirty="0">
                    <a:solidFill>
                      <a:srgbClr val="00B050"/>
                    </a:solidFill>
                    <a:latin typeface="+mn-lt"/>
                  </a:rPr>
                  <a:t>le besoin</a:t>
                </a:r>
              </a:p>
              <a:p>
                <a:pPr>
                  <a:spcAft>
                    <a:spcPts val="1000"/>
                  </a:spcAft>
                  <a:defRPr/>
                </a:pPr>
                <a:r>
                  <a:rPr lang="fr-FR" sz="1400" b="1" dirty="0" smtClean="0">
                    <a:solidFill>
                      <a:srgbClr val="00B050"/>
                    </a:solidFill>
                    <a:latin typeface="+mn-lt"/>
                  </a:rPr>
                  <a:t>A2- Analyser </a:t>
                </a:r>
                <a:r>
                  <a:rPr lang="fr-FR" sz="1400" b="1" dirty="0">
                    <a:solidFill>
                      <a:srgbClr val="00B050"/>
                    </a:solidFill>
                    <a:latin typeface="+mn-lt"/>
                  </a:rPr>
                  <a:t>le système</a:t>
                </a:r>
              </a:p>
              <a:p>
                <a:pPr>
                  <a:spcAft>
                    <a:spcPts val="1000"/>
                  </a:spcAft>
                  <a:defRPr/>
                </a:pPr>
                <a:r>
                  <a:rPr lang="fr-FR" sz="1400" b="1" dirty="0" smtClean="0">
                    <a:solidFill>
                      <a:srgbClr val="00B050"/>
                    </a:solidFill>
                    <a:latin typeface="+mn-lt"/>
                  </a:rPr>
                  <a:t>A3- Caractériser </a:t>
                </a:r>
                <a:r>
                  <a:rPr lang="fr-FR" sz="1400" b="1" dirty="0">
                    <a:solidFill>
                      <a:srgbClr val="00B050"/>
                    </a:solidFill>
                    <a:latin typeface="+mn-lt"/>
                  </a:rPr>
                  <a:t>des écarts</a:t>
                </a:r>
              </a:p>
            </p:txBody>
          </p:sp>
          <p:sp>
            <p:nvSpPr>
              <p:cNvPr id="49163" name="Freeform 21"/>
              <p:cNvSpPr>
                <a:spLocks/>
              </p:cNvSpPr>
              <p:nvPr/>
            </p:nvSpPr>
            <p:spPr bwMode="auto">
              <a:xfrm flipH="1">
                <a:off x="6137" y="10561"/>
                <a:ext cx="1014" cy="1233"/>
              </a:xfrm>
              <a:custGeom>
                <a:avLst/>
                <a:gdLst>
                  <a:gd name="T0" fmla="*/ 0 w 1155"/>
                  <a:gd name="T1" fmla="*/ 0 h 1455"/>
                  <a:gd name="T2" fmla="*/ 1155 w 1155"/>
                  <a:gd name="T3" fmla="*/ 1455 h 1455"/>
                  <a:gd name="T4" fmla="*/ 0 60000 65536"/>
                  <a:gd name="T5" fmla="*/ 0 60000 65536"/>
                  <a:gd name="T6" fmla="*/ 0 w 1155"/>
                  <a:gd name="T7" fmla="*/ 0 h 1455"/>
                  <a:gd name="T8" fmla="*/ 1155 w 1155"/>
                  <a:gd name="T9" fmla="*/ 1455 h 145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55" h="1455">
                    <a:moveTo>
                      <a:pt x="0" y="0"/>
                    </a:moveTo>
                    <a:cubicBezTo>
                      <a:pt x="0" y="0"/>
                      <a:pt x="577" y="727"/>
                      <a:pt x="1155" y="1455"/>
                    </a:cubicBezTo>
                  </a:path>
                </a:pathLst>
              </a:custGeom>
              <a:noFill/>
              <a:ln w="28575">
                <a:solidFill>
                  <a:srgbClr val="558E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49167" name="Oval 25"/>
              <p:cNvSpPr>
                <a:spLocks noChangeArrowheads="1"/>
              </p:cNvSpPr>
              <p:nvPr/>
            </p:nvSpPr>
            <p:spPr bwMode="auto">
              <a:xfrm>
                <a:off x="4329" y="11536"/>
                <a:ext cx="3093" cy="1069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rgbClr val="558ED5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ts val="600"/>
                  </a:spcBef>
                  <a:spcAft>
                    <a:spcPts val="1000"/>
                  </a:spcAft>
                  <a:defRPr/>
                </a:pPr>
                <a:r>
                  <a:rPr lang="fr-FR" sz="2800" b="1" dirty="0">
                    <a:latin typeface="Calibri" pitchFamily="34" charset="0"/>
                  </a:rPr>
                  <a:t>SYSTÈME</a:t>
                </a:r>
                <a:endParaRPr lang="fr-FR" sz="2800" dirty="0">
                  <a:latin typeface="Arial" pitchFamily="34" charset="0"/>
                </a:endParaRPr>
              </a:p>
            </p:txBody>
          </p:sp>
          <p:sp>
            <p:nvSpPr>
              <p:cNvPr id="49168" name="Text Box 26"/>
              <p:cNvSpPr txBox="1">
                <a:spLocks noChangeArrowheads="1"/>
              </p:cNvSpPr>
              <p:nvPr/>
            </p:nvSpPr>
            <p:spPr bwMode="auto">
              <a:xfrm>
                <a:off x="1904" y="9750"/>
                <a:ext cx="2549" cy="828"/>
              </a:xfrm>
              <a:prstGeom prst="rect">
                <a:avLst/>
              </a:prstGeom>
              <a:solidFill>
                <a:srgbClr val="CCFFCC"/>
              </a:solidFill>
              <a:ln w="28575">
                <a:solidFill>
                  <a:srgbClr val="558ED5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ts val="800"/>
                  </a:spcBef>
                  <a:spcAft>
                    <a:spcPts val="1000"/>
                  </a:spcAft>
                  <a:defRPr/>
                </a:pPr>
                <a:r>
                  <a:rPr lang="fr-FR" sz="2000" b="1" dirty="0" smtClean="0">
                    <a:latin typeface="+mn-lt"/>
                  </a:rPr>
                  <a:t>A- ANALYSER</a:t>
                </a:r>
                <a:endParaRPr lang="fr-FR" dirty="0">
                  <a:latin typeface="Arial" pitchFamily="34" charset="0"/>
                </a:endParaRPr>
              </a:p>
            </p:txBody>
          </p:sp>
          <p:sp>
            <p:nvSpPr>
              <p:cNvPr id="49169" name="Text Box 27"/>
              <p:cNvSpPr txBox="1">
                <a:spLocks noChangeArrowheads="1"/>
              </p:cNvSpPr>
              <p:nvPr/>
            </p:nvSpPr>
            <p:spPr bwMode="auto">
              <a:xfrm>
                <a:off x="7131" y="9771"/>
                <a:ext cx="3032" cy="828"/>
              </a:xfrm>
              <a:prstGeom prst="rect">
                <a:avLst/>
              </a:prstGeom>
              <a:noFill/>
              <a:ln w="28575">
                <a:solidFill>
                  <a:srgbClr val="558ED5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ts val="800"/>
                  </a:spcBef>
                  <a:spcAft>
                    <a:spcPts val="1000"/>
                  </a:spcAft>
                  <a:defRPr/>
                </a:pPr>
                <a:r>
                  <a:rPr lang="fr-FR" sz="2000" b="1" dirty="0" smtClean="0">
                    <a:latin typeface="+mn-lt"/>
                  </a:rPr>
                  <a:t>B- MODÉLISER</a:t>
                </a:r>
                <a:endParaRPr lang="fr-FR" dirty="0">
                  <a:latin typeface="Arial" pitchFamily="34" charset="0"/>
                </a:endParaRPr>
              </a:p>
            </p:txBody>
          </p:sp>
        </p:grpSp>
      </p:grpSp>
      <p:sp>
        <p:nvSpPr>
          <p:cNvPr id="19" name="Titre 1"/>
          <p:cNvSpPr txBox="1">
            <a:spLocks/>
          </p:cNvSpPr>
          <p:nvPr/>
        </p:nvSpPr>
        <p:spPr>
          <a:xfrm>
            <a:off x="2370352" y="116632"/>
            <a:ext cx="6773648" cy="13557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noProof="0" dirty="0" smtClean="0">
                <a:solidFill>
                  <a:srgbClr val="17375E"/>
                </a:solidFill>
                <a:latin typeface="Arial"/>
                <a:ea typeface="+mj-ea"/>
                <a:cs typeface="Arial"/>
              </a:rPr>
              <a:t>CE QUI EST ÉVALUÉ DANS L’ÉPREUVE ÉCRITE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861048"/>
            <a:ext cx="2360175" cy="2360175"/>
          </a:xfrm>
          <a:prstGeom prst="rect">
            <a:avLst/>
          </a:prstGeom>
        </p:spPr>
      </p:pic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12" y="6597352"/>
            <a:ext cx="8496944" cy="260648"/>
          </a:xfrm>
        </p:spPr>
        <p:txBody>
          <a:bodyPr/>
          <a:lstStyle/>
          <a:p>
            <a:pPr algn="l"/>
            <a:r>
              <a:rPr lang="fr-FR" smtClean="0"/>
              <a:t>Norbert Perrot - Doyen du groupe STI de l'IGEN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20/11/2012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C5F9-CEDA-4ED3-966E-6E7BAAF25606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34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2806700" y="116632"/>
            <a:ext cx="6337300" cy="11303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LA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GRILLE D’</a:t>
            </a:r>
            <a:r>
              <a:rPr lang="fr-FR" sz="3200" b="1" dirty="0" smtClean="0">
                <a:solidFill>
                  <a:srgbClr val="17375E"/>
                </a:solidFill>
                <a:latin typeface="Arial"/>
                <a:ea typeface="+mj-ea"/>
                <a:cs typeface="Arial"/>
              </a:rPr>
              <a:t>ÉVALUATION DE L’ÉPREUVE ÉCRITE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28600" y="1454006"/>
            <a:ext cx="3001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>
                <a:solidFill>
                  <a:srgbClr val="FF0000"/>
                </a:solidFill>
              </a:rPr>
              <a:t>BO n°18 du 3 mai 2012</a:t>
            </a:r>
            <a:endParaRPr lang="fr-FR" sz="2000" b="1" i="1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b="4660"/>
          <a:stretch/>
        </p:blipFill>
        <p:spPr>
          <a:xfrm>
            <a:off x="0" y="2127330"/>
            <a:ext cx="9144000" cy="4203700"/>
          </a:xfrm>
          <a:prstGeom prst="rect">
            <a:avLst/>
          </a:prstGeom>
        </p:spPr>
      </p:pic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12" y="6597352"/>
            <a:ext cx="8496944" cy="260648"/>
          </a:xfrm>
        </p:spPr>
        <p:txBody>
          <a:bodyPr/>
          <a:lstStyle/>
          <a:p>
            <a:pPr algn="l"/>
            <a:r>
              <a:rPr lang="fr-FR" smtClean="0"/>
              <a:t>Norbert Perrot - Doyen du groupe STI de l'IGEN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20/11/2012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C5F9-CEDA-4ED3-966E-6E7BAAF25606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1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043608" y="260648"/>
            <a:ext cx="79451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i="1" dirty="0" smtClean="0">
                <a:solidFill>
                  <a:srgbClr val="17375E"/>
                </a:solidFill>
                <a:latin typeface="Arial"/>
                <a:cs typeface="Arial"/>
              </a:rPr>
              <a:t> POURQUOI UNE ÉPREUVE ÉCRITE ?</a:t>
            </a:r>
            <a:endParaRPr lang="fr-FR" sz="3200" b="1" i="1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12" y="6597352"/>
            <a:ext cx="8496944" cy="260648"/>
          </a:xfrm>
        </p:spPr>
        <p:txBody>
          <a:bodyPr/>
          <a:lstStyle/>
          <a:p>
            <a:pPr algn="l"/>
            <a:r>
              <a:rPr lang="fr-FR" smtClean="0"/>
              <a:t>Norbert Perrot - Doyen du groupe STI de l'IGEN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1268760"/>
            <a:ext cx="8748464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lnSpc>
                <a:spcPct val="130000"/>
              </a:lnSpc>
              <a:buFont typeface="Lucida Grande"/>
              <a:buChar char="−"/>
              <a:defRPr sz="24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marL="0" indent="0">
              <a:buNone/>
            </a:pPr>
            <a:r>
              <a:rPr lang="fr-FR" dirty="0" smtClean="0"/>
              <a:t>Parce qu’elle :</a:t>
            </a:r>
          </a:p>
          <a:p>
            <a:pPr marL="0" indent="0">
              <a:buNone/>
            </a:pPr>
            <a:endParaRPr lang="fr-FR" sz="800" dirty="0" smtClean="0"/>
          </a:p>
          <a:p>
            <a:r>
              <a:rPr lang="fr-FR" dirty="0"/>
              <a:t>mobilise des </a:t>
            </a:r>
            <a:r>
              <a:rPr lang="fr-FR" dirty="0">
                <a:solidFill>
                  <a:srgbClr val="FF0000"/>
                </a:solidFill>
              </a:rPr>
              <a:t>compétences pluridisciplinaires </a:t>
            </a:r>
            <a:r>
              <a:rPr lang="fr-FR" dirty="0"/>
              <a:t>pour analyser les écarts entre les performances attendues, les performances mesurées et les performances </a:t>
            </a:r>
            <a:r>
              <a:rPr lang="fr-FR" dirty="0" smtClean="0"/>
              <a:t>simulées</a:t>
            </a:r>
            <a:r>
              <a:rPr lang="fr-FR" dirty="0"/>
              <a:t> </a:t>
            </a:r>
            <a:r>
              <a:rPr lang="fr-FR" dirty="0" smtClean="0"/>
              <a:t>;</a:t>
            </a:r>
          </a:p>
          <a:p>
            <a:endParaRPr lang="fr-FR" sz="800" dirty="0"/>
          </a:p>
          <a:p>
            <a:r>
              <a:rPr lang="fr-FR" dirty="0" smtClean="0"/>
              <a:t>oblige </a:t>
            </a:r>
            <a:r>
              <a:rPr lang="fr-FR" dirty="0"/>
              <a:t>les candidats à investir les champs de </a:t>
            </a:r>
            <a:r>
              <a:rPr lang="fr-FR" dirty="0">
                <a:solidFill>
                  <a:srgbClr val="FF0000"/>
                </a:solidFill>
              </a:rPr>
              <a:t>l’analyse</a:t>
            </a:r>
            <a:r>
              <a:rPr lang="fr-FR" dirty="0"/>
              <a:t>, de </a:t>
            </a:r>
            <a:r>
              <a:rPr lang="fr-FR" dirty="0">
                <a:solidFill>
                  <a:srgbClr val="FF0000"/>
                </a:solidFill>
              </a:rPr>
              <a:t>la </a:t>
            </a:r>
            <a:r>
              <a:rPr lang="fr-FR" dirty="0" smtClean="0">
                <a:solidFill>
                  <a:srgbClr val="FF0000"/>
                </a:solidFill>
              </a:rPr>
              <a:t>modélisation,</a:t>
            </a:r>
            <a:r>
              <a:rPr lang="fr-FR" dirty="0" smtClean="0"/>
              <a:t> relatifs à la description d’un </a:t>
            </a:r>
            <a:r>
              <a:rPr lang="fr-FR" dirty="0"/>
              <a:t>système </a:t>
            </a:r>
            <a:r>
              <a:rPr lang="fr-FR" dirty="0" smtClean="0"/>
              <a:t>technique.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dirty="0" smtClean="0"/>
              <a:t>Elle permet aussi de mobiliser </a:t>
            </a:r>
            <a:r>
              <a:rPr lang="fr-FR" dirty="0"/>
              <a:t>des compétences de communication écrite </a:t>
            </a:r>
            <a:r>
              <a:rPr lang="fr-FR" dirty="0" smtClean="0"/>
              <a:t>spécifiques à la démarche de l’ingénieur.</a:t>
            </a:r>
            <a:endParaRPr lang="fr-FR" sz="160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20/11/2012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C5F9-CEDA-4ED3-966E-6E7BAAF25606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7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</TotalTime>
  <Words>998</Words>
  <Application>Microsoft Office PowerPoint</Application>
  <PresentationFormat>Affichage à l'écran (4:3)</PresentationFormat>
  <Paragraphs>179</Paragraphs>
  <Slides>17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Présentation PowerPoint</vt:lpstr>
      <vt:lpstr>Présentation PowerPoint</vt:lpstr>
      <vt:lpstr>LES TEXTES DE RÉFÉRENCE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MEN</dc:creator>
  <cp:lastModifiedBy>MEN</cp:lastModifiedBy>
  <cp:revision>105</cp:revision>
  <dcterms:created xsi:type="dcterms:W3CDTF">2012-11-06T10:15:43Z</dcterms:created>
  <dcterms:modified xsi:type="dcterms:W3CDTF">2013-03-26T10:19:58Z</dcterms:modified>
</cp:coreProperties>
</file>